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7" r:id="rId2"/>
    <p:sldId id="278" r:id="rId3"/>
    <p:sldId id="273" r:id="rId4"/>
    <p:sldId id="274" r:id="rId5"/>
    <p:sldId id="276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300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06B38-5276-4D27-9180-B7B619CEC579}" type="datetimeFigureOut">
              <a:rPr lang="zh-TW" altLang="en-US" smtClean="0"/>
              <a:t>2018/7/11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2173-8CC5-46FF-A00C-5035E66AB00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724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45929-81AE-4EE3-9FEF-AD700B4E62C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5351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101F7-6711-4430-8133-3474C58BDAE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217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101F7-6711-4430-8133-3474C58BDAE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18078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1101F7-6711-4430-8133-3474C58BDAE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3336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2E3D-BD66-484C-84AF-A0128D6CA2B7}" type="datetimeFigureOut">
              <a:rPr lang="zh-TW" altLang="en-US" smtClean="0"/>
              <a:t>2018/7/11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4800-C5FC-46E1-ACC3-AF60CCBA2D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9647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2E3D-BD66-484C-84AF-A0128D6CA2B7}" type="datetimeFigureOut">
              <a:rPr lang="zh-TW" altLang="en-US" smtClean="0"/>
              <a:t>2018/7/11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4800-C5FC-46E1-ACC3-AF60CCBA2D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81808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2E3D-BD66-484C-84AF-A0128D6CA2B7}" type="datetimeFigureOut">
              <a:rPr lang="zh-TW" altLang="en-US" smtClean="0"/>
              <a:t>2018/7/11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4800-C5FC-46E1-ACC3-AF60CCBA2D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2144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2E3D-BD66-484C-84AF-A0128D6CA2B7}" type="datetimeFigureOut">
              <a:rPr lang="zh-TW" altLang="en-US" smtClean="0"/>
              <a:t>2018/7/11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4800-C5FC-46E1-ACC3-AF60CCBA2D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2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2E3D-BD66-484C-84AF-A0128D6CA2B7}" type="datetimeFigureOut">
              <a:rPr lang="zh-TW" altLang="en-US" smtClean="0"/>
              <a:t>2018/7/11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4800-C5FC-46E1-ACC3-AF60CCBA2D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341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2E3D-BD66-484C-84AF-A0128D6CA2B7}" type="datetimeFigureOut">
              <a:rPr lang="zh-TW" altLang="en-US" smtClean="0"/>
              <a:t>2018/7/11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4800-C5FC-46E1-ACC3-AF60CCBA2D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5870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2E3D-BD66-484C-84AF-A0128D6CA2B7}" type="datetimeFigureOut">
              <a:rPr lang="zh-TW" altLang="en-US" smtClean="0"/>
              <a:t>2018/7/11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4800-C5FC-46E1-ACC3-AF60CCBA2D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55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2E3D-BD66-484C-84AF-A0128D6CA2B7}" type="datetimeFigureOut">
              <a:rPr lang="zh-TW" altLang="en-US" smtClean="0"/>
              <a:t>2018/7/11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4800-C5FC-46E1-ACC3-AF60CCBA2D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8803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2E3D-BD66-484C-84AF-A0128D6CA2B7}" type="datetimeFigureOut">
              <a:rPr lang="zh-TW" altLang="en-US" smtClean="0"/>
              <a:t>2018/7/11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4800-C5FC-46E1-ACC3-AF60CCBA2D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9088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2E3D-BD66-484C-84AF-A0128D6CA2B7}" type="datetimeFigureOut">
              <a:rPr lang="zh-TW" altLang="en-US" smtClean="0"/>
              <a:t>2018/7/11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4800-C5FC-46E1-ACC3-AF60CCBA2D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555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F2E3D-BD66-484C-84AF-A0128D6CA2B7}" type="datetimeFigureOut">
              <a:rPr lang="zh-TW" altLang="en-US" smtClean="0"/>
              <a:t>2018/7/11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24800-C5FC-46E1-ACC3-AF60CCBA2D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277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F2E3D-BD66-484C-84AF-A0128D6CA2B7}" type="datetimeFigureOut">
              <a:rPr lang="zh-TW" altLang="en-US" smtClean="0"/>
              <a:t>2018/7/11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24800-C5FC-46E1-ACC3-AF60CCBA2D9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055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95599" y="965743"/>
            <a:ext cx="4051418" cy="636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5780984" y="715337"/>
            <a:ext cx="3808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sz="2000" dirty="0"/>
          </a:p>
          <a:p>
            <a:r>
              <a:rPr lang="en-US" altLang="zh-TW" sz="2000" dirty="0"/>
              <a:t>Local </a:t>
            </a:r>
            <a:r>
              <a:rPr lang="en-US" altLang="zh-TW" sz="2000" dirty="0" err="1"/>
              <a:t>baroclinic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response</a:t>
            </a:r>
          </a:p>
          <a:p>
            <a:r>
              <a:rPr lang="en-US" altLang="zh-TW" sz="2000" dirty="0" smtClean="0"/>
              <a:t>&amp; an east-west </a:t>
            </a:r>
            <a:r>
              <a:rPr lang="en-US" altLang="zh-TW" sz="2000" dirty="0"/>
              <a:t>asymmetry pattern </a:t>
            </a:r>
          </a:p>
          <a:p>
            <a:endParaRPr lang="zh-TW" altLang="en-US" sz="2000" dirty="0"/>
          </a:p>
        </p:txBody>
      </p:sp>
      <p:sp>
        <p:nvSpPr>
          <p:cNvPr id="5" name="橢圓 4"/>
          <p:cNvSpPr/>
          <p:nvPr/>
        </p:nvSpPr>
        <p:spPr>
          <a:xfrm>
            <a:off x="6795571" y="2600566"/>
            <a:ext cx="504056" cy="564911"/>
          </a:xfrm>
          <a:prstGeom prst="ellipse">
            <a:avLst/>
          </a:prstGeom>
          <a:solidFill>
            <a:srgbClr val="CD7371">
              <a:alpha val="47059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6795571" y="2150090"/>
            <a:ext cx="256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C00000"/>
                </a:solidFill>
              </a:rPr>
              <a:t>Heating (SST warming)</a:t>
            </a:r>
            <a:endParaRPr lang="zh-TW" altLang="en-US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583" y="1446054"/>
            <a:ext cx="2465099" cy="158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396" y="2883021"/>
            <a:ext cx="1151280" cy="5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5536801" y="2719147"/>
            <a:ext cx="76431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Equator</a:t>
            </a:r>
            <a:endParaRPr lang="zh-TW" alt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4894997" y="517440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4485427" y="5381132"/>
            <a:ext cx="61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Z</a:t>
            </a:r>
            <a:endParaRPr lang="zh-TW" altLang="en-US" dirty="0"/>
          </a:p>
        </p:txBody>
      </p:sp>
      <p:cxnSp>
        <p:nvCxnSpPr>
          <p:cNvPr id="20" name="直線單箭頭接點 19"/>
          <p:cNvCxnSpPr/>
          <p:nvPr/>
        </p:nvCxnSpPr>
        <p:spPr>
          <a:xfrm flipV="1">
            <a:off x="4886313" y="386671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文字方塊 20"/>
          <p:cNvSpPr txBox="1"/>
          <p:nvPr/>
        </p:nvSpPr>
        <p:spPr>
          <a:xfrm>
            <a:off x="4453859" y="4073450"/>
            <a:ext cx="61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y</a:t>
            </a:r>
            <a:endParaRPr lang="zh-TW" altLang="en-US" dirty="0"/>
          </a:p>
        </p:txBody>
      </p:sp>
      <p:cxnSp>
        <p:nvCxnSpPr>
          <p:cNvPr id="22" name="直線單箭頭接點 21"/>
          <p:cNvCxnSpPr/>
          <p:nvPr/>
        </p:nvCxnSpPr>
        <p:spPr>
          <a:xfrm flipV="1">
            <a:off x="4871419" y="2294080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4453858" y="2469454"/>
            <a:ext cx="61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y</a:t>
            </a:r>
            <a:endParaRPr lang="zh-TW" altLang="en-US" dirty="0"/>
          </a:p>
        </p:txBody>
      </p:sp>
      <p:sp>
        <p:nvSpPr>
          <p:cNvPr id="24" name="文字方塊 23"/>
          <p:cNvSpPr txBox="1"/>
          <p:nvPr/>
        </p:nvSpPr>
        <p:spPr>
          <a:xfrm>
            <a:off x="5779896" y="6343031"/>
            <a:ext cx="612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x</a:t>
            </a:r>
            <a:endParaRPr lang="zh-TW" altLang="en-US" dirty="0"/>
          </a:p>
        </p:txBody>
      </p:sp>
      <p:cxnSp>
        <p:nvCxnSpPr>
          <p:cNvPr id="25" name="直線單箭頭接點 24"/>
          <p:cNvCxnSpPr/>
          <p:nvPr/>
        </p:nvCxnSpPr>
        <p:spPr>
          <a:xfrm>
            <a:off x="5680214" y="6169244"/>
            <a:ext cx="89529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文字方塊 2"/>
          <p:cNvSpPr txBox="1"/>
          <p:nvPr/>
        </p:nvSpPr>
        <p:spPr>
          <a:xfrm>
            <a:off x="8035922" y="4693561"/>
            <a:ext cx="164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Pressure field   </a:t>
            </a:r>
            <a:endParaRPr lang="zh-TW" altLang="en-US" dirty="0"/>
          </a:p>
        </p:txBody>
      </p:sp>
      <p:sp>
        <p:nvSpPr>
          <p:cNvPr id="26" name="文字方塊 25"/>
          <p:cNvSpPr txBox="1"/>
          <p:nvPr/>
        </p:nvSpPr>
        <p:spPr>
          <a:xfrm>
            <a:off x="7366751" y="3168406"/>
            <a:ext cx="210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Velocity </a:t>
            </a:r>
            <a:r>
              <a:rPr lang="en-US" altLang="zh-TW" dirty="0" smtClean="0"/>
              <a:t>field (</a:t>
            </a:r>
            <a:r>
              <a:rPr lang="en-US" altLang="zh-TW" dirty="0" err="1" smtClean="0"/>
              <a:t>u,v,w</a:t>
            </a:r>
            <a:r>
              <a:rPr lang="en-US" altLang="zh-TW" dirty="0" smtClean="0"/>
              <a:t> )   </a:t>
            </a:r>
            <a:endParaRPr lang="zh-TW" altLang="en-US" dirty="0"/>
          </a:p>
        </p:txBody>
      </p:sp>
      <p:sp>
        <p:nvSpPr>
          <p:cNvPr id="4" name="文字方塊 3"/>
          <p:cNvSpPr txBox="1"/>
          <p:nvPr/>
        </p:nvSpPr>
        <p:spPr>
          <a:xfrm>
            <a:off x="6694096" y="3950264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Low</a:t>
            </a:r>
            <a:endParaRPr lang="zh-TW" alt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703062" y="4506584"/>
            <a:ext cx="4950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Low</a:t>
            </a:r>
            <a:endParaRPr lang="zh-TW" altLang="en-US" sz="1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536" y="59299"/>
            <a:ext cx="4830422" cy="1103160"/>
          </a:xfrm>
          <a:prstGeom prst="rect">
            <a:avLst/>
          </a:prstGeom>
        </p:spPr>
      </p:pic>
      <p:sp>
        <p:nvSpPr>
          <p:cNvPr id="30" name="文字方塊 29"/>
          <p:cNvSpPr txBox="1"/>
          <p:nvPr/>
        </p:nvSpPr>
        <p:spPr>
          <a:xfrm>
            <a:off x="5523984" y="4205283"/>
            <a:ext cx="77713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1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Equator</a:t>
            </a:r>
            <a:endParaRPr lang="zh-TW" altLang="en-US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39530" y="3571136"/>
                <a:ext cx="4646684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dirty="0" smtClean="0"/>
                  <a:t>Shallow water equation &amp; non-dimensional form, </a:t>
                </a:r>
                <a:r>
                  <a:rPr lang="en-US" altLang="zh-TW" sz="1600" dirty="0"/>
                  <a:t>equatorial </a:t>
                </a:r>
                <a14:m>
                  <m:oMath xmlns:m="http://schemas.openxmlformats.org/officeDocument/2006/math">
                    <m:r>
                      <a:rPr lang="zh-TW" altLang="en-US" sz="16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𝑝𝑙𝑎𝑛𝑒</m:t>
                    </m:r>
                  </m:oMath>
                </a14:m>
                <a:r>
                  <a:rPr lang="zh-TW" altLang="en-US" sz="1600" dirty="0"/>
                  <a:t> </a:t>
                </a:r>
                <a:r>
                  <a:rPr lang="en-US" altLang="zh-TW" sz="1600" dirty="0"/>
                  <a:t>approximation, </a:t>
                </a:r>
                <a14:m>
                  <m:oMath xmlns:m="http://schemas.openxmlformats.org/officeDocument/2006/math"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altLang="zh-TW" sz="1600" dirty="0"/>
                  <a:t>=</a:t>
                </a:r>
                <a14:m>
                  <m:oMath xmlns:m="http://schemas.openxmlformats.org/officeDocument/2006/math">
                    <m:r>
                      <a:rPr lang="zh-TW" altLang="en-US" sz="1600" i="1">
                        <a:latin typeface="Cambria Math" panose="02040503050406030204" pitchFamily="18" charset="0"/>
                      </a:rPr>
                      <m:t>𝛽</m:t>
                    </m:r>
                    <m:r>
                      <a:rPr lang="en-US" altLang="zh-TW" sz="1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altLang="zh-TW" sz="1600" dirty="0" smtClean="0"/>
              </a:p>
              <a:p>
                <a:r>
                  <a:rPr lang="en-US" altLang="zh-TW" sz="1600" dirty="0" smtClean="0"/>
                  <a:t>Length scale using equatorial Rossby radius, (c/2</a:t>
                </a:r>
                <a14:m>
                  <m:oMath xmlns:m="http://schemas.openxmlformats.org/officeDocument/2006/math">
                    <m:r>
                      <a:rPr lang="zh-TW" altLang="en-US" sz="1600" i="1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altLang="zh-TW" sz="1600" dirty="0" smtClean="0"/>
                  <a:t>)</a:t>
                </a:r>
                <a:r>
                  <a:rPr lang="en-US" altLang="zh-TW" sz="1600" baseline="30000" dirty="0" smtClean="0"/>
                  <a:t>-1/2</a:t>
                </a:r>
                <a:r>
                  <a:rPr lang="en-US" altLang="zh-TW" sz="1600" baseline="30000" dirty="0"/>
                  <a:t> </a:t>
                </a:r>
                <a:r>
                  <a:rPr lang="en-US" altLang="zh-TW" sz="1600" dirty="0" smtClean="0"/>
                  <a:t>~0-10°N, H~400m. T=1/4 day.</a:t>
                </a:r>
              </a:p>
              <a:p>
                <a:r>
                  <a:rPr lang="en-US" altLang="zh-TW" sz="1600" dirty="0" smtClean="0"/>
                  <a:t>  </a:t>
                </a:r>
                <a:endParaRPr lang="zh-TW" altLang="en-US" sz="1600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0" y="3571136"/>
                <a:ext cx="4646684" cy="1354217"/>
              </a:xfrm>
              <a:prstGeom prst="rect">
                <a:avLst/>
              </a:prstGeom>
              <a:blipFill rotWithShape="0">
                <a:blip r:embed="rId7"/>
                <a:stretch>
                  <a:fillRect l="-655" t="-13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97" y="4631265"/>
            <a:ext cx="2091108" cy="1992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文字方塊 10"/>
          <p:cNvSpPr txBox="1"/>
          <p:nvPr/>
        </p:nvSpPr>
        <p:spPr>
          <a:xfrm>
            <a:off x="3253104" y="3061766"/>
            <a:ext cx="1463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chemeClr val="accent2"/>
                </a:solidFill>
              </a:rPr>
              <a:t>Heating rate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cxnSp>
        <p:nvCxnSpPr>
          <p:cNvPr id="13" name="直線單箭頭接點 12"/>
          <p:cNvCxnSpPr>
            <a:stCxn id="11" idx="1"/>
          </p:cNvCxnSpPr>
          <p:nvPr/>
        </p:nvCxnSpPr>
        <p:spPr>
          <a:xfrm flipH="1" flipV="1">
            <a:off x="3105358" y="3127171"/>
            <a:ext cx="147746" cy="11926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9"/>
          <a:srcRect l="50785" t="-8036"/>
          <a:stretch/>
        </p:blipFill>
        <p:spPr>
          <a:xfrm>
            <a:off x="915733" y="5034051"/>
            <a:ext cx="809365" cy="280697"/>
          </a:xfrm>
          <a:prstGeom prst="rect">
            <a:avLst/>
          </a:prstGeom>
        </p:spPr>
      </p:pic>
      <p:sp>
        <p:nvSpPr>
          <p:cNvPr id="18" name="文字方塊 17"/>
          <p:cNvSpPr txBox="1"/>
          <p:nvPr/>
        </p:nvSpPr>
        <p:spPr>
          <a:xfrm>
            <a:off x="200090" y="5277206"/>
            <a:ext cx="1707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Add dissipative process </a:t>
            </a:r>
            <a:endParaRPr lang="zh-TW" altLang="en-US" dirty="0"/>
          </a:p>
        </p:txBody>
      </p:sp>
      <p:pic>
        <p:nvPicPr>
          <p:cNvPr id="32" name="圖片 31"/>
          <p:cNvPicPr>
            <a:picLocks noChangeAspect="1"/>
          </p:cNvPicPr>
          <p:nvPr/>
        </p:nvPicPr>
        <p:blipFill rotWithShape="1">
          <a:blip r:embed="rId9"/>
          <a:srcRect l="50785" t="-8035" r="22853" b="7355"/>
          <a:stretch/>
        </p:blipFill>
        <p:spPr>
          <a:xfrm>
            <a:off x="299753" y="5043608"/>
            <a:ext cx="433526" cy="261582"/>
          </a:xfrm>
          <a:prstGeom prst="rect">
            <a:avLst/>
          </a:prstGeom>
        </p:spPr>
      </p:pic>
      <p:cxnSp>
        <p:nvCxnSpPr>
          <p:cNvPr id="28" name="直線單箭頭接點 27"/>
          <p:cNvCxnSpPr>
            <a:stCxn id="32" idx="3"/>
            <a:endCxn id="16" idx="1"/>
          </p:cNvCxnSpPr>
          <p:nvPr/>
        </p:nvCxnSpPr>
        <p:spPr>
          <a:xfrm>
            <a:off x="733279" y="5174399"/>
            <a:ext cx="18245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3207031" y="418122"/>
            <a:ext cx="1509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solidFill>
                  <a:schemeClr val="accent5"/>
                </a:solidFill>
              </a:rPr>
              <a:t>[A. E. Gill, 1980]</a:t>
            </a:r>
            <a:endParaRPr lang="zh-TW" altLang="en-US" sz="1600" dirty="0">
              <a:solidFill>
                <a:schemeClr val="accent5"/>
              </a:solidFill>
            </a:endParaRPr>
          </a:p>
        </p:txBody>
      </p:sp>
      <p:cxnSp>
        <p:nvCxnSpPr>
          <p:cNvPr id="19" name="直線接點 18"/>
          <p:cNvCxnSpPr/>
          <p:nvPr/>
        </p:nvCxnSpPr>
        <p:spPr>
          <a:xfrm flipV="1">
            <a:off x="210536" y="315310"/>
            <a:ext cx="4506460" cy="2102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20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676" y="408416"/>
            <a:ext cx="7981272" cy="498273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00174" y="5467350"/>
            <a:ext cx="98774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231F20"/>
                </a:solidFill>
                <a:latin typeface="AdvOT46dcae81"/>
              </a:rPr>
              <a:t>With </a:t>
            </a:r>
            <a:r>
              <a:rPr lang="en-US" altLang="zh-TW" dirty="0" smtClean="0">
                <a:solidFill>
                  <a:srgbClr val="231F20"/>
                </a:solidFill>
                <a:latin typeface="AdvOT46dcae81"/>
              </a:rPr>
              <a:t>weaker zonal </a:t>
            </a:r>
            <a:r>
              <a:rPr lang="en-US" altLang="zh-TW" dirty="0">
                <a:solidFill>
                  <a:srgbClr val="231F20"/>
                </a:solidFill>
                <a:latin typeface="AdvOT46dcae81"/>
              </a:rPr>
              <a:t>wind, a more northward wind direction, and the disappearance of a pair of positive and </a:t>
            </a:r>
            <a:r>
              <a:rPr lang="en-US" altLang="zh-TW" dirty="0" smtClean="0">
                <a:solidFill>
                  <a:srgbClr val="231F20"/>
                </a:solidFill>
                <a:latin typeface="AdvOT46dcae81"/>
              </a:rPr>
              <a:t>negative wind </a:t>
            </a:r>
            <a:r>
              <a:rPr lang="en-US" altLang="zh-TW" dirty="0">
                <a:solidFill>
                  <a:srgbClr val="231F20"/>
                </a:solidFill>
                <a:latin typeface="AdvOT46dcae81"/>
              </a:rPr>
              <a:t>stress curls, the eastward current jet turns northward along the Vietnam coast and the eddy pair</a:t>
            </a:r>
          </a:p>
          <a:p>
            <a:r>
              <a:rPr lang="en-US" altLang="zh-TW" dirty="0">
                <a:solidFill>
                  <a:srgbClr val="231F20"/>
                </a:solidFill>
                <a:latin typeface="AdvOT46dcae81"/>
              </a:rPr>
              <a:t>disappears.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12587" y="938510"/>
            <a:ext cx="323543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Chu, X., Dong, C., &amp; Qi, Y. (2017). The influence of ENSO on an oceanic eddy pair in the South China Sea. </a:t>
            </a:r>
            <a:r>
              <a:rPr lang="en-US" altLang="zh-TW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Geophysical Research: Oceans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, 122(3), 1643-1652.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356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739" y="523874"/>
            <a:ext cx="6904181" cy="609599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2493" y="1099606"/>
            <a:ext cx="3715246" cy="552026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200" y="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600" dirty="0">
                <a:solidFill>
                  <a:srgbClr val="222222"/>
                </a:solidFill>
                <a:latin typeface="Arial" panose="020B0604020202020204" pitchFamily="34" charset="0"/>
              </a:rPr>
              <a:t>Gan, J., &amp; Qu, T. (2008). Coastal jet separation and associated flow variability in the southwest South China Sea. </a:t>
            </a:r>
            <a:r>
              <a:rPr lang="en-US" altLang="zh-TW" sz="1600" i="1" dirty="0">
                <a:solidFill>
                  <a:srgbClr val="222222"/>
                </a:solidFill>
                <a:latin typeface="Arial" panose="020B0604020202020204" pitchFamily="34" charset="0"/>
              </a:rPr>
              <a:t>Deep Sea Research Part I: Oceanographic Research Papers</a:t>
            </a:r>
            <a:r>
              <a:rPr lang="en-US" altLang="zh-TW" sz="1600" dirty="0">
                <a:solidFill>
                  <a:srgbClr val="222222"/>
                </a:solidFill>
                <a:latin typeface="Arial" panose="020B0604020202020204" pitchFamily="34" charset="0"/>
              </a:rPr>
              <a:t>, </a:t>
            </a:r>
            <a:r>
              <a:rPr lang="en-US" altLang="zh-TW" sz="1600" i="1" dirty="0">
                <a:solidFill>
                  <a:srgbClr val="222222"/>
                </a:solidFill>
                <a:latin typeface="Arial" panose="020B0604020202020204" pitchFamily="34" charset="0"/>
              </a:rPr>
              <a:t>55</a:t>
            </a:r>
            <a:r>
              <a:rPr lang="en-US" altLang="zh-TW" sz="1600" dirty="0">
                <a:solidFill>
                  <a:srgbClr val="222222"/>
                </a:solidFill>
                <a:latin typeface="Arial" panose="020B0604020202020204" pitchFamily="34" charset="0"/>
              </a:rPr>
              <a:t>(1), 1-19.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65962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8117" y="323734"/>
            <a:ext cx="3498300" cy="47712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493934" y="278266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0" i="0" u="none" strike="noStrike" baseline="0" dirty="0" err="1" smtClean="0">
                <a:solidFill>
                  <a:schemeClr val="accent2"/>
                </a:solidFill>
                <a:latin typeface="AdvTimes"/>
              </a:rPr>
              <a:t>ageostrophic</a:t>
            </a:r>
            <a:endParaRPr lang="en-US" altLang="zh-TW" b="0" i="0" u="none" strike="noStrike" baseline="0" dirty="0" smtClean="0">
              <a:solidFill>
                <a:schemeClr val="accent2"/>
              </a:solidFill>
              <a:latin typeface="AdvTimes"/>
            </a:endParaRPr>
          </a:p>
          <a:p>
            <a:r>
              <a:rPr lang="en-US" altLang="zh-TW" b="0" i="0" u="none" strike="noStrike" baseline="0" dirty="0" smtClean="0">
                <a:solidFill>
                  <a:schemeClr val="accent2"/>
                </a:solidFill>
                <a:latin typeface="AdvTimes"/>
              </a:rPr>
              <a:t>pressure gradient (AGE)</a:t>
            </a:r>
            <a:endParaRPr lang="zh-TW" altLang="en-US" dirty="0">
              <a:solidFill>
                <a:schemeClr val="accent2"/>
              </a:solidFill>
            </a:endParaRPr>
          </a:p>
        </p:txBody>
      </p:sp>
      <p:cxnSp>
        <p:nvCxnSpPr>
          <p:cNvPr id="5" name="直線單箭頭接點 4"/>
          <p:cNvCxnSpPr/>
          <p:nvPr/>
        </p:nvCxnSpPr>
        <p:spPr>
          <a:xfrm flipH="1" flipV="1">
            <a:off x="9863667" y="3420534"/>
            <a:ext cx="575734" cy="16933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直線單箭頭接點 5"/>
          <p:cNvCxnSpPr/>
          <p:nvPr/>
        </p:nvCxnSpPr>
        <p:spPr>
          <a:xfrm flipV="1">
            <a:off x="9990667" y="3640667"/>
            <a:ext cx="533400" cy="16935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637868" y="42264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0" i="0" u="none" strike="noStrike" baseline="0" dirty="0" smtClean="0">
                <a:ln>
                  <a:solidFill>
                    <a:schemeClr val="accent6"/>
                  </a:solidFill>
                </a:ln>
                <a:solidFill>
                  <a:schemeClr val="accent2"/>
                </a:solidFill>
                <a:latin typeface="AdvTimes"/>
              </a:rPr>
              <a:t>Wind stress(t</a:t>
            </a:r>
            <a:r>
              <a:rPr lang="en-US" altLang="zh-TW" b="0" i="0" u="none" strike="noStrike" baseline="-25000" dirty="0" smtClean="0">
                <a:ln>
                  <a:solidFill>
                    <a:schemeClr val="accent6"/>
                  </a:solidFill>
                </a:ln>
                <a:solidFill>
                  <a:schemeClr val="accent6"/>
                </a:solidFill>
                <a:latin typeface="AdvTimes"/>
              </a:rPr>
              <a:t>s</a:t>
            </a:r>
            <a:r>
              <a:rPr lang="en-US" altLang="zh-TW" b="0" i="0" u="none" strike="noStrike" baseline="0" dirty="0" smtClean="0">
                <a:ln>
                  <a:solidFill>
                    <a:schemeClr val="accent6"/>
                  </a:solidFill>
                </a:ln>
                <a:solidFill>
                  <a:schemeClr val="accent2"/>
                </a:solidFill>
                <a:latin typeface="AdvTimes"/>
              </a:rPr>
              <a:t>)</a:t>
            </a:r>
            <a:endParaRPr lang="zh-TW" altLang="en-US" dirty="0">
              <a:ln>
                <a:solidFill>
                  <a:schemeClr val="accent6"/>
                </a:solidFill>
              </a:ln>
              <a:solidFill>
                <a:schemeClr val="accent2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17344" y="4549676"/>
            <a:ext cx="827551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smtClean="0"/>
              <a:t>adverse pressure gradient </a:t>
            </a:r>
            <a:r>
              <a:rPr lang="en-US" altLang="zh-TW" dirty="0" smtClean="0">
                <a:sym typeface="Wingdings" panose="05000000000000000000" pitchFamily="2" charset="2"/>
              </a:rPr>
              <a:t> flow separation</a:t>
            </a:r>
          </a:p>
          <a:p>
            <a:r>
              <a:rPr lang="en-US" altLang="zh-TW" dirty="0" smtClean="0">
                <a:sym typeface="Wingdings" panose="05000000000000000000" pitchFamily="2" charset="2"/>
              </a:rPr>
              <a:t>increasing the potential energy leads to a deceleration of the fluid. </a:t>
            </a:r>
          </a:p>
          <a:p>
            <a:r>
              <a:rPr lang="en-US" altLang="zh-TW" dirty="0" smtClean="0">
                <a:sym typeface="Wingdings" panose="05000000000000000000" pitchFamily="2" charset="2"/>
              </a:rPr>
              <a:t>Since the fluid in the inner part of the boundary layer is slower, it is more greatly affected by the increasing pressure gradient.</a:t>
            </a:r>
          </a:p>
          <a:p>
            <a:endParaRPr lang="en-US" altLang="zh-TW" dirty="0"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n-US" altLang="zh-TW" dirty="0" smtClean="0">
                <a:sym typeface="Wingdings" panose="05000000000000000000" pitchFamily="2" charset="2"/>
              </a:rPr>
              <a:t>Momentum budget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ym typeface="Wingdings" panose="05000000000000000000" pitchFamily="2" charset="2"/>
              </a:rPr>
              <a:t>Vorticity budget (</a:t>
            </a:r>
            <a:r>
              <a:rPr lang="en-US" altLang="zh-TW" dirty="0" smtClean="0"/>
              <a:t>squeezing </a:t>
            </a:r>
            <a:r>
              <a:rPr lang="en-US" altLang="zh-TW" dirty="0"/>
              <a:t>of the </a:t>
            </a:r>
            <a:r>
              <a:rPr lang="en-US" altLang="zh-TW" dirty="0" smtClean="0"/>
              <a:t>vortex tube, advection, bottom pressure torque ?</a:t>
            </a:r>
            <a:r>
              <a:rPr lang="en-US" altLang="zh-TW" dirty="0" smtClean="0"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19" y="1"/>
            <a:ext cx="5870421" cy="43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88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" t="51322" r="5068" b="7041"/>
          <a:stretch/>
        </p:blipFill>
        <p:spPr>
          <a:xfrm>
            <a:off x="3286125" y="3994500"/>
            <a:ext cx="8641535" cy="2447467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t="65184" r="4381" b="3923"/>
          <a:stretch/>
        </p:blipFill>
        <p:spPr>
          <a:xfrm>
            <a:off x="3286125" y="672294"/>
            <a:ext cx="8546285" cy="2414829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28625" y="1162050"/>
            <a:ext cx="165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The El Nino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61925" y="4257675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Deviation of the El Nino from the La Nina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731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393" y="2898413"/>
            <a:ext cx="3270892" cy="36738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8576" y="833502"/>
            <a:ext cx="3719010" cy="608426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/>
          <a:srcRect l="10670" t="5102" r="12402" b="4620"/>
          <a:stretch/>
        </p:blipFill>
        <p:spPr>
          <a:xfrm>
            <a:off x="5782398" y="1133474"/>
            <a:ext cx="3105151" cy="543877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882910" y="59771"/>
            <a:ext cx="99376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altLang="zh-TW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     Correlation between SST/SST tendency and surface heat flux anomaly</a:t>
            </a:r>
            <a:endParaRPr lang="en-US" altLang="zh-TW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en-US" altLang="zh-TW" sz="1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(the monthly climatology is 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removed by subtracting the </a:t>
            </a:r>
            <a:r>
              <a:rPr lang="en-US" altLang="zh-TW" sz="1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monthly mean observed from NCEP </a:t>
            </a:r>
            <a:r>
              <a:rPr lang="en-US" altLang="zh-TW" sz="1400" kern="100" dirty="0">
                <a:latin typeface="Calibri" panose="020F0502020204030204" pitchFamily="34" charset="0"/>
                <a:cs typeface="Times New Roman" panose="02020603050405020304" pitchFamily="18" charset="0"/>
              </a:rPr>
              <a:t>reanalysis </a:t>
            </a:r>
            <a:r>
              <a:rPr lang="en-US" altLang="zh-TW" sz="1400" kern="1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during 1979-2009)</a:t>
            </a:r>
            <a:endParaRPr lang="zh-TW" altLang="zh-TW" sz="1400" kern="100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608894" y="856278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2015 El</a:t>
            </a:r>
            <a:r>
              <a:rPr lang="zh-TW" altLang="en-US" dirty="0" smtClean="0"/>
              <a:t> </a:t>
            </a:r>
            <a:r>
              <a:rPr lang="en-US" altLang="zh-TW" dirty="0" smtClean="0"/>
              <a:t>Nino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503987" y="833502"/>
            <a:ext cx="172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2011 La</a:t>
            </a:r>
            <a:r>
              <a:rPr lang="zh-TW" altLang="en-US" dirty="0" smtClean="0"/>
              <a:t> </a:t>
            </a:r>
            <a:r>
              <a:rPr lang="en-US" altLang="zh-TW" dirty="0" smtClean="0"/>
              <a:t>Nina</a:t>
            </a:r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8883695" y="932290"/>
            <a:ext cx="294068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400" dirty="0">
                <a:cs typeface="Times New Roman" panose="02020603050405020304" pitchFamily="18" charset="0"/>
              </a:rPr>
              <a:t>D</a:t>
            </a:r>
            <a:r>
              <a:rPr lang="en-US" altLang="zh-TW" sz="1400" dirty="0" smtClean="0">
                <a:cs typeface="Times New Roman" panose="02020603050405020304" pitchFamily="18" charset="0"/>
              </a:rPr>
              <a:t>uring </a:t>
            </a:r>
            <a:r>
              <a:rPr lang="en-US" altLang="zh-TW" sz="1400" dirty="0">
                <a:cs typeface="Times New Roman" panose="02020603050405020304" pitchFamily="18" charset="0"/>
              </a:rPr>
              <a:t>El Nino </a:t>
            </a:r>
            <a:r>
              <a:rPr lang="en-US" altLang="zh-TW" sz="1400" dirty="0" smtClean="0">
                <a:cs typeface="Times New Roman" panose="02020603050405020304" pitchFamily="18" charset="0"/>
              </a:rPr>
              <a:t>spring, </a:t>
            </a:r>
            <a:r>
              <a:rPr lang="en-US" altLang="zh-TW" sz="1400" dirty="0">
                <a:cs typeface="Times New Roman" panose="02020603050405020304" pitchFamily="18" charset="0"/>
              </a:rPr>
              <a:t>the atmosphere forcing dominates the anomalous surface heat flux </a:t>
            </a:r>
            <a:r>
              <a:rPr lang="en-US" altLang="zh-TW" sz="1400" dirty="0" smtClean="0">
                <a:cs typeface="Times New Roman" panose="02020603050405020304" pitchFamily="18" charset="0"/>
              </a:rPr>
              <a:t>variation in the northern SCS, </a:t>
            </a:r>
            <a:r>
              <a:rPr lang="en-US" altLang="zh-TW" sz="1400" dirty="0">
                <a:cs typeface="Times New Roman" panose="02020603050405020304" pitchFamily="18" charset="0"/>
              </a:rPr>
              <a:t>while during </a:t>
            </a:r>
            <a:r>
              <a:rPr lang="en-US" altLang="zh-TW" sz="1400" dirty="0" smtClean="0">
                <a:cs typeface="Times New Roman" panose="02020603050405020304" pitchFamily="18" charset="0"/>
              </a:rPr>
              <a:t>La Nina spring , </a:t>
            </a:r>
            <a:r>
              <a:rPr lang="en-US" altLang="zh-TW" sz="1400" dirty="0">
                <a:cs typeface="Times New Roman" panose="02020603050405020304" pitchFamily="18" charset="0"/>
              </a:rPr>
              <a:t>the SST forces the anomalous air-sea heat flux </a:t>
            </a:r>
            <a:r>
              <a:rPr lang="en-US" altLang="zh-TW" sz="1400" dirty="0" smtClean="0">
                <a:cs typeface="Times New Roman" panose="02020603050405020304" pitchFamily="18" charset="0"/>
              </a:rPr>
              <a:t>variation in the southern SCS.</a:t>
            </a:r>
            <a:endParaRPr lang="en-US" altLang="zh-TW" sz="1400" dirty="0">
              <a:cs typeface="Times New Roman" panose="02020603050405020304" pitchFamily="18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052519" y="1275907"/>
            <a:ext cx="129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2015-16</a:t>
            </a:r>
          </a:p>
          <a:p>
            <a:r>
              <a:rPr lang="en-US" altLang="zh-TW" sz="1400" dirty="0" smtClean="0"/>
              <a:t>spring</a:t>
            </a:r>
            <a:endParaRPr lang="zh-TW" altLang="en-US" sz="1400" dirty="0"/>
          </a:p>
        </p:txBody>
      </p:sp>
      <p:sp>
        <p:nvSpPr>
          <p:cNvPr id="17" name="文字方塊 16"/>
          <p:cNvSpPr txBox="1"/>
          <p:nvPr/>
        </p:nvSpPr>
        <p:spPr>
          <a:xfrm>
            <a:off x="3052519" y="4201741"/>
            <a:ext cx="129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2015-16</a:t>
            </a:r>
          </a:p>
          <a:p>
            <a:r>
              <a:rPr lang="en-US" altLang="zh-TW" sz="1400" dirty="0"/>
              <a:t>spring</a:t>
            </a:r>
            <a:endParaRPr lang="zh-TW" altLang="en-US" sz="1400" dirty="0"/>
          </a:p>
        </p:txBody>
      </p:sp>
      <p:sp>
        <p:nvSpPr>
          <p:cNvPr id="19" name="文字方塊 18"/>
          <p:cNvSpPr txBox="1"/>
          <p:nvPr/>
        </p:nvSpPr>
        <p:spPr>
          <a:xfrm>
            <a:off x="6108018" y="1207639"/>
            <a:ext cx="129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2011-12</a:t>
            </a:r>
          </a:p>
          <a:p>
            <a:r>
              <a:rPr lang="en-US" altLang="zh-TW" sz="1400" dirty="0"/>
              <a:t>spring</a:t>
            </a:r>
            <a:endParaRPr lang="zh-TW" altLang="en-US" sz="1400" dirty="0"/>
          </a:p>
        </p:txBody>
      </p:sp>
      <p:sp>
        <p:nvSpPr>
          <p:cNvPr id="20" name="文字方塊 19"/>
          <p:cNvSpPr txBox="1"/>
          <p:nvPr/>
        </p:nvSpPr>
        <p:spPr>
          <a:xfrm>
            <a:off x="6108019" y="4159386"/>
            <a:ext cx="12926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 smtClean="0"/>
              <a:t>2011-12</a:t>
            </a:r>
          </a:p>
          <a:p>
            <a:r>
              <a:rPr lang="en-US" altLang="zh-TW" sz="1400" dirty="0"/>
              <a:t>spring</a:t>
            </a:r>
            <a:endParaRPr lang="zh-TW" altLang="en-US" sz="1400" dirty="0"/>
          </a:p>
        </p:txBody>
      </p:sp>
      <p:sp>
        <p:nvSpPr>
          <p:cNvPr id="21" name="矩形 20"/>
          <p:cNvSpPr/>
          <p:nvPr/>
        </p:nvSpPr>
        <p:spPr>
          <a:xfrm>
            <a:off x="6108019" y="2011793"/>
            <a:ext cx="92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SST &amp; SHF</a:t>
            </a:r>
            <a:endParaRPr lang="zh-TW" altLang="en-US" sz="12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150310" y="4936639"/>
                <a:ext cx="884654" cy="361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12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12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altLang="zh-TW" sz="12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𝑺𝑺𝑻</m:t>
                        </m:r>
                      </m:num>
                      <m:den>
                        <m:r>
                          <a:rPr lang="en-US" altLang="zh-TW" sz="12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en-US" altLang="zh-TW" sz="1200" b="1" i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&amp; SHF</a:t>
                </a:r>
                <a:endParaRPr lang="zh-TW" altLang="en-US" sz="1200" b="1" i="1" dirty="0"/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310" y="4936639"/>
                <a:ext cx="884654" cy="361894"/>
              </a:xfrm>
              <a:prstGeom prst="rect">
                <a:avLst/>
              </a:prstGeom>
              <a:blipFill rotWithShape="0">
                <a:blip r:embed="rId6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矩形 23"/>
          <p:cNvSpPr/>
          <p:nvPr/>
        </p:nvSpPr>
        <p:spPr>
          <a:xfrm>
            <a:off x="3052519" y="2034569"/>
            <a:ext cx="9269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b="1" i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SST &amp; SHF</a:t>
            </a:r>
            <a:endParaRPr lang="zh-TW" altLang="en-US" sz="12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矩形 24"/>
              <p:cNvSpPr/>
              <p:nvPr/>
            </p:nvSpPr>
            <p:spPr>
              <a:xfrm>
                <a:off x="3094810" y="4959415"/>
                <a:ext cx="884654" cy="361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zh-TW" altLang="zh-TW" sz="1200" b="1" i="1" kern="10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zh-TW" sz="12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𝐝</m:t>
                        </m:r>
                        <m:r>
                          <a:rPr lang="en-US" altLang="zh-TW" sz="12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𝑺𝑺𝑻</m:t>
                        </m:r>
                      </m:num>
                      <m:den>
                        <m:r>
                          <a:rPr lang="en-US" altLang="zh-TW" sz="1200" b="1" i="1" kern="1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𝒅𝒕</m:t>
                        </m:r>
                      </m:den>
                    </m:f>
                  </m:oMath>
                </a14:m>
                <a:r>
                  <a:rPr lang="en-US" altLang="zh-TW" sz="1200" b="1" i="1" dirty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 &amp; SHF</a:t>
                </a:r>
                <a:endParaRPr lang="zh-TW" altLang="en-US" sz="1200" b="1" i="1" dirty="0"/>
              </a:p>
            </p:txBody>
          </p:sp>
        </mc:Choice>
        <mc:Fallback xmlns="">
          <p:sp>
            <p:nvSpPr>
              <p:cNvPr id="25" name="矩形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810" y="4959415"/>
                <a:ext cx="884654" cy="361894"/>
              </a:xfrm>
              <a:prstGeom prst="rect">
                <a:avLst/>
              </a:prstGeom>
              <a:blipFill rotWithShape="0">
                <a:blip r:embed="rId7"/>
                <a:stretch>
                  <a:fillRect b="-33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矩形 15"/>
          <p:cNvSpPr/>
          <p:nvPr/>
        </p:nvSpPr>
        <p:spPr>
          <a:xfrm>
            <a:off x="7023627" y="2311673"/>
            <a:ext cx="357785" cy="1783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7185964" y="1820011"/>
            <a:ext cx="438134" cy="2904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3" name="直線單箭頭接點 22"/>
          <p:cNvCxnSpPr/>
          <p:nvPr/>
        </p:nvCxnSpPr>
        <p:spPr>
          <a:xfrm>
            <a:off x="7607765" y="1943347"/>
            <a:ext cx="1453003" cy="11089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>
            <a:stCxn id="16" idx="3"/>
          </p:cNvCxnSpPr>
          <p:nvPr/>
        </p:nvCxnSpPr>
        <p:spPr>
          <a:xfrm>
            <a:off x="7381412" y="2400825"/>
            <a:ext cx="1728635" cy="228178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3866950" y="1943347"/>
            <a:ext cx="438134" cy="29047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23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28700" y="2381250"/>
            <a:ext cx="647518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Difference between the El Nino &amp; La Nina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marL="342900" indent="-342900">
              <a:buAutoNum type="arabicPeriod"/>
            </a:pPr>
            <a:r>
              <a:rPr lang="en-US" altLang="zh-TW" dirty="0" smtClean="0"/>
              <a:t>Time evolution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Spatial variation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Mechanism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SST-SHF lead-lag relationship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Sea breeze</a:t>
            </a:r>
          </a:p>
          <a:p>
            <a:pPr marL="342900" indent="-342900">
              <a:buAutoNum type="arabicPeriod"/>
            </a:pPr>
            <a:endParaRPr lang="en-US" altLang="zh-TW" dirty="0"/>
          </a:p>
          <a:p>
            <a:r>
              <a:rPr lang="en-US" altLang="zh-TW" dirty="0" smtClean="0"/>
              <a:t>Experiment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Different spatial resolution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Different ENSO year</a:t>
            </a:r>
          </a:p>
          <a:p>
            <a:pPr marL="342900" indent="-342900">
              <a:buAutoNum type="arabicPeriod"/>
            </a:pPr>
            <a:endParaRPr lang="en-US" altLang="zh-TW" dirty="0" smtClean="0"/>
          </a:p>
          <a:p>
            <a:pPr marL="342900" indent="-342900">
              <a:buAutoNum type="arabicPeriod"/>
            </a:pPr>
            <a:endParaRPr lang="en-US" altLang="zh-TW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t="47567" r="26839"/>
          <a:stretch/>
        </p:blipFill>
        <p:spPr>
          <a:xfrm>
            <a:off x="5269816" y="725714"/>
            <a:ext cx="5064355" cy="538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/>
          <a:srcRect l="9224" r="2583"/>
          <a:stretch/>
        </p:blipFill>
        <p:spPr>
          <a:xfrm>
            <a:off x="6061340" y="3428303"/>
            <a:ext cx="6070600" cy="317983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10275"/>
          <a:stretch/>
        </p:blipFill>
        <p:spPr>
          <a:xfrm>
            <a:off x="282575" y="-38100"/>
            <a:ext cx="6321259" cy="3254558"/>
          </a:xfrm>
          <a:prstGeom prst="rect">
            <a:avLst/>
          </a:prstGeom>
        </p:spPr>
      </p:pic>
      <p:sp>
        <p:nvSpPr>
          <p:cNvPr id="15" name="橢圓 14"/>
          <p:cNvSpPr/>
          <p:nvPr/>
        </p:nvSpPr>
        <p:spPr>
          <a:xfrm>
            <a:off x="638175" y="2007731"/>
            <a:ext cx="748145" cy="7169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6602293" y="5359547"/>
            <a:ext cx="748145" cy="71697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586220" y="298791"/>
            <a:ext cx="1009650" cy="4762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2617678" y="333375"/>
            <a:ext cx="1009650" cy="47625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片 21"/>
          <p:cNvPicPr>
            <a:picLocks noChangeAspect="1"/>
          </p:cNvPicPr>
          <p:nvPr/>
        </p:nvPicPr>
        <p:blipFill rotWithShape="1">
          <a:blip r:embed="rId4"/>
          <a:srcRect l="4790" t="-1320" r="8594" b="-722"/>
          <a:stretch/>
        </p:blipFill>
        <p:spPr>
          <a:xfrm>
            <a:off x="517826" y="3048491"/>
            <a:ext cx="5105401" cy="1828800"/>
          </a:xfrm>
          <a:prstGeom prst="rect">
            <a:avLst/>
          </a:prstGeom>
        </p:spPr>
      </p:pic>
      <p:pic>
        <p:nvPicPr>
          <p:cNvPr id="23" name="圖片 22"/>
          <p:cNvPicPr>
            <a:picLocks noChangeAspect="1"/>
          </p:cNvPicPr>
          <p:nvPr/>
        </p:nvPicPr>
        <p:blipFill rotWithShape="1">
          <a:blip r:embed="rId5"/>
          <a:srcRect r="8214"/>
          <a:stretch/>
        </p:blipFill>
        <p:spPr>
          <a:xfrm>
            <a:off x="108048" y="5018219"/>
            <a:ext cx="5692677" cy="1740229"/>
          </a:xfrm>
          <a:prstGeom prst="rect">
            <a:avLst/>
          </a:prstGeom>
        </p:spPr>
      </p:pic>
      <p:cxnSp>
        <p:nvCxnSpPr>
          <p:cNvPr id="25" name="直線單箭頭接點 24"/>
          <p:cNvCxnSpPr/>
          <p:nvPr/>
        </p:nvCxnSpPr>
        <p:spPr>
          <a:xfrm flipV="1">
            <a:off x="6602293" y="5676823"/>
            <a:ext cx="696601" cy="82423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直線單箭頭接點 30"/>
          <p:cNvCxnSpPr/>
          <p:nvPr/>
        </p:nvCxnSpPr>
        <p:spPr>
          <a:xfrm flipV="1">
            <a:off x="838200" y="2007731"/>
            <a:ext cx="174047" cy="531882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直線接點 35"/>
          <p:cNvCxnSpPr/>
          <p:nvPr/>
        </p:nvCxnSpPr>
        <p:spPr>
          <a:xfrm>
            <a:off x="838200" y="2539613"/>
            <a:ext cx="110740" cy="676845"/>
          </a:xfrm>
          <a:prstGeom prst="line">
            <a:avLst/>
          </a:prstGeom>
          <a:ln w="190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1018309" y="2020481"/>
            <a:ext cx="4111475" cy="1195977"/>
          </a:xfrm>
          <a:prstGeom prst="line">
            <a:avLst/>
          </a:prstGeom>
          <a:ln w="190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 flipV="1">
            <a:off x="838200" y="5166360"/>
            <a:ext cx="5764093" cy="592886"/>
          </a:xfrm>
          <a:prstGeom prst="line">
            <a:avLst/>
          </a:prstGeom>
          <a:ln w="190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H="1" flipV="1">
            <a:off x="5276089" y="5166360"/>
            <a:ext cx="1982637" cy="510463"/>
          </a:xfrm>
          <a:prstGeom prst="line">
            <a:avLst/>
          </a:prstGeom>
          <a:ln w="190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64" name="群組 63"/>
          <p:cNvGrpSpPr/>
          <p:nvPr/>
        </p:nvGrpSpPr>
        <p:grpSpPr>
          <a:xfrm rot="20818654">
            <a:off x="804800" y="380203"/>
            <a:ext cx="773540" cy="716973"/>
            <a:chOff x="691577" y="218720"/>
            <a:chExt cx="773540" cy="716973"/>
          </a:xfrm>
        </p:grpSpPr>
        <p:sp>
          <p:nvSpPr>
            <p:cNvPr id="57" name="橢圓 56"/>
            <p:cNvSpPr/>
            <p:nvPr/>
          </p:nvSpPr>
          <p:spPr>
            <a:xfrm>
              <a:off x="716972" y="218720"/>
              <a:ext cx="748145" cy="71697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59" name="直線單箭頭接點 58"/>
            <p:cNvCxnSpPr>
              <a:stCxn id="57" idx="6"/>
            </p:cNvCxnSpPr>
            <p:nvPr/>
          </p:nvCxnSpPr>
          <p:spPr>
            <a:xfrm flipH="1">
              <a:off x="1386320" y="577207"/>
              <a:ext cx="78797" cy="23904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線單箭頭接點 60"/>
            <p:cNvCxnSpPr/>
            <p:nvPr/>
          </p:nvCxnSpPr>
          <p:spPr>
            <a:xfrm flipV="1">
              <a:off x="691577" y="298791"/>
              <a:ext cx="130227" cy="31087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群組 64"/>
          <p:cNvGrpSpPr/>
          <p:nvPr/>
        </p:nvGrpSpPr>
        <p:grpSpPr>
          <a:xfrm rot="5213543" flipV="1">
            <a:off x="10479808" y="3344424"/>
            <a:ext cx="773540" cy="857458"/>
            <a:chOff x="691577" y="218720"/>
            <a:chExt cx="773540" cy="716973"/>
          </a:xfrm>
        </p:grpSpPr>
        <p:sp>
          <p:nvSpPr>
            <p:cNvPr id="66" name="橢圓 65"/>
            <p:cNvSpPr/>
            <p:nvPr/>
          </p:nvSpPr>
          <p:spPr>
            <a:xfrm>
              <a:off x="716972" y="218720"/>
              <a:ext cx="748145" cy="71697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67" name="直線單箭頭接點 66"/>
            <p:cNvCxnSpPr>
              <a:stCxn id="66" idx="6"/>
            </p:cNvCxnSpPr>
            <p:nvPr/>
          </p:nvCxnSpPr>
          <p:spPr>
            <a:xfrm flipH="1">
              <a:off x="1386320" y="577207"/>
              <a:ext cx="78797" cy="23904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直線單箭頭接點 67"/>
            <p:cNvCxnSpPr/>
            <p:nvPr/>
          </p:nvCxnSpPr>
          <p:spPr>
            <a:xfrm flipV="1">
              <a:off x="691577" y="298791"/>
              <a:ext cx="130227" cy="31087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群組 68"/>
          <p:cNvGrpSpPr/>
          <p:nvPr/>
        </p:nvGrpSpPr>
        <p:grpSpPr>
          <a:xfrm rot="20818654">
            <a:off x="4728811" y="-19865"/>
            <a:ext cx="773540" cy="716973"/>
            <a:chOff x="691577" y="218720"/>
            <a:chExt cx="773540" cy="716973"/>
          </a:xfrm>
        </p:grpSpPr>
        <p:sp>
          <p:nvSpPr>
            <p:cNvPr id="70" name="橢圓 69"/>
            <p:cNvSpPr/>
            <p:nvPr/>
          </p:nvSpPr>
          <p:spPr>
            <a:xfrm>
              <a:off x="716972" y="218720"/>
              <a:ext cx="748145" cy="71697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1" name="直線單箭頭接點 70"/>
            <p:cNvCxnSpPr>
              <a:stCxn id="70" idx="6"/>
            </p:cNvCxnSpPr>
            <p:nvPr/>
          </p:nvCxnSpPr>
          <p:spPr>
            <a:xfrm flipH="1">
              <a:off x="1386320" y="577207"/>
              <a:ext cx="78797" cy="23904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單箭頭接點 71"/>
            <p:cNvCxnSpPr/>
            <p:nvPr/>
          </p:nvCxnSpPr>
          <p:spPr>
            <a:xfrm flipV="1">
              <a:off x="691577" y="298791"/>
              <a:ext cx="130227" cy="31087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群組 72"/>
          <p:cNvGrpSpPr/>
          <p:nvPr/>
        </p:nvGrpSpPr>
        <p:grpSpPr>
          <a:xfrm rot="1411873" flipV="1">
            <a:off x="6589594" y="3739173"/>
            <a:ext cx="773540" cy="857458"/>
            <a:chOff x="691577" y="218720"/>
            <a:chExt cx="773540" cy="716973"/>
          </a:xfrm>
        </p:grpSpPr>
        <p:sp>
          <p:nvSpPr>
            <p:cNvPr id="74" name="橢圓 73"/>
            <p:cNvSpPr/>
            <p:nvPr/>
          </p:nvSpPr>
          <p:spPr>
            <a:xfrm>
              <a:off x="716972" y="218720"/>
              <a:ext cx="748145" cy="71697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5" name="直線單箭頭接點 74"/>
            <p:cNvCxnSpPr>
              <a:stCxn id="74" idx="6"/>
            </p:cNvCxnSpPr>
            <p:nvPr/>
          </p:nvCxnSpPr>
          <p:spPr>
            <a:xfrm flipH="1">
              <a:off x="1386320" y="577207"/>
              <a:ext cx="78797" cy="23904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線單箭頭接點 75"/>
            <p:cNvCxnSpPr/>
            <p:nvPr/>
          </p:nvCxnSpPr>
          <p:spPr>
            <a:xfrm flipV="1">
              <a:off x="691577" y="298791"/>
              <a:ext cx="130227" cy="31087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群組 76"/>
          <p:cNvGrpSpPr/>
          <p:nvPr/>
        </p:nvGrpSpPr>
        <p:grpSpPr>
          <a:xfrm rot="20818654">
            <a:off x="2775396" y="351987"/>
            <a:ext cx="773540" cy="716973"/>
            <a:chOff x="691577" y="218720"/>
            <a:chExt cx="773540" cy="716973"/>
          </a:xfrm>
        </p:grpSpPr>
        <p:sp>
          <p:nvSpPr>
            <p:cNvPr id="78" name="橢圓 77"/>
            <p:cNvSpPr/>
            <p:nvPr/>
          </p:nvSpPr>
          <p:spPr>
            <a:xfrm>
              <a:off x="716972" y="218720"/>
              <a:ext cx="748145" cy="71697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79" name="直線單箭頭接點 78"/>
            <p:cNvCxnSpPr>
              <a:stCxn id="78" idx="6"/>
            </p:cNvCxnSpPr>
            <p:nvPr/>
          </p:nvCxnSpPr>
          <p:spPr>
            <a:xfrm flipH="1">
              <a:off x="1386320" y="577207"/>
              <a:ext cx="78797" cy="23904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線單箭頭接點 79"/>
            <p:cNvCxnSpPr/>
            <p:nvPr/>
          </p:nvCxnSpPr>
          <p:spPr>
            <a:xfrm flipV="1">
              <a:off x="691577" y="298791"/>
              <a:ext cx="130227" cy="31087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群組 80"/>
          <p:cNvGrpSpPr/>
          <p:nvPr/>
        </p:nvGrpSpPr>
        <p:grpSpPr>
          <a:xfrm rot="1127298" flipV="1">
            <a:off x="8596658" y="3724060"/>
            <a:ext cx="773540" cy="857458"/>
            <a:chOff x="691577" y="218720"/>
            <a:chExt cx="773540" cy="716973"/>
          </a:xfrm>
        </p:grpSpPr>
        <p:sp>
          <p:nvSpPr>
            <p:cNvPr id="82" name="橢圓 81"/>
            <p:cNvSpPr/>
            <p:nvPr/>
          </p:nvSpPr>
          <p:spPr>
            <a:xfrm>
              <a:off x="716972" y="218720"/>
              <a:ext cx="748145" cy="71697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83" name="直線單箭頭接點 82"/>
            <p:cNvCxnSpPr>
              <a:stCxn id="82" idx="6"/>
            </p:cNvCxnSpPr>
            <p:nvPr/>
          </p:nvCxnSpPr>
          <p:spPr>
            <a:xfrm flipH="1">
              <a:off x="1386320" y="577207"/>
              <a:ext cx="78797" cy="23904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單箭頭接點 83"/>
            <p:cNvCxnSpPr/>
            <p:nvPr/>
          </p:nvCxnSpPr>
          <p:spPr>
            <a:xfrm flipV="1">
              <a:off x="691577" y="298791"/>
              <a:ext cx="130227" cy="31087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5" name="矩形 84"/>
          <p:cNvSpPr/>
          <p:nvPr/>
        </p:nvSpPr>
        <p:spPr>
          <a:xfrm>
            <a:off x="6602293" y="2676049"/>
            <a:ext cx="55092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smtClean="0">
                <a:solidFill>
                  <a:srgbClr val="222222"/>
                </a:solidFill>
                <a:latin typeface="Arial" panose="020B0604020202020204" pitchFamily="34" charset="0"/>
              </a:rPr>
              <a:t>[Li</a:t>
            </a:r>
            <a:r>
              <a:rPr lang="en-US" altLang="zh-TW" sz="1200" dirty="0">
                <a:solidFill>
                  <a:srgbClr val="222222"/>
                </a:solidFill>
                <a:latin typeface="Arial" panose="020B0604020202020204" pitchFamily="34" charset="0"/>
              </a:rPr>
              <a:t>, </a:t>
            </a:r>
            <a:r>
              <a:rPr lang="en-US" altLang="zh-TW" sz="1200" dirty="0" err="1">
                <a:solidFill>
                  <a:srgbClr val="222222"/>
                </a:solidFill>
                <a:latin typeface="Arial" panose="020B0604020202020204" pitchFamily="34" charset="0"/>
              </a:rPr>
              <a:t>Yuanlong</a:t>
            </a:r>
            <a:r>
              <a:rPr lang="en-US" altLang="zh-TW" sz="1200" dirty="0">
                <a:solidFill>
                  <a:srgbClr val="222222"/>
                </a:solidFill>
                <a:latin typeface="Arial" panose="020B0604020202020204" pitchFamily="34" charset="0"/>
              </a:rPr>
              <a:t>, et al. "Interannual variability of the surface summertime eastward jet in the South China Sea." </a:t>
            </a:r>
            <a:r>
              <a:rPr lang="en-US" altLang="zh-TW" sz="1200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Geophysical Research: Oceans</a:t>
            </a:r>
            <a:r>
              <a:rPr lang="en-US" altLang="zh-TW" sz="1200" dirty="0">
                <a:solidFill>
                  <a:srgbClr val="222222"/>
                </a:solidFill>
                <a:latin typeface="Arial" panose="020B0604020202020204" pitchFamily="34" charset="0"/>
              </a:rPr>
              <a:t> 119.10 (2014): 7205-7228</a:t>
            </a:r>
            <a:r>
              <a:rPr lang="en-US" altLang="zh-TW" sz="1200" dirty="0" smtClean="0">
                <a:solidFill>
                  <a:srgbClr val="222222"/>
                </a:solidFill>
                <a:latin typeface="Arial" panose="020B0604020202020204" pitchFamily="34" charset="0"/>
              </a:rPr>
              <a:t>.]</a:t>
            </a:r>
            <a:endParaRPr lang="zh-TW" altLang="en-US" sz="1200" dirty="0"/>
          </a:p>
        </p:txBody>
      </p:sp>
      <p:pic>
        <p:nvPicPr>
          <p:cNvPr id="86" name="圖片 8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6270" y="4658958"/>
            <a:ext cx="1222410" cy="418848"/>
          </a:xfrm>
          <a:prstGeom prst="rect">
            <a:avLst/>
          </a:prstGeom>
        </p:spPr>
      </p:pic>
      <p:sp>
        <p:nvSpPr>
          <p:cNvPr id="87" name="矩形 86"/>
          <p:cNvSpPr/>
          <p:nvPr/>
        </p:nvSpPr>
        <p:spPr>
          <a:xfrm>
            <a:off x="3122451" y="4731837"/>
            <a:ext cx="19315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/>
              <a:t>bottom pressure torque</a:t>
            </a:r>
            <a:endParaRPr lang="zh-TW" altLang="en-US" sz="1400" dirty="0"/>
          </a:p>
        </p:txBody>
      </p:sp>
      <p:pic>
        <p:nvPicPr>
          <p:cNvPr id="88" name="圖片 8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22259" y="4692625"/>
            <a:ext cx="902125" cy="406755"/>
          </a:xfrm>
          <a:prstGeom prst="rect">
            <a:avLst/>
          </a:prstGeom>
        </p:spPr>
      </p:pic>
      <p:sp>
        <p:nvSpPr>
          <p:cNvPr id="89" name="矩形 88"/>
          <p:cNvSpPr/>
          <p:nvPr/>
        </p:nvSpPr>
        <p:spPr>
          <a:xfrm>
            <a:off x="162977" y="4692625"/>
            <a:ext cx="15595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/>
              <a:t>vortex tube squeezing</a:t>
            </a:r>
            <a:endParaRPr lang="zh-TW" altLang="en-US" sz="1200" dirty="0"/>
          </a:p>
        </p:txBody>
      </p:sp>
      <p:pic>
        <p:nvPicPr>
          <p:cNvPr id="46" name="圖片 45"/>
          <p:cNvPicPr>
            <a:picLocks noChangeAspect="1"/>
          </p:cNvPicPr>
          <p:nvPr/>
        </p:nvPicPr>
        <p:blipFill rotWithShape="1">
          <a:blip r:embed="rId8"/>
          <a:srcRect l="28107" t="69167" r="28424" b="7778"/>
          <a:stretch/>
        </p:blipFill>
        <p:spPr>
          <a:xfrm>
            <a:off x="7296150" y="689014"/>
            <a:ext cx="31242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33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6822610" y="1314335"/>
            <a:ext cx="5243648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Weather Research and Forecasting Model (WRF)</a:t>
            </a:r>
          </a:p>
          <a:p>
            <a:r>
              <a:rPr lang="en-US" altLang="zh-TW" dirty="0"/>
              <a:t>1. Horizontal Resolution: </a:t>
            </a:r>
          </a:p>
          <a:p>
            <a:r>
              <a:rPr lang="en-US" altLang="zh-TW" dirty="0"/>
              <a:t>      Domain 1 : 36x36(km)</a:t>
            </a:r>
          </a:p>
          <a:p>
            <a:r>
              <a:rPr lang="en-US" altLang="zh-TW" dirty="0"/>
              <a:t>      Domain 2 : 12x12(km)</a:t>
            </a:r>
          </a:p>
          <a:p>
            <a:r>
              <a:rPr lang="en-US" altLang="zh-TW" dirty="0"/>
              <a:t>2. Vertical : 36 levels</a:t>
            </a:r>
          </a:p>
          <a:p>
            <a:r>
              <a:rPr lang="en-US" altLang="zh-TW" dirty="0"/>
              <a:t>3. Initial and lateral boundary condition :</a:t>
            </a:r>
          </a:p>
          <a:p>
            <a:pPr marL="361950" indent="-361950"/>
            <a:r>
              <a:rPr lang="en-US" altLang="zh-TW" dirty="0"/>
              <a:t>       </a:t>
            </a:r>
            <a:r>
              <a:rPr lang="en-US" altLang="zh-TW" dirty="0">
                <a:solidFill>
                  <a:schemeClr val="accent5"/>
                </a:solidFill>
              </a:rPr>
              <a:t>NCEP FNL Operational Model Global Tropospheric Analyses</a:t>
            </a:r>
            <a:endParaRPr lang="zh-TW" altLang="en-US" dirty="0">
              <a:solidFill>
                <a:schemeClr val="accent5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822610" y="4203658"/>
            <a:ext cx="5243648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Regional Ocean Modeling System (ROMS)  </a:t>
            </a:r>
          </a:p>
          <a:p>
            <a:r>
              <a:rPr lang="en-US" altLang="zh-TW" dirty="0"/>
              <a:t>1. Horizontal Resolution:</a:t>
            </a:r>
          </a:p>
          <a:p>
            <a:r>
              <a:rPr lang="en-US" altLang="zh-TW" dirty="0"/>
              <a:t>       Domain 1 : 24x24 (km)</a:t>
            </a:r>
          </a:p>
          <a:p>
            <a:r>
              <a:rPr lang="en-US" altLang="zh-TW" dirty="0"/>
              <a:t>       Domain 2 : 8x8 (km)</a:t>
            </a:r>
          </a:p>
          <a:p>
            <a:r>
              <a:rPr lang="en-US" altLang="zh-TW" dirty="0"/>
              <a:t>2. Vertical : 25 levels</a:t>
            </a:r>
          </a:p>
          <a:p>
            <a:pPr marL="361950" indent="-361950"/>
            <a:r>
              <a:rPr lang="en-US" altLang="zh-TW" dirty="0"/>
              <a:t>3. Initial and lateral boundary condition : </a:t>
            </a:r>
            <a:r>
              <a:rPr lang="en-US" altLang="zh-TW" dirty="0">
                <a:solidFill>
                  <a:schemeClr val="accent5"/>
                </a:solidFill>
              </a:rPr>
              <a:t>HYCOM + NCODA Global 1/12° Reanalysis </a:t>
            </a:r>
            <a:endParaRPr lang="zh-TW" altLang="en-US" dirty="0">
              <a:solidFill>
                <a:schemeClr val="accent5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rgbClr val="4D9D93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b="1" kern="1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rPr>
              <a:t>Coupled model configuration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97" y="565435"/>
            <a:ext cx="6831407" cy="516319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275834" y="5832397"/>
            <a:ext cx="3559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EXP1 2015/11-2016/6  El Niño EXP2 2011/11-2012/6</a:t>
            </a:r>
            <a:r>
              <a:rPr lang="zh-TW" altLang="en-US" dirty="0"/>
              <a:t>  </a:t>
            </a:r>
            <a:r>
              <a:rPr lang="en-US" altLang="zh-TW" dirty="0"/>
              <a:t>La Niña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6693301" y="608337"/>
            <a:ext cx="4656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solidFill>
                  <a:srgbClr val="000000"/>
                </a:solidFill>
              </a:rPr>
              <a:t>COAWST</a:t>
            </a:r>
            <a:r>
              <a:rPr lang="zh-TW" altLang="en-US" dirty="0">
                <a:solidFill>
                  <a:srgbClr val="000000"/>
                </a:solidFill>
              </a:rPr>
              <a:t> </a:t>
            </a:r>
            <a:r>
              <a:rPr lang="en-US" altLang="zh-TW" dirty="0">
                <a:solidFill>
                  <a:srgbClr val="000000"/>
                </a:solidFill>
              </a:rPr>
              <a:t> Modeling System</a:t>
            </a:r>
            <a:r>
              <a:rPr lang="zh-TW" altLang="en-US" dirty="0">
                <a:solidFill>
                  <a:srgbClr val="000000"/>
                </a:solidFill>
              </a:rPr>
              <a:t> </a:t>
            </a:r>
            <a:r>
              <a:rPr lang="en-US" altLang="zh-TW" dirty="0">
                <a:solidFill>
                  <a:srgbClr val="000000"/>
                </a:solidFill>
              </a:rPr>
              <a:t>[</a:t>
            </a:r>
            <a:r>
              <a:rPr lang="en-US" altLang="zh-TW" dirty="0"/>
              <a:t>Warner et al, 2008]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03579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3453499" y="2356942"/>
            <a:ext cx="5526378" cy="2298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9" t="527" r="659" b="-527"/>
          <a:stretch/>
        </p:blipFill>
        <p:spPr bwMode="auto">
          <a:xfrm>
            <a:off x="3543781" y="4634488"/>
            <a:ext cx="5340846" cy="222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646" y="-119963"/>
            <a:ext cx="5830356" cy="2501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橢圓 2"/>
          <p:cNvSpPr/>
          <p:nvPr/>
        </p:nvSpPr>
        <p:spPr>
          <a:xfrm>
            <a:off x="5380407" y="881542"/>
            <a:ext cx="872744" cy="504056"/>
          </a:xfrm>
          <a:prstGeom prst="ellipse">
            <a:avLst/>
          </a:prstGeom>
          <a:solidFill>
            <a:srgbClr val="4F81BD">
              <a:alpha val="5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8884627" y="2789879"/>
            <a:ext cx="312697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The </a:t>
            </a:r>
            <a:r>
              <a:rPr lang="en-US" altLang="zh-TW" sz="1200" dirty="0" smtClean="0"/>
              <a:t>shaded areas </a:t>
            </a:r>
            <a:r>
              <a:rPr lang="en-US" altLang="zh-TW" sz="1200" dirty="0"/>
              <a:t>indicate regions where the difference in surface winds between the warm and cold </a:t>
            </a:r>
            <a:r>
              <a:rPr lang="en-US" altLang="zh-TW" sz="1200" dirty="0" smtClean="0"/>
              <a:t>composite are </a:t>
            </a:r>
            <a:r>
              <a:rPr lang="en-US" altLang="zh-TW" sz="1200" dirty="0"/>
              <a:t>statistically significant at 99% confidence level by </a:t>
            </a:r>
            <a:r>
              <a:rPr lang="en-US" altLang="zh-TW" sz="1200" i="1" dirty="0"/>
              <a:t>t </a:t>
            </a:r>
            <a:r>
              <a:rPr lang="en-US" altLang="zh-TW" sz="1200" dirty="0"/>
              <a:t>test</a:t>
            </a:r>
            <a:r>
              <a:rPr lang="en-US" altLang="zh-TW" sz="1200" dirty="0" smtClean="0"/>
              <a:t>.</a:t>
            </a:r>
            <a:r>
              <a:rPr lang="en-US" altLang="zh-TW" sz="1200" dirty="0"/>
              <a:t> The contour interval for sea </a:t>
            </a:r>
            <a:r>
              <a:rPr lang="en-US" altLang="zh-TW" sz="1200" dirty="0" smtClean="0"/>
              <a:t>level pressure </a:t>
            </a:r>
            <a:r>
              <a:rPr lang="en-US" altLang="zh-TW" sz="1200" dirty="0"/>
              <a:t>anomalies is 0.5 </a:t>
            </a:r>
            <a:r>
              <a:rPr lang="en-US" altLang="zh-TW" sz="1200" dirty="0" err="1"/>
              <a:t>hPa</a:t>
            </a:r>
            <a:r>
              <a:rPr lang="en-US" altLang="zh-TW" sz="1200" dirty="0"/>
              <a:t>. The vectors between the panels indicate the scale for wind anomalies.</a:t>
            </a:r>
            <a:endParaRPr lang="zh-TW" altLang="en-US" sz="1200" dirty="0"/>
          </a:p>
        </p:txBody>
      </p:sp>
      <p:sp>
        <p:nvSpPr>
          <p:cNvPr id="12" name="矩形 11"/>
          <p:cNvSpPr/>
          <p:nvPr/>
        </p:nvSpPr>
        <p:spPr>
          <a:xfrm>
            <a:off x="266594" y="306919"/>
            <a:ext cx="3092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Arial" panose="020B0604020202020204" pitchFamily="34" charset="0"/>
              </a:rPr>
              <a:t>Wang, Bin, </a:t>
            </a:r>
            <a:r>
              <a:rPr lang="en-US" altLang="zh-TW" sz="1600" dirty="0" err="1">
                <a:latin typeface="Arial" panose="020B0604020202020204" pitchFamily="34" charset="0"/>
              </a:rPr>
              <a:t>Renguang</a:t>
            </a:r>
            <a:r>
              <a:rPr lang="en-US" altLang="zh-TW" sz="1600" dirty="0">
                <a:latin typeface="Arial" panose="020B0604020202020204" pitchFamily="34" charset="0"/>
              </a:rPr>
              <a:t> Wu, and </a:t>
            </a:r>
            <a:r>
              <a:rPr lang="en-US" altLang="zh-TW" sz="1600" dirty="0" err="1">
                <a:latin typeface="Arial" panose="020B0604020202020204" pitchFamily="34" charset="0"/>
              </a:rPr>
              <a:t>Xiouhua</a:t>
            </a:r>
            <a:r>
              <a:rPr lang="en-US" altLang="zh-TW" sz="1600" dirty="0">
                <a:latin typeface="Arial" panose="020B0604020202020204" pitchFamily="34" charset="0"/>
              </a:rPr>
              <a:t> Fu. "Pacific–East Asian teleconnection: how does ENSO affect East Asian climate?." </a:t>
            </a:r>
            <a:r>
              <a:rPr lang="en-US" altLang="zh-TW" sz="1600" i="1" dirty="0">
                <a:latin typeface="Arial" panose="020B0604020202020204" pitchFamily="34" charset="0"/>
              </a:rPr>
              <a:t>Journal of Climate</a:t>
            </a:r>
            <a:r>
              <a:rPr lang="en-US" altLang="zh-TW" sz="1600" dirty="0">
                <a:latin typeface="Arial" panose="020B0604020202020204" pitchFamily="34" charset="0"/>
              </a:rPr>
              <a:t> 13.9 (2000): 1517-1536.</a:t>
            </a:r>
            <a:endParaRPr lang="zh-TW" altLang="en-US" sz="1600" dirty="0"/>
          </a:p>
        </p:txBody>
      </p:sp>
      <p:sp>
        <p:nvSpPr>
          <p:cNvPr id="13" name="橢圓 12"/>
          <p:cNvSpPr/>
          <p:nvPr/>
        </p:nvSpPr>
        <p:spPr>
          <a:xfrm>
            <a:off x="4724400" y="5216769"/>
            <a:ext cx="1254369" cy="890954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277815" y="5216769"/>
            <a:ext cx="2500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C00000"/>
                </a:solidFill>
              </a:rPr>
              <a:t>The anomalous anticyclonic circulation </a:t>
            </a:r>
            <a:endParaRPr lang="zh-TW" altLang="en-US" dirty="0">
              <a:solidFill>
                <a:srgbClr val="C00000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>
          <a:xfrm>
            <a:off x="1465385" y="1876579"/>
            <a:ext cx="783042" cy="314089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7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6120" y="3211466"/>
            <a:ext cx="3234533" cy="3514725"/>
          </a:xfrm>
          <a:prstGeom prst="rect">
            <a:avLst/>
          </a:prstGeom>
        </p:spPr>
      </p:pic>
      <p:pic>
        <p:nvPicPr>
          <p:cNvPr id="3074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55" y="572187"/>
            <a:ext cx="5855370" cy="234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6222999" y="176089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latin typeface="Times New Roman" panose="02020603050405020304" pitchFamily="18" charset="0"/>
              </a:rPr>
              <a:t>The Indian Ocean is the only tropical ocean where</a:t>
            </a:r>
          </a:p>
          <a:p>
            <a:r>
              <a:rPr lang="en-US" altLang="zh-TW" dirty="0">
                <a:latin typeface="Times New Roman" panose="02020603050405020304" pitchFamily="18" charset="0"/>
              </a:rPr>
              <a:t>the annual-mean winds on the equator are westerly. As</a:t>
            </a:r>
          </a:p>
          <a:p>
            <a:r>
              <a:rPr lang="en-US" altLang="zh-TW" dirty="0">
                <a:latin typeface="Times New Roman" panose="02020603050405020304" pitchFamily="18" charset="0"/>
              </a:rPr>
              <a:t>a result of weak winds, the equatorial thermocline is</a:t>
            </a:r>
          </a:p>
          <a:p>
            <a:r>
              <a:rPr lang="en-US" altLang="zh-TW" dirty="0">
                <a:latin typeface="Times New Roman" panose="02020603050405020304" pitchFamily="18" charset="0"/>
              </a:rPr>
              <a:t>flat and deep (Fig. 1). Such an annual-mean climatology—</a:t>
            </a:r>
          </a:p>
          <a:p>
            <a:r>
              <a:rPr lang="en-US" altLang="zh-TW" dirty="0">
                <a:latin typeface="Times New Roman" panose="02020603050405020304" pitchFamily="18" charset="0"/>
              </a:rPr>
              <a:t>deep thermocline and absence of equatorial upwelling—</a:t>
            </a:r>
          </a:p>
          <a:p>
            <a:r>
              <a:rPr lang="en-US" altLang="zh-TW" dirty="0">
                <a:latin typeface="Times New Roman" panose="02020603050405020304" pitchFamily="18" charset="0"/>
              </a:rPr>
              <a:t>limits the effect of thermocline depth variability</a:t>
            </a:r>
          </a:p>
          <a:p>
            <a:r>
              <a:rPr lang="en-US" altLang="zh-TW" dirty="0">
                <a:latin typeface="Times New Roman" panose="02020603050405020304" pitchFamily="18" charset="0"/>
              </a:rPr>
              <a:t>on SST, a key element to the </a:t>
            </a:r>
            <a:r>
              <a:rPr lang="en-US" altLang="zh-TW" dirty="0" err="1">
                <a:latin typeface="Times New Roman" panose="02020603050405020304" pitchFamily="18" charset="0"/>
              </a:rPr>
              <a:t>Bjerknes</a:t>
            </a:r>
            <a:r>
              <a:rPr lang="en-US" altLang="zh-TW" dirty="0">
                <a:latin typeface="Times New Roman" panose="02020603050405020304" pitchFamily="18" charset="0"/>
              </a:rPr>
              <a:t> feedback,</a:t>
            </a:r>
          </a:p>
          <a:p>
            <a:r>
              <a:rPr lang="en-US" altLang="zh-TW" dirty="0">
                <a:latin typeface="Times New Roman" panose="02020603050405020304" pitchFamily="18" charset="0"/>
              </a:rPr>
              <a:t>leading to a view that the Indian Ocean cannot develop</a:t>
            </a:r>
          </a:p>
          <a:p>
            <a:r>
              <a:rPr lang="en-US" altLang="zh-TW" dirty="0">
                <a:latin typeface="Times New Roman" panose="02020603050405020304" pitchFamily="18" charset="0"/>
              </a:rPr>
              <a:t>its own interannual variability and thus has to follow</a:t>
            </a:r>
          </a:p>
          <a:p>
            <a:r>
              <a:rPr lang="en-US" altLang="zh-TW" dirty="0">
                <a:latin typeface="Times New Roman" panose="02020603050405020304" pitchFamily="18" charset="0"/>
              </a:rPr>
              <a:t>Pacific ENSO rather passively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513" y="3434578"/>
            <a:ext cx="3939486" cy="326198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l="3110" r="3805"/>
          <a:stretch/>
        </p:blipFill>
        <p:spPr>
          <a:xfrm>
            <a:off x="0" y="2891338"/>
            <a:ext cx="6153150" cy="638998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95" y="3711864"/>
            <a:ext cx="5229225" cy="270741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47555" y="0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200" dirty="0" err="1">
                <a:solidFill>
                  <a:schemeClr val="accent5"/>
                </a:solidFill>
              </a:rPr>
              <a:t>Xie</a:t>
            </a:r>
            <a:r>
              <a:rPr lang="en-US" altLang="zh-TW" sz="1200" dirty="0">
                <a:solidFill>
                  <a:schemeClr val="accent5"/>
                </a:solidFill>
              </a:rPr>
              <a:t>, S. P., </a:t>
            </a:r>
            <a:r>
              <a:rPr lang="en-US" altLang="zh-TW" sz="1200" dirty="0" err="1">
                <a:solidFill>
                  <a:schemeClr val="accent5"/>
                </a:solidFill>
              </a:rPr>
              <a:t>Annamalai</a:t>
            </a:r>
            <a:r>
              <a:rPr lang="en-US" altLang="zh-TW" sz="1200" dirty="0">
                <a:solidFill>
                  <a:schemeClr val="accent5"/>
                </a:solidFill>
              </a:rPr>
              <a:t>, H., Schott, F. A., &amp; McCreary Jr, J. P. (2002). Structure and mechanisms of South Indian Ocean climate variability. </a:t>
            </a:r>
            <a:r>
              <a:rPr lang="en-US" altLang="zh-TW" sz="1200" i="1" dirty="0">
                <a:solidFill>
                  <a:schemeClr val="accent5"/>
                </a:solidFill>
              </a:rPr>
              <a:t>Journal of Climate</a:t>
            </a:r>
            <a:r>
              <a:rPr lang="en-US" altLang="zh-TW" sz="1200" dirty="0">
                <a:solidFill>
                  <a:schemeClr val="accent5"/>
                </a:solidFill>
              </a:rPr>
              <a:t>, </a:t>
            </a:r>
            <a:r>
              <a:rPr lang="en-US" altLang="zh-TW" sz="1200" i="1" dirty="0">
                <a:solidFill>
                  <a:schemeClr val="accent5"/>
                </a:solidFill>
              </a:rPr>
              <a:t>15</a:t>
            </a:r>
            <a:r>
              <a:rPr lang="en-US" altLang="zh-TW" sz="1200" dirty="0">
                <a:solidFill>
                  <a:schemeClr val="accent5"/>
                </a:solidFill>
              </a:rPr>
              <a:t>(8), 864-878.</a:t>
            </a:r>
            <a:endParaRPr lang="zh-TW" alt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g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882" y="731837"/>
            <a:ext cx="5285317" cy="386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923925" y="452278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i="0" cap="small" dirty="0" smtClean="0">
                <a:solidFill>
                  <a:srgbClr val="000000"/>
                </a:solidFill>
                <a:effectLst/>
                <a:latin typeface="Roboto"/>
              </a:rPr>
              <a:t>Fig</a:t>
            </a:r>
            <a:r>
              <a:rPr lang="en-US" altLang="zh-TW" b="1" i="0" dirty="0" smtClean="0">
                <a:solidFill>
                  <a:srgbClr val="000000"/>
                </a:solidFill>
                <a:effectLst/>
                <a:latin typeface="Roboto"/>
              </a:rPr>
              <a:t>. 9.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Roboto"/>
              </a:rPr>
              <a:t> Lagged correlations of SST (contours; |</a:t>
            </a:r>
            <a:r>
              <a:rPr lang="en-US" altLang="zh-TW" b="0" i="1" dirty="0" smtClean="0">
                <a:solidFill>
                  <a:srgbClr val="000000"/>
                </a:solidFill>
                <a:effectLst/>
                <a:latin typeface="Roboto"/>
              </a:rPr>
              <a:t>r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Roboto"/>
              </a:rPr>
              <a:t>| &gt; 0.5 shaded) and surface wind stress (vectors), averaged in 3°S–3°N, with (a) the Sumatra and (b) the ENSO indices. The sign is reversed in (a) to facilitate comparison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389156" y="731837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 err="1" smtClean="0">
                <a:solidFill>
                  <a:srgbClr val="000000"/>
                </a:solidFill>
                <a:latin typeface="Roboto"/>
              </a:rPr>
              <a:t>Xie</a:t>
            </a:r>
            <a:r>
              <a:rPr lang="en-US" altLang="zh-TW" dirty="0" smtClean="0">
                <a:solidFill>
                  <a:srgbClr val="000000"/>
                </a:solidFill>
                <a:latin typeface="Roboto"/>
              </a:rPr>
              <a:t> et al. 2002 - “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Roboto"/>
              </a:rPr>
              <a:t>When either an El Niño or Sumatra cooling event takes place, anomalous easterlies appear in the equatorial Indian Ocean, forcing a westward-propagating </a:t>
            </a:r>
            <a:r>
              <a:rPr lang="en-US" altLang="zh-TW" b="0" i="0" dirty="0" err="1" smtClean="0">
                <a:solidFill>
                  <a:srgbClr val="000000"/>
                </a:solidFill>
                <a:effectLst/>
                <a:latin typeface="Roboto"/>
              </a:rPr>
              <a:t>downwelling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altLang="zh-TW" b="0" i="0" dirty="0" err="1" smtClean="0">
                <a:solidFill>
                  <a:srgbClr val="000000"/>
                </a:solidFill>
                <a:effectLst/>
                <a:latin typeface="Roboto"/>
              </a:rPr>
              <a:t>Rossby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Roboto"/>
              </a:rPr>
              <a:t> wave in the SIO. In phase with this dynamic </a:t>
            </a:r>
            <a:r>
              <a:rPr lang="en-US" altLang="zh-TW" b="0" i="0" dirty="0" err="1" smtClean="0">
                <a:solidFill>
                  <a:srgbClr val="000000"/>
                </a:solidFill>
                <a:effectLst/>
                <a:latin typeface="Roboto"/>
              </a:rPr>
              <a:t>Rossby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Roboto"/>
              </a:rPr>
              <a:t> wave, there is a pronounced </a:t>
            </a:r>
            <a:r>
              <a:rPr lang="en-US" altLang="zh-TW" b="0" i="0" dirty="0" err="1" smtClean="0">
                <a:solidFill>
                  <a:srgbClr val="000000"/>
                </a:solidFill>
                <a:effectLst/>
                <a:latin typeface="Roboto"/>
              </a:rPr>
              <a:t>copropagation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Roboto"/>
              </a:rPr>
              <a:t> of SST. Moreover, a positive precipitation anomaly is found over, or just to the south of, the </a:t>
            </a:r>
            <a:r>
              <a:rPr lang="en-US" altLang="zh-TW" b="0" i="0" dirty="0" err="1" smtClean="0">
                <a:solidFill>
                  <a:srgbClr val="000000"/>
                </a:solidFill>
                <a:effectLst/>
                <a:latin typeface="Roboto"/>
              </a:rPr>
              <a:t>Rossby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Roboto"/>
              </a:rPr>
              <a:t> wave–induced positive SST anomaly, resulting in a cyclonic circulation in the surface wind field that appears to feedback onto the SST anomaly. Finally, this </a:t>
            </a:r>
            <a:r>
              <a:rPr lang="en-US" altLang="zh-TW" b="0" i="0" dirty="0" err="1" smtClean="0">
                <a:solidFill>
                  <a:srgbClr val="000000"/>
                </a:solidFill>
                <a:effectLst/>
                <a:latin typeface="Roboto"/>
              </a:rPr>
              <a:t>downwelling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Roboto"/>
              </a:rPr>
              <a:t> </a:t>
            </a:r>
            <a:r>
              <a:rPr lang="en-US" altLang="zh-TW" b="0" i="0" dirty="0" err="1" smtClean="0">
                <a:solidFill>
                  <a:srgbClr val="000000"/>
                </a:solidFill>
                <a:effectLst/>
                <a:latin typeface="Roboto"/>
              </a:rPr>
              <a:t>Rossby</a:t>
            </a:r>
            <a:r>
              <a:rPr lang="en-US" altLang="zh-TW" b="0" i="0" dirty="0" smtClean="0">
                <a:solidFill>
                  <a:srgbClr val="000000"/>
                </a:solidFill>
                <a:effectLst/>
                <a:latin typeface="Roboto"/>
              </a:rPr>
              <a:t> wave also increases tropical cyclone activity in the SIO through its SST effect.”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58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50" y="3319461"/>
            <a:ext cx="4762500" cy="340042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/>
          <a:srcRect l="6023" r="3704"/>
          <a:stretch/>
        </p:blipFill>
        <p:spPr>
          <a:xfrm>
            <a:off x="7600950" y="0"/>
            <a:ext cx="4410075" cy="4329800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4" y="0"/>
            <a:ext cx="3517185" cy="381640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3824205" y="285750"/>
            <a:ext cx="30242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 err="1">
                <a:solidFill>
                  <a:schemeClr val="accent5"/>
                </a:solidFill>
                <a:latin typeface="Arial" panose="020B0604020202020204" pitchFamily="34" charset="0"/>
              </a:rPr>
              <a:t>Xie</a:t>
            </a:r>
            <a:r>
              <a:rPr lang="en-US" altLang="zh-TW" sz="1200" dirty="0">
                <a:solidFill>
                  <a:schemeClr val="accent5"/>
                </a:solidFill>
                <a:latin typeface="Arial" panose="020B0604020202020204" pitchFamily="34" charset="0"/>
              </a:rPr>
              <a:t>, S. P., Hu, K., </a:t>
            </a:r>
            <a:r>
              <a:rPr lang="en-US" altLang="zh-TW" sz="1200" dirty="0" err="1">
                <a:solidFill>
                  <a:schemeClr val="accent5"/>
                </a:solidFill>
                <a:latin typeface="Arial" panose="020B0604020202020204" pitchFamily="34" charset="0"/>
              </a:rPr>
              <a:t>Hafner</a:t>
            </a:r>
            <a:r>
              <a:rPr lang="en-US" altLang="zh-TW" sz="1200" dirty="0">
                <a:solidFill>
                  <a:schemeClr val="accent5"/>
                </a:solidFill>
                <a:latin typeface="Arial" panose="020B0604020202020204" pitchFamily="34" charset="0"/>
              </a:rPr>
              <a:t>, J., </a:t>
            </a:r>
            <a:r>
              <a:rPr lang="en-US" altLang="zh-TW" sz="1200" dirty="0" err="1">
                <a:solidFill>
                  <a:schemeClr val="accent5"/>
                </a:solidFill>
                <a:latin typeface="Arial" panose="020B0604020202020204" pitchFamily="34" charset="0"/>
              </a:rPr>
              <a:t>Tokinaga</a:t>
            </a:r>
            <a:r>
              <a:rPr lang="en-US" altLang="zh-TW" sz="1200" dirty="0">
                <a:solidFill>
                  <a:schemeClr val="accent5"/>
                </a:solidFill>
                <a:latin typeface="Arial" panose="020B0604020202020204" pitchFamily="34" charset="0"/>
              </a:rPr>
              <a:t>, H., Du, Y., Huang, G., &amp; </a:t>
            </a:r>
            <a:r>
              <a:rPr lang="en-US" altLang="zh-TW" sz="1200" dirty="0" err="1">
                <a:solidFill>
                  <a:schemeClr val="accent5"/>
                </a:solidFill>
                <a:latin typeface="Arial" panose="020B0604020202020204" pitchFamily="34" charset="0"/>
              </a:rPr>
              <a:t>Sampe</a:t>
            </a:r>
            <a:r>
              <a:rPr lang="en-US" altLang="zh-TW" sz="1200" dirty="0">
                <a:solidFill>
                  <a:schemeClr val="accent5"/>
                </a:solidFill>
                <a:latin typeface="Arial" panose="020B0604020202020204" pitchFamily="34" charset="0"/>
              </a:rPr>
              <a:t>, T. (2009). Indian Ocean capacitor effect on Indo–western Pacific climate during the summer following El Niño. </a:t>
            </a:r>
            <a:r>
              <a:rPr lang="en-US" altLang="zh-TW" sz="1200" i="1" dirty="0">
                <a:solidFill>
                  <a:schemeClr val="accent5"/>
                </a:solidFill>
                <a:latin typeface="Arial" panose="020B0604020202020204" pitchFamily="34" charset="0"/>
              </a:rPr>
              <a:t>Journal of Climate</a:t>
            </a:r>
            <a:r>
              <a:rPr lang="en-US" altLang="zh-TW" sz="1200" dirty="0">
                <a:solidFill>
                  <a:schemeClr val="accent5"/>
                </a:solidFill>
                <a:latin typeface="Arial" panose="020B0604020202020204" pitchFamily="34" charset="0"/>
              </a:rPr>
              <a:t>, </a:t>
            </a:r>
            <a:r>
              <a:rPr lang="en-US" altLang="zh-TW" sz="1200" i="1" dirty="0">
                <a:solidFill>
                  <a:schemeClr val="accent5"/>
                </a:solidFill>
                <a:latin typeface="Arial" panose="020B0604020202020204" pitchFamily="34" charset="0"/>
              </a:rPr>
              <a:t>22</a:t>
            </a:r>
            <a:r>
              <a:rPr lang="en-US" altLang="zh-TW" sz="1200" dirty="0">
                <a:solidFill>
                  <a:schemeClr val="accent5"/>
                </a:solidFill>
                <a:latin typeface="Arial" panose="020B0604020202020204" pitchFamily="34" charset="0"/>
              </a:rPr>
              <a:t>(3), 730-747.</a:t>
            </a:r>
            <a:endParaRPr lang="zh-TW" altLang="en-US" sz="1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3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96" y="342900"/>
            <a:ext cx="5146173" cy="523874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328" y="342900"/>
            <a:ext cx="6062672" cy="5532462"/>
          </a:xfrm>
          <a:prstGeom prst="rect">
            <a:avLst/>
          </a:prstGeom>
        </p:spPr>
      </p:pic>
      <p:sp>
        <p:nvSpPr>
          <p:cNvPr id="5" name="橢圓 4"/>
          <p:cNvSpPr/>
          <p:nvPr/>
        </p:nvSpPr>
        <p:spPr>
          <a:xfrm>
            <a:off x="962025" y="3730869"/>
            <a:ext cx="981075" cy="6792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0201275" y="4070471"/>
            <a:ext cx="1285875" cy="72060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10048875" y="2283068"/>
            <a:ext cx="981075" cy="6792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11158537" y="920993"/>
            <a:ext cx="981075" cy="6792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992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5625" y="595323"/>
            <a:ext cx="6069066" cy="420449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7133724" y="2497517"/>
            <a:ext cx="1491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/>
              <a:t>Kelvin wave </a:t>
            </a:r>
            <a:endParaRPr lang="zh-TW" altLang="en-US" sz="2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6567988" y="2047503"/>
            <a:ext cx="262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Ekman divergence 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369926" y="822772"/>
            <a:ext cx="2509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Convection over the SCS being </a:t>
            </a:r>
            <a:r>
              <a:rPr lang="en-US" altLang="zh-TW" sz="1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suppressed </a:t>
            </a:r>
            <a:r>
              <a:rPr lang="en-US" altLang="zh-TW" sz="1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zh-TW" altLang="en-US" sz="1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grpSp>
        <p:nvGrpSpPr>
          <p:cNvPr id="9" name="群組 8"/>
          <p:cNvGrpSpPr/>
          <p:nvPr/>
        </p:nvGrpSpPr>
        <p:grpSpPr>
          <a:xfrm rot="20818654">
            <a:off x="6107866" y="1399164"/>
            <a:ext cx="773540" cy="716973"/>
            <a:chOff x="691577" y="218720"/>
            <a:chExt cx="773540" cy="716973"/>
          </a:xfrm>
        </p:grpSpPr>
        <p:sp>
          <p:nvSpPr>
            <p:cNvPr id="10" name="橢圓 9"/>
            <p:cNvSpPr/>
            <p:nvPr/>
          </p:nvSpPr>
          <p:spPr>
            <a:xfrm>
              <a:off x="716972" y="218720"/>
              <a:ext cx="748145" cy="716973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1" name="直線單箭頭接點 10"/>
            <p:cNvCxnSpPr>
              <a:stCxn id="10" idx="6"/>
            </p:cNvCxnSpPr>
            <p:nvPr/>
          </p:nvCxnSpPr>
          <p:spPr>
            <a:xfrm flipH="1">
              <a:off x="1386320" y="577207"/>
              <a:ext cx="78797" cy="23904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單箭頭接點 11"/>
            <p:cNvCxnSpPr/>
            <p:nvPr/>
          </p:nvCxnSpPr>
          <p:spPr>
            <a:xfrm flipV="1">
              <a:off x="691577" y="298791"/>
              <a:ext cx="130227" cy="31087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7988" y="4729165"/>
            <a:ext cx="5624012" cy="193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810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327" y="123825"/>
            <a:ext cx="69775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15" y="0"/>
            <a:ext cx="7187985" cy="6858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8539665" y="313267"/>
            <a:ext cx="1295400" cy="7196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8622322" y="5026026"/>
            <a:ext cx="1295400" cy="71966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7008738" y="1473585"/>
            <a:ext cx="1295400" cy="7196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0222992" y="485775"/>
            <a:ext cx="1295400" cy="71966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5650992" y="1778385"/>
            <a:ext cx="1295400" cy="719666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59000" y="730545"/>
            <a:ext cx="48957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Li, </a:t>
            </a:r>
            <a:r>
              <a:rPr lang="en-US" altLang="zh-TW" dirty="0" err="1">
                <a:solidFill>
                  <a:srgbClr val="222222"/>
                </a:solidFill>
                <a:latin typeface="Arial" panose="020B0604020202020204" pitchFamily="34" charset="0"/>
              </a:rPr>
              <a:t>Yuanlong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, et al. "Interannual variability of the surface summertime eastward jet in the South China Sea." </a:t>
            </a:r>
            <a:r>
              <a:rPr lang="en-US" altLang="zh-TW" i="1" dirty="0">
                <a:solidFill>
                  <a:srgbClr val="222222"/>
                </a:solidFill>
                <a:latin typeface="Arial" panose="020B0604020202020204" pitchFamily="34" charset="0"/>
              </a:rPr>
              <a:t>Journal of Geophysical Research: Oceans</a:t>
            </a:r>
            <a:r>
              <a:rPr lang="en-US" altLang="zh-TW" dirty="0">
                <a:solidFill>
                  <a:srgbClr val="222222"/>
                </a:solidFill>
                <a:latin typeface="Arial" panose="020B0604020202020204" pitchFamily="34" charset="0"/>
              </a:rPr>
              <a:t> 119.10 (2014): 7205-7228.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7129564" y="4751917"/>
            <a:ext cx="1295400" cy="7196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15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5373</TotalTime>
  <Words>936</Words>
  <Application>Microsoft Office PowerPoint</Application>
  <PresentationFormat>寬螢幕</PresentationFormat>
  <Paragraphs>108</Paragraphs>
  <Slides>17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8" baseType="lpstr">
      <vt:lpstr>AdvOT46dcae81</vt:lpstr>
      <vt:lpstr>AdvTimes</vt:lpstr>
      <vt:lpstr>Roboto</vt:lpstr>
      <vt:lpstr>新細明體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42</cp:revision>
  <dcterms:created xsi:type="dcterms:W3CDTF">2018-07-04T08:55:42Z</dcterms:created>
  <dcterms:modified xsi:type="dcterms:W3CDTF">2018-07-12T06:20:44Z</dcterms:modified>
</cp:coreProperties>
</file>