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304" r:id="rId4"/>
    <p:sldId id="305" r:id="rId5"/>
    <p:sldId id="278" r:id="rId6"/>
    <p:sldId id="279" r:id="rId7"/>
    <p:sldId id="280" r:id="rId8"/>
    <p:sldId id="281" r:id="rId9"/>
    <p:sldId id="294" r:id="rId10"/>
    <p:sldId id="284" r:id="rId11"/>
    <p:sldId id="292" r:id="rId12"/>
    <p:sldId id="296" r:id="rId13"/>
    <p:sldId id="300" r:id="rId14"/>
    <p:sldId id="301" r:id="rId15"/>
    <p:sldId id="291" r:id="rId16"/>
    <p:sldId id="299" r:id="rId17"/>
    <p:sldId id="287" r:id="rId18"/>
    <p:sldId id="273" r:id="rId19"/>
    <p:sldId id="3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6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1" y="-1"/>
            <a:ext cx="5050975" cy="7837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71" y="60190"/>
            <a:ext cx="1204686" cy="87843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7" y="60190"/>
            <a:ext cx="827314" cy="82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jpg"/><Relationship Id="rId7" Type="http://schemas.openxmlformats.org/officeDocument/2006/relationships/image" Target="../media/image32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589213" y="2514600"/>
            <a:ext cx="8915399" cy="2262781"/>
          </a:xfrm>
        </p:spPr>
        <p:txBody>
          <a:bodyPr anchor="t"/>
          <a:lstStyle/>
          <a:p>
            <a:pPr algn="ctr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海氣交互作用對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機制推論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589213" y="4777381"/>
            <a:ext cx="8915399" cy="1126283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zh-TW" altLang="en-US" sz="2400" dirty="0" smtClean="0">
                <a:latin typeface="+mj-ea"/>
                <a:ea typeface="+mj-ea"/>
              </a:rPr>
              <a:t>國立臺灣大學海洋研究</a:t>
            </a:r>
            <a:r>
              <a:rPr lang="zh-TW" altLang="en-US" sz="2400" dirty="0">
                <a:latin typeface="+mj-ea"/>
                <a:ea typeface="+mj-ea"/>
              </a:rPr>
              <a:t>所</a:t>
            </a:r>
          </a:p>
        </p:txBody>
      </p:sp>
      <p:sp>
        <p:nvSpPr>
          <p:cNvPr id="6" name="矩形 5"/>
          <p:cNvSpPr/>
          <p:nvPr/>
        </p:nvSpPr>
        <p:spPr>
          <a:xfrm>
            <a:off x="5261808" y="489087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曾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于恒</a:t>
            </a:r>
            <a:r>
              <a:rPr lang="zh-TW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、邵允銓、郭怡君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7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-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24</a:t>
            </a:r>
            <a:r>
              <a:rPr lang="zh-TW" altLang="en-US" dirty="0" smtClean="0"/>
              <a:t>小時</a:t>
            </a:r>
            <a:r>
              <a:rPr lang="zh-TW" altLang="en-US" dirty="0"/>
              <a:t>降水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2050" name="Picture 2" descr="prec_new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055" y="2163008"/>
            <a:ext cx="5400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rec_tiet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79" y="2163009"/>
            <a:ext cx="5400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79970" y="1664673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newSAS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10203" y="166467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tietke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19337" y="652480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的平均值</a:t>
            </a:r>
            <a:endParaRPr lang="zh-TW" altLang="en-US" dirty="0">
              <a:latin typeface="+mn-ea"/>
            </a:endParaRPr>
          </a:p>
        </p:txBody>
      </p:sp>
      <p:sp>
        <p:nvSpPr>
          <p:cNvPr id="8" name="Oval 5"/>
          <p:cNvSpPr/>
          <p:nvPr/>
        </p:nvSpPr>
        <p:spPr>
          <a:xfrm>
            <a:off x="7226300" y="3746500"/>
            <a:ext cx="1003300" cy="749300"/>
          </a:xfrm>
          <a:prstGeom prst="ellipse">
            <a:avLst/>
          </a:prstGeom>
          <a:noFill/>
          <a:ln w="222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val 5"/>
          <p:cNvSpPr/>
          <p:nvPr/>
        </p:nvSpPr>
        <p:spPr>
          <a:xfrm>
            <a:off x="7226300" y="4991100"/>
            <a:ext cx="1003300" cy="749300"/>
          </a:xfrm>
          <a:prstGeom prst="ellipse">
            <a:avLst/>
          </a:prstGeom>
          <a:noFill/>
          <a:ln w="222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55" y="2175027"/>
            <a:ext cx="4697505" cy="35231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4" y="2127961"/>
            <a:ext cx="4760260" cy="357019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outgoing longwave radiation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28386" y="1664673"/>
            <a:ext cx="92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newSAS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045781" y="1664673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tietke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19337" y="652480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的平均值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30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55" y="1141207"/>
            <a:ext cx="7145991" cy="5716793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heat flux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2572" y="2515544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5062" y="5055355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sensible heat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8" y="1364721"/>
            <a:ext cx="502808" cy="242734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38" y="4094188"/>
            <a:ext cx="493828" cy="238399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160675" y="63835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紅色為雨量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6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33" y="1143000"/>
            <a:ext cx="7143750" cy="5715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heat flux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06467" y="2166922"/>
            <a:ext cx="2052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 longwave</a:t>
            </a:r>
          </a:p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radiation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3" y="1382271"/>
            <a:ext cx="497205" cy="24003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160675" y="6383514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紅色為雨量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356088" y="4843066"/>
            <a:ext cx="2153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Net shortwave</a:t>
            </a:r>
          </a:p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radiation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04" y="4076707"/>
            <a:ext cx="522065" cy="252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海表面溫度變化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528320" y="3948270"/>
            <a:ext cx="7636175" cy="2909730"/>
            <a:chOff x="1118776" y="1388867"/>
            <a:chExt cx="9601200" cy="48006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776" y="1388867"/>
              <a:ext cx="3200400" cy="24003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176" y="1388867"/>
              <a:ext cx="3200400" cy="24003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576" y="1388867"/>
              <a:ext cx="3200400" cy="24003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776" y="3789167"/>
              <a:ext cx="3200400" cy="24003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176" y="3789167"/>
              <a:ext cx="3200400" cy="2400300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576" y="3789167"/>
              <a:ext cx="3200400" cy="2400300"/>
            </a:xfrm>
            <a:prstGeom prst="rect">
              <a:avLst/>
            </a:prstGeom>
          </p:spPr>
        </p:pic>
      </p:grpSp>
      <p:grpSp>
        <p:nvGrpSpPr>
          <p:cNvPr id="15" name="群組 14"/>
          <p:cNvGrpSpPr/>
          <p:nvPr/>
        </p:nvGrpSpPr>
        <p:grpSpPr>
          <a:xfrm>
            <a:off x="2894479" y="1399590"/>
            <a:ext cx="6624905" cy="2491846"/>
            <a:chOff x="2519095" y="2441207"/>
            <a:chExt cx="7467600" cy="280035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095" y="2441207"/>
              <a:ext cx="3733800" cy="280035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895" y="2441207"/>
              <a:ext cx="3733800" cy="280035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9708288" y="343458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紅色為雨量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2807999" y="4356000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817524" y="5813325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381453" y="5648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/>
              <a:t>定</a:t>
            </a:r>
            <a:r>
              <a:rPr lang="zh-TW" altLang="en-US" dirty="0"/>
              <a:t>量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R.M.S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21537" y="1483926"/>
            <a:ext cx="11190253" cy="5238091"/>
            <a:chOff x="269663" y="1387674"/>
            <a:chExt cx="11190253" cy="5238091"/>
          </a:xfrm>
        </p:grpSpPr>
        <p:sp>
          <p:nvSpPr>
            <p:cNvPr id="12" name="矩形 11"/>
            <p:cNvSpPr/>
            <p:nvPr/>
          </p:nvSpPr>
          <p:spPr>
            <a:xfrm>
              <a:off x="269663" y="5718231"/>
              <a:ext cx="20814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850mb temperature</a:t>
              </a:r>
              <a:endParaRPr lang="zh-TW" altLang="en-US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2969477" y="1387674"/>
              <a:ext cx="928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newSAS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29548" y="1387674"/>
              <a:ext cx="717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tietke</a:t>
              </a:r>
              <a:endParaRPr lang="zh-TW" altLang="en-US" dirty="0"/>
            </a:p>
          </p:txBody>
        </p:sp>
        <p:pic>
          <p:nvPicPr>
            <p:cNvPr id="3075" name="Picture 3" descr="圖4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800" y="1849339"/>
              <a:ext cx="4211171" cy="4737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74512" y="2417787"/>
              <a:ext cx="14906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500mb height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483118" y="4068009"/>
              <a:ext cx="18680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Sea level pressure</a:t>
              </a:r>
              <a:endParaRPr lang="zh-TW" altLang="en-US" dirty="0"/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1825165"/>
              <a:ext cx="2133600" cy="16002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3425365"/>
              <a:ext cx="2133600" cy="160020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716" y="5025565"/>
              <a:ext cx="2133600" cy="16002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1849339"/>
              <a:ext cx="2133600" cy="1600200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3422284"/>
              <a:ext cx="2133600" cy="1600200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316" y="5025565"/>
              <a:ext cx="2133600" cy="16002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7785317" y="1389925"/>
              <a:ext cx="928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newSAS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9945388" y="1389925"/>
              <a:ext cx="7178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tietke</a:t>
              </a:r>
              <a:endParaRPr lang="zh-TW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756643" y="120527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20N – 80N</a:t>
            </a:r>
            <a:endParaRPr lang="zh-TW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718032" y="120527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10S – 10N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529007" y="272151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2.08</a:t>
            </a:r>
            <a:endParaRPr lang="zh-TW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0941" y="4397052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-0.23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418982" y="5973078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-0.14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678147" y="277035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3.64</a:t>
            </a: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10564541" y="4397052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-0.05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541988" y="5969997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-0.07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424661" y="2770359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-6.30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18722" y="4357426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-0.38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418722" y="5926248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-0.38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20629" y="276322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5.00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561523" y="4321717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0.44</a:t>
            </a:r>
            <a:endParaRPr lang="zh-TW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5563542" y="5931665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  <a:endParaRPr lang="zh-TW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21537" y="1374429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score=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avg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cpl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-gfs)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93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進度總結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400" dirty="0" smtClean="0"/>
              <a:t>依據偶合系統設計方案，以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sz="2400" dirty="0" smtClean="0"/>
              <a:t>為核心開發完成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與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TIMCOM</a:t>
            </a:r>
            <a:r>
              <a:rPr lang="zh-TW" altLang="en-US" sz="2400" dirty="0" smtClean="0"/>
              <a:t>海洋模式的偶合系統所需的函式庫。</a:t>
            </a:r>
            <a:endParaRPr lang="en-US" altLang="zh-TW" sz="2400" dirty="0" smtClean="0"/>
          </a:p>
          <a:p>
            <a:r>
              <a:rPr lang="zh-TW" altLang="en-US" sz="2400" dirty="0" smtClean="0"/>
              <a:t>撰寫完成偶合系統的開發說明文件，包含偶合系統的作業流程、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sz="2400" dirty="0" smtClean="0"/>
              <a:t>程式碼說明、偶合交換變數的物理說明、交換程序與實作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選用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2011</a:t>
            </a:r>
            <a:r>
              <a:rPr lang="zh-TW" altLang="en-US" sz="2400" dirty="0" smtClean="0"/>
              <a:t>年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11</a:t>
            </a:r>
            <a:r>
              <a:rPr lang="zh-TW" altLang="en-US" sz="2400" dirty="0" smtClean="0"/>
              <a:t>月的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sz="2400" dirty="0" smtClean="0"/>
              <a:t>事件完成偶合系統的第一階段驗證分析。</a:t>
            </a:r>
            <a:endParaRPr lang="en-US" altLang="zh-TW" sz="2400" dirty="0" smtClean="0"/>
          </a:p>
          <a:p>
            <a:r>
              <a:rPr lang="zh-TW" altLang="en-US" sz="2400" dirty="0" smtClean="0"/>
              <a:t>定性分析上，偶合系統比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模式能更準確的預測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sz="2400" dirty="0" smtClean="0"/>
              <a:t>雲雨帶東移的發生時間與位置。</a:t>
            </a:r>
            <a:endParaRPr lang="en-US" altLang="zh-TW" sz="2400" dirty="0" smtClean="0"/>
          </a:p>
          <a:p>
            <a:r>
              <a:rPr lang="zh-TW" altLang="en-US" sz="2400" dirty="0" smtClean="0"/>
              <a:t>定量驗證上，比較實測資料對應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500mb</a:t>
            </a:r>
            <a:r>
              <a:rPr lang="zh-TW" altLang="en-US" sz="2400" dirty="0" smtClean="0"/>
              <a:t>高度場、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850mb</a:t>
            </a:r>
            <a:r>
              <a:rPr lang="zh-TW" altLang="en-US" sz="2400" dirty="0" smtClean="0"/>
              <a:t>溫度場與海平面壓力場，目前僅有些微的改善，後續可藉由調整模式解析度、偶合過程、偶合頻率等方式來增加準確度。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520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調校偶合系統熱通量與質量通量的模擬結果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提高海洋模式解析度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(1.125</a:t>
            </a:r>
            <a:r>
              <a:rPr lang="zh-TW" altLang="en-US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=&gt;</a:t>
            </a:r>
            <a:r>
              <a:rPr lang="zh-TW" altLang="en-US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0.1)</a:t>
            </a:r>
          </a:p>
          <a:p>
            <a:r>
              <a:rPr lang="zh-TW" altLang="zh-TW" sz="2400" dirty="0" smtClean="0"/>
              <a:t>檢驗偶合</a:t>
            </a:r>
            <a:r>
              <a:rPr lang="zh-TW" altLang="zh-TW" sz="2400" dirty="0"/>
              <a:t>系統在六個月預報模擬結果的能量守恆與能量分配。</a:t>
            </a: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03713" y="597215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後續工</a:t>
            </a:r>
            <a:r>
              <a:rPr lang="zh-TW" altLang="en-US" dirty="0"/>
              <a:t>作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1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602" y="2994085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ea"/>
                <a:ea typeface="+mn-ea"/>
              </a:rPr>
              <a:t>Thanks for Your Attention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60" y="5324654"/>
            <a:ext cx="2560320" cy="1440180"/>
          </a:xfrm>
          <a:prstGeom prst="rect">
            <a:avLst/>
          </a:prstGeom>
        </p:spPr>
      </p:pic>
      <p:pic>
        <p:nvPicPr>
          <p:cNvPr id="14" name="圖片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92" y="5381235"/>
            <a:ext cx="2560320" cy="144018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定性分析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海表面溫度變化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2894479" y="1399590"/>
            <a:ext cx="6624905" cy="2491846"/>
            <a:chOff x="2519095" y="2441207"/>
            <a:chExt cx="7467600" cy="2800350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9095" y="2441207"/>
              <a:ext cx="3733800" cy="2800350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895" y="2441207"/>
              <a:ext cx="3733800" cy="2800350"/>
            </a:xfrm>
            <a:prstGeom prst="rect">
              <a:avLst/>
            </a:prstGeom>
          </p:spPr>
        </p:pic>
      </p:grpSp>
      <p:sp>
        <p:nvSpPr>
          <p:cNvPr id="18" name="矩形 17"/>
          <p:cNvSpPr/>
          <p:nvPr/>
        </p:nvSpPr>
        <p:spPr>
          <a:xfrm>
            <a:off x="9708288" y="343458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紅色為雨量</a:t>
            </a:r>
            <a:endParaRPr lang="zh-TW" altLang="en-US" dirty="0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20" y="3962955"/>
            <a:ext cx="2560320" cy="1440180"/>
          </a:xfrm>
          <a:prstGeom prst="rect">
            <a:avLst/>
          </a:prstGeom>
        </p:spPr>
      </p:pic>
      <p:pic>
        <p:nvPicPr>
          <p:cNvPr id="6" name="圖片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0" y="3962955"/>
            <a:ext cx="2560320" cy="1440180"/>
          </a:xfrm>
          <a:prstGeom prst="rect">
            <a:avLst/>
          </a:prstGeom>
        </p:spPr>
      </p:pic>
      <p:pic>
        <p:nvPicPr>
          <p:cNvPr id="11" name="圖片 10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60" y="3963346"/>
            <a:ext cx="2560320" cy="144018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807999" y="4356000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40" y="5381235"/>
            <a:ext cx="2560320" cy="14401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17524" y="5813325"/>
            <a:ext cx="6840000" cy="576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1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00225" y="6421265"/>
            <a:ext cx="8723870" cy="1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三角形 6"/>
          <p:cNvSpPr/>
          <p:nvPr/>
        </p:nvSpPr>
        <p:spPr>
          <a:xfrm flipV="1">
            <a:off x="1886722" y="6161773"/>
            <a:ext cx="284206" cy="2594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1800225" y="5270414"/>
            <a:ext cx="8723870" cy="1235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2536030" y="4067593"/>
            <a:ext cx="1157288" cy="1143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1146570" y="1556515"/>
            <a:ext cx="3936206" cy="1125689"/>
            <a:chOff x="1313677" y="1598368"/>
            <a:chExt cx="3936206" cy="1125689"/>
          </a:xfrm>
        </p:grpSpPr>
        <p:sp>
          <p:nvSpPr>
            <p:cNvPr id="10" name="雲形 9"/>
            <p:cNvSpPr/>
            <p:nvPr/>
          </p:nvSpPr>
          <p:spPr>
            <a:xfrm>
              <a:off x="1313677" y="1777830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雲形 10"/>
            <p:cNvSpPr/>
            <p:nvPr/>
          </p:nvSpPr>
          <p:spPr>
            <a:xfrm>
              <a:off x="2271712" y="1598368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雲形 11"/>
            <p:cNvSpPr/>
            <p:nvPr/>
          </p:nvSpPr>
          <p:spPr>
            <a:xfrm>
              <a:off x="3049608" y="2009682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18" name="向下箭號 17"/>
          <p:cNvSpPr/>
          <p:nvPr/>
        </p:nvSpPr>
        <p:spPr>
          <a:xfrm flipV="1">
            <a:off x="2853734" y="2742025"/>
            <a:ext cx="521879" cy="1195822"/>
          </a:xfrm>
          <a:prstGeom prst="downArrow">
            <a:avLst>
              <a:gd name="adj1" fmla="val 28098"/>
              <a:gd name="adj2" fmla="val 55475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3530411" y="3144263"/>
            <a:ext cx="24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水氣團塊從地表邊界層乾絕熱上升，產生雲團結構</a:t>
            </a:r>
            <a:endParaRPr kumimoji="1"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0017346" y="6064291"/>
            <a:ext cx="11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海水表面</a:t>
            </a:r>
            <a:endParaRPr kumimoji="1"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669183" y="5667352"/>
            <a:ext cx="18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地表邊界層</a:t>
            </a:r>
            <a:r>
              <a:rPr kumimoji="1" lang="en-US" altLang="zh-TW" dirty="0" smtClean="0"/>
              <a:t>(PBL)</a:t>
            </a:r>
            <a:endParaRPr kumimoji="1" lang="zh-TW" altLang="en-US" dirty="0"/>
          </a:p>
        </p:txBody>
      </p:sp>
      <p:cxnSp>
        <p:nvCxnSpPr>
          <p:cNvPr id="24" name="直線箭頭接點 23"/>
          <p:cNvCxnSpPr/>
          <p:nvPr/>
        </p:nvCxnSpPr>
        <p:spPr>
          <a:xfrm>
            <a:off x="5557838" y="5270414"/>
            <a:ext cx="0" cy="1150851"/>
          </a:xfrm>
          <a:prstGeom prst="straightConnector1">
            <a:avLst/>
          </a:prstGeom>
          <a:ln w="25400"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群組 38"/>
          <p:cNvGrpSpPr/>
          <p:nvPr/>
        </p:nvGrpSpPr>
        <p:grpSpPr>
          <a:xfrm>
            <a:off x="6934215" y="1860882"/>
            <a:ext cx="4764475" cy="2912062"/>
            <a:chOff x="6600823" y="1620632"/>
            <a:chExt cx="4764475" cy="2912062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7386637" y="1674618"/>
              <a:ext cx="2185988" cy="10441"/>
            </a:xfrm>
            <a:prstGeom prst="line">
              <a:avLst/>
            </a:prstGeom>
            <a:ln w="25400">
              <a:solidFill>
                <a:srgbClr val="00B05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V="1">
              <a:off x="7386637" y="2588538"/>
              <a:ext cx="2185988" cy="10441"/>
            </a:xfrm>
            <a:prstGeom prst="line">
              <a:avLst/>
            </a:prstGeom>
            <a:ln w="25400">
              <a:solidFill>
                <a:srgbClr val="00B05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V="1">
              <a:off x="7386637" y="4167998"/>
              <a:ext cx="2185988" cy="10441"/>
            </a:xfrm>
            <a:prstGeom prst="line">
              <a:avLst/>
            </a:prstGeom>
            <a:ln w="25400">
              <a:solidFill>
                <a:srgbClr val="00B05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字方塊 29"/>
            <p:cNvSpPr txBox="1"/>
            <p:nvPr/>
          </p:nvSpPr>
          <p:spPr>
            <a:xfrm>
              <a:off x="6638979" y="1620632"/>
              <a:ext cx="191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 smtClean="0"/>
                <a:t>700mb</a:t>
              </a:r>
              <a:r>
                <a:rPr kumimoji="1" lang="zh-TW" altLang="en-US" dirty="0" smtClean="0"/>
                <a:t> </a:t>
              </a:r>
              <a:r>
                <a:rPr kumimoji="1" lang="en-US" altLang="zh-TW" dirty="0" smtClean="0"/>
                <a:t>Height</a:t>
              </a:r>
              <a:endParaRPr kumimoji="1"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638979" y="2558806"/>
              <a:ext cx="191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8</a:t>
              </a:r>
              <a:r>
                <a:rPr kumimoji="1" lang="en-US" altLang="zh-TW" smtClean="0"/>
                <a:t>00mb</a:t>
              </a:r>
              <a:r>
                <a:rPr kumimoji="1" lang="zh-TW" altLang="en-US" dirty="0" smtClean="0"/>
                <a:t> </a:t>
              </a:r>
              <a:r>
                <a:rPr kumimoji="1" lang="en-US" altLang="zh-TW" dirty="0" smtClean="0"/>
                <a:t>Height</a:t>
              </a:r>
              <a:endParaRPr kumimoji="1" lang="zh-TW" altLang="en-US" dirty="0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6600823" y="4163362"/>
              <a:ext cx="1914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 smtClean="0"/>
                <a:t>900mb</a:t>
              </a:r>
              <a:r>
                <a:rPr kumimoji="1" lang="zh-TW" altLang="en-US" dirty="0" smtClean="0"/>
                <a:t> </a:t>
              </a:r>
              <a:r>
                <a:rPr kumimoji="1" lang="en-US" altLang="zh-TW" dirty="0" smtClean="0"/>
                <a:t>Height</a:t>
              </a:r>
              <a:endParaRPr kumimoji="1" lang="zh-TW" altLang="en-US" dirty="0"/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6929677" y="2698773"/>
              <a:ext cx="2507626" cy="979552"/>
              <a:chOff x="6998146" y="1841037"/>
              <a:chExt cx="2507626" cy="979552"/>
            </a:xfrm>
          </p:grpSpPr>
          <p:sp>
            <p:nvSpPr>
              <p:cNvPr id="33" name="雲形 32"/>
              <p:cNvSpPr/>
              <p:nvPr/>
            </p:nvSpPr>
            <p:spPr>
              <a:xfrm>
                <a:off x="6998146" y="2321809"/>
                <a:ext cx="1119881" cy="498780"/>
              </a:xfrm>
              <a:prstGeom prst="cloud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4" name="雲形 33"/>
              <p:cNvSpPr/>
              <p:nvPr/>
            </p:nvSpPr>
            <p:spPr>
              <a:xfrm>
                <a:off x="7410926" y="2143810"/>
                <a:ext cx="1119881" cy="498780"/>
              </a:xfrm>
              <a:prstGeom prst="cloud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  <p:sp>
            <p:nvSpPr>
              <p:cNvPr id="35" name="雲形 34"/>
              <p:cNvSpPr/>
              <p:nvPr/>
            </p:nvSpPr>
            <p:spPr>
              <a:xfrm>
                <a:off x="8385891" y="1841037"/>
                <a:ext cx="1119881" cy="498780"/>
              </a:xfrm>
              <a:prstGeom prst="cloud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/>
              </a:p>
            </p:txBody>
          </p:sp>
        </p:grpSp>
        <p:sp>
          <p:nvSpPr>
            <p:cNvPr id="36" name="文字方塊 35"/>
            <p:cNvSpPr txBox="1"/>
            <p:nvPr/>
          </p:nvSpPr>
          <p:spPr>
            <a:xfrm>
              <a:off x="9403805" y="2880652"/>
              <a:ext cx="19614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TW" altLang="en-US" dirty="0" smtClean="0"/>
                <a:t>以大氣溫度與濕度判斷雲團生成的位置與結構</a:t>
              </a:r>
              <a:endParaRPr kumimoji="1" lang="zh-TW" altLang="en-US" dirty="0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744489" y="910184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mtClean="0"/>
              <a:t>tietke</a:t>
            </a:r>
            <a:endParaRPr kumimoji="1"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327278" y="877301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err="1" smtClean="0"/>
              <a:t>newSAS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56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00225" y="6421265"/>
            <a:ext cx="8723870" cy="1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三角形 6"/>
          <p:cNvSpPr/>
          <p:nvPr/>
        </p:nvSpPr>
        <p:spPr>
          <a:xfrm flipV="1">
            <a:off x="1886722" y="6161773"/>
            <a:ext cx="284206" cy="2594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239936" y="2385182"/>
            <a:ext cx="3936206" cy="1125689"/>
            <a:chOff x="1146570" y="1556515"/>
            <a:chExt cx="3936206" cy="1125689"/>
          </a:xfrm>
        </p:grpSpPr>
        <p:sp>
          <p:nvSpPr>
            <p:cNvPr id="10" name="雲形 9"/>
            <p:cNvSpPr/>
            <p:nvPr/>
          </p:nvSpPr>
          <p:spPr>
            <a:xfrm>
              <a:off x="1146570" y="1735977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雲形 10"/>
            <p:cNvSpPr/>
            <p:nvPr/>
          </p:nvSpPr>
          <p:spPr>
            <a:xfrm>
              <a:off x="2104605" y="1556515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雲形 11"/>
            <p:cNvSpPr/>
            <p:nvPr/>
          </p:nvSpPr>
          <p:spPr>
            <a:xfrm>
              <a:off x="2882501" y="1967829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0017346" y="6064291"/>
            <a:ext cx="11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海水表面</a:t>
            </a:r>
            <a:endParaRPr kumimoji="1"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278177" y="2948027"/>
            <a:ext cx="2507626" cy="979552"/>
            <a:chOff x="7263069" y="2939023"/>
            <a:chExt cx="2507626" cy="979552"/>
          </a:xfrm>
        </p:grpSpPr>
        <p:sp>
          <p:nvSpPr>
            <p:cNvPr id="33" name="雲形 32"/>
            <p:cNvSpPr/>
            <p:nvPr/>
          </p:nvSpPr>
          <p:spPr>
            <a:xfrm>
              <a:off x="7263069" y="3419795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雲形 33"/>
            <p:cNvSpPr/>
            <p:nvPr/>
          </p:nvSpPr>
          <p:spPr>
            <a:xfrm>
              <a:off x="7675849" y="3241796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雲形 34"/>
            <p:cNvSpPr/>
            <p:nvPr/>
          </p:nvSpPr>
          <p:spPr>
            <a:xfrm>
              <a:off x="8650814" y="2939023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744489" y="910184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err="1" smtClean="0"/>
              <a:t>tietke</a:t>
            </a:r>
            <a:endParaRPr kumimoji="1"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838117" y="834564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err="1" smtClean="0"/>
              <a:t>newSAS</a:t>
            </a:r>
            <a:endParaRPr kumimoji="1" lang="zh-TW" altLang="en-US" dirty="0"/>
          </a:p>
        </p:txBody>
      </p:sp>
      <p:sp>
        <p:nvSpPr>
          <p:cNvPr id="2" name="太陽 1"/>
          <p:cNvSpPr/>
          <p:nvPr/>
        </p:nvSpPr>
        <p:spPr>
          <a:xfrm>
            <a:off x="5299187" y="184915"/>
            <a:ext cx="1389462" cy="1371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839639" y="1392706"/>
            <a:ext cx="1014411" cy="862730"/>
            <a:chOff x="2990851" y="1394695"/>
            <a:chExt cx="1014411" cy="862730"/>
          </a:xfrm>
        </p:grpSpPr>
        <p:cxnSp>
          <p:nvCxnSpPr>
            <p:cNvPr id="13" name="直線箭頭接點 12"/>
            <p:cNvCxnSpPr/>
            <p:nvPr/>
          </p:nvCxnSpPr>
          <p:spPr>
            <a:xfrm flipH="1">
              <a:off x="3311623" y="140017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箭頭接點 37"/>
            <p:cNvCxnSpPr/>
            <p:nvPr/>
          </p:nvCxnSpPr>
          <p:spPr>
            <a:xfrm flipH="1">
              <a:off x="3649760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箭頭接點 41"/>
            <p:cNvCxnSpPr/>
            <p:nvPr/>
          </p:nvCxnSpPr>
          <p:spPr>
            <a:xfrm flipH="1">
              <a:off x="2990851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箭頭接點 42"/>
            <p:cNvCxnSpPr/>
            <p:nvPr/>
          </p:nvCxnSpPr>
          <p:spPr>
            <a:xfrm flipH="1">
              <a:off x="3987897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7933267" y="1455919"/>
            <a:ext cx="1014411" cy="862730"/>
            <a:chOff x="2990851" y="1394695"/>
            <a:chExt cx="1014411" cy="862730"/>
          </a:xfrm>
        </p:grpSpPr>
        <p:cxnSp>
          <p:nvCxnSpPr>
            <p:cNvPr id="45" name="直線箭頭接點 44"/>
            <p:cNvCxnSpPr/>
            <p:nvPr/>
          </p:nvCxnSpPr>
          <p:spPr>
            <a:xfrm flipH="1">
              <a:off x="3311623" y="140017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箭頭接點 45"/>
            <p:cNvCxnSpPr/>
            <p:nvPr/>
          </p:nvCxnSpPr>
          <p:spPr>
            <a:xfrm flipH="1">
              <a:off x="3649760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箭頭接點 46"/>
            <p:cNvCxnSpPr/>
            <p:nvPr/>
          </p:nvCxnSpPr>
          <p:spPr>
            <a:xfrm flipH="1">
              <a:off x="2990851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箭頭接點 47"/>
            <p:cNvCxnSpPr/>
            <p:nvPr/>
          </p:nvCxnSpPr>
          <p:spPr>
            <a:xfrm flipH="1">
              <a:off x="3987897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線箭頭接點 48"/>
          <p:cNvCxnSpPr/>
          <p:nvPr/>
        </p:nvCxnSpPr>
        <p:spPr>
          <a:xfrm flipH="1">
            <a:off x="2790040" y="4013335"/>
            <a:ext cx="66964" cy="20500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字方塊 51"/>
          <p:cNvSpPr txBox="1"/>
          <p:nvPr/>
        </p:nvSpPr>
        <p:spPr>
          <a:xfrm>
            <a:off x="927180" y="4074127"/>
            <a:ext cx="19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雲量多導致</a:t>
            </a:r>
            <a:r>
              <a:rPr kumimoji="1" lang="zh-TW" altLang="en-US" smtClean="0"/>
              <a:t>短波輻射給海水表面的能量較少，海水表面溫度較低</a:t>
            </a:r>
            <a:endParaRPr kumimoji="1" lang="zh-TW" altLang="en-US" dirty="0"/>
          </a:p>
        </p:txBody>
      </p:sp>
      <p:cxnSp>
        <p:nvCxnSpPr>
          <p:cNvPr id="53" name="直線箭頭接點 52"/>
          <p:cNvCxnSpPr/>
          <p:nvPr/>
        </p:nvCxnSpPr>
        <p:spPr>
          <a:xfrm flipH="1">
            <a:off x="3364210" y="4023807"/>
            <a:ext cx="49833" cy="198129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55"/>
          <p:cNvSpPr txBox="1"/>
          <p:nvPr/>
        </p:nvSpPr>
        <p:spPr>
          <a:xfrm>
            <a:off x="3551079" y="4080837"/>
            <a:ext cx="19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海水表面溫度較低，長波輻射的量值也較低</a:t>
            </a:r>
            <a:endParaRPr kumimoji="1" lang="zh-TW" altLang="en-US" dirty="0"/>
          </a:p>
        </p:txBody>
      </p:sp>
      <p:cxnSp>
        <p:nvCxnSpPr>
          <p:cNvPr id="58" name="直線箭頭接點 57"/>
          <p:cNvCxnSpPr/>
          <p:nvPr/>
        </p:nvCxnSpPr>
        <p:spPr>
          <a:xfrm flipH="1">
            <a:off x="8279400" y="4009072"/>
            <a:ext cx="66964" cy="20500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6416540" y="4069864"/>
            <a:ext cx="19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雲量少所以短波輻射給海水表面的能量較多，海水表面溫度較高</a:t>
            </a:r>
            <a:endParaRPr kumimoji="1" lang="zh-TW" altLang="en-US" dirty="0"/>
          </a:p>
        </p:txBody>
      </p:sp>
      <p:cxnSp>
        <p:nvCxnSpPr>
          <p:cNvPr id="60" name="直線箭頭接點 59"/>
          <p:cNvCxnSpPr/>
          <p:nvPr/>
        </p:nvCxnSpPr>
        <p:spPr>
          <a:xfrm flipH="1">
            <a:off x="8853570" y="4019544"/>
            <a:ext cx="49833" cy="198129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9040439" y="4076574"/>
            <a:ext cx="19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海水表面溫度較高，長波輻射的量值也較高</a:t>
            </a:r>
            <a:endParaRPr kumimoji="1" lang="zh-TW" altLang="en-US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5000754" y="1851504"/>
            <a:ext cx="2250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當雲團結構發展的差異越大時，海面溫度變化的差異也就越大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8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 flipV="1">
            <a:off x="1800225" y="6421265"/>
            <a:ext cx="8723870" cy="12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三角形 6"/>
          <p:cNvSpPr/>
          <p:nvPr/>
        </p:nvSpPr>
        <p:spPr>
          <a:xfrm flipV="1">
            <a:off x="1886722" y="6161773"/>
            <a:ext cx="284206" cy="259492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239936" y="2385182"/>
            <a:ext cx="3936206" cy="1125689"/>
            <a:chOff x="1146570" y="1556515"/>
            <a:chExt cx="3936206" cy="1125689"/>
          </a:xfrm>
        </p:grpSpPr>
        <p:sp>
          <p:nvSpPr>
            <p:cNvPr id="10" name="雲形 9"/>
            <p:cNvSpPr/>
            <p:nvPr/>
          </p:nvSpPr>
          <p:spPr>
            <a:xfrm>
              <a:off x="1146570" y="1735977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1" name="雲形 10"/>
            <p:cNvSpPr/>
            <p:nvPr/>
          </p:nvSpPr>
          <p:spPr>
            <a:xfrm>
              <a:off x="2104605" y="1556515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2" name="雲形 11"/>
            <p:cNvSpPr/>
            <p:nvPr/>
          </p:nvSpPr>
          <p:spPr>
            <a:xfrm>
              <a:off x="2882501" y="1967829"/>
              <a:ext cx="2200275" cy="714375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0017346" y="6064291"/>
            <a:ext cx="118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海水表面</a:t>
            </a:r>
            <a:endParaRPr kumimoji="1"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7278177" y="2948027"/>
            <a:ext cx="2507626" cy="979552"/>
            <a:chOff x="7263069" y="2939023"/>
            <a:chExt cx="2507626" cy="979552"/>
          </a:xfrm>
        </p:grpSpPr>
        <p:sp>
          <p:nvSpPr>
            <p:cNvPr id="33" name="雲形 32"/>
            <p:cNvSpPr/>
            <p:nvPr/>
          </p:nvSpPr>
          <p:spPr>
            <a:xfrm>
              <a:off x="7263069" y="3419795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4" name="雲形 33"/>
            <p:cNvSpPr/>
            <p:nvPr/>
          </p:nvSpPr>
          <p:spPr>
            <a:xfrm>
              <a:off x="7675849" y="3241796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雲形 34"/>
            <p:cNvSpPr/>
            <p:nvPr/>
          </p:nvSpPr>
          <p:spPr>
            <a:xfrm>
              <a:off x="8650814" y="2939023"/>
              <a:ext cx="1119881" cy="498780"/>
            </a:xfrm>
            <a:prstGeom prst="cloud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2744489" y="910184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err="1" smtClean="0"/>
              <a:t>tietke</a:t>
            </a:r>
            <a:endParaRPr kumimoji="1"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7838117" y="834564"/>
            <a:ext cx="120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err="1" smtClean="0"/>
              <a:t>newSAS</a:t>
            </a:r>
            <a:endParaRPr kumimoji="1" lang="zh-TW" altLang="en-US" dirty="0"/>
          </a:p>
        </p:txBody>
      </p:sp>
      <p:sp>
        <p:nvSpPr>
          <p:cNvPr id="2" name="太陽 1"/>
          <p:cNvSpPr/>
          <p:nvPr/>
        </p:nvSpPr>
        <p:spPr>
          <a:xfrm>
            <a:off x="5299187" y="184915"/>
            <a:ext cx="1389462" cy="13716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2839639" y="1392706"/>
            <a:ext cx="1014411" cy="862730"/>
            <a:chOff x="2990851" y="1394695"/>
            <a:chExt cx="1014411" cy="862730"/>
          </a:xfrm>
        </p:grpSpPr>
        <p:cxnSp>
          <p:nvCxnSpPr>
            <p:cNvPr id="13" name="直線箭頭接點 12"/>
            <p:cNvCxnSpPr/>
            <p:nvPr/>
          </p:nvCxnSpPr>
          <p:spPr>
            <a:xfrm flipH="1">
              <a:off x="3311623" y="140017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箭頭接點 37"/>
            <p:cNvCxnSpPr/>
            <p:nvPr/>
          </p:nvCxnSpPr>
          <p:spPr>
            <a:xfrm flipH="1">
              <a:off x="3649760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箭頭接點 41"/>
            <p:cNvCxnSpPr/>
            <p:nvPr/>
          </p:nvCxnSpPr>
          <p:spPr>
            <a:xfrm flipH="1">
              <a:off x="2990851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箭頭接點 42"/>
            <p:cNvCxnSpPr/>
            <p:nvPr/>
          </p:nvCxnSpPr>
          <p:spPr>
            <a:xfrm flipH="1">
              <a:off x="3987897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群組 43"/>
          <p:cNvGrpSpPr/>
          <p:nvPr/>
        </p:nvGrpSpPr>
        <p:grpSpPr>
          <a:xfrm>
            <a:off x="7933267" y="1455919"/>
            <a:ext cx="1014411" cy="862730"/>
            <a:chOff x="2990851" y="1394695"/>
            <a:chExt cx="1014411" cy="862730"/>
          </a:xfrm>
        </p:grpSpPr>
        <p:cxnSp>
          <p:nvCxnSpPr>
            <p:cNvPr id="45" name="直線箭頭接點 44"/>
            <p:cNvCxnSpPr/>
            <p:nvPr/>
          </p:nvCxnSpPr>
          <p:spPr>
            <a:xfrm flipH="1">
              <a:off x="3311623" y="140017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箭頭接點 45"/>
            <p:cNvCxnSpPr/>
            <p:nvPr/>
          </p:nvCxnSpPr>
          <p:spPr>
            <a:xfrm flipH="1">
              <a:off x="3649760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箭頭接點 46"/>
            <p:cNvCxnSpPr/>
            <p:nvPr/>
          </p:nvCxnSpPr>
          <p:spPr>
            <a:xfrm flipH="1">
              <a:off x="2990851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箭頭接點 47"/>
            <p:cNvCxnSpPr/>
            <p:nvPr/>
          </p:nvCxnSpPr>
          <p:spPr>
            <a:xfrm flipH="1">
              <a:off x="3987897" y="1394695"/>
              <a:ext cx="17365" cy="8572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線箭頭接點 48"/>
          <p:cNvCxnSpPr/>
          <p:nvPr/>
        </p:nvCxnSpPr>
        <p:spPr>
          <a:xfrm flipH="1">
            <a:off x="2790040" y="4013335"/>
            <a:ext cx="66964" cy="205004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箭頭接點 52"/>
          <p:cNvCxnSpPr/>
          <p:nvPr/>
        </p:nvCxnSpPr>
        <p:spPr>
          <a:xfrm flipH="1">
            <a:off x="3364210" y="4023807"/>
            <a:ext cx="49833" cy="198129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箭頭接點 57"/>
          <p:cNvCxnSpPr/>
          <p:nvPr/>
        </p:nvCxnSpPr>
        <p:spPr>
          <a:xfrm flipH="1">
            <a:off x="8279400" y="4009072"/>
            <a:ext cx="66964" cy="205004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箭頭接點 59"/>
          <p:cNvCxnSpPr/>
          <p:nvPr/>
        </p:nvCxnSpPr>
        <p:spPr>
          <a:xfrm flipH="1">
            <a:off x="8853570" y="4019544"/>
            <a:ext cx="49833" cy="1981298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4934732" y="1622229"/>
            <a:ext cx="250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mtClean="0"/>
              <a:t>海面</a:t>
            </a:r>
            <a:r>
              <a:rPr kumimoji="1" lang="zh-TW" altLang="en-US" dirty="0" smtClean="0"/>
              <a:t>溫度變化</a:t>
            </a:r>
            <a:r>
              <a:rPr kumimoji="1" lang="zh-TW" altLang="en-US" smtClean="0"/>
              <a:t>的差異越大時，對潛熱與可感熱流的影響也加大，其影響又會回饋到雲團生成的機制。</a:t>
            </a:r>
            <a:endParaRPr kumimoji="1"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941468" y="4074127"/>
            <a:ext cx="19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海面</a:t>
            </a:r>
            <a:r>
              <a:rPr kumimoji="1" lang="zh-TW" altLang="en-US" dirty="0" smtClean="0"/>
              <a:t>溫度</a:t>
            </a:r>
            <a:r>
              <a:rPr kumimoji="1" lang="zh-TW" altLang="en-US" dirty="0"/>
              <a:t>與</a:t>
            </a:r>
            <a:r>
              <a:rPr kumimoji="1" lang="zh-TW" altLang="en-US" dirty="0" smtClean="0"/>
              <a:t>潛熱的關係，需要討論</a:t>
            </a:r>
            <a:endParaRPr kumimoji="1"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6392550" y="4098596"/>
            <a:ext cx="195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海面</a:t>
            </a:r>
            <a:r>
              <a:rPr kumimoji="1" lang="zh-TW" altLang="en-US" dirty="0" smtClean="0"/>
              <a:t>溫度與潛熱的關係，需要討論</a:t>
            </a:r>
            <a:endParaRPr kumimoji="1"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544732" y="4074127"/>
            <a:ext cx="19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海面溫度低，所以溫度梯度變化較小，可感熱流小</a:t>
            </a:r>
            <a:endParaRPr kumimoji="1" lang="zh-TW" altLang="en-US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9042829" y="4098595"/>
            <a:ext cx="195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/>
              <a:t>海面溫度高，所以溫度梯度變化較大，可感熱流大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55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15195" y="2310522"/>
            <a:ext cx="970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 stress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7986" y="1576079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風</a:t>
            </a:r>
            <a:r>
              <a:rPr lang="zh-TW" altLang="en-US" sz="3200" dirty="0" smtClean="0"/>
              <a:t>應力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dyne/cm^2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86" y="2922022"/>
            <a:ext cx="300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熱通量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Watt/m^2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0950" y="4267965"/>
            <a:ext cx="3633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質量</a:t>
            </a:r>
            <a:r>
              <a:rPr lang="zh-TW" altLang="en-US" sz="3200" dirty="0" smtClean="0"/>
              <a:t>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kg/M^2/sec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15195" y="5002575"/>
            <a:ext cx="845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Precipitation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evaporation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river run-off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15194" y="3656465"/>
            <a:ext cx="958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Sensible heat 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 + net long wave + net short wave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4245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風應力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(dyne/cm^2)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50838"/>
              </p:ext>
            </p:extLst>
          </p:nvPr>
        </p:nvGraphicFramePr>
        <p:xfrm>
          <a:off x="489369" y="2061068"/>
          <a:ext cx="5868087" cy="38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56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CWBGFS model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TIMCOM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mdoel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422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wind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vector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u10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atm_u10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422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v10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atm_v10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wind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intensity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sqrt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(u10^2+v10^2)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www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Drag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Coef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.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cd_mom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,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f(www)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Air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density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slp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/t2/287.05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rho_air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18629" y="2873637"/>
                <a:ext cx="3571619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=10×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‖"/>
                          <m:endChr m:val="‖"/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e>
                      </m:d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29" y="2873637"/>
                <a:ext cx="3571619" cy="425181"/>
              </a:xfrm>
              <a:prstGeom prst="rect">
                <a:avLst/>
              </a:prstGeom>
              <a:blipFill rotWithShape="0"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18629" y="2136319"/>
                <a:ext cx="1881861" cy="73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acc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</m:num>
                        <m:den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acc>
                        </m:num>
                        <m:den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zh-TW" alt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629" y="2136319"/>
                <a:ext cx="1881861" cy="7373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6718629" y="3767032"/>
            <a:ext cx="5131125" cy="1936203"/>
            <a:chOff x="6718629" y="3067499"/>
            <a:chExt cx="5131125" cy="1936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718629" y="3067499"/>
                  <a:ext cx="788934" cy="431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629" y="3067499"/>
                  <a:ext cx="788934" cy="4315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04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394689" y="3098597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海表面流速向量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6933335" y="3499027"/>
                  <a:ext cx="359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335" y="3499027"/>
                  <a:ext cx="35952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333" r="-135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矩形 10"/>
            <p:cNvSpPr/>
            <p:nvPr/>
          </p:nvSpPr>
          <p:spPr>
            <a:xfrm>
              <a:off x="7394688" y="3499027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海表面風應力向量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6792559" y="3793738"/>
                  <a:ext cx="6410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559" y="3793738"/>
                  <a:ext cx="6410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矩形 12"/>
            <p:cNvSpPr/>
            <p:nvPr/>
          </p:nvSpPr>
          <p:spPr>
            <a:xfrm>
              <a:off x="7394688" y="3867686"/>
              <a:ext cx="44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海表面空氣密度，由海表壓力與溫度計算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6859596" y="4232112"/>
                  <a:ext cx="5069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596" y="4232112"/>
                  <a:ext cx="506998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7394688" y="4232112"/>
              <a:ext cx="35317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阻力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係數，風速與大氣穩度函數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825047" y="4600771"/>
                  <a:ext cx="593176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</m:acc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5047" y="4600771"/>
                  <a:ext cx="593176" cy="40293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7393085" y="4618583"/>
              <a:ext cx="19191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10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米高風速向量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18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75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熱通量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(Watt/m^2)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07303"/>
              </p:ext>
            </p:extLst>
          </p:nvPr>
        </p:nvGraphicFramePr>
        <p:xfrm>
          <a:off x="426724" y="2229454"/>
          <a:ext cx="5868087" cy="3193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56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6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7562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CWBGFS model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TIMCOM 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mdoel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Sensible heat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hflux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-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qdot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Latent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heat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qflux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long</a:t>
                      </a:r>
                      <a:r>
                        <a:rPr lang="en-US" altLang="zh-TW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wave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rs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422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Net short wave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ss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qdot2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528608" y="2964169"/>
                <a:ext cx="4100610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flux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hltm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𝑠𝑠</m:t>
                              </m:r>
                            </m:sub>
                          </m:s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08" y="2964169"/>
                <a:ext cx="4100610" cy="390748"/>
              </a:xfrm>
              <a:prstGeom prst="rect">
                <a:avLst/>
              </a:prstGeom>
              <a:blipFill rotWithShape="0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62912" y="2551919"/>
                <a:ext cx="4364849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flux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𝑎𝑖𝑟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𝑑𝑞</m:t>
                          </m:r>
                        </m:sub>
                      </m:sSub>
                      <m:r>
                        <a:rPr lang="zh-TW" altLang="en-US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𝑢𝑟𝑓</m:t>
                              </m:r>
                            </m:sub>
                          </m:s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zh-TW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12" y="2551919"/>
                <a:ext cx="4364849" cy="411331"/>
              </a:xfrm>
              <a:prstGeom prst="rect">
                <a:avLst/>
              </a:prstGeom>
              <a:blipFill rotWithShape="0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523542" y="1781614"/>
                <a:ext cx="5063309" cy="7041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𝑠𝑢𝑟𝑓</m:t>
                              </m:r>
                            </m:sub>
                          </m:sSub>
                        </m:num>
                        <m:den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 altLang="zh-TW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𝑠𝑒𝑎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TW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𝑠𝑒𝑎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d>
                        <m:dPr>
                          <m:ctrlPr>
                            <a:rPr lang="zh-TW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𝑞𝑓𝑙𝑢𝑥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h𝑓𝑙𝑢𝑥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42" y="1781614"/>
                <a:ext cx="5063309" cy="7041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群組 25"/>
          <p:cNvGrpSpPr/>
          <p:nvPr/>
        </p:nvGrpSpPr>
        <p:grpSpPr>
          <a:xfrm>
            <a:off x="6503517" y="3461320"/>
            <a:ext cx="5067082" cy="2833084"/>
            <a:chOff x="6437530" y="3672296"/>
            <a:chExt cx="5067082" cy="2833084"/>
          </a:xfrm>
        </p:grpSpPr>
        <p:sp>
          <p:nvSpPr>
            <p:cNvPr id="12" name="矩形 11"/>
            <p:cNvSpPr/>
            <p:nvPr/>
          </p:nvSpPr>
          <p:spPr>
            <a:xfrm>
              <a:off x="7049546" y="4038728"/>
              <a:ext cx="44550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海表面空氣密度，由海表壓力與溫度計算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6437792" y="3672296"/>
                  <a:ext cx="757387" cy="391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792" y="3672296"/>
                  <a:ext cx="757387" cy="3915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7058682" y="3694546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海表面溫度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447417" y="3964780"/>
                  <a:ext cx="64107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17" y="3964780"/>
                  <a:ext cx="64107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6447417" y="4291707"/>
                  <a:ext cx="6621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𝑠𝑒𝑎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17" y="4291707"/>
                  <a:ext cx="6621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矩形 13"/>
            <p:cNvSpPr/>
            <p:nvPr/>
          </p:nvSpPr>
          <p:spPr>
            <a:xfrm>
              <a:off x="7049546" y="4365655"/>
              <a:ext cx="35575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海表面海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水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密度，</a:t>
              </a:r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1.026(g/cm^3)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437530" y="4647893"/>
                  <a:ext cx="747320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𝑝𝑠𝑒𝑎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530" y="4647893"/>
                  <a:ext cx="747320" cy="39074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7045172" y="4708090"/>
              <a:ext cx="33137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海水比熱容，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3.996e3(J/kg/K)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437530" y="4986704"/>
                  <a:ext cx="724494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7530" y="4986704"/>
                  <a:ext cx="724494" cy="39074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7045171" y="5049344"/>
              <a:ext cx="43652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層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空氣比熱容，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1.0046e3(J/kg/K)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6513032" y="5388155"/>
                  <a:ext cx="5734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𝑠𝑠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3032" y="5388155"/>
                  <a:ext cx="57349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7045059" y="5416233"/>
              <a:ext cx="21467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海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表面飽和比溼度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6527855" y="5757487"/>
                  <a:ext cx="5043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7855" y="5757487"/>
                  <a:ext cx="50430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矩形 20"/>
            <p:cNvSpPr/>
            <p:nvPr/>
          </p:nvSpPr>
          <p:spPr>
            <a:xfrm>
              <a:off x="7036916" y="5766716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</a:t>
              </a:r>
              <a:r>
                <a:rPr lang="zh-TW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層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比溼度</a:t>
              </a:r>
              <a:endParaRPr lang="zh-TW" altLang="en-US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32159" y="6126819"/>
              <a:ext cx="2377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zh-TW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大氣底層乾絕熱溫度</a:t>
              </a:r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6543757" y="6136048"/>
                  <a:ext cx="4725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TW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3757" y="6136048"/>
                  <a:ext cx="472501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491570" y="6254654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hltm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570" y="6254654"/>
                <a:ext cx="708848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7097635" y="6254654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氣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2.5e6(J/Kg)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49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386425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大</a:t>
            </a:r>
            <a:r>
              <a:rPr lang="zh-TW" altLang="en-US" dirty="0"/>
              <a:t>氣與</a:t>
            </a:r>
            <a:r>
              <a:rPr lang="zh-TW" altLang="en-US" dirty="0" smtClean="0"/>
              <a:t>海洋的交換通量 </a:t>
            </a:r>
            <a:r>
              <a:rPr lang="en-US" altLang="zh-TW" dirty="0" smtClean="0"/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質量通量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(kg/M^2/sec)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509510"/>
                  </p:ext>
                </p:extLst>
              </p:nvPr>
            </p:nvGraphicFramePr>
            <p:xfrm>
              <a:off x="868509" y="2371011"/>
              <a:ext cx="5868087" cy="3412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0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95602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95602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47638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CWBGFS model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TIMCOM 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mdoel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545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precipitation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totalp*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TW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oMath>
                          </a14:m>
                          <a:endParaRPr lang="en-US" altLang="zh-TW" dirty="0" smtClean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208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evaporation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-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qflux</a:t>
                          </a:r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/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hltm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9738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River run-off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corrected normal year forcing version 2.0*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9509510"/>
                  </p:ext>
                </p:extLst>
              </p:nvPr>
            </p:nvGraphicFramePr>
            <p:xfrm>
              <a:off x="868509" y="2371011"/>
              <a:ext cx="5868087" cy="34127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56029"/>
                    <a:gridCol w="1956029"/>
                    <a:gridCol w="1956029"/>
                  </a:tblGrid>
                  <a:tr h="476385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CWBGFS model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TIMCOM 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mdoel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7545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precipitation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000" t="-63710" r="-100932" b="-2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prec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1208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evaporation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-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qflux</a:t>
                          </a:r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/</a:t>
                          </a:r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hltm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err="1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evapo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  <a:tr h="9738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River run-off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>
                              <a:latin typeface="Arial Unicode MS" panose="020B0604020202020204" pitchFamily="34" charset="-120"/>
                              <a:ea typeface="Arial Unicode MS" panose="020B0604020202020204" pitchFamily="34" charset="-120"/>
                              <a:cs typeface="Arial Unicode MS" panose="020B0604020202020204" pitchFamily="34" charset="-120"/>
                            </a:rPr>
                            <a:t>corrected normal year forcing version 2.0*</a:t>
                          </a:r>
                          <a:endParaRPr lang="zh-TW" altLang="en-US" dirty="0">
                            <a:latin typeface="Arial Unicode MS" panose="020B0604020202020204" pitchFamily="34" charset="-120"/>
                            <a:ea typeface="Arial Unicode MS" panose="020B0604020202020204" pitchFamily="34" charset="-120"/>
                            <a:cs typeface="Arial Unicode MS" panose="020B0604020202020204" pitchFamily="34" charset="-12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921138" y="1783283"/>
                <a:ext cx="5434838" cy="518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TW" altLang="zh-TW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 ker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  <a:cs typeface="Times New Roman" panose="02020603050405020304" pitchFamily="18" charset="0"/>
                              </a:rPr>
                              <m:t>𝑠𝑢𝑟𝑓</m:t>
                            </m:r>
                          </m:sub>
                        </m:sSub>
                      </m:num>
                      <m:den>
                        <m: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i="1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MS Gothic" panose="020B0609070205080204" pitchFamily="49" charset="-128"/>
                      </a:rPr>
                      <m:t>−</m:t>
                    </m:r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MS Gothic" panose="020B0609070205080204" pitchFamily="49" charset="-128"/>
                      </a:rPr>
                      <m:t>0.1×</m:t>
                    </m:r>
                    <m:r>
                      <a:rPr lang="en-US" altLang="zh-TW" ker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34.7×</m:t>
                    </m:r>
                    <m:f>
                      <m:f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  <m:d>
                      <m:dPr>
                        <m:ctrlPr>
                          <a:rPr lang="zh-TW" altLang="zh-TW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𝑒𝑣𝑎𝑝𝑜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b="0" i="1" kern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𝑝𝑟𝑒𝑐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TW" i="1" ker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𝑟𝑖𝑣𝑒𝑟</m:t>
                        </m:r>
                        <m:r>
                          <a:rPr lang="zh-TW" alt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標楷體" panose="03000509000000000000" pitchFamily="65" charset="-12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kern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38" y="1783283"/>
                <a:ext cx="5434838" cy="5180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7122263" y="6579328"/>
            <a:ext cx="5982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*http</a:t>
            </a:r>
            <a:r>
              <a:rPr lang="en-US" altLang="zh-TW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://data1.gfdl.noaa.gov/nomads/forms/core/COREv2/CNYF_v2.html</a:t>
            </a:r>
            <a:endParaRPr lang="zh-TW" altLang="en-US" sz="1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921138" y="2505631"/>
                <a:ext cx="756041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𝑠𝑢𝑟𝑓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38" y="2505631"/>
                <a:ext cx="756041" cy="391582"/>
              </a:xfrm>
              <a:prstGeom prst="rect">
                <a:avLst/>
              </a:prstGeom>
              <a:blipFill rotWithShape="0"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7519305" y="2514473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海表面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鹽度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921138" y="3036023"/>
            <a:ext cx="2288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otalp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降雨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(mm/sec)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944958" y="3405355"/>
                <a:ext cx="7083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58" y="3405355"/>
                <a:ext cx="70839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7544311" y="3457432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水的密度，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1000(kg/m^3)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81378" y="387884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flux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潛熱流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913240" y="4255685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 panose="02040503050406030204" pitchFamily="18" charset="0"/>
                        </a:rPr>
                        <m:t>hltm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240" y="4255685"/>
                <a:ext cx="70884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7519305" y="4255685"/>
            <a:ext cx="259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水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氣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潛熱，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2.5e6(J/Kg)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7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案例測試 </a:t>
            </a:r>
            <a:r>
              <a:rPr lang="en-US" altLang="zh-TW" dirty="0" smtClean="0"/>
              <a:t>–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Madden Julian Oscillation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46697"/>
              </p:ext>
            </p:extLst>
          </p:nvPr>
        </p:nvGraphicFramePr>
        <p:xfrm>
          <a:off x="3047068" y="1497001"/>
          <a:ext cx="6080154" cy="462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67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67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0687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大氣模式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海洋模式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模擬初始時間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2011-11-12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00:00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模擬天數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天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(1080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網格解析度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960x480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(0.375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320x288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(1.125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數值時間步階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資料偶合頻率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7713</TotalTime>
  <Words>1097</Words>
  <Application>Microsoft Office PowerPoint</Application>
  <PresentationFormat>寬螢幕</PresentationFormat>
  <Paragraphs>193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Arial Unicode MS</vt:lpstr>
      <vt:lpstr>MS Gothic</vt:lpstr>
      <vt:lpstr>微軟正黑體</vt:lpstr>
      <vt:lpstr>標楷體</vt:lpstr>
      <vt:lpstr>Arial</vt:lpstr>
      <vt:lpstr>Calibri</vt:lpstr>
      <vt:lpstr>Cambria Math</vt:lpstr>
      <vt:lpstr>Century Gothic</vt:lpstr>
      <vt:lpstr>Times New Roman</vt:lpstr>
      <vt:lpstr>Wingdings 3</vt:lpstr>
      <vt:lpstr>絲縷</vt:lpstr>
      <vt:lpstr>海氣交互作用對MJO機制推論</vt:lpstr>
      <vt:lpstr>PowerPoint 簡報</vt:lpstr>
      <vt:lpstr>PowerPoint 簡報</vt:lpstr>
      <vt:lpstr>PowerPoint 簡報</vt:lpstr>
      <vt:lpstr>大氣與海洋的交換通量 </vt:lpstr>
      <vt:lpstr>大氣與海洋的交換通量 -風應力(dyne/cm^2)  </vt:lpstr>
      <vt:lpstr>大氣與海洋的交換通量 -熱通量(Watt/m^2)  </vt:lpstr>
      <vt:lpstr>大氣與海洋的交換通量 -質量通量(kg/M^2/sec)  </vt:lpstr>
      <vt:lpstr>案例測試 – Madden Julian Oscillation  </vt:lpstr>
      <vt:lpstr>定性分析 - 24小時降水 </vt:lpstr>
      <vt:lpstr>定性分析 – outgoing longwave radiation</vt:lpstr>
      <vt:lpstr>定性分析 – heat flux</vt:lpstr>
      <vt:lpstr>定性分析 – heat flux</vt:lpstr>
      <vt:lpstr>定性分析 – 海表面溫度變化</vt:lpstr>
      <vt:lpstr>PowerPoint 簡報</vt:lpstr>
      <vt:lpstr>進度總結</vt:lpstr>
      <vt:lpstr>後續工作 </vt:lpstr>
      <vt:lpstr>Thanks for Your Attention</vt:lpstr>
      <vt:lpstr>定性分析 – 海表面溫度變化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MCT耦合器實作教學</dc:title>
  <dc:creator>user</dc:creator>
  <cp:lastModifiedBy>YUN-CHUAN SHAO</cp:lastModifiedBy>
  <cp:revision>333</cp:revision>
  <dcterms:created xsi:type="dcterms:W3CDTF">2017-12-21T00:00:11Z</dcterms:created>
  <dcterms:modified xsi:type="dcterms:W3CDTF">2018-07-19T06:07:58Z</dcterms:modified>
</cp:coreProperties>
</file>