
<file path=[Content_Types].xml><?xml version="1.0" encoding="utf-8"?>
<Types xmlns="http://schemas.openxmlformats.org/package/2006/content-types">
  <Default Extension="tm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59" r:id="rId4"/>
    <p:sldId id="261" r:id="rId5"/>
    <p:sldId id="263" r:id="rId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173" autoAdjust="0"/>
  </p:normalViewPr>
  <p:slideViewPr>
    <p:cSldViewPr snapToGrid="0">
      <p:cViewPr varScale="1">
        <p:scale>
          <a:sx n="74" d="100"/>
          <a:sy n="74" d="100"/>
        </p:scale>
        <p:origin x="5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3E554-0D87-43A3-912A-F118A747BE0E}" type="datetimeFigureOut">
              <a:rPr lang="zh-TW" altLang="en-US" smtClean="0"/>
              <a:t>2018/9/24</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CB7BA5-37FD-427D-9B7F-587333AA4FBD}" type="slidenum">
              <a:rPr lang="zh-TW" altLang="en-US" smtClean="0"/>
              <a:t>‹#›</a:t>
            </a:fld>
            <a:endParaRPr lang="zh-TW" altLang="en-US"/>
          </a:p>
        </p:txBody>
      </p:sp>
    </p:spTree>
    <p:extLst>
      <p:ext uri="{BB962C8B-B14F-4D97-AF65-F5344CB8AC3E}">
        <p14:creationId xmlns:p14="http://schemas.microsoft.com/office/powerpoint/2010/main" val="3776983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這篇文章主要在看大西洋的溫度變異是否能影響太平洋熱帶副熱帶海溫的變化，他們透過在分析數據與一般循環模式得到一個結論 </a:t>
            </a:r>
            <a:r>
              <a:rPr lang="en-US" altLang="zh-TW" dirty="0" smtClean="0"/>
              <a:t>:</a:t>
            </a:r>
            <a:r>
              <a:rPr lang="zh-TW" altLang="en-US" dirty="0" smtClean="0"/>
              <a:t> 大西洋北熱帶海溫異常可以作為</a:t>
            </a:r>
            <a:r>
              <a:rPr lang="en-US" altLang="zh-TW" dirty="0" err="1" smtClean="0"/>
              <a:t>enso</a:t>
            </a:r>
            <a:r>
              <a:rPr lang="zh-TW" altLang="en-US" dirty="0" smtClean="0"/>
              <a:t>事件發生的機制，當大西洋北熱帶的區域在春天變暖時將會導致赤道太平洋產生降溫的訊號出現並在冬天引發反聖嬰現象</a:t>
            </a:r>
            <a:endParaRPr lang="en-US" altLang="zh-TW" dirty="0" smtClean="0"/>
          </a:p>
          <a:p>
            <a:endParaRPr lang="en-US" altLang="zh-TW" dirty="0" smtClean="0"/>
          </a:p>
          <a:p>
            <a:r>
              <a:rPr lang="en-US" altLang="zh-TW" dirty="0" err="1" smtClean="0"/>
              <a:t>nta</a:t>
            </a:r>
            <a:r>
              <a:rPr lang="en-US" altLang="zh-TW" dirty="0" smtClean="0"/>
              <a:t> </a:t>
            </a:r>
            <a:r>
              <a:rPr lang="en-US" altLang="zh-TW" dirty="0" err="1" smtClean="0"/>
              <a:t>sst</a:t>
            </a:r>
            <a:r>
              <a:rPr lang="zh-TW" altLang="en-US" dirty="0" smtClean="0"/>
              <a:t>與</a:t>
            </a:r>
            <a:r>
              <a:rPr lang="en-US" altLang="zh-TW" dirty="0" smtClean="0"/>
              <a:t>nino3.4</a:t>
            </a:r>
            <a:r>
              <a:rPr lang="zh-TW" altLang="en-US" dirty="0" smtClean="0"/>
              <a:t>之間的線性回歸</a:t>
            </a:r>
            <a:endParaRPr lang="en-US" altLang="zh-TW" dirty="0" smtClean="0"/>
          </a:p>
          <a:p>
            <a:r>
              <a:rPr lang="zh-TW" altLang="en-US" dirty="0" smtClean="0"/>
              <a:t>為了要分離</a:t>
            </a:r>
            <a:r>
              <a:rPr lang="en-US" altLang="zh-TW" dirty="0" err="1" smtClean="0"/>
              <a:t>nta</a:t>
            </a:r>
            <a:r>
              <a:rPr lang="zh-TW" altLang="en-US" dirty="0" smtClean="0"/>
              <a:t> </a:t>
            </a:r>
            <a:r>
              <a:rPr lang="en-US" altLang="zh-TW" dirty="0" err="1" smtClean="0"/>
              <a:t>sst</a:t>
            </a:r>
            <a:r>
              <a:rPr lang="zh-TW" altLang="en-US" dirty="0" smtClean="0"/>
              <a:t>對於太平洋的影響</a:t>
            </a:r>
            <a:r>
              <a:rPr lang="en-US" altLang="zh-TW" dirty="0" smtClean="0"/>
              <a:t>,</a:t>
            </a:r>
            <a:r>
              <a:rPr lang="zh-TW" altLang="en-US" dirty="0" smtClean="0"/>
              <a:t>去除前季</a:t>
            </a:r>
            <a:r>
              <a:rPr lang="en-US" altLang="zh-TW" dirty="0" err="1" smtClean="0"/>
              <a:t>djf</a:t>
            </a:r>
            <a:r>
              <a:rPr lang="zh-TW" altLang="en-US" dirty="0" smtClean="0"/>
              <a:t>的</a:t>
            </a:r>
            <a:r>
              <a:rPr lang="en-US" altLang="zh-TW" dirty="0" smtClean="0"/>
              <a:t>nino3.4</a:t>
            </a:r>
            <a:r>
              <a:rPr lang="en-US" altLang="zh-TW" baseline="0" dirty="0" smtClean="0"/>
              <a:t> </a:t>
            </a:r>
            <a:r>
              <a:rPr lang="en-US" altLang="zh-TW" baseline="0" dirty="0" err="1" smtClean="0"/>
              <a:t>sst</a:t>
            </a:r>
            <a:r>
              <a:rPr lang="zh-TW" altLang="en-US" baseline="0" dirty="0" smtClean="0"/>
              <a:t>訊號</a:t>
            </a:r>
            <a:endParaRPr lang="en-US" altLang="zh-TW" dirty="0" smtClean="0"/>
          </a:p>
        </p:txBody>
      </p:sp>
      <p:sp>
        <p:nvSpPr>
          <p:cNvPr id="4" name="投影片編號版面配置區 3"/>
          <p:cNvSpPr>
            <a:spLocks noGrp="1"/>
          </p:cNvSpPr>
          <p:nvPr>
            <p:ph type="sldNum" sz="quarter" idx="10"/>
          </p:nvPr>
        </p:nvSpPr>
        <p:spPr/>
        <p:txBody>
          <a:bodyPr/>
          <a:lstStyle/>
          <a:p>
            <a:fld id="{65CB7BA5-37FD-427D-9B7F-587333AA4FBD}" type="slidenum">
              <a:rPr lang="zh-TW" altLang="en-US" smtClean="0"/>
              <a:t>1</a:t>
            </a:fld>
            <a:endParaRPr lang="zh-TW" altLang="en-US"/>
          </a:p>
        </p:txBody>
      </p:sp>
    </p:spTree>
    <p:extLst>
      <p:ext uri="{BB962C8B-B14F-4D97-AF65-F5344CB8AC3E}">
        <p14:creationId xmlns:p14="http://schemas.microsoft.com/office/powerpoint/2010/main" val="1634020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5CB7BA5-37FD-427D-9B7F-587333AA4FBD}" type="slidenum">
              <a:rPr lang="zh-TW" altLang="en-US" smtClean="0"/>
              <a:t>2</a:t>
            </a:fld>
            <a:endParaRPr lang="zh-TW" altLang="en-US"/>
          </a:p>
        </p:txBody>
      </p:sp>
    </p:spTree>
    <p:extLst>
      <p:ext uri="{BB962C8B-B14F-4D97-AF65-F5344CB8AC3E}">
        <p14:creationId xmlns:p14="http://schemas.microsoft.com/office/powerpoint/2010/main" val="233327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儘管赤道太平洋</a:t>
            </a:r>
            <a:r>
              <a:rPr lang="en-US" altLang="zh-TW" sz="1200" b="0" i="0" kern="1200" dirty="0" smtClean="0">
                <a:solidFill>
                  <a:schemeClr val="tx1"/>
                </a:solidFill>
                <a:effectLst/>
                <a:latin typeface="+mn-lt"/>
                <a:ea typeface="+mn-ea"/>
                <a:cs typeface="+mn-cs"/>
              </a:rPr>
              <a:t>SST</a:t>
            </a:r>
            <a:r>
              <a:rPr lang="zh-TW" altLang="en-US" sz="1200" b="0" i="0" kern="1200" dirty="0" smtClean="0">
                <a:solidFill>
                  <a:schemeClr val="tx1"/>
                </a:solidFill>
                <a:effectLst/>
                <a:latin typeface="+mn-lt"/>
                <a:ea typeface="+mn-ea"/>
                <a:cs typeface="+mn-cs"/>
              </a:rPr>
              <a:t>信號是正的，但在北方春季赤道東風距離在西太平洋上是顯著的。這表明這種異常的東風流動是由</a:t>
            </a:r>
            <a:r>
              <a:rPr lang="en-US" altLang="zh-TW" sz="1200" b="0" i="0" kern="1200" dirty="0" smtClean="0">
                <a:solidFill>
                  <a:schemeClr val="tx1"/>
                </a:solidFill>
                <a:effectLst/>
                <a:latin typeface="+mn-lt"/>
                <a:ea typeface="+mn-ea"/>
                <a:cs typeface="+mn-cs"/>
              </a:rPr>
              <a:t>NTA SST</a:t>
            </a:r>
            <a:r>
              <a:rPr lang="zh-TW" altLang="en-US" sz="1200" b="0" i="0" kern="1200" dirty="0" smtClean="0">
                <a:solidFill>
                  <a:schemeClr val="tx1"/>
                </a:solidFill>
                <a:effectLst/>
                <a:latin typeface="+mn-lt"/>
                <a:ea typeface="+mn-ea"/>
                <a:cs typeface="+mn-cs"/>
              </a:rPr>
              <a:t>而不是太平洋</a:t>
            </a:r>
            <a:r>
              <a:rPr lang="en-US" altLang="zh-TW" sz="1200" b="0" i="0" kern="1200" dirty="0" smtClean="0">
                <a:solidFill>
                  <a:schemeClr val="tx1"/>
                </a:solidFill>
                <a:effectLst/>
                <a:latin typeface="+mn-lt"/>
                <a:ea typeface="+mn-ea"/>
                <a:cs typeface="+mn-cs"/>
              </a:rPr>
              <a:t>SST</a:t>
            </a:r>
            <a:r>
              <a:rPr lang="zh-TW" altLang="en-US" sz="1200" b="0" i="0" kern="1200" dirty="0" smtClean="0">
                <a:solidFill>
                  <a:schemeClr val="tx1"/>
                </a:solidFill>
                <a:effectLst/>
                <a:latin typeface="+mn-lt"/>
                <a:ea typeface="+mn-ea"/>
                <a:cs typeface="+mn-cs"/>
              </a:rPr>
              <a:t>引起的。由於這些赤道異常的東風，拉尼娜信號開始從北方夏季出現，並在隨後的季節中進一步發展。</a:t>
            </a:r>
            <a:endParaRPr lang="zh-TW" altLang="en-US" dirty="0"/>
          </a:p>
        </p:txBody>
      </p:sp>
      <p:sp>
        <p:nvSpPr>
          <p:cNvPr id="4" name="投影片編號版面配置區 3"/>
          <p:cNvSpPr>
            <a:spLocks noGrp="1"/>
          </p:cNvSpPr>
          <p:nvPr>
            <p:ph type="sldNum" sz="quarter" idx="10"/>
          </p:nvPr>
        </p:nvSpPr>
        <p:spPr/>
        <p:txBody>
          <a:bodyPr/>
          <a:lstStyle/>
          <a:p>
            <a:fld id="{65CB7BA5-37FD-427D-9B7F-587333AA4FBD}" type="slidenum">
              <a:rPr lang="zh-TW" altLang="en-US" smtClean="0"/>
              <a:t>4</a:t>
            </a:fld>
            <a:endParaRPr lang="zh-TW" altLang="en-US"/>
          </a:p>
        </p:txBody>
      </p:sp>
    </p:spTree>
    <p:extLst>
      <p:ext uri="{BB962C8B-B14F-4D97-AF65-F5344CB8AC3E}">
        <p14:creationId xmlns:p14="http://schemas.microsoft.com/office/powerpoint/2010/main" val="3654088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nta</a:t>
            </a:r>
            <a:r>
              <a:rPr lang="en-US" altLang="zh-TW" dirty="0" smtClean="0"/>
              <a:t> </a:t>
            </a:r>
            <a:r>
              <a:rPr lang="en-US" altLang="zh-TW" dirty="0" err="1" smtClean="0"/>
              <a:t>sst</a:t>
            </a:r>
            <a:r>
              <a:rPr lang="zh-TW" altLang="en-US" dirty="0" smtClean="0"/>
              <a:t>在調節</a:t>
            </a:r>
            <a:r>
              <a:rPr lang="en-US" altLang="zh-TW" dirty="0" err="1" smtClean="0"/>
              <a:t>enso</a:t>
            </a:r>
            <a:r>
              <a:rPr lang="zh-TW" altLang="en-US" dirty="0" smtClean="0"/>
              <a:t>中是有關鍵性的作用</a:t>
            </a:r>
            <a:r>
              <a:rPr lang="en-US" altLang="zh-TW" dirty="0" smtClean="0"/>
              <a:t>(</a:t>
            </a:r>
            <a:r>
              <a:rPr lang="zh-TW" altLang="en-US" dirty="0" smtClean="0"/>
              <a:t>在作為起始與變相中</a:t>
            </a:r>
            <a:r>
              <a:rPr lang="en-US" altLang="zh-TW" dirty="0" smtClean="0"/>
              <a:t>)</a:t>
            </a:r>
          </a:p>
          <a:p>
            <a:endParaRPr lang="en-US" altLang="zh-TW" dirty="0" smtClean="0"/>
          </a:p>
          <a:p>
            <a:r>
              <a:rPr lang="zh-TW" altLang="en-US" dirty="0" smtClean="0"/>
              <a:t>因為還是混合了各種氣候的變化因此具有侷限性</a:t>
            </a:r>
            <a:endParaRPr lang="en-US" altLang="zh-TW" dirty="0" smtClean="0"/>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北熱帶大西洋溫度異常的識別可以幫助預測不同類型厄爾尼諾現象的發展。</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65CB7BA5-37FD-427D-9B7F-587333AA4FBD}" type="slidenum">
              <a:rPr lang="zh-TW" altLang="en-US" smtClean="0"/>
              <a:t>5</a:t>
            </a:fld>
            <a:endParaRPr lang="zh-TW" altLang="en-US"/>
          </a:p>
        </p:txBody>
      </p:sp>
    </p:spTree>
    <p:extLst>
      <p:ext uri="{BB962C8B-B14F-4D97-AF65-F5344CB8AC3E}">
        <p14:creationId xmlns:p14="http://schemas.microsoft.com/office/powerpoint/2010/main" val="3924889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3EB5C7D-4766-4D2C-875B-ECF226556EDD}" type="datetimeFigureOut">
              <a:rPr lang="zh-TW" altLang="en-US" smtClean="0"/>
              <a:t>2018/9/24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21C2C5B-0796-40D9-9767-C2813580DFAB}" type="slidenum">
              <a:rPr lang="zh-TW" altLang="en-US" smtClean="0"/>
              <a:t>‹#›</a:t>
            </a:fld>
            <a:endParaRPr lang="zh-TW" altLang="en-US"/>
          </a:p>
        </p:txBody>
      </p:sp>
    </p:spTree>
    <p:extLst>
      <p:ext uri="{BB962C8B-B14F-4D97-AF65-F5344CB8AC3E}">
        <p14:creationId xmlns:p14="http://schemas.microsoft.com/office/powerpoint/2010/main" val="1680602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3EB5C7D-4766-4D2C-875B-ECF226556EDD}" type="datetimeFigureOut">
              <a:rPr lang="zh-TW" altLang="en-US" smtClean="0"/>
              <a:t>2018/9/24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21C2C5B-0796-40D9-9767-C2813580DFAB}" type="slidenum">
              <a:rPr lang="zh-TW" altLang="en-US" smtClean="0"/>
              <a:t>‹#›</a:t>
            </a:fld>
            <a:endParaRPr lang="zh-TW" altLang="en-US"/>
          </a:p>
        </p:txBody>
      </p:sp>
    </p:spTree>
    <p:extLst>
      <p:ext uri="{BB962C8B-B14F-4D97-AF65-F5344CB8AC3E}">
        <p14:creationId xmlns:p14="http://schemas.microsoft.com/office/powerpoint/2010/main" val="99464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3EB5C7D-4766-4D2C-875B-ECF226556EDD}" type="datetimeFigureOut">
              <a:rPr lang="zh-TW" altLang="en-US" smtClean="0"/>
              <a:t>2018/9/24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21C2C5B-0796-40D9-9767-C2813580DFAB}" type="slidenum">
              <a:rPr lang="zh-TW" altLang="en-US" smtClean="0"/>
              <a:t>‹#›</a:t>
            </a:fld>
            <a:endParaRPr lang="zh-TW" altLang="en-US"/>
          </a:p>
        </p:txBody>
      </p:sp>
    </p:spTree>
    <p:extLst>
      <p:ext uri="{BB962C8B-B14F-4D97-AF65-F5344CB8AC3E}">
        <p14:creationId xmlns:p14="http://schemas.microsoft.com/office/powerpoint/2010/main" val="25457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3EB5C7D-4766-4D2C-875B-ECF226556EDD}" type="datetimeFigureOut">
              <a:rPr lang="zh-TW" altLang="en-US" smtClean="0"/>
              <a:t>2018/9/24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21C2C5B-0796-40D9-9767-C2813580DFAB}" type="slidenum">
              <a:rPr lang="zh-TW" altLang="en-US" smtClean="0"/>
              <a:t>‹#›</a:t>
            </a:fld>
            <a:endParaRPr lang="zh-TW" altLang="en-US"/>
          </a:p>
        </p:txBody>
      </p:sp>
    </p:spTree>
    <p:extLst>
      <p:ext uri="{BB962C8B-B14F-4D97-AF65-F5344CB8AC3E}">
        <p14:creationId xmlns:p14="http://schemas.microsoft.com/office/powerpoint/2010/main" val="242440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93EB5C7D-4766-4D2C-875B-ECF226556EDD}" type="datetimeFigureOut">
              <a:rPr lang="zh-TW" altLang="en-US" smtClean="0"/>
              <a:t>2018/9/24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21C2C5B-0796-40D9-9767-C2813580DFAB}" type="slidenum">
              <a:rPr lang="zh-TW" altLang="en-US" smtClean="0"/>
              <a:t>‹#›</a:t>
            </a:fld>
            <a:endParaRPr lang="zh-TW" altLang="en-US"/>
          </a:p>
        </p:txBody>
      </p:sp>
    </p:spTree>
    <p:extLst>
      <p:ext uri="{BB962C8B-B14F-4D97-AF65-F5344CB8AC3E}">
        <p14:creationId xmlns:p14="http://schemas.microsoft.com/office/powerpoint/2010/main" val="2600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3EB5C7D-4766-4D2C-875B-ECF226556EDD}" type="datetimeFigureOut">
              <a:rPr lang="zh-TW" altLang="en-US" smtClean="0"/>
              <a:t>2018/9/24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21C2C5B-0796-40D9-9767-C2813580DFAB}" type="slidenum">
              <a:rPr lang="zh-TW" altLang="en-US" smtClean="0"/>
              <a:t>‹#›</a:t>
            </a:fld>
            <a:endParaRPr lang="zh-TW" altLang="en-US"/>
          </a:p>
        </p:txBody>
      </p:sp>
    </p:spTree>
    <p:extLst>
      <p:ext uri="{BB962C8B-B14F-4D97-AF65-F5344CB8AC3E}">
        <p14:creationId xmlns:p14="http://schemas.microsoft.com/office/powerpoint/2010/main" val="2984748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3EB5C7D-4766-4D2C-875B-ECF226556EDD}" type="datetimeFigureOut">
              <a:rPr lang="zh-TW" altLang="en-US" smtClean="0"/>
              <a:t>2018/9/24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21C2C5B-0796-40D9-9767-C2813580DFAB}" type="slidenum">
              <a:rPr lang="zh-TW" altLang="en-US" smtClean="0"/>
              <a:t>‹#›</a:t>
            </a:fld>
            <a:endParaRPr lang="zh-TW" altLang="en-US"/>
          </a:p>
        </p:txBody>
      </p:sp>
    </p:spTree>
    <p:extLst>
      <p:ext uri="{BB962C8B-B14F-4D97-AF65-F5344CB8AC3E}">
        <p14:creationId xmlns:p14="http://schemas.microsoft.com/office/powerpoint/2010/main" val="128353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3EB5C7D-4766-4D2C-875B-ECF226556EDD}" type="datetimeFigureOut">
              <a:rPr lang="zh-TW" altLang="en-US" smtClean="0"/>
              <a:t>2018/9/24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21C2C5B-0796-40D9-9767-C2813580DFAB}" type="slidenum">
              <a:rPr lang="zh-TW" altLang="en-US" smtClean="0"/>
              <a:t>‹#›</a:t>
            </a:fld>
            <a:endParaRPr lang="zh-TW" altLang="en-US"/>
          </a:p>
        </p:txBody>
      </p:sp>
    </p:spTree>
    <p:extLst>
      <p:ext uri="{BB962C8B-B14F-4D97-AF65-F5344CB8AC3E}">
        <p14:creationId xmlns:p14="http://schemas.microsoft.com/office/powerpoint/2010/main" val="2835721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3EB5C7D-4766-4D2C-875B-ECF226556EDD}" type="datetimeFigureOut">
              <a:rPr lang="zh-TW" altLang="en-US" smtClean="0"/>
              <a:t>2018/9/24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21C2C5B-0796-40D9-9767-C2813580DFAB}" type="slidenum">
              <a:rPr lang="zh-TW" altLang="en-US" smtClean="0"/>
              <a:t>‹#›</a:t>
            </a:fld>
            <a:endParaRPr lang="zh-TW" altLang="en-US"/>
          </a:p>
        </p:txBody>
      </p:sp>
    </p:spTree>
    <p:extLst>
      <p:ext uri="{BB962C8B-B14F-4D97-AF65-F5344CB8AC3E}">
        <p14:creationId xmlns:p14="http://schemas.microsoft.com/office/powerpoint/2010/main" val="307587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93EB5C7D-4766-4D2C-875B-ECF226556EDD}" type="datetimeFigureOut">
              <a:rPr lang="zh-TW" altLang="en-US" smtClean="0"/>
              <a:t>2018/9/24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21C2C5B-0796-40D9-9767-C2813580DFAB}" type="slidenum">
              <a:rPr lang="zh-TW" altLang="en-US" smtClean="0"/>
              <a:t>‹#›</a:t>
            </a:fld>
            <a:endParaRPr lang="zh-TW" altLang="en-US"/>
          </a:p>
        </p:txBody>
      </p:sp>
    </p:spTree>
    <p:extLst>
      <p:ext uri="{BB962C8B-B14F-4D97-AF65-F5344CB8AC3E}">
        <p14:creationId xmlns:p14="http://schemas.microsoft.com/office/powerpoint/2010/main" val="2860068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93EB5C7D-4766-4D2C-875B-ECF226556EDD}" type="datetimeFigureOut">
              <a:rPr lang="zh-TW" altLang="en-US" smtClean="0"/>
              <a:t>2018/9/24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21C2C5B-0796-40D9-9767-C2813580DFAB}" type="slidenum">
              <a:rPr lang="zh-TW" altLang="en-US" smtClean="0"/>
              <a:t>‹#›</a:t>
            </a:fld>
            <a:endParaRPr lang="zh-TW" altLang="en-US"/>
          </a:p>
        </p:txBody>
      </p:sp>
    </p:spTree>
    <p:extLst>
      <p:ext uri="{BB962C8B-B14F-4D97-AF65-F5344CB8AC3E}">
        <p14:creationId xmlns:p14="http://schemas.microsoft.com/office/powerpoint/2010/main" val="3030703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B5C7D-4766-4D2C-875B-ECF226556EDD}" type="datetimeFigureOut">
              <a:rPr lang="zh-TW" altLang="en-US" smtClean="0"/>
              <a:t>2018/9/24</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C2C5B-0796-40D9-9767-C2813580DFAB}" type="slidenum">
              <a:rPr lang="zh-TW" altLang="en-US" smtClean="0"/>
              <a:t>‹#›</a:t>
            </a:fld>
            <a:endParaRPr lang="zh-TW" altLang="en-US"/>
          </a:p>
        </p:txBody>
      </p:sp>
    </p:spTree>
    <p:extLst>
      <p:ext uri="{BB962C8B-B14F-4D97-AF65-F5344CB8AC3E}">
        <p14:creationId xmlns:p14="http://schemas.microsoft.com/office/powerpoint/2010/main" val="4163638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tmp"/><Relationship Id="rId4" Type="http://schemas.openxmlformats.org/officeDocument/2006/relationships/image" Target="../media/image2.tmp"/></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tmp"/><Relationship Id="rId4" Type="http://schemas.openxmlformats.org/officeDocument/2006/relationships/image" Target="../media/image5.tmp"/></Relationships>
</file>

<file path=ppt/slides/_rels/slide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tmp"/></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tmp"/><Relationship Id="rId4" Type="http://schemas.openxmlformats.org/officeDocument/2006/relationships/image" Target="../media/image1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畫面剪輯"/>
          <p:cNvPicPr>
            <a:picLocks noChangeAspect="1"/>
          </p:cNvPicPr>
          <p:nvPr/>
        </p:nvPicPr>
        <p:blipFill rotWithShape="1">
          <a:blip r:embed="rId3">
            <a:extLst>
              <a:ext uri="{28A0092B-C50C-407E-A947-70E740481C1C}">
                <a14:useLocalDpi xmlns:a14="http://schemas.microsoft.com/office/drawing/2010/main" val="0"/>
              </a:ext>
            </a:extLst>
          </a:blip>
          <a:srcRect b="400"/>
          <a:stretch/>
        </p:blipFill>
        <p:spPr>
          <a:xfrm>
            <a:off x="193548" y="0"/>
            <a:ext cx="5221224" cy="6830568"/>
          </a:xfrm>
          <a:prstGeom prst="rect">
            <a:avLst/>
          </a:prstGeom>
        </p:spPr>
      </p:pic>
      <p:pic>
        <p:nvPicPr>
          <p:cNvPr id="3" name="圖片 2" descr="畫面剪輯"/>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6530" y="5196882"/>
            <a:ext cx="5268060" cy="1619476"/>
          </a:xfrm>
          <a:prstGeom prst="rect">
            <a:avLst/>
          </a:prstGeom>
        </p:spPr>
      </p:pic>
      <p:pic>
        <p:nvPicPr>
          <p:cNvPr id="5" name="圖片 4" descr="畫面剪輯"/>
          <p:cNvPicPr>
            <a:picLocks noChangeAspect="1"/>
          </p:cNvPicPr>
          <p:nvPr/>
        </p:nvPicPr>
        <p:blipFill rotWithShape="1">
          <a:blip r:embed="rId5">
            <a:extLst>
              <a:ext uri="{28A0092B-C50C-407E-A947-70E740481C1C}">
                <a14:useLocalDpi xmlns:a14="http://schemas.microsoft.com/office/drawing/2010/main" val="0"/>
              </a:ext>
            </a:extLst>
          </a:blip>
          <a:srcRect l="8370" r="2837" b="5017"/>
          <a:stretch/>
        </p:blipFill>
        <p:spPr>
          <a:xfrm>
            <a:off x="5291328" y="0"/>
            <a:ext cx="5998464" cy="5193792"/>
          </a:xfrm>
          <a:prstGeom prst="rect">
            <a:avLst/>
          </a:prstGeom>
        </p:spPr>
      </p:pic>
      <p:sp>
        <p:nvSpPr>
          <p:cNvPr id="6" name="弧形向右箭號 5"/>
          <p:cNvSpPr/>
          <p:nvPr/>
        </p:nvSpPr>
        <p:spPr>
          <a:xfrm rot="5400000">
            <a:off x="9081506" y="515934"/>
            <a:ext cx="329184" cy="658368"/>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8" name="向右箭號 7"/>
          <p:cNvSpPr/>
          <p:nvPr/>
        </p:nvSpPr>
        <p:spPr>
          <a:xfrm>
            <a:off x="8732520" y="1362456"/>
            <a:ext cx="1517904" cy="1371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rot="20690882">
            <a:off x="8316747" y="1047714"/>
            <a:ext cx="948253" cy="512064"/>
          </a:xfrm>
          <a:prstGeom prst="ellipse">
            <a:avLst/>
          </a:prstGeom>
          <a:solidFill>
            <a:srgbClr val="0070C0">
              <a:alpha val="41961"/>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Cold</a:t>
            </a:r>
            <a:endParaRPr lang="zh-TW" altLang="en-US" dirty="0"/>
          </a:p>
        </p:txBody>
      </p:sp>
      <p:sp>
        <p:nvSpPr>
          <p:cNvPr id="9" name="向右箭號 8"/>
          <p:cNvSpPr/>
          <p:nvPr/>
        </p:nvSpPr>
        <p:spPr>
          <a:xfrm rot="6337797">
            <a:off x="8401812" y="942222"/>
            <a:ext cx="661416" cy="155448"/>
          </a:xfrm>
          <a:prstGeom prst="rightArrow">
            <a:avLst/>
          </a:prstGeom>
          <a:solidFill>
            <a:srgbClr val="FFFF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8931392" y="780993"/>
            <a:ext cx="566928" cy="512064"/>
          </a:xfrm>
          <a:prstGeom prst="ellipse">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L</a:t>
            </a:r>
            <a:endParaRPr lang="zh-TW" altLang="en-US" dirty="0"/>
          </a:p>
        </p:txBody>
      </p:sp>
      <p:sp>
        <p:nvSpPr>
          <p:cNvPr id="11" name="橢圓 10"/>
          <p:cNvSpPr/>
          <p:nvPr/>
        </p:nvSpPr>
        <p:spPr>
          <a:xfrm>
            <a:off x="9976337" y="932688"/>
            <a:ext cx="948253" cy="512064"/>
          </a:xfrm>
          <a:prstGeom prst="ellipse">
            <a:avLst/>
          </a:prstGeom>
          <a:solidFill>
            <a:srgbClr val="FF0000">
              <a:alpha val="41961"/>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Heat</a:t>
            </a:r>
            <a:endParaRPr lang="zh-TW" altLang="en-US" dirty="0"/>
          </a:p>
        </p:txBody>
      </p:sp>
      <p:sp>
        <p:nvSpPr>
          <p:cNvPr id="13" name="橢圓 12"/>
          <p:cNvSpPr/>
          <p:nvPr/>
        </p:nvSpPr>
        <p:spPr>
          <a:xfrm>
            <a:off x="7302726" y="3577929"/>
            <a:ext cx="895792" cy="556641"/>
          </a:xfrm>
          <a:prstGeom prst="ellipse">
            <a:avLst/>
          </a:prstGeom>
          <a:solidFill>
            <a:srgbClr val="FFC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ysClr val="windowText" lastClr="000000"/>
                </a:solidFill>
              </a:rPr>
              <a:t>H</a:t>
            </a:r>
            <a:endParaRPr lang="zh-TW" altLang="en-US" dirty="0">
              <a:solidFill>
                <a:sysClr val="windowText" lastClr="000000"/>
              </a:solidFill>
            </a:endParaRPr>
          </a:p>
        </p:txBody>
      </p:sp>
      <p:sp>
        <p:nvSpPr>
          <p:cNvPr id="14" name="向右箭號 13"/>
          <p:cNvSpPr/>
          <p:nvPr/>
        </p:nvSpPr>
        <p:spPr>
          <a:xfrm rot="10800000">
            <a:off x="6232718" y="4137660"/>
            <a:ext cx="1517904" cy="1371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rot="19655601">
            <a:off x="7750514" y="3619783"/>
            <a:ext cx="1462310" cy="807881"/>
          </a:xfrm>
          <a:prstGeom prst="ellipse">
            <a:avLst/>
          </a:prstGeom>
          <a:solidFill>
            <a:srgbClr val="0070C0">
              <a:alpha val="41961"/>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Cold</a:t>
            </a:r>
            <a:endParaRPr lang="zh-TW" altLang="en-US" dirty="0"/>
          </a:p>
        </p:txBody>
      </p:sp>
      <p:sp>
        <p:nvSpPr>
          <p:cNvPr id="16" name="橢圓 15"/>
          <p:cNvSpPr/>
          <p:nvPr/>
        </p:nvSpPr>
        <p:spPr>
          <a:xfrm>
            <a:off x="6829953" y="3577929"/>
            <a:ext cx="1348617" cy="556641"/>
          </a:xfrm>
          <a:prstGeom prst="ellipse">
            <a:avLst/>
          </a:prstGeom>
          <a:solidFill>
            <a:srgbClr val="FFC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ysClr val="windowText" lastClr="000000"/>
                </a:solidFill>
              </a:rPr>
              <a:t>H</a:t>
            </a:r>
            <a:endParaRPr lang="zh-TW" altLang="en-US" dirty="0">
              <a:solidFill>
                <a:sysClr val="windowText" lastClr="000000"/>
              </a:solidFill>
            </a:endParaRPr>
          </a:p>
        </p:txBody>
      </p:sp>
    </p:spTree>
    <p:extLst>
      <p:ext uri="{BB962C8B-B14F-4D97-AF65-F5344CB8AC3E}">
        <p14:creationId xmlns:p14="http://schemas.microsoft.com/office/powerpoint/2010/main" val="330793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9" grpId="0" animBg="1"/>
      <p:bldP spid="10" grpId="0" animBg="1"/>
      <p:bldP spid="11"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畫面剪輯"/>
          <p:cNvPicPr>
            <a:picLocks noChangeAspect="1"/>
          </p:cNvPicPr>
          <p:nvPr/>
        </p:nvPicPr>
        <p:blipFill rotWithShape="1">
          <a:blip r:embed="rId3">
            <a:extLst>
              <a:ext uri="{28A0092B-C50C-407E-A947-70E740481C1C}">
                <a14:useLocalDpi xmlns:a14="http://schemas.microsoft.com/office/drawing/2010/main" val="0"/>
              </a:ext>
            </a:extLst>
          </a:blip>
          <a:srcRect t="20415"/>
          <a:stretch/>
        </p:blipFill>
        <p:spPr>
          <a:xfrm>
            <a:off x="2347128" y="5531642"/>
            <a:ext cx="9716856" cy="1106902"/>
          </a:xfrm>
          <a:prstGeom prst="rect">
            <a:avLst/>
          </a:prstGeom>
        </p:spPr>
      </p:pic>
      <p:pic>
        <p:nvPicPr>
          <p:cNvPr id="4" name="圖片 3" descr="畫面剪輯"/>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3976" y="301226"/>
            <a:ext cx="9652879" cy="5093734"/>
          </a:xfrm>
          <a:prstGeom prst="rect">
            <a:avLst/>
          </a:prstGeom>
        </p:spPr>
      </p:pic>
      <p:sp>
        <p:nvSpPr>
          <p:cNvPr id="6" name="向右箭號 5"/>
          <p:cNvSpPr/>
          <p:nvPr/>
        </p:nvSpPr>
        <p:spPr>
          <a:xfrm rot="10800000">
            <a:off x="2045376" y="2157984"/>
            <a:ext cx="1420200" cy="11064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descr="畫面剪輯"/>
          <p:cNvPicPr>
            <a:picLocks noChangeAspect="1"/>
          </p:cNvPicPr>
          <p:nvPr/>
        </p:nvPicPr>
        <p:blipFill rotWithShape="1">
          <a:blip r:embed="rId5">
            <a:extLst>
              <a:ext uri="{28A0092B-C50C-407E-A947-70E740481C1C}">
                <a14:useLocalDpi xmlns:a14="http://schemas.microsoft.com/office/drawing/2010/main" val="0"/>
              </a:ext>
            </a:extLst>
          </a:blip>
          <a:srcRect l="8370" t="49819" r="2837" b="5017"/>
          <a:stretch/>
        </p:blipFill>
        <p:spPr>
          <a:xfrm>
            <a:off x="2755475" y="3264409"/>
            <a:ext cx="5998464" cy="2469642"/>
          </a:xfrm>
          <a:prstGeom prst="rect">
            <a:avLst/>
          </a:prstGeom>
        </p:spPr>
      </p:pic>
      <p:sp>
        <p:nvSpPr>
          <p:cNvPr id="2" name="橢圓 1"/>
          <p:cNvSpPr/>
          <p:nvPr/>
        </p:nvSpPr>
        <p:spPr>
          <a:xfrm>
            <a:off x="3619500" y="4286250"/>
            <a:ext cx="695325" cy="400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3719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647" y="-13716"/>
            <a:ext cx="4893935" cy="6844284"/>
          </a:xfrm>
          <a:prstGeom prst="rect">
            <a:avLst/>
          </a:prstGeom>
        </p:spPr>
      </p:pic>
      <p:pic>
        <p:nvPicPr>
          <p:cNvPr id="3" name="圖片 2" descr="畫面剪輯"/>
          <p:cNvPicPr>
            <a:picLocks noChangeAspect="1"/>
          </p:cNvPicPr>
          <p:nvPr/>
        </p:nvPicPr>
        <p:blipFill rotWithShape="1">
          <a:blip r:embed="rId3">
            <a:extLst>
              <a:ext uri="{28A0092B-C50C-407E-A947-70E740481C1C}">
                <a14:useLocalDpi xmlns:a14="http://schemas.microsoft.com/office/drawing/2010/main" val="0"/>
              </a:ext>
            </a:extLst>
          </a:blip>
          <a:srcRect b="400"/>
          <a:stretch/>
        </p:blipFill>
        <p:spPr>
          <a:xfrm>
            <a:off x="193548" y="0"/>
            <a:ext cx="5221224" cy="6830568"/>
          </a:xfrm>
          <a:prstGeom prst="rect">
            <a:avLst/>
          </a:prstGeom>
        </p:spPr>
      </p:pic>
      <p:sp>
        <p:nvSpPr>
          <p:cNvPr id="2" name="圓角矩形 1"/>
          <p:cNvSpPr/>
          <p:nvPr/>
        </p:nvSpPr>
        <p:spPr>
          <a:xfrm>
            <a:off x="2048256" y="1197864"/>
            <a:ext cx="1929384" cy="2011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cxnSp>
        <p:nvCxnSpPr>
          <p:cNvPr id="10" name="直線接點 9"/>
          <p:cNvCxnSpPr/>
          <p:nvPr/>
        </p:nvCxnSpPr>
        <p:spPr>
          <a:xfrm flipV="1">
            <a:off x="3986784" y="393192"/>
            <a:ext cx="2487168" cy="7955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986784" y="1399032"/>
            <a:ext cx="2487168" cy="4754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037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132"/>
            <a:ext cx="12192000" cy="4142586"/>
          </a:xfrm>
          <a:prstGeom prst="rect">
            <a:avLst/>
          </a:prstGeom>
        </p:spPr>
      </p:pic>
      <p:pic>
        <p:nvPicPr>
          <p:cNvPr id="3" name="圖片 2" descr="畫面剪輯"/>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4811718"/>
            <a:ext cx="12192000" cy="1711314"/>
          </a:xfrm>
          <a:prstGeom prst="rect">
            <a:avLst/>
          </a:prstGeom>
        </p:spPr>
      </p:pic>
    </p:spTree>
    <p:extLst>
      <p:ext uri="{BB962C8B-B14F-4D97-AF65-F5344CB8AC3E}">
        <p14:creationId xmlns:p14="http://schemas.microsoft.com/office/powerpoint/2010/main" val="2494478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8" y="3302411"/>
            <a:ext cx="5980175" cy="3485599"/>
          </a:xfrm>
          <a:prstGeom prst="rect">
            <a:avLst/>
          </a:prstGeom>
        </p:spPr>
      </p:pic>
      <p:pic>
        <p:nvPicPr>
          <p:cNvPr id="3" name="圖片 2" descr="畫面剪輯"/>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218" y="0"/>
            <a:ext cx="5833833" cy="3484569"/>
          </a:xfrm>
          <a:prstGeom prst="rect">
            <a:avLst/>
          </a:prstGeom>
        </p:spPr>
      </p:pic>
      <p:pic>
        <p:nvPicPr>
          <p:cNvPr id="4" name="圖片 3" descr="畫面剪輯"/>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3358298"/>
            <a:ext cx="5870448" cy="3373826"/>
          </a:xfrm>
          <a:prstGeom prst="rect">
            <a:avLst/>
          </a:prstGeom>
        </p:spPr>
      </p:pic>
    </p:spTree>
    <p:extLst>
      <p:ext uri="{BB962C8B-B14F-4D97-AF65-F5344CB8AC3E}">
        <p14:creationId xmlns:p14="http://schemas.microsoft.com/office/powerpoint/2010/main" val="849370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3394</TotalTime>
  <Words>231</Words>
  <Application>Microsoft Office PowerPoint</Application>
  <PresentationFormat>寬螢幕</PresentationFormat>
  <Paragraphs>20</Paragraphs>
  <Slides>5</Slides>
  <Notes>4</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5</vt:i4>
      </vt:variant>
    </vt:vector>
  </HeadingPairs>
  <TitlesOfParts>
    <vt:vector size="10" baseType="lpstr">
      <vt:lpstr>新細明體</vt:lpstr>
      <vt:lpstr>Arial</vt:lpstr>
      <vt:lpstr>Calibri</vt:lpstr>
      <vt:lpstr>Calibri Light</vt:lpstr>
      <vt:lpstr>Office 佈景主題</vt:lpstr>
      <vt:lpstr>PowerPoint 簡報</vt:lpstr>
      <vt:lpstr>PowerPoint 簡報</vt:lpstr>
      <vt:lpstr>PowerPoint 簡報</vt:lpstr>
      <vt:lpstr>PowerPoint 簡報</vt:lpstr>
      <vt:lpstr>PowerPoint 簡報</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林阿光</dc:creator>
  <cp:lastModifiedBy>user</cp:lastModifiedBy>
  <cp:revision>30</cp:revision>
  <dcterms:created xsi:type="dcterms:W3CDTF">2018-08-01T06:19:49Z</dcterms:created>
  <dcterms:modified xsi:type="dcterms:W3CDTF">2018-09-23T17:20:47Z</dcterms:modified>
</cp:coreProperties>
</file>