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6" r:id="rId4"/>
    <p:sldId id="267" r:id="rId5"/>
    <p:sldId id="278" r:id="rId6"/>
    <p:sldId id="265" r:id="rId7"/>
    <p:sldId id="269" r:id="rId8"/>
    <p:sldId id="279" r:id="rId9"/>
    <p:sldId id="280" r:id="rId10"/>
    <p:sldId id="271" r:id="rId11"/>
    <p:sldId id="270" r:id="rId12"/>
    <p:sldId id="276" r:id="rId13"/>
    <p:sldId id="264" r:id="rId14"/>
    <p:sldId id="272" r:id="rId15"/>
    <p:sldId id="259" r:id="rId16"/>
    <p:sldId id="257" r:id="rId17"/>
    <p:sldId id="260" r:id="rId18"/>
    <p:sldId id="261" r:id="rId19"/>
    <p:sldId id="273" r:id="rId20"/>
    <p:sldId id="262" r:id="rId21"/>
    <p:sldId id="263" r:id="rId22"/>
    <p:sldId id="258" r:id="rId23"/>
    <p:sldId id="274" r:id="rId24"/>
    <p:sldId id="275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86643" autoAdjust="0"/>
  </p:normalViewPr>
  <p:slideViewPr>
    <p:cSldViewPr snapToGrid="0">
      <p:cViewPr varScale="1">
        <p:scale>
          <a:sx n="100" d="100"/>
          <a:sy n="100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1987A-4321-4028-BE9F-4D889D4AAD55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5F1F-6323-42D4-96E1-E1EE829B02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6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Related Enso?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79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80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86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Oceanic anomaly fields can provide a favorable condition in advance of developing atmospheric anomaly fields.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51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1. What are the potential mechanism and air-sea interactions in east of WTP after the mature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TW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El</m:t>
                    </m:r>
                    <m:r>
                      <a:rPr kumimoji="0" lang="en-US" altLang="zh-TW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TW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Ni</m:t>
                    </m:r>
                    <m:acc>
                      <m:accPr>
                        <m:chr m:val="̃"/>
                        <m:ctrlPr>
                          <a:rPr kumimoji="0" lang="en-US" altLang="zh-TW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zh-TW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kumimoji="0" lang="en-US" altLang="zh-TW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o</m:t>
                    </m:r>
                  </m:oMath>
                </a14:m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 events? 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1. What are the potential mechanism and air-sea interactions in east of WTP after the mature phase of </a:t>
                </a:r>
                <a:r>
                  <a:rPr kumimoji="0" lang="en-US" altLang="zh-TW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El Nin ̃o</a:t>
                </a: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 events? 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15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62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Ocean bridge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Air-sea </a:t>
            </a:r>
            <a:r>
              <a:rPr lang="en-US" altLang="zh-TW" dirty="0" smtClean="0"/>
              <a:t>period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61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5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Along the off-equatorial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zonal band, the phase speeds to the east and west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of the International Date Line are roughly -0.04 m/s and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-0.07 m/s, respectively. Both these phase speeds are slower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than that of the theoretical first-mode </a:t>
            </a:r>
            <a:r>
              <a:rPr lang="en-US" altLang="zh-TW" dirty="0" err="1" smtClean="0"/>
              <a:t>baroclinic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Rossby</a:t>
            </a:r>
            <a:endParaRPr lang="en-US" altLang="zh-TW" dirty="0" smtClean="0"/>
          </a:p>
          <a:p>
            <a:r>
              <a:rPr lang="en-US" altLang="zh-TW" dirty="0" smtClean="0"/>
              <a:t>wave [</a:t>
            </a:r>
            <a:r>
              <a:rPr lang="en-US" altLang="zh-TW" dirty="0" err="1" smtClean="0"/>
              <a:t>Killworth</a:t>
            </a:r>
            <a:r>
              <a:rPr lang="en-US" altLang="zh-TW" dirty="0" smtClean="0"/>
              <a:t> et al., 1997].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5F1F-6323-42D4-96E1-E1EE829B02E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49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1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89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18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9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23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63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3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0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24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06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A703-018C-4B07-82EF-B877FCCC99BC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79A2-14A8-4AA3-AE11-F6A77A659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1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Variability of Ocean Heat Content in Tropical Pacific Ocean</a:t>
            </a:r>
            <a:endParaRPr lang="zh-TW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Student: Ting-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Lin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mtClean="0">
                <a:latin typeface="Arial" panose="020B0604020202020204" pitchFamily="34" charset="0"/>
                <a:cs typeface="Arial" panose="020B0604020202020204" pitchFamily="34" charset="0"/>
              </a:rPr>
              <a:t>2018/9/6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4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0822" y="161727"/>
            <a:ext cx="11280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Upper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Ocean Heat Content and Atmospheric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Anomaly Fields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in the Off-Equatorial North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5389" y="1563415"/>
            <a:ext cx="11363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scale: Interannual variability (band-pass with 3~6 years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stress curl (WSC) of WTP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N~20N, 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E~180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E)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1)  Basin-wide atmospheric change related to ENSO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(2)  SST and SLP locally change in WTP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 Investigate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behavior of the off-equatorial, westward propagating OHCa in the tropical North Pacific and its relation to ENSO events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8857" r="6270" b="9807"/>
          <a:stretch/>
        </p:blipFill>
        <p:spPr>
          <a:xfrm>
            <a:off x="6364257" y="4241071"/>
            <a:ext cx="5361711" cy="25346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31331" y="5818909"/>
            <a:ext cx="2892829" cy="3990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8940337" y="5692911"/>
            <a:ext cx="872836" cy="8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8977745" y="6334297"/>
            <a:ext cx="88322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431576" y="5717156"/>
            <a:ext cx="1088967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7976059" y="5550901"/>
            <a:ext cx="0" cy="3325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564267" y="5229459"/>
            <a:ext cx="823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WTP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2642" y="4079422"/>
            <a:ext cx="6294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(1) XBT, MBT, CTD, and TOGA-TAO array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(2) NCEP/NCAR Reanalysis 1: 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SLP, LHF, wind stress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47609" y="4606077"/>
            <a:ext cx="3185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OHCa in WTP is larger than east of WTP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7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047" y="203551"/>
            <a:ext cx="1152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OHC, LHF and SLP in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the W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estern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ropical Pacific (WTP)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50155" y="1241370"/>
            <a:ext cx="6487430" cy="2457793"/>
            <a:chOff x="375093" y="788326"/>
            <a:chExt cx="6487430" cy="245779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93" y="788326"/>
              <a:ext cx="6487430" cy="245779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928552" y="1221970"/>
              <a:ext cx="1554481" cy="4488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13582" y="956257"/>
            <a:ext cx="5562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of WSC &amp; OHC-tendency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155" y="3860484"/>
            <a:ext cx="670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WTP: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downwelling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OHC-t (+)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7401012" y="1166469"/>
            <a:ext cx="4569229" cy="4872381"/>
            <a:chOff x="7085214" y="1260528"/>
            <a:chExt cx="4569229" cy="487238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1"/>
            <a:stretch/>
          </p:blipFill>
          <p:spPr>
            <a:xfrm>
              <a:off x="7085214" y="1260528"/>
              <a:ext cx="4569229" cy="487238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970423" y="1417922"/>
              <a:ext cx="146166" cy="19701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364218" y="1417922"/>
              <a:ext cx="146166" cy="19701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377556" y="1417922"/>
              <a:ext cx="146166" cy="19701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8321580" y="6031130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0155" y="4330539"/>
            <a:ext cx="5952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relationship of 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anomaly fields in WTP:</a:t>
            </a:r>
            <a:endParaRPr lang="en-US" altLang="zh-TW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86769" y="4838470"/>
            <a:ext cx="7672112" cy="2019530"/>
            <a:chOff x="913582" y="4759959"/>
            <a:chExt cx="7672112" cy="2019530"/>
          </a:xfrm>
        </p:grpSpPr>
        <p:grpSp>
          <p:nvGrpSpPr>
            <p:cNvPr id="24" name="群組 23"/>
            <p:cNvGrpSpPr/>
            <p:nvPr/>
          </p:nvGrpSpPr>
          <p:grpSpPr>
            <a:xfrm>
              <a:off x="913582" y="5102055"/>
              <a:ext cx="7672112" cy="1677434"/>
              <a:chOff x="473222" y="4863632"/>
              <a:chExt cx="7672112" cy="1677434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473222" y="4863632"/>
                <a:ext cx="6893373" cy="858284"/>
                <a:chOff x="2251118" y="5741983"/>
                <a:chExt cx="6893373" cy="85828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2251118" y="5761550"/>
                  <a:ext cx="1609139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2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SSTa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(+) 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OHCa 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(+)</a:t>
                  </a:r>
                  <a:endPara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5043039" y="5741983"/>
                  <a:ext cx="1358764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LHFa 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(-)</a:t>
                  </a:r>
                  <a:endPara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  <a:p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SLPa 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(-)</a:t>
                  </a:r>
                  <a:endPara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" name="直線單箭頭接點 11"/>
                <p:cNvCxnSpPr/>
                <p:nvPr/>
              </p:nvCxnSpPr>
              <p:spPr>
                <a:xfrm>
                  <a:off x="3806020" y="6184668"/>
                  <a:ext cx="12600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單箭頭接點 13"/>
                <p:cNvCxnSpPr/>
                <p:nvPr/>
              </p:nvCxnSpPr>
              <p:spPr>
                <a:xfrm>
                  <a:off x="6377856" y="6157481"/>
                  <a:ext cx="12600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矩形 14"/>
                <p:cNvSpPr/>
                <p:nvPr/>
              </p:nvSpPr>
              <p:spPr>
                <a:xfrm>
                  <a:off x="7623628" y="5919267"/>
                  <a:ext cx="152086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WSCa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(+)</a:t>
                  </a:r>
                  <a:endPara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3863385" y="6230935"/>
                  <a:ext cx="1133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3-season</a:t>
                  </a:r>
                  <a:endParaRPr lang="zh-TW" altLang="en-US" dirty="0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6416522" y="6196266"/>
                  <a:ext cx="1133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2-season</a:t>
                  </a:r>
                  <a:endParaRPr lang="zh-TW" altLang="en-US" dirty="0"/>
                </a:p>
              </p:txBody>
            </p:sp>
          </p:grpSp>
          <p:cxnSp>
            <p:nvCxnSpPr>
              <p:cNvPr id="30" name="直線單箭頭接點 29"/>
              <p:cNvCxnSpPr/>
              <p:nvPr/>
            </p:nvCxnSpPr>
            <p:spPr>
              <a:xfrm>
                <a:off x="6399404" y="5544216"/>
                <a:ext cx="0" cy="55584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6504273" y="5519414"/>
                <a:ext cx="1641061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Atmospheric </a:t>
                </a:r>
              </a:p>
              <a:p>
                <a:pPr algn="ctr"/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forcing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674686" y="6079401"/>
                <a:ext cx="14494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TW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OHC-t 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(-)</a:t>
                </a:r>
                <a:endParaRPr lang="zh-TW" alt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401307" y="4759959"/>
              <a:ext cx="1154733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Ocean</a:t>
              </a:r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pPr algn="ctr"/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forcing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658072" y="1675014"/>
            <a:ext cx="1075853" cy="4488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9693354" y="3720750"/>
            <a:ext cx="146166" cy="19701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10089434" y="3720750"/>
            <a:ext cx="146166" cy="19701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98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6108657" y="4424994"/>
            <a:ext cx="5727378" cy="1430835"/>
            <a:chOff x="6076353" y="4223648"/>
            <a:chExt cx="5727378" cy="1430835"/>
          </a:xfrm>
        </p:grpSpPr>
        <p:grpSp>
          <p:nvGrpSpPr>
            <p:cNvPr id="25" name="群組 24"/>
            <p:cNvGrpSpPr/>
            <p:nvPr/>
          </p:nvGrpSpPr>
          <p:grpSpPr>
            <a:xfrm>
              <a:off x="6076353" y="4223648"/>
              <a:ext cx="5727378" cy="1430835"/>
              <a:chOff x="6076353" y="4271030"/>
              <a:chExt cx="5727378" cy="1430835"/>
            </a:xfrm>
          </p:grpSpPr>
          <p:grpSp>
            <p:nvGrpSpPr>
              <p:cNvPr id="108" name="群組 107"/>
              <p:cNvGrpSpPr/>
              <p:nvPr/>
            </p:nvGrpSpPr>
            <p:grpSpPr>
              <a:xfrm>
                <a:off x="6076353" y="4271030"/>
                <a:ext cx="5727378" cy="1430835"/>
                <a:chOff x="6367641" y="1416008"/>
                <a:chExt cx="5859037" cy="1424301"/>
              </a:xfrm>
            </p:grpSpPr>
            <p:pic>
              <p:nvPicPr>
                <p:cNvPr id="109" name="圖片 10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87" t="29679" r="7603" b="31394"/>
                <a:stretch/>
              </p:blipFill>
              <p:spPr>
                <a:xfrm>
                  <a:off x="6367641" y="1416008"/>
                  <a:ext cx="5859037" cy="1424301"/>
                </a:xfrm>
                <a:prstGeom prst="rect">
                  <a:avLst/>
                </a:prstGeom>
              </p:spPr>
            </p:pic>
            <p:sp>
              <p:nvSpPr>
                <p:cNvPr id="110" name="橢圓 109"/>
                <p:cNvSpPr/>
                <p:nvPr/>
              </p:nvSpPr>
              <p:spPr>
                <a:xfrm>
                  <a:off x="7868540" y="1613563"/>
                  <a:ext cx="829254" cy="32679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1" name="直線單箭頭接點 110"/>
                <p:cNvCxnSpPr/>
                <p:nvPr/>
              </p:nvCxnSpPr>
              <p:spPr>
                <a:xfrm flipH="1">
                  <a:off x="7575312" y="1786139"/>
                  <a:ext cx="1355228" cy="641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橢圓 126"/>
              <p:cNvSpPr/>
              <p:nvPr/>
            </p:nvSpPr>
            <p:spPr>
              <a:xfrm>
                <a:off x="9221647" y="4479895"/>
                <a:ext cx="810620" cy="32829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5" name="直線單箭頭接點 124"/>
              <p:cNvCxnSpPr/>
              <p:nvPr/>
            </p:nvCxnSpPr>
            <p:spPr>
              <a:xfrm>
                <a:off x="9112878" y="4644040"/>
                <a:ext cx="1167140" cy="64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矩形 120"/>
            <p:cNvSpPr/>
            <p:nvPr/>
          </p:nvSpPr>
          <p:spPr>
            <a:xfrm>
              <a:off x="6877277" y="4827856"/>
              <a:ext cx="176404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OHCa Westward</a:t>
              </a:r>
              <a:endPara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8970425" y="4824586"/>
              <a:ext cx="174153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SSTa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Eastward</a:t>
              </a:r>
              <a:endPara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883671"/>
            <a:ext cx="4418620" cy="57357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6196" y="176282"/>
            <a:ext cx="11270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OHCa,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LHFa and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off-equatorial band (16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字方塊 64"/>
              <p:cNvSpPr txBox="1"/>
              <p:nvPr/>
            </p:nvSpPr>
            <p:spPr>
              <a:xfrm>
                <a:off x="4931277" y="5914591"/>
                <a:ext cx="71502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What are the potential mechanism and air-sea interactions in east of WTP after the mature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events? </a:t>
                </a:r>
                <a:endPara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77" y="5914591"/>
                <a:ext cx="7150260" cy="707886"/>
              </a:xfrm>
              <a:prstGeom prst="rect">
                <a:avLst/>
              </a:prstGeom>
              <a:blipFill>
                <a:blip r:embed="rId5"/>
                <a:stretch>
                  <a:fillRect l="-938" t="-3448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單箭頭接點 72"/>
          <p:cNvCxnSpPr/>
          <p:nvPr/>
        </p:nvCxnSpPr>
        <p:spPr>
          <a:xfrm flipV="1">
            <a:off x="1759733" y="1362803"/>
            <a:ext cx="623455" cy="712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59328" y="1491268"/>
            <a:ext cx="11305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Westward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4685832" y="2497112"/>
            <a:ext cx="252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Atmospheric forcing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0" name="橢圓 99"/>
          <p:cNvSpPr/>
          <p:nvPr/>
        </p:nvSpPr>
        <p:spPr>
          <a:xfrm>
            <a:off x="2724150" y="3020168"/>
            <a:ext cx="1658627" cy="39069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2982082" y="4438418"/>
            <a:ext cx="1036721" cy="31602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/>
          <p:cNvCxnSpPr/>
          <p:nvPr/>
        </p:nvCxnSpPr>
        <p:spPr>
          <a:xfrm flipV="1">
            <a:off x="3899277" y="3699496"/>
            <a:ext cx="1024126" cy="7199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5003527" y="3418808"/>
            <a:ext cx="165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LHFa (-)</a:t>
            </a:r>
          </a:p>
        </p:txBody>
      </p:sp>
      <p:cxnSp>
        <p:nvCxnSpPr>
          <p:cNvPr id="116" name="直線單箭頭接點 115"/>
          <p:cNvCxnSpPr/>
          <p:nvPr/>
        </p:nvCxnSpPr>
        <p:spPr>
          <a:xfrm>
            <a:off x="4464729" y="3211719"/>
            <a:ext cx="458674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字方塊 117"/>
          <p:cNvSpPr txBox="1"/>
          <p:nvPr/>
        </p:nvSpPr>
        <p:spPr>
          <a:xfrm>
            <a:off x="5003527" y="2931217"/>
            <a:ext cx="22102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48776" y="1192157"/>
            <a:ext cx="244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WTP </a:t>
            </a:r>
          </a:p>
          <a:p>
            <a:pPr algn="ctr"/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SSTa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(+),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OHCa (+)</a:t>
            </a:r>
          </a:p>
          <a:p>
            <a:pPr lvl="0" algn="ctr"/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(+6 ~ +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 season)</a:t>
            </a:r>
            <a:endParaRPr lang="en-US" altLang="zh-TW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23" name="直線單箭頭接點 122"/>
          <p:cNvCxnSpPr/>
          <p:nvPr/>
        </p:nvCxnSpPr>
        <p:spPr>
          <a:xfrm>
            <a:off x="1324594" y="2805639"/>
            <a:ext cx="723200" cy="471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205493" y="2962887"/>
            <a:ext cx="11305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Eastward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69192" y="6486292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7621758" y="1152127"/>
            <a:ext cx="4075006" cy="1605306"/>
            <a:chOff x="4814241" y="1065162"/>
            <a:chExt cx="4075006" cy="160530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241" y="1065162"/>
              <a:ext cx="4075006" cy="1605306"/>
            </a:xfrm>
            <a:prstGeom prst="rect">
              <a:avLst/>
            </a:prstGeom>
          </p:spPr>
        </p:pic>
        <p:cxnSp>
          <p:nvCxnSpPr>
            <p:cNvPr id="85" name="直線接點 84"/>
            <p:cNvCxnSpPr/>
            <p:nvPr/>
          </p:nvCxnSpPr>
          <p:spPr>
            <a:xfrm>
              <a:off x="6324493" y="1190841"/>
              <a:ext cx="1571" cy="12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6014436" y="1194106"/>
              <a:ext cx="1571" cy="126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橢圓 87"/>
          <p:cNvSpPr/>
          <p:nvPr/>
        </p:nvSpPr>
        <p:spPr>
          <a:xfrm>
            <a:off x="3028144" y="5691776"/>
            <a:ext cx="1036721" cy="31602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單箭頭接點 88"/>
          <p:cNvCxnSpPr/>
          <p:nvPr/>
        </p:nvCxnSpPr>
        <p:spPr>
          <a:xfrm flipV="1">
            <a:off x="3944064" y="4203856"/>
            <a:ext cx="987213" cy="147532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字方塊 90"/>
          <p:cNvSpPr txBox="1"/>
          <p:nvPr/>
        </p:nvSpPr>
        <p:spPr>
          <a:xfrm>
            <a:off x="5003527" y="3930750"/>
            <a:ext cx="165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文字方塊 91"/>
              <p:cNvSpPr txBox="1"/>
              <p:nvPr/>
            </p:nvSpPr>
            <p:spPr>
              <a:xfrm>
                <a:off x="7575829" y="2920934"/>
                <a:ext cx="4487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Lead-lag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index and WTP-OHC</a:t>
                </a:r>
              </a:p>
              <a:p>
                <a:pPr marL="457200" indent="-457200">
                  <a:buAutoNum type="arabicPeriod"/>
                </a:pP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OHCa and </a:t>
                </a:r>
                <a:r>
                  <a:rPr lang="en-US" altLang="zh-TW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SSTa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are not in phase in the east of WTP.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endPara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829" y="2920934"/>
                <a:ext cx="4487684" cy="1323439"/>
              </a:xfrm>
              <a:prstGeom prst="rect">
                <a:avLst/>
              </a:prstGeom>
              <a:blipFill>
                <a:blip r:embed="rId7"/>
                <a:stretch>
                  <a:fillRect l="-1223" t="-1843" r="-1087" b="-7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2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883671"/>
            <a:ext cx="4418620" cy="57357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6196" y="176282"/>
            <a:ext cx="11270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OHCa,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LHFa and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off-equatorial band (16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2504255" y="3875938"/>
            <a:ext cx="1400695" cy="3906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2504256" y="5260213"/>
            <a:ext cx="1400695" cy="4187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3780351" y="2456009"/>
            <a:ext cx="818122" cy="1355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3855235" y="3582021"/>
            <a:ext cx="922633" cy="1755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6348141" y="1501500"/>
            <a:ext cx="550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WTP: OHCa,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(+)  (-1 ~ +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 season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72" name="群組 71"/>
          <p:cNvGrpSpPr/>
          <p:nvPr/>
        </p:nvGrpSpPr>
        <p:grpSpPr>
          <a:xfrm>
            <a:off x="6315715" y="1833290"/>
            <a:ext cx="5727378" cy="1430835"/>
            <a:chOff x="6367641" y="1416008"/>
            <a:chExt cx="5859037" cy="1424301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7" t="29679" r="7603" b="31394"/>
            <a:stretch/>
          </p:blipFill>
          <p:spPr>
            <a:xfrm>
              <a:off x="6367641" y="1416008"/>
              <a:ext cx="5859037" cy="1424301"/>
            </a:xfrm>
            <a:prstGeom prst="rect">
              <a:avLst/>
            </a:prstGeom>
          </p:spPr>
        </p:pic>
        <p:sp>
          <p:nvSpPr>
            <p:cNvPr id="67" name="橢圓 66"/>
            <p:cNvSpPr/>
            <p:nvPr/>
          </p:nvSpPr>
          <p:spPr>
            <a:xfrm>
              <a:off x="9882459" y="1678072"/>
              <a:ext cx="961883" cy="3010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8" name="直線單箭頭接點 67"/>
            <p:cNvCxnSpPr/>
            <p:nvPr/>
          </p:nvCxnSpPr>
          <p:spPr>
            <a:xfrm flipH="1">
              <a:off x="8406573" y="1839827"/>
              <a:ext cx="1355228" cy="6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7262709" y="1654071"/>
              <a:ext cx="1049633" cy="4256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9306531" y="1990126"/>
              <a:ext cx="2662022" cy="64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OHCa (+2 season)</a:t>
              </a:r>
            </a:p>
            <a:p>
              <a:pPr algn="ctr"/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egin 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propagating</a:t>
              </a:r>
              <a:endParaRPr lang="zh-TW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770146" y="2060267"/>
              <a:ext cx="2124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OHCa (+7 season)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4642453" y="2048046"/>
            <a:ext cx="165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WTP LHFa (+)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29094" y="2795788"/>
            <a:ext cx="165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WSC (-) </a:t>
            </a:r>
          </a:p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downwelling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 flipV="1">
            <a:off x="1880800" y="1317609"/>
            <a:ext cx="623455" cy="712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群組 73"/>
          <p:cNvGrpSpPr/>
          <p:nvPr/>
        </p:nvGrpSpPr>
        <p:grpSpPr>
          <a:xfrm>
            <a:off x="6259849" y="4701866"/>
            <a:ext cx="5727378" cy="1430835"/>
            <a:chOff x="6367641" y="1416008"/>
            <a:chExt cx="5859037" cy="1424301"/>
          </a:xfrm>
        </p:grpSpPr>
        <p:pic>
          <p:nvPicPr>
            <p:cNvPr id="75" name="圖片 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7" t="29679" r="7603" b="31394"/>
            <a:stretch/>
          </p:blipFill>
          <p:spPr>
            <a:xfrm>
              <a:off x="6367641" y="1416008"/>
              <a:ext cx="5859037" cy="1424301"/>
            </a:xfrm>
            <a:prstGeom prst="rect">
              <a:avLst/>
            </a:prstGeom>
          </p:spPr>
        </p:pic>
        <p:sp>
          <p:nvSpPr>
            <p:cNvPr id="76" name="橢圓 75"/>
            <p:cNvSpPr/>
            <p:nvPr/>
          </p:nvSpPr>
          <p:spPr>
            <a:xfrm>
              <a:off x="9577540" y="1640725"/>
              <a:ext cx="716285" cy="3010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單箭頭接點 76"/>
            <p:cNvCxnSpPr/>
            <p:nvPr/>
          </p:nvCxnSpPr>
          <p:spPr>
            <a:xfrm flipH="1">
              <a:off x="9197205" y="1804121"/>
              <a:ext cx="1355228" cy="6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字方塊 78"/>
            <p:cNvSpPr txBox="1"/>
            <p:nvPr/>
          </p:nvSpPr>
          <p:spPr>
            <a:xfrm>
              <a:off x="8796030" y="1967516"/>
              <a:ext cx="2662022" cy="36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OHCa (+3 ~ +5 season)</a:t>
              </a:r>
            </a:p>
          </p:txBody>
        </p:sp>
      </p:grpSp>
      <p:sp>
        <p:nvSpPr>
          <p:cNvPr id="81" name="橢圓 80"/>
          <p:cNvSpPr/>
          <p:nvPr/>
        </p:nvSpPr>
        <p:spPr>
          <a:xfrm>
            <a:off x="2633833" y="4389250"/>
            <a:ext cx="1400695" cy="3906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2731094" y="5730576"/>
            <a:ext cx="1400695" cy="2712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596143" y="1446192"/>
            <a:ext cx="11305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Westward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6387394" y="4289056"/>
            <a:ext cx="505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Propagation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OHCa weakened</a:t>
            </a:r>
          </a:p>
        </p:txBody>
      </p:sp>
      <p:cxnSp>
        <p:nvCxnSpPr>
          <p:cNvPr id="84" name="直線單箭頭接點 83"/>
          <p:cNvCxnSpPr/>
          <p:nvPr/>
        </p:nvCxnSpPr>
        <p:spPr>
          <a:xfrm>
            <a:off x="3761791" y="4791841"/>
            <a:ext cx="1012301" cy="29991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>
            <a:off x="4163359" y="5866120"/>
            <a:ext cx="610823" cy="115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/>
          <p:cNvSpPr txBox="1"/>
          <p:nvPr/>
        </p:nvSpPr>
        <p:spPr>
          <a:xfrm>
            <a:off x="4794816" y="4818520"/>
            <a:ext cx="165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TP LHF (-) 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4774092" y="5517242"/>
            <a:ext cx="165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WSC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</a:p>
          <a:p>
            <a:pPr algn="ctr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downwelling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直線單箭頭接點 122"/>
          <p:cNvCxnSpPr/>
          <p:nvPr/>
        </p:nvCxnSpPr>
        <p:spPr>
          <a:xfrm>
            <a:off x="1210690" y="2719517"/>
            <a:ext cx="770906" cy="643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1030877" y="2829147"/>
            <a:ext cx="11305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Eastward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69192" y="6486292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6403503" y="3178581"/>
            <a:ext cx="5507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Enhance OHCa in WTP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OHCa propagate from ETP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Local air-sea interaction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622201" y="1905391"/>
            <a:ext cx="884205" cy="335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3204602" y="1456559"/>
            <a:ext cx="884205" cy="335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4774092" y="940377"/>
                <a:ext cx="5775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After </a:t>
                </a:r>
                <a:r>
                  <a:rPr lang="en-US" altLang="zh-TW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the mature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events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92" y="940377"/>
                <a:ext cx="5775940" cy="461665"/>
              </a:xfrm>
              <a:prstGeom prst="rect">
                <a:avLst/>
              </a:prstGeom>
              <a:blipFill>
                <a:blip r:embed="rId5"/>
                <a:stretch>
                  <a:fillRect l="-1582" t="-11842" r="-633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4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571" y="234620"/>
            <a:ext cx="11270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OHCa,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LHFa and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ZWSa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western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equatorial Pacific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71"/>
          <a:stretch/>
        </p:blipFill>
        <p:spPr>
          <a:xfrm>
            <a:off x="252112" y="1446591"/>
            <a:ext cx="3960000" cy="1618398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1219116" y="3175820"/>
            <a:ext cx="10320107" cy="2686037"/>
            <a:chOff x="3050271" y="4748284"/>
            <a:chExt cx="9465745" cy="2229456"/>
          </a:xfrm>
        </p:grpSpPr>
        <p:grpSp>
          <p:nvGrpSpPr>
            <p:cNvPr id="18" name="群組 17"/>
            <p:cNvGrpSpPr/>
            <p:nvPr/>
          </p:nvGrpSpPr>
          <p:grpSpPr>
            <a:xfrm>
              <a:off x="3050271" y="4748284"/>
              <a:ext cx="9465745" cy="2229456"/>
              <a:chOff x="2653971" y="4650777"/>
              <a:chExt cx="9465745" cy="2229456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87" t="29679" r="7603" b="31394"/>
              <a:stretch/>
            </p:blipFill>
            <p:spPr>
              <a:xfrm>
                <a:off x="2653971" y="4650777"/>
                <a:ext cx="9465745" cy="2229456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4682416" y="5211926"/>
                <a:ext cx="5218315" cy="6709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0" name="直線單箭頭接點 19"/>
            <p:cNvCxnSpPr/>
            <p:nvPr/>
          </p:nvCxnSpPr>
          <p:spPr>
            <a:xfrm flipH="1">
              <a:off x="4959985" y="5329630"/>
              <a:ext cx="9096" cy="5990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078716" y="5785429"/>
              <a:ext cx="1837473" cy="1948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5" b="33276"/>
          <a:stretch/>
        </p:blipFill>
        <p:spPr>
          <a:xfrm>
            <a:off x="4202289" y="1531293"/>
            <a:ext cx="3960000" cy="1524409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5"/>
          <a:stretch/>
        </p:blipFill>
        <p:spPr>
          <a:xfrm>
            <a:off x="8172112" y="1551097"/>
            <a:ext cx="3960000" cy="15138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矩形 43"/>
              <p:cNvSpPr/>
              <p:nvPr/>
            </p:nvSpPr>
            <p:spPr>
              <a:xfrm>
                <a:off x="284358" y="1196249"/>
                <a:ext cx="424665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WTP OHCa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,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WEP OHCa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,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endParaRPr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8" y="1196249"/>
                <a:ext cx="4246653" cy="369332"/>
              </a:xfrm>
              <a:prstGeom prst="rect">
                <a:avLst/>
              </a:prstGeom>
              <a:blipFill>
                <a:blip r:embed="rId5"/>
                <a:stretch>
                  <a:fillRect l="-129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矩形 44"/>
              <p:cNvSpPr/>
              <p:nvPr/>
            </p:nvSpPr>
            <p:spPr>
              <a:xfrm>
                <a:off x="4356537" y="1193858"/>
                <a:ext cx="41344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WTP SLPa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,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WEP </a:t>
                </a:r>
                <a:r>
                  <a:rPr lang="en-US" altLang="zh-TW" dirty="0" err="1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ZWSa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,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 </a:t>
                </a:r>
                <a:endParaRPr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537" y="1193858"/>
                <a:ext cx="4134474" cy="369332"/>
              </a:xfrm>
              <a:prstGeom prst="rect">
                <a:avLst/>
              </a:prstGeom>
              <a:blipFill>
                <a:blip r:embed="rId6"/>
                <a:stretch>
                  <a:fillRect l="-1327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矩形 45"/>
              <p:cNvSpPr/>
              <p:nvPr/>
            </p:nvSpPr>
            <p:spPr>
              <a:xfrm>
                <a:off x="8286257" y="1193011"/>
                <a:ext cx="376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WEP OHCa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,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WEP </a:t>
                </a:r>
                <a:r>
                  <a:rPr lang="en-US" altLang="zh-TW" dirty="0" err="1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ZWSa</a:t>
                </a:r>
                <a:r>
                  <a:rPr lang="en-US" altLang="zh-TW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,</a:t>
                </a:r>
                <a:r>
                  <a:rPr lang="en-US" altLang="zh-TW" dirty="0" smtClean="0">
                    <a:solidFill>
                      <a:prstClr val="black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  </a:t>
                </a:r>
              </a:p>
            </p:txBody>
          </p:sp>
        </mc:Choice>
        <mc:Fallback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257" y="1193011"/>
                <a:ext cx="3766968" cy="369332"/>
              </a:xfrm>
              <a:prstGeom prst="rect">
                <a:avLst/>
              </a:prstGeom>
              <a:blipFill>
                <a:blip r:embed="rId7"/>
                <a:stretch>
                  <a:fillRect l="-1294" t="-11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接點 48"/>
          <p:cNvCxnSpPr/>
          <p:nvPr/>
        </p:nvCxnSpPr>
        <p:spPr>
          <a:xfrm>
            <a:off x="2137917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1715405" y="1648961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1784477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48892" y="3942205"/>
            <a:ext cx="207121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Ocean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bridge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6094325" y="1686668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094325" y="1686668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5835636" y="1686668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10056535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9786966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9683727" y="1648961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群組 69"/>
          <p:cNvGrpSpPr/>
          <p:nvPr/>
        </p:nvGrpSpPr>
        <p:grpSpPr>
          <a:xfrm>
            <a:off x="392681" y="5032437"/>
            <a:ext cx="11586125" cy="1721843"/>
            <a:chOff x="138446" y="5040136"/>
            <a:chExt cx="11586125" cy="1721843"/>
          </a:xfrm>
        </p:grpSpPr>
        <p:sp>
          <p:nvSpPr>
            <p:cNvPr id="38" name="矩形 37"/>
            <p:cNvSpPr/>
            <p:nvPr/>
          </p:nvSpPr>
          <p:spPr>
            <a:xfrm>
              <a:off x="8519717" y="5699885"/>
              <a:ext cx="18174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Propagate </a:t>
              </a:r>
            </a:p>
            <a:p>
              <a:pPr algn="ctr"/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eastward</a:t>
              </a:r>
            </a:p>
          </p:txBody>
        </p:sp>
        <p:grpSp>
          <p:nvGrpSpPr>
            <p:cNvPr id="69" name="群組 68"/>
            <p:cNvGrpSpPr/>
            <p:nvPr/>
          </p:nvGrpSpPr>
          <p:grpSpPr>
            <a:xfrm>
              <a:off x="138446" y="5040136"/>
              <a:ext cx="11586125" cy="1721843"/>
              <a:chOff x="93841" y="5051416"/>
              <a:chExt cx="11586125" cy="1721843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3567765" y="5722957"/>
                <a:ext cx="8112201" cy="1050302"/>
                <a:chOff x="3567765" y="5722957"/>
                <a:chExt cx="8112201" cy="1050302"/>
              </a:xfrm>
            </p:grpSpPr>
            <p:grpSp>
              <p:nvGrpSpPr>
                <p:cNvPr id="29" name="群組 28"/>
                <p:cNvGrpSpPr/>
                <p:nvPr/>
              </p:nvGrpSpPr>
              <p:grpSpPr>
                <a:xfrm>
                  <a:off x="3567765" y="5722957"/>
                  <a:ext cx="6568361" cy="1050302"/>
                  <a:chOff x="1575661" y="5465224"/>
                  <a:chExt cx="6568361" cy="1050302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0" name="矩形 29"/>
                      <p:cNvSpPr/>
                      <p:nvPr/>
                    </p:nvSpPr>
                    <p:spPr>
                      <a:xfrm>
                        <a:off x="1575661" y="5684529"/>
                        <a:ext cx="2557169" cy="83099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altLang="zh-TW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WTP SLPa </a:t>
                        </a:r>
                        <a:r>
                          <a:rPr lang="en-US" altLang="zh-TW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(-) </a:t>
                        </a:r>
                        <a:endPara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r>
                          <a:rPr lang="en-US" altLang="zh-TW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WEP </a:t>
                        </a:r>
                        <a:r>
                          <a:rPr lang="en-US" altLang="zh-TW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we</a:t>
                        </a:r>
                        <a:r>
                          <a:rPr lang="en-US" altLang="zh-TW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sterly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sub>
                            </m:sSub>
                          </m:oMath>
                        </a14:m>
                        <a:endParaRPr lang="zh-TW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30" name="矩形 2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75661" y="5684529"/>
                        <a:ext cx="2557169" cy="83099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667" t="-5147" b="-1691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1" name="矩形 30"/>
                  <p:cNvSpPr/>
                  <p:nvPr/>
                </p:nvSpPr>
                <p:spPr>
                  <a:xfrm>
                    <a:off x="5280356" y="5684529"/>
                    <a:ext cx="146987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WEP</a:t>
                    </a:r>
                  </a:p>
                  <a:p>
                    <a:pPr algn="ctr"/>
                    <a:r>
                      <a:rPr lang="en-US" altLang="zh-TW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OHCa </a:t>
                    </a:r>
                    <a:r>
                      <a:rPr lang="en-US" altLang="zh-TW" sz="24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(+)</a:t>
                    </a:r>
                    <a:endParaRPr lang="en-US" altLang="zh-TW" sz="2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endParaRPr>
                  </a:p>
                </p:txBody>
              </p:sp>
              <p:cxnSp>
                <p:nvCxnSpPr>
                  <p:cNvPr id="32" name="直線單箭頭接點 31"/>
                  <p:cNvCxnSpPr/>
                  <p:nvPr/>
                </p:nvCxnSpPr>
                <p:spPr>
                  <a:xfrm>
                    <a:off x="3984356" y="6184668"/>
                    <a:ext cx="1296000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單箭頭接點 32"/>
                  <p:cNvCxnSpPr/>
                  <p:nvPr/>
                </p:nvCxnSpPr>
                <p:spPr>
                  <a:xfrm>
                    <a:off x="6848022" y="6184668"/>
                    <a:ext cx="1296000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矩形 36"/>
                  <p:cNvSpPr/>
                  <p:nvPr/>
                </p:nvSpPr>
                <p:spPr>
                  <a:xfrm>
                    <a:off x="3689709" y="5465224"/>
                    <a:ext cx="1817465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Atmospheric </a:t>
                    </a:r>
                  </a:p>
                  <a:p>
                    <a:pPr algn="ctr"/>
                    <a:r>
                      <a:rPr lang="en-US" altLang="zh-TW" sz="2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forcing</a:t>
                    </a:r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9870901" y="6180571"/>
                      <a:ext cx="1809065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TW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altLang="zh-TW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TW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Ni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oMath>
                        </m:oMathPara>
                      </a14:m>
                      <a:endParaRPr lang="en-US" altLang="zh-TW" sz="24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41" name="矩形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70901" y="6180571"/>
                      <a:ext cx="1809065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1" name="矩形 60"/>
              <p:cNvSpPr/>
              <p:nvPr/>
            </p:nvSpPr>
            <p:spPr>
              <a:xfrm>
                <a:off x="93841" y="5924702"/>
                <a:ext cx="21120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WTP </a:t>
                </a:r>
                <a:r>
                  <a:rPr lang="en-US" altLang="zh-TW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SSTa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(+) </a:t>
                </a:r>
                <a:endPara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OHCa 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(+)</a:t>
                </a:r>
                <a:endParaRPr lang="zh-TW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直線單箭頭接點 61"/>
              <p:cNvCxnSpPr/>
              <p:nvPr/>
            </p:nvCxnSpPr>
            <p:spPr>
              <a:xfrm>
                <a:off x="2271765" y="6415296"/>
                <a:ext cx="1296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弧形箭號 (下彎) 63"/>
              <p:cNvSpPr/>
              <p:nvPr/>
            </p:nvSpPr>
            <p:spPr>
              <a:xfrm>
                <a:off x="1945178" y="5231218"/>
                <a:ext cx="5803591" cy="618436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418062" y="5051416"/>
                <a:ext cx="3617348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Atmospheric 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bridge  t=(1/8) T</a:t>
                </a: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8262719" y="2970016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927534" y="3386285"/>
            <a:ext cx="1878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WTP OHCa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(+)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矩形 64"/>
              <p:cNvSpPr/>
              <p:nvPr/>
            </p:nvSpPr>
            <p:spPr>
              <a:xfrm>
                <a:off x="0" y="5246077"/>
                <a:ext cx="23670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The mature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TW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</m:t>
                    </m:r>
                    <m: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: 1985</a:t>
                </a:r>
                <a:endPara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6077"/>
                <a:ext cx="2367070" cy="707886"/>
              </a:xfrm>
              <a:prstGeom prst="rect">
                <a:avLst/>
              </a:prstGeom>
              <a:blipFill>
                <a:blip r:embed="rId10"/>
                <a:stretch>
                  <a:fillRect t="-4310" r="-3351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單箭頭接點 67"/>
          <p:cNvCxnSpPr/>
          <p:nvPr/>
        </p:nvCxnSpPr>
        <p:spPr>
          <a:xfrm flipH="1">
            <a:off x="1779518" y="3101594"/>
            <a:ext cx="9917" cy="72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2305095" y="5684412"/>
            <a:ext cx="1817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Ocean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forcing</a:t>
            </a:r>
          </a:p>
        </p:txBody>
      </p:sp>
      <p:cxnSp>
        <p:nvCxnSpPr>
          <p:cNvPr id="72" name="直線接點 71"/>
          <p:cNvCxnSpPr/>
          <p:nvPr/>
        </p:nvCxnSpPr>
        <p:spPr>
          <a:xfrm>
            <a:off x="5734955" y="1686668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弧形向右箭號 3"/>
          <p:cNvSpPr/>
          <p:nvPr/>
        </p:nvSpPr>
        <p:spPr>
          <a:xfrm rot="5400000">
            <a:off x="4210864" y="2974323"/>
            <a:ext cx="429968" cy="1890354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3" name="弧形向右箭號 72"/>
          <p:cNvSpPr/>
          <p:nvPr/>
        </p:nvSpPr>
        <p:spPr>
          <a:xfrm rot="16200000">
            <a:off x="4258709" y="3660198"/>
            <a:ext cx="429968" cy="1890354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915353" y="4619810"/>
            <a:ext cx="1993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WEP OHCa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(+)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76" name="直線接點 75"/>
          <p:cNvCxnSpPr/>
          <p:nvPr/>
        </p:nvCxnSpPr>
        <p:spPr>
          <a:xfrm>
            <a:off x="1414017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1134380" y="1648961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1134380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2823717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2504739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2344100" y="1648961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548872" y="1577459"/>
            <a:ext cx="671260" cy="1444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5508872" y="1595960"/>
            <a:ext cx="671260" cy="1444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/>
        </p:nvSpPr>
        <p:spPr>
          <a:xfrm>
            <a:off x="9480852" y="1562140"/>
            <a:ext cx="671260" cy="1444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5" name="直線接點 84"/>
          <p:cNvCxnSpPr/>
          <p:nvPr/>
        </p:nvCxnSpPr>
        <p:spPr>
          <a:xfrm>
            <a:off x="5114939" y="1686668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5145189" y="1693044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5365817" y="1677725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9323110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9119956" y="1648961"/>
            <a:ext cx="0" cy="12136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9041179" y="1648961"/>
            <a:ext cx="0" cy="121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3430645" y="3853181"/>
            <a:ext cx="2003320" cy="344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3706428" y="4001264"/>
            <a:ext cx="1520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(+)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006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/>
          <a:stretch/>
        </p:blipFill>
        <p:spPr>
          <a:xfrm>
            <a:off x="2360815" y="864283"/>
            <a:ext cx="6899563" cy="424232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9011" y="224443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Interannual scale anomalies field related to ENSO events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888867" y="5038559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396" y="5429135"/>
            <a:ext cx="10981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WTP-OHCa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are intensified by both the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off-equatorial westward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propagating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local forcing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LHFa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WTP.</a:t>
            </a:r>
          </a:p>
          <a:p>
            <a:pPr marL="342900" indent="-3429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WTP-OHCa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have a potential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the equatorial Pacific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via both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oceanic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and atmospheric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bridges.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5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411897" y="3903754"/>
            <a:ext cx="666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Background: Delayed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action oscillator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model, Recharge-discharge oscillator model</a:t>
            </a: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the equatorial OHCa,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and atmospheric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anomaly fields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in the tropical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Wavelet spectrum of OHC-EP</a:t>
            </a: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Quasidecadal (QD) scale: 10~18 years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5760" y="182879"/>
            <a:ext cx="1131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Quasidecadal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scale ocean heat content in equatorial Pacific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98115"/>
            <a:ext cx="4701101" cy="32365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74499" y="6396744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204611"/>
            <a:ext cx="4961521" cy="18164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22571" y="3169625"/>
            <a:ext cx="5423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Data: XBT, CTD, DBT and TOGA TAO array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During year: 1955 ~ 1999</a:t>
            </a:r>
          </a:p>
        </p:txBody>
      </p:sp>
      <p:sp>
        <p:nvSpPr>
          <p:cNvPr id="9" name="矩形 8"/>
          <p:cNvSpPr/>
          <p:nvPr/>
        </p:nvSpPr>
        <p:spPr>
          <a:xfrm>
            <a:off x="450376" y="5937092"/>
            <a:ext cx="4894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OHC-EP (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solid line) 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QD-scale OHC-EP (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dashed line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8857" r="6270" b="9807"/>
          <a:stretch/>
        </p:blipFill>
        <p:spPr>
          <a:xfrm>
            <a:off x="6201295" y="999110"/>
            <a:ext cx="4405745" cy="20827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068366" y="2502132"/>
            <a:ext cx="2965095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29437" y="1839801"/>
            <a:ext cx="284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OHC-EP region: 6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S~6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E~80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2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4442" y="206042"/>
            <a:ext cx="1171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OHC-EP, Sverdrup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Ekman pumping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velocity (EPV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0080" y="988022"/>
            <a:ext cx="471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QD scale OHC-EP &amp; EPV corr.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2792" y="4991273"/>
            <a:ext cx="6372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QD-scale: OHC-EP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(+),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STP EPV(+) -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downwelling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STP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(equatorward)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OHC-EP (+)</a:t>
            </a:r>
          </a:p>
          <a:p>
            <a:pPr marL="457200" lvl="0" indent="-457200">
              <a:buFontTx/>
              <a:buAutoNum type="arabicPeriod"/>
            </a:pP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 </a:t>
            </a:r>
            <a:r>
              <a:rPr lang="en-US" altLang="zh-TW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OHC-EP-Tendency 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endParaRPr lang="en-US" altLang="zh-TW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61547" y="1387753"/>
            <a:ext cx="5270268" cy="2963204"/>
            <a:chOff x="365761" y="2139617"/>
            <a:chExt cx="6272178" cy="326908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1" y="2139617"/>
              <a:ext cx="6272178" cy="326908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341716" y="4305993"/>
              <a:ext cx="1891855" cy="3278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44442" y="4304910"/>
            <a:ext cx="5608350" cy="2021991"/>
            <a:chOff x="138536" y="4502159"/>
            <a:chExt cx="5716290" cy="212549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36" y="4502159"/>
              <a:ext cx="5716290" cy="212549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9735" y="5912273"/>
              <a:ext cx="3189429" cy="485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STP EPV:  14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S~4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N, 180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E~120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zh-TW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Sverdrup transport:</a:t>
              </a:r>
              <a:r>
                <a:rPr lang="zh-TW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S,160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E~90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zh-TW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47" y="1162167"/>
            <a:ext cx="5534339" cy="31089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96681" y="6277529"/>
            <a:ext cx="257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99810" y="2773865"/>
            <a:ext cx="3424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Tropical Pacific: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,140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E~90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zh-TW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9809" y="1256533"/>
            <a:ext cx="3694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South Tropical Pacific: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,140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E~90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zh-TW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0769" y="4291073"/>
            <a:ext cx="5967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Solid line: OHC-EP – Tendency, Dash line: </a:t>
            </a:r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Tendency</a:t>
            </a:r>
          </a:p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Unit: (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C/season)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94347" y="2173407"/>
            <a:ext cx="960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0.96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94347" y="3688603"/>
            <a:ext cx="960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0.05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897775" y="3755036"/>
            <a:ext cx="2258004" cy="1240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80239" y="1547589"/>
            <a:ext cx="3134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South Tropical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Pacific (STP) 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S~4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180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~120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W)</a:t>
            </a:r>
          </a:p>
        </p:txBody>
      </p:sp>
      <p:sp>
        <p:nvSpPr>
          <p:cNvPr id="21" name="矩形 20"/>
          <p:cNvSpPr/>
          <p:nvPr/>
        </p:nvSpPr>
        <p:spPr>
          <a:xfrm>
            <a:off x="1673231" y="3115321"/>
            <a:ext cx="3775069" cy="2361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5210478" y="2655834"/>
            <a:ext cx="421337" cy="5491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930911" y="2230705"/>
            <a:ext cx="1082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OHC-EP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7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5" y="1299801"/>
            <a:ext cx="4863965" cy="519004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5760" y="182879"/>
            <a:ext cx="1135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correlation between STP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Zonally Wind Stress 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74672" y="1724996"/>
            <a:ext cx="6903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 </a:t>
            </a:r>
            <a:r>
              <a:rPr lang="en-US" altLang="zh-TW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S~4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180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~120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W)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Westerly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(-)                  South of 14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Easterly </a:t>
            </a:r>
            <a:r>
              <a:rPr lang="en-US" altLang="zh-TW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WSa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(-),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  <a:endParaRPr lang="en-US" altLang="zh-TW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Cyclonic wind stress curls cause poleward Sverdrup transport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TW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5931" y="3286588"/>
            <a:ext cx="1506524" cy="293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85931" y="2938190"/>
            <a:ext cx="1506524" cy="2538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17233" y="6399677"/>
            <a:ext cx="257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1302" y="958639"/>
            <a:ext cx="472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QD-scale STP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QD-scale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ZWSa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corr.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773776" y="2390775"/>
            <a:ext cx="1872269" cy="461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060835" y="2695575"/>
            <a:ext cx="1585210" cy="668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85931" y="5486079"/>
            <a:ext cx="1506524" cy="2538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485931" y="5828804"/>
            <a:ext cx="1506524" cy="293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103495" y="5601395"/>
            <a:ext cx="1259080" cy="1163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4108710" y="5955661"/>
            <a:ext cx="1253865" cy="197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5473615" y="5012862"/>
                <a:ext cx="524694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winter of 1983: Mature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altLang="zh-TW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STP: Westerly </a:t>
                </a:r>
                <a:r>
                  <a:rPr lang="en-US" altLang="zh-TW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WSa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(+),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zh-TW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EPVa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(-)</a:t>
                </a:r>
              </a:p>
              <a:p>
                <a:pPr marL="457200" indent="-457200">
                  <a:buAutoNum type="arabicPeriod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Westerly </a:t>
                </a:r>
                <a:r>
                  <a:rPr lang="en-US" altLang="zh-TW" sz="2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WSa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(+)</a:t>
                </a: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15" y="5012862"/>
                <a:ext cx="5246949" cy="1200329"/>
              </a:xfrm>
              <a:prstGeom prst="rect">
                <a:avLst/>
              </a:prstGeom>
              <a:blipFill>
                <a:blip r:embed="rId3"/>
                <a:stretch>
                  <a:fillRect l="-1858" t="-3553" r="-2207" b="-111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4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22" y="1453867"/>
            <a:ext cx="4021879" cy="432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71082" y="992202"/>
            <a:ext cx="353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STP-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ZWS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SLPa Corr.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24444" y="193804"/>
            <a:ext cx="1182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relationship between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QD-scale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QD-scale </a:t>
            </a:r>
            <a:r>
              <a:rPr lang="en-US" altLang="zh-TW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07" y="1453867"/>
            <a:ext cx="4128251" cy="43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867"/>
            <a:ext cx="4048585" cy="43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36864" y="2818015"/>
            <a:ext cx="1371811" cy="1911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36864" y="3036344"/>
            <a:ext cx="1371811" cy="197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6949" y="992201"/>
            <a:ext cx="3589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STP-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ZWSa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Corr.</a:t>
            </a:r>
          </a:p>
        </p:txBody>
      </p:sp>
      <p:sp>
        <p:nvSpPr>
          <p:cNvPr id="10" name="矩形 9"/>
          <p:cNvSpPr/>
          <p:nvPr/>
        </p:nvSpPr>
        <p:spPr>
          <a:xfrm>
            <a:off x="8351795" y="992201"/>
            <a:ext cx="3602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WTP-SLP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Corr.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80736" y="5958734"/>
                <a:ext cx="118735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buFontTx/>
                  <a:buAutoNum type="arabicPeriod"/>
                </a:pP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winter of the year 1983: WTP-SLPa (+),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altLang="zh-TW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SSTa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(+)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ENSO-like with QD-scale </a:t>
                </a:r>
                <a:r>
                  <a:rPr lang="en-US" altLang="zh-TW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ZWSa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generate Sverdrup transport and impact variations of OHC-EP. </a:t>
                </a:r>
                <a:endParaRPr lang="en-US" altLang="zh-TW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" y="5958734"/>
                <a:ext cx="11873581" cy="707886"/>
              </a:xfrm>
              <a:prstGeom prst="rect">
                <a:avLst/>
              </a:prstGeom>
              <a:blipFill>
                <a:blip r:embed="rId6"/>
                <a:stretch>
                  <a:fillRect l="-462" t="-3419" r="-719" b="-145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9593627" y="5616338"/>
            <a:ext cx="257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578448" y="2160847"/>
            <a:ext cx="686981" cy="7341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16963" y="1557953"/>
            <a:ext cx="15904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Westerly </a:t>
            </a:r>
            <a:r>
              <a:rPr lang="en-US" altLang="zh-TW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WSa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(+)</a:t>
            </a:r>
            <a:endParaRPr lang="en-US" altLang="zh-TW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062" y="1750500"/>
            <a:ext cx="14991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Easterly </a:t>
            </a:r>
            <a:r>
              <a:rPr lang="en-US" altLang="zh-TW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WSa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(-)</a:t>
            </a:r>
            <a:endParaRPr lang="en-US" altLang="zh-TW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3041736" y="2111035"/>
            <a:ext cx="158664" cy="10426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897491" y="2836521"/>
            <a:ext cx="1371811" cy="1911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9154702" y="2611315"/>
            <a:ext cx="577164" cy="397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165610" y="2808876"/>
            <a:ext cx="405753" cy="3023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440513" y="2749849"/>
            <a:ext cx="456977" cy="3645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307056" y="1598282"/>
            <a:ext cx="15904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Westerly </a:t>
            </a:r>
            <a:r>
              <a:rPr lang="en-US" altLang="zh-TW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WSa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(+)</a:t>
            </a:r>
            <a:endParaRPr lang="en-US" altLang="zh-TW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SLP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(+)</a:t>
            </a:r>
            <a:endParaRPr lang="en-US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5354773" y="2206000"/>
            <a:ext cx="403945" cy="716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294761" y="1587815"/>
            <a:ext cx="15904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Westerly </a:t>
            </a:r>
            <a:r>
              <a:rPr lang="en-US" altLang="zh-TW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WSa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(+)</a:t>
            </a:r>
            <a:endParaRPr lang="en-US" altLang="zh-TW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SLP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(-)</a:t>
            </a:r>
            <a:endParaRPr lang="en-US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6877639" y="2136133"/>
            <a:ext cx="530436" cy="752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05198" y="4837701"/>
            <a:ext cx="405753" cy="3023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440514" y="4774428"/>
            <a:ext cx="456977" cy="3645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10043265" y="1626986"/>
                <a:ext cx="145200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WTP SLP</a:t>
                </a:r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(+)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SSTa</a:t>
                </a:r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(+)</a:t>
                </a:r>
                <a:endPara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65" y="1626986"/>
                <a:ext cx="1452001" cy="523220"/>
              </a:xfrm>
              <a:prstGeom prst="rect">
                <a:avLst/>
              </a:prstGeom>
              <a:blipFill>
                <a:blip r:embed="rId7"/>
                <a:stretch>
                  <a:fillRect l="-833" t="-1136" r="-417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10820755" y="2697670"/>
            <a:ext cx="885247" cy="320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10999361" y="2197578"/>
            <a:ext cx="164294" cy="6112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970110" y="4937324"/>
            <a:ext cx="1338565" cy="2016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1953486" y="5184294"/>
            <a:ext cx="1371811" cy="217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2265429" y="5029889"/>
            <a:ext cx="9603" cy="372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2612410" y="5038143"/>
            <a:ext cx="9603" cy="372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15089" y="5038143"/>
            <a:ext cx="13078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Poleward </a:t>
            </a:r>
            <a:r>
              <a:rPr lang="en-US" altLang="zh-TW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endParaRPr lang="en-US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7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EOF of ocean heat content anomalies (OHCa)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(1) The different phase of PCs to define ENSO variability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Interannual variability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propagation of OHCa in North Tropical Pacific</a:t>
            </a:r>
          </a:p>
          <a:p>
            <a:pPr marL="514350" indent="-514350">
              <a:buAutoNum type="arabicPeriod" startAt="2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Interannual scale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anomalies field related to ENSO events 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Quasidecadal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 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anomalies field related </a:t>
            </a:r>
            <a:r>
              <a:rPr lang="en-US" altLang="zh-TW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ENSO events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5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0" y="1059740"/>
            <a:ext cx="7263779" cy="3673411"/>
            <a:chOff x="234433" y="566080"/>
            <a:chExt cx="7263779" cy="367341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33" y="735357"/>
              <a:ext cx="7263779" cy="350413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67437" y="566080"/>
              <a:ext cx="19268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OHCa: 14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N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~16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427316" y="566080"/>
              <a:ext cx="19268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OHCa: 14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S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~16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</a:t>
              </a:r>
              <a:r>
                <a:rPr lang="en-US" altLang="zh-TW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S</a:t>
              </a:r>
              <a:endPara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15090" y="1674074"/>
              <a:ext cx="113053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Westward</a:t>
              </a:r>
              <a:endPara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70895" y="1754486"/>
              <a:ext cx="113053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Eastward</a:t>
              </a:r>
              <a:endPara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4717744" y="2291944"/>
              <a:ext cx="1263535" cy="4322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763682" y="2335651"/>
              <a:ext cx="979670" cy="506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188631" y="131662"/>
            <a:ext cx="11133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relationship between propagating OHCa and the OHC-EP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52763" y="1059740"/>
            <a:ext cx="1926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OHCa: 6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S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~6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63779" y="1333756"/>
            <a:ext cx="4764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OHC-EP (solid line): </a:t>
            </a:r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Equatorial Pacific</a:t>
            </a:r>
          </a:p>
          <a:p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S~6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E~80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W)</a:t>
            </a:r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(dash line):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Equatorial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Pacific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S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N, 140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W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~100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W)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260163" y="4773316"/>
            <a:ext cx="5095701" cy="1719117"/>
            <a:chOff x="133004" y="4692792"/>
            <a:chExt cx="5095701" cy="171911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3" t="25225" r="8098" b="27931"/>
            <a:stretch/>
          </p:blipFill>
          <p:spPr>
            <a:xfrm>
              <a:off x="133004" y="4955994"/>
              <a:ext cx="5095701" cy="145591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807997" y="4692792"/>
              <a:ext cx="19268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1980 ~ 1985</a:t>
              </a:r>
              <a:endPara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3294027" y="5206765"/>
              <a:ext cx="805095" cy="2513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H="1" flipV="1">
              <a:off x="2386883" y="5325806"/>
              <a:ext cx="769103" cy="20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橢圓 27"/>
            <p:cNvSpPr/>
            <p:nvPr/>
          </p:nvSpPr>
          <p:spPr>
            <a:xfrm>
              <a:off x="1425303" y="5528620"/>
              <a:ext cx="781461" cy="258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2359138" y="5678801"/>
              <a:ext cx="76264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5755282" y="4751165"/>
            <a:ext cx="5095701" cy="1749440"/>
            <a:chOff x="5755282" y="4751165"/>
            <a:chExt cx="5095701" cy="1749440"/>
          </a:xfrm>
        </p:grpSpPr>
        <p:grpSp>
          <p:nvGrpSpPr>
            <p:cNvPr id="18" name="群組 17"/>
            <p:cNvGrpSpPr/>
            <p:nvPr/>
          </p:nvGrpSpPr>
          <p:grpSpPr>
            <a:xfrm>
              <a:off x="5755282" y="4751165"/>
              <a:ext cx="5095701" cy="1749440"/>
              <a:chOff x="5755282" y="4719625"/>
              <a:chExt cx="5095701" cy="1749440"/>
            </a:xfrm>
          </p:grpSpPr>
          <p:pic>
            <p:nvPicPr>
              <p:cNvPr id="37" name="圖片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3" t="25225" r="8098" b="27931"/>
              <a:stretch/>
            </p:blipFill>
            <p:spPr>
              <a:xfrm>
                <a:off x="5755282" y="5013150"/>
                <a:ext cx="5095701" cy="1455915"/>
              </a:xfrm>
              <a:prstGeom prst="rect">
                <a:avLst/>
              </a:prstGeom>
            </p:spPr>
          </p:pic>
          <p:sp>
            <p:nvSpPr>
              <p:cNvPr id="44" name="橢圓 43"/>
              <p:cNvSpPr/>
              <p:nvPr/>
            </p:nvSpPr>
            <p:spPr>
              <a:xfrm>
                <a:off x="7128953" y="5600098"/>
                <a:ext cx="746351" cy="2851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557366" y="4719625"/>
                <a:ext cx="1926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1986 ~ 1990</a:t>
                </a:r>
                <a:endParaRPr lang="zh-TW" alt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" name="直線單箭頭接點 46"/>
              <p:cNvCxnSpPr/>
              <p:nvPr/>
            </p:nvCxnSpPr>
            <p:spPr>
              <a:xfrm flipH="1" flipV="1">
                <a:off x="7990996" y="5365092"/>
                <a:ext cx="769103" cy="20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橢圓 47"/>
              <p:cNvSpPr/>
              <p:nvPr/>
            </p:nvSpPr>
            <p:spPr>
              <a:xfrm>
                <a:off x="8902125" y="5215982"/>
                <a:ext cx="781461" cy="298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49"/>
              <p:cNvCxnSpPr/>
              <p:nvPr/>
            </p:nvCxnSpPr>
            <p:spPr>
              <a:xfrm>
                <a:off x="7990996" y="5755936"/>
                <a:ext cx="76264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矩形 51"/>
            <p:cNvSpPr/>
            <p:nvPr/>
          </p:nvSpPr>
          <p:spPr>
            <a:xfrm>
              <a:off x="5816941" y="5608987"/>
              <a:ext cx="14389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OHC-EP </a:t>
              </a:r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</a:t>
              </a:r>
              <a:endPara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7255964" y="6052698"/>
              <a:ext cx="437752" cy="2064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4" name="直線單箭頭接點 53"/>
            <p:cNvCxnSpPr>
              <a:endCxn id="44" idx="4"/>
            </p:cNvCxnSpPr>
            <p:nvPr/>
          </p:nvCxnSpPr>
          <p:spPr>
            <a:xfrm flipV="1">
              <a:off x="7474840" y="5916771"/>
              <a:ext cx="27289" cy="2391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橢圓 54"/>
            <p:cNvSpPr/>
            <p:nvPr/>
          </p:nvSpPr>
          <p:spPr>
            <a:xfrm>
              <a:off x="6794791" y="5360284"/>
              <a:ext cx="437752" cy="2064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6" name="直線單箭頭接點 55"/>
            <p:cNvCxnSpPr/>
            <p:nvPr/>
          </p:nvCxnSpPr>
          <p:spPr>
            <a:xfrm>
              <a:off x="7055993" y="5509721"/>
              <a:ext cx="207786" cy="1642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矩形 58"/>
          <p:cNvSpPr/>
          <p:nvPr/>
        </p:nvSpPr>
        <p:spPr>
          <a:xfrm>
            <a:off x="7268962" y="2705048"/>
            <a:ext cx="4768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speeds: 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East of 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 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 -0.04 m/s</a:t>
            </a:r>
          </a:p>
          <a:p>
            <a:pPr lvl="0"/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West of 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 :  -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0.07 m/s</a:t>
            </a:r>
          </a:p>
          <a:p>
            <a:pPr marL="457200" lvl="0" indent="-457200">
              <a:buAutoNum type="arabicPeriod" startAt="2"/>
            </a:pP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Slow propagation: air-sea coupling</a:t>
            </a:r>
          </a:p>
          <a:p>
            <a:pPr marL="457200" lvl="0" indent="-457200">
              <a:buAutoNum type="arabicPeriod" startAt="2"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OHC-EP leads EEP-</a:t>
            </a:r>
            <a:r>
              <a:rPr lang="en-US" altLang="zh-TW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SSTa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3-years</a:t>
            </a: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US" altLang="zh-TW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684042" y="4573771"/>
            <a:ext cx="257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6102215" y="2958040"/>
            <a:ext cx="1026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133148" y="2674240"/>
            <a:ext cx="1026738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/>
          <p:cNvSpPr/>
          <p:nvPr/>
        </p:nvSpPr>
        <p:spPr>
          <a:xfrm>
            <a:off x="1636442" y="5280663"/>
            <a:ext cx="805095" cy="25133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3471302" y="5631638"/>
            <a:ext cx="781461" cy="258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1895089" y="5873189"/>
            <a:ext cx="2411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OHC-EP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(+)  (-)</a:t>
            </a:r>
            <a:endParaRPr lang="zh-TW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274722" y="5887669"/>
            <a:ext cx="2290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OHC-EP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(-)  (+)</a:t>
            </a:r>
            <a:endParaRPr lang="zh-TW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4727" y="3031634"/>
            <a:ext cx="543090" cy="5004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3248938" y="3038252"/>
            <a:ext cx="543090" cy="5004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1262890" y="5441071"/>
            <a:ext cx="390731" cy="150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1590238" y="5979770"/>
            <a:ext cx="390731" cy="150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>
            <a:off x="1507494" y="5556470"/>
            <a:ext cx="207786" cy="1642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1756618" y="5795198"/>
            <a:ext cx="27289" cy="2391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20354" y="3156744"/>
            <a:ext cx="543090" cy="500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4142767" y="3038252"/>
            <a:ext cx="543090" cy="5004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1590238" y="2490031"/>
            <a:ext cx="414698" cy="434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3377330" y="2424512"/>
            <a:ext cx="414698" cy="434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4119759" y="2490031"/>
            <a:ext cx="414698" cy="434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9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/>
          <a:stretch/>
        </p:blipFill>
        <p:spPr>
          <a:xfrm>
            <a:off x="395690" y="969601"/>
            <a:ext cx="5385780" cy="36758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/>
          <a:stretch/>
        </p:blipFill>
        <p:spPr>
          <a:xfrm>
            <a:off x="6134100" y="969601"/>
            <a:ext cx="5411620" cy="36998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8631" y="131662"/>
            <a:ext cx="11133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relationship between propagating OHCa and the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2201" y="810514"/>
            <a:ext cx="1926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OHCa: 14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~16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70589" y="810514"/>
            <a:ext cx="1926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14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N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~16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68308" y="814570"/>
            <a:ext cx="1926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OHCa: 14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S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~16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09638" y="810514"/>
            <a:ext cx="1926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14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S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~16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602768" y="2734554"/>
            <a:ext cx="1133979" cy="528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68934" y="3357135"/>
            <a:ext cx="11305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Westward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7275377" y="3822796"/>
            <a:ext cx="658936" cy="1222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804284" y="3330881"/>
            <a:ext cx="11305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Westward</a:t>
            </a:r>
            <a:endParaRPr lang="zh-TW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53513" y="4781786"/>
            <a:ext cx="5017073" cy="1275111"/>
            <a:chOff x="188631" y="5064669"/>
            <a:chExt cx="5095701" cy="1455915"/>
          </a:xfrm>
        </p:grpSpPr>
        <p:grpSp>
          <p:nvGrpSpPr>
            <p:cNvPr id="34" name="群組 33"/>
            <p:cNvGrpSpPr/>
            <p:nvPr/>
          </p:nvGrpSpPr>
          <p:grpSpPr>
            <a:xfrm>
              <a:off x="188631" y="5064669"/>
              <a:ext cx="5095701" cy="1455915"/>
              <a:chOff x="133004" y="4955994"/>
              <a:chExt cx="5095701" cy="1455915"/>
            </a:xfrm>
          </p:grpSpPr>
          <p:pic>
            <p:nvPicPr>
              <p:cNvPr id="37" name="圖片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3" t="25225" r="8098" b="27931"/>
              <a:stretch/>
            </p:blipFill>
            <p:spPr>
              <a:xfrm>
                <a:off x="133004" y="4955994"/>
                <a:ext cx="5095701" cy="1455915"/>
              </a:xfrm>
              <a:prstGeom prst="rect">
                <a:avLst/>
              </a:prstGeom>
            </p:spPr>
          </p:pic>
          <p:sp>
            <p:nvSpPr>
              <p:cNvPr id="39" name="橢圓 38"/>
              <p:cNvSpPr/>
              <p:nvPr/>
            </p:nvSpPr>
            <p:spPr>
              <a:xfrm>
                <a:off x="3294027" y="5263817"/>
                <a:ext cx="457422" cy="1913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0" name="直線單箭頭接點 39"/>
              <p:cNvCxnSpPr/>
              <p:nvPr/>
            </p:nvCxnSpPr>
            <p:spPr>
              <a:xfrm flipH="1" flipV="1">
                <a:off x="2306723" y="5370958"/>
                <a:ext cx="769103" cy="20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橢圓 34"/>
            <p:cNvSpPr/>
            <p:nvPr/>
          </p:nvSpPr>
          <p:spPr>
            <a:xfrm>
              <a:off x="1140630" y="5342498"/>
              <a:ext cx="805095" cy="2513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6020356" y="4779316"/>
            <a:ext cx="5104844" cy="1277582"/>
            <a:chOff x="5755282" y="5044690"/>
            <a:chExt cx="5095701" cy="1455915"/>
          </a:xfrm>
        </p:grpSpPr>
        <p:grpSp>
          <p:nvGrpSpPr>
            <p:cNvPr id="64" name="群組 63"/>
            <p:cNvGrpSpPr/>
            <p:nvPr/>
          </p:nvGrpSpPr>
          <p:grpSpPr>
            <a:xfrm>
              <a:off x="5755282" y="5044690"/>
              <a:ext cx="5095701" cy="1455915"/>
              <a:chOff x="5755282" y="5013150"/>
              <a:chExt cx="5095701" cy="1455915"/>
            </a:xfrm>
          </p:grpSpPr>
          <p:pic>
            <p:nvPicPr>
              <p:cNvPr id="71" name="圖片 7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3" t="25225" r="8098" b="27931"/>
              <a:stretch/>
            </p:blipFill>
            <p:spPr>
              <a:xfrm>
                <a:off x="5755282" y="5013150"/>
                <a:ext cx="5095701" cy="1455915"/>
              </a:xfrm>
              <a:prstGeom prst="rect">
                <a:avLst/>
              </a:prstGeom>
            </p:spPr>
          </p:pic>
          <p:sp>
            <p:nvSpPr>
              <p:cNvPr id="72" name="橢圓 71"/>
              <p:cNvSpPr/>
              <p:nvPr/>
            </p:nvSpPr>
            <p:spPr>
              <a:xfrm>
                <a:off x="7128953" y="5600098"/>
                <a:ext cx="746351" cy="2851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4" name="直線單箭頭接點 73"/>
              <p:cNvCxnSpPr/>
              <p:nvPr/>
            </p:nvCxnSpPr>
            <p:spPr>
              <a:xfrm flipH="1" flipV="1">
                <a:off x="7990996" y="5365092"/>
                <a:ext cx="769103" cy="20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橢圓 74"/>
              <p:cNvSpPr/>
              <p:nvPr/>
            </p:nvSpPr>
            <p:spPr>
              <a:xfrm>
                <a:off x="8902125" y="5215982"/>
                <a:ext cx="781461" cy="2982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6" name="直線單箭頭接點 75"/>
              <p:cNvCxnSpPr/>
              <p:nvPr/>
            </p:nvCxnSpPr>
            <p:spPr>
              <a:xfrm>
                <a:off x="7990996" y="5755936"/>
                <a:ext cx="76264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矩形 64"/>
            <p:cNvSpPr/>
            <p:nvPr/>
          </p:nvSpPr>
          <p:spPr>
            <a:xfrm>
              <a:off x="5817037" y="5537228"/>
              <a:ext cx="14389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OHC-EP </a:t>
              </a:r>
              <a:r>
                <a:rPr lang="en-US" altLang="zh-TW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</a:t>
              </a:r>
              <a:endPara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橢圓 65"/>
            <p:cNvSpPr/>
            <p:nvPr/>
          </p:nvSpPr>
          <p:spPr>
            <a:xfrm>
              <a:off x="7255964" y="6052698"/>
              <a:ext cx="437752" cy="2064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7" name="直線單箭頭接點 66"/>
            <p:cNvCxnSpPr>
              <a:endCxn id="72" idx="4"/>
            </p:cNvCxnSpPr>
            <p:nvPr/>
          </p:nvCxnSpPr>
          <p:spPr>
            <a:xfrm flipV="1">
              <a:off x="7474840" y="5916771"/>
              <a:ext cx="27289" cy="2391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橢圓 67"/>
            <p:cNvSpPr/>
            <p:nvPr/>
          </p:nvSpPr>
          <p:spPr>
            <a:xfrm>
              <a:off x="6794791" y="5360284"/>
              <a:ext cx="437752" cy="2064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9" name="直線單箭頭接點 68"/>
            <p:cNvCxnSpPr/>
            <p:nvPr/>
          </p:nvCxnSpPr>
          <p:spPr>
            <a:xfrm>
              <a:off x="7055993" y="5509721"/>
              <a:ext cx="207786" cy="1642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矩形 78"/>
          <p:cNvSpPr/>
          <p:nvPr/>
        </p:nvSpPr>
        <p:spPr>
          <a:xfrm>
            <a:off x="2059507" y="5271470"/>
            <a:ext cx="2446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(-),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(+)</a:t>
            </a:r>
          </a:p>
          <a:p>
            <a:pPr algn="ctr"/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W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~180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095184" y="5550789"/>
            <a:ext cx="24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WSCa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(-),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EPVa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endParaRPr lang="zh-TW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318613" y="4553327"/>
            <a:ext cx="257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橢圓 85"/>
          <p:cNvSpPr/>
          <p:nvPr/>
        </p:nvSpPr>
        <p:spPr>
          <a:xfrm rot="20633278">
            <a:off x="9313755" y="3142379"/>
            <a:ext cx="469238" cy="810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 rot="202169">
            <a:off x="3003007" y="2270014"/>
            <a:ext cx="469238" cy="810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07674" y="801878"/>
            <a:ext cx="138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zh-TW" altLang="en-US" dirty="0" smtClean="0"/>
              <a:t> 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36514" y="786402"/>
            <a:ext cx="125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線接點 51"/>
          <p:cNvCxnSpPr/>
          <p:nvPr/>
        </p:nvCxnSpPr>
        <p:spPr>
          <a:xfrm>
            <a:off x="4573665" y="3162225"/>
            <a:ext cx="1026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243444" y="4485089"/>
            <a:ext cx="1926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1980 ~ 1985</a:t>
            </a:r>
            <a:endParaRPr lang="zh-TW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矩形 53"/>
              <p:cNvSpPr/>
              <p:nvPr/>
            </p:nvSpPr>
            <p:spPr>
              <a:xfrm>
                <a:off x="346353" y="5849929"/>
                <a:ext cx="1164391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ETP </a:t>
                </a:r>
                <a:r>
                  <a:rPr lang="en-US" altLang="zh-TW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SSTa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(+) 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 (Delay time) central basin Pacific </a:t>
                </a:r>
                <a:r>
                  <a:rPr lang="en-US" altLang="zh-TW" sz="20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EPVa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What is the potential mechanism that causes </a:t>
                </a:r>
                <a:r>
                  <a:rPr lang="en-US" altLang="zh-TW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WSCa</a:t>
                </a: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and </a:t>
                </a:r>
                <a:r>
                  <a:rPr lang="en-US" altLang="zh-TW" sz="20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EPVa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in the east of </a:t>
                </a: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TP after the mature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E</m:t>
                    </m:r>
                    <m:r>
                      <m:rPr>
                        <m:sty m:val="p"/>
                      </m:rPr>
                      <a:rPr lang="en-US" altLang="zh-TW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</m:t>
                    </m:r>
                    <m: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?</a:t>
                </a:r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3" y="5849929"/>
                <a:ext cx="11643910" cy="1015663"/>
              </a:xfrm>
              <a:prstGeom prst="rect">
                <a:avLst/>
              </a:prstGeom>
              <a:blipFill>
                <a:blip r:embed="rId5"/>
                <a:stretch>
                  <a:fillRect l="-471" t="-3614" b="-10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2932029" y="1231197"/>
            <a:ext cx="611195" cy="3201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/>
          <p:cNvCxnSpPr/>
          <p:nvPr/>
        </p:nvCxnSpPr>
        <p:spPr>
          <a:xfrm>
            <a:off x="10412490" y="3234408"/>
            <a:ext cx="10267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15"/>
          <a:stretch/>
        </p:blipFill>
        <p:spPr>
          <a:xfrm>
            <a:off x="423202" y="1374690"/>
            <a:ext cx="5753493" cy="36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6"/>
          <a:stretch/>
        </p:blipFill>
        <p:spPr>
          <a:xfrm>
            <a:off x="6176695" y="1374690"/>
            <a:ext cx="5649912" cy="360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3202" y="324196"/>
            <a:ext cx="992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Quasidecadal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scale anomalies field related to ENSO events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9410747" y="4974690"/>
            <a:ext cx="257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et al. (2007)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513" y="5501964"/>
            <a:ext cx="10810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QD-scale OHCa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equatorial Pacific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can be generated not only by the Sverdrup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variation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STP but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also by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QD-scale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propagating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OHCa in NTP and STP.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76694" y="1005358"/>
            <a:ext cx="59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ETP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STP EPV (-)  STP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SVa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(-)  OHC-EP 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OHCa EOF1: ENSO variability 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OHCa EOF2 needs to be clarified.</a:t>
            </a:r>
          </a:p>
          <a:p>
            <a:pPr marL="514350" indent="-51435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 stress curl anomalies is the source of generations of OHCa.</a:t>
            </a:r>
          </a:p>
          <a:p>
            <a:pPr marL="514350" indent="-51435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Interannual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variability (3~6 years) of OHCa: wave propagation in NTP</a:t>
            </a:r>
          </a:p>
          <a:p>
            <a:pPr marL="514350" indent="-514350">
              <a:buAutoNum type="arabicPeriod"/>
            </a:pP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Quasidecadal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variability (10~18 years) of OHCa: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 NTP: wave propagation    STP: wave propagation, Sverdrup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marL="457200" indent="-457200">
              <a:buAutoNum type="arabicPeriod" startAt="5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Entire equatorial Pacific OHCa leads to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SSTa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central and eastern 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equatorial Pacific.</a:t>
            </a:r>
          </a:p>
          <a:p>
            <a:pPr marL="0" indent="0">
              <a:buNone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Chu PC (2011) Global upper ocean heat content and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variability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. Ocean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61(8):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1189–1204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Hasegawa, T. and K.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Hanawa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2003):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Heat content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 related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to ENSO events in the Pacific. J. Phys.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Oceanogr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 33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 407–421.</a:t>
            </a:r>
          </a:p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Hasegawa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 T., and K.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Hanawa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(2007), Upper ocean heat content and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anomaly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fields in the off-equatorial North Pacific related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ENSO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Oceanogr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., 63, 561–572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Hasegawa, T., T. Yasuda, and K.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Hanawa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(2007), Generation mechanism of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quasidecadal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variability of upper ocean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heat content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in the equatorial Pacific Ocean, J.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. Res., 112, C08012, doi:10.1029/2006JC003755.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0" y="1378923"/>
            <a:ext cx="6361358" cy="4515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92430" y="1093857"/>
                <a:ext cx="29656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EOF1: Canonical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0" y="1093857"/>
                <a:ext cx="2965646" cy="369332"/>
              </a:xfrm>
              <a:prstGeom prst="rect">
                <a:avLst/>
              </a:prstGeom>
              <a:blipFill>
                <a:blip r:embed="rId3"/>
                <a:stretch>
                  <a:fillRect l="-1852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11806" y="1093857"/>
                <a:ext cx="26082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EOF2: Pseudo-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06" y="1093857"/>
                <a:ext cx="2608281" cy="369332"/>
              </a:xfrm>
              <a:prstGeom prst="rect">
                <a:avLst/>
              </a:prstGeom>
              <a:blipFill>
                <a:blip r:embed="rId4"/>
                <a:stretch>
                  <a:fillRect l="-1869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5342310" y="55506"/>
            <a:ext cx="6727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Data: Global Temperature and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Salinity Profile Program (GTSPP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year: since </a:t>
            </a:r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1990~2009 (20 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years)</a:t>
            </a: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 of EOFs: The whole Pacific Ocean (65</a:t>
            </a:r>
            <a:r>
              <a:rPr lang="en-US" altLang="zh-TW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S~60N</a:t>
            </a: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700" y="266712"/>
            <a:ext cx="3393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OHCa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H300 EOFs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1" y="1093857"/>
            <a:ext cx="4102472" cy="49606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494157" y="6040773"/>
            <a:ext cx="1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Chu et al. (2011)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2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2" y="755732"/>
            <a:ext cx="3699164" cy="35993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" y="861101"/>
            <a:ext cx="4004247" cy="5855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48674" y="5268627"/>
            <a:ext cx="6594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Oscillation index (SOI): SLP difference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between Tahiti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TW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Dawin</a:t>
            </a: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PC2 leads SOI 0~3-month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 and SOI leads PC1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1-month. </a:t>
            </a:r>
          </a:p>
        </p:txBody>
      </p:sp>
      <p:sp>
        <p:nvSpPr>
          <p:cNvPr id="5" name="矩形 4"/>
          <p:cNvSpPr/>
          <p:nvPr/>
        </p:nvSpPr>
        <p:spPr>
          <a:xfrm>
            <a:off x="338700" y="178693"/>
            <a:ext cx="828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Lead-lag correlation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and phase space trajectory 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851290" y="3524130"/>
                <a:ext cx="22012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El</m:t>
                      </m:r>
                      <m:r>
                        <a:rPr lang="en-US" altLang="zh-TW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Ni</m:t>
                      </m:r>
                      <m:acc>
                        <m:accPr>
                          <m:chr m:val="̃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altLang="zh-TW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(−,−)</m:t>
                      </m:r>
                    </m:oMath>
                  </m:oMathPara>
                </a14:m>
                <a:endParaRPr lang="en-US" altLang="zh-TW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97-98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90" y="3524130"/>
                <a:ext cx="2201244" cy="830997"/>
              </a:xfrm>
              <a:prstGeom prst="rect">
                <a:avLst/>
              </a:prstGeom>
              <a:blipFill>
                <a:blip r:embed="rId4"/>
                <a:stretch>
                  <a:fillRect l="-554" b="-15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739771" y="973128"/>
                <a:ext cx="2245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Ni</m:t>
                      </m:r>
                      <m:acc>
                        <m:accPr>
                          <m:chr m:val="̃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(+,+)</m:t>
                      </m:r>
                    </m:oMath>
                  </m:oMathPara>
                </a14:m>
                <a:endParaRPr lang="en-US" altLang="zh-TW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99-00-01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771" y="973128"/>
                <a:ext cx="2245295" cy="830997"/>
              </a:xfrm>
              <a:prstGeom prst="rect">
                <a:avLst/>
              </a:prstGeom>
              <a:blipFill>
                <a:blip r:embed="rId5"/>
                <a:stretch>
                  <a:fillRect l="-543" b="-15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8865732" y="4059337"/>
            <a:ext cx="1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Chu et al. (2011)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56" y="4544626"/>
            <a:ext cx="297221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760" y="218246"/>
            <a:ext cx="8982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cluster analysis of OHCa-H300 in Pacific ocean</a:t>
            </a:r>
            <a:endParaRPr lang="en-US" altLang="zh-TW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9" y="780588"/>
            <a:ext cx="7825906" cy="39770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5336" y="5166143"/>
            <a:ext cx="11344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To investigate the dominant timescales of OHCa in Pacific basin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Eastern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tropical Pacific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(ETP),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western tropical Pacific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(WTP) and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mid-to-high latitude region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analysis: Interannual variation with the period of 3~6 year is dominant in the time series of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ETP and WTP. 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7682" y="475768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" y="1240651"/>
            <a:ext cx="5299538" cy="410264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25" y="1240651"/>
            <a:ext cx="5389479" cy="41026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761" y="218246"/>
            <a:ext cx="5089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OHCa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H300 EOFs</a:t>
            </a:r>
          </a:p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Band-pass with 3~6yr periods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4057" y="5271265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486" y="5726113"/>
            <a:ext cx="11344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OHCa EOF1 (ENSO pattern) leads OHCa EOF2 9-month (3 seasons).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OHCa (-)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in WP in EOF1 might propagate eastward and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could cover the entire equatorial Pacific (EOF2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</a:p>
        </p:txBody>
      </p:sp>
      <p:sp>
        <p:nvSpPr>
          <p:cNvPr id="7" name="矩形 6"/>
          <p:cNvSpPr/>
          <p:nvPr/>
        </p:nvSpPr>
        <p:spPr>
          <a:xfrm>
            <a:off x="6131398" y="218246"/>
            <a:ext cx="5423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Data: XBT, CTD, DBT and TOGA TAO array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During year: since 1955~ (50 years)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 of EOFs: Pacific ocean (30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S~60N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8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734" y="138979"/>
            <a:ext cx="979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Propagation of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OHCa in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North Tropical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36210" y="5724425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6733" y="694660"/>
            <a:ext cx="6287193" cy="5140875"/>
            <a:chOff x="2186078" y="665565"/>
            <a:chExt cx="7152898" cy="596854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078" y="665565"/>
              <a:ext cx="7152898" cy="5968540"/>
            </a:xfrm>
            <a:prstGeom prst="rect">
              <a:avLst/>
            </a:prstGeom>
          </p:spPr>
        </p:pic>
        <p:sp>
          <p:nvSpPr>
            <p:cNvPr id="5" name="向右箭號 4"/>
            <p:cNvSpPr/>
            <p:nvPr/>
          </p:nvSpPr>
          <p:spPr>
            <a:xfrm>
              <a:off x="3743497" y="4163227"/>
              <a:ext cx="640080" cy="22444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942705" y="1634544"/>
              <a:ext cx="1120832" cy="4655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3382929" y="3805958"/>
              <a:ext cx="1120832" cy="31160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954779" y="5759334"/>
              <a:ext cx="1120832" cy="3568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8028015" y="1781274"/>
              <a:ext cx="1120832" cy="4655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4546631" y="1719477"/>
              <a:ext cx="1120832" cy="46551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03912" y="3533612"/>
              <a:ext cx="1120832" cy="362568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971106" y="5523258"/>
              <a:ext cx="1120832" cy="3794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右箭號 12"/>
            <p:cNvSpPr/>
            <p:nvPr/>
          </p:nvSpPr>
          <p:spPr>
            <a:xfrm rot="10800000">
              <a:off x="4091938" y="5453722"/>
              <a:ext cx="640080" cy="224444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4383577" y="6190453"/>
              <a:ext cx="640080" cy="22444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535975" y="1677556"/>
              <a:ext cx="1120832" cy="3794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6821444" y="3714896"/>
              <a:ext cx="1120832" cy="3794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7311830" y="5752236"/>
              <a:ext cx="1120832" cy="3794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7872246" y="3417078"/>
              <a:ext cx="1120832" cy="4655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6535975" y="5453722"/>
              <a:ext cx="1120832" cy="3324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右箭號 20"/>
            <p:cNvSpPr/>
            <p:nvPr/>
          </p:nvSpPr>
          <p:spPr>
            <a:xfrm rot="10800000">
              <a:off x="7016727" y="1410100"/>
              <a:ext cx="640080" cy="224444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8352998" y="2273534"/>
              <a:ext cx="640080" cy="22444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96" y="1731744"/>
            <a:ext cx="5118312" cy="399268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27427" y="6018907"/>
            <a:ext cx="1133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AutoNum type="arabicPeriod"/>
            </a:pP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Anticlockwise propagation of OHCa (around 12 seasons)</a:t>
            </a:r>
          </a:p>
          <a:p>
            <a:pPr marL="457200" lvl="0" indent="-457200">
              <a:buFontTx/>
              <a:buAutoNum type="arabicPeriod"/>
            </a:pPr>
            <a:r>
              <a:rPr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OHC anomalies between the equatorial Pacific and the off-equatorial Pacific.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9534879" y="2007305"/>
            <a:ext cx="1255221" cy="24957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989353" y="3090303"/>
            <a:ext cx="214281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  <a:endParaRPr lang="zh-TW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29514" r="8099" b="32219"/>
          <a:stretch/>
        </p:blipFill>
        <p:spPr>
          <a:xfrm>
            <a:off x="7080205" y="780344"/>
            <a:ext cx="4191923" cy="97741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005156" y="1056202"/>
            <a:ext cx="2385753" cy="2963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8638081" y="1477347"/>
            <a:ext cx="88322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8638081" y="965793"/>
            <a:ext cx="805177" cy="75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0515600" y="1056202"/>
            <a:ext cx="0" cy="279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7897090" y="1077340"/>
            <a:ext cx="0" cy="270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7966710" y="1284967"/>
            <a:ext cx="110144" cy="1250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17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5334" y="224704"/>
            <a:ext cx="979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relationship between OHCa and ENSO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3" y="2237678"/>
            <a:ext cx="6111605" cy="45250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2" y="2349657"/>
            <a:ext cx="5535086" cy="2870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23875" y="1140532"/>
                <a:ext cx="7505700" cy="94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Entire 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equatorial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Pacific OHCa: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S~4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E~90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Eastern 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equatorial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Pacific OHCa: 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S~4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110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~90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Western 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equatorial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Pacific OHCa: 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S~4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~160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en-US" altLang="zh-TW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140532"/>
                <a:ext cx="7505700" cy="944746"/>
              </a:xfrm>
              <a:prstGeom prst="rect">
                <a:avLst/>
              </a:prstGeom>
              <a:blipFill>
                <a:blip r:embed="rId5"/>
                <a:stretch>
                  <a:fillRect t="-3871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220431" y="2375214"/>
                <a:ext cx="1417994" cy="3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TW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TW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31" y="2375214"/>
                <a:ext cx="1417994" cy="357534"/>
              </a:xfrm>
              <a:prstGeom prst="rect">
                <a:avLst/>
              </a:prstGeom>
              <a:blipFill>
                <a:blip r:embed="rId6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220431" y="3838620"/>
                <a:ext cx="14179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TW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TW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31" y="3838620"/>
                <a:ext cx="1417994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220431" y="5317607"/>
                <a:ext cx="14179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TW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TW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31" y="5317607"/>
                <a:ext cx="1417994" cy="338554"/>
              </a:xfrm>
              <a:prstGeom prst="rect">
                <a:avLst/>
              </a:prstGeom>
              <a:blipFill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1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7" y="1166812"/>
            <a:ext cx="6762254" cy="54387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5334" y="224704"/>
            <a:ext cx="979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relationship between OHCa and ENSO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7048499" y="1352550"/>
                <a:ext cx="475297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endParaRPr lang="en-US" altLang="zh-TW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Temporal changing rates 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OHCa (degrees </a:t>
                </a:r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Celsius per season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AutoNum type="alphaLcParenBoth"/>
                </a:pP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Correlation between </a:t>
                </a:r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temporal changing </a:t>
                </a:r>
                <a:r>
                  <a:rPr lang="en-US" altLang="zh-TW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rates at each latitude.</a:t>
                </a:r>
                <a:endParaRPr lang="en-US" altLang="zh-TW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99" y="1352550"/>
                <a:ext cx="4752975" cy="1938992"/>
              </a:xfrm>
              <a:prstGeom prst="rect">
                <a:avLst/>
              </a:prstGeom>
              <a:blipFill>
                <a:blip r:embed="rId3"/>
                <a:stretch>
                  <a:fillRect l="-1282" t="-1572" b="-5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 flipH="1">
            <a:off x="1276350" y="1352550"/>
            <a:ext cx="19050" cy="506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2406043" y="1352550"/>
            <a:ext cx="19050" cy="506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124450" y="1352550"/>
            <a:ext cx="19050" cy="506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908911" y="3740496"/>
                <a:ext cx="514973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Ni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(peak, +), EQ-</a:t>
                </a:r>
                <a:r>
                  <a:rPr lang="en-US" altLang="zh-TW" sz="2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OHCt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(-), NTP-</a:t>
                </a:r>
                <a:r>
                  <a:rPr lang="en-US" altLang="zh-TW" sz="2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OHCt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(+)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The exchange of </a:t>
                </a:r>
                <a:r>
                  <a:rPr lang="en-US" altLang="zh-TW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OHC between the equatorial Pacific and the 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off-equatorial North </a:t>
                </a:r>
                <a:r>
                  <a:rPr lang="en-US" altLang="zh-TW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Pacific occurs associated with the </a:t>
                </a:r>
                <a:r>
                  <a:rPr lang="en-US" altLang="zh-TW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ENSO cycle</a:t>
                </a:r>
                <a:r>
                  <a:rPr lang="en-US" altLang="zh-TW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TW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911" y="3740496"/>
                <a:ext cx="5149739" cy="2308324"/>
              </a:xfrm>
              <a:prstGeom prst="rect">
                <a:avLst/>
              </a:prstGeom>
              <a:blipFill>
                <a:blip r:embed="rId4"/>
                <a:stretch>
                  <a:fillRect l="-1775" t="-2381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/>
          <p:cNvSpPr/>
          <p:nvPr/>
        </p:nvSpPr>
        <p:spPr>
          <a:xfrm>
            <a:off x="882706" y="2938551"/>
            <a:ext cx="323850" cy="1009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12912" y="4131379"/>
            <a:ext cx="323850" cy="100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276350" y="2938551"/>
            <a:ext cx="323850" cy="100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120831" y="4389878"/>
            <a:ext cx="323850" cy="10095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358275" y="648866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Hasegawa and Hanawa et al. (2003)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1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21181</TotalTime>
  <Words>1871</Words>
  <Application>Microsoft Office PowerPoint</Application>
  <PresentationFormat>寬螢幕</PresentationFormat>
  <Paragraphs>277</Paragraphs>
  <Slides>24</Slides>
  <Notes>9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Cambria Math</vt:lpstr>
      <vt:lpstr>Symbol</vt:lpstr>
      <vt:lpstr>Office 佈景主題</vt:lpstr>
      <vt:lpstr>The Variability of Ocean Heat Content in Tropical Pacific Ocean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Heat Content</dc:title>
  <dc:creator>user</dc:creator>
  <cp:lastModifiedBy>user</cp:lastModifiedBy>
  <cp:revision>758</cp:revision>
  <dcterms:created xsi:type="dcterms:W3CDTF">2018-08-20T01:45:21Z</dcterms:created>
  <dcterms:modified xsi:type="dcterms:W3CDTF">2018-09-06T06:46:49Z</dcterms:modified>
</cp:coreProperties>
</file>