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9AEC82-551E-4B15-B580-A57C4229846E}">
  <a:tblStyle styleId="{179AEC82-551E-4B15-B580-A57C422984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3fae07f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3fae07f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Backbone: the feature-extracting network that processes input data into a certain feature representation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7a1c311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7a1c311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embedding is a technique that represents objects as mathematical vectors to help machine learning models understand complex relationships in data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7a1c311d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7a1c311d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FFT: an algorithm that determines the discrete Fourier transform of an object faster than computing it, used to speed up training a convolutional neural network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7a1c311d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7a1c311d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SHT: spherical harmonic transform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3fae07fa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3fae07fa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7a1c311d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7a1c311d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pressure levels, dimension 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7a1c311d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7a1c311d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Self-attention allows the model to capture relationships between distant elements in a sequence, enabling it to understand complex patterns and dependencies.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LoRA: adapt a large machine learning model for specific uses without retraining the entire model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7a1c311d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7a1c311d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78f76195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78f7619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ERA5: ECMWF Reanalysis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3b322cd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3b322cd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3b322cdb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3b322cd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 and V components of wind are the eastward and northward velocity components of the wind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3b322cdb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3b322cd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ERA 5: hourly estimates of a large number of atmospheric, land and oceanic climate variables.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7a1c311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7a1c311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7a1c311d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7a1c311d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Swin Transformer is a vision transformer, general purpose backbone of CV, it can do image classification, object detection, semantic segmentation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downsample the input first to create lower-resolution feature mappings and later upsample them to get high-resolution feature maps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7a1c311d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7a1c311d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GNNs model interactions between nodes and edges, learning from relational data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7a1c311d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7a1c311d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4440352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4440352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weather prediction models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FourCastNet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Extended FNO into </a:t>
            </a:r>
            <a:r>
              <a:rPr b="1" lang="en"/>
              <a:t>image transformers</a:t>
            </a:r>
            <a:r>
              <a:rPr lang="en"/>
              <a:t> via </a:t>
            </a:r>
            <a:r>
              <a:rPr b="1" lang="en"/>
              <a:t>AFNO</a:t>
            </a:r>
            <a:r>
              <a:rPr lang="en"/>
              <a:t> architecture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Fourier</a:t>
            </a:r>
            <a:r>
              <a:rPr lang="en"/>
              <a:t> Neural Operator implements global </a:t>
            </a:r>
            <a:r>
              <a:rPr lang="en"/>
              <a:t>convolution</a:t>
            </a:r>
            <a:r>
              <a:rPr lang="en"/>
              <a:t> via Fast Fourier Transform to solve nonlinear and chaotic PDEs (partial differential equation)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AFNO </a:t>
            </a:r>
            <a:r>
              <a:rPr lang="en"/>
              <a:t>combine numerical prediction and deep learning mainly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Multi-head </a:t>
            </a:r>
            <a:r>
              <a:rPr lang="en" u="sng"/>
              <a:t>self-attention layers</a:t>
            </a:r>
            <a:r>
              <a:rPr lang="en"/>
              <a:t> enable vision transformers (ViT) to model long-range dependencies and non-local feature dependencies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ViT backbone</a:t>
            </a:r>
            <a:r>
              <a:rPr lang="en"/>
              <a:t> advantage: super </a:t>
            </a:r>
            <a:r>
              <a:rPr lang="en"/>
              <a:t>resolution</a:t>
            </a:r>
            <a:r>
              <a:rPr lang="en"/>
              <a:t>, image de-noising, de-blurring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ERA5 dataset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FourCastNet - AFNO transformer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Input: spatial resolution of 1440 longitudes * 720 latitude * 20 channels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Divided into sequence of patches, each with 4p * 4p * 20 pixels, yield a grid of 180*360 tokens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Those tokens(patches) embedded in a high dimensional vector, which passed to a series of transformer layers to refine the embedding</a:t>
            </a:r>
            <a:endParaRPr/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650" y="907725"/>
            <a:ext cx="4085349" cy="42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FourCastNet - AFNO transformer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MLP(multi-layer perceptron): design spatial mixing(空間融合) operation. </a:t>
            </a:r>
            <a:r>
              <a:rPr b="1" lang="en" sz="1800"/>
              <a:t>FFT</a:t>
            </a:r>
            <a:r>
              <a:rPr lang="en" sz="1800"/>
              <a:t> spatially mixes 180 * 360 grid of tokens, for each token 1024 channels mixed and processed in parallel and MLP weights are shared across tokens, inverse FFT to return them to spatial domain</a:t>
            </a:r>
            <a:endParaRPr/>
          </a:p>
        </p:txBody>
      </p:sp>
      <p:sp>
        <p:nvSpPr>
          <p:cNvPr id="133" name="Google Shape;133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650" y="907725"/>
            <a:ext cx="4085349" cy="42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FourCastNet v2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SFNO extend FNO approach respect to spherical shape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Utilize the generalized Fourier transform on sphere using </a:t>
            </a:r>
            <a:r>
              <a:rPr b="1" lang="en" sz="1800"/>
              <a:t>SHT</a:t>
            </a:r>
            <a:endParaRPr b="1"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Model the Earth’s atmosphere as a dynamical system, where its state at time t and position x is represented by N-dimensional vector u(x,t)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u is vector valued inputs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Encoder and decoder MLPs inflate the channel dimension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First and last SFNO blocks perform up or down scaling, </a:t>
            </a:r>
            <a:endParaRPr/>
          </a:p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63" y="333375"/>
            <a:ext cx="340042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Microsoft Aurora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</a:t>
            </a:r>
            <a:r>
              <a:rPr lang="en"/>
              <a:t>D model of the atmosphere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Encoder: convert heterogeneous inputs into standard 3D representation of the atmosphere across space and pressure-</a:t>
            </a:r>
            <a:r>
              <a:rPr lang="en"/>
              <a:t>levels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evolves the representation in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Decoder: translates the standard 3D representation back into specific predictions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is a </a:t>
            </a:r>
            <a:r>
              <a:rPr b="1" lang="en"/>
              <a:t>Vision Transformer</a:t>
            </a:r>
            <a:r>
              <a:rPr lang="en"/>
              <a:t>, encoder and decoder are Perceiver-based modules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Pretrain Aurora on a vast body of weather and climate data: ERA5, CMCC, IFS-HR, HRES Forecasts, GFS Analysis, GFS Forecasts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at </a:t>
            </a:r>
            <a:r>
              <a:rPr b="1" lang="en"/>
              <a:t>0.1</a:t>
            </a:r>
            <a:r>
              <a:rPr b="1" baseline="30000" lang="en"/>
              <a:t>o</a:t>
            </a:r>
            <a:r>
              <a:rPr b="1" lang="en"/>
              <a:t> resolution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Perceiver encoder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-1378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3D Perceiver encoder treat all variables as H * W images on regular latitude-longitude grid, for each variable include state at the current time t and state at time t - 1, result T * H * W tensor</a:t>
            </a:r>
            <a:endParaRPr sz="180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Static variables: local orography in the from of geopotential at the surface, land-sea mask, soil type mask</a:t>
            </a:r>
            <a:endParaRPr sz="180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Level embeddings: </a:t>
            </a:r>
            <a:r>
              <a:rPr b="1" lang="en" sz="1800"/>
              <a:t>ViT</a:t>
            </a:r>
            <a:r>
              <a:rPr lang="en" sz="1800"/>
              <a:t> split each of the H * W images in p * p patches, patches at each level are then mapped into a vector in R</a:t>
            </a:r>
            <a:r>
              <a:rPr baseline="30000" lang="en" sz="1800"/>
              <a:t>D</a:t>
            </a:r>
            <a:r>
              <a:rPr lang="en" sz="1800"/>
              <a:t> by a linear layer, each of the level embeddings is then tagged with an additive level encoding</a:t>
            </a:r>
            <a:endParaRPr/>
          </a:p>
        </p:txBody>
      </p:sp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25" y="1725652"/>
            <a:ext cx="5281975" cy="215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-1272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Multi-scale 3D </a:t>
            </a:r>
            <a:r>
              <a:rPr b="1" lang="en" sz="1800"/>
              <a:t>Swin</a:t>
            </a:r>
            <a:r>
              <a:rPr lang="en" sz="1800"/>
              <a:t> </a:t>
            </a:r>
            <a:r>
              <a:rPr b="1" lang="en" sz="1800"/>
              <a:t>Transformer</a:t>
            </a:r>
            <a:r>
              <a:rPr lang="en" sz="1800"/>
              <a:t> backbone can be viewed as a neural simulator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Backbone itself is also composed of an encoder and a decoder, encoder the spatial resolution of the 3D tension is halved, decoder stage the resolution is doubled and the output is combined with the corresponding outputs of the encoder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Each layer of the backbone is a 3D Swin Transformer layer performing local </a:t>
            </a:r>
            <a:r>
              <a:rPr lang="en" sz="1800" u="sng"/>
              <a:t>self-attention</a:t>
            </a:r>
            <a:r>
              <a:rPr lang="en" sz="1800"/>
              <a:t> operations, can be seen as a form of message passing</a:t>
            </a:r>
            <a:endParaRPr/>
          </a:p>
        </p:txBody>
      </p:sp>
      <p:sp>
        <p:nvSpPr>
          <p:cNvPr id="163" name="Google Shape;163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075" y="2064700"/>
            <a:ext cx="5332923" cy="20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Decoder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-913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3D Perceiver decoder: standardised outputs of the latent simulation back into images on the regular lat-lon grid. The 3 latent atmospheric pressure levels are de-aggregated into C, D dimensional embedding</a:t>
            </a:r>
            <a:endParaRPr sz="1800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Positional encoding: account for the spatial position of each token enters the Transformer backbone</a:t>
            </a:r>
            <a:endParaRPr sz="1800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Scale encoding: 2D positional encoding added to account for the physical scale of each patch token</a:t>
            </a:r>
            <a:endParaRPr sz="1800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Pressure level encoding: encode the value of the atmospheric pressure associated with each level</a:t>
            </a:r>
            <a:endParaRPr sz="1800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Absolutive time encoding: encode associated with a certain input as the number of hours since 1/1/1970</a:t>
            </a:r>
            <a:endParaRPr/>
          </a:p>
        </p:txBody>
      </p:sp>
      <p:sp>
        <p:nvSpPr>
          <p:cNvPr id="171" name="Google Shape;17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475" y="1824075"/>
            <a:ext cx="5319524" cy="1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9" name="Google Shape;179;p30"/>
          <p:cNvGraphicFramePr/>
          <p:nvPr/>
        </p:nvGraphicFramePr>
        <p:xfrm>
          <a:off x="97950" y="105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{179AEC82-551E-4B15-B580-A57C4229846E}</a:tableStyleId>
              </a:tblPr>
              <a:tblGrid>
                <a:gridCol w="1455725"/>
                <a:gridCol w="1455725"/>
                <a:gridCol w="1455725"/>
                <a:gridCol w="1455725"/>
                <a:gridCol w="1455725"/>
                <a:gridCol w="1455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Pangu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GraphCast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FourCastNet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FourCastNetV2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Aurora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ERA5, CMCC, IFS-HR, HRES Forecasts, GFS Analysis, GFS Forecasts.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Training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3DEST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GNN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AFNO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SFNO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3D Perceiver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5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Resolution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NWP (numerical weather prediction)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Classical atmospheric simulation approaches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hours to make prediction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supercomputer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Pangu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39 years global weather data(ERA 5) for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 resolution of 1440 * 721 (longitude and latitude), formulate </a:t>
            </a:r>
            <a:r>
              <a:rPr b="1" lang="en"/>
              <a:t>height(pressure levels)</a:t>
            </a:r>
            <a:r>
              <a:rPr lang="en"/>
              <a:t> information into 3rd dimension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Data: 13 pressure levels + Earth’s surface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Predict: upper-air atmospheric(geopotential, specific humidity, temperature, u-component and v-component of wind speed), surface weather variables(2m temperature, u-component, v-component 10m wind speed, mean sea level pressure)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</a:t>
            </a:r>
            <a:r>
              <a:rPr lang="en"/>
              <a:t>constant</a:t>
            </a:r>
            <a:r>
              <a:rPr lang="en"/>
              <a:t> masks - topography mask, land-sea mask, soil type mask to input of surface variables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Pangu - pretrain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 the ERA 5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Spatial resolution is 0.25</a:t>
            </a:r>
            <a:r>
              <a:rPr baseline="30000" lang="en"/>
              <a:t>0</a:t>
            </a:r>
            <a:r>
              <a:rPr lang="en"/>
              <a:t> * 0.25</a:t>
            </a:r>
            <a:r>
              <a:rPr baseline="30000" lang="en"/>
              <a:t>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to predict </a:t>
            </a:r>
            <a:r>
              <a:rPr lang="en"/>
              <a:t>the</a:t>
            </a:r>
            <a:r>
              <a:rPr lang="en"/>
              <a:t> future weather given historical observation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Sampling a time t from the dataset and </a:t>
            </a:r>
            <a:r>
              <a:rPr lang="en"/>
              <a:t>specifying</a:t>
            </a:r>
            <a:r>
              <a:rPr lang="en"/>
              <a:t> a prediction gap delta 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Pangu 3D Earth-Specific Transformer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Upper air variables: 13 pressure * 1440 longitude * 721 latitude * 5 atmosphere variable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Surface variables: 1440 longitude * 721 latitude * 4 surface weather variables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u="sng"/>
              <a:t>Dimensionality reduction</a:t>
            </a:r>
            <a:r>
              <a:rPr lang="en" sz="1800"/>
              <a:t> for upper-air : patch size to 2 * 4 * 4. Embedded data has shape of 7* 360 *181 * C (</a:t>
            </a:r>
            <a:r>
              <a:rPr b="1" lang="en" sz="1800"/>
              <a:t>C-dimensional latent space</a:t>
            </a:r>
            <a:r>
              <a:rPr lang="en" sz="1800"/>
              <a:t>)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Patch size surface variables: 4 * 4. Embedded data shape: 8 * 360 * 181 * C</a:t>
            </a:r>
            <a:endParaRPr/>
          </a:p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6" y="1420746"/>
            <a:ext cx="4847450" cy="20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Pangu 3D Earth-Specific Transformer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 encoder layers and 8 decoder layers, each layer is a 3D Earth-specific transformer block. First 2 encoder layers unchanged, 6 layers horizontal dimensions are / 2 and num of channels double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Implementation of Swin transformers for down and up sampling, merge 4 tokens into 1, C -&gt; 4C, and perform linear layer to reduce dimensionality to 2C</a:t>
            </a:r>
            <a:endParaRPr/>
          </a:p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6" y="1420746"/>
            <a:ext cx="4847450" cy="20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GraphCast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Based on </a:t>
            </a:r>
            <a:r>
              <a:rPr b="1" lang="en" sz="1800"/>
              <a:t>GNNs</a:t>
            </a:r>
            <a:r>
              <a:rPr lang="en" sz="1800"/>
              <a:t>: graph neural network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Input: latitude-longitude grid 721 * 1440, five surface variables layers, 6 atmospheric variables layers</a:t>
            </a:r>
            <a:endParaRPr/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275" y="529850"/>
            <a:ext cx="4477725" cy="426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GraphCast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Encoder: use single GNN layer to map variables represented as node attributes on the input grid to learned node attributes into nodes of multimesh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Processor: 16 unshared GNN layers to perform learned message-passing on the multimesh, updates each node using learned message-passing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Maps the final processor layer’s learned features back to latitude longitude grid</a:t>
            </a:r>
            <a:endParaRPr/>
          </a:p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275" y="529850"/>
            <a:ext cx="4477725" cy="426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GraphCast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24714" l="9133" r="31785" t="23418"/>
          <a:stretch/>
        </p:blipFill>
        <p:spPr>
          <a:xfrm>
            <a:off x="311700" y="1152472"/>
            <a:ext cx="6918024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