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66" r:id="rId4"/>
    <p:sldId id="258" r:id="rId5"/>
    <p:sldId id="259" r:id="rId6"/>
    <p:sldId id="260" r:id="rId7"/>
    <p:sldId id="271" r:id="rId8"/>
    <p:sldId id="261" r:id="rId9"/>
    <p:sldId id="267" r:id="rId10"/>
    <p:sldId id="268" r:id="rId11"/>
    <p:sldId id="269" r:id="rId12"/>
    <p:sldId id="270" r:id="rId13"/>
    <p:sldId id="263" r:id="rId14"/>
    <p:sldId id="262" r:id="rId15"/>
    <p:sldId id="264" r:id="rId16"/>
    <p:sldId id="265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2" autoAdjust="0"/>
    <p:restoredTop sz="94660"/>
  </p:normalViewPr>
  <p:slideViewPr>
    <p:cSldViewPr snapToGrid="0">
      <p:cViewPr varScale="1">
        <p:scale>
          <a:sx n="85" d="100"/>
          <a:sy n="85" d="100"/>
        </p:scale>
        <p:origin x="115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F9688968-FC50-4D94-873D-6927BADFB972}" type="datetimeFigureOut">
              <a:rPr lang="zh-TW" altLang="en-US" smtClean="0"/>
              <a:t>2025/5/6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1F82B147-7E53-40CC-9917-0A6E90F62E6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3734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88968-FC50-4D94-873D-6927BADFB972}" type="datetimeFigureOut">
              <a:rPr lang="zh-TW" altLang="en-US" smtClean="0"/>
              <a:t>2025/5/6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2B147-7E53-40CC-9917-0A6E90F62E6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77476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輔助字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88968-FC50-4D94-873D-6927BADFB972}" type="datetimeFigureOut">
              <a:rPr lang="zh-TW" altLang="en-US" smtClean="0"/>
              <a:t>2025/5/6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2B147-7E53-40CC-9917-0A6E90F62E6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47083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88968-FC50-4D94-873D-6927BADFB972}" type="datetimeFigureOut">
              <a:rPr lang="zh-TW" altLang="en-US" smtClean="0"/>
              <a:t>2025/5/6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2B147-7E53-40CC-9917-0A6E90F62E65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644867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88968-FC50-4D94-873D-6927BADFB972}" type="datetimeFigureOut">
              <a:rPr lang="zh-TW" altLang="en-US" smtClean="0"/>
              <a:t>2025/5/6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2B147-7E53-40CC-9917-0A6E90F62E6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84828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88968-FC50-4D94-873D-6927BADFB972}" type="datetimeFigureOut">
              <a:rPr lang="zh-TW" altLang="en-US" smtClean="0"/>
              <a:t>2025/5/6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2B147-7E53-40CC-9917-0A6E90F62E6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0095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88968-FC50-4D94-873D-6927BADFB972}" type="datetimeFigureOut">
              <a:rPr lang="zh-TW" altLang="en-US" smtClean="0"/>
              <a:t>2025/5/6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2B147-7E53-40CC-9917-0A6E90F62E6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53095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88968-FC50-4D94-873D-6927BADFB972}" type="datetimeFigureOut">
              <a:rPr lang="zh-TW" altLang="en-US" smtClean="0"/>
              <a:t>2025/5/6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2B147-7E53-40CC-9917-0A6E90F62E6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928292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88968-FC50-4D94-873D-6927BADFB972}" type="datetimeFigureOut">
              <a:rPr lang="zh-TW" altLang="en-US" smtClean="0"/>
              <a:t>2025/5/6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2B147-7E53-40CC-9917-0A6E90F62E6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54881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88968-FC50-4D94-873D-6927BADFB972}" type="datetimeFigureOut">
              <a:rPr lang="zh-TW" altLang="en-US" smtClean="0"/>
              <a:t>2025/5/6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2B147-7E53-40CC-9917-0A6E90F62E6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8861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88968-FC50-4D94-873D-6927BADFB972}" type="datetimeFigureOut">
              <a:rPr lang="zh-TW" altLang="en-US" smtClean="0"/>
              <a:t>2025/5/6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2B147-7E53-40CC-9917-0A6E90F62E6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12687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88968-FC50-4D94-873D-6927BADFB972}" type="datetimeFigureOut">
              <a:rPr lang="zh-TW" altLang="en-US" smtClean="0"/>
              <a:t>2025/5/6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2B147-7E53-40CC-9917-0A6E90F62E6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9763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88968-FC50-4D94-873D-6927BADFB972}" type="datetimeFigureOut">
              <a:rPr lang="zh-TW" altLang="en-US" smtClean="0"/>
              <a:t>2025/5/6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2B147-7E53-40CC-9917-0A6E90F62E6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0624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88968-FC50-4D94-873D-6927BADFB972}" type="datetimeFigureOut">
              <a:rPr lang="zh-TW" altLang="en-US" smtClean="0"/>
              <a:t>2025/5/6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2B147-7E53-40CC-9917-0A6E90F62E6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8889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88968-FC50-4D94-873D-6927BADFB972}" type="datetimeFigureOut">
              <a:rPr lang="zh-TW" altLang="en-US" smtClean="0"/>
              <a:t>2025/5/6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2B147-7E53-40CC-9917-0A6E90F62E6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72145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88968-FC50-4D94-873D-6927BADFB972}" type="datetimeFigureOut">
              <a:rPr lang="zh-TW" altLang="en-US" smtClean="0"/>
              <a:t>2025/5/6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2B147-7E53-40CC-9917-0A6E90F62E6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6604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88968-FC50-4D94-873D-6927BADFB972}" type="datetimeFigureOut">
              <a:rPr lang="zh-TW" altLang="en-US" smtClean="0"/>
              <a:t>2025/5/6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2B147-7E53-40CC-9917-0A6E90F62E6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6295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688968-FC50-4D94-873D-6927BADFB972}" type="datetimeFigureOut">
              <a:rPr lang="zh-TW" altLang="en-US" smtClean="0"/>
              <a:t>2025/5/6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82B147-7E53-40CC-9917-0A6E90F62E6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52661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nqobu/nvidia/tree/main/20240626" TargetMode="External"/><Relationship Id="rId2" Type="http://schemas.openxmlformats.org/officeDocument/2006/relationships/hyperlink" Target="https://developer.nvidia.com/physicsnemo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cwleetaiwan@gmail.com" TargetMode="External"/><Relationship Id="rId2" Type="http://schemas.openxmlformats.org/officeDocument/2006/relationships/hyperlink" Target="mailto:tsengyh@ntu.edu.tw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mike.scchen@gmail.com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vidia.com/zh-tw/high-performance-computing/earth-2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nvidia.github.io/earth2studio/modules/models.html#earth2studio-models-px" TargetMode="External"/><Relationship Id="rId2" Type="http://schemas.openxmlformats.org/officeDocument/2006/relationships/hyperlink" Target="https://github.com/NVIDIA/earth2studio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NVIDIA/modulus-makani" TargetMode="External"/><Relationship Id="rId2" Type="http://schemas.openxmlformats.org/officeDocument/2006/relationships/hyperlink" Target="https://developer.nvidia.com/blog/modeling-earths-atmosphere-with-spherical-fourier-neural-operators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5A9C952-0A8A-1F23-4C6F-8B2A882D39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5544" y="257788"/>
            <a:ext cx="9144000" cy="4509284"/>
          </a:xfrm>
        </p:spPr>
        <p:txBody>
          <a:bodyPr/>
          <a:lstStyle/>
          <a:p>
            <a:r>
              <a:rPr lang="en-US" altLang="zh-TW" dirty="0"/>
              <a:t>Introduction on</a:t>
            </a:r>
            <a:br>
              <a:rPr lang="en-US" altLang="zh-TW" dirty="0"/>
            </a:br>
            <a:r>
              <a:rPr lang="en-US" altLang="zh-TW" dirty="0"/>
              <a:t>Earth2Studio</a:t>
            </a:r>
            <a:br>
              <a:rPr lang="en-US" altLang="zh-TW" dirty="0"/>
            </a:br>
            <a:r>
              <a:rPr lang="en-US" altLang="zh-TW" dirty="0"/>
              <a:t>and SFNO</a:t>
            </a:r>
            <a:endParaRPr lang="zh-TW" alt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3A030590-F024-7D45-8C36-85498372E4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20814" y="5534898"/>
            <a:ext cx="9144000" cy="754025"/>
          </a:xfrm>
        </p:spPr>
        <p:txBody>
          <a:bodyPr/>
          <a:lstStyle/>
          <a:p>
            <a:r>
              <a:rPr lang="en-US" altLang="zh-TW" dirty="0"/>
              <a:t>2025/5/7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466686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IF shows two spherical plots, comparing polar artifacts of AFNO to SFNO. Artifacts are not present with SFNO, while AFNO shows artifacts rapidly accumulating.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917" y="537905"/>
            <a:ext cx="9753600" cy="550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1297707" y="6042816"/>
            <a:ext cx="50941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Adaptive </a:t>
            </a:r>
            <a:r>
              <a:rPr lang="en-US" altLang="zh-TW" dirty="0" err="1"/>
              <a:t>FNO</a:t>
            </a:r>
            <a:r>
              <a:rPr lang="en-US" altLang="zh-TW" dirty="0"/>
              <a:t> (based on Cartesian space)</a:t>
            </a:r>
          </a:p>
          <a:p>
            <a:r>
              <a:rPr lang="en-US" altLang="zh-TW" dirty="0"/>
              <a:t>suffers numerical instability emerging from the pole.</a:t>
            </a:r>
            <a:endParaRPr lang="zh-TW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6772122" y="6042275"/>
            <a:ext cx="4427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err="1"/>
              <a:t>SFNO</a:t>
            </a:r>
            <a:r>
              <a:rPr lang="en-US" altLang="zh-TW" dirty="0"/>
              <a:t> is relatively stable for long integrations.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517154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527" y="1183486"/>
            <a:ext cx="8011643" cy="4591691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6265" y="369332"/>
            <a:ext cx="3206459" cy="637713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8491030" y="8605"/>
            <a:ext cx="3296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insignificant artifacts up to a year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169957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4961" y="720966"/>
            <a:ext cx="4020111" cy="573485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2030136" y="1736521"/>
            <a:ext cx="2969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performance comparable to the state-of-the-art NWP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642204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BC14094-6ED9-733C-4DEB-D29ED90E5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SFNO / AFNO / </a:t>
            </a:r>
            <a:r>
              <a:rPr lang="en-US" altLang="zh-TW" dirty="0" err="1"/>
              <a:t>FourCastNets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2BB13B7-F883-E0F7-B2A8-61B7C6B058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Disambiguation:</a:t>
            </a:r>
            <a:br>
              <a:rPr lang="en-US" altLang="zh-TW" dirty="0"/>
            </a:br>
            <a:r>
              <a:rPr lang="en-US" altLang="zh-TW" dirty="0"/>
              <a:t>Older </a:t>
            </a:r>
            <a:r>
              <a:rPr lang="en-US" altLang="zh-TW" dirty="0" err="1"/>
              <a:t>FourCastNet</a:t>
            </a:r>
            <a:r>
              <a:rPr lang="en-US" altLang="zh-TW" dirty="0"/>
              <a:t> was trained with AFNO; while newer </a:t>
            </a:r>
            <a:r>
              <a:rPr lang="en-US" altLang="zh-TW" dirty="0" err="1"/>
              <a:t>FourCastNet</a:t>
            </a:r>
            <a:r>
              <a:rPr lang="en-US" altLang="zh-TW" dirty="0"/>
              <a:t> (sometimes called FCN v2) with SFNO</a:t>
            </a:r>
          </a:p>
          <a:p>
            <a:r>
              <a:rPr lang="en-US" altLang="zh-TW" dirty="0"/>
              <a:t>In Earth2Studio, “FCN” is the </a:t>
            </a:r>
            <a:r>
              <a:rPr lang="en-US" altLang="zh-TW" dirty="0" err="1"/>
              <a:t>FourCastNet</a:t>
            </a:r>
            <a:r>
              <a:rPr lang="en-US" altLang="zh-TW" dirty="0"/>
              <a:t> v1 / AFNO,</a:t>
            </a:r>
            <a:br>
              <a:rPr lang="en-US" altLang="zh-TW" dirty="0"/>
            </a:br>
            <a:r>
              <a:rPr lang="en-US" altLang="zh-TW" dirty="0"/>
              <a:t>while “SFNO” is the </a:t>
            </a:r>
            <a:r>
              <a:rPr lang="en-US" altLang="zh-TW" dirty="0" err="1"/>
              <a:t>FourCastNet</a:t>
            </a:r>
            <a:r>
              <a:rPr lang="en-US" altLang="zh-TW" dirty="0"/>
              <a:t> v2 / SFNO</a:t>
            </a:r>
          </a:p>
        </p:txBody>
      </p:sp>
    </p:spTree>
    <p:extLst>
      <p:ext uri="{BB962C8B-B14F-4D97-AF65-F5344CB8AC3E}">
        <p14:creationId xmlns:p14="http://schemas.microsoft.com/office/powerpoint/2010/main" val="5135920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BC14094-6ED9-733C-4DEB-D29ED90E5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Modulus (</a:t>
            </a:r>
            <a:r>
              <a:rPr lang="en-US" altLang="zh-TW" dirty="0" err="1"/>
              <a:t>PhysicsNeMo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2BB13B7-F883-E0F7-B2A8-61B7C6B05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249487"/>
            <a:ext cx="9905999" cy="4338882"/>
          </a:xfrm>
        </p:spPr>
        <p:txBody>
          <a:bodyPr>
            <a:normAutofit fontScale="92500" lnSpcReduction="10000"/>
          </a:bodyPr>
          <a:lstStyle/>
          <a:p>
            <a:r>
              <a:rPr lang="en-US" altLang="zh-TW" dirty="0"/>
              <a:t>Physics-aware AI framework</a:t>
            </a:r>
          </a:p>
          <a:p>
            <a:r>
              <a:rPr lang="en-US" altLang="zh-TW" dirty="0"/>
              <a:t>renamed to </a:t>
            </a:r>
            <a:r>
              <a:rPr lang="en-US" altLang="zh-TW" dirty="0" err="1"/>
              <a:t>PhysicsNeMo</a:t>
            </a:r>
            <a:r>
              <a:rPr lang="en-US" altLang="zh-TW" dirty="0"/>
              <a:t> recently</a:t>
            </a:r>
          </a:p>
          <a:p>
            <a:r>
              <a:rPr lang="en-US" altLang="zh-TW" dirty="0">
                <a:hlinkClick r:id="rId2"/>
              </a:rPr>
              <a:t>https://developer.nvidia.com/physicsnemo</a:t>
            </a:r>
            <a:endParaRPr lang="en-US" altLang="zh-TW" dirty="0"/>
          </a:p>
          <a:p>
            <a:r>
              <a:rPr lang="en-US" altLang="zh-TW" dirty="0"/>
              <a:t>An implement of PINN (physics-informed neural network)</a:t>
            </a:r>
          </a:p>
          <a:p>
            <a:r>
              <a:rPr lang="en-US" altLang="zh-TW" dirty="0"/>
              <a:t>Contains some physics formulation (fluid dynamics, </a:t>
            </a:r>
            <a:r>
              <a:rPr lang="en-US" altLang="zh-TW" dirty="0" err="1"/>
              <a:t>etc</a:t>
            </a:r>
            <a:r>
              <a:rPr lang="en-US" altLang="zh-TW" dirty="0"/>
              <a:t>) so one can train a model while keeping the physical knowledge</a:t>
            </a:r>
          </a:p>
          <a:p>
            <a:r>
              <a:rPr lang="en-US" altLang="zh-TW" dirty="0"/>
              <a:t>That is, to solve PDEs with AI techniques</a:t>
            </a:r>
          </a:p>
          <a:p>
            <a:r>
              <a:rPr lang="en-US" altLang="zh-TW" dirty="0"/>
              <a:t>NCHC workshop on Modulus:</a:t>
            </a:r>
            <a:br>
              <a:rPr lang="en-US" altLang="zh-TW" dirty="0"/>
            </a:br>
            <a:r>
              <a:rPr lang="en-US" altLang="zh-TW" dirty="0">
                <a:hlinkClick r:id="rId3"/>
              </a:rPr>
              <a:t>https://github.com/nqobu/nvidia/tree/main/20240626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9743371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B62611D-66D7-D31D-820A-D8DCD6135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How to improve SFNO?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4374057-2874-159B-EA39-1200CBF956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SFNO currently contains NO oceanic information</a:t>
            </a:r>
          </a:p>
          <a:p>
            <a:r>
              <a:rPr lang="en-US" altLang="zh-TW" dirty="0"/>
              <a:t>No SST, SSH, </a:t>
            </a:r>
            <a:r>
              <a:rPr lang="en-US" altLang="zh-TW" dirty="0" err="1"/>
              <a:t>etc</a:t>
            </a:r>
            <a:r>
              <a:rPr lang="en-US" altLang="zh-TW" dirty="0"/>
              <a:t>; T2M (2m temperature) was used</a:t>
            </a:r>
          </a:p>
          <a:p>
            <a:r>
              <a:rPr lang="en-US" altLang="zh-TW" dirty="0"/>
              <a:t>We’re planning to add SST and SSH to train the SFNO, and aims to improve on longer term model performance</a:t>
            </a:r>
          </a:p>
          <a:p>
            <a:r>
              <a:rPr lang="en-US" altLang="zh-TW" dirty="0"/>
              <a:t>Conducting preliminary training test, based on Modulus-Makani, on NCHC T2 / Nano5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669328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B62611D-66D7-D31D-820A-D8DCD6135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Questions?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4374057-2874-159B-EA39-1200CBF956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Contact: Dr. YH Tseng</a:t>
            </a:r>
            <a:br>
              <a:rPr lang="en-US" altLang="zh-TW" dirty="0"/>
            </a:br>
            <a:r>
              <a:rPr lang="en-US" altLang="zh-TW" dirty="0">
                <a:hlinkClick r:id="rId2"/>
              </a:rPr>
              <a:t>tsengyh@ntu.edu.tw</a:t>
            </a:r>
            <a:endParaRPr lang="en-US" altLang="zh-TW" dirty="0"/>
          </a:p>
          <a:p>
            <a:r>
              <a:rPr lang="en-US" altLang="zh-TW" dirty="0"/>
              <a:t>Training: Chung-Wei Lee</a:t>
            </a:r>
            <a:br>
              <a:rPr lang="en-US" altLang="zh-TW" dirty="0"/>
            </a:br>
            <a:r>
              <a:rPr lang="en-US" altLang="zh-TW" dirty="0">
                <a:hlinkClick r:id="rId3"/>
              </a:rPr>
              <a:t>cwleetaiwan@gmail.com</a:t>
            </a:r>
            <a:endParaRPr lang="en-US" altLang="zh-TW" dirty="0"/>
          </a:p>
          <a:p>
            <a:r>
              <a:rPr lang="en-US" altLang="zh-TW" dirty="0"/>
              <a:t>Technical (dirty?) works: Mike Chen</a:t>
            </a:r>
            <a:br>
              <a:rPr lang="en-US" altLang="zh-TW" dirty="0"/>
            </a:br>
            <a:r>
              <a:rPr lang="en-US" altLang="zh-TW" dirty="0">
                <a:hlinkClick r:id="rId4"/>
              </a:rPr>
              <a:t>mike.scchen@gmail.com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359605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BC14094-6ED9-733C-4DEB-D29ED90E5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Earth-2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2BB13B7-F883-E0F7-B2A8-61B7C6B058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Introduced by Nvidia at 2024/03</a:t>
            </a:r>
          </a:p>
          <a:p>
            <a:r>
              <a:rPr lang="en-US" altLang="zh-TW" dirty="0">
                <a:hlinkClick r:id="rId2"/>
              </a:rPr>
              <a:t>https://www.nvidia.com/zh-tw/high-performance-computing/earth-2/</a:t>
            </a:r>
            <a:endParaRPr lang="en-US" altLang="zh-TW" dirty="0"/>
          </a:p>
          <a:p>
            <a:r>
              <a:rPr lang="en-US" altLang="zh-TW" dirty="0"/>
              <a:t>Has container ready for use, but requires an active Nvidia AI Enterprise subscription</a:t>
            </a:r>
          </a:p>
          <a:p>
            <a:r>
              <a:rPr lang="en-US" altLang="zh-TW" dirty="0"/>
              <a:t>Provides easy model type / parameters selection and visualization</a:t>
            </a:r>
          </a:p>
        </p:txBody>
      </p:sp>
    </p:spTree>
    <p:extLst>
      <p:ext uri="{BB962C8B-B14F-4D97-AF65-F5344CB8AC3E}">
        <p14:creationId xmlns:p14="http://schemas.microsoft.com/office/powerpoint/2010/main" val="9400215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BC14094-6ED9-733C-4DEB-D29ED90E5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216077"/>
            <a:ext cx="9905998" cy="1478570"/>
          </a:xfrm>
        </p:spPr>
        <p:txBody>
          <a:bodyPr/>
          <a:lstStyle/>
          <a:p>
            <a:r>
              <a:rPr lang="en-US" altLang="zh-TW" dirty="0"/>
              <a:t>Earth-2</a:t>
            </a: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DC295BB-7D92-8C2D-F46B-562485A83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4706" y="365125"/>
            <a:ext cx="7471002" cy="5537513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2D7E4E0A-2379-0774-5CB8-3176F9E86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588" y="2082950"/>
            <a:ext cx="5416412" cy="440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114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BC14094-6ED9-733C-4DEB-D29ED90E5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327514"/>
            <a:ext cx="9905998" cy="1478570"/>
          </a:xfrm>
        </p:spPr>
        <p:txBody>
          <a:bodyPr/>
          <a:lstStyle/>
          <a:p>
            <a:r>
              <a:rPr lang="en-US" altLang="zh-TW" dirty="0"/>
              <a:t>Earth2Studio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2BB13B7-F883-E0F7-B2A8-61B7C6B058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zh-TW" dirty="0"/>
              <a:t>Open-source project, not as fancy as Earth-2, but can be customized for use / develop</a:t>
            </a:r>
          </a:p>
          <a:p>
            <a:r>
              <a:rPr lang="en-US" altLang="zh-TW" dirty="0">
                <a:hlinkClick r:id="rId2"/>
              </a:rPr>
              <a:t>https://github.com/NVIDIA/earth2studio</a:t>
            </a:r>
            <a:endParaRPr lang="en-US" altLang="zh-TW" dirty="0"/>
          </a:p>
          <a:p>
            <a:r>
              <a:rPr lang="en-US" altLang="zh-TW" dirty="0"/>
              <a:t>Streamlined workflow; deals with different model input parameters / data sources automatically</a:t>
            </a:r>
          </a:p>
          <a:p>
            <a:r>
              <a:rPr lang="en-US" altLang="zh-TW" dirty="0"/>
              <a:t>Some supported models:</a:t>
            </a:r>
            <a:br>
              <a:rPr lang="en-US" altLang="zh-TW" dirty="0"/>
            </a:br>
            <a:r>
              <a:rPr lang="en-US" altLang="zh-TW" dirty="0"/>
              <a:t>FCN, SFNO (FCNv2), Pangu…</a:t>
            </a:r>
            <a:br>
              <a:rPr lang="en-US" altLang="zh-TW" dirty="0"/>
            </a:br>
            <a:r>
              <a:rPr lang="en-US" altLang="zh-TW" dirty="0">
                <a:hlinkClick r:id="rId3"/>
              </a:rPr>
              <a:t>https://nvidia.github.io/earth2studio/modules/models.html#earth2studio-models-px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5932434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BC14094-6ED9-733C-4DEB-D29ED90E5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179573"/>
            <a:ext cx="9905998" cy="1478570"/>
          </a:xfrm>
        </p:spPr>
        <p:txBody>
          <a:bodyPr/>
          <a:lstStyle/>
          <a:p>
            <a:r>
              <a:rPr lang="en-US" altLang="zh-TW" dirty="0"/>
              <a:t>Earth2Studio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2BB13B7-F883-E0F7-B2A8-61B7C6B05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658143"/>
            <a:ext cx="9905999" cy="3541714"/>
          </a:xfrm>
        </p:spPr>
        <p:txBody>
          <a:bodyPr/>
          <a:lstStyle/>
          <a:p>
            <a:r>
              <a:rPr lang="en-US" altLang="zh-TW" dirty="0"/>
              <a:t>A VERY simple example</a:t>
            </a:r>
          </a:p>
          <a:p>
            <a:endParaRPr lang="en-US" altLang="zh-TW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26C58E9-B7F3-64FA-2EC3-86A735E9C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066" y="2208963"/>
            <a:ext cx="8997590" cy="403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741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BC14094-6ED9-733C-4DEB-D29ED90E5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Earth2Studio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2BB13B7-F883-E0F7-B2A8-61B7C6B058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Already installed on NCHC T2</a:t>
            </a:r>
          </a:p>
          <a:p>
            <a:r>
              <a:rPr lang="en-US" altLang="zh-TW" dirty="0"/>
              <a:t>Running daily FCN, FCNv2 and Pangu 10-days forecast, with GFS data source (2021/02 – present, 0.25°)</a:t>
            </a:r>
          </a:p>
          <a:p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6378274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BC14094-6ED9-733C-4DEB-D29ED90E5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Earth2Studio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2BB13B7-F883-E0F7-B2A8-61B7C6B05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249487"/>
            <a:ext cx="3325080" cy="1302605"/>
          </a:xfrm>
        </p:spPr>
        <p:txBody>
          <a:bodyPr/>
          <a:lstStyle/>
          <a:p>
            <a:r>
              <a:rPr lang="en-US" altLang="zh-TW" dirty="0"/>
              <a:t>SFNO daily run on T2</a:t>
            </a:r>
          </a:p>
          <a:p>
            <a:r>
              <a:rPr lang="en-US" altLang="zh-TW" dirty="0"/>
              <a:t>Plot by Zhen-Wen Lo</a:t>
            </a:r>
          </a:p>
        </p:txBody>
      </p:sp>
      <p:pic>
        <p:nvPicPr>
          <p:cNvPr id="5" name="圖片 4" descr="一張含有 文字, 地圖, 圖表 的圖片&#10;&#10;AI 產生的內容可能不正確。">
            <a:extLst>
              <a:ext uri="{FF2B5EF4-FFF2-40B4-BE49-F238E27FC236}">
                <a16:creationId xmlns:a16="http://schemas.microsoft.com/office/drawing/2014/main" id="{7C7BA06C-DFCE-E0AA-53F0-7AF612B23A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724" y="687514"/>
            <a:ext cx="6834554" cy="569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202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BC14094-6ED9-733C-4DEB-D29ED90E5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SFNO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2BB13B7-F883-E0F7-B2A8-61B7C6B058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Model of interest: </a:t>
            </a:r>
            <a:r>
              <a:rPr lang="en-US" altLang="zh-TW" dirty="0" err="1"/>
              <a:t>FourCastNet</a:t>
            </a:r>
            <a:r>
              <a:rPr lang="en-US" altLang="zh-TW" dirty="0"/>
              <a:t> v2 (SFNO)</a:t>
            </a:r>
          </a:p>
          <a:p>
            <a:r>
              <a:rPr lang="en-US" altLang="zh-TW" dirty="0"/>
              <a:t>Use spherical coordinates to deal with symmetries</a:t>
            </a:r>
          </a:p>
          <a:p>
            <a:r>
              <a:rPr lang="en-US" altLang="zh-TW" dirty="0">
                <a:hlinkClick r:id="rId2"/>
              </a:rPr>
              <a:t>https://developer.nvidia.com/blog/modeling-earths-atmosphere-with-spherical-fourier-neural-operators/</a:t>
            </a:r>
            <a:endParaRPr lang="en-US" altLang="zh-TW" dirty="0"/>
          </a:p>
          <a:p>
            <a:r>
              <a:rPr lang="en-US" altLang="zh-TW" dirty="0"/>
              <a:t>Based on Torch-Harmonics and uses Modulus-Makani in training</a:t>
            </a:r>
          </a:p>
          <a:p>
            <a:r>
              <a:rPr lang="en-US" altLang="zh-TW" dirty="0">
                <a:hlinkClick r:id="rId3"/>
              </a:rPr>
              <a:t>https://github.com/NVIDIA/modulus-makani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7635435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826488" y="4854732"/>
            <a:ext cx="6056851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TW" b="1" dirty="0" err="1">
                <a:solidFill>
                  <a:srgbClr val="C00000"/>
                </a:solidFill>
              </a:rPr>
              <a:t>SFNO</a:t>
            </a:r>
            <a:r>
              <a:rPr lang="en-US" altLang="zh-TW" b="1" dirty="0">
                <a:solidFill>
                  <a:srgbClr val="C00000"/>
                </a:solidFill>
              </a:rPr>
              <a:t> </a:t>
            </a:r>
            <a:r>
              <a:rPr lang="en-US" altLang="zh-TW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(used in </a:t>
            </a:r>
            <a:r>
              <a:rPr lang="en-US" altLang="zh-TW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FCNv2</a:t>
            </a:r>
            <a:r>
              <a:rPr lang="en-US" altLang="zh-TW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)</a:t>
            </a:r>
            <a:r>
              <a:rPr lang="en-US" altLang="zh-TW" dirty="0"/>
              <a:t>: </a:t>
            </a:r>
            <a:r>
              <a:rPr lang="en-US" altLang="zh-TW" b="1" u="sng" dirty="0"/>
              <a:t>S</a:t>
            </a:r>
            <a:r>
              <a:rPr lang="en-US" altLang="zh-TW" dirty="0"/>
              <a:t>pherical </a:t>
            </a:r>
            <a:r>
              <a:rPr lang="en-US" altLang="zh-TW" b="1" u="sng" dirty="0"/>
              <a:t>F</a:t>
            </a:r>
            <a:r>
              <a:rPr lang="en-US" altLang="zh-TW" dirty="0"/>
              <a:t>ourier </a:t>
            </a:r>
            <a:r>
              <a:rPr lang="en-US" altLang="zh-TW" b="1" u="sng" dirty="0"/>
              <a:t>N</a:t>
            </a:r>
            <a:r>
              <a:rPr lang="en-US" altLang="zh-TW" dirty="0"/>
              <a:t>eural </a:t>
            </a:r>
            <a:r>
              <a:rPr lang="en-US" altLang="zh-TW" b="1" u="sng" dirty="0"/>
              <a:t>O</a:t>
            </a:r>
            <a:r>
              <a:rPr lang="en-US" altLang="zh-TW" dirty="0"/>
              <a:t>perators</a:t>
            </a:r>
          </a:p>
          <a:p>
            <a:pPr marL="180000">
              <a:spcBef>
                <a:spcPts val="600"/>
              </a:spcBef>
            </a:pPr>
            <a:r>
              <a:rPr lang="en-US" altLang="zh-TW" dirty="0"/>
              <a:t>Extends traditional Fourier Neural Operators (</a:t>
            </a:r>
            <a:r>
              <a:rPr lang="en-US" altLang="zh-TW" dirty="0" err="1"/>
              <a:t>FNOs</a:t>
            </a:r>
            <a:r>
              <a:rPr lang="en-US" altLang="zh-TW" dirty="0"/>
              <a:t> </a:t>
            </a:r>
            <a:r>
              <a:rPr lang="en-US" altLang="zh-TW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used in </a:t>
            </a:r>
            <a:r>
              <a:rPr lang="en-US" altLang="zh-TW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FCNv1</a:t>
            </a:r>
            <a:r>
              <a:rPr lang="en-US" altLang="zh-TW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, on Cartesian coordinates</a:t>
            </a:r>
            <a:r>
              <a:rPr lang="en-US" altLang="zh-TW" dirty="0"/>
              <a:t>) by incorporating spherical symmetry using </a:t>
            </a:r>
            <a:r>
              <a:rPr lang="en-US" altLang="zh-TW" b="1" dirty="0"/>
              <a:t>spherical harmonic transform </a:t>
            </a:r>
            <a:r>
              <a:rPr lang="zh-TW" altLang="en-US" b="1" dirty="0"/>
              <a:t>─ </a:t>
            </a:r>
            <a:r>
              <a:rPr lang="en-US" altLang="zh-TW" dirty="0"/>
              <a:t>convolution theorem on the sphere.</a:t>
            </a:r>
          </a:p>
          <a:p>
            <a:pPr>
              <a:spcBef>
                <a:spcPts val="600"/>
              </a:spcBef>
            </a:pPr>
            <a:endParaRPr lang="zh-TW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826488" y="2444241"/>
            <a:ext cx="23374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>
                <a:latin typeface="Consolas" panose="020B0609020204030204" pitchFamily="49" charset="0"/>
              </a:rPr>
              <a:t>atmospheric state</a:t>
            </a:r>
          </a:p>
          <a:p>
            <a:pPr algn="ctr"/>
            <a:r>
              <a:rPr lang="en-US" altLang="zh-TW" dirty="0">
                <a:latin typeface="Consolas" panose="020B0609020204030204" pitchFamily="49" charset="0"/>
              </a:rPr>
              <a:t>@t=0</a:t>
            </a:r>
            <a:endParaRPr lang="zh-TW" altLang="en-US" dirty="0">
              <a:latin typeface="Consolas" panose="020B0609020204030204" pitchFamily="49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4342874" y="2486565"/>
            <a:ext cx="23374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>
                <a:latin typeface="Consolas" panose="020B0609020204030204" pitchFamily="49" charset="0"/>
              </a:rPr>
              <a:t>atmospheric state</a:t>
            </a:r>
          </a:p>
          <a:p>
            <a:pPr algn="ctr"/>
            <a:r>
              <a:rPr lang="en-US" altLang="zh-TW" dirty="0">
                <a:latin typeface="Consolas" panose="020B0609020204030204" pitchFamily="49" charset="0"/>
              </a:rPr>
              <a:t>@t=1</a:t>
            </a:r>
            <a:endParaRPr lang="zh-TW" altLang="en-US" dirty="0">
              <a:latin typeface="Consolas" panose="020B0609020204030204" pitchFamily="49" charset="0"/>
            </a:endParaRPr>
          </a:p>
        </p:txBody>
      </p:sp>
      <p:sp>
        <p:nvSpPr>
          <p:cNvPr id="7" name="弧形箭號 (下彎) 6"/>
          <p:cNvSpPr/>
          <p:nvPr/>
        </p:nvSpPr>
        <p:spPr>
          <a:xfrm>
            <a:off x="2931720" y="1768359"/>
            <a:ext cx="1786855" cy="587229"/>
          </a:xfrm>
          <a:prstGeom prst="curvedDownArrow">
            <a:avLst>
              <a:gd name="adj1" fmla="val 50000"/>
              <a:gd name="adj2" fmla="val 106110"/>
              <a:gd name="adj3" fmla="val 23572"/>
            </a:avLst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2801691" y="1314081"/>
            <a:ext cx="2483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NWP – physics laws</a:t>
            </a:r>
            <a:endParaRPr lang="zh-TW" altLang="en-US" dirty="0"/>
          </a:p>
        </p:txBody>
      </p:sp>
      <p:sp>
        <p:nvSpPr>
          <p:cNvPr id="9" name="文字方塊 8"/>
          <p:cNvSpPr txBox="1"/>
          <p:nvPr/>
        </p:nvSpPr>
        <p:spPr>
          <a:xfrm>
            <a:off x="2618809" y="3666734"/>
            <a:ext cx="2731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err="1"/>
              <a:t>DWP</a:t>
            </a:r>
            <a:r>
              <a:rPr lang="en-US" altLang="zh-TW" dirty="0"/>
              <a:t> – learned operators</a:t>
            </a:r>
            <a:endParaRPr lang="zh-TW" altLang="en-US" dirty="0"/>
          </a:p>
        </p:txBody>
      </p:sp>
      <p:sp>
        <p:nvSpPr>
          <p:cNvPr id="10" name="弧形箭號 (下彎) 9"/>
          <p:cNvSpPr/>
          <p:nvPr/>
        </p:nvSpPr>
        <p:spPr>
          <a:xfrm flipV="1">
            <a:off x="2931719" y="2988700"/>
            <a:ext cx="1786855" cy="587229"/>
          </a:xfrm>
          <a:prstGeom prst="curvedDownArrow">
            <a:avLst>
              <a:gd name="adj1" fmla="val 50000"/>
              <a:gd name="adj2" fmla="val 106110"/>
              <a:gd name="adj3" fmla="val 23572"/>
            </a:avLst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AD243E84-12EB-CCF9-AB3B-A7F001EFF79E}"/>
              </a:ext>
            </a:extLst>
          </p:cNvPr>
          <p:cNvGrpSpPr/>
          <p:nvPr/>
        </p:nvGrpSpPr>
        <p:grpSpPr>
          <a:xfrm>
            <a:off x="7055095" y="1766089"/>
            <a:ext cx="4973216" cy="3032449"/>
            <a:chOff x="6988629" y="1427584"/>
            <a:chExt cx="4973216" cy="3032449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81879F53-8BB3-13F5-0ABE-F43CD539E20D}"/>
                </a:ext>
              </a:extLst>
            </p:cNvPr>
            <p:cNvSpPr/>
            <p:nvPr/>
          </p:nvSpPr>
          <p:spPr>
            <a:xfrm>
              <a:off x="6988629" y="1427584"/>
              <a:ext cx="4973216" cy="303244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15697" y="1768359"/>
              <a:ext cx="4772106" cy="2571377"/>
            </a:xfrm>
            <a:prstGeom prst="rect">
              <a:avLst/>
            </a:prstGeom>
          </p:spPr>
        </p:pic>
        <p:sp>
          <p:nvSpPr>
            <p:cNvPr id="12" name="文字方塊 11"/>
            <p:cNvSpPr txBox="1"/>
            <p:nvPr/>
          </p:nvSpPr>
          <p:spPr>
            <a:xfrm>
              <a:off x="8946755" y="1751365"/>
              <a:ext cx="11099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400" dirty="0">
                  <a:solidFill>
                    <a:schemeClr val="bg2">
                      <a:lumMod val="50000"/>
                    </a:schemeClr>
                  </a:solidFill>
                </a:rPr>
                <a:t>inverse</a:t>
              </a:r>
              <a:endParaRPr lang="zh-TW" altLang="en-US"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7307344" y="1567186"/>
              <a:ext cx="11099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400" dirty="0">
                  <a:solidFill>
                    <a:schemeClr val="bg2">
                      <a:lumMod val="50000"/>
                    </a:schemeClr>
                  </a:solidFill>
                </a:rPr>
                <a:t>Fourier transform</a:t>
              </a:r>
              <a:endParaRPr lang="zh-TW" altLang="en-US"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8174099" y="1714677"/>
              <a:ext cx="11099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400" dirty="0">
                  <a:solidFill>
                    <a:schemeClr val="bg2">
                      <a:lumMod val="50000"/>
                    </a:schemeClr>
                  </a:solidFill>
                </a:rPr>
                <a:t>learned filter</a:t>
              </a:r>
              <a:endParaRPr lang="zh-TW" altLang="en-US"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8191986" y="3405124"/>
              <a:ext cx="11099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400" dirty="0">
                  <a:solidFill>
                    <a:schemeClr val="bg2">
                      <a:lumMod val="50000"/>
                    </a:schemeClr>
                  </a:solidFill>
                </a:rPr>
                <a:t>multi-layer perceptions</a:t>
              </a:r>
              <a:endParaRPr lang="zh-TW" altLang="en-US"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16" name="文字方塊 15"/>
            <p:cNvSpPr txBox="1"/>
            <p:nvPr/>
          </p:nvSpPr>
          <p:spPr>
            <a:xfrm>
              <a:off x="7978994" y="3821740"/>
              <a:ext cx="15359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400" dirty="0">
                  <a:solidFill>
                    <a:schemeClr val="bg2">
                      <a:lumMod val="50000"/>
                    </a:schemeClr>
                  </a:solidFill>
                </a:rPr>
                <a:t>(&amp; channel mixing)</a:t>
              </a:r>
              <a:endParaRPr lang="zh-TW" altLang="en-US"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cxnSp>
        <p:nvCxnSpPr>
          <p:cNvPr id="18" name="直線接點 17"/>
          <p:cNvCxnSpPr>
            <a:stCxn id="9" idx="2"/>
          </p:cNvCxnSpPr>
          <p:nvPr/>
        </p:nvCxnSpPr>
        <p:spPr>
          <a:xfrm flipH="1">
            <a:off x="1501629" y="4036066"/>
            <a:ext cx="2482908" cy="818666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>
            <a:extLst>
              <a:ext uri="{FF2B5EF4-FFF2-40B4-BE49-F238E27FC236}">
                <a16:creationId xmlns:a16="http://schemas.microsoft.com/office/drawing/2014/main" id="{4FF082C0-D353-4522-F208-9FBDB4762D55}"/>
              </a:ext>
            </a:extLst>
          </p:cNvPr>
          <p:cNvSpPr txBox="1">
            <a:spLocks/>
          </p:cNvSpPr>
          <p:nvPr/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/>
              <a:t>SFNO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9312474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電路">
  <a:themeElements>
    <a:clrScheme name="電路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電路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電路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TM04033919[[fn=電路]]</Template>
  <TotalTime>453</TotalTime>
  <Words>551</Words>
  <Application>Microsoft Office PowerPoint</Application>
  <PresentationFormat>寬螢幕</PresentationFormat>
  <Paragraphs>66</Paragraphs>
  <Slides>16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16</vt:i4>
      </vt:variant>
    </vt:vector>
  </HeadingPairs>
  <TitlesOfParts>
    <vt:vector size="20" baseType="lpstr">
      <vt:lpstr>Arial</vt:lpstr>
      <vt:lpstr>Consolas</vt:lpstr>
      <vt:lpstr>Tw Cen MT</vt:lpstr>
      <vt:lpstr>電路</vt:lpstr>
      <vt:lpstr>Introduction on Earth2Studio and SFNO</vt:lpstr>
      <vt:lpstr>Earth-2</vt:lpstr>
      <vt:lpstr>Earth-2</vt:lpstr>
      <vt:lpstr>Earth2Studio</vt:lpstr>
      <vt:lpstr>Earth2Studio</vt:lpstr>
      <vt:lpstr>Earth2Studio</vt:lpstr>
      <vt:lpstr>Earth2Studio</vt:lpstr>
      <vt:lpstr>SFNO</vt:lpstr>
      <vt:lpstr>PowerPoint 簡報</vt:lpstr>
      <vt:lpstr>PowerPoint 簡報</vt:lpstr>
      <vt:lpstr>PowerPoint 簡報</vt:lpstr>
      <vt:lpstr>PowerPoint 簡報</vt:lpstr>
      <vt:lpstr>SFNO / AFNO / FourCastNets</vt:lpstr>
      <vt:lpstr>Modulus (PhysicsNeMo)</vt:lpstr>
      <vt:lpstr>How to improve SFNO?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on Earth2Studio and SFNO</dc:title>
  <dc:creator>Mike Chen</dc:creator>
  <cp:lastModifiedBy>Mike Chen</cp:lastModifiedBy>
  <cp:revision>13</cp:revision>
  <dcterms:created xsi:type="dcterms:W3CDTF">2025-05-02T07:15:14Z</dcterms:created>
  <dcterms:modified xsi:type="dcterms:W3CDTF">2025-05-06T10:24:42Z</dcterms:modified>
</cp:coreProperties>
</file>