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6" r:id="rId4"/>
    <p:sldId id="285" r:id="rId5"/>
    <p:sldId id="257" r:id="rId6"/>
    <p:sldId id="287" r:id="rId7"/>
    <p:sldId id="260" r:id="rId8"/>
    <p:sldId id="286" r:id="rId9"/>
    <p:sldId id="267" r:id="rId10"/>
    <p:sldId id="288" r:id="rId11"/>
    <p:sldId id="290" r:id="rId12"/>
    <p:sldId id="289" r:id="rId13"/>
    <p:sldId id="284" r:id="rId14"/>
    <p:sldId id="291" r:id="rId15"/>
    <p:sldId id="265" r:id="rId16"/>
    <p:sldId id="292" r:id="rId17"/>
    <p:sldId id="293" r:id="rId1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25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8CF5819-8F7E-483A-965B-52DBCCC468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305A252D-C2A4-462E-BD27-92600E1F87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01E3584-E253-424C-818C-BE587CFFF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E7168-0B1A-48AB-A7F3-9106CBBD8A20}" type="datetimeFigureOut">
              <a:rPr lang="zh-TW" altLang="en-US" smtClean="0"/>
              <a:t>2024/12/10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EEF46BE-D74A-48B8-B35E-E132F0C47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490BBA5-5E7E-4EF3-B3B1-64634C558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EC1DB-8163-49A1-A529-B703D7B1B4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03199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2915855-7A5D-41CF-B90A-EA442126D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50910F36-862E-4F7E-931C-9DA9103D6A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8A15BD6-1AE5-48F3-B4DE-24B3C15029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E7168-0B1A-48AB-A7F3-9106CBBD8A20}" type="datetimeFigureOut">
              <a:rPr lang="zh-TW" altLang="en-US" smtClean="0"/>
              <a:t>2024/12/10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FBC9D45-B275-4256-8D15-2DA6A48E5E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9292F7C-022D-426E-9469-9E30B33FC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EC1DB-8163-49A1-A529-B703D7B1B4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16999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1C6BFC44-4F76-4B57-9329-725E41CF39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88E6AA4-604D-4311-AF57-73F04C52A6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0EF6709-7F2D-49B3-99D2-A02D70017B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E7168-0B1A-48AB-A7F3-9106CBBD8A20}" type="datetimeFigureOut">
              <a:rPr lang="zh-TW" altLang="en-US" smtClean="0"/>
              <a:t>2024/12/10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83936CF-ACBD-4580-8826-F58F6CCB12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3B4A88B-654C-450E-A1A7-3900BBD7F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EC1DB-8163-49A1-A529-B703D7B1B4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0842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E52802C-DC6F-4810-89D9-2A8CF4691B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82BA3D2-F0C1-4B45-861B-39292F590F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1EA4B26-B315-4384-AD5F-1EFA2081C9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E7168-0B1A-48AB-A7F3-9106CBBD8A20}" type="datetimeFigureOut">
              <a:rPr lang="zh-TW" altLang="en-US" smtClean="0"/>
              <a:t>2024/12/10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7C135FC-2290-4CC7-A21E-C7B4B6E06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671A0DF-8C03-4B05-8162-336B38DD9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EC1DB-8163-49A1-A529-B703D7B1B4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9021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0654817-64CF-4F7E-93F7-FE18209CA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71E45D16-5F2E-4659-B6D7-CE52FC0F8A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24954B7-DCA3-4C54-ADF6-0BB2589D2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E7168-0B1A-48AB-A7F3-9106CBBD8A20}" type="datetimeFigureOut">
              <a:rPr lang="zh-TW" altLang="en-US" smtClean="0"/>
              <a:t>2024/12/10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5617458-8540-4D38-850D-677C777FF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EAE194B-1D95-4805-8DE7-A5EA16EE75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EC1DB-8163-49A1-A529-B703D7B1B4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8869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CB9F86B-5D7B-4293-86ED-9C34E6ECA0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731A45A-BA9C-442A-A0FA-C912D04591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E7E40D91-EEF6-49B7-BF81-B8ECEA5C5D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8CF7D20-6BB9-414B-920F-602EF7E55C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E7168-0B1A-48AB-A7F3-9106CBBD8A20}" type="datetimeFigureOut">
              <a:rPr lang="zh-TW" altLang="en-US" smtClean="0"/>
              <a:t>2024/12/10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CF9305D6-EA72-4326-9F36-5576A73A5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3FE4074B-E7AA-4607-B78B-E1226FB1B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EC1DB-8163-49A1-A529-B703D7B1B4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32429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2DF22F1-FC02-416A-B5A0-D6A3F377A9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857BC7C6-378E-4008-B3C2-034329B6F7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9630F9B5-0303-44C3-B062-7697456FB5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2289B5C7-11CA-4686-8AAD-F05D0EF35F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98E8CF24-90D0-4536-9AFC-7780AAB695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EC2DB4A5-08AA-471B-8472-0F113E5BDD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E7168-0B1A-48AB-A7F3-9106CBBD8A20}" type="datetimeFigureOut">
              <a:rPr lang="zh-TW" altLang="en-US" smtClean="0"/>
              <a:t>2024/12/10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91381A63-1FF6-45AA-A563-75B65D307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F538797F-8DD8-4648-B34B-C3F8ABA09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EC1DB-8163-49A1-A529-B703D7B1B4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8702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539D423-D349-471B-800D-193C5DF619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1C774981-EAEE-4863-B016-D16FF7008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E7168-0B1A-48AB-A7F3-9106CBBD8A20}" type="datetimeFigureOut">
              <a:rPr lang="zh-TW" altLang="en-US" smtClean="0"/>
              <a:t>2024/12/10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ECC14451-03F7-4A92-80B8-D1747F310C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8D6CB9A8-0440-478E-813B-63CAC68B9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EC1DB-8163-49A1-A529-B703D7B1B4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5775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BD929C62-F204-4AEC-8C54-E5FB11EC26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E7168-0B1A-48AB-A7F3-9106CBBD8A20}" type="datetimeFigureOut">
              <a:rPr lang="zh-TW" altLang="en-US" smtClean="0"/>
              <a:t>2024/12/10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0EE4213C-B8F5-40E0-9019-6D3596C2D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E2E03FF7-8676-41B8-A695-9A8A58144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EC1DB-8163-49A1-A529-B703D7B1B4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972876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A3AE80B-0AFA-4634-B30C-959B8167E0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E7CE1E6-6D98-4CAD-A16B-B5492E1F42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C0F36792-9BB7-436E-BB4F-CBC5061F0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D53A961-F513-4DBF-A09B-EE4B4D89C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E7168-0B1A-48AB-A7F3-9106CBBD8A20}" type="datetimeFigureOut">
              <a:rPr lang="zh-TW" altLang="en-US" smtClean="0"/>
              <a:t>2024/12/10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9BB5AB0-32A4-4455-B30A-5BD4D40BC4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630BF2E8-E0F3-4D63-84EE-2C5CF9511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EC1DB-8163-49A1-A529-B703D7B1B4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68732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91EC3E9-8DE1-45EB-B449-9C52FF775F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C8740191-84F9-4823-87DB-3593A6C2D9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87BC123F-CDEE-4C63-A778-C1F377F53F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67A496E-EF2C-4468-BA48-829F5975A5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E7168-0B1A-48AB-A7F3-9106CBBD8A20}" type="datetimeFigureOut">
              <a:rPr lang="zh-TW" altLang="en-US" smtClean="0"/>
              <a:t>2024/12/10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95EAB16C-6EC4-436E-BF84-A990DCBBE4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9461874-01EB-4815-AFFB-9F3D95F698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EC1DB-8163-49A1-A529-B703D7B1B4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92419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2199D6E6-A13C-4F3F-9FA0-4464E097A7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814C4D5-1C75-42A5-A7FC-DC835986F3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8B67D09-08A8-4B71-A0AE-3352AA3F13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0E7168-0B1A-48AB-A7F3-9106CBBD8A20}" type="datetimeFigureOut">
              <a:rPr lang="zh-TW" altLang="en-US" smtClean="0"/>
              <a:t>2024/12/10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25B8CA3-F63C-4474-96AD-5428524CD7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E879960-6852-4CA1-A65B-C25906A9E6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EC1DB-8163-49A1-A529-B703D7B1B4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465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cds.climate.copernicus.eu/datasets/reanalysis-era5-single-levels?tab=download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cds.climate.copernicus.eu/datasets/reanalysis-oras5?tab=download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AF63D06-DCFA-43B2-BDF4-A95B94279A8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/>
              <a:t>ERA5</a:t>
            </a:r>
            <a:r>
              <a:rPr lang="zh-TW" altLang="en-US" dirty="0"/>
              <a:t> </a:t>
            </a:r>
            <a:r>
              <a:rPr lang="en-US" altLang="zh-TW" dirty="0"/>
              <a:t>&amp;</a:t>
            </a:r>
            <a:r>
              <a:rPr lang="zh-TW" altLang="en-US" dirty="0"/>
              <a:t> </a:t>
            </a:r>
            <a:r>
              <a:rPr lang="en-US" altLang="zh-TW" dirty="0"/>
              <a:t>ORAS5</a:t>
            </a:r>
            <a:r>
              <a:rPr lang="zh-TW" altLang="en-US" dirty="0"/>
              <a:t> </a:t>
            </a:r>
            <a:r>
              <a:rPr lang="en-US" altLang="zh-TW" dirty="0"/>
              <a:t>data</a:t>
            </a:r>
            <a:endParaRPr lang="zh-TW" altLang="en-US" dirty="0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2C20E172-AC76-40C6-A49F-8F5C4816D3B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710442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A87620A-41EE-4CD4-AF5C-68C5479972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請求的參數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CBE3AF6-D09C-44C6-BD81-06CD150CDB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altLang="zh-TW" dirty="0"/>
              <a:t>dataset = "reanalysis-oras5"</a:t>
            </a:r>
          </a:p>
          <a:p>
            <a:pPr marL="0" indent="0">
              <a:buNone/>
            </a:pPr>
            <a:r>
              <a:rPr lang="en-US" altLang="zh-TW" dirty="0"/>
              <a:t>request = {</a:t>
            </a:r>
          </a:p>
          <a:p>
            <a:pPr marL="0" indent="0">
              <a:buNone/>
            </a:pPr>
            <a:r>
              <a:rPr lang="en-US" altLang="zh-TW" dirty="0"/>
              <a:t>    "</a:t>
            </a:r>
            <a:r>
              <a:rPr lang="en-US" altLang="zh-TW" dirty="0" err="1"/>
              <a:t>product_type</a:t>
            </a:r>
            <a:r>
              <a:rPr lang="en-US" altLang="zh-TW" dirty="0"/>
              <a:t>": ["operational"], # "consolidated": 1979-2014, "operational": 2015-</a:t>
            </a:r>
          </a:p>
          <a:p>
            <a:pPr marL="0" indent="0">
              <a:buNone/>
            </a:pPr>
            <a:r>
              <a:rPr lang="en-US" altLang="zh-TW" dirty="0"/>
              <a:t>    "</a:t>
            </a:r>
            <a:r>
              <a:rPr lang="en-US" altLang="zh-TW" dirty="0" err="1"/>
              <a:t>vertical_resolution</a:t>
            </a:r>
            <a:r>
              <a:rPr lang="en-US" altLang="zh-TW" dirty="0"/>
              <a:t>": "</a:t>
            </a:r>
            <a:r>
              <a:rPr lang="en-US" altLang="zh-TW" dirty="0" err="1"/>
              <a:t>single_level</a:t>
            </a:r>
            <a:r>
              <a:rPr lang="en-US" altLang="zh-TW" dirty="0"/>
              <a:t>",</a:t>
            </a:r>
          </a:p>
          <a:p>
            <a:pPr marL="0" indent="0">
              <a:buNone/>
            </a:pPr>
            <a:r>
              <a:rPr lang="en-US" altLang="zh-TW" dirty="0"/>
              <a:t>    "variable": ["</a:t>
            </a:r>
            <a:r>
              <a:rPr lang="en-US" altLang="zh-TW" dirty="0" err="1"/>
              <a:t>sea_surface_height</a:t>
            </a:r>
            <a:r>
              <a:rPr lang="en-US" altLang="zh-TW" dirty="0"/>
              <a:t>"],</a:t>
            </a:r>
          </a:p>
          <a:p>
            <a:pPr marL="0" indent="0">
              <a:buNone/>
            </a:pPr>
            <a:r>
              <a:rPr lang="en-US" altLang="zh-TW" dirty="0"/>
              <a:t>    "month": [</a:t>
            </a:r>
          </a:p>
          <a:p>
            <a:pPr marL="0" indent="0">
              <a:buNone/>
            </a:pPr>
            <a:r>
              <a:rPr lang="en-US" altLang="zh-TW" dirty="0"/>
              <a:t>        "01", "02", "03",</a:t>
            </a:r>
          </a:p>
          <a:p>
            <a:pPr marL="0" indent="0">
              <a:buNone/>
            </a:pPr>
            <a:r>
              <a:rPr lang="en-US" altLang="zh-TW" dirty="0"/>
              <a:t>        "04", "05", "06",</a:t>
            </a:r>
          </a:p>
          <a:p>
            <a:pPr marL="0" indent="0">
              <a:buNone/>
            </a:pPr>
            <a:r>
              <a:rPr lang="en-US" altLang="zh-TW" dirty="0"/>
              <a:t>        "07", "08", "09",</a:t>
            </a:r>
          </a:p>
          <a:p>
            <a:pPr marL="0" indent="0">
              <a:buNone/>
            </a:pPr>
            <a:r>
              <a:rPr lang="en-US" altLang="zh-TW" dirty="0"/>
              <a:t>        "10", "11", "12"</a:t>
            </a:r>
          </a:p>
          <a:p>
            <a:pPr marL="0" indent="0">
              <a:buNone/>
            </a:pPr>
            <a:r>
              <a:rPr lang="en-US" altLang="zh-TW" dirty="0"/>
              <a:t>    ]</a:t>
            </a:r>
          </a:p>
          <a:p>
            <a:pPr marL="0" indent="0">
              <a:buNone/>
            </a:pPr>
            <a:r>
              <a:rPr lang="en-US" altLang="zh-TW" dirty="0"/>
              <a:t>}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91557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2F0D2F9-9645-41E5-966E-CB7FE1B4FB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get_ORAS5.py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216998E-7AEF-4B78-8B73-5E51AD619F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用來下載</a:t>
            </a:r>
            <a:r>
              <a:rPr lang="en-US" altLang="zh-TW" dirty="0"/>
              <a:t>ORAS5</a:t>
            </a:r>
            <a:r>
              <a:rPr lang="zh-TW" altLang="en-US" dirty="0"/>
              <a:t>資料</a:t>
            </a:r>
            <a:endParaRPr lang="en-US" altLang="zh-TW" dirty="0"/>
          </a:p>
          <a:p>
            <a:pPr lvl="1"/>
            <a:r>
              <a:rPr lang="zh-TW" altLang="en-US" dirty="0"/>
              <a:t>可根據需求調整</a:t>
            </a:r>
            <a:endParaRPr lang="en-US" altLang="zh-TW" dirty="0"/>
          </a:p>
          <a:p>
            <a:pPr lvl="1"/>
            <a:r>
              <a:rPr lang="zh-TW" altLang="en-US" dirty="0"/>
              <a:t>注意</a:t>
            </a:r>
            <a:r>
              <a:rPr lang="en-US" altLang="zh-TW" dirty="0"/>
              <a:t>2015</a:t>
            </a:r>
            <a:r>
              <a:rPr lang="zh-TW" altLang="en-US" dirty="0"/>
              <a:t>前後的</a:t>
            </a:r>
            <a:r>
              <a:rPr lang="en-US" altLang="zh-TW" dirty="0" err="1"/>
              <a:t>product_type</a:t>
            </a:r>
            <a:r>
              <a:rPr lang="zh-TW" altLang="en-US" dirty="0"/>
              <a:t>不同</a:t>
            </a:r>
            <a:endParaRPr lang="en-US" altLang="zh-TW" dirty="0"/>
          </a:p>
          <a:p>
            <a:endParaRPr lang="en-US" altLang="zh-TW" dirty="0"/>
          </a:p>
          <a:p>
            <a:r>
              <a:rPr lang="zh-TW" altLang="en-US" dirty="0"/>
              <a:t>資料下載後為</a:t>
            </a:r>
            <a:r>
              <a:rPr lang="en-US" altLang="zh-TW" dirty="0"/>
              <a:t>.zip</a:t>
            </a:r>
            <a:r>
              <a:rPr lang="zh-TW" altLang="en-US" dirty="0"/>
              <a:t>檔，包含</a:t>
            </a:r>
            <a:r>
              <a:rPr lang="en-US" altLang="zh-TW" dirty="0"/>
              <a:t>12</a:t>
            </a:r>
            <a:r>
              <a:rPr lang="zh-TW" altLang="en-US" dirty="0"/>
              <a:t>個月的</a:t>
            </a:r>
            <a:r>
              <a:rPr lang="en-US" altLang="zh-TW" dirty="0"/>
              <a:t>.</a:t>
            </a:r>
            <a:r>
              <a:rPr lang="en-US" altLang="zh-TW" dirty="0" err="1"/>
              <a:t>nc</a:t>
            </a:r>
            <a:r>
              <a:rPr lang="zh-TW" altLang="en-US" dirty="0"/>
              <a:t>檔</a:t>
            </a:r>
            <a:endParaRPr lang="en-US" altLang="zh-TW" dirty="0"/>
          </a:p>
          <a:p>
            <a:endParaRPr lang="en-US" altLang="zh-TW" dirty="0"/>
          </a:p>
          <a:p>
            <a:r>
              <a:rPr lang="zh-TW" altLang="en-US" dirty="0"/>
              <a:t>注意要先在</a:t>
            </a:r>
            <a:r>
              <a:rPr lang="en-US" altLang="zh-TW" dirty="0"/>
              <a:t>/home/</a:t>
            </a:r>
            <a:r>
              <a:rPr lang="en-US" altLang="zh-TW" dirty="0" err="1"/>
              <a:t>your_account_folder</a:t>
            </a:r>
            <a:r>
              <a:rPr lang="en-US" altLang="zh-TW" dirty="0"/>
              <a:t>/</a:t>
            </a:r>
            <a:r>
              <a:rPr lang="zh-TW" altLang="en-US" dirty="0"/>
              <a:t>之下，存放</a:t>
            </a:r>
            <a:r>
              <a:rPr lang="en-US" altLang="zh-TW" dirty="0"/>
              <a:t>.</a:t>
            </a:r>
            <a:r>
              <a:rPr lang="en-US" altLang="zh-TW" dirty="0" err="1"/>
              <a:t>cdsapirc</a:t>
            </a:r>
            <a:r>
              <a:rPr lang="zh-TW" altLang="en-US" dirty="0"/>
              <a:t>：</a:t>
            </a:r>
            <a:endParaRPr lang="en-US" altLang="zh-TW" dirty="0"/>
          </a:p>
          <a:p>
            <a:pPr lvl="1"/>
            <a:r>
              <a:rPr lang="zh-TW" altLang="en-US" dirty="0"/>
              <a:t>這是用來存放預先去申請的</a:t>
            </a:r>
            <a:r>
              <a:rPr lang="en-US" altLang="zh-TW" dirty="0"/>
              <a:t>API</a:t>
            </a:r>
            <a:r>
              <a:rPr lang="zh-TW" altLang="en-US" dirty="0"/>
              <a:t> </a:t>
            </a:r>
            <a:r>
              <a:rPr lang="en-US" altLang="zh-TW" dirty="0"/>
              <a:t>key</a:t>
            </a:r>
            <a:r>
              <a:rPr lang="zh-TW" altLang="en-US" dirty="0"/>
              <a:t>，下載資料認證用</a:t>
            </a:r>
            <a:endParaRPr lang="en-US" altLang="zh-TW" dirty="0"/>
          </a:p>
          <a:p>
            <a:pPr lvl="1"/>
            <a:r>
              <a:rPr lang="zh-TW" altLang="en-US" b="1" dirty="0">
                <a:solidFill>
                  <a:srgbClr val="FF0000"/>
                </a:solidFill>
              </a:rPr>
              <a:t>目前是我自己，以後需用團隊名義申請一個共用的</a:t>
            </a: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1029F646-21EA-4AE1-93C7-53BF4B292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D6905-5EAD-4BB2-9359-288550F44590}" type="slidenum">
              <a:rPr lang="zh-TW" altLang="en-US" smtClean="0"/>
              <a:t>11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637217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2166E8C-C785-4594-9210-79BF108B0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ERA5</a:t>
            </a:r>
            <a:r>
              <a:rPr lang="zh-TW" altLang="en-US" dirty="0"/>
              <a:t> </a:t>
            </a:r>
            <a:r>
              <a:rPr lang="en-US" altLang="zh-TW" dirty="0"/>
              <a:t>&amp;</a:t>
            </a:r>
            <a:r>
              <a:rPr lang="zh-TW" altLang="en-US" dirty="0"/>
              <a:t> </a:t>
            </a:r>
            <a:r>
              <a:rPr lang="en-US" altLang="zh-TW" dirty="0"/>
              <a:t>ORAS5</a:t>
            </a:r>
            <a:endParaRPr lang="zh-TW" altLang="en-US" dirty="0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AF59DC3-0619-44D8-B335-166E319E50E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76501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5E9E376-5271-45DB-8684-450AD27898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數據型態不同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9ED73F6-5445-4233-9A16-83829B5826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ERA5:</a:t>
            </a:r>
            <a:r>
              <a:rPr lang="zh-TW" altLang="en-US" dirty="0"/>
              <a:t> </a:t>
            </a:r>
            <a:r>
              <a:rPr lang="en-US" altLang="zh-TW" dirty="0" err="1"/>
              <a:t>FourCastNet</a:t>
            </a:r>
            <a:r>
              <a:rPr lang="zh-TW" altLang="en-US" dirty="0"/>
              <a:t>使用</a:t>
            </a:r>
            <a:r>
              <a:rPr lang="en-US" altLang="zh-TW" dirty="0">
                <a:solidFill>
                  <a:srgbClr val="FF0000"/>
                </a:solidFill>
              </a:rPr>
              <a:t>hourly</a:t>
            </a:r>
            <a:r>
              <a:rPr lang="en-US" altLang="zh-TW" dirty="0"/>
              <a:t> data</a:t>
            </a:r>
          </a:p>
          <a:p>
            <a:r>
              <a:rPr lang="en-US" altLang="zh-TW" dirty="0"/>
              <a:t>ORAS5:</a:t>
            </a:r>
            <a:r>
              <a:rPr lang="zh-TW" altLang="en-US" dirty="0"/>
              <a:t> 目前官網只提供</a:t>
            </a:r>
            <a:r>
              <a:rPr lang="en-US" altLang="zh-TW" dirty="0">
                <a:solidFill>
                  <a:srgbClr val="FF0000"/>
                </a:solidFill>
              </a:rPr>
              <a:t>monthly</a:t>
            </a:r>
            <a:r>
              <a:rPr lang="en-US" altLang="zh-TW" dirty="0"/>
              <a:t> data</a:t>
            </a:r>
          </a:p>
          <a:p>
            <a:endParaRPr lang="en-US" altLang="zh-TW" dirty="0"/>
          </a:p>
          <a:p>
            <a:r>
              <a:rPr lang="zh-TW" altLang="en-US" dirty="0"/>
              <a:t>無法簡單直接結合兩個</a:t>
            </a:r>
            <a:r>
              <a:rPr lang="en-US" altLang="zh-TW" dirty="0"/>
              <a:t>data</a:t>
            </a:r>
            <a:r>
              <a:rPr lang="zh-TW" altLang="en-US" dirty="0"/>
              <a:t>來訓練</a:t>
            </a:r>
            <a:endParaRPr lang="en-US" altLang="zh-TW" dirty="0"/>
          </a:p>
          <a:p>
            <a:pPr marL="0" indent="0">
              <a:buNone/>
            </a:pPr>
            <a:endParaRPr lang="en-US" altLang="zh-TW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zh-TW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zh-TW" altLang="en-US" dirty="0">
                <a:solidFill>
                  <a:srgbClr val="FF0000"/>
                </a:solidFill>
              </a:rPr>
              <a:t>* 考慮到不打算動</a:t>
            </a:r>
            <a:r>
              <a:rPr lang="en-US" altLang="zh-TW" dirty="0" err="1">
                <a:solidFill>
                  <a:srgbClr val="FF0000"/>
                </a:solidFill>
              </a:rPr>
              <a:t>FourCastNet</a:t>
            </a:r>
            <a:r>
              <a:rPr lang="zh-TW" altLang="en-US" dirty="0">
                <a:solidFill>
                  <a:srgbClr val="FF0000"/>
                </a:solidFill>
              </a:rPr>
              <a:t>模型架構，故打算將</a:t>
            </a:r>
            <a:r>
              <a:rPr lang="en-US" altLang="zh-TW" dirty="0">
                <a:solidFill>
                  <a:srgbClr val="FF0000"/>
                </a:solidFill>
              </a:rPr>
              <a:t>ORAS5</a:t>
            </a:r>
            <a:r>
              <a:rPr lang="zh-TW" altLang="en-US" dirty="0">
                <a:solidFill>
                  <a:srgbClr val="FF0000"/>
                </a:solidFill>
              </a:rPr>
              <a:t>的月資料對上</a:t>
            </a:r>
            <a:r>
              <a:rPr lang="en-US" altLang="zh-TW" dirty="0">
                <a:solidFill>
                  <a:srgbClr val="FF0000"/>
                </a:solidFill>
              </a:rPr>
              <a:t>ERA5</a:t>
            </a:r>
            <a:r>
              <a:rPr lang="zh-TW" altLang="en-US" dirty="0">
                <a:solidFill>
                  <a:srgbClr val="FF0000"/>
                </a:solidFill>
              </a:rPr>
              <a:t>的小時資料</a:t>
            </a:r>
          </a:p>
          <a:p>
            <a:endParaRPr lang="zh-TW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AE620261-6E61-4B97-BDCC-B51F3E6B8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D6905-5EAD-4BB2-9359-288550F44590}" type="slidenum">
              <a:rPr lang="zh-TW" altLang="en-US" smtClean="0"/>
              <a:t>13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365466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A9F056C-116D-4F3B-A665-3AED8393FB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Calculate mean, std</a:t>
            </a:r>
            <a:endParaRPr lang="zh-TW" altLang="en-US" dirty="0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0F9FBC1-A705-4623-9B25-5A5B4944215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021808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408C6A7-4FEB-46F9-A8D1-6BEB7578AD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data_process/get_stats.py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FFCA2D0-4843-47DD-B449-C65247877D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計算</a:t>
            </a:r>
            <a:r>
              <a:rPr lang="en-US" altLang="zh-TW" dirty="0"/>
              <a:t>/train</a:t>
            </a:r>
            <a:r>
              <a:rPr lang="zh-TW" altLang="en-US"/>
              <a:t>資料夾</a:t>
            </a:r>
            <a:r>
              <a:rPr lang="zh-TW" altLang="en-US" dirty="0"/>
              <a:t>下所有</a:t>
            </a:r>
            <a:r>
              <a:rPr lang="en-US" altLang="zh-TW" dirty="0"/>
              <a:t>data</a:t>
            </a:r>
            <a:r>
              <a:rPr lang="zh-TW" altLang="en-US" dirty="0"/>
              <a:t>的</a:t>
            </a:r>
            <a:br>
              <a:rPr lang="en-US" altLang="zh-TW" dirty="0"/>
            </a:br>
            <a:r>
              <a:rPr lang="en-US" altLang="zh-TW" dirty="0" err="1"/>
              <a:t>global_means</a:t>
            </a:r>
            <a:r>
              <a:rPr lang="en-US" altLang="zh-TW" dirty="0"/>
              <a:t>, </a:t>
            </a:r>
            <a:r>
              <a:rPr lang="en-US" altLang="zh-TW" dirty="0" err="1"/>
              <a:t>global_stds</a:t>
            </a:r>
            <a:r>
              <a:rPr lang="en-US" altLang="zh-TW" dirty="0"/>
              <a:t>, </a:t>
            </a:r>
            <a:r>
              <a:rPr lang="en-US" altLang="zh-TW" dirty="0" err="1"/>
              <a:t>time_means</a:t>
            </a:r>
            <a:endParaRPr lang="en-US" altLang="zh-TW" dirty="0"/>
          </a:p>
          <a:p>
            <a:endParaRPr lang="en-US" altLang="zh-TW" dirty="0"/>
          </a:p>
          <a:p>
            <a:r>
              <a:rPr lang="zh-TW" altLang="en-US" dirty="0">
                <a:solidFill>
                  <a:srgbClr val="FF0000"/>
                </a:solidFill>
              </a:rPr>
              <a:t>不知道為何</a:t>
            </a:r>
            <a:r>
              <a:rPr lang="en-US" altLang="zh-TW" dirty="0" err="1">
                <a:solidFill>
                  <a:srgbClr val="FF0000"/>
                </a:solidFill>
              </a:rPr>
              <a:t>time_means</a:t>
            </a:r>
            <a:r>
              <a:rPr lang="zh-TW" altLang="en-US" dirty="0">
                <a:solidFill>
                  <a:srgbClr val="FF0000"/>
                </a:solidFill>
              </a:rPr>
              <a:t>初始化後卻沒有計算，也不確定這是什麼？</a:t>
            </a:r>
            <a:endParaRPr lang="en-US" altLang="zh-TW" dirty="0">
              <a:solidFill>
                <a:srgbClr val="FF0000"/>
              </a:solidFill>
            </a:endParaRPr>
          </a:p>
          <a:p>
            <a:r>
              <a:rPr lang="zh-TW" altLang="en-US" dirty="0">
                <a:solidFill>
                  <a:srgbClr val="FF0000"/>
                </a:solidFill>
              </a:rPr>
              <a:t>並且沒有提供</a:t>
            </a:r>
            <a:r>
              <a:rPr lang="en-US" altLang="zh-TW" dirty="0" err="1">
                <a:solidFill>
                  <a:srgbClr val="FF0000"/>
                </a:solidFill>
              </a:rPr>
              <a:t>time_means</a:t>
            </a:r>
            <a:r>
              <a:rPr lang="zh-TW" altLang="en-US" dirty="0">
                <a:solidFill>
                  <a:srgbClr val="FF0000"/>
                </a:solidFill>
              </a:rPr>
              <a:t>也可以</a:t>
            </a:r>
            <a:r>
              <a:rPr lang="en-US" altLang="zh-TW" dirty="0">
                <a:solidFill>
                  <a:srgbClr val="FF0000"/>
                </a:solidFill>
              </a:rPr>
              <a:t>train</a:t>
            </a: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E06EC6E-39BD-4241-9528-6A657BF6DF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D6905-5EAD-4BB2-9359-288550F44590}" type="slidenum">
              <a:rPr lang="zh-TW" altLang="en-US" smtClean="0"/>
              <a:t>15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91749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D545814-72C3-479B-893B-BA7BE1647F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目標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77D08ACC-FB18-41A8-94C9-8E8FBE6B946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36431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7DB46CB-F559-474D-B706-C59EF3A536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目標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93F8809-215C-4CDE-B78B-772AFCAAE5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將</a:t>
            </a:r>
            <a:r>
              <a:rPr lang="en-US" altLang="zh-TW" dirty="0"/>
              <a:t>hourly_ERA5.grib</a:t>
            </a:r>
            <a:r>
              <a:rPr lang="zh-TW" altLang="en-US" dirty="0"/>
              <a:t>與</a:t>
            </a:r>
            <a:r>
              <a:rPr lang="en-US" altLang="zh-TW" dirty="0"/>
              <a:t>monthly_ORAS5.nc</a:t>
            </a:r>
            <a:r>
              <a:rPr lang="zh-TW" altLang="en-US" dirty="0"/>
              <a:t>合併</a:t>
            </a:r>
            <a:r>
              <a:rPr lang="en-US" altLang="zh-TW" dirty="0"/>
              <a:t>/</a:t>
            </a:r>
            <a:r>
              <a:rPr lang="zh-TW" altLang="en-US" dirty="0"/>
              <a:t>轉換成</a:t>
            </a:r>
            <a:r>
              <a:rPr lang="en-US" altLang="zh-TW" dirty="0"/>
              <a:t>year.h5</a:t>
            </a:r>
          </a:p>
          <a:p>
            <a:endParaRPr lang="en-US" altLang="zh-TW" dirty="0"/>
          </a:p>
          <a:p>
            <a:pPr marL="0" indent="0">
              <a:buNone/>
            </a:pPr>
            <a:r>
              <a:rPr lang="zh-TW" altLang="en-US" dirty="0"/>
              <a:t>* 需要參考</a:t>
            </a:r>
            <a:r>
              <a:rPr lang="en-US" altLang="zh-TW" dirty="0"/>
              <a:t>NVIDIA</a:t>
            </a:r>
            <a:r>
              <a:rPr lang="zh-TW" altLang="en-US" dirty="0"/>
              <a:t>提供的預處理</a:t>
            </a:r>
            <a:r>
              <a:rPr lang="en-US" altLang="zh-TW" dirty="0"/>
              <a:t>.h5</a:t>
            </a:r>
            <a:r>
              <a:rPr lang="zh-TW" altLang="en-US" dirty="0"/>
              <a:t>檔，他們</a:t>
            </a:r>
            <a:r>
              <a:rPr lang="zh-TW" altLang="en-US" dirty="0">
                <a:solidFill>
                  <a:srgbClr val="FF0000"/>
                </a:solidFill>
              </a:rPr>
              <a:t>似乎是</a:t>
            </a:r>
            <a:r>
              <a:rPr lang="zh-TW" altLang="en-US" dirty="0"/>
              <a:t>將</a:t>
            </a:r>
            <a:r>
              <a:rPr lang="en-US" altLang="zh-TW" dirty="0"/>
              <a:t>21</a:t>
            </a:r>
            <a:r>
              <a:rPr lang="zh-TW" altLang="en-US" dirty="0"/>
              <a:t>個</a:t>
            </a:r>
            <a:r>
              <a:rPr lang="en-US" altLang="zh-TW" dirty="0"/>
              <a:t>variables</a:t>
            </a:r>
            <a:r>
              <a:rPr lang="zh-TW" altLang="en-US" dirty="0"/>
              <a:t>包成一個</a:t>
            </a:r>
            <a:r>
              <a:rPr lang="en-US" altLang="zh-TW" dirty="0"/>
              <a:t>" fields "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21428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C86CF87-35E1-41EC-87F2-8475AE704E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檔案架構</a:t>
            </a: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6046E0D2-3031-417B-9EC8-DA151E4E4D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44929" y="54982"/>
            <a:ext cx="2430292" cy="19458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0ADF6086-83C3-4CC6-987A-95EAEFD666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D6905-5EAD-4BB2-9359-288550F44590}" type="slidenum">
              <a:rPr lang="zh-TW" altLang="en-US" smtClean="0"/>
              <a:t>2</a:t>
            </a:fld>
            <a:endParaRPr lang="zh-TW" alt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C7AFF4E8-07C3-498E-94CF-8CE2697535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00552"/>
            <a:ext cx="12192000" cy="4156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26244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476D820-2D00-42A7-AA4F-932F918D0E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train/valid/infer</a:t>
            </a:r>
            <a:r>
              <a:rPr lang="zh-TW" altLang="en-US" dirty="0"/>
              <a:t> 資料夾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4F59D7E-950C-464E-BEF7-552CAF6218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train:</a:t>
            </a:r>
          </a:p>
          <a:p>
            <a:pPr lvl="1"/>
            <a:r>
              <a:rPr lang="zh-TW" altLang="en-US" dirty="0"/>
              <a:t>存放訓練用的</a:t>
            </a:r>
            <a:r>
              <a:rPr lang="en-US" altLang="zh-TW" dirty="0"/>
              <a:t>.h5</a:t>
            </a:r>
            <a:r>
              <a:rPr lang="zh-TW" altLang="en-US" dirty="0"/>
              <a:t>，分年多檔</a:t>
            </a:r>
            <a:endParaRPr lang="en-US" altLang="zh-TW" dirty="0"/>
          </a:p>
          <a:p>
            <a:r>
              <a:rPr lang="en-US" altLang="zh-TW" dirty="0"/>
              <a:t>valid:</a:t>
            </a:r>
          </a:p>
          <a:p>
            <a:pPr lvl="1"/>
            <a:r>
              <a:rPr lang="zh-TW" altLang="en-US" dirty="0"/>
              <a:t>存放驗證用的</a:t>
            </a:r>
            <a:r>
              <a:rPr lang="en-US" altLang="zh-TW" dirty="0"/>
              <a:t>.h5</a:t>
            </a:r>
            <a:r>
              <a:rPr lang="zh-TW" altLang="en-US" dirty="0"/>
              <a:t>，分年多檔</a:t>
            </a:r>
            <a:endParaRPr lang="en-US" altLang="zh-TW" dirty="0"/>
          </a:p>
          <a:p>
            <a:r>
              <a:rPr lang="en-US" altLang="zh-TW" dirty="0"/>
              <a:t>infer:</a:t>
            </a:r>
          </a:p>
          <a:p>
            <a:pPr lvl="1"/>
            <a:r>
              <a:rPr lang="zh-TW" altLang="en-US" dirty="0"/>
              <a:t>存放推論用的</a:t>
            </a:r>
            <a:r>
              <a:rPr lang="en-US" altLang="zh-TW" dirty="0"/>
              <a:t>.h5</a:t>
            </a:r>
            <a:r>
              <a:rPr lang="zh-TW" altLang="en-US" dirty="0"/>
              <a:t>，分年多檔</a:t>
            </a:r>
            <a:endParaRPr lang="en-US" altLang="zh-TW" dirty="0"/>
          </a:p>
          <a:p>
            <a:pPr lvl="1"/>
            <a:endParaRPr lang="en-US" altLang="zh-TW" dirty="0"/>
          </a:p>
          <a:p>
            <a:pPr marL="0" indent="0">
              <a:buNone/>
            </a:pPr>
            <a:r>
              <a:rPr lang="zh-TW" altLang="en-US" dirty="0">
                <a:solidFill>
                  <a:srgbClr val="FF0000"/>
                </a:solidFill>
              </a:rPr>
              <a:t>* 目前放的是</a:t>
            </a:r>
            <a:r>
              <a:rPr lang="en-US" altLang="zh-TW" dirty="0">
                <a:solidFill>
                  <a:srgbClr val="FF0000"/>
                </a:solidFill>
              </a:rPr>
              <a:t>NVIDIA</a:t>
            </a:r>
            <a:r>
              <a:rPr lang="zh-TW" altLang="en-US" dirty="0">
                <a:solidFill>
                  <a:srgbClr val="FF0000"/>
                </a:solidFill>
              </a:rPr>
              <a:t>預先處理好的</a:t>
            </a:r>
            <a:r>
              <a:rPr lang="en-US" altLang="zh-TW" dirty="0">
                <a:solidFill>
                  <a:srgbClr val="FF0000"/>
                </a:solidFill>
              </a:rPr>
              <a:t>data</a:t>
            </a:r>
          </a:p>
          <a:p>
            <a:endParaRPr lang="zh-TW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664062FF-6F3B-4745-A9A6-CAD026C710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D6905-5EAD-4BB2-9359-288550F44590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72470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91CC499-82BC-4BC4-9275-8021652CDC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ERA5</a:t>
            </a:r>
            <a:endParaRPr lang="zh-TW" altLang="en-US" dirty="0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65AB6F-E6D1-471A-868B-2A46C3937D7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729600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58993C4-8F84-45FB-A561-6A26BC6C96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/ERA5_files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740B700-D333-4CA2-840C-E1EE560E4A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zh-TW" dirty="0">
                <a:hlinkClick r:id="rId2"/>
              </a:rPr>
              <a:t>ERA5 hourly data on single levels from 1940 to present</a:t>
            </a:r>
            <a:endParaRPr lang="en-US" altLang="zh-TW" dirty="0"/>
          </a:p>
          <a:p>
            <a:endParaRPr lang="en-US" altLang="zh-TW" dirty="0"/>
          </a:p>
          <a:p>
            <a:r>
              <a:rPr lang="zh-TW" altLang="en-US" dirty="0"/>
              <a:t>存放直接從</a:t>
            </a:r>
            <a:r>
              <a:rPr lang="en-US" altLang="zh-TW" dirty="0"/>
              <a:t>ECMWF</a:t>
            </a:r>
            <a:r>
              <a:rPr lang="zh-TW" altLang="en-US" dirty="0"/>
              <a:t>下載的資料</a:t>
            </a:r>
            <a:endParaRPr lang="en-US" altLang="zh-TW" dirty="0"/>
          </a:p>
          <a:p>
            <a:r>
              <a:rPr lang="en-US" altLang="zh-TW" dirty="0"/>
              <a:t>Variables: [“</a:t>
            </a:r>
            <a:r>
              <a:rPr lang="en-US" altLang="zh-TW" b="0" i="0" dirty="0">
                <a:solidFill>
                  <a:srgbClr val="000000"/>
                </a:solidFill>
                <a:effectLst/>
                <a:latin typeface="__Lato_59ed39"/>
              </a:rPr>
              <a:t>10m u-component of wind”, “10m v-component of wind”</a:t>
            </a:r>
            <a:r>
              <a:rPr lang="en-US" altLang="zh-TW" dirty="0"/>
              <a:t>]</a:t>
            </a:r>
          </a:p>
          <a:p>
            <a:pPr lvl="1"/>
            <a:r>
              <a:rPr lang="zh-TW" altLang="en-US" dirty="0"/>
              <a:t>與</a:t>
            </a:r>
            <a:r>
              <a:rPr lang="en-US" altLang="zh-TW" dirty="0"/>
              <a:t>NVIDIA</a:t>
            </a:r>
            <a:r>
              <a:rPr lang="zh-TW" altLang="en-US" dirty="0"/>
              <a:t>的</a:t>
            </a:r>
            <a:r>
              <a:rPr lang="en-US" altLang="zh-TW" dirty="0"/>
              <a:t>21</a:t>
            </a:r>
            <a:r>
              <a:rPr lang="zh-TW" altLang="en-US" dirty="0"/>
              <a:t>個</a:t>
            </a:r>
            <a:r>
              <a:rPr lang="en-US" altLang="zh-TW" dirty="0"/>
              <a:t>variables</a:t>
            </a:r>
            <a:r>
              <a:rPr lang="zh-TW" altLang="en-US" dirty="0"/>
              <a:t>不同，這裡僅下載</a:t>
            </a:r>
            <a:r>
              <a:rPr lang="zh-TW" altLang="en-US" dirty="0">
                <a:solidFill>
                  <a:srgbClr val="FF0000"/>
                </a:solidFill>
              </a:rPr>
              <a:t>兩個</a:t>
            </a:r>
            <a:r>
              <a:rPr lang="zh-TW" altLang="en-US" dirty="0"/>
              <a:t>用做初步測試</a:t>
            </a:r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r>
              <a:rPr lang="zh-TW" altLang="en-US" b="1" dirty="0">
                <a:solidFill>
                  <a:srgbClr val="FF0000"/>
                </a:solidFill>
              </a:rPr>
              <a:t>下載的資料型態為</a:t>
            </a:r>
            <a:r>
              <a:rPr lang="en-US" altLang="zh-TW" b="1" dirty="0">
                <a:solidFill>
                  <a:srgbClr val="FF0000"/>
                </a:solidFill>
              </a:rPr>
              <a:t>.</a:t>
            </a:r>
            <a:r>
              <a:rPr lang="en-US" altLang="zh-TW" b="1" dirty="0" err="1">
                <a:solidFill>
                  <a:srgbClr val="FF0000"/>
                </a:solidFill>
              </a:rPr>
              <a:t>grib</a:t>
            </a:r>
            <a:r>
              <a:rPr lang="zh-TW" altLang="en-US" b="1" dirty="0">
                <a:solidFill>
                  <a:srgbClr val="FF0000"/>
                </a:solidFill>
              </a:rPr>
              <a:t> </a:t>
            </a:r>
            <a:r>
              <a:rPr lang="en-US" altLang="zh-TW" b="1" dirty="0">
                <a:solidFill>
                  <a:srgbClr val="FF0000"/>
                </a:solidFill>
              </a:rPr>
              <a:t>(</a:t>
            </a:r>
            <a:r>
              <a:rPr lang="zh-TW" altLang="en-US" b="1" dirty="0">
                <a:solidFill>
                  <a:srgbClr val="FF0000"/>
                </a:solidFill>
              </a:rPr>
              <a:t>後續還需處理成</a:t>
            </a:r>
            <a:r>
              <a:rPr lang="en-US" altLang="zh-TW" b="1" dirty="0">
                <a:solidFill>
                  <a:srgbClr val="FF0000"/>
                </a:solidFill>
              </a:rPr>
              <a:t>.h5)</a:t>
            </a:r>
            <a:endParaRPr lang="zh-TW" alt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75681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292FB91-89AB-41B8-93F9-42EDF29E4D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請求的參數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592E9CE-19F2-4348-9D05-D9A3F0BD2C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2">
            <a:normAutofit fontScale="55000" lnSpcReduction="20000"/>
          </a:bodyPr>
          <a:lstStyle/>
          <a:p>
            <a:pPr marL="0" indent="0">
              <a:buNone/>
            </a:pPr>
            <a:r>
              <a:rPr lang="en-US" altLang="zh-TW" dirty="0"/>
              <a:t>dataset = "reanalysis-era5-single-levels“</a:t>
            </a:r>
          </a:p>
          <a:p>
            <a:pPr marL="0" indent="0">
              <a:buNone/>
            </a:pPr>
            <a:r>
              <a:rPr lang="en-US" altLang="zh-TW" dirty="0"/>
              <a:t>request = {</a:t>
            </a:r>
          </a:p>
          <a:p>
            <a:pPr marL="0" indent="0">
              <a:buNone/>
            </a:pPr>
            <a:r>
              <a:rPr lang="en-US" altLang="zh-TW" dirty="0"/>
              <a:t>    "</a:t>
            </a:r>
            <a:r>
              <a:rPr lang="en-US" altLang="zh-TW" dirty="0" err="1"/>
              <a:t>product_type</a:t>
            </a:r>
            <a:r>
              <a:rPr lang="en-US" altLang="zh-TW" dirty="0"/>
              <a:t>": ["reanalysis"],</a:t>
            </a:r>
          </a:p>
          <a:p>
            <a:pPr marL="0" indent="0">
              <a:buNone/>
            </a:pPr>
            <a:r>
              <a:rPr lang="en-US" altLang="zh-TW" dirty="0"/>
              <a:t>    "variable": [</a:t>
            </a:r>
          </a:p>
          <a:p>
            <a:pPr marL="0" indent="0">
              <a:buNone/>
            </a:pPr>
            <a:r>
              <a:rPr lang="en-US" altLang="zh-TW" dirty="0"/>
              <a:t>        "10m_u_component_of_wind",</a:t>
            </a:r>
          </a:p>
          <a:p>
            <a:pPr marL="0" indent="0">
              <a:buNone/>
            </a:pPr>
            <a:r>
              <a:rPr lang="en-US" altLang="zh-TW" dirty="0"/>
              <a:t>        "10m_v_component_of_wind"</a:t>
            </a:r>
          </a:p>
          <a:p>
            <a:pPr marL="0" indent="0">
              <a:buNone/>
            </a:pPr>
            <a:r>
              <a:rPr lang="en-US" altLang="zh-TW" dirty="0"/>
              <a:t>    ],</a:t>
            </a:r>
          </a:p>
          <a:p>
            <a:pPr marL="0" indent="0">
              <a:buNone/>
            </a:pPr>
            <a:r>
              <a:rPr lang="en-US" altLang="zh-TW" dirty="0"/>
              <a:t>    "month": [</a:t>
            </a:r>
          </a:p>
          <a:p>
            <a:pPr marL="0" indent="0">
              <a:buNone/>
            </a:pPr>
            <a:r>
              <a:rPr lang="en-US" altLang="zh-TW" dirty="0"/>
              <a:t>        "01", "02", "03",</a:t>
            </a:r>
          </a:p>
          <a:p>
            <a:pPr marL="0" indent="0">
              <a:buNone/>
            </a:pPr>
            <a:r>
              <a:rPr lang="en-US" altLang="zh-TW" dirty="0"/>
              <a:t>        "04", "05", "06",</a:t>
            </a:r>
          </a:p>
          <a:p>
            <a:pPr marL="0" indent="0">
              <a:buNone/>
            </a:pPr>
            <a:r>
              <a:rPr lang="en-US" altLang="zh-TW" dirty="0"/>
              <a:t>        "07", "08", "09",</a:t>
            </a:r>
          </a:p>
          <a:p>
            <a:pPr marL="0" indent="0">
              <a:buNone/>
            </a:pPr>
            <a:r>
              <a:rPr lang="en-US" altLang="zh-TW" dirty="0"/>
              <a:t>        "10", "11", "12"</a:t>
            </a:r>
          </a:p>
          <a:p>
            <a:pPr marL="0" indent="0">
              <a:buNone/>
            </a:pPr>
            <a:r>
              <a:rPr lang="en-US" altLang="zh-TW" dirty="0"/>
              <a:t>    ],</a:t>
            </a:r>
          </a:p>
          <a:p>
            <a:pPr marL="0" indent="0">
              <a:buNone/>
            </a:pPr>
            <a:r>
              <a:rPr lang="en-US" altLang="zh-TW" dirty="0"/>
              <a:t>    "day": [</a:t>
            </a:r>
          </a:p>
          <a:p>
            <a:pPr marL="0" indent="0">
              <a:buNone/>
            </a:pPr>
            <a:r>
              <a:rPr lang="en-US" altLang="zh-TW" dirty="0"/>
              <a:t>        "01", "02", "03", "04", "05", "06", "07", "08", "09", "10", "11", "12",</a:t>
            </a:r>
          </a:p>
          <a:p>
            <a:pPr marL="0" indent="0">
              <a:buNone/>
            </a:pPr>
            <a:r>
              <a:rPr lang="en-US" altLang="zh-TW" dirty="0"/>
              <a:t>        "13", "14", "15", "16", "17", "18", "19", "20", "21", "22", "23", "24",</a:t>
            </a:r>
          </a:p>
          <a:p>
            <a:pPr marL="0" indent="0">
              <a:buNone/>
            </a:pPr>
            <a:r>
              <a:rPr lang="en-US" altLang="zh-TW" dirty="0"/>
              <a:t>        "25", "26", "27", "28", "29", "30", "31"</a:t>
            </a:r>
          </a:p>
          <a:p>
            <a:pPr marL="0" indent="0">
              <a:buNone/>
            </a:pPr>
            <a:r>
              <a:rPr lang="en-US" altLang="zh-TW" dirty="0"/>
              <a:t>    ],</a:t>
            </a:r>
          </a:p>
          <a:p>
            <a:pPr marL="0" indent="0">
              <a:buNone/>
            </a:pPr>
            <a:r>
              <a:rPr lang="en-US" altLang="zh-TW" dirty="0"/>
              <a:t>    "time": [</a:t>
            </a:r>
          </a:p>
          <a:p>
            <a:pPr marL="0" indent="0">
              <a:buNone/>
            </a:pPr>
            <a:r>
              <a:rPr lang="en-US" altLang="zh-TW" dirty="0"/>
              <a:t>        "00:00", "01:00", "02:00", "03:00", "04:00", "05:00", "06:00", "07:00",</a:t>
            </a:r>
          </a:p>
          <a:p>
            <a:pPr marL="0" indent="0">
              <a:buNone/>
            </a:pPr>
            <a:r>
              <a:rPr lang="en-US" altLang="zh-TW" dirty="0"/>
              <a:t>        "08:00", "09:00", "10:00", "11:00", "12:00", "13:00", "14:00", "15:00",</a:t>
            </a:r>
          </a:p>
          <a:p>
            <a:pPr marL="0" indent="0">
              <a:buNone/>
            </a:pPr>
            <a:r>
              <a:rPr lang="en-US" altLang="zh-TW" dirty="0"/>
              <a:t>        "16:00", "17:00", "18:00", "19:00", "20:00", "21:00", "22:00", "23:00"</a:t>
            </a:r>
          </a:p>
          <a:p>
            <a:pPr marL="0" indent="0">
              <a:buNone/>
            </a:pPr>
            <a:r>
              <a:rPr lang="en-US" altLang="zh-TW" dirty="0"/>
              <a:t>    ],</a:t>
            </a:r>
          </a:p>
          <a:p>
            <a:pPr marL="0" indent="0">
              <a:buNone/>
            </a:pPr>
            <a:r>
              <a:rPr lang="en-US" altLang="zh-TW" dirty="0"/>
              <a:t>    "</a:t>
            </a:r>
            <a:r>
              <a:rPr lang="en-US" altLang="zh-TW" dirty="0" err="1"/>
              <a:t>data_format</a:t>
            </a:r>
            <a:r>
              <a:rPr lang="en-US" altLang="zh-TW" dirty="0"/>
              <a:t>": "</a:t>
            </a:r>
            <a:r>
              <a:rPr lang="en-US" altLang="zh-TW" dirty="0" err="1"/>
              <a:t>grib</a:t>
            </a:r>
            <a:r>
              <a:rPr lang="en-US" altLang="zh-TW" dirty="0"/>
              <a:t>",</a:t>
            </a:r>
          </a:p>
          <a:p>
            <a:pPr marL="0" indent="0">
              <a:buNone/>
            </a:pPr>
            <a:r>
              <a:rPr lang="en-US" altLang="zh-TW" dirty="0"/>
              <a:t>    "</a:t>
            </a:r>
            <a:r>
              <a:rPr lang="en-US" altLang="zh-TW" dirty="0" err="1"/>
              <a:t>download_format</a:t>
            </a:r>
            <a:r>
              <a:rPr lang="en-US" altLang="zh-TW" dirty="0"/>
              <a:t>": "unarchived"</a:t>
            </a:r>
          </a:p>
          <a:p>
            <a:pPr marL="0" indent="0">
              <a:buNone/>
            </a:pPr>
            <a:r>
              <a:rPr lang="en-US" altLang="zh-TW" dirty="0"/>
              <a:t>}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581627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2F0D2F9-9645-41E5-966E-CB7FE1B4FB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get_ERA5.py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216998E-7AEF-4B78-8B73-5E51AD619F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用來下載</a:t>
            </a:r>
            <a:r>
              <a:rPr lang="en-US" altLang="zh-TW" dirty="0"/>
              <a:t>ERA5</a:t>
            </a:r>
            <a:r>
              <a:rPr lang="zh-TW" altLang="en-US" dirty="0"/>
              <a:t>資料</a:t>
            </a:r>
            <a:endParaRPr lang="en-US" altLang="zh-TW" dirty="0"/>
          </a:p>
          <a:p>
            <a:pPr lvl="1"/>
            <a:r>
              <a:rPr lang="zh-TW" altLang="en-US" dirty="0"/>
              <a:t>可根據需求調整</a:t>
            </a:r>
            <a:endParaRPr lang="en-US" altLang="zh-TW" dirty="0"/>
          </a:p>
          <a:p>
            <a:pPr lvl="1"/>
            <a:r>
              <a:rPr lang="zh-TW" altLang="en-US" dirty="0"/>
              <a:t>由於有下載失敗的風險，亦可考慮分年</a:t>
            </a:r>
            <a:r>
              <a:rPr lang="en-US" altLang="zh-TW" dirty="0"/>
              <a:t>/</a:t>
            </a:r>
            <a:r>
              <a:rPr lang="zh-TW" altLang="en-US" dirty="0"/>
              <a:t>月</a:t>
            </a:r>
            <a:r>
              <a:rPr lang="en-US" altLang="zh-TW" dirty="0"/>
              <a:t>/</a:t>
            </a:r>
            <a:r>
              <a:rPr lang="zh-TW" altLang="en-US" dirty="0"/>
              <a:t>日</a:t>
            </a:r>
            <a:r>
              <a:rPr lang="en-US" altLang="zh-TW" dirty="0"/>
              <a:t>/</a:t>
            </a:r>
            <a:r>
              <a:rPr lang="zh-TW" altLang="en-US" dirty="0"/>
              <a:t>時</a:t>
            </a:r>
            <a:r>
              <a:rPr lang="en-US" altLang="zh-TW" dirty="0"/>
              <a:t>…</a:t>
            </a:r>
            <a:r>
              <a:rPr lang="zh-TW" altLang="en-US" dirty="0"/>
              <a:t>下載 </a:t>
            </a:r>
            <a:r>
              <a:rPr lang="en-US" altLang="zh-TW" dirty="0"/>
              <a:t>(</a:t>
            </a:r>
            <a:r>
              <a:rPr lang="zh-TW" altLang="en-US" dirty="0"/>
              <a:t>但要再合併</a:t>
            </a:r>
            <a:r>
              <a:rPr lang="en-US" altLang="zh-TW" dirty="0"/>
              <a:t>)</a:t>
            </a:r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r>
              <a:rPr lang="zh-TW" altLang="en-US" dirty="0"/>
              <a:t>注意要先在</a:t>
            </a:r>
            <a:r>
              <a:rPr lang="en-US" altLang="zh-TW" dirty="0"/>
              <a:t>/home/</a:t>
            </a:r>
            <a:r>
              <a:rPr lang="en-US" altLang="zh-TW" dirty="0" err="1"/>
              <a:t>your_account_folder</a:t>
            </a:r>
            <a:r>
              <a:rPr lang="en-US" altLang="zh-TW" dirty="0"/>
              <a:t>/</a:t>
            </a:r>
            <a:r>
              <a:rPr lang="zh-TW" altLang="en-US" dirty="0"/>
              <a:t>之下，存放</a:t>
            </a:r>
            <a:r>
              <a:rPr lang="en-US" altLang="zh-TW" dirty="0"/>
              <a:t>.</a:t>
            </a:r>
            <a:r>
              <a:rPr lang="en-US" altLang="zh-TW" dirty="0" err="1"/>
              <a:t>cdsapirc</a:t>
            </a:r>
            <a:r>
              <a:rPr lang="zh-TW" altLang="en-US" dirty="0"/>
              <a:t>：</a:t>
            </a:r>
            <a:endParaRPr lang="en-US" altLang="zh-TW" dirty="0"/>
          </a:p>
          <a:p>
            <a:pPr lvl="1"/>
            <a:r>
              <a:rPr lang="zh-TW" altLang="en-US" dirty="0"/>
              <a:t>這是用來存放預先去申請的</a:t>
            </a:r>
            <a:r>
              <a:rPr lang="en-US" altLang="zh-TW" dirty="0"/>
              <a:t>API</a:t>
            </a:r>
            <a:r>
              <a:rPr lang="zh-TW" altLang="en-US" dirty="0"/>
              <a:t> </a:t>
            </a:r>
            <a:r>
              <a:rPr lang="en-US" altLang="zh-TW" dirty="0"/>
              <a:t>key</a:t>
            </a:r>
            <a:r>
              <a:rPr lang="zh-TW" altLang="en-US" dirty="0"/>
              <a:t>，下載資料認證用</a:t>
            </a:r>
            <a:endParaRPr lang="en-US" altLang="zh-TW" dirty="0"/>
          </a:p>
          <a:p>
            <a:pPr lvl="1"/>
            <a:r>
              <a:rPr lang="zh-TW" altLang="en-US" b="1" dirty="0">
                <a:solidFill>
                  <a:srgbClr val="FF0000"/>
                </a:solidFill>
              </a:rPr>
              <a:t>目前是我自己，以後需用團隊名義申請一個共用的</a:t>
            </a: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1029F646-21EA-4AE1-93C7-53BF4B292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D6905-5EAD-4BB2-9359-288550F44590}" type="slidenum">
              <a:rPr lang="zh-TW" altLang="en-US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70405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A32EDC5-5660-4F70-A132-DE9B50545F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ORAS5</a:t>
            </a:r>
            <a:endParaRPr lang="zh-TW" altLang="en-US" dirty="0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2C6456C6-290C-46CA-BAA4-4C935D746E7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70380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ECDAC6C-CF1D-4AF0-8A62-4843D1A969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/ORAS5_files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91A955E-DF8B-434D-9E0B-18D47E4F00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zh-TW" dirty="0">
                <a:hlinkClick r:id="rId2"/>
              </a:rPr>
              <a:t>ORAS5 global ocean reanalysis monthly data from 1958 to present</a:t>
            </a:r>
            <a:endParaRPr lang="zh-TW" altLang="en-US" dirty="0"/>
          </a:p>
          <a:p>
            <a:endParaRPr lang="en-US" altLang="zh-TW" dirty="0"/>
          </a:p>
          <a:p>
            <a:r>
              <a:rPr lang="zh-TW" altLang="en-US" dirty="0"/>
              <a:t>存放直接從</a:t>
            </a:r>
            <a:r>
              <a:rPr lang="en-US" altLang="zh-TW" dirty="0"/>
              <a:t>ECMWF</a:t>
            </a:r>
            <a:r>
              <a:rPr lang="zh-TW" altLang="en-US" dirty="0"/>
              <a:t>下載的資料</a:t>
            </a:r>
            <a:endParaRPr lang="en-US" altLang="zh-TW" dirty="0"/>
          </a:p>
          <a:p>
            <a:r>
              <a:rPr lang="en-US" altLang="zh-TW" dirty="0"/>
              <a:t>Variables: [</a:t>
            </a:r>
            <a:r>
              <a:rPr lang="en-US" altLang="zh-TW" dirty="0">
                <a:solidFill>
                  <a:srgbClr val="000000"/>
                </a:solidFill>
                <a:latin typeface="__Lato_59ed39"/>
              </a:rPr>
              <a:t>“</a:t>
            </a:r>
            <a:r>
              <a:rPr lang="en-US" altLang="zh-TW" dirty="0" err="1">
                <a:solidFill>
                  <a:srgbClr val="000000"/>
                </a:solidFill>
                <a:latin typeface="__Lato_59ed39"/>
              </a:rPr>
              <a:t>sea_surface_height</a:t>
            </a:r>
            <a:r>
              <a:rPr lang="en-US" altLang="zh-TW" dirty="0">
                <a:solidFill>
                  <a:srgbClr val="000000"/>
                </a:solidFill>
                <a:latin typeface="__Lato_59ed39"/>
              </a:rPr>
              <a:t>”</a:t>
            </a:r>
            <a:r>
              <a:rPr lang="en-US" altLang="zh-TW" dirty="0"/>
              <a:t>]</a:t>
            </a:r>
          </a:p>
          <a:p>
            <a:pPr lvl="1"/>
            <a:r>
              <a:rPr lang="zh-TW" altLang="en-US" dirty="0"/>
              <a:t>這裡僅下載一個</a:t>
            </a:r>
            <a:r>
              <a:rPr lang="en-US" altLang="zh-TW" dirty="0"/>
              <a:t>SSH</a:t>
            </a:r>
            <a:r>
              <a:rPr lang="zh-TW" altLang="en-US" dirty="0"/>
              <a:t>用做初步測試</a:t>
            </a:r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r>
              <a:rPr lang="zh-TW" altLang="en-US" b="1" dirty="0">
                <a:solidFill>
                  <a:srgbClr val="FF0000"/>
                </a:solidFill>
              </a:rPr>
              <a:t>下載的資料型態為</a:t>
            </a:r>
            <a:r>
              <a:rPr lang="en-US" altLang="zh-TW" b="1" dirty="0">
                <a:solidFill>
                  <a:srgbClr val="FF0000"/>
                </a:solidFill>
              </a:rPr>
              <a:t>.</a:t>
            </a:r>
            <a:r>
              <a:rPr lang="en-US" altLang="zh-TW" b="1" dirty="0" err="1">
                <a:solidFill>
                  <a:srgbClr val="FF0000"/>
                </a:solidFill>
              </a:rPr>
              <a:t>cn</a:t>
            </a:r>
            <a:r>
              <a:rPr lang="zh-TW" altLang="en-US" b="1" dirty="0">
                <a:solidFill>
                  <a:srgbClr val="FF0000"/>
                </a:solidFill>
              </a:rPr>
              <a:t> </a:t>
            </a:r>
            <a:r>
              <a:rPr lang="en-US" altLang="zh-TW" b="1" dirty="0">
                <a:solidFill>
                  <a:srgbClr val="FF0000"/>
                </a:solidFill>
              </a:rPr>
              <a:t>(</a:t>
            </a:r>
            <a:r>
              <a:rPr lang="zh-TW" altLang="en-US" b="1" dirty="0">
                <a:solidFill>
                  <a:srgbClr val="FF0000"/>
                </a:solidFill>
              </a:rPr>
              <a:t>後續還需處理成</a:t>
            </a:r>
            <a:r>
              <a:rPr lang="en-US" altLang="zh-TW" b="1" dirty="0">
                <a:solidFill>
                  <a:srgbClr val="FF0000"/>
                </a:solidFill>
              </a:rPr>
              <a:t>.h5)</a:t>
            </a:r>
            <a:endParaRPr lang="zh-TW" alt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60075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</TotalTime>
  <Words>924</Words>
  <Application>Microsoft Office PowerPoint</Application>
  <PresentationFormat>寬螢幕</PresentationFormat>
  <Paragraphs>121</Paragraphs>
  <Slides>17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17</vt:i4>
      </vt:variant>
    </vt:vector>
  </HeadingPairs>
  <TitlesOfParts>
    <vt:vector size="23" baseType="lpstr">
      <vt:lpstr>__Lato_59ed39</vt:lpstr>
      <vt:lpstr>新細明體</vt:lpstr>
      <vt:lpstr>Arial</vt:lpstr>
      <vt:lpstr>Calibri</vt:lpstr>
      <vt:lpstr>Calibri Light</vt:lpstr>
      <vt:lpstr>Office 佈景主題</vt:lpstr>
      <vt:lpstr>ERA5 &amp; ORAS5 data</vt:lpstr>
      <vt:lpstr>檔案架構</vt:lpstr>
      <vt:lpstr>train/valid/infer 資料夾</vt:lpstr>
      <vt:lpstr>ERA5</vt:lpstr>
      <vt:lpstr>/ERA5_files</vt:lpstr>
      <vt:lpstr>請求的參數</vt:lpstr>
      <vt:lpstr>get_ERA5.py</vt:lpstr>
      <vt:lpstr>ORAS5</vt:lpstr>
      <vt:lpstr>/ORAS5_files</vt:lpstr>
      <vt:lpstr>請求的參數</vt:lpstr>
      <vt:lpstr>get_ORAS5.py</vt:lpstr>
      <vt:lpstr>ERA5 &amp; ORAS5</vt:lpstr>
      <vt:lpstr>數據型態不同</vt:lpstr>
      <vt:lpstr>Calculate mean, std</vt:lpstr>
      <vt:lpstr>data_process/get_stats.py</vt:lpstr>
      <vt:lpstr>目標</vt:lpstr>
      <vt:lpstr>目標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</dc:title>
  <dc:creator>麟雅 邱</dc:creator>
  <cp:lastModifiedBy>邱麟雅</cp:lastModifiedBy>
  <cp:revision>40</cp:revision>
  <dcterms:created xsi:type="dcterms:W3CDTF">2024-12-10T07:38:23Z</dcterms:created>
  <dcterms:modified xsi:type="dcterms:W3CDTF">2024-12-10T15:57:00Z</dcterms:modified>
</cp:coreProperties>
</file>