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2" r:id="rId5"/>
    <p:sldId id="260" r:id="rId6"/>
    <p:sldId id="258" r:id="rId7"/>
    <p:sldId id="261" r:id="rId8"/>
    <p:sldId id="263" r:id="rId9"/>
    <p:sldId id="259" r:id="rId10"/>
    <p:sldId id="265" r:id="rId11"/>
    <p:sldId id="266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B31BA2-B9A0-467D-8971-6EFEC37E56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CEC8E54-570F-4A4D-A26A-DB8D740D0F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50B9F16-0CB3-437D-B172-5461B5B50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CFAF-1D53-404C-A365-707E51530452}" type="datetimeFigureOut">
              <a:rPr lang="zh-TW" altLang="en-US" smtClean="0"/>
              <a:t>2024/12/12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2A4FE7A-4851-4120-8E0F-4DE2050E9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B7C729E-1674-4182-83C4-B65AEAC2D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1950-6FED-4955-982F-3B3A57B7B0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009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A1A401-C684-47A0-B69E-0A66B1690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0FFB33A8-DD8C-4563-9094-37393AF999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0255F47-C3C4-4225-BC61-4DEE8787D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CFAF-1D53-404C-A365-707E51530452}" type="datetimeFigureOut">
              <a:rPr lang="zh-TW" altLang="en-US" smtClean="0"/>
              <a:t>2024/12/12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3BB9FEE-0DB9-40F5-943E-59683F44F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43786A0-7C28-40C9-8CA4-BB4F05C24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1950-6FED-4955-982F-3B3A57B7B0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529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CFC64642-2645-4840-B354-769C5BC158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1B6BFDE-143D-4F93-8A58-016D57FE9A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ACCB490-AD14-46F6-B6EF-F9754869F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CFAF-1D53-404C-A365-707E51530452}" type="datetimeFigureOut">
              <a:rPr lang="zh-TW" altLang="en-US" smtClean="0"/>
              <a:t>2024/12/12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EEF1B20-2A27-408F-9EC6-6C3277578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620AB8C-90FC-4D98-AF34-09DE983B0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1950-6FED-4955-982F-3B3A57B7B0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6330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C07039-E03A-40E9-8CD2-BEE29B38A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6D61749-3466-4A28-881A-BBF09EAFA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35523A5-6EE2-4244-B1E5-D2DB34557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CFAF-1D53-404C-A365-707E51530452}" type="datetimeFigureOut">
              <a:rPr lang="zh-TW" altLang="en-US" smtClean="0"/>
              <a:t>2024/12/12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C0405F6-6162-4BB5-B90C-F0D9B081A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308590-50C2-4E04-AEE5-763CB8830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1950-6FED-4955-982F-3B3A57B7B0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0466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C4FB18D-EB83-4126-9D9F-BE4A4E82A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F5291BE-7DC9-4EEC-8D43-E2DA7D4E6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F779AC7-5590-4295-998C-26A95700B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CFAF-1D53-404C-A365-707E51530452}" type="datetimeFigureOut">
              <a:rPr lang="zh-TW" altLang="en-US" smtClean="0"/>
              <a:t>2024/12/12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90CC11C-36FB-4034-9B1E-927F63872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E819F56-51F9-4C27-968C-801FF0A24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1950-6FED-4955-982F-3B3A57B7B0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9812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69ABBD8-DB0E-4665-BA2A-DF138111D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7066B14-E094-468C-BDC4-E2C6236050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6D0E47C-55C9-465F-9F1D-4C2967E585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A01CF76-FCF7-4118-8C12-D5146AEFC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CFAF-1D53-404C-A365-707E51530452}" type="datetimeFigureOut">
              <a:rPr lang="zh-TW" altLang="en-US" smtClean="0"/>
              <a:t>2024/12/12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0C855D8-9F28-4C5F-86C4-EBCB73AEE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24BF7E5-68AF-4CD9-B903-32F3AE6C5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1950-6FED-4955-982F-3B3A57B7B0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911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D77BB9-1BFC-48E1-BF04-037A600D1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65D3961-6A68-4BAE-81A7-21F3896C48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37AD4D1-6FC6-45A3-B915-794B219600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627F7305-6D97-4500-A8DB-40F45C84D2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F497A188-0FAC-425D-97A7-0ADC37E97B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DE6469C-F743-42BF-BF81-2641D503B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CFAF-1D53-404C-A365-707E51530452}" type="datetimeFigureOut">
              <a:rPr lang="zh-TW" altLang="en-US" smtClean="0"/>
              <a:t>2024/12/12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073B85CD-5F86-4785-A64D-0427339BC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7035861-CD9E-4E9A-BBCA-359772970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1950-6FED-4955-982F-3B3A57B7B0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6586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7E66830-A23E-4627-8D8E-CF3768EA7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81D896C-E76E-4D13-B9C6-A0062D67B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CFAF-1D53-404C-A365-707E51530452}" type="datetimeFigureOut">
              <a:rPr lang="zh-TW" altLang="en-US" smtClean="0"/>
              <a:t>2024/12/12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A30E0F8-0B6C-4E21-B9F7-E12182A7C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B5B9FB4E-9BB7-4058-97E8-ADA786F22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1950-6FED-4955-982F-3B3A57B7B0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9101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9535010A-9937-4AAA-98CF-88CAC3E54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CFAF-1D53-404C-A365-707E51530452}" type="datetimeFigureOut">
              <a:rPr lang="zh-TW" altLang="en-US" smtClean="0"/>
              <a:t>2024/12/12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01BCB68B-E702-477F-808E-F52E93D14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DB328EF-FDB3-4D51-9889-872573C95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1950-6FED-4955-982F-3B3A57B7B0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677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D3EDDC-8DDD-4891-886B-43592B117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DA8356E-EA03-4C3B-85F8-10F9022A7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F24E7D8-8BBB-4CEF-8D7E-3C37C36CD3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D99FFEA-1D7B-495A-B453-F9288F3DA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CFAF-1D53-404C-A365-707E51530452}" type="datetimeFigureOut">
              <a:rPr lang="zh-TW" altLang="en-US" smtClean="0"/>
              <a:t>2024/12/12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509B5B1-44D1-460D-A28B-847E471E8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1E35B49-9B29-4E90-8500-CD8932990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1950-6FED-4955-982F-3B3A57B7B0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847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F3FF3A-BB5A-45B1-B990-D7275202C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B61E1C6C-DEE3-46E1-A377-76C276DD32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0CF872A-0982-40F3-A821-049A0732D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CBD034E-18D9-42CE-96D8-E06C42119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9CFAF-1D53-404C-A365-707E51530452}" type="datetimeFigureOut">
              <a:rPr lang="zh-TW" altLang="en-US" smtClean="0"/>
              <a:t>2024/12/12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2FAB2215-4392-4A34-87E4-34EE6E860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AB32F10-F784-4B1E-A7D0-0E6A6AF81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F1950-6FED-4955-982F-3B3A57B7B0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794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71B7352-766F-4CBE-9DC6-A14DC3DC4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626729B-D687-442C-8E45-C815AD16C9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C62B66A-796B-4476-A2EF-C86A7EB9B9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9CFAF-1D53-404C-A365-707E51530452}" type="datetimeFigureOut">
              <a:rPr lang="zh-TW" altLang="en-US" smtClean="0"/>
              <a:t>2024/12/12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96BE3E2-6602-4834-A119-343B06485D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1816427-32BC-4EA4-AAE3-2F6EC5E9CA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F1950-6FED-4955-982F-3B3A57B7B0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0047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9858F52-F862-45B3-9150-6A46807B20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/>
              <a:t>NVIDIA .h5</a:t>
            </a: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3705B3BA-D31F-43AA-B7D6-3AED406285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1353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52BB2C6-FA06-438C-B137-496F0C834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NVIDIA</a:t>
            </a:r>
            <a:r>
              <a:rPr lang="zh-TW" altLang="en-US" dirty="0"/>
              <a:t>的數據處理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78F1839-1FBB-4782-A060-F3B7A7AEFB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637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02028D-DA9C-4855-A209-AF45711AF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數據處理細節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C864F1D-3E64-4176-A249-7BD36C31F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dirty="0"/>
              <a:t>每六小時的數據選擇：</a:t>
            </a:r>
          </a:p>
          <a:p>
            <a:pPr lvl="1"/>
            <a:r>
              <a:rPr lang="en-US" altLang="zh-TW" dirty="0" err="1"/>
              <a:t>FourCastNet</a:t>
            </a:r>
            <a:r>
              <a:rPr lang="en-US" altLang="zh-TW" dirty="0"/>
              <a:t> </a:t>
            </a:r>
            <a:r>
              <a:rPr lang="zh-TW" altLang="en-US" dirty="0"/>
              <a:t>使用的是每六小時的數據集，這意味著會有四個時間步：</a:t>
            </a:r>
            <a:r>
              <a:rPr lang="en-US" altLang="zh-TW" dirty="0"/>
              <a:t>0.00h, 6.00h, 12.00h, </a:t>
            </a:r>
            <a:r>
              <a:rPr lang="zh-TW" altLang="en-US" dirty="0"/>
              <a:t>和 </a:t>
            </a:r>
            <a:r>
              <a:rPr lang="en-US" altLang="zh-TW" dirty="0"/>
              <a:t>18.00h</a:t>
            </a:r>
            <a:r>
              <a:rPr lang="zh-TW" altLang="en-US" dirty="0"/>
              <a:t>。</a:t>
            </a:r>
          </a:p>
          <a:p>
            <a:pPr lvl="1"/>
            <a:r>
              <a:rPr lang="zh-TW" altLang="en-US" dirty="0"/>
              <a:t>在這個上下文中，</a:t>
            </a:r>
            <a:r>
              <a:rPr lang="en-US" altLang="zh-TW" dirty="0">
                <a:solidFill>
                  <a:srgbClr val="FF0000"/>
                </a:solidFill>
              </a:rPr>
              <a:t>0.00h </a:t>
            </a:r>
            <a:r>
              <a:rPr lang="zh-TW" altLang="en-US" dirty="0">
                <a:solidFill>
                  <a:srgbClr val="FF0000"/>
                </a:solidFill>
              </a:rPr>
              <a:t>代表的是當天的 </a:t>
            </a:r>
            <a:r>
              <a:rPr lang="en-US" altLang="zh-TW" dirty="0">
                <a:solidFill>
                  <a:srgbClr val="FF0000"/>
                </a:solidFill>
              </a:rPr>
              <a:t>0:00 </a:t>
            </a:r>
            <a:r>
              <a:rPr lang="zh-TW" altLang="en-US" dirty="0">
                <a:solidFill>
                  <a:srgbClr val="FF0000"/>
                </a:solidFill>
              </a:rPr>
              <a:t>時刻的數據，而不是從 </a:t>
            </a:r>
            <a:r>
              <a:rPr lang="en-US" altLang="zh-TW" dirty="0">
                <a:solidFill>
                  <a:srgbClr val="FF0000"/>
                </a:solidFill>
              </a:rPr>
              <a:t>0:00 </a:t>
            </a:r>
            <a:r>
              <a:rPr lang="zh-TW" altLang="en-US" dirty="0">
                <a:solidFill>
                  <a:srgbClr val="FF0000"/>
                </a:solidFill>
              </a:rPr>
              <a:t>到 </a:t>
            </a:r>
            <a:r>
              <a:rPr lang="en-US" altLang="zh-TW" dirty="0">
                <a:solidFill>
                  <a:srgbClr val="FF0000"/>
                </a:solidFill>
              </a:rPr>
              <a:t>6:00 </a:t>
            </a:r>
            <a:r>
              <a:rPr lang="zh-TW" altLang="en-US" dirty="0">
                <a:solidFill>
                  <a:srgbClr val="FF0000"/>
                </a:solidFill>
              </a:rPr>
              <a:t>的所有小時數據的平均</a:t>
            </a:r>
            <a:r>
              <a:rPr lang="zh-TW" altLang="en-US" dirty="0"/>
              <a:t>。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dirty="0"/>
              <a:t>數據組織：</a:t>
            </a:r>
          </a:p>
          <a:p>
            <a:pPr lvl="1"/>
            <a:r>
              <a:rPr lang="zh-TW" altLang="en-US" dirty="0"/>
              <a:t>在訓練過程中，</a:t>
            </a:r>
            <a:r>
              <a:rPr lang="en-US" altLang="zh-TW" dirty="0" err="1"/>
              <a:t>FourCastNet</a:t>
            </a:r>
            <a:r>
              <a:rPr lang="en-US" altLang="zh-TW" dirty="0"/>
              <a:t> </a:t>
            </a:r>
            <a:r>
              <a:rPr lang="zh-TW" altLang="en-US" dirty="0"/>
              <a:t>將每六小時的數據分別作為獨立的輸入來進行模型訓練，因此每個時間步都是獨立處理的。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dirty="0"/>
              <a:t>使用方式：</a:t>
            </a:r>
          </a:p>
          <a:p>
            <a:pPr lvl="1"/>
            <a:r>
              <a:rPr lang="zh-TW" altLang="en-US" dirty="0"/>
              <a:t>當模型進行預測或訓練時，會根據這些特定時間步的數據進行學習和推斷。</a:t>
            </a:r>
            <a:endParaRPr lang="en-US" altLang="zh-TW" dirty="0"/>
          </a:p>
          <a:p>
            <a:pPr lvl="1"/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zh-TW" altLang="en-US" dirty="0">
                <a:solidFill>
                  <a:srgbClr val="FF0000"/>
                </a:solidFill>
              </a:rPr>
              <a:t>* 既然不是</a:t>
            </a:r>
            <a:r>
              <a:rPr lang="en-US" altLang="zh-TW" dirty="0">
                <a:solidFill>
                  <a:srgbClr val="FF0000"/>
                </a:solidFill>
              </a:rPr>
              <a:t>6</a:t>
            </a:r>
            <a:r>
              <a:rPr lang="zh-TW" altLang="en-US" dirty="0">
                <a:solidFill>
                  <a:srgbClr val="FF0000"/>
                </a:solidFill>
              </a:rPr>
              <a:t>個小時的數據平均，以後可以直接下載 </a:t>
            </a:r>
            <a:r>
              <a:rPr lang="en-US" altLang="zh-TW" dirty="0">
                <a:solidFill>
                  <a:srgbClr val="FF0000"/>
                </a:solidFill>
              </a:rPr>
              <a:t>0.00h, 6.00h, 12.00h, </a:t>
            </a:r>
            <a:r>
              <a:rPr lang="zh-TW" altLang="en-US" dirty="0">
                <a:solidFill>
                  <a:srgbClr val="FF0000"/>
                </a:solidFill>
              </a:rPr>
              <a:t>和 </a:t>
            </a:r>
            <a:r>
              <a:rPr lang="en-US" altLang="zh-TW" dirty="0">
                <a:solidFill>
                  <a:srgbClr val="FF0000"/>
                </a:solidFill>
              </a:rPr>
              <a:t>18.00h</a:t>
            </a:r>
            <a:r>
              <a:rPr lang="zh-TW" altLang="en-US" dirty="0">
                <a:solidFill>
                  <a:srgbClr val="FF0000"/>
                </a:solidFill>
              </a:rPr>
              <a:t>的數據點即可 </a:t>
            </a:r>
            <a:r>
              <a:rPr lang="en-US" altLang="zh-TW" dirty="0">
                <a:solidFill>
                  <a:srgbClr val="FF0000"/>
                </a:solidFill>
              </a:rPr>
              <a:t>(</a:t>
            </a:r>
            <a:r>
              <a:rPr lang="zh-TW" altLang="en-US" dirty="0">
                <a:solidFill>
                  <a:srgbClr val="FF0000"/>
                </a:solidFill>
              </a:rPr>
              <a:t>目前</a:t>
            </a:r>
            <a:r>
              <a:rPr lang="en-US" altLang="zh-TW" dirty="0">
                <a:solidFill>
                  <a:srgbClr val="FF0000"/>
                </a:solidFill>
              </a:rPr>
              <a:t>TWCC</a:t>
            </a:r>
            <a:r>
              <a:rPr lang="zh-TW" altLang="en-US" dirty="0">
                <a:solidFill>
                  <a:srgbClr val="FF0000"/>
                </a:solidFill>
              </a:rPr>
              <a:t>上已經下載好的都是每個小時的數據，之後我會重新下載</a:t>
            </a:r>
            <a:r>
              <a:rPr lang="en-US" altLang="zh-TW" dirty="0">
                <a:solidFill>
                  <a:srgbClr val="FF0000"/>
                </a:solidFill>
              </a:rPr>
              <a:t>)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441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6E5BB31-FD98-4650-B6A1-F093F02F4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各種</a:t>
            </a:r>
            <a:r>
              <a:rPr lang="en-US" altLang="zh-TW" dirty="0"/>
              <a:t>data</a:t>
            </a:r>
            <a:r>
              <a:rPr lang="zh-TW" altLang="en-US" dirty="0"/>
              <a:t>的內容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AA0DA73-74A8-4CFB-B299-C78011E8EC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2312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B1317C-540F-41EE-8BEB-AB64F1BEA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NVIDIA .h5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2486BF3-7EEF-41DC-88D6-D4B4E71A6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zh-TW" sz="2000" dirty="0"/>
              <a:t>File keys: ['fields']</a:t>
            </a:r>
          </a:p>
          <a:p>
            <a:pPr marL="0" indent="0">
              <a:buNone/>
            </a:pPr>
            <a:r>
              <a:rPr lang="en-US" altLang="zh-TW" sz="2000" dirty="0"/>
              <a:t>'fields' shape: (1460, 21, 721, 1440)</a:t>
            </a:r>
          </a:p>
          <a:p>
            <a:pPr marL="0" indent="0">
              <a:buNone/>
            </a:pPr>
            <a:r>
              <a:rPr lang="en-US" altLang="zh-TW" sz="2000" dirty="0"/>
              <a:t>'fields' </a:t>
            </a:r>
            <a:r>
              <a:rPr lang="en-US" altLang="zh-TW" sz="2000" dirty="0" err="1"/>
              <a:t>dtype</a:t>
            </a:r>
            <a:r>
              <a:rPr lang="en-US" altLang="zh-TW" sz="2000" dirty="0"/>
              <a:t>: float32</a:t>
            </a:r>
          </a:p>
          <a:p>
            <a:pPr marL="0" indent="0">
              <a:buNone/>
            </a:pPr>
            <a:r>
              <a:rPr lang="en-US" altLang="zh-TW" sz="2000" dirty="0"/>
              <a:t>Attributes of 'fields': &lt;Attributes of HDF5 object at 47571222957888&gt;</a:t>
            </a:r>
          </a:p>
          <a:p>
            <a:pPr marL="0" indent="0">
              <a:buNone/>
            </a:pPr>
            <a:r>
              <a:rPr lang="en-US" altLang="zh-TW" sz="2000" dirty="0"/>
              <a:t>key value of </a:t>
            </a:r>
            <a:r>
              <a:rPr lang="en-US" altLang="zh-TW" sz="2000" dirty="0" err="1"/>
              <a:t>attrs</a:t>
            </a:r>
            <a:r>
              <a:rPr lang="en-US" altLang="zh-TW" sz="2000" dirty="0"/>
              <a:t>:</a:t>
            </a:r>
          </a:p>
          <a:p>
            <a:pPr marL="0" indent="0">
              <a:buNone/>
            </a:pPr>
            <a:r>
              <a:rPr lang="en-US" altLang="zh-TW" sz="2000" dirty="0"/>
              <a:t>	No attributes found for 'fields'.</a:t>
            </a:r>
          </a:p>
          <a:p>
            <a:pPr marL="0" indent="0">
              <a:buNone/>
            </a:pPr>
            <a:r>
              <a:rPr lang="en-US" altLang="zh-TW" sz="2000" dirty="0"/>
              <a:t>Sample data: </a:t>
            </a:r>
          </a:p>
          <a:p>
            <a:pPr marL="0" indent="0">
              <a:buNone/>
            </a:pPr>
            <a:r>
              <a:rPr lang="en-US" altLang="zh-TW" sz="2000" dirty="0"/>
              <a:t>[[[-1.4031260e-01 -1.4031260e-01 -1.4031260e-01 ... -1.4031260e-01   -1.4031260e-01 -1.4031260e-01]</a:t>
            </a:r>
          </a:p>
          <a:p>
            <a:pPr marL="0" indent="0">
              <a:buNone/>
            </a:pPr>
            <a:r>
              <a:rPr lang="en-US" altLang="zh-TW" sz="2000" dirty="0"/>
              <a:t>  [ 9.4918156e-01  9.5815784e-01  9.6713412e-01 ...  9.2113072e-01    9.3010700e-01  9.3908328e-01]</a:t>
            </a:r>
          </a:p>
          <a:p>
            <a:pPr marL="0" indent="0">
              <a:buNone/>
            </a:pPr>
            <a:r>
              <a:rPr lang="en-US" altLang="zh-TW" sz="2000" dirty="0"/>
              <a:t>  [ 4.7007343e-01  4.8129377e-01  4.9588019e-01 ...  4.2631415e-01    4.4538870e-01  4.5997512e-01]</a:t>
            </a:r>
          </a:p>
          <a:p>
            <a:pPr marL="0" indent="0">
              <a:buNone/>
            </a:pPr>
            <a:r>
              <a:rPr lang="en-US" altLang="zh-TW" sz="2000" dirty="0"/>
              <a:t>  ...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773304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2D8C53-6FF3-4B92-942E-5FF6E7E27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輸出結果分析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4678510-94CC-40C2-BD2F-7F373C270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dirty="0"/>
              <a:t>文件結構：文件包含一個名為 </a:t>
            </a:r>
            <a:r>
              <a:rPr lang="en-US" altLang="zh-TW" dirty="0"/>
              <a:t>fields </a:t>
            </a:r>
            <a:r>
              <a:rPr lang="zh-TW" altLang="en-US" dirty="0"/>
              <a:t>的主要資料集。</a:t>
            </a:r>
            <a:endParaRPr lang="en-US" altLang="zh-TW" dirty="0"/>
          </a:p>
          <a:p>
            <a:pPr lvl="1"/>
            <a:r>
              <a:rPr lang="en-US" altLang="zh-TW" dirty="0"/>
              <a:t>fields </a:t>
            </a:r>
            <a:r>
              <a:rPr lang="zh-TW" altLang="en-US" dirty="0"/>
              <a:t>的形狀為 </a:t>
            </a:r>
            <a:r>
              <a:rPr lang="en-US" altLang="zh-TW" dirty="0"/>
              <a:t>(1460, 21, 721, 1440)</a:t>
            </a:r>
            <a:r>
              <a:rPr lang="zh-TW" altLang="en-US" dirty="0"/>
              <a:t>，表示：</a:t>
            </a:r>
            <a:endParaRPr lang="en-US" altLang="zh-TW" dirty="0"/>
          </a:p>
          <a:p>
            <a:pPr lvl="2"/>
            <a:r>
              <a:rPr lang="en-US" altLang="zh-TW" dirty="0"/>
              <a:t>1460</a:t>
            </a:r>
            <a:r>
              <a:rPr lang="zh-TW" altLang="en-US" dirty="0"/>
              <a:t>：時間步數，例如每 </a:t>
            </a:r>
            <a:r>
              <a:rPr lang="en-US" altLang="zh-TW" dirty="0"/>
              <a:t>6 </a:t>
            </a:r>
            <a:r>
              <a:rPr lang="zh-TW" altLang="en-US" dirty="0"/>
              <a:t>小時一次的數據，對應一年（</a:t>
            </a:r>
            <a:r>
              <a:rPr lang="en-US" altLang="zh-TW" dirty="0"/>
              <a:t>365 </a:t>
            </a:r>
            <a:r>
              <a:rPr lang="zh-TW" altLang="en-US" dirty="0"/>
              <a:t>天）的數據。</a:t>
            </a:r>
            <a:endParaRPr lang="en-US" altLang="zh-TW" dirty="0"/>
          </a:p>
          <a:p>
            <a:pPr lvl="2"/>
            <a:r>
              <a:rPr lang="en-US" altLang="zh-TW" dirty="0"/>
              <a:t>21</a:t>
            </a:r>
            <a:r>
              <a:rPr lang="zh-TW" altLang="en-US" dirty="0"/>
              <a:t>：變量數，例如氣壓、溫度、濕度、風速等。</a:t>
            </a:r>
            <a:endParaRPr lang="en-US" altLang="zh-TW" dirty="0"/>
          </a:p>
          <a:p>
            <a:pPr lvl="2"/>
            <a:r>
              <a:rPr lang="en-US" altLang="zh-TW" dirty="0"/>
              <a:t>721 x 1440</a:t>
            </a:r>
            <a:r>
              <a:rPr lang="zh-TW" altLang="en-US" dirty="0"/>
              <a:t>：空間網格點數（緯度 </a:t>
            </a:r>
            <a:r>
              <a:rPr lang="en-US" altLang="zh-TW" dirty="0"/>
              <a:t>x </a:t>
            </a:r>
            <a:r>
              <a:rPr lang="zh-TW" altLang="en-US" dirty="0"/>
              <a:t>經度）。</a:t>
            </a:r>
            <a:endParaRPr lang="en-US" altLang="zh-TW" dirty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/>
              <a:t>數據型別：</a:t>
            </a:r>
            <a:endParaRPr lang="en-US" altLang="zh-TW" dirty="0"/>
          </a:p>
          <a:p>
            <a:pPr lvl="1"/>
            <a:r>
              <a:rPr lang="zh-TW" altLang="en-US" dirty="0"/>
              <a:t>數據的型別是 </a:t>
            </a:r>
            <a:r>
              <a:rPr lang="en-US" altLang="zh-TW" dirty="0"/>
              <a:t>float32</a:t>
            </a:r>
            <a:r>
              <a:rPr lang="zh-TW" altLang="en-US" dirty="0"/>
              <a:t>（單精度浮點數），用於儲存每個網格點的科學計算數據。</a:t>
            </a:r>
            <a:endParaRPr lang="en-US" altLang="zh-TW" dirty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/>
              <a:t>屬性：</a:t>
            </a:r>
            <a:endParaRPr lang="en-US" altLang="zh-TW" dirty="0"/>
          </a:p>
          <a:p>
            <a:pPr lvl="1"/>
            <a:r>
              <a:rPr lang="zh-TW" altLang="en-US" dirty="0"/>
              <a:t>在 </a:t>
            </a:r>
            <a:r>
              <a:rPr lang="en-US" altLang="zh-TW" dirty="0"/>
              <a:t>fields </a:t>
            </a:r>
            <a:r>
              <a:rPr lang="zh-TW" altLang="en-US" dirty="0"/>
              <a:t>資料集的屬性中未找到額外的元數據或描述。</a:t>
            </a:r>
            <a:endParaRPr lang="en-US" altLang="zh-TW" dirty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/>
              <a:t>示例數據：</a:t>
            </a:r>
            <a:endParaRPr lang="en-US" altLang="zh-TW" dirty="0"/>
          </a:p>
          <a:p>
            <a:pPr lvl="1"/>
            <a:r>
              <a:rPr lang="zh-TW" altLang="en-US" dirty="0"/>
              <a:t>這些數據值範圍可能包括正值和負值，對應地理空間變量的標準範圍。</a:t>
            </a:r>
            <a:br>
              <a:rPr lang="en-US" altLang="zh-TW" dirty="0"/>
            </a:br>
            <a:r>
              <a:rPr lang="zh-TW" altLang="en-US" dirty="0"/>
              <a:t>例如：溫度：華氏或攝氏。壓力：百帕或帕。風速：米每秒。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D6CC4790-CD4B-48AE-AAE7-60DF4013650B}"/>
              </a:ext>
            </a:extLst>
          </p:cNvPr>
          <p:cNvSpPr/>
          <p:nvPr/>
        </p:nvSpPr>
        <p:spPr>
          <a:xfrm>
            <a:off x="5453449" y="495983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altLang="en-US" dirty="0"/>
              <a:t>時間解析度假設：如果數據的時間解析度是每 </a:t>
            </a:r>
            <a:r>
              <a:rPr lang="en-US" altLang="zh-TW" dirty="0"/>
              <a:t>6 </a:t>
            </a:r>
            <a:r>
              <a:rPr lang="zh-TW" altLang="en-US" dirty="0"/>
              <a:t>小時一個數據點，則一天內有 </a:t>
            </a:r>
            <a:r>
              <a:rPr lang="en-US" altLang="zh-TW" dirty="0"/>
              <a:t>24/6=4 </a:t>
            </a:r>
            <a:r>
              <a:rPr lang="zh-TW" altLang="en-US" dirty="0"/>
              <a:t>個數據點。一年有 </a:t>
            </a:r>
            <a:r>
              <a:rPr lang="en-US" altLang="zh-TW" dirty="0"/>
              <a:t>365 </a:t>
            </a:r>
            <a:r>
              <a:rPr lang="zh-TW" altLang="en-US" dirty="0"/>
              <a:t>天，總數據點數為 </a:t>
            </a:r>
            <a:r>
              <a:rPr lang="en-US" altLang="zh-TW" dirty="0"/>
              <a:t>365×4=1460</a:t>
            </a:r>
            <a:r>
              <a:rPr lang="zh-TW" altLang="en-US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4116317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551F3E-379D-40A0-B631-CA07C09A7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grib</a:t>
            </a:r>
            <a:r>
              <a:rPr lang="en-US" altLang="zh-TW" dirty="0"/>
              <a:t> </a:t>
            </a:r>
            <a:r>
              <a:rPr lang="en-US" altLang="zh-TW" dirty="0">
                <a:sym typeface="Wingdings" panose="05000000000000000000" pitchFamily="2" charset="2"/>
              </a:rPr>
              <a:t> h5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BFD9F7F-4C98-4D4D-B4E4-2009B0D75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在將 </a:t>
            </a:r>
            <a:r>
              <a:rPr lang="en-US" altLang="zh-TW" dirty="0"/>
              <a:t>GRIB </a:t>
            </a:r>
            <a:r>
              <a:rPr lang="zh-TW" altLang="en-US" dirty="0"/>
              <a:t>文件轉換為 </a:t>
            </a:r>
            <a:r>
              <a:rPr lang="en-US" altLang="zh-TW" dirty="0"/>
              <a:t>HDF5 </a:t>
            </a:r>
            <a:r>
              <a:rPr lang="zh-TW" altLang="en-US" dirty="0"/>
              <a:t>格式時，可能會遇到多個</a:t>
            </a:r>
            <a:r>
              <a:rPr lang="en-US" altLang="zh-TW" dirty="0"/>
              <a:t>key</a:t>
            </a:r>
            <a:r>
              <a:rPr lang="zh-TW" altLang="en-US" dirty="0"/>
              <a:t>（例如 </a:t>
            </a:r>
            <a:r>
              <a:rPr lang="en-US" altLang="zh-TW" dirty="0"/>
              <a:t>10u </a:t>
            </a:r>
            <a:r>
              <a:rPr lang="zh-TW" altLang="en-US" dirty="0"/>
              <a:t>和 </a:t>
            </a:r>
            <a:r>
              <a:rPr lang="en-US" altLang="zh-TW" dirty="0"/>
              <a:t>10v</a:t>
            </a:r>
            <a:r>
              <a:rPr lang="zh-TW" altLang="en-US" dirty="0"/>
              <a:t>）的情況，而在 </a:t>
            </a:r>
            <a:r>
              <a:rPr lang="en-US" altLang="zh-TW" dirty="0"/>
              <a:t>HDF5 </a:t>
            </a:r>
            <a:r>
              <a:rPr lang="zh-TW" altLang="en-US" dirty="0"/>
              <a:t>文件中只想保留一個名為 </a:t>
            </a:r>
            <a:r>
              <a:rPr lang="en-US" altLang="zh-TW" dirty="0"/>
              <a:t>fields </a:t>
            </a:r>
            <a:r>
              <a:rPr lang="zh-TW" altLang="en-US" dirty="0"/>
              <a:t>的資料集。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dirty="0"/>
              <a:t>將 </a:t>
            </a:r>
            <a:r>
              <a:rPr lang="en-US" altLang="zh-TW" dirty="0"/>
              <a:t>10u </a:t>
            </a:r>
            <a:r>
              <a:rPr lang="zh-TW" altLang="en-US" dirty="0"/>
              <a:t>和 </a:t>
            </a:r>
            <a:r>
              <a:rPr lang="en-US" altLang="zh-TW" dirty="0"/>
              <a:t>10v </a:t>
            </a:r>
            <a:r>
              <a:rPr lang="zh-TW" altLang="en-US" dirty="0"/>
              <a:t>的數據合併到一個資料集中，可以將它們放入一個三維陣列中，並在 </a:t>
            </a:r>
            <a:r>
              <a:rPr lang="en-US" altLang="zh-TW" dirty="0"/>
              <a:t>HDF5 </a:t>
            </a:r>
            <a:r>
              <a:rPr lang="zh-TW" altLang="en-US" dirty="0"/>
              <a:t>中創建一個名為 </a:t>
            </a:r>
            <a:r>
              <a:rPr lang="en-US" altLang="zh-TW" dirty="0"/>
              <a:t>fields </a:t>
            </a:r>
            <a:r>
              <a:rPr lang="zh-TW" altLang="en-US" dirty="0"/>
              <a:t>的資料集。</a:t>
            </a:r>
          </a:p>
        </p:txBody>
      </p:sp>
    </p:spTree>
    <p:extLst>
      <p:ext uri="{BB962C8B-B14F-4D97-AF65-F5344CB8AC3E}">
        <p14:creationId xmlns:p14="http://schemas.microsoft.com/office/powerpoint/2010/main" val="4182023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1A4E5DB-7BB6-4905-A103-85AE872DA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ERA5.grib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D2929A3-F163-4CA2-B35C-BC55DC682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zh-TW" sz="1800" dirty="0"/>
              <a:t>1:10 </a:t>
            </a:r>
            <a:r>
              <a:rPr lang="en-US" altLang="zh-TW" sz="1800" dirty="0" err="1"/>
              <a:t>metre</a:t>
            </a:r>
            <a:r>
              <a:rPr lang="en-US" altLang="zh-TW" sz="1800" dirty="0"/>
              <a:t> U wind </a:t>
            </a:r>
            <a:r>
              <a:rPr lang="en-US" altLang="zh-TW" sz="1800" dirty="0" err="1"/>
              <a:t>component:m</a:t>
            </a:r>
            <a:r>
              <a:rPr lang="en-US" altLang="zh-TW" sz="1800" dirty="0"/>
              <a:t> s**-1 (instant):</a:t>
            </a:r>
            <a:r>
              <a:rPr lang="en-US" altLang="zh-TW" sz="1800" dirty="0" err="1"/>
              <a:t>regular_ll:surface:level</a:t>
            </a:r>
            <a:r>
              <a:rPr lang="en-US" altLang="zh-TW" sz="1800" dirty="0"/>
              <a:t> 0:fcst time 0 </a:t>
            </a:r>
            <a:r>
              <a:rPr lang="en-US" altLang="zh-TW" sz="1800" dirty="0" err="1"/>
              <a:t>hrs:from</a:t>
            </a:r>
            <a:r>
              <a:rPr lang="en-US" altLang="zh-TW" sz="1800" dirty="0"/>
              <a:t> 201101010000</a:t>
            </a:r>
          </a:p>
          <a:p>
            <a:pPr marL="0" indent="0">
              <a:buNone/>
            </a:pPr>
            <a:r>
              <a:rPr lang="en-US" altLang="zh-TW" sz="1800" dirty="0"/>
              <a:t>2:10 </a:t>
            </a:r>
            <a:r>
              <a:rPr lang="en-US" altLang="zh-TW" sz="1800" dirty="0" err="1"/>
              <a:t>metre</a:t>
            </a:r>
            <a:r>
              <a:rPr lang="en-US" altLang="zh-TW" sz="1800" dirty="0"/>
              <a:t> V wind </a:t>
            </a:r>
            <a:r>
              <a:rPr lang="en-US" altLang="zh-TW" sz="1800" dirty="0" err="1"/>
              <a:t>component:m</a:t>
            </a:r>
            <a:r>
              <a:rPr lang="en-US" altLang="zh-TW" sz="1800" dirty="0"/>
              <a:t> s**-1 (instant):</a:t>
            </a:r>
            <a:r>
              <a:rPr lang="en-US" altLang="zh-TW" sz="1800" dirty="0" err="1"/>
              <a:t>regular_ll:surface:level</a:t>
            </a:r>
            <a:r>
              <a:rPr lang="en-US" altLang="zh-TW" sz="1800" dirty="0"/>
              <a:t> 0:fcst time 0 </a:t>
            </a:r>
            <a:r>
              <a:rPr lang="en-US" altLang="zh-TW" sz="1800" dirty="0" err="1"/>
              <a:t>hrs:from</a:t>
            </a:r>
            <a:r>
              <a:rPr lang="en-US" altLang="zh-TW" sz="1800" dirty="0"/>
              <a:t> 201101010000</a:t>
            </a:r>
          </a:p>
          <a:p>
            <a:pPr marL="0" indent="0">
              <a:buNone/>
            </a:pPr>
            <a:r>
              <a:rPr lang="en-US" altLang="zh-TW" sz="1800" dirty="0"/>
              <a:t>3:10 </a:t>
            </a:r>
            <a:r>
              <a:rPr lang="en-US" altLang="zh-TW" sz="1800" dirty="0" err="1"/>
              <a:t>metre</a:t>
            </a:r>
            <a:r>
              <a:rPr lang="en-US" altLang="zh-TW" sz="1800" dirty="0"/>
              <a:t> U wind </a:t>
            </a:r>
            <a:r>
              <a:rPr lang="en-US" altLang="zh-TW" sz="1800" dirty="0" err="1"/>
              <a:t>component:m</a:t>
            </a:r>
            <a:r>
              <a:rPr lang="en-US" altLang="zh-TW" sz="1800" dirty="0"/>
              <a:t> s**-1 (instant):</a:t>
            </a:r>
            <a:r>
              <a:rPr lang="en-US" altLang="zh-TW" sz="1800" dirty="0" err="1"/>
              <a:t>regular_ll:surface:level</a:t>
            </a:r>
            <a:r>
              <a:rPr lang="en-US" altLang="zh-TW" sz="1800" dirty="0"/>
              <a:t> 0:fcst time 0 </a:t>
            </a:r>
            <a:r>
              <a:rPr lang="en-US" altLang="zh-TW" sz="1800" dirty="0" err="1"/>
              <a:t>hrs:from</a:t>
            </a:r>
            <a:r>
              <a:rPr lang="en-US" altLang="zh-TW" sz="1800" dirty="0"/>
              <a:t> 201101010100</a:t>
            </a:r>
          </a:p>
          <a:p>
            <a:pPr marL="0" indent="0">
              <a:buNone/>
            </a:pPr>
            <a:r>
              <a:rPr lang="en-US" altLang="zh-TW" sz="1800" dirty="0"/>
              <a:t>4:10 </a:t>
            </a:r>
            <a:r>
              <a:rPr lang="en-US" altLang="zh-TW" sz="1800" dirty="0" err="1"/>
              <a:t>metre</a:t>
            </a:r>
            <a:r>
              <a:rPr lang="en-US" altLang="zh-TW" sz="1800" dirty="0"/>
              <a:t> V wind </a:t>
            </a:r>
            <a:r>
              <a:rPr lang="en-US" altLang="zh-TW" sz="1800" dirty="0" err="1"/>
              <a:t>component:m</a:t>
            </a:r>
            <a:r>
              <a:rPr lang="en-US" altLang="zh-TW" sz="1800" dirty="0"/>
              <a:t> s**-1 (instant):</a:t>
            </a:r>
            <a:r>
              <a:rPr lang="en-US" altLang="zh-TW" sz="1800" dirty="0" err="1"/>
              <a:t>regular_ll:surface:level</a:t>
            </a:r>
            <a:r>
              <a:rPr lang="en-US" altLang="zh-TW" sz="1800" dirty="0"/>
              <a:t> 0:fcst time 0 </a:t>
            </a:r>
            <a:r>
              <a:rPr lang="en-US" altLang="zh-TW" sz="1800" dirty="0" err="1"/>
              <a:t>hrs:from</a:t>
            </a:r>
            <a:r>
              <a:rPr lang="en-US" altLang="zh-TW" sz="1800" dirty="0"/>
              <a:t> 201101010100</a:t>
            </a:r>
          </a:p>
          <a:p>
            <a:pPr marL="0" indent="0">
              <a:buNone/>
            </a:pPr>
            <a:r>
              <a:rPr lang="en-US" altLang="zh-TW" sz="1800" dirty="0"/>
              <a:t>5:10 </a:t>
            </a:r>
            <a:r>
              <a:rPr lang="en-US" altLang="zh-TW" sz="1800" dirty="0" err="1"/>
              <a:t>metre</a:t>
            </a:r>
            <a:r>
              <a:rPr lang="en-US" altLang="zh-TW" sz="1800" dirty="0"/>
              <a:t> U wind </a:t>
            </a:r>
            <a:r>
              <a:rPr lang="en-US" altLang="zh-TW" sz="1800" dirty="0" err="1"/>
              <a:t>component:m</a:t>
            </a:r>
            <a:r>
              <a:rPr lang="en-US" altLang="zh-TW" sz="1800" dirty="0"/>
              <a:t> s**-1 (instant):</a:t>
            </a:r>
            <a:r>
              <a:rPr lang="en-US" altLang="zh-TW" sz="1800" dirty="0" err="1"/>
              <a:t>regular_ll:surface:level</a:t>
            </a:r>
            <a:r>
              <a:rPr lang="en-US" altLang="zh-TW" sz="1800" dirty="0"/>
              <a:t> 0:fcst time 0 </a:t>
            </a:r>
            <a:r>
              <a:rPr lang="en-US" altLang="zh-TW" sz="1800" dirty="0" err="1"/>
              <a:t>hrs:from</a:t>
            </a:r>
            <a:r>
              <a:rPr lang="en-US" altLang="zh-TW" sz="1800" dirty="0"/>
              <a:t> 201101010200</a:t>
            </a:r>
          </a:p>
          <a:p>
            <a:pPr marL="0" indent="0">
              <a:buNone/>
            </a:pPr>
            <a:r>
              <a:rPr lang="en-US" altLang="zh-TW" sz="1800" dirty="0"/>
              <a:t>…</a:t>
            </a:r>
          </a:p>
          <a:p>
            <a:pPr marL="0" indent="0">
              <a:buNone/>
            </a:pPr>
            <a:r>
              <a:rPr lang="en-US" altLang="zh-TW" sz="1800" dirty="0"/>
              <a:t>100:10 </a:t>
            </a:r>
            <a:r>
              <a:rPr lang="en-US" altLang="zh-TW" sz="1800" dirty="0" err="1"/>
              <a:t>metre</a:t>
            </a:r>
            <a:r>
              <a:rPr lang="en-US" altLang="zh-TW" sz="1800" dirty="0"/>
              <a:t> V wind </a:t>
            </a:r>
            <a:r>
              <a:rPr lang="en-US" altLang="zh-TW" sz="1800" dirty="0" err="1"/>
              <a:t>component:m</a:t>
            </a:r>
            <a:r>
              <a:rPr lang="en-US" altLang="zh-TW" sz="1800" dirty="0"/>
              <a:t> s**-1 (instant):</a:t>
            </a:r>
            <a:r>
              <a:rPr lang="en-US" altLang="zh-TW" sz="1800" dirty="0" err="1"/>
              <a:t>regular_ll:surface:level</a:t>
            </a:r>
            <a:r>
              <a:rPr lang="en-US" altLang="zh-TW" sz="1800" dirty="0"/>
              <a:t> 0:fcst time 0 </a:t>
            </a:r>
            <a:r>
              <a:rPr lang="en-US" altLang="zh-TW" sz="1800" dirty="0" err="1"/>
              <a:t>hrs:from</a:t>
            </a:r>
            <a:r>
              <a:rPr lang="en-US" altLang="zh-TW" sz="1800" dirty="0"/>
              <a:t> 201101030100</a:t>
            </a:r>
          </a:p>
          <a:p>
            <a:pPr marL="0" indent="0">
              <a:buNone/>
            </a:pPr>
            <a:r>
              <a:rPr lang="en-US" altLang="zh-TW" sz="1800" dirty="0"/>
              <a:t>101:10 </a:t>
            </a:r>
            <a:r>
              <a:rPr lang="en-US" altLang="zh-TW" sz="1800" dirty="0" err="1"/>
              <a:t>metre</a:t>
            </a:r>
            <a:r>
              <a:rPr lang="en-US" altLang="zh-TW" sz="1800" dirty="0"/>
              <a:t> U wind </a:t>
            </a:r>
            <a:r>
              <a:rPr lang="en-US" altLang="zh-TW" sz="1800" dirty="0" err="1"/>
              <a:t>component:m</a:t>
            </a:r>
            <a:r>
              <a:rPr lang="en-US" altLang="zh-TW" sz="1800" dirty="0"/>
              <a:t> s**-1 (instant):</a:t>
            </a:r>
            <a:r>
              <a:rPr lang="en-US" altLang="zh-TW" sz="1800" dirty="0" err="1"/>
              <a:t>regular_ll:surface:level</a:t>
            </a:r>
            <a:r>
              <a:rPr lang="en-US" altLang="zh-TW" sz="1800" dirty="0"/>
              <a:t> 0:fcst time 0 </a:t>
            </a:r>
            <a:r>
              <a:rPr lang="en-US" altLang="zh-TW" sz="1800" dirty="0" err="1"/>
              <a:t>hrs:from</a:t>
            </a:r>
            <a:r>
              <a:rPr lang="en-US" altLang="zh-TW" sz="1800" dirty="0"/>
              <a:t> 201101030200</a:t>
            </a:r>
          </a:p>
          <a:p>
            <a:pPr marL="0" indent="0">
              <a:buNone/>
            </a:pPr>
            <a:r>
              <a:rPr lang="en-US" altLang="zh-TW" sz="1800" dirty="0"/>
              <a:t>102:10 </a:t>
            </a:r>
            <a:r>
              <a:rPr lang="en-US" altLang="zh-TW" sz="1800" dirty="0" err="1"/>
              <a:t>metre</a:t>
            </a:r>
            <a:r>
              <a:rPr lang="en-US" altLang="zh-TW" sz="1800" dirty="0"/>
              <a:t> V wind </a:t>
            </a:r>
            <a:r>
              <a:rPr lang="en-US" altLang="zh-TW" sz="1800" dirty="0" err="1"/>
              <a:t>component:m</a:t>
            </a:r>
            <a:r>
              <a:rPr lang="en-US" altLang="zh-TW" sz="1800" dirty="0"/>
              <a:t> s**-1 (instant):</a:t>
            </a:r>
            <a:r>
              <a:rPr lang="en-US" altLang="zh-TW" sz="1800" dirty="0" err="1"/>
              <a:t>regular_ll:surface:level</a:t>
            </a:r>
            <a:r>
              <a:rPr lang="en-US" altLang="zh-TW" sz="1800" dirty="0"/>
              <a:t> 0:fcst time 0 </a:t>
            </a:r>
            <a:r>
              <a:rPr lang="en-US" altLang="zh-TW" sz="1800" dirty="0" err="1"/>
              <a:t>hrs:from</a:t>
            </a:r>
            <a:r>
              <a:rPr lang="en-US" altLang="zh-TW" sz="1800" dirty="0"/>
              <a:t> 201101030200</a:t>
            </a:r>
          </a:p>
          <a:p>
            <a:pPr marL="0" indent="0">
              <a:buNone/>
            </a:pPr>
            <a:r>
              <a:rPr lang="en-US" altLang="zh-TW" sz="1800" dirty="0"/>
              <a:t>103:10 </a:t>
            </a:r>
            <a:r>
              <a:rPr lang="en-US" altLang="zh-TW" sz="1800" dirty="0" err="1"/>
              <a:t>metre</a:t>
            </a:r>
            <a:r>
              <a:rPr lang="en-US" altLang="zh-TW" sz="1800" dirty="0"/>
              <a:t> U wind </a:t>
            </a:r>
            <a:r>
              <a:rPr lang="en-US" altLang="zh-TW" sz="1800" dirty="0" err="1"/>
              <a:t>component:m</a:t>
            </a:r>
            <a:r>
              <a:rPr lang="en-US" altLang="zh-TW" sz="1800" dirty="0"/>
              <a:t> s**-1 (instant):</a:t>
            </a:r>
            <a:r>
              <a:rPr lang="en-US" altLang="zh-TW" sz="1800" dirty="0" err="1"/>
              <a:t>regular_ll:surface:level</a:t>
            </a:r>
            <a:r>
              <a:rPr lang="en-US" altLang="zh-TW" sz="1800" dirty="0"/>
              <a:t> 0:fcst time 0 </a:t>
            </a:r>
            <a:r>
              <a:rPr lang="en-US" altLang="zh-TW" sz="1800" dirty="0" err="1"/>
              <a:t>hrs:from</a:t>
            </a:r>
            <a:r>
              <a:rPr lang="en-US" altLang="zh-TW" sz="1800" dirty="0"/>
              <a:t> 201101030300</a:t>
            </a:r>
          </a:p>
          <a:p>
            <a:pPr marL="0" indent="0">
              <a:buNone/>
            </a:pPr>
            <a:r>
              <a:rPr lang="en-US" altLang="zh-TW" sz="1800" dirty="0"/>
              <a:t>104:10 </a:t>
            </a:r>
            <a:r>
              <a:rPr lang="en-US" altLang="zh-TW" sz="1800" dirty="0" err="1"/>
              <a:t>metre</a:t>
            </a:r>
            <a:r>
              <a:rPr lang="en-US" altLang="zh-TW" sz="1800" dirty="0"/>
              <a:t> V wind </a:t>
            </a:r>
            <a:r>
              <a:rPr lang="en-US" altLang="zh-TW" sz="1800" dirty="0" err="1"/>
              <a:t>component:m</a:t>
            </a:r>
            <a:r>
              <a:rPr lang="en-US" altLang="zh-TW" sz="1800" dirty="0"/>
              <a:t> s**-1 (instant):</a:t>
            </a:r>
            <a:r>
              <a:rPr lang="en-US" altLang="zh-TW" sz="1800" dirty="0" err="1"/>
              <a:t>regular_ll:surface:level</a:t>
            </a:r>
            <a:r>
              <a:rPr lang="en-US" altLang="zh-TW" sz="1800" dirty="0"/>
              <a:t> 0:fcst time 0 </a:t>
            </a:r>
            <a:r>
              <a:rPr lang="en-US" altLang="zh-TW" sz="1800" dirty="0" err="1"/>
              <a:t>hrs:from</a:t>
            </a:r>
            <a:r>
              <a:rPr lang="en-US" altLang="zh-TW" sz="1800" dirty="0"/>
              <a:t> 201101030300</a:t>
            </a:r>
          </a:p>
          <a:p>
            <a:pPr marL="0" indent="0">
              <a:buNone/>
            </a:pPr>
            <a:r>
              <a:rPr lang="en-US" altLang="zh-TW" sz="1800" dirty="0"/>
              <a:t>105:10 </a:t>
            </a:r>
            <a:r>
              <a:rPr lang="en-US" altLang="zh-TW" sz="1800" dirty="0" err="1"/>
              <a:t>metre</a:t>
            </a:r>
            <a:r>
              <a:rPr lang="en-US" altLang="zh-TW" sz="1800" dirty="0"/>
              <a:t> U wind </a:t>
            </a:r>
            <a:r>
              <a:rPr lang="en-US" altLang="zh-TW" sz="1800" dirty="0" err="1"/>
              <a:t>component:m</a:t>
            </a:r>
            <a:r>
              <a:rPr lang="en-US" altLang="zh-TW" sz="1800" dirty="0"/>
              <a:t> s**-1 (instant):</a:t>
            </a:r>
            <a:r>
              <a:rPr lang="en-US" altLang="zh-TW" sz="1800" dirty="0" err="1"/>
              <a:t>regular_ll:surface:level</a:t>
            </a:r>
            <a:r>
              <a:rPr lang="en-US" altLang="zh-TW" sz="1800" dirty="0"/>
              <a:t> 0:fcst time 0 </a:t>
            </a:r>
            <a:r>
              <a:rPr lang="en-US" altLang="zh-TW" sz="1800" dirty="0" err="1"/>
              <a:t>hrs:from</a:t>
            </a:r>
            <a:r>
              <a:rPr lang="en-US" altLang="zh-TW" sz="1800" dirty="0"/>
              <a:t> 201101030400</a:t>
            </a:r>
            <a:endParaRPr lang="zh-TW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512977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87C101C-B8B5-45A5-9CB7-D762FB9CC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輸出結果分析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1C48D44-4881-4EAE-A9A5-BD7AC477E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507" y="1825625"/>
            <a:ext cx="11236411" cy="4351338"/>
          </a:xfrm>
        </p:spPr>
        <p:txBody>
          <a:bodyPr numCol="2">
            <a:normAutofit fontScale="70000" lnSpcReduction="20000"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zh-TW" altLang="en-US" dirty="0"/>
              <a:t>索引號碼：例如 </a:t>
            </a:r>
            <a:r>
              <a:rPr lang="en-US" altLang="zh-TW" dirty="0"/>
              <a:t>1, 2, 3 </a:t>
            </a:r>
            <a:r>
              <a:rPr lang="zh-TW" altLang="en-US" dirty="0"/>
              <a:t>等，表示數據的順序。</a:t>
            </a:r>
            <a:endParaRPr lang="en-US" altLang="zh-TW" dirty="0"/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zh-TW" altLang="en-US" dirty="0"/>
              <a:t>變量名稱：</a:t>
            </a:r>
            <a:endParaRPr lang="en-US" altLang="zh-TW" dirty="0"/>
          </a:p>
          <a:p>
            <a:pPr lvl="1">
              <a:lnSpc>
                <a:spcPct val="100000"/>
              </a:lnSpc>
            </a:pPr>
            <a:r>
              <a:rPr lang="en-US" altLang="zh-TW" dirty="0"/>
              <a:t>10 </a:t>
            </a:r>
            <a:r>
              <a:rPr lang="en-US" altLang="zh-TW" dirty="0" err="1"/>
              <a:t>metre</a:t>
            </a:r>
            <a:r>
              <a:rPr lang="en-US" altLang="zh-TW" dirty="0"/>
              <a:t> U wind component</a:t>
            </a:r>
            <a:r>
              <a:rPr lang="zh-TW" altLang="en-US" dirty="0"/>
              <a:t>：東西方向的風速（</a:t>
            </a:r>
            <a:r>
              <a:rPr lang="en-US" altLang="zh-TW" dirty="0"/>
              <a:t>U </a:t>
            </a:r>
            <a:r>
              <a:rPr lang="zh-TW" altLang="en-US" dirty="0"/>
              <a:t>分量）。</a:t>
            </a:r>
            <a:endParaRPr lang="en-US" altLang="zh-TW" dirty="0"/>
          </a:p>
          <a:p>
            <a:pPr lvl="1">
              <a:lnSpc>
                <a:spcPct val="100000"/>
              </a:lnSpc>
            </a:pPr>
            <a:r>
              <a:rPr lang="en-US" altLang="zh-TW" dirty="0"/>
              <a:t>10 </a:t>
            </a:r>
            <a:r>
              <a:rPr lang="en-US" altLang="zh-TW" dirty="0" err="1"/>
              <a:t>metre</a:t>
            </a:r>
            <a:r>
              <a:rPr lang="en-US" altLang="zh-TW" dirty="0"/>
              <a:t> V wind component</a:t>
            </a:r>
            <a:r>
              <a:rPr lang="zh-TW" altLang="en-US" dirty="0"/>
              <a:t>：南北方向的風速（</a:t>
            </a:r>
            <a:r>
              <a:rPr lang="en-US" altLang="zh-TW" dirty="0"/>
              <a:t>V </a:t>
            </a:r>
            <a:r>
              <a:rPr lang="zh-TW" altLang="en-US" dirty="0"/>
              <a:t>分量）。</a:t>
            </a:r>
            <a:endParaRPr lang="en-US" altLang="zh-TW" dirty="0"/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zh-TW" altLang="en-US" dirty="0"/>
              <a:t>單位：</a:t>
            </a:r>
            <a:r>
              <a:rPr lang="en-US" altLang="zh-TW" dirty="0"/>
              <a:t>m s**-1</a:t>
            </a:r>
            <a:r>
              <a:rPr lang="zh-TW" altLang="en-US" dirty="0"/>
              <a:t>：以米每秒為單位。</a:t>
            </a:r>
            <a:endParaRPr lang="en-US" altLang="zh-TW" dirty="0"/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zh-TW" altLang="en-US" dirty="0"/>
              <a:t>時間類型：</a:t>
            </a:r>
            <a:r>
              <a:rPr lang="en-US" altLang="zh-TW" dirty="0"/>
              <a:t>instant</a:t>
            </a:r>
            <a:r>
              <a:rPr lang="zh-TW" altLang="en-US" dirty="0"/>
              <a:t>：表示瞬時值（與累積或平均不同）。</a:t>
            </a:r>
            <a:endParaRPr lang="en-US" altLang="zh-TW" dirty="0"/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zh-TW" altLang="en-US" dirty="0"/>
              <a:t>網格類型：</a:t>
            </a:r>
            <a:r>
              <a:rPr lang="en-US" altLang="zh-TW" dirty="0" err="1"/>
              <a:t>regular_ll</a:t>
            </a:r>
            <a:r>
              <a:rPr lang="zh-TW" altLang="en-US" dirty="0"/>
              <a:t>：代表規則的緯經度網格。</a:t>
            </a:r>
            <a:endParaRPr lang="en-US" altLang="zh-TW" dirty="0"/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zh-TW" altLang="en-US" dirty="0"/>
              <a:t>層類型：</a:t>
            </a:r>
            <a:endParaRPr lang="en-US" altLang="zh-TW" dirty="0"/>
          </a:p>
          <a:p>
            <a:pPr lvl="1">
              <a:lnSpc>
                <a:spcPct val="100000"/>
              </a:lnSpc>
            </a:pPr>
            <a:r>
              <a:rPr lang="en-US" altLang="zh-TW" dirty="0"/>
              <a:t>surface</a:t>
            </a:r>
            <a:r>
              <a:rPr lang="zh-TW" altLang="en-US" dirty="0"/>
              <a:t>：數據來自地表層。</a:t>
            </a:r>
            <a:endParaRPr lang="en-US" altLang="zh-TW" dirty="0"/>
          </a:p>
          <a:p>
            <a:pPr lvl="1">
              <a:lnSpc>
                <a:spcPct val="100000"/>
              </a:lnSpc>
            </a:pPr>
            <a:r>
              <a:rPr lang="en-US" altLang="zh-TW" dirty="0"/>
              <a:t>level 0</a:t>
            </a:r>
            <a:r>
              <a:rPr lang="zh-TW" altLang="en-US" dirty="0"/>
              <a:t>：表示地表高度。</a:t>
            </a:r>
            <a:endParaRPr lang="en-US" altLang="zh-TW" dirty="0"/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zh-TW" altLang="en-US" dirty="0"/>
              <a:t>預測時間：</a:t>
            </a:r>
            <a:endParaRPr lang="en-US" altLang="zh-TW" dirty="0"/>
          </a:p>
          <a:p>
            <a:pPr lvl="1">
              <a:lnSpc>
                <a:spcPct val="100000"/>
              </a:lnSpc>
            </a:pPr>
            <a:r>
              <a:rPr lang="en-US" altLang="zh-TW" dirty="0" err="1"/>
              <a:t>fcst</a:t>
            </a:r>
            <a:r>
              <a:rPr lang="en-US" altLang="zh-TW" dirty="0"/>
              <a:t> time 0 </a:t>
            </a:r>
            <a:r>
              <a:rPr lang="en-US" altLang="zh-TW" dirty="0" err="1"/>
              <a:t>hrs</a:t>
            </a:r>
            <a:r>
              <a:rPr lang="zh-TW" altLang="en-US" dirty="0"/>
              <a:t>：表示數據的預測時間為 </a:t>
            </a:r>
            <a:r>
              <a:rPr lang="en-US" altLang="zh-TW" dirty="0"/>
              <a:t>0 </a:t>
            </a:r>
            <a:r>
              <a:rPr lang="zh-TW" altLang="en-US" dirty="0"/>
              <a:t>小時（即初始化時刻）。</a:t>
            </a:r>
            <a:endParaRPr lang="en-US" altLang="zh-TW" dirty="0"/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zh-TW" altLang="en-US" dirty="0"/>
              <a:t>時間標籤：</a:t>
            </a:r>
            <a:endParaRPr lang="en-US" altLang="zh-TW" dirty="0"/>
          </a:p>
          <a:p>
            <a:pPr lvl="1">
              <a:lnSpc>
                <a:spcPct val="100000"/>
              </a:lnSpc>
            </a:pPr>
            <a:r>
              <a:rPr lang="en-US" altLang="zh-TW" dirty="0"/>
              <a:t>from 201101010000</a:t>
            </a:r>
            <a:r>
              <a:rPr lang="zh-TW" altLang="en-US" dirty="0"/>
              <a:t>：表示數據的時間為 </a:t>
            </a:r>
            <a:r>
              <a:rPr lang="en-US" altLang="zh-TW" dirty="0"/>
              <a:t>2011 </a:t>
            </a:r>
            <a:r>
              <a:rPr lang="zh-TW" altLang="en-US" dirty="0"/>
              <a:t>年 </a:t>
            </a:r>
            <a:r>
              <a:rPr lang="en-US" altLang="zh-TW" dirty="0"/>
              <a:t>1 </a:t>
            </a:r>
            <a:r>
              <a:rPr lang="zh-TW" altLang="en-US" dirty="0"/>
              <a:t>月 </a:t>
            </a:r>
            <a:r>
              <a:rPr lang="en-US" altLang="zh-TW" dirty="0"/>
              <a:t>1 </a:t>
            </a:r>
            <a:r>
              <a:rPr lang="zh-TW" altLang="en-US" dirty="0"/>
              <a:t>日 </a:t>
            </a:r>
            <a:r>
              <a:rPr lang="en-US" altLang="zh-TW" dirty="0"/>
              <a:t>00:00 UTC</a:t>
            </a:r>
            <a:r>
              <a:rPr lang="zh-TW" altLang="en-US" dirty="0"/>
              <a:t>。</a:t>
            </a:r>
            <a:endParaRPr lang="en-US" altLang="zh-TW" dirty="0"/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zh-TW" altLang="en-US" dirty="0"/>
              <a:t>時間間隔</a:t>
            </a:r>
            <a:endParaRPr lang="en-US" altLang="zh-TW" dirty="0"/>
          </a:p>
          <a:p>
            <a:pPr lvl="1">
              <a:lnSpc>
                <a:spcPct val="100000"/>
              </a:lnSpc>
            </a:pPr>
            <a:r>
              <a:rPr lang="zh-TW" altLang="en-US" dirty="0"/>
              <a:t>從數據中可以看出，每個時間步數據包含兩個變量（</a:t>
            </a:r>
            <a:r>
              <a:rPr lang="en-US" altLang="zh-TW" dirty="0"/>
              <a:t>U </a:t>
            </a:r>
            <a:r>
              <a:rPr lang="zh-TW" altLang="en-US" dirty="0"/>
              <a:t>和 </a:t>
            </a:r>
            <a:r>
              <a:rPr lang="en-US" altLang="zh-TW" dirty="0"/>
              <a:t>V </a:t>
            </a:r>
            <a:r>
              <a:rPr lang="zh-TW" altLang="en-US" dirty="0"/>
              <a:t>分量），並且時間間隔為 </a:t>
            </a:r>
            <a:r>
              <a:rPr lang="en-US" altLang="zh-TW" dirty="0"/>
              <a:t>1 </a:t>
            </a:r>
            <a:r>
              <a:rPr lang="zh-TW" altLang="en-US" dirty="0"/>
              <a:t>小時（例如：</a:t>
            </a:r>
            <a:r>
              <a:rPr lang="en-US" altLang="zh-TW" dirty="0"/>
              <a:t>201101010000 </a:t>
            </a:r>
            <a:r>
              <a:rPr lang="zh-TW" altLang="en-US" dirty="0"/>
              <a:t>到 </a:t>
            </a:r>
            <a:r>
              <a:rPr lang="en-US" altLang="zh-TW" dirty="0"/>
              <a:t>201101010100</a:t>
            </a:r>
            <a:r>
              <a:rPr lang="zh-TW" altLang="en-US" dirty="0"/>
              <a:t>）。</a:t>
            </a:r>
            <a:endParaRPr lang="en-US" altLang="zh-TW" dirty="0"/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zh-TW" altLang="en-US" dirty="0"/>
              <a:t>總時間步數</a:t>
            </a:r>
            <a:endParaRPr lang="en-US" altLang="zh-TW" dirty="0"/>
          </a:p>
          <a:p>
            <a:pPr lvl="1">
              <a:lnSpc>
                <a:spcPct val="100000"/>
              </a:lnSpc>
            </a:pPr>
            <a:r>
              <a:rPr lang="zh-TW" altLang="en-US" dirty="0"/>
              <a:t>以每小時一次的頻率計算，一年內的總時間步數為： </a:t>
            </a:r>
            <a:r>
              <a:rPr lang="en-US" altLang="zh-TW" dirty="0"/>
              <a:t>24×365=8760</a:t>
            </a:r>
            <a:r>
              <a:rPr lang="zh-TW" altLang="en-US" dirty="0"/>
              <a:t>這意味著，如果這個數據覆蓋一整年，它將有 </a:t>
            </a:r>
            <a:r>
              <a:rPr lang="en-US" altLang="zh-TW" dirty="0"/>
              <a:t>8760 </a:t>
            </a:r>
            <a:r>
              <a:rPr lang="zh-TW" altLang="en-US" dirty="0"/>
              <a:t>行數據，其中每兩行描述一個時間步的 </a:t>
            </a:r>
            <a:r>
              <a:rPr lang="en-US" altLang="zh-TW" dirty="0"/>
              <a:t>U </a:t>
            </a:r>
            <a:r>
              <a:rPr lang="zh-TW" altLang="en-US" dirty="0"/>
              <a:t>和 </a:t>
            </a:r>
            <a:r>
              <a:rPr lang="en-US" altLang="zh-TW" dirty="0"/>
              <a:t>V </a:t>
            </a:r>
            <a:r>
              <a:rPr lang="zh-TW" altLang="en-US" dirty="0"/>
              <a:t>分量。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153A7EFD-98F6-41E6-8F0F-26E5BD40DA88}"/>
              </a:ext>
            </a:extLst>
          </p:cNvPr>
          <p:cNvSpPr/>
          <p:nvPr/>
        </p:nvSpPr>
        <p:spPr>
          <a:xfrm>
            <a:off x="838200" y="1388825"/>
            <a:ext cx="54938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每行描述了一個數據層或變量，包含以下關鍵信息：</a:t>
            </a:r>
          </a:p>
        </p:txBody>
      </p:sp>
    </p:spTree>
    <p:extLst>
      <p:ext uri="{BB962C8B-B14F-4D97-AF65-F5344CB8AC3E}">
        <p14:creationId xmlns:p14="http://schemas.microsoft.com/office/powerpoint/2010/main" val="2166086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59EF13-C96E-49BB-B441-2BE92271F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fcst</a:t>
            </a:r>
            <a:r>
              <a:rPr lang="en-US" altLang="zh-TW" dirty="0"/>
              <a:t> time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55AA082-EE1F-4631-BF5C-63E1B311D4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dirty="0"/>
              <a:t>分析時間 </a:t>
            </a:r>
            <a:r>
              <a:rPr lang="en-US" altLang="zh-TW" dirty="0"/>
              <a:t>vs. </a:t>
            </a:r>
            <a:r>
              <a:rPr lang="zh-TW" altLang="en-US" dirty="0"/>
              <a:t>預報時間：</a:t>
            </a:r>
            <a:endParaRPr lang="en-US" altLang="zh-TW" dirty="0"/>
          </a:p>
          <a:p>
            <a:pPr lvl="1"/>
            <a:r>
              <a:rPr lang="zh-TW" altLang="en-US" dirty="0"/>
              <a:t>分析時間（</a:t>
            </a:r>
            <a:r>
              <a:rPr lang="en-US" altLang="zh-TW" dirty="0" err="1"/>
              <a:t>fcst</a:t>
            </a:r>
            <a:r>
              <a:rPr lang="en-US" altLang="zh-TW" dirty="0"/>
              <a:t> time 0 </a:t>
            </a:r>
            <a:r>
              <a:rPr lang="en-US" altLang="zh-TW" dirty="0" err="1"/>
              <a:t>hrs</a:t>
            </a:r>
            <a:r>
              <a:rPr lang="zh-TW" altLang="en-US" dirty="0"/>
              <a:t>）是氣象模型通過吸收觀測數據生成的最佳當前狀態。</a:t>
            </a:r>
            <a:endParaRPr lang="en-US" altLang="zh-TW" dirty="0"/>
          </a:p>
          <a:p>
            <a:pPr lvl="1"/>
            <a:r>
              <a:rPr lang="zh-TW" altLang="en-US" dirty="0"/>
              <a:t>預報時間（</a:t>
            </a:r>
            <a:r>
              <a:rPr lang="en-US" altLang="zh-TW" dirty="0" err="1"/>
              <a:t>fcst</a:t>
            </a:r>
            <a:r>
              <a:rPr lang="en-US" altLang="zh-TW" dirty="0"/>
              <a:t> time X </a:t>
            </a:r>
            <a:r>
              <a:rPr lang="en-US" altLang="zh-TW" dirty="0" err="1"/>
              <a:t>hrs</a:t>
            </a:r>
            <a:r>
              <a:rPr lang="zh-TW" altLang="en-US" dirty="0"/>
              <a:t>，例如 </a:t>
            </a:r>
            <a:r>
              <a:rPr lang="en-US" altLang="zh-TW" dirty="0"/>
              <a:t>1 </a:t>
            </a:r>
            <a:r>
              <a:rPr lang="zh-TW" altLang="en-US" dirty="0"/>
              <a:t>小時或 </a:t>
            </a:r>
            <a:r>
              <a:rPr lang="en-US" altLang="zh-TW" dirty="0"/>
              <a:t>6 </a:t>
            </a:r>
            <a:r>
              <a:rPr lang="zh-TW" altLang="en-US" dirty="0"/>
              <a:t>小時）表示模型從分析時間開始，根據數學物理方程向前推進模擬得到的未來數據。</a:t>
            </a:r>
            <a:endParaRPr lang="en-US" altLang="zh-TW" dirty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/>
              <a:t>在 </a:t>
            </a:r>
            <a:r>
              <a:rPr lang="en-US" altLang="zh-TW" dirty="0" err="1"/>
              <a:t>fcst</a:t>
            </a:r>
            <a:r>
              <a:rPr lang="en-US" altLang="zh-TW" dirty="0"/>
              <a:t> time 0 </a:t>
            </a:r>
            <a:r>
              <a:rPr lang="en-US" altLang="zh-TW" dirty="0" err="1"/>
              <a:t>hrs</a:t>
            </a:r>
            <a:r>
              <a:rPr lang="en-US" altLang="zh-TW" dirty="0"/>
              <a:t> </a:t>
            </a:r>
            <a:r>
              <a:rPr lang="zh-TW" altLang="en-US" dirty="0"/>
              <a:t>的數據中：</a:t>
            </a:r>
            <a:endParaRPr lang="en-US" altLang="zh-TW" dirty="0"/>
          </a:p>
          <a:p>
            <a:pPr lvl="1"/>
            <a:r>
              <a:rPr lang="zh-TW" altLang="en-US" dirty="0"/>
              <a:t>數據並非模型預測結果，而是基於觀測資料生成的準確性較高的「分析場」。</a:t>
            </a:r>
            <a:endParaRPr lang="en-US" altLang="zh-TW" dirty="0"/>
          </a:p>
          <a:p>
            <a:pPr lvl="1"/>
            <a:r>
              <a:rPr lang="zh-TW" altLang="en-US" dirty="0"/>
              <a:t>它通常用作模型初始化的起點。</a:t>
            </a:r>
            <a:endParaRPr lang="en-US" altLang="zh-TW" dirty="0"/>
          </a:p>
          <a:p>
            <a:pPr marL="514350" indent="-514350">
              <a:buFont typeface="+mj-lt"/>
              <a:buAutoNum type="arabicPeriod"/>
            </a:pPr>
            <a:r>
              <a:rPr lang="zh-TW" altLang="en-US" dirty="0"/>
              <a:t>為什麼重要？</a:t>
            </a:r>
            <a:endParaRPr lang="en-US" altLang="zh-TW" dirty="0"/>
          </a:p>
          <a:p>
            <a:pPr lvl="1"/>
            <a:r>
              <a:rPr lang="en-US" altLang="zh-TW" dirty="0" err="1"/>
              <a:t>fcst</a:t>
            </a:r>
            <a:r>
              <a:rPr lang="en-US" altLang="zh-TW" dirty="0"/>
              <a:t> time 0 </a:t>
            </a:r>
            <a:r>
              <a:rPr lang="en-US" altLang="zh-TW" dirty="0" err="1"/>
              <a:t>hrs</a:t>
            </a:r>
            <a:r>
              <a:rPr lang="en-US" altLang="zh-TW" dirty="0"/>
              <a:t> </a:t>
            </a:r>
            <a:r>
              <a:rPr lang="zh-TW" altLang="en-US" dirty="0"/>
              <a:t>的數據代表大氣的當前狀態，是氣象模型進行預測的基礎。氣象模型需要非常準確的初始條件（即 </a:t>
            </a:r>
            <a:r>
              <a:rPr lang="en-US" altLang="zh-TW" dirty="0" err="1"/>
              <a:t>fcst</a:t>
            </a:r>
            <a:r>
              <a:rPr lang="en-US" altLang="zh-TW" dirty="0"/>
              <a:t> time 0 </a:t>
            </a:r>
            <a:r>
              <a:rPr lang="en-US" altLang="zh-TW" dirty="0" err="1"/>
              <a:t>hrs</a:t>
            </a:r>
            <a:r>
              <a:rPr lang="zh-TW" altLang="en-US" dirty="0"/>
              <a:t>），因為初始條件的微小誤差可能隨著時間推移放大，影響預測結果。</a:t>
            </a:r>
          </a:p>
        </p:txBody>
      </p:sp>
    </p:spTree>
    <p:extLst>
      <p:ext uri="{BB962C8B-B14F-4D97-AF65-F5344CB8AC3E}">
        <p14:creationId xmlns:p14="http://schemas.microsoft.com/office/powerpoint/2010/main" val="1855854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5536435-4E5D-432A-8B3A-6D3C35FFE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ORAS5.nc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777CC98-7699-4BD7-B678-F40AFBCD7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看不了</a:t>
            </a:r>
          </a:p>
        </p:txBody>
      </p:sp>
    </p:spTree>
    <p:extLst>
      <p:ext uri="{BB962C8B-B14F-4D97-AF65-F5344CB8AC3E}">
        <p14:creationId xmlns:p14="http://schemas.microsoft.com/office/powerpoint/2010/main" val="273344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1317</Words>
  <Application>Microsoft Office PowerPoint</Application>
  <PresentationFormat>寬螢幕</PresentationFormat>
  <Paragraphs>87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7" baseType="lpstr">
      <vt:lpstr>新細明體</vt:lpstr>
      <vt:lpstr>Arial</vt:lpstr>
      <vt:lpstr>Calibri</vt:lpstr>
      <vt:lpstr>Calibri Light</vt:lpstr>
      <vt:lpstr>Wingdings</vt:lpstr>
      <vt:lpstr>Office 佈景主題</vt:lpstr>
      <vt:lpstr>NVIDIA .h5</vt:lpstr>
      <vt:lpstr>各種data的內容</vt:lpstr>
      <vt:lpstr>NVIDIA .h5</vt:lpstr>
      <vt:lpstr>輸出結果分析</vt:lpstr>
      <vt:lpstr>grib  h5</vt:lpstr>
      <vt:lpstr>ERA5.grib</vt:lpstr>
      <vt:lpstr>輸出結果分析</vt:lpstr>
      <vt:lpstr>fcst time</vt:lpstr>
      <vt:lpstr>ORAS5.nc</vt:lpstr>
      <vt:lpstr>NVIDIA的數據處理</vt:lpstr>
      <vt:lpstr>數據處理細節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NVIDIA .h5</dc:title>
  <dc:creator>邱麟雅</dc:creator>
  <cp:lastModifiedBy>邱麟雅</cp:lastModifiedBy>
  <cp:revision>35</cp:revision>
  <dcterms:created xsi:type="dcterms:W3CDTF">2024-12-12T11:17:23Z</dcterms:created>
  <dcterms:modified xsi:type="dcterms:W3CDTF">2024-12-12T14:08:53Z</dcterms:modified>
</cp:coreProperties>
</file>