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58" r:id="rId6"/>
    <p:sldId id="264" r:id="rId7"/>
    <p:sldId id="265" r:id="rId8"/>
    <p:sldId id="267" r:id="rId9"/>
    <p:sldId id="269" r:id="rId10"/>
    <p:sldId id="263" r:id="rId11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33CC33"/>
    <a:srgbClr val="FF00FF"/>
    <a:srgbClr val="66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-898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BB2B4-19A2-426B-9769-DB3F04E6147C}" type="datetimeFigureOut">
              <a:rPr lang="zh-TW" altLang="en-US"/>
              <a:pPr>
                <a:defRPr/>
              </a:pPr>
              <a:t>2010/9/12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EAEBE-7041-4B35-A678-68022BFA0E3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A41F8-5A24-4587-B10B-42DA6A9CCF13}" type="datetimeFigureOut">
              <a:rPr lang="zh-TW" altLang="en-US"/>
              <a:pPr>
                <a:defRPr/>
              </a:pPr>
              <a:t>2010/9/12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9E638-D401-410E-B8DA-EC6265A21C7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F53F1-A6A3-4692-AA45-1E7AE832B963}" type="datetimeFigureOut">
              <a:rPr lang="zh-TW" altLang="en-US"/>
              <a:pPr>
                <a:defRPr/>
              </a:pPr>
              <a:t>2010/9/12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35DB0-E5D3-4580-9894-29362345444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01541-BC63-4914-9E9D-96AFB4C28E92}" type="datetimeFigureOut">
              <a:rPr lang="zh-TW" altLang="en-US"/>
              <a:pPr>
                <a:defRPr/>
              </a:pPr>
              <a:t>2010/9/12</a:t>
            </a:fld>
            <a:endParaRPr lang="zh-TW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3B86F8-F483-4A34-9E73-BBF32B6F979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C9860-181D-42A3-8D2D-EB1BDF240F43}" type="datetimeFigureOut">
              <a:rPr lang="zh-TW" altLang="en-US"/>
              <a:pPr>
                <a:defRPr/>
              </a:pPr>
              <a:t>2010/9/12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EBDD4-1CC3-4C55-B6F5-986A89CBCB6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F7124-A5E3-4DCE-9BF2-3E240614AF81}" type="datetimeFigureOut">
              <a:rPr lang="zh-TW" altLang="en-US"/>
              <a:pPr>
                <a:defRPr/>
              </a:pPr>
              <a:t>2010/9/12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231B4-169D-464C-9968-D831E3F1BDC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0FD08-3215-48FA-A8A4-7FB12A44EF65}" type="datetimeFigureOut">
              <a:rPr lang="zh-TW" altLang="en-US"/>
              <a:pPr>
                <a:defRPr/>
              </a:pPr>
              <a:t>2010/9/12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BA6EE-8B19-401A-89B9-7E3FFC3B640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CDF62-CC24-468F-B5A0-ABEBE53DB7F3}" type="datetimeFigureOut">
              <a:rPr lang="zh-TW" altLang="en-US"/>
              <a:pPr>
                <a:defRPr/>
              </a:pPr>
              <a:t>2010/9/12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74D8B-5AF0-412C-A345-7ADA0BBE212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F84A9-7B49-4B30-AD9E-AA79147A0DFD}" type="datetimeFigureOut">
              <a:rPr lang="zh-TW" altLang="en-US"/>
              <a:pPr>
                <a:defRPr/>
              </a:pPr>
              <a:t>2010/9/12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4592E-A6AB-42B8-BE8D-01D73B80326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4088E-ED0B-4ABF-A725-756C825FCE4D}" type="datetimeFigureOut">
              <a:rPr lang="zh-TW" altLang="en-US"/>
              <a:pPr>
                <a:defRPr/>
              </a:pPr>
              <a:t>2010/9/12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43D53-4E5B-4A3F-AED4-2D13E24473A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69187-6F30-412E-8743-60018EEC82AA}" type="datetimeFigureOut">
              <a:rPr lang="zh-TW" altLang="en-US"/>
              <a:pPr>
                <a:defRPr/>
              </a:pPr>
              <a:t>2010/9/12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0F378-68C5-4230-B64A-00F32F35ADB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4D7AA-5A9D-4992-936A-2844B648C83B}" type="datetimeFigureOut">
              <a:rPr lang="zh-TW" altLang="en-US"/>
              <a:pPr>
                <a:defRPr/>
              </a:pPr>
              <a:t>2010/9/12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AF9CB-2CA8-4E0A-AD68-A449369EB21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9AD0961-BE21-4521-80B3-C7F6597165DD}" type="datetimeFigureOut">
              <a:rPr lang="zh-TW" altLang="en-US"/>
              <a:pPr>
                <a:defRPr/>
              </a:pPr>
              <a:t>2010/9/12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9713656-0A5C-49AF-AB96-E7B70ED0711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工作項目</a:t>
            </a:r>
          </a:p>
        </p:txBody>
      </p:sp>
      <p:sp>
        <p:nvSpPr>
          <p:cNvPr id="11" name="內容版面配置區 10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TW" altLang="zh-TW" dirty="0" smtClean="0">
                <a:solidFill>
                  <a:schemeClr val="bg1">
                    <a:lumMod val="85000"/>
                  </a:schemeClr>
                </a:solidFill>
                <a:latin typeface="標楷體" pitchFamily="65" charset="-120"/>
                <a:ea typeface="標楷體" pitchFamily="65" charset="-120"/>
              </a:rPr>
              <a:t>定期進行氣象鐵塔儀器與資料之品保程序</a:t>
            </a:r>
            <a:endParaRPr lang="en-US" altLang="zh-TW" dirty="0" smtClean="0">
              <a:solidFill>
                <a:schemeClr val="bg1">
                  <a:lumMod val="8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TW" altLang="zh-TW" dirty="0" smtClean="0">
                <a:latin typeface="標楷體" pitchFamily="65" charset="-120"/>
                <a:ea typeface="標楷體" pitchFamily="65" charset="-120"/>
              </a:rPr>
              <a:t>評估龍門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dirty="0" smtClean="0">
                <a:latin typeface="標楷體" pitchFamily="65" charset="-120"/>
                <a:ea typeface="標楷體" pitchFamily="65" charset="-120"/>
              </a:rPr>
              <a:t>核四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zh-TW" dirty="0" smtClean="0">
                <a:latin typeface="標楷體" pitchFamily="65" charset="-120"/>
                <a:ea typeface="標楷體" pitchFamily="65" charset="-120"/>
              </a:rPr>
              <a:t>電廠排氣煙囪氣象平台監測儀器之性能與位置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TW" altLang="zh-TW" dirty="0" smtClean="0">
                <a:latin typeface="標楷體" pitchFamily="65" charset="-120"/>
                <a:ea typeface="標楷體" pitchFamily="65" charset="-120"/>
              </a:rPr>
              <a:t>協助龍門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dirty="0" smtClean="0">
                <a:latin typeface="標楷體" pitchFamily="65" charset="-120"/>
                <a:ea typeface="標楷體" pitchFamily="65" charset="-120"/>
              </a:rPr>
              <a:t>核四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zh-TW" dirty="0" smtClean="0">
                <a:latin typeface="標楷體" pitchFamily="65" charset="-120"/>
                <a:ea typeface="標楷體" pitchFamily="65" charset="-120"/>
              </a:rPr>
              <a:t>電廠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XOQDOQ-82</a:t>
            </a:r>
            <a:r>
              <a:rPr lang="zh-TW" altLang="zh-TW" dirty="0" smtClean="0">
                <a:latin typeface="標楷體" pitchFamily="65" charset="-120"/>
                <a:ea typeface="標楷體" pitchFamily="65" charset="-120"/>
              </a:rPr>
              <a:t>電算程式特定參數之合理設定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內容版面配置區 2"/>
          <p:cNvSpPr>
            <a:spLocks noGrp="1"/>
          </p:cNvSpPr>
          <p:nvPr>
            <p:ph idx="1"/>
          </p:nvPr>
        </p:nvSpPr>
        <p:spPr>
          <a:xfrm>
            <a:off x="457200" y="792163"/>
            <a:ext cx="8229600" cy="6065837"/>
          </a:xfrm>
        </p:spPr>
        <p:txBody>
          <a:bodyPr/>
          <a:lstStyle/>
          <a:p>
            <a:pPr marL="514350" indent="-514350" algn="just">
              <a:lnSpc>
                <a:spcPct val="150000"/>
              </a:lnSpc>
              <a:buFont typeface="Calibri" pitchFamily="34" charset="0"/>
              <a:buAutoNum type="arabicPeriod"/>
            </a:pPr>
            <a:r>
              <a:rPr lang="zh-TW" altLang="zh-TW" sz="280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輸入地形變化資料</a:t>
            </a:r>
            <a:endParaRPr lang="zh-TW" altLang="zh-TW" sz="200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indent="-514350" algn="just">
              <a:lnSpc>
                <a:spcPct val="150000"/>
              </a:lnSpc>
              <a:buFont typeface="Calibri" pitchFamily="34" charset="0"/>
              <a:buAutoNum type="arabicPeriod"/>
            </a:pPr>
            <a:r>
              <a:rPr lang="zh-TW" altLang="zh-TW" sz="280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輸入檢定組的氣象資料</a:t>
            </a:r>
            <a:r>
              <a:rPr lang="en-US" altLang="zh-TW" sz="280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</a:p>
          <a:p>
            <a:pPr marL="514350" indent="-514350" algn="just">
              <a:lnSpc>
                <a:spcPct val="150000"/>
              </a:lnSpc>
              <a:buFont typeface="Calibri" pitchFamily="34" charset="0"/>
              <a:buAutoNum type="arabicPeriod"/>
            </a:pPr>
            <a:r>
              <a:rPr lang="zh-TW" altLang="zh-TW" sz="280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比較</a:t>
            </a:r>
            <a:r>
              <a:rPr lang="en-US" altLang="zh-TW" sz="280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XOQDOQ-82</a:t>
            </a:r>
            <a:r>
              <a:rPr lang="zh-TW" altLang="zh-TW" sz="280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程式與</a:t>
            </a:r>
            <a:r>
              <a:rPr lang="en-US" altLang="zh-TW" sz="280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STREAM</a:t>
            </a:r>
            <a:r>
              <a:rPr lang="zh-TW" altLang="zh-TW" sz="280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模式</a:t>
            </a:r>
            <a:r>
              <a:rPr lang="zh-TW" altLang="en-US" sz="280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的</a:t>
            </a:r>
            <a:r>
              <a:rPr lang="zh-TW" altLang="zh-TW" sz="280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模擬結果，並估算誤差</a:t>
            </a:r>
            <a:endParaRPr lang="en-US" altLang="zh-TW" sz="280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indent="-514350" algn="just">
              <a:lnSpc>
                <a:spcPct val="150000"/>
              </a:lnSpc>
              <a:buFont typeface="Calibri" pitchFamily="34" charset="0"/>
              <a:buAutoNum type="arabicPeriod"/>
            </a:pPr>
            <a:r>
              <a:rPr lang="zh-TW" altLang="zh-TW" sz="280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修正</a:t>
            </a:r>
            <a:r>
              <a:rPr lang="en-US" altLang="zh-TW" sz="280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XOQDOQ-82</a:t>
            </a:r>
            <a:r>
              <a:rPr lang="zh-TW" altLang="zh-TW" sz="280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程式中各項參數，重複步驟</a:t>
            </a:r>
            <a:r>
              <a:rPr lang="en-US" altLang="zh-TW" sz="280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</a:t>
            </a:r>
            <a:r>
              <a:rPr lang="zh-TW" altLang="zh-TW" sz="280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，直到誤差值小於容忍值</a:t>
            </a:r>
            <a:endParaRPr lang="en-US" altLang="zh-TW" sz="280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indent="-514350" algn="just">
              <a:lnSpc>
                <a:spcPct val="150000"/>
              </a:lnSpc>
              <a:buFont typeface="Calibri" pitchFamily="34" charset="0"/>
              <a:buAutoNum type="arabicPeriod"/>
            </a:pPr>
            <a:r>
              <a:rPr lang="zh-TW" altLang="zh-TW" sz="280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驗證</a:t>
            </a:r>
            <a:r>
              <a:rPr lang="en-US" altLang="zh-TW" sz="280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XOQDOQ-82</a:t>
            </a:r>
            <a:r>
              <a:rPr lang="zh-TW" altLang="zh-TW" sz="280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程式</a:t>
            </a:r>
            <a:endParaRPr lang="en-US" altLang="zh-TW" sz="280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indent="-514350" algn="just">
              <a:buFont typeface="Arial" charset="0"/>
              <a:buNone/>
            </a:pPr>
            <a:r>
              <a:rPr lang="en-US" altLang="zh-TW" sz="280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	</a:t>
            </a:r>
            <a:r>
              <a:rPr lang="en-US" altLang="zh-TW" sz="240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(XOQDOQ-82</a:t>
            </a:r>
            <a:r>
              <a:rPr lang="zh-TW" altLang="zh-TW" sz="240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程式與</a:t>
            </a:r>
            <a:r>
              <a:rPr lang="en-US" altLang="zh-TW" sz="240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STREAM</a:t>
            </a:r>
            <a:r>
              <a:rPr lang="zh-TW" altLang="zh-TW" sz="240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模式之結果應相互吻合</a:t>
            </a:r>
            <a:r>
              <a:rPr lang="en-US" altLang="zh-TW" sz="240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endParaRPr lang="en-US" altLang="zh-TW" sz="280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9458" name="矩形 3"/>
          <p:cNvSpPr>
            <a:spLocks noChangeArrowheads="1"/>
          </p:cNvSpPr>
          <p:nvPr/>
        </p:nvSpPr>
        <p:spPr bwMode="auto">
          <a:xfrm>
            <a:off x="457200" y="241300"/>
            <a:ext cx="44942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zh-TW" sz="2800" b="1" u="sng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交互驗證之進行方式與步驟</a:t>
            </a:r>
            <a:endParaRPr kumimoji="0" lang="zh-TW" altLang="en-US" sz="2800" b="1" u="sng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標題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zh-TW" altLang="zh-TW" b="1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氣象平台監測儀器</a:t>
            </a:r>
            <a:endParaRPr lang="zh-TW" altLang="en-US" b="1" smtClean="0">
              <a:solidFill>
                <a:srgbClr val="7030A0"/>
              </a:solidFill>
            </a:endParaRPr>
          </a:p>
        </p:txBody>
      </p:sp>
      <p:sp>
        <p:nvSpPr>
          <p:cNvPr id="14338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zh-TW" altLang="zh-TW" smtClean="0">
                <a:latin typeface="標楷體" pitchFamily="65" charset="-120"/>
                <a:ea typeface="標楷體" pitchFamily="65" charset="-120"/>
              </a:rPr>
              <a:t>氣象條件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lvl="1" algn="just"/>
            <a:r>
              <a:rPr lang="zh-TW" altLang="zh-TW" smtClean="0">
                <a:latin typeface="標楷體" pitchFamily="65" charset="-120"/>
                <a:ea typeface="標楷體" pitchFamily="65" charset="-120"/>
              </a:rPr>
              <a:t>風向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zh-TW" smtClean="0">
                <a:latin typeface="標楷體" pitchFamily="65" charset="-120"/>
                <a:ea typeface="標楷體" pitchFamily="65" charset="-120"/>
              </a:rPr>
              <a:t>污染物之擴散方向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lvl="1" algn="just"/>
            <a:r>
              <a:rPr lang="zh-TW" altLang="zh-TW" smtClean="0">
                <a:latin typeface="標楷體" pitchFamily="65" charset="-120"/>
                <a:ea typeface="標楷體" pitchFamily="65" charset="-120"/>
              </a:rPr>
              <a:t>風速及穩定度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zh-TW" smtClean="0">
                <a:latin typeface="標楷體" pitchFamily="65" charset="-120"/>
                <a:ea typeface="標楷體" pitchFamily="65" charset="-120"/>
              </a:rPr>
              <a:t>擴散速率及傳輸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algn="just"/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algn="just"/>
            <a:r>
              <a:rPr lang="zh-TW" altLang="zh-TW" smtClean="0">
                <a:latin typeface="標楷體" pitchFamily="65" charset="-120"/>
                <a:ea typeface="標楷體" pitchFamily="65" charset="-120"/>
              </a:rPr>
              <a:t>監測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數據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lvl="1" algn="just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用以直接評估對環境的衝擊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lvl="1" algn="just"/>
            <a:r>
              <a:rPr lang="zh-TW" altLang="zh-TW" smtClean="0">
                <a:latin typeface="標楷體" pitchFamily="65" charset="-120"/>
                <a:ea typeface="標楷體" pitchFamily="65" charset="-120"/>
              </a:rPr>
              <a:t>供大氣擴散數值模式使用以預測汙染物的影響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lvl="1" algn="just">
              <a:buFont typeface="Arial" charset="0"/>
              <a:buNone/>
            </a:pPr>
            <a:endParaRPr lang="zh-TW" altLang="en-US" smtClean="0"/>
          </a:p>
        </p:txBody>
      </p:sp>
      <p:pic>
        <p:nvPicPr>
          <p:cNvPr id="14339" name="Picture 2" descr="核三3年10L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50013" y="1711325"/>
            <a:ext cx="2514600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內容版面配置區 2"/>
          <p:cNvSpPr>
            <a:spLocks noGrp="1"/>
          </p:cNvSpPr>
          <p:nvPr>
            <p:ph idx="1"/>
          </p:nvPr>
        </p:nvSpPr>
        <p:spPr>
          <a:xfrm>
            <a:off x="457200" y="274638"/>
            <a:ext cx="8229600" cy="6394450"/>
          </a:xfrm>
        </p:spPr>
        <p:txBody>
          <a:bodyPr/>
          <a:lstStyle/>
          <a:p>
            <a:pPr algn="just"/>
            <a:r>
              <a:rPr lang="zh-TW" altLang="zh-TW" smtClean="0">
                <a:latin typeface="標楷體" pitchFamily="65" charset="-120"/>
                <a:ea typeface="標楷體" pitchFamily="65" charset="-120"/>
              </a:rPr>
              <a:t>監測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的</a:t>
            </a:r>
            <a:r>
              <a:rPr lang="zh-TW" altLang="zh-TW" smtClean="0">
                <a:latin typeface="標楷體" pitchFamily="65" charset="-120"/>
                <a:ea typeface="標楷體" pitchFamily="65" charset="-120"/>
              </a:rPr>
              <a:t>氣象條件是安全考量的重要因子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zh-TW" smtClean="0">
                <a:latin typeface="標楷體" pitchFamily="65" charset="-120"/>
                <a:ea typeface="標楷體" pitchFamily="65" charset="-120"/>
              </a:rPr>
              <a:t>監測儀器必須維持一定的精確度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zh-TW" altLang="zh-TW" sz="3200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性能</a:t>
            </a:r>
            <a:endParaRPr lang="en-US" altLang="zh-TW" sz="3200" b="1" smtClean="0"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zh-TW" altLang="zh-TW" sz="3200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位置</a:t>
            </a:r>
            <a:endParaRPr lang="en-US" altLang="zh-TW" sz="3200" b="1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lvl="1"/>
            <a:endParaRPr lang="en-US" altLang="zh-TW" sz="3200" b="1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algn="just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以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CRADLE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公司之</a:t>
            </a:r>
            <a:r>
              <a:rPr lang="en-US" altLang="zh-TW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STREAM</a:t>
            </a:r>
            <a:r>
              <a:rPr lang="zh-TW" altLang="en-US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大氣擴散模式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針對氣象平台監測儀器之性能與位置加以評估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lvl="1"/>
            <a:endParaRPr lang="en-US" altLang="zh-TW" sz="3200" b="1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lvl="1"/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lvl="1"/>
            <a:endParaRPr lang="zh-TW" altLang="en-US" smtClean="0"/>
          </a:p>
        </p:txBody>
      </p:sp>
      <p:pic>
        <p:nvPicPr>
          <p:cNvPr id="15362" name="Picture 3" descr="SwemaAir-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6100" y="1341438"/>
            <a:ext cx="154463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4" descr="DSCN00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1863" y="1341438"/>
            <a:ext cx="29527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64" name="Group 5"/>
          <p:cNvGrpSpPr>
            <a:grpSpLocks/>
          </p:cNvGrpSpPr>
          <p:nvPr/>
        </p:nvGrpSpPr>
        <p:grpSpPr bwMode="auto">
          <a:xfrm>
            <a:off x="1042988" y="4279900"/>
            <a:ext cx="7921625" cy="2317750"/>
            <a:chOff x="1833" y="1490"/>
            <a:chExt cx="16785" cy="6361"/>
          </a:xfrm>
        </p:grpSpPr>
        <p:pic>
          <p:nvPicPr>
            <p:cNvPr id="15365" name="Object 1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304" y="1490"/>
              <a:ext cx="8314" cy="6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6" name="Object 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833" y="1490"/>
              <a:ext cx="8003" cy="6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內容版面配置區 2"/>
          <p:cNvSpPr>
            <a:spLocks noGrp="1"/>
          </p:cNvSpPr>
          <p:nvPr>
            <p:ph idx="1"/>
          </p:nvPr>
        </p:nvSpPr>
        <p:spPr>
          <a:xfrm>
            <a:off x="457200" y="515938"/>
            <a:ext cx="8229600" cy="5289550"/>
          </a:xfrm>
        </p:spPr>
        <p:txBody>
          <a:bodyPr/>
          <a:lstStyle/>
          <a:p>
            <a:pPr marL="514350" indent="-514350" algn="just">
              <a:buFont typeface="Calibri" pitchFamily="34" charset="0"/>
              <a:buAutoNum type="arabicPeriod"/>
            </a:pPr>
            <a:r>
              <a:rPr lang="zh-TW" altLang="zh-TW" sz="2800" smtClean="0">
                <a:latin typeface="標楷體" pitchFamily="65" charset="-120"/>
                <a:ea typeface="標楷體" pitchFamily="65" charset="-120"/>
              </a:rPr>
              <a:t>彙整廠址附近地形與建築物資料</a:t>
            </a:r>
          </a:p>
          <a:p>
            <a:pPr marL="514350" indent="-514350" algn="just">
              <a:buFont typeface="Calibri" pitchFamily="34" charset="0"/>
              <a:buAutoNum type="arabicPeriod"/>
            </a:pPr>
            <a:r>
              <a:rPr lang="zh-TW" altLang="zh-TW" sz="2800" smtClean="0">
                <a:latin typeface="標楷體" pitchFamily="65" charset="-120"/>
                <a:ea typeface="標楷體" pitchFamily="65" charset="-120"/>
              </a:rPr>
              <a:t>蒐集、篩選氣象監測資料，作為</a:t>
            </a:r>
            <a:r>
              <a:rPr lang="en-US" altLang="zh-TW" sz="2800" smtClean="0">
                <a:latin typeface="標楷體" pitchFamily="65" charset="-120"/>
                <a:ea typeface="標楷體" pitchFamily="65" charset="-120"/>
              </a:rPr>
              <a:t>STREAM</a:t>
            </a:r>
            <a:r>
              <a:rPr lang="zh-TW" altLang="zh-TW" sz="2800" smtClean="0">
                <a:latin typeface="標楷體" pitchFamily="65" charset="-120"/>
                <a:ea typeface="標楷體" pitchFamily="65" charset="-120"/>
              </a:rPr>
              <a:t>大氣擴散模式檢定與驗證之用</a:t>
            </a:r>
          </a:p>
          <a:p>
            <a:pPr marL="514350" indent="-514350" algn="just">
              <a:buFont typeface="Calibri" pitchFamily="34" charset="0"/>
              <a:buAutoNum type="arabicPeriod"/>
            </a:pPr>
            <a:r>
              <a:rPr lang="zh-TW" altLang="zh-TW" sz="2800" smtClean="0">
                <a:latin typeface="標楷體" pitchFamily="65" charset="-120"/>
                <a:ea typeface="標楷體" pitchFamily="65" charset="-120"/>
              </a:rPr>
              <a:t>建立</a:t>
            </a:r>
            <a:r>
              <a:rPr lang="en-US" altLang="zh-TW" sz="2800" smtClean="0">
                <a:latin typeface="標楷體" pitchFamily="65" charset="-120"/>
                <a:ea typeface="標楷體" pitchFamily="65" charset="-120"/>
              </a:rPr>
              <a:t>STREAM</a:t>
            </a:r>
            <a:r>
              <a:rPr lang="zh-TW" altLang="zh-TW" sz="2800" smtClean="0">
                <a:latin typeface="標楷體" pitchFamily="65" charset="-120"/>
                <a:ea typeface="標楷體" pitchFamily="65" charset="-120"/>
              </a:rPr>
              <a:t>模式之</a:t>
            </a:r>
            <a:r>
              <a:rPr lang="zh-TW" altLang="zh-TW" sz="2800" b="1" smtClean="0">
                <a:solidFill>
                  <a:srgbClr val="FF00FF"/>
                </a:solidFill>
                <a:latin typeface="標楷體" pitchFamily="65" charset="-120"/>
                <a:ea typeface="標楷體" pitchFamily="65" charset="-120"/>
              </a:rPr>
              <a:t>格網</a:t>
            </a:r>
            <a:r>
              <a:rPr lang="zh-TW" altLang="zh-TW" sz="280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80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800" smtClean="0">
                <a:latin typeface="標楷體" pitchFamily="65" charset="-120"/>
                <a:ea typeface="標楷體" pitchFamily="65" charset="-120"/>
              </a:rPr>
              <a:t>輸入地形、地物資料</a:t>
            </a:r>
            <a:r>
              <a:rPr lang="en-US" altLang="zh-TW" sz="2800" smtClean="0"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z="2800" smtClean="0">
              <a:latin typeface="標楷體" pitchFamily="65" charset="-120"/>
              <a:ea typeface="標楷體" pitchFamily="65" charset="-120"/>
            </a:endParaRPr>
          </a:p>
          <a:p>
            <a:pPr marL="514350" indent="-514350" algn="just">
              <a:buFont typeface="Calibri" pitchFamily="34" charset="0"/>
              <a:buAutoNum type="arabicPeriod"/>
            </a:pPr>
            <a:r>
              <a:rPr lang="zh-TW" altLang="zh-TW" sz="2800" smtClean="0">
                <a:latin typeface="標楷體" pitchFamily="65" charset="-120"/>
                <a:ea typeface="標楷體" pitchFamily="65" charset="-120"/>
              </a:rPr>
              <a:t>設定初始與邊界條件，進行三維風場的模擬</a:t>
            </a:r>
          </a:p>
          <a:p>
            <a:pPr marL="514350" indent="-514350" algn="just">
              <a:buFont typeface="Calibri" pitchFamily="34" charset="0"/>
              <a:buAutoNum type="arabicPeriod"/>
            </a:pPr>
            <a:r>
              <a:rPr lang="zh-TW" altLang="zh-TW" sz="2800" smtClean="0">
                <a:latin typeface="標楷體" pitchFamily="65" charset="-120"/>
                <a:ea typeface="標楷體" pitchFamily="65" charset="-120"/>
              </a:rPr>
              <a:t>三維</a:t>
            </a:r>
            <a:r>
              <a:rPr lang="zh-TW" altLang="zh-TW" sz="2800" b="1" smtClean="0">
                <a:solidFill>
                  <a:srgbClr val="33CC33"/>
                </a:solidFill>
                <a:latin typeface="標楷體" pitchFamily="65" charset="-120"/>
                <a:ea typeface="標楷體" pitchFamily="65" charset="-120"/>
              </a:rPr>
              <a:t>風場模擬結果</a:t>
            </a:r>
            <a:r>
              <a:rPr lang="zh-TW" altLang="zh-TW" sz="2800" smtClean="0">
                <a:latin typeface="標楷體" pitchFamily="65" charset="-120"/>
                <a:ea typeface="標楷體" pitchFamily="65" charset="-120"/>
              </a:rPr>
              <a:t>與氣象監測數據</a:t>
            </a:r>
            <a:r>
              <a:rPr lang="en-US" altLang="zh-TW" sz="280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800" smtClean="0">
                <a:latin typeface="標楷體" pitchFamily="65" charset="-120"/>
                <a:ea typeface="標楷體" pitchFamily="65" charset="-120"/>
              </a:rPr>
              <a:t>風速及風向</a:t>
            </a:r>
            <a:r>
              <a:rPr lang="en-US" altLang="zh-TW" sz="280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zh-TW" sz="2800" smtClean="0">
                <a:latin typeface="標楷體" pitchFamily="65" charset="-120"/>
                <a:ea typeface="標楷體" pitchFamily="65" charset="-120"/>
              </a:rPr>
              <a:t>相互比較</a:t>
            </a:r>
          </a:p>
          <a:p>
            <a:pPr marL="514350" indent="-514350" algn="just">
              <a:buFont typeface="Calibri" pitchFamily="34" charset="0"/>
              <a:buAutoNum type="arabicPeriod"/>
            </a:pPr>
            <a:r>
              <a:rPr lang="zh-TW" altLang="zh-TW" sz="2800" smtClean="0">
                <a:latin typeface="標楷體" pitchFamily="65" charset="-120"/>
                <a:ea typeface="標楷體" pitchFamily="65" charset="-120"/>
              </a:rPr>
              <a:t>研擬適當的儀器位置</a:t>
            </a:r>
            <a:endParaRPr lang="zh-TW" altLang="en-US" sz="280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6386" name="矩形 3"/>
          <p:cNvSpPr>
            <a:spLocks noChangeArrowheads="1"/>
          </p:cNvSpPr>
          <p:nvPr/>
        </p:nvSpPr>
        <p:spPr bwMode="auto">
          <a:xfrm>
            <a:off x="457200" y="44450"/>
            <a:ext cx="44942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zh-TW" sz="2800" b="1" u="sng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交互驗證之進行方式與步驟</a:t>
            </a:r>
            <a:endParaRPr kumimoji="0" lang="zh-TW" altLang="en-US" sz="2800" b="1" u="sng">
              <a:latin typeface="Calibri" pitchFamily="34" charset="0"/>
            </a:endParaRPr>
          </a:p>
        </p:txBody>
      </p:sp>
      <p:grpSp>
        <p:nvGrpSpPr>
          <p:cNvPr id="16387" name="Group 2"/>
          <p:cNvGrpSpPr>
            <a:grpSpLocks/>
          </p:cNvGrpSpPr>
          <p:nvPr/>
        </p:nvGrpSpPr>
        <p:grpSpPr bwMode="auto">
          <a:xfrm>
            <a:off x="0" y="4508500"/>
            <a:ext cx="5076825" cy="2263775"/>
            <a:chOff x="1771" y="1593"/>
            <a:chExt cx="8585" cy="4245"/>
          </a:xfrm>
        </p:grpSpPr>
        <p:pic>
          <p:nvPicPr>
            <p:cNvPr id="16392" name="圖片 1"/>
            <p:cNvPicPr>
              <a:picLocks noChangeAspect="1" noChangeArrowheads="1"/>
            </p:cNvPicPr>
            <p:nvPr/>
          </p:nvPicPr>
          <p:blipFill>
            <a:blip r:embed="rId2"/>
            <a:srcRect l="28403" t="33253" r="52267" b="43614"/>
            <a:stretch>
              <a:fillRect/>
            </a:stretch>
          </p:blipFill>
          <p:spPr bwMode="auto">
            <a:xfrm>
              <a:off x="6091" y="1593"/>
              <a:ext cx="4265" cy="4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3" name="圖片 1"/>
            <p:cNvPicPr>
              <a:picLocks noChangeAspect="1" noChangeArrowheads="1"/>
            </p:cNvPicPr>
            <p:nvPr/>
          </p:nvPicPr>
          <p:blipFill>
            <a:blip r:embed="rId2"/>
            <a:srcRect l="47733" t="47470" r="40968" b="36867"/>
            <a:stretch>
              <a:fillRect/>
            </a:stretch>
          </p:blipFill>
          <p:spPr bwMode="auto">
            <a:xfrm>
              <a:off x="6141" y="1731"/>
              <a:ext cx="1107" cy="8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4" name="圖片 1"/>
            <p:cNvPicPr>
              <a:picLocks noChangeAspect="1" noChangeArrowheads="1"/>
            </p:cNvPicPr>
            <p:nvPr/>
          </p:nvPicPr>
          <p:blipFill>
            <a:blip r:embed="rId2"/>
            <a:srcRect l="29189" t="58554" r="52267" b="16145"/>
            <a:stretch>
              <a:fillRect/>
            </a:stretch>
          </p:blipFill>
          <p:spPr bwMode="auto">
            <a:xfrm>
              <a:off x="1771" y="1593"/>
              <a:ext cx="4281" cy="4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388" name="Group 6"/>
          <p:cNvGrpSpPr>
            <a:grpSpLocks/>
          </p:cNvGrpSpPr>
          <p:nvPr/>
        </p:nvGrpSpPr>
        <p:grpSpPr bwMode="auto">
          <a:xfrm>
            <a:off x="5148263" y="4508500"/>
            <a:ext cx="3816350" cy="2205038"/>
            <a:chOff x="1833" y="1980"/>
            <a:chExt cx="8235" cy="5272"/>
          </a:xfrm>
        </p:grpSpPr>
        <p:pic>
          <p:nvPicPr>
            <p:cNvPr id="16389" name="Object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842" y="4710"/>
              <a:ext cx="3226" cy="2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0" name="圖片 4"/>
            <p:cNvPicPr>
              <a:picLocks noChangeAspect="1" noChangeArrowheads="1"/>
            </p:cNvPicPr>
            <p:nvPr/>
          </p:nvPicPr>
          <p:blipFill>
            <a:blip r:embed="rId4"/>
            <a:srcRect l="37933" t="55209" r="45071" b="23724"/>
            <a:stretch>
              <a:fillRect/>
            </a:stretch>
          </p:blipFill>
          <p:spPr bwMode="auto">
            <a:xfrm>
              <a:off x="1833" y="1980"/>
              <a:ext cx="5003" cy="5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1" name="Object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842" y="2005"/>
              <a:ext cx="3226" cy="2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rgbClr val="7030A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XOQDOQ-82</a:t>
            </a:r>
            <a:r>
              <a:rPr lang="zh-TW" altLang="zh-TW" b="1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電算程式</a:t>
            </a:r>
            <a:endParaRPr lang="zh-TW" altLang="en-US" b="1" smtClean="0">
              <a:solidFill>
                <a:srgbClr val="7030A0"/>
              </a:solidFill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 rtlCol="0">
            <a:normAutofit fontScale="92500" lnSpcReduction="10000"/>
          </a:bodyPr>
          <a:lstStyle/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TW" sz="35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XOQDOQ-82</a:t>
            </a:r>
            <a:r>
              <a:rPr lang="zh-TW" altLang="zh-TW" sz="35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程式</a:t>
            </a:r>
            <a:r>
              <a:rPr lang="zh-TW" altLang="en-US" sz="35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是</a:t>
            </a:r>
            <a:r>
              <a:rPr lang="zh-TW" altLang="zh-TW" sz="35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一套理論簡單</a:t>
            </a:r>
            <a:r>
              <a:rPr lang="en-US" altLang="zh-TW" sz="17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(RG1.111)</a:t>
            </a:r>
            <a:r>
              <a:rPr lang="zh-TW" altLang="en-US" sz="35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、能</a:t>
            </a:r>
            <a:r>
              <a:rPr lang="zh-TW" altLang="zh-TW" sz="35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快</a:t>
            </a:r>
            <a:r>
              <a:rPr lang="zh-TW" altLang="en-US" sz="35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速</a:t>
            </a:r>
            <a:r>
              <a:rPr lang="zh-TW" altLang="zh-TW" sz="35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評估電廠氣體排放後擴散情形</a:t>
            </a:r>
            <a:r>
              <a:rPr lang="zh-TW" altLang="en-US" sz="35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的工具</a:t>
            </a:r>
            <a:endParaRPr lang="en-US" altLang="zh-TW" sz="35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1" algn="just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zh-TW" altLang="zh-TW" sz="3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物質以</a:t>
            </a:r>
            <a:r>
              <a:rPr lang="zh-TW" altLang="zh-TW" sz="30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直線傳送</a:t>
            </a:r>
            <a:endParaRPr lang="en-US" altLang="zh-TW" sz="3000" b="1" dirty="0" smtClean="0">
              <a:solidFill>
                <a:srgbClr val="FF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1" algn="just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zh-TW" altLang="zh-TW" sz="3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濃度為</a:t>
            </a:r>
            <a:r>
              <a:rPr lang="zh-TW" altLang="zh-TW" sz="30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高斯分佈</a:t>
            </a:r>
            <a:endParaRPr lang="en-US" altLang="zh-TW" sz="3000" b="1" dirty="0" smtClean="0">
              <a:solidFill>
                <a:srgbClr val="FF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altLang="zh-TW" sz="3500" dirty="0" smtClean="0">
              <a:solidFill>
                <a:srgbClr val="FF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TW" altLang="zh-TW" sz="350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特定參數</a:t>
            </a:r>
            <a:r>
              <a:rPr lang="en-US" altLang="zh-TW" sz="350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zh-TW" sz="350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修正因數</a:t>
            </a:r>
            <a:r>
              <a:rPr lang="en-US" altLang="zh-TW" sz="350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r>
              <a:rPr lang="zh-TW" altLang="zh-TW" sz="35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需依實際排放狀況、廠址地形與附近建築物選定</a:t>
            </a:r>
            <a:r>
              <a:rPr lang="zh-TW" altLang="en-US" sz="35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，才可</a:t>
            </a:r>
            <a:r>
              <a:rPr lang="zh-TW" altLang="zh-TW" sz="35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有效計算</a:t>
            </a:r>
            <a:endParaRPr lang="en-US" altLang="zh-TW" sz="35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1" algn="just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zh-TW" altLang="zh-TW" sz="3000" dirty="0" smtClean="0">
                <a:solidFill>
                  <a:srgbClr val="0070C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煙羽上揚</a:t>
            </a:r>
            <a:endParaRPr lang="en-US" altLang="zh-TW" sz="3000" dirty="0" smtClean="0">
              <a:solidFill>
                <a:srgbClr val="0070C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1" algn="just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zh-TW" altLang="zh-TW" sz="3000" dirty="0" smtClean="0">
                <a:solidFill>
                  <a:srgbClr val="0070C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排放擴散</a:t>
            </a:r>
            <a:endParaRPr lang="en-US" altLang="zh-TW" sz="3000" dirty="0" smtClean="0">
              <a:solidFill>
                <a:srgbClr val="0070C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1" algn="just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zh-TW" altLang="zh-TW" sz="3000" dirty="0" smtClean="0">
                <a:solidFill>
                  <a:srgbClr val="0070C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成長參數</a:t>
            </a:r>
            <a:r>
              <a:rPr lang="zh-TW" altLang="zh-TW" sz="3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（</a:t>
            </a:r>
            <a:r>
              <a:rPr lang="en-US" altLang="zh-TW" sz="3000"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σ</a:t>
            </a:r>
            <a:r>
              <a:rPr lang="en-US" altLang="zh-TW" sz="3000" baseline="-25000"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y</a:t>
            </a:r>
            <a:r>
              <a:rPr lang="zh-TW" altLang="zh-TW" sz="3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</a:t>
            </a:r>
            <a:r>
              <a:rPr lang="en-US" altLang="zh-TW" sz="3000"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σ</a:t>
            </a:r>
            <a:r>
              <a:rPr lang="en-US" altLang="zh-TW" sz="3000" baseline="-25000"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z</a:t>
            </a:r>
            <a:r>
              <a:rPr lang="zh-TW" altLang="zh-TW" sz="3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）</a:t>
            </a:r>
            <a:endParaRPr lang="zh-TW" altLang="en-US" sz="30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zh-TW" alt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9338" y="4941888"/>
            <a:ext cx="3960812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2565400"/>
            <a:ext cx="432117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74638"/>
            <a:ext cx="8229600" cy="6323012"/>
          </a:xfrm>
        </p:spPr>
        <p:txBody>
          <a:bodyPr rtlCol="0">
            <a:normAutofit/>
          </a:bodyPr>
          <a:lstStyle/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物質</a:t>
            </a:r>
            <a:r>
              <a:rPr lang="zh-TW" altLang="zh-TW" dirty="0" smtClean="0">
                <a:latin typeface="標楷體" pitchFamily="65" charset="-120"/>
                <a:ea typeface="標楷體" pitchFamily="65" charset="-120"/>
              </a:rPr>
              <a:t>傳輸與擴散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深受</a:t>
            </a:r>
            <a:r>
              <a:rPr lang="zh-TW" altLang="zh-TW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複雜地形</a:t>
            </a:r>
            <a:r>
              <a:rPr lang="zh-TW" altLang="zh-TW" dirty="0" smtClean="0">
                <a:latin typeface="標楷體" pitchFamily="65" charset="-120"/>
                <a:ea typeface="標楷體" pitchFamily="65" charset="-120"/>
              </a:rPr>
              <a:t>以及</a:t>
            </a:r>
            <a:r>
              <a:rPr lang="zh-TW" altLang="zh-TW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建築物</a:t>
            </a:r>
            <a:r>
              <a:rPr lang="zh-TW" altLang="zh-TW" dirty="0" smtClean="0">
                <a:latin typeface="標楷體" pitchFamily="65" charset="-120"/>
                <a:ea typeface="標楷體" pitchFamily="65" charset="-120"/>
              </a:rPr>
              <a:t>的影響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zh-TW" dirty="0" smtClean="0">
                <a:latin typeface="標楷體" pitchFamily="65" charset="-120"/>
                <a:ea typeface="標楷體" pitchFamily="65" charset="-120"/>
              </a:rPr>
              <a:t>理論假設並不合適</a:t>
            </a:r>
            <a:r>
              <a:rPr lang="en-US" altLang="zh-TW" sz="1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zh-TW" sz="1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江，</a:t>
            </a:r>
            <a:r>
              <a:rPr lang="en-US" altLang="zh-TW" sz="1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1999)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。故使用</a:t>
            </a:r>
            <a:endParaRPr lang="en-US" altLang="zh-TW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zh-TW" altLang="zh-TW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軌跡割段模式</a:t>
            </a:r>
            <a:r>
              <a:rPr lang="en-US" altLang="zh-TW" sz="16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zh-TW" sz="16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陳</a:t>
            </a:r>
            <a:r>
              <a:rPr lang="zh-TW" altLang="en-US" sz="16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</a:t>
            </a:r>
            <a:r>
              <a:rPr lang="en-US" altLang="zh-TW" sz="16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1985)</a:t>
            </a:r>
            <a:endParaRPr lang="en-US" altLang="zh-TW" dirty="0" smtClean="0">
              <a:solidFill>
                <a:schemeClr val="bg1">
                  <a:lumMod val="65000"/>
                </a:schemeClr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zh-TW" altLang="zh-TW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醉步法</a:t>
            </a:r>
            <a:r>
              <a:rPr lang="en-US" altLang="zh-TW" sz="16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16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如：</a:t>
            </a:r>
            <a:r>
              <a:rPr lang="zh-TW" altLang="zh-TW" sz="16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江，</a:t>
            </a:r>
            <a:r>
              <a:rPr lang="en-US" altLang="zh-TW" sz="16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1999)</a:t>
            </a:r>
            <a:endParaRPr lang="en-US" altLang="zh-TW" dirty="0" smtClean="0">
              <a:solidFill>
                <a:schemeClr val="bg1">
                  <a:lumMod val="65000"/>
                </a:schemeClr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zh-TW" altLang="zh-TW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大氣邊界層擴散模式</a:t>
            </a:r>
            <a:r>
              <a:rPr lang="en-US" altLang="zh-TW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/>
            </a:r>
            <a:br>
              <a:rPr lang="en-US" altLang="zh-TW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</a:br>
            <a:r>
              <a:rPr lang="en-US" altLang="zh-TW" sz="16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16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如：</a:t>
            </a:r>
            <a:r>
              <a:rPr lang="zh-TW" altLang="zh-TW" sz="16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黃與李，</a:t>
            </a:r>
            <a:r>
              <a:rPr lang="en-US" altLang="zh-TW" sz="16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1998)</a:t>
            </a:r>
            <a:endParaRPr lang="en-US" altLang="zh-TW" dirty="0" smtClean="0">
              <a:solidFill>
                <a:schemeClr val="bg1">
                  <a:lumMod val="65000"/>
                </a:schemeClr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zh-TW" altLang="zh-TW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三維計算流體動力學模式</a:t>
            </a:r>
            <a:r>
              <a:rPr lang="en-US" altLang="zh-TW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/>
            </a:r>
            <a:br>
              <a:rPr lang="en-US" altLang="zh-TW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</a:br>
            <a:r>
              <a:rPr lang="en-US" altLang="zh-TW" sz="160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160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如：</a:t>
            </a:r>
            <a:r>
              <a:rPr lang="en-US" altLang="zh-TW" sz="160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Tseng et al., 2006)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zh-TW" altLang="en-US" dirty="0"/>
          </a:p>
        </p:txBody>
      </p:sp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8625" y="4005263"/>
            <a:ext cx="36353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/>
          <a:srcRect l="58173" t="36855" r="31197" b="48972"/>
          <a:stretch>
            <a:fillRect/>
          </a:stretch>
        </p:blipFill>
        <p:spPr bwMode="auto">
          <a:xfrm>
            <a:off x="5462588" y="1341438"/>
            <a:ext cx="3563937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3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25" y="3933825"/>
            <a:ext cx="5653088" cy="284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123950" y="5984875"/>
            <a:ext cx="28463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chemeClr val="bg1"/>
                </a:solidFill>
                <a:latin typeface="Comic Sans MS" pitchFamily="66" charset="0"/>
              </a:rPr>
              <a:t>Downtown Baltimore, MD</a:t>
            </a:r>
          </a:p>
        </p:txBody>
      </p:sp>
      <p:pic>
        <p:nvPicPr>
          <p:cNvPr id="20483" name="Picture 3" descr="from_wyndham01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 l="11197" t="11749" r="20529" b="15666"/>
          <a:stretch>
            <a:fillRect/>
          </a:stretch>
        </p:blipFill>
        <p:spPr>
          <a:xfrm>
            <a:off x="3127375" y="1844675"/>
            <a:ext cx="3173413" cy="1905000"/>
          </a:xfrm>
          <a:noFill/>
          <a:ln/>
        </p:spPr>
      </p:pic>
      <p:pic>
        <p:nvPicPr>
          <p:cNvPr id="20484" name="Picture 4" descr="domain_URBAN3D"/>
          <p:cNvPicPr>
            <a:picLocks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07950" y="1838325"/>
            <a:ext cx="2984500" cy="2184400"/>
          </a:xfrm>
          <a:noFill/>
          <a:ln/>
        </p:spPr>
      </p:pic>
      <p:grpSp>
        <p:nvGrpSpPr>
          <p:cNvPr id="20485" name="Group 5"/>
          <p:cNvGrpSpPr>
            <a:grpSpLocks/>
          </p:cNvGrpSpPr>
          <p:nvPr/>
        </p:nvGrpSpPr>
        <p:grpSpPr bwMode="auto">
          <a:xfrm>
            <a:off x="6300788" y="1628775"/>
            <a:ext cx="2498725" cy="2100263"/>
            <a:chOff x="3320" y="617"/>
            <a:chExt cx="1572" cy="1542"/>
          </a:xfrm>
        </p:grpSpPr>
        <p:pic>
          <p:nvPicPr>
            <p:cNvPr id="20486" name="Picture 6" descr="domain_URBAN2D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20" y="617"/>
              <a:ext cx="1572" cy="15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487" name="Text Box 7"/>
            <p:cNvSpPr txBox="1">
              <a:spLocks noChangeArrowheads="1"/>
            </p:cNvSpPr>
            <p:nvPr/>
          </p:nvSpPr>
          <p:spPr bwMode="auto">
            <a:xfrm>
              <a:off x="3607" y="1165"/>
              <a:ext cx="447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kumimoji="0" lang="en-US" altLang="zh-TW" sz="2400" b="1">
                  <a:latin typeface="Comic Sans MS" pitchFamily="66" charset="0"/>
                </a:rPr>
                <a:t>.  .</a:t>
              </a:r>
            </a:p>
          </p:txBody>
        </p:sp>
      </p:grp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107950" y="1341438"/>
            <a:ext cx="453072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0" lang="zh-TW" altLang="en-US" sz="2200" b="1">
                <a:latin typeface="Comic Sans MS" pitchFamily="66" charset="0"/>
                <a:ea typeface="標楷體" pitchFamily="65" charset="-120"/>
              </a:rPr>
              <a:t>以美國巴爾的摩</a:t>
            </a:r>
            <a:r>
              <a:rPr kumimoji="0" lang="en-US" altLang="zh-TW" sz="2200" b="1">
                <a:latin typeface="Comic Sans MS" pitchFamily="66" charset="0"/>
                <a:ea typeface="標楷體" pitchFamily="65" charset="-120"/>
              </a:rPr>
              <a:t>Baltimore</a:t>
            </a:r>
            <a:r>
              <a:rPr kumimoji="0" lang="zh-TW" altLang="en-US" sz="2200" b="1">
                <a:latin typeface="Comic Sans MS" pitchFamily="66" charset="0"/>
                <a:ea typeface="標楷體" pitchFamily="65" charset="-120"/>
              </a:rPr>
              <a:t>市區為例</a:t>
            </a:r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304800" y="363538"/>
            <a:ext cx="8839200" cy="7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kumimoji="0" lang="zh-TW" altLang="zh-TW" sz="4400" b="1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三維計算流體動力學模式模擬大氣邊界層</a:t>
            </a:r>
            <a:endParaRPr kumimoji="0" lang="en-US" altLang="zh-TW" sz="4400" b="1">
              <a:solidFill>
                <a:srgbClr val="FF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20495" name="Picture 15" descr="scalar3D_NO_BUILDING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7088" y="4011613"/>
            <a:ext cx="3024187" cy="265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6" name="Picture 16" descr="scalar3D_TEST3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10088" y="4013200"/>
            <a:ext cx="3157537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7" name="Text Box 17"/>
          <p:cNvSpPr txBox="1">
            <a:spLocks noChangeArrowheads="1"/>
          </p:cNvSpPr>
          <p:nvPr/>
        </p:nvSpPr>
        <p:spPr bwMode="auto">
          <a:xfrm>
            <a:off x="5076825" y="6272213"/>
            <a:ext cx="1962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0" lang="zh-TW" altLang="en-US" sz="2000">
                <a:solidFill>
                  <a:schemeClr val="bg2"/>
                </a:solidFill>
                <a:latin typeface="Comic Sans MS" pitchFamily="66" charset="0"/>
                <a:ea typeface="標楷體" pitchFamily="65" charset="-120"/>
              </a:rPr>
              <a:t>受地形地物影響</a:t>
            </a:r>
          </a:p>
        </p:txBody>
      </p:sp>
      <p:sp>
        <p:nvSpPr>
          <p:cNvPr id="20498" name="Text Box 18"/>
          <p:cNvSpPr txBox="1">
            <a:spLocks noChangeArrowheads="1"/>
          </p:cNvSpPr>
          <p:nvPr/>
        </p:nvSpPr>
        <p:spPr bwMode="auto">
          <a:xfrm>
            <a:off x="1530350" y="6200775"/>
            <a:ext cx="1962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0" lang="zh-TW" altLang="en-US" sz="2000">
                <a:solidFill>
                  <a:schemeClr val="bg2"/>
                </a:solidFill>
                <a:latin typeface="Comic Sans MS" pitchFamily="66" charset="0"/>
                <a:ea typeface="標楷體" pitchFamily="65" charset="-120"/>
              </a:rPr>
              <a:t>無地形地物影響</a:t>
            </a:r>
          </a:p>
        </p:txBody>
      </p:sp>
      <p:sp>
        <p:nvSpPr>
          <p:cNvPr id="20499" name="Line 19"/>
          <p:cNvSpPr>
            <a:spLocks noChangeShapeType="1"/>
          </p:cNvSpPr>
          <p:nvPr/>
        </p:nvSpPr>
        <p:spPr bwMode="auto">
          <a:xfrm flipH="1">
            <a:off x="6732588" y="1412875"/>
            <a:ext cx="215900" cy="1152525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0501" name="Rectangle 21"/>
          <p:cNvSpPr>
            <a:spLocks noChangeArrowheads="1"/>
          </p:cNvSpPr>
          <p:nvPr/>
        </p:nvSpPr>
        <p:spPr bwMode="auto">
          <a:xfrm>
            <a:off x="6662738" y="1052513"/>
            <a:ext cx="158115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0" lang="zh-TW" altLang="en-US" sz="2200" b="1">
                <a:latin typeface="Comic Sans MS" pitchFamily="66" charset="0"/>
                <a:ea typeface="標楷體" pitchFamily="65" charset="-120"/>
              </a:rPr>
              <a:t>釋放污染源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45" name="Picture 17" descr="pdfplot_com"/>
          <p:cNvPicPr>
            <a:picLocks noChangeArrowheads="1"/>
          </p:cNvPicPr>
          <p:nvPr/>
        </p:nvPicPr>
        <p:blipFill>
          <a:blip r:embed="rId2"/>
          <a:srcRect l="3937" r="7382"/>
          <a:stretch>
            <a:fillRect/>
          </a:stretch>
        </p:blipFill>
        <p:spPr bwMode="auto">
          <a:xfrm>
            <a:off x="4711700" y="2063750"/>
            <a:ext cx="4468813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 descr="pdfplot_time"/>
          <p:cNvPicPr>
            <a:picLocks noChangeArrowheads="1"/>
          </p:cNvPicPr>
          <p:nvPr>
            <p:ph idx="1"/>
          </p:nvPr>
        </p:nvPicPr>
        <p:blipFill>
          <a:blip r:embed="rId3"/>
          <a:srcRect l="3937" r="7382"/>
          <a:stretch>
            <a:fillRect/>
          </a:stretch>
        </p:blipFill>
        <p:spPr>
          <a:xfrm>
            <a:off x="103188" y="2062163"/>
            <a:ext cx="4468812" cy="4318000"/>
          </a:xfrm>
          <a:noFill/>
          <a:ln/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5791200" y="5948363"/>
            <a:ext cx="1822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kumimoji="0" lang="en-US" altLang="zh-TW">
                <a:solidFill>
                  <a:schemeClr val="bg1"/>
                </a:solidFill>
                <a:latin typeface="Comic Sans MS" pitchFamily="66" charset="0"/>
              </a:rPr>
              <a:t>Downstream X</a:t>
            </a:r>
            <a:r>
              <a:rPr kumimoji="0" lang="en-US" altLang="zh-TW" baseline="-25000">
                <a:solidFill>
                  <a:schemeClr val="bg1"/>
                </a:solidFill>
                <a:latin typeface="Comic Sans MS" pitchFamily="66" charset="0"/>
              </a:rPr>
              <a:t>2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3109913" y="5945188"/>
            <a:ext cx="1797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kumimoji="0" lang="en-US" altLang="zh-TW">
                <a:solidFill>
                  <a:schemeClr val="bg1"/>
                </a:solidFill>
                <a:latin typeface="Comic Sans MS" pitchFamily="66" charset="0"/>
              </a:rPr>
              <a:t>Downstream X</a:t>
            </a:r>
            <a:r>
              <a:rPr kumimoji="0" lang="en-US" altLang="zh-TW" baseline="-25000">
                <a:solidFill>
                  <a:schemeClr val="bg1"/>
                </a:solidFill>
                <a:latin typeface="Comic Sans MS" pitchFamily="66" charset="0"/>
              </a:rPr>
              <a:t>1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381000" y="2327275"/>
            <a:ext cx="1958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chemeClr val="bg1"/>
                </a:solidFill>
                <a:latin typeface="Comic Sans MS" pitchFamily="66" charset="0"/>
              </a:rPr>
              <a:t>Without building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609600" y="4500563"/>
            <a:ext cx="16113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chemeClr val="bg1"/>
                </a:solidFill>
                <a:latin typeface="Comic Sans MS" pitchFamily="66" charset="0"/>
              </a:rPr>
              <a:t>With building</a:t>
            </a:r>
          </a:p>
        </p:txBody>
      </p:sp>
      <p:sp>
        <p:nvSpPr>
          <p:cNvPr id="22541" name="Rectangle 13"/>
          <p:cNvSpPr>
            <a:spLocks noChangeArrowheads="1"/>
          </p:cNvSpPr>
          <p:nvPr/>
        </p:nvSpPr>
        <p:spPr bwMode="auto">
          <a:xfrm>
            <a:off x="8239125" y="1603375"/>
            <a:ext cx="8699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kumimoji="0" lang="zh-TW" altLang="en-US" sz="2400" b="1">
                <a:solidFill>
                  <a:srgbClr val="000080"/>
                </a:solidFill>
                <a:latin typeface="Comic Sans MS" pitchFamily="66" charset="0"/>
                <a:ea typeface="標楷體" pitchFamily="65" charset="-120"/>
              </a:rPr>
              <a:t>低層</a:t>
            </a:r>
          </a:p>
          <a:p>
            <a:r>
              <a:rPr kumimoji="0" lang="zh-TW" altLang="en-US" sz="2400" b="1">
                <a:solidFill>
                  <a:srgbClr val="FF0000"/>
                </a:solidFill>
                <a:ea typeface="標楷體" pitchFamily="65" charset="-120"/>
              </a:rPr>
              <a:t>高層</a:t>
            </a:r>
          </a:p>
        </p:txBody>
      </p:sp>
      <p:sp>
        <p:nvSpPr>
          <p:cNvPr id="22544" name="Rectangle 16"/>
          <p:cNvSpPr>
            <a:spLocks noChangeArrowheads="1"/>
          </p:cNvSpPr>
          <p:nvPr/>
        </p:nvSpPr>
        <p:spPr bwMode="auto">
          <a:xfrm>
            <a:off x="304800" y="363538"/>
            <a:ext cx="8839200" cy="7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kumimoji="0" lang="zh-TW" altLang="zh-TW" sz="4400" b="1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三維計算流體動力學模式模擬大氣邊界層</a:t>
            </a:r>
            <a:endParaRPr kumimoji="0" lang="en-US" altLang="zh-TW" sz="4400" b="1">
              <a:solidFill>
                <a:srgbClr val="FF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2546" name="Text Box 18"/>
          <p:cNvSpPr txBox="1">
            <a:spLocks noChangeArrowheads="1"/>
          </p:cNvSpPr>
          <p:nvPr/>
        </p:nvSpPr>
        <p:spPr bwMode="auto">
          <a:xfrm>
            <a:off x="88900" y="1916113"/>
            <a:ext cx="1962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0" lang="zh-TW" altLang="en-US" sz="2000">
                <a:solidFill>
                  <a:schemeClr val="folHlink"/>
                </a:solidFill>
                <a:latin typeface="Comic Sans MS" pitchFamily="66" charset="0"/>
                <a:ea typeface="標楷體" pitchFamily="65" charset="-120"/>
              </a:rPr>
              <a:t>無地形地物影響</a:t>
            </a:r>
          </a:p>
        </p:txBody>
      </p:sp>
      <p:sp>
        <p:nvSpPr>
          <p:cNvPr id="22547" name="Text Box 19"/>
          <p:cNvSpPr txBox="1">
            <a:spLocks noChangeArrowheads="1"/>
          </p:cNvSpPr>
          <p:nvPr/>
        </p:nvSpPr>
        <p:spPr bwMode="auto">
          <a:xfrm>
            <a:off x="88900" y="4005263"/>
            <a:ext cx="1962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0" lang="zh-TW" altLang="en-US" sz="2000">
                <a:solidFill>
                  <a:schemeClr val="folHlink"/>
                </a:solidFill>
                <a:latin typeface="Comic Sans MS" pitchFamily="66" charset="0"/>
                <a:ea typeface="標楷體" pitchFamily="65" charset="-120"/>
              </a:rPr>
              <a:t>受地形地物影響</a:t>
            </a:r>
          </a:p>
        </p:txBody>
      </p:sp>
      <p:sp>
        <p:nvSpPr>
          <p:cNvPr id="22548" name="Text Box 20"/>
          <p:cNvSpPr txBox="1">
            <a:spLocks noChangeArrowheads="1"/>
          </p:cNvSpPr>
          <p:nvPr/>
        </p:nvSpPr>
        <p:spPr bwMode="auto">
          <a:xfrm>
            <a:off x="349250" y="1397000"/>
            <a:ext cx="5518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2800" b="1">
                <a:ea typeface="標楷體" pitchFamily="65" charset="-120"/>
              </a:rPr>
              <a:t>固定位置時間序列與機率密度函數</a:t>
            </a:r>
          </a:p>
        </p:txBody>
      </p:sp>
      <p:sp>
        <p:nvSpPr>
          <p:cNvPr id="22549" name="Text Box 21"/>
          <p:cNvSpPr txBox="1">
            <a:spLocks noChangeArrowheads="1"/>
          </p:cNvSpPr>
          <p:nvPr/>
        </p:nvSpPr>
        <p:spPr bwMode="auto">
          <a:xfrm>
            <a:off x="34925" y="6272213"/>
            <a:ext cx="8804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0" lang="zh-TW" altLang="zh-TW" sz="2000" b="1">
                <a:solidFill>
                  <a:schemeClr val="tx2"/>
                </a:solidFill>
                <a:ea typeface="標楷體" pitchFamily="65" charset="-120"/>
              </a:rPr>
              <a:t>三維計算流體動力學模式可提供驗證並修正</a:t>
            </a:r>
            <a:r>
              <a:rPr kumimoji="0" lang="en-US" altLang="zh-TW" sz="2000" b="1">
                <a:solidFill>
                  <a:schemeClr val="tx2"/>
                </a:solidFill>
                <a:ea typeface="標楷體" pitchFamily="65" charset="-120"/>
              </a:rPr>
              <a:t>XOQDOQ-82</a:t>
            </a:r>
            <a:r>
              <a:rPr kumimoji="0" lang="zh-TW" altLang="zh-TW" sz="2000" b="1">
                <a:solidFill>
                  <a:schemeClr val="tx2"/>
                </a:solidFill>
                <a:ea typeface="標楷體" pitchFamily="65" charset="-120"/>
              </a:rPr>
              <a:t>電算程式之特定參數</a:t>
            </a:r>
            <a:endParaRPr kumimoji="0" lang="zh-TW" altLang="en-US" sz="2000" b="1">
              <a:solidFill>
                <a:schemeClr val="tx2"/>
              </a:solidFill>
              <a:ea typeface="標楷體" pitchFamily="65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scalar3D_TEST2"/>
          <p:cNvPicPr>
            <a:picLocks noChangeAspect="1" noChangeArrowheads="1" noCro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68825" y="2112963"/>
            <a:ext cx="3910013" cy="3290887"/>
          </a:xfrm>
          <a:noFill/>
          <a:ln/>
        </p:spPr>
      </p:pic>
      <p:pic>
        <p:nvPicPr>
          <p:cNvPr id="24579" name="Picture 3" descr="scalar3D_TEST1"/>
          <p:cNvPicPr>
            <a:picLocks noChangeAspect="1" noChangeArrowheads="1" noCro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33400" y="2127250"/>
            <a:ext cx="3771900" cy="3294063"/>
          </a:xfrm>
          <a:noFill/>
          <a:ln/>
        </p:spPr>
      </p:pic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349250" y="1397000"/>
            <a:ext cx="3740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2800" b="1">
                <a:ea typeface="標楷體" pitchFamily="65" charset="-120"/>
              </a:rPr>
              <a:t>於不同位置釋放污染源</a:t>
            </a:r>
          </a:p>
        </p:txBody>
      </p:sp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304800" y="363538"/>
            <a:ext cx="8839200" cy="7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kumimoji="0" lang="zh-TW" altLang="zh-TW" sz="4400" b="1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三維計算流體動力學模式模擬大氣邊界層</a:t>
            </a:r>
            <a:endParaRPr kumimoji="0" lang="en-US" altLang="zh-TW" sz="4400" b="1">
              <a:solidFill>
                <a:srgbClr val="FF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-107950" y="5768975"/>
            <a:ext cx="9312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0" lang="zh-TW" altLang="zh-TW" sz="2000" b="1">
                <a:solidFill>
                  <a:schemeClr val="tx2"/>
                </a:solidFill>
                <a:ea typeface="標楷體" pitchFamily="65" charset="-120"/>
              </a:rPr>
              <a:t>利用不同污染源位置與不同的氣象場驗證並修正</a:t>
            </a:r>
            <a:r>
              <a:rPr kumimoji="0" lang="en-US" altLang="zh-TW" sz="2000" b="1">
                <a:solidFill>
                  <a:schemeClr val="tx2"/>
                </a:solidFill>
                <a:ea typeface="標楷體" pitchFamily="65" charset="-120"/>
              </a:rPr>
              <a:t>XOQDOQ-82</a:t>
            </a:r>
            <a:r>
              <a:rPr kumimoji="0" lang="zh-TW" altLang="zh-TW" sz="2000" b="1">
                <a:solidFill>
                  <a:schemeClr val="tx2"/>
                </a:solidFill>
                <a:ea typeface="標楷體" pitchFamily="65" charset="-120"/>
              </a:rPr>
              <a:t>電算程式之特定參數</a:t>
            </a:r>
            <a:endParaRPr kumimoji="0" lang="zh-TW" altLang="en-US" sz="2000" b="1">
              <a:solidFill>
                <a:schemeClr val="tx2"/>
              </a:solidFill>
              <a:ea typeface="標楷體" pitchFamily="65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796</Words>
  <Application>Microsoft Office PowerPoint</Application>
  <PresentationFormat>On-screen Show (4:3)</PresentationFormat>
  <Paragraphs>69</Paragraphs>
  <Slides>10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簡報設計範本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17" baseType="lpstr">
      <vt:lpstr>Calibri</vt:lpstr>
      <vt:lpstr>新細明體</vt:lpstr>
      <vt:lpstr>Arial</vt:lpstr>
      <vt:lpstr>標楷體</vt:lpstr>
      <vt:lpstr>Times New Roman</vt:lpstr>
      <vt:lpstr>Comic Sans MS</vt:lpstr>
      <vt:lpstr>Office 佈景主題</vt:lpstr>
      <vt:lpstr>工作項目</vt:lpstr>
      <vt:lpstr>氣象平台監測儀器</vt:lpstr>
      <vt:lpstr>投影片 3</vt:lpstr>
      <vt:lpstr>投影片 4</vt:lpstr>
      <vt:lpstr>XOQDOQ-82電算程式</vt:lpstr>
      <vt:lpstr>投影片 6</vt:lpstr>
      <vt:lpstr>投影片 7</vt:lpstr>
      <vt:lpstr>投影片 8</vt:lpstr>
      <vt:lpstr>投影片 9</vt:lpstr>
      <vt:lpstr>投影片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預期成效</dc:title>
  <cp:lastModifiedBy>User</cp:lastModifiedBy>
  <cp:revision>29</cp:revision>
  <dcterms:modified xsi:type="dcterms:W3CDTF">2010-09-12T14:41:56Z</dcterms:modified>
</cp:coreProperties>
</file>