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</p:sldIdLst>
  <p:sldSz cx="42803763" cy="30275213"/>
  <p:notesSz cx="6858000" cy="9144000"/>
  <p:defaultTextStyle>
    <a:defPPr>
      <a:defRPr lang="en-US"/>
    </a:defPPr>
    <a:lvl1pPr marL="0" algn="l" defTabSz="3661187" rtl="0" eaLnBrk="1" latinLnBrk="0" hangingPunct="1">
      <a:defRPr sz="7206" kern="1200">
        <a:solidFill>
          <a:schemeClr val="tx1"/>
        </a:solidFill>
        <a:latin typeface="+mn-lt"/>
        <a:ea typeface="+mn-ea"/>
        <a:cs typeface="+mn-cs"/>
      </a:defRPr>
    </a:lvl1pPr>
    <a:lvl2pPr marL="1830594" algn="l" defTabSz="3661187" rtl="0" eaLnBrk="1" latinLnBrk="0" hangingPunct="1">
      <a:defRPr sz="7206" kern="1200">
        <a:solidFill>
          <a:schemeClr val="tx1"/>
        </a:solidFill>
        <a:latin typeface="+mn-lt"/>
        <a:ea typeface="+mn-ea"/>
        <a:cs typeface="+mn-cs"/>
      </a:defRPr>
    </a:lvl2pPr>
    <a:lvl3pPr marL="3661187" algn="l" defTabSz="3661187" rtl="0" eaLnBrk="1" latinLnBrk="0" hangingPunct="1">
      <a:defRPr sz="7206" kern="1200">
        <a:solidFill>
          <a:schemeClr val="tx1"/>
        </a:solidFill>
        <a:latin typeface="+mn-lt"/>
        <a:ea typeface="+mn-ea"/>
        <a:cs typeface="+mn-cs"/>
      </a:defRPr>
    </a:lvl3pPr>
    <a:lvl4pPr marL="5491786" algn="l" defTabSz="3661187" rtl="0" eaLnBrk="1" latinLnBrk="0" hangingPunct="1">
      <a:defRPr sz="7206" kern="1200">
        <a:solidFill>
          <a:schemeClr val="tx1"/>
        </a:solidFill>
        <a:latin typeface="+mn-lt"/>
        <a:ea typeface="+mn-ea"/>
        <a:cs typeface="+mn-cs"/>
      </a:defRPr>
    </a:lvl4pPr>
    <a:lvl5pPr marL="7322379" algn="l" defTabSz="3661187" rtl="0" eaLnBrk="1" latinLnBrk="0" hangingPunct="1">
      <a:defRPr sz="7206" kern="1200">
        <a:solidFill>
          <a:schemeClr val="tx1"/>
        </a:solidFill>
        <a:latin typeface="+mn-lt"/>
        <a:ea typeface="+mn-ea"/>
        <a:cs typeface="+mn-cs"/>
      </a:defRPr>
    </a:lvl5pPr>
    <a:lvl6pPr marL="9152973" algn="l" defTabSz="3661187" rtl="0" eaLnBrk="1" latinLnBrk="0" hangingPunct="1">
      <a:defRPr sz="7206" kern="1200">
        <a:solidFill>
          <a:schemeClr val="tx1"/>
        </a:solidFill>
        <a:latin typeface="+mn-lt"/>
        <a:ea typeface="+mn-ea"/>
        <a:cs typeface="+mn-cs"/>
      </a:defRPr>
    </a:lvl6pPr>
    <a:lvl7pPr marL="10983567" algn="l" defTabSz="3661187" rtl="0" eaLnBrk="1" latinLnBrk="0" hangingPunct="1">
      <a:defRPr sz="7206" kern="1200">
        <a:solidFill>
          <a:schemeClr val="tx1"/>
        </a:solidFill>
        <a:latin typeface="+mn-lt"/>
        <a:ea typeface="+mn-ea"/>
        <a:cs typeface="+mn-cs"/>
      </a:defRPr>
    </a:lvl7pPr>
    <a:lvl8pPr marL="12814160" algn="l" defTabSz="3661187" rtl="0" eaLnBrk="1" latinLnBrk="0" hangingPunct="1">
      <a:defRPr sz="7206" kern="1200">
        <a:solidFill>
          <a:schemeClr val="tx1"/>
        </a:solidFill>
        <a:latin typeface="+mn-lt"/>
        <a:ea typeface="+mn-ea"/>
        <a:cs typeface="+mn-cs"/>
      </a:defRPr>
    </a:lvl8pPr>
    <a:lvl9pPr marL="14644759" algn="l" defTabSz="3661187" rtl="0" eaLnBrk="1" latinLnBrk="0" hangingPunct="1">
      <a:defRPr sz="72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6"/>
    <p:restoredTop sz="94724"/>
  </p:normalViewPr>
  <p:slideViewPr>
    <p:cSldViewPr snapToGrid="0" snapToObjects="1">
      <p:cViewPr varScale="1">
        <p:scale>
          <a:sx n="22" d="100"/>
          <a:sy n="22" d="100"/>
        </p:scale>
        <p:origin x="18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2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7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5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/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75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75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2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8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0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0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2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5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17ED6-F8B5-D843-8233-7207CD0C17AF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64A7C-E659-114D-A184-E4A09FA6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0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494590" y="639194"/>
            <a:ext cx="22797639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 smtClean="0">
                <a:solidFill>
                  <a:schemeClr val="tx1"/>
                </a:solidFill>
                <a:latin typeface="Calibri" panose="020F0502020204030204" pitchFamily="34" charset="0"/>
                <a:ea typeface="BiauKai" charset="-120"/>
                <a:cs typeface="Calibri" panose="020F0502020204030204" pitchFamily="34" charset="0"/>
              </a:rPr>
              <a:t>operational ocean forecast system and the next generation ocean model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661" y="71566"/>
            <a:ext cx="3740697" cy="272765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" y="59631"/>
            <a:ext cx="12534457" cy="1945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129" y="15408911"/>
            <a:ext cx="10556968" cy="589854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38369" y="21148297"/>
            <a:ext cx="9947682" cy="4369947"/>
            <a:chOff x="24283672" y="12734712"/>
            <a:chExt cx="9947682" cy="43699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3672" y="12734712"/>
              <a:ext cx="6595434" cy="43699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1389" y="13742444"/>
              <a:ext cx="5358264" cy="33622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201" y="14783630"/>
              <a:ext cx="3599153" cy="2321029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9718777" y="22540978"/>
            <a:ext cx="11700798" cy="8171297"/>
            <a:chOff x="30518353" y="4951965"/>
            <a:chExt cx="8827501" cy="57588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37742" y="4951965"/>
              <a:ext cx="4910175" cy="287027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9411" y="7780928"/>
              <a:ext cx="5226443" cy="292991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8353" y="7822238"/>
              <a:ext cx="4750065" cy="2888603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1"/>
          <a:srcRect t="51114" b="-1262"/>
          <a:stretch/>
        </p:blipFill>
        <p:spPr>
          <a:xfrm>
            <a:off x="20824448" y="6328418"/>
            <a:ext cx="6064058" cy="5792400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35965661" y="13216376"/>
            <a:ext cx="63681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Lagrangian</a:t>
            </a:r>
            <a:r>
              <a:rPr lang="en-US" sz="3200" dirty="0" smtClean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trajectory of the particle released at southern Taiwan.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10553" y="24751258"/>
            <a:ext cx="5104546" cy="4876343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23967571" y="25064585"/>
            <a:ext cx="633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BiauKai" charset="-120"/>
                <a:ea typeface="BiauKai" charset="-120"/>
                <a:cs typeface="BiauKai" charset="-120"/>
              </a:rPr>
              <a:t>The main current system of western North </a:t>
            </a:r>
            <a:r>
              <a:rPr lang="en-US" sz="3200" dirty="0" smtClean="0">
                <a:latin typeface="BiauKai" charset="-120"/>
                <a:ea typeface="BiauKai" charset="-120"/>
                <a:cs typeface="BiauKai" charset="-120"/>
              </a:rPr>
              <a:t>Pacific</a:t>
            </a:r>
            <a:r>
              <a:rPr lang="en-US" altLang="zh-TW" sz="3200" dirty="0" smtClean="0">
                <a:latin typeface="BiauKai" charset="-120"/>
                <a:ea typeface="BiauKai" charset="-120"/>
                <a:cs typeface="BiauKai" charset="-120"/>
              </a:rPr>
              <a:t>.</a:t>
            </a:r>
            <a:r>
              <a:rPr lang="zh-TW" altLang="en-US" sz="3200" dirty="0" smtClean="0">
                <a:latin typeface="BiauKai" charset="-120"/>
                <a:ea typeface="BiauKai" charset="-120"/>
                <a:cs typeface="BiauKai" charset="-120"/>
              </a:rPr>
              <a:t> </a:t>
            </a:r>
            <a:r>
              <a:rPr lang="en-US" sz="3200" dirty="0" smtClean="0">
                <a:latin typeface="BiauKai" charset="-120"/>
                <a:ea typeface="BiauKai" charset="-120"/>
                <a:cs typeface="BiauKai" charset="-120"/>
              </a:rPr>
              <a:t>The </a:t>
            </a:r>
            <a:r>
              <a:rPr lang="en-US" sz="3200" dirty="0">
                <a:latin typeface="BiauKai" charset="-120"/>
                <a:ea typeface="BiauKai" charset="-120"/>
                <a:cs typeface="BiauKai" charset="-120"/>
              </a:rPr>
              <a:t>modeled annual-averaged upper </a:t>
            </a:r>
            <a:r>
              <a:rPr lang="en-US" sz="3200" dirty="0" smtClean="0">
                <a:latin typeface="BiauKai" charset="-120"/>
                <a:ea typeface="BiauKai" charset="-120"/>
                <a:cs typeface="BiauKai" charset="-120"/>
              </a:rPr>
              <a:t>layer: </a:t>
            </a:r>
            <a:r>
              <a:rPr lang="en-US" sz="3200" dirty="0">
                <a:latin typeface="BiauKai" charset="-120"/>
                <a:ea typeface="BiauKai" charset="-120"/>
                <a:cs typeface="BiauKai" charset="-120"/>
              </a:rPr>
              <a:t>velocity vectors </a:t>
            </a:r>
            <a:r>
              <a:rPr lang="en-US" sz="3200" dirty="0" smtClean="0">
                <a:latin typeface="BiauKai" charset="-120"/>
                <a:ea typeface="BiauKai" charset="-120"/>
                <a:cs typeface="BiauKai" charset="-120"/>
              </a:rPr>
              <a:t>and SST.</a:t>
            </a:r>
            <a:endParaRPr lang="en-US" sz="3200" dirty="0">
              <a:latin typeface="BiauKai" charset="-120"/>
              <a:ea typeface="BiauKai" charset="-120"/>
              <a:cs typeface="BiauKai" charset="-12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522" y="5395130"/>
            <a:ext cx="10776604" cy="8681153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21694930" y="3798956"/>
            <a:ext cx="202332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Taiwan </a:t>
            </a:r>
            <a:r>
              <a:rPr lang="en-US" sz="3200" dirty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Multi-scale Community Ocean Model </a:t>
            </a:r>
            <a:r>
              <a:rPr lang="en-US" sz="3200" dirty="0" smtClean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(TIMCOM</a:t>
            </a:r>
            <a:r>
              <a:rPr lang="en-US" sz="3200" dirty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) was developed to provide a flexible and efficient community ocean model for simulating a variety of idealized and real ocean flows over a wide range of scales and boundary conditions. The model is particularly targeted at resolving multi-scale dynamics in the ocean environment, ranging from small scale turbulence to the global circulation </a:t>
            </a:r>
            <a:r>
              <a:rPr lang="en-US" sz="3200" dirty="0" smtClean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gyres. It is now </a:t>
            </a:r>
            <a:r>
              <a:rPr lang="en-US" sz="3200" dirty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integrated within the CESM framework to participate the </a:t>
            </a:r>
            <a:r>
              <a:rPr lang="en-US" altLang="zh-TW" sz="3200" dirty="0" smtClean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Coupled </a:t>
            </a:r>
            <a:r>
              <a:rPr lang="en-US" altLang="zh-TW" sz="3200" dirty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Model </a:t>
            </a:r>
            <a:r>
              <a:rPr lang="en-US" altLang="zh-TW" sz="3200" dirty="0" err="1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Intercomparison</a:t>
            </a:r>
            <a:r>
              <a:rPr lang="en-US" altLang="zh-TW" sz="3200" dirty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 Project </a:t>
            </a:r>
            <a:r>
              <a:rPr lang="en-US" altLang="zh-TW" sz="3200" dirty="0" smtClean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6 (</a:t>
            </a:r>
            <a:r>
              <a:rPr lang="en-US" altLang="zh-TW" sz="3200" dirty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CMIP6)</a:t>
            </a:r>
            <a:r>
              <a:rPr lang="en-US" sz="3200" dirty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.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1959949" y="21478433"/>
            <a:ext cx="11242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>
                <a:solidFill>
                  <a:srgbClr val="000000"/>
                </a:solidFill>
                <a:latin typeface="BiauKai" charset="-120"/>
                <a:ea typeface="BiauKai" charset="-120"/>
                <a:cs typeface="BiauKai" charset="-120"/>
              </a:rPr>
              <a:t>Interactive trajectory computation interface</a:t>
            </a:r>
            <a:endParaRPr lang="en-US" sz="3200" dirty="0">
              <a:latin typeface="BiauKai" charset="-120"/>
              <a:ea typeface="BiauKai" charset="-120"/>
              <a:cs typeface="BiauKai" charset="-12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1780286" y="22007557"/>
            <a:ext cx="66468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3200" dirty="0" smtClean="0">
                <a:latin typeface="BiauKai" charset="-120"/>
                <a:ea typeface="BiauKai" charset="-120"/>
                <a:cs typeface="BiauKai" charset="-120"/>
              </a:rPr>
              <a:t>Forecasted mean</a:t>
            </a:r>
            <a:r>
              <a:rPr lang="zh-TW" altLang="en-US" sz="3200" dirty="0" smtClean="0">
                <a:latin typeface="BiauKai" charset="-120"/>
                <a:ea typeface="BiauKai" charset="-120"/>
                <a:cs typeface="BiauKai" charset="-120"/>
              </a:rPr>
              <a:t> </a:t>
            </a:r>
            <a:r>
              <a:rPr lang="en-US" altLang="zh-TW" sz="3200" dirty="0" smtClean="0">
                <a:latin typeface="BiauKai" charset="-120"/>
                <a:ea typeface="BiauKai" charset="-120"/>
                <a:cs typeface="BiauKai" charset="-120"/>
              </a:rPr>
              <a:t>wave</a:t>
            </a:r>
            <a:r>
              <a:rPr lang="zh-TW" altLang="en-US" sz="3200" dirty="0" smtClean="0">
                <a:latin typeface="BiauKai" charset="-120"/>
                <a:ea typeface="BiauKai" charset="-120"/>
                <a:cs typeface="BiauKai" charset="-120"/>
              </a:rPr>
              <a:t> </a:t>
            </a:r>
            <a:r>
              <a:rPr lang="en-US" altLang="zh-TW" sz="3200" dirty="0" smtClean="0">
                <a:latin typeface="BiauKai" charset="-120"/>
                <a:ea typeface="BiauKai" charset="-120"/>
                <a:cs typeface="BiauKai" charset="-120"/>
              </a:rPr>
              <a:t>period</a:t>
            </a:r>
            <a:r>
              <a:rPr lang="zh-TW" altLang="en-US" sz="3200" dirty="0" smtClean="0">
                <a:latin typeface="BiauKai" charset="-120"/>
                <a:ea typeface="BiauKai" charset="-120"/>
                <a:cs typeface="BiauKai" charset="-120"/>
              </a:rPr>
              <a:t> </a:t>
            </a:r>
            <a:r>
              <a:rPr lang="en-US" altLang="zh-TW" sz="3200" dirty="0" smtClean="0">
                <a:latin typeface="BiauKai" charset="-120"/>
                <a:ea typeface="BiauKai" charset="-120"/>
                <a:cs typeface="BiauKai" charset="-120"/>
              </a:rPr>
              <a:t>in</a:t>
            </a:r>
            <a:r>
              <a:rPr lang="zh-TW" altLang="en-US" sz="3200" dirty="0" smtClean="0">
                <a:latin typeface="BiauKai" charset="-120"/>
                <a:ea typeface="BiauKai" charset="-120"/>
                <a:cs typeface="BiauKai" charset="-120"/>
              </a:rPr>
              <a:t> </a:t>
            </a:r>
            <a:r>
              <a:rPr lang="en-US" altLang="zh-TW" sz="3200" dirty="0" smtClean="0">
                <a:latin typeface="BiauKai" charset="-120"/>
                <a:ea typeface="BiauKai" charset="-120"/>
                <a:cs typeface="BiauKai" charset="-120"/>
              </a:rPr>
              <a:t>the</a:t>
            </a:r>
            <a:r>
              <a:rPr lang="zh-TW" altLang="en-US" sz="3200" dirty="0" smtClean="0">
                <a:latin typeface="BiauKai" charset="-120"/>
                <a:ea typeface="BiauKai" charset="-120"/>
                <a:cs typeface="BiauKai" charset="-120"/>
              </a:rPr>
              <a:t> </a:t>
            </a:r>
            <a:r>
              <a:rPr lang="en-US" altLang="zh-TW" sz="3200" dirty="0" smtClean="0">
                <a:latin typeface="BiauKai" charset="-120"/>
                <a:ea typeface="BiauKai" charset="-120"/>
                <a:cs typeface="BiauKai" charset="-120"/>
              </a:rPr>
              <a:t>nested</a:t>
            </a:r>
            <a:r>
              <a:rPr lang="zh-TW" altLang="en-US" sz="3200" dirty="0" smtClean="0">
                <a:latin typeface="BiauKai" charset="-120"/>
                <a:ea typeface="BiauKai" charset="-120"/>
                <a:cs typeface="BiauKai" charset="-120"/>
              </a:rPr>
              <a:t> </a:t>
            </a:r>
            <a:r>
              <a:rPr lang="en-US" altLang="zh-TW" sz="3200" dirty="0" smtClean="0">
                <a:latin typeface="BiauKai" charset="-120"/>
                <a:ea typeface="BiauKai" charset="-120"/>
                <a:cs typeface="BiauKai" charset="-120"/>
              </a:rPr>
              <a:t>grid</a:t>
            </a:r>
            <a:r>
              <a:rPr lang="zh-TW" altLang="en-US" sz="3200" dirty="0" smtClean="0">
                <a:latin typeface="BiauKai" charset="-120"/>
                <a:ea typeface="BiauKai" charset="-120"/>
                <a:cs typeface="BiauKai" charset="-120"/>
              </a:rPr>
              <a:t> </a:t>
            </a:r>
            <a:r>
              <a:rPr lang="en-US" altLang="zh-TW" sz="3200" dirty="0" smtClean="0">
                <a:latin typeface="BiauKai" charset="-120"/>
                <a:ea typeface="BiauKai" charset="-120"/>
                <a:cs typeface="BiauKai" charset="-120"/>
              </a:rPr>
              <a:t>domain</a:t>
            </a:r>
            <a:endParaRPr lang="en-US" sz="3200" dirty="0">
              <a:latin typeface="BiauKai" charset="-120"/>
              <a:ea typeface="BiauKai" charset="-120"/>
              <a:cs typeface="BiauKai" charset="-120"/>
            </a:endParaRPr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277" y="161186"/>
            <a:ext cx="2579041" cy="257904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23012" y="2597730"/>
            <a:ext cx="17608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/>
              <a:t>Real-time integrated operational ocean forecasting</a:t>
            </a:r>
            <a:endParaRPr lang="zh-TW" altLang="en-US" sz="66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21450824" y="12770346"/>
            <a:ext cx="5033494" cy="1201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Applications: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1450824" y="14697844"/>
            <a:ext cx="13096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zh-TW" sz="4800" dirty="0" smtClean="0"/>
              <a:t>Particle tracking for search and rescue operation </a:t>
            </a:r>
            <a:endParaRPr lang="zh-TW" altLang="en-US" sz="48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1284516" y="22880559"/>
            <a:ext cx="10708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zh-TW" sz="4800" dirty="0" smtClean="0"/>
              <a:t>Fish migration </a:t>
            </a:r>
            <a:r>
              <a:rPr lang="en-US" altLang="zh-TW" sz="4800" dirty="0"/>
              <a:t>and </a:t>
            </a:r>
            <a:r>
              <a:rPr lang="en-US" altLang="zh-TW" sz="4800" dirty="0" smtClean="0"/>
              <a:t>recruitment analysis</a:t>
            </a:r>
            <a:endParaRPr lang="zh-TW" altLang="en-US" sz="48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1431708" y="27078018"/>
            <a:ext cx="16333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zh-TW" sz="4800" dirty="0" smtClean="0"/>
              <a:t>Regional ocean circulation and ocean-atmosphere interaction</a:t>
            </a:r>
            <a:endParaRPr lang="zh-TW" altLang="en-US" sz="4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1431708" y="2572221"/>
            <a:ext cx="193370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/>
              <a:t>Taiwan Multi-scale Community Ocean Model (TIMCOM)</a:t>
            </a:r>
            <a:endParaRPr lang="zh-TW" altLang="en-US" sz="6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003123" y="25267083"/>
            <a:ext cx="21890993" cy="1201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Hindcasted</a:t>
            </a:r>
            <a:r>
              <a:rPr lang="en-US" altLang="zh-TW" dirty="0" smtClean="0"/>
              <a:t> </a:t>
            </a:r>
            <a:r>
              <a:rPr lang="en-US" altLang="zh-TW" dirty="0" smtClean="0"/>
              <a:t>wave dynamic during the passage of typhoons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8025821" y="24049553"/>
            <a:ext cx="46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Significant wave heights in domain 2</a:t>
            </a:r>
            <a:endParaRPr lang="zh-TW" altLang="en-US" sz="24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1500555" y="29387197"/>
            <a:ext cx="417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Mean wave periods in domain 3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5939812" y="29368147"/>
            <a:ext cx="4863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Significant wave heights in domain 2</a:t>
            </a:r>
            <a:r>
              <a:rPr lang="en-US" altLang="zh-TW" sz="2400" dirty="0" smtClean="0"/>
              <a:t>.</a:t>
            </a:r>
            <a:endParaRPr lang="zh-TW" altLang="en-US" sz="2400" dirty="0"/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5" y="3637347"/>
            <a:ext cx="10630029" cy="848347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1717678" y="3518358"/>
            <a:ext cx="656097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00B050"/>
                </a:solidFill>
              </a:rPr>
              <a:t>WRF</a:t>
            </a:r>
          </a:p>
          <a:p>
            <a:pPr lvl="1"/>
            <a:r>
              <a:rPr lang="en-US" altLang="zh-TW" sz="3200" dirty="0">
                <a:solidFill>
                  <a:srgbClr val="00B050"/>
                </a:solidFill>
              </a:rPr>
              <a:t>27/9/3 km</a:t>
            </a:r>
          </a:p>
          <a:p>
            <a:pPr lvl="1"/>
            <a:r>
              <a:rPr lang="en-US" altLang="zh-TW" sz="3200" dirty="0">
                <a:solidFill>
                  <a:srgbClr val="00B050"/>
                </a:solidFill>
              </a:rPr>
              <a:t>CWB-GFS driven</a:t>
            </a:r>
          </a:p>
          <a:p>
            <a:r>
              <a:rPr lang="en-US" altLang="zh-TW" sz="3200" dirty="0" smtClean="0">
                <a:solidFill>
                  <a:srgbClr val="00B0F0"/>
                </a:solidFill>
              </a:rPr>
              <a:t>NCOM</a:t>
            </a:r>
            <a:endParaRPr lang="en-US" altLang="zh-TW" sz="3200" dirty="0">
              <a:solidFill>
                <a:srgbClr val="00B0F0"/>
              </a:solidFill>
            </a:endParaRPr>
          </a:p>
          <a:p>
            <a:pPr lvl="1"/>
            <a:r>
              <a:rPr lang="en-US" altLang="zh-TW" sz="3200" dirty="0">
                <a:solidFill>
                  <a:srgbClr val="00B0F0"/>
                </a:solidFill>
              </a:rPr>
              <a:t>0.027 </a:t>
            </a:r>
            <a:r>
              <a:rPr lang="en-US" altLang="zh-TW" sz="3200" dirty="0" err="1">
                <a:solidFill>
                  <a:srgbClr val="00B0F0"/>
                </a:solidFill>
              </a:rPr>
              <a:t>deg</a:t>
            </a:r>
            <a:r>
              <a:rPr lang="en-US" altLang="zh-TW" sz="3200" dirty="0">
                <a:solidFill>
                  <a:srgbClr val="00B0F0"/>
                </a:solidFill>
              </a:rPr>
              <a:t> </a:t>
            </a:r>
          </a:p>
          <a:p>
            <a:pPr lvl="1"/>
            <a:r>
              <a:rPr lang="en-US" altLang="zh-TW" sz="3200" dirty="0">
                <a:solidFill>
                  <a:srgbClr val="00B0F0"/>
                </a:solidFill>
              </a:rPr>
              <a:t>HYCOM driven</a:t>
            </a:r>
          </a:p>
          <a:p>
            <a:pPr lvl="1"/>
            <a:r>
              <a:rPr lang="en-US" altLang="zh-TW" sz="3200" dirty="0" err="1">
                <a:solidFill>
                  <a:srgbClr val="00B0F0"/>
                </a:solidFill>
              </a:rPr>
              <a:t>Meteo</a:t>
            </a:r>
            <a:r>
              <a:rPr lang="en-US" altLang="zh-TW" sz="3200" dirty="0">
                <a:solidFill>
                  <a:srgbClr val="00B0F0"/>
                </a:solidFill>
              </a:rPr>
              <a:t> forcing: WRF/MSM</a:t>
            </a:r>
          </a:p>
          <a:p>
            <a:r>
              <a:rPr lang="en-US" altLang="zh-TW" sz="3200" dirty="0">
                <a:solidFill>
                  <a:srgbClr val="FF0000"/>
                </a:solidFill>
              </a:rPr>
              <a:t>NWW3</a:t>
            </a:r>
          </a:p>
          <a:p>
            <a:pPr lvl="1"/>
            <a:r>
              <a:rPr lang="en-US" altLang="zh-TW" sz="3200" dirty="0">
                <a:solidFill>
                  <a:srgbClr val="FF0000"/>
                </a:solidFill>
              </a:rPr>
              <a:t>0.5/0.1/0.02 </a:t>
            </a:r>
            <a:r>
              <a:rPr lang="en-US" altLang="zh-TW" sz="3200" dirty="0" err="1">
                <a:solidFill>
                  <a:srgbClr val="FF0000"/>
                </a:solidFill>
              </a:rPr>
              <a:t>deg</a:t>
            </a:r>
            <a:endParaRPr lang="en-US" altLang="zh-TW" sz="3200" dirty="0">
              <a:solidFill>
                <a:srgbClr val="FF0000"/>
              </a:solidFill>
            </a:endParaRPr>
          </a:p>
          <a:p>
            <a:pPr lvl="1"/>
            <a:r>
              <a:rPr lang="en-US" altLang="zh-TW" sz="3200" dirty="0">
                <a:solidFill>
                  <a:srgbClr val="FF0000"/>
                </a:solidFill>
              </a:rPr>
              <a:t>2-way nesting</a:t>
            </a:r>
          </a:p>
          <a:p>
            <a:pPr lvl="1"/>
            <a:r>
              <a:rPr lang="en-US" altLang="zh-TW" sz="3200" dirty="0">
                <a:solidFill>
                  <a:srgbClr val="FF0000"/>
                </a:solidFill>
              </a:rPr>
              <a:t>WRF/RSM/MSM driven </a:t>
            </a:r>
          </a:p>
          <a:p>
            <a:r>
              <a:rPr lang="en-US" altLang="zh-TW" sz="3200" dirty="0">
                <a:solidFill>
                  <a:srgbClr val="FF0000"/>
                </a:solidFill>
              </a:rPr>
              <a:t>SWAN</a:t>
            </a:r>
          </a:p>
          <a:p>
            <a:pPr lvl="1"/>
            <a:r>
              <a:rPr lang="en-US" altLang="zh-TW" sz="3200" dirty="0">
                <a:solidFill>
                  <a:srgbClr val="FF0000"/>
                </a:solidFill>
              </a:rPr>
              <a:t>Local select</a:t>
            </a:r>
          </a:p>
          <a:p>
            <a:pPr lvl="1"/>
            <a:r>
              <a:rPr lang="en-US" altLang="zh-TW" sz="3200" dirty="0">
                <a:solidFill>
                  <a:srgbClr val="FF0000"/>
                </a:solidFill>
              </a:rPr>
              <a:t>WRF/MSM driven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140.112.66.145/research/timcom/Figures/Coupling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0" y="11246450"/>
            <a:ext cx="10229591" cy="61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矩形 46"/>
          <p:cNvSpPr/>
          <p:nvPr/>
        </p:nvSpPr>
        <p:spPr>
          <a:xfrm>
            <a:off x="11627535" y="11337621"/>
            <a:ext cx="6651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</a:rPr>
              <a:t>Two-way multi-scale coupled ocean circulation model</a:t>
            </a:r>
          </a:p>
          <a:p>
            <a:r>
              <a:rPr lang="en-US" altLang="zh-TW" sz="3200" dirty="0" smtClean="0">
                <a:solidFill>
                  <a:srgbClr val="00B0F0"/>
                </a:solidFill>
              </a:rPr>
              <a:t>TIMCOM</a:t>
            </a:r>
            <a:endParaRPr lang="en-US" altLang="zh-TW" sz="3200" dirty="0">
              <a:solidFill>
                <a:srgbClr val="00B0F0"/>
              </a:solidFill>
            </a:endParaRPr>
          </a:p>
          <a:p>
            <a:pPr lvl="1"/>
            <a:r>
              <a:rPr lang="en-US" altLang="zh-TW" sz="3200" dirty="0" smtClean="0">
                <a:solidFill>
                  <a:srgbClr val="00B0F0"/>
                </a:solidFill>
              </a:rPr>
              <a:t>0.25 </a:t>
            </a:r>
            <a:r>
              <a:rPr lang="en-US" altLang="zh-TW" sz="3200" dirty="0" err="1">
                <a:solidFill>
                  <a:srgbClr val="00B0F0"/>
                </a:solidFill>
              </a:rPr>
              <a:t>deg</a:t>
            </a:r>
            <a:r>
              <a:rPr lang="en-US" altLang="zh-TW" sz="3200" dirty="0">
                <a:solidFill>
                  <a:srgbClr val="00B0F0"/>
                </a:solidFill>
              </a:rPr>
              <a:t> </a:t>
            </a:r>
          </a:p>
          <a:p>
            <a:pPr lvl="1"/>
            <a:r>
              <a:rPr lang="en-US" altLang="zh-TW" sz="3200" dirty="0">
                <a:solidFill>
                  <a:srgbClr val="00B0F0"/>
                </a:solidFill>
              </a:rPr>
              <a:t>HYCOM driven</a:t>
            </a:r>
          </a:p>
          <a:p>
            <a:pPr lvl="1"/>
            <a:r>
              <a:rPr lang="en-US" altLang="zh-TW" sz="3200" dirty="0" smtClean="0">
                <a:solidFill>
                  <a:srgbClr val="00B0F0"/>
                </a:solidFill>
              </a:rPr>
              <a:t>CWB-GFS driven</a:t>
            </a:r>
            <a:endParaRPr lang="en-US" altLang="zh-TW" sz="3200" dirty="0">
              <a:solidFill>
                <a:srgbClr val="00B0F0"/>
              </a:solidFill>
            </a:endParaRPr>
          </a:p>
          <a:p>
            <a:r>
              <a:rPr lang="en-US" altLang="zh-TW" sz="3200" dirty="0" smtClean="0">
                <a:solidFill>
                  <a:srgbClr val="FF0000"/>
                </a:solidFill>
              </a:rPr>
              <a:t>TIMCOM</a:t>
            </a:r>
            <a:endParaRPr lang="en-US" altLang="zh-TW" sz="3200" dirty="0">
              <a:solidFill>
                <a:srgbClr val="FF0000"/>
              </a:solidFill>
            </a:endParaRPr>
          </a:p>
          <a:p>
            <a:pPr lvl="1"/>
            <a:r>
              <a:rPr lang="en-US" altLang="zh-TW" sz="3200" dirty="0" smtClean="0">
                <a:solidFill>
                  <a:srgbClr val="FF0000"/>
                </a:solidFill>
              </a:rPr>
              <a:t>0.125 </a:t>
            </a:r>
            <a:r>
              <a:rPr lang="en-US" altLang="zh-TW" sz="3200" dirty="0" err="1">
                <a:solidFill>
                  <a:srgbClr val="FF0000"/>
                </a:solidFill>
              </a:rPr>
              <a:t>deg</a:t>
            </a:r>
            <a:r>
              <a:rPr lang="en-US" altLang="zh-TW" sz="3200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altLang="zh-TW" sz="3200" dirty="0">
                <a:solidFill>
                  <a:srgbClr val="FF0000"/>
                </a:solidFill>
              </a:rPr>
              <a:t>HYCOM driven</a:t>
            </a:r>
          </a:p>
          <a:p>
            <a:pPr lvl="1"/>
            <a:r>
              <a:rPr lang="en-US" altLang="zh-TW" sz="3200" dirty="0">
                <a:solidFill>
                  <a:srgbClr val="FF0000"/>
                </a:solidFill>
              </a:rPr>
              <a:t>CWB-GFS </a:t>
            </a:r>
            <a:r>
              <a:rPr lang="en-US" altLang="zh-TW" sz="3200" dirty="0" smtClean="0">
                <a:solidFill>
                  <a:srgbClr val="FF0000"/>
                </a:solidFill>
              </a:rPr>
              <a:t>driven</a:t>
            </a:r>
            <a:endParaRPr lang="en-US" altLang="zh-TW" sz="3200" dirty="0">
              <a:solidFill>
                <a:srgbClr val="FF0000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340" y="17039677"/>
            <a:ext cx="7401183" cy="474326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90" y="16354379"/>
            <a:ext cx="7471983" cy="4690052"/>
          </a:xfrm>
          <a:prstGeom prst="rect">
            <a:avLst/>
          </a:prstGeom>
        </p:spPr>
      </p:pic>
      <p:sp>
        <p:nvSpPr>
          <p:cNvPr id="51" name="文字方塊 50"/>
          <p:cNvSpPr txBox="1"/>
          <p:nvPr/>
        </p:nvSpPr>
        <p:spPr>
          <a:xfrm>
            <a:off x="278892" y="17512993"/>
            <a:ext cx="16922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err="1" smtClean="0"/>
              <a:t>Nowcasted</a:t>
            </a:r>
            <a:r>
              <a:rPr lang="en-US" altLang="zh-TW" sz="6600" dirty="0" smtClean="0"/>
              <a:t> </a:t>
            </a:r>
            <a:r>
              <a:rPr lang="en-US" altLang="zh-TW" sz="6600" dirty="0" smtClean="0"/>
              <a:t>ocean </a:t>
            </a:r>
            <a:r>
              <a:rPr lang="en-US" altLang="zh-TW" sz="6600" dirty="0" smtClean="0"/>
              <a:t>circulation and wave dynamics</a:t>
            </a:r>
            <a:endParaRPr lang="zh-TW" altLang="en-US" sz="6600" dirty="0"/>
          </a:p>
        </p:txBody>
      </p:sp>
      <p:sp>
        <p:nvSpPr>
          <p:cNvPr id="56" name="Rectangle 82"/>
          <p:cNvSpPr/>
          <p:nvPr/>
        </p:nvSpPr>
        <p:spPr>
          <a:xfrm>
            <a:off x="31993473" y="20273646"/>
            <a:ext cx="90883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3200" dirty="0" smtClean="0"/>
              <a:t>Tracer </a:t>
            </a:r>
            <a:r>
              <a:rPr lang="en-US" altLang="zh-TW" sz="3200" dirty="0"/>
              <a:t>trajectories of step-wise swimming schemes in both runs (control- a, standard- b) and the sensitivity analyses on different initial locations: (c) 30˚N and (d) 32˚N. The color scale from cyan to magenta represents the simulation days from 1 to 31, while the blue line denoted the period when tracers move toward optimal spawning temperature. The gray dotted lines represent the tracers remained at the ECS</a:t>
            </a:r>
            <a:r>
              <a:rPr lang="en-US" altLang="zh-TW" sz="3200" dirty="0" smtClean="0"/>
              <a:t>.</a:t>
            </a:r>
            <a:endParaRPr lang="en-US" sz="3200" dirty="0">
              <a:latin typeface="BiauKai" charset="-120"/>
              <a:ea typeface="BiauKai" charset="-120"/>
              <a:cs typeface="BiauKai" charset="-120"/>
            </a:endParaRPr>
          </a:p>
        </p:txBody>
      </p:sp>
      <p:pic>
        <p:nvPicPr>
          <p:cNvPr id="1028" name="Picture 4" descr="exp2_sens_location_v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049" y="19345319"/>
            <a:ext cx="37528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6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</TotalTime>
  <Words>327</Words>
  <Application>Microsoft Office PowerPoint</Application>
  <PresentationFormat>自訂</PresentationFormat>
  <Paragraphs>41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7" baseType="lpstr">
      <vt:lpstr>BiauKai</vt:lpstr>
      <vt:lpstr>新細明體</vt:lpstr>
      <vt:lpstr>Arial</vt:lpstr>
      <vt:lpstr>Calibri</vt:lpstr>
      <vt:lpstr>Calibri Light</vt:lpstr>
      <vt:lpstr>Office Theme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54</cp:revision>
  <dcterms:created xsi:type="dcterms:W3CDTF">2017-05-16T06:25:15Z</dcterms:created>
  <dcterms:modified xsi:type="dcterms:W3CDTF">2017-05-17T04:42:37Z</dcterms:modified>
</cp:coreProperties>
</file>