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sldIdLst>
    <p:sldId id="256" r:id="rId2"/>
    <p:sldId id="257" r:id="rId3"/>
    <p:sldId id="298" r:id="rId4"/>
    <p:sldId id="297" r:id="rId5"/>
    <p:sldId id="293" r:id="rId6"/>
    <p:sldId id="311" r:id="rId7"/>
    <p:sldId id="294" r:id="rId8"/>
    <p:sldId id="312" r:id="rId9"/>
    <p:sldId id="313" r:id="rId10"/>
    <p:sldId id="306" r:id="rId11"/>
    <p:sldId id="314" r:id="rId12"/>
    <p:sldId id="299" r:id="rId13"/>
    <p:sldId id="301" r:id="rId14"/>
    <p:sldId id="300" r:id="rId15"/>
    <p:sldId id="302" r:id="rId16"/>
    <p:sldId id="303" r:id="rId17"/>
    <p:sldId id="304" r:id="rId18"/>
    <p:sldId id="305" r:id="rId19"/>
    <p:sldId id="310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5" autoAdjust="0"/>
    <p:restoredTop sz="93763" autoAdjust="0"/>
  </p:normalViewPr>
  <p:slideViewPr>
    <p:cSldViewPr snapToGrid="0">
      <p:cViewPr varScale="1">
        <p:scale>
          <a:sx n="62" d="100"/>
          <a:sy n="62" d="100"/>
        </p:scale>
        <p:origin x="1488" y="54"/>
      </p:cViewPr>
      <p:guideLst/>
    </p:cSldViewPr>
  </p:slideViewPr>
  <p:notesTextViewPr>
    <p:cViewPr>
      <p:scale>
        <a:sx n="150" d="100"/>
        <a:sy n="150" d="100"/>
      </p:scale>
      <p:origin x="0" y="-4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5510E-C50C-4F43-80FC-EC94340B1D62}" type="datetimeFigureOut">
              <a:rPr lang="zh-TW" altLang="en-US" smtClean="0"/>
              <a:t>2018/1/11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4FE54-E50F-4FE9-BDC2-ED58573226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27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Comic Sans MS" panose="030F0702030302020204" pitchFamily="66" charset="0"/>
              </a:rPr>
              <a:t>Meridional section of the upper Pacific ocean</a:t>
            </a:r>
            <a:r>
              <a:rPr lang="en-US" altLang="zh-TW" baseline="0" dirty="0" smtClean="0">
                <a:latin typeface="Comic Sans MS" panose="030F0702030302020204" pitchFamily="66" charset="0"/>
              </a:rPr>
              <a:t> </a:t>
            </a:r>
            <a:r>
              <a:rPr lang="en-US" altLang="zh-TW" dirty="0" smtClean="0">
                <a:latin typeface="Comic Sans MS" panose="030F0702030302020204" pitchFamily="66" charset="0"/>
              </a:rPr>
              <a:t>(dark shading = eastward; light shading is westward)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All westward flow north of 5°N constitutes the North Equatorial</a:t>
            </a:r>
            <a:r>
              <a:rPr lang="en-US" altLang="zh-TW" sz="1200" baseline="0" dirty="0" smtClean="0"/>
              <a:t> </a:t>
            </a:r>
            <a:r>
              <a:rPr lang="en-US" altLang="zh-TW" sz="1200" dirty="0" smtClean="0"/>
              <a:t>Current, westward flow south of 5°N outside the EIC represents the South Equatorial Current. EUC = Equatorial Undercurrent, EIC = Equatorial Intermediate Current, NECC and SECC = North and South Equatorial Countercurrents, NSCC and SSCC = North and South Subsurface Countercurrents. Transports in </a:t>
            </a:r>
            <a:r>
              <a:rPr lang="en-US" altLang="zh-TW" sz="1200" dirty="0" err="1" smtClean="0"/>
              <a:t>Sverdrups</a:t>
            </a:r>
            <a:r>
              <a:rPr lang="en-US" altLang="zh-TW" sz="1200" dirty="0" smtClean="0"/>
              <a:t> are given for 155°W (bold figures; based on observations from April 1979 - March 1980) and 165°E (italics, based on January 1984 - June 1986).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4FE54-E50F-4FE9-BDC2-ED58573226A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397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230:</a:t>
            </a:r>
          </a:p>
          <a:p>
            <a:r>
              <a:rPr lang="en-US" altLang="zh-CN" dirty="0" smtClean="0"/>
              <a:t>/ldata4/</a:t>
            </a:r>
            <a:r>
              <a:rPr lang="en-US" altLang="zh-CN" dirty="0" err="1" smtClean="0"/>
              <a:t>sunzk</a:t>
            </a:r>
            <a:r>
              <a:rPr lang="en-US" altLang="zh-CN" dirty="0" smtClean="0"/>
              <a:t>/JRA55/after-discussion-data</a:t>
            </a:r>
          </a:p>
          <a:p>
            <a:r>
              <a:rPr lang="en-US" altLang="zh-CN" dirty="0" smtClean="0"/>
              <a:t>windstress-curl-vector-JRA55.ncl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6CFF3-FFC9-4A21-AFDD-1479C4DEEF5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20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230:</a:t>
            </a:r>
          </a:p>
          <a:p>
            <a:r>
              <a:rPr lang="en-US" altLang="zh-CN" dirty="0" smtClean="0"/>
              <a:t>/ldata4/</a:t>
            </a:r>
            <a:r>
              <a:rPr lang="en-US" altLang="zh-CN" dirty="0" err="1" smtClean="0"/>
              <a:t>sunzk</a:t>
            </a:r>
            <a:r>
              <a:rPr lang="en-US" altLang="zh-CN" dirty="0" smtClean="0"/>
              <a:t>/JRA55/after-discussion-data</a:t>
            </a:r>
          </a:p>
          <a:p>
            <a:r>
              <a:rPr lang="en-US" altLang="zh-CN" dirty="0" smtClean="0"/>
              <a:t>taux-JRA55-SCOW.ncl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6CFF3-FFC9-4A21-AFDD-1479C4DEEF5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32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230:</a:t>
            </a:r>
          </a:p>
          <a:p>
            <a:r>
              <a:rPr lang="en-US" altLang="zh-CN" dirty="0" smtClean="0"/>
              <a:t>/ldata4/</a:t>
            </a:r>
            <a:r>
              <a:rPr lang="en-US" altLang="zh-CN" dirty="0" err="1" smtClean="0"/>
              <a:t>sunzk</a:t>
            </a:r>
            <a:r>
              <a:rPr lang="en-US" altLang="zh-CN" dirty="0" smtClean="0"/>
              <a:t>/JRA55/after-discussion-data</a:t>
            </a:r>
          </a:p>
          <a:p>
            <a:r>
              <a:rPr lang="en-US" altLang="zh-CN" dirty="0" smtClean="0"/>
              <a:t>taux-JRA55-SCOW.ncl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6CFF3-FFC9-4A21-AFDD-1479C4DEEF5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725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the large corrections done to JRA55 in Equatorial Pacific (slide 2, top panel).  It may be related to surface ocean current, or surface stability, or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precip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...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230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/ldata4/</a:t>
            </a:r>
            <a:r>
              <a:rPr lang="en-US" altLang="zh-CN" dirty="0" err="1" smtClean="0"/>
              <a:t>sunzk</a:t>
            </a:r>
            <a:r>
              <a:rPr lang="en-US" altLang="zh-CN" dirty="0" smtClean="0"/>
              <a:t>/JRA55/after-discussion-data</a:t>
            </a:r>
          </a:p>
          <a:p>
            <a:r>
              <a:rPr lang="en-US" altLang="zh-CN" dirty="0" err="1" smtClean="0"/>
              <a:t>anomoly</a:t>
            </a:r>
            <a:r>
              <a:rPr lang="en-US" altLang="zh-CN" dirty="0" smtClean="0"/>
              <a:t>-wind-</a:t>
            </a:r>
            <a:r>
              <a:rPr lang="en-US" altLang="zh-CN" dirty="0" err="1" smtClean="0"/>
              <a:t>correction.ncl</a:t>
            </a:r>
            <a:endParaRPr lang="en-US" altLang="zh-CN" dirty="0" smtClean="0"/>
          </a:p>
          <a:p>
            <a:r>
              <a:rPr lang="en-US" altLang="zh-CN" dirty="0" err="1" smtClean="0"/>
              <a:t>anomoly-sverdrup-correction.ncl</a:t>
            </a:r>
            <a:endParaRPr lang="en-US" altLang="zh-CN" dirty="0" smtClean="0"/>
          </a:p>
          <a:p>
            <a:r>
              <a:rPr lang="zh-CN" altLang="en-US" dirty="0" smtClean="0"/>
              <a:t>比较</a:t>
            </a:r>
            <a:r>
              <a:rPr lang="en-US" altLang="zh-CN" dirty="0" smtClean="0"/>
              <a:t>correction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uncorrection</a:t>
            </a:r>
            <a:r>
              <a:rPr lang="zh-CN" altLang="en-US" dirty="0" smtClean="0"/>
              <a:t>的影响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6CFF3-FFC9-4A21-AFDD-1479C4DEEF5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22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230:</a:t>
            </a:r>
          </a:p>
          <a:p>
            <a:r>
              <a:rPr lang="en-US" altLang="zh-CN" dirty="0" smtClean="0"/>
              <a:t>/ldata4/</a:t>
            </a:r>
            <a:r>
              <a:rPr lang="en-US" altLang="zh-CN" dirty="0" err="1" smtClean="0"/>
              <a:t>sunzk</a:t>
            </a:r>
            <a:r>
              <a:rPr lang="en-US" altLang="zh-CN" dirty="0" smtClean="0"/>
              <a:t>/JRA55/after-discussion-data</a:t>
            </a:r>
          </a:p>
          <a:p>
            <a:r>
              <a:rPr lang="en-US" altLang="zh-CN" dirty="0" err="1" smtClean="0"/>
              <a:t>anomoly</a:t>
            </a:r>
            <a:r>
              <a:rPr lang="en-US" altLang="zh-CN" dirty="0" smtClean="0"/>
              <a:t>-wind-</a:t>
            </a:r>
            <a:r>
              <a:rPr lang="en-US" altLang="zh-CN" dirty="0" err="1" smtClean="0"/>
              <a:t>current.ncl</a:t>
            </a:r>
            <a:endParaRPr lang="en-US" altLang="zh-CN" dirty="0" smtClean="0"/>
          </a:p>
          <a:p>
            <a:r>
              <a:rPr lang="en-US" altLang="zh-CN" dirty="0" err="1" smtClean="0"/>
              <a:t>anomoly-sverdrup-current.ncl</a:t>
            </a:r>
            <a:endParaRPr lang="en-US" altLang="zh-CN" dirty="0" smtClean="0"/>
          </a:p>
          <a:p>
            <a:r>
              <a:rPr lang="zh-CN" altLang="en-US" dirty="0" smtClean="0"/>
              <a:t>比较</a:t>
            </a:r>
            <a:r>
              <a:rPr lang="en-US" altLang="zh-CN" dirty="0" smtClean="0"/>
              <a:t>OC</a:t>
            </a:r>
            <a:r>
              <a:rPr lang="zh-CN" altLang="en-US" dirty="0" smtClean="0"/>
              <a:t>和</a:t>
            </a:r>
            <a:r>
              <a:rPr lang="en-US" altLang="zh-CN" dirty="0" smtClean="0"/>
              <a:t>NC</a:t>
            </a:r>
            <a:r>
              <a:rPr lang="zh-CN" altLang="en-US" dirty="0" smtClean="0"/>
              <a:t>的影响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6CFF3-FFC9-4A21-AFDD-1479C4DEEF5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081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230:</a:t>
            </a:r>
          </a:p>
          <a:p>
            <a:r>
              <a:rPr lang="en-US" altLang="zh-CN" dirty="0" smtClean="0"/>
              <a:t>/ldata4/</a:t>
            </a:r>
            <a:r>
              <a:rPr lang="en-US" altLang="zh-CN" dirty="0" err="1" smtClean="0"/>
              <a:t>sunzk</a:t>
            </a:r>
            <a:r>
              <a:rPr lang="en-US" altLang="zh-CN" dirty="0" smtClean="0"/>
              <a:t>/JRA55/after-discussion-data</a:t>
            </a:r>
          </a:p>
          <a:p>
            <a:r>
              <a:rPr lang="en-US" altLang="zh-CN" dirty="0" err="1" smtClean="0"/>
              <a:t>anomoly</a:t>
            </a:r>
            <a:r>
              <a:rPr lang="en-US" altLang="zh-CN" dirty="0" smtClean="0"/>
              <a:t>-wind-</a:t>
            </a:r>
            <a:r>
              <a:rPr lang="en-US" altLang="zh-CN" dirty="0" err="1" smtClean="0"/>
              <a:t>correction.ncl</a:t>
            </a:r>
            <a:endParaRPr lang="en-US" altLang="zh-CN" dirty="0" smtClean="0"/>
          </a:p>
          <a:p>
            <a:r>
              <a:rPr lang="en-US" altLang="zh-CN" dirty="0" err="1" smtClean="0"/>
              <a:t>anomoly-sverdrup-correction.ncl</a:t>
            </a:r>
            <a:endParaRPr lang="en-US" altLang="zh-CN" dirty="0" smtClean="0"/>
          </a:p>
          <a:p>
            <a:r>
              <a:rPr lang="zh-CN" altLang="en-US" dirty="0" smtClean="0"/>
              <a:t>比较</a:t>
            </a:r>
            <a:r>
              <a:rPr lang="en-US" altLang="zh-CN" dirty="0" smtClean="0"/>
              <a:t>correction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uncorrection</a:t>
            </a:r>
            <a:r>
              <a:rPr lang="zh-CN" altLang="en-US" dirty="0" smtClean="0"/>
              <a:t>的影响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6CFF3-FFC9-4A21-AFDD-1479C4DEEF5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813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230:</a:t>
            </a:r>
          </a:p>
          <a:p>
            <a:r>
              <a:rPr lang="en-US" altLang="zh-CN" dirty="0" smtClean="0"/>
              <a:t>/ldata4/</a:t>
            </a:r>
            <a:r>
              <a:rPr lang="en-US" altLang="zh-CN" dirty="0" err="1" smtClean="0"/>
              <a:t>sunzk</a:t>
            </a:r>
            <a:r>
              <a:rPr lang="en-US" altLang="zh-CN" dirty="0" smtClean="0"/>
              <a:t>/JRA55/after-discussion-data</a:t>
            </a:r>
          </a:p>
          <a:p>
            <a:r>
              <a:rPr lang="en-US" altLang="zh-CN" dirty="0" err="1" smtClean="0"/>
              <a:t>anomoly</a:t>
            </a:r>
            <a:r>
              <a:rPr lang="en-US" altLang="zh-CN" dirty="0" smtClean="0"/>
              <a:t>-wind-</a:t>
            </a:r>
            <a:r>
              <a:rPr lang="en-US" altLang="zh-CN" dirty="0" err="1" smtClean="0"/>
              <a:t>current.ncl</a:t>
            </a:r>
            <a:endParaRPr lang="en-US" altLang="zh-CN" dirty="0" smtClean="0"/>
          </a:p>
          <a:p>
            <a:r>
              <a:rPr lang="en-US" altLang="zh-CN" dirty="0" err="1" smtClean="0"/>
              <a:t>anomoly-sverdrup-current.ncl</a:t>
            </a:r>
            <a:endParaRPr lang="en-US" altLang="zh-CN" dirty="0" smtClean="0"/>
          </a:p>
          <a:p>
            <a:r>
              <a:rPr lang="zh-CN" altLang="en-US" dirty="0" smtClean="0"/>
              <a:t>比较</a:t>
            </a:r>
            <a:r>
              <a:rPr lang="en-US" altLang="zh-CN" dirty="0" smtClean="0"/>
              <a:t>OC</a:t>
            </a:r>
            <a:r>
              <a:rPr lang="zh-CN" altLang="en-US" dirty="0" smtClean="0"/>
              <a:t>和</a:t>
            </a:r>
            <a:r>
              <a:rPr lang="en-US" altLang="zh-CN" dirty="0" smtClean="0"/>
              <a:t>NC</a:t>
            </a:r>
            <a:r>
              <a:rPr lang="zh-CN" altLang="en-US" dirty="0" smtClean="0"/>
              <a:t>的影响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6CFF3-FFC9-4A21-AFDD-1479C4DEEF5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11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zh-CN" dirty="0" smtClean="0"/>
              <a:t>1958-2009(52years) So year 80-102</a:t>
            </a:r>
            <a:r>
              <a:rPr lang="en-US" altLang="zh-CN" baseline="0" dirty="0" smtClean="0"/>
              <a:t> is 1985-2007</a:t>
            </a:r>
            <a:endParaRPr lang="en-US" altLang="zh-CN" dirty="0" smtClean="0"/>
          </a:p>
          <a:p>
            <a:pPr lvl="0">
              <a:defRPr/>
            </a:pPr>
            <a:r>
              <a:rPr lang="en-US" altLang="zh-CN" dirty="0" smtClean="0"/>
              <a:t>Data download path:</a:t>
            </a:r>
          </a:p>
          <a:p>
            <a:pPr lvl="0">
              <a:defRPr/>
            </a:pPr>
            <a:r>
              <a:rPr lang="en-US" altLang="zh-CN" dirty="0" smtClean="0"/>
              <a:t>JRA55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/glade/p/work/</a:t>
            </a:r>
            <a:r>
              <a:rPr lang="en-US" altLang="zh-CN" dirty="0" err="1" smtClean="0"/>
              <a:t>linpf</a:t>
            </a:r>
            <a:r>
              <a:rPr lang="en-US" altLang="zh-CN" dirty="0" smtClean="0"/>
              <a:t>/JRA55</a:t>
            </a:r>
          </a:p>
          <a:p>
            <a:pPr lvl="0">
              <a:defRPr/>
            </a:pPr>
            <a:r>
              <a:rPr lang="en-US" altLang="zh-CN" dirty="0" smtClean="0"/>
              <a:t>POP   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/glade/p/</a:t>
            </a:r>
            <a:r>
              <a:rPr lang="en-US" altLang="zh-CN" dirty="0" err="1" smtClean="0"/>
              <a:t>cgd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oce</a:t>
            </a:r>
            <a:r>
              <a:rPr lang="en-US" altLang="zh-CN" dirty="0" smtClean="0"/>
              <a:t>/people/bates/Data_CCSM4_special/g40.000/monthly</a:t>
            </a:r>
          </a:p>
          <a:p>
            <a:pPr lvl="0">
              <a:defRPr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F9BD-562A-4817-BDE7-E392AEAAFF4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48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FIG. Meridional-vertical sections of mean zonal currents at three representative longitudes: 180E, 140W, 110W.</a:t>
            </a:r>
            <a:endParaRPr lang="en-US" altLang="zh-CN" dirty="0" smtClean="0"/>
          </a:p>
          <a:p>
            <a:r>
              <a:rPr lang="en-US" altLang="zh-CN" dirty="0" smtClean="0"/>
              <a:t>230:</a:t>
            </a:r>
          </a:p>
          <a:p>
            <a:r>
              <a:rPr lang="en-US" altLang="zh-CN" dirty="0" smtClean="0"/>
              <a:t>/ldata4/</a:t>
            </a:r>
            <a:r>
              <a:rPr lang="en-US" altLang="zh-CN" dirty="0" err="1" smtClean="0"/>
              <a:t>sunzk</a:t>
            </a:r>
            <a:r>
              <a:rPr lang="en-US" altLang="zh-CN" dirty="0" smtClean="0"/>
              <a:t>/JRA55/after-discussion-data</a:t>
            </a:r>
          </a:p>
          <a:p>
            <a:r>
              <a:rPr lang="en-US" altLang="zh-CN" dirty="0" err="1" smtClean="0"/>
              <a:t>uu-tt.ncl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8EAF-FA37-472B-9A24-459FF69E5B8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407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(shaded interval : 20 m</a:t>
            </a:r>
            <a:r>
              <a:rPr lang="en-US" altLang="zh-CN" sz="1200" baseline="30000" dirty="0" smtClean="0"/>
              <a:t>2</a:t>
            </a:r>
            <a:r>
              <a:rPr lang="en-US" altLang="zh-CN" sz="1200" dirty="0" smtClean="0"/>
              <a:t>s</a:t>
            </a:r>
            <a:r>
              <a:rPr lang="en-US" altLang="zh-CN" sz="1200" baseline="30000" dirty="0" smtClean="0"/>
              <a:t>-1</a:t>
            </a:r>
            <a:r>
              <a:rPr lang="en-US" altLang="zh-CN" sz="1200" dirty="0" smtClean="0"/>
              <a:t>)</a:t>
            </a:r>
            <a:endParaRPr lang="en-US" altLang="zh-CN" dirty="0" smtClean="0"/>
          </a:p>
          <a:p>
            <a:r>
              <a:rPr lang="en-US" altLang="zh-CN" dirty="0" smtClean="0"/>
              <a:t>230: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/ldata4/</a:t>
            </a:r>
            <a:r>
              <a:rPr lang="en-US" altLang="zh-CN" dirty="0" err="1" smtClean="0"/>
              <a:t>sunzk</a:t>
            </a:r>
            <a:r>
              <a:rPr lang="en-US" altLang="zh-CN" dirty="0" smtClean="0"/>
              <a:t>/JRA55/after-discussion-data</a:t>
            </a:r>
          </a:p>
          <a:p>
            <a:r>
              <a:rPr lang="en-US" altLang="zh-CN" dirty="0" smtClean="0"/>
              <a:t>U-400m-integral.ncl</a:t>
            </a:r>
          </a:p>
          <a:p>
            <a:r>
              <a:rPr lang="en-US" altLang="zh-CN" dirty="0" smtClean="0"/>
              <a:t>wind-</a:t>
            </a:r>
            <a:r>
              <a:rPr lang="en-US" altLang="zh-CN" dirty="0" err="1" smtClean="0"/>
              <a:t>sverdrup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transport.ncl</a:t>
            </a:r>
            <a:r>
              <a:rPr lang="en-US" altLang="zh-CN" dirty="0" smtClean="0"/>
              <a:t> </a:t>
            </a:r>
            <a:r>
              <a:rPr lang="zh-CN" altLang="en-US" dirty="0" smtClean="0"/>
              <a:t>得到</a:t>
            </a:r>
            <a:r>
              <a:rPr lang="en-US" altLang="zh-CN" dirty="0" smtClean="0"/>
              <a:t>wind-Sverdrup.nc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NECC-transport-</a:t>
            </a:r>
            <a:r>
              <a:rPr lang="en-US" altLang="zh-CN" dirty="0" err="1" smtClean="0"/>
              <a:t>integration.ncl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8EAF-FA37-472B-9A24-459FF69E5B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72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(shaded interval : 20 m</a:t>
            </a:r>
            <a:r>
              <a:rPr lang="en-US" altLang="zh-CN" sz="1200" baseline="30000" dirty="0" smtClean="0"/>
              <a:t>2</a:t>
            </a:r>
            <a:r>
              <a:rPr lang="en-US" altLang="zh-CN" sz="1200" dirty="0" smtClean="0"/>
              <a:t>s</a:t>
            </a:r>
            <a:r>
              <a:rPr lang="en-US" altLang="zh-CN" sz="1200" baseline="30000" dirty="0" smtClean="0"/>
              <a:t>-1</a:t>
            </a:r>
            <a:r>
              <a:rPr lang="en-US" altLang="zh-CN" sz="1200" dirty="0" smtClean="0"/>
              <a:t>)</a:t>
            </a:r>
            <a:endParaRPr lang="en-US" altLang="zh-CN" dirty="0" smtClean="0"/>
          </a:p>
          <a:p>
            <a:r>
              <a:rPr lang="en-US" altLang="zh-CN" dirty="0" smtClean="0"/>
              <a:t>230: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/ldata4/</a:t>
            </a:r>
            <a:r>
              <a:rPr lang="en-US" altLang="zh-CN" dirty="0" err="1" smtClean="0"/>
              <a:t>sunzk</a:t>
            </a:r>
            <a:r>
              <a:rPr lang="en-US" altLang="zh-CN" dirty="0" smtClean="0"/>
              <a:t>/JRA55/after-discussion-data</a:t>
            </a:r>
          </a:p>
          <a:p>
            <a:r>
              <a:rPr lang="en-US" altLang="zh-CN" dirty="0" smtClean="0"/>
              <a:t>U-400m-integral.ncl</a:t>
            </a:r>
          </a:p>
          <a:p>
            <a:r>
              <a:rPr lang="en-US" altLang="zh-CN" dirty="0" smtClean="0"/>
              <a:t>wind-</a:t>
            </a:r>
            <a:r>
              <a:rPr lang="en-US" altLang="zh-CN" dirty="0" err="1" smtClean="0"/>
              <a:t>sverdrup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transport.ncl</a:t>
            </a:r>
            <a:r>
              <a:rPr lang="en-US" altLang="zh-CN" dirty="0" smtClean="0"/>
              <a:t> </a:t>
            </a:r>
            <a:r>
              <a:rPr lang="zh-CN" altLang="en-US" dirty="0" smtClean="0"/>
              <a:t>得到</a:t>
            </a:r>
            <a:r>
              <a:rPr lang="en-US" altLang="zh-CN" dirty="0" smtClean="0"/>
              <a:t>wind-Sverdrup.nc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NECC-transport-</a:t>
            </a:r>
            <a:r>
              <a:rPr lang="en-US" altLang="zh-CN" dirty="0" err="1" smtClean="0"/>
              <a:t>integration.ncl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8EAF-FA37-472B-9A24-459FF69E5B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632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230:</a:t>
            </a:r>
          </a:p>
          <a:p>
            <a:r>
              <a:rPr lang="en-US" altLang="zh-CN" dirty="0" smtClean="0"/>
              <a:t>/ldata4/</a:t>
            </a:r>
            <a:r>
              <a:rPr lang="en-US" altLang="zh-CN" dirty="0" err="1" smtClean="0"/>
              <a:t>sunzk</a:t>
            </a:r>
            <a:r>
              <a:rPr lang="en-US" altLang="zh-CN" dirty="0" smtClean="0"/>
              <a:t>/JRA55/after-discussion-data</a:t>
            </a:r>
          </a:p>
          <a:p>
            <a:r>
              <a:rPr lang="en-US" altLang="zh-CN" dirty="0" smtClean="0"/>
              <a:t>sverdrup_JRA55.ncl</a:t>
            </a:r>
          </a:p>
          <a:p>
            <a:r>
              <a:rPr lang="en-US" altLang="zh-CN" dirty="0" err="1" smtClean="0"/>
              <a:t>sverdrup_SCOW.ncl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6CFF3-FFC9-4A21-AFDD-1479C4DEEF5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76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230:</a:t>
            </a:r>
          </a:p>
          <a:p>
            <a:r>
              <a:rPr lang="en-US" altLang="zh-CN" dirty="0" smtClean="0"/>
              <a:t>/ldata4/</a:t>
            </a:r>
            <a:r>
              <a:rPr lang="en-US" altLang="zh-CN" dirty="0" err="1" smtClean="0"/>
              <a:t>sunzk</a:t>
            </a:r>
            <a:r>
              <a:rPr lang="en-US" altLang="zh-CN" dirty="0" smtClean="0"/>
              <a:t>/CESM</a:t>
            </a:r>
          </a:p>
          <a:p>
            <a:r>
              <a:rPr lang="en-US" altLang="zh-CN" dirty="0" smtClean="0"/>
              <a:t>U-400m-integral.ncl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advective-curl.ncl</a:t>
            </a:r>
            <a:r>
              <a:rPr lang="en-US" altLang="zh-CN" dirty="0" smtClean="0"/>
              <a:t>  </a:t>
            </a:r>
            <a:r>
              <a:rPr lang="zh-CN" altLang="en-US" dirty="0" smtClean="0"/>
              <a:t>生成</a:t>
            </a:r>
            <a:r>
              <a:rPr lang="en-US" altLang="zh-CN" dirty="0" err="1" smtClean="0"/>
              <a:t>nc</a:t>
            </a:r>
            <a:r>
              <a:rPr lang="zh-CN" altLang="en-US" dirty="0" smtClean="0"/>
              <a:t>文件</a:t>
            </a:r>
            <a:endParaRPr lang="en-US" altLang="zh-CN" dirty="0" smtClean="0"/>
          </a:p>
          <a:p>
            <a:r>
              <a:rPr lang="en-US" altLang="zh-CN" dirty="0" err="1" smtClean="0"/>
              <a:t>sverdrup_anomoly.ncl</a:t>
            </a:r>
            <a:endParaRPr lang="en-US" altLang="zh-CN" dirty="0" smtClean="0"/>
          </a:p>
          <a:p>
            <a:r>
              <a:rPr lang="en-US" altLang="zh-CN" dirty="0" err="1" smtClean="0"/>
              <a:t>sverdrup_friction.ncl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F9BD-562A-4817-BDE7-E392AEAAFF4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604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230: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/ldata4/</a:t>
            </a:r>
            <a:r>
              <a:rPr lang="en-US" altLang="zh-CN" dirty="0" err="1" smtClean="0"/>
              <a:t>sunzk</a:t>
            </a:r>
            <a:r>
              <a:rPr lang="en-US" altLang="zh-CN" dirty="0" smtClean="0"/>
              <a:t>/JRA55/after-discussion-data</a:t>
            </a:r>
          </a:p>
          <a:p>
            <a:r>
              <a:rPr lang="en-US" altLang="zh-CN" dirty="0" smtClean="0"/>
              <a:t>U-400m-integral.ncl</a:t>
            </a:r>
          </a:p>
          <a:p>
            <a:r>
              <a:rPr lang="en-US" altLang="zh-CN" dirty="0" smtClean="0"/>
              <a:t>wind-</a:t>
            </a:r>
            <a:r>
              <a:rPr lang="en-US" altLang="zh-CN" dirty="0" err="1" smtClean="0"/>
              <a:t>sverdrup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transport.ncl</a:t>
            </a:r>
            <a:r>
              <a:rPr lang="en-US" altLang="zh-CN" dirty="0" smtClean="0"/>
              <a:t> </a:t>
            </a:r>
            <a:r>
              <a:rPr lang="zh-CN" altLang="en-US" dirty="0" smtClean="0"/>
              <a:t>得到</a:t>
            </a:r>
            <a:r>
              <a:rPr lang="en-US" altLang="zh-CN" dirty="0" smtClean="0"/>
              <a:t>wind-Sverdrup.nc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NECC-transport-</a:t>
            </a:r>
            <a:r>
              <a:rPr lang="en-US" altLang="zh-CN" dirty="0" err="1" smtClean="0"/>
              <a:t>integration.ncl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8EAF-FA37-472B-9A24-459FF69E5B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275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230:</a:t>
            </a:r>
          </a:p>
          <a:p>
            <a:r>
              <a:rPr lang="en-US" altLang="zh-CN" dirty="0" smtClean="0"/>
              <a:t>/ldata4/</a:t>
            </a:r>
            <a:r>
              <a:rPr lang="en-US" altLang="zh-CN" dirty="0" err="1" smtClean="0"/>
              <a:t>sunzk</a:t>
            </a:r>
            <a:r>
              <a:rPr lang="en-US" altLang="zh-CN" dirty="0" smtClean="0"/>
              <a:t>/JRA55/after-discussion-data</a:t>
            </a:r>
          </a:p>
          <a:p>
            <a:r>
              <a:rPr lang="en-US" altLang="zh-CN" dirty="0" smtClean="0"/>
              <a:t>sverdrup_JRA55.ncl</a:t>
            </a:r>
          </a:p>
          <a:p>
            <a:r>
              <a:rPr lang="en-US" altLang="zh-CN" dirty="0" err="1" smtClean="0"/>
              <a:t>sverdrup_SCOW.ncl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6CFF3-FFC9-4A21-AFDD-1479C4DEEF5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05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68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7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990"/>
            <a:ext cx="4176464" cy="648072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77" y="44624"/>
            <a:ext cx="755303" cy="550755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749" y="44624"/>
            <a:ext cx="550755" cy="550755"/>
          </a:xfrm>
          <a:prstGeom prst="rect">
            <a:avLst/>
          </a:prstGeom>
        </p:spPr>
      </p:pic>
      <p:pic>
        <p:nvPicPr>
          <p:cNvPr id="15" name="Picture 2" descr="ncar-logo-spellout-med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84" y="7058"/>
            <a:ext cx="19891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06" y="59912"/>
            <a:ext cx="519677" cy="522315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07" y="59912"/>
            <a:ext cx="525506" cy="51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2" descr="ncar-logo-spellout-m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84" y="7058"/>
            <a:ext cx="19891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06" y="59912"/>
            <a:ext cx="519677" cy="522315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07" y="59912"/>
            <a:ext cx="525506" cy="51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2" descr="ncar-logo-spellout-m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84" y="7058"/>
            <a:ext cx="19891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06" y="59912"/>
            <a:ext cx="519677" cy="522315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07" y="59912"/>
            <a:ext cx="525506" cy="51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ncar-logo-spellout-m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84" y="7058"/>
            <a:ext cx="19891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06" y="59912"/>
            <a:ext cx="519677" cy="522315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07" y="59912"/>
            <a:ext cx="525506" cy="51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ncar-logo-spellout-m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84" y="7058"/>
            <a:ext cx="19891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06" y="59912"/>
            <a:ext cx="519677" cy="5223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07" y="59912"/>
            <a:ext cx="525506" cy="51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ncar-logo-spellout-m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84" y="7058"/>
            <a:ext cx="19891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06" y="59912"/>
            <a:ext cx="519677" cy="522315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07" y="59912"/>
            <a:ext cx="525506" cy="51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ncar-logo-spellout-m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84" y="7058"/>
            <a:ext cx="19891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06" y="59912"/>
            <a:ext cx="519677" cy="522315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07" y="59912"/>
            <a:ext cx="525506" cy="51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7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990"/>
            <a:ext cx="4176464" cy="64807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77" y="44624"/>
            <a:ext cx="755303" cy="55075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749" y="44624"/>
            <a:ext cx="550755" cy="5507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12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1.png"/><Relationship Id="rId5" Type="http://schemas.openxmlformats.org/officeDocument/2006/relationships/image" Target="../media/image24.jpg"/><Relationship Id="rId10" Type="http://schemas.openxmlformats.org/officeDocument/2006/relationships/image" Target="../media/image30.png"/><Relationship Id="rId4" Type="http://schemas.openxmlformats.org/officeDocument/2006/relationships/image" Target="../media/image23.jp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2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502339" y="987068"/>
            <a:ext cx="817802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TW" sz="3600" b="1" dirty="0" smtClean="0">
                <a:solidFill>
                  <a:srgbClr val="0000FF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Evaluation </a:t>
            </a:r>
            <a:r>
              <a:rPr lang="en-US" altLang="zh-TW" sz="3600" b="1" dirty="0">
                <a:solidFill>
                  <a:srgbClr val="0000FF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of the equatorial current system in the POP simulations based on different wind </a:t>
            </a:r>
            <a:r>
              <a:rPr lang="en-US" altLang="zh-TW" sz="3600" b="1" dirty="0" err="1">
                <a:solidFill>
                  <a:srgbClr val="0000FF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forcings</a:t>
            </a:r>
            <a:endParaRPr lang="zh-TW" altLang="en-US" sz="3600" b="1" dirty="0">
              <a:solidFill>
                <a:srgbClr val="0000FF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344731" y="4057273"/>
            <a:ext cx="8641661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TW" sz="1400" baseline="30000" dirty="0" smtClean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1</a:t>
            </a:r>
            <a:r>
              <a:rPr lang="en-US" altLang="zh-TW" sz="1400" dirty="0" smtClean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Institute </a:t>
            </a:r>
            <a:r>
              <a:rPr lang="en-US" altLang="zh-TW" sz="1400" dirty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of Oceanography, National Taiwan </a:t>
            </a:r>
            <a:r>
              <a:rPr lang="en-US" altLang="zh-TW" sz="1400" dirty="0" smtClean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University, Taiwan</a:t>
            </a:r>
          </a:p>
          <a:p>
            <a:pPr>
              <a:spcAft>
                <a:spcPts val="0"/>
              </a:spcAft>
              <a:buNone/>
            </a:pPr>
            <a:r>
              <a:rPr lang="en-US" altLang="zh-TW" sz="1400" baseline="30000" dirty="0" smtClean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2</a:t>
            </a:r>
            <a:r>
              <a:rPr lang="en-US" altLang="zh-CN" sz="1400" dirty="0" smtClean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State </a:t>
            </a:r>
            <a:r>
              <a:rPr lang="en-US" altLang="zh-CN" sz="1400" dirty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Key Laboratory of Numerical Modeling for Atmospheric Sciences and Geophysical Fluid </a:t>
            </a:r>
            <a:r>
              <a:rPr lang="en-US" altLang="zh-CN" sz="1400" dirty="0" smtClean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Dynamics</a:t>
            </a:r>
            <a:r>
              <a:rPr lang="en-US" altLang="zh-CN" sz="1400" dirty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, Institute of Atmospheric Physics, Chinese Academy of </a:t>
            </a:r>
            <a:r>
              <a:rPr lang="en-US" altLang="zh-CN" sz="1400" dirty="0" smtClean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Sciences, </a:t>
            </a:r>
            <a:r>
              <a:rPr lang="en-US" altLang="zh-CN" sz="1400" dirty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China</a:t>
            </a:r>
            <a:endParaRPr lang="zh-CN" altLang="zh-CN" sz="1400" dirty="0">
              <a:solidFill>
                <a:srgbClr val="E101C6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>
              <a:spcAft>
                <a:spcPts val="0"/>
              </a:spcAft>
              <a:buNone/>
            </a:pPr>
            <a:r>
              <a:rPr lang="en-US" altLang="zh-TW" sz="1400" baseline="30000" dirty="0" smtClean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3 </a:t>
            </a:r>
            <a:r>
              <a:rPr lang="en-US" altLang="zh-CN" sz="1400" dirty="0" smtClean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College </a:t>
            </a:r>
            <a:r>
              <a:rPr lang="en-US" altLang="zh-CN" sz="1400" dirty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of Earth Sciences, University of Chinese Academy of </a:t>
            </a:r>
            <a:r>
              <a:rPr lang="en-US" altLang="zh-CN" sz="1400" dirty="0" smtClean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Sciences, China</a:t>
            </a:r>
          </a:p>
          <a:p>
            <a:pPr>
              <a:buNone/>
            </a:pPr>
            <a:r>
              <a:rPr lang="en-US" altLang="zh-TW" sz="1400" baseline="30000" dirty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4</a:t>
            </a:r>
            <a:r>
              <a:rPr lang="en-US" altLang="zh-TW" sz="1400" dirty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Climate and Global Dynamics Laboratory, National Center for Atmospheric Research, </a:t>
            </a:r>
            <a:r>
              <a:rPr lang="en-US" altLang="zh-TW" sz="1400" dirty="0" smtClean="0">
                <a:solidFill>
                  <a:srgbClr val="E101C6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USA</a:t>
            </a:r>
            <a:endParaRPr lang="en-US" altLang="zh-TW" sz="1400" dirty="0">
              <a:solidFill>
                <a:srgbClr val="E101C6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14372" y="3118566"/>
            <a:ext cx="7302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zh-TW" b="1" dirty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Yu-heng Tseng</a:t>
            </a:r>
            <a:r>
              <a:rPr lang="en-US" altLang="zh-TW" b="1" baseline="30000" dirty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1</a:t>
            </a:r>
            <a:r>
              <a:rPr lang="en-US" altLang="zh-TW" b="1" dirty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, </a:t>
            </a:r>
            <a:r>
              <a:rPr lang="en-US" altLang="zh-CN" b="1" dirty="0" err="1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Zhikuo</a:t>
            </a:r>
            <a:r>
              <a:rPr lang="en-US" altLang="zh-CN" b="1" dirty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 Sun</a:t>
            </a:r>
            <a:r>
              <a:rPr lang="en-US" altLang="zh-CN" b="1" baseline="30000" dirty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2,3</a:t>
            </a:r>
            <a:r>
              <a:rPr lang="en-US" altLang="zh-CN" b="1" dirty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, </a:t>
            </a:r>
            <a:r>
              <a:rPr lang="en-US" altLang="zh-CN" b="1" dirty="0" err="1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Hailong</a:t>
            </a:r>
            <a:r>
              <a:rPr lang="en-US" altLang="zh-CN" b="1" dirty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 Liu</a:t>
            </a:r>
            <a:r>
              <a:rPr lang="en-US" altLang="zh-CN" b="1" baseline="30000" dirty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2,3</a:t>
            </a:r>
            <a:r>
              <a:rPr lang="en-US" altLang="zh-CN" b="1" dirty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, </a:t>
            </a:r>
            <a:r>
              <a:rPr lang="en-US" altLang="zh-CN" b="1" dirty="0" err="1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Pengfei</a:t>
            </a:r>
            <a:r>
              <a:rPr lang="en-US" altLang="zh-CN" b="1" dirty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Lin</a:t>
            </a:r>
            <a:r>
              <a:rPr lang="en-US" altLang="zh-CN" b="1" baseline="30000" dirty="0" smtClean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2,3</a:t>
            </a:r>
            <a:r>
              <a:rPr lang="en-US" altLang="zh-CN" b="1" dirty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 , </a:t>
            </a:r>
            <a:r>
              <a:rPr lang="en-US" altLang="zh-CN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Justin Small</a:t>
            </a:r>
            <a:r>
              <a:rPr lang="en-US" altLang="zh-CN" b="1" baseline="30000" dirty="0" smtClean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4</a:t>
            </a:r>
            <a:r>
              <a:rPr lang="en-US" altLang="zh-CN" b="1" dirty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, Frank Bryan</a:t>
            </a:r>
            <a:r>
              <a:rPr lang="en-US" altLang="zh-CN" b="1" baseline="30000" dirty="0" smtClean="0">
                <a:solidFill>
                  <a:srgbClr val="C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4</a:t>
            </a:r>
            <a:endParaRPr lang="en-US" altLang="zh-CN" b="1" baseline="30000" dirty="0">
              <a:solidFill>
                <a:srgbClr val="C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8993" y="6334780"/>
            <a:ext cx="9136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Acknowledgement: </a:t>
            </a:r>
            <a:r>
              <a:rPr lang="en-US" altLang="zh-TW" sz="1400" dirty="0"/>
              <a:t>Who </a:t>
            </a:r>
            <a:r>
              <a:rPr lang="en-US" altLang="zh-TW" sz="1400" dirty="0" smtClean="0"/>
              <a:t>Kim, Hiroyuki </a:t>
            </a:r>
            <a:r>
              <a:rPr lang="en-US" altLang="zh-TW" sz="1400" dirty="0" err="1" smtClean="0"/>
              <a:t>Tsujino</a:t>
            </a:r>
            <a:r>
              <a:rPr lang="en-US" altLang="zh-TW" sz="1400" dirty="0"/>
              <a:t>, EASM-3: Collaborative Research: Quantifying Predictability Limits, Uncertainties, Mechanisms, and Regional Impacts of Pacific Decadal Climate Variability</a:t>
            </a:r>
          </a:p>
        </p:txBody>
      </p: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961" y="1075894"/>
            <a:ext cx="5656783" cy="2520000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-88759" y="640262"/>
            <a:ext cx="8805601" cy="43326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anose="02020500000000000000" pitchFamily="18" charset="-120"/>
                <a:cs typeface="+mn-cs"/>
              </a:rPr>
              <a:t>Z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anose="02020500000000000000" pitchFamily="18" charset="-120"/>
                <a:cs typeface="+mn-cs"/>
              </a:rPr>
              <a:t>onal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anose="02020500000000000000" pitchFamily="18" charset="-120"/>
                <a:cs typeface="+mn-cs"/>
              </a:rPr>
              <a:t>Sverdrup 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anose="02020500000000000000" pitchFamily="18" charset="-120"/>
                <a:cs typeface="+mn-cs"/>
              </a:rPr>
              <a:t>transport (ZST) vs modeled transport </a:t>
            </a:r>
            <a:endParaRPr lang="zh-TW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962840" y="5091221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Similar</a:t>
            </a:r>
            <a:endParaRPr lang="zh-TW" altLang="en-US" dirty="0"/>
          </a:p>
        </p:txBody>
      </p:sp>
      <p:cxnSp>
        <p:nvCxnSpPr>
          <p:cNvPr id="8" name="直接连接符 45"/>
          <p:cNvCxnSpPr/>
          <p:nvPr/>
        </p:nvCxnSpPr>
        <p:spPr>
          <a:xfrm flipV="1">
            <a:off x="7937479" y="1651193"/>
            <a:ext cx="459581" cy="8727"/>
          </a:xfrm>
          <a:prstGeom prst="line">
            <a:avLst/>
          </a:prstGeom>
          <a:ln w="19050">
            <a:solidFill>
              <a:srgbClr val="FF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48"/>
          <p:cNvCxnSpPr/>
          <p:nvPr/>
        </p:nvCxnSpPr>
        <p:spPr>
          <a:xfrm flipV="1">
            <a:off x="7929363" y="1413086"/>
            <a:ext cx="459581" cy="8727"/>
          </a:xfrm>
          <a:prstGeom prst="line">
            <a:avLst/>
          </a:prstGeom>
          <a:ln w="19050">
            <a:solidFill>
              <a:srgbClr val="197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2"/>
          <p:cNvCxnSpPr/>
          <p:nvPr/>
        </p:nvCxnSpPr>
        <p:spPr>
          <a:xfrm flipV="1">
            <a:off x="7974261" y="2180366"/>
            <a:ext cx="459581" cy="8727"/>
          </a:xfrm>
          <a:prstGeom prst="line">
            <a:avLst/>
          </a:prstGeom>
          <a:ln w="19050">
            <a:solidFill>
              <a:srgbClr val="FF4B4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35"/>
          <p:cNvCxnSpPr/>
          <p:nvPr/>
        </p:nvCxnSpPr>
        <p:spPr>
          <a:xfrm flipV="1">
            <a:off x="7985552" y="1901873"/>
            <a:ext cx="459581" cy="8727"/>
          </a:xfrm>
          <a:prstGeom prst="line">
            <a:avLst/>
          </a:prstGeom>
          <a:ln w="19050">
            <a:solidFill>
              <a:srgbClr val="19731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826983" y="1285873"/>
            <a:ext cx="1106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err="1" smtClean="0"/>
              <a:t>J_raw</a:t>
            </a:r>
            <a:r>
              <a:rPr lang="en-US" altLang="zh-TW" sz="1600" dirty="0" smtClean="0"/>
              <a:t>-OC</a:t>
            </a:r>
            <a:endParaRPr lang="en-US" altLang="zh-TW" sz="1600" dirty="0"/>
          </a:p>
          <a:p>
            <a:r>
              <a:rPr lang="en-US" altLang="zh-TW" sz="1600" dirty="0" err="1" smtClean="0"/>
              <a:t>J_raw</a:t>
            </a:r>
            <a:r>
              <a:rPr lang="en-US" altLang="zh-TW" sz="1600" dirty="0" smtClean="0"/>
              <a:t>-NC</a:t>
            </a:r>
            <a:endParaRPr lang="en-US" altLang="zh-TW" sz="1600" dirty="0"/>
          </a:p>
          <a:p>
            <a:r>
              <a:rPr lang="en-US" altLang="zh-TW" sz="1600" dirty="0"/>
              <a:t>ZST(OC)</a:t>
            </a:r>
          </a:p>
          <a:p>
            <a:r>
              <a:rPr lang="en-US" altLang="zh-TW" sz="1600" dirty="0"/>
              <a:t>ZST(NC)</a:t>
            </a:r>
            <a:endParaRPr lang="zh-TW" altLang="en-US" sz="1600" dirty="0"/>
          </a:p>
        </p:txBody>
      </p:sp>
      <p:pic>
        <p:nvPicPr>
          <p:cNvPr id="13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066" y="3595894"/>
            <a:ext cx="5656785" cy="2520000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6921356" y="3832149"/>
            <a:ext cx="12731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err="1" smtClean="0"/>
              <a:t>J_do</a:t>
            </a:r>
            <a:r>
              <a:rPr lang="en-US" altLang="zh-TW" sz="1600" dirty="0" smtClean="0"/>
              <a:t>-OC</a:t>
            </a:r>
          </a:p>
          <a:p>
            <a:r>
              <a:rPr lang="en-US" altLang="zh-TW" sz="1600" dirty="0" err="1"/>
              <a:t>J</a:t>
            </a:r>
            <a:r>
              <a:rPr lang="en-US" altLang="zh-TW" sz="1600" dirty="0" err="1" smtClean="0"/>
              <a:t>_do</a:t>
            </a:r>
            <a:r>
              <a:rPr lang="en-US" altLang="zh-TW" sz="1600" dirty="0" smtClean="0"/>
              <a:t>-NC</a:t>
            </a:r>
          </a:p>
          <a:p>
            <a:r>
              <a:rPr lang="en-US" altLang="zh-TW" sz="1600" dirty="0" smtClean="0"/>
              <a:t>COREII POP</a:t>
            </a:r>
          </a:p>
          <a:p>
            <a:r>
              <a:rPr lang="en-US" altLang="zh-TW" sz="1600" dirty="0" smtClean="0"/>
              <a:t>ZST(OC)</a:t>
            </a:r>
          </a:p>
          <a:p>
            <a:r>
              <a:rPr lang="en-US" altLang="zh-TW" sz="1600" dirty="0" smtClean="0"/>
              <a:t>ZST(NC)</a:t>
            </a:r>
          </a:p>
          <a:p>
            <a:r>
              <a:rPr lang="en-US" altLang="zh-TW" sz="1600" dirty="0" smtClean="0"/>
              <a:t>ZST(COREII)</a:t>
            </a:r>
            <a:endParaRPr lang="zh-TW" altLang="en-US" sz="1600" dirty="0"/>
          </a:p>
        </p:txBody>
      </p:sp>
      <p:cxnSp>
        <p:nvCxnSpPr>
          <p:cNvPr id="17" name="直接连接符 41"/>
          <p:cNvCxnSpPr/>
          <p:nvPr/>
        </p:nvCxnSpPr>
        <p:spPr>
          <a:xfrm flipV="1">
            <a:off x="8024530" y="4003494"/>
            <a:ext cx="459581" cy="8727"/>
          </a:xfrm>
          <a:prstGeom prst="line">
            <a:avLst/>
          </a:prstGeom>
          <a:ln w="19050">
            <a:solidFill>
              <a:srgbClr val="2C2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43"/>
          <p:cNvCxnSpPr/>
          <p:nvPr/>
        </p:nvCxnSpPr>
        <p:spPr>
          <a:xfrm flipV="1">
            <a:off x="8063461" y="4245164"/>
            <a:ext cx="459581" cy="8727"/>
          </a:xfrm>
          <a:prstGeom prst="line">
            <a:avLst/>
          </a:prstGeom>
          <a:ln w="19050">
            <a:solidFill>
              <a:srgbClr val="131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38"/>
          <p:cNvCxnSpPr/>
          <p:nvPr/>
        </p:nvCxnSpPr>
        <p:spPr>
          <a:xfrm flipV="1">
            <a:off x="8063460" y="4487400"/>
            <a:ext cx="459581" cy="8727"/>
          </a:xfrm>
          <a:prstGeom prst="line">
            <a:avLst/>
          </a:prstGeom>
          <a:ln w="19050">
            <a:solidFill>
              <a:srgbClr val="B6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24"/>
          <p:cNvCxnSpPr/>
          <p:nvPr/>
        </p:nvCxnSpPr>
        <p:spPr>
          <a:xfrm flipV="1">
            <a:off x="8080615" y="4962579"/>
            <a:ext cx="459581" cy="8727"/>
          </a:xfrm>
          <a:prstGeom prst="line">
            <a:avLst/>
          </a:prstGeom>
          <a:ln w="19050">
            <a:solidFill>
              <a:srgbClr val="2C2C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6"/>
          <p:cNvCxnSpPr/>
          <p:nvPr/>
        </p:nvCxnSpPr>
        <p:spPr>
          <a:xfrm flipV="1">
            <a:off x="8063460" y="4729870"/>
            <a:ext cx="459581" cy="8727"/>
          </a:xfrm>
          <a:prstGeom prst="line">
            <a:avLst/>
          </a:prstGeom>
          <a:ln w="19050">
            <a:solidFill>
              <a:srgbClr val="13131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8109496" y="5208672"/>
            <a:ext cx="459581" cy="8727"/>
          </a:xfrm>
          <a:prstGeom prst="line">
            <a:avLst/>
          </a:prstGeom>
          <a:ln w="19050">
            <a:solidFill>
              <a:srgbClr val="B6525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1127519" y="6183613"/>
            <a:ext cx="582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ZST is overestimated in JRA</a:t>
            </a:r>
          </a:p>
          <a:p>
            <a:r>
              <a:rPr lang="en-US" altLang="zh-TW" dirty="0" smtClean="0"/>
              <a:t>In COREII POP, ZST is overestimated west of 120W only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0" y="1141250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NECC: 3-10N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25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46827" y="5312500"/>
                <a:ext cx="896997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/>
                  <a:t>FIG.3. Zonal ‘transport’ (m</a:t>
                </a:r>
                <a:r>
                  <a:rPr lang="en-US" altLang="zh-CN" sz="1200" baseline="30000" dirty="0"/>
                  <a:t>2</a:t>
                </a:r>
                <a:r>
                  <a:rPr lang="en-US" altLang="zh-CN" sz="1200" dirty="0"/>
                  <a:t>s</a:t>
                </a:r>
                <a:r>
                  <a:rPr lang="en-US" altLang="zh-CN" sz="1200" baseline="30000" dirty="0"/>
                  <a:t>-2</a:t>
                </a:r>
                <a:r>
                  <a:rPr lang="en-US" altLang="zh-CN" sz="1200" dirty="0"/>
                  <a:t>) for the elements of the different stresses. Red colors indicate eastward transport; Blue colors indicates westward transport. Here </a:t>
                </a:r>
                <a14:m>
                  <m:oMath xmlns:m="http://schemas.openxmlformats.org/officeDocument/2006/math">
                    <m:r>
                      <a:rPr lang="zh-CN" altLang="en-US" sz="12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𝑤𝑖𝑛𝑑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𝑠𝑡𝑟𝑒𝑠𝑠</m:t>
                    </m:r>
                  </m:oMath>
                </a14:m>
                <a:r>
                  <a:rPr lang="en-US" altLang="zh-CN" sz="1200" dirty="0"/>
                  <a:t> for POP (a) and CESM (b);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2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𝑎𝑑𝑣𝑒𝑐𝑡𝑖𝑜𝑛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𝑡𝑒𝑟𝑚𝑠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200" dirty="0"/>
                      <m:t>for</m:t>
                    </m:r>
                    <m:r>
                      <m:rPr>
                        <m:nor/>
                      </m:rPr>
                      <a:rPr lang="en-US" altLang="zh-CN" sz="1200" dirty="0"/>
                      <m:t> </m:t>
                    </m:r>
                    <m:r>
                      <m:rPr>
                        <m:nor/>
                      </m:rPr>
                      <a:rPr lang="en-US" altLang="zh-CN" sz="1200" dirty="0"/>
                      <m:t>POP</m:t>
                    </m:r>
                    <m:r>
                      <m:rPr>
                        <m:nor/>
                      </m:rPr>
                      <a:rPr lang="en-US" altLang="zh-CN" sz="1200" dirty="0"/>
                      <m:t> (</m:t>
                    </m:r>
                    <m:r>
                      <m:rPr>
                        <m:nor/>
                      </m:rPr>
                      <a:rPr lang="en-US" altLang="zh-CN" sz="1200" dirty="0"/>
                      <m:t>c</m:t>
                    </m:r>
                    <m:r>
                      <m:rPr>
                        <m:nor/>
                      </m:rPr>
                      <a:rPr lang="en-US" altLang="zh-CN" sz="1200" dirty="0"/>
                      <m:t>) </m:t>
                    </m:r>
                    <m:r>
                      <m:rPr>
                        <m:nor/>
                      </m:rPr>
                      <a:rPr lang="en-US" altLang="zh-CN" sz="1200" dirty="0"/>
                      <m:t>and</m:t>
                    </m:r>
                    <m:r>
                      <m:rPr>
                        <m:nor/>
                      </m:rPr>
                      <a:rPr lang="en-US" altLang="zh-CN" sz="1200" dirty="0"/>
                      <m:t> </m:t>
                    </m:r>
                    <m:r>
                      <m:rPr>
                        <m:nor/>
                      </m:rPr>
                      <a:rPr lang="en-US" altLang="zh-CN" sz="1200" dirty="0"/>
                      <m:t>CESM</m:t>
                    </m:r>
                    <m:r>
                      <m:rPr>
                        <m:nor/>
                      </m:rPr>
                      <a:rPr lang="en-US" altLang="zh-CN" sz="1200" dirty="0"/>
                      <m:t> (</m:t>
                    </m:r>
                    <m:r>
                      <m:rPr>
                        <m:nor/>
                      </m:rPr>
                      <a:rPr lang="en-US" altLang="zh-CN" sz="1200" dirty="0"/>
                      <m:t>d</m:t>
                    </m:r>
                    <m:r>
                      <m:rPr>
                        <m:nor/>
                      </m:rPr>
                      <a:rPr lang="en-US" altLang="zh-CN" sz="1200" dirty="0"/>
                      <m:t>)</m:t>
                    </m:r>
                  </m:oMath>
                </a14:m>
                <a:r>
                  <a:rPr lang="en-US" altLang="zh-CN" sz="1200" dirty="0"/>
                  <a:t>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2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𝑚𝑜𝑑𝑒𝑙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𝑓𝑟𝑖𝑐𝑡𝑖𝑜𝑛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200" dirty="0"/>
                      <m:t>for</m:t>
                    </m:r>
                    <m:r>
                      <m:rPr>
                        <m:nor/>
                      </m:rPr>
                      <a:rPr lang="en-US" altLang="zh-CN" sz="1200" dirty="0"/>
                      <m:t> </m:t>
                    </m:r>
                    <m:r>
                      <m:rPr>
                        <m:nor/>
                      </m:rPr>
                      <a:rPr lang="en-US" altLang="zh-CN" sz="1200" dirty="0"/>
                      <m:t>POP</m:t>
                    </m:r>
                    <m:r>
                      <m:rPr>
                        <m:nor/>
                      </m:rPr>
                      <a:rPr lang="en-US" altLang="zh-CN" sz="1200" dirty="0"/>
                      <m:t> (</m:t>
                    </m:r>
                    <m:r>
                      <m:rPr>
                        <m:nor/>
                      </m:rPr>
                      <a:rPr lang="en-US" altLang="zh-CN" sz="1200" dirty="0"/>
                      <m:t>e</m:t>
                    </m:r>
                    <m:r>
                      <m:rPr>
                        <m:nor/>
                      </m:rPr>
                      <a:rPr lang="en-US" altLang="zh-CN" sz="1200" dirty="0"/>
                      <m:t>) </m:t>
                    </m:r>
                    <m:r>
                      <m:rPr>
                        <m:nor/>
                      </m:rPr>
                      <a:rPr lang="en-US" altLang="zh-CN" sz="1200" dirty="0"/>
                      <m:t>and</m:t>
                    </m:r>
                    <m:r>
                      <m:rPr>
                        <m:nor/>
                      </m:rPr>
                      <a:rPr lang="en-US" altLang="zh-CN" sz="1200" dirty="0"/>
                      <m:t> </m:t>
                    </m:r>
                    <m:r>
                      <m:rPr>
                        <m:nor/>
                      </m:rPr>
                      <a:rPr lang="en-US" altLang="zh-CN" sz="1200" dirty="0"/>
                      <m:t>CESM</m:t>
                    </m:r>
                    <m:r>
                      <m:rPr>
                        <m:nor/>
                      </m:rPr>
                      <a:rPr lang="en-US" altLang="zh-CN" sz="1200" dirty="0"/>
                      <m:t> </m:t>
                    </m:r>
                    <m:r>
                      <a:rPr lang="en-US" altLang="zh-CN" sz="1200" i="1" dirty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altLang="zh-CN" sz="1200" dirty="0"/>
                  <a:t>f); total (sums of three upper panels)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1200" dirty="0"/>
                      <m:t>for</m:t>
                    </m:r>
                    <m:r>
                      <m:rPr>
                        <m:nor/>
                      </m:rPr>
                      <a:rPr lang="en-US" altLang="zh-CN" sz="1200" dirty="0"/>
                      <m:t> </m:t>
                    </m:r>
                    <m:r>
                      <m:rPr>
                        <m:nor/>
                      </m:rPr>
                      <a:rPr lang="en-US" altLang="zh-CN" sz="1200" dirty="0"/>
                      <m:t>POP</m:t>
                    </m:r>
                    <m:r>
                      <m:rPr>
                        <m:nor/>
                      </m:rPr>
                      <a:rPr lang="en-US" altLang="zh-CN" sz="1200" dirty="0"/>
                      <m:t> (</m:t>
                    </m:r>
                    <m:r>
                      <m:rPr>
                        <m:nor/>
                      </m:rPr>
                      <a:rPr lang="en-US" altLang="zh-CN" sz="1200" dirty="0"/>
                      <m:t>g</m:t>
                    </m:r>
                    <m:r>
                      <m:rPr>
                        <m:nor/>
                      </m:rPr>
                      <a:rPr lang="en-US" altLang="zh-CN" sz="1200" dirty="0"/>
                      <m:t>) </m:t>
                    </m:r>
                    <m:r>
                      <m:rPr>
                        <m:nor/>
                      </m:rPr>
                      <a:rPr lang="en-US" altLang="zh-CN" sz="1200" dirty="0"/>
                      <m:t>and</m:t>
                    </m:r>
                    <m:r>
                      <m:rPr>
                        <m:nor/>
                      </m:rPr>
                      <a:rPr lang="en-US" altLang="zh-CN" sz="1200" dirty="0"/>
                      <m:t> </m:t>
                    </m:r>
                    <m:r>
                      <m:rPr>
                        <m:nor/>
                      </m:rPr>
                      <a:rPr lang="en-US" altLang="zh-CN" sz="1200" dirty="0"/>
                      <m:t>CESM</m:t>
                    </m:r>
                    <m:r>
                      <m:rPr>
                        <m:nor/>
                      </m:rPr>
                      <a:rPr lang="en-US" altLang="zh-CN" sz="1200" dirty="0"/>
                      <m:t> </m:t>
                    </m:r>
                    <m:r>
                      <a:rPr lang="en-US" altLang="zh-CN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1200" dirty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altLang="zh-CN" sz="12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200" dirty="0"/>
                  <a:t>.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27" y="5312500"/>
                <a:ext cx="8969979" cy="646331"/>
              </a:xfrm>
              <a:prstGeom prst="rect">
                <a:avLst/>
              </a:prstGeom>
              <a:blipFill>
                <a:blip r:embed="rId3"/>
                <a:stretch>
                  <a:fillRect l="-68" b="-66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269696" y="743300"/>
            <a:ext cx="7881096" cy="4501574"/>
            <a:chOff x="359595" y="-151934"/>
            <a:chExt cx="10508128" cy="6002099"/>
          </a:xfrm>
        </p:grpSpPr>
        <p:sp>
          <p:nvSpPr>
            <p:cNvPr id="13" name="文本框 12"/>
            <p:cNvSpPr txBox="1"/>
            <p:nvPr/>
          </p:nvSpPr>
          <p:spPr>
            <a:xfrm>
              <a:off x="359595" y="50791"/>
              <a:ext cx="105823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b="1" dirty="0"/>
                <a:t>Fig.3</a:t>
              </a:r>
              <a:endParaRPr lang="zh-CN" altLang="en-US" sz="1350" b="1" dirty="0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880155" y="-84168"/>
              <a:ext cx="8187702" cy="5835953"/>
              <a:chOff x="1150690" y="1820694"/>
              <a:chExt cx="8187702" cy="5835953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806" r="13885"/>
              <a:stretch/>
            </p:blipFill>
            <p:spPr>
              <a:xfrm>
                <a:off x="5291256" y="1913425"/>
                <a:ext cx="4027380" cy="1317112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109" r="16625"/>
              <a:stretch/>
            </p:blipFill>
            <p:spPr>
              <a:xfrm>
                <a:off x="5299724" y="3427094"/>
                <a:ext cx="4010443" cy="1392400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640" r="15123"/>
              <a:stretch/>
            </p:blipFill>
            <p:spPr>
              <a:xfrm>
                <a:off x="5263031" y="6270385"/>
                <a:ext cx="4050336" cy="1386262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686" b="49273"/>
              <a:stretch/>
            </p:blipFill>
            <p:spPr>
              <a:xfrm>
                <a:off x="1150690" y="4773446"/>
                <a:ext cx="4038668" cy="1435026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123" b="49828"/>
              <a:stretch/>
            </p:blipFill>
            <p:spPr>
              <a:xfrm>
                <a:off x="1178915" y="6239984"/>
                <a:ext cx="4050336" cy="1381083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885" b="47869"/>
              <a:stretch/>
            </p:blipFill>
            <p:spPr>
              <a:xfrm>
                <a:off x="1201871" y="1820694"/>
                <a:ext cx="4027380" cy="1454877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625" b="48473"/>
              <a:stretch/>
            </p:blipFill>
            <p:spPr>
              <a:xfrm>
                <a:off x="1178915" y="3309807"/>
                <a:ext cx="4010443" cy="1467489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383" r="14686"/>
              <a:stretch/>
            </p:blipFill>
            <p:spPr>
              <a:xfrm>
                <a:off x="5299724" y="4842529"/>
                <a:ext cx="4038668" cy="140363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/>
                <p:cNvSpPr txBox="1"/>
                <p:nvPr/>
              </p:nvSpPr>
              <p:spPr>
                <a:xfrm rot="10800000">
                  <a:off x="1323900" y="2934552"/>
                  <a:ext cx="670781" cy="1409865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788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788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CN" sz="788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altLang="zh-CN" sz="788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788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altLang="zh-CN" sz="788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788" i="1">
                                    <a:latin typeface="Cambria Math" panose="02040503050406030204" pitchFamily="18" charset="0"/>
                                  </a:rPr>
                                  <m:t>𝐹𝑟𝑖𝑐𝑡𝑖𝑜𝑛</m:t>
                                </m:r>
                              </m:e>
                            </m:d>
                            <m:r>
                              <a:rPr lang="en-US" altLang="zh-CN" sz="788" i="1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e>
                        </m:nary>
                      </m:oMath>
                    </m:oMathPara>
                  </a14:m>
                  <a:endParaRPr lang="zh-CN" altLang="en-US" sz="788" dirty="0"/>
                </a:p>
              </p:txBody>
            </p:sp>
          </mc:Choice>
          <mc:Fallback xmlns="">
            <p:sp>
              <p:nvSpPr>
                <p:cNvPr id="2" name="文本框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323900" y="2934552"/>
                  <a:ext cx="670781" cy="14098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/>
                <p:cNvSpPr txBox="1"/>
                <p:nvPr/>
              </p:nvSpPr>
              <p:spPr>
                <a:xfrm rot="10800000">
                  <a:off x="1373250" y="1524686"/>
                  <a:ext cx="670781" cy="1409865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788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788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CN" sz="788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788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788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CN" sz="788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78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altLang="zh-CN" sz="78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∙(</m:t>
                            </m:r>
                            <m:acc>
                              <m:accPr>
                                <m:chr m:val="⃑"/>
                                <m:ctrlPr>
                                  <a:rPr lang="en-US" altLang="zh-CN" sz="788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788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altLang="zh-CN" sz="788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acc>
                              <m:accPr>
                                <m:chr m:val="⃑"/>
                                <m:ctrlPr>
                                  <a:rPr lang="en-US" altLang="zh-CN" sz="788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788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altLang="zh-CN" sz="788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zh-CN" altLang="en-US" sz="788" dirty="0"/>
                </a:p>
              </p:txBody>
            </p:sp>
          </mc:Choice>
          <mc:Fallback xmlns=""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373250" y="1524686"/>
                  <a:ext cx="670781" cy="14098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/>
                <p:cNvSpPr txBox="1"/>
                <p:nvPr/>
              </p:nvSpPr>
              <p:spPr>
                <a:xfrm rot="10800000">
                  <a:off x="1518171" y="88410"/>
                  <a:ext cx="407891" cy="1409865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788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sz="788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788" i="1">
                            <a:latin typeface="Cambria Math" panose="02040503050406030204" pitchFamily="18" charset="0"/>
                          </a:rPr>
                          <m:t>𝑊𝑖𝑛𝑑</m:t>
                        </m:r>
                        <m:r>
                          <a:rPr lang="en-US" altLang="zh-CN" sz="788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788" i="1">
                            <a:latin typeface="Cambria Math" panose="02040503050406030204" pitchFamily="18" charset="0"/>
                          </a:rPr>
                          <m:t>𝑆𝑡𝑟𝑒𝑠𝑠</m:t>
                        </m:r>
                      </m:oMath>
                    </m:oMathPara>
                  </a14:m>
                  <a:endParaRPr lang="zh-CN" altLang="en-US" sz="788" dirty="0"/>
                </a:p>
              </p:txBody>
            </p:sp>
          </mc:Choice>
          <mc:Fallback xmlns="">
            <p:sp>
              <p:nvSpPr>
                <p:cNvPr id="19" name="文本框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518171" y="88410"/>
                  <a:ext cx="407891" cy="14098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/>
                <p:cNvSpPr txBox="1"/>
                <p:nvPr/>
              </p:nvSpPr>
              <p:spPr>
                <a:xfrm rot="10800000">
                  <a:off x="1455344" y="4440300"/>
                  <a:ext cx="407891" cy="1409865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788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788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CN" sz="788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788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788" i="1">
                            <a:latin typeface="Cambria Math" panose="02040503050406030204" pitchFamily="18" charset="0"/>
                          </a:rPr>
                          <m:t>𝑇𝑜𝑡𝑎𝑙</m:t>
                        </m:r>
                      </m:oMath>
                    </m:oMathPara>
                  </a14:m>
                  <a:endParaRPr lang="zh-CN" altLang="en-US" sz="788" dirty="0"/>
                </a:p>
              </p:txBody>
            </p:sp>
          </mc:Choice>
          <mc:Fallback xmlns="">
            <p:sp>
              <p:nvSpPr>
                <p:cNvPr id="20" name="文本框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455344" y="4440300"/>
                  <a:ext cx="407891" cy="14098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本框 2"/>
            <p:cNvSpPr txBox="1"/>
            <p:nvPr/>
          </p:nvSpPr>
          <p:spPr>
            <a:xfrm>
              <a:off x="3899490" y="-96257"/>
              <a:ext cx="69779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(a)</a:t>
              </a:r>
              <a:endParaRPr lang="zh-CN" altLang="en-US" sz="1350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048523" y="-151934"/>
              <a:ext cx="69779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(b)</a:t>
              </a:r>
              <a:endParaRPr lang="zh-CN" altLang="en-US" sz="1350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899490" y="1443470"/>
              <a:ext cx="69779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(c)</a:t>
              </a:r>
              <a:endParaRPr lang="zh-CN" altLang="en-US" sz="1350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048523" y="1387791"/>
              <a:ext cx="69779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(d)</a:t>
              </a:r>
              <a:endParaRPr lang="zh-CN" altLang="en-US" sz="1350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9490" y="2847761"/>
              <a:ext cx="69779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(e)</a:t>
              </a:r>
              <a:endParaRPr lang="zh-CN" altLang="en-US" sz="1350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048523" y="2792083"/>
              <a:ext cx="69779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(f)</a:t>
              </a:r>
              <a:endParaRPr lang="zh-CN" altLang="en-US" sz="1350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932094" y="4282514"/>
              <a:ext cx="69779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(g)</a:t>
              </a:r>
              <a:endParaRPr lang="zh-CN" altLang="en-US" sz="1350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081127" y="4226836"/>
              <a:ext cx="69779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(h)</a:t>
              </a:r>
              <a:endParaRPr lang="zh-CN" altLang="en-US" sz="1350" dirty="0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850" y="-110294"/>
              <a:ext cx="752475" cy="150495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0104" y="4335122"/>
              <a:ext cx="752475" cy="1504950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5248" y="2887008"/>
              <a:ext cx="752475" cy="150495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0105" y="1445673"/>
              <a:ext cx="752475" cy="1504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0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016" y="3155222"/>
            <a:ext cx="3736233" cy="16644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96476" y="1149357"/>
            <a:ext cx="4007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(shaded interval : </a:t>
            </a:r>
            <a:r>
              <a:rPr lang="en-US" altLang="zh-CN" sz="1200" dirty="0" smtClean="0"/>
              <a:t>20 m</a:t>
            </a:r>
            <a:r>
              <a:rPr lang="en-US" altLang="zh-CN" sz="1200" baseline="30000" dirty="0" smtClean="0"/>
              <a:t>2</a:t>
            </a:r>
            <a:r>
              <a:rPr lang="en-US" altLang="zh-CN" sz="1200" dirty="0" smtClean="0"/>
              <a:t>s</a:t>
            </a:r>
            <a:r>
              <a:rPr lang="en-US" altLang="zh-CN" sz="1200" baseline="30000" dirty="0" smtClean="0"/>
              <a:t>-1</a:t>
            </a:r>
            <a:r>
              <a:rPr lang="en-US" altLang="zh-CN" sz="1200" dirty="0"/>
              <a:t>)</a:t>
            </a:r>
            <a:endParaRPr lang="zh-CN" altLang="en-US" sz="1200" dirty="0"/>
          </a:p>
        </p:txBody>
      </p: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0" y="557930"/>
            <a:ext cx="8805601" cy="43326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rPr>
              <a:t>Vertically integrated zonal transport (~408m depth)</a:t>
            </a:r>
            <a:endParaRPr lang="zh-TW" altLang="en-US" sz="24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69" y="1149357"/>
            <a:ext cx="4736147" cy="5384793"/>
          </a:xfrm>
          <a:prstGeom prst="rect">
            <a:avLst/>
          </a:prstGeom>
        </p:spPr>
      </p:pic>
      <p:cxnSp>
        <p:nvCxnSpPr>
          <p:cNvPr id="7" name="直接连接符 45"/>
          <p:cNvCxnSpPr/>
          <p:nvPr/>
        </p:nvCxnSpPr>
        <p:spPr>
          <a:xfrm flipV="1">
            <a:off x="7968162" y="3435850"/>
            <a:ext cx="459581" cy="8727"/>
          </a:xfrm>
          <a:prstGeom prst="line">
            <a:avLst/>
          </a:prstGeom>
          <a:ln w="19050">
            <a:solidFill>
              <a:srgbClr val="FF4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48"/>
          <p:cNvCxnSpPr/>
          <p:nvPr/>
        </p:nvCxnSpPr>
        <p:spPr>
          <a:xfrm flipV="1">
            <a:off x="7978314" y="3317945"/>
            <a:ext cx="459581" cy="8727"/>
          </a:xfrm>
          <a:prstGeom prst="line">
            <a:avLst/>
          </a:prstGeom>
          <a:ln w="19050">
            <a:solidFill>
              <a:srgbClr val="197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2"/>
          <p:cNvCxnSpPr/>
          <p:nvPr/>
        </p:nvCxnSpPr>
        <p:spPr>
          <a:xfrm flipV="1">
            <a:off x="7968660" y="3754888"/>
            <a:ext cx="459581" cy="8727"/>
          </a:xfrm>
          <a:prstGeom prst="line">
            <a:avLst/>
          </a:prstGeom>
          <a:ln w="19050">
            <a:solidFill>
              <a:srgbClr val="FF4B4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5"/>
          <p:cNvCxnSpPr/>
          <p:nvPr/>
        </p:nvCxnSpPr>
        <p:spPr>
          <a:xfrm flipV="1">
            <a:off x="7976269" y="3590240"/>
            <a:ext cx="459581" cy="8727"/>
          </a:xfrm>
          <a:prstGeom prst="line">
            <a:avLst/>
          </a:prstGeom>
          <a:ln w="19050">
            <a:solidFill>
              <a:srgbClr val="19731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7348658" y="3176719"/>
            <a:ext cx="1106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 err="1" smtClean="0"/>
              <a:t>J_raw</a:t>
            </a:r>
            <a:r>
              <a:rPr lang="en-US" altLang="zh-TW" sz="1000" dirty="0" smtClean="0"/>
              <a:t>-OC</a:t>
            </a:r>
            <a:endParaRPr lang="en-US" altLang="zh-TW" sz="1000" dirty="0"/>
          </a:p>
          <a:p>
            <a:r>
              <a:rPr lang="en-US" altLang="zh-TW" sz="1000" dirty="0" err="1" smtClean="0"/>
              <a:t>J_raw</a:t>
            </a:r>
            <a:r>
              <a:rPr lang="en-US" altLang="zh-TW" sz="1000" dirty="0" smtClean="0"/>
              <a:t>-NC</a:t>
            </a:r>
            <a:endParaRPr lang="en-US" altLang="zh-TW" sz="1000" dirty="0"/>
          </a:p>
          <a:p>
            <a:r>
              <a:rPr lang="en-US" altLang="zh-TW" sz="1000" dirty="0"/>
              <a:t>ZST(OC)</a:t>
            </a:r>
          </a:p>
          <a:p>
            <a:r>
              <a:rPr lang="en-US" altLang="zh-TW" sz="1000" dirty="0"/>
              <a:t>ZST(NC)</a:t>
            </a:r>
            <a:endParaRPr lang="zh-TW" altLang="en-US" sz="1000" dirty="0"/>
          </a:p>
        </p:txBody>
      </p:sp>
      <p:pic>
        <p:nvPicPr>
          <p:cNvPr id="19" name="图片 18"/>
          <p:cNvPicPr>
            <a:picLocks/>
          </p:cNvPicPr>
          <p:nvPr/>
        </p:nvPicPr>
        <p:blipFill rotWithShape="1">
          <a:blip r:embed="rId5"/>
          <a:srcRect r="13595"/>
          <a:stretch/>
        </p:blipFill>
        <p:spPr>
          <a:xfrm>
            <a:off x="4898100" y="1148053"/>
            <a:ext cx="4093500" cy="1333037"/>
          </a:xfrm>
          <a:prstGeom prst="rect">
            <a:avLst/>
          </a:prstGeom>
        </p:spPr>
      </p:pic>
      <p:pic>
        <p:nvPicPr>
          <p:cNvPr id="13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2996" y="4821095"/>
            <a:ext cx="3754271" cy="1672463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7369826" y="4852175"/>
            <a:ext cx="8771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 err="1" smtClean="0"/>
              <a:t>J_do</a:t>
            </a:r>
            <a:r>
              <a:rPr lang="en-US" altLang="zh-TW" sz="1000" dirty="0" smtClean="0"/>
              <a:t>-OC</a:t>
            </a:r>
          </a:p>
          <a:p>
            <a:r>
              <a:rPr lang="en-US" altLang="zh-TW" sz="1000" dirty="0" err="1"/>
              <a:t>J</a:t>
            </a:r>
            <a:r>
              <a:rPr lang="en-US" altLang="zh-TW" sz="1000" dirty="0" err="1" smtClean="0"/>
              <a:t>_do</a:t>
            </a:r>
            <a:r>
              <a:rPr lang="en-US" altLang="zh-TW" sz="1000" dirty="0" smtClean="0"/>
              <a:t>-NC</a:t>
            </a:r>
          </a:p>
          <a:p>
            <a:r>
              <a:rPr lang="en-US" altLang="zh-TW" sz="1000" dirty="0" smtClean="0"/>
              <a:t>COREII POP</a:t>
            </a:r>
          </a:p>
          <a:p>
            <a:r>
              <a:rPr lang="en-US" altLang="zh-TW" sz="1000" dirty="0" smtClean="0"/>
              <a:t>ZST(OC)</a:t>
            </a:r>
          </a:p>
          <a:p>
            <a:r>
              <a:rPr lang="en-US" altLang="zh-TW" sz="1000" dirty="0" smtClean="0"/>
              <a:t>ZST(NC)</a:t>
            </a:r>
          </a:p>
          <a:p>
            <a:r>
              <a:rPr lang="en-US" altLang="zh-TW" sz="1000" dirty="0" smtClean="0"/>
              <a:t>ZST(COREII)</a:t>
            </a:r>
            <a:endParaRPr lang="zh-TW" altLang="en-US" sz="1000" dirty="0"/>
          </a:p>
        </p:txBody>
      </p:sp>
      <p:cxnSp>
        <p:nvCxnSpPr>
          <p:cNvPr id="15" name="直接连接符 41"/>
          <p:cNvCxnSpPr/>
          <p:nvPr/>
        </p:nvCxnSpPr>
        <p:spPr>
          <a:xfrm flipV="1">
            <a:off x="8007365" y="4963849"/>
            <a:ext cx="459581" cy="8727"/>
          </a:xfrm>
          <a:prstGeom prst="line">
            <a:avLst/>
          </a:prstGeom>
          <a:ln w="19050">
            <a:solidFill>
              <a:srgbClr val="2C2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43"/>
          <p:cNvCxnSpPr/>
          <p:nvPr/>
        </p:nvCxnSpPr>
        <p:spPr>
          <a:xfrm flipV="1">
            <a:off x="8007365" y="5111168"/>
            <a:ext cx="459581" cy="8727"/>
          </a:xfrm>
          <a:prstGeom prst="line">
            <a:avLst/>
          </a:prstGeom>
          <a:ln w="19050">
            <a:solidFill>
              <a:srgbClr val="131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8"/>
          <p:cNvCxnSpPr/>
          <p:nvPr/>
        </p:nvCxnSpPr>
        <p:spPr>
          <a:xfrm flipV="1">
            <a:off x="8007364" y="5269977"/>
            <a:ext cx="459581" cy="8727"/>
          </a:xfrm>
          <a:prstGeom prst="line">
            <a:avLst/>
          </a:prstGeom>
          <a:ln w="19050">
            <a:solidFill>
              <a:srgbClr val="B65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24"/>
          <p:cNvCxnSpPr/>
          <p:nvPr/>
        </p:nvCxnSpPr>
        <p:spPr>
          <a:xfrm flipV="1">
            <a:off x="8016978" y="5442956"/>
            <a:ext cx="459581" cy="8727"/>
          </a:xfrm>
          <a:prstGeom prst="line">
            <a:avLst/>
          </a:prstGeom>
          <a:ln w="19050">
            <a:solidFill>
              <a:srgbClr val="2C2C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6"/>
          <p:cNvCxnSpPr/>
          <p:nvPr/>
        </p:nvCxnSpPr>
        <p:spPr>
          <a:xfrm flipV="1">
            <a:off x="8016978" y="5590275"/>
            <a:ext cx="459581" cy="8727"/>
          </a:xfrm>
          <a:prstGeom prst="line">
            <a:avLst/>
          </a:prstGeom>
          <a:ln w="19050">
            <a:solidFill>
              <a:srgbClr val="13131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1"/>
          <p:cNvCxnSpPr/>
          <p:nvPr/>
        </p:nvCxnSpPr>
        <p:spPr>
          <a:xfrm flipV="1">
            <a:off x="8016977" y="5745001"/>
            <a:ext cx="459581" cy="8727"/>
          </a:xfrm>
          <a:prstGeom prst="line">
            <a:avLst/>
          </a:prstGeom>
          <a:ln w="19050">
            <a:solidFill>
              <a:srgbClr val="B6525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5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235201" y="528902"/>
            <a:ext cx="5573486" cy="43326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rPr>
              <a:t>Z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rPr>
              <a:t>onal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rPr>
              <a:t>Sverdrup transport </a:t>
            </a:r>
            <a:endParaRPr lang="zh-TW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92" y="5774633"/>
            <a:ext cx="3714619" cy="117322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/>
          <a:srcRect b="19658"/>
          <a:stretch/>
        </p:blipFill>
        <p:spPr>
          <a:xfrm>
            <a:off x="4768892" y="962171"/>
            <a:ext cx="3704258" cy="48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053190" y="3628933"/>
            <a:ext cx="2391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(</a:t>
            </a:r>
            <a:r>
              <a:rPr lang="en-US" altLang="zh-CN" sz="1050" dirty="0"/>
              <a:t>shaded interval : 0.2*10</a:t>
            </a:r>
            <a:r>
              <a:rPr lang="en-US" altLang="zh-CN" sz="1050" baseline="30000" dirty="0"/>
              <a:t>-7 </a:t>
            </a:r>
            <a:r>
              <a:rPr lang="en-US" altLang="zh-CN" sz="1050" dirty="0"/>
              <a:t>N m</a:t>
            </a:r>
            <a:r>
              <a:rPr lang="en-US" altLang="zh-CN" sz="1050" baseline="30000" dirty="0"/>
              <a:t>-2</a:t>
            </a:r>
            <a:r>
              <a:rPr lang="en-US" altLang="zh-CN" sz="1050" dirty="0"/>
              <a:t>)</a:t>
            </a:r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0" y="557930"/>
            <a:ext cx="8805601" cy="43326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rPr>
              <a:t>M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rPr>
              <a:t>ean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rPr>
              <a:t>wind 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rPr>
              <a:t>stress curl (WSC)</a:t>
            </a:r>
            <a:endParaRPr lang="zh-TW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66542"/>
          <a:stretch/>
        </p:blipFill>
        <p:spPr>
          <a:xfrm>
            <a:off x="4717059" y="976685"/>
            <a:ext cx="4320000" cy="2858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b="33160"/>
          <a:stretch/>
        </p:blipFill>
        <p:spPr>
          <a:xfrm>
            <a:off x="293015" y="939915"/>
            <a:ext cx="4442400" cy="5885868"/>
          </a:xfrm>
          <a:prstGeom prst="rect">
            <a:avLst/>
          </a:prstGeom>
        </p:spPr>
      </p:pic>
      <p:sp>
        <p:nvSpPr>
          <p:cNvPr id="2" name="橢圓 1"/>
          <p:cNvSpPr/>
          <p:nvPr/>
        </p:nvSpPr>
        <p:spPr>
          <a:xfrm>
            <a:off x="2495558" y="5999842"/>
            <a:ext cx="1074057" cy="4209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1016000" y="1373184"/>
            <a:ext cx="2286000" cy="417516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003300" y="2871784"/>
            <a:ext cx="2286000" cy="417516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990600" y="4332284"/>
            <a:ext cx="2286000" cy="417516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990600" y="5792784"/>
            <a:ext cx="2286000" cy="417516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5359400" y="1385884"/>
            <a:ext cx="2286000" cy="417516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5359400" y="2846384"/>
            <a:ext cx="2286000" cy="417516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025600" y="4088067"/>
            <a:ext cx="448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(shaded </a:t>
            </a:r>
            <a:r>
              <a:rPr lang="en-US" altLang="zh-CN" sz="1200" dirty="0"/>
              <a:t>interval is 0.01 N </a:t>
            </a:r>
            <a:r>
              <a:rPr lang="en-US" altLang="zh-CN" sz="1200" dirty="0" smtClean="0"/>
              <a:t>m</a:t>
            </a:r>
            <a:r>
              <a:rPr lang="en-US" altLang="zh-CN" sz="1200" baseline="30000" dirty="0" smtClean="0"/>
              <a:t>-2</a:t>
            </a:r>
            <a:r>
              <a:rPr lang="en-US" altLang="zh-CN" sz="1200" dirty="0" smtClean="0"/>
              <a:t>)</a:t>
            </a:r>
            <a:endParaRPr lang="zh-CN" altLang="en-US" sz="1200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0" y="528902"/>
            <a:ext cx="8805601" cy="43326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anose="02020500000000000000" pitchFamily="18" charset="-120"/>
                <a:cs typeface="+mn-cs"/>
              </a:rPr>
              <a:t>M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anose="02020500000000000000" pitchFamily="18" charset="-120"/>
                <a:cs typeface="+mn-cs"/>
              </a:rPr>
              <a:t>ean zonal wind stress</a:t>
            </a:r>
            <a:endParaRPr lang="zh-TW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b="19940"/>
          <a:stretch/>
        </p:blipFill>
        <p:spPr>
          <a:xfrm>
            <a:off x="291600" y="939600"/>
            <a:ext cx="4442400" cy="590678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701600" y="962171"/>
            <a:ext cx="4442400" cy="2912405"/>
            <a:chOff x="4753621" y="1127722"/>
            <a:chExt cx="3883871" cy="243462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779" r="530" b="66715"/>
            <a:stretch/>
          </p:blipFill>
          <p:spPr>
            <a:xfrm>
              <a:off x="4759397" y="2343150"/>
              <a:ext cx="3878095" cy="12192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/>
            <a:srcRect t="80081"/>
            <a:stretch/>
          </p:blipFill>
          <p:spPr>
            <a:xfrm>
              <a:off x="4753621" y="1127722"/>
              <a:ext cx="3878095" cy="1211840"/>
            </a:xfrm>
            <a:prstGeom prst="rect">
              <a:avLst/>
            </a:prstGeom>
          </p:spPr>
        </p:pic>
      </p:grpSp>
      <p:sp>
        <p:nvSpPr>
          <p:cNvPr id="2" name="文字方塊 1"/>
          <p:cNvSpPr txBox="1"/>
          <p:nvPr/>
        </p:nvSpPr>
        <p:spPr>
          <a:xfrm>
            <a:off x="5025600" y="5175812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omic Sans MS" panose="030F0702030302020204" pitchFamily="66" charset="0"/>
              </a:rPr>
              <a:t>Large differences in zonal winds</a:t>
            </a:r>
            <a:endParaRPr lang="zh-TW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59397" y="3927190"/>
            <a:ext cx="448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(The </a:t>
            </a:r>
            <a:r>
              <a:rPr lang="en-US" altLang="zh-CN" sz="1200" dirty="0"/>
              <a:t>shaded interval is 0.01 N </a:t>
            </a:r>
            <a:r>
              <a:rPr lang="en-US" altLang="zh-CN" sz="1200" dirty="0" smtClean="0"/>
              <a:t>m</a:t>
            </a:r>
            <a:r>
              <a:rPr lang="en-US" altLang="zh-CN" sz="1200" baseline="30000" dirty="0" smtClean="0"/>
              <a:t>-2</a:t>
            </a:r>
            <a:r>
              <a:rPr lang="en-US" altLang="zh-CN" sz="1200" dirty="0" smtClean="0"/>
              <a:t>)</a:t>
            </a:r>
            <a:endParaRPr lang="zh-CN" altLang="en-US" sz="1200" dirty="0"/>
          </a:p>
        </p:txBody>
      </p:sp>
      <p:grpSp>
        <p:nvGrpSpPr>
          <p:cNvPr id="4" name="组合 3"/>
          <p:cNvGrpSpPr/>
          <p:nvPr/>
        </p:nvGrpSpPr>
        <p:grpSpPr>
          <a:xfrm>
            <a:off x="4691493" y="982266"/>
            <a:ext cx="4437009" cy="2944924"/>
            <a:chOff x="4706992" y="1137247"/>
            <a:chExt cx="3792502" cy="249177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95" b="66451"/>
            <a:stretch/>
          </p:blipFill>
          <p:spPr>
            <a:xfrm>
              <a:off x="4706992" y="2334888"/>
              <a:ext cx="3792502" cy="129413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/>
            <a:srcRect t="80167"/>
            <a:stretch/>
          </p:blipFill>
          <p:spPr>
            <a:xfrm>
              <a:off x="4759397" y="1137247"/>
              <a:ext cx="3740097" cy="1200249"/>
            </a:xfrm>
            <a:prstGeom prst="rect">
              <a:avLst/>
            </a:prstGeom>
          </p:spPr>
        </p:pic>
      </p:grp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528902"/>
            <a:ext cx="8805601" cy="43326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anose="02020500000000000000" pitchFamily="18" charset="-120"/>
                <a:cs typeface="+mn-cs"/>
              </a:rPr>
              <a:t>M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anose="02020500000000000000" pitchFamily="18" charset="-120"/>
                <a:cs typeface="+mn-cs"/>
              </a:rPr>
              <a:t>ean meridional wind stress</a:t>
            </a:r>
            <a:endParaRPr lang="zh-TW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" name="图片 1"/>
          <p:cNvPicPr>
            <a:picLocks/>
          </p:cNvPicPr>
          <p:nvPr/>
        </p:nvPicPr>
        <p:blipFill rotWithShape="1">
          <a:blip r:embed="rId5"/>
          <a:srcRect b="19941"/>
          <a:stretch/>
        </p:blipFill>
        <p:spPr>
          <a:xfrm>
            <a:off x="316997" y="962171"/>
            <a:ext cx="4442400" cy="59076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976522" y="5130426"/>
            <a:ext cx="404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omic Sans MS" panose="030F0702030302020204" pitchFamily="66" charset="0"/>
              </a:rPr>
              <a:t>Differences are smaller in meridional winds</a:t>
            </a:r>
            <a:endParaRPr lang="zh-TW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140" y="1795019"/>
            <a:ext cx="4402032" cy="41798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7" y="1777960"/>
            <a:ext cx="4402032" cy="42418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66328" y="930861"/>
            <a:ext cx="265592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 smtClean="0"/>
              <a:t>JRA55_do-OC - </a:t>
            </a:r>
            <a:r>
              <a:rPr lang="en-US" altLang="zh-CN" sz="1350" b="1" dirty="0"/>
              <a:t>JRA55_raw-OC</a:t>
            </a:r>
            <a:endParaRPr lang="zh-CN" altLang="en-US" sz="1350" dirty="0"/>
          </a:p>
        </p:txBody>
      </p:sp>
      <p:grpSp>
        <p:nvGrpSpPr>
          <p:cNvPr id="9" name="组合 8"/>
          <p:cNvGrpSpPr/>
          <p:nvPr/>
        </p:nvGrpSpPr>
        <p:grpSpPr>
          <a:xfrm>
            <a:off x="875760" y="1588260"/>
            <a:ext cx="2092058" cy="3302925"/>
            <a:chOff x="1824905" y="1066580"/>
            <a:chExt cx="2789411" cy="4403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/>
                <p:cNvSpPr txBox="1"/>
                <p:nvPr/>
              </p:nvSpPr>
              <p:spPr>
                <a:xfrm>
                  <a:off x="2722673" y="1066580"/>
                  <a:ext cx="993876" cy="505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sSub>
                              <m:sSubPr>
                                <m:ctrlPr>
                                  <a:rPr lang="en-US" altLang="zh-CN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altLang="zh-CN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oMath>
                    </m:oMathPara>
                  </a14:m>
                  <a:endParaRPr lang="zh-CN" altLang="en-US" sz="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文本框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2673" y="1066580"/>
                  <a:ext cx="993876" cy="5058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/>
                <p:cNvSpPr txBox="1"/>
                <p:nvPr/>
              </p:nvSpPr>
              <p:spPr>
                <a:xfrm>
                  <a:off x="2722673" y="2970857"/>
                  <a:ext cx="993876" cy="481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sSub>
                              <m:sSubPr>
                                <m:ctrlPr>
                                  <a:rPr lang="en-US" altLang="zh-CN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altLang="zh-CN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zh-CN" altLang="en-US" sz="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2673" y="2970857"/>
                  <a:ext cx="993876" cy="4815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1824905" y="4957260"/>
                  <a:ext cx="2789411" cy="51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sSub>
                              <m:sSubPr>
                                <m:ctrlPr>
                                  <a:rPr lang="en-US" altLang="zh-CN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altLang="zh-CN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altLang="zh-CN" sz="9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sSub>
                              <m:sSubPr>
                                <m:ctrlPr>
                                  <a:rPr lang="en-US" altLang="zh-CN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altLang="zh-CN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oMath>
                    </m:oMathPara>
                  </a14:m>
                  <a:endParaRPr lang="zh-CN" altLang="en-US" sz="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4905" y="4957260"/>
                  <a:ext cx="2789411" cy="51321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0" y="543416"/>
            <a:ext cx="8805601" cy="43326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rPr>
              <a:t>Impact of wind correction</a:t>
            </a:r>
            <a:endParaRPr lang="zh-TW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08136" y="1188150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WSC component</a:t>
            </a:r>
            <a:endParaRPr lang="zh-TW" altLang="en-US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900859" y="1190206"/>
            <a:ext cx="3449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Resulting Sverdrup transport</a:t>
            </a:r>
            <a:endParaRPr lang="zh-TW" altLang="en-US" sz="2000" dirty="0"/>
          </a:p>
        </p:txBody>
      </p:sp>
      <p:sp>
        <p:nvSpPr>
          <p:cNvPr id="14" name="圓角矩形 13"/>
          <p:cNvSpPr/>
          <p:nvPr/>
        </p:nvSpPr>
        <p:spPr>
          <a:xfrm>
            <a:off x="5047038" y="2305049"/>
            <a:ext cx="2021419" cy="209551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5191125" y="2514600"/>
            <a:ext cx="2261618" cy="204703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7585" y="5119444"/>
            <a:ext cx="5459882" cy="141038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814031" y="6522707"/>
            <a:ext cx="317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Wind speed correction offset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206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44733" y="921091"/>
            <a:ext cx="342598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b="1" dirty="0"/>
              <a:t>JRA55_raw-OC </a:t>
            </a:r>
            <a:r>
              <a:rPr lang="en-US" altLang="zh-CN" sz="1350" b="1" dirty="0" smtClean="0"/>
              <a:t>- JRA55_raw-NC</a:t>
            </a:r>
            <a:endParaRPr lang="zh-CN" altLang="en-US" sz="135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454" y="1743862"/>
            <a:ext cx="4403006" cy="426327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45949" y="1588260"/>
            <a:ext cx="4403006" cy="4418875"/>
            <a:chOff x="4725643" y="2521367"/>
            <a:chExt cx="5870675" cy="401212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5643" y="2662646"/>
              <a:ext cx="5870675" cy="38708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4"/>
                <p:cNvSpPr txBox="1"/>
                <p:nvPr/>
              </p:nvSpPr>
              <p:spPr>
                <a:xfrm>
                  <a:off x="6706454" y="2521367"/>
                  <a:ext cx="993876" cy="505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9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sSub>
                              <m:sSubPr>
                                <m:ctrlPr>
                                  <a:rPr lang="en-US" altLang="zh-CN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altLang="zh-CN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oMath>
                    </m:oMathPara>
                  </a14:m>
                  <a:endParaRPr lang="zh-CN" altLang="en-US" sz="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本框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6454" y="2521367"/>
                  <a:ext cx="993876" cy="5058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6"/>
                <p:cNvSpPr txBox="1"/>
                <p:nvPr/>
              </p:nvSpPr>
              <p:spPr>
                <a:xfrm>
                  <a:off x="6681646" y="3829061"/>
                  <a:ext cx="993876" cy="481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sSub>
                              <m:sSubPr>
                                <m:ctrlPr>
                                  <a:rPr lang="en-US" altLang="zh-CN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altLang="zh-CN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zh-CN" altLang="en-US" sz="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1646" y="3829061"/>
                  <a:ext cx="993876" cy="48158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7"/>
                <p:cNvSpPr txBox="1"/>
                <p:nvPr/>
              </p:nvSpPr>
              <p:spPr>
                <a:xfrm>
                  <a:off x="5783879" y="5112476"/>
                  <a:ext cx="2789411" cy="51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sSub>
                              <m:sSubPr>
                                <m:ctrlPr>
                                  <a:rPr lang="en-US" altLang="zh-CN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altLang="zh-CN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altLang="zh-CN" sz="9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sSub>
                              <m:sSubPr>
                                <m:ctrlPr>
                                  <a:rPr lang="en-US" altLang="zh-CN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9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en-US" altLang="zh-CN" sz="9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oMath>
                    </m:oMathPara>
                  </a14:m>
                  <a:endParaRPr lang="zh-CN" altLang="en-US" sz="9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3879" y="5112476"/>
                  <a:ext cx="2789411" cy="51321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文字方塊 1"/>
          <p:cNvSpPr txBox="1"/>
          <p:nvPr/>
        </p:nvSpPr>
        <p:spPr>
          <a:xfrm>
            <a:off x="1008136" y="1188150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WSC component</a:t>
            </a:r>
            <a:endParaRPr lang="zh-TW" altLang="en-US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900859" y="1190206"/>
            <a:ext cx="3449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Resulting Sverdrup transport</a:t>
            </a:r>
            <a:endParaRPr lang="zh-TW" altLang="en-US" sz="2000" dirty="0"/>
          </a:p>
        </p:txBody>
      </p:sp>
      <p:sp>
        <p:nvSpPr>
          <p:cNvPr id="11" name="橢圓 10"/>
          <p:cNvSpPr/>
          <p:nvPr/>
        </p:nvSpPr>
        <p:spPr>
          <a:xfrm>
            <a:off x="5047038" y="2423164"/>
            <a:ext cx="2405705" cy="30702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5047038" y="2218460"/>
            <a:ext cx="2021419" cy="307025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0" y="543416"/>
            <a:ext cx="8805601" cy="43326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rPr>
              <a:t>Impact of including ocean currents</a:t>
            </a:r>
            <a:endParaRPr lang="zh-TW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6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537412" y="1103070"/>
            <a:ext cx="8377988" cy="45850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26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JRA55 corrected wind has a much closer spatial distribution of WSC to the observed wind fields (regardless of OC/NC).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2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Differences mainly from the zonal winds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2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Linear: WSC + non-linear: advection/friction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6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Wind correction: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2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transport is stronger in the raw wind (magnitude is larger)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2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NECC is better but EUC extends to the surface in wind correction runs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NC</a:t>
            </a:r>
            <a:r>
              <a:rPr lang="zh-TW" altLang="en-US" sz="24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r>
              <a:rPr lang="en-US" altLang="zh-TW" sz="2400" i="1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vs</a:t>
            </a:r>
            <a:r>
              <a:rPr lang="en-US" altLang="zh-TW" sz="24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 OC: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2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NECC transport is stronger in the NC (magnitude is smaller)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2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Surface currents may be counted twice in OC runs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7398" y="551586"/>
            <a:ext cx="7658100" cy="62404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rPr>
              <a:t>Conclusion</a:t>
            </a:r>
            <a:endParaRPr lang="en-US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537412" y="1103070"/>
            <a:ext cx="7772870" cy="45850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Model experiments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Zonal </a:t>
            </a:r>
            <a:r>
              <a:rPr lang="en-US" altLang="zh-TW" sz="28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transport and Sverdrup transport</a:t>
            </a:r>
            <a:endParaRPr lang="en-US" altLang="zh-TW" sz="2800" dirty="0" smtClean="0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Impacts of wind stress curl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contributions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Conclusion</a:t>
            </a:r>
            <a:endParaRPr lang="zh-TW" altLang="en-US" sz="3200" dirty="0" smtClean="0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01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66328" y="930861"/>
            <a:ext cx="26430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 smtClean="0"/>
              <a:t>JRA55_do-NC - JRA55_raw-NC</a:t>
            </a:r>
            <a:endParaRPr lang="zh-CN" altLang="en-US" sz="1350" dirty="0"/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0" y="528902"/>
            <a:ext cx="8805601" cy="43326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新細明體" panose="02020500000000000000" pitchFamily="18" charset="-120"/>
                <a:cs typeface="+mn-cs"/>
              </a:rPr>
              <a:t>Impact of wind correction</a:t>
            </a:r>
            <a:endParaRPr lang="zh-TW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08136" y="1188150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WSC component</a:t>
            </a:r>
            <a:endParaRPr lang="zh-TW" altLang="en-US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900859" y="1190206"/>
            <a:ext cx="3449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Resulting Sverdrup transport</a:t>
            </a:r>
            <a:endParaRPr lang="zh-TW" altLang="en-US" sz="20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3" y="1740660"/>
            <a:ext cx="4412309" cy="42418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918" y="1699642"/>
            <a:ext cx="4412309" cy="4298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1549086" y="1588260"/>
                <a:ext cx="745407" cy="379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9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en-US" altLang="zh-CN" sz="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sz="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zh-CN" sz="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zh-CN" altLang="en-US" sz="9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086" y="1588260"/>
                <a:ext cx="745407" cy="3793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1549086" y="3016468"/>
                <a:ext cx="745407" cy="36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en-US" altLang="zh-CN" sz="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sz="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zh-CN" sz="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zh-CN" altLang="en-US" sz="9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086" y="3016468"/>
                <a:ext cx="745407" cy="3611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875760" y="4487221"/>
                <a:ext cx="2092058" cy="384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en-US" altLang="zh-CN" sz="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sz="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zh-CN" sz="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altLang="zh-CN" sz="9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en-US" altLang="zh-CN" sz="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sz="9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altLang="zh-CN" sz="9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zh-CN" altLang="en-US" sz="9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60" y="4487221"/>
                <a:ext cx="2092058" cy="3849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6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03417" y="880373"/>
            <a:ext cx="3425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JRA55_do-OC</a:t>
            </a:r>
            <a:r>
              <a:rPr lang="en-US" altLang="zh-CN" sz="1350" b="1" dirty="0" smtClean="0"/>
              <a:t> - </a:t>
            </a:r>
            <a:r>
              <a:rPr lang="en-US" altLang="zh-TW" sz="1400" dirty="0"/>
              <a:t>JRA55_do-NC</a:t>
            </a:r>
            <a:endParaRPr lang="zh-CN" altLang="en-US" sz="135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75" y="1760434"/>
            <a:ext cx="4412309" cy="42418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692" y="1760434"/>
            <a:ext cx="4412308" cy="4241840"/>
          </a:xfrm>
          <a:prstGeom prst="rect">
            <a:avLst/>
          </a:prstGeom>
        </p:spPr>
      </p:pic>
      <p:sp>
        <p:nvSpPr>
          <p:cNvPr id="16" name="文字方塊 1"/>
          <p:cNvSpPr txBox="1"/>
          <p:nvPr/>
        </p:nvSpPr>
        <p:spPr>
          <a:xfrm>
            <a:off x="1008136" y="1188150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WSC component</a:t>
            </a:r>
            <a:endParaRPr lang="zh-TW" altLang="en-US" sz="2000" dirty="0"/>
          </a:p>
        </p:txBody>
      </p:sp>
      <p:sp>
        <p:nvSpPr>
          <p:cNvPr id="17" name="文字方塊 15"/>
          <p:cNvSpPr txBox="1"/>
          <p:nvPr/>
        </p:nvSpPr>
        <p:spPr>
          <a:xfrm>
            <a:off x="4900859" y="1190206"/>
            <a:ext cx="3449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Resulting Sverdrup transport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872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:\Users\NEW_LENOVO\Google Drive\Storage\NP_COREII_paper\figures\Pacific_circulation\oceancurrent_modewater_map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19032" r="15393" b="19044"/>
          <a:stretch/>
        </p:blipFill>
        <p:spPr bwMode="auto">
          <a:xfrm>
            <a:off x="0" y="986852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5" descr="Pacific_09_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43262"/>
            <a:ext cx="4538823" cy="19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034576" y="6488668"/>
            <a:ext cx="210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Tseng et al. (2016)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4804224" y="3018971"/>
            <a:ext cx="0" cy="217714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/>
          <p:nvPr/>
        </p:nvSpPr>
        <p:spPr>
          <a:xfrm>
            <a:off x="0" y="588203"/>
            <a:ext cx="5056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Overview of equatorial currents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19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:\Dropbox\共享資料夾_Tseng\COREII\picture_20151008\C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0" y="1066800"/>
            <a:ext cx="8856000" cy="57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-252623" y="643235"/>
            <a:ext cx="9396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Mean zonal velocity along 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140</a:t>
            </a:r>
            <a:r>
              <a:rPr lang="en-GB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°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W in the CORE-II experiments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016674" y="5376446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SEC</a:t>
            </a:r>
            <a:endPara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990225" y="5757446"/>
            <a:ext cx="587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EUC</a:t>
            </a:r>
            <a:endParaRPr lang="zh-TW" altLang="en-US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28972" y="5418892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Comic Sans MS" panose="030F0702030302020204" pitchFamily="66" charset="0"/>
              </a:rPr>
              <a:t>NECC</a:t>
            </a:r>
            <a:endParaRPr lang="zh-TW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56343" y="3442630"/>
            <a:ext cx="694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660033"/>
                </a:solidFill>
              </a:rPr>
              <a:t>NECC is generally too weak in all models</a:t>
            </a:r>
            <a:endParaRPr lang="zh-TW" altLang="en-US" sz="28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070" y="5124549"/>
            <a:ext cx="3479006" cy="1681163"/>
          </a:xfrm>
          <a:prstGeom prst="rect">
            <a:avLst/>
          </a:prstGeom>
        </p:spPr>
      </p:pic>
      <p:pic>
        <p:nvPicPr>
          <p:cNvPr id="26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6" y="3424705"/>
            <a:ext cx="3479006" cy="1681163"/>
          </a:xfrm>
          <a:prstGeom prst="rect">
            <a:avLst/>
          </a:prstGeom>
        </p:spPr>
      </p:pic>
      <p:pic>
        <p:nvPicPr>
          <p:cNvPr id="28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8" y="5113613"/>
            <a:ext cx="3479006" cy="16811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07740" y="587348"/>
            <a:ext cx="346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Comic Sans MS" panose="030F0702030302020204" pitchFamily="66" charset="0"/>
              </a:rPr>
              <a:t>model and data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295725"/>
              </p:ext>
            </p:extLst>
          </p:nvPr>
        </p:nvGraphicFramePr>
        <p:xfrm>
          <a:off x="717419" y="1073274"/>
          <a:ext cx="7308946" cy="2210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5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0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Test 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Forcing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Used time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POP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JRA55_raw-OC (S06)</a:t>
                      </a:r>
                      <a:endParaRPr lang="zh-CN" alt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JRA55</a:t>
                      </a:r>
                      <a:endParaRPr lang="zh-CN" alt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1978-2007(73-102)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POP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JRA55_raw-NC (S07)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JRA55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1978-2007(73-102)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POP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JRA55_do-OC (T03)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JRA55</a:t>
                      </a:r>
                      <a:endParaRPr lang="zh-CN" alt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1978-2007(73-102)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POP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JRA55_do-NC (T07)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JRA55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1978-2007(73-102)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POP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POP</a:t>
                      </a:r>
                      <a:endParaRPr lang="zh-CN" alt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COREII</a:t>
                      </a:r>
                      <a:endParaRPr lang="zh-CN" alt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1978-2007(271-300)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903694" y="669304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OBS: Johnson et al. (2002)</a:t>
            </a:r>
            <a:endParaRPr lang="zh-TW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287" y="3432450"/>
            <a:ext cx="3479006" cy="168116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257988" y="4703380"/>
            <a:ext cx="16995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JRA55_do-OC (73-102)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42242" y="4662896"/>
            <a:ext cx="16161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JRA55_do-OC (21-50)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92816" y="6346608"/>
            <a:ext cx="16995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JRA55_do-OC (93-102)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61843" y="6599733"/>
            <a:ext cx="206284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(shaded interval : </a:t>
            </a:r>
            <a:r>
              <a:rPr lang="en-US" altLang="zh-CN" sz="1200" dirty="0" smtClean="0"/>
              <a:t>10 cm/s)</a:t>
            </a:r>
            <a:endParaRPr lang="en-US" altLang="zh-CN" sz="1200" dirty="0"/>
          </a:p>
        </p:txBody>
      </p:sp>
      <p:sp>
        <p:nvSpPr>
          <p:cNvPr id="21" name="矩形 20"/>
          <p:cNvSpPr/>
          <p:nvPr/>
        </p:nvSpPr>
        <p:spPr>
          <a:xfrm>
            <a:off x="5029794" y="6338123"/>
            <a:ext cx="1428596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b="1" dirty="0" smtClean="0">
                <a:solidFill>
                  <a:srgbClr val="FF0000"/>
                </a:solidFill>
              </a:rPr>
              <a:t>Johnson (271-300)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58" y="3400830"/>
            <a:ext cx="2102710" cy="1016094"/>
          </a:xfrm>
          <a:prstGeom prst="rect">
            <a:avLst/>
          </a:prstGeom>
        </p:spPr>
      </p:pic>
      <p:pic>
        <p:nvPicPr>
          <p:cNvPr id="5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48" y="2856497"/>
            <a:ext cx="1996131" cy="10391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7102919" y="3895636"/>
            <a:ext cx="1930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This plot just foe check the different between (73-102) and (21-50)</a:t>
            </a:r>
            <a:endParaRPr lang="zh-CN" altLang="en-US" sz="1100" dirty="0"/>
          </a:p>
        </p:txBody>
      </p:sp>
      <p:sp>
        <p:nvSpPr>
          <p:cNvPr id="7" name="矩形 6"/>
          <p:cNvSpPr/>
          <p:nvPr/>
        </p:nvSpPr>
        <p:spPr>
          <a:xfrm>
            <a:off x="424658" y="3175039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b="1" dirty="0" smtClean="0">
                <a:solidFill>
                  <a:srgbClr val="FF0000"/>
                </a:solidFill>
              </a:rPr>
              <a:t>COREII</a:t>
            </a:r>
            <a:r>
              <a:rPr lang="zh-CN" altLang="en-US" sz="1100" b="1" dirty="0">
                <a:solidFill>
                  <a:srgbClr val="FF0000"/>
                </a:solidFill>
              </a:rPr>
              <a:t>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POP (271-300)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467986" y="1614487"/>
            <a:ext cx="14798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  <a:latin typeface="Comic Sans MS" panose="030F0702030302020204" pitchFamily="66" charset="0"/>
              </a:rPr>
              <a:t>JRA55_do-NC </a:t>
            </a:r>
            <a:endParaRPr lang="zh-CN" altLang="en-US" sz="135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12980" y="1619975"/>
            <a:ext cx="158248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  <a:latin typeface="Comic Sans MS" panose="030F0702030302020204" pitchFamily="66" charset="0"/>
              </a:rPr>
              <a:t>JRA55_raw-OC </a:t>
            </a:r>
            <a:endParaRPr lang="zh-CN" altLang="en-US" sz="135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08235" y="1616316"/>
            <a:ext cx="140134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  <a:latin typeface="Comic Sans MS" panose="030F0702030302020204" pitchFamily="66" charset="0"/>
              </a:rPr>
              <a:t>JRA55_do-OC</a:t>
            </a:r>
            <a:endParaRPr lang="zh-CN" altLang="en-US" sz="135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7702" y="1614487"/>
            <a:ext cx="8496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  <a:latin typeface="Comic Sans MS" panose="030F0702030302020204" pitchFamily="66" charset="0"/>
              </a:rPr>
              <a:t>Johnson </a:t>
            </a:r>
            <a:endParaRPr lang="zh-CN" altLang="en-US" sz="135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65947" y="1626709"/>
            <a:ext cx="15856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  <a:latin typeface="Comic Sans MS" panose="030F0702030302020204" pitchFamily="66" charset="0"/>
              </a:rPr>
              <a:t>JRA55_raw-NC </a:t>
            </a:r>
            <a:endParaRPr lang="zh-CN" altLang="en-US" sz="135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80158" y="5781223"/>
            <a:ext cx="882068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(shaded interval : </a:t>
            </a:r>
            <a:r>
              <a:rPr lang="en-US" altLang="zh-CN" sz="1400" dirty="0" smtClean="0"/>
              <a:t>10 cm/s)</a:t>
            </a:r>
            <a:endParaRPr lang="en-US" altLang="zh-CN" sz="1400" dirty="0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-5198" y="720780"/>
            <a:ext cx="8805601" cy="43326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rPr>
              <a:t>Meridional-vertical sections of mean zonal current</a:t>
            </a:r>
            <a:endParaRPr lang="zh-TW" altLang="en-US" sz="24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0" y="2000758"/>
            <a:ext cx="9032113" cy="375056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80549" y="2741570"/>
            <a:ext cx="1643442" cy="2835440"/>
            <a:chOff x="1687378" y="1650489"/>
            <a:chExt cx="1936597" cy="3011603"/>
          </a:xfrm>
        </p:grpSpPr>
        <p:sp>
          <p:nvSpPr>
            <p:cNvPr id="6" name="文本框 5"/>
            <p:cNvSpPr txBox="1"/>
            <p:nvPr/>
          </p:nvSpPr>
          <p:spPr>
            <a:xfrm>
              <a:off x="1704670" y="1650489"/>
              <a:ext cx="1457102" cy="31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180E</a:t>
              </a:r>
              <a:endParaRPr lang="zh-CN" altLang="en-US" sz="135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87567" y="2996928"/>
              <a:ext cx="1936408" cy="31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140W</a:t>
              </a:r>
              <a:endParaRPr lang="zh-CN" altLang="en-US" sz="135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87378" y="4343366"/>
              <a:ext cx="1936408" cy="31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110W</a:t>
              </a:r>
              <a:endParaRPr lang="zh-CN" altLang="en-US" sz="135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799771" y="1914569"/>
            <a:ext cx="3614058" cy="39174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479151" y="1921829"/>
            <a:ext cx="3614058" cy="39174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909901" y="5906380"/>
            <a:ext cx="6412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Comic Sans MS" panose="030F0702030302020204" pitchFamily="66" charset="0"/>
              </a:rPr>
              <a:t>NECC is generally stronger in NC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Comic Sans MS" panose="030F0702030302020204" pitchFamily="66" charset="0"/>
              </a:rPr>
              <a:t>NECC is stronger in raw data (without wind correction)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Comic Sans MS" panose="030F0702030302020204" pitchFamily="66" charset="0"/>
              </a:rPr>
              <a:t>EUC extends to the surface in the wind corrected runs</a:t>
            </a:r>
            <a:endParaRPr lang="zh-TW" altLang="en-US" dirty="0">
              <a:latin typeface="Comic Sans MS" panose="030F0702030302020204" pitchFamily="66" charset="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432302" y="3581132"/>
            <a:ext cx="8350005" cy="95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57702" y="2514332"/>
            <a:ext cx="8350005" cy="95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445002" y="4749532"/>
            <a:ext cx="8350005" cy="95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9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59" y="650929"/>
            <a:ext cx="4320000" cy="4883460"/>
          </a:xfrm>
          <a:prstGeom prst="rect">
            <a:avLst/>
          </a:prstGeom>
        </p:spPr>
      </p:pic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4386019" cy="650929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US" altLang="zh-TW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rPr>
              <a:t>Vertically integrated zonal transport</a:t>
            </a:r>
            <a:endParaRPr lang="zh-TW" altLang="en-US" sz="24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9" name="图片 18"/>
          <p:cNvPicPr>
            <a:picLocks/>
          </p:cNvPicPr>
          <p:nvPr/>
        </p:nvPicPr>
        <p:blipFill rotWithShape="1">
          <a:blip r:embed="rId4"/>
          <a:srcRect l="1" r="-629"/>
          <a:stretch/>
        </p:blipFill>
        <p:spPr>
          <a:xfrm>
            <a:off x="402287" y="5533125"/>
            <a:ext cx="4320000" cy="126701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597563" y="2068339"/>
            <a:ext cx="45464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Stronger NECC transport in JRA55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Stronger in raw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Stronger in the NC run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Stronger EUC in the wind corrected run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Maximum velocity depth differs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sensitive to the NC/OC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75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280" y="712920"/>
            <a:ext cx="4320000" cy="613691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59" y="650929"/>
            <a:ext cx="4320000" cy="4883460"/>
          </a:xfrm>
          <a:prstGeom prst="rect">
            <a:avLst/>
          </a:prstGeom>
        </p:spPr>
      </p:pic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4386019" cy="650929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US" altLang="zh-TW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rPr>
              <a:t>Vertically integrated zonal transport</a:t>
            </a:r>
            <a:endParaRPr lang="zh-TW" altLang="en-US" sz="24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9" name="图片 18"/>
          <p:cNvPicPr>
            <a:picLocks/>
          </p:cNvPicPr>
          <p:nvPr/>
        </p:nvPicPr>
        <p:blipFill rotWithShape="1">
          <a:blip r:embed="rId5"/>
          <a:srcRect l="1" r="-629"/>
          <a:stretch/>
        </p:blipFill>
        <p:spPr>
          <a:xfrm>
            <a:off x="402287" y="5533125"/>
            <a:ext cx="4320000" cy="12670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72001" y="12700"/>
            <a:ext cx="4572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Zonal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Sverdrup 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transport</a:t>
            </a:r>
          </a:p>
          <a:p>
            <a:pPr algn="ctr"/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endParaRPr lang="zh-TW" altLang="en-US" sz="2400" dirty="0"/>
          </a:p>
        </p:txBody>
      </p:sp>
      <p:pic>
        <p:nvPicPr>
          <p:cNvPr id="7" name="图片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6" y="508000"/>
            <a:ext cx="2346324" cy="34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2285</TotalTime>
  <Words>1006</Words>
  <Application>Microsoft Office PowerPoint</Application>
  <PresentationFormat>如螢幕大小 (4:3)</PresentationFormat>
  <Paragraphs>260</Paragraphs>
  <Slides>21</Slides>
  <Notes>16</Notes>
  <HiddenSlides>3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3" baseType="lpstr">
      <vt:lpstr>等线</vt:lpstr>
      <vt:lpstr>方正姚体</vt:lpstr>
      <vt:lpstr>微軟正黑體</vt:lpstr>
      <vt:lpstr>新細明體</vt:lpstr>
      <vt:lpstr>Arial</vt:lpstr>
      <vt:lpstr>Calibri</vt:lpstr>
      <vt:lpstr>Cambria Math</vt:lpstr>
      <vt:lpstr>Comic Sans MS</vt:lpstr>
      <vt:lpstr>Georgia</vt:lpstr>
      <vt:lpstr>Trebuchet MS</vt:lpstr>
      <vt:lpstr>Wingdings</vt:lpstr>
      <vt:lpstr>Slipstream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Meridional-vertical sections of mean zonal current</vt:lpstr>
      <vt:lpstr>Vertically integrated zonal transport</vt:lpstr>
      <vt:lpstr>Vertically integrated zonal transport</vt:lpstr>
      <vt:lpstr>Zonal Sverdrup transport (ZST) vs modeled transport </vt:lpstr>
      <vt:lpstr>PowerPoint 簡報</vt:lpstr>
      <vt:lpstr>Vertically integrated zonal transport (~408m depth)</vt:lpstr>
      <vt:lpstr>Zonal Sverdrup transport </vt:lpstr>
      <vt:lpstr>Mean wind stress curl (WSC)</vt:lpstr>
      <vt:lpstr>Mean zonal wind stress</vt:lpstr>
      <vt:lpstr>Mean meridional wind stress</vt:lpstr>
      <vt:lpstr>Impact of wind correction</vt:lpstr>
      <vt:lpstr>Impact of including ocean currents</vt:lpstr>
      <vt:lpstr>PowerPoint 簡報</vt:lpstr>
      <vt:lpstr>Impact of wind correction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143</cp:revision>
  <dcterms:created xsi:type="dcterms:W3CDTF">2014-09-16T21:39:42Z</dcterms:created>
  <dcterms:modified xsi:type="dcterms:W3CDTF">2018-01-11T00:46:16Z</dcterms:modified>
</cp:coreProperties>
</file>