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0"/>
  </p:notesMasterIdLst>
  <p:sldIdLst>
    <p:sldId id="256" r:id="rId2"/>
    <p:sldId id="257" r:id="rId3"/>
    <p:sldId id="298" r:id="rId4"/>
    <p:sldId id="297" r:id="rId5"/>
    <p:sldId id="318" r:id="rId6"/>
    <p:sldId id="315" r:id="rId7"/>
    <p:sldId id="317" r:id="rId8"/>
    <p:sldId id="319" r:id="rId9"/>
    <p:sldId id="316" r:id="rId10"/>
    <p:sldId id="321" r:id="rId11"/>
    <p:sldId id="322" r:id="rId12"/>
    <p:sldId id="323" r:id="rId13"/>
    <p:sldId id="324" r:id="rId14"/>
    <p:sldId id="325" r:id="rId15"/>
    <p:sldId id="329" r:id="rId16"/>
    <p:sldId id="326" r:id="rId17"/>
    <p:sldId id="327" r:id="rId18"/>
    <p:sldId id="33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00"/>
    <a:srgbClr val="660066"/>
    <a:srgbClr val="0033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36" autoAdjust="0"/>
    <p:restoredTop sz="69581" autoAdjust="0"/>
  </p:normalViewPr>
  <p:slideViewPr>
    <p:cSldViewPr snapToGrid="0">
      <p:cViewPr>
        <p:scale>
          <a:sx n="75" d="100"/>
          <a:sy n="75" d="100"/>
        </p:scale>
        <p:origin x="2322" y="54"/>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5510E-C50C-4F43-80FC-EC94340B1D62}" type="datetimeFigureOut">
              <a:rPr lang="zh-TW" altLang="en-US" smtClean="0"/>
              <a:t>2019/5/14</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24FE54-E50F-4FE9-BDC2-ED58573226A6}" type="slidenum">
              <a:rPr lang="zh-TW" altLang="en-US" smtClean="0"/>
              <a:t>‹#›</a:t>
            </a:fld>
            <a:endParaRPr lang="zh-TW" altLang="en-US"/>
          </a:p>
        </p:txBody>
      </p:sp>
    </p:spTree>
    <p:extLst>
      <p:ext uri="{BB962C8B-B14F-4D97-AF65-F5344CB8AC3E}">
        <p14:creationId xmlns:p14="http://schemas.microsoft.com/office/powerpoint/2010/main" val="380627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gupubs.onlinelibrary.wiley.com/doi/full/10.1029/2018MS001521#jame20833-bib-0001"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agupubs.onlinelibrary.wiley.com/doi/full/10.1029/2018MS001521#jame20833-bib-0012" TargetMode="External"/><Relationship Id="rId5" Type="http://schemas.openxmlformats.org/officeDocument/2006/relationships/hyperlink" Target="https://agupubs.onlinelibrary.wiley.com/doi/full/10.1029/2018MS001521#jame20833-bib-0031" TargetMode="External"/><Relationship Id="rId4" Type="http://schemas.openxmlformats.org/officeDocument/2006/relationships/hyperlink" Target="https://agupubs.onlinelibrary.wiley.com/doi/full/10.1029/2018MS001521#jame20833-bib-001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gupubs.onlinelibrary.wiley.com/doi/full/10.1029/2018MS001521#jame20833-fig-000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agupubs.onlinelibrary.wiley.com/doi/full/10.1029/2018MS001521#jame20833-fig-000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gupubs.onlinelibrary.wiley.com/doi/full/10.1029/2018MS001521#jame20833-fig-000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agupubs.onlinelibrary.wiley.com/doi/full/10.1029/2018MS001521#jame20833-bib-003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gupubs.onlinelibrary.wiley.com/doi/full/10.1029/2018MS001521#jame20833-disp-000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agupubs.onlinelibrary.wiley.com/doi/full/10.1029/2018MS001521#jame20833-fig-000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Comic Sans MS" panose="030F0702030302020204" pitchFamily="66" charset="0"/>
              </a:rPr>
              <a:t>Meridional section of the upper Pacific ocean</a:t>
            </a:r>
            <a:r>
              <a:rPr lang="en-US" altLang="zh-TW" baseline="0" dirty="0" smtClean="0">
                <a:latin typeface="Comic Sans MS" panose="030F0702030302020204" pitchFamily="66" charset="0"/>
              </a:rPr>
              <a:t> </a:t>
            </a:r>
            <a:r>
              <a:rPr lang="en-US" altLang="zh-TW" dirty="0" smtClean="0">
                <a:latin typeface="Comic Sans MS" panose="030F0702030302020204" pitchFamily="66" charset="0"/>
              </a:rPr>
              <a:t>(dark shading = eastward; light shading is westward)</a:t>
            </a:r>
          </a:p>
          <a:p>
            <a:endParaRPr lang="en-US" altLang="zh-TW" sz="1200" dirty="0" smtClean="0"/>
          </a:p>
          <a:p>
            <a:r>
              <a:rPr lang="en-US" altLang="zh-TW" sz="1200" dirty="0" smtClean="0"/>
              <a:t>All westward flow north of 5°N constitutes the North Equatorial</a:t>
            </a:r>
            <a:r>
              <a:rPr lang="en-US" altLang="zh-TW" sz="1200" baseline="0" dirty="0" smtClean="0"/>
              <a:t> </a:t>
            </a:r>
            <a:r>
              <a:rPr lang="en-US" altLang="zh-TW" sz="1200" dirty="0" smtClean="0"/>
              <a:t>Current, westward flow south of 5°N outside the EIC represents the South Equatorial Current. EUC = Equatorial Undercurrent, EIC = Equatorial Intermediate Current, NECC and SECC = North and South Equatorial Countercurrents, NSCC and SSCC = North and South Subsurface Countercurrents. Transports in </a:t>
            </a:r>
            <a:r>
              <a:rPr lang="en-US" altLang="zh-TW" sz="1200" dirty="0" err="1" smtClean="0"/>
              <a:t>Sverdrups</a:t>
            </a:r>
            <a:r>
              <a:rPr lang="en-US" altLang="zh-TW" sz="1200" dirty="0" smtClean="0"/>
              <a:t> are given for 155°W (bold figures; based on observations from April 1979 - March 1980) and 165°E (italics, based on January 1984 - June 1986).</a:t>
            </a:r>
          </a:p>
          <a:p>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3</a:t>
            </a:fld>
            <a:endParaRPr lang="zh-TW" altLang="en-US"/>
          </a:p>
        </p:txBody>
      </p:sp>
    </p:spTree>
    <p:extLst>
      <p:ext uri="{BB962C8B-B14F-4D97-AF65-F5344CB8AC3E}">
        <p14:creationId xmlns:p14="http://schemas.microsoft.com/office/powerpoint/2010/main" val="92639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kern="1200" dirty="0" smtClean="0">
                <a:solidFill>
                  <a:schemeClr val="tx1"/>
                </a:solidFill>
                <a:effectLst/>
                <a:latin typeface="+mn-lt"/>
                <a:ea typeface="+mn-ea"/>
                <a:cs typeface="+mn-cs"/>
              </a:rPr>
              <a:t>Figure 8</a:t>
            </a:r>
            <a:r>
              <a:rPr lang="en-US" altLang="zh-TW" sz="1200" kern="1200" dirty="0" smtClean="0">
                <a:solidFill>
                  <a:schemeClr val="tx1"/>
                </a:solidFill>
                <a:effectLst/>
                <a:latin typeface="+mn-lt"/>
                <a:ea typeface="+mn-ea"/>
                <a:cs typeface="+mn-cs"/>
              </a:rPr>
              <a:t> (a) the wind stress (vector), the WSC (shade), and (b) the associated zonal Sverdrup transport in the eastern equatorial Pacific for SCOW. (c)(d) are same as (a)(b), but for POP. (e)(f) for CESM. The units are N/m</a:t>
            </a:r>
            <a:r>
              <a:rPr lang="en-US" altLang="zh-TW" sz="1200" kern="1200" baseline="30000" dirty="0" smtClean="0">
                <a:solidFill>
                  <a:schemeClr val="tx1"/>
                </a:solidFill>
                <a:effectLst/>
                <a:latin typeface="+mn-lt"/>
                <a:ea typeface="+mn-ea"/>
                <a:cs typeface="+mn-cs"/>
              </a:rPr>
              <a:t>2</a:t>
            </a:r>
            <a:r>
              <a:rPr lang="en-US" altLang="zh-TW" sz="1200" kern="1200" dirty="0" smtClean="0">
                <a:solidFill>
                  <a:schemeClr val="tx1"/>
                </a:solidFill>
                <a:effectLst/>
                <a:latin typeface="+mn-lt"/>
                <a:ea typeface="+mn-ea"/>
                <a:cs typeface="+mn-cs"/>
              </a:rPr>
              <a:t>, 10</a:t>
            </a:r>
            <a:r>
              <a:rPr lang="en-US" altLang="zh-TW" sz="1200" kern="1200" baseline="30000" dirty="0" smtClean="0">
                <a:solidFill>
                  <a:schemeClr val="tx1"/>
                </a:solidFill>
                <a:effectLst/>
                <a:latin typeface="+mn-lt"/>
                <a:ea typeface="+mn-ea"/>
                <a:cs typeface="+mn-cs"/>
              </a:rPr>
              <a:t>-7</a:t>
            </a:r>
            <a:r>
              <a:rPr lang="en-US" altLang="zh-TW" sz="1200" kern="1200" dirty="0" smtClean="0">
                <a:solidFill>
                  <a:schemeClr val="tx1"/>
                </a:solidFill>
                <a:effectLst/>
                <a:latin typeface="+mn-lt"/>
                <a:ea typeface="+mn-ea"/>
                <a:cs typeface="+mn-cs"/>
              </a:rPr>
              <a:t> N/m</a:t>
            </a:r>
            <a:r>
              <a:rPr lang="en-US" altLang="zh-TW" sz="1200" kern="1200" baseline="30000" dirty="0" smtClean="0">
                <a:solidFill>
                  <a:schemeClr val="tx1"/>
                </a:solidFill>
                <a:effectLst/>
                <a:latin typeface="+mn-lt"/>
                <a:ea typeface="+mn-ea"/>
                <a:cs typeface="+mn-cs"/>
              </a:rPr>
              <a:t>3</a:t>
            </a:r>
            <a:r>
              <a:rPr lang="en-US" altLang="zh-TW" sz="1200" kern="1200" dirty="0" smtClean="0">
                <a:solidFill>
                  <a:schemeClr val="tx1"/>
                </a:solidFill>
                <a:effectLst/>
                <a:latin typeface="+mn-lt"/>
                <a:ea typeface="+mn-ea"/>
                <a:cs typeface="+mn-cs"/>
              </a:rPr>
              <a:t> and m</a:t>
            </a:r>
            <a:r>
              <a:rPr lang="en-US" altLang="zh-TW" sz="1200" kern="1200" baseline="30000" dirty="0" smtClean="0">
                <a:solidFill>
                  <a:schemeClr val="tx1"/>
                </a:solidFill>
                <a:effectLst/>
                <a:latin typeface="+mn-lt"/>
                <a:ea typeface="+mn-ea"/>
                <a:cs typeface="+mn-cs"/>
              </a:rPr>
              <a:t>2</a:t>
            </a:r>
            <a:r>
              <a:rPr lang="en-US" altLang="zh-TW" sz="1200" kern="1200" dirty="0" smtClean="0">
                <a:solidFill>
                  <a:schemeClr val="tx1"/>
                </a:solidFill>
                <a:effectLst/>
                <a:latin typeface="+mn-lt"/>
                <a:ea typeface="+mn-ea"/>
                <a:cs typeface="+mn-cs"/>
              </a:rPr>
              <a:t>/s for the wind stress, WSC and the Sverdrup transport,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Due to the northeasterly gap winds crossing the Central America and southerly winds crossing the equator, the biases east of 120°W are different from its western side.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Negative (positive) WSC is formed on the </a:t>
            </a:r>
            <a:r>
              <a:rPr lang="en-US" altLang="zh-TW" sz="1200" b="0" i="0" kern="1200" dirty="0" err="1" smtClean="0">
                <a:solidFill>
                  <a:schemeClr val="tx1"/>
                </a:solidFill>
                <a:effectLst/>
                <a:latin typeface="+mn-lt"/>
                <a:ea typeface="+mn-ea"/>
                <a:cs typeface="+mn-cs"/>
              </a:rPr>
              <a:t>northside</a:t>
            </a:r>
            <a:r>
              <a:rPr lang="en-US" altLang="zh-TW" sz="1200" b="0" i="0" kern="1200" dirty="0" smtClean="0">
                <a:solidFill>
                  <a:schemeClr val="tx1"/>
                </a:solidFill>
                <a:effectLst/>
                <a:latin typeface="+mn-lt"/>
                <a:ea typeface="+mn-ea"/>
                <a:cs typeface="+mn-cs"/>
              </a:rPr>
              <a:t> (</a:t>
            </a:r>
            <a:r>
              <a:rPr lang="en-US" altLang="zh-TW" sz="1200" b="0" i="0" kern="1200" dirty="0" err="1" smtClean="0">
                <a:solidFill>
                  <a:schemeClr val="tx1"/>
                </a:solidFill>
                <a:effectLst/>
                <a:latin typeface="+mn-lt"/>
                <a:ea typeface="+mn-ea"/>
                <a:cs typeface="+mn-cs"/>
              </a:rPr>
              <a:t>southside</a:t>
            </a:r>
            <a:r>
              <a:rPr lang="en-US" altLang="zh-TW" sz="1200" b="0" i="0" kern="1200" dirty="0" smtClean="0">
                <a:solidFill>
                  <a:schemeClr val="tx1"/>
                </a:solidFill>
                <a:effectLst/>
                <a:latin typeface="+mn-lt"/>
                <a:ea typeface="+mn-ea"/>
                <a:cs typeface="+mn-cs"/>
              </a:rPr>
              <a:t>) of the northeasterly jets. The offshore positive WSC over 5°–10°N results from the competition between the northeasterly winds through the middle passage over Lake Nicaragua, and the southerly winds crossing the equator.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the gap winds are poorly resolved in the CORE‐II product, based on NCEP/NCAR reanalysis winds (resolution: 2.5°) and the WSC formed on the two sides of the northeasterly jets is very different to SCOW: the strength of WSC is weak and the direction of positive WSC is zonal. The CESM coupled model has higher resolution of these features than CORE‐II forcing data and has gap wind and WSC pattern more similar to SCOW, but the magnitude is still weaker, which may be attributed to the unrealistic topography of the Central American cordillera. At the same time, the relatively weak cross‐equatorial wind in CESM results in a small WSC gradient and thus the weak NECC in this region. The difference of gap wind and WSC pattern between the POP experiment and SCOW is bigger than between the CESM experiment and SCOW. The stronger Sverdrup transport of the POP experiment is a consequence of the steady westward accumulation of curl(</a:t>
            </a:r>
            <a:r>
              <a:rPr lang="en-US" altLang="zh-TW" sz="1200" b="0" i="1" kern="1200" dirty="0" smtClean="0">
                <a:solidFill>
                  <a:schemeClr val="tx1"/>
                </a:solidFill>
                <a:effectLst/>
                <a:latin typeface="+mn-lt"/>
                <a:ea typeface="+mn-ea"/>
                <a:cs typeface="+mn-cs"/>
              </a:rPr>
              <a:t>τ</a:t>
            </a:r>
            <a:r>
              <a:rPr lang="en-US" altLang="zh-TW" sz="1200" b="0" i="0" kern="1200" dirty="0" smtClean="0">
                <a:solidFill>
                  <a:schemeClr val="tx1"/>
                </a:solidFill>
                <a:effectLst/>
                <a:latin typeface="+mn-lt"/>
                <a:ea typeface="+mn-ea"/>
                <a:cs typeface="+mn-cs"/>
              </a:rPr>
              <a:t>)</a:t>
            </a:r>
            <a:r>
              <a:rPr lang="en-US" altLang="zh-TW" sz="1200" b="0" i="1" kern="1200" baseline="-25000" dirty="0" smtClean="0">
                <a:solidFill>
                  <a:schemeClr val="tx1"/>
                </a:solidFill>
                <a:effectLst/>
                <a:latin typeface="+mn-lt"/>
                <a:ea typeface="+mn-ea"/>
                <a:cs typeface="+mn-cs"/>
              </a:rPr>
              <a:t>y</a:t>
            </a:r>
            <a:r>
              <a:rPr lang="en-US" altLang="zh-TW" sz="1200" b="0" i="0" kern="1200" dirty="0" smtClean="0">
                <a:solidFill>
                  <a:schemeClr val="tx1"/>
                </a:solidFill>
                <a:effectLst/>
                <a:latin typeface="+mn-lt"/>
                <a:ea typeface="+mn-ea"/>
                <a:cs typeface="+mn-cs"/>
              </a:rPr>
              <a:t> with longitude at around 7°N which is not physically realistic.</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13</a:t>
            </a:fld>
            <a:endParaRPr lang="zh-TW" altLang="en-US"/>
          </a:p>
        </p:txBody>
      </p:sp>
    </p:spTree>
    <p:extLst>
      <p:ext uri="{BB962C8B-B14F-4D97-AF65-F5344CB8AC3E}">
        <p14:creationId xmlns:p14="http://schemas.microsoft.com/office/powerpoint/2010/main" val="9632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kern="1200" dirty="0" smtClean="0">
                <a:solidFill>
                  <a:schemeClr val="tx1"/>
                </a:solidFill>
                <a:effectLst/>
                <a:latin typeface="+mn-lt"/>
                <a:ea typeface="+mn-ea"/>
                <a:cs typeface="+mn-cs"/>
              </a:rPr>
              <a:t>Figure 9</a:t>
            </a:r>
            <a:r>
              <a:rPr lang="en-US" altLang="zh-TW" sz="1200" kern="1200" dirty="0" smtClean="0">
                <a:solidFill>
                  <a:schemeClr val="tx1"/>
                </a:solidFill>
                <a:effectLst/>
                <a:latin typeface="+mn-lt"/>
                <a:ea typeface="+mn-ea"/>
                <a:cs typeface="+mn-cs"/>
              </a:rPr>
              <a:t> The differences of (a) zonal and (b) meridional wind stress between the uncorrected and corrected COREv2 data (uncorrected minus corrected). Unit: 10</a:t>
            </a:r>
            <a:r>
              <a:rPr lang="en-US" altLang="zh-TW" sz="1200" kern="1200" baseline="30000" dirty="0" smtClean="0">
                <a:solidFill>
                  <a:schemeClr val="tx1"/>
                </a:solidFill>
                <a:effectLst/>
                <a:latin typeface="+mn-lt"/>
                <a:ea typeface="+mn-ea"/>
                <a:cs typeface="+mn-cs"/>
              </a:rPr>
              <a:t>-2</a:t>
            </a:r>
            <a:r>
              <a:rPr lang="en-US" altLang="zh-TW" sz="1200" kern="1200" dirty="0" smtClean="0">
                <a:solidFill>
                  <a:schemeClr val="tx1"/>
                </a:solidFill>
                <a:effectLst/>
                <a:latin typeface="+mn-lt"/>
                <a:ea typeface="+mn-ea"/>
                <a:cs typeface="+mn-cs"/>
              </a:rPr>
              <a:t> N m</a:t>
            </a:r>
            <a:r>
              <a:rPr lang="en-US" altLang="zh-TW" sz="1200" kern="1200" baseline="30000" dirty="0" smtClean="0">
                <a:solidFill>
                  <a:schemeClr val="tx1"/>
                </a:solidFill>
                <a:effectLst/>
                <a:latin typeface="+mn-lt"/>
                <a:ea typeface="+mn-ea"/>
                <a:cs typeface="+mn-cs"/>
              </a:rPr>
              <a:t>-2</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err="1" smtClean="0">
                <a:solidFill>
                  <a:schemeClr val="tx1"/>
                </a:solidFill>
                <a:effectLst/>
                <a:latin typeface="+mn-lt"/>
                <a:ea typeface="+mn-ea"/>
                <a:cs typeface="+mn-cs"/>
              </a:rPr>
              <a:t>QuikSCAT</a:t>
            </a:r>
            <a:r>
              <a:rPr lang="en-US" altLang="zh-TW" sz="1200" b="0" i="0" kern="1200" dirty="0" smtClean="0">
                <a:solidFill>
                  <a:schemeClr val="tx1"/>
                </a:solidFill>
                <a:effectLst/>
                <a:latin typeface="+mn-lt"/>
                <a:ea typeface="+mn-ea"/>
                <a:cs typeface="+mn-cs"/>
              </a:rPr>
              <a:t> estimates the equivalent 10m neutral wind (</a:t>
            </a:r>
            <a:r>
              <a:rPr lang="en-US" altLang="zh-TW" sz="1200" b="0" i="0" kern="1200" dirty="0" err="1" smtClean="0">
                <a:solidFill>
                  <a:schemeClr val="tx1"/>
                </a:solidFill>
                <a:effectLst/>
                <a:latin typeface="+mn-lt"/>
                <a:ea typeface="+mn-ea"/>
                <a:cs typeface="+mn-cs"/>
              </a:rPr>
              <a:t>Chelton</a:t>
            </a:r>
            <a:r>
              <a:rPr lang="en-US" altLang="zh-TW" sz="1200" b="0" i="0" kern="1200" dirty="0" smtClean="0">
                <a:solidFill>
                  <a:schemeClr val="tx1"/>
                </a:solidFill>
                <a:effectLst/>
                <a:latin typeface="+mn-lt"/>
                <a:ea typeface="+mn-ea"/>
                <a:cs typeface="+mn-cs"/>
              </a:rPr>
              <a:t> et al., </a:t>
            </a:r>
            <a:r>
              <a:rPr lang="en-US" altLang="zh-TW" sz="1200" b="1" i="0" u="sng" kern="1200" dirty="0" smtClean="0">
                <a:solidFill>
                  <a:schemeClr val="tx1"/>
                </a:solidFill>
                <a:effectLst/>
                <a:latin typeface="+mn-lt"/>
                <a:ea typeface="+mn-ea"/>
                <a:cs typeface="+mn-cs"/>
                <a:hlinkClick r:id="rId3"/>
              </a:rPr>
              <a:t>2001</a:t>
            </a:r>
            <a:r>
              <a:rPr lang="en-US" altLang="zh-TW" sz="1200" b="0" i="0" kern="1200" dirty="0" smtClean="0">
                <a:solidFill>
                  <a:schemeClr val="tx1"/>
                </a:solidFill>
                <a:effectLst/>
                <a:latin typeface="+mn-lt"/>
                <a:ea typeface="+mn-ea"/>
                <a:cs typeface="+mn-cs"/>
              </a:rPr>
              <a:t>; Liu &amp; Tang, </a:t>
            </a:r>
            <a:r>
              <a:rPr lang="en-US" altLang="zh-TW" sz="1200" b="1" i="0" u="sng" kern="1200" dirty="0" smtClean="0">
                <a:solidFill>
                  <a:schemeClr val="tx1"/>
                </a:solidFill>
                <a:effectLst/>
                <a:latin typeface="+mn-lt"/>
                <a:ea typeface="+mn-ea"/>
                <a:cs typeface="+mn-cs"/>
                <a:hlinkClick r:id="rId4"/>
              </a:rPr>
              <a:t>1996</a:t>
            </a:r>
            <a:r>
              <a:rPr lang="en-US" altLang="zh-TW" sz="1200" b="0" i="0" kern="1200" dirty="0" smtClean="0">
                <a:solidFill>
                  <a:schemeClr val="tx1"/>
                </a:solidFill>
                <a:effectLst/>
                <a:latin typeface="+mn-lt"/>
                <a:ea typeface="+mn-ea"/>
                <a:cs typeface="+mn-cs"/>
              </a:rPr>
              <a:t>; Wentz &amp; Smith, </a:t>
            </a:r>
            <a:r>
              <a:rPr lang="en-US" altLang="zh-TW" sz="1200" b="1" i="0" u="sng" kern="1200" dirty="0" smtClean="0">
                <a:solidFill>
                  <a:schemeClr val="tx1"/>
                </a:solidFill>
                <a:effectLst/>
                <a:latin typeface="+mn-lt"/>
                <a:ea typeface="+mn-ea"/>
                <a:cs typeface="+mn-cs"/>
                <a:hlinkClick r:id="rId5"/>
              </a:rPr>
              <a:t>1999</a:t>
            </a:r>
            <a:r>
              <a:rPr lang="en-US" altLang="zh-TW" sz="1200" b="0" i="0" kern="1200" dirty="0" smtClean="0">
                <a:solidFill>
                  <a:schemeClr val="tx1"/>
                </a:solidFill>
                <a:effectLst/>
                <a:latin typeface="+mn-lt"/>
                <a:ea typeface="+mn-ea"/>
                <a:cs typeface="+mn-cs"/>
              </a:rPr>
              <a:t>), and so a possible source of error is that in CORE the NCEP/NCAR actual 10m winds are corrected toward </a:t>
            </a:r>
            <a:r>
              <a:rPr lang="en-US" altLang="zh-TW" sz="1200" b="0" i="0" kern="1200" dirty="0" err="1" smtClean="0">
                <a:solidFill>
                  <a:schemeClr val="tx1"/>
                </a:solidFill>
                <a:effectLst/>
                <a:latin typeface="+mn-lt"/>
                <a:ea typeface="+mn-ea"/>
                <a:cs typeface="+mn-cs"/>
              </a:rPr>
              <a:t>QuikSCAT</a:t>
            </a:r>
            <a:r>
              <a:rPr lang="en-US" altLang="zh-TW" sz="1200" b="0" i="0" kern="1200" dirty="0" smtClean="0">
                <a:solidFill>
                  <a:schemeClr val="tx1"/>
                </a:solidFill>
                <a:effectLst/>
                <a:latin typeface="+mn-lt"/>
                <a:ea typeface="+mn-ea"/>
                <a:cs typeface="+mn-cs"/>
              </a:rPr>
              <a:t> equivalent neutral 10m winds. Equivalent neutral 10m winds ( ) are most commonly defined as the winds that would have occurred for a given stress if the air‐sea interface was neutrally stable (no buoyancy stratification at surface: e.g., no air‐sea potential temperature difference, and air humidity equal to saturated humidity at the sea surface temperature, see, e.g. Liu &amp; Tang, </a:t>
            </a:r>
            <a:r>
              <a:rPr lang="en-US" altLang="zh-TW" sz="1200" b="1" i="0" u="sng" kern="1200" dirty="0" smtClean="0">
                <a:solidFill>
                  <a:schemeClr val="tx1"/>
                </a:solidFill>
                <a:effectLst/>
                <a:latin typeface="+mn-lt"/>
                <a:ea typeface="+mn-ea"/>
                <a:cs typeface="+mn-cs"/>
                <a:hlinkClick r:id="rId4"/>
              </a:rPr>
              <a:t>1996</a:t>
            </a:r>
            <a:r>
              <a:rPr lang="en-US" altLang="zh-TW" sz="1200" b="0" i="0" kern="1200" dirty="0" smtClean="0">
                <a:solidFill>
                  <a:schemeClr val="tx1"/>
                </a:solidFill>
                <a:effectLst/>
                <a:latin typeface="+mn-lt"/>
                <a:ea typeface="+mn-ea"/>
                <a:cs typeface="+mn-cs"/>
              </a:rPr>
              <a:t>). The rationale for providing equivalent neutral 10m winds from satellite </a:t>
            </a:r>
            <a:r>
              <a:rPr lang="en-US" altLang="zh-TW" sz="1200" b="0" i="0" kern="1200" dirty="0" err="1" smtClean="0">
                <a:solidFill>
                  <a:schemeClr val="tx1"/>
                </a:solidFill>
                <a:effectLst/>
                <a:latin typeface="+mn-lt"/>
                <a:ea typeface="+mn-ea"/>
                <a:cs typeface="+mn-cs"/>
              </a:rPr>
              <a:t>scatterometer</a:t>
            </a:r>
            <a:r>
              <a:rPr lang="en-US" altLang="zh-TW" sz="1200" b="0" i="0" kern="1200" dirty="0" smtClean="0">
                <a:solidFill>
                  <a:schemeClr val="tx1"/>
                </a:solidFill>
                <a:effectLst/>
                <a:latin typeface="+mn-lt"/>
                <a:ea typeface="+mn-ea"/>
                <a:cs typeface="+mn-cs"/>
              </a:rPr>
              <a:t> is as follows: the </a:t>
            </a:r>
            <a:r>
              <a:rPr lang="en-US" altLang="zh-TW" sz="1200" b="0" i="0" kern="1200" dirty="0" err="1" smtClean="0">
                <a:solidFill>
                  <a:schemeClr val="tx1"/>
                </a:solidFill>
                <a:effectLst/>
                <a:latin typeface="+mn-lt"/>
                <a:ea typeface="+mn-ea"/>
                <a:cs typeface="+mn-cs"/>
              </a:rPr>
              <a:t>scatterometer</a:t>
            </a:r>
            <a:r>
              <a:rPr lang="en-US" altLang="zh-TW" sz="1200" b="0" i="0" kern="1200" dirty="0" smtClean="0">
                <a:solidFill>
                  <a:schemeClr val="tx1"/>
                </a:solidFill>
                <a:effectLst/>
                <a:latin typeface="+mn-lt"/>
                <a:ea typeface="+mn-ea"/>
                <a:cs typeface="+mn-cs"/>
              </a:rPr>
              <a:t> measures backscatter from surface capillary waves which closely depend on the surface stress; and equivalent neutral 10m winds have a direct, one‐to‐one relationship with surface stress (Kelly et al., </a:t>
            </a:r>
            <a:r>
              <a:rPr lang="en-US" altLang="zh-TW" sz="1200" b="1" i="0" u="sng" kern="1200" dirty="0" smtClean="0">
                <a:solidFill>
                  <a:schemeClr val="tx1"/>
                </a:solidFill>
                <a:effectLst/>
                <a:latin typeface="+mn-lt"/>
                <a:ea typeface="+mn-ea"/>
                <a:cs typeface="+mn-cs"/>
                <a:hlinkClick r:id="rId6"/>
              </a:rPr>
              <a:t>2001</a:t>
            </a:r>
            <a:r>
              <a:rPr lang="en-US" altLang="zh-TW" sz="1200" b="0" i="0" kern="1200" dirty="0" smtClean="0">
                <a:solidFill>
                  <a:schemeClr val="tx1"/>
                </a:solidFill>
                <a:effectLst/>
                <a:latin typeface="+mn-lt"/>
                <a:ea typeface="+mn-ea"/>
                <a:cs typeface="+mn-cs"/>
              </a:rPr>
              <a:t>; Liu &amp; Tang, </a:t>
            </a:r>
            <a:r>
              <a:rPr lang="en-US" altLang="zh-TW" sz="1200" b="1" i="0" u="sng" kern="1200" dirty="0" smtClean="0">
                <a:solidFill>
                  <a:schemeClr val="tx1"/>
                </a:solidFill>
                <a:effectLst/>
                <a:latin typeface="+mn-lt"/>
                <a:ea typeface="+mn-ea"/>
                <a:cs typeface="+mn-cs"/>
                <a:hlinkClick r:id="rId4"/>
              </a:rPr>
              <a:t>1996</a:t>
            </a:r>
            <a:r>
              <a:rPr lang="en-US" altLang="zh-TW"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Hence, </a:t>
            </a:r>
            <a:r>
              <a:rPr lang="en-US" altLang="zh-TW" sz="1200" b="0" i="0" kern="1200" dirty="0" err="1" smtClean="0">
                <a:solidFill>
                  <a:schemeClr val="tx1"/>
                </a:solidFill>
                <a:effectLst/>
                <a:latin typeface="+mn-lt"/>
                <a:ea typeface="+mn-ea"/>
                <a:cs typeface="+mn-cs"/>
              </a:rPr>
              <a:t>QuikSCAT</a:t>
            </a:r>
            <a:r>
              <a:rPr lang="en-US" altLang="zh-TW" sz="1200" b="0" i="0" kern="1200" dirty="0" smtClean="0">
                <a:solidFill>
                  <a:schemeClr val="tx1"/>
                </a:solidFill>
                <a:effectLst/>
                <a:latin typeface="+mn-lt"/>
                <a:ea typeface="+mn-ea"/>
                <a:cs typeface="+mn-cs"/>
              </a:rPr>
              <a:t> measurements are affected by the difference between wind and ocean current. Further, many ocean models, including POP in these experiments, feed their surface current into the surface bulk flux calculations, and if the </a:t>
            </a:r>
            <a:r>
              <a:rPr lang="en-US" altLang="zh-TW" sz="1200" b="0" i="0" kern="1200" dirty="0" err="1" smtClean="0">
                <a:solidFill>
                  <a:schemeClr val="tx1"/>
                </a:solidFill>
                <a:effectLst/>
                <a:latin typeface="+mn-lt"/>
                <a:ea typeface="+mn-ea"/>
                <a:cs typeface="+mn-cs"/>
              </a:rPr>
              <a:t>QuikSCAT</a:t>
            </a:r>
            <a:r>
              <a:rPr lang="en-US" altLang="zh-TW" sz="1200" b="0" i="0" kern="1200" dirty="0" smtClean="0">
                <a:solidFill>
                  <a:schemeClr val="tx1"/>
                </a:solidFill>
                <a:effectLst/>
                <a:latin typeface="+mn-lt"/>
                <a:ea typeface="+mn-ea"/>
                <a:cs typeface="+mn-cs"/>
              </a:rPr>
              <a:t> data are used to correct the NCEP/NCAR 10m winds used for forcing, the ocean surface current effect on surface stress will be double counted.</a:t>
            </a:r>
            <a:endParaRPr lang="zh-TW" altLang="zh-TW" sz="1200" kern="1200" dirty="0" smtClean="0">
              <a:solidFill>
                <a:schemeClr val="tx1"/>
              </a:solidFill>
              <a:effectLst/>
              <a:latin typeface="+mn-lt"/>
              <a:ea typeface="+mn-ea"/>
              <a:cs typeface="+mn-cs"/>
            </a:endParaRPr>
          </a:p>
          <a:p>
            <a:endParaRPr lang="en-US" altLang="zh-TW" dirty="0" smtClean="0"/>
          </a:p>
          <a:p>
            <a:r>
              <a:rPr lang="en-US" altLang="zh-TW" sz="1200" b="0" i="0" kern="1200" dirty="0" smtClean="0">
                <a:solidFill>
                  <a:schemeClr val="tx1"/>
                </a:solidFill>
                <a:effectLst/>
                <a:latin typeface="+mn-lt"/>
                <a:ea typeface="+mn-ea"/>
                <a:cs typeface="+mn-cs"/>
              </a:rPr>
              <a:t>In regions of an unstable air‐sea interface, including much of the global ocean, particularly in the Tropics (e.g., Warm Pool) and western boundary currents in winter, the equivalent neutral 10m winds are stronger than the actual winds, typically by a few tens of centimeters per second (Liu &amp; Tang, </a:t>
            </a:r>
            <a:r>
              <a:rPr lang="en-US" altLang="zh-TW" sz="1200" b="1" i="0" u="sng" kern="1200" dirty="0" smtClean="0">
                <a:solidFill>
                  <a:schemeClr val="tx1"/>
                </a:solidFill>
                <a:effectLst/>
                <a:latin typeface="+mn-lt"/>
                <a:ea typeface="+mn-ea"/>
                <a:cs typeface="+mn-cs"/>
                <a:hlinkClick r:id="rId4"/>
              </a:rPr>
              <a:t>1996</a:t>
            </a:r>
            <a:r>
              <a:rPr lang="en-US" altLang="zh-TW" sz="1200" b="0" i="0" kern="1200" dirty="0" smtClean="0">
                <a:solidFill>
                  <a:schemeClr val="tx1"/>
                </a:solidFill>
                <a:effectLst/>
                <a:latin typeface="+mn-lt"/>
                <a:ea typeface="+mn-ea"/>
                <a:cs typeface="+mn-cs"/>
              </a:rPr>
              <a:t>), but with stronger effects at very low wind speeds. Thus, by adjusting the NCEP/NCAR reanalysis actual winds toward the </a:t>
            </a:r>
            <a:r>
              <a:rPr lang="en-US" altLang="zh-TW" sz="1200" b="0" i="0" kern="1200" dirty="0" err="1" smtClean="0">
                <a:solidFill>
                  <a:schemeClr val="tx1"/>
                </a:solidFill>
                <a:effectLst/>
                <a:latin typeface="+mn-lt"/>
                <a:ea typeface="+mn-ea"/>
                <a:cs typeface="+mn-cs"/>
              </a:rPr>
              <a:t>QuikSCAT</a:t>
            </a:r>
            <a:r>
              <a:rPr lang="en-US" altLang="zh-TW" sz="1200" b="0" i="0" kern="1200" dirty="0" smtClean="0">
                <a:solidFill>
                  <a:schemeClr val="tx1"/>
                </a:solidFill>
                <a:effectLst/>
                <a:latin typeface="+mn-lt"/>
                <a:ea typeface="+mn-ea"/>
                <a:cs typeface="+mn-cs"/>
              </a:rPr>
              <a:t> neutral 10m wind product, the wind speed is spuriously increased in these unstable regions. The corrected winds are treated as “actual winds” when forcing ocean models, and thus may be too strong in these regions.</a:t>
            </a:r>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14</a:t>
            </a:fld>
            <a:endParaRPr lang="zh-TW" altLang="en-US"/>
          </a:p>
        </p:txBody>
      </p:sp>
    </p:spTree>
    <p:extLst>
      <p:ext uri="{BB962C8B-B14F-4D97-AF65-F5344CB8AC3E}">
        <p14:creationId xmlns:p14="http://schemas.microsoft.com/office/powerpoint/2010/main" val="9123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kern="1200" dirty="0" smtClean="0">
                <a:solidFill>
                  <a:schemeClr val="tx1"/>
                </a:solidFill>
                <a:effectLst/>
                <a:latin typeface="+mn-lt"/>
                <a:ea typeface="+mn-ea"/>
                <a:cs typeface="+mn-cs"/>
              </a:rPr>
              <a:t>Figure 10. </a:t>
            </a:r>
            <a:r>
              <a:rPr lang="en-US" altLang="zh-TW" sz="1200" b="0" i="0" kern="1200" dirty="0" smtClean="0">
                <a:solidFill>
                  <a:schemeClr val="tx1"/>
                </a:solidFill>
                <a:effectLst/>
                <a:latin typeface="+mn-lt"/>
                <a:ea typeface="+mn-ea"/>
                <a:cs typeface="+mn-cs"/>
              </a:rPr>
              <a:t>(a) </a:t>
            </a:r>
            <a:r>
              <a:rPr lang="en-US" altLang="zh-TW" sz="1200" kern="1200" dirty="0" smtClean="0">
                <a:solidFill>
                  <a:schemeClr val="tx1"/>
                </a:solidFill>
                <a:effectLst/>
                <a:latin typeface="+mn-lt"/>
                <a:ea typeface="+mn-ea"/>
                <a:cs typeface="+mn-cs"/>
              </a:rPr>
              <a:t>Meridional-vertical sections of annual mean zonal currents at (a) 180°E, (b) 220°E for POP-UNCO, respectively. The contour interval for all panels is 0.1 m s</a:t>
            </a:r>
            <a:r>
              <a:rPr lang="en-US" altLang="zh-TW" sz="1200" kern="1200" baseline="300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 Eastward (westward) velocities are shown as solid (dashed) lines. Unit: m/s. </a:t>
            </a:r>
            <a:r>
              <a:rPr lang="en-US" altLang="zh-TW" sz="1200" b="1" kern="1200" dirty="0" smtClean="0">
                <a:solidFill>
                  <a:schemeClr val="tx1"/>
                </a:solidFill>
                <a:effectLst/>
                <a:latin typeface="+mn-lt"/>
                <a:ea typeface="+mn-ea"/>
                <a:cs typeface="+mn-cs"/>
              </a:rPr>
              <a:t>(c) </a:t>
            </a:r>
            <a:r>
              <a:rPr lang="en-US" altLang="zh-TW" sz="1200" kern="1200" dirty="0" smtClean="0">
                <a:solidFill>
                  <a:schemeClr val="tx1"/>
                </a:solidFill>
                <a:effectLst/>
                <a:latin typeface="+mn-lt"/>
                <a:ea typeface="+mn-ea"/>
                <a:cs typeface="+mn-cs"/>
              </a:rPr>
              <a:t>The upper 400 m integrated zonal currents (Units: m</a:t>
            </a:r>
            <a:r>
              <a:rPr lang="en-US" altLang="zh-TW" sz="1200" kern="1200" baseline="30000" dirty="0" smtClean="0">
                <a:solidFill>
                  <a:schemeClr val="tx1"/>
                </a:solidFill>
                <a:effectLst/>
                <a:latin typeface="+mn-lt"/>
                <a:ea typeface="+mn-ea"/>
                <a:cs typeface="+mn-cs"/>
              </a:rPr>
              <a:t>2</a:t>
            </a:r>
            <a:r>
              <a:rPr lang="en-US" altLang="zh-TW" sz="1200" kern="1200" dirty="0" smtClean="0">
                <a:solidFill>
                  <a:schemeClr val="tx1"/>
                </a:solidFill>
                <a:effectLst/>
                <a:latin typeface="+mn-lt"/>
                <a:ea typeface="+mn-ea"/>
                <a:cs typeface="+mn-cs"/>
              </a:rPr>
              <a:t> s</a:t>
            </a:r>
            <a:r>
              <a:rPr lang="en-US" altLang="zh-TW" sz="1200" kern="1200" baseline="300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 for POP-UNCO. (d) The upper 400 m integrated zonal currents difference between POP-UNCO and POP. Unit: m</a:t>
            </a:r>
            <a:r>
              <a:rPr lang="en-US" altLang="zh-TW" sz="1200" kern="1200" baseline="30000" dirty="0" smtClean="0">
                <a:solidFill>
                  <a:schemeClr val="tx1"/>
                </a:solidFill>
                <a:effectLst/>
                <a:latin typeface="+mn-lt"/>
                <a:ea typeface="+mn-ea"/>
                <a:cs typeface="+mn-cs"/>
              </a:rPr>
              <a:t>2</a:t>
            </a:r>
            <a:r>
              <a:rPr lang="en-US" altLang="zh-TW" sz="1200" kern="1200" dirty="0" smtClean="0">
                <a:solidFill>
                  <a:schemeClr val="tx1"/>
                </a:solidFill>
                <a:effectLst/>
                <a:latin typeface="+mn-lt"/>
                <a:ea typeface="+mn-ea"/>
                <a:cs typeface="+mn-cs"/>
              </a:rPr>
              <a:t> s</a:t>
            </a:r>
            <a:r>
              <a:rPr lang="en-US" altLang="zh-TW" sz="1200" kern="1200" baseline="300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16</a:t>
            </a:fld>
            <a:endParaRPr lang="zh-TW" altLang="en-US"/>
          </a:p>
        </p:txBody>
      </p:sp>
    </p:spTree>
    <p:extLst>
      <p:ext uri="{BB962C8B-B14F-4D97-AF65-F5344CB8AC3E}">
        <p14:creationId xmlns:p14="http://schemas.microsoft.com/office/powerpoint/2010/main" val="152761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NCAR</a:t>
            </a:r>
          </a:p>
          <a:p>
            <a:r>
              <a:rPr lang="en-US" altLang="zh-CN" dirty="0" smtClean="0"/>
              <a:t>/glade/u/home/</a:t>
            </a:r>
            <a:r>
              <a:rPr lang="en-US" altLang="zh-CN" dirty="0" err="1" smtClean="0"/>
              <a:t>zhikuos</a:t>
            </a:r>
            <a:r>
              <a:rPr lang="en-US" altLang="zh-CN" dirty="0" smtClean="0"/>
              <a:t>/data/code</a:t>
            </a:r>
          </a:p>
          <a:p>
            <a:r>
              <a:rPr lang="en-US" altLang="zh-CN" dirty="0" smtClean="0"/>
              <a:t>3hour_to_month.sh </a:t>
            </a:r>
            <a:r>
              <a:rPr lang="zh-CN" altLang="en-US" dirty="0" smtClean="0"/>
              <a:t>把</a:t>
            </a:r>
            <a:r>
              <a:rPr lang="en-US" altLang="zh-CN" dirty="0" smtClean="0"/>
              <a:t>JRA</a:t>
            </a:r>
            <a:r>
              <a:rPr lang="zh-CN" altLang="en-US" dirty="0" smtClean="0"/>
              <a:t>数据、</a:t>
            </a:r>
            <a:r>
              <a:rPr lang="en-US" altLang="zh-CN" dirty="0" smtClean="0"/>
              <a:t>OSCAR</a:t>
            </a:r>
            <a:r>
              <a:rPr lang="zh-CN" altLang="en-US" dirty="0" smtClean="0"/>
              <a:t>都处理成月数据</a:t>
            </a:r>
            <a:endParaRPr lang="en-US" altLang="zh-CN" dirty="0" smtClean="0"/>
          </a:p>
          <a:p>
            <a:r>
              <a:rPr lang="en-US" altLang="zh-CN" dirty="0" smtClean="0"/>
              <a:t>OISST</a:t>
            </a:r>
            <a:r>
              <a:rPr lang="zh-CN" altLang="en-US" dirty="0" smtClean="0"/>
              <a:t>数据来自于</a:t>
            </a:r>
            <a:r>
              <a:rPr lang="en-US" altLang="zh-CN" dirty="0" smtClean="0"/>
              <a:t>230</a:t>
            </a:r>
            <a:r>
              <a:rPr lang="zh-CN" altLang="en-US" dirty="0" smtClean="0"/>
              <a:t>服务器：</a:t>
            </a:r>
            <a:r>
              <a:rPr lang="en-US" altLang="zh-CN" dirty="0" smtClean="0"/>
              <a:t>/ndata3/</a:t>
            </a:r>
            <a:r>
              <a:rPr lang="en-US" altLang="zh-CN" dirty="0" err="1" smtClean="0"/>
              <a:t>OBS_data</a:t>
            </a:r>
            <a:r>
              <a:rPr lang="en-US" altLang="zh-CN" dirty="0" smtClean="0"/>
              <a:t>/OBS/</a:t>
            </a:r>
            <a:r>
              <a:rPr lang="en-US" altLang="zh-CN" dirty="0" err="1" smtClean="0"/>
              <a:t>OISST_daily</a:t>
            </a:r>
            <a:r>
              <a:rPr lang="en-US" altLang="zh-CN" dirty="0" smtClean="0"/>
              <a:t>/   </a:t>
            </a:r>
            <a:r>
              <a:rPr lang="zh-CN" altLang="en-US" dirty="0" smtClean="0"/>
              <a:t>先处理成月数据，再进行传输。</a:t>
            </a:r>
            <a:endParaRPr lang="en-US" altLang="zh-CN" dirty="0" smtClean="0"/>
          </a:p>
          <a:p>
            <a:r>
              <a:rPr lang="en-US" altLang="zh-CN" dirty="0" smtClean="0"/>
              <a:t>TAU_CD_calculate-1.ncl </a:t>
            </a:r>
            <a:r>
              <a:rPr lang="zh-CN" altLang="en-US" dirty="0" smtClean="0"/>
              <a:t>画图</a:t>
            </a:r>
          </a:p>
          <a:p>
            <a:endParaRPr lang="zh-CN" altLang="en-US" dirty="0"/>
          </a:p>
        </p:txBody>
      </p:sp>
      <p:sp>
        <p:nvSpPr>
          <p:cNvPr id="4" name="灯片编号占位符 3"/>
          <p:cNvSpPr>
            <a:spLocks noGrp="1"/>
          </p:cNvSpPr>
          <p:nvPr>
            <p:ph type="sldNum" sz="quarter" idx="10"/>
          </p:nvPr>
        </p:nvSpPr>
        <p:spPr/>
        <p:txBody>
          <a:bodyPr/>
          <a:lstStyle/>
          <a:p>
            <a:fld id="{A51755BC-E89D-4C3C-AC2D-F15C80217276}" type="slidenum">
              <a:rPr lang="zh-CN" altLang="en-US" smtClean="0"/>
              <a:t>18</a:t>
            </a:fld>
            <a:endParaRPr lang="zh-CN" altLang="en-US"/>
          </a:p>
        </p:txBody>
      </p:sp>
    </p:spTree>
    <p:extLst>
      <p:ext uri="{BB962C8B-B14F-4D97-AF65-F5344CB8AC3E}">
        <p14:creationId xmlns:p14="http://schemas.microsoft.com/office/powerpoint/2010/main" val="13050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4</a:t>
            </a:fld>
            <a:endParaRPr lang="zh-TW" altLang="en-US"/>
          </a:p>
        </p:txBody>
      </p:sp>
    </p:spTree>
    <p:extLst>
      <p:ext uri="{BB962C8B-B14F-4D97-AF65-F5344CB8AC3E}">
        <p14:creationId xmlns:p14="http://schemas.microsoft.com/office/powerpoint/2010/main" val="56147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kern="1200" dirty="0" smtClean="0">
                <a:solidFill>
                  <a:schemeClr val="tx1"/>
                </a:solidFill>
                <a:effectLst/>
                <a:latin typeface="+mn-lt"/>
                <a:ea typeface="+mn-ea"/>
                <a:cs typeface="+mn-cs"/>
              </a:rPr>
              <a:t>Figure 1</a:t>
            </a:r>
            <a:r>
              <a:rPr lang="en-US" altLang="zh-TW" sz="1200" kern="1200" dirty="0" smtClean="0">
                <a:solidFill>
                  <a:schemeClr val="tx1"/>
                </a:solidFill>
                <a:effectLst/>
                <a:latin typeface="+mn-lt"/>
                <a:ea typeface="+mn-ea"/>
                <a:cs typeface="+mn-cs"/>
              </a:rPr>
              <a:t>. Meridional-vertical sections of annual mean zonal currents at (a) 180°E, (b) 220°E and (c) 250°E for </a:t>
            </a:r>
            <a:r>
              <a:rPr lang="en-US" altLang="zh-TW" sz="1200" kern="1200" dirty="0" err="1" smtClean="0">
                <a:solidFill>
                  <a:schemeClr val="tx1"/>
                </a:solidFill>
                <a:effectLst/>
                <a:latin typeface="+mn-lt"/>
                <a:ea typeface="+mn-ea"/>
                <a:cs typeface="+mn-cs"/>
              </a:rPr>
              <a:t>Jonhson</a:t>
            </a:r>
            <a:r>
              <a:rPr lang="en-US" altLang="zh-TW" sz="1200" kern="1200" dirty="0" smtClean="0">
                <a:solidFill>
                  <a:schemeClr val="tx1"/>
                </a:solidFill>
                <a:effectLst/>
                <a:latin typeface="+mn-lt"/>
                <a:ea typeface="+mn-ea"/>
                <a:cs typeface="+mn-cs"/>
              </a:rPr>
              <a:t> et al. (2002) observation. d-f and g-</a:t>
            </a:r>
            <a:r>
              <a:rPr lang="en-US" altLang="zh-TW" sz="1200" kern="1200" dirty="0" err="1" smtClean="0">
                <a:solidFill>
                  <a:schemeClr val="tx1"/>
                </a:solidFill>
                <a:effectLst/>
                <a:latin typeface="+mn-lt"/>
                <a:ea typeface="+mn-ea"/>
                <a:cs typeface="+mn-cs"/>
              </a:rPr>
              <a:t>i</a:t>
            </a:r>
            <a:r>
              <a:rPr lang="en-US" altLang="zh-TW" sz="1200" kern="1200" dirty="0" smtClean="0">
                <a:solidFill>
                  <a:schemeClr val="tx1"/>
                </a:solidFill>
                <a:effectLst/>
                <a:latin typeface="+mn-lt"/>
                <a:ea typeface="+mn-ea"/>
                <a:cs typeface="+mn-cs"/>
              </a:rPr>
              <a:t> are the same as a-c, but for the POP and CESM, respectively. The contour interval for all panels is 0.1 m s</a:t>
            </a:r>
            <a:r>
              <a:rPr lang="en-US" altLang="zh-TW" sz="1200" kern="1200" baseline="300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 Eastward (westward) velocities are shown as solid (dashed) lines. The red curves are 20</a:t>
            </a:r>
            <a:r>
              <a:rPr lang="en-US" altLang="zh-TW" sz="1200" kern="1200" dirty="0" smtClean="0">
                <a:solidFill>
                  <a:schemeClr val="tx1"/>
                </a:solidFill>
                <a:effectLst/>
                <a:latin typeface="+mn-lt"/>
                <a:ea typeface="+mn-ea"/>
                <a:cs typeface="+mn-cs"/>
                <a:sym typeface="Symbol" panose="05050102010706020507" pitchFamily="18" charset="2"/>
              </a:rPr>
              <a:t></a:t>
            </a:r>
            <a:r>
              <a:rPr lang="en-US" altLang="zh-TW" sz="1200" kern="1200" dirty="0" smtClean="0">
                <a:solidFill>
                  <a:schemeClr val="tx1"/>
                </a:solidFill>
                <a:effectLst/>
                <a:latin typeface="+mn-lt"/>
                <a:ea typeface="+mn-ea"/>
                <a:cs typeface="+mn-cs"/>
              </a:rPr>
              <a:t>C isotherms. Unit: m s</a:t>
            </a:r>
            <a:r>
              <a:rPr lang="en-US" altLang="zh-TW" sz="1200" kern="1200" baseline="30000" dirty="0" smtClean="0">
                <a:solidFill>
                  <a:schemeClr val="tx1"/>
                </a:solidFill>
                <a:effectLst/>
                <a:latin typeface="+mn-lt"/>
                <a:ea typeface="+mn-ea"/>
                <a:cs typeface="+mn-cs"/>
              </a:rPr>
              <a:t>-1</a:t>
            </a:r>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6</a:t>
            </a:fld>
            <a:endParaRPr lang="zh-TW" altLang="en-US"/>
          </a:p>
        </p:txBody>
      </p:sp>
    </p:spTree>
    <p:extLst>
      <p:ext uri="{BB962C8B-B14F-4D97-AF65-F5344CB8AC3E}">
        <p14:creationId xmlns:p14="http://schemas.microsoft.com/office/powerpoint/2010/main" val="100072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kern="1200" dirty="0" smtClean="0">
                <a:solidFill>
                  <a:schemeClr val="tx1"/>
                </a:solidFill>
                <a:effectLst/>
                <a:latin typeface="+mn-lt"/>
                <a:ea typeface="+mn-ea"/>
                <a:cs typeface="+mn-cs"/>
              </a:rPr>
              <a:t>Figure 2. </a:t>
            </a:r>
            <a:r>
              <a:rPr lang="en-US" altLang="zh-TW" sz="1200" kern="1200" dirty="0" smtClean="0">
                <a:solidFill>
                  <a:schemeClr val="tx1"/>
                </a:solidFill>
                <a:effectLst/>
                <a:latin typeface="+mn-lt"/>
                <a:ea typeface="+mn-ea"/>
                <a:cs typeface="+mn-cs"/>
              </a:rPr>
              <a:t>The upper 400 m vertically integrated zonal currents (Units: m</a:t>
            </a:r>
            <a:r>
              <a:rPr lang="en-US" altLang="zh-TW" sz="1200" kern="1200" baseline="30000" dirty="0" smtClean="0">
                <a:solidFill>
                  <a:schemeClr val="tx1"/>
                </a:solidFill>
                <a:effectLst/>
                <a:latin typeface="+mn-lt"/>
                <a:ea typeface="+mn-ea"/>
                <a:cs typeface="+mn-cs"/>
              </a:rPr>
              <a:t>2</a:t>
            </a:r>
            <a:r>
              <a:rPr lang="en-US" altLang="zh-TW" sz="1200" kern="1200" dirty="0" smtClean="0">
                <a:solidFill>
                  <a:schemeClr val="tx1"/>
                </a:solidFill>
                <a:effectLst/>
                <a:latin typeface="+mn-lt"/>
                <a:ea typeface="+mn-ea"/>
                <a:cs typeface="+mn-cs"/>
              </a:rPr>
              <a:t>s</a:t>
            </a:r>
            <a:r>
              <a:rPr lang="en-US" altLang="zh-TW" sz="1200" kern="1200" baseline="300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 for (a) POP with CORE-II forcing, and (b) CESM in the equatorial Pacific. (c) The upper 400 m vertically integrated zonal current difference between CESM and POP. (d) The volume transports of NECC (Unit: </a:t>
            </a:r>
            <a:r>
              <a:rPr lang="en-US" altLang="zh-TW" sz="1200" kern="1200" dirty="0" err="1" smtClean="0">
                <a:solidFill>
                  <a:schemeClr val="tx1"/>
                </a:solidFill>
                <a:effectLst/>
                <a:latin typeface="+mn-lt"/>
                <a:ea typeface="+mn-ea"/>
                <a:cs typeface="+mn-cs"/>
              </a:rPr>
              <a:t>Sv</a:t>
            </a:r>
            <a:r>
              <a:rPr lang="en-US" altLang="zh-TW" sz="1200" kern="1200" dirty="0" smtClean="0">
                <a:solidFill>
                  <a:schemeClr val="tx1"/>
                </a:solidFill>
                <a:effectLst/>
                <a:latin typeface="+mn-lt"/>
                <a:ea typeface="+mn-ea"/>
                <a:cs typeface="+mn-cs"/>
              </a:rPr>
              <a:t>), which are defined as the </a:t>
            </a:r>
            <a:r>
              <a:rPr lang="en-US" altLang="zh-TW" sz="1200" kern="1200" dirty="0" err="1" smtClean="0">
                <a:solidFill>
                  <a:schemeClr val="tx1"/>
                </a:solidFill>
                <a:effectLst/>
                <a:latin typeface="+mn-lt"/>
                <a:ea typeface="+mn-ea"/>
                <a:cs typeface="+mn-cs"/>
              </a:rPr>
              <a:t>meridionally</a:t>
            </a:r>
            <a:r>
              <a:rPr lang="en-US" altLang="zh-TW" sz="1200" kern="1200" dirty="0" smtClean="0">
                <a:solidFill>
                  <a:schemeClr val="tx1"/>
                </a:solidFill>
                <a:effectLst/>
                <a:latin typeface="+mn-lt"/>
                <a:ea typeface="+mn-ea"/>
                <a:cs typeface="+mn-cs"/>
              </a:rPr>
              <a:t> integrated eastward transport between 3°N-10°N, for POP forced with CORE-II (red solid), CESM (blue solid) and Johnson et al. (2002) observation (black dots). The transports of the NECC masked by the observational sampling are also computed for both POP (red dash) and CESM (blue dash), donated as POP-J and CESM-J. </a:t>
            </a:r>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7</a:t>
            </a:fld>
            <a:endParaRPr lang="zh-TW" altLang="en-US"/>
          </a:p>
        </p:txBody>
      </p:sp>
    </p:spTree>
    <p:extLst>
      <p:ext uri="{BB962C8B-B14F-4D97-AF65-F5344CB8AC3E}">
        <p14:creationId xmlns:p14="http://schemas.microsoft.com/office/powerpoint/2010/main" val="266583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en-US" altLang="zh-CN" dirty="0" smtClean="0"/>
              </a:p>
              <a:p>
                <a:r>
                  <a:rPr lang="en-US" altLang="zh-CN" dirty="0" smtClean="0"/>
                  <a:t>Now I introduce a </a:t>
                </a:r>
                <a:r>
                  <a:rPr lang="en-US" altLang="zh-CN" dirty="0" err="1" smtClean="0"/>
                  <a:t>mrthod</a:t>
                </a:r>
                <a:r>
                  <a:rPr lang="en-US" altLang="zh-CN" dirty="0" smtClean="0"/>
                  <a:t> proposed by Kessler </a:t>
                </a:r>
                <a:r>
                  <a:rPr lang="en-US" altLang="zh-CN" baseline="0" dirty="0" smtClean="0"/>
                  <a:t>et al in the year of 2003. </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the open ocean, The</a:t>
                </a:r>
                <a:r>
                  <a:rPr lang="en-US" altLang="zh-CN" baseline="0" dirty="0" smtClean="0"/>
                  <a:t> </a:t>
                </a:r>
                <a:r>
                  <a:rPr lang="en-US" altLang="zh-CN" baseline="0" dirty="0" err="1" smtClean="0"/>
                  <a:t>a</a:t>
                </a:r>
                <a:r>
                  <a:rPr lang="en-US" altLang="zh-CN" dirty="0" err="1" smtClean="0"/>
                  <a:t>dvective</a:t>
                </a:r>
                <a:r>
                  <a:rPr lang="en-US" altLang="zh-CN" dirty="0" smtClean="0"/>
                  <a:t> term and horizontal turbulent viscosity term is omitted as small terms.(</a:t>
                </a:r>
                <a:r>
                  <a:rPr lang="zh-CN" altLang="en-US" dirty="0" smtClean="0"/>
                  <a:t>大洋内区，平流项和水平湍流粘性项为小项被省略</a:t>
                </a:r>
                <a:r>
                  <a:rPr lang="en-US" altLang="zh-CN" dirty="0" smtClean="0"/>
                  <a:t>)</a:t>
                </a:r>
              </a:p>
              <a:p>
                <a:r>
                  <a:rPr lang="en-US" altLang="zh-CN" dirty="0" smtClean="0"/>
                  <a:t>This</a:t>
                </a:r>
                <a:r>
                  <a:rPr lang="en-US" altLang="zh-CN" baseline="0" dirty="0" smtClean="0"/>
                  <a:t> a classic derivation of Sverdrup balance formula, but Kessler made some adjustments in the derivation of equation.</a:t>
                </a:r>
                <a:r>
                  <a:rPr lang="en-US" altLang="zh-CN" b="1" dirty="0" smtClean="0">
                    <a:solidFill>
                      <a:srgbClr val="FF0000"/>
                    </a:solidFill>
                    <a:ea typeface="Cambria Math" panose="02040503050406030204" pitchFamily="18" charset="0"/>
                  </a:rPr>
                  <a:t> </a:t>
                </a:r>
                <a14:m>
                  <m:oMath xmlns:m="http://schemas.openxmlformats.org/officeDocument/2006/math">
                    <m:sSup>
                      <m:sSupPr>
                        <m:ctrlPr>
                          <a:rPr lang="en-US" altLang="zh-CN" b="1" i="1" dirty="0" smtClean="0">
                            <a:solidFill>
                              <a:srgbClr val="FF0000"/>
                            </a:solidFill>
                            <a:latin typeface="Cambria Math" panose="02040503050406030204" pitchFamily="18" charset="0"/>
                            <a:ea typeface="Cambria Math" panose="02040503050406030204" pitchFamily="18" charset="0"/>
                          </a:rPr>
                        </m:ctrlPr>
                      </m:sSupPr>
                      <m:e>
                        <m:r>
                          <a:rPr lang="zh-CN" altLang="en-US" b="1" i="1" dirty="0" smtClean="0">
                            <a:solidFill>
                              <a:srgbClr val="FF0000"/>
                            </a:solidFill>
                            <a:latin typeface="Cambria Math" panose="02040503050406030204" pitchFamily="18" charset="0"/>
                            <a:ea typeface="Cambria Math" panose="02040503050406030204" pitchFamily="18" charset="0"/>
                          </a:rPr>
                          <m:t>𝝉</m:t>
                        </m:r>
                      </m:e>
                      <m:sup>
                        <m:r>
                          <a:rPr lang="en-US" altLang="zh-CN" b="1" i="1" dirty="0" smtClean="0">
                            <a:solidFill>
                              <a:srgbClr val="FF0000"/>
                            </a:solidFill>
                            <a:latin typeface="Cambria Math" panose="02040503050406030204" pitchFamily="18" charset="0"/>
                            <a:ea typeface="Cambria Math" panose="02040503050406030204" pitchFamily="18" charset="0"/>
                          </a:rPr>
                          <m:t>∗</m:t>
                        </m:r>
                      </m:sup>
                    </m:sSup>
                  </m:oMath>
                </a14:m>
                <a:r>
                  <a:rPr lang="en-US" altLang="zh-CN" baseline="0" dirty="0" smtClean="0"/>
                  <a:t>is the sum of three forcing terms.</a:t>
                </a:r>
                <a:endParaRPr lang="en-US" altLang="zh-CN" dirty="0" smtClean="0"/>
              </a:p>
            </p:txBody>
          </p:sp>
        </mc:Choice>
        <mc:Fallback xmlns="">
          <p:sp>
            <p:nvSpPr>
              <p:cNvPr id="3" name="备注占位符 2"/>
              <p:cNvSpPr>
                <a:spLocks noGrp="1"/>
              </p:cNvSpPr>
              <p:nvPr>
                <p:ph type="body" idx="1"/>
              </p:nvPr>
            </p:nvSpPr>
            <p:spPr/>
            <p:txBody>
              <a:bodyPr/>
              <a:lstStyle/>
              <a:p>
                <a:r>
                  <a:rPr lang="en-US" altLang="zh-CN" dirty="0" smtClean="0"/>
                  <a:t>Now I introduce a approach proposed by Kessler </a:t>
                </a:r>
                <a:r>
                  <a:rPr lang="en-US" altLang="zh-CN" baseline="0" dirty="0" smtClean="0"/>
                  <a:t>et al in the year of 2003. </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the open </a:t>
                </a:r>
                <a:r>
                  <a:rPr lang="en-US" altLang="zh-CN" dirty="0" err="1" smtClean="0"/>
                  <a:t>ocean,The</a:t>
                </a:r>
                <a:r>
                  <a:rPr lang="en-US" altLang="zh-CN" baseline="0" dirty="0" smtClean="0"/>
                  <a:t> </a:t>
                </a:r>
                <a:r>
                  <a:rPr lang="en-US" altLang="zh-CN" baseline="0" dirty="0" err="1" smtClean="0"/>
                  <a:t>a</a:t>
                </a:r>
                <a:r>
                  <a:rPr lang="en-US" altLang="zh-CN" dirty="0" err="1" smtClean="0"/>
                  <a:t>dvective</a:t>
                </a:r>
                <a:r>
                  <a:rPr lang="en-US" altLang="zh-CN" dirty="0" smtClean="0"/>
                  <a:t> term and horizontal turbulent viscosity term is omitted as small terms.(</a:t>
                </a:r>
                <a:r>
                  <a:rPr lang="zh-CN" altLang="en-US" dirty="0" smtClean="0"/>
                  <a:t>大洋内区，平流项和水平湍流粘性项为小项被省略</a:t>
                </a:r>
                <a:r>
                  <a:rPr lang="en-US" altLang="zh-CN" dirty="0" smtClean="0"/>
                  <a:t>)</a:t>
                </a:r>
                <a:endParaRPr lang="en-US" altLang="zh-CN" dirty="0" smtClean="0"/>
              </a:p>
              <a:p>
                <a:r>
                  <a:rPr lang="en-US" altLang="zh-CN" dirty="0" smtClean="0"/>
                  <a:t>This</a:t>
                </a:r>
                <a:r>
                  <a:rPr lang="en-US" altLang="zh-CN" baseline="0" dirty="0" smtClean="0"/>
                  <a:t> a classic derivation of Sverdrup balance formula, but Kessler made some adjustments in the derivation of </a:t>
                </a:r>
                <a:r>
                  <a:rPr lang="en-US" altLang="zh-CN" baseline="0" dirty="0" smtClean="0"/>
                  <a:t>equation.</a:t>
                </a:r>
                <a:r>
                  <a:rPr lang="en-US" altLang="zh-CN" b="1" dirty="0" smtClean="0">
                    <a:solidFill>
                      <a:srgbClr val="FF0000"/>
                    </a:solidFill>
                    <a:ea typeface="Cambria Math" panose="02040503050406030204" pitchFamily="18" charset="0"/>
                  </a:rPr>
                  <a:t> </a:t>
                </a:r>
                <a:r>
                  <a:rPr lang="zh-CN" altLang="en-US" b="1" i="0" dirty="0" smtClean="0">
                    <a:solidFill>
                      <a:srgbClr val="FF0000"/>
                    </a:solidFill>
                    <a:latin typeface="Cambria Math" panose="02040503050406030204" pitchFamily="18" charset="0"/>
                    <a:ea typeface="Cambria Math" panose="02040503050406030204" pitchFamily="18" charset="0"/>
                  </a:rPr>
                  <a:t>𝝉</a:t>
                </a:r>
                <a:r>
                  <a:rPr lang="en-US" altLang="zh-CN" b="1" i="0" dirty="0" smtClean="0">
                    <a:solidFill>
                      <a:srgbClr val="FF0000"/>
                    </a:solidFill>
                    <a:latin typeface="Cambria Math" panose="02040503050406030204" pitchFamily="18" charset="0"/>
                    <a:ea typeface="Cambria Math" panose="02040503050406030204" pitchFamily="18" charset="0"/>
                  </a:rPr>
                  <a:t>^∗</a:t>
                </a:r>
                <a:r>
                  <a:rPr lang="en-US" altLang="zh-CN" baseline="0" dirty="0" smtClean="0"/>
                  <a:t>is </a:t>
                </a:r>
                <a:r>
                  <a:rPr lang="en-US" altLang="zh-CN" baseline="0" dirty="0" smtClean="0"/>
                  <a:t>the sum of three forcing terms</a:t>
                </a:r>
                <a:r>
                  <a:rPr lang="en-US" altLang="zh-CN" baseline="0" dirty="0" smtClean="0"/>
                  <a:t>.</a:t>
                </a:r>
                <a:endParaRPr lang="en-US" altLang="zh-CN" dirty="0" smtClean="0"/>
              </a:p>
            </p:txBody>
          </p:sp>
        </mc:Fallback>
      </mc:AlternateContent>
      <p:sp>
        <p:nvSpPr>
          <p:cNvPr id="4" name="灯片编号占位符 3"/>
          <p:cNvSpPr>
            <a:spLocks noGrp="1"/>
          </p:cNvSpPr>
          <p:nvPr>
            <p:ph type="sldNum" sz="quarter" idx="10"/>
          </p:nvPr>
        </p:nvSpPr>
        <p:spPr/>
        <p:txBody>
          <a:bodyPr/>
          <a:lstStyle/>
          <a:p>
            <a:fld id="{1F3AF65C-8A81-4D9C-9FEA-F2F65467E894}" type="slidenum">
              <a:rPr lang="zh-CN" altLang="en-US" smtClean="0"/>
              <a:t>8</a:t>
            </a:fld>
            <a:endParaRPr lang="zh-CN" altLang="en-US"/>
          </a:p>
        </p:txBody>
      </p:sp>
    </p:spTree>
    <p:extLst>
      <p:ext uri="{BB962C8B-B14F-4D97-AF65-F5344CB8AC3E}">
        <p14:creationId xmlns:p14="http://schemas.microsoft.com/office/powerpoint/2010/main" val="322283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kern="1200" dirty="0" smtClean="0">
                <a:solidFill>
                  <a:schemeClr val="tx1"/>
                </a:solidFill>
                <a:effectLst/>
                <a:latin typeface="+mn-lt"/>
                <a:ea typeface="+mn-ea"/>
                <a:cs typeface="+mn-cs"/>
              </a:rPr>
              <a:t>Figure 3.</a:t>
            </a:r>
            <a:r>
              <a:rPr lang="en-US" altLang="zh-TW" sz="1200" kern="1200" dirty="0" smtClean="0">
                <a:solidFill>
                  <a:schemeClr val="tx1"/>
                </a:solidFill>
                <a:effectLst/>
                <a:latin typeface="+mn-lt"/>
                <a:ea typeface="+mn-ea"/>
                <a:cs typeface="+mn-cs"/>
              </a:rPr>
              <a:t> The zonal transport per grid due to (a) wind stress, (c) advection, (e) friction and (g) other terms in the tropical Pacific for POP. (b), (d), (f) and (h) are the same as (a), (c), (e) and (g), but for CESM. Unit: m</a:t>
            </a:r>
            <a:r>
              <a:rPr lang="en-US" altLang="zh-TW" sz="1200" kern="1200" baseline="30000" dirty="0" smtClean="0">
                <a:solidFill>
                  <a:schemeClr val="tx1"/>
                </a:solidFill>
                <a:effectLst/>
                <a:latin typeface="+mn-lt"/>
                <a:ea typeface="+mn-ea"/>
                <a:cs typeface="+mn-cs"/>
              </a:rPr>
              <a:t>2</a:t>
            </a:r>
            <a:r>
              <a:rPr lang="en-US" altLang="zh-TW" sz="1200" kern="1200" dirty="0" smtClean="0">
                <a:solidFill>
                  <a:schemeClr val="tx1"/>
                </a:solidFill>
                <a:effectLst/>
                <a:latin typeface="+mn-lt"/>
                <a:ea typeface="+mn-ea"/>
                <a:cs typeface="+mn-cs"/>
              </a:rPr>
              <a:t>s</a:t>
            </a:r>
            <a:r>
              <a:rPr lang="en-US" altLang="zh-TW" sz="1200" kern="1200" baseline="300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 The contours are the eastward ocean current between 3</a:t>
            </a:r>
            <a:r>
              <a:rPr lang="zh-CN"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N-10</a:t>
            </a:r>
            <a:r>
              <a:rPr lang="zh-CN"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N for total transport which is shown in Figure 2a (for POP) and 2b (for CESM). The contour interval is 20 m</a:t>
            </a:r>
            <a:r>
              <a:rPr lang="en-US" altLang="zh-TW" sz="1200" kern="1200" baseline="30000" dirty="0" smtClean="0">
                <a:solidFill>
                  <a:schemeClr val="tx1"/>
                </a:solidFill>
                <a:effectLst/>
                <a:latin typeface="+mn-lt"/>
                <a:ea typeface="+mn-ea"/>
                <a:cs typeface="+mn-cs"/>
              </a:rPr>
              <a:t>2</a:t>
            </a:r>
            <a:r>
              <a:rPr lang="en-US" altLang="zh-TW" sz="1200" kern="1200" dirty="0" smtClean="0">
                <a:solidFill>
                  <a:schemeClr val="tx1"/>
                </a:solidFill>
                <a:effectLst/>
                <a:latin typeface="+mn-lt"/>
                <a:ea typeface="+mn-ea"/>
                <a:cs typeface="+mn-cs"/>
              </a:rPr>
              <a:t>s</a:t>
            </a:r>
            <a:r>
              <a:rPr lang="en-US" altLang="zh-TW" sz="1200" kern="1200" baseline="30000" dirty="0" smtClean="0">
                <a:solidFill>
                  <a:schemeClr val="tx1"/>
                </a:solidFill>
                <a:effectLst/>
                <a:latin typeface="+mn-lt"/>
                <a:ea typeface="+mn-ea"/>
                <a:cs typeface="+mn-cs"/>
              </a:rPr>
              <a:t>-1</a:t>
            </a:r>
            <a:r>
              <a:rPr lang="en-US" altLang="zh-TW" sz="1200" kern="1200" dirty="0" smtClean="0">
                <a:solidFill>
                  <a:schemeClr val="tx1"/>
                </a:solidFill>
                <a:effectLst/>
                <a:latin typeface="+mn-lt"/>
                <a:ea typeface="+mn-ea"/>
                <a:cs typeface="+mn-cs"/>
              </a:rPr>
              <a:t>. The zero line is bolded.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For both CORE‐II forced and coupled experiments, the patterns and magnitudes look similar between the wind stress term (Figures </a:t>
            </a:r>
            <a:r>
              <a:rPr lang="en-US" altLang="zh-TW" sz="1200" b="1" i="0" u="sng" kern="1200" dirty="0" smtClean="0">
                <a:solidFill>
                  <a:schemeClr val="tx1"/>
                </a:solidFill>
                <a:effectLst/>
                <a:latin typeface="+mn-lt"/>
                <a:ea typeface="+mn-ea"/>
                <a:cs typeface="+mn-cs"/>
                <a:hlinkClick r:id="rId3"/>
              </a:rPr>
              <a:t>3</a:t>
            </a:r>
            <a:r>
              <a:rPr lang="en-US" altLang="zh-TW" sz="1200" b="0" i="0" kern="1200" dirty="0" smtClean="0">
                <a:solidFill>
                  <a:schemeClr val="tx1"/>
                </a:solidFill>
                <a:effectLst/>
                <a:latin typeface="+mn-lt"/>
                <a:ea typeface="+mn-ea"/>
                <a:cs typeface="+mn-cs"/>
              </a:rPr>
              <a:t>a and </a:t>
            </a:r>
            <a:r>
              <a:rPr lang="en-US" altLang="zh-TW" sz="1200" b="1" i="0" u="sng" kern="1200" dirty="0" smtClean="0">
                <a:solidFill>
                  <a:schemeClr val="tx1"/>
                </a:solidFill>
                <a:effectLst/>
                <a:latin typeface="+mn-lt"/>
                <a:ea typeface="+mn-ea"/>
                <a:cs typeface="+mn-cs"/>
                <a:hlinkClick r:id="rId3"/>
              </a:rPr>
              <a:t>3</a:t>
            </a:r>
            <a:r>
              <a:rPr lang="en-US" altLang="zh-TW" sz="1200" b="0" i="0" kern="1200" dirty="0" smtClean="0">
                <a:solidFill>
                  <a:schemeClr val="tx1"/>
                </a:solidFill>
                <a:effectLst/>
                <a:latin typeface="+mn-lt"/>
                <a:ea typeface="+mn-ea"/>
                <a:cs typeface="+mn-cs"/>
              </a:rPr>
              <a:t>b) and the total transport (Figures </a:t>
            </a:r>
            <a:r>
              <a:rPr lang="en-US" altLang="zh-TW" sz="1200" b="1" i="0" u="sng" kern="1200" dirty="0" smtClean="0">
                <a:solidFill>
                  <a:schemeClr val="tx1"/>
                </a:solidFill>
                <a:effectLst/>
                <a:latin typeface="+mn-lt"/>
                <a:ea typeface="+mn-ea"/>
                <a:cs typeface="+mn-cs"/>
                <a:hlinkClick r:id="rId4"/>
              </a:rPr>
              <a:t>2</a:t>
            </a:r>
            <a:r>
              <a:rPr lang="en-US" altLang="zh-TW" sz="1200" b="0" i="0" kern="1200" dirty="0" smtClean="0">
                <a:solidFill>
                  <a:schemeClr val="tx1"/>
                </a:solidFill>
                <a:effectLst/>
                <a:latin typeface="+mn-lt"/>
                <a:ea typeface="+mn-ea"/>
                <a:cs typeface="+mn-cs"/>
              </a:rPr>
              <a:t>a and </a:t>
            </a:r>
            <a:r>
              <a:rPr lang="en-US" altLang="zh-TW" sz="1200" b="1" i="0" u="sng" kern="1200" dirty="0" smtClean="0">
                <a:solidFill>
                  <a:schemeClr val="tx1"/>
                </a:solidFill>
                <a:effectLst/>
                <a:latin typeface="+mn-lt"/>
                <a:ea typeface="+mn-ea"/>
                <a:cs typeface="+mn-cs"/>
                <a:hlinkClick r:id="rId4"/>
              </a:rPr>
              <a:t>2</a:t>
            </a:r>
            <a:r>
              <a:rPr lang="en-US" altLang="zh-TW" sz="1200" b="0" i="0" kern="1200" dirty="0" smtClean="0">
                <a:solidFill>
                  <a:schemeClr val="tx1"/>
                </a:solidFill>
                <a:effectLst/>
                <a:latin typeface="+mn-lt"/>
                <a:ea typeface="+mn-ea"/>
                <a:cs typeface="+mn-cs"/>
              </a:rPr>
              <a:t>b), confirming the key role of the wind stress on the NECC simulation. However, there are evident differences. The maximum zonal Sverdrup transport of the NECC due to wind stress is larger than that of the total transport for both experiments, 40 </a:t>
            </a:r>
            <a:r>
              <a:rPr lang="en-US" altLang="zh-TW" sz="1200" b="0" i="0" kern="1200" dirty="0" err="1" smtClean="0">
                <a:solidFill>
                  <a:schemeClr val="tx1"/>
                </a:solidFill>
                <a:effectLst/>
                <a:latin typeface="+mn-lt"/>
                <a:ea typeface="+mn-ea"/>
                <a:cs typeface="+mn-cs"/>
              </a:rPr>
              <a:t>Sv</a:t>
            </a:r>
            <a:r>
              <a:rPr lang="en-US" altLang="zh-TW" sz="1200" b="0" i="0" kern="1200" dirty="0" smtClean="0">
                <a:solidFill>
                  <a:schemeClr val="tx1"/>
                </a:solidFill>
                <a:effectLst/>
                <a:latin typeface="+mn-lt"/>
                <a:ea typeface="+mn-ea"/>
                <a:cs typeface="+mn-cs"/>
              </a:rPr>
              <a:t> (wind) versus 20 </a:t>
            </a:r>
            <a:r>
              <a:rPr lang="en-US" altLang="zh-TW" sz="1200" b="0" i="0" kern="1200" dirty="0" err="1" smtClean="0">
                <a:solidFill>
                  <a:schemeClr val="tx1"/>
                </a:solidFill>
                <a:effectLst/>
                <a:latin typeface="+mn-lt"/>
                <a:ea typeface="+mn-ea"/>
                <a:cs typeface="+mn-cs"/>
              </a:rPr>
              <a:t>Sv</a:t>
            </a:r>
            <a:r>
              <a:rPr lang="en-US" altLang="zh-TW" sz="1200" b="0" i="0" kern="1200" dirty="0" smtClean="0">
                <a:solidFill>
                  <a:schemeClr val="tx1"/>
                </a:solidFill>
                <a:effectLst/>
                <a:latin typeface="+mn-lt"/>
                <a:ea typeface="+mn-ea"/>
                <a:cs typeface="+mn-cs"/>
              </a:rPr>
              <a:t> (total) for POP and 80 </a:t>
            </a:r>
            <a:r>
              <a:rPr lang="en-US" altLang="zh-TW" sz="1200" b="0" i="0" kern="1200" dirty="0" err="1" smtClean="0">
                <a:solidFill>
                  <a:schemeClr val="tx1"/>
                </a:solidFill>
                <a:effectLst/>
                <a:latin typeface="+mn-lt"/>
                <a:ea typeface="+mn-ea"/>
                <a:cs typeface="+mn-cs"/>
              </a:rPr>
              <a:t>Sv</a:t>
            </a:r>
            <a:r>
              <a:rPr lang="en-US" altLang="zh-TW" sz="1200" b="0" i="0" kern="1200" dirty="0" smtClean="0">
                <a:solidFill>
                  <a:schemeClr val="tx1"/>
                </a:solidFill>
                <a:effectLst/>
                <a:latin typeface="+mn-lt"/>
                <a:ea typeface="+mn-ea"/>
                <a:cs typeface="+mn-cs"/>
              </a:rPr>
              <a:t> (wind) versus 60 </a:t>
            </a:r>
            <a:r>
              <a:rPr lang="en-US" altLang="zh-TW" sz="1200" b="0" i="0" kern="1200" dirty="0" err="1" smtClean="0">
                <a:solidFill>
                  <a:schemeClr val="tx1"/>
                </a:solidFill>
                <a:effectLst/>
                <a:latin typeface="+mn-lt"/>
                <a:ea typeface="+mn-ea"/>
                <a:cs typeface="+mn-cs"/>
              </a:rPr>
              <a:t>Sv</a:t>
            </a:r>
            <a:r>
              <a:rPr lang="en-US" altLang="zh-TW" sz="1200" b="0" i="0" kern="1200" dirty="0" smtClean="0">
                <a:solidFill>
                  <a:schemeClr val="tx1"/>
                </a:solidFill>
                <a:effectLst/>
                <a:latin typeface="+mn-lt"/>
                <a:ea typeface="+mn-ea"/>
                <a:cs typeface="+mn-cs"/>
              </a:rPr>
              <a:t> (total) for CESM. We also find that the eastward transport resulting from the WSC exists in the western equatorial Pacific in the POP experiment (Figure </a:t>
            </a:r>
            <a:r>
              <a:rPr lang="en-US" altLang="zh-TW" sz="1200" b="1" i="0" u="sng" kern="1200" dirty="0" smtClean="0">
                <a:solidFill>
                  <a:schemeClr val="tx1"/>
                </a:solidFill>
                <a:effectLst/>
                <a:latin typeface="+mn-lt"/>
                <a:ea typeface="+mn-ea"/>
                <a:cs typeface="+mn-cs"/>
                <a:hlinkClick r:id="rId3"/>
              </a:rPr>
              <a:t>3</a:t>
            </a:r>
            <a:r>
              <a:rPr lang="en-US" altLang="zh-TW" sz="1200" b="0" i="0" kern="1200" dirty="0" smtClean="0">
                <a:solidFill>
                  <a:schemeClr val="tx1"/>
                </a:solidFill>
                <a:effectLst/>
                <a:latin typeface="+mn-lt"/>
                <a:ea typeface="+mn-ea"/>
                <a:cs typeface="+mn-cs"/>
              </a:rPr>
              <a:t>a), but the location is too far south and close to the equator.</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9</a:t>
            </a:fld>
            <a:endParaRPr lang="zh-TW" altLang="en-US"/>
          </a:p>
        </p:txBody>
      </p:sp>
    </p:spTree>
    <p:extLst>
      <p:ext uri="{BB962C8B-B14F-4D97-AF65-F5344CB8AC3E}">
        <p14:creationId xmlns:p14="http://schemas.microsoft.com/office/powerpoint/2010/main" val="267170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kern="1200" dirty="0" smtClean="0">
                <a:solidFill>
                  <a:schemeClr val="tx1"/>
                </a:solidFill>
                <a:effectLst/>
                <a:latin typeface="+mn-lt"/>
                <a:ea typeface="+mn-ea"/>
                <a:cs typeface="+mn-cs"/>
              </a:rPr>
              <a:t>Figure 5.</a:t>
            </a:r>
            <a:r>
              <a:rPr lang="en-US" altLang="zh-TW" sz="1200" kern="1200" dirty="0" smtClean="0">
                <a:solidFill>
                  <a:schemeClr val="tx1"/>
                </a:solidFill>
                <a:effectLst/>
                <a:latin typeface="+mn-lt"/>
                <a:ea typeface="+mn-ea"/>
                <a:cs typeface="+mn-cs"/>
              </a:rPr>
              <a:t> Mean zonal wind stress for (a) POP, (c) CESM and (e) the different between CESM and POP (CESM-POP). (b)(d)(f) are the same as (a)(c)(e), but for meridional wind stress. Unit: N</a:t>
            </a:r>
            <a:r>
              <a:rPr lang="en-US" altLang="zh-TW" sz="1200" b="0" i="0" kern="1200" dirty="0" smtClean="0">
                <a:solidFill>
                  <a:schemeClr val="tx1"/>
                </a:solidFill>
                <a:effectLst/>
                <a:latin typeface="+mn-lt"/>
                <a:ea typeface="+mn-ea"/>
                <a:cs typeface="+mn-cs"/>
              </a:rPr>
              <a:t> m</a:t>
            </a:r>
            <a:r>
              <a:rPr lang="en-US" altLang="zh-TW" sz="1200" b="0" i="0" kern="1200" baseline="30000" dirty="0" smtClean="0">
                <a:solidFill>
                  <a:schemeClr val="tx1"/>
                </a:solidFill>
                <a:effectLst/>
                <a:latin typeface="+mn-lt"/>
                <a:ea typeface="+mn-ea"/>
                <a:cs typeface="+mn-cs"/>
              </a:rPr>
              <a:t>-2</a:t>
            </a:r>
          </a:p>
          <a:p>
            <a:endParaRPr lang="en-US" altLang="zh-TW" sz="1200" b="0" i="0" kern="1200" baseline="300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 There are some small structures along the coast of the Central America in the CESM experiment around 10°N (Figure </a:t>
            </a:r>
            <a:r>
              <a:rPr lang="en-US" altLang="zh-TW" sz="1200" b="1" i="0" u="sng" kern="1200" dirty="0" smtClean="0">
                <a:solidFill>
                  <a:schemeClr val="tx1"/>
                </a:solidFill>
                <a:effectLst/>
                <a:latin typeface="+mn-lt"/>
                <a:ea typeface="+mn-ea"/>
                <a:cs typeface="+mn-cs"/>
                <a:hlinkClick r:id="rId3"/>
              </a:rPr>
              <a:t>5</a:t>
            </a:r>
            <a:r>
              <a:rPr lang="en-US" altLang="zh-TW" sz="1200" b="0" i="0" kern="1200" dirty="0" smtClean="0">
                <a:solidFill>
                  <a:schemeClr val="tx1"/>
                </a:solidFill>
                <a:effectLst/>
                <a:latin typeface="+mn-lt"/>
                <a:ea typeface="+mn-ea"/>
                <a:cs typeface="+mn-cs"/>
              </a:rPr>
              <a:t>c), which are absent in the POP experiment. This relates to the winds from the Atlantic to the Pacific through the three major gaps of the Central American cordillera: at the isthmus of Tehuantepec, over Lake Nicaragua, and at Panama (</a:t>
            </a:r>
            <a:r>
              <a:rPr lang="en-US" altLang="zh-TW" sz="1200" b="0" i="0" kern="1200" dirty="0" err="1" smtClean="0">
                <a:solidFill>
                  <a:schemeClr val="tx1"/>
                </a:solidFill>
                <a:effectLst/>
                <a:latin typeface="+mn-lt"/>
                <a:ea typeface="+mn-ea"/>
                <a:cs typeface="+mn-cs"/>
              </a:rPr>
              <a:t>Xie</a:t>
            </a:r>
            <a:r>
              <a:rPr lang="en-US" altLang="zh-TW" sz="1200" b="0" i="0" kern="1200" dirty="0" smtClean="0">
                <a:solidFill>
                  <a:schemeClr val="tx1"/>
                </a:solidFill>
                <a:effectLst/>
                <a:latin typeface="+mn-lt"/>
                <a:ea typeface="+mn-ea"/>
                <a:cs typeface="+mn-cs"/>
              </a:rPr>
              <a:t> et al., </a:t>
            </a:r>
            <a:r>
              <a:rPr lang="en-US" altLang="zh-TW" sz="1200" b="1" i="0" u="sng" kern="1200" dirty="0" smtClean="0">
                <a:solidFill>
                  <a:schemeClr val="tx1"/>
                </a:solidFill>
                <a:effectLst/>
                <a:latin typeface="+mn-lt"/>
                <a:ea typeface="+mn-ea"/>
                <a:cs typeface="+mn-cs"/>
                <a:hlinkClick r:id="rId4"/>
              </a:rPr>
              <a:t>2005</a:t>
            </a:r>
            <a:r>
              <a:rPr lang="en-US" altLang="zh-TW" sz="1200" b="0" i="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C524FE54-E50F-4FE9-BDC2-ED58573226A6}" type="slidenum">
              <a:rPr lang="zh-TW" altLang="en-US" smtClean="0"/>
              <a:t>10</a:t>
            </a:fld>
            <a:endParaRPr lang="zh-TW" altLang="en-US"/>
          </a:p>
        </p:txBody>
      </p:sp>
    </p:spTree>
    <p:extLst>
      <p:ext uri="{BB962C8B-B14F-4D97-AF65-F5344CB8AC3E}">
        <p14:creationId xmlns:p14="http://schemas.microsoft.com/office/powerpoint/2010/main" val="83356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sz="1200" b="1" kern="1200" dirty="0" smtClean="0">
                    <a:solidFill>
                      <a:schemeClr val="tx1"/>
                    </a:solidFill>
                    <a:effectLst/>
                    <a:latin typeface="+mn-lt"/>
                    <a:ea typeface="+mn-ea"/>
                    <a:cs typeface="+mn-cs"/>
                  </a:rPr>
                  <a:t>Figure 6. </a:t>
                </a:r>
                <a:r>
                  <a:rPr lang="en-US" altLang="zh-TW" sz="1200" kern="1200" dirty="0">
                    <a:solidFill>
                      <a:schemeClr val="tx1"/>
                    </a:solidFill>
                    <a:effectLst/>
                    <a:latin typeface="+mn-lt"/>
                    <a:ea typeface="+mn-ea"/>
                    <a:cs typeface="+mn-cs"/>
                  </a:rPr>
                  <a:t>Mean (a) WSC, the WSC due to (c) the zonal (</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m:t>
                    </m:r>
                    <m:f>
                      <m:fPr>
                        <m:ctrlPr>
                          <a:rPr lang="zh-TW" altLang="zh-TW" sz="1200" i="1" kern="1200">
                            <a:solidFill>
                              <a:schemeClr val="tx1"/>
                            </a:solidFill>
                            <a:effectLst/>
                            <a:latin typeface="Cambria Math" panose="02040503050406030204" pitchFamily="18" charset="0"/>
                            <a:ea typeface="+mn-ea"/>
                            <a:cs typeface="+mn-cs"/>
                          </a:rPr>
                        </m:ctrlPr>
                      </m:fPr>
                      <m:num>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𝜏</m:t>
                            </m:r>
                          </m:e>
                          <m:sub>
                            <m:r>
                              <a:rPr lang="en-US" altLang="zh-TW" sz="1200" i="1" kern="1200">
                                <a:solidFill>
                                  <a:schemeClr val="tx1"/>
                                </a:solidFill>
                                <a:effectLst/>
                                <a:latin typeface="Cambria Math" panose="02040503050406030204" pitchFamily="18" charset="0"/>
                                <a:ea typeface="+mn-ea"/>
                                <a:cs typeface="+mn-cs"/>
                              </a:rPr>
                              <m:t>𝑥</m:t>
                            </m:r>
                          </m:sub>
                        </m:sSub>
                      </m:num>
                      <m:den>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𝑦</m:t>
                        </m:r>
                      </m:den>
                    </m:f>
                  </m:oMath>
                </a14:m>
                <a:r>
                  <a:rPr lang="en-US" altLang="zh-TW" sz="1200" kern="1200" dirty="0">
                    <a:solidFill>
                      <a:schemeClr val="tx1"/>
                    </a:solidFill>
                    <a:effectLst/>
                    <a:latin typeface="+mn-lt"/>
                    <a:ea typeface="+mn-ea"/>
                    <a:cs typeface="+mn-cs"/>
                  </a:rPr>
                  <a:t>) and (e) the meridional (</a:t>
                </a:r>
                <a14:m>
                  <m:oMath xmlns:m="http://schemas.openxmlformats.org/officeDocument/2006/math">
                    <m:f>
                      <m:fPr>
                        <m:ctrlPr>
                          <a:rPr lang="zh-TW" altLang="zh-TW" sz="1200" i="1" kern="1200">
                            <a:solidFill>
                              <a:schemeClr val="tx1"/>
                            </a:solidFill>
                            <a:effectLst/>
                            <a:latin typeface="Cambria Math" panose="02040503050406030204" pitchFamily="18" charset="0"/>
                            <a:ea typeface="+mn-ea"/>
                            <a:cs typeface="+mn-cs"/>
                          </a:rPr>
                        </m:ctrlPr>
                      </m:fPr>
                      <m:num>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𝜏</m:t>
                            </m:r>
                          </m:e>
                          <m:sub>
                            <m:r>
                              <a:rPr lang="en-US" altLang="zh-TW" sz="1200" i="1" kern="1200">
                                <a:solidFill>
                                  <a:schemeClr val="tx1"/>
                                </a:solidFill>
                                <a:effectLst/>
                                <a:latin typeface="Cambria Math" panose="02040503050406030204" pitchFamily="18" charset="0"/>
                                <a:ea typeface="+mn-ea"/>
                                <a:cs typeface="+mn-cs"/>
                              </a:rPr>
                              <m:t>𝑦</m:t>
                            </m:r>
                          </m:sub>
                        </m:sSub>
                      </m:num>
                      <m:den>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𝑥</m:t>
                        </m:r>
                      </m:den>
                    </m:f>
                  </m:oMath>
                </a14:m>
                <a:r>
                  <a:rPr lang="en-US" altLang="zh-TW" sz="1200" kern="1200" dirty="0">
                    <a:solidFill>
                      <a:schemeClr val="tx1"/>
                    </a:solidFill>
                    <a:effectLst/>
                    <a:latin typeface="+mn-lt"/>
                    <a:ea typeface="+mn-ea"/>
                    <a:cs typeface="+mn-cs"/>
                  </a:rPr>
                  <a:t>) wind stresses for POP. (b)(d)(f) are the same as (a)(c)(e), but for CESM. Unit: 10</a:t>
                </a:r>
                <a:r>
                  <a:rPr lang="en-US" altLang="zh-TW" sz="1200" kern="1200" baseline="30000" dirty="0">
                    <a:solidFill>
                      <a:schemeClr val="tx1"/>
                    </a:solidFill>
                    <a:effectLst/>
                    <a:latin typeface="+mn-lt"/>
                    <a:ea typeface="+mn-ea"/>
                    <a:cs typeface="+mn-cs"/>
                  </a:rPr>
                  <a:t>-7</a:t>
                </a:r>
                <a:r>
                  <a:rPr lang="en-US" altLang="zh-TW" sz="1200" kern="1200" dirty="0">
                    <a:solidFill>
                      <a:schemeClr val="tx1"/>
                    </a:solidFill>
                    <a:effectLst/>
                    <a:latin typeface="+mn-lt"/>
                    <a:ea typeface="+mn-ea"/>
                    <a:cs typeface="+mn-cs"/>
                  </a:rPr>
                  <a:t> N</a:t>
                </a:r>
                <a:r>
                  <a:rPr lang="en-US" altLang="zh-TW" sz="1200" b="0" i="0" kern="1200" dirty="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m</a:t>
                </a:r>
                <a:r>
                  <a:rPr lang="en-US" altLang="zh-TW" sz="1200" b="0" i="0" kern="1200" baseline="30000" dirty="0" smtClean="0">
                    <a:solidFill>
                      <a:schemeClr val="tx1"/>
                    </a:solidFill>
                    <a:effectLst/>
                    <a:latin typeface="+mn-lt"/>
                    <a:ea typeface="+mn-ea"/>
                    <a:cs typeface="+mn-cs"/>
                  </a:rPr>
                  <a:t>-3</a:t>
                </a:r>
              </a:p>
              <a:p>
                <a:endParaRPr lang="en-US" altLang="zh-TW" sz="1200" b="0" i="0" kern="1200" baseline="300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According to equation </a:t>
                </a:r>
                <a:r>
                  <a:rPr lang="en-US" altLang="zh-TW" sz="1200" b="1" i="0" u="sng" kern="1200" dirty="0" smtClean="0">
                    <a:solidFill>
                      <a:schemeClr val="tx1"/>
                    </a:solidFill>
                    <a:effectLst/>
                    <a:latin typeface="+mn-lt"/>
                    <a:ea typeface="+mn-ea"/>
                    <a:cs typeface="+mn-cs"/>
                    <a:hlinkClick r:id="rId3" tooltip="Link to equation"/>
                  </a:rPr>
                  <a:t>5</a:t>
                </a:r>
                <a:r>
                  <a:rPr lang="en-US" altLang="zh-TW" sz="1200" b="0" i="0" kern="1200" dirty="0" smtClean="0">
                    <a:solidFill>
                      <a:schemeClr val="tx1"/>
                    </a:solidFill>
                    <a:effectLst/>
                    <a:latin typeface="+mn-lt"/>
                    <a:ea typeface="+mn-ea"/>
                    <a:cs typeface="+mn-cs"/>
                  </a:rPr>
                  <a:t>, the meridional derivative of the WSC, curl(</a:t>
                </a:r>
                <a:r>
                  <a:rPr lang="en-US" altLang="zh-TW" sz="1200" b="0" i="1" kern="1200" dirty="0" smtClean="0">
                    <a:solidFill>
                      <a:schemeClr val="tx1"/>
                    </a:solidFill>
                    <a:effectLst/>
                    <a:latin typeface="+mn-lt"/>
                    <a:ea typeface="+mn-ea"/>
                    <a:cs typeface="+mn-cs"/>
                  </a:rPr>
                  <a:t>τ</a:t>
                </a:r>
                <a:r>
                  <a:rPr lang="en-US" altLang="zh-TW" sz="1200" b="0" i="0" kern="1200" dirty="0" smtClean="0">
                    <a:solidFill>
                      <a:schemeClr val="tx1"/>
                    </a:solidFill>
                    <a:effectLst/>
                    <a:latin typeface="+mn-lt"/>
                    <a:ea typeface="+mn-ea"/>
                    <a:cs typeface="+mn-cs"/>
                  </a:rPr>
                  <a:t>)</a:t>
                </a:r>
                <a:r>
                  <a:rPr lang="en-US" altLang="zh-TW" sz="1200" b="0" i="1" kern="1200" baseline="-25000" dirty="0" smtClean="0">
                    <a:solidFill>
                      <a:schemeClr val="tx1"/>
                    </a:solidFill>
                    <a:effectLst/>
                    <a:latin typeface="+mn-lt"/>
                    <a:ea typeface="+mn-ea"/>
                    <a:cs typeface="+mn-cs"/>
                  </a:rPr>
                  <a:t>y</a:t>
                </a:r>
                <a:r>
                  <a:rPr lang="en-US" altLang="zh-TW" sz="1200" b="0" i="0" kern="1200" dirty="0" smtClean="0">
                    <a:solidFill>
                      <a:schemeClr val="tx1"/>
                    </a:solidFill>
                    <a:effectLst/>
                    <a:latin typeface="+mn-lt"/>
                    <a:ea typeface="+mn-ea"/>
                    <a:cs typeface="+mn-cs"/>
                  </a:rPr>
                  <a:t>, is the dominant term for the zonal Sverdrup transport. Therefore, the positive values of curl(</a:t>
                </a:r>
                <a:r>
                  <a:rPr lang="en-US" altLang="zh-TW" sz="1200" b="0" i="1" kern="1200" dirty="0" smtClean="0">
                    <a:solidFill>
                      <a:schemeClr val="tx1"/>
                    </a:solidFill>
                    <a:effectLst/>
                    <a:latin typeface="+mn-lt"/>
                    <a:ea typeface="+mn-ea"/>
                    <a:cs typeface="+mn-cs"/>
                  </a:rPr>
                  <a:t>τ</a:t>
                </a:r>
                <a:r>
                  <a:rPr lang="en-US" altLang="zh-TW" sz="1200" b="0" i="0" kern="1200" dirty="0" smtClean="0">
                    <a:solidFill>
                      <a:schemeClr val="tx1"/>
                    </a:solidFill>
                    <a:effectLst/>
                    <a:latin typeface="+mn-lt"/>
                    <a:ea typeface="+mn-ea"/>
                    <a:cs typeface="+mn-cs"/>
                  </a:rPr>
                  <a:t>)</a:t>
                </a:r>
                <a:r>
                  <a:rPr lang="en-US" altLang="zh-TW" sz="1200" b="0" i="1" kern="1200" baseline="-25000" dirty="0" smtClean="0">
                    <a:solidFill>
                      <a:schemeClr val="tx1"/>
                    </a:solidFill>
                    <a:effectLst/>
                    <a:latin typeface="+mn-lt"/>
                    <a:ea typeface="+mn-ea"/>
                    <a:cs typeface="+mn-cs"/>
                  </a:rPr>
                  <a:t>y</a:t>
                </a:r>
                <a:r>
                  <a:rPr lang="en-US" altLang="zh-TW" sz="1200" b="0" i="0" kern="1200" dirty="0" smtClean="0">
                    <a:solidFill>
                      <a:schemeClr val="tx1"/>
                    </a:solidFill>
                    <a:effectLst/>
                    <a:latin typeface="+mn-lt"/>
                    <a:ea typeface="+mn-ea"/>
                    <a:cs typeface="+mn-cs"/>
                  </a:rPr>
                  <a:t> follows the southern edge of the positive WSC belt in Figure </a:t>
                </a:r>
                <a:r>
                  <a:rPr lang="en-US" altLang="zh-TW" sz="1200" b="1" i="0" u="sng" kern="1200" dirty="0" smtClean="0">
                    <a:solidFill>
                      <a:schemeClr val="tx1"/>
                    </a:solidFill>
                    <a:effectLst/>
                    <a:latin typeface="+mn-lt"/>
                    <a:ea typeface="+mn-ea"/>
                    <a:cs typeface="+mn-cs"/>
                    <a:hlinkClick r:id="rId4"/>
                  </a:rPr>
                  <a:t>6</a:t>
                </a:r>
                <a:r>
                  <a:rPr lang="en-US" altLang="zh-TW" sz="1200" b="0" i="0" kern="1200" dirty="0" smtClean="0">
                    <a:solidFill>
                      <a:schemeClr val="tx1"/>
                    </a:solidFill>
                    <a:effectLst/>
                    <a:latin typeface="+mn-lt"/>
                    <a:ea typeface="+mn-ea"/>
                    <a:cs typeface="+mn-cs"/>
                  </a:rPr>
                  <a:t>, which may contribute to the large zonal transport differences west of 120°W. </a:t>
                </a:r>
                <a:endParaRPr lang="zh-TW" altLang="en-US" dirty="0"/>
              </a:p>
            </p:txBody>
          </p:sp>
        </mc:Choice>
        <mc:Fallback xmlns="">
          <p:sp>
            <p:nvSpPr>
              <p:cNvPr id="3" name="備忘稿版面配置區 2"/>
              <p:cNvSpPr>
                <a:spLocks noGrp="1"/>
              </p:cNvSpPr>
              <p:nvPr>
                <p:ph type="body" idx="1"/>
              </p:nvPr>
            </p:nvSpPr>
            <p:spPr/>
            <p:txBody>
              <a:bodyPr/>
              <a:lstStyle/>
              <a:p>
                <a:r>
                  <a:rPr lang="en-US" altLang="zh-TW" sz="1200" b="1" kern="1200" dirty="0" smtClean="0">
                    <a:solidFill>
                      <a:schemeClr val="tx1"/>
                    </a:solidFill>
                    <a:effectLst/>
                    <a:latin typeface="+mn-lt"/>
                    <a:ea typeface="+mn-ea"/>
                    <a:cs typeface="+mn-cs"/>
                  </a:rPr>
                  <a:t>Figure 6. </a:t>
                </a:r>
                <a:r>
                  <a:rPr lang="en-US" altLang="zh-TW" sz="1200" kern="1200" dirty="0">
                    <a:solidFill>
                      <a:schemeClr val="tx1"/>
                    </a:solidFill>
                    <a:effectLst/>
                    <a:latin typeface="+mn-lt"/>
                    <a:ea typeface="+mn-ea"/>
                    <a:cs typeface="+mn-cs"/>
                  </a:rPr>
                  <a:t>Mean (a) WSC, the WSC due to (c) the zonal (</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𝜕𝜏</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𝑥</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𝜕𝑦</a:t>
                </a:r>
                <a:r>
                  <a:rPr lang="en-US" altLang="zh-TW" sz="1200" kern="1200" dirty="0">
                    <a:solidFill>
                      <a:schemeClr val="tx1"/>
                    </a:solidFill>
                    <a:effectLst/>
                    <a:latin typeface="+mn-lt"/>
                    <a:ea typeface="+mn-ea"/>
                    <a:cs typeface="+mn-cs"/>
                  </a:rPr>
                  <a:t>) and (e) the meridional (</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𝜕𝜏</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𝑦</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𝜕𝑥</a:t>
                </a:r>
                <a:r>
                  <a:rPr lang="en-US" altLang="zh-TW" sz="1200" kern="1200" dirty="0">
                    <a:solidFill>
                      <a:schemeClr val="tx1"/>
                    </a:solidFill>
                    <a:effectLst/>
                    <a:latin typeface="+mn-lt"/>
                    <a:ea typeface="+mn-ea"/>
                    <a:cs typeface="+mn-cs"/>
                  </a:rPr>
                  <a:t>) wind stresses for POP. (b)(d)(f) are the same as (a)(c)(e), but for CESM. Unit: 10</a:t>
                </a:r>
                <a:r>
                  <a:rPr lang="en-US" altLang="zh-TW" sz="1200" kern="1200" baseline="30000" dirty="0">
                    <a:solidFill>
                      <a:schemeClr val="tx1"/>
                    </a:solidFill>
                    <a:effectLst/>
                    <a:latin typeface="+mn-lt"/>
                    <a:ea typeface="+mn-ea"/>
                    <a:cs typeface="+mn-cs"/>
                  </a:rPr>
                  <a:t>-7</a:t>
                </a:r>
                <a:r>
                  <a:rPr lang="en-US" altLang="zh-TW" sz="1200" kern="1200" dirty="0">
                    <a:solidFill>
                      <a:schemeClr val="tx1"/>
                    </a:solidFill>
                    <a:effectLst/>
                    <a:latin typeface="+mn-lt"/>
                    <a:ea typeface="+mn-ea"/>
                    <a:cs typeface="+mn-cs"/>
                  </a:rPr>
                  <a:t> N</a:t>
                </a:r>
                <a:r>
                  <a:rPr lang="en-US" altLang="zh-TW" sz="1200" b="0" i="0" kern="1200" dirty="0">
                    <a:solidFill>
                      <a:schemeClr val="tx1"/>
                    </a:solidFill>
                    <a:effectLst/>
                    <a:latin typeface="+mn-lt"/>
                    <a:ea typeface="+mn-ea"/>
                    <a:cs typeface="+mn-cs"/>
                  </a:rPr>
                  <a:t> m</a:t>
                </a:r>
                <a:r>
                  <a:rPr lang="en-US" altLang="zh-TW" sz="1200" b="0" i="0" kern="1200" baseline="30000" dirty="0">
                    <a:solidFill>
                      <a:schemeClr val="tx1"/>
                    </a:solidFill>
                    <a:effectLst/>
                    <a:latin typeface="+mn-lt"/>
                    <a:ea typeface="+mn-ea"/>
                    <a:cs typeface="+mn-cs"/>
                  </a:rPr>
                  <a:t>-3</a:t>
                </a:r>
                <a:endParaRPr lang="zh-TW" altLang="en-US" dirty="0"/>
              </a:p>
            </p:txBody>
          </p:sp>
        </mc:Fallback>
      </mc:AlternateContent>
      <p:sp>
        <p:nvSpPr>
          <p:cNvPr id="4" name="投影片編號版面配置區 3"/>
          <p:cNvSpPr>
            <a:spLocks noGrp="1"/>
          </p:cNvSpPr>
          <p:nvPr>
            <p:ph type="sldNum" sz="quarter" idx="10"/>
          </p:nvPr>
        </p:nvSpPr>
        <p:spPr/>
        <p:txBody>
          <a:bodyPr/>
          <a:lstStyle/>
          <a:p>
            <a:fld id="{C524FE54-E50F-4FE9-BDC2-ED58573226A6}" type="slidenum">
              <a:rPr lang="zh-TW" altLang="en-US" smtClean="0"/>
              <a:t>11</a:t>
            </a:fld>
            <a:endParaRPr lang="zh-TW" altLang="en-US"/>
          </a:p>
        </p:txBody>
      </p:sp>
    </p:spTree>
    <p:extLst>
      <p:ext uri="{BB962C8B-B14F-4D97-AF65-F5344CB8AC3E}">
        <p14:creationId xmlns:p14="http://schemas.microsoft.com/office/powerpoint/2010/main" val="340841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kern="1200" dirty="0" smtClean="0">
                    <a:solidFill>
                      <a:schemeClr val="tx1"/>
                    </a:solidFill>
                    <a:effectLst/>
                    <a:latin typeface="+mn-lt"/>
                    <a:ea typeface="+mn-ea"/>
                    <a:cs typeface="+mn-cs"/>
                  </a:rPr>
                  <a:t>Figure 7</a:t>
                </a:r>
                <a:r>
                  <a:rPr lang="en-US" altLang="zh-TW" sz="1200" kern="1200" dirty="0">
                    <a:solidFill>
                      <a:schemeClr val="tx1"/>
                    </a:solidFill>
                    <a:effectLst/>
                    <a:latin typeface="+mn-lt"/>
                    <a:ea typeface="+mn-ea"/>
                    <a:cs typeface="+mn-cs"/>
                  </a:rPr>
                  <a:t>. The zonal Sverdrup transport due to (a) zonal (</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m:t>
                    </m:r>
                    <m:f>
                      <m:fPr>
                        <m:ctrlPr>
                          <a:rPr lang="zh-TW" altLang="zh-TW" sz="1200" i="1" kern="1200">
                            <a:solidFill>
                              <a:schemeClr val="tx1"/>
                            </a:solidFill>
                            <a:effectLst/>
                            <a:latin typeface="Cambria Math" panose="02040503050406030204" pitchFamily="18" charset="0"/>
                            <a:ea typeface="+mn-ea"/>
                            <a:cs typeface="+mn-cs"/>
                          </a:rPr>
                        </m:ctrlPr>
                      </m:fPr>
                      <m:num>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𝜏</m:t>
                            </m:r>
                          </m:e>
                          <m:sub>
                            <m:r>
                              <a:rPr lang="en-US" altLang="zh-TW" sz="1200" i="1" kern="1200">
                                <a:solidFill>
                                  <a:schemeClr val="tx1"/>
                                </a:solidFill>
                                <a:effectLst/>
                                <a:latin typeface="Cambria Math" panose="02040503050406030204" pitchFamily="18" charset="0"/>
                                <a:ea typeface="+mn-ea"/>
                                <a:cs typeface="+mn-cs"/>
                              </a:rPr>
                              <m:t>𝑥</m:t>
                            </m:r>
                          </m:sub>
                        </m:sSub>
                      </m:num>
                      <m:den>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𝑦</m:t>
                        </m:r>
                      </m:den>
                    </m:f>
                  </m:oMath>
                </a14:m>
                <a:r>
                  <a:rPr lang="en-US" altLang="zh-TW" sz="1200" kern="1200" dirty="0">
                    <a:solidFill>
                      <a:schemeClr val="tx1"/>
                    </a:solidFill>
                    <a:effectLst/>
                    <a:latin typeface="+mn-lt"/>
                    <a:ea typeface="+mn-ea"/>
                    <a:cs typeface="+mn-cs"/>
                  </a:rPr>
                  <a:t>) and (c) meridional (</a:t>
                </a:r>
                <a14:m>
                  <m:oMath xmlns:m="http://schemas.openxmlformats.org/officeDocument/2006/math">
                    <m:f>
                      <m:fPr>
                        <m:ctrlPr>
                          <a:rPr lang="zh-TW" altLang="zh-TW" sz="1200" i="1" kern="1200">
                            <a:solidFill>
                              <a:schemeClr val="tx1"/>
                            </a:solidFill>
                            <a:effectLst/>
                            <a:latin typeface="Cambria Math" panose="02040503050406030204" pitchFamily="18" charset="0"/>
                            <a:ea typeface="+mn-ea"/>
                            <a:cs typeface="+mn-cs"/>
                          </a:rPr>
                        </m:ctrlPr>
                      </m:fPr>
                      <m:num>
                        <m:r>
                          <a:rPr lang="en-US" altLang="zh-TW" sz="1200" i="1" kern="1200">
                            <a:solidFill>
                              <a:schemeClr val="tx1"/>
                            </a:solidFill>
                            <a:effectLst/>
                            <a:latin typeface="Cambria Math" panose="02040503050406030204" pitchFamily="18" charset="0"/>
                            <a:ea typeface="+mn-ea"/>
                            <a:cs typeface="+mn-cs"/>
                          </a:rPr>
                          <m:t>𝜕</m:t>
                        </m:r>
                        <m:sSub>
                          <m:sSubPr>
                            <m:ctrlPr>
                              <a:rPr lang="zh-TW" altLang="zh-TW" sz="1200" i="1" kern="1200">
                                <a:solidFill>
                                  <a:schemeClr val="tx1"/>
                                </a:solidFill>
                                <a:effectLst/>
                                <a:latin typeface="Cambria Math" panose="02040503050406030204" pitchFamily="18" charset="0"/>
                                <a:ea typeface="+mn-ea"/>
                                <a:cs typeface="+mn-cs"/>
                              </a:rPr>
                            </m:ctrlPr>
                          </m:sSubPr>
                          <m:e>
                            <m:r>
                              <a:rPr lang="en-US" altLang="zh-TW" sz="1200" i="1" kern="1200">
                                <a:solidFill>
                                  <a:schemeClr val="tx1"/>
                                </a:solidFill>
                                <a:effectLst/>
                                <a:latin typeface="Cambria Math" panose="02040503050406030204" pitchFamily="18" charset="0"/>
                                <a:ea typeface="+mn-ea"/>
                                <a:cs typeface="+mn-cs"/>
                              </a:rPr>
                              <m:t>𝜏</m:t>
                            </m:r>
                          </m:e>
                          <m:sub>
                            <m:r>
                              <a:rPr lang="en-US" altLang="zh-TW" sz="1200" i="1" kern="1200">
                                <a:solidFill>
                                  <a:schemeClr val="tx1"/>
                                </a:solidFill>
                                <a:effectLst/>
                                <a:latin typeface="Cambria Math" panose="02040503050406030204" pitchFamily="18" charset="0"/>
                                <a:ea typeface="+mn-ea"/>
                                <a:cs typeface="+mn-cs"/>
                              </a:rPr>
                              <m:t>𝑦</m:t>
                            </m:r>
                          </m:sub>
                        </m:sSub>
                      </m:num>
                      <m:den>
                        <m:r>
                          <a:rPr lang="en-US" altLang="zh-TW" sz="1200" i="1" kern="1200">
                            <a:solidFill>
                              <a:schemeClr val="tx1"/>
                            </a:solidFill>
                            <a:effectLst/>
                            <a:latin typeface="Cambria Math" panose="02040503050406030204" pitchFamily="18" charset="0"/>
                            <a:ea typeface="+mn-ea"/>
                            <a:cs typeface="+mn-cs"/>
                          </a:rPr>
                          <m:t>𝜕</m:t>
                        </m:r>
                        <m:r>
                          <a:rPr lang="en-US" altLang="zh-TW" sz="1200" i="1" kern="1200">
                            <a:solidFill>
                              <a:schemeClr val="tx1"/>
                            </a:solidFill>
                            <a:effectLst/>
                            <a:latin typeface="Cambria Math" panose="02040503050406030204" pitchFamily="18" charset="0"/>
                            <a:ea typeface="+mn-ea"/>
                            <a:cs typeface="+mn-cs"/>
                          </a:rPr>
                          <m:t>𝑥</m:t>
                        </m:r>
                      </m:den>
                    </m:f>
                  </m:oMath>
                </a14:m>
                <a:r>
                  <a:rPr lang="en-US" altLang="zh-TW" sz="1200" kern="1200" dirty="0">
                    <a:solidFill>
                      <a:schemeClr val="tx1"/>
                    </a:solidFill>
                    <a:effectLst/>
                    <a:latin typeface="+mn-lt"/>
                    <a:ea typeface="+mn-ea"/>
                    <a:cs typeface="+mn-cs"/>
                  </a:rPr>
                  <a:t>) wind stresses for POP. (b)(d) are same as (a)(c), but for CESM. Unit: m</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 s</a:t>
                </a:r>
                <a:r>
                  <a:rPr lang="en-US" altLang="zh-TW" sz="1200" kern="1200" baseline="30000" dirty="0">
                    <a:solidFill>
                      <a:schemeClr val="tx1"/>
                    </a:solidFill>
                    <a:effectLst/>
                    <a:latin typeface="+mn-lt"/>
                    <a:ea typeface="+mn-ea"/>
                    <a:cs typeface="+mn-cs"/>
                  </a:rPr>
                  <a:t>-1</a:t>
                </a:r>
                <a:endParaRPr lang="zh-TW" altLang="zh-TW" sz="1200" kern="1200" dirty="0">
                  <a:solidFill>
                    <a:schemeClr val="tx1"/>
                  </a:solidFill>
                  <a:effectLst/>
                  <a:latin typeface="+mn-lt"/>
                  <a:ea typeface="+mn-ea"/>
                  <a:cs typeface="+mn-cs"/>
                </a:endParaRPr>
              </a:p>
              <a:p>
                <a:endParaRPr lang="zh-TW" altLang="en-US" dirty="0"/>
              </a:p>
            </p:txBody>
          </p:sp>
        </mc:Choice>
        <mc:Fallback xmlns="">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kern="1200" dirty="0" smtClean="0">
                    <a:solidFill>
                      <a:schemeClr val="tx1"/>
                    </a:solidFill>
                    <a:effectLst/>
                    <a:latin typeface="+mn-lt"/>
                    <a:ea typeface="+mn-ea"/>
                    <a:cs typeface="+mn-cs"/>
                  </a:rPr>
                  <a:t>Figure 7</a:t>
                </a:r>
                <a:r>
                  <a:rPr lang="en-US" altLang="zh-TW" sz="1200" kern="1200" dirty="0">
                    <a:solidFill>
                      <a:schemeClr val="tx1"/>
                    </a:solidFill>
                    <a:effectLst/>
                    <a:latin typeface="+mn-lt"/>
                    <a:ea typeface="+mn-ea"/>
                    <a:cs typeface="+mn-cs"/>
                  </a:rPr>
                  <a:t>. The zonal Sverdrup transport due to (a) zonal (</a:t>
                </a:r>
                <a:r>
                  <a:rPr lang="en-US" altLang="zh-TW" sz="1200" i="0" kern="1200">
                    <a:solidFill>
                      <a:schemeClr val="tx1"/>
                    </a:solidFill>
                    <a:effectLst/>
                    <a:latin typeface="+mn-lt"/>
                    <a:ea typeface="+mn-ea"/>
                    <a:cs typeface="+mn-cs"/>
                  </a:rPr>
                  <a:t>−</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𝜕𝜏</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𝑥</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𝜕𝑦</a:t>
                </a:r>
                <a:r>
                  <a:rPr lang="en-US" altLang="zh-TW" sz="1200" kern="1200" dirty="0">
                    <a:solidFill>
                      <a:schemeClr val="tx1"/>
                    </a:solidFill>
                    <a:effectLst/>
                    <a:latin typeface="+mn-lt"/>
                    <a:ea typeface="+mn-ea"/>
                    <a:cs typeface="+mn-cs"/>
                  </a:rPr>
                  <a:t>) and (c) meridional (</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𝜕𝜏</a:t>
                </a:r>
                <a:r>
                  <a:rPr lang="zh-TW" altLang="zh-TW" sz="1200" i="0" kern="1200">
                    <a:solidFill>
                      <a:schemeClr val="tx1"/>
                    </a:solidFill>
                    <a:effectLst/>
                    <a:latin typeface="+mn-lt"/>
                    <a:ea typeface="+mn-ea"/>
                    <a:cs typeface="+mn-cs"/>
                  </a:rPr>
                  <a:t>_</a:t>
                </a:r>
                <a:r>
                  <a:rPr lang="en-US" altLang="zh-TW" sz="1200" i="0" kern="1200">
                    <a:solidFill>
                      <a:schemeClr val="tx1"/>
                    </a:solidFill>
                    <a:effectLst/>
                    <a:latin typeface="+mn-lt"/>
                    <a:ea typeface="+mn-ea"/>
                    <a:cs typeface="+mn-cs"/>
                  </a:rPr>
                  <a:t>𝑦</a:t>
                </a:r>
                <a:r>
                  <a:rPr lang="zh-TW" altLang="zh-TW" sz="1200" i="0" kern="1200">
                    <a:solidFill>
                      <a:schemeClr val="tx1"/>
                    </a:solidFill>
                    <a:effectLst/>
                    <a:latin typeface="+mn-lt"/>
                    <a:ea typeface="+mn-ea"/>
                    <a:cs typeface="+mn-cs"/>
                  </a:rPr>
                  <a:t>)/</a:t>
                </a:r>
                <a:r>
                  <a:rPr lang="en-US" altLang="zh-TW" sz="1200" i="0" kern="1200">
                    <a:solidFill>
                      <a:schemeClr val="tx1"/>
                    </a:solidFill>
                    <a:effectLst/>
                    <a:latin typeface="+mn-lt"/>
                    <a:ea typeface="+mn-ea"/>
                    <a:cs typeface="+mn-cs"/>
                  </a:rPr>
                  <a:t>𝜕𝑥</a:t>
                </a:r>
                <a:r>
                  <a:rPr lang="en-US" altLang="zh-TW" sz="1200" kern="1200" dirty="0">
                    <a:solidFill>
                      <a:schemeClr val="tx1"/>
                    </a:solidFill>
                    <a:effectLst/>
                    <a:latin typeface="+mn-lt"/>
                    <a:ea typeface="+mn-ea"/>
                    <a:cs typeface="+mn-cs"/>
                  </a:rPr>
                  <a:t>) wind stresses for POP. (b)(d) are same as (a)(c), but for CESM. Unit: m</a:t>
                </a:r>
                <a:r>
                  <a:rPr lang="en-US" altLang="zh-TW" sz="1200" kern="1200" baseline="30000" dirty="0">
                    <a:solidFill>
                      <a:schemeClr val="tx1"/>
                    </a:solidFill>
                    <a:effectLst/>
                    <a:latin typeface="+mn-lt"/>
                    <a:ea typeface="+mn-ea"/>
                    <a:cs typeface="+mn-cs"/>
                  </a:rPr>
                  <a:t>2</a:t>
                </a:r>
                <a:r>
                  <a:rPr lang="en-US" altLang="zh-TW" sz="1200" kern="1200" dirty="0">
                    <a:solidFill>
                      <a:schemeClr val="tx1"/>
                    </a:solidFill>
                    <a:effectLst/>
                    <a:latin typeface="+mn-lt"/>
                    <a:ea typeface="+mn-ea"/>
                    <a:cs typeface="+mn-cs"/>
                  </a:rPr>
                  <a:t> s</a:t>
                </a:r>
                <a:r>
                  <a:rPr lang="en-US" altLang="zh-TW" sz="1200" kern="1200" baseline="30000" dirty="0">
                    <a:solidFill>
                      <a:schemeClr val="tx1"/>
                    </a:solidFill>
                    <a:effectLst/>
                    <a:latin typeface="+mn-lt"/>
                    <a:ea typeface="+mn-ea"/>
                    <a:cs typeface="+mn-cs"/>
                  </a:rPr>
                  <a:t>-1</a:t>
                </a:r>
                <a:endParaRPr lang="zh-TW" altLang="zh-TW" sz="1200" kern="1200" dirty="0">
                  <a:solidFill>
                    <a:schemeClr val="tx1"/>
                  </a:solidFill>
                  <a:effectLst/>
                  <a:latin typeface="+mn-lt"/>
                  <a:ea typeface="+mn-ea"/>
                  <a:cs typeface="+mn-cs"/>
                </a:endParaRP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C524FE54-E50F-4FE9-BDC2-ED58573226A6}" type="slidenum">
              <a:rPr lang="zh-TW" altLang="en-US" smtClean="0"/>
              <a:t>12</a:t>
            </a:fld>
            <a:endParaRPr lang="zh-TW" altLang="en-US"/>
          </a:p>
        </p:txBody>
      </p:sp>
    </p:spTree>
    <p:extLst>
      <p:ext uri="{BB962C8B-B14F-4D97-AF65-F5344CB8AC3E}">
        <p14:creationId xmlns:p14="http://schemas.microsoft.com/office/powerpoint/2010/main" val="1204789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5013946" y="3328406"/>
            <a:ext cx="4137422" cy="53851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pic>
        <p:nvPicPr>
          <p:cNvPr id="18" name="Picture 7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9"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20"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pic>
        <p:nvPicPr>
          <p:cNvPr id="1028" name="Picture 4" descr="Ministry of Science and Technology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629275" y="8195"/>
            <a:ext cx="2244963" cy="588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1809558-6551-48B8-8630-0018E32923D5}" type="datetimeFigureOut">
              <a:rPr lang="zh-CN" altLang="en-US" smtClean="0"/>
              <a:t>2019/5/14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835E1B-60AE-41A1-B2A2-8748F1C51C11}" type="slidenum">
              <a:rPr lang="zh-CN" altLang="en-US" smtClean="0"/>
              <a:t>‹#›</a:t>
            </a:fld>
            <a:endParaRPr lang="zh-CN" altLang="en-US"/>
          </a:p>
        </p:txBody>
      </p:sp>
    </p:spTree>
    <p:extLst>
      <p:ext uri="{BB962C8B-B14F-4D97-AF65-F5344CB8AC3E}">
        <p14:creationId xmlns:p14="http://schemas.microsoft.com/office/powerpoint/2010/main" val="91196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5/14/2019</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pic>
        <p:nvPicPr>
          <p:cNvPr id="11" name="Picture 7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496" y="6990"/>
            <a:ext cx="4176464" cy="648072"/>
          </a:xfrm>
          <a:prstGeom prst="rect">
            <a:avLst/>
          </a:prstGeom>
        </p:spPr>
      </p:pic>
      <p:pic>
        <p:nvPicPr>
          <p:cNvPr id="15"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6"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pic>
        <p:nvPicPr>
          <p:cNvPr id="17" name="Picture 4" descr="Ministry of Science and Technology logo"/>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29275" y="8195"/>
            <a:ext cx="2244963" cy="58838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7" r:id="rId3"/>
    <p:sldLayoutId id="2147483972" r:id="rId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41386" y="1059561"/>
            <a:ext cx="89450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None/>
            </a:pPr>
            <a:r>
              <a:rPr lang="en-US" altLang="zh-TW" b="1" dirty="0">
                <a:solidFill>
                  <a:srgbClr val="0000FF"/>
                </a:solidFill>
                <a:latin typeface="Comic Sans MS" panose="030F0702030302020204" pitchFamily="66" charset="0"/>
                <a:ea typeface="新細明體" panose="02020500000000000000" pitchFamily="18" charset="-120"/>
              </a:rPr>
              <a:t>M</a:t>
            </a:r>
            <a:r>
              <a:rPr lang="en-US" altLang="zh-TW" b="1" dirty="0" smtClean="0">
                <a:solidFill>
                  <a:srgbClr val="0000FF"/>
                </a:solidFill>
                <a:latin typeface="Comic Sans MS" panose="030F0702030302020204" pitchFamily="66" charset="0"/>
                <a:ea typeface="新細明體" panose="02020500000000000000" pitchFamily="18" charset="-120"/>
              </a:rPr>
              <a:t>odeling </a:t>
            </a:r>
            <a:r>
              <a:rPr lang="en-US" altLang="zh-TW" b="1" dirty="0">
                <a:solidFill>
                  <a:srgbClr val="0000FF"/>
                </a:solidFill>
                <a:latin typeface="Comic Sans MS" panose="030F0702030302020204" pitchFamily="66" charset="0"/>
                <a:ea typeface="新細明體" panose="02020500000000000000" pitchFamily="18" charset="-120"/>
              </a:rPr>
              <a:t>of the north equatorial countercurrent in the Community Earth System Model and its oceanic component</a:t>
            </a:r>
            <a:endParaRPr lang="zh-TW" altLang="en-US" b="1" dirty="0">
              <a:solidFill>
                <a:srgbClr val="0000FF"/>
              </a:solidFill>
              <a:latin typeface="Comic Sans MS" panose="030F0702030302020204" pitchFamily="66" charset="0"/>
              <a:ea typeface="新細明體" panose="02020500000000000000" pitchFamily="18" charset="-120"/>
            </a:endParaRPr>
          </a:p>
        </p:txBody>
      </p:sp>
      <p:sp>
        <p:nvSpPr>
          <p:cNvPr id="5" name="矩形 3"/>
          <p:cNvSpPr>
            <a:spLocks noChangeArrowheads="1"/>
          </p:cNvSpPr>
          <p:nvPr/>
        </p:nvSpPr>
        <p:spPr bwMode="auto">
          <a:xfrm>
            <a:off x="671230" y="4660642"/>
            <a:ext cx="8641661" cy="12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en-US" altLang="zh-TW" sz="1400" baseline="30000" dirty="0" smtClean="0">
                <a:solidFill>
                  <a:srgbClr val="E101C6"/>
                </a:solidFill>
                <a:latin typeface="Comic Sans MS" panose="030F0702030302020204" pitchFamily="66" charset="0"/>
                <a:ea typeface="新細明體" panose="02020500000000000000" pitchFamily="18" charset="-120"/>
              </a:rPr>
              <a:t>1</a:t>
            </a:r>
            <a:r>
              <a:rPr lang="en-US" altLang="zh-TW" sz="1400" dirty="0" smtClean="0">
                <a:solidFill>
                  <a:srgbClr val="E101C6"/>
                </a:solidFill>
                <a:latin typeface="Comic Sans MS" panose="030F0702030302020204" pitchFamily="66" charset="0"/>
                <a:ea typeface="新細明體" panose="02020500000000000000" pitchFamily="18" charset="-120"/>
              </a:rPr>
              <a:t>Institute </a:t>
            </a:r>
            <a:r>
              <a:rPr lang="en-US" altLang="zh-TW" sz="1400" dirty="0">
                <a:solidFill>
                  <a:srgbClr val="E101C6"/>
                </a:solidFill>
                <a:latin typeface="Comic Sans MS" panose="030F0702030302020204" pitchFamily="66" charset="0"/>
                <a:ea typeface="新細明體" panose="02020500000000000000" pitchFamily="18" charset="-120"/>
              </a:rPr>
              <a:t>of Oceanography, National Taiwan </a:t>
            </a:r>
            <a:r>
              <a:rPr lang="en-US" altLang="zh-TW" sz="1400" dirty="0" smtClean="0">
                <a:solidFill>
                  <a:srgbClr val="E101C6"/>
                </a:solidFill>
                <a:latin typeface="Comic Sans MS" panose="030F0702030302020204" pitchFamily="66" charset="0"/>
                <a:ea typeface="新細明體" panose="02020500000000000000" pitchFamily="18" charset="-120"/>
              </a:rPr>
              <a:t>University, Taiwan</a:t>
            </a:r>
          </a:p>
          <a:p>
            <a:pPr>
              <a:spcAft>
                <a:spcPts val="0"/>
              </a:spcAft>
              <a:buNone/>
            </a:pPr>
            <a:r>
              <a:rPr lang="en-US" altLang="zh-TW" sz="1400" baseline="30000" dirty="0" smtClean="0">
                <a:solidFill>
                  <a:srgbClr val="E101C6"/>
                </a:solidFill>
                <a:latin typeface="Comic Sans MS" panose="030F0702030302020204" pitchFamily="66" charset="0"/>
                <a:ea typeface="新細明體" panose="02020500000000000000" pitchFamily="18" charset="-120"/>
              </a:rPr>
              <a:t>2</a:t>
            </a:r>
            <a:r>
              <a:rPr lang="en-US" altLang="zh-CN" sz="1400" dirty="0" smtClean="0">
                <a:solidFill>
                  <a:srgbClr val="E101C6"/>
                </a:solidFill>
                <a:latin typeface="Comic Sans MS" panose="030F0702030302020204" pitchFamily="66" charset="0"/>
                <a:ea typeface="新細明體" panose="02020500000000000000" pitchFamily="18" charset="-120"/>
              </a:rPr>
              <a:t>State </a:t>
            </a:r>
            <a:r>
              <a:rPr lang="en-US" altLang="zh-CN" sz="1400" dirty="0">
                <a:solidFill>
                  <a:srgbClr val="E101C6"/>
                </a:solidFill>
                <a:latin typeface="Comic Sans MS" panose="030F0702030302020204" pitchFamily="66" charset="0"/>
                <a:ea typeface="新細明體" panose="02020500000000000000" pitchFamily="18" charset="-120"/>
              </a:rPr>
              <a:t>Key Laboratory of Numerical Modeling for Atmospheric Sciences and Geophysical Fluid </a:t>
            </a:r>
            <a:r>
              <a:rPr lang="en-US" altLang="zh-CN" sz="1400" dirty="0" smtClean="0">
                <a:solidFill>
                  <a:srgbClr val="E101C6"/>
                </a:solidFill>
                <a:latin typeface="Comic Sans MS" panose="030F0702030302020204" pitchFamily="66" charset="0"/>
                <a:ea typeface="新細明體" panose="02020500000000000000" pitchFamily="18" charset="-120"/>
              </a:rPr>
              <a:t>Dynamics</a:t>
            </a:r>
            <a:r>
              <a:rPr lang="en-US" altLang="zh-CN" sz="1400" dirty="0">
                <a:solidFill>
                  <a:srgbClr val="E101C6"/>
                </a:solidFill>
                <a:latin typeface="Comic Sans MS" panose="030F0702030302020204" pitchFamily="66" charset="0"/>
                <a:ea typeface="新細明體" panose="02020500000000000000" pitchFamily="18" charset="-120"/>
              </a:rPr>
              <a:t>, Institute of Atmospheric Physics, Chinese Academy of </a:t>
            </a:r>
            <a:r>
              <a:rPr lang="en-US" altLang="zh-CN" sz="1400" dirty="0" smtClean="0">
                <a:solidFill>
                  <a:srgbClr val="E101C6"/>
                </a:solidFill>
                <a:latin typeface="Comic Sans MS" panose="030F0702030302020204" pitchFamily="66" charset="0"/>
                <a:ea typeface="新細明體" panose="02020500000000000000" pitchFamily="18" charset="-120"/>
              </a:rPr>
              <a:t>Sciences, </a:t>
            </a:r>
            <a:r>
              <a:rPr lang="en-US" altLang="zh-CN" sz="1400" dirty="0">
                <a:solidFill>
                  <a:srgbClr val="E101C6"/>
                </a:solidFill>
                <a:latin typeface="Comic Sans MS" panose="030F0702030302020204" pitchFamily="66" charset="0"/>
                <a:ea typeface="新細明體" panose="02020500000000000000" pitchFamily="18" charset="-120"/>
              </a:rPr>
              <a:t>China</a:t>
            </a:r>
            <a:endParaRPr lang="zh-CN" altLang="zh-CN" sz="1400" dirty="0">
              <a:solidFill>
                <a:srgbClr val="E101C6"/>
              </a:solidFill>
              <a:latin typeface="Comic Sans MS" panose="030F0702030302020204" pitchFamily="66" charset="0"/>
              <a:ea typeface="新細明體" panose="02020500000000000000" pitchFamily="18" charset="-120"/>
            </a:endParaRPr>
          </a:p>
          <a:p>
            <a:pPr>
              <a:spcAft>
                <a:spcPts val="0"/>
              </a:spcAft>
              <a:buNone/>
            </a:pPr>
            <a:r>
              <a:rPr lang="en-US" altLang="zh-TW" sz="1400" baseline="30000" dirty="0" smtClean="0">
                <a:solidFill>
                  <a:srgbClr val="E101C6"/>
                </a:solidFill>
                <a:latin typeface="Comic Sans MS" panose="030F0702030302020204" pitchFamily="66" charset="0"/>
                <a:ea typeface="新細明體" panose="02020500000000000000" pitchFamily="18" charset="-120"/>
              </a:rPr>
              <a:t>3 </a:t>
            </a:r>
            <a:r>
              <a:rPr lang="en-US" altLang="zh-CN" sz="1400" dirty="0" smtClean="0">
                <a:solidFill>
                  <a:srgbClr val="E101C6"/>
                </a:solidFill>
                <a:latin typeface="Comic Sans MS" panose="030F0702030302020204" pitchFamily="66" charset="0"/>
                <a:ea typeface="新細明體" panose="02020500000000000000" pitchFamily="18" charset="-120"/>
              </a:rPr>
              <a:t>College </a:t>
            </a:r>
            <a:r>
              <a:rPr lang="en-US" altLang="zh-CN" sz="1400" dirty="0">
                <a:solidFill>
                  <a:srgbClr val="E101C6"/>
                </a:solidFill>
                <a:latin typeface="Comic Sans MS" panose="030F0702030302020204" pitchFamily="66" charset="0"/>
                <a:ea typeface="新細明體" panose="02020500000000000000" pitchFamily="18" charset="-120"/>
              </a:rPr>
              <a:t>of Earth Sciences, University of Chinese Academy of </a:t>
            </a:r>
            <a:r>
              <a:rPr lang="en-US" altLang="zh-CN" sz="1400" dirty="0" smtClean="0">
                <a:solidFill>
                  <a:srgbClr val="E101C6"/>
                </a:solidFill>
                <a:latin typeface="Comic Sans MS" panose="030F0702030302020204" pitchFamily="66" charset="0"/>
                <a:ea typeface="新細明體" panose="02020500000000000000" pitchFamily="18" charset="-120"/>
              </a:rPr>
              <a:t>Sciences, China</a:t>
            </a:r>
          </a:p>
          <a:p>
            <a:pPr>
              <a:buNone/>
            </a:pPr>
            <a:r>
              <a:rPr lang="en-US" altLang="zh-TW" sz="1400" baseline="30000" dirty="0">
                <a:solidFill>
                  <a:srgbClr val="E101C6"/>
                </a:solidFill>
                <a:latin typeface="Comic Sans MS" panose="030F0702030302020204" pitchFamily="66" charset="0"/>
                <a:ea typeface="新細明體" panose="02020500000000000000" pitchFamily="18" charset="-120"/>
              </a:rPr>
              <a:t>4</a:t>
            </a:r>
            <a:r>
              <a:rPr lang="en-US" altLang="zh-TW" sz="1400" dirty="0">
                <a:solidFill>
                  <a:srgbClr val="E101C6"/>
                </a:solidFill>
                <a:latin typeface="Comic Sans MS" panose="030F0702030302020204" pitchFamily="66" charset="0"/>
                <a:ea typeface="新細明體" panose="02020500000000000000" pitchFamily="18" charset="-120"/>
              </a:rPr>
              <a:t>Climate and Global Dynamics Laboratory, National Center for Atmospheric Research, </a:t>
            </a:r>
            <a:r>
              <a:rPr lang="en-US" altLang="zh-TW" sz="1400" dirty="0" smtClean="0">
                <a:solidFill>
                  <a:srgbClr val="E101C6"/>
                </a:solidFill>
                <a:latin typeface="Comic Sans MS" panose="030F0702030302020204" pitchFamily="66" charset="0"/>
                <a:ea typeface="新細明體" panose="02020500000000000000" pitchFamily="18" charset="-120"/>
              </a:rPr>
              <a:t>USA</a:t>
            </a:r>
            <a:endParaRPr lang="en-US" altLang="zh-TW" sz="1400" dirty="0">
              <a:solidFill>
                <a:srgbClr val="E101C6"/>
              </a:solidFill>
              <a:latin typeface="Comic Sans MS" panose="030F0702030302020204" pitchFamily="66" charset="0"/>
              <a:ea typeface="新細明體" panose="02020500000000000000" pitchFamily="18" charset="-120"/>
            </a:endParaRPr>
          </a:p>
        </p:txBody>
      </p:sp>
      <p:sp>
        <p:nvSpPr>
          <p:cNvPr id="9" name="矩形 8"/>
          <p:cNvSpPr/>
          <p:nvPr/>
        </p:nvSpPr>
        <p:spPr>
          <a:xfrm>
            <a:off x="663919" y="3602143"/>
            <a:ext cx="7302381" cy="646331"/>
          </a:xfrm>
          <a:prstGeom prst="rect">
            <a:avLst/>
          </a:prstGeom>
        </p:spPr>
        <p:txBody>
          <a:bodyPr wrap="square">
            <a:spAutoFit/>
          </a:bodyPr>
          <a:lstStyle/>
          <a:p>
            <a:pPr algn="ctr">
              <a:spcBef>
                <a:spcPct val="0"/>
              </a:spcBef>
              <a:buNone/>
            </a:pPr>
            <a:r>
              <a:rPr lang="en-US" altLang="zh-TW" b="1" dirty="0" smtClean="0">
                <a:solidFill>
                  <a:srgbClr val="C00000"/>
                </a:solidFill>
                <a:latin typeface="Comic Sans MS" panose="030F0702030302020204" pitchFamily="66" charset="0"/>
                <a:ea typeface="新細明體" panose="02020500000000000000" pitchFamily="18" charset="-120"/>
              </a:rPr>
              <a:t>Yu-heng Tseng</a:t>
            </a:r>
            <a:r>
              <a:rPr lang="en-US" altLang="zh-TW" b="1" baseline="30000" dirty="0" smtClean="0">
                <a:solidFill>
                  <a:srgbClr val="C00000"/>
                </a:solidFill>
                <a:latin typeface="Comic Sans MS" panose="030F0702030302020204" pitchFamily="66" charset="0"/>
                <a:ea typeface="新細明體" panose="02020500000000000000" pitchFamily="18" charset="-120"/>
              </a:rPr>
              <a:t>1</a:t>
            </a:r>
            <a:r>
              <a:rPr lang="en-US" altLang="zh-CN" b="1" dirty="0" smtClean="0">
                <a:solidFill>
                  <a:srgbClr val="C00000"/>
                </a:solidFill>
                <a:latin typeface="Comic Sans MS" panose="030F0702030302020204" pitchFamily="66" charset="0"/>
                <a:ea typeface="新細明體" panose="02020500000000000000" pitchFamily="18" charset="-120"/>
              </a:rPr>
              <a:t>, </a:t>
            </a:r>
            <a:r>
              <a:rPr lang="en-US" altLang="zh-CN" b="1" dirty="0" err="1">
                <a:solidFill>
                  <a:srgbClr val="C00000"/>
                </a:solidFill>
                <a:latin typeface="Comic Sans MS" panose="030F0702030302020204" pitchFamily="66" charset="0"/>
                <a:ea typeface="新細明體" panose="02020500000000000000" pitchFamily="18" charset="-120"/>
              </a:rPr>
              <a:t>Zhikuo</a:t>
            </a:r>
            <a:r>
              <a:rPr lang="en-US" altLang="zh-CN" b="1" dirty="0">
                <a:solidFill>
                  <a:srgbClr val="C00000"/>
                </a:solidFill>
                <a:latin typeface="Comic Sans MS" panose="030F0702030302020204" pitchFamily="66" charset="0"/>
                <a:ea typeface="新細明體" panose="02020500000000000000" pitchFamily="18" charset="-120"/>
              </a:rPr>
              <a:t> Sun</a:t>
            </a:r>
            <a:r>
              <a:rPr lang="en-US" altLang="zh-CN" b="1" baseline="30000" dirty="0">
                <a:solidFill>
                  <a:srgbClr val="C00000"/>
                </a:solidFill>
                <a:latin typeface="Comic Sans MS" panose="030F0702030302020204" pitchFamily="66" charset="0"/>
                <a:ea typeface="新細明體" panose="02020500000000000000" pitchFamily="18" charset="-120"/>
              </a:rPr>
              <a:t>2,3</a:t>
            </a:r>
            <a:r>
              <a:rPr lang="en-US" altLang="zh-CN" b="1" dirty="0">
                <a:solidFill>
                  <a:srgbClr val="C00000"/>
                </a:solidFill>
                <a:latin typeface="Comic Sans MS" panose="030F0702030302020204" pitchFamily="66" charset="0"/>
                <a:ea typeface="新細明體" panose="02020500000000000000" pitchFamily="18" charset="-120"/>
              </a:rPr>
              <a:t>, </a:t>
            </a:r>
            <a:r>
              <a:rPr lang="en-US" altLang="zh-CN" b="1" dirty="0" err="1">
                <a:solidFill>
                  <a:srgbClr val="C00000"/>
                </a:solidFill>
                <a:latin typeface="Comic Sans MS" panose="030F0702030302020204" pitchFamily="66" charset="0"/>
                <a:ea typeface="新細明體" panose="02020500000000000000" pitchFamily="18" charset="-120"/>
              </a:rPr>
              <a:t>Hailong</a:t>
            </a:r>
            <a:r>
              <a:rPr lang="en-US" altLang="zh-CN" b="1" dirty="0">
                <a:solidFill>
                  <a:srgbClr val="C00000"/>
                </a:solidFill>
                <a:latin typeface="Comic Sans MS" panose="030F0702030302020204" pitchFamily="66" charset="0"/>
                <a:ea typeface="新細明體" panose="02020500000000000000" pitchFamily="18" charset="-120"/>
              </a:rPr>
              <a:t> Liu</a:t>
            </a:r>
            <a:r>
              <a:rPr lang="en-US" altLang="zh-CN" b="1" baseline="30000" dirty="0">
                <a:solidFill>
                  <a:srgbClr val="C00000"/>
                </a:solidFill>
                <a:latin typeface="Comic Sans MS" panose="030F0702030302020204" pitchFamily="66" charset="0"/>
                <a:ea typeface="新細明體" panose="02020500000000000000" pitchFamily="18" charset="-120"/>
              </a:rPr>
              <a:t>2,3</a:t>
            </a:r>
            <a:r>
              <a:rPr lang="en-US" altLang="zh-CN" b="1" dirty="0">
                <a:solidFill>
                  <a:srgbClr val="C00000"/>
                </a:solidFill>
                <a:latin typeface="Comic Sans MS" panose="030F0702030302020204" pitchFamily="66" charset="0"/>
                <a:ea typeface="新細明體" panose="02020500000000000000" pitchFamily="18" charset="-120"/>
              </a:rPr>
              <a:t>, </a:t>
            </a:r>
            <a:r>
              <a:rPr lang="en-US" altLang="zh-CN" b="1" dirty="0" err="1">
                <a:solidFill>
                  <a:srgbClr val="C00000"/>
                </a:solidFill>
                <a:latin typeface="Comic Sans MS" panose="030F0702030302020204" pitchFamily="66" charset="0"/>
                <a:ea typeface="新細明體" panose="02020500000000000000" pitchFamily="18" charset="-120"/>
              </a:rPr>
              <a:t>Pengfei</a:t>
            </a:r>
            <a:r>
              <a:rPr lang="en-US" altLang="zh-CN" b="1" dirty="0">
                <a:solidFill>
                  <a:srgbClr val="C00000"/>
                </a:solidFill>
                <a:latin typeface="Comic Sans MS" panose="030F0702030302020204" pitchFamily="66" charset="0"/>
                <a:ea typeface="新細明體" panose="02020500000000000000" pitchFamily="18" charset="-120"/>
              </a:rPr>
              <a:t> </a:t>
            </a:r>
            <a:r>
              <a:rPr lang="en-US" altLang="zh-CN" b="1" dirty="0" smtClean="0">
                <a:solidFill>
                  <a:srgbClr val="C00000"/>
                </a:solidFill>
                <a:latin typeface="Comic Sans MS" panose="030F0702030302020204" pitchFamily="66" charset="0"/>
                <a:ea typeface="新細明體" panose="02020500000000000000" pitchFamily="18" charset="-120"/>
              </a:rPr>
              <a:t>Lin</a:t>
            </a:r>
            <a:r>
              <a:rPr lang="en-US" altLang="zh-CN" b="1" baseline="30000" dirty="0" smtClean="0">
                <a:solidFill>
                  <a:srgbClr val="C00000"/>
                </a:solidFill>
                <a:latin typeface="Comic Sans MS" panose="030F0702030302020204" pitchFamily="66" charset="0"/>
                <a:ea typeface="新細明體" panose="02020500000000000000" pitchFamily="18" charset="-120"/>
              </a:rPr>
              <a:t>2,3</a:t>
            </a:r>
            <a:r>
              <a:rPr lang="en-US" altLang="zh-CN" b="1" dirty="0">
                <a:solidFill>
                  <a:srgbClr val="C00000"/>
                </a:solidFill>
                <a:latin typeface="Comic Sans MS" panose="030F0702030302020204" pitchFamily="66" charset="0"/>
                <a:ea typeface="新細明體" panose="02020500000000000000" pitchFamily="18" charset="-120"/>
              </a:rPr>
              <a:t> , </a:t>
            </a:r>
            <a:r>
              <a:rPr lang="en-US" altLang="zh-CN" b="1" dirty="0" smtClean="0">
                <a:solidFill>
                  <a:srgbClr val="C00000"/>
                </a:solidFill>
                <a:latin typeface="Comic Sans MS" panose="030F0702030302020204" pitchFamily="66" charset="0"/>
                <a:ea typeface="新細明體" panose="02020500000000000000" pitchFamily="18" charset="-120"/>
              </a:rPr>
              <a:t>Justin Small</a:t>
            </a:r>
            <a:r>
              <a:rPr lang="en-US" altLang="zh-CN" b="1" baseline="30000" dirty="0" smtClean="0">
                <a:solidFill>
                  <a:srgbClr val="C00000"/>
                </a:solidFill>
                <a:latin typeface="Comic Sans MS" panose="030F0702030302020204" pitchFamily="66" charset="0"/>
                <a:ea typeface="新細明體" panose="02020500000000000000" pitchFamily="18" charset="-120"/>
              </a:rPr>
              <a:t>4</a:t>
            </a:r>
            <a:r>
              <a:rPr lang="en-US" altLang="zh-CN" b="1" dirty="0">
                <a:solidFill>
                  <a:srgbClr val="C00000"/>
                </a:solidFill>
                <a:latin typeface="Comic Sans MS" panose="030F0702030302020204" pitchFamily="66" charset="0"/>
                <a:ea typeface="新細明體" panose="02020500000000000000" pitchFamily="18" charset="-120"/>
              </a:rPr>
              <a:t> </a:t>
            </a:r>
            <a:r>
              <a:rPr lang="en-US" altLang="zh-CN" b="1" dirty="0" smtClean="0">
                <a:solidFill>
                  <a:srgbClr val="C00000"/>
                </a:solidFill>
                <a:latin typeface="Comic Sans MS" panose="030F0702030302020204" pitchFamily="66" charset="0"/>
                <a:ea typeface="新細明體" panose="02020500000000000000" pitchFamily="18" charset="-120"/>
              </a:rPr>
              <a:t>, Frank Bryan</a:t>
            </a:r>
            <a:r>
              <a:rPr lang="en-US" altLang="zh-CN" b="1" baseline="30000" dirty="0" smtClean="0">
                <a:solidFill>
                  <a:srgbClr val="C00000"/>
                </a:solidFill>
                <a:latin typeface="Comic Sans MS" panose="030F0702030302020204" pitchFamily="66" charset="0"/>
                <a:ea typeface="新細明體" panose="02020500000000000000" pitchFamily="18" charset="-120"/>
              </a:rPr>
              <a:t>4</a:t>
            </a:r>
            <a:endParaRPr lang="en-US" altLang="zh-CN" b="1" baseline="30000" dirty="0">
              <a:solidFill>
                <a:srgbClr val="C00000"/>
              </a:solidFill>
              <a:latin typeface="Comic Sans MS" panose="030F0702030302020204" pitchFamily="66" charset="0"/>
              <a:ea typeface="新細明體" panose="02020500000000000000" pitchFamily="18" charset="-120"/>
            </a:endParaRPr>
          </a:p>
        </p:txBody>
      </p:sp>
    </p:spTree>
    <p:extLst>
      <p:ext uri="{BB962C8B-B14F-4D97-AF65-F5344CB8AC3E}">
        <p14:creationId xmlns:p14="http://schemas.microsoft.com/office/powerpoint/2010/main" val="2849457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p:nvPr/>
        </p:nvPicPr>
        <p:blipFill rotWithShape="1">
          <a:blip r:embed="rId3"/>
          <a:srcRect l="6080" t="22933" r="7344" b="33866"/>
          <a:stretch/>
        </p:blipFill>
        <p:spPr>
          <a:xfrm>
            <a:off x="1743710" y="1407907"/>
            <a:ext cx="6123940" cy="5337586"/>
          </a:xfrm>
          <a:prstGeom prst="rect">
            <a:avLst/>
          </a:prstGeom>
        </p:spPr>
      </p:pic>
      <p:sp>
        <p:nvSpPr>
          <p:cNvPr id="3" name="矩形 2"/>
          <p:cNvSpPr/>
          <p:nvPr/>
        </p:nvSpPr>
        <p:spPr>
          <a:xfrm>
            <a:off x="0" y="5276850"/>
            <a:ext cx="1857854" cy="923330"/>
          </a:xfrm>
          <a:prstGeom prst="rect">
            <a:avLst/>
          </a:prstGeom>
        </p:spPr>
        <p:txBody>
          <a:bodyPr wrap="square">
            <a:spAutoFit/>
          </a:bodyPr>
          <a:lstStyle/>
          <a:p>
            <a:r>
              <a:rPr lang="en-US" altLang="zh-TW" dirty="0">
                <a:solidFill>
                  <a:srgbClr val="1C1D1E"/>
                </a:solidFill>
                <a:latin typeface="Comic Sans MS" panose="030F0702030302020204" pitchFamily="66" charset="0"/>
              </a:rPr>
              <a:t>easterly trade winds are much stronger</a:t>
            </a:r>
            <a:endParaRPr lang="zh-TW" altLang="en-US" dirty="0">
              <a:latin typeface="Comic Sans MS" panose="030F0702030302020204" pitchFamily="66" charset="0"/>
            </a:endParaRPr>
          </a:p>
        </p:txBody>
      </p:sp>
      <p:sp>
        <p:nvSpPr>
          <p:cNvPr id="4" name="文字方塊 3"/>
          <p:cNvSpPr txBox="1"/>
          <p:nvPr/>
        </p:nvSpPr>
        <p:spPr>
          <a:xfrm>
            <a:off x="7293899" y="4495800"/>
            <a:ext cx="1874231" cy="646331"/>
          </a:xfrm>
          <a:prstGeom prst="rect">
            <a:avLst/>
          </a:prstGeom>
          <a:noFill/>
        </p:spPr>
        <p:txBody>
          <a:bodyPr wrap="square" rtlCol="0">
            <a:spAutoFit/>
          </a:bodyPr>
          <a:lstStyle/>
          <a:p>
            <a:r>
              <a:rPr lang="en-US" altLang="zh-TW" dirty="0" smtClean="0">
                <a:latin typeface="Comic Sans MS" panose="030F0702030302020204" pitchFamily="66" charset="0"/>
              </a:rPr>
              <a:t>Small structure differences</a:t>
            </a:r>
            <a:endParaRPr lang="zh-TW" altLang="en-US" dirty="0">
              <a:latin typeface="Comic Sans MS" panose="030F0702030302020204" pitchFamily="66" charset="0"/>
            </a:endParaRPr>
          </a:p>
        </p:txBody>
      </p:sp>
      <p:sp>
        <p:nvSpPr>
          <p:cNvPr id="6" name="矩形 5"/>
          <p:cNvSpPr/>
          <p:nvPr/>
        </p:nvSpPr>
        <p:spPr>
          <a:xfrm>
            <a:off x="748030" y="650811"/>
            <a:ext cx="8115300" cy="461665"/>
          </a:xfrm>
          <a:prstGeom prst="rect">
            <a:avLst/>
          </a:prstGeom>
        </p:spPr>
        <p:txBody>
          <a:bodyPr wrap="square">
            <a:spAutoFit/>
          </a:bodyPr>
          <a:lstStyle/>
          <a:p>
            <a:pPr algn="ctr">
              <a:spcBef>
                <a:spcPct val="0"/>
              </a:spcBef>
              <a:buClr>
                <a:schemeClr val="accent6">
                  <a:lumMod val="75000"/>
                </a:schemeClr>
              </a:buClr>
              <a:buSzPct val="128000"/>
            </a:pPr>
            <a:r>
              <a:rPr lang="en-US"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Differences between CESM and POP</a:t>
            </a:r>
            <a:endParaRPr lang="zh-TW" alt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8" name="矩形 7"/>
          <p:cNvSpPr/>
          <p:nvPr/>
        </p:nvSpPr>
        <p:spPr>
          <a:xfrm>
            <a:off x="3159572" y="1070021"/>
            <a:ext cx="3487969" cy="461665"/>
          </a:xfrm>
          <a:prstGeom prst="rect">
            <a:avLst/>
          </a:prstGeom>
        </p:spPr>
        <p:txBody>
          <a:bodyPr wrap="square">
            <a:spAutoFit/>
          </a:bodyPr>
          <a:lstStyle/>
          <a:p>
            <a:pPr algn="ctr">
              <a:spcBef>
                <a:spcPct val="0"/>
              </a:spcBef>
              <a:buClr>
                <a:schemeClr val="accent6">
                  <a:lumMod val="75000"/>
                </a:schemeClr>
              </a:buClr>
              <a:buSzPct val="128000"/>
            </a:pPr>
            <a:r>
              <a:rPr lang="en-US" altLang="zh-TW" sz="2400" dirty="0" smtClean="0">
                <a:solidFill>
                  <a:srgbClr val="003399"/>
                </a:solidFill>
                <a:latin typeface="Comic Sans MS" panose="030F0702030302020204" pitchFamily="66" charset="0"/>
                <a:ea typeface="新細明體" panose="02020500000000000000" pitchFamily="18" charset="-120"/>
              </a:rPr>
              <a:t>Mean zonal wind stress</a:t>
            </a:r>
            <a:endParaRPr lang="zh-TW" altLang="en-US" sz="2400" dirty="0">
              <a:solidFill>
                <a:srgbClr val="003399"/>
              </a:solidFill>
              <a:latin typeface="Comic Sans MS" panose="030F0702030302020204" pitchFamily="66" charset="0"/>
              <a:ea typeface="新細明體" panose="02020500000000000000" pitchFamily="18" charset="-120"/>
            </a:endParaRPr>
          </a:p>
        </p:txBody>
      </p:sp>
      <p:cxnSp>
        <p:nvCxnSpPr>
          <p:cNvPr id="10" name="直線單箭頭接點 9"/>
          <p:cNvCxnSpPr>
            <a:stCxn id="4" idx="1"/>
          </p:cNvCxnSpPr>
          <p:nvPr/>
        </p:nvCxnSpPr>
        <p:spPr>
          <a:xfrm flipH="1">
            <a:off x="4267200" y="4818966"/>
            <a:ext cx="3026699" cy="6185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7105650" y="4799518"/>
            <a:ext cx="166949" cy="6380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041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p:nvPr/>
        </p:nvPicPr>
        <p:blipFill rotWithShape="1">
          <a:blip r:embed="rId3"/>
          <a:srcRect l="4700" t="24533" r="3896" b="24534"/>
          <a:stretch/>
        </p:blipFill>
        <p:spPr>
          <a:xfrm>
            <a:off x="1070626" y="1629783"/>
            <a:ext cx="5409924" cy="4803775"/>
          </a:xfrm>
          <a:prstGeom prst="rect">
            <a:avLst/>
          </a:prstGeom>
        </p:spPr>
      </p:pic>
      <mc:AlternateContent xmlns:mc="http://schemas.openxmlformats.org/markup-compatibility/2006" xmlns:a14="http://schemas.microsoft.com/office/drawing/2010/main">
        <mc:Choice Requires="a14">
          <p:sp>
            <p:nvSpPr>
              <p:cNvPr id="3" name="文本框 4"/>
              <p:cNvSpPr txBox="1"/>
              <p:nvPr/>
            </p:nvSpPr>
            <p:spPr>
              <a:xfrm>
                <a:off x="181743" y="3548454"/>
                <a:ext cx="745407" cy="6027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sz="1600" b="1" i="1">
                          <a:solidFill>
                            <a:srgbClr val="FF0000"/>
                          </a:solidFill>
                          <a:latin typeface="Cambria Math" panose="02040503050406030204" pitchFamily="18" charset="0"/>
                        </a:rPr>
                        <m:t>−</m:t>
                      </m:r>
                      <m:f>
                        <m:fPr>
                          <m:ctrlPr>
                            <a:rPr lang="en-US" altLang="zh-CN" sz="1600" b="1" i="1">
                              <a:solidFill>
                                <a:srgbClr val="FF0000"/>
                              </a:solidFill>
                              <a:latin typeface="Cambria Math" panose="02040503050406030204" pitchFamily="18" charset="0"/>
                            </a:rPr>
                          </m:ctrlPr>
                        </m:fPr>
                        <m:num>
                          <m:r>
                            <a:rPr lang="zh-CN" altLang="en-US" sz="1600" b="1" i="1">
                              <a:solidFill>
                                <a:srgbClr val="FF0000"/>
                              </a:solidFill>
                              <a:latin typeface="Cambria Math" panose="02040503050406030204" pitchFamily="18" charset="0"/>
                            </a:rPr>
                            <m:t>𝝏</m:t>
                          </m:r>
                          <m:sSub>
                            <m:sSubPr>
                              <m:ctrlPr>
                                <a:rPr lang="en-US" altLang="zh-CN" sz="1600" b="1" i="1">
                                  <a:solidFill>
                                    <a:srgbClr val="FF0000"/>
                                  </a:solidFill>
                                  <a:latin typeface="Cambria Math" panose="02040503050406030204" pitchFamily="18" charset="0"/>
                                </a:rPr>
                              </m:ctrlPr>
                            </m:sSubPr>
                            <m:e>
                              <m:r>
                                <a:rPr lang="zh-CN" altLang="en-US" sz="1600" b="1" i="1">
                                  <a:solidFill>
                                    <a:srgbClr val="FF0000"/>
                                  </a:solidFill>
                                  <a:latin typeface="Cambria Math" panose="02040503050406030204" pitchFamily="18" charset="0"/>
                                </a:rPr>
                                <m:t>𝝉</m:t>
                              </m:r>
                            </m:e>
                            <m:sub>
                              <m:r>
                                <a:rPr lang="en-US" altLang="zh-CN" sz="1600" b="1" i="1">
                                  <a:solidFill>
                                    <a:srgbClr val="FF0000"/>
                                  </a:solidFill>
                                  <a:latin typeface="Cambria Math" panose="02040503050406030204" pitchFamily="18" charset="0"/>
                                </a:rPr>
                                <m:t>𝒙</m:t>
                              </m:r>
                            </m:sub>
                          </m:sSub>
                        </m:num>
                        <m:den>
                          <m:r>
                            <a:rPr lang="zh-CN" altLang="en-US" sz="1600" b="1" i="1">
                              <a:solidFill>
                                <a:srgbClr val="FF0000"/>
                              </a:solidFill>
                              <a:latin typeface="Cambria Math" panose="02040503050406030204" pitchFamily="18" charset="0"/>
                            </a:rPr>
                            <m:t>𝝏</m:t>
                          </m:r>
                          <m:r>
                            <a:rPr lang="en-US" altLang="zh-CN" sz="1600" b="1" i="1">
                              <a:solidFill>
                                <a:srgbClr val="FF0000"/>
                              </a:solidFill>
                              <a:latin typeface="Cambria Math" panose="02040503050406030204" pitchFamily="18" charset="0"/>
                            </a:rPr>
                            <m:t>𝒚</m:t>
                          </m:r>
                        </m:den>
                      </m:f>
                    </m:oMath>
                  </m:oMathPara>
                </a14:m>
                <a:endParaRPr lang="zh-CN" altLang="en-US" sz="1600" b="1" dirty="0">
                  <a:solidFill>
                    <a:srgbClr val="FF0000"/>
                  </a:solidFill>
                  <a:latin typeface="Comic Sans MS" panose="030F0702030302020204" pitchFamily="66" charset="0"/>
                </a:endParaRPr>
              </a:p>
            </p:txBody>
          </p:sp>
        </mc:Choice>
        <mc:Fallback xmlns="">
          <p:sp>
            <p:nvSpPr>
              <p:cNvPr id="3" name="文本框 4"/>
              <p:cNvSpPr txBox="1">
                <a:spLocks noRot="1" noChangeAspect="1" noMove="1" noResize="1" noEditPoints="1" noAdjustHandles="1" noChangeArrowheads="1" noChangeShapeType="1" noTextEdit="1"/>
              </p:cNvSpPr>
              <p:nvPr/>
            </p:nvSpPr>
            <p:spPr>
              <a:xfrm>
                <a:off x="181743" y="3548454"/>
                <a:ext cx="745407" cy="602729"/>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本框 6"/>
              <p:cNvSpPr txBox="1"/>
              <p:nvPr/>
            </p:nvSpPr>
            <p:spPr>
              <a:xfrm>
                <a:off x="290353" y="5075369"/>
                <a:ext cx="745407" cy="57034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altLang="zh-CN" sz="1600" b="1" i="1">
                              <a:solidFill>
                                <a:srgbClr val="FF0000"/>
                              </a:solidFill>
                              <a:latin typeface="Cambria Math" panose="02040503050406030204" pitchFamily="18" charset="0"/>
                            </a:rPr>
                          </m:ctrlPr>
                        </m:fPr>
                        <m:num>
                          <m:r>
                            <a:rPr lang="zh-CN" altLang="en-US" sz="1600" b="1" i="1">
                              <a:solidFill>
                                <a:srgbClr val="FF0000"/>
                              </a:solidFill>
                              <a:latin typeface="Cambria Math" panose="02040503050406030204" pitchFamily="18" charset="0"/>
                            </a:rPr>
                            <m:t>𝝏</m:t>
                          </m:r>
                          <m:sSub>
                            <m:sSubPr>
                              <m:ctrlPr>
                                <a:rPr lang="en-US" altLang="zh-CN" sz="1600" b="1" i="1">
                                  <a:solidFill>
                                    <a:srgbClr val="FF0000"/>
                                  </a:solidFill>
                                  <a:latin typeface="Cambria Math" panose="02040503050406030204" pitchFamily="18" charset="0"/>
                                </a:rPr>
                              </m:ctrlPr>
                            </m:sSubPr>
                            <m:e>
                              <m:r>
                                <a:rPr lang="zh-CN" altLang="en-US" sz="1600" b="1" i="1">
                                  <a:solidFill>
                                    <a:srgbClr val="FF0000"/>
                                  </a:solidFill>
                                  <a:latin typeface="Cambria Math" panose="02040503050406030204" pitchFamily="18" charset="0"/>
                                </a:rPr>
                                <m:t>𝝉</m:t>
                              </m:r>
                            </m:e>
                            <m:sub>
                              <m:r>
                                <a:rPr lang="en-US" altLang="zh-CN" sz="1600" b="1" i="1">
                                  <a:solidFill>
                                    <a:srgbClr val="FF0000"/>
                                  </a:solidFill>
                                  <a:latin typeface="Cambria Math" panose="02040503050406030204" pitchFamily="18" charset="0"/>
                                </a:rPr>
                                <m:t>𝒚</m:t>
                              </m:r>
                            </m:sub>
                          </m:sSub>
                        </m:num>
                        <m:den>
                          <m:r>
                            <a:rPr lang="zh-CN" altLang="en-US" sz="1600" b="1" i="1">
                              <a:solidFill>
                                <a:srgbClr val="FF0000"/>
                              </a:solidFill>
                              <a:latin typeface="Cambria Math" panose="02040503050406030204" pitchFamily="18" charset="0"/>
                            </a:rPr>
                            <m:t>𝝏</m:t>
                          </m:r>
                          <m:r>
                            <a:rPr lang="en-US" altLang="zh-CN" sz="1600" b="1" i="1">
                              <a:solidFill>
                                <a:srgbClr val="FF0000"/>
                              </a:solidFill>
                              <a:latin typeface="Cambria Math" panose="02040503050406030204" pitchFamily="18" charset="0"/>
                            </a:rPr>
                            <m:t>𝒙</m:t>
                          </m:r>
                        </m:den>
                      </m:f>
                    </m:oMath>
                  </m:oMathPara>
                </a14:m>
                <a:endParaRPr lang="zh-CN" altLang="en-US" sz="1600" b="1" dirty="0">
                  <a:solidFill>
                    <a:srgbClr val="FF0000"/>
                  </a:solidFill>
                  <a:latin typeface="Comic Sans MS" panose="030F0702030302020204" pitchFamily="66" charset="0"/>
                </a:endParaRPr>
              </a:p>
            </p:txBody>
          </p:sp>
        </mc:Choice>
        <mc:Fallback xmlns="">
          <p:sp>
            <p:nvSpPr>
              <p:cNvPr id="4" name="文本框 6"/>
              <p:cNvSpPr txBox="1">
                <a:spLocks noRot="1" noChangeAspect="1" noMove="1" noResize="1" noEditPoints="1" noAdjustHandles="1" noChangeArrowheads="1" noChangeShapeType="1" noTextEdit="1"/>
              </p:cNvSpPr>
              <p:nvPr/>
            </p:nvSpPr>
            <p:spPr>
              <a:xfrm>
                <a:off x="290353" y="5075369"/>
                <a:ext cx="745407" cy="570349"/>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本框 7"/>
              <p:cNvSpPr txBox="1"/>
              <p:nvPr/>
            </p:nvSpPr>
            <p:spPr>
              <a:xfrm>
                <a:off x="-491583" y="2166584"/>
                <a:ext cx="2092058" cy="612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altLang="zh-CN" sz="1600" b="1" i="1">
                              <a:solidFill>
                                <a:srgbClr val="FF0000"/>
                              </a:solidFill>
                              <a:latin typeface="Cambria Math" panose="02040503050406030204" pitchFamily="18" charset="0"/>
                            </a:rPr>
                          </m:ctrlPr>
                        </m:fPr>
                        <m:num>
                          <m:r>
                            <a:rPr lang="zh-CN" altLang="en-US" sz="1600" b="1" i="1">
                              <a:solidFill>
                                <a:srgbClr val="FF0000"/>
                              </a:solidFill>
                              <a:latin typeface="Cambria Math" panose="02040503050406030204" pitchFamily="18" charset="0"/>
                            </a:rPr>
                            <m:t>𝝏</m:t>
                          </m:r>
                          <m:sSub>
                            <m:sSubPr>
                              <m:ctrlPr>
                                <a:rPr lang="en-US" altLang="zh-CN" sz="1600" b="1" i="1">
                                  <a:solidFill>
                                    <a:srgbClr val="FF0000"/>
                                  </a:solidFill>
                                  <a:latin typeface="Cambria Math" panose="02040503050406030204" pitchFamily="18" charset="0"/>
                                </a:rPr>
                              </m:ctrlPr>
                            </m:sSubPr>
                            <m:e>
                              <m:r>
                                <a:rPr lang="zh-CN" altLang="en-US" sz="1600" b="1" i="1">
                                  <a:solidFill>
                                    <a:srgbClr val="FF0000"/>
                                  </a:solidFill>
                                  <a:latin typeface="Cambria Math" panose="02040503050406030204" pitchFamily="18" charset="0"/>
                                </a:rPr>
                                <m:t>𝝉</m:t>
                              </m:r>
                            </m:e>
                            <m:sub>
                              <m:r>
                                <a:rPr lang="en-US" altLang="zh-CN" sz="1600" b="1" i="1">
                                  <a:solidFill>
                                    <a:srgbClr val="FF0000"/>
                                  </a:solidFill>
                                  <a:latin typeface="Cambria Math" panose="02040503050406030204" pitchFamily="18" charset="0"/>
                                </a:rPr>
                                <m:t>𝒚</m:t>
                              </m:r>
                            </m:sub>
                          </m:sSub>
                        </m:num>
                        <m:den>
                          <m:r>
                            <a:rPr lang="zh-CN" altLang="en-US" sz="1600" b="1" i="1">
                              <a:solidFill>
                                <a:srgbClr val="FF0000"/>
                              </a:solidFill>
                              <a:latin typeface="Cambria Math" panose="02040503050406030204" pitchFamily="18" charset="0"/>
                            </a:rPr>
                            <m:t>𝝏</m:t>
                          </m:r>
                          <m:r>
                            <a:rPr lang="en-US" altLang="zh-CN" sz="1600" b="1" i="1">
                              <a:solidFill>
                                <a:srgbClr val="FF0000"/>
                              </a:solidFill>
                              <a:latin typeface="Cambria Math" panose="02040503050406030204" pitchFamily="18" charset="0"/>
                            </a:rPr>
                            <m:t>𝒙</m:t>
                          </m:r>
                        </m:den>
                      </m:f>
                      <m:r>
                        <a:rPr lang="en-US" altLang="zh-CN" sz="1600" b="1" i="1">
                          <a:solidFill>
                            <a:srgbClr val="FF0000"/>
                          </a:solidFill>
                          <a:latin typeface="Cambria Math" panose="02040503050406030204" pitchFamily="18" charset="0"/>
                        </a:rPr>
                        <m:t>−</m:t>
                      </m:r>
                      <m:f>
                        <m:fPr>
                          <m:ctrlPr>
                            <a:rPr lang="en-US" altLang="zh-CN" sz="1600" b="1" i="1">
                              <a:solidFill>
                                <a:srgbClr val="FF0000"/>
                              </a:solidFill>
                              <a:latin typeface="Cambria Math" panose="02040503050406030204" pitchFamily="18" charset="0"/>
                            </a:rPr>
                          </m:ctrlPr>
                        </m:fPr>
                        <m:num>
                          <m:r>
                            <a:rPr lang="zh-CN" altLang="en-US" sz="1600" b="1" i="1">
                              <a:solidFill>
                                <a:srgbClr val="FF0000"/>
                              </a:solidFill>
                              <a:latin typeface="Cambria Math" panose="02040503050406030204" pitchFamily="18" charset="0"/>
                            </a:rPr>
                            <m:t>𝝏</m:t>
                          </m:r>
                          <m:sSub>
                            <m:sSubPr>
                              <m:ctrlPr>
                                <a:rPr lang="en-US" altLang="zh-CN" sz="1600" b="1" i="1">
                                  <a:solidFill>
                                    <a:srgbClr val="FF0000"/>
                                  </a:solidFill>
                                  <a:latin typeface="Cambria Math" panose="02040503050406030204" pitchFamily="18" charset="0"/>
                                </a:rPr>
                              </m:ctrlPr>
                            </m:sSubPr>
                            <m:e>
                              <m:r>
                                <a:rPr lang="zh-CN" altLang="en-US" sz="1600" b="1" i="1">
                                  <a:solidFill>
                                    <a:srgbClr val="FF0000"/>
                                  </a:solidFill>
                                  <a:latin typeface="Cambria Math" panose="02040503050406030204" pitchFamily="18" charset="0"/>
                                </a:rPr>
                                <m:t>𝝉</m:t>
                              </m:r>
                            </m:e>
                            <m:sub>
                              <m:r>
                                <a:rPr lang="en-US" altLang="zh-CN" sz="1600" b="1" i="1">
                                  <a:solidFill>
                                    <a:srgbClr val="FF0000"/>
                                  </a:solidFill>
                                  <a:latin typeface="Cambria Math" panose="02040503050406030204" pitchFamily="18" charset="0"/>
                                </a:rPr>
                                <m:t>𝒙</m:t>
                              </m:r>
                            </m:sub>
                          </m:sSub>
                        </m:num>
                        <m:den>
                          <m:r>
                            <a:rPr lang="zh-CN" altLang="en-US" sz="1600" b="1" i="1">
                              <a:solidFill>
                                <a:srgbClr val="FF0000"/>
                              </a:solidFill>
                              <a:latin typeface="Cambria Math" panose="02040503050406030204" pitchFamily="18" charset="0"/>
                            </a:rPr>
                            <m:t>𝝏</m:t>
                          </m:r>
                          <m:r>
                            <a:rPr lang="en-US" altLang="zh-CN" sz="1600" b="1" i="1">
                              <a:solidFill>
                                <a:srgbClr val="FF0000"/>
                              </a:solidFill>
                              <a:latin typeface="Cambria Math" panose="02040503050406030204" pitchFamily="18" charset="0"/>
                            </a:rPr>
                            <m:t>𝒚</m:t>
                          </m:r>
                        </m:den>
                      </m:f>
                    </m:oMath>
                  </m:oMathPara>
                </a14:m>
                <a:endParaRPr lang="zh-CN" altLang="en-US" sz="1600" b="1" dirty="0">
                  <a:solidFill>
                    <a:srgbClr val="FF0000"/>
                  </a:solidFill>
                  <a:latin typeface="Comic Sans MS" panose="030F0702030302020204" pitchFamily="66" charset="0"/>
                </a:endParaRPr>
              </a:p>
            </p:txBody>
          </p:sp>
        </mc:Choice>
        <mc:Fallback xmlns="">
          <p:sp>
            <p:nvSpPr>
              <p:cNvPr id="5" name="文本框 7"/>
              <p:cNvSpPr txBox="1">
                <a:spLocks noRot="1" noChangeAspect="1" noMove="1" noResize="1" noEditPoints="1" noAdjustHandles="1" noChangeArrowheads="1" noChangeShapeType="1" noTextEdit="1"/>
              </p:cNvSpPr>
              <p:nvPr/>
            </p:nvSpPr>
            <p:spPr>
              <a:xfrm>
                <a:off x="-491583" y="2166584"/>
                <a:ext cx="2092058" cy="612540"/>
              </a:xfrm>
              <a:prstGeom prst="rect">
                <a:avLst/>
              </a:prstGeom>
              <a:blipFill>
                <a:blip r:embed="rId6"/>
                <a:stretch>
                  <a:fillRect/>
                </a:stretch>
              </a:blipFill>
            </p:spPr>
            <p:txBody>
              <a:bodyPr/>
              <a:lstStyle/>
              <a:p>
                <a:r>
                  <a:rPr lang="zh-TW" altLang="en-US">
                    <a:noFill/>
                  </a:rPr>
                  <a:t> </a:t>
                </a:r>
              </a:p>
            </p:txBody>
          </p:sp>
        </mc:Fallback>
      </mc:AlternateContent>
      <p:sp>
        <p:nvSpPr>
          <p:cNvPr id="6" name="矩形 5"/>
          <p:cNvSpPr/>
          <p:nvPr/>
        </p:nvSpPr>
        <p:spPr>
          <a:xfrm>
            <a:off x="290353" y="1196167"/>
            <a:ext cx="6664716" cy="461665"/>
          </a:xfrm>
          <a:prstGeom prst="rect">
            <a:avLst/>
          </a:prstGeom>
        </p:spPr>
        <p:txBody>
          <a:bodyPr wrap="square">
            <a:spAutoFit/>
          </a:bodyPr>
          <a:lstStyle/>
          <a:p>
            <a:pPr algn="ctr">
              <a:spcBef>
                <a:spcPct val="0"/>
              </a:spcBef>
              <a:buClr>
                <a:schemeClr val="accent6">
                  <a:lumMod val="75000"/>
                </a:schemeClr>
              </a:buClr>
              <a:buSzPct val="128000"/>
            </a:pPr>
            <a:r>
              <a:rPr lang="en-US" altLang="zh-TW" sz="2400" dirty="0">
                <a:solidFill>
                  <a:srgbClr val="003399"/>
                </a:solidFill>
                <a:latin typeface="Comic Sans MS" panose="030F0702030302020204" pitchFamily="66" charset="0"/>
                <a:ea typeface="新細明體" panose="02020500000000000000" pitchFamily="18" charset="-120"/>
              </a:rPr>
              <a:t>Climatological WSC and its components</a:t>
            </a:r>
            <a:endParaRPr lang="zh-TW" altLang="en-US" sz="2400" dirty="0">
              <a:solidFill>
                <a:srgbClr val="003399"/>
              </a:solidFill>
              <a:latin typeface="Comic Sans MS" panose="030F0702030302020204" pitchFamily="66" charset="0"/>
              <a:ea typeface="新細明體" panose="02020500000000000000" pitchFamily="18" charset="-120"/>
            </a:endParaRPr>
          </a:p>
        </p:txBody>
      </p:sp>
      <p:sp>
        <p:nvSpPr>
          <p:cNvPr id="7" name="文字方塊 6"/>
          <p:cNvSpPr txBox="1"/>
          <p:nvPr/>
        </p:nvSpPr>
        <p:spPr>
          <a:xfrm>
            <a:off x="6610666" y="3670404"/>
            <a:ext cx="2251020" cy="646331"/>
          </a:xfrm>
          <a:prstGeom prst="rect">
            <a:avLst/>
          </a:prstGeom>
          <a:noFill/>
        </p:spPr>
        <p:txBody>
          <a:bodyPr wrap="square" rtlCol="0">
            <a:spAutoFit/>
          </a:bodyPr>
          <a:lstStyle/>
          <a:p>
            <a:r>
              <a:rPr lang="en-US" altLang="zh-TW" dirty="0" smtClean="0">
                <a:latin typeface="Comic Sans MS" panose="030F0702030302020204" pitchFamily="66" charset="0"/>
              </a:rPr>
              <a:t>Dominant by the zonal component</a:t>
            </a:r>
            <a:endParaRPr lang="zh-TW" altLang="en-US" dirty="0">
              <a:latin typeface="Comic Sans MS" panose="030F0702030302020204" pitchFamily="66" charset="0"/>
            </a:endParaRPr>
          </a:p>
        </p:txBody>
      </p:sp>
      <p:sp>
        <p:nvSpPr>
          <p:cNvPr id="8" name="文字方塊 7"/>
          <p:cNvSpPr txBox="1"/>
          <p:nvPr/>
        </p:nvSpPr>
        <p:spPr>
          <a:xfrm>
            <a:off x="6480550" y="5075369"/>
            <a:ext cx="2752725" cy="923330"/>
          </a:xfrm>
          <a:prstGeom prst="rect">
            <a:avLst/>
          </a:prstGeom>
          <a:noFill/>
        </p:spPr>
        <p:txBody>
          <a:bodyPr wrap="square" rtlCol="0">
            <a:spAutoFit/>
          </a:bodyPr>
          <a:lstStyle/>
          <a:p>
            <a:r>
              <a:rPr lang="en-US" altLang="zh-TW" dirty="0" smtClean="0">
                <a:latin typeface="Comic Sans MS" panose="030F0702030302020204" pitchFamily="66" charset="0"/>
              </a:rPr>
              <a:t>Meridional component important in eastern and western boundaries</a:t>
            </a:r>
            <a:endParaRPr lang="zh-TW" altLang="en-US" dirty="0">
              <a:latin typeface="Comic Sans MS" panose="030F0702030302020204" pitchFamily="66" charset="0"/>
            </a:endParaRPr>
          </a:p>
        </p:txBody>
      </p:sp>
      <p:sp>
        <p:nvSpPr>
          <p:cNvPr id="10" name="矩形 9"/>
          <p:cNvSpPr/>
          <p:nvPr/>
        </p:nvSpPr>
        <p:spPr>
          <a:xfrm>
            <a:off x="109909" y="769149"/>
            <a:ext cx="6472621" cy="461665"/>
          </a:xfrm>
          <a:prstGeom prst="rect">
            <a:avLst/>
          </a:prstGeom>
        </p:spPr>
        <p:txBody>
          <a:bodyPr wrap="square">
            <a:spAutoFit/>
          </a:bodyPr>
          <a:lstStyle/>
          <a:p>
            <a:pPr algn="ctr">
              <a:spcBef>
                <a:spcPct val="0"/>
              </a:spcBef>
              <a:buClr>
                <a:schemeClr val="accent6">
                  <a:lumMod val="75000"/>
                </a:schemeClr>
              </a:buClr>
              <a:buSzPct val="128000"/>
            </a:pPr>
            <a:r>
              <a:rPr lang="en-US"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Contribution to the biases: </a:t>
            </a:r>
            <a:r>
              <a:rPr lang="en-US" altLang="zh-TW"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w</a:t>
            </a:r>
            <a:r>
              <a:rPr lang="en-US"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est </a:t>
            </a:r>
            <a:r>
              <a:rPr lang="en-US" altLang="zh-TW"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of 120°W </a:t>
            </a:r>
            <a:endParaRPr lang="zh-TW" alt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pic>
        <p:nvPicPr>
          <p:cNvPr id="11" name="图片 3"/>
          <p:cNvPicPr/>
          <p:nvPr/>
        </p:nvPicPr>
        <p:blipFill rotWithShape="1">
          <a:blip r:embed="rId7"/>
          <a:srcRect l="49992" t="52002" r="6448" b="36752"/>
          <a:stretch/>
        </p:blipFill>
        <p:spPr>
          <a:xfrm>
            <a:off x="6555650" y="614932"/>
            <a:ext cx="2546252" cy="1206024"/>
          </a:xfrm>
          <a:prstGeom prst="rect">
            <a:avLst/>
          </a:prstGeom>
        </p:spPr>
      </p:pic>
    </p:spTree>
    <p:extLst>
      <p:ext uri="{BB962C8B-B14F-4D97-AF65-F5344CB8AC3E}">
        <p14:creationId xmlns:p14="http://schemas.microsoft.com/office/powerpoint/2010/main" val="3732183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p:nvPr/>
        </p:nvPicPr>
        <p:blipFill rotWithShape="1">
          <a:blip r:embed="rId3"/>
          <a:srcRect l="5045" t="32534" r="3551" b="32000"/>
          <a:stretch/>
        </p:blipFill>
        <p:spPr>
          <a:xfrm>
            <a:off x="1057546" y="2477186"/>
            <a:ext cx="7229204" cy="3961714"/>
          </a:xfrm>
          <a:prstGeom prst="rect">
            <a:avLst/>
          </a:prstGeom>
        </p:spPr>
      </p:pic>
      <mc:AlternateContent xmlns:mc="http://schemas.openxmlformats.org/markup-compatibility/2006" xmlns:a14="http://schemas.microsoft.com/office/drawing/2010/main">
        <mc:Choice Requires="a14">
          <p:sp>
            <p:nvSpPr>
              <p:cNvPr id="4" name="文本框 4"/>
              <p:cNvSpPr txBox="1"/>
              <p:nvPr/>
            </p:nvSpPr>
            <p:spPr>
              <a:xfrm>
                <a:off x="213494" y="3132448"/>
                <a:ext cx="745407" cy="6027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sz="1600" b="1" i="1">
                          <a:solidFill>
                            <a:srgbClr val="FF0000"/>
                          </a:solidFill>
                          <a:latin typeface="Cambria Math" panose="02040503050406030204" pitchFamily="18" charset="0"/>
                        </a:rPr>
                        <m:t>−</m:t>
                      </m:r>
                      <m:f>
                        <m:fPr>
                          <m:ctrlPr>
                            <a:rPr lang="en-US" altLang="zh-CN" sz="1600" b="1" i="1">
                              <a:solidFill>
                                <a:srgbClr val="FF0000"/>
                              </a:solidFill>
                              <a:latin typeface="Cambria Math" panose="02040503050406030204" pitchFamily="18" charset="0"/>
                            </a:rPr>
                          </m:ctrlPr>
                        </m:fPr>
                        <m:num>
                          <m:r>
                            <a:rPr lang="zh-CN" altLang="en-US" sz="1600" b="1" i="1">
                              <a:solidFill>
                                <a:srgbClr val="FF0000"/>
                              </a:solidFill>
                              <a:latin typeface="Cambria Math" panose="02040503050406030204" pitchFamily="18" charset="0"/>
                            </a:rPr>
                            <m:t>𝝏</m:t>
                          </m:r>
                          <m:sSub>
                            <m:sSubPr>
                              <m:ctrlPr>
                                <a:rPr lang="en-US" altLang="zh-CN" sz="1600" b="1" i="1">
                                  <a:solidFill>
                                    <a:srgbClr val="FF0000"/>
                                  </a:solidFill>
                                  <a:latin typeface="Cambria Math" panose="02040503050406030204" pitchFamily="18" charset="0"/>
                                </a:rPr>
                              </m:ctrlPr>
                            </m:sSubPr>
                            <m:e>
                              <m:r>
                                <a:rPr lang="zh-CN" altLang="en-US" sz="1600" b="1" i="1">
                                  <a:solidFill>
                                    <a:srgbClr val="FF0000"/>
                                  </a:solidFill>
                                  <a:latin typeface="Cambria Math" panose="02040503050406030204" pitchFamily="18" charset="0"/>
                                </a:rPr>
                                <m:t>𝝉</m:t>
                              </m:r>
                            </m:e>
                            <m:sub>
                              <m:r>
                                <a:rPr lang="en-US" altLang="zh-CN" sz="1600" b="1" i="1">
                                  <a:solidFill>
                                    <a:srgbClr val="FF0000"/>
                                  </a:solidFill>
                                  <a:latin typeface="Cambria Math" panose="02040503050406030204" pitchFamily="18" charset="0"/>
                                </a:rPr>
                                <m:t>𝒙</m:t>
                              </m:r>
                            </m:sub>
                          </m:sSub>
                        </m:num>
                        <m:den>
                          <m:r>
                            <a:rPr lang="zh-CN" altLang="en-US" sz="1600" b="1" i="1">
                              <a:solidFill>
                                <a:srgbClr val="FF0000"/>
                              </a:solidFill>
                              <a:latin typeface="Cambria Math" panose="02040503050406030204" pitchFamily="18" charset="0"/>
                            </a:rPr>
                            <m:t>𝝏</m:t>
                          </m:r>
                          <m:r>
                            <a:rPr lang="en-US" altLang="zh-CN" sz="1600" b="1" i="1">
                              <a:solidFill>
                                <a:srgbClr val="FF0000"/>
                              </a:solidFill>
                              <a:latin typeface="Cambria Math" panose="02040503050406030204" pitchFamily="18" charset="0"/>
                            </a:rPr>
                            <m:t>𝒚</m:t>
                          </m:r>
                        </m:den>
                      </m:f>
                    </m:oMath>
                  </m:oMathPara>
                </a14:m>
                <a:endParaRPr lang="zh-CN" altLang="en-US" sz="1600" b="1" dirty="0">
                  <a:solidFill>
                    <a:srgbClr val="FF0000"/>
                  </a:solidFill>
                </a:endParaRPr>
              </a:p>
            </p:txBody>
          </p:sp>
        </mc:Choice>
        <mc:Fallback xmlns="">
          <p:sp>
            <p:nvSpPr>
              <p:cNvPr id="4" name="文本框 4"/>
              <p:cNvSpPr txBox="1">
                <a:spLocks noRot="1" noChangeAspect="1" noMove="1" noResize="1" noEditPoints="1" noAdjustHandles="1" noChangeArrowheads="1" noChangeShapeType="1" noTextEdit="1"/>
              </p:cNvSpPr>
              <p:nvPr/>
            </p:nvSpPr>
            <p:spPr>
              <a:xfrm>
                <a:off x="213494" y="3132448"/>
                <a:ext cx="745407" cy="602729"/>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本框 6"/>
              <p:cNvSpPr txBox="1"/>
              <p:nvPr/>
            </p:nvSpPr>
            <p:spPr>
              <a:xfrm>
                <a:off x="312139" y="4997030"/>
                <a:ext cx="745407" cy="57034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altLang="zh-CN" sz="1600" b="1" i="1">
                              <a:solidFill>
                                <a:srgbClr val="FF0000"/>
                              </a:solidFill>
                              <a:latin typeface="Cambria Math" panose="02040503050406030204" pitchFamily="18" charset="0"/>
                            </a:rPr>
                          </m:ctrlPr>
                        </m:fPr>
                        <m:num>
                          <m:r>
                            <a:rPr lang="zh-CN" altLang="en-US" sz="1600" b="1" i="1">
                              <a:solidFill>
                                <a:srgbClr val="FF0000"/>
                              </a:solidFill>
                              <a:latin typeface="Cambria Math" panose="02040503050406030204" pitchFamily="18" charset="0"/>
                            </a:rPr>
                            <m:t>𝝏</m:t>
                          </m:r>
                          <m:sSub>
                            <m:sSubPr>
                              <m:ctrlPr>
                                <a:rPr lang="en-US" altLang="zh-CN" sz="1600" b="1" i="1">
                                  <a:solidFill>
                                    <a:srgbClr val="FF0000"/>
                                  </a:solidFill>
                                  <a:latin typeface="Cambria Math" panose="02040503050406030204" pitchFamily="18" charset="0"/>
                                </a:rPr>
                              </m:ctrlPr>
                            </m:sSubPr>
                            <m:e>
                              <m:r>
                                <a:rPr lang="zh-CN" altLang="en-US" sz="1600" b="1" i="1">
                                  <a:solidFill>
                                    <a:srgbClr val="FF0000"/>
                                  </a:solidFill>
                                  <a:latin typeface="Cambria Math" panose="02040503050406030204" pitchFamily="18" charset="0"/>
                                </a:rPr>
                                <m:t>𝝉</m:t>
                              </m:r>
                            </m:e>
                            <m:sub>
                              <m:r>
                                <a:rPr lang="en-US" altLang="zh-CN" sz="1600" b="1" i="1">
                                  <a:solidFill>
                                    <a:srgbClr val="FF0000"/>
                                  </a:solidFill>
                                  <a:latin typeface="Cambria Math" panose="02040503050406030204" pitchFamily="18" charset="0"/>
                                </a:rPr>
                                <m:t>𝒚</m:t>
                              </m:r>
                            </m:sub>
                          </m:sSub>
                        </m:num>
                        <m:den>
                          <m:r>
                            <a:rPr lang="zh-CN" altLang="en-US" sz="1600" b="1" i="1">
                              <a:solidFill>
                                <a:srgbClr val="FF0000"/>
                              </a:solidFill>
                              <a:latin typeface="Cambria Math" panose="02040503050406030204" pitchFamily="18" charset="0"/>
                            </a:rPr>
                            <m:t>𝝏</m:t>
                          </m:r>
                          <m:r>
                            <a:rPr lang="en-US" altLang="zh-CN" sz="1600" b="1" i="1">
                              <a:solidFill>
                                <a:srgbClr val="FF0000"/>
                              </a:solidFill>
                              <a:latin typeface="Cambria Math" panose="02040503050406030204" pitchFamily="18" charset="0"/>
                            </a:rPr>
                            <m:t>𝒙</m:t>
                          </m:r>
                        </m:den>
                      </m:f>
                    </m:oMath>
                  </m:oMathPara>
                </a14:m>
                <a:endParaRPr lang="zh-CN" altLang="en-US" sz="1600" b="1" dirty="0">
                  <a:solidFill>
                    <a:srgbClr val="FF0000"/>
                  </a:solidFill>
                </a:endParaRPr>
              </a:p>
            </p:txBody>
          </p:sp>
        </mc:Choice>
        <mc:Fallback xmlns="">
          <p:sp>
            <p:nvSpPr>
              <p:cNvPr id="5" name="文本框 6"/>
              <p:cNvSpPr txBox="1">
                <a:spLocks noRot="1" noChangeAspect="1" noMove="1" noResize="1" noEditPoints="1" noAdjustHandles="1" noChangeArrowheads="1" noChangeShapeType="1" noTextEdit="1"/>
              </p:cNvSpPr>
              <p:nvPr/>
            </p:nvSpPr>
            <p:spPr>
              <a:xfrm>
                <a:off x="312139" y="4997030"/>
                <a:ext cx="745407" cy="570349"/>
              </a:xfrm>
              <a:prstGeom prst="rect">
                <a:avLst/>
              </a:prstGeom>
              <a:blipFill>
                <a:blip r:embed="rId5"/>
                <a:stretch>
                  <a:fillRect/>
                </a:stretch>
              </a:blipFill>
            </p:spPr>
            <p:txBody>
              <a:bodyPr/>
              <a:lstStyle/>
              <a:p>
                <a:r>
                  <a:rPr lang="zh-TW" altLang="en-US">
                    <a:noFill/>
                  </a:rPr>
                  <a:t> </a:t>
                </a:r>
              </a:p>
            </p:txBody>
          </p:sp>
        </mc:Fallback>
      </mc:AlternateContent>
      <p:sp>
        <p:nvSpPr>
          <p:cNvPr id="6" name="文字方塊 5"/>
          <p:cNvSpPr txBox="1"/>
          <p:nvPr/>
        </p:nvSpPr>
        <p:spPr>
          <a:xfrm>
            <a:off x="6717311" y="1769300"/>
            <a:ext cx="2348510" cy="707886"/>
          </a:xfrm>
          <a:prstGeom prst="rect">
            <a:avLst/>
          </a:prstGeom>
          <a:noFill/>
        </p:spPr>
        <p:txBody>
          <a:bodyPr wrap="square" rtlCol="0">
            <a:spAutoFit/>
          </a:bodyPr>
          <a:lstStyle/>
          <a:p>
            <a:r>
              <a:rPr lang="en-US" altLang="zh-TW" sz="2000" dirty="0" smtClean="0">
                <a:latin typeface="Comic Sans MS" panose="030F0702030302020204" pitchFamily="66" charset="0"/>
              </a:rPr>
              <a:t>Dominated by the zonal component</a:t>
            </a:r>
            <a:endParaRPr lang="zh-TW" altLang="en-US" sz="2000" dirty="0">
              <a:latin typeface="Comic Sans MS" panose="030F0702030302020204" pitchFamily="66" charset="0"/>
            </a:endParaRPr>
          </a:p>
        </p:txBody>
      </p:sp>
      <p:sp>
        <p:nvSpPr>
          <p:cNvPr id="7" name="矩形 6"/>
          <p:cNvSpPr/>
          <p:nvPr/>
        </p:nvSpPr>
        <p:spPr>
          <a:xfrm>
            <a:off x="0" y="1531889"/>
            <a:ext cx="6545861" cy="830997"/>
          </a:xfrm>
          <a:prstGeom prst="rect">
            <a:avLst/>
          </a:prstGeom>
        </p:spPr>
        <p:txBody>
          <a:bodyPr wrap="square">
            <a:spAutoFit/>
          </a:bodyPr>
          <a:lstStyle/>
          <a:p>
            <a:pPr algn="ctr">
              <a:spcBef>
                <a:spcPct val="0"/>
              </a:spcBef>
              <a:buClr>
                <a:schemeClr val="accent6">
                  <a:lumMod val="75000"/>
                </a:schemeClr>
              </a:buClr>
              <a:buSzPct val="128000"/>
            </a:pPr>
            <a:r>
              <a:rPr lang="en-US" altLang="zh-TW" sz="2400" dirty="0">
                <a:solidFill>
                  <a:srgbClr val="003399"/>
                </a:solidFill>
                <a:latin typeface="Comic Sans MS" panose="030F0702030302020204" pitchFamily="66" charset="0"/>
                <a:ea typeface="新細明體" panose="02020500000000000000" pitchFamily="18" charset="-120"/>
              </a:rPr>
              <a:t>The zonal Sverdrup transport due to different wind stress components</a:t>
            </a:r>
            <a:endParaRPr lang="zh-TW" altLang="en-US" sz="2400" dirty="0">
              <a:solidFill>
                <a:srgbClr val="003399"/>
              </a:solidFill>
              <a:latin typeface="Comic Sans MS" panose="030F0702030302020204" pitchFamily="66" charset="0"/>
              <a:ea typeface="新細明體" panose="02020500000000000000" pitchFamily="18" charset="-120"/>
            </a:endParaRPr>
          </a:p>
        </p:txBody>
      </p:sp>
      <p:sp>
        <p:nvSpPr>
          <p:cNvPr id="10" name="矩形 9"/>
          <p:cNvSpPr/>
          <p:nvPr/>
        </p:nvSpPr>
        <p:spPr>
          <a:xfrm>
            <a:off x="109909" y="769149"/>
            <a:ext cx="6472621" cy="461665"/>
          </a:xfrm>
          <a:prstGeom prst="rect">
            <a:avLst/>
          </a:prstGeom>
        </p:spPr>
        <p:txBody>
          <a:bodyPr wrap="square">
            <a:spAutoFit/>
          </a:bodyPr>
          <a:lstStyle/>
          <a:p>
            <a:pPr algn="ctr">
              <a:spcBef>
                <a:spcPct val="0"/>
              </a:spcBef>
              <a:buClr>
                <a:schemeClr val="accent6">
                  <a:lumMod val="75000"/>
                </a:schemeClr>
              </a:buClr>
              <a:buSzPct val="128000"/>
            </a:pPr>
            <a:r>
              <a:rPr lang="en-US"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Contribution to the biases: </a:t>
            </a:r>
            <a:r>
              <a:rPr lang="en-US" altLang="zh-TW"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w</a:t>
            </a:r>
            <a:r>
              <a:rPr lang="en-US"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est </a:t>
            </a:r>
            <a:r>
              <a:rPr lang="en-US" altLang="zh-TW"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of 120°W </a:t>
            </a:r>
            <a:endParaRPr lang="zh-TW" alt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pic>
        <p:nvPicPr>
          <p:cNvPr id="11" name="图片 3"/>
          <p:cNvPicPr/>
          <p:nvPr/>
        </p:nvPicPr>
        <p:blipFill rotWithShape="1">
          <a:blip r:embed="rId6"/>
          <a:srcRect l="49992" t="52002" r="6448" b="36752"/>
          <a:stretch/>
        </p:blipFill>
        <p:spPr>
          <a:xfrm>
            <a:off x="6555650" y="614932"/>
            <a:ext cx="2546252" cy="1206024"/>
          </a:xfrm>
          <a:prstGeom prst="rect">
            <a:avLst/>
          </a:prstGeom>
        </p:spPr>
      </p:pic>
    </p:spTree>
    <p:extLst>
      <p:ext uri="{BB962C8B-B14F-4D97-AF65-F5344CB8AC3E}">
        <p14:creationId xmlns:p14="http://schemas.microsoft.com/office/powerpoint/2010/main" val="2744210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C:\Users\Administrator\Desktop\图片5.png"/>
          <p:cNvPicPr/>
          <p:nvPr/>
        </p:nvPicPr>
        <p:blipFill>
          <a:blip r:embed="rId3">
            <a:extLst>
              <a:ext uri="{28A0092B-C50C-407E-A947-70E740481C1C}">
                <a14:useLocalDpi xmlns:a14="http://schemas.microsoft.com/office/drawing/2010/main" val="0"/>
              </a:ext>
            </a:extLst>
          </a:blip>
          <a:srcRect/>
          <a:stretch>
            <a:fillRect/>
          </a:stretch>
        </p:blipFill>
        <p:spPr bwMode="auto">
          <a:xfrm>
            <a:off x="2153422" y="1530866"/>
            <a:ext cx="6819311" cy="4846541"/>
          </a:xfrm>
          <a:prstGeom prst="rect">
            <a:avLst/>
          </a:prstGeom>
          <a:noFill/>
          <a:ln>
            <a:noFill/>
          </a:ln>
        </p:spPr>
      </p:pic>
      <p:sp>
        <p:nvSpPr>
          <p:cNvPr id="3" name="文字方塊 2"/>
          <p:cNvSpPr txBox="1"/>
          <p:nvPr/>
        </p:nvSpPr>
        <p:spPr>
          <a:xfrm>
            <a:off x="2681628" y="1173739"/>
            <a:ext cx="2148345" cy="369332"/>
          </a:xfrm>
          <a:prstGeom prst="rect">
            <a:avLst/>
          </a:prstGeom>
          <a:noFill/>
        </p:spPr>
        <p:txBody>
          <a:bodyPr wrap="none" rtlCol="0">
            <a:spAutoFit/>
          </a:bodyPr>
          <a:lstStyle/>
          <a:p>
            <a:r>
              <a:rPr lang="en-US" altLang="zh-TW" dirty="0" smtClean="0">
                <a:solidFill>
                  <a:srgbClr val="003399"/>
                </a:solidFill>
                <a:latin typeface="Comic Sans MS" panose="030F0702030302020204" pitchFamily="66" charset="0"/>
              </a:rPr>
              <a:t>Wind </a:t>
            </a:r>
            <a:r>
              <a:rPr lang="en-US" altLang="zh-TW" dirty="0" err="1" smtClean="0">
                <a:solidFill>
                  <a:srgbClr val="003399"/>
                </a:solidFill>
                <a:latin typeface="Comic Sans MS" panose="030F0702030302020204" pitchFamily="66" charset="0"/>
              </a:rPr>
              <a:t>stress+WSC</a:t>
            </a:r>
            <a:endParaRPr lang="zh-TW" altLang="en-US" dirty="0">
              <a:solidFill>
                <a:srgbClr val="003399"/>
              </a:solidFill>
              <a:latin typeface="Comic Sans MS" panose="030F0702030302020204" pitchFamily="66" charset="0"/>
            </a:endParaRPr>
          </a:p>
        </p:txBody>
      </p:sp>
      <p:sp>
        <p:nvSpPr>
          <p:cNvPr id="4" name="文字方塊 3"/>
          <p:cNvSpPr txBox="1"/>
          <p:nvPr/>
        </p:nvSpPr>
        <p:spPr>
          <a:xfrm>
            <a:off x="5750540" y="1166188"/>
            <a:ext cx="2941831" cy="369332"/>
          </a:xfrm>
          <a:prstGeom prst="rect">
            <a:avLst/>
          </a:prstGeom>
          <a:noFill/>
        </p:spPr>
        <p:txBody>
          <a:bodyPr wrap="none" rtlCol="0">
            <a:spAutoFit/>
          </a:bodyPr>
          <a:lstStyle/>
          <a:p>
            <a:r>
              <a:rPr lang="en-US" altLang="zh-TW" dirty="0" smtClean="0">
                <a:solidFill>
                  <a:srgbClr val="003399"/>
                </a:solidFill>
                <a:latin typeface="Comic Sans MS" panose="030F0702030302020204" pitchFamily="66" charset="0"/>
              </a:rPr>
              <a:t>Zonal Sverdrup transport</a:t>
            </a:r>
            <a:endParaRPr lang="zh-TW" altLang="en-US" dirty="0">
              <a:solidFill>
                <a:srgbClr val="003399"/>
              </a:solidFill>
              <a:latin typeface="Comic Sans MS" panose="030F0702030302020204" pitchFamily="66" charset="0"/>
            </a:endParaRPr>
          </a:p>
        </p:txBody>
      </p:sp>
      <p:sp>
        <p:nvSpPr>
          <p:cNvPr id="5" name="矩形 4"/>
          <p:cNvSpPr/>
          <p:nvPr/>
        </p:nvSpPr>
        <p:spPr>
          <a:xfrm>
            <a:off x="0" y="1762077"/>
            <a:ext cx="2381250" cy="1200329"/>
          </a:xfrm>
          <a:prstGeom prst="rect">
            <a:avLst/>
          </a:prstGeom>
        </p:spPr>
        <p:txBody>
          <a:bodyPr wrap="square">
            <a:spAutoFit/>
          </a:bodyPr>
          <a:lstStyle/>
          <a:p>
            <a:r>
              <a:rPr lang="en-US" altLang="zh-TW" dirty="0" smtClean="0">
                <a:solidFill>
                  <a:srgbClr val="1C1D1E"/>
                </a:solidFill>
                <a:latin typeface="Comic Sans MS" panose="030F0702030302020204" pitchFamily="66" charset="0"/>
              </a:rPr>
              <a:t>+/-WSC formed </a:t>
            </a:r>
            <a:r>
              <a:rPr lang="en-US" altLang="zh-TW" dirty="0">
                <a:solidFill>
                  <a:srgbClr val="1C1D1E"/>
                </a:solidFill>
                <a:latin typeface="Comic Sans MS" panose="030F0702030302020204" pitchFamily="66" charset="0"/>
              </a:rPr>
              <a:t>on the </a:t>
            </a:r>
            <a:r>
              <a:rPr lang="en-US" altLang="zh-TW" dirty="0" smtClean="0">
                <a:solidFill>
                  <a:srgbClr val="1C1D1E"/>
                </a:solidFill>
                <a:latin typeface="Comic Sans MS" panose="030F0702030302020204" pitchFamily="66" charset="0"/>
              </a:rPr>
              <a:t>south/north of </a:t>
            </a:r>
            <a:r>
              <a:rPr lang="en-US" altLang="zh-TW" dirty="0">
                <a:solidFill>
                  <a:srgbClr val="1C1D1E"/>
                </a:solidFill>
                <a:latin typeface="Comic Sans MS" panose="030F0702030302020204" pitchFamily="66" charset="0"/>
              </a:rPr>
              <a:t>the northeasterly jets. </a:t>
            </a:r>
            <a:endParaRPr lang="zh-TW" altLang="en-US" dirty="0">
              <a:latin typeface="Comic Sans MS" panose="030F0702030302020204" pitchFamily="66" charset="0"/>
            </a:endParaRPr>
          </a:p>
        </p:txBody>
      </p:sp>
      <p:sp>
        <p:nvSpPr>
          <p:cNvPr id="6" name="文字方塊 5"/>
          <p:cNvSpPr txBox="1"/>
          <p:nvPr/>
        </p:nvSpPr>
        <p:spPr>
          <a:xfrm>
            <a:off x="98994" y="3736787"/>
            <a:ext cx="2339406" cy="923330"/>
          </a:xfrm>
          <a:prstGeom prst="rect">
            <a:avLst/>
          </a:prstGeom>
          <a:noFill/>
        </p:spPr>
        <p:txBody>
          <a:bodyPr wrap="square" rtlCol="0">
            <a:spAutoFit/>
          </a:bodyPr>
          <a:lstStyle/>
          <a:p>
            <a:r>
              <a:rPr lang="en-US" altLang="zh-TW" dirty="0" smtClean="0">
                <a:latin typeface="Comic Sans MS" panose="030F0702030302020204" pitchFamily="66" charset="0"/>
              </a:rPr>
              <a:t>Poorly resolved gap winds in COREII data</a:t>
            </a:r>
            <a:endParaRPr lang="zh-TW" altLang="en-US" dirty="0">
              <a:latin typeface="Comic Sans MS" panose="030F0702030302020204" pitchFamily="66" charset="0"/>
            </a:endParaRPr>
          </a:p>
        </p:txBody>
      </p:sp>
      <p:sp>
        <p:nvSpPr>
          <p:cNvPr id="7" name="文字方塊 6"/>
          <p:cNvSpPr txBox="1"/>
          <p:nvPr/>
        </p:nvSpPr>
        <p:spPr>
          <a:xfrm>
            <a:off x="227828" y="5183413"/>
            <a:ext cx="2153422" cy="923330"/>
          </a:xfrm>
          <a:prstGeom prst="rect">
            <a:avLst/>
          </a:prstGeom>
          <a:noFill/>
        </p:spPr>
        <p:txBody>
          <a:bodyPr wrap="square" rtlCol="0">
            <a:spAutoFit/>
          </a:bodyPr>
          <a:lstStyle/>
          <a:p>
            <a:r>
              <a:rPr lang="en-US" altLang="zh-TW" dirty="0" smtClean="0">
                <a:latin typeface="Comic Sans MS" panose="030F0702030302020204" pitchFamily="66" charset="0"/>
              </a:rPr>
              <a:t>More realistic WSC (but still weaker)</a:t>
            </a:r>
            <a:endParaRPr lang="zh-TW" altLang="en-US" dirty="0">
              <a:latin typeface="Comic Sans MS" panose="030F0702030302020204" pitchFamily="66" charset="0"/>
            </a:endParaRPr>
          </a:p>
        </p:txBody>
      </p:sp>
      <p:sp>
        <p:nvSpPr>
          <p:cNvPr id="8" name="文字方塊 7"/>
          <p:cNvSpPr txBox="1"/>
          <p:nvPr/>
        </p:nvSpPr>
        <p:spPr>
          <a:xfrm>
            <a:off x="1190625" y="6283526"/>
            <a:ext cx="3586306" cy="646331"/>
          </a:xfrm>
          <a:prstGeom prst="rect">
            <a:avLst/>
          </a:prstGeom>
          <a:noFill/>
        </p:spPr>
        <p:txBody>
          <a:bodyPr wrap="square" rtlCol="0">
            <a:spAutoFit/>
          </a:bodyPr>
          <a:lstStyle/>
          <a:p>
            <a:r>
              <a:rPr lang="en-US" altLang="zh-TW" dirty="0" smtClean="0">
                <a:latin typeface="Comic Sans MS" panose="030F0702030302020204" pitchFamily="66" charset="0"/>
              </a:rPr>
              <a:t>Weaker southerly wind results in </a:t>
            </a:r>
            <a:r>
              <a:rPr lang="en-US" altLang="zh-TW" dirty="0">
                <a:latin typeface="Comic Sans MS" panose="030F0702030302020204" pitchFamily="66" charset="0"/>
              </a:rPr>
              <a:t>a small WSC gradient </a:t>
            </a:r>
            <a:endParaRPr lang="zh-TW" altLang="en-US" dirty="0">
              <a:latin typeface="Comic Sans MS" panose="030F0702030302020204" pitchFamily="66" charset="0"/>
            </a:endParaRPr>
          </a:p>
        </p:txBody>
      </p:sp>
      <p:sp>
        <p:nvSpPr>
          <p:cNvPr id="9" name="矩形 8"/>
          <p:cNvSpPr/>
          <p:nvPr/>
        </p:nvSpPr>
        <p:spPr>
          <a:xfrm>
            <a:off x="5680873" y="6271174"/>
            <a:ext cx="3209471" cy="646331"/>
          </a:xfrm>
          <a:prstGeom prst="rect">
            <a:avLst/>
          </a:prstGeom>
        </p:spPr>
        <p:txBody>
          <a:bodyPr wrap="square">
            <a:spAutoFit/>
          </a:bodyPr>
          <a:lstStyle/>
          <a:p>
            <a:r>
              <a:rPr lang="en-US" altLang="zh-TW" dirty="0" smtClean="0">
                <a:latin typeface="Comic Sans MS" panose="030F0702030302020204" pitchFamily="66" charset="0"/>
              </a:rPr>
              <a:t>steady </a:t>
            </a:r>
            <a:r>
              <a:rPr lang="en-US" altLang="zh-TW" dirty="0">
                <a:latin typeface="Comic Sans MS" panose="030F0702030302020204" pitchFamily="66" charset="0"/>
              </a:rPr>
              <a:t>westward accumulation of curl(</a:t>
            </a:r>
            <a:r>
              <a:rPr lang="en-US" altLang="zh-TW" i="1" dirty="0">
                <a:latin typeface="Comic Sans MS" panose="030F0702030302020204" pitchFamily="66" charset="0"/>
              </a:rPr>
              <a:t>τ</a:t>
            </a:r>
            <a:r>
              <a:rPr lang="en-US" altLang="zh-TW" dirty="0">
                <a:latin typeface="Comic Sans MS" panose="030F0702030302020204" pitchFamily="66" charset="0"/>
              </a:rPr>
              <a:t>)</a:t>
            </a:r>
            <a:r>
              <a:rPr lang="en-US" altLang="zh-TW" i="1" baseline="-25000" dirty="0">
                <a:latin typeface="Comic Sans MS" panose="030F0702030302020204" pitchFamily="66" charset="0"/>
              </a:rPr>
              <a:t>y</a:t>
            </a:r>
            <a:r>
              <a:rPr lang="en-US" altLang="zh-TW" dirty="0">
                <a:latin typeface="Comic Sans MS" panose="030F0702030302020204" pitchFamily="66" charset="0"/>
              </a:rPr>
              <a:t> </a:t>
            </a:r>
            <a:endParaRPr lang="zh-TW" altLang="en-US" dirty="0">
              <a:latin typeface="Comic Sans MS" panose="030F0702030302020204" pitchFamily="66" charset="0"/>
            </a:endParaRPr>
          </a:p>
        </p:txBody>
      </p:sp>
      <p:sp>
        <p:nvSpPr>
          <p:cNvPr id="15" name="橢圓 14"/>
          <p:cNvSpPr/>
          <p:nvPr/>
        </p:nvSpPr>
        <p:spPr>
          <a:xfrm>
            <a:off x="3422811" y="5381805"/>
            <a:ext cx="1354120" cy="75223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p:nvPr/>
        </p:nvCxnSpPr>
        <p:spPr>
          <a:xfrm flipH="1">
            <a:off x="2869124" y="5999267"/>
            <a:ext cx="740716" cy="378140"/>
          </a:xfrm>
          <a:prstGeom prst="straightConnector1">
            <a:avLst/>
          </a:prstGeom>
          <a:ln w="3175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9" name="橢圓 18"/>
          <p:cNvSpPr/>
          <p:nvPr/>
        </p:nvSpPr>
        <p:spPr>
          <a:xfrm>
            <a:off x="6146961" y="3591105"/>
            <a:ext cx="1354120" cy="75223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單箭頭接點 19"/>
          <p:cNvCxnSpPr/>
          <p:nvPr/>
        </p:nvCxnSpPr>
        <p:spPr>
          <a:xfrm>
            <a:off x="6831359" y="4343343"/>
            <a:ext cx="45691" cy="2034064"/>
          </a:xfrm>
          <a:prstGeom prst="straightConnector1">
            <a:avLst/>
          </a:prstGeom>
          <a:ln w="3175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9909" y="769149"/>
            <a:ext cx="6472621" cy="461665"/>
          </a:xfrm>
          <a:prstGeom prst="rect">
            <a:avLst/>
          </a:prstGeom>
        </p:spPr>
        <p:txBody>
          <a:bodyPr wrap="square">
            <a:spAutoFit/>
          </a:bodyPr>
          <a:lstStyle/>
          <a:p>
            <a:pPr algn="ctr">
              <a:spcBef>
                <a:spcPct val="0"/>
              </a:spcBef>
              <a:buClr>
                <a:schemeClr val="accent6">
                  <a:lumMod val="75000"/>
                </a:schemeClr>
              </a:buClr>
              <a:buSzPct val="128000"/>
            </a:pPr>
            <a:r>
              <a:rPr lang="en-US"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Contribution to the biases: east </a:t>
            </a:r>
            <a:r>
              <a:rPr lang="en-US" altLang="zh-TW"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of 120°W </a:t>
            </a:r>
            <a:endParaRPr lang="zh-TW" alt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pic>
        <p:nvPicPr>
          <p:cNvPr id="18" name="图片 3"/>
          <p:cNvPicPr/>
          <p:nvPr/>
        </p:nvPicPr>
        <p:blipFill rotWithShape="1">
          <a:blip r:embed="rId4"/>
          <a:srcRect l="49992" t="52002" r="6448" b="36752"/>
          <a:stretch/>
        </p:blipFill>
        <p:spPr>
          <a:xfrm>
            <a:off x="6583786" y="24087"/>
            <a:ext cx="2546252" cy="1206024"/>
          </a:xfrm>
          <a:prstGeom prst="rect">
            <a:avLst/>
          </a:prstGeom>
        </p:spPr>
      </p:pic>
    </p:spTree>
    <p:extLst>
      <p:ext uri="{BB962C8B-B14F-4D97-AF65-F5344CB8AC3E}">
        <p14:creationId xmlns:p14="http://schemas.microsoft.com/office/powerpoint/2010/main" val="419772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5"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p:nvPr/>
        </p:nvPicPr>
        <p:blipFill rotWithShape="1">
          <a:blip r:embed="rId3"/>
          <a:srcRect l="6111" t="17026" r="4694" b="18564"/>
          <a:stretch/>
        </p:blipFill>
        <p:spPr>
          <a:xfrm>
            <a:off x="152400" y="1886857"/>
            <a:ext cx="4929505" cy="4804814"/>
          </a:xfrm>
          <a:prstGeom prst="rect">
            <a:avLst/>
          </a:prstGeom>
        </p:spPr>
      </p:pic>
      <p:sp>
        <p:nvSpPr>
          <p:cNvPr id="4" name="矩形 3"/>
          <p:cNvSpPr/>
          <p:nvPr/>
        </p:nvSpPr>
        <p:spPr>
          <a:xfrm>
            <a:off x="537029" y="767807"/>
            <a:ext cx="8476341" cy="830997"/>
          </a:xfrm>
          <a:prstGeom prst="rect">
            <a:avLst/>
          </a:prstGeom>
        </p:spPr>
        <p:txBody>
          <a:bodyPr wrap="square">
            <a:spAutoFit/>
          </a:bodyPr>
          <a:lstStyle/>
          <a:p>
            <a:pPr algn="ctr">
              <a:spcBef>
                <a:spcPct val="0"/>
              </a:spcBef>
              <a:buClr>
                <a:schemeClr val="accent6">
                  <a:lumMod val="75000"/>
                </a:schemeClr>
              </a:buClr>
              <a:buSzPct val="128000"/>
            </a:pPr>
            <a:r>
              <a:rPr lang="en-US" altLang="zh-TW"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D</a:t>
            </a:r>
            <a:r>
              <a:rPr lang="en-US"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ifferences </a:t>
            </a:r>
            <a:r>
              <a:rPr lang="en-US" altLang="zh-TW"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of </a:t>
            </a:r>
            <a:r>
              <a:rPr lang="en-US"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wind </a:t>
            </a:r>
            <a:r>
              <a:rPr lang="en-US" altLang="zh-TW"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stress between the uncorrected and corrected COREv2 data (uncorrected minus corrected). </a:t>
            </a:r>
            <a:endParaRPr lang="zh-TW" alt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pic>
        <p:nvPicPr>
          <p:cNvPr id="5" name="圖片 4"/>
          <p:cNvPicPr>
            <a:picLocks noChangeAspect="1"/>
          </p:cNvPicPr>
          <p:nvPr/>
        </p:nvPicPr>
        <p:blipFill>
          <a:blip r:embed="rId4"/>
          <a:stretch>
            <a:fillRect/>
          </a:stretch>
        </p:blipFill>
        <p:spPr>
          <a:xfrm>
            <a:off x="4847772" y="5618230"/>
            <a:ext cx="4296228" cy="1239770"/>
          </a:xfrm>
          <a:prstGeom prst="rect">
            <a:avLst/>
          </a:prstGeom>
        </p:spPr>
      </p:pic>
      <p:sp>
        <p:nvSpPr>
          <p:cNvPr id="6" name="文字方塊 5"/>
          <p:cNvSpPr txBox="1"/>
          <p:nvPr/>
        </p:nvSpPr>
        <p:spPr>
          <a:xfrm>
            <a:off x="6526482" y="4802356"/>
            <a:ext cx="2396987" cy="646331"/>
          </a:xfrm>
          <a:prstGeom prst="rect">
            <a:avLst/>
          </a:prstGeom>
          <a:noFill/>
        </p:spPr>
        <p:txBody>
          <a:bodyPr wrap="square" rtlCol="0">
            <a:spAutoFit/>
          </a:bodyPr>
          <a:lstStyle/>
          <a:p>
            <a:r>
              <a:rPr lang="en-US" altLang="zh-TW" dirty="0" smtClean="0">
                <a:latin typeface="Comic Sans MS" panose="030F0702030302020204" pitchFamily="66" charset="0"/>
              </a:rPr>
              <a:t>Wind speed correction offset</a:t>
            </a:r>
            <a:endParaRPr lang="zh-TW" altLang="en-US" dirty="0">
              <a:latin typeface="Comic Sans MS" panose="030F0702030302020204" pitchFamily="66" charset="0"/>
            </a:endParaRPr>
          </a:p>
        </p:txBody>
      </p:sp>
      <p:sp>
        <p:nvSpPr>
          <p:cNvPr id="7" name="文本框 5"/>
          <p:cNvSpPr txBox="1"/>
          <p:nvPr/>
        </p:nvSpPr>
        <p:spPr>
          <a:xfrm>
            <a:off x="667656" y="2202179"/>
            <a:ext cx="856344" cy="400110"/>
          </a:xfrm>
          <a:prstGeom prst="rect">
            <a:avLst/>
          </a:prstGeom>
          <a:noFill/>
        </p:spPr>
        <p:txBody>
          <a:bodyPr wrap="square" rtlCol="0">
            <a:spAutoFit/>
          </a:bodyPr>
          <a:lstStyle/>
          <a:p>
            <a:r>
              <a:rPr lang="en-US" altLang="zh-CN" sz="2000" b="1" dirty="0" smtClean="0">
                <a:solidFill>
                  <a:srgbClr val="002060"/>
                </a:solidFill>
                <a:latin typeface="Comic Sans MS" panose="030F0702030302020204" pitchFamily="66" charset="0"/>
              </a:rPr>
              <a:t>Zonal</a:t>
            </a:r>
            <a:endParaRPr lang="zh-CN" altLang="en-US" sz="2000" b="1" dirty="0">
              <a:solidFill>
                <a:srgbClr val="002060"/>
              </a:solidFill>
              <a:latin typeface="Comic Sans MS" panose="030F0702030302020204" pitchFamily="66" charset="0"/>
            </a:endParaRPr>
          </a:p>
        </p:txBody>
      </p:sp>
      <p:sp>
        <p:nvSpPr>
          <p:cNvPr id="8" name="文本框 5"/>
          <p:cNvSpPr txBox="1"/>
          <p:nvPr/>
        </p:nvSpPr>
        <p:spPr>
          <a:xfrm>
            <a:off x="651329" y="4538801"/>
            <a:ext cx="1531256" cy="400110"/>
          </a:xfrm>
          <a:prstGeom prst="rect">
            <a:avLst/>
          </a:prstGeom>
          <a:noFill/>
        </p:spPr>
        <p:txBody>
          <a:bodyPr wrap="square" rtlCol="0">
            <a:spAutoFit/>
          </a:bodyPr>
          <a:lstStyle/>
          <a:p>
            <a:r>
              <a:rPr lang="en-US" altLang="zh-CN" sz="2000" b="1" dirty="0" smtClean="0">
                <a:solidFill>
                  <a:srgbClr val="002060"/>
                </a:solidFill>
                <a:latin typeface="Comic Sans MS" panose="030F0702030302020204" pitchFamily="66" charset="0"/>
              </a:rPr>
              <a:t>Meridional</a:t>
            </a:r>
            <a:endParaRPr lang="zh-CN" altLang="en-US" sz="2000" b="1" dirty="0">
              <a:solidFill>
                <a:srgbClr val="002060"/>
              </a:solidFill>
              <a:latin typeface="Comic Sans MS" panose="030F0702030302020204" pitchFamily="66" charset="0"/>
            </a:endParaRPr>
          </a:p>
        </p:txBody>
      </p:sp>
      <p:pic>
        <p:nvPicPr>
          <p:cNvPr id="1026" name="Picture 2" descr="urn:x-wiley:19422466:media:jame20833:jame20833-math-0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527" y="1700718"/>
            <a:ext cx="3074718" cy="37227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748379" y="2202179"/>
            <a:ext cx="3071495" cy="923330"/>
          </a:xfrm>
          <a:prstGeom prst="rect">
            <a:avLst/>
          </a:prstGeom>
        </p:spPr>
        <p:txBody>
          <a:bodyPr wrap="square">
            <a:spAutoFit/>
          </a:bodyPr>
          <a:lstStyle/>
          <a:p>
            <a:r>
              <a:rPr lang="zh-TW" altLang="zh-TW" i="1" dirty="0" smtClean="0">
                <a:solidFill>
                  <a:srgbClr val="1C1D1E"/>
                </a:solidFill>
                <a:latin typeface="Comic Sans MS" panose="030F0702030302020204" pitchFamily="66" charset="0"/>
                <a:ea typeface="Open Sans"/>
              </a:rPr>
              <a:t>ρ</a:t>
            </a:r>
            <a:r>
              <a:rPr lang="zh-TW" altLang="zh-TW" sz="1100" i="1" baseline="-30000" dirty="0" smtClean="0">
                <a:solidFill>
                  <a:srgbClr val="1C1D1E"/>
                </a:solidFill>
                <a:latin typeface="Comic Sans MS" panose="030F0702030302020204" pitchFamily="66" charset="0"/>
                <a:ea typeface="Open Sans"/>
              </a:rPr>
              <a:t>a</a:t>
            </a:r>
            <a:r>
              <a:rPr lang="zh-TW" altLang="zh-TW" dirty="0" smtClean="0">
                <a:solidFill>
                  <a:srgbClr val="1C1D1E"/>
                </a:solidFill>
                <a:latin typeface="Comic Sans MS" panose="030F0702030302020204" pitchFamily="66" charset="0"/>
                <a:ea typeface="Open Sans"/>
              </a:rPr>
              <a:t> is the atm density</a:t>
            </a:r>
            <a:r>
              <a:rPr lang="en-US" altLang="zh-TW" dirty="0" smtClean="0">
                <a:solidFill>
                  <a:srgbClr val="1C1D1E"/>
                </a:solidFill>
                <a:latin typeface="Comic Sans MS" panose="030F0702030302020204" pitchFamily="66" charset="0"/>
                <a:ea typeface="Open Sans"/>
              </a:rPr>
              <a:t>,</a:t>
            </a:r>
            <a:r>
              <a:rPr lang="zh-TW" altLang="zh-TW" dirty="0" smtClean="0">
                <a:solidFill>
                  <a:srgbClr val="1C1D1E"/>
                </a:solidFill>
                <a:latin typeface="Comic Sans MS" panose="030F0702030302020204" pitchFamily="66" charset="0"/>
                <a:ea typeface="Open Sans"/>
              </a:rPr>
              <a:t> </a:t>
            </a:r>
            <a:r>
              <a:rPr lang="zh-TW" altLang="zh-TW" i="1" dirty="0" smtClean="0">
                <a:solidFill>
                  <a:srgbClr val="1C1D1E"/>
                </a:solidFill>
                <a:latin typeface="Comic Sans MS" panose="030F0702030302020204" pitchFamily="66" charset="0"/>
                <a:ea typeface="Open Sans"/>
              </a:rPr>
              <a:t>C</a:t>
            </a:r>
            <a:r>
              <a:rPr lang="zh-TW" altLang="zh-TW" sz="1100" baseline="-30000" dirty="0" smtClean="0">
                <a:solidFill>
                  <a:srgbClr val="1C1D1E"/>
                </a:solidFill>
                <a:latin typeface="Comic Sans MS" panose="030F0702030302020204" pitchFamily="66" charset="0"/>
                <a:ea typeface="Open Sans"/>
              </a:rPr>
              <a:t>DN</a:t>
            </a:r>
            <a:r>
              <a:rPr lang="zh-TW" altLang="zh-TW" dirty="0" smtClean="0">
                <a:solidFill>
                  <a:srgbClr val="1C1D1E"/>
                </a:solidFill>
                <a:latin typeface="Comic Sans MS" panose="030F0702030302020204" pitchFamily="66" charset="0"/>
                <a:ea typeface="Open Sans"/>
              </a:rPr>
              <a:t> is the neutral 10m drag coefficient</a:t>
            </a:r>
            <a:endParaRPr lang="zh-TW" altLang="en-US" dirty="0">
              <a:latin typeface="Comic Sans MS" panose="030F0702030302020204" pitchFamily="66" charset="0"/>
            </a:endParaRPr>
          </a:p>
        </p:txBody>
      </p:sp>
      <p:sp>
        <p:nvSpPr>
          <p:cNvPr id="11" name="矩形 10"/>
          <p:cNvSpPr/>
          <p:nvPr/>
        </p:nvSpPr>
        <p:spPr>
          <a:xfrm>
            <a:off x="5147220" y="3605774"/>
            <a:ext cx="3931465" cy="2585323"/>
          </a:xfrm>
          <a:prstGeom prst="rect">
            <a:avLst/>
          </a:prstGeom>
        </p:spPr>
        <p:txBody>
          <a:bodyPr wrap="square">
            <a:spAutoFit/>
          </a:bodyPr>
          <a:lstStyle/>
          <a:p>
            <a:r>
              <a:rPr lang="en-US" altLang="zh-TW" b="1" dirty="0" smtClean="0">
                <a:solidFill>
                  <a:schemeClr val="accent1">
                    <a:lumMod val="50000"/>
                  </a:schemeClr>
                </a:solidFill>
                <a:latin typeface="Comic Sans MS" panose="030F0702030302020204" pitchFamily="66" charset="0"/>
              </a:rPr>
              <a:t>10m neutral winds</a:t>
            </a:r>
            <a:r>
              <a:rPr lang="en-US" altLang="zh-TW" dirty="0" smtClean="0">
                <a:latin typeface="Comic Sans MS" panose="030F0702030302020204" pitchFamily="66" charset="0"/>
              </a:rPr>
              <a:t>: the winds that would have occurred for a given stress if the air‐sea interface was neutrally stable (</a:t>
            </a:r>
            <a:r>
              <a:rPr lang="en-US" altLang="zh-TW" i="1" u="sng" dirty="0" smtClean="0">
                <a:latin typeface="Comic Sans MS" panose="030F0702030302020204" pitchFamily="66" charset="0"/>
              </a:rPr>
              <a:t>no buoyancy stratification </a:t>
            </a:r>
            <a:r>
              <a:rPr lang="en-US" altLang="zh-TW" dirty="0" smtClean="0">
                <a:latin typeface="Comic Sans MS" panose="030F0702030302020204" pitchFamily="66" charset="0"/>
              </a:rPr>
              <a:t>at surface: e.g., no air‐sea potential temperature difference, and air humidity equal to saturated humidity at the sea surface temperature). </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218291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180" y="1146896"/>
            <a:ext cx="8434155" cy="2889972"/>
          </a:xfrm>
          <a:prstGeom prst="rect">
            <a:avLst/>
          </a:prstGeom>
        </p:spPr>
      </p:pic>
      <p:sp>
        <p:nvSpPr>
          <p:cNvPr id="5" name="文本框 4"/>
          <p:cNvSpPr txBox="1"/>
          <p:nvPr/>
        </p:nvSpPr>
        <p:spPr>
          <a:xfrm>
            <a:off x="7046315" y="4163477"/>
            <a:ext cx="2826328" cy="300082"/>
          </a:xfrm>
          <a:prstGeom prst="rect">
            <a:avLst/>
          </a:prstGeom>
          <a:noFill/>
        </p:spPr>
        <p:txBody>
          <a:bodyPr wrap="square" rtlCol="0">
            <a:spAutoFit/>
          </a:bodyPr>
          <a:lstStyle/>
          <a:p>
            <a:r>
              <a:rPr lang="en-US" altLang="zh-CN" sz="1350" dirty="0"/>
              <a:t>(</a:t>
            </a:r>
            <a:r>
              <a:rPr lang="en-US" altLang="zh-CN" sz="1350" dirty="0" err="1"/>
              <a:t>Tsujino</a:t>
            </a:r>
            <a:r>
              <a:rPr lang="en-US" altLang="zh-CN" sz="1350" dirty="0"/>
              <a:t> et al., 2018)</a:t>
            </a:r>
            <a:endParaRPr lang="zh-CN" altLang="en-US" sz="1350" dirty="0"/>
          </a:p>
        </p:txBody>
      </p:sp>
    </p:spTree>
    <p:extLst>
      <p:ext uri="{BB962C8B-B14F-4D97-AF65-F5344CB8AC3E}">
        <p14:creationId xmlns:p14="http://schemas.microsoft.com/office/powerpoint/2010/main" val="47555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p:cNvPicPr/>
          <p:nvPr/>
        </p:nvPicPr>
        <p:blipFill rotWithShape="1">
          <a:blip r:embed="rId3"/>
          <a:srcRect l="4370" t="36666" r="50070" b="49533"/>
          <a:stretch/>
        </p:blipFill>
        <p:spPr>
          <a:xfrm>
            <a:off x="0" y="2670237"/>
            <a:ext cx="4731657" cy="2285817"/>
          </a:xfrm>
          <a:prstGeom prst="rect">
            <a:avLst/>
          </a:prstGeom>
        </p:spPr>
      </p:pic>
      <p:pic>
        <p:nvPicPr>
          <p:cNvPr id="2" name="图片 1"/>
          <p:cNvPicPr/>
          <p:nvPr/>
        </p:nvPicPr>
        <p:blipFill rotWithShape="1">
          <a:blip r:embed="rId4"/>
          <a:srcRect l="5237" t="17310" r="8564" b="16725"/>
          <a:stretch/>
        </p:blipFill>
        <p:spPr>
          <a:xfrm>
            <a:off x="4020457" y="1646101"/>
            <a:ext cx="4816708" cy="5066755"/>
          </a:xfrm>
          <a:prstGeom prst="rect">
            <a:avLst/>
          </a:prstGeom>
        </p:spPr>
      </p:pic>
      <p:sp>
        <p:nvSpPr>
          <p:cNvPr id="4" name="Rectangle 2"/>
          <p:cNvSpPr/>
          <p:nvPr/>
        </p:nvSpPr>
        <p:spPr>
          <a:xfrm>
            <a:off x="-252623" y="643235"/>
            <a:ext cx="9396623" cy="461665"/>
          </a:xfrm>
          <a:prstGeom prst="rect">
            <a:avLst/>
          </a:prstGeom>
        </p:spPr>
        <p:txBody>
          <a:bodyPr wrap="square">
            <a:spAutoFit/>
          </a:bodyPr>
          <a:lstStyle/>
          <a:p>
            <a:pPr algn="ctr">
              <a:spcBef>
                <a:spcPct val="0"/>
              </a:spcBef>
              <a:buClr>
                <a:schemeClr val="accent6">
                  <a:lumMod val="75000"/>
                </a:schemeClr>
              </a:buClr>
              <a:buSzPct val="128000"/>
            </a:pPr>
            <a:r>
              <a:rPr lang="en-US"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Sensitivity of uncorrected winds</a:t>
            </a:r>
            <a:endParaRPr 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5" name="矩形 4"/>
          <p:cNvSpPr/>
          <p:nvPr/>
        </p:nvSpPr>
        <p:spPr>
          <a:xfrm>
            <a:off x="573906" y="2300513"/>
            <a:ext cx="3312125" cy="369332"/>
          </a:xfrm>
          <a:prstGeom prst="rect">
            <a:avLst/>
          </a:prstGeom>
        </p:spPr>
        <p:txBody>
          <a:bodyPr wrap="none">
            <a:spAutoFit/>
          </a:bodyPr>
          <a:lstStyle/>
          <a:p>
            <a:pPr algn="ctr">
              <a:spcBef>
                <a:spcPct val="0"/>
              </a:spcBef>
              <a:buClr>
                <a:schemeClr val="accent6">
                  <a:lumMod val="75000"/>
                </a:schemeClr>
              </a:buClr>
              <a:buSzPct val="128000"/>
            </a:pPr>
            <a:r>
              <a:rPr lang="en-US" altLang="zh-TW" dirty="0">
                <a:solidFill>
                  <a:srgbClr val="0033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zonal </a:t>
            </a:r>
            <a:r>
              <a:rPr lang="en-US" altLang="zh-TW" dirty="0" smtClean="0">
                <a:solidFill>
                  <a:srgbClr val="0033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currents (upper 400m) </a:t>
            </a:r>
            <a:endParaRPr lang="en-US" altLang="zh-TW" dirty="0">
              <a:solidFill>
                <a:srgbClr val="0033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6" name="矩形 5"/>
          <p:cNvSpPr/>
          <p:nvPr/>
        </p:nvSpPr>
        <p:spPr>
          <a:xfrm>
            <a:off x="5670430" y="1081226"/>
            <a:ext cx="1516762" cy="400110"/>
          </a:xfrm>
          <a:prstGeom prst="rect">
            <a:avLst/>
          </a:prstGeom>
        </p:spPr>
        <p:txBody>
          <a:bodyPr wrap="none">
            <a:spAutoFit/>
          </a:bodyPr>
          <a:lstStyle/>
          <a:p>
            <a:r>
              <a:rPr lang="en-US" altLang="zh-TW" sz="2000" dirty="0">
                <a:latin typeface="Comic Sans MS" panose="030F0702030302020204" pitchFamily="66" charset="0"/>
              </a:rPr>
              <a:t>POP-UNCO</a:t>
            </a:r>
            <a:endParaRPr lang="zh-TW" altLang="en-US" sz="2000" dirty="0">
              <a:latin typeface="Comic Sans MS" panose="030F0702030302020204" pitchFamily="66" charset="0"/>
            </a:endParaRPr>
          </a:p>
        </p:txBody>
      </p:sp>
      <p:sp>
        <p:nvSpPr>
          <p:cNvPr id="7" name="文本框 5"/>
          <p:cNvSpPr txBox="1"/>
          <p:nvPr/>
        </p:nvSpPr>
        <p:spPr>
          <a:xfrm>
            <a:off x="4177680" y="1430930"/>
            <a:ext cx="3009512" cy="400110"/>
          </a:xfrm>
          <a:prstGeom prst="rect">
            <a:avLst/>
          </a:prstGeom>
          <a:noFill/>
        </p:spPr>
        <p:txBody>
          <a:bodyPr wrap="square" rtlCol="0">
            <a:spAutoFit/>
          </a:bodyPr>
          <a:lstStyle/>
          <a:p>
            <a:r>
              <a:rPr lang="en-US" altLang="zh-CN" sz="2000" b="1" dirty="0" smtClean="0">
                <a:solidFill>
                  <a:srgbClr val="002060"/>
                </a:solidFill>
                <a:latin typeface="Comic Sans MS" panose="030F0702030302020204" pitchFamily="66" charset="0"/>
              </a:rPr>
              <a:t>180E</a:t>
            </a:r>
            <a:r>
              <a:rPr lang="en-US" altLang="zh-CN" sz="2000" b="1" dirty="0">
                <a:solidFill>
                  <a:srgbClr val="002060"/>
                </a:solidFill>
                <a:latin typeface="Comic Sans MS" panose="030F0702030302020204" pitchFamily="66" charset="0"/>
              </a:rPr>
              <a:t>	</a:t>
            </a:r>
            <a:r>
              <a:rPr lang="en-US" altLang="zh-CN" sz="2000" b="1" dirty="0" smtClean="0">
                <a:solidFill>
                  <a:srgbClr val="002060"/>
                </a:solidFill>
                <a:latin typeface="Comic Sans MS" panose="030F0702030302020204" pitchFamily="66" charset="0"/>
              </a:rPr>
              <a:t>	140W</a:t>
            </a:r>
            <a:endParaRPr lang="zh-CN" altLang="en-US" sz="2000" b="1" dirty="0">
              <a:solidFill>
                <a:srgbClr val="002060"/>
              </a:solidFill>
              <a:latin typeface="Comic Sans MS" panose="030F0702030302020204" pitchFamily="66" charset="0"/>
            </a:endParaRPr>
          </a:p>
        </p:txBody>
      </p:sp>
      <p:sp>
        <p:nvSpPr>
          <p:cNvPr id="9" name="橢圓 8"/>
          <p:cNvSpPr/>
          <p:nvPr/>
        </p:nvSpPr>
        <p:spPr>
          <a:xfrm>
            <a:off x="5094514" y="4956054"/>
            <a:ext cx="1689897" cy="7625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p:nvPr/>
        </p:nvCxnSpPr>
        <p:spPr>
          <a:xfrm flipH="1" flipV="1">
            <a:off x="3643086" y="5325386"/>
            <a:ext cx="1407885" cy="30385"/>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861070" y="5171105"/>
            <a:ext cx="2890535" cy="369332"/>
          </a:xfrm>
          <a:prstGeom prst="rect">
            <a:avLst/>
          </a:prstGeom>
          <a:noFill/>
        </p:spPr>
        <p:txBody>
          <a:bodyPr wrap="none" rtlCol="0">
            <a:spAutoFit/>
          </a:bodyPr>
          <a:lstStyle/>
          <a:p>
            <a:r>
              <a:rPr lang="en-US" altLang="zh-TW" dirty="0" smtClean="0">
                <a:solidFill>
                  <a:srgbClr val="FF0000"/>
                </a:solidFill>
                <a:latin typeface="Comic Sans MS" panose="030F0702030302020204" pitchFamily="66" charset="0"/>
              </a:rPr>
              <a:t>Enhanced NECC strength</a:t>
            </a:r>
            <a:endParaRPr lang="zh-TW" altLang="en-US" dirty="0">
              <a:solidFill>
                <a:srgbClr val="FF0000"/>
              </a:solidFill>
              <a:latin typeface="Comic Sans MS" panose="030F0702030302020204" pitchFamily="66" charset="0"/>
            </a:endParaRPr>
          </a:p>
        </p:txBody>
      </p:sp>
      <p:sp>
        <p:nvSpPr>
          <p:cNvPr id="14" name="文字方塊 13"/>
          <p:cNvSpPr txBox="1"/>
          <p:nvPr/>
        </p:nvSpPr>
        <p:spPr>
          <a:xfrm>
            <a:off x="6428811" y="2395285"/>
            <a:ext cx="1911101" cy="369332"/>
          </a:xfrm>
          <a:prstGeom prst="rect">
            <a:avLst/>
          </a:prstGeom>
          <a:noFill/>
        </p:spPr>
        <p:txBody>
          <a:bodyPr wrap="none" rtlCol="0">
            <a:spAutoFit/>
          </a:bodyPr>
          <a:lstStyle/>
          <a:p>
            <a:r>
              <a:rPr lang="en-US" altLang="zh-TW" dirty="0" smtClean="0">
                <a:latin typeface="Comic Sans MS" panose="030F0702030302020204" pitchFamily="66" charset="0"/>
              </a:rPr>
              <a:t>Stronger NECC </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2759701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054" y="1404329"/>
            <a:ext cx="3488787" cy="4435496"/>
          </a:xfrm>
          <a:prstGeom prst="rect">
            <a:avLst/>
          </a:prstGeom>
          <a:noFill/>
          <a:extLst>
            <a:ext uri="{909E8E84-426E-40DD-AFC4-6F175D3DCCD1}">
              <a14:hiddenFill xmlns:a14="http://schemas.microsoft.com/office/drawing/2010/main">
                <a:solidFill>
                  <a:srgbClr val="FFFFFF"/>
                </a:solidFill>
              </a14:hiddenFill>
            </a:ext>
          </a:extLst>
        </p:spPr>
      </p:pic>
      <p:sp>
        <p:nvSpPr>
          <p:cNvPr id="2" name="內容版面配置區 2"/>
          <p:cNvSpPr txBox="1">
            <a:spLocks/>
          </p:cNvSpPr>
          <p:nvPr/>
        </p:nvSpPr>
        <p:spPr>
          <a:xfrm>
            <a:off x="537412" y="1103069"/>
            <a:ext cx="8377988" cy="5562773"/>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altLang="zh-TW" dirty="0">
                <a:latin typeface="Comic Sans MS" panose="030F0702030302020204" pitchFamily="66" charset="0"/>
              </a:rPr>
              <a:t>D</a:t>
            </a:r>
            <a:r>
              <a:rPr lang="en-US" altLang="zh-TW" dirty="0" smtClean="0">
                <a:latin typeface="Comic Sans MS" panose="030F0702030302020204" pitchFamily="66" charset="0"/>
              </a:rPr>
              <a:t>ifferent </a:t>
            </a:r>
            <a:r>
              <a:rPr lang="en-US" altLang="zh-TW" dirty="0">
                <a:latin typeface="Comic Sans MS" panose="030F0702030302020204" pitchFamily="66" charset="0"/>
              </a:rPr>
              <a:t>model biases at the west/east of 120°W in simulating the NECC between the POP </a:t>
            </a:r>
            <a:r>
              <a:rPr lang="en-US" altLang="zh-TW" dirty="0" smtClean="0">
                <a:latin typeface="Comic Sans MS" panose="030F0702030302020204" pitchFamily="66" charset="0"/>
              </a:rPr>
              <a:t>(ocean only) and CESM</a:t>
            </a:r>
            <a:r>
              <a:rPr lang="zh-TW" altLang="en-US" dirty="0" smtClean="0">
                <a:latin typeface="Comic Sans MS" panose="030F0702030302020204" pitchFamily="66" charset="0"/>
              </a:rPr>
              <a:t> </a:t>
            </a:r>
            <a:r>
              <a:rPr lang="en-US" altLang="zh-TW" dirty="0" smtClean="0">
                <a:latin typeface="Comic Sans MS" panose="030F0702030302020204" pitchFamily="66" charset="0"/>
              </a:rPr>
              <a:t>(coupled).</a:t>
            </a:r>
          </a:p>
          <a:p>
            <a:pPr lvl="1">
              <a:buFont typeface="Wingdings" panose="05000000000000000000" pitchFamily="2" charset="2"/>
              <a:buChar char="Ø"/>
            </a:pPr>
            <a:r>
              <a:rPr lang="en-US" altLang="zh-TW" dirty="0" smtClean="0">
                <a:latin typeface="Comic Sans MS" panose="030F0702030302020204" pitchFamily="66" charset="0"/>
              </a:rPr>
              <a:t>West of 120°W: NECC </a:t>
            </a:r>
            <a:r>
              <a:rPr lang="en-US" altLang="zh-TW" dirty="0">
                <a:latin typeface="Comic Sans MS" panose="030F0702030302020204" pitchFamily="66" charset="0"/>
              </a:rPr>
              <a:t>transport is underestimated in </a:t>
            </a:r>
            <a:r>
              <a:rPr lang="en-US" altLang="zh-TW" dirty="0" smtClean="0">
                <a:latin typeface="Comic Sans MS" panose="030F0702030302020204" pitchFamily="66" charset="0"/>
              </a:rPr>
              <a:t>POP</a:t>
            </a:r>
          </a:p>
          <a:p>
            <a:pPr lvl="1">
              <a:buFont typeface="Wingdings" panose="05000000000000000000" pitchFamily="2" charset="2"/>
              <a:buChar char="Ø"/>
            </a:pPr>
            <a:r>
              <a:rPr lang="en-US" altLang="zh-TW" dirty="0" smtClean="0">
                <a:latin typeface="Comic Sans MS" panose="030F0702030302020204" pitchFamily="66" charset="0"/>
              </a:rPr>
              <a:t>East </a:t>
            </a:r>
            <a:r>
              <a:rPr lang="en-US" altLang="zh-TW" dirty="0">
                <a:latin typeface="Comic Sans MS" panose="030F0702030302020204" pitchFamily="66" charset="0"/>
              </a:rPr>
              <a:t>of </a:t>
            </a:r>
            <a:r>
              <a:rPr lang="en-US" altLang="zh-TW" dirty="0" smtClean="0">
                <a:latin typeface="Comic Sans MS" panose="030F0702030302020204" pitchFamily="66" charset="0"/>
              </a:rPr>
              <a:t>120°W: </a:t>
            </a:r>
            <a:r>
              <a:rPr lang="en-US" altLang="zh-TW" dirty="0">
                <a:latin typeface="Comic Sans MS" panose="030F0702030302020204" pitchFamily="66" charset="0"/>
              </a:rPr>
              <a:t>NECC transport </a:t>
            </a:r>
            <a:r>
              <a:rPr lang="en-US" altLang="zh-TW" dirty="0" smtClean="0">
                <a:latin typeface="Comic Sans MS" panose="030F0702030302020204" pitchFamily="66" charset="0"/>
              </a:rPr>
              <a:t>is </a:t>
            </a:r>
            <a:r>
              <a:rPr lang="en-US" altLang="zh-TW" dirty="0">
                <a:latin typeface="Comic Sans MS" panose="030F0702030302020204" pitchFamily="66" charset="0"/>
              </a:rPr>
              <a:t>underestimated in </a:t>
            </a:r>
            <a:r>
              <a:rPr lang="en-US" altLang="zh-TW" dirty="0" smtClean="0">
                <a:latin typeface="Comic Sans MS" panose="030F0702030302020204" pitchFamily="66" charset="0"/>
              </a:rPr>
              <a:t>CESM</a:t>
            </a:r>
          </a:p>
          <a:p>
            <a:pPr>
              <a:buFont typeface="Wingdings" panose="05000000000000000000" pitchFamily="2" charset="2"/>
              <a:buChar char="Ø"/>
            </a:pPr>
            <a:r>
              <a:rPr lang="en-US" altLang="zh-TW" dirty="0" smtClean="0">
                <a:solidFill>
                  <a:schemeClr val="accent6">
                    <a:lumMod val="50000"/>
                  </a:schemeClr>
                </a:solidFill>
                <a:latin typeface="Comic Sans MS" panose="030F0702030302020204" pitchFamily="66" charset="0"/>
              </a:rPr>
              <a:t>West </a:t>
            </a:r>
            <a:r>
              <a:rPr lang="en-US" altLang="zh-TW" dirty="0">
                <a:solidFill>
                  <a:schemeClr val="accent6">
                    <a:lumMod val="50000"/>
                  </a:schemeClr>
                </a:solidFill>
                <a:latin typeface="Comic Sans MS" panose="030F0702030302020204" pitchFamily="66" charset="0"/>
              </a:rPr>
              <a:t>of </a:t>
            </a:r>
            <a:r>
              <a:rPr lang="en-US" altLang="zh-TW" dirty="0" smtClean="0">
                <a:solidFill>
                  <a:schemeClr val="accent6">
                    <a:lumMod val="50000"/>
                  </a:schemeClr>
                </a:solidFill>
                <a:latin typeface="Comic Sans MS" panose="030F0702030302020204" pitchFamily="66" charset="0"/>
              </a:rPr>
              <a:t>120°W: biases </a:t>
            </a:r>
            <a:r>
              <a:rPr lang="en-US" altLang="zh-TW" dirty="0">
                <a:solidFill>
                  <a:schemeClr val="accent6">
                    <a:lumMod val="50000"/>
                  </a:schemeClr>
                </a:solidFill>
                <a:latin typeface="Comic Sans MS" panose="030F0702030302020204" pitchFamily="66" charset="0"/>
              </a:rPr>
              <a:t>in the POP </a:t>
            </a:r>
            <a:r>
              <a:rPr lang="en-US" altLang="zh-TW" dirty="0" smtClean="0">
                <a:solidFill>
                  <a:schemeClr val="accent6">
                    <a:lumMod val="50000"/>
                  </a:schemeClr>
                </a:solidFill>
                <a:latin typeface="Comic Sans MS" panose="030F0702030302020204" pitchFamily="66" charset="0"/>
              </a:rPr>
              <a:t>attributed </a:t>
            </a:r>
            <a:r>
              <a:rPr lang="en-US" altLang="zh-TW" dirty="0">
                <a:solidFill>
                  <a:schemeClr val="accent6">
                    <a:lumMod val="50000"/>
                  </a:schemeClr>
                </a:solidFill>
                <a:latin typeface="Comic Sans MS" panose="030F0702030302020204" pitchFamily="66" charset="0"/>
              </a:rPr>
              <a:t>to the southward movement of the </a:t>
            </a:r>
            <a:r>
              <a:rPr lang="en-US" altLang="zh-TW" dirty="0" smtClean="0">
                <a:solidFill>
                  <a:schemeClr val="accent6">
                    <a:lumMod val="50000"/>
                  </a:schemeClr>
                </a:solidFill>
                <a:latin typeface="Comic Sans MS" panose="030F0702030302020204" pitchFamily="66" charset="0"/>
              </a:rPr>
              <a:t>maximum easterly </a:t>
            </a:r>
            <a:r>
              <a:rPr lang="en-US" altLang="zh-TW" dirty="0">
                <a:solidFill>
                  <a:schemeClr val="accent6">
                    <a:lumMod val="50000"/>
                  </a:schemeClr>
                </a:solidFill>
                <a:latin typeface="Comic Sans MS" panose="030F0702030302020204" pitchFamily="66" charset="0"/>
              </a:rPr>
              <a:t>trade winds in the </a:t>
            </a:r>
            <a:r>
              <a:rPr lang="en-US" altLang="zh-TW" dirty="0" smtClean="0">
                <a:solidFill>
                  <a:schemeClr val="accent6">
                    <a:lumMod val="50000"/>
                  </a:schemeClr>
                </a:solidFill>
                <a:latin typeface="Comic Sans MS" panose="030F0702030302020204" pitchFamily="66" charset="0"/>
              </a:rPr>
              <a:t>NH</a:t>
            </a:r>
          </a:p>
          <a:p>
            <a:pPr lvl="1">
              <a:buFont typeface="Wingdings" panose="05000000000000000000" pitchFamily="2" charset="2"/>
              <a:buChar char="Ø"/>
            </a:pPr>
            <a:r>
              <a:rPr lang="en-US" altLang="zh-TW" dirty="0" smtClean="0">
                <a:solidFill>
                  <a:schemeClr val="accent6">
                    <a:lumMod val="50000"/>
                  </a:schemeClr>
                </a:solidFill>
                <a:latin typeface="Comic Sans MS" panose="030F0702030302020204" pitchFamily="66" charset="0"/>
              </a:rPr>
              <a:t>comes mainly from </a:t>
            </a:r>
            <a:r>
              <a:rPr lang="en-US" altLang="zh-TW" dirty="0">
                <a:solidFill>
                  <a:schemeClr val="accent6">
                    <a:lumMod val="50000"/>
                  </a:schemeClr>
                </a:solidFill>
                <a:latin typeface="Comic Sans MS" panose="030F0702030302020204" pitchFamily="66" charset="0"/>
              </a:rPr>
              <a:t>the correction of NCEP/NCAR data to </a:t>
            </a:r>
            <a:r>
              <a:rPr lang="en-US" altLang="zh-TW" dirty="0" err="1">
                <a:solidFill>
                  <a:schemeClr val="accent6">
                    <a:lumMod val="50000"/>
                  </a:schemeClr>
                </a:solidFill>
                <a:latin typeface="Comic Sans MS" panose="030F0702030302020204" pitchFamily="66" charset="0"/>
              </a:rPr>
              <a:t>QuikSCAT</a:t>
            </a:r>
            <a:r>
              <a:rPr lang="en-US" altLang="zh-TW" dirty="0">
                <a:solidFill>
                  <a:schemeClr val="accent6">
                    <a:lumMod val="50000"/>
                  </a:schemeClr>
                </a:solidFill>
                <a:latin typeface="Comic Sans MS" panose="030F0702030302020204" pitchFamily="66" charset="0"/>
              </a:rPr>
              <a:t> equivalent neutral 10m </a:t>
            </a:r>
            <a:r>
              <a:rPr lang="en-US" altLang="zh-TW" dirty="0" smtClean="0">
                <a:solidFill>
                  <a:schemeClr val="accent6">
                    <a:lumMod val="50000"/>
                  </a:schemeClr>
                </a:solidFill>
                <a:latin typeface="Comic Sans MS" panose="030F0702030302020204" pitchFamily="66" charset="0"/>
              </a:rPr>
              <a:t>winds</a:t>
            </a:r>
          </a:p>
          <a:p>
            <a:pPr>
              <a:buFont typeface="Wingdings" panose="05000000000000000000" pitchFamily="2" charset="2"/>
              <a:buChar char="Ø"/>
            </a:pPr>
            <a:r>
              <a:rPr lang="en-US" altLang="zh-TW" dirty="0" smtClean="0">
                <a:solidFill>
                  <a:srgbClr val="003399"/>
                </a:solidFill>
                <a:latin typeface="Comic Sans MS" panose="030F0702030302020204" pitchFamily="66" charset="0"/>
              </a:rPr>
              <a:t>East </a:t>
            </a:r>
            <a:r>
              <a:rPr lang="en-US" altLang="zh-TW" dirty="0">
                <a:solidFill>
                  <a:srgbClr val="003399"/>
                </a:solidFill>
                <a:latin typeface="Comic Sans MS" panose="030F0702030302020204" pitchFamily="66" charset="0"/>
              </a:rPr>
              <a:t>of 120</a:t>
            </a:r>
            <a:r>
              <a:rPr lang="en-US" altLang="zh-TW" dirty="0">
                <a:solidFill>
                  <a:srgbClr val="003399"/>
                </a:solidFill>
                <a:latin typeface="Comic Sans MS" panose="030F0702030302020204" pitchFamily="66" charset="0"/>
                <a:sym typeface="Symbol" panose="05050102010706020507" pitchFamily="18" charset="2"/>
              </a:rPr>
              <a:t></a:t>
            </a:r>
            <a:r>
              <a:rPr lang="en-US" altLang="zh-TW" dirty="0" smtClean="0">
                <a:solidFill>
                  <a:srgbClr val="003399"/>
                </a:solidFill>
                <a:latin typeface="Comic Sans MS" panose="030F0702030302020204" pitchFamily="66" charset="0"/>
              </a:rPr>
              <a:t>W: biases in the CESM attributed </a:t>
            </a:r>
            <a:r>
              <a:rPr lang="en-US" altLang="zh-TW" dirty="0">
                <a:solidFill>
                  <a:srgbClr val="003399"/>
                </a:solidFill>
                <a:latin typeface="Comic Sans MS" panose="030F0702030302020204" pitchFamily="66" charset="0"/>
              </a:rPr>
              <a:t>to the weak </a:t>
            </a:r>
            <a:r>
              <a:rPr lang="en-US" altLang="zh-TW" dirty="0" smtClean="0">
                <a:solidFill>
                  <a:srgbClr val="003399"/>
                </a:solidFill>
                <a:latin typeface="Comic Sans MS" panose="030F0702030302020204" pitchFamily="66" charset="0"/>
              </a:rPr>
              <a:t>cross‐equatorial </a:t>
            </a:r>
            <a:r>
              <a:rPr lang="en-US" altLang="zh-TW" dirty="0">
                <a:solidFill>
                  <a:srgbClr val="003399"/>
                </a:solidFill>
                <a:latin typeface="Comic Sans MS" panose="030F0702030302020204" pitchFamily="66" charset="0"/>
              </a:rPr>
              <a:t>southerly winds and northeasterly gap </a:t>
            </a:r>
            <a:r>
              <a:rPr lang="en-US" altLang="zh-TW" dirty="0" smtClean="0">
                <a:solidFill>
                  <a:srgbClr val="003399"/>
                </a:solidFill>
                <a:latin typeface="Comic Sans MS" panose="030F0702030302020204" pitchFamily="66" charset="0"/>
              </a:rPr>
              <a:t>winds.</a:t>
            </a:r>
          </a:p>
          <a:p>
            <a:pPr lvl="1">
              <a:buFont typeface="Wingdings" panose="05000000000000000000" pitchFamily="2" charset="2"/>
              <a:buChar char="Ø"/>
            </a:pPr>
            <a:r>
              <a:rPr lang="en-US" altLang="zh-TW" dirty="0" smtClean="0">
                <a:solidFill>
                  <a:srgbClr val="003399"/>
                </a:solidFill>
                <a:latin typeface="Comic Sans MS" panose="030F0702030302020204" pitchFamily="66" charset="0"/>
              </a:rPr>
              <a:t>For </a:t>
            </a:r>
            <a:r>
              <a:rPr lang="en-US" altLang="zh-TW" dirty="0">
                <a:solidFill>
                  <a:srgbClr val="003399"/>
                </a:solidFill>
                <a:latin typeface="Comic Sans MS" panose="030F0702030302020204" pitchFamily="66" charset="0"/>
              </a:rPr>
              <a:t>POP, the strong </a:t>
            </a:r>
            <a:r>
              <a:rPr lang="en-US" altLang="zh-TW" dirty="0" smtClean="0">
                <a:solidFill>
                  <a:srgbClr val="003399"/>
                </a:solidFill>
                <a:latin typeface="Comic Sans MS" panose="030F0702030302020204" pitchFamily="66" charset="0"/>
              </a:rPr>
              <a:t>eastward transport results from a wrong reason</a:t>
            </a:r>
            <a:endParaRPr lang="zh-TW" altLang="zh-TW" dirty="0">
              <a:solidFill>
                <a:srgbClr val="003399"/>
              </a:solidFill>
              <a:latin typeface="Comic Sans MS" panose="030F0702030302020204" pitchFamily="66" charset="0"/>
            </a:endParaRPr>
          </a:p>
        </p:txBody>
      </p:sp>
      <p:sp>
        <p:nvSpPr>
          <p:cNvPr id="3" name="Rectangle 2"/>
          <p:cNvSpPr txBox="1">
            <a:spLocks noChangeArrowheads="1"/>
          </p:cNvSpPr>
          <p:nvPr/>
        </p:nvSpPr>
        <p:spPr>
          <a:xfrm>
            <a:off x="767398" y="551586"/>
            <a:ext cx="7658100" cy="62404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en-US" altLang="zh-TW" sz="36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cs typeface="+mn-cs"/>
              </a:rPr>
              <a:t>Conclusion</a:t>
            </a:r>
            <a:endParaRPr lang="en-US" altLang="zh-TW" sz="36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cs typeface="+mn-cs"/>
            </a:endParaRPr>
          </a:p>
        </p:txBody>
      </p:sp>
    </p:spTree>
    <p:extLst>
      <p:ext uri="{BB962C8B-B14F-4D97-AF65-F5344CB8AC3E}">
        <p14:creationId xmlns:p14="http://schemas.microsoft.com/office/powerpoint/2010/main" val="159914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68336" y="3278827"/>
            <a:ext cx="8075664" cy="1893019"/>
            <a:chOff x="2015612" y="2728452"/>
            <a:chExt cx="10767552" cy="2524026"/>
          </a:xfrm>
        </p:grpSpPr>
        <p:grpSp>
          <p:nvGrpSpPr>
            <p:cNvPr id="9" name="组合 8"/>
            <p:cNvGrpSpPr/>
            <p:nvPr/>
          </p:nvGrpSpPr>
          <p:grpSpPr>
            <a:xfrm>
              <a:off x="2015612" y="2728452"/>
              <a:ext cx="8581103" cy="2524026"/>
              <a:chOff x="2015612" y="2728452"/>
              <a:chExt cx="8581103" cy="2524026"/>
            </a:xfrm>
          </p:grpSpPr>
          <mc:AlternateContent xmlns:mc="http://schemas.openxmlformats.org/markup-compatibility/2006" xmlns:a14="http://schemas.microsoft.com/office/drawing/2010/main">
            <mc:Choice Requires="a14">
              <p:sp>
                <p:nvSpPr>
                  <p:cNvPr id="11" name="矩形 10"/>
                  <p:cNvSpPr/>
                  <p:nvPr/>
                </p:nvSpPr>
                <p:spPr>
                  <a:xfrm>
                    <a:off x="2015612" y="2728452"/>
                    <a:ext cx="7718323" cy="25240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z="1500">
                              <a:latin typeface="Cambria Math" panose="02040503050406030204" pitchFamily="18" charset="0"/>
                            </a:rPr>
                            <m:t>curl</m:t>
                          </m:r>
                          <m:d>
                            <m:dPr>
                              <m:ctrlPr>
                                <a:rPr lang="zh-CN" altLang="en-US" sz="1500" i="1">
                                  <a:latin typeface="Cambria Math" panose="02040503050406030204" pitchFamily="18" charset="0"/>
                                </a:rPr>
                              </m:ctrlPr>
                            </m:dPr>
                            <m:e>
                              <m:acc>
                                <m:accPr>
                                  <m:chr m:val="⃗"/>
                                  <m:ctrlPr>
                                    <a:rPr lang="zh-CN" altLang="en-US" sz="1500" i="1">
                                      <a:latin typeface="Cambria Math" panose="02040503050406030204" pitchFamily="18" charset="0"/>
                                    </a:rPr>
                                  </m:ctrlPr>
                                </m:accPr>
                                <m:e>
                                  <m:r>
                                    <m:rPr>
                                      <m:sty m:val="p"/>
                                    </m:rPr>
                                    <a:rPr lang="zh-CN" altLang="en-US" sz="1500">
                                      <a:latin typeface="Cambria Math" panose="02040503050406030204" pitchFamily="18" charset="0"/>
                                    </a:rPr>
                                    <m:t>τ</m:t>
                                  </m:r>
                                </m:e>
                              </m:acc>
                            </m:e>
                          </m:d>
                          <m:r>
                            <a:rPr lang="zh-CN" altLang="en-US" sz="1500">
                              <a:latin typeface="Cambria Math" panose="02040503050406030204" pitchFamily="18" charset="0"/>
                            </a:rPr>
                            <m:t>=</m:t>
                          </m:r>
                          <m:r>
                            <m:rPr>
                              <m:sty m:val="p"/>
                            </m:rPr>
                            <a:rPr lang="zh-CN" altLang="en-US" sz="1500">
                              <a:latin typeface="Cambria Math" panose="02040503050406030204" pitchFamily="18" charset="0"/>
                            </a:rPr>
                            <m:t>curl</m:t>
                          </m:r>
                          <m:d>
                            <m:dPr>
                              <m:ctrlPr>
                                <a:rPr lang="zh-CN" altLang="en-US" sz="1500" i="1">
                                  <a:latin typeface="Cambria Math" panose="02040503050406030204" pitchFamily="18" charset="0"/>
                                </a:rPr>
                              </m:ctrlPr>
                            </m:dPr>
                            <m:e>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ρ</m:t>
                                  </m:r>
                                </m:e>
                                <m:sub>
                                  <m:r>
                                    <m:rPr>
                                      <m:sty m:val="p"/>
                                    </m:rPr>
                                    <a:rPr lang="zh-CN" altLang="en-US" sz="1500">
                                      <a:latin typeface="Cambria Math" panose="02040503050406030204" pitchFamily="18" charset="0"/>
                                    </a:rPr>
                                    <m:t>a</m:t>
                                  </m:r>
                                </m:sub>
                              </m:sSub>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C</m:t>
                                  </m:r>
                                </m:e>
                                <m:sub>
                                  <m:r>
                                    <m:rPr>
                                      <m:sty m:val="p"/>
                                    </m:rPr>
                                    <a:rPr lang="zh-CN" altLang="en-US" sz="1500">
                                      <a:latin typeface="Cambria Math" panose="02040503050406030204" pitchFamily="18" charset="0"/>
                                    </a:rPr>
                                    <m:t>D</m:t>
                                  </m:r>
                                </m:sub>
                              </m:sSub>
                              <m:d>
                                <m:dPr>
                                  <m:begChr m:val="|"/>
                                  <m:endChr m:val="|"/>
                                  <m:ctrlPr>
                                    <a:rPr lang="zh-CN" altLang="en-US" sz="1500" i="1">
                                      <a:latin typeface="Cambria Math" panose="02040503050406030204" pitchFamily="18" charset="0"/>
                                    </a:rPr>
                                  </m:ctrlPr>
                                </m:dPr>
                                <m:e>
                                  <m:r>
                                    <a:rPr lang="zh-CN" altLang="en-US" sz="1500">
                                      <a:latin typeface="Cambria Math" panose="02040503050406030204" pitchFamily="18" charset="0"/>
                                    </a:rPr>
                                    <m:t>∆</m:t>
                                  </m:r>
                                  <m:acc>
                                    <m:accPr>
                                      <m:chr m:val="⃗"/>
                                      <m:ctrlPr>
                                        <a:rPr lang="zh-CN" altLang="en-US" sz="1500" i="1">
                                          <a:latin typeface="Cambria Math" panose="02040503050406030204" pitchFamily="18" charset="0"/>
                                        </a:rPr>
                                      </m:ctrlPr>
                                    </m:accPr>
                                    <m:e>
                                      <m:r>
                                        <m:rPr>
                                          <m:sty m:val="p"/>
                                        </m:rPr>
                                        <a:rPr lang="zh-CN" altLang="en-US" sz="1500">
                                          <a:latin typeface="Cambria Math" panose="02040503050406030204" pitchFamily="18" charset="0"/>
                                        </a:rPr>
                                        <m:t>U</m:t>
                                      </m:r>
                                    </m:e>
                                  </m:acc>
                                </m:e>
                              </m:d>
                              <m:r>
                                <a:rPr lang="zh-CN" altLang="en-US" sz="1500">
                                  <a:latin typeface="Cambria Math" panose="02040503050406030204" pitchFamily="18" charset="0"/>
                                </a:rPr>
                                <m:t>∆</m:t>
                              </m:r>
                              <m:acc>
                                <m:accPr>
                                  <m:chr m:val="⃗"/>
                                  <m:ctrlPr>
                                    <a:rPr lang="zh-CN" altLang="en-US" sz="1500" i="1">
                                      <a:latin typeface="Cambria Math" panose="02040503050406030204" pitchFamily="18" charset="0"/>
                                    </a:rPr>
                                  </m:ctrlPr>
                                </m:accPr>
                                <m:e>
                                  <m:r>
                                    <m:rPr>
                                      <m:sty m:val="p"/>
                                    </m:rPr>
                                    <a:rPr lang="zh-CN" altLang="en-US" sz="1500">
                                      <a:latin typeface="Cambria Math" panose="02040503050406030204" pitchFamily="18" charset="0"/>
                                    </a:rPr>
                                    <m:t>U</m:t>
                                  </m:r>
                                </m:e>
                              </m:acc>
                            </m:e>
                          </m:d>
                          <m:r>
                            <a:rPr lang="zh-CN" altLang="en-US" sz="1500">
                              <a:latin typeface="Cambria Math" panose="02040503050406030204" pitchFamily="18" charset="0"/>
                            </a:rPr>
                            <m:t>=</m:t>
                          </m:r>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ρ</m:t>
                              </m:r>
                            </m:e>
                            <m:sub>
                              <m:r>
                                <m:rPr>
                                  <m:sty m:val="p"/>
                                </m:rPr>
                                <a:rPr lang="zh-CN" altLang="en-US" sz="1500">
                                  <a:latin typeface="Cambria Math" panose="02040503050406030204" pitchFamily="18" charset="0"/>
                                </a:rPr>
                                <m:t>a</m:t>
                              </m:r>
                            </m:sub>
                          </m:sSub>
                          <m:d>
                            <m:dPr>
                              <m:ctrlPr>
                                <a:rPr lang="zh-CN" altLang="en-US" sz="1500" i="1">
                                  <a:latin typeface="Cambria Math" panose="02040503050406030204" pitchFamily="18" charset="0"/>
                                </a:rPr>
                              </m:ctrlPr>
                            </m:dPr>
                            <m:e>
                              <m:d>
                                <m:dPr>
                                  <m:begChr m:val="|"/>
                                  <m:endChr m:val="|"/>
                                  <m:ctrlPr>
                                    <a:rPr lang="zh-CN" altLang="en-US" sz="1500" i="1">
                                      <a:latin typeface="Cambria Math" panose="02040503050406030204" pitchFamily="18" charset="0"/>
                                    </a:rPr>
                                  </m:ctrlPr>
                                </m:dPr>
                                <m:e>
                                  <m:r>
                                    <a:rPr lang="zh-CN" altLang="en-US" sz="1500">
                                      <a:latin typeface="Cambria Math" panose="02040503050406030204" pitchFamily="18" charset="0"/>
                                    </a:rPr>
                                    <m:t>∆</m:t>
                                  </m:r>
                                  <m:acc>
                                    <m:accPr>
                                      <m:chr m:val="⃗"/>
                                      <m:ctrlPr>
                                        <a:rPr lang="zh-CN" altLang="en-US" sz="1500" i="1">
                                          <a:latin typeface="Cambria Math" panose="02040503050406030204" pitchFamily="18" charset="0"/>
                                        </a:rPr>
                                      </m:ctrlPr>
                                    </m:accPr>
                                    <m:e>
                                      <m:r>
                                        <m:rPr>
                                          <m:sty m:val="p"/>
                                        </m:rPr>
                                        <a:rPr lang="zh-CN" altLang="en-US" sz="1500">
                                          <a:latin typeface="Cambria Math" panose="02040503050406030204" pitchFamily="18" charset="0"/>
                                        </a:rPr>
                                        <m:t>U</m:t>
                                      </m:r>
                                    </m:e>
                                  </m:acc>
                                </m:e>
                              </m:d>
                              <m:d>
                                <m:dPr>
                                  <m:ctrlPr>
                                    <a:rPr lang="zh-CN" altLang="en-US" sz="1500" i="1">
                                      <a:latin typeface="Cambria Math" panose="02040503050406030204" pitchFamily="18" charset="0"/>
                                    </a:rPr>
                                  </m:ctrlPr>
                                </m:dPr>
                                <m:e>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v</m:t>
                                      </m:r>
                                    </m:e>
                                    <m:sub>
                                      <m:r>
                                        <m:rPr>
                                          <m:sty m:val="p"/>
                                        </m:rPr>
                                        <a:rPr lang="zh-CN" altLang="en-US" sz="1500">
                                          <a:latin typeface="Cambria Math" panose="02040503050406030204" pitchFamily="18" charset="0"/>
                                        </a:rPr>
                                        <m:t>a</m:t>
                                      </m:r>
                                    </m:sub>
                                  </m:sSub>
                                  <m:r>
                                    <a:rPr lang="zh-CN" altLang="en-US" sz="1500">
                                      <a:latin typeface="Cambria Math" panose="02040503050406030204" pitchFamily="18" charset="0"/>
                                    </a:rPr>
                                    <m:t>−</m:t>
                                  </m:r>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v</m:t>
                                      </m:r>
                                    </m:e>
                                    <m:sub>
                                      <m:r>
                                        <m:rPr>
                                          <m:sty m:val="p"/>
                                        </m:rPr>
                                        <a:rPr lang="zh-CN" altLang="en-US" sz="1500">
                                          <a:latin typeface="Cambria Math" panose="02040503050406030204" pitchFamily="18" charset="0"/>
                                        </a:rPr>
                                        <m:t>o</m:t>
                                      </m:r>
                                    </m:sub>
                                  </m:sSub>
                                </m:e>
                              </m:d>
                              <m:f>
                                <m:fPr>
                                  <m:ctrlPr>
                                    <a:rPr lang="zh-CN" altLang="en-US" sz="1500" i="1">
                                      <a:latin typeface="Cambria Math" panose="02040503050406030204" pitchFamily="18" charset="0"/>
                                    </a:rPr>
                                  </m:ctrlPr>
                                </m:fPr>
                                <m:num>
                                  <m:r>
                                    <a:rPr lang="zh-CN" altLang="en-US" sz="1500">
                                      <a:latin typeface="Cambria Math" panose="02040503050406030204" pitchFamily="18" charset="0"/>
                                    </a:rPr>
                                    <m:t>𝜕</m:t>
                                  </m:r>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C</m:t>
                                      </m:r>
                                    </m:e>
                                    <m:sub>
                                      <m:r>
                                        <m:rPr>
                                          <m:sty m:val="p"/>
                                        </m:rPr>
                                        <a:rPr lang="zh-CN" altLang="en-US" sz="1500">
                                          <a:latin typeface="Cambria Math" panose="02040503050406030204" pitchFamily="18" charset="0"/>
                                        </a:rPr>
                                        <m:t>D</m:t>
                                      </m:r>
                                    </m:sub>
                                  </m:sSub>
                                </m:num>
                                <m:den>
                                  <m:r>
                                    <a:rPr lang="zh-CN" altLang="en-US" sz="1500">
                                      <a:latin typeface="Cambria Math" panose="02040503050406030204" pitchFamily="18" charset="0"/>
                                    </a:rPr>
                                    <m:t>𝜕</m:t>
                                  </m:r>
                                  <m:r>
                                    <m:rPr>
                                      <m:sty m:val="p"/>
                                    </m:rPr>
                                    <a:rPr lang="zh-CN" altLang="en-US" sz="1500">
                                      <a:latin typeface="Cambria Math" panose="02040503050406030204" pitchFamily="18" charset="0"/>
                                    </a:rPr>
                                    <m:t>x</m:t>
                                  </m:r>
                                </m:den>
                              </m:f>
                              <m:r>
                                <a:rPr lang="zh-CN" altLang="en-US" sz="1500">
                                  <a:latin typeface="Cambria Math" panose="02040503050406030204" pitchFamily="18" charset="0"/>
                                </a:rPr>
                                <m:t>−</m:t>
                              </m:r>
                              <m:d>
                                <m:dPr>
                                  <m:begChr m:val="|"/>
                                  <m:endChr m:val="|"/>
                                  <m:ctrlPr>
                                    <a:rPr lang="zh-CN" altLang="en-US" sz="1500" i="1">
                                      <a:latin typeface="Cambria Math" panose="02040503050406030204" pitchFamily="18" charset="0"/>
                                    </a:rPr>
                                  </m:ctrlPr>
                                </m:dPr>
                                <m:e>
                                  <m:r>
                                    <a:rPr lang="zh-CN" altLang="en-US" sz="1500">
                                      <a:latin typeface="Cambria Math" panose="02040503050406030204" pitchFamily="18" charset="0"/>
                                    </a:rPr>
                                    <m:t>∆</m:t>
                                  </m:r>
                                  <m:acc>
                                    <m:accPr>
                                      <m:chr m:val="⃗"/>
                                      <m:ctrlPr>
                                        <a:rPr lang="zh-CN" altLang="en-US" sz="1500" i="1">
                                          <a:latin typeface="Cambria Math" panose="02040503050406030204" pitchFamily="18" charset="0"/>
                                        </a:rPr>
                                      </m:ctrlPr>
                                    </m:accPr>
                                    <m:e>
                                      <m:r>
                                        <m:rPr>
                                          <m:sty m:val="p"/>
                                        </m:rPr>
                                        <a:rPr lang="zh-CN" altLang="en-US" sz="1500">
                                          <a:latin typeface="Cambria Math" panose="02040503050406030204" pitchFamily="18" charset="0"/>
                                        </a:rPr>
                                        <m:t>U</m:t>
                                      </m:r>
                                    </m:e>
                                  </m:acc>
                                </m:e>
                              </m:d>
                              <m:d>
                                <m:dPr>
                                  <m:ctrlPr>
                                    <a:rPr lang="zh-CN" altLang="en-US" sz="1500" i="1">
                                      <a:latin typeface="Cambria Math" panose="02040503050406030204" pitchFamily="18" charset="0"/>
                                    </a:rPr>
                                  </m:ctrlPr>
                                </m:dPr>
                                <m:e>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u</m:t>
                                      </m:r>
                                    </m:e>
                                    <m:sub>
                                      <m:r>
                                        <m:rPr>
                                          <m:sty m:val="p"/>
                                        </m:rPr>
                                        <a:rPr lang="zh-CN" altLang="en-US" sz="1500">
                                          <a:latin typeface="Cambria Math" panose="02040503050406030204" pitchFamily="18" charset="0"/>
                                        </a:rPr>
                                        <m:t>a</m:t>
                                      </m:r>
                                    </m:sub>
                                  </m:sSub>
                                  <m:r>
                                    <a:rPr lang="zh-CN" altLang="en-US" sz="1500">
                                      <a:latin typeface="Cambria Math" panose="02040503050406030204" pitchFamily="18" charset="0"/>
                                    </a:rPr>
                                    <m:t>−</m:t>
                                  </m:r>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u</m:t>
                                      </m:r>
                                    </m:e>
                                    <m:sub>
                                      <m:r>
                                        <m:rPr>
                                          <m:sty m:val="p"/>
                                        </m:rPr>
                                        <a:rPr lang="zh-CN" altLang="en-US" sz="1500">
                                          <a:latin typeface="Cambria Math" panose="02040503050406030204" pitchFamily="18" charset="0"/>
                                        </a:rPr>
                                        <m:t>o</m:t>
                                      </m:r>
                                    </m:sub>
                                  </m:sSub>
                                </m:e>
                              </m:d>
                              <m:f>
                                <m:fPr>
                                  <m:ctrlPr>
                                    <a:rPr lang="zh-CN" altLang="en-US" sz="1500" i="1">
                                      <a:latin typeface="Cambria Math" panose="02040503050406030204" pitchFamily="18" charset="0"/>
                                    </a:rPr>
                                  </m:ctrlPr>
                                </m:fPr>
                                <m:num>
                                  <m:r>
                                    <a:rPr lang="zh-CN" altLang="en-US" sz="1500">
                                      <a:latin typeface="Cambria Math" panose="02040503050406030204" pitchFamily="18" charset="0"/>
                                    </a:rPr>
                                    <m:t>𝜕</m:t>
                                  </m:r>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C</m:t>
                                      </m:r>
                                    </m:e>
                                    <m:sub>
                                      <m:r>
                                        <m:rPr>
                                          <m:sty m:val="p"/>
                                        </m:rPr>
                                        <a:rPr lang="zh-CN" altLang="en-US" sz="1500">
                                          <a:latin typeface="Cambria Math" panose="02040503050406030204" pitchFamily="18" charset="0"/>
                                        </a:rPr>
                                        <m:t>D</m:t>
                                      </m:r>
                                    </m:sub>
                                  </m:sSub>
                                </m:num>
                                <m:den>
                                  <m:r>
                                    <a:rPr lang="zh-CN" altLang="en-US" sz="1500">
                                      <a:latin typeface="Cambria Math" panose="02040503050406030204" pitchFamily="18" charset="0"/>
                                    </a:rPr>
                                    <m:t>𝜕</m:t>
                                  </m:r>
                                  <m:r>
                                    <m:rPr>
                                      <m:sty m:val="p"/>
                                    </m:rPr>
                                    <a:rPr lang="zh-CN" altLang="en-US" sz="1500">
                                      <a:latin typeface="Cambria Math" panose="02040503050406030204" pitchFamily="18" charset="0"/>
                                    </a:rPr>
                                    <m:t>y</m:t>
                                  </m:r>
                                </m:den>
                              </m:f>
                            </m:e>
                          </m:d>
                          <m:r>
                            <a:rPr lang="zh-CN" altLang="en-US" sz="1500">
                              <a:latin typeface="Cambria Math" panose="02040503050406030204" pitchFamily="18" charset="0"/>
                            </a:rPr>
                            <m:t>+</m:t>
                          </m:r>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ρ</m:t>
                              </m:r>
                            </m:e>
                            <m:sub>
                              <m:r>
                                <m:rPr>
                                  <m:sty m:val="p"/>
                                </m:rPr>
                                <a:rPr lang="zh-CN" altLang="en-US" sz="1500">
                                  <a:latin typeface="Cambria Math" panose="02040503050406030204" pitchFamily="18" charset="0"/>
                                </a:rPr>
                                <m:t>a</m:t>
                              </m:r>
                            </m:sub>
                          </m:sSub>
                          <m:d>
                            <m:dPr>
                              <m:ctrlPr>
                                <a:rPr lang="zh-CN" altLang="en-US" sz="1500" i="1">
                                  <a:latin typeface="Cambria Math" panose="02040503050406030204" pitchFamily="18" charset="0"/>
                                </a:rPr>
                              </m:ctrlPr>
                            </m:dPr>
                            <m:e>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C</m:t>
                                  </m:r>
                                </m:e>
                                <m:sub>
                                  <m:r>
                                    <m:rPr>
                                      <m:sty m:val="p"/>
                                    </m:rPr>
                                    <a:rPr lang="zh-CN" altLang="en-US" sz="1500">
                                      <a:latin typeface="Cambria Math" panose="02040503050406030204" pitchFamily="18" charset="0"/>
                                    </a:rPr>
                                    <m:t>D</m:t>
                                  </m:r>
                                </m:sub>
                              </m:sSub>
                              <m:d>
                                <m:dPr>
                                  <m:begChr m:val="|"/>
                                  <m:endChr m:val="|"/>
                                  <m:ctrlPr>
                                    <a:rPr lang="zh-CN" altLang="en-US" sz="1500" i="1">
                                      <a:latin typeface="Cambria Math" panose="02040503050406030204" pitchFamily="18" charset="0"/>
                                    </a:rPr>
                                  </m:ctrlPr>
                                </m:dPr>
                                <m:e>
                                  <m:r>
                                    <a:rPr lang="zh-CN" altLang="en-US" sz="1500">
                                      <a:latin typeface="Cambria Math" panose="02040503050406030204" pitchFamily="18" charset="0"/>
                                    </a:rPr>
                                    <m:t>∆</m:t>
                                  </m:r>
                                  <m:acc>
                                    <m:accPr>
                                      <m:chr m:val="⃗"/>
                                      <m:ctrlPr>
                                        <a:rPr lang="zh-CN" altLang="en-US" sz="1500" i="1">
                                          <a:latin typeface="Cambria Math" panose="02040503050406030204" pitchFamily="18" charset="0"/>
                                        </a:rPr>
                                      </m:ctrlPr>
                                    </m:accPr>
                                    <m:e>
                                      <m:r>
                                        <m:rPr>
                                          <m:sty m:val="p"/>
                                        </m:rPr>
                                        <a:rPr lang="zh-CN" altLang="en-US" sz="1500">
                                          <a:latin typeface="Cambria Math" panose="02040503050406030204" pitchFamily="18" charset="0"/>
                                        </a:rPr>
                                        <m:t>U</m:t>
                                      </m:r>
                                    </m:e>
                                  </m:acc>
                                </m:e>
                              </m:d>
                              <m:d>
                                <m:dPr>
                                  <m:ctrlPr>
                                    <a:rPr lang="zh-CN" altLang="en-US" sz="1500" i="1">
                                      <a:latin typeface="Cambria Math" panose="02040503050406030204" pitchFamily="18" charset="0"/>
                                    </a:rPr>
                                  </m:ctrlPr>
                                </m:dPr>
                                <m:e>
                                  <m:r>
                                    <m:rPr>
                                      <m:sty m:val="p"/>
                                    </m:rPr>
                                    <a:rPr lang="zh-CN" altLang="en-US" sz="1500">
                                      <a:latin typeface="Cambria Math" panose="02040503050406030204" pitchFamily="18" charset="0"/>
                                    </a:rPr>
                                    <m:t>curl</m:t>
                                  </m:r>
                                  <m:d>
                                    <m:dPr>
                                      <m:ctrlPr>
                                        <a:rPr lang="zh-CN" altLang="en-US" sz="1500" i="1">
                                          <a:latin typeface="Cambria Math" panose="02040503050406030204" pitchFamily="18" charset="0"/>
                                        </a:rPr>
                                      </m:ctrlPr>
                                    </m:dPr>
                                    <m:e>
                                      <m:acc>
                                        <m:accPr>
                                          <m:chr m:val="⃗"/>
                                          <m:ctrlPr>
                                            <a:rPr lang="zh-CN" altLang="en-US" sz="1500" i="1">
                                              <a:latin typeface="Cambria Math" panose="02040503050406030204" pitchFamily="18" charset="0"/>
                                            </a:rPr>
                                          </m:ctrlPr>
                                        </m:accPr>
                                        <m:e>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V</m:t>
                                              </m:r>
                                            </m:e>
                                            <m:sub>
                                              <m:r>
                                                <m:rPr>
                                                  <m:sty m:val="p"/>
                                                </m:rPr>
                                                <a:rPr lang="zh-CN" altLang="en-US" sz="1500">
                                                  <a:latin typeface="Cambria Math" panose="02040503050406030204" pitchFamily="18" charset="0"/>
                                                </a:rPr>
                                                <m:t>a</m:t>
                                              </m:r>
                                            </m:sub>
                                          </m:sSub>
                                        </m:e>
                                      </m:acc>
                                    </m:e>
                                  </m:d>
                                  <m:r>
                                    <a:rPr lang="zh-CN" altLang="en-US" sz="1500">
                                      <a:latin typeface="Cambria Math" panose="02040503050406030204" pitchFamily="18" charset="0"/>
                                    </a:rPr>
                                    <m:t>−</m:t>
                                  </m:r>
                                  <m:r>
                                    <m:rPr>
                                      <m:sty m:val="p"/>
                                    </m:rPr>
                                    <a:rPr lang="zh-CN" altLang="en-US" sz="1500">
                                      <a:latin typeface="Cambria Math" panose="02040503050406030204" pitchFamily="18" charset="0"/>
                                    </a:rPr>
                                    <m:t>curl</m:t>
                                  </m:r>
                                  <m:d>
                                    <m:dPr>
                                      <m:ctrlPr>
                                        <a:rPr lang="zh-CN" altLang="en-US" sz="1500" i="1">
                                          <a:latin typeface="Cambria Math" panose="02040503050406030204" pitchFamily="18" charset="0"/>
                                        </a:rPr>
                                      </m:ctrlPr>
                                    </m:dPr>
                                    <m:e>
                                      <m:acc>
                                        <m:accPr>
                                          <m:chr m:val="⃗"/>
                                          <m:ctrlPr>
                                            <a:rPr lang="zh-CN" altLang="en-US" sz="1500" i="1">
                                              <a:latin typeface="Cambria Math" panose="02040503050406030204" pitchFamily="18" charset="0"/>
                                            </a:rPr>
                                          </m:ctrlPr>
                                        </m:accPr>
                                        <m:e>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V</m:t>
                                              </m:r>
                                            </m:e>
                                            <m:sub>
                                              <m:r>
                                                <m:rPr>
                                                  <m:sty m:val="p"/>
                                                </m:rPr>
                                                <a:rPr lang="zh-CN" altLang="en-US" sz="1500">
                                                  <a:latin typeface="Cambria Math" panose="02040503050406030204" pitchFamily="18" charset="0"/>
                                                </a:rPr>
                                                <m:t>o</m:t>
                                              </m:r>
                                            </m:sub>
                                          </m:sSub>
                                        </m:e>
                                      </m:acc>
                                    </m:e>
                                  </m:d>
                                </m:e>
                              </m:d>
                            </m:e>
                          </m:d>
                          <m:r>
                            <a:rPr lang="zh-CN" altLang="en-US" sz="1500">
                              <a:latin typeface="Cambria Math" panose="02040503050406030204" pitchFamily="18" charset="0"/>
                            </a:rPr>
                            <m:t>      +</m:t>
                          </m:r>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ρ</m:t>
                              </m:r>
                            </m:e>
                            <m:sub>
                              <m:r>
                                <m:rPr>
                                  <m:sty m:val="p"/>
                                </m:rPr>
                                <a:rPr lang="zh-CN" altLang="en-US" sz="1500">
                                  <a:latin typeface="Cambria Math" panose="02040503050406030204" pitchFamily="18" charset="0"/>
                                </a:rPr>
                                <m:t>a</m:t>
                              </m:r>
                            </m:sub>
                          </m:sSub>
                          <m:d>
                            <m:dPr>
                              <m:ctrlPr>
                                <a:rPr lang="zh-CN" altLang="en-US" sz="1500" i="1">
                                  <a:latin typeface="Cambria Math" panose="02040503050406030204" pitchFamily="18" charset="0"/>
                                </a:rPr>
                              </m:ctrlPr>
                            </m:dPr>
                            <m:e>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C</m:t>
                                  </m:r>
                                </m:e>
                                <m:sub>
                                  <m:r>
                                    <m:rPr>
                                      <m:sty m:val="p"/>
                                    </m:rPr>
                                    <a:rPr lang="zh-CN" altLang="en-US" sz="1500">
                                      <a:latin typeface="Cambria Math" panose="02040503050406030204" pitchFamily="18" charset="0"/>
                                    </a:rPr>
                                    <m:t>D</m:t>
                                  </m:r>
                                </m:sub>
                              </m:sSub>
                              <m:d>
                                <m:dPr>
                                  <m:ctrlPr>
                                    <a:rPr lang="zh-CN" altLang="en-US" sz="1500" i="1">
                                      <a:latin typeface="Cambria Math" panose="02040503050406030204" pitchFamily="18" charset="0"/>
                                    </a:rPr>
                                  </m:ctrlPr>
                                </m:dPr>
                                <m:e>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v</m:t>
                                      </m:r>
                                    </m:e>
                                    <m:sub>
                                      <m:r>
                                        <m:rPr>
                                          <m:sty m:val="p"/>
                                        </m:rPr>
                                        <a:rPr lang="zh-CN" altLang="en-US" sz="1500">
                                          <a:latin typeface="Cambria Math" panose="02040503050406030204" pitchFamily="18" charset="0"/>
                                        </a:rPr>
                                        <m:t>a</m:t>
                                      </m:r>
                                    </m:sub>
                                  </m:sSub>
                                  <m:r>
                                    <a:rPr lang="zh-CN" altLang="en-US" sz="1500">
                                      <a:latin typeface="Cambria Math" panose="02040503050406030204" pitchFamily="18" charset="0"/>
                                    </a:rPr>
                                    <m:t>−</m:t>
                                  </m:r>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v</m:t>
                                      </m:r>
                                    </m:e>
                                    <m:sub>
                                      <m:r>
                                        <m:rPr>
                                          <m:sty m:val="p"/>
                                        </m:rPr>
                                        <a:rPr lang="zh-CN" altLang="en-US" sz="1500">
                                          <a:latin typeface="Cambria Math" panose="02040503050406030204" pitchFamily="18" charset="0"/>
                                        </a:rPr>
                                        <m:t>o</m:t>
                                      </m:r>
                                    </m:sub>
                                  </m:sSub>
                                </m:e>
                              </m:d>
                              <m:f>
                                <m:fPr>
                                  <m:ctrlPr>
                                    <a:rPr lang="zh-CN" altLang="en-US" sz="1500" i="1">
                                      <a:latin typeface="Cambria Math" panose="02040503050406030204" pitchFamily="18" charset="0"/>
                                    </a:rPr>
                                  </m:ctrlPr>
                                </m:fPr>
                                <m:num>
                                  <m:r>
                                    <a:rPr lang="zh-CN" altLang="en-US" sz="1500">
                                      <a:latin typeface="Cambria Math" panose="02040503050406030204" pitchFamily="18" charset="0"/>
                                    </a:rPr>
                                    <m:t>𝜕</m:t>
                                  </m:r>
                                  <m:d>
                                    <m:dPr>
                                      <m:ctrlPr>
                                        <a:rPr lang="zh-CN" altLang="en-US" sz="1500" i="1">
                                          <a:latin typeface="Cambria Math" panose="02040503050406030204" pitchFamily="18" charset="0"/>
                                        </a:rPr>
                                      </m:ctrlPr>
                                    </m:dPr>
                                    <m:e>
                                      <m:d>
                                        <m:dPr>
                                          <m:begChr m:val="|"/>
                                          <m:endChr m:val="|"/>
                                          <m:ctrlPr>
                                            <a:rPr lang="zh-CN" altLang="en-US" sz="1500" i="1">
                                              <a:latin typeface="Cambria Math" panose="02040503050406030204" pitchFamily="18" charset="0"/>
                                            </a:rPr>
                                          </m:ctrlPr>
                                        </m:dPr>
                                        <m:e>
                                          <m:r>
                                            <a:rPr lang="zh-CN" altLang="en-US" sz="1500">
                                              <a:latin typeface="Cambria Math" panose="02040503050406030204" pitchFamily="18" charset="0"/>
                                            </a:rPr>
                                            <m:t>∆</m:t>
                                          </m:r>
                                          <m:acc>
                                            <m:accPr>
                                              <m:chr m:val="⃗"/>
                                              <m:ctrlPr>
                                                <a:rPr lang="zh-CN" altLang="en-US" sz="1500" i="1">
                                                  <a:latin typeface="Cambria Math" panose="02040503050406030204" pitchFamily="18" charset="0"/>
                                                </a:rPr>
                                              </m:ctrlPr>
                                            </m:accPr>
                                            <m:e>
                                              <m:r>
                                                <m:rPr>
                                                  <m:sty m:val="p"/>
                                                </m:rPr>
                                                <a:rPr lang="zh-CN" altLang="en-US" sz="1500">
                                                  <a:latin typeface="Cambria Math" panose="02040503050406030204" pitchFamily="18" charset="0"/>
                                                </a:rPr>
                                                <m:t>U</m:t>
                                              </m:r>
                                            </m:e>
                                          </m:acc>
                                        </m:e>
                                      </m:d>
                                    </m:e>
                                  </m:d>
                                </m:num>
                                <m:den>
                                  <m:r>
                                    <a:rPr lang="zh-CN" altLang="en-US" sz="1500">
                                      <a:latin typeface="Cambria Math" panose="02040503050406030204" pitchFamily="18" charset="0"/>
                                    </a:rPr>
                                    <m:t>𝜕</m:t>
                                  </m:r>
                                  <m:r>
                                    <m:rPr>
                                      <m:sty m:val="p"/>
                                    </m:rPr>
                                    <a:rPr lang="zh-CN" altLang="en-US" sz="1500">
                                      <a:latin typeface="Cambria Math" panose="02040503050406030204" pitchFamily="18" charset="0"/>
                                    </a:rPr>
                                    <m:t>x</m:t>
                                  </m:r>
                                </m:den>
                              </m:f>
                              <m:r>
                                <a:rPr lang="zh-CN" altLang="en-US" sz="1500">
                                  <a:latin typeface="Cambria Math" panose="02040503050406030204" pitchFamily="18" charset="0"/>
                                </a:rPr>
                                <m:t>−</m:t>
                              </m:r>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C</m:t>
                                  </m:r>
                                </m:e>
                                <m:sub>
                                  <m:r>
                                    <m:rPr>
                                      <m:sty m:val="p"/>
                                    </m:rPr>
                                    <a:rPr lang="zh-CN" altLang="en-US" sz="1500">
                                      <a:latin typeface="Cambria Math" panose="02040503050406030204" pitchFamily="18" charset="0"/>
                                    </a:rPr>
                                    <m:t>D</m:t>
                                  </m:r>
                                </m:sub>
                              </m:sSub>
                              <m:d>
                                <m:dPr>
                                  <m:ctrlPr>
                                    <a:rPr lang="zh-CN" altLang="en-US" sz="1500" i="1">
                                      <a:latin typeface="Cambria Math" panose="02040503050406030204" pitchFamily="18" charset="0"/>
                                    </a:rPr>
                                  </m:ctrlPr>
                                </m:dPr>
                                <m:e>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u</m:t>
                                      </m:r>
                                    </m:e>
                                    <m:sub>
                                      <m:r>
                                        <m:rPr>
                                          <m:sty m:val="p"/>
                                        </m:rPr>
                                        <a:rPr lang="zh-CN" altLang="en-US" sz="1500">
                                          <a:latin typeface="Cambria Math" panose="02040503050406030204" pitchFamily="18" charset="0"/>
                                        </a:rPr>
                                        <m:t>a</m:t>
                                      </m:r>
                                    </m:sub>
                                  </m:sSub>
                                  <m:r>
                                    <a:rPr lang="zh-CN" altLang="en-US" sz="1500">
                                      <a:latin typeface="Cambria Math" panose="02040503050406030204" pitchFamily="18" charset="0"/>
                                    </a:rPr>
                                    <m:t>−</m:t>
                                  </m:r>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u</m:t>
                                      </m:r>
                                    </m:e>
                                    <m:sub>
                                      <m:r>
                                        <m:rPr>
                                          <m:sty m:val="p"/>
                                        </m:rPr>
                                        <a:rPr lang="zh-CN" altLang="en-US" sz="1500">
                                          <a:latin typeface="Cambria Math" panose="02040503050406030204" pitchFamily="18" charset="0"/>
                                        </a:rPr>
                                        <m:t>o</m:t>
                                      </m:r>
                                    </m:sub>
                                  </m:sSub>
                                </m:e>
                              </m:d>
                              <m:f>
                                <m:fPr>
                                  <m:ctrlPr>
                                    <a:rPr lang="zh-CN" altLang="en-US" sz="1500" i="1">
                                      <a:latin typeface="Cambria Math" panose="02040503050406030204" pitchFamily="18" charset="0"/>
                                    </a:rPr>
                                  </m:ctrlPr>
                                </m:fPr>
                                <m:num>
                                  <m:r>
                                    <a:rPr lang="zh-CN" altLang="en-US" sz="1500">
                                      <a:latin typeface="Cambria Math" panose="02040503050406030204" pitchFamily="18" charset="0"/>
                                    </a:rPr>
                                    <m:t>𝜕</m:t>
                                  </m:r>
                                  <m:d>
                                    <m:dPr>
                                      <m:ctrlPr>
                                        <a:rPr lang="zh-CN" altLang="en-US" sz="1500" i="1">
                                          <a:latin typeface="Cambria Math" panose="02040503050406030204" pitchFamily="18" charset="0"/>
                                        </a:rPr>
                                      </m:ctrlPr>
                                    </m:dPr>
                                    <m:e>
                                      <m:d>
                                        <m:dPr>
                                          <m:begChr m:val="|"/>
                                          <m:endChr m:val="|"/>
                                          <m:ctrlPr>
                                            <a:rPr lang="zh-CN" altLang="en-US" sz="1500" i="1">
                                              <a:latin typeface="Cambria Math" panose="02040503050406030204" pitchFamily="18" charset="0"/>
                                            </a:rPr>
                                          </m:ctrlPr>
                                        </m:dPr>
                                        <m:e>
                                          <m:r>
                                            <a:rPr lang="zh-CN" altLang="en-US" sz="1500">
                                              <a:latin typeface="Cambria Math" panose="02040503050406030204" pitchFamily="18" charset="0"/>
                                            </a:rPr>
                                            <m:t>∆</m:t>
                                          </m:r>
                                          <m:acc>
                                            <m:accPr>
                                              <m:chr m:val="⃗"/>
                                              <m:ctrlPr>
                                                <a:rPr lang="zh-CN" altLang="en-US" sz="1500" i="1">
                                                  <a:latin typeface="Cambria Math" panose="02040503050406030204" pitchFamily="18" charset="0"/>
                                                </a:rPr>
                                              </m:ctrlPr>
                                            </m:accPr>
                                            <m:e>
                                              <m:r>
                                                <m:rPr>
                                                  <m:sty m:val="p"/>
                                                </m:rPr>
                                                <a:rPr lang="zh-CN" altLang="en-US" sz="1500">
                                                  <a:latin typeface="Cambria Math" panose="02040503050406030204" pitchFamily="18" charset="0"/>
                                                </a:rPr>
                                                <m:t>U</m:t>
                                              </m:r>
                                            </m:e>
                                          </m:acc>
                                        </m:e>
                                      </m:d>
                                    </m:e>
                                  </m:d>
                                </m:num>
                                <m:den>
                                  <m:r>
                                    <a:rPr lang="zh-CN" altLang="en-US" sz="1500">
                                      <a:latin typeface="Cambria Math" panose="02040503050406030204" pitchFamily="18" charset="0"/>
                                    </a:rPr>
                                    <m:t>𝜕</m:t>
                                  </m:r>
                                  <m:r>
                                    <m:rPr>
                                      <m:sty m:val="p"/>
                                    </m:rPr>
                                    <a:rPr lang="zh-CN" altLang="en-US" sz="1500">
                                      <a:latin typeface="Cambria Math" panose="02040503050406030204" pitchFamily="18" charset="0"/>
                                    </a:rPr>
                                    <m:t>y</m:t>
                                  </m:r>
                                </m:den>
                              </m:f>
                            </m:e>
                          </m:d>
                        </m:oMath>
                      </m:oMathPara>
                    </a14:m>
                    <a:endParaRPr lang="zh-CN" altLang="en-US" sz="1350" dirty="0"/>
                  </a:p>
                </p:txBody>
              </p:sp>
            </mc:Choice>
            <mc:Fallback xmlns="">
              <p:sp>
                <p:nvSpPr>
                  <p:cNvPr id="11" name="矩形 10"/>
                  <p:cNvSpPr>
                    <a:spLocks noRot="1" noChangeAspect="1" noMove="1" noResize="1" noEditPoints="1" noAdjustHandles="1" noChangeArrowheads="1" noChangeShapeType="1" noTextEdit="1"/>
                  </p:cNvSpPr>
                  <p:nvPr/>
                </p:nvSpPr>
                <p:spPr>
                  <a:xfrm>
                    <a:off x="2015612" y="2728452"/>
                    <a:ext cx="7718323" cy="2524026"/>
                  </a:xfrm>
                  <a:prstGeom prst="rect">
                    <a:avLst/>
                  </a:prstGeom>
                  <a:blipFill>
                    <a:blip r:embed="rId3"/>
                    <a:stretch>
                      <a:fillRect/>
                    </a:stretch>
                  </a:blipFill>
                </p:spPr>
                <p:txBody>
                  <a:bodyPr/>
                  <a:lstStyle/>
                  <a:p>
                    <a:r>
                      <a:rPr lang="zh-TW" altLang="en-US">
                        <a:noFill/>
                      </a:rPr>
                      <a:t> </a:t>
                    </a:r>
                  </a:p>
                </p:txBody>
              </p:sp>
            </mc:Fallback>
          </mc:AlternateContent>
          <p:sp>
            <p:nvSpPr>
              <p:cNvPr id="12" name="矩形 11"/>
              <p:cNvSpPr/>
              <p:nvPr/>
            </p:nvSpPr>
            <p:spPr>
              <a:xfrm>
                <a:off x="3301181" y="3130515"/>
                <a:ext cx="4972664" cy="6625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C00000"/>
                  </a:solidFill>
                </a:endParaRPr>
              </a:p>
            </p:txBody>
          </p:sp>
          <p:sp>
            <p:nvSpPr>
              <p:cNvPr id="13" name="矩形 12"/>
              <p:cNvSpPr/>
              <p:nvPr/>
            </p:nvSpPr>
            <p:spPr>
              <a:xfrm>
                <a:off x="3301182" y="3827656"/>
                <a:ext cx="2347450" cy="53786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2060"/>
                  </a:solidFill>
                </a:endParaRPr>
              </a:p>
            </p:txBody>
          </p:sp>
          <p:sp>
            <p:nvSpPr>
              <p:cNvPr id="14" name="矩形 13"/>
              <p:cNvSpPr/>
              <p:nvPr/>
            </p:nvSpPr>
            <p:spPr>
              <a:xfrm>
                <a:off x="3301180" y="4393659"/>
                <a:ext cx="5415117" cy="856304"/>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文本框 14"/>
              <p:cNvSpPr txBox="1"/>
              <p:nvPr/>
            </p:nvSpPr>
            <p:spPr>
              <a:xfrm>
                <a:off x="8273846" y="3240185"/>
                <a:ext cx="1725561" cy="492443"/>
              </a:xfrm>
              <a:prstGeom prst="rect">
                <a:avLst/>
              </a:prstGeom>
              <a:noFill/>
            </p:spPr>
            <p:txBody>
              <a:bodyPr wrap="square" rtlCol="0">
                <a:spAutoFit/>
              </a:bodyPr>
              <a:lstStyle/>
              <a:p>
                <a:r>
                  <a:rPr lang="en-US" altLang="zh-CN" dirty="0">
                    <a:solidFill>
                      <a:srgbClr val="C00000"/>
                    </a:solidFill>
                  </a:rPr>
                  <a:t>A</a:t>
                </a:r>
                <a:r>
                  <a:rPr lang="zh-CN" altLang="en-US" dirty="0">
                    <a:solidFill>
                      <a:srgbClr val="C00000"/>
                    </a:solidFill>
                  </a:rPr>
                  <a:t> </a:t>
                </a:r>
                <a:r>
                  <a:rPr lang="en-US" altLang="zh-CN" dirty="0">
                    <a:solidFill>
                      <a:srgbClr val="C00000"/>
                    </a:solidFill>
                  </a:rPr>
                  <a:t>term</a:t>
                </a:r>
              </a:p>
            </p:txBody>
          </p:sp>
          <p:sp>
            <p:nvSpPr>
              <p:cNvPr id="16" name="文本框 15"/>
              <p:cNvSpPr txBox="1"/>
              <p:nvPr/>
            </p:nvSpPr>
            <p:spPr>
              <a:xfrm>
                <a:off x="8871154" y="4562842"/>
                <a:ext cx="1725561" cy="492443"/>
              </a:xfrm>
              <a:prstGeom prst="rect">
                <a:avLst/>
              </a:prstGeom>
              <a:noFill/>
            </p:spPr>
            <p:txBody>
              <a:bodyPr wrap="square" rtlCol="0">
                <a:spAutoFit/>
              </a:bodyPr>
              <a:lstStyle/>
              <a:p>
                <a:r>
                  <a:rPr lang="en-US" altLang="zh-CN" dirty="0">
                    <a:solidFill>
                      <a:schemeClr val="accent6">
                        <a:lumMod val="75000"/>
                      </a:schemeClr>
                    </a:solidFill>
                  </a:rPr>
                  <a:t>D</a:t>
                </a:r>
                <a:r>
                  <a:rPr lang="zh-CN" altLang="en-US" dirty="0">
                    <a:solidFill>
                      <a:schemeClr val="accent6">
                        <a:lumMod val="75000"/>
                      </a:schemeClr>
                    </a:solidFill>
                  </a:rPr>
                  <a:t> </a:t>
                </a:r>
                <a:r>
                  <a:rPr lang="en-US" altLang="zh-CN" dirty="0">
                    <a:solidFill>
                      <a:schemeClr val="accent6">
                        <a:lumMod val="75000"/>
                      </a:schemeClr>
                    </a:solidFill>
                  </a:rPr>
                  <a:t>term</a:t>
                </a:r>
              </a:p>
            </p:txBody>
          </p:sp>
          <p:sp>
            <p:nvSpPr>
              <p:cNvPr id="17" name="文本框 16"/>
              <p:cNvSpPr txBox="1"/>
              <p:nvPr/>
            </p:nvSpPr>
            <p:spPr>
              <a:xfrm>
                <a:off x="2015612" y="3876594"/>
                <a:ext cx="1725561" cy="492443"/>
              </a:xfrm>
              <a:prstGeom prst="rect">
                <a:avLst/>
              </a:prstGeom>
              <a:noFill/>
            </p:spPr>
            <p:txBody>
              <a:bodyPr wrap="square" rtlCol="0">
                <a:spAutoFit/>
              </a:bodyPr>
              <a:lstStyle/>
              <a:p>
                <a:r>
                  <a:rPr lang="en-US" altLang="zh-CN" dirty="0">
                    <a:solidFill>
                      <a:srgbClr val="002060"/>
                    </a:solidFill>
                  </a:rPr>
                  <a:t>B</a:t>
                </a:r>
                <a:r>
                  <a:rPr lang="zh-CN" altLang="en-US" dirty="0">
                    <a:solidFill>
                      <a:srgbClr val="002060"/>
                    </a:solidFill>
                  </a:rPr>
                  <a:t> </a:t>
                </a:r>
                <a:r>
                  <a:rPr lang="en-US" altLang="zh-CN" dirty="0">
                    <a:solidFill>
                      <a:srgbClr val="002060"/>
                    </a:solidFill>
                  </a:rPr>
                  <a:t>term</a:t>
                </a:r>
              </a:p>
            </p:txBody>
          </p:sp>
        </p:grpSp>
        <mc:AlternateContent xmlns:mc="http://schemas.openxmlformats.org/markup-compatibility/2006" xmlns:a14="http://schemas.microsoft.com/office/drawing/2010/main">
          <mc:Choice Requires="a14">
            <p:sp>
              <p:nvSpPr>
                <p:cNvPr id="10" name="文本框 9"/>
                <p:cNvSpPr txBox="1"/>
                <p:nvPr/>
              </p:nvSpPr>
              <p:spPr>
                <a:xfrm>
                  <a:off x="7215647" y="3876370"/>
                  <a:ext cx="5567517" cy="492871"/>
                </a:xfrm>
                <a:prstGeom prst="rect">
                  <a:avLst/>
                </a:prstGeom>
                <a:noFill/>
              </p:spPr>
              <p:txBody>
                <a:bodyPr wrap="square" rtlCol="0">
                  <a:spAutoFit/>
                </a:bodyPr>
                <a:lstStyle/>
                <a:p>
                  <a:r>
                    <a:rPr lang="en-US" altLang="zh-CN" dirty="0">
                      <a:solidFill>
                        <a:schemeClr val="accent2">
                          <a:lumMod val="75000"/>
                        </a:schemeClr>
                      </a:solidFill>
                    </a:rPr>
                    <a:t>C</a:t>
                  </a:r>
                  <a:r>
                    <a:rPr lang="zh-CN" altLang="en-US" dirty="0">
                      <a:solidFill>
                        <a:schemeClr val="accent2">
                          <a:lumMod val="75000"/>
                        </a:schemeClr>
                      </a:solidFill>
                    </a:rPr>
                    <a:t> </a:t>
                  </a:r>
                  <a:r>
                    <a:rPr lang="en-US" altLang="zh-CN" dirty="0">
                      <a:solidFill>
                        <a:schemeClr val="accent2">
                          <a:lumMod val="75000"/>
                        </a:schemeClr>
                      </a:solidFill>
                    </a:rPr>
                    <a:t>term </a:t>
                  </a:r>
                  <a:r>
                    <a:rPr lang="en-US" altLang="zh-CN" sz="1500" dirty="0">
                      <a:solidFill>
                        <a:schemeClr val="accent2">
                          <a:lumMod val="75000"/>
                        </a:schemeClr>
                      </a:solidFill>
                    </a:rPr>
                    <a:t>= </a:t>
                  </a:r>
                  <a:r>
                    <a:rPr lang="zh-CN" altLang="en-US" sz="1500" dirty="0"/>
                    <a:t> </a:t>
                  </a:r>
                  <a14:m>
                    <m:oMath xmlns:m="http://schemas.openxmlformats.org/officeDocument/2006/math">
                      <m:sSub>
                        <m:sSubPr>
                          <m:ctrlPr>
                            <a:rPr lang="zh-CN" altLang="en-US" sz="1500" i="1">
                              <a:latin typeface="Cambria Math" panose="02040503050406030204" pitchFamily="18" charset="0"/>
                            </a:rPr>
                          </m:ctrlPr>
                        </m:sSubPr>
                        <m:e>
                          <m:r>
                            <a:rPr lang="en-US" altLang="zh-CN" sz="1500" i="1">
                              <a:latin typeface="Cambria Math" panose="02040503050406030204" pitchFamily="18" charset="0"/>
                            </a:rPr>
                            <m:t>−</m:t>
                          </m:r>
                          <m:r>
                            <a:rPr lang="en-US" altLang="zh-CN" sz="1500">
                              <a:latin typeface="Cambria Math" panose="02040503050406030204" pitchFamily="18" charset="0"/>
                            </a:rPr>
                            <m:t> </m:t>
                          </m:r>
                          <m:r>
                            <m:rPr>
                              <m:sty m:val="p"/>
                            </m:rPr>
                            <a:rPr lang="zh-CN" altLang="en-US" sz="1500">
                              <a:latin typeface="Cambria Math" panose="02040503050406030204" pitchFamily="18" charset="0"/>
                            </a:rPr>
                            <m:t>ρ</m:t>
                          </m:r>
                        </m:e>
                        <m:sub>
                          <m:r>
                            <m:rPr>
                              <m:sty m:val="p"/>
                            </m:rPr>
                            <a:rPr lang="zh-CN" altLang="en-US" sz="1500">
                              <a:latin typeface="Cambria Math" panose="02040503050406030204" pitchFamily="18" charset="0"/>
                            </a:rPr>
                            <m:t>a</m:t>
                          </m:r>
                        </m:sub>
                      </m:sSub>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C</m:t>
                          </m:r>
                        </m:e>
                        <m:sub>
                          <m:r>
                            <m:rPr>
                              <m:sty m:val="p"/>
                            </m:rPr>
                            <a:rPr lang="zh-CN" altLang="en-US" sz="1500">
                              <a:latin typeface="Cambria Math" panose="02040503050406030204" pitchFamily="18" charset="0"/>
                            </a:rPr>
                            <m:t>D</m:t>
                          </m:r>
                        </m:sub>
                      </m:sSub>
                    </m:oMath>
                  </a14:m>
                  <a:r>
                    <a:rPr lang="en-US" altLang="zh-CN" sz="1500" dirty="0"/>
                    <a:t>curl</a:t>
                  </a:r>
                  <a14:m>
                    <m:oMath xmlns:m="http://schemas.openxmlformats.org/officeDocument/2006/math">
                      <m:d>
                        <m:dPr>
                          <m:ctrlPr>
                            <a:rPr lang="zh-CN" altLang="en-US" sz="1500" i="1">
                              <a:latin typeface="Cambria Math" panose="02040503050406030204" pitchFamily="18" charset="0"/>
                            </a:rPr>
                          </m:ctrlPr>
                        </m:dPr>
                        <m:e>
                          <m:acc>
                            <m:accPr>
                              <m:chr m:val="⃗"/>
                              <m:ctrlPr>
                                <a:rPr lang="zh-CN" altLang="en-US" sz="1500" i="1">
                                  <a:latin typeface="Cambria Math" panose="02040503050406030204" pitchFamily="18" charset="0"/>
                                </a:rPr>
                              </m:ctrlPr>
                            </m:accPr>
                            <m:e>
                              <m:sSub>
                                <m:sSubPr>
                                  <m:ctrlPr>
                                    <a:rPr lang="zh-CN" altLang="en-US" sz="1500" i="1">
                                      <a:latin typeface="Cambria Math" panose="02040503050406030204" pitchFamily="18" charset="0"/>
                                    </a:rPr>
                                  </m:ctrlPr>
                                </m:sSubPr>
                                <m:e>
                                  <m:r>
                                    <m:rPr>
                                      <m:sty m:val="p"/>
                                    </m:rPr>
                                    <a:rPr lang="zh-CN" altLang="en-US" sz="1500">
                                      <a:latin typeface="Cambria Math" panose="02040503050406030204" pitchFamily="18" charset="0"/>
                                    </a:rPr>
                                    <m:t>V</m:t>
                                  </m:r>
                                </m:e>
                                <m:sub>
                                  <m:r>
                                    <m:rPr>
                                      <m:sty m:val="p"/>
                                    </m:rPr>
                                    <a:rPr lang="en-US" altLang="zh-CN" sz="1500">
                                      <a:latin typeface="Cambria Math" panose="02040503050406030204" pitchFamily="18" charset="0"/>
                                    </a:rPr>
                                    <m:t>o</m:t>
                                  </m:r>
                                </m:sub>
                              </m:sSub>
                            </m:e>
                          </m:acc>
                        </m:e>
                      </m:d>
                    </m:oMath>
                  </a14:m>
                  <a:endParaRPr lang="en-US" altLang="zh-CN" sz="15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7215647" y="3876370"/>
                  <a:ext cx="5567517" cy="492871"/>
                </a:xfrm>
                <a:prstGeom prst="rect">
                  <a:avLst/>
                </a:prstGeom>
                <a:blipFill>
                  <a:blip r:embed="rId4"/>
                  <a:stretch>
                    <a:fillRect l="-1168" t="-11475" b="-21311"/>
                  </a:stretch>
                </a:blipFill>
              </p:spPr>
              <p:txBody>
                <a:bodyPr/>
                <a:lstStyle/>
                <a:p>
                  <a:r>
                    <a:rPr lang="zh-TW" altLang="en-US">
                      <a:noFill/>
                    </a:rPr>
                    <a:t> </a:t>
                  </a:r>
                </a:p>
              </p:txBody>
            </p:sp>
          </mc:Fallback>
        </mc:AlternateContent>
      </p:grpSp>
      <p:sp>
        <p:nvSpPr>
          <p:cNvPr id="19" name="文本框 18"/>
          <p:cNvSpPr txBox="1"/>
          <p:nvPr/>
        </p:nvSpPr>
        <p:spPr>
          <a:xfrm>
            <a:off x="649948" y="988225"/>
            <a:ext cx="8231540" cy="2516073"/>
          </a:xfrm>
          <a:prstGeom prst="rect">
            <a:avLst/>
          </a:prstGeom>
          <a:noFill/>
        </p:spPr>
        <p:txBody>
          <a:bodyPr wrap="square" rtlCol="0">
            <a:spAutoFit/>
          </a:bodyPr>
          <a:lstStyle/>
          <a:p>
            <a:r>
              <a:rPr lang="en-US" altLang="zh-CN" b="1" dirty="0"/>
              <a:t>The data I use:</a:t>
            </a:r>
          </a:p>
          <a:p>
            <a:r>
              <a:rPr lang="en-US" altLang="zh-CN" b="1" dirty="0"/>
              <a:t>The average of 2006-01-01 ~ 2006-01-05 (5 days) of these three data</a:t>
            </a:r>
          </a:p>
          <a:p>
            <a:pPr marL="342900" indent="-342900">
              <a:buAutoNum type="arabicParenBoth"/>
            </a:pPr>
            <a:r>
              <a:rPr lang="en-US" altLang="zh-CN" dirty="0"/>
              <a:t>Raw JRA-55 (u_10,v_10,q_10,t_10,slp)   </a:t>
            </a:r>
          </a:p>
          <a:p>
            <a:pPr marL="342900" indent="-342900">
              <a:buAutoNum type="arabicParenBoth"/>
            </a:pPr>
            <a:r>
              <a:rPr lang="en-US" altLang="zh-CN" dirty="0"/>
              <a:t>OSCAR surface current (</a:t>
            </a:r>
            <a:r>
              <a:rPr lang="en-US" altLang="zh-CN" dirty="0" err="1"/>
              <a:t>Uo</a:t>
            </a:r>
            <a:r>
              <a:rPr lang="en-US" altLang="zh-CN" dirty="0"/>
              <a:t>, Vo) </a:t>
            </a:r>
          </a:p>
          <a:p>
            <a:r>
              <a:rPr lang="en-US" altLang="zh-CN" dirty="0"/>
              <a:t>(3)  OISST (SST) </a:t>
            </a:r>
          </a:p>
          <a:p>
            <a:r>
              <a:rPr lang="en-US" altLang="zh-CN" dirty="0"/>
              <a:t>Because the time resolutions of JRA-55, OSCAR and OISST are 3 hours, 5 day and 1 day.</a:t>
            </a:r>
          </a:p>
          <a:p>
            <a:r>
              <a:rPr lang="en-US" altLang="zh-CN" dirty="0"/>
              <a:t>So I process the JRA-55 and OISST to 5 days average.</a:t>
            </a:r>
          </a:p>
          <a:p>
            <a:endParaRPr lang="zh-CN" altLang="en-US" sz="1350" dirty="0"/>
          </a:p>
        </p:txBody>
      </p:sp>
    </p:spTree>
    <p:extLst>
      <p:ext uri="{BB962C8B-B14F-4D97-AF65-F5344CB8AC3E}">
        <p14:creationId xmlns:p14="http://schemas.microsoft.com/office/powerpoint/2010/main" val="4206850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srcRect l="20000" t="10186" r="21562" b="7592"/>
          <a:stretch/>
        </p:blipFill>
        <p:spPr>
          <a:xfrm>
            <a:off x="5575300" y="3022600"/>
            <a:ext cx="3530600" cy="3797300"/>
          </a:xfrm>
          <a:prstGeom prst="rect">
            <a:avLst/>
          </a:prstGeom>
        </p:spPr>
      </p:pic>
      <p:sp>
        <p:nvSpPr>
          <p:cNvPr id="2" name="內容版面配置區 2"/>
          <p:cNvSpPr txBox="1">
            <a:spLocks/>
          </p:cNvSpPr>
          <p:nvPr/>
        </p:nvSpPr>
        <p:spPr>
          <a:xfrm>
            <a:off x="118312" y="950670"/>
            <a:ext cx="8352588" cy="4585036"/>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altLang="zh-TW" sz="3200" dirty="0" smtClean="0">
                <a:latin typeface="Comic Sans MS" panose="030F0702030302020204" pitchFamily="66" charset="0"/>
                <a:ea typeface="新細明體" panose="02020500000000000000" pitchFamily="18" charset="-120"/>
              </a:rPr>
              <a:t>Motivation</a:t>
            </a:r>
          </a:p>
          <a:p>
            <a:pPr>
              <a:buFont typeface="Wingdings" panose="05000000000000000000" pitchFamily="2" charset="2"/>
              <a:buChar char="Ø"/>
            </a:pPr>
            <a:r>
              <a:rPr lang="en-US" altLang="zh-TW" sz="3200" dirty="0" smtClean="0">
                <a:latin typeface="Comic Sans MS" panose="030F0702030302020204" pitchFamily="66" charset="0"/>
                <a:ea typeface="新細明體" panose="02020500000000000000" pitchFamily="18" charset="-120"/>
              </a:rPr>
              <a:t>Model experiments</a:t>
            </a:r>
          </a:p>
          <a:p>
            <a:pPr>
              <a:buFont typeface="Wingdings" panose="05000000000000000000" pitchFamily="2" charset="2"/>
              <a:buChar char="Ø"/>
            </a:pPr>
            <a:r>
              <a:rPr lang="en-US" altLang="zh-TW" sz="3200" dirty="0">
                <a:latin typeface="Comic Sans MS" panose="030F0702030302020204" pitchFamily="66" charset="0"/>
                <a:ea typeface="新細明體" panose="02020500000000000000" pitchFamily="18" charset="-120"/>
              </a:rPr>
              <a:t>Modeled b</a:t>
            </a:r>
            <a:r>
              <a:rPr lang="en-US" altLang="zh-TW" sz="3200" dirty="0" smtClean="0">
                <a:latin typeface="Comic Sans MS" panose="030F0702030302020204" pitchFamily="66" charset="0"/>
                <a:ea typeface="新細明體" panose="02020500000000000000" pitchFamily="18" charset="-120"/>
              </a:rPr>
              <a:t>iases </a:t>
            </a:r>
            <a:r>
              <a:rPr lang="en-US" altLang="zh-TW" sz="3200" dirty="0">
                <a:latin typeface="Comic Sans MS" panose="030F0702030302020204" pitchFamily="66" charset="0"/>
                <a:ea typeface="新細明體" panose="02020500000000000000" pitchFamily="18" charset="-120"/>
              </a:rPr>
              <a:t>in </a:t>
            </a:r>
            <a:r>
              <a:rPr lang="en-US" altLang="zh-TW" sz="3200" dirty="0" smtClean="0">
                <a:latin typeface="Comic Sans MS" panose="030F0702030302020204" pitchFamily="66" charset="0"/>
                <a:ea typeface="新細明體" panose="02020500000000000000" pitchFamily="18" charset="-120"/>
              </a:rPr>
              <a:t>simulating </a:t>
            </a:r>
            <a:r>
              <a:rPr lang="en-US" altLang="zh-TW" sz="3200" dirty="0">
                <a:latin typeface="Comic Sans MS" panose="030F0702030302020204" pitchFamily="66" charset="0"/>
                <a:ea typeface="新細明體" panose="02020500000000000000" pitchFamily="18" charset="-120"/>
              </a:rPr>
              <a:t>the NECC</a:t>
            </a:r>
          </a:p>
          <a:p>
            <a:pPr lvl="1">
              <a:buFont typeface="Wingdings" panose="05000000000000000000" pitchFamily="2" charset="2"/>
              <a:buChar char="Ø"/>
            </a:pPr>
            <a:r>
              <a:rPr lang="en-US" altLang="zh-TW" sz="2400" dirty="0">
                <a:latin typeface="Comic Sans MS" panose="030F0702030302020204" pitchFamily="66" charset="0"/>
                <a:ea typeface="新細明體" panose="02020500000000000000" pitchFamily="18" charset="-120"/>
              </a:rPr>
              <a:t>Contributions to the </a:t>
            </a:r>
            <a:r>
              <a:rPr lang="en-US" altLang="zh-TW" sz="2400" dirty="0" smtClean="0">
                <a:latin typeface="Comic Sans MS" panose="030F0702030302020204" pitchFamily="66" charset="0"/>
                <a:ea typeface="新細明體" panose="02020500000000000000" pitchFamily="18" charset="-120"/>
              </a:rPr>
              <a:t>biases</a:t>
            </a:r>
            <a:endParaRPr lang="en-US" altLang="zh-TW" sz="2400" dirty="0">
              <a:latin typeface="Comic Sans MS" panose="030F0702030302020204" pitchFamily="66" charset="0"/>
              <a:ea typeface="新細明體" panose="02020500000000000000" pitchFamily="18" charset="-120"/>
            </a:endParaRPr>
          </a:p>
          <a:p>
            <a:pPr lvl="1">
              <a:buFont typeface="Wingdings" panose="05000000000000000000" pitchFamily="2" charset="2"/>
              <a:buChar char="Ø"/>
            </a:pPr>
            <a:r>
              <a:rPr lang="en-US" altLang="zh-TW" sz="2400" dirty="0" smtClean="0">
                <a:latin typeface="Comic Sans MS" panose="030F0702030302020204" pitchFamily="66" charset="0"/>
                <a:ea typeface="新細明體" panose="02020500000000000000" pitchFamily="18" charset="-120"/>
              </a:rPr>
              <a:t>Impacts of wind stress</a:t>
            </a:r>
          </a:p>
          <a:p>
            <a:pPr lvl="1">
              <a:buFont typeface="Wingdings" panose="05000000000000000000" pitchFamily="2" charset="2"/>
              <a:buChar char="Ø"/>
            </a:pPr>
            <a:r>
              <a:rPr lang="en-US" altLang="zh-TW" sz="2400" dirty="0" smtClean="0">
                <a:latin typeface="Comic Sans MS" panose="030F0702030302020204" pitchFamily="66" charset="0"/>
                <a:ea typeface="新細明體" panose="02020500000000000000" pitchFamily="18" charset="-120"/>
              </a:rPr>
              <a:t>Impacts of wind stress curl (WSC)</a:t>
            </a:r>
          </a:p>
          <a:p>
            <a:pPr>
              <a:buFont typeface="Wingdings" panose="05000000000000000000" pitchFamily="2" charset="2"/>
              <a:buChar char="Ø"/>
            </a:pPr>
            <a:r>
              <a:rPr lang="en-US" altLang="zh-TW" sz="3200" dirty="0">
                <a:latin typeface="Comic Sans MS" panose="030F0702030302020204" pitchFamily="66" charset="0"/>
                <a:ea typeface="新細明體" panose="02020500000000000000" pitchFamily="18" charset="-120"/>
              </a:rPr>
              <a:t>Effects of w</a:t>
            </a:r>
            <a:r>
              <a:rPr lang="en-US" altLang="zh-TW" sz="3200" dirty="0" smtClean="0">
                <a:latin typeface="Comic Sans MS" panose="030F0702030302020204" pitchFamily="66" charset="0"/>
                <a:ea typeface="新細明體" panose="02020500000000000000" pitchFamily="18" charset="-120"/>
              </a:rPr>
              <a:t>ind correction </a:t>
            </a:r>
            <a:r>
              <a:rPr lang="en-US" altLang="zh-TW" sz="3200" dirty="0">
                <a:latin typeface="Comic Sans MS" panose="030F0702030302020204" pitchFamily="66" charset="0"/>
                <a:ea typeface="新細明體" panose="02020500000000000000" pitchFamily="18" charset="-120"/>
              </a:rPr>
              <a:t>in CORE‐II </a:t>
            </a:r>
            <a:r>
              <a:rPr lang="en-US" altLang="zh-TW" sz="3200" dirty="0" smtClean="0">
                <a:latin typeface="Comic Sans MS" panose="030F0702030302020204" pitchFamily="66" charset="0"/>
                <a:ea typeface="新細明體" panose="02020500000000000000" pitchFamily="18" charset="-120"/>
              </a:rPr>
              <a:t>data</a:t>
            </a:r>
            <a:endParaRPr lang="en-US" altLang="zh-TW" sz="3200" dirty="0">
              <a:latin typeface="Comic Sans MS" panose="030F0702030302020204" pitchFamily="66" charset="0"/>
              <a:ea typeface="新細明體" panose="02020500000000000000" pitchFamily="18" charset="-120"/>
            </a:endParaRPr>
          </a:p>
          <a:p>
            <a:pPr>
              <a:buFont typeface="Wingdings" panose="05000000000000000000" pitchFamily="2" charset="2"/>
              <a:buChar char="Ø"/>
            </a:pPr>
            <a:r>
              <a:rPr lang="en-US" altLang="zh-TW" sz="3200" dirty="0" smtClean="0">
                <a:latin typeface="Comic Sans MS" panose="030F0702030302020204" pitchFamily="66" charset="0"/>
                <a:ea typeface="新細明體" panose="02020500000000000000" pitchFamily="18" charset="-120"/>
              </a:rPr>
              <a:t>Conclusion</a:t>
            </a:r>
            <a:endParaRPr lang="zh-TW" altLang="en-US" sz="3200" dirty="0" smtClean="0">
              <a:latin typeface="Comic Sans MS" panose="030F0702030302020204" pitchFamily="66" charset="0"/>
              <a:ea typeface="新細明體" panose="02020500000000000000" pitchFamily="18" charset="-120"/>
            </a:endParaRPr>
          </a:p>
        </p:txBody>
      </p:sp>
      <p:sp>
        <p:nvSpPr>
          <p:cNvPr id="4" name="矩形 3"/>
          <p:cNvSpPr/>
          <p:nvPr/>
        </p:nvSpPr>
        <p:spPr>
          <a:xfrm>
            <a:off x="954506" y="6358235"/>
            <a:ext cx="5740400" cy="461665"/>
          </a:xfrm>
          <a:prstGeom prst="rect">
            <a:avLst/>
          </a:prstGeom>
        </p:spPr>
        <p:txBody>
          <a:bodyPr wrap="square">
            <a:spAutoFit/>
          </a:bodyPr>
          <a:lstStyle/>
          <a:p>
            <a:r>
              <a:rPr lang="en-US" altLang="zh-TW" sz="1200" dirty="0" smtClean="0">
                <a:solidFill>
                  <a:srgbClr val="C00000"/>
                </a:solidFill>
                <a:latin typeface="Helvetica" panose="020B0604020202020204" pitchFamily="34" charset="0"/>
              </a:rPr>
              <a:t>Phys.org</a:t>
            </a:r>
          </a:p>
          <a:p>
            <a:r>
              <a:rPr lang="en-US" altLang="zh-TW" sz="1200" dirty="0" smtClean="0">
                <a:solidFill>
                  <a:srgbClr val="C00000"/>
                </a:solidFill>
                <a:latin typeface="Helvetica" panose="020B0604020202020204" pitchFamily="34" charset="0"/>
              </a:rPr>
              <a:t>https</a:t>
            </a:r>
            <a:r>
              <a:rPr lang="en-US" altLang="zh-TW" sz="1200" dirty="0">
                <a:solidFill>
                  <a:srgbClr val="C00000"/>
                </a:solidFill>
                <a:latin typeface="Helvetica" panose="020B0604020202020204" pitchFamily="34" charset="0"/>
              </a:rPr>
              <a:t>://phys.org/news/2019-03-scientists-reveal-pacific-north-equatorial.html#jCp</a:t>
            </a:r>
            <a:endParaRPr lang="zh-TW" altLang="en-US" sz="1200" dirty="0">
              <a:solidFill>
                <a:srgbClr val="C00000"/>
              </a:solidFill>
            </a:endParaRPr>
          </a:p>
        </p:txBody>
      </p:sp>
    </p:spTree>
    <p:extLst>
      <p:ext uri="{BB962C8B-B14F-4D97-AF65-F5344CB8AC3E}">
        <p14:creationId xmlns:p14="http://schemas.microsoft.com/office/powerpoint/2010/main" val="281016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C:\Users\NEW_LENOVO\Google Drive\Storage\NP_COREII_paper\figures\Pacific_circulation\oceancurrent_modewater_map.png"/>
          <p:cNvPicPr/>
          <p:nvPr/>
        </p:nvPicPr>
        <p:blipFill rotWithShape="1">
          <a:blip r:embed="rId3" cstate="print">
            <a:extLst>
              <a:ext uri="{28A0092B-C50C-407E-A947-70E740481C1C}">
                <a14:useLocalDpi xmlns:a14="http://schemas.microsoft.com/office/drawing/2010/main" val="0"/>
              </a:ext>
            </a:extLst>
          </a:blip>
          <a:srcRect l="4039" t="19032" r="15393" b="19044"/>
          <a:stretch/>
        </p:blipFill>
        <p:spPr bwMode="auto">
          <a:xfrm>
            <a:off x="0" y="986852"/>
            <a:ext cx="9144000" cy="5638800"/>
          </a:xfrm>
          <a:prstGeom prst="rect">
            <a:avLst/>
          </a:prstGeom>
          <a:noFill/>
          <a:ln>
            <a:noFill/>
          </a:ln>
          <a:extLst>
            <a:ext uri="{53640926-AAD7-44D8-BBD7-CCE9431645EC}">
              <a14:shadowObscured xmlns:a14="http://schemas.microsoft.com/office/drawing/2010/main"/>
            </a:ext>
          </a:extLst>
        </p:spPr>
      </p:pic>
      <p:pic>
        <p:nvPicPr>
          <p:cNvPr id="3" name="Picture 5" descr="Pacific_09_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43262"/>
            <a:ext cx="4538823" cy="1966900"/>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7034576" y="6488668"/>
            <a:ext cx="2201244" cy="369332"/>
          </a:xfrm>
          <a:prstGeom prst="rect">
            <a:avLst/>
          </a:prstGeom>
          <a:noFill/>
        </p:spPr>
        <p:txBody>
          <a:bodyPr wrap="none" rtlCol="0">
            <a:spAutoFit/>
          </a:bodyPr>
          <a:lstStyle/>
          <a:p>
            <a:r>
              <a:rPr lang="en-US" altLang="zh-TW" dirty="0" smtClean="0">
                <a:latin typeface="Comic Sans MS" panose="030F0702030302020204" pitchFamily="66" charset="0"/>
              </a:rPr>
              <a:t>Tseng et al. (2016)</a:t>
            </a:r>
            <a:endParaRPr lang="zh-TW" altLang="en-US" dirty="0">
              <a:latin typeface="Comic Sans MS" panose="030F0702030302020204" pitchFamily="66" charset="0"/>
            </a:endParaRPr>
          </a:p>
        </p:txBody>
      </p:sp>
      <p:cxnSp>
        <p:nvCxnSpPr>
          <p:cNvPr id="9" name="直線接點 8"/>
          <p:cNvCxnSpPr/>
          <p:nvPr/>
        </p:nvCxnSpPr>
        <p:spPr>
          <a:xfrm>
            <a:off x="4804224" y="3018971"/>
            <a:ext cx="0" cy="217714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Rectangle 2"/>
          <p:cNvSpPr/>
          <p:nvPr/>
        </p:nvSpPr>
        <p:spPr>
          <a:xfrm>
            <a:off x="0" y="588203"/>
            <a:ext cx="5056847" cy="461665"/>
          </a:xfrm>
          <a:prstGeom prst="rect">
            <a:avLst/>
          </a:prstGeom>
        </p:spPr>
        <p:txBody>
          <a:bodyPr wrap="square">
            <a:spAutoFit/>
          </a:bodyPr>
          <a:lstStyle/>
          <a:p>
            <a:pPr algn="ctr">
              <a:spcBef>
                <a:spcPct val="0"/>
              </a:spcBef>
              <a:buClr>
                <a:schemeClr val="accent6">
                  <a:lumMod val="75000"/>
                </a:schemeClr>
              </a:buClr>
              <a:buSzPct val="128000"/>
            </a:pPr>
            <a:r>
              <a:rPr lang="en-US"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Overview of equatorial currents</a:t>
            </a:r>
            <a:endParaRPr 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Tree>
    <p:extLst>
      <p:ext uri="{BB962C8B-B14F-4D97-AF65-F5344CB8AC3E}">
        <p14:creationId xmlns:p14="http://schemas.microsoft.com/office/powerpoint/2010/main" val="41819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D:\Dropbox\共享資料夾_Tseng\COREII\picture_20151008\C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0" y="1066800"/>
            <a:ext cx="8856000" cy="5760000"/>
          </a:xfrm>
          <a:prstGeom prst="rect">
            <a:avLst/>
          </a:prstGeom>
          <a:noFill/>
          <a:ln>
            <a:noFill/>
          </a:ln>
        </p:spPr>
      </p:pic>
      <p:sp>
        <p:nvSpPr>
          <p:cNvPr id="3" name="Rectangle 2"/>
          <p:cNvSpPr/>
          <p:nvPr/>
        </p:nvSpPr>
        <p:spPr>
          <a:xfrm>
            <a:off x="-252623" y="643235"/>
            <a:ext cx="9396623" cy="461665"/>
          </a:xfrm>
          <a:prstGeom prst="rect">
            <a:avLst/>
          </a:prstGeom>
        </p:spPr>
        <p:txBody>
          <a:bodyPr wrap="square">
            <a:spAutoFit/>
          </a:bodyPr>
          <a:lstStyle/>
          <a:p>
            <a:pPr algn="ctr">
              <a:spcBef>
                <a:spcPct val="0"/>
              </a:spcBef>
              <a:buClr>
                <a:schemeClr val="accent6">
                  <a:lumMod val="75000"/>
                </a:schemeClr>
              </a:buClr>
              <a:buSzPct val="128000"/>
            </a:pPr>
            <a:r>
              <a:rPr lang="en-GB"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Mean zonal velocity along </a:t>
            </a:r>
            <a:r>
              <a:rPr lang="en-GB"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140</a:t>
            </a:r>
            <a:r>
              <a:rPr lang="en-GB"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a:t>
            </a:r>
            <a:r>
              <a:rPr lang="en-GB"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W in the CORE-II experiments</a:t>
            </a:r>
            <a:endParaRPr 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2" name="文字方塊 1"/>
          <p:cNvSpPr txBox="1"/>
          <p:nvPr/>
        </p:nvSpPr>
        <p:spPr>
          <a:xfrm>
            <a:off x="6016674" y="5376446"/>
            <a:ext cx="579005" cy="338554"/>
          </a:xfrm>
          <a:prstGeom prst="rect">
            <a:avLst/>
          </a:prstGeom>
          <a:noFill/>
        </p:spPr>
        <p:txBody>
          <a:bodyPr wrap="none" rtlCol="0">
            <a:spAutoFit/>
          </a:bodyPr>
          <a:lstStyle/>
          <a:p>
            <a:r>
              <a:rPr lang="en-US" altLang="zh-TW" sz="1600" dirty="0" smtClean="0">
                <a:solidFill>
                  <a:schemeClr val="tx1">
                    <a:lumMod val="95000"/>
                    <a:lumOff val="5000"/>
                  </a:schemeClr>
                </a:solidFill>
                <a:latin typeface="Comic Sans MS" panose="030F0702030302020204" pitchFamily="66" charset="0"/>
              </a:rPr>
              <a:t>SEC</a:t>
            </a:r>
            <a:endParaRPr lang="zh-TW" altLang="en-US" sz="1600" dirty="0">
              <a:solidFill>
                <a:schemeClr val="tx1">
                  <a:lumMod val="95000"/>
                  <a:lumOff val="5000"/>
                </a:schemeClr>
              </a:solidFill>
              <a:latin typeface="Comic Sans MS" panose="030F0702030302020204" pitchFamily="66" charset="0"/>
            </a:endParaRPr>
          </a:p>
        </p:txBody>
      </p:sp>
      <p:sp>
        <p:nvSpPr>
          <p:cNvPr id="5" name="文字方塊 4"/>
          <p:cNvSpPr txBox="1"/>
          <p:nvPr/>
        </p:nvSpPr>
        <p:spPr>
          <a:xfrm>
            <a:off x="5990225" y="5757446"/>
            <a:ext cx="587020" cy="338554"/>
          </a:xfrm>
          <a:prstGeom prst="rect">
            <a:avLst/>
          </a:prstGeom>
          <a:noFill/>
        </p:spPr>
        <p:txBody>
          <a:bodyPr wrap="none" rtlCol="0">
            <a:spAutoFit/>
          </a:bodyPr>
          <a:lstStyle/>
          <a:p>
            <a:r>
              <a:rPr lang="en-US" altLang="zh-TW" sz="1600" dirty="0" smtClean="0">
                <a:solidFill>
                  <a:srgbClr val="002060"/>
                </a:solidFill>
                <a:latin typeface="Comic Sans MS" panose="030F0702030302020204" pitchFamily="66" charset="0"/>
              </a:rPr>
              <a:t>EUC</a:t>
            </a:r>
            <a:endParaRPr lang="zh-TW" altLang="en-US" sz="1600" dirty="0">
              <a:solidFill>
                <a:srgbClr val="002060"/>
              </a:solidFill>
              <a:latin typeface="Comic Sans MS" panose="030F0702030302020204" pitchFamily="66" charset="0"/>
            </a:endParaRPr>
          </a:p>
        </p:txBody>
      </p:sp>
      <p:sp>
        <p:nvSpPr>
          <p:cNvPr id="6" name="文字方塊 5"/>
          <p:cNvSpPr txBox="1"/>
          <p:nvPr/>
        </p:nvSpPr>
        <p:spPr>
          <a:xfrm>
            <a:off x="6828972" y="5418892"/>
            <a:ext cx="723275" cy="338554"/>
          </a:xfrm>
          <a:prstGeom prst="rect">
            <a:avLst/>
          </a:prstGeom>
          <a:noFill/>
        </p:spPr>
        <p:txBody>
          <a:bodyPr wrap="none" rtlCol="0">
            <a:spAutoFit/>
          </a:bodyPr>
          <a:lstStyle/>
          <a:p>
            <a:r>
              <a:rPr lang="en-US" altLang="zh-TW" sz="1600" dirty="0" smtClean="0">
                <a:latin typeface="Comic Sans MS" panose="030F0702030302020204" pitchFamily="66" charset="0"/>
              </a:rPr>
              <a:t>NECC</a:t>
            </a:r>
            <a:endParaRPr lang="zh-TW" altLang="en-US" sz="1600" dirty="0">
              <a:latin typeface="Comic Sans MS" panose="030F0702030302020204" pitchFamily="66" charset="0"/>
            </a:endParaRPr>
          </a:p>
        </p:txBody>
      </p:sp>
      <p:sp>
        <p:nvSpPr>
          <p:cNvPr id="9" name="文字方塊 8"/>
          <p:cNvSpPr txBox="1"/>
          <p:nvPr/>
        </p:nvSpPr>
        <p:spPr>
          <a:xfrm>
            <a:off x="856343" y="3442630"/>
            <a:ext cx="6942645" cy="523220"/>
          </a:xfrm>
          <a:prstGeom prst="rect">
            <a:avLst/>
          </a:prstGeom>
          <a:noFill/>
        </p:spPr>
        <p:txBody>
          <a:bodyPr wrap="square" rtlCol="0">
            <a:spAutoFit/>
          </a:bodyPr>
          <a:lstStyle/>
          <a:p>
            <a:r>
              <a:rPr lang="en-US" altLang="zh-TW" sz="2800" dirty="0" smtClean="0">
                <a:solidFill>
                  <a:schemeClr val="tx2">
                    <a:lumMod val="50000"/>
                  </a:schemeClr>
                </a:solidFill>
                <a:latin typeface="Comic Sans MS" panose="030F0702030302020204" pitchFamily="66" charset="0"/>
              </a:rPr>
              <a:t>NECC is generally too weak in all models</a:t>
            </a:r>
            <a:endParaRPr lang="zh-TW" altLang="en-US" sz="2800" dirty="0">
              <a:solidFill>
                <a:schemeClr val="tx2">
                  <a:lumMod val="50000"/>
                </a:schemeClr>
              </a:solidFill>
              <a:latin typeface="Comic Sans MS" panose="030F0702030302020204" pitchFamily="66" charset="0"/>
            </a:endParaRPr>
          </a:p>
        </p:txBody>
      </p:sp>
      <p:sp>
        <p:nvSpPr>
          <p:cNvPr id="8" name="文字方塊 7"/>
          <p:cNvSpPr txBox="1"/>
          <p:nvPr/>
        </p:nvSpPr>
        <p:spPr>
          <a:xfrm>
            <a:off x="7034576" y="6488668"/>
            <a:ext cx="2201244" cy="369332"/>
          </a:xfrm>
          <a:prstGeom prst="rect">
            <a:avLst/>
          </a:prstGeom>
          <a:noFill/>
        </p:spPr>
        <p:txBody>
          <a:bodyPr wrap="none" rtlCol="0">
            <a:spAutoFit/>
          </a:bodyPr>
          <a:lstStyle/>
          <a:p>
            <a:r>
              <a:rPr lang="en-US" altLang="zh-TW" dirty="0" smtClean="0">
                <a:latin typeface="Comic Sans MS" panose="030F0702030302020204" pitchFamily="66" charset="0"/>
              </a:rPr>
              <a:t>Tseng et al. (2016)</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16691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037897615"/>
              </p:ext>
            </p:extLst>
          </p:nvPr>
        </p:nvGraphicFramePr>
        <p:xfrm>
          <a:off x="94692" y="2406151"/>
          <a:ext cx="8973108" cy="2883024"/>
        </p:xfrm>
        <a:graphic>
          <a:graphicData uri="http://schemas.openxmlformats.org/drawingml/2006/table">
            <a:tbl>
              <a:tblPr firstRow="1" bandRow="1">
                <a:tableStyleId>{5C22544A-7EE6-4342-B048-85BDC9FD1C3A}</a:tableStyleId>
              </a:tblPr>
              <a:tblGrid>
                <a:gridCol w="2243277">
                  <a:extLst>
                    <a:ext uri="{9D8B030D-6E8A-4147-A177-3AD203B41FA5}">
                      <a16:colId xmlns:a16="http://schemas.microsoft.com/office/drawing/2014/main" val="20000"/>
                    </a:ext>
                  </a:extLst>
                </a:gridCol>
                <a:gridCol w="2480560">
                  <a:extLst>
                    <a:ext uri="{9D8B030D-6E8A-4147-A177-3AD203B41FA5}">
                      <a16:colId xmlns:a16="http://schemas.microsoft.com/office/drawing/2014/main" val="20001"/>
                    </a:ext>
                  </a:extLst>
                </a:gridCol>
                <a:gridCol w="2294965">
                  <a:extLst>
                    <a:ext uri="{9D8B030D-6E8A-4147-A177-3AD203B41FA5}">
                      <a16:colId xmlns:a16="http://schemas.microsoft.com/office/drawing/2014/main" val="20002"/>
                    </a:ext>
                  </a:extLst>
                </a:gridCol>
                <a:gridCol w="1954306">
                  <a:extLst>
                    <a:ext uri="{9D8B030D-6E8A-4147-A177-3AD203B41FA5}">
                      <a16:colId xmlns:a16="http://schemas.microsoft.com/office/drawing/2014/main" val="20003"/>
                    </a:ext>
                  </a:extLst>
                </a:gridCol>
              </a:tblGrid>
              <a:tr h="537195">
                <a:tc>
                  <a:txBody>
                    <a:bodyPr/>
                    <a:lstStyle/>
                    <a:p>
                      <a:pPr algn="ctr"/>
                      <a:r>
                        <a:rPr lang="en-US" altLang="zh-CN" b="1" dirty="0" smtClean="0">
                          <a:latin typeface="Comic Sans MS" panose="030F0702030302020204" pitchFamily="66" charset="0"/>
                        </a:rPr>
                        <a:t>Model</a:t>
                      </a:r>
                      <a:endParaRPr lang="zh-CN" altLang="en-US" b="1" dirty="0">
                        <a:latin typeface="Comic Sans MS" panose="030F0702030302020204" pitchFamily="66" charset="0"/>
                      </a:endParaRPr>
                    </a:p>
                  </a:txBody>
                  <a:tcPr/>
                </a:tc>
                <a:tc>
                  <a:txBody>
                    <a:bodyPr/>
                    <a:lstStyle/>
                    <a:p>
                      <a:pPr algn="ctr"/>
                      <a:r>
                        <a:rPr lang="en-US" altLang="zh-CN" b="1" dirty="0" smtClean="0">
                          <a:latin typeface="Comic Sans MS" panose="030F0702030302020204" pitchFamily="66" charset="0"/>
                        </a:rPr>
                        <a:t>Forcing</a:t>
                      </a:r>
                    </a:p>
                  </a:txBody>
                  <a:tcPr/>
                </a:tc>
                <a:tc>
                  <a:txBody>
                    <a:bodyPr/>
                    <a:lstStyle/>
                    <a:p>
                      <a:pPr algn="ctr"/>
                      <a:r>
                        <a:rPr lang="en-US" altLang="zh-CN" b="1" dirty="0" smtClean="0">
                          <a:latin typeface="Comic Sans MS" panose="030F0702030302020204" pitchFamily="66" charset="0"/>
                        </a:rPr>
                        <a:t>Integration Time</a:t>
                      </a:r>
                      <a:endParaRPr lang="zh-CN" altLang="en-US" b="1" dirty="0">
                        <a:latin typeface="Comic Sans MS" panose="030F0702030302020204" pitchFamily="66" charset="0"/>
                      </a:endParaRPr>
                    </a:p>
                  </a:txBody>
                  <a:tcPr/>
                </a:tc>
                <a:tc>
                  <a:txBody>
                    <a:bodyPr/>
                    <a:lstStyle/>
                    <a:p>
                      <a:pPr algn="ctr"/>
                      <a:r>
                        <a:rPr lang="en-US" altLang="zh-CN" b="1" dirty="0" smtClean="0">
                          <a:latin typeface="Comic Sans MS" panose="030F0702030302020204" pitchFamily="66" charset="0"/>
                        </a:rPr>
                        <a:t>Used time</a:t>
                      </a:r>
                      <a:endParaRPr lang="zh-CN" altLang="en-US" b="1" dirty="0">
                        <a:latin typeface="Comic Sans MS" panose="030F0702030302020204" pitchFamily="66" charset="0"/>
                      </a:endParaRPr>
                    </a:p>
                  </a:txBody>
                  <a:tcPr/>
                </a:tc>
                <a:extLst>
                  <a:ext uri="{0D108BD9-81ED-4DB2-BD59-A6C34878D82A}">
                    <a16:rowId xmlns:a16="http://schemas.microsoft.com/office/drawing/2014/main" val="10000"/>
                  </a:ext>
                </a:extLst>
              </a:tr>
              <a:tr h="693704">
                <a:tc>
                  <a:txBody>
                    <a:bodyPr/>
                    <a:lstStyle/>
                    <a:p>
                      <a:pPr algn="ctr"/>
                      <a:r>
                        <a:rPr lang="en-US" altLang="zh-CN" b="1" dirty="0" smtClean="0">
                          <a:latin typeface="Comic Sans MS" panose="030F0702030302020204" pitchFamily="66" charset="0"/>
                        </a:rPr>
                        <a:t>CESM(POP-CAM5)</a:t>
                      </a:r>
                      <a:endParaRPr lang="zh-CN" altLang="en-US" b="1" dirty="0">
                        <a:latin typeface="Comic Sans MS" panose="030F0702030302020204" pitchFamily="66"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err="1" smtClean="0">
                          <a:latin typeface="Comic Sans MS" panose="030F0702030302020204" pitchFamily="66" charset="0"/>
                        </a:rPr>
                        <a:t>piControl</a:t>
                      </a:r>
                      <a:endParaRPr lang="zh-CN" altLang="en-US" b="1" dirty="0" smtClean="0">
                        <a:latin typeface="Comic Sans MS" panose="030F0702030302020204" pitchFamily="66" charset="0"/>
                      </a:endParaRPr>
                    </a:p>
                  </a:txBody>
                  <a:tcPr/>
                </a:tc>
                <a:tc>
                  <a:txBody>
                    <a:bodyPr/>
                    <a:lstStyle/>
                    <a:p>
                      <a:pPr algn="ctr"/>
                      <a:r>
                        <a:rPr lang="en-US" altLang="zh-CN" b="1" dirty="0" smtClean="0">
                          <a:latin typeface="Comic Sans MS" panose="030F0702030302020204" pitchFamily="66" charset="0"/>
                        </a:rPr>
                        <a:t>2200</a:t>
                      </a:r>
                      <a:endParaRPr lang="zh-CN" altLang="en-US" b="1" dirty="0">
                        <a:latin typeface="Comic Sans MS" panose="030F0702030302020204" pitchFamily="66" charset="0"/>
                      </a:endParaRPr>
                    </a:p>
                  </a:txBody>
                  <a:tcPr/>
                </a:tc>
                <a:tc>
                  <a:txBody>
                    <a:bodyPr/>
                    <a:lstStyle/>
                    <a:p>
                      <a:pPr algn="ctr"/>
                      <a:r>
                        <a:rPr lang="en-US" altLang="zh-CN" b="1" dirty="0" smtClean="0">
                          <a:latin typeface="Comic Sans MS" panose="030F0702030302020204" pitchFamily="66" charset="0"/>
                        </a:rPr>
                        <a:t>(2141-2200)</a:t>
                      </a:r>
                      <a:endParaRPr lang="zh-CN" altLang="en-US" b="1" dirty="0">
                        <a:latin typeface="Comic Sans MS" panose="030F0702030302020204" pitchFamily="66" charset="0"/>
                      </a:endParaRPr>
                    </a:p>
                  </a:txBody>
                  <a:tcPr/>
                </a:tc>
                <a:extLst>
                  <a:ext uri="{0D108BD9-81ED-4DB2-BD59-A6C34878D82A}">
                    <a16:rowId xmlns:a16="http://schemas.microsoft.com/office/drawing/2014/main" val="1463786375"/>
                  </a:ext>
                </a:extLst>
              </a:tr>
              <a:tr h="726209">
                <a:tc>
                  <a:txBody>
                    <a:bodyPr/>
                    <a:lstStyle/>
                    <a:p>
                      <a:pPr algn="ctr"/>
                      <a:r>
                        <a:rPr lang="en-US" altLang="zh-CN" b="1" dirty="0" smtClean="0">
                          <a:latin typeface="Comic Sans MS" panose="030F0702030302020204" pitchFamily="66" charset="0"/>
                        </a:rPr>
                        <a:t>POP</a:t>
                      </a:r>
                      <a:endParaRPr lang="zh-CN" altLang="en-US" b="1" dirty="0">
                        <a:latin typeface="Comic Sans MS" panose="030F0702030302020204" pitchFamily="66" charset="0"/>
                      </a:endParaRPr>
                    </a:p>
                  </a:txBody>
                  <a:tcPr/>
                </a:tc>
                <a:tc>
                  <a:txBody>
                    <a:bodyPr/>
                    <a:lstStyle/>
                    <a:p>
                      <a:pPr algn="ctr"/>
                      <a:r>
                        <a:rPr lang="en-US" altLang="zh-CN" b="1" dirty="0" smtClean="0">
                          <a:latin typeface="Comic Sans MS" panose="030F0702030302020204" pitchFamily="66" charset="0"/>
                        </a:rPr>
                        <a:t>COREII (6hr)</a:t>
                      </a:r>
                      <a:endParaRPr lang="zh-CN" altLang="en-US" b="1" dirty="0">
                        <a:latin typeface="Comic Sans MS" panose="030F0702030302020204" pitchFamily="66" charset="0"/>
                      </a:endParaRPr>
                    </a:p>
                  </a:txBody>
                  <a:tcPr/>
                </a:tc>
                <a:tc>
                  <a:txBody>
                    <a:bodyPr/>
                    <a:lstStyle/>
                    <a:p>
                      <a:pPr algn="ctr"/>
                      <a:r>
                        <a:rPr lang="en-US" altLang="zh-CN" sz="1800" b="1" kern="1200" dirty="0" smtClean="0">
                          <a:solidFill>
                            <a:schemeClr val="dk1"/>
                          </a:solidFill>
                          <a:latin typeface="Comic Sans MS" panose="030F0702030302020204" pitchFamily="66" charset="0"/>
                          <a:ea typeface="+mn-ea"/>
                          <a:cs typeface="+mn-cs"/>
                        </a:rPr>
                        <a:t>300</a:t>
                      </a:r>
                      <a:endParaRPr lang="zh-CN" altLang="en-US" sz="1800" b="1" kern="1200" dirty="0">
                        <a:solidFill>
                          <a:schemeClr val="dk1"/>
                        </a:solidFill>
                        <a:latin typeface="Comic Sans MS" panose="030F0702030302020204" pitchFamily="66" charset="0"/>
                        <a:ea typeface="+mn-ea"/>
                        <a:cs typeface="+mn-cs"/>
                      </a:endParaRPr>
                    </a:p>
                  </a:txBody>
                  <a:tcPr/>
                </a:tc>
                <a:tc>
                  <a:txBody>
                    <a:bodyPr/>
                    <a:lstStyle/>
                    <a:p>
                      <a:pPr algn="ctr"/>
                      <a:r>
                        <a:rPr lang="en-US" altLang="zh-CN" sz="1800" b="1" kern="1200" dirty="0" smtClean="0">
                          <a:solidFill>
                            <a:schemeClr val="dk1"/>
                          </a:solidFill>
                          <a:latin typeface="Comic Sans MS" panose="030F0702030302020204" pitchFamily="66" charset="0"/>
                          <a:ea typeface="+mn-ea"/>
                          <a:cs typeface="+mn-cs"/>
                        </a:rPr>
                        <a:t>1978-2007 (271-300)</a:t>
                      </a:r>
                      <a:endParaRPr lang="zh-CN" altLang="en-US" sz="1800" b="1" kern="1200" dirty="0">
                        <a:solidFill>
                          <a:schemeClr val="dk1"/>
                        </a:solidFill>
                        <a:latin typeface="Comic Sans MS" panose="030F0702030302020204" pitchFamily="66" charset="0"/>
                        <a:ea typeface="+mn-ea"/>
                        <a:cs typeface="+mn-cs"/>
                      </a:endParaRPr>
                    </a:p>
                  </a:txBody>
                  <a:tcPr/>
                </a:tc>
                <a:extLst>
                  <a:ext uri="{0D108BD9-81ED-4DB2-BD59-A6C34878D82A}">
                    <a16:rowId xmlns:a16="http://schemas.microsoft.com/office/drawing/2014/main" val="10001"/>
                  </a:ext>
                </a:extLst>
              </a:tr>
              <a:tr h="925916">
                <a:tc>
                  <a:txBody>
                    <a:bodyPr/>
                    <a:lstStyle/>
                    <a:p>
                      <a:pPr algn="ctr"/>
                      <a:r>
                        <a:rPr lang="en-US" altLang="zh-CN" b="1" dirty="0" smtClean="0">
                          <a:latin typeface="Comic Sans MS" panose="030F0702030302020204" pitchFamily="66" charset="0"/>
                        </a:rPr>
                        <a:t>POP-UNCO</a:t>
                      </a:r>
                      <a:endParaRPr lang="zh-CN" altLang="en-US" b="1" dirty="0">
                        <a:latin typeface="Comic Sans MS" panose="030F0702030302020204" pitchFamily="66" charset="0"/>
                      </a:endParaRPr>
                    </a:p>
                  </a:txBody>
                  <a:tcPr/>
                </a:tc>
                <a:tc>
                  <a:txBody>
                    <a:bodyPr/>
                    <a:lstStyle/>
                    <a:p>
                      <a:pPr algn="ctr"/>
                      <a:r>
                        <a:rPr lang="en-US" altLang="zh-CN" b="1" dirty="0" smtClean="0">
                          <a:latin typeface="Comic Sans MS" panose="030F0702030302020204" pitchFamily="66" charset="0"/>
                        </a:rPr>
                        <a:t>COREII (6hr) </a:t>
                      </a:r>
                      <a:r>
                        <a:rPr lang="en-US" altLang="zh-TW" sz="1800" b="0" i="0" kern="1200" dirty="0" smtClean="0">
                          <a:solidFill>
                            <a:schemeClr val="dk1"/>
                          </a:solidFill>
                          <a:effectLst/>
                          <a:latin typeface="Comic Sans MS" panose="030F0702030302020204" pitchFamily="66" charset="0"/>
                          <a:ea typeface="+mn-ea"/>
                          <a:cs typeface="+mn-cs"/>
                        </a:rPr>
                        <a:t>without </a:t>
                      </a:r>
                      <a:r>
                        <a:rPr lang="en-US" altLang="zh-TW" sz="1800" b="0" i="0" kern="1200" dirty="0" err="1" smtClean="0">
                          <a:solidFill>
                            <a:schemeClr val="dk1"/>
                          </a:solidFill>
                          <a:effectLst/>
                          <a:latin typeface="Comic Sans MS" panose="030F0702030302020204" pitchFamily="66" charset="0"/>
                          <a:ea typeface="+mn-ea"/>
                          <a:cs typeface="+mn-cs"/>
                        </a:rPr>
                        <a:t>QuikSCAT</a:t>
                      </a:r>
                      <a:r>
                        <a:rPr lang="en-US" altLang="zh-TW" sz="1800" b="0" i="0" kern="1200" baseline="0" dirty="0" smtClean="0">
                          <a:solidFill>
                            <a:schemeClr val="dk1"/>
                          </a:solidFill>
                          <a:effectLst/>
                          <a:latin typeface="Comic Sans MS" panose="030F0702030302020204" pitchFamily="66" charset="0"/>
                          <a:ea typeface="+mn-ea"/>
                          <a:cs typeface="+mn-cs"/>
                        </a:rPr>
                        <a:t> correction</a:t>
                      </a:r>
                      <a:endParaRPr lang="zh-CN" altLang="en-US" b="1" dirty="0">
                        <a:latin typeface="Comic Sans MS" panose="030F0702030302020204" pitchFamily="66" charset="0"/>
                      </a:endParaRPr>
                    </a:p>
                  </a:txBody>
                  <a:tcPr/>
                </a:tc>
                <a:tc>
                  <a:txBody>
                    <a:bodyPr/>
                    <a:lstStyle/>
                    <a:p>
                      <a:pPr algn="ctr"/>
                      <a:r>
                        <a:rPr lang="en-US" altLang="zh-CN" b="1" dirty="0" smtClean="0">
                          <a:latin typeface="Comic Sans MS" panose="030F0702030302020204" pitchFamily="66" charset="0"/>
                        </a:rPr>
                        <a:t>300</a:t>
                      </a:r>
                      <a:endParaRPr lang="zh-CN" altLang="en-US" b="1" dirty="0">
                        <a:latin typeface="Comic Sans MS" panose="030F0702030302020204" pitchFamily="66" charset="0"/>
                      </a:endParaRPr>
                    </a:p>
                  </a:txBody>
                  <a:tcPr/>
                </a:tc>
                <a:tc>
                  <a:txBody>
                    <a:bodyPr/>
                    <a:lstStyle/>
                    <a:p>
                      <a:pPr algn="ctr"/>
                      <a:r>
                        <a:rPr lang="en-US" altLang="zh-CN" sz="1800" b="1" kern="1200" dirty="0" smtClean="0">
                          <a:solidFill>
                            <a:schemeClr val="dk1"/>
                          </a:solidFill>
                          <a:latin typeface="Comic Sans MS" panose="030F0702030302020204" pitchFamily="66" charset="0"/>
                          <a:ea typeface="+mn-ea"/>
                          <a:cs typeface="+mn-cs"/>
                        </a:rPr>
                        <a:t>1978-2007</a:t>
                      </a:r>
                      <a:endParaRPr lang="zh-CN" altLang="en-US" b="1" dirty="0">
                        <a:latin typeface="Comic Sans MS" panose="030F0702030302020204" pitchFamily="66" charset="0"/>
                      </a:endParaRPr>
                    </a:p>
                  </a:txBody>
                  <a:tcPr/>
                </a:tc>
                <a:extLst>
                  <a:ext uri="{0D108BD9-81ED-4DB2-BD59-A6C34878D82A}">
                    <a16:rowId xmlns:a16="http://schemas.microsoft.com/office/drawing/2014/main" val="10002"/>
                  </a:ext>
                </a:extLst>
              </a:tr>
            </a:tbl>
          </a:graphicData>
        </a:graphic>
      </p:graphicFrame>
      <p:sp>
        <p:nvSpPr>
          <p:cNvPr id="3" name="矩形 2"/>
          <p:cNvSpPr/>
          <p:nvPr/>
        </p:nvSpPr>
        <p:spPr>
          <a:xfrm>
            <a:off x="3195351" y="1728391"/>
            <a:ext cx="2924197" cy="461665"/>
          </a:xfrm>
          <a:prstGeom prst="rect">
            <a:avLst/>
          </a:prstGeom>
        </p:spPr>
        <p:txBody>
          <a:bodyPr wrap="none">
            <a:spAutoFit/>
          </a:bodyPr>
          <a:lstStyle/>
          <a:p>
            <a:pPr algn="ctr">
              <a:spcBef>
                <a:spcPct val="0"/>
              </a:spcBef>
              <a:buClr>
                <a:schemeClr val="accent6">
                  <a:lumMod val="75000"/>
                </a:schemeClr>
              </a:buClr>
              <a:buSzPct val="128000"/>
            </a:pPr>
            <a:r>
              <a:rPr lang="en-US" altLang="zh-CN"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Model experiments</a:t>
            </a:r>
            <a:endParaRPr lang="zh-CN" alt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Tree>
    <p:extLst>
      <p:ext uri="{BB962C8B-B14F-4D97-AF65-F5344CB8AC3E}">
        <p14:creationId xmlns:p14="http://schemas.microsoft.com/office/powerpoint/2010/main" val="1414501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p:nvPr/>
        </p:nvPicPr>
        <p:blipFill rotWithShape="1">
          <a:blip r:embed="rId3"/>
          <a:srcRect l="6526" t="18333" r="10119" b="37778"/>
          <a:stretch/>
        </p:blipFill>
        <p:spPr>
          <a:xfrm>
            <a:off x="1584324" y="1493066"/>
            <a:ext cx="6321425" cy="5364934"/>
          </a:xfrm>
          <a:prstGeom prst="rect">
            <a:avLst/>
          </a:prstGeom>
        </p:spPr>
      </p:pic>
      <p:sp>
        <p:nvSpPr>
          <p:cNvPr id="3" name="Rectangle 2"/>
          <p:cNvSpPr/>
          <p:nvPr/>
        </p:nvSpPr>
        <p:spPr>
          <a:xfrm>
            <a:off x="-252623" y="643235"/>
            <a:ext cx="9396623" cy="461665"/>
          </a:xfrm>
          <a:prstGeom prst="rect">
            <a:avLst/>
          </a:prstGeom>
        </p:spPr>
        <p:txBody>
          <a:bodyPr wrap="square">
            <a:spAutoFit/>
          </a:bodyPr>
          <a:lstStyle/>
          <a:p>
            <a:pPr algn="ctr">
              <a:spcBef>
                <a:spcPct val="0"/>
              </a:spcBef>
              <a:buClr>
                <a:schemeClr val="accent6">
                  <a:lumMod val="75000"/>
                </a:schemeClr>
              </a:buClr>
              <a:buSzPct val="128000"/>
            </a:pPr>
            <a:r>
              <a:rPr lang="en-GB"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M</a:t>
            </a:r>
            <a:r>
              <a:rPr lang="en-GB"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eridional-vertical sections of mean zonal currents</a:t>
            </a:r>
            <a:endParaRPr 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4" name="文本框 5"/>
          <p:cNvSpPr txBox="1"/>
          <p:nvPr/>
        </p:nvSpPr>
        <p:spPr>
          <a:xfrm>
            <a:off x="2433345" y="1165352"/>
            <a:ext cx="5015205" cy="400110"/>
          </a:xfrm>
          <a:prstGeom prst="rect">
            <a:avLst/>
          </a:prstGeom>
          <a:noFill/>
        </p:spPr>
        <p:txBody>
          <a:bodyPr wrap="square" rtlCol="0">
            <a:spAutoFit/>
          </a:bodyPr>
          <a:lstStyle/>
          <a:p>
            <a:r>
              <a:rPr lang="en-US" altLang="zh-CN" sz="2000" b="1" dirty="0" smtClean="0">
                <a:solidFill>
                  <a:srgbClr val="002060"/>
                </a:solidFill>
                <a:latin typeface="Comic Sans MS" panose="030F0702030302020204" pitchFamily="66" charset="0"/>
              </a:rPr>
              <a:t>180E</a:t>
            </a:r>
            <a:r>
              <a:rPr lang="en-US" altLang="zh-CN" sz="2000" b="1" dirty="0">
                <a:solidFill>
                  <a:srgbClr val="002060"/>
                </a:solidFill>
                <a:latin typeface="Comic Sans MS" panose="030F0702030302020204" pitchFamily="66" charset="0"/>
              </a:rPr>
              <a:t>	</a:t>
            </a:r>
            <a:r>
              <a:rPr lang="en-US" altLang="zh-CN" sz="2000" b="1" dirty="0" smtClean="0">
                <a:solidFill>
                  <a:srgbClr val="002060"/>
                </a:solidFill>
                <a:latin typeface="Comic Sans MS" panose="030F0702030302020204" pitchFamily="66" charset="0"/>
              </a:rPr>
              <a:t>	140W		  70W</a:t>
            </a:r>
            <a:endParaRPr lang="zh-CN" altLang="en-US" sz="2000" b="1" dirty="0">
              <a:solidFill>
                <a:srgbClr val="002060"/>
              </a:solidFill>
              <a:latin typeface="Comic Sans MS" panose="030F0702030302020204" pitchFamily="66" charset="0"/>
            </a:endParaRPr>
          </a:p>
        </p:txBody>
      </p:sp>
      <p:sp>
        <p:nvSpPr>
          <p:cNvPr id="5" name="文本框 5"/>
          <p:cNvSpPr txBox="1"/>
          <p:nvPr/>
        </p:nvSpPr>
        <p:spPr>
          <a:xfrm>
            <a:off x="331465" y="2121274"/>
            <a:ext cx="989335" cy="400110"/>
          </a:xfrm>
          <a:prstGeom prst="rect">
            <a:avLst/>
          </a:prstGeom>
          <a:noFill/>
        </p:spPr>
        <p:txBody>
          <a:bodyPr wrap="square" rtlCol="0">
            <a:spAutoFit/>
          </a:bodyPr>
          <a:lstStyle/>
          <a:p>
            <a:r>
              <a:rPr lang="en-US" altLang="zh-CN" sz="2000" b="1" dirty="0" smtClean="0">
                <a:solidFill>
                  <a:srgbClr val="002060"/>
                </a:solidFill>
                <a:latin typeface="Comic Sans MS" panose="030F0702030302020204" pitchFamily="66" charset="0"/>
              </a:rPr>
              <a:t>OBS</a:t>
            </a:r>
            <a:endParaRPr lang="zh-CN" altLang="en-US" sz="2000" b="1" dirty="0">
              <a:solidFill>
                <a:srgbClr val="002060"/>
              </a:solidFill>
              <a:latin typeface="Comic Sans MS" panose="030F0702030302020204" pitchFamily="66" charset="0"/>
            </a:endParaRPr>
          </a:p>
        </p:txBody>
      </p:sp>
      <p:sp>
        <p:nvSpPr>
          <p:cNvPr id="6" name="文本框 5"/>
          <p:cNvSpPr txBox="1"/>
          <p:nvPr/>
        </p:nvSpPr>
        <p:spPr>
          <a:xfrm>
            <a:off x="369565" y="3759574"/>
            <a:ext cx="989335" cy="400110"/>
          </a:xfrm>
          <a:prstGeom prst="rect">
            <a:avLst/>
          </a:prstGeom>
          <a:noFill/>
        </p:spPr>
        <p:txBody>
          <a:bodyPr wrap="square" rtlCol="0">
            <a:spAutoFit/>
          </a:bodyPr>
          <a:lstStyle/>
          <a:p>
            <a:r>
              <a:rPr lang="en-US" altLang="zh-CN" sz="2000" b="1" dirty="0" smtClean="0">
                <a:solidFill>
                  <a:srgbClr val="002060"/>
                </a:solidFill>
                <a:latin typeface="Comic Sans MS" panose="030F0702030302020204" pitchFamily="66" charset="0"/>
              </a:rPr>
              <a:t>POP</a:t>
            </a:r>
            <a:endParaRPr lang="zh-CN" altLang="en-US" sz="2000" b="1" dirty="0">
              <a:solidFill>
                <a:srgbClr val="002060"/>
              </a:solidFill>
              <a:latin typeface="Comic Sans MS" panose="030F0702030302020204" pitchFamily="66" charset="0"/>
            </a:endParaRPr>
          </a:p>
        </p:txBody>
      </p:sp>
      <p:sp>
        <p:nvSpPr>
          <p:cNvPr id="7" name="文本框 5"/>
          <p:cNvSpPr txBox="1"/>
          <p:nvPr/>
        </p:nvSpPr>
        <p:spPr>
          <a:xfrm>
            <a:off x="369565" y="5207374"/>
            <a:ext cx="989335" cy="400110"/>
          </a:xfrm>
          <a:prstGeom prst="rect">
            <a:avLst/>
          </a:prstGeom>
          <a:noFill/>
        </p:spPr>
        <p:txBody>
          <a:bodyPr wrap="square" rtlCol="0">
            <a:spAutoFit/>
          </a:bodyPr>
          <a:lstStyle/>
          <a:p>
            <a:r>
              <a:rPr lang="en-US" altLang="zh-CN" sz="2000" b="1" dirty="0" smtClean="0">
                <a:solidFill>
                  <a:srgbClr val="002060"/>
                </a:solidFill>
                <a:latin typeface="Comic Sans MS" panose="030F0702030302020204" pitchFamily="66" charset="0"/>
              </a:rPr>
              <a:t>CESM</a:t>
            </a:r>
            <a:endParaRPr lang="zh-CN" altLang="en-US" sz="2000" b="1" dirty="0">
              <a:solidFill>
                <a:srgbClr val="002060"/>
              </a:solidFill>
              <a:latin typeface="Comic Sans MS" panose="030F0702030302020204" pitchFamily="66" charset="0"/>
            </a:endParaRPr>
          </a:p>
        </p:txBody>
      </p:sp>
      <p:sp>
        <p:nvSpPr>
          <p:cNvPr id="8" name="文字方塊 7"/>
          <p:cNvSpPr txBox="1"/>
          <p:nvPr/>
        </p:nvSpPr>
        <p:spPr>
          <a:xfrm>
            <a:off x="3276600" y="4010867"/>
            <a:ext cx="3902073" cy="523220"/>
          </a:xfrm>
          <a:prstGeom prst="rect">
            <a:avLst/>
          </a:prstGeom>
          <a:noFill/>
        </p:spPr>
        <p:txBody>
          <a:bodyPr wrap="square" rtlCol="0">
            <a:spAutoFit/>
          </a:bodyPr>
          <a:lstStyle/>
          <a:p>
            <a:r>
              <a:rPr lang="en-US" altLang="zh-TW" sz="2800" dirty="0" smtClean="0">
                <a:solidFill>
                  <a:srgbClr val="C00000"/>
                </a:solidFill>
                <a:latin typeface="Comic Sans MS" panose="030F0702030302020204" pitchFamily="66" charset="0"/>
              </a:rPr>
              <a:t>NECC is much weaker</a:t>
            </a:r>
            <a:endParaRPr lang="zh-TW" altLang="en-US" sz="28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3910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p:cNvPicPr/>
          <p:nvPr/>
        </p:nvPicPr>
        <p:blipFill rotWithShape="1">
          <a:blip r:embed="rId3"/>
          <a:srcRect l="4370" t="36666" r="5448" b="35833"/>
          <a:stretch/>
        </p:blipFill>
        <p:spPr>
          <a:xfrm>
            <a:off x="261038" y="1111284"/>
            <a:ext cx="8882962" cy="4919410"/>
          </a:xfrm>
          <a:prstGeom prst="rect">
            <a:avLst/>
          </a:prstGeom>
        </p:spPr>
      </p:pic>
      <p:sp>
        <p:nvSpPr>
          <p:cNvPr id="3" name="Rectangle 2"/>
          <p:cNvSpPr/>
          <p:nvPr/>
        </p:nvSpPr>
        <p:spPr>
          <a:xfrm>
            <a:off x="-252623" y="643235"/>
            <a:ext cx="9396623" cy="461665"/>
          </a:xfrm>
          <a:prstGeom prst="rect">
            <a:avLst/>
          </a:prstGeom>
        </p:spPr>
        <p:txBody>
          <a:bodyPr wrap="square">
            <a:spAutoFit/>
          </a:bodyPr>
          <a:lstStyle/>
          <a:p>
            <a:pPr algn="ctr">
              <a:spcBef>
                <a:spcPct val="0"/>
              </a:spcBef>
              <a:buClr>
                <a:schemeClr val="accent6">
                  <a:lumMod val="75000"/>
                </a:schemeClr>
              </a:buClr>
              <a:buSzPct val="128000"/>
            </a:pPr>
            <a:r>
              <a:rPr lang="en-US" altLang="zh-TW"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upper 400 m vertically integrated zonal currents </a:t>
            </a:r>
            <a:endParaRPr 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sp>
        <p:nvSpPr>
          <p:cNvPr id="4" name="文本框 5"/>
          <p:cNvSpPr txBox="1"/>
          <p:nvPr/>
        </p:nvSpPr>
        <p:spPr>
          <a:xfrm>
            <a:off x="6756212" y="6394946"/>
            <a:ext cx="2507603" cy="400110"/>
          </a:xfrm>
          <a:prstGeom prst="rect">
            <a:avLst/>
          </a:prstGeom>
          <a:noFill/>
        </p:spPr>
        <p:txBody>
          <a:bodyPr wrap="square" rtlCol="0">
            <a:spAutoFit/>
          </a:bodyPr>
          <a:lstStyle/>
          <a:p>
            <a:r>
              <a:rPr lang="en-US" altLang="zh-CN" sz="2000" b="1" dirty="0" smtClean="0">
                <a:solidFill>
                  <a:srgbClr val="FF9900"/>
                </a:solidFill>
                <a:latin typeface="Comic Sans MS" panose="030F0702030302020204" pitchFamily="66" charset="0"/>
              </a:rPr>
              <a:t>weaker in </a:t>
            </a:r>
            <a:r>
              <a:rPr lang="en-US" altLang="zh-CN" sz="2000" b="1" dirty="0" smtClean="0">
                <a:solidFill>
                  <a:srgbClr val="003399"/>
                </a:solidFill>
                <a:latin typeface="Comic Sans MS" panose="030F0702030302020204" pitchFamily="66" charset="0"/>
              </a:rPr>
              <a:t>CESM</a:t>
            </a:r>
            <a:endParaRPr lang="zh-CN" altLang="en-US" sz="2000" b="1" dirty="0">
              <a:solidFill>
                <a:srgbClr val="003399"/>
              </a:solidFill>
              <a:latin typeface="Comic Sans MS" panose="030F0702030302020204" pitchFamily="66" charset="0"/>
            </a:endParaRPr>
          </a:p>
        </p:txBody>
      </p:sp>
      <p:sp>
        <p:nvSpPr>
          <p:cNvPr id="6" name="文本框 5"/>
          <p:cNvSpPr txBox="1"/>
          <p:nvPr/>
        </p:nvSpPr>
        <p:spPr>
          <a:xfrm>
            <a:off x="1903412" y="1266380"/>
            <a:ext cx="989335" cy="400110"/>
          </a:xfrm>
          <a:prstGeom prst="rect">
            <a:avLst/>
          </a:prstGeom>
          <a:noFill/>
        </p:spPr>
        <p:txBody>
          <a:bodyPr wrap="square" rtlCol="0">
            <a:spAutoFit/>
          </a:bodyPr>
          <a:lstStyle/>
          <a:p>
            <a:r>
              <a:rPr lang="en-US" altLang="zh-CN" sz="2000" b="1" dirty="0" smtClean="0">
                <a:solidFill>
                  <a:srgbClr val="002060"/>
                </a:solidFill>
                <a:latin typeface="Comic Sans MS" panose="030F0702030302020204" pitchFamily="66" charset="0"/>
              </a:rPr>
              <a:t>POP</a:t>
            </a:r>
            <a:endParaRPr lang="zh-CN" altLang="en-US" sz="2000" b="1" dirty="0">
              <a:solidFill>
                <a:srgbClr val="002060"/>
              </a:solidFill>
              <a:latin typeface="Comic Sans MS" panose="030F0702030302020204" pitchFamily="66" charset="0"/>
            </a:endParaRPr>
          </a:p>
        </p:txBody>
      </p:sp>
      <p:sp>
        <p:nvSpPr>
          <p:cNvPr id="7" name="文本框 5"/>
          <p:cNvSpPr txBox="1"/>
          <p:nvPr/>
        </p:nvSpPr>
        <p:spPr>
          <a:xfrm>
            <a:off x="6017888" y="1266380"/>
            <a:ext cx="989335" cy="400110"/>
          </a:xfrm>
          <a:prstGeom prst="rect">
            <a:avLst/>
          </a:prstGeom>
          <a:noFill/>
        </p:spPr>
        <p:txBody>
          <a:bodyPr wrap="square" rtlCol="0">
            <a:spAutoFit/>
          </a:bodyPr>
          <a:lstStyle/>
          <a:p>
            <a:r>
              <a:rPr lang="en-US" altLang="zh-CN" sz="2000" b="1" dirty="0" smtClean="0">
                <a:solidFill>
                  <a:srgbClr val="002060"/>
                </a:solidFill>
                <a:latin typeface="Comic Sans MS" panose="030F0702030302020204" pitchFamily="66" charset="0"/>
              </a:rPr>
              <a:t>CESM</a:t>
            </a:r>
            <a:endParaRPr lang="zh-CN" altLang="en-US" sz="2000" b="1" dirty="0">
              <a:solidFill>
                <a:srgbClr val="002060"/>
              </a:solidFill>
              <a:latin typeface="Comic Sans MS" panose="030F0702030302020204" pitchFamily="66" charset="0"/>
            </a:endParaRPr>
          </a:p>
        </p:txBody>
      </p:sp>
      <p:sp>
        <p:nvSpPr>
          <p:cNvPr id="8" name="文字方塊 7"/>
          <p:cNvSpPr txBox="1"/>
          <p:nvPr/>
        </p:nvSpPr>
        <p:spPr>
          <a:xfrm>
            <a:off x="717176" y="6209082"/>
            <a:ext cx="4947207" cy="523220"/>
          </a:xfrm>
          <a:prstGeom prst="rect">
            <a:avLst/>
          </a:prstGeom>
          <a:noFill/>
        </p:spPr>
        <p:txBody>
          <a:bodyPr wrap="square" rtlCol="0">
            <a:spAutoFit/>
          </a:bodyPr>
          <a:lstStyle/>
          <a:p>
            <a:r>
              <a:rPr lang="en-US" altLang="zh-TW" sz="2800" dirty="0" smtClean="0">
                <a:latin typeface="Comic Sans MS" panose="030F0702030302020204" pitchFamily="66" charset="0"/>
              </a:rPr>
              <a:t>NECC is much weaker in </a:t>
            </a:r>
            <a:r>
              <a:rPr lang="en-US" altLang="zh-TW" sz="2800" dirty="0" smtClean="0">
                <a:solidFill>
                  <a:srgbClr val="FF0000"/>
                </a:solidFill>
                <a:latin typeface="Comic Sans MS" panose="030F0702030302020204" pitchFamily="66" charset="0"/>
              </a:rPr>
              <a:t>POP</a:t>
            </a:r>
            <a:endParaRPr lang="zh-TW" altLang="en-US" sz="2800" dirty="0">
              <a:solidFill>
                <a:srgbClr val="FF0000"/>
              </a:solidFill>
              <a:latin typeface="Comic Sans MS" panose="030F0702030302020204" pitchFamily="66" charset="0"/>
            </a:endParaRPr>
          </a:p>
        </p:txBody>
      </p:sp>
      <p:sp>
        <p:nvSpPr>
          <p:cNvPr id="2" name="橢圓 1"/>
          <p:cNvSpPr/>
          <p:nvPr/>
        </p:nvSpPr>
        <p:spPr>
          <a:xfrm>
            <a:off x="5464826" y="4256030"/>
            <a:ext cx="1775744" cy="133490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單箭頭接點 13"/>
          <p:cNvCxnSpPr/>
          <p:nvPr/>
        </p:nvCxnSpPr>
        <p:spPr>
          <a:xfrm flipH="1">
            <a:off x="4021954" y="5271247"/>
            <a:ext cx="1575417" cy="969751"/>
          </a:xfrm>
          <a:prstGeom prst="straightConnector1">
            <a:avLst/>
          </a:prstGeom>
          <a:ln w="3175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7781365" y="5271247"/>
            <a:ext cx="53788" cy="1159557"/>
          </a:xfrm>
          <a:prstGeom prst="straightConnector1">
            <a:avLst/>
          </a:prstGeom>
          <a:ln w="317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00271" y="3905909"/>
            <a:ext cx="1225015" cy="369332"/>
          </a:xfrm>
          <a:prstGeom prst="rect">
            <a:avLst/>
          </a:prstGeom>
        </p:spPr>
        <p:txBody>
          <a:bodyPr wrap="none">
            <a:spAutoFit/>
          </a:bodyPr>
          <a:lstStyle/>
          <a:p>
            <a:r>
              <a:rPr lang="en-US" altLang="zh-TW" dirty="0">
                <a:latin typeface="Comic Sans MS" panose="030F0702030302020204" pitchFamily="66" charset="0"/>
              </a:rPr>
              <a:t>3°N-10°N</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13987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05329" y="1332729"/>
            <a:ext cx="3943102" cy="646331"/>
          </a:xfrm>
          <a:prstGeom prst="rect">
            <a:avLst/>
          </a:prstGeom>
          <a:noFill/>
        </p:spPr>
        <p:txBody>
          <a:bodyPr wrap="square" rtlCol="0">
            <a:spAutoFit/>
          </a:bodyPr>
          <a:lstStyle/>
          <a:p>
            <a:r>
              <a:rPr lang="en-US" altLang="zh-CN" dirty="0">
                <a:latin typeface="Comic Sans MS" panose="030F0702030302020204" pitchFamily="66" charset="0"/>
              </a:rPr>
              <a:t>The vertically integrated, time-mean momentum equation</a:t>
            </a:r>
            <a:r>
              <a:rPr lang="zh-CN" altLang="en-US" dirty="0">
                <a:latin typeface="Comic Sans MS" panose="030F0702030302020204" pitchFamily="66" charset="0"/>
              </a:rPr>
              <a:t>：</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748" y="4316535"/>
            <a:ext cx="1760302" cy="408017"/>
          </a:xfrm>
          <a:prstGeom prst="rect">
            <a:avLst/>
          </a:prstGeom>
        </p:spPr>
      </p:pic>
      <mc:AlternateContent xmlns:mc="http://schemas.openxmlformats.org/markup-compatibility/2006" xmlns:a14="http://schemas.microsoft.com/office/drawing/2010/main">
        <mc:Choice Requires="a14">
          <p:sp>
            <p:nvSpPr>
              <p:cNvPr id="24" name="矩形 23"/>
              <p:cNvSpPr/>
              <p:nvPr/>
            </p:nvSpPr>
            <p:spPr>
              <a:xfrm>
                <a:off x="660070" y="3078574"/>
                <a:ext cx="2344093" cy="6682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𝑓𝑉</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𝑥</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zh-CN" altLang="en-US" i="1">
                              <a:latin typeface="Cambria Math" panose="02040503050406030204" pitchFamily="18" charset="0"/>
                            </a:rPr>
                            <m:t>𝜏</m:t>
                          </m:r>
                        </m:e>
                        <m:sup>
                          <m:r>
                            <a:rPr lang="en-US" altLang="zh-CN" i="1">
                              <a:latin typeface="Cambria Math" panose="02040503050406030204" pitchFamily="18" charset="0"/>
                            </a:rPr>
                            <m:t>𝑥</m:t>
                          </m:r>
                        </m:sup>
                      </m:sSup>
                    </m:oMath>
                  </m:oMathPara>
                </a14:m>
                <a:endParaRPr lang="en-US" altLang="zh-CN" dirty="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𝑓𝑈</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𝑦</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zh-CN" altLang="en-US" i="1">
                              <a:latin typeface="Cambria Math" panose="02040503050406030204" pitchFamily="18" charset="0"/>
                            </a:rPr>
                            <m:t>𝜏</m:t>
                          </m:r>
                        </m:e>
                        <m:sup>
                          <m:r>
                            <a:rPr lang="en-US" altLang="zh-CN" i="1">
                              <a:latin typeface="Cambria Math" panose="02040503050406030204" pitchFamily="18" charset="0"/>
                            </a:rPr>
                            <m:t>𝑦</m:t>
                          </m:r>
                        </m:sup>
                      </m:sSup>
                    </m:oMath>
                  </m:oMathPara>
                </a14:m>
                <a:endParaRPr lang="zh-CN" altLang="en-US" dirty="0">
                  <a:latin typeface="Comic Sans MS" panose="030F0702030302020204" pitchFamily="66"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660070" y="3078574"/>
                <a:ext cx="2344093" cy="668260"/>
              </a:xfrm>
              <a:prstGeom prst="rect">
                <a:avLst/>
              </a:prstGeom>
              <a:blipFill>
                <a:blip r:embed="rId4"/>
                <a:stretch>
                  <a:fillRect b="-4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矩形 30"/>
              <p:cNvSpPr/>
              <p:nvPr/>
            </p:nvSpPr>
            <p:spPr>
              <a:xfrm>
                <a:off x="1186394" y="5108248"/>
                <a:ext cx="1291444" cy="369332"/>
              </a:xfrm>
              <a:prstGeom prst="rect">
                <a:avLst/>
              </a:prstGeom>
            </p:spPr>
            <p:txBody>
              <a:bodyPr wrap="none">
                <a:spAutoFit/>
              </a:bodyPr>
              <a:lstStyle/>
              <a:p>
                <a14:m>
                  <m:oMath xmlns:m="http://schemas.openxmlformats.org/officeDocument/2006/math">
                    <m:r>
                      <a:rPr lang="zh-CN" altLang="en-US" i="1">
                        <a:latin typeface="Cambria Math" panose="02040503050406030204" pitchFamily="18" charset="0"/>
                      </a:rPr>
                      <m:t>𝛽</m:t>
                    </m:r>
                  </m:oMath>
                </a14:m>
                <a:r>
                  <a:rPr lang="en-US" altLang="zh-CN" dirty="0">
                    <a:latin typeface="Comic Sans MS" panose="030F0702030302020204" pitchFamily="66" charset="0"/>
                  </a:rPr>
                  <a:t>V=curl(</a:t>
                </a:r>
                <a14:m>
                  <m:oMath xmlns:m="http://schemas.openxmlformats.org/officeDocument/2006/math">
                    <m:r>
                      <a:rPr lang="zh-CN" altLang="en-US" i="1">
                        <a:latin typeface="Cambria Math" panose="02040503050406030204" pitchFamily="18" charset="0"/>
                      </a:rPr>
                      <m:t>𝜏</m:t>
                    </m:r>
                  </m:oMath>
                </a14:m>
                <a:r>
                  <a:rPr lang="en-US" altLang="zh-CN" dirty="0">
                    <a:latin typeface="Comic Sans MS" panose="030F0702030302020204" pitchFamily="66" charset="0"/>
                  </a:rPr>
                  <a:t>)</a:t>
                </a:r>
                <a:endParaRPr lang="zh-CN" altLang="en-US" dirty="0">
                  <a:latin typeface="Comic Sans MS" panose="030F0702030302020204" pitchFamily="66" charset="0"/>
                </a:endParaRPr>
              </a:p>
            </p:txBody>
          </p:sp>
        </mc:Choice>
        <mc:Fallback xmlns="">
          <p:sp>
            <p:nvSpPr>
              <p:cNvPr id="31" name="矩形 30"/>
              <p:cNvSpPr>
                <a:spLocks noRot="1" noChangeAspect="1" noMove="1" noResize="1" noEditPoints="1" noAdjustHandles="1" noChangeArrowheads="1" noChangeShapeType="1" noTextEdit="1"/>
              </p:cNvSpPr>
              <p:nvPr/>
            </p:nvSpPr>
            <p:spPr>
              <a:xfrm>
                <a:off x="1186394" y="5108248"/>
                <a:ext cx="1291444" cy="369332"/>
              </a:xfrm>
              <a:prstGeom prst="rect">
                <a:avLst/>
              </a:prstGeom>
              <a:blipFill>
                <a:blip r:embed="rId5"/>
                <a:stretch>
                  <a:fillRect l="-1422" t="-8197" r="-3791" b="-2623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308653" y="5821422"/>
                <a:ext cx="3336491" cy="598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i="1">
                          <a:latin typeface="Cambria Math" panose="02040503050406030204" pitchFamily="18" charset="0"/>
                        </a:rPr>
                        <m:t>U</m:t>
                      </m:r>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zh-CN" altLang="en-US" i="1">
                              <a:latin typeface="Cambria Math" panose="02040503050406030204" pitchFamily="18" charset="0"/>
                              <a:ea typeface="Cambria Math" panose="02040503050406030204" pitchFamily="18" charset="0"/>
                            </a:rPr>
                            <m:t>𝛽</m:t>
                          </m:r>
                        </m:den>
                      </m:f>
                      <m:nary>
                        <m:naryPr>
                          <m:ctrlPr>
                            <a:rPr lang="en-US" altLang="zh-CN" i="1">
                              <a:latin typeface="Cambria Math" panose="02040503050406030204" pitchFamily="18" charset="0"/>
                              <a:ea typeface="Cambria Math" panose="02040503050406030204" pitchFamily="18" charset="0"/>
                            </a:rPr>
                          </m:ctrlPr>
                        </m:naryPr>
                        <m:sub>
                          <m:r>
                            <m:rPr>
                              <m:brk m:alnAt="23"/>
                            </m:rPr>
                            <a:rPr lang="en-US" altLang="zh-CN" i="1">
                              <a:latin typeface="Cambria Math" panose="02040503050406030204" pitchFamily="18" charset="0"/>
                              <a:ea typeface="Cambria Math" panose="02040503050406030204" pitchFamily="18" charset="0"/>
                            </a:rPr>
                            <m:t>𝐸</m:t>
                          </m:r>
                          <m:r>
                            <a:rPr lang="en-US" altLang="zh-CN" i="1">
                              <a:latin typeface="Cambria Math" panose="02040503050406030204" pitchFamily="18" charset="0"/>
                              <a:ea typeface="Cambria Math" panose="02040503050406030204" pitchFamily="18" charset="0"/>
                            </a:rPr>
                            <m:t>𝐵</m:t>
                          </m:r>
                        </m:sub>
                        <m:sup>
                          <m:r>
                            <a:rPr lang="en-US" altLang="zh-CN" i="1">
                              <a:latin typeface="Cambria Math" panose="02040503050406030204" pitchFamily="18" charset="0"/>
                              <a:ea typeface="Cambria Math" panose="02040503050406030204" pitchFamily="18" charset="0"/>
                            </a:rPr>
                            <m:t>𝑥</m:t>
                          </m:r>
                        </m:sup>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𝑐𝑢𝑟𝑙</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𝜏</m:t>
                              </m:r>
                              <m:r>
                                <a:rPr lang="en-US" altLang="zh-CN" i="1">
                                  <a:latin typeface="Cambria Math" panose="02040503050406030204" pitchFamily="18" charset="0"/>
                                  <a:ea typeface="Cambria Math" panose="02040503050406030204" pitchFamily="18" charset="0"/>
                                </a:rPr>
                                <m:t>)</m:t>
                              </m:r>
                            </m:e>
                            <m:sub>
                              <m:r>
                                <a:rPr lang="en-US" altLang="zh-CN" i="1">
                                  <a:latin typeface="Cambria Math" panose="02040503050406030204" pitchFamily="18" charset="0"/>
                                  <a:ea typeface="Cambria Math" panose="02040503050406030204" pitchFamily="18" charset="0"/>
                                </a:rPr>
                                <m:t>𝑦</m:t>
                              </m:r>
                            </m:sub>
                          </m:sSub>
                          <m:r>
                            <a:rPr lang="en-US" altLang="zh-CN" i="1">
                              <a:latin typeface="Cambria Math" panose="02040503050406030204" pitchFamily="18" charset="0"/>
                              <a:ea typeface="Cambria Math" panose="02040503050406030204" pitchFamily="18" charset="0"/>
                            </a:rPr>
                            <m:t>𝑑𝑥</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𝑈</m:t>
                              </m:r>
                            </m:e>
                            <m:sub>
                              <m:r>
                                <a:rPr lang="en-US" altLang="zh-CN" i="1">
                                  <a:latin typeface="Cambria Math" panose="02040503050406030204" pitchFamily="18" charset="0"/>
                                  <a:ea typeface="Cambria Math" panose="02040503050406030204" pitchFamily="18" charset="0"/>
                                </a:rPr>
                                <m:t>𝐸</m:t>
                              </m:r>
                              <m:r>
                                <m:rPr>
                                  <m:sty m:val="p"/>
                                </m:rPr>
                                <a:rPr lang="en-US" altLang="zh-CN" i="1">
                                  <a:latin typeface="Cambria Math" panose="02040503050406030204" pitchFamily="18" charset="0"/>
                                  <a:ea typeface="Cambria Math" panose="02040503050406030204" pitchFamily="18" charset="0"/>
                                </a:rPr>
                                <m:t>B</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𝑦</m:t>
                          </m:r>
                          <m:r>
                            <a:rPr lang="en-US" altLang="zh-CN" i="1">
                              <a:latin typeface="Cambria Math" panose="02040503050406030204" pitchFamily="18" charset="0"/>
                              <a:ea typeface="Cambria Math" panose="02040503050406030204" pitchFamily="18" charset="0"/>
                            </a:rPr>
                            <m:t>)</m:t>
                          </m:r>
                        </m:e>
                      </m:nary>
                    </m:oMath>
                  </m:oMathPara>
                </a14:m>
                <a:endParaRPr lang="zh-CN" altLang="en-US" dirty="0">
                  <a:latin typeface="Comic Sans MS" panose="030F0702030302020204" pitchFamily="66" charset="0"/>
                </a:endParaRPr>
              </a:p>
            </p:txBody>
          </p:sp>
        </mc:Choice>
        <mc:Fallback xmlns="">
          <p:sp>
            <p:nvSpPr>
              <p:cNvPr id="32" name="文本框 31"/>
              <p:cNvSpPr txBox="1">
                <a:spLocks noRot="1" noChangeAspect="1" noMove="1" noResize="1" noEditPoints="1" noAdjustHandles="1" noChangeArrowheads="1" noChangeShapeType="1" noTextEdit="1"/>
              </p:cNvSpPr>
              <p:nvPr/>
            </p:nvSpPr>
            <p:spPr>
              <a:xfrm>
                <a:off x="308653" y="5821422"/>
                <a:ext cx="3336491" cy="598497"/>
              </a:xfrm>
              <a:prstGeom prst="rect">
                <a:avLst/>
              </a:prstGeom>
              <a:blipFill>
                <a:blip r:embed="rId6"/>
                <a:stretch>
                  <a:fillRect/>
                </a:stretch>
              </a:blipFill>
            </p:spPr>
            <p:txBody>
              <a:bodyPr/>
              <a:lstStyle/>
              <a:p>
                <a:r>
                  <a:rPr lang="zh-TW" altLang="en-US">
                    <a:noFill/>
                  </a:rPr>
                  <a:t> </a:t>
                </a:r>
              </a:p>
            </p:txBody>
          </p:sp>
        </mc:Fallback>
      </mc:AlternateContent>
      <p:grpSp>
        <p:nvGrpSpPr>
          <p:cNvPr id="2" name="组合 1"/>
          <p:cNvGrpSpPr/>
          <p:nvPr/>
        </p:nvGrpSpPr>
        <p:grpSpPr>
          <a:xfrm>
            <a:off x="205329" y="2067647"/>
            <a:ext cx="3456841" cy="1117229"/>
            <a:chOff x="1540018" y="1104414"/>
            <a:chExt cx="2942995" cy="1489640"/>
          </a:xfrm>
        </p:grpSpPr>
        <mc:AlternateContent xmlns:mc="http://schemas.openxmlformats.org/markup-compatibility/2006" xmlns:a14="http://schemas.microsoft.com/office/drawing/2010/main">
          <mc:Choice Requires="a14">
            <p:sp>
              <p:nvSpPr>
                <p:cNvPr id="21" name="文本框 20"/>
                <p:cNvSpPr txBox="1"/>
                <p:nvPr/>
              </p:nvSpPr>
              <p:spPr>
                <a:xfrm>
                  <a:off x="1540018" y="1104414"/>
                  <a:ext cx="2942995" cy="14896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m:rPr>
                                <m:sty m:val="p"/>
                              </m:rPr>
                              <a:rPr lang="en-US" altLang="zh-CN" i="1">
                                <a:latin typeface="Cambria Math" panose="02040503050406030204" pitchFamily="18" charset="0"/>
                              </a:rPr>
                              <m:t>A</m:t>
                            </m:r>
                          </m:e>
                          <m:sup>
                            <m:r>
                              <a:rPr lang="en-US" altLang="zh-CN" i="1">
                                <a:latin typeface="Cambria Math" panose="02040503050406030204" pitchFamily="18" charset="0"/>
                              </a:rPr>
                              <m:t>𝑥</m:t>
                            </m:r>
                          </m:sup>
                        </m:sSup>
                        <m:r>
                          <a:rPr lang="en-US" altLang="zh-CN" i="1">
                            <a:latin typeface="Cambria Math" panose="02040503050406030204" pitchFamily="18" charset="0"/>
                          </a:rPr>
                          <m:t>−</m:t>
                        </m:r>
                        <m:r>
                          <a:rPr lang="en-US" altLang="zh-CN" i="1">
                            <a:latin typeface="Cambria Math" panose="02040503050406030204" pitchFamily="18" charset="0"/>
                          </a:rPr>
                          <m:t>𝑓𝑉</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𝑥</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zh-CN" altLang="en-US" i="1">
                                <a:latin typeface="Cambria Math" panose="02040503050406030204" pitchFamily="18" charset="0"/>
                              </a:rPr>
                              <m:t>𝜏</m:t>
                            </m:r>
                          </m:e>
                          <m:sup>
                            <m:r>
                              <a:rPr lang="en-US" altLang="zh-CN" i="1">
                                <a:latin typeface="Cambria Math" panose="02040503050406030204" pitchFamily="18" charset="0"/>
                              </a:rPr>
                              <m:t>𝑥</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𝐹</m:t>
                            </m:r>
                          </m:e>
                          <m:sup>
                            <m:r>
                              <a:rPr lang="en-US" altLang="zh-CN" i="1">
                                <a:latin typeface="Cambria Math" panose="02040503050406030204" pitchFamily="18" charset="0"/>
                              </a:rPr>
                              <m:t>𝑥</m:t>
                            </m:r>
                          </m:sup>
                        </m:sSup>
                      </m:oMath>
                    </m:oMathPara>
                  </a14:m>
                  <a:endParaRPr lang="en-US" altLang="zh-CN" dirty="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m:rPr>
                                <m:sty m:val="p"/>
                              </m:rPr>
                              <a:rPr lang="en-US" altLang="zh-CN" i="1">
                                <a:latin typeface="Cambria Math" panose="02040503050406030204" pitchFamily="18" charset="0"/>
                              </a:rPr>
                              <m:t>A</m:t>
                            </m:r>
                          </m:e>
                          <m:sup>
                            <m:r>
                              <a:rPr lang="en-US" altLang="zh-CN" i="1">
                                <a:latin typeface="Cambria Math" panose="02040503050406030204" pitchFamily="18" charset="0"/>
                              </a:rPr>
                              <m:t>𝑦</m:t>
                            </m:r>
                          </m:sup>
                        </m:sSup>
                        <m:r>
                          <a:rPr lang="en-US" altLang="zh-CN" i="1">
                            <a:latin typeface="Cambria Math" panose="02040503050406030204" pitchFamily="18" charset="0"/>
                          </a:rPr>
                          <m:t>−</m:t>
                        </m:r>
                        <m:r>
                          <a:rPr lang="en-US" altLang="zh-CN" i="1">
                            <a:latin typeface="Cambria Math" panose="02040503050406030204" pitchFamily="18" charset="0"/>
                          </a:rPr>
                          <m:t>𝑓𝑈</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𝑦</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zh-CN" altLang="en-US" i="1">
                                <a:latin typeface="Cambria Math" panose="02040503050406030204" pitchFamily="18" charset="0"/>
                              </a:rPr>
                              <m:t>𝜏</m:t>
                            </m:r>
                          </m:e>
                          <m:sup>
                            <m:r>
                              <a:rPr lang="en-US" altLang="zh-CN" i="1">
                                <a:latin typeface="Cambria Math" panose="02040503050406030204" pitchFamily="18" charset="0"/>
                              </a:rPr>
                              <m:t>𝑦</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𝐹</m:t>
                            </m:r>
                          </m:e>
                          <m:sup>
                            <m:r>
                              <a:rPr lang="en-US" altLang="zh-CN" i="1">
                                <a:latin typeface="Cambria Math" panose="02040503050406030204" pitchFamily="18" charset="0"/>
                              </a:rPr>
                              <m:t>𝑦</m:t>
                            </m:r>
                          </m:sup>
                        </m:sSup>
                      </m:oMath>
                    </m:oMathPara>
                  </a14:m>
                  <a:endParaRPr lang="zh-CN" altLang="en-US" dirty="0">
                    <a:latin typeface="Comic Sans MS" panose="030F0702030302020204" pitchFamily="66" charset="0"/>
                  </a:endParaRPr>
                </a:p>
              </p:txBody>
            </p:sp>
          </mc:Choice>
          <mc:Fallback xmlns="">
            <p:sp>
              <p:nvSpPr>
                <p:cNvPr id="21" name="文本框 20"/>
                <p:cNvSpPr txBox="1">
                  <a:spLocks noRot="1" noChangeAspect="1" noMove="1" noResize="1" noEditPoints="1" noAdjustHandles="1" noChangeArrowheads="1" noChangeShapeType="1" noTextEdit="1"/>
                </p:cNvSpPr>
                <p:nvPr/>
              </p:nvSpPr>
              <p:spPr>
                <a:xfrm>
                  <a:off x="1540018" y="1104414"/>
                  <a:ext cx="2942995" cy="1489640"/>
                </a:xfrm>
                <a:prstGeom prst="rect">
                  <a:avLst/>
                </a:prstGeom>
                <a:blipFill>
                  <a:blip r:embed="rId7"/>
                  <a:stretch>
                    <a:fillRect/>
                  </a:stretch>
                </a:blipFill>
              </p:spPr>
              <p:txBody>
                <a:bodyPr/>
                <a:lstStyle/>
                <a:p>
                  <a:r>
                    <a:rPr lang="zh-TW" altLang="en-US">
                      <a:noFill/>
                    </a:rPr>
                    <a:t> </a:t>
                  </a:r>
                </a:p>
              </p:txBody>
            </p:sp>
          </mc:Fallback>
        </mc:AlternateContent>
        <p:cxnSp>
          <p:nvCxnSpPr>
            <p:cNvPr id="6" name="直接连接符 5"/>
            <p:cNvCxnSpPr/>
            <p:nvPr/>
          </p:nvCxnSpPr>
          <p:spPr>
            <a:xfrm flipH="1">
              <a:off x="1827395" y="1132474"/>
              <a:ext cx="408620" cy="28796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3765895" y="1114934"/>
              <a:ext cx="408620" cy="287963"/>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90654" y="1332728"/>
            <a:ext cx="3957445" cy="5233171"/>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7" name="矩形 46"/>
              <p:cNvSpPr/>
              <p:nvPr/>
            </p:nvSpPr>
            <p:spPr>
              <a:xfrm>
                <a:off x="4728633" y="2235052"/>
                <a:ext cx="4461552" cy="6682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𝑓𝑉</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𝑥</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zh-CN" altLang="en-US" i="1">
                              <a:latin typeface="Cambria Math" panose="02040503050406030204" pitchFamily="18" charset="0"/>
                            </a:rPr>
                            <m:t>𝜏</m:t>
                          </m:r>
                        </m:e>
                        <m:sup>
                          <m:r>
                            <a:rPr lang="zh-CN" altLang="en-US" i="1">
                              <a:latin typeface="Cambria Math" panose="02040503050406030204" pitchFamily="18" charset="0"/>
                            </a:rPr>
                            <m:t>∗</m:t>
                          </m:r>
                          <m:r>
                            <a:rPr lang="en-US" altLang="zh-CN" i="1">
                              <a:latin typeface="Cambria Math" panose="02040503050406030204" pitchFamily="18" charset="0"/>
                            </a:rPr>
                            <m:t>𝑥</m:t>
                          </m:r>
                        </m:sup>
                      </m:sSup>
                    </m:oMath>
                  </m:oMathPara>
                </a14:m>
                <a:endParaRPr lang="en-US" altLang="zh-CN" dirty="0">
                  <a:latin typeface="Comic Sans MS" panose="030F0702030302020204" pitchFamily="66" charset="0"/>
                </a:endParaRP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𝑓𝑈</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𝑦</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zh-CN" altLang="en-US" i="1">
                              <a:latin typeface="Cambria Math" panose="02040503050406030204" pitchFamily="18" charset="0"/>
                            </a:rPr>
                            <m:t>𝜏</m:t>
                          </m:r>
                        </m:e>
                        <m:sup>
                          <m:r>
                            <a:rPr lang="zh-CN" altLang="en-US" i="1">
                              <a:latin typeface="Cambria Math" panose="02040503050406030204" pitchFamily="18" charset="0"/>
                            </a:rPr>
                            <m:t>∗</m:t>
                          </m:r>
                          <m:r>
                            <a:rPr lang="en-US" altLang="zh-CN" i="1">
                              <a:latin typeface="Cambria Math" panose="02040503050406030204" pitchFamily="18" charset="0"/>
                            </a:rPr>
                            <m:t>𝑦</m:t>
                          </m:r>
                        </m:sup>
                      </m:sSup>
                    </m:oMath>
                  </m:oMathPara>
                </a14:m>
                <a:endParaRPr lang="en-US" altLang="zh-CN" dirty="0">
                  <a:latin typeface="Comic Sans MS" panose="030F0702030302020204" pitchFamily="66" charset="0"/>
                </a:endParaRPr>
              </a:p>
            </p:txBody>
          </p:sp>
        </mc:Choice>
        <mc:Fallback xmlns="">
          <p:sp>
            <p:nvSpPr>
              <p:cNvPr id="47" name="矩形 46"/>
              <p:cNvSpPr>
                <a:spLocks noRot="1" noChangeAspect="1" noMove="1" noResize="1" noEditPoints="1" noAdjustHandles="1" noChangeArrowheads="1" noChangeShapeType="1" noTextEdit="1"/>
              </p:cNvSpPr>
              <p:nvPr/>
            </p:nvSpPr>
            <p:spPr>
              <a:xfrm>
                <a:off x="4728633" y="2235052"/>
                <a:ext cx="4461552" cy="668260"/>
              </a:xfrm>
              <a:prstGeom prst="rect">
                <a:avLst/>
              </a:prstGeom>
              <a:blipFill>
                <a:blip r:embed="rId8"/>
                <a:stretch>
                  <a:fillRect b="-458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5015793" y="3233535"/>
                <a:ext cx="3726248"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zh-CN" altLang="en-US" i="1">
                              <a:latin typeface="Cambria Math" panose="02040503050406030204" pitchFamily="18" charset="0"/>
                            </a:rPr>
                            <m:t>𝜏</m:t>
                          </m:r>
                        </m:e>
                        <m:sup>
                          <m:r>
                            <a:rPr lang="zh-CN" altLang="en-US" i="1">
                              <a:latin typeface="Cambria Math" panose="02040503050406030204" pitchFamily="18" charset="0"/>
                            </a:rPr>
                            <m:t>∗</m:t>
                          </m:r>
                        </m:sup>
                      </m:sSup>
                      <m:r>
                        <a:rPr lang="en-US" altLang="zh-CN" i="1">
                          <a:latin typeface="Cambria Math" panose="02040503050406030204" pitchFamily="18" charset="0"/>
                        </a:rPr>
                        <m:t>=</m:t>
                      </m:r>
                      <m:r>
                        <m:rPr>
                          <m:sty m:val="p"/>
                        </m:rPr>
                        <a:rPr lang="el-GR" altLang="zh-CN" i="1">
                          <a:latin typeface="Cambria Math" panose="02040503050406030204" pitchFamily="18" charset="0"/>
                          <a:ea typeface="Cambria Math" panose="02040503050406030204" pitchFamily="18" charset="0"/>
                        </a:rPr>
                        <m:t>τ</m:t>
                      </m:r>
                      <m:r>
                        <a:rPr lang="en-US" altLang="zh-CN">
                          <a:latin typeface="Cambria Math" panose="02040503050406030204" pitchFamily="18" charset="0"/>
                        </a:rPr>
                        <m:t>+</m:t>
                      </m:r>
                      <m:sSup>
                        <m:sSupPr>
                          <m:ctrlPr>
                            <a:rPr lang="en-US" altLang="zh-CN" i="1">
                              <a:latin typeface="Cambria Math" panose="02040503050406030204" pitchFamily="18" charset="0"/>
                            </a:rPr>
                          </m:ctrlPr>
                        </m:sSupPr>
                        <m:e>
                          <m:r>
                            <a:rPr lang="zh-CN" altLang="en-US" i="1">
                              <a:latin typeface="Cambria Math" panose="02040503050406030204" pitchFamily="18" charset="0"/>
                            </a:rPr>
                            <m:t>𝜏</m:t>
                          </m:r>
                        </m:e>
                        <m:sup>
                          <m:r>
                            <a:rPr lang="zh-CN" altLang="en-US" i="1">
                              <a:latin typeface="Cambria Math" panose="02040503050406030204" pitchFamily="18" charset="0"/>
                            </a:rPr>
                            <m:t>‘</m:t>
                          </m:r>
                        </m:sup>
                      </m:sSup>
                      <m:r>
                        <a:rPr lang="en-US" altLang="zh-CN">
                          <a:latin typeface="Cambria Math" panose="02040503050406030204" pitchFamily="18" charset="0"/>
                        </a:rPr>
                        <m:t>+</m:t>
                      </m:r>
                      <m:sSup>
                        <m:sSupPr>
                          <m:ctrlPr>
                            <a:rPr lang="en-US" altLang="zh-CN" i="1">
                              <a:latin typeface="Cambria Math" panose="02040503050406030204" pitchFamily="18" charset="0"/>
                            </a:rPr>
                          </m:ctrlPr>
                        </m:sSupPr>
                        <m:e>
                          <m:r>
                            <a:rPr lang="zh-CN" altLang="en-US" i="1">
                              <a:latin typeface="Cambria Math" panose="02040503050406030204" pitchFamily="18" charset="0"/>
                            </a:rPr>
                            <m:t>𝜏</m:t>
                          </m:r>
                        </m:e>
                        <m:sup>
                          <m:r>
                            <a:rPr lang="zh-CN" altLang="en-US" i="1">
                              <a:latin typeface="Cambria Math" panose="02040503050406030204" pitchFamily="18" charset="0"/>
                            </a:rPr>
                            <m:t>’‘</m:t>
                          </m:r>
                        </m:sup>
                      </m:sSup>
                    </m:oMath>
                  </m:oMathPara>
                </a14:m>
                <a:endParaRPr lang="en-US" altLang="zh-CN" i="1" dirty="0">
                  <a:latin typeface="Comic Sans MS" panose="030F0702030302020204" pitchFamily="66" charset="0"/>
                </a:endParaRPr>
              </a:p>
              <a:p>
                <a:r>
                  <a:rPr lang="en-US" altLang="zh-CN" dirty="0">
                    <a:latin typeface="Comic Sans MS" panose="030F0702030302020204" pitchFamily="66" charset="0"/>
                  </a:rPr>
                  <a:t>                       </a:t>
                </a:r>
                <a14:m>
                  <m:oMath xmlns:m="http://schemas.openxmlformats.org/officeDocument/2006/math">
                    <m:sSup>
                      <m:sSupPr>
                        <m:ctrlPr>
                          <a:rPr lang="en-US" altLang="zh-CN" i="1">
                            <a:latin typeface="Cambria Math" panose="02040503050406030204" pitchFamily="18" charset="0"/>
                          </a:rPr>
                        </m:ctrlPr>
                      </m:sSupPr>
                      <m:e>
                        <m:r>
                          <a:rPr lang="zh-CN" altLang="en-US" i="1">
                            <a:latin typeface="Cambria Math" panose="02040503050406030204" pitchFamily="18" charset="0"/>
                          </a:rPr>
                          <m:t>𝜏</m:t>
                        </m:r>
                      </m:e>
                      <m:sup>
                        <m:r>
                          <a:rPr lang="zh-CN" altLang="en-US" i="1">
                            <a:latin typeface="Cambria Math" panose="02040503050406030204" pitchFamily="18" charset="0"/>
                          </a:rPr>
                          <m:t>‘</m:t>
                        </m:r>
                      </m:sup>
                    </m:sSup>
                  </m:oMath>
                </a14:m>
                <a:r>
                  <a:rPr lang="en-US" altLang="zh-CN" dirty="0">
                    <a:latin typeface="Comic Sans MS" panose="030F0702030302020204" pitchFamily="66" charset="0"/>
                  </a:rPr>
                  <a:t> </a:t>
                </a:r>
                <a14:m>
                  <m:oMath xmlns:m="http://schemas.openxmlformats.org/officeDocument/2006/math">
                    <m:r>
                      <a:rPr lang="en-US" altLang="zh-CN" i="1">
                        <a:latin typeface="Cambria Math" panose="02040503050406030204" pitchFamily="18" charset="0"/>
                      </a:rPr>
                      <m:t>=</m:t>
                    </m:r>
                    <m:r>
                      <a:rPr lang="en-US" altLang="zh-CN">
                        <a:latin typeface="Cambria Math" panose="02040503050406030204" pitchFamily="18" charset="0"/>
                      </a:rPr>
                      <m:t>−</m:t>
                    </m:r>
                  </m:oMath>
                </a14:m>
                <a:r>
                  <a:rPr lang="en-US" altLang="zh-CN" b="1" dirty="0">
                    <a:latin typeface="Comic Sans MS" panose="030F0702030302020204" pitchFamily="66" charset="0"/>
                  </a:rPr>
                  <a:t>A</a:t>
                </a:r>
                <a:r>
                  <a:rPr lang="zh-CN" altLang="en-US" dirty="0">
                    <a:latin typeface="Comic Sans MS" panose="030F0702030302020204" pitchFamily="66" charset="0"/>
                  </a:rPr>
                  <a:t>，</a:t>
                </a:r>
                <a14:m>
                  <m:oMath xmlns:m="http://schemas.openxmlformats.org/officeDocument/2006/math">
                    <m:sSup>
                      <m:sSupPr>
                        <m:ctrlPr>
                          <a:rPr lang="en-US" altLang="zh-CN" i="1">
                            <a:latin typeface="Cambria Math" panose="02040503050406030204" pitchFamily="18" charset="0"/>
                          </a:rPr>
                        </m:ctrlPr>
                      </m:sSupPr>
                      <m:e>
                        <m:r>
                          <a:rPr lang="zh-CN" altLang="en-US" i="1">
                            <a:latin typeface="Cambria Math" panose="02040503050406030204" pitchFamily="18" charset="0"/>
                          </a:rPr>
                          <m:t>𝜏</m:t>
                        </m:r>
                      </m:e>
                      <m:sup>
                        <m:r>
                          <a:rPr lang="zh-CN" altLang="en-US" i="1">
                            <a:latin typeface="Cambria Math" panose="02040503050406030204" pitchFamily="18" charset="0"/>
                          </a:rPr>
                          <m:t>’‘</m:t>
                        </m:r>
                      </m:sup>
                    </m:sSup>
                    <m:r>
                      <a:rPr lang="en-US" altLang="zh-CN" i="1">
                        <a:latin typeface="Cambria Math" panose="02040503050406030204" pitchFamily="18" charset="0"/>
                      </a:rPr>
                      <m:t>=</m:t>
                    </m:r>
                    <m:r>
                      <a:rPr lang="en-US" altLang="zh-CN" b="1" i="1">
                        <a:latin typeface="Cambria Math" panose="02040503050406030204" pitchFamily="18" charset="0"/>
                      </a:rPr>
                      <m:t>𝑭</m:t>
                    </m:r>
                  </m:oMath>
                </a14:m>
                <a:endParaRPr lang="zh-CN" altLang="en-US" b="1" dirty="0">
                  <a:latin typeface="Comic Sans MS" panose="030F0702030302020204" pitchFamily="66" charset="0"/>
                </a:endParaRPr>
              </a:p>
            </p:txBody>
          </p:sp>
        </mc:Choice>
        <mc:Fallback xmlns="">
          <p:sp>
            <p:nvSpPr>
              <p:cNvPr id="48" name="文本框 47"/>
              <p:cNvSpPr txBox="1">
                <a:spLocks noRot="1" noChangeAspect="1" noMove="1" noResize="1" noEditPoints="1" noAdjustHandles="1" noChangeArrowheads="1" noChangeShapeType="1" noTextEdit="1"/>
              </p:cNvSpPr>
              <p:nvPr/>
            </p:nvSpPr>
            <p:spPr>
              <a:xfrm>
                <a:off x="5015793" y="3233535"/>
                <a:ext cx="3726248" cy="670568"/>
              </a:xfrm>
              <a:prstGeom prst="rect">
                <a:avLst/>
              </a:prstGeom>
              <a:blipFill>
                <a:blip r:embed="rId9"/>
                <a:stretch>
                  <a:fillRect b="-14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6086232" y="4704204"/>
                <a:ext cx="15853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𝛽</m:t>
                      </m:r>
                      <m:sSup>
                        <m:sSupPr>
                          <m:ctrlPr>
                            <a:rPr lang="zh-CN" altLang="en-US" i="1" dirty="0">
                              <a:latin typeface="Cambria Math" panose="02040503050406030204" pitchFamily="18" charset="0"/>
                            </a:rPr>
                          </m:ctrlPr>
                        </m:sSupPr>
                        <m:e>
                          <m:r>
                            <m:rPr>
                              <m:sty m:val="p"/>
                            </m:rPr>
                            <a:rPr lang="en-US" altLang="zh-CN" i="1" dirty="0">
                              <a:latin typeface="Cambria Math" panose="02040503050406030204" pitchFamily="18" charset="0"/>
                            </a:rPr>
                            <m:t>V</m:t>
                          </m:r>
                        </m:e>
                        <m:sup>
                          <m:r>
                            <a:rPr lang="zh-CN" altLang="en-US" i="1" dirty="0">
                              <a:latin typeface="Cambria Math" panose="02040503050406030204" pitchFamily="18" charset="0"/>
                            </a:rPr>
                            <m:t>∗</m:t>
                          </m:r>
                        </m:sup>
                      </m:sSup>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𝑐𝑢𝑟𝑙</m:t>
                      </m:r>
                      <m:d>
                        <m:dPr>
                          <m:ctrlPr>
                            <a:rPr lang="en-US" altLang="zh-CN" i="1" dirty="0">
                              <a:latin typeface="Cambria Math" panose="02040503050406030204" pitchFamily="18" charset="0"/>
                              <a:ea typeface="Cambria Math" panose="02040503050406030204" pitchFamily="18" charset="0"/>
                            </a:rPr>
                          </m:ctrlPr>
                        </m:dPr>
                        <m:e>
                          <m:sSup>
                            <m:sSupPr>
                              <m:ctrlPr>
                                <a:rPr lang="en-US" altLang="zh-CN" i="1" dirty="0">
                                  <a:latin typeface="Cambria Math" panose="02040503050406030204" pitchFamily="18" charset="0"/>
                                  <a:ea typeface="Cambria Math" panose="02040503050406030204" pitchFamily="18" charset="0"/>
                                </a:rPr>
                              </m:ctrlPr>
                            </m:sSupPr>
                            <m:e>
                              <m:r>
                                <a:rPr lang="zh-CN" altLang="en-US" i="1" dirty="0">
                                  <a:latin typeface="Cambria Math" panose="02040503050406030204" pitchFamily="18" charset="0"/>
                                  <a:ea typeface="Cambria Math" panose="02040503050406030204" pitchFamily="18" charset="0"/>
                                </a:rPr>
                                <m:t>𝜏</m:t>
                              </m:r>
                            </m:e>
                            <m:sup>
                              <m:r>
                                <a:rPr lang="en-US" altLang="zh-CN" i="1" dirty="0">
                                  <a:latin typeface="Cambria Math" panose="02040503050406030204" pitchFamily="18" charset="0"/>
                                  <a:ea typeface="Cambria Math" panose="02040503050406030204" pitchFamily="18" charset="0"/>
                                </a:rPr>
                                <m:t>∗</m:t>
                              </m:r>
                            </m:sup>
                          </m:sSup>
                        </m:e>
                      </m:d>
                    </m:oMath>
                  </m:oMathPara>
                </a14:m>
                <a:endParaRPr lang="zh-CN" altLang="en-US" dirty="0">
                  <a:latin typeface="Comic Sans MS" panose="030F0702030302020204" pitchFamily="66"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6086232" y="4704204"/>
                <a:ext cx="1585370" cy="276999"/>
              </a:xfrm>
              <a:prstGeom prst="rect">
                <a:avLst/>
              </a:prstGeom>
              <a:blipFill>
                <a:blip r:embed="rId10"/>
                <a:stretch>
                  <a:fillRect l="-4231" t="-2222" b="-3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本框 49"/>
              <p:cNvSpPr txBox="1"/>
              <p:nvPr/>
            </p:nvSpPr>
            <p:spPr>
              <a:xfrm>
                <a:off x="5729193" y="5654521"/>
                <a:ext cx="22994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m:rPr>
                              <m:sty m:val="p"/>
                            </m:rPr>
                            <a:rPr lang="en-US" altLang="zh-CN" i="1">
                              <a:latin typeface="Cambria Math" panose="02040503050406030204" pitchFamily="18" charset="0"/>
                            </a:rPr>
                            <m:t>U</m:t>
                          </m:r>
                        </m:e>
                        <m:sup>
                          <m:r>
                            <a:rPr lang="en-US" altLang="zh-CN" i="1">
                              <a:latin typeface="Cambria Math" panose="02040503050406030204" pitchFamily="18" charset="0"/>
                              <a:ea typeface="Cambria Math" panose="02040503050406030204" pitchFamily="18" charset="0"/>
                            </a:rPr>
                            <m:t>∗</m:t>
                          </m:r>
                        </m:sup>
                      </m:sSup>
                      <m:r>
                        <a:rPr lang="en-US" altLang="zh-CN" i="1">
                          <a:latin typeface="Cambria Math" panose="02040503050406030204" pitchFamily="18" charset="0"/>
                        </a:rPr>
                        <m:t>=</m:t>
                      </m:r>
                      <m:r>
                        <a:rPr lang="en-US" altLang="zh-CN" i="1">
                          <a:latin typeface="Cambria Math" panose="02040503050406030204" pitchFamily="18" charset="0"/>
                        </a:rPr>
                        <m:t>𝑈</m:t>
                      </m:r>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𝑈</m:t>
                          </m:r>
                        </m:e>
                        <m:sup>
                          <m:r>
                            <a:rPr lang="en-US" altLang="zh-CN" i="1">
                              <a:latin typeface="Cambria Math" panose="02040503050406030204" pitchFamily="18" charset="0"/>
                            </a:rPr>
                            <m:t>′</m:t>
                          </m:r>
                        </m:sup>
                      </m:s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𝑈</m:t>
                          </m:r>
                        </m:e>
                        <m:sup>
                          <m:r>
                            <a:rPr lang="en-US" altLang="zh-CN" i="1">
                              <a:latin typeface="Cambria Math" panose="02040503050406030204" pitchFamily="18" charset="0"/>
                            </a:rPr>
                            <m:t>′′</m:t>
                          </m:r>
                        </m:sup>
                      </m:sSup>
                    </m:oMath>
                  </m:oMathPara>
                </a14:m>
                <a:endParaRPr lang="zh-CN" altLang="en-US" dirty="0">
                  <a:latin typeface="Comic Sans MS" panose="030F0702030302020204" pitchFamily="66" charset="0"/>
                </a:endParaRPr>
              </a:p>
            </p:txBody>
          </p:sp>
        </mc:Choice>
        <mc:Fallback xmlns="">
          <p:sp>
            <p:nvSpPr>
              <p:cNvPr id="50" name="文本框 49"/>
              <p:cNvSpPr txBox="1">
                <a:spLocks noRot="1" noChangeAspect="1" noMove="1" noResize="1" noEditPoints="1" noAdjustHandles="1" noChangeArrowheads="1" noChangeShapeType="1" noTextEdit="1"/>
              </p:cNvSpPr>
              <p:nvPr/>
            </p:nvSpPr>
            <p:spPr>
              <a:xfrm>
                <a:off x="5729193" y="5654521"/>
                <a:ext cx="2299448" cy="369332"/>
              </a:xfrm>
              <a:prstGeom prst="rect">
                <a:avLst/>
              </a:prstGeom>
              <a:blipFill>
                <a:blip r:embed="rId11"/>
                <a:stretch>
                  <a:fillRect/>
                </a:stretch>
              </a:blipFill>
            </p:spPr>
            <p:txBody>
              <a:bodyPr/>
              <a:lstStyle/>
              <a:p>
                <a:r>
                  <a:rPr lang="zh-TW" altLang="en-US">
                    <a:noFill/>
                  </a:rPr>
                  <a:t> </a:t>
                </a:r>
              </a:p>
            </p:txBody>
          </p:sp>
        </mc:Fallback>
      </mc:AlternateContent>
      <p:sp>
        <p:nvSpPr>
          <p:cNvPr id="12" name="右箭头 11"/>
          <p:cNvSpPr/>
          <p:nvPr/>
        </p:nvSpPr>
        <p:spPr>
          <a:xfrm>
            <a:off x="4065454" y="2916244"/>
            <a:ext cx="895942" cy="1031548"/>
          </a:xfrm>
          <a:prstGeom prst="right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Comic Sans MS" panose="030F0702030302020204" pitchFamily="66" charset="0"/>
            </a:endParaRPr>
          </a:p>
        </p:txBody>
      </p:sp>
      <p:sp>
        <p:nvSpPr>
          <p:cNvPr id="51" name="矩形 50"/>
          <p:cNvSpPr/>
          <p:nvPr/>
        </p:nvSpPr>
        <p:spPr>
          <a:xfrm>
            <a:off x="4961397" y="1332728"/>
            <a:ext cx="4008321" cy="5233172"/>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Comic Sans MS" panose="030F0702030302020204" pitchFamily="66" charset="0"/>
            </a:endParaRPr>
          </a:p>
        </p:txBody>
      </p:sp>
      <p:sp>
        <p:nvSpPr>
          <p:cNvPr id="29" name="文本框 28"/>
          <p:cNvSpPr txBox="1"/>
          <p:nvPr/>
        </p:nvSpPr>
        <p:spPr>
          <a:xfrm>
            <a:off x="58472" y="2709198"/>
            <a:ext cx="4286423" cy="369332"/>
          </a:xfrm>
          <a:prstGeom prst="rect">
            <a:avLst/>
          </a:prstGeom>
          <a:noFill/>
        </p:spPr>
        <p:txBody>
          <a:bodyPr wrap="square" rtlCol="0">
            <a:spAutoFit/>
          </a:bodyPr>
          <a:lstStyle/>
          <a:p>
            <a:r>
              <a:rPr lang="en-US" altLang="zh-CN" dirty="0">
                <a:latin typeface="Comic Sans MS" panose="030F0702030302020204" pitchFamily="66" charset="0"/>
              </a:rPr>
              <a:t>S</a:t>
            </a:r>
            <a:r>
              <a:rPr lang="en-US" altLang="zh-CN" dirty="0" smtClean="0">
                <a:latin typeface="Comic Sans MS" panose="030F0702030302020204" pitchFamily="66" charset="0"/>
              </a:rPr>
              <a:t>implified </a:t>
            </a:r>
            <a:r>
              <a:rPr lang="en-US" altLang="zh-CN" dirty="0">
                <a:latin typeface="Comic Sans MS" panose="030F0702030302020204" pitchFamily="66" charset="0"/>
              </a:rPr>
              <a:t>equation (linearization): </a:t>
            </a:r>
            <a:endParaRPr lang="zh-CN" altLang="en-US" dirty="0">
              <a:latin typeface="Comic Sans MS" panose="030F0702030302020204" pitchFamily="66" charset="0"/>
            </a:endParaRPr>
          </a:p>
        </p:txBody>
      </p:sp>
      <p:sp>
        <p:nvSpPr>
          <p:cNvPr id="34" name="文本框 33"/>
          <p:cNvSpPr txBox="1"/>
          <p:nvPr/>
        </p:nvSpPr>
        <p:spPr>
          <a:xfrm>
            <a:off x="87404" y="5488364"/>
            <a:ext cx="3489423" cy="369332"/>
          </a:xfrm>
          <a:prstGeom prst="rect">
            <a:avLst/>
          </a:prstGeom>
          <a:noFill/>
        </p:spPr>
        <p:txBody>
          <a:bodyPr wrap="square" rtlCol="0">
            <a:spAutoFit/>
          </a:bodyPr>
          <a:lstStyle/>
          <a:p>
            <a:r>
              <a:rPr lang="en-US" altLang="zh-CN" dirty="0">
                <a:latin typeface="Comic Sans MS" panose="030F0702030302020204" pitchFamily="66" charset="0"/>
              </a:rPr>
              <a:t>The Sverdrup zonal transport</a:t>
            </a:r>
            <a:r>
              <a:rPr lang="zh-CN" altLang="en-US" dirty="0">
                <a:latin typeface="Comic Sans MS" panose="030F0702030302020204" pitchFamily="66" charset="0"/>
              </a:rPr>
              <a:t>：</a:t>
            </a:r>
          </a:p>
        </p:txBody>
      </p:sp>
      <p:sp>
        <p:nvSpPr>
          <p:cNvPr id="35" name="文本框 34"/>
          <p:cNvSpPr txBox="1"/>
          <p:nvPr/>
        </p:nvSpPr>
        <p:spPr>
          <a:xfrm>
            <a:off x="5082878" y="1419933"/>
            <a:ext cx="3880530" cy="923330"/>
          </a:xfrm>
          <a:prstGeom prst="rect">
            <a:avLst/>
          </a:prstGeom>
          <a:noFill/>
        </p:spPr>
        <p:txBody>
          <a:bodyPr wrap="square" rtlCol="0">
            <a:spAutoFit/>
          </a:bodyPr>
          <a:lstStyle/>
          <a:p>
            <a:r>
              <a:rPr lang="en-US" altLang="zh-CN" dirty="0">
                <a:latin typeface="Comic Sans MS" panose="030F0702030302020204" pitchFamily="66" charset="0"/>
              </a:rPr>
              <a:t>The </a:t>
            </a:r>
            <a:r>
              <a:rPr lang="en-US" altLang="zh-CN" dirty="0" err="1">
                <a:latin typeface="Comic Sans MS" panose="030F0702030302020204" pitchFamily="66" charset="0"/>
              </a:rPr>
              <a:t>advective</a:t>
            </a:r>
            <a:r>
              <a:rPr lang="en-US" altLang="zh-CN" dirty="0">
                <a:latin typeface="Comic Sans MS" panose="030F0702030302020204" pitchFamily="66" charset="0"/>
              </a:rPr>
              <a:t> </a:t>
            </a:r>
            <a:r>
              <a:rPr lang="en-US" altLang="zh-CN" dirty="0" smtClean="0">
                <a:latin typeface="Comic Sans MS" panose="030F0702030302020204" pitchFamily="66" charset="0"/>
              </a:rPr>
              <a:t>(A) and </a:t>
            </a:r>
            <a:r>
              <a:rPr lang="en-US" altLang="zh-CN" dirty="0">
                <a:latin typeface="Comic Sans MS" panose="030F0702030302020204" pitchFamily="66" charset="0"/>
              </a:rPr>
              <a:t>friction </a:t>
            </a:r>
            <a:r>
              <a:rPr lang="en-US" altLang="zh-CN" dirty="0" smtClean="0">
                <a:latin typeface="Comic Sans MS" panose="030F0702030302020204" pitchFamily="66" charset="0"/>
              </a:rPr>
              <a:t>(F) terms </a:t>
            </a:r>
            <a:r>
              <a:rPr lang="en-US" altLang="zh-CN" dirty="0">
                <a:latin typeface="Comic Sans MS" panose="030F0702030302020204" pitchFamily="66" charset="0"/>
              </a:rPr>
              <a:t>appears as analogs to forcing terms: </a:t>
            </a:r>
            <a:endParaRPr lang="zh-CN" altLang="en-US" dirty="0">
              <a:latin typeface="Comic Sans MS" panose="030F0702030302020204" pitchFamily="66" charset="0"/>
            </a:endParaRPr>
          </a:p>
        </p:txBody>
      </p:sp>
      <p:sp>
        <p:nvSpPr>
          <p:cNvPr id="36" name="文本框 35"/>
          <p:cNvSpPr txBox="1"/>
          <p:nvPr/>
        </p:nvSpPr>
        <p:spPr>
          <a:xfrm>
            <a:off x="5007748" y="2893864"/>
            <a:ext cx="3867832" cy="369332"/>
          </a:xfrm>
          <a:prstGeom prst="rect">
            <a:avLst/>
          </a:prstGeom>
          <a:noFill/>
        </p:spPr>
        <p:txBody>
          <a:bodyPr wrap="square" rtlCol="0">
            <a:spAutoFit/>
          </a:bodyPr>
          <a:lstStyle/>
          <a:p>
            <a:r>
              <a:rPr lang="en-US" altLang="zh-CN" dirty="0" smtClean="0">
                <a:latin typeface="Comic Sans MS" panose="030F0702030302020204" pitchFamily="66" charset="0"/>
              </a:rPr>
              <a:t>defined </a:t>
            </a:r>
            <a:r>
              <a:rPr lang="en-US" altLang="zh-CN" dirty="0">
                <a:latin typeface="Comic Sans MS" panose="030F0702030302020204" pitchFamily="66" charset="0"/>
              </a:rPr>
              <a:t>as a generalized stress:</a:t>
            </a:r>
            <a:endParaRPr lang="zh-CN" altLang="en-US" dirty="0">
              <a:latin typeface="Comic Sans MS" panose="030F0702030302020204" pitchFamily="66" charset="0"/>
            </a:endParaRPr>
          </a:p>
        </p:txBody>
      </p:sp>
      <p:sp>
        <p:nvSpPr>
          <p:cNvPr id="37" name="文本框 36"/>
          <p:cNvSpPr txBox="1"/>
          <p:nvPr/>
        </p:nvSpPr>
        <p:spPr>
          <a:xfrm>
            <a:off x="5082878" y="4030757"/>
            <a:ext cx="3439472" cy="646331"/>
          </a:xfrm>
          <a:prstGeom prst="rect">
            <a:avLst/>
          </a:prstGeom>
          <a:noFill/>
        </p:spPr>
        <p:txBody>
          <a:bodyPr wrap="square" rtlCol="0">
            <a:spAutoFit/>
          </a:bodyPr>
          <a:lstStyle/>
          <a:p>
            <a:r>
              <a:rPr lang="en-US" altLang="zh-CN" dirty="0">
                <a:latin typeface="Comic Sans MS" panose="030F0702030302020204" pitchFamily="66" charset="0"/>
              </a:rPr>
              <a:t>The derived Sverdrup balance formula: </a:t>
            </a:r>
            <a:endParaRPr lang="zh-CN" altLang="en-US" dirty="0">
              <a:latin typeface="Comic Sans MS" panose="030F0702030302020204" pitchFamily="66" charset="0"/>
            </a:endParaRPr>
          </a:p>
        </p:txBody>
      </p:sp>
      <p:sp>
        <p:nvSpPr>
          <p:cNvPr id="8" name="矩形 7"/>
          <p:cNvSpPr/>
          <p:nvPr/>
        </p:nvSpPr>
        <p:spPr>
          <a:xfrm>
            <a:off x="5072813" y="5225529"/>
            <a:ext cx="3459601" cy="369332"/>
          </a:xfrm>
          <a:prstGeom prst="rect">
            <a:avLst/>
          </a:prstGeom>
        </p:spPr>
        <p:txBody>
          <a:bodyPr wrap="none">
            <a:spAutoFit/>
          </a:bodyPr>
          <a:lstStyle/>
          <a:p>
            <a:r>
              <a:rPr lang="en-US" altLang="zh-CN" dirty="0">
                <a:latin typeface="Comic Sans MS" panose="030F0702030302020204" pitchFamily="66" charset="0"/>
              </a:rPr>
              <a:t>The Sverdrup zonal transport:</a:t>
            </a:r>
            <a:endParaRPr lang="zh-CN" altLang="en-US" dirty="0">
              <a:latin typeface="Comic Sans MS" panose="030F0702030302020204" pitchFamily="66" charset="0"/>
            </a:endParaRPr>
          </a:p>
        </p:txBody>
      </p:sp>
      <p:sp>
        <p:nvSpPr>
          <p:cNvPr id="38" name="文本框 37"/>
          <p:cNvSpPr txBox="1"/>
          <p:nvPr/>
        </p:nvSpPr>
        <p:spPr>
          <a:xfrm>
            <a:off x="6629359" y="6527799"/>
            <a:ext cx="2473600" cy="369332"/>
          </a:xfrm>
          <a:prstGeom prst="rect">
            <a:avLst/>
          </a:prstGeom>
          <a:noFill/>
        </p:spPr>
        <p:txBody>
          <a:bodyPr wrap="square" rtlCol="0">
            <a:spAutoFit/>
          </a:bodyPr>
          <a:lstStyle/>
          <a:p>
            <a:r>
              <a:rPr lang="en-US" altLang="zh-CN" dirty="0">
                <a:latin typeface="Comic Sans MS" panose="030F0702030302020204" pitchFamily="66" charset="0"/>
              </a:rPr>
              <a:t>(Kessler et al., 2003)</a:t>
            </a:r>
            <a:endParaRPr lang="zh-CN" altLang="en-US" dirty="0">
              <a:latin typeface="Comic Sans MS" panose="030F0702030302020204" pitchFamily="66" charset="0"/>
            </a:endParaRPr>
          </a:p>
        </p:txBody>
      </p:sp>
      <p:sp>
        <p:nvSpPr>
          <p:cNvPr id="39" name="文本框 38"/>
          <p:cNvSpPr txBox="1"/>
          <p:nvPr/>
        </p:nvSpPr>
        <p:spPr>
          <a:xfrm>
            <a:off x="91882" y="3738749"/>
            <a:ext cx="3929972" cy="646331"/>
          </a:xfrm>
          <a:prstGeom prst="rect">
            <a:avLst/>
          </a:prstGeom>
          <a:noFill/>
        </p:spPr>
        <p:txBody>
          <a:bodyPr wrap="square" rtlCol="0">
            <a:spAutoFit/>
          </a:bodyPr>
          <a:lstStyle/>
          <a:p>
            <a:r>
              <a:rPr lang="en-US" altLang="zh-CN" dirty="0">
                <a:latin typeface="Comic Sans MS" panose="030F0702030302020204" pitchFamily="66" charset="0"/>
              </a:rPr>
              <a:t>The vertically integrated mean continuity equation:</a:t>
            </a:r>
            <a:endParaRPr lang="zh-CN" altLang="en-US" dirty="0">
              <a:latin typeface="Comic Sans MS" panose="030F0702030302020204" pitchFamily="66" charset="0"/>
            </a:endParaRPr>
          </a:p>
        </p:txBody>
      </p:sp>
      <p:sp>
        <p:nvSpPr>
          <p:cNvPr id="40" name="Rectangle 2"/>
          <p:cNvSpPr/>
          <p:nvPr/>
        </p:nvSpPr>
        <p:spPr>
          <a:xfrm>
            <a:off x="-252623" y="643235"/>
            <a:ext cx="9396623" cy="461665"/>
          </a:xfrm>
          <a:prstGeom prst="rect">
            <a:avLst/>
          </a:prstGeom>
        </p:spPr>
        <p:txBody>
          <a:bodyPr wrap="square">
            <a:spAutoFit/>
          </a:bodyPr>
          <a:lstStyle/>
          <a:p>
            <a:pPr algn="ctr">
              <a:spcBef>
                <a:spcPct val="0"/>
              </a:spcBef>
              <a:buClr>
                <a:schemeClr val="accent6">
                  <a:lumMod val="75000"/>
                </a:schemeClr>
              </a:buClr>
              <a:buSzPct val="128000"/>
            </a:pPr>
            <a:r>
              <a:rPr lang="en-GB"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Sverdrup balance			Non-linear dynamics</a:t>
            </a:r>
            <a:endParaRPr 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p:cxnSp>
        <p:nvCxnSpPr>
          <p:cNvPr id="41" name="直接连接符 5"/>
          <p:cNvCxnSpPr/>
          <p:nvPr/>
        </p:nvCxnSpPr>
        <p:spPr>
          <a:xfrm flipH="1">
            <a:off x="542883" y="2382479"/>
            <a:ext cx="479965" cy="2159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直接连接符 41"/>
          <p:cNvCxnSpPr/>
          <p:nvPr/>
        </p:nvCxnSpPr>
        <p:spPr>
          <a:xfrm flipH="1">
            <a:off x="2789416" y="2379911"/>
            <a:ext cx="479965" cy="21597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14198" y="4717534"/>
            <a:ext cx="2286203" cy="369332"/>
          </a:xfrm>
          <a:prstGeom prst="rect">
            <a:avLst/>
          </a:prstGeom>
        </p:spPr>
        <p:txBody>
          <a:bodyPr wrap="none">
            <a:spAutoFit/>
          </a:bodyPr>
          <a:lstStyle/>
          <a:p>
            <a:r>
              <a:rPr lang="en-US" altLang="zh-CN" dirty="0">
                <a:latin typeface="Comic Sans MS" panose="030F0702030302020204" pitchFamily="66" charset="0"/>
              </a:rPr>
              <a:t>Sverdrup balance</a:t>
            </a:r>
            <a:r>
              <a:rPr lang="zh-CN" altLang="en-US" dirty="0">
                <a:latin typeface="Comic Sans MS" panose="030F0702030302020204" pitchFamily="66" charset="0"/>
              </a:rPr>
              <a:t>：</a:t>
            </a:r>
          </a:p>
        </p:txBody>
      </p:sp>
      <p:sp>
        <p:nvSpPr>
          <p:cNvPr id="5" name="矩形 4"/>
          <p:cNvSpPr/>
          <p:nvPr/>
        </p:nvSpPr>
        <p:spPr>
          <a:xfrm>
            <a:off x="3120371" y="6156085"/>
            <a:ext cx="5931722" cy="369332"/>
          </a:xfrm>
          <a:prstGeom prst="rect">
            <a:avLst/>
          </a:prstGeom>
          <a:solidFill>
            <a:schemeClr val="accent6">
              <a:lumMod val="20000"/>
              <a:lumOff val="80000"/>
            </a:schemeClr>
          </a:solidFill>
        </p:spPr>
        <p:txBody>
          <a:bodyPr wrap="square">
            <a:spAutoFit/>
          </a:bodyPr>
          <a:lstStyle/>
          <a:p>
            <a:r>
              <a:rPr lang="en-US" altLang="zh-TW" dirty="0">
                <a:solidFill>
                  <a:srgbClr val="C00000"/>
                </a:solidFill>
                <a:latin typeface="Comic Sans MS" panose="030F0702030302020204" pitchFamily="66" charset="0"/>
              </a:rPr>
              <a:t>quantitatively </a:t>
            </a:r>
            <a:r>
              <a:rPr lang="en-US" altLang="zh-TW" dirty="0" smtClean="0">
                <a:solidFill>
                  <a:srgbClr val="C00000"/>
                </a:solidFill>
                <a:latin typeface="Comic Sans MS" panose="030F0702030302020204" pitchFamily="66" charset="0"/>
              </a:rPr>
              <a:t>diagnoses </a:t>
            </a:r>
            <a:r>
              <a:rPr lang="en-US" altLang="zh-TW" dirty="0">
                <a:solidFill>
                  <a:srgbClr val="C00000"/>
                </a:solidFill>
                <a:latin typeface="Comic Sans MS" panose="030F0702030302020204" pitchFamily="66" charset="0"/>
              </a:rPr>
              <a:t>the individual contributions</a:t>
            </a:r>
            <a:endParaRPr lang="zh-TW" altLang="en-US"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08612707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3"/>
          <p:cNvPicPr/>
          <p:nvPr/>
        </p:nvPicPr>
        <p:blipFill rotWithShape="1">
          <a:blip r:embed="rId3"/>
          <a:srcRect l="4370" t="37840" r="5448" b="49414"/>
          <a:stretch/>
        </p:blipFill>
        <p:spPr>
          <a:xfrm>
            <a:off x="5592352" y="1012874"/>
            <a:ext cx="3465972" cy="1043363"/>
          </a:xfrm>
          <a:prstGeom prst="rect">
            <a:avLst/>
          </a:prstGeom>
        </p:spPr>
      </p:pic>
      <p:pic>
        <p:nvPicPr>
          <p:cNvPr id="2" name="图片 4"/>
          <p:cNvPicPr/>
          <p:nvPr/>
        </p:nvPicPr>
        <p:blipFill rotWithShape="1">
          <a:blip r:embed="rId4"/>
          <a:srcRect l="6726" t="17566" r="5356" b="16825"/>
          <a:stretch/>
        </p:blipFill>
        <p:spPr>
          <a:xfrm>
            <a:off x="0" y="1349841"/>
            <a:ext cx="5556792" cy="5508159"/>
          </a:xfrm>
          <a:prstGeom prst="rect">
            <a:avLst/>
          </a:prstGeom>
        </p:spPr>
      </p:pic>
      <p:sp>
        <p:nvSpPr>
          <p:cNvPr id="3" name="文本框 5"/>
          <p:cNvSpPr txBox="1"/>
          <p:nvPr/>
        </p:nvSpPr>
        <p:spPr>
          <a:xfrm>
            <a:off x="1248238" y="1018353"/>
            <a:ext cx="989335" cy="400110"/>
          </a:xfrm>
          <a:prstGeom prst="rect">
            <a:avLst/>
          </a:prstGeom>
          <a:noFill/>
        </p:spPr>
        <p:txBody>
          <a:bodyPr wrap="square" rtlCol="0">
            <a:spAutoFit/>
          </a:bodyPr>
          <a:lstStyle/>
          <a:p>
            <a:r>
              <a:rPr lang="en-US" altLang="zh-CN" sz="2000" b="1" dirty="0" smtClean="0">
                <a:solidFill>
                  <a:srgbClr val="002060"/>
                </a:solidFill>
                <a:latin typeface="Comic Sans MS" panose="030F0702030302020204" pitchFamily="66" charset="0"/>
              </a:rPr>
              <a:t>POP</a:t>
            </a:r>
            <a:endParaRPr lang="zh-CN" altLang="en-US" sz="2000" b="1" dirty="0">
              <a:solidFill>
                <a:srgbClr val="002060"/>
              </a:solidFill>
              <a:latin typeface="Comic Sans MS" panose="030F0702030302020204" pitchFamily="66" charset="0"/>
            </a:endParaRPr>
          </a:p>
        </p:txBody>
      </p:sp>
      <p:sp>
        <p:nvSpPr>
          <p:cNvPr id="4" name="文本框 5"/>
          <p:cNvSpPr txBox="1"/>
          <p:nvPr/>
        </p:nvSpPr>
        <p:spPr>
          <a:xfrm>
            <a:off x="3762514" y="1018353"/>
            <a:ext cx="989335" cy="400110"/>
          </a:xfrm>
          <a:prstGeom prst="rect">
            <a:avLst/>
          </a:prstGeom>
          <a:noFill/>
        </p:spPr>
        <p:txBody>
          <a:bodyPr wrap="square" rtlCol="0">
            <a:spAutoFit/>
          </a:bodyPr>
          <a:lstStyle/>
          <a:p>
            <a:r>
              <a:rPr lang="en-US" altLang="zh-CN" sz="2000" b="1" dirty="0" smtClean="0">
                <a:solidFill>
                  <a:srgbClr val="002060"/>
                </a:solidFill>
                <a:latin typeface="Comic Sans MS" panose="030F0702030302020204" pitchFamily="66" charset="0"/>
              </a:rPr>
              <a:t>CESM</a:t>
            </a:r>
            <a:endParaRPr lang="zh-CN" altLang="en-US" sz="2000" b="1" dirty="0">
              <a:solidFill>
                <a:srgbClr val="00206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矩形 4"/>
              <p:cNvSpPr/>
              <p:nvPr/>
            </p:nvSpPr>
            <p:spPr>
              <a:xfrm>
                <a:off x="1322066" y="1268503"/>
                <a:ext cx="2760259" cy="392993"/>
              </a:xfrm>
              <a:prstGeom prst="rect">
                <a:avLst/>
              </a:prstGeom>
            </p:spPr>
            <p:txBody>
              <a:bodyPr wrap="square">
                <a:spAutoFit/>
              </a:bodyPr>
              <a:lstStyle/>
              <a:p>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𝜏</m:t>
                        </m:r>
                      </m:e>
                      <m:sup/>
                    </m:sSup>
                  </m:oMath>
                </a14:m>
                <a:r>
                  <a:rPr lang="en-US" altLang="zh-CN" dirty="0" smtClean="0">
                    <a:solidFill>
                      <a:schemeClr val="tx1"/>
                    </a:solidFill>
                    <a:latin typeface="Comic Sans MS" panose="030F0702030302020204" pitchFamily="66" charset="0"/>
                  </a:rPr>
                  <a:t> = wind stress</a:t>
                </a:r>
                <a:endParaRPr lang="zh-CN" altLang="en-US" dirty="0">
                  <a:solidFill>
                    <a:schemeClr val="tx1"/>
                  </a:solidFill>
                  <a:latin typeface="Comic Sans MS" panose="030F0702030302020204" pitchFamily="66"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1322066" y="1268503"/>
                <a:ext cx="2760259" cy="392993"/>
              </a:xfrm>
              <a:prstGeom prst="rect">
                <a:avLst/>
              </a:prstGeom>
              <a:blipFill>
                <a:blip r:embed="rId5"/>
                <a:stretch>
                  <a:fillRect b="-24615"/>
                </a:stretch>
              </a:blipFill>
            </p:spPr>
            <p:txBody>
              <a:bodyPr/>
              <a:lstStyle/>
              <a:p>
                <a:r>
                  <a:rPr lang="zh-TW" altLang="en-US">
                    <a:noFill/>
                  </a:rPr>
                  <a:t> </a:t>
                </a:r>
              </a:p>
            </p:txBody>
          </p:sp>
        </mc:Fallback>
      </mc:AlternateContent>
      <p:sp>
        <p:nvSpPr>
          <p:cNvPr id="6" name="矩形 5"/>
          <p:cNvSpPr/>
          <p:nvPr/>
        </p:nvSpPr>
        <p:spPr>
          <a:xfrm>
            <a:off x="0" y="685922"/>
            <a:ext cx="6773008" cy="461665"/>
          </a:xfrm>
          <a:prstGeom prst="rect">
            <a:avLst/>
          </a:prstGeom>
        </p:spPr>
        <p:txBody>
          <a:bodyPr wrap="none">
            <a:spAutoFit/>
          </a:bodyPr>
          <a:lstStyle/>
          <a:p>
            <a:r>
              <a:rPr lang="en-US" altLang="zh-TW"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zonal </a:t>
            </a:r>
            <a:r>
              <a:rPr lang="en-US"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transport (m</a:t>
            </a:r>
            <a:r>
              <a:rPr lang="en-US" altLang="zh-TW" sz="2400" baseline="300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2</a:t>
            </a:r>
            <a:r>
              <a:rPr lang="en-US" altLang="zh-TW" sz="2400" dirty="0" smtClean="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rPr>
              <a:t>/s) due to different terms</a:t>
            </a:r>
            <a:endParaRPr lang="zh-TW" altLang="en-US" sz="2400" dirty="0">
              <a:solidFill>
                <a:srgbClr val="FF0000"/>
              </a:solidFill>
              <a:effectLst>
                <a:outerShdw blurRad="38100" dist="38100" dir="2700000" algn="tl">
                  <a:srgbClr val="000000">
                    <a:alpha val="43137"/>
                  </a:srgbClr>
                </a:outerShdw>
              </a:effectLst>
              <a:latin typeface="Comic Sans MS" panose="030F0702030302020204" pitchFamily="66" charset="0"/>
              <a:ea typeface="新細明體" panose="02020500000000000000" pitchFamily="18" charset="-120"/>
            </a:endParaRPr>
          </a:p>
        </p:txBody>
      </p:sp>
      <mc:AlternateContent xmlns:mc="http://schemas.openxmlformats.org/markup-compatibility/2006" xmlns:a14="http://schemas.microsoft.com/office/drawing/2010/main">
        <mc:Choice Requires="a14">
          <p:sp>
            <p:nvSpPr>
              <p:cNvPr id="7" name="矩形 6"/>
              <p:cNvSpPr/>
              <p:nvPr/>
            </p:nvSpPr>
            <p:spPr>
              <a:xfrm>
                <a:off x="1443218" y="2565641"/>
                <a:ext cx="2760259" cy="369332"/>
              </a:xfrm>
              <a:prstGeom prst="rect">
                <a:avLst/>
              </a:prstGeom>
            </p:spPr>
            <p:txBody>
              <a:bodyPr wrap="square">
                <a:spAutoFit/>
              </a:bodyPr>
              <a:lstStyle/>
              <a:p>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𝜏</m:t>
                        </m:r>
                      </m:e>
                      <m:sup>
                        <m:r>
                          <a:rPr lang="en-US" altLang="zh-CN" b="0" i="1" smtClean="0">
                            <a:solidFill>
                              <a:schemeClr val="tx1"/>
                            </a:solidFill>
                            <a:latin typeface="Cambria Math" panose="02040503050406030204" pitchFamily="18" charset="0"/>
                            <a:ea typeface="Cambria Math" panose="02040503050406030204" pitchFamily="18" charset="0"/>
                          </a:rPr>
                          <m:t>′</m:t>
                        </m:r>
                      </m:sup>
                    </m:sSup>
                  </m:oMath>
                </a14:m>
                <a:r>
                  <a:rPr lang="en-US" altLang="zh-CN" dirty="0" smtClean="0">
                    <a:solidFill>
                      <a:schemeClr val="tx1"/>
                    </a:solidFill>
                    <a:latin typeface="Comic Sans MS" panose="030F0702030302020204" pitchFamily="66" charset="0"/>
                  </a:rPr>
                  <a:t> = advection</a:t>
                </a:r>
                <a:endParaRPr lang="zh-CN" altLang="en-US" dirty="0">
                  <a:solidFill>
                    <a:schemeClr val="tx1"/>
                  </a:solidFill>
                  <a:latin typeface="Comic Sans MS" panose="030F0702030302020204" pitchFamily="66"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1443218" y="2565641"/>
                <a:ext cx="2760259" cy="369332"/>
              </a:xfrm>
              <a:prstGeom prst="rect">
                <a:avLst/>
              </a:prstGeom>
              <a:blipFill>
                <a:blip r:embed="rId6"/>
                <a:stretch>
                  <a:fillRect t="-8333" b="-2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496922" y="3953565"/>
                <a:ext cx="2760259" cy="369332"/>
              </a:xfrm>
              <a:prstGeom prst="rect">
                <a:avLst/>
              </a:prstGeom>
            </p:spPr>
            <p:txBody>
              <a:bodyPr wrap="square">
                <a:spAutoFit/>
              </a:bodyPr>
              <a:lstStyle/>
              <a:p>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𝜏</m:t>
                        </m:r>
                      </m:e>
                      <m:sup>
                        <m:r>
                          <a:rPr lang="en-US" altLang="zh-CN" b="0" i="1" smtClean="0">
                            <a:solidFill>
                              <a:schemeClr val="tx1"/>
                            </a:solidFill>
                            <a:latin typeface="Cambria Math" panose="02040503050406030204" pitchFamily="18" charset="0"/>
                            <a:ea typeface="Cambria Math" panose="02040503050406030204" pitchFamily="18" charset="0"/>
                          </a:rPr>
                          <m:t>′</m:t>
                        </m:r>
                      </m:sup>
                    </m:sSup>
                  </m:oMath>
                </a14:m>
                <a:r>
                  <a:rPr lang="en-US" altLang="zh-CN" dirty="0" smtClean="0">
                    <a:solidFill>
                      <a:schemeClr val="tx1"/>
                    </a:solidFill>
                    <a:latin typeface="Comic Sans MS" panose="030F0702030302020204" pitchFamily="66" charset="0"/>
                  </a:rPr>
                  <a:t>’ = friction</a:t>
                </a:r>
                <a:endParaRPr lang="zh-CN" altLang="en-US" dirty="0">
                  <a:solidFill>
                    <a:schemeClr val="tx1"/>
                  </a:solidFill>
                  <a:latin typeface="Comic Sans MS" panose="030F0702030302020204" pitchFamily="66"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1496922" y="3953565"/>
                <a:ext cx="2760259" cy="369332"/>
              </a:xfrm>
              <a:prstGeom prst="rect">
                <a:avLst/>
              </a:prstGeom>
              <a:blipFill>
                <a:blip r:embed="rId7"/>
                <a:stretch>
                  <a:fillRect t="-8333" b="-2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1496922" y="5285409"/>
                <a:ext cx="2760259" cy="369332"/>
              </a:xfrm>
              <a:prstGeom prst="rect">
                <a:avLst/>
              </a:prstGeom>
            </p:spPr>
            <p:txBody>
              <a:bodyPr wrap="square">
                <a:spAutoFit/>
              </a:bodyPr>
              <a:lstStyle/>
              <a:p>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𝜏</m:t>
                        </m:r>
                      </m:e>
                      <m:sup>
                        <m:r>
                          <a:rPr lang="en-US" altLang="zh-CN" b="0" i="1" smtClean="0">
                            <a:solidFill>
                              <a:schemeClr val="tx1"/>
                            </a:solidFill>
                            <a:latin typeface="Cambria Math" panose="02040503050406030204" pitchFamily="18" charset="0"/>
                            <a:ea typeface="Cambria Math" panose="02040503050406030204" pitchFamily="18" charset="0"/>
                          </a:rPr>
                          <m:t>′′′</m:t>
                        </m:r>
                      </m:sup>
                    </m:sSup>
                  </m:oMath>
                </a14:m>
                <a:r>
                  <a:rPr lang="en-US" altLang="zh-CN" dirty="0" smtClean="0">
                    <a:solidFill>
                      <a:schemeClr val="tx1"/>
                    </a:solidFill>
                    <a:latin typeface="Comic Sans MS" panose="030F0702030302020204" pitchFamily="66" charset="0"/>
                  </a:rPr>
                  <a:t> = others</a:t>
                </a:r>
                <a:endParaRPr lang="zh-CN" altLang="en-US" dirty="0">
                  <a:solidFill>
                    <a:schemeClr val="tx1"/>
                  </a:solidFill>
                  <a:latin typeface="Comic Sans MS" panose="030F0702030302020204" pitchFamily="66"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1496922" y="5285409"/>
                <a:ext cx="2760259" cy="369332"/>
              </a:xfrm>
              <a:prstGeom prst="rect">
                <a:avLst/>
              </a:prstGeom>
              <a:blipFill>
                <a:blip r:embed="rId8"/>
                <a:stretch>
                  <a:fillRect t="-6557" b="-26230"/>
                </a:stretch>
              </a:blipFill>
            </p:spPr>
            <p:txBody>
              <a:bodyPr/>
              <a:lstStyle/>
              <a:p>
                <a:r>
                  <a:rPr lang="zh-TW" altLang="en-US">
                    <a:noFill/>
                  </a:rPr>
                  <a:t> </a:t>
                </a:r>
              </a:p>
            </p:txBody>
          </p:sp>
        </mc:Fallback>
      </mc:AlternateContent>
      <p:pic>
        <p:nvPicPr>
          <p:cNvPr id="10" name="图片 4"/>
          <p:cNvPicPr/>
          <p:nvPr/>
        </p:nvPicPr>
        <p:blipFill rotWithShape="1">
          <a:blip r:embed="rId9"/>
          <a:srcRect l="5447" t="16852" r="5687" b="25371"/>
          <a:stretch/>
        </p:blipFill>
        <p:spPr>
          <a:xfrm>
            <a:off x="5592352" y="3304254"/>
            <a:ext cx="3463153" cy="3050522"/>
          </a:xfrm>
          <a:prstGeom prst="rect">
            <a:avLst/>
          </a:prstGeom>
        </p:spPr>
      </p:pic>
      <p:sp>
        <p:nvSpPr>
          <p:cNvPr id="11" name="文字方塊 10"/>
          <p:cNvSpPr txBox="1"/>
          <p:nvPr/>
        </p:nvSpPr>
        <p:spPr>
          <a:xfrm>
            <a:off x="5630620" y="2191632"/>
            <a:ext cx="3513380" cy="646331"/>
          </a:xfrm>
          <a:prstGeom prst="rect">
            <a:avLst/>
          </a:prstGeom>
          <a:noFill/>
        </p:spPr>
        <p:txBody>
          <a:bodyPr wrap="square" rtlCol="0">
            <a:spAutoFit/>
          </a:bodyPr>
          <a:lstStyle/>
          <a:p>
            <a:r>
              <a:rPr lang="en-US" altLang="zh-TW" dirty="0" smtClean="0">
                <a:latin typeface="Comic Sans MS" panose="030F0702030302020204" pitchFamily="66" charset="0"/>
              </a:rPr>
              <a:t>NECC is dominated by the wind stress (larger than the total)</a:t>
            </a:r>
            <a:endParaRPr lang="zh-TW" altLang="en-US" dirty="0">
              <a:latin typeface="Comic Sans MS" panose="030F0702030302020204" pitchFamily="66" charset="0"/>
            </a:endParaRPr>
          </a:p>
        </p:txBody>
      </p:sp>
    </p:spTree>
    <p:extLst>
      <p:ext uri="{BB962C8B-B14F-4D97-AF65-F5344CB8AC3E}">
        <p14:creationId xmlns:p14="http://schemas.microsoft.com/office/powerpoint/2010/main" val="2584699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3009</TotalTime>
  <Words>1929</Words>
  <Application>Microsoft Office PowerPoint</Application>
  <PresentationFormat>如螢幕大小 (4:3)</PresentationFormat>
  <Paragraphs>192</Paragraphs>
  <Slides>18</Slides>
  <Notes>13</Notes>
  <HiddenSlides>1</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18</vt:i4>
      </vt:variant>
    </vt:vector>
  </HeadingPairs>
  <TitlesOfParts>
    <vt:vector size="33" baseType="lpstr">
      <vt:lpstr>等线</vt:lpstr>
      <vt:lpstr>方正姚体</vt:lpstr>
      <vt:lpstr>Open Sans</vt:lpstr>
      <vt:lpstr>微軟正黑體</vt:lpstr>
      <vt:lpstr>新細明體</vt:lpstr>
      <vt:lpstr>Arial</vt:lpstr>
      <vt:lpstr>Calibri</vt:lpstr>
      <vt:lpstr>Cambria Math</vt:lpstr>
      <vt:lpstr>Comic Sans MS</vt:lpstr>
      <vt:lpstr>Georgia</vt:lpstr>
      <vt:lpstr>Helvetica</vt:lpstr>
      <vt:lpstr>Symbol</vt:lpstr>
      <vt:lpstr>Trebuchet MS</vt:lpstr>
      <vt:lpstr>Wingdings</vt:lpstr>
      <vt:lpstr>Slipstream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super</cp:lastModifiedBy>
  <cp:revision>192</cp:revision>
  <dcterms:created xsi:type="dcterms:W3CDTF">2014-09-16T21:39:42Z</dcterms:created>
  <dcterms:modified xsi:type="dcterms:W3CDTF">2019-05-14T09:40:33Z</dcterms:modified>
</cp:coreProperties>
</file>