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58" r:id="rId2"/>
    <p:sldId id="359" r:id="rId3"/>
    <p:sldId id="360" r:id="rId4"/>
    <p:sldId id="370" r:id="rId5"/>
    <p:sldId id="366" r:id="rId6"/>
    <p:sldId id="364" r:id="rId7"/>
    <p:sldId id="363" r:id="rId8"/>
    <p:sldId id="365" r:id="rId9"/>
    <p:sldId id="367" r:id="rId10"/>
    <p:sldId id="368" r:id="rId11"/>
    <p:sldId id="369" r:id="rId12"/>
    <p:sldId id="371" r:id="rId13"/>
    <p:sldId id="372" r:id="rId14"/>
    <p:sldId id="373" r:id="rId15"/>
    <p:sldId id="374" r:id="rId16"/>
    <p:sldId id="357" r:id="rId17"/>
    <p:sldId id="361" r:id="rId18"/>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3300"/>
    <a:srgbClr val="002060"/>
    <a:srgbClr val="660066"/>
    <a:srgbClr val="990099"/>
    <a:srgbClr val="CC6600"/>
    <a:srgbClr val="996600"/>
    <a:srgbClr val="F9F9F9"/>
    <a:srgbClr val="FF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8" autoAdjust="0"/>
    <p:restoredTop sz="71685" autoAdjust="0"/>
  </p:normalViewPr>
  <p:slideViewPr>
    <p:cSldViewPr showGuides="1">
      <p:cViewPr>
        <p:scale>
          <a:sx n="50" d="100"/>
          <a:sy n="50" d="100"/>
        </p:scale>
        <p:origin x="960" y="-60"/>
      </p:cViewPr>
      <p:guideLst>
        <p:guide orient="horz" pos="2160"/>
        <p:guide pos="2880"/>
      </p:guideLst>
    </p:cSldViewPr>
  </p:slideViewPr>
  <p:outlineViewPr>
    <p:cViewPr>
      <p:scale>
        <a:sx n="33" d="100"/>
        <a:sy n="33" d="100"/>
      </p:scale>
      <p:origin x="0" y="-10242"/>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561C579-97CA-4DDA-98FF-63A145631796}" type="datetimeFigureOut">
              <a:rPr lang="zh-TW" altLang="en-US" smtClean="0"/>
              <a:t>2018/5/1</a:t>
            </a:fld>
            <a:endParaRPr lang="zh-TW"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94288B3-829E-46FF-BC55-CA27013DC5E5}" type="slidenum">
              <a:rPr lang="zh-TW" altLang="en-US" smtClean="0"/>
              <a:t>‹#›</a:t>
            </a:fld>
            <a:endParaRPr lang="zh-TW" altLang="en-US"/>
          </a:p>
        </p:txBody>
      </p:sp>
    </p:spTree>
    <p:extLst>
      <p:ext uri="{BB962C8B-B14F-4D97-AF65-F5344CB8AC3E}">
        <p14:creationId xmlns:p14="http://schemas.microsoft.com/office/powerpoint/2010/main" val="130078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2A57F4E-B227-4039-BF45-A5CCC31F1F0E}" type="datetimeFigureOut">
              <a:rPr lang="en-US" smtClean="0"/>
              <a:t>5/1/2018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44A751F-5D27-4804-B5AC-2C3CDD54B4FB}" type="slidenum">
              <a:rPr lang="en-US" smtClean="0"/>
              <a:t>‹#›</a:t>
            </a:fld>
            <a:endParaRPr lang="en-US"/>
          </a:p>
        </p:txBody>
      </p:sp>
    </p:spTree>
    <p:extLst>
      <p:ext uri="{BB962C8B-B14F-4D97-AF65-F5344CB8AC3E}">
        <p14:creationId xmlns:p14="http://schemas.microsoft.com/office/powerpoint/2010/main" val="365430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coos.org/projects/anomalies_worksho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1</a:t>
            </a:fld>
            <a:endParaRPr lang="en-US"/>
          </a:p>
        </p:txBody>
      </p:sp>
    </p:spTree>
    <p:extLst>
      <p:ext uri="{BB962C8B-B14F-4D97-AF65-F5344CB8AC3E}">
        <p14:creationId xmlns:p14="http://schemas.microsoft.com/office/powerpoint/2010/main" val="3590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Figure 1: Three-month averaged SST (shading), SLP (contours), and the near-surface wind vector anomalies after 2013 November. The interval is 0.2˚C for SST, and 1 </a:t>
            </a:r>
            <a:r>
              <a:rPr lang="en-US" altLang="zh-TW" sz="1200" kern="1200" dirty="0" err="1" smtClean="0">
                <a:solidFill>
                  <a:schemeClr val="tx1"/>
                </a:solidFill>
                <a:effectLst/>
                <a:latin typeface="+mn-lt"/>
                <a:ea typeface="+mn-ea"/>
                <a:cs typeface="+mn-cs"/>
              </a:rPr>
              <a:t>hPa</a:t>
            </a:r>
            <a:r>
              <a:rPr lang="en-US" altLang="zh-TW" sz="1200" kern="1200" dirty="0" smtClean="0">
                <a:solidFill>
                  <a:schemeClr val="tx1"/>
                </a:solidFill>
                <a:effectLst/>
                <a:latin typeface="+mn-lt"/>
                <a:ea typeface="+mn-ea"/>
                <a:cs typeface="+mn-cs"/>
              </a:rPr>
              <a:t> for SLP (magenta is positive and blue is negative). The anomalous wind has the unit of m s</a:t>
            </a:r>
            <a:r>
              <a:rPr lang="en-US" altLang="zh-TW" sz="1200" kern="1200" baseline="300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12</a:t>
            </a:fld>
            <a:endParaRPr lang="en-US"/>
          </a:p>
        </p:txBody>
      </p:sp>
    </p:spTree>
    <p:extLst>
      <p:ext uri="{BB962C8B-B14F-4D97-AF65-F5344CB8AC3E}">
        <p14:creationId xmlns:p14="http://schemas.microsoft.com/office/powerpoint/2010/main" val="426884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13</a:t>
            </a:fld>
            <a:endParaRPr lang="en-US"/>
          </a:p>
        </p:txBody>
      </p:sp>
    </p:spTree>
    <p:extLst>
      <p:ext uri="{BB962C8B-B14F-4D97-AF65-F5344CB8AC3E}">
        <p14:creationId xmlns:p14="http://schemas.microsoft.com/office/powerpoint/2010/main" val="322999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Fig. 1</a:t>
            </a:r>
            <a:r>
              <a:rPr lang="en-US" sz="1200" b="0" i="0" kern="1200" dirty="0" smtClean="0">
                <a:solidFill>
                  <a:schemeClr val="tx1"/>
                </a:solidFill>
                <a:effectLst/>
                <a:latin typeface="+mn-lt"/>
                <a:ea typeface="+mn-ea"/>
                <a:cs typeface="+mn-cs"/>
              </a:rPr>
              <a:t>Spatial pattern of the austral summer [November–April (NDJFMA)] averaged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SLP (</a:t>
            </a:r>
            <a:r>
              <a:rPr lang="en-US" sz="1200" b="0" i="0" kern="1200" dirty="0" err="1" smtClean="0">
                <a:solidFill>
                  <a:schemeClr val="tx1"/>
                </a:solidFill>
                <a:effectLst/>
                <a:latin typeface="+mn-lt"/>
                <a:ea typeface="+mn-ea"/>
                <a:cs typeface="+mn-cs"/>
              </a:rPr>
              <a:t>mb</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SST (°C) anomalies regressed against the austral summer (NDJFMA-averaged) cold tongue index (CTI) during the following year [the CTI is defined as SST averaged over (180°–90°W, 6°S–6°N) and is a commonly used index of ENSO variability]. Positive (</a:t>
            </a:r>
            <a:r>
              <a:rPr lang="en-US" sz="1200" b="0" i="1" kern="1200" dirty="0" smtClean="0">
                <a:solidFill>
                  <a:schemeClr val="tx1"/>
                </a:solidFill>
                <a:effectLst/>
                <a:latin typeface="+mn-lt"/>
                <a:ea typeface="+mn-ea"/>
                <a:cs typeface="+mn-cs"/>
              </a:rPr>
              <a:t>red</a:t>
            </a:r>
            <a:r>
              <a:rPr lang="en-US" sz="1200" b="0" i="0" kern="1200" dirty="0" smtClean="0">
                <a:solidFill>
                  <a:schemeClr val="tx1"/>
                </a:solidFill>
                <a:effectLst/>
                <a:latin typeface="+mn-lt"/>
                <a:ea typeface="+mn-ea"/>
                <a:cs typeface="+mn-cs"/>
              </a:rPr>
              <a:t>) and negative (</a:t>
            </a:r>
            <a:r>
              <a:rPr lang="en-US" sz="1200" b="0" i="1" kern="1200" dirty="0" smtClean="0">
                <a:solidFill>
                  <a:schemeClr val="tx1"/>
                </a:solidFill>
                <a:effectLst/>
                <a:latin typeface="+mn-lt"/>
                <a:ea typeface="+mn-ea"/>
                <a:cs typeface="+mn-cs"/>
              </a:rPr>
              <a:t>blue</a:t>
            </a:r>
            <a:r>
              <a:rPr lang="en-US" sz="1200" b="0" i="0" kern="1200" dirty="0" smtClean="0">
                <a:solidFill>
                  <a:schemeClr val="tx1"/>
                </a:solidFill>
                <a:effectLst/>
                <a:latin typeface="+mn-lt"/>
                <a:ea typeface="+mn-ea"/>
                <a:cs typeface="+mn-cs"/>
              </a:rPr>
              <a:t>) SLP and SST anomalies, with regression coefficients significant at the 0.05 level, are shaded. In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three green boxes</a:t>
            </a:r>
            <a:r>
              <a:rPr lang="en-US" sz="1200" b="0" i="0" kern="1200" dirty="0" smtClean="0">
                <a:solidFill>
                  <a:schemeClr val="tx1"/>
                </a:solidFill>
                <a:effectLst/>
                <a:latin typeface="+mn-lt"/>
                <a:ea typeface="+mn-ea"/>
                <a:cs typeface="+mn-cs"/>
              </a:rPr>
              <a:t> [positive regression box: (177°–130°W, 72°–52°S); negative regression boxes: (155°E–145°W, 48°–25°S) and (110°–75°W, 57°–33°S)] indicate the locations of three action centers of the PSA, respectively. In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four green boxes</a:t>
            </a:r>
            <a:r>
              <a:rPr lang="en-US" sz="1200" b="0" i="0" kern="1200" dirty="0" smtClean="0">
                <a:solidFill>
                  <a:schemeClr val="tx1"/>
                </a:solidFill>
                <a:effectLst/>
                <a:latin typeface="+mn-lt"/>
                <a:ea typeface="+mn-ea"/>
                <a:cs typeface="+mn-cs"/>
              </a:rPr>
              <a:t> [from left to right: (142°E–179°W, 47°–25°S); (173°–145°W, 58°–36°S); (113°–81°W, 59°–40°S); and (103°–76°W, 37°–17°S)] define the locations of the four poles of the SPQ</a:t>
            </a:r>
          </a:p>
          <a:p>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14</a:t>
            </a:fld>
            <a:endParaRPr lang="en-US"/>
          </a:p>
        </p:txBody>
      </p:sp>
    </p:spTree>
    <p:extLst>
      <p:ext uri="{BB962C8B-B14F-4D97-AF65-F5344CB8AC3E}">
        <p14:creationId xmlns:p14="http://schemas.microsoft.com/office/powerpoint/2010/main" val="3179415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15</a:t>
            </a:fld>
            <a:endParaRPr lang="en-US"/>
          </a:p>
        </p:txBody>
      </p:sp>
    </p:spTree>
    <p:extLst>
      <p:ext uri="{BB962C8B-B14F-4D97-AF65-F5344CB8AC3E}">
        <p14:creationId xmlns:p14="http://schemas.microsoft.com/office/powerpoint/2010/main" val="180309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17</a:t>
            </a:fld>
            <a:endParaRPr lang="en-US"/>
          </a:p>
        </p:txBody>
      </p:sp>
    </p:spTree>
    <p:extLst>
      <p:ext uri="{BB962C8B-B14F-4D97-AF65-F5344CB8AC3E}">
        <p14:creationId xmlns:p14="http://schemas.microsoft.com/office/powerpoint/2010/main" val="336609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dirty="0" smtClean="0"/>
          </a:p>
          <a:p>
            <a:r>
              <a:rPr lang="en-US" altLang="zh-TW" dirty="0" smtClean="0"/>
              <a:t>the </a:t>
            </a:r>
            <a:r>
              <a:rPr lang="en-US" altLang="zh-TW" i="1" dirty="0" smtClean="0"/>
              <a:t>Seasonal </a:t>
            </a:r>
            <a:r>
              <a:rPr lang="en-US" altLang="zh-TW" i="1" dirty="0" err="1" smtClean="0"/>
              <a:t>Footprinting</a:t>
            </a:r>
            <a:r>
              <a:rPr lang="en-US" altLang="zh-TW" i="1" dirty="0" smtClean="0"/>
              <a:t> Mechanism: </a:t>
            </a:r>
            <a:r>
              <a:rPr lang="en-US" altLang="zh-TW" dirty="0" smtClean="0"/>
              <a:t>boreal winter-time variability in the NPO drives warm SST anomalies in the North Pacific that</a:t>
            </a:r>
            <a:r>
              <a:rPr lang="en-US" altLang="zh-TW" baseline="0" dirty="0" smtClean="0"/>
              <a:t> </a:t>
            </a:r>
            <a:r>
              <a:rPr lang="en-US" altLang="zh-TW" dirty="0" smtClean="0"/>
              <a:t>propagate into the central tropical Pacific by end of spring/summer through the</a:t>
            </a:r>
            <a:r>
              <a:rPr lang="en-US" altLang="zh-TW" baseline="0" dirty="0" smtClean="0"/>
              <a:t> </a:t>
            </a:r>
            <a:r>
              <a:rPr lang="en-US" altLang="zh-TW" dirty="0" smtClean="0"/>
              <a:t>wind/evaporation/SST (WES) feedback.</a:t>
            </a:r>
          </a:p>
          <a:p>
            <a:endParaRPr lang="en-US" altLang="zh-TW" dirty="0" smtClean="0"/>
          </a:p>
          <a:p>
            <a:r>
              <a:rPr lang="en-US" altLang="zh-TW" dirty="0" smtClean="0"/>
              <a:t>Both PDO and NPGO are to 1</a:t>
            </a:r>
            <a:r>
              <a:rPr lang="en-US" altLang="zh-TW" baseline="30000" dirty="0" smtClean="0"/>
              <a:t>st</a:t>
            </a:r>
            <a:r>
              <a:rPr lang="en-US" altLang="zh-TW" dirty="0" smtClean="0"/>
              <a:t> order the oceanic expressions of the atm. Forcing associated with AL</a:t>
            </a:r>
            <a:r>
              <a:rPr lang="en-US" altLang="zh-TW" baseline="0" dirty="0" smtClean="0"/>
              <a:t> and NPO. </a:t>
            </a:r>
          </a:p>
          <a:p>
            <a:r>
              <a:rPr lang="en-US" altLang="zh-TW" baseline="0" dirty="0" smtClean="0"/>
              <a:t>EPW-&gt;AL-&gt;PDO (Alexander 1992; 2002; Newman et al., 2003). </a:t>
            </a:r>
          </a:p>
          <a:p>
            <a:r>
              <a:rPr lang="en-US" altLang="zh-TW" baseline="0" dirty="0" smtClean="0"/>
              <a:t>CPW-&gt;NPO-&gt;NPGO (Di Lorenzo 2010)</a:t>
            </a:r>
          </a:p>
          <a:p>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2</a:t>
            </a:fld>
            <a:endParaRPr lang="en-US"/>
          </a:p>
        </p:txBody>
      </p:sp>
    </p:spTree>
    <p:extLst>
      <p:ext uri="{BB962C8B-B14F-4D97-AF65-F5344CB8AC3E}">
        <p14:creationId xmlns:p14="http://schemas.microsoft.com/office/powerpoint/2010/main" val="230218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CEOF for the SLP and SST</a:t>
            </a:r>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3</a:t>
            </a:fld>
            <a:endParaRPr lang="en-US"/>
          </a:p>
        </p:txBody>
      </p:sp>
    </p:spTree>
    <p:extLst>
      <p:ext uri="{BB962C8B-B14F-4D97-AF65-F5344CB8AC3E}">
        <p14:creationId xmlns:p14="http://schemas.microsoft.com/office/powerpoint/2010/main" val="28977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5</a:t>
            </a:fld>
            <a:endParaRPr lang="en-US"/>
          </a:p>
        </p:txBody>
      </p:sp>
    </p:spTree>
    <p:extLst>
      <p:ext uri="{BB962C8B-B14F-4D97-AF65-F5344CB8AC3E}">
        <p14:creationId xmlns:p14="http://schemas.microsoft.com/office/powerpoint/2010/main" val="64731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1: Evolution of D20a for (a) 1997/1998 (strong El Niño), (b) 2004/2005 (weak El Niño), (c) 1998/1999 (strong La Niña), and (d) 2000/2001 (weak La Niña) based on the observed pentad mean TAO data. The arrows indicate some events of eastward propagating Kelvin waves (the slope shown is 40˚/month for reference).</a:t>
                </a:r>
                <a:endParaRPr lang="en-US" sz="1200" i="1" dirty="0" smtClean="0">
                  <a:latin typeface="Cambria Math"/>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1: Evolution of D20a for (a) 1997/1998 (strong El Niño), (b) 2004/2005 (weak El Niño), (c) 1998/1999 (strong La Niña), and (d) 2000/2001 (weak La Niña) based on the observed pentad mean TAO data. The arrows indicate some events of eastward propagating Kelvin waves (the slope shown is 40˚/month for reference).</a:t>
                </a:r>
              </a:p>
              <a:p>
                <a:endParaRPr lang="en-US" dirty="0" smtClean="0"/>
              </a:p>
              <a:p>
                <a:pPr/>
                <a:r>
                  <a:rPr lang="en-US" sz="1200" i="0" smtClean="0">
                    <a:latin typeface="Cambria Math"/>
                  </a:rPr>
                  <a:t>𝑒𝑣𝑒𝑛𝑡</a:t>
                </a:r>
                <a:r>
                  <a:rPr lang="en-US" sz="1200" i="0">
                    <a:latin typeface="Cambria Math"/>
                  </a:rPr>
                  <a:t>(𝑡,𝑤_𝑥 )={█(𝑝𝑜𝑠𝑖𝑡𝑖𝑣𝑒 𝑤_𝑥  𝑖𝑛 [𝑡−20,𝑡+25]@𝑛𝑒𝑔𝑎𝑡𝑖𝑣𝑒 𝑤_𝑥  𝑖𝑛 [𝑡−20,𝑡+25] )┤  </a:t>
                </a:r>
                <a:r>
                  <a:rPr lang="en-US" sz="1200" b="0" i="0" smtClean="0">
                    <a:latin typeface="Cambria Math"/>
                  </a:rPr>
                  <a:t>, </a:t>
                </a:r>
                <a:r>
                  <a:rPr lang="en-US" sz="1200" i="0">
                    <a:latin typeface="Cambria Math"/>
                  </a:rPr>
                  <a:t>𝑑𝐻(𝑡,〖𝑛𝐸𝑃𝐼〗_𝑤𝑤𝑣 )=[‖〖𝑛𝐸𝑃𝐼〗_𝑤𝑤𝑣 (𝑡)−〖𝑛𝐸𝑃𝐼〗_𝑤𝑤𝑣 (𝑡−5)‖+‖〖𝑛𝐸𝑃𝐼〗_𝑤𝑤𝑣 (𝑡−5)−〖𝑛𝐸𝑃𝐼〗_𝑤𝑤𝑣 (𝑡−10)‖]/2</a:t>
                </a:r>
                <a:endParaRPr lang="en-US" sz="1200" i="1" dirty="0" smtClean="0">
                  <a:latin typeface="Cambria Math"/>
                </a:endParaRPr>
              </a:p>
              <a:p>
                <a:pPr/>
                <a:r>
                  <a:rPr lang="en-US" sz="1200" i="0">
                    <a:latin typeface="Cambria Math"/>
                  </a:rPr>
                  <a:t>𝑎𝑚𝑝(𝑡,𝑤_𝑥 )={█(2,             𝑃(𝑒𝑣𝑒𝑛𝑡(𝑡,𝑤_𝑥))=1@1, 1/2≤𝑃(𝑒𝑣𝑒𝑛𝑡(𝑡,𝑤_𝑥))&lt;1@0,         𝑃(𝑒𝑣𝑒𝑛𝑡(𝑡,𝑤_𝑥))&lt;1/2)┤</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344A751F-5D27-4804-B5AC-2C3CDD54B4FB}" type="slidenum">
              <a:rPr lang="en-US" smtClean="0"/>
              <a:t>6</a:t>
            </a:fld>
            <a:endParaRPr lang="en-US"/>
          </a:p>
        </p:txBody>
      </p:sp>
    </p:spTree>
    <p:extLst>
      <p:ext uri="{BB962C8B-B14F-4D97-AF65-F5344CB8AC3E}">
        <p14:creationId xmlns:p14="http://schemas.microsoft.com/office/powerpoint/2010/main" val="141363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Table 1: The </a:t>
            </a:r>
            <a:r>
              <a:rPr kumimoji="0" lang="en-US" altLang="en-US" sz="1200" b="0"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hindcast</a:t>
            </a: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 skills (correlation and normalized RMSE) using the monthly data based on the linear regression model and the WWV, respectively. Values in parentheses are the ensemble-mean skill in </a:t>
            </a:r>
            <a:r>
              <a:rPr kumimoji="0" lang="en-US" altLang="en-US" sz="1200" b="0"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Barnston</a:t>
            </a: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 et al. (2012).</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Table 2: Percent correct of six-month ENSO forecast (see Larson and Kirtman, 2014 for the metric definition). Values in parentheses are the percent correct predicted by the WWV.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7</a:t>
            </a:fld>
            <a:endParaRPr lang="en-US"/>
          </a:p>
        </p:txBody>
      </p:sp>
    </p:spTree>
    <p:extLst>
      <p:ext uri="{BB962C8B-B14F-4D97-AF65-F5344CB8AC3E}">
        <p14:creationId xmlns:p14="http://schemas.microsoft.com/office/powerpoint/2010/main" val="353555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8</a:t>
            </a:fld>
            <a:endParaRPr lang="en-US"/>
          </a:p>
        </p:txBody>
      </p:sp>
    </p:spTree>
    <p:extLst>
      <p:ext uri="{BB962C8B-B14F-4D97-AF65-F5344CB8AC3E}">
        <p14:creationId xmlns:p14="http://schemas.microsoft.com/office/powerpoint/2010/main" val="118145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An extremely warm ocean sea surface temperature (SST) event has been observed in the northeastern Pacific since late 2013. </a:t>
            </a:r>
            <a:r>
              <a:rPr lang="en-US" sz="1200" kern="1200" dirty="0" smtClean="0">
                <a:solidFill>
                  <a:schemeClr val="tx1"/>
                </a:solidFill>
                <a:effectLst/>
                <a:latin typeface="+mn-lt"/>
                <a:ea typeface="+mn-ea"/>
                <a:cs typeface="+mn-cs"/>
              </a:rPr>
              <a:t>The warm SST anomaly, named “the Blob”, reaches 2.5 °C higher temperature than the climatological mean SST in a few extratropical regions of the North Pacific and is prominent in the south of the Gulf of Alaska. The warm Blob has drawn much attention. The 2014-2015 Pacific Anomalies Workshop (</a:t>
            </a:r>
            <a:r>
              <a:rPr lang="en-US" sz="1200" u="sng" kern="1200" dirty="0" smtClean="0">
                <a:solidFill>
                  <a:schemeClr val="tx1"/>
                </a:solidFill>
                <a:effectLst/>
                <a:latin typeface="+mn-lt"/>
                <a:ea typeface="+mn-ea"/>
                <a:cs typeface="+mn-cs"/>
                <a:hlinkClick r:id="rId3"/>
              </a:rPr>
              <a:t>http://sccoos.org/projects/anomalies_workshop/</a:t>
            </a:r>
            <a:r>
              <a:rPr lang="en-US" sz="1200" kern="1200" dirty="0" smtClean="0">
                <a:solidFill>
                  <a:schemeClr val="tx1"/>
                </a:solidFill>
                <a:effectLst/>
                <a:latin typeface="+mn-lt"/>
                <a:ea typeface="+mn-ea"/>
                <a:cs typeface="+mn-cs"/>
              </a:rPr>
              <a:t>) and a specific session at the 2016 Ocean Science Meeting were held at the Scripps Institution of Oceanography, La Jolla, CA and in New Orleans, LA, respectively, to discuss the associated causes, dynamics and extensive impacts of the Blob. Bond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[2015] attributed the development of the Blob to strongly positive Sea Level Pressure (SLP) anomalies above the Gulf of Alaska, which suppress the local ocean heat loss in the atmosphere. As we will show later, the described mechanism resembles the typical strengthened northern lobe of the North Pacific Oscillation/West Pacific (NPO/WP) [Rogers, 1981; </a:t>
            </a:r>
            <a:r>
              <a:rPr lang="en-US" sz="1200" kern="1200" dirty="0" err="1" smtClean="0">
                <a:solidFill>
                  <a:schemeClr val="tx1"/>
                </a:solidFill>
                <a:effectLst/>
                <a:latin typeface="+mn-lt"/>
                <a:ea typeface="+mn-ea"/>
                <a:cs typeface="+mn-cs"/>
              </a:rPr>
              <a:t>Linkin</a:t>
            </a:r>
            <a:r>
              <a:rPr lang="en-US" sz="1200" kern="1200" dirty="0" smtClean="0">
                <a:solidFill>
                  <a:schemeClr val="tx1"/>
                </a:solidFill>
                <a:effectLst/>
                <a:latin typeface="+mn-lt"/>
                <a:ea typeface="+mn-ea"/>
                <a:cs typeface="+mn-cs"/>
              </a:rPr>
              <a:t> and Nigam, 2008; Baxter and Nigam, 2015] on the northeastern Pacific. Hereafter, seasons refer to those of the Northern Hemisphere.</a:t>
            </a:r>
          </a:p>
          <a:p>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9</a:t>
            </a:fld>
            <a:endParaRPr lang="en-US"/>
          </a:p>
        </p:txBody>
      </p:sp>
    </p:spTree>
    <p:extLst>
      <p:ext uri="{BB962C8B-B14F-4D97-AF65-F5344CB8AC3E}">
        <p14:creationId xmlns:p14="http://schemas.microsoft.com/office/powerpoint/2010/main" val="214620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10</a:t>
            </a:fld>
            <a:endParaRPr lang="en-US"/>
          </a:p>
        </p:txBody>
      </p:sp>
    </p:spTree>
    <p:extLst>
      <p:ext uri="{BB962C8B-B14F-4D97-AF65-F5344CB8AC3E}">
        <p14:creationId xmlns:p14="http://schemas.microsoft.com/office/powerpoint/2010/main" val="96073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9388" y="1916113"/>
            <a:ext cx="7772400" cy="1470025"/>
          </a:xfrm>
        </p:spPr>
        <p:txBody>
          <a:bodyPr/>
          <a:lstStyle>
            <a:lvl1pPr>
              <a:defRPr sz="4000" b="1">
                <a:solidFill>
                  <a:schemeClr val="accent2"/>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179388" y="3671888"/>
            <a:ext cx="6400800" cy="1752600"/>
          </a:xfrm>
        </p:spPr>
        <p:txBody>
          <a:bodyPr/>
          <a:lstStyle>
            <a:lvl1pPr marL="0" indent="0">
              <a:buFontTx/>
              <a:buNone/>
              <a:defRPr b="1">
                <a:solidFill>
                  <a:schemeClr val="bg1"/>
                </a:solidFill>
              </a:defRPr>
            </a:lvl1pPr>
          </a:lstStyle>
          <a:p>
            <a:pPr lvl="0"/>
            <a:r>
              <a:rPr lang="en-US" noProof="0" smtClean="0"/>
              <a:t>Click to edit Master subtitle style</a:t>
            </a:r>
            <a:endParaRPr lang="en-GB" noProof="0" smtClean="0"/>
          </a:p>
        </p:txBody>
      </p:sp>
      <p:sp>
        <p:nvSpPr>
          <p:cNvPr id="3080" name="Rectangle 8"/>
          <p:cNvSpPr>
            <a:spLocks noGrp="1" noChangeArrowheads="1"/>
          </p:cNvSpPr>
          <p:nvPr>
            <p:ph type="dt" sz="half" idx="2"/>
          </p:nvPr>
        </p:nvSpPr>
        <p:spPr/>
        <p:txBody>
          <a:bodyPr/>
          <a:lstStyle>
            <a:lvl1pPr>
              <a:defRPr>
                <a:solidFill>
                  <a:schemeClr val="accent2"/>
                </a:solidFill>
              </a:defRPr>
            </a:lvl1pPr>
          </a:lstStyle>
          <a:p>
            <a:endParaRPr lang="en-GB"/>
          </a:p>
        </p:txBody>
      </p:sp>
      <p:sp>
        <p:nvSpPr>
          <p:cNvPr id="3081" name="Rectangle 9"/>
          <p:cNvSpPr>
            <a:spLocks noGrp="1" noChangeArrowheads="1"/>
          </p:cNvSpPr>
          <p:nvPr>
            <p:ph type="ftr" sz="quarter" idx="3"/>
          </p:nvPr>
        </p:nvSpPr>
        <p:spPr/>
        <p:txBody>
          <a:bodyPr/>
          <a:lstStyle>
            <a:lvl1pPr>
              <a:defRPr>
                <a:solidFill>
                  <a:schemeClr val="accent2"/>
                </a:solidFill>
              </a:defRPr>
            </a:lvl1pPr>
          </a:lstStyle>
          <a:p>
            <a:endParaRPr lang="en-GB"/>
          </a:p>
        </p:txBody>
      </p:sp>
      <p:sp>
        <p:nvSpPr>
          <p:cNvPr id="3082" name="Rectangle 10"/>
          <p:cNvSpPr>
            <a:spLocks noGrp="1" noChangeArrowheads="1"/>
          </p:cNvSpPr>
          <p:nvPr>
            <p:ph type="sldNum" sz="quarter" idx="4"/>
          </p:nvPr>
        </p:nvSpPr>
        <p:spPr/>
        <p:txBody>
          <a:bodyPr/>
          <a:lstStyle>
            <a:lvl1pPr>
              <a:defRPr>
                <a:solidFill>
                  <a:schemeClr val="accent2"/>
                </a:solidFill>
              </a:defRPr>
            </a:lvl1pPr>
          </a:lstStyle>
          <a:p>
            <a:fld id="{FBBFD62E-9B4B-4F74-820A-ECBB867F6A80}" type="slidenum">
              <a:rPr lang="en-GB"/>
              <a:pPr/>
              <a:t>‹#›</a:t>
            </a:fld>
            <a:endParaRPr lang="en-GB"/>
          </a:p>
        </p:txBody>
      </p:sp>
      <p:pic>
        <p:nvPicPr>
          <p:cNvPr id="7"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8"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9"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600"/>
                                        <p:tgtEl>
                                          <p:spTgt spid="3074"/>
                                        </p:tgtEl>
                                      </p:cBhvr>
                                    </p:animEffect>
                                  </p:childTnLst>
                                </p:cTn>
                              </p:par>
                            </p:childTnLst>
                          </p:cTn>
                        </p:par>
                        <p:par>
                          <p:cTn id="8" fill="hold" nodeType="afterGroup">
                            <p:stCondLst>
                              <p:cond delay="600"/>
                            </p:stCondLst>
                            <p:childTnLst>
                              <p:par>
                                <p:cTn id="9" presetID="47"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100"/>
                                        <p:tgtEl>
                                          <p:spTgt spid="3075">
                                            <p:txEl>
                                              <p:pRg st="0" end="0"/>
                                            </p:txEl>
                                          </p:spTgt>
                                        </p:tgtEl>
                                      </p:cBhvr>
                                    </p:animEffect>
                                    <p:anim calcmode="lin" valueType="num">
                                      <p:cBhvr>
                                        <p:cTn id="12" dur="1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3" dur="1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7"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
                        <p:tgtEl>
                          <p:spTgt spid="3075"/>
                        </p:tgtEl>
                      </p:cBhvr>
                    </p:animEffect>
                    <p:anim calcmode="lin" valueType="num">
                      <p:cBhvr>
                        <p:cTn dur="100" fill="hold"/>
                        <p:tgtEl>
                          <p:spTgt spid="3075"/>
                        </p:tgtEl>
                        <p:attrNameLst>
                          <p:attrName>ppt_x</p:attrName>
                        </p:attrNameLst>
                      </p:cBhvr>
                      <p:tavLst>
                        <p:tav tm="0">
                          <p:val>
                            <p:strVal val="#ppt_x"/>
                          </p:val>
                        </p:tav>
                        <p:tav tm="100000">
                          <p:val>
                            <p:strVal val="#ppt_x"/>
                          </p:val>
                        </p:tav>
                      </p:tavLst>
                    </p:anim>
                    <p:anim calcmode="lin" valueType="num">
                      <p:cBhvr>
                        <p:cTn dur="1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7068D1-CD86-4DE6-B8F9-E4EC821420BC}" type="slidenum">
              <a:rPr lang="en-GB"/>
              <a:pPr/>
              <a:t>‹#›</a:t>
            </a:fld>
            <a:endParaRPr lang="en-GB"/>
          </a:p>
        </p:txBody>
      </p:sp>
      <p:pic>
        <p:nvPicPr>
          <p:cNvPr id="10"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3"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4"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39153454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2984971"/>
            <a:ext cx="7772400" cy="1362075"/>
          </a:xfrm>
        </p:spPr>
        <p:txBody>
          <a:bodyPr anchor="t"/>
          <a:lstStyle>
            <a:lvl1pPr algn="l">
              <a:defRPr sz="4000" b="1" cap="all">
                <a:solidFill>
                  <a:schemeClr val="tx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251520" y="1484784"/>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92A4D9-9592-4945-8E45-CB82C3C9BAC4}" type="slidenum">
              <a:rPr lang="en-GB"/>
              <a:pPr/>
              <a:t>‹#›</a:t>
            </a:fld>
            <a:endParaRPr lang="en-GB"/>
          </a:p>
        </p:txBody>
      </p:sp>
      <p:pic>
        <p:nvPicPr>
          <p:cNvPr id="10"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3"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4"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25717204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663" y="765175"/>
            <a:ext cx="4405312" cy="5513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765175"/>
            <a:ext cx="4406900" cy="5513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D217E2A-CFA3-42BC-8E65-154C66B1B061}" type="slidenum">
              <a:rPr lang="en-GB"/>
              <a:pPr/>
              <a:t>‹#›</a:t>
            </a:fld>
            <a:endParaRPr lang="en-GB"/>
          </a:p>
        </p:txBody>
      </p:sp>
      <p:pic>
        <p:nvPicPr>
          <p:cNvPr id="11"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5"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23010938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8A91751-14EE-436F-A3C6-FBBD71E56B5A}" type="slidenum">
              <a:rPr lang="en-GB"/>
              <a:pPr/>
              <a:t>‹#›</a:t>
            </a:fld>
            <a:endParaRPr lang="en-GB"/>
          </a:p>
        </p:txBody>
      </p:sp>
      <p:pic>
        <p:nvPicPr>
          <p:cNvPr id="8"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2"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16192514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WATER B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93663" y="115888"/>
            <a:ext cx="82946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93663" y="765175"/>
            <a:ext cx="8964612" cy="551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93663" y="63373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lvl1pPr>
          </a:lstStyle>
          <a:p>
            <a:endParaRPr lang="en-GB"/>
          </a:p>
        </p:txBody>
      </p:sp>
      <p:sp>
        <p:nvSpPr>
          <p:cNvPr id="1029" name="Rectangle 5"/>
          <p:cNvSpPr>
            <a:spLocks noGrp="1" noChangeArrowheads="1"/>
          </p:cNvSpPr>
          <p:nvPr>
            <p:ph type="ftr" sz="quarter" idx="3"/>
          </p:nvPr>
        </p:nvSpPr>
        <p:spPr bwMode="auto">
          <a:xfrm>
            <a:off x="2284413" y="6337300"/>
            <a:ext cx="57594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1"/>
            </a:lvl1pPr>
          </a:lstStyle>
          <a:p>
            <a:endParaRPr lang="en-GB"/>
          </a:p>
        </p:txBody>
      </p:sp>
      <p:sp>
        <p:nvSpPr>
          <p:cNvPr id="1030" name="Rectangle 6"/>
          <p:cNvSpPr>
            <a:spLocks noGrp="1" noChangeArrowheads="1"/>
          </p:cNvSpPr>
          <p:nvPr>
            <p:ph type="sldNum" sz="quarter" idx="4"/>
          </p:nvPr>
        </p:nvSpPr>
        <p:spPr bwMode="auto">
          <a:xfrm>
            <a:off x="8101013" y="6337300"/>
            <a:ext cx="9572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lvl1pPr>
          </a:lstStyle>
          <a:p>
            <a:fld id="{3C519060-044E-4916-B6BF-C3232112D94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cs typeface="Arial" charset="0"/>
        </a:defRPr>
      </a:lvl2pPr>
      <a:lvl3pPr algn="l" rtl="0" eaLnBrk="1" fontAlgn="base" hangingPunct="1">
        <a:spcBef>
          <a:spcPct val="0"/>
        </a:spcBef>
        <a:spcAft>
          <a:spcPct val="0"/>
        </a:spcAft>
        <a:defRPr sz="2400">
          <a:solidFill>
            <a:schemeClr val="bg1"/>
          </a:solidFill>
          <a:latin typeface="Arial" charset="0"/>
          <a:cs typeface="Arial" charset="0"/>
        </a:defRPr>
      </a:lvl3pPr>
      <a:lvl4pPr algn="l" rtl="0" eaLnBrk="1" fontAlgn="base" hangingPunct="1">
        <a:spcBef>
          <a:spcPct val="0"/>
        </a:spcBef>
        <a:spcAft>
          <a:spcPct val="0"/>
        </a:spcAft>
        <a:defRPr sz="2400">
          <a:solidFill>
            <a:schemeClr val="bg1"/>
          </a:solidFill>
          <a:latin typeface="Arial" charset="0"/>
          <a:cs typeface="Arial" charset="0"/>
        </a:defRPr>
      </a:lvl4pPr>
      <a:lvl5pPr algn="l" rtl="0" eaLnBrk="1" fontAlgn="base" hangingPunct="1">
        <a:spcBef>
          <a:spcPct val="0"/>
        </a:spcBef>
        <a:spcAft>
          <a:spcPct val="0"/>
        </a:spcAft>
        <a:defRPr sz="2400">
          <a:solidFill>
            <a:schemeClr val="bg1"/>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9.jpeg"/><Relationship Id="rId7"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eof_63_ersst_20S_b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990600"/>
            <a:ext cx="9133840" cy="4724400"/>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p:cNvSpPr txBox="1"/>
          <p:nvPr/>
        </p:nvSpPr>
        <p:spPr>
          <a:xfrm>
            <a:off x="838200" y="1295400"/>
            <a:ext cx="2193229"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Miller et al. (2017)</a:t>
            </a:r>
            <a:endParaRPr lang="zh-TW" altLang="en-US" dirty="0">
              <a:solidFill>
                <a:srgbClr val="000000"/>
              </a:solidFill>
              <a:latin typeface="Comic Sans MS" panose="030F0702030302020204" pitchFamily="66" charset="0"/>
            </a:endParaRPr>
          </a:p>
        </p:txBody>
      </p:sp>
      <p:sp>
        <p:nvSpPr>
          <p:cNvPr id="20" name="文字方塊 19"/>
          <p:cNvSpPr txBox="1"/>
          <p:nvPr/>
        </p:nvSpPr>
        <p:spPr>
          <a:xfrm>
            <a:off x="1722167" y="201016"/>
            <a:ext cx="6093335" cy="646331"/>
          </a:xfrm>
          <a:prstGeom prst="rect">
            <a:avLst/>
          </a:prstGeom>
          <a:noFill/>
        </p:spPr>
        <p:txBody>
          <a:bodyPr wrap="none" rtlCol="0">
            <a:spAutoFit/>
          </a:bodyPr>
          <a:lstStyle/>
          <a:p>
            <a:pPr algn="ctr"/>
            <a:r>
              <a:rPr lang="en-US" altLang="zh-TW" dirty="0" smtClean="0">
                <a:solidFill>
                  <a:srgbClr val="CC3300"/>
                </a:solidFill>
                <a:latin typeface="Comic Sans MS" panose="030F0702030302020204" pitchFamily="66" charset="0"/>
              </a:rPr>
              <a:t>Yu-heng Tseng</a:t>
            </a:r>
          </a:p>
          <a:p>
            <a:pPr algn="ctr"/>
            <a:r>
              <a:rPr lang="en-US" altLang="zh-TW" dirty="0" smtClean="0">
                <a:solidFill>
                  <a:srgbClr val="CC3300"/>
                </a:solidFill>
                <a:latin typeface="Comic Sans MS" panose="030F0702030302020204" pitchFamily="66" charset="0"/>
              </a:rPr>
              <a:t>Institute of Oceanography, National Taiwan University</a:t>
            </a:r>
            <a:endParaRPr lang="zh-TW" altLang="en-US" dirty="0">
              <a:solidFill>
                <a:srgbClr val="CC3300"/>
              </a:solidFill>
              <a:latin typeface="Comic Sans MS" panose="030F0702030302020204" pitchFamily="66" charset="0"/>
            </a:endParaRPr>
          </a:p>
        </p:txBody>
      </p:sp>
      <p:sp>
        <p:nvSpPr>
          <p:cNvPr id="25" name="矩形 24"/>
          <p:cNvSpPr/>
          <p:nvPr/>
        </p:nvSpPr>
        <p:spPr>
          <a:xfrm>
            <a:off x="1295400" y="726934"/>
            <a:ext cx="6649577" cy="523220"/>
          </a:xfrm>
          <a:prstGeom prst="rect">
            <a:avLst/>
          </a:prstGeom>
        </p:spPr>
        <p:txBody>
          <a:bodyPr wrap="none">
            <a:spAutoFit/>
          </a:bodyPr>
          <a:lstStyle/>
          <a:p>
            <a:r>
              <a:rPr lang="en-US" altLang="zh-TW" sz="2800" b="1" dirty="0" smtClean="0">
                <a:solidFill>
                  <a:srgbClr val="0000FF"/>
                </a:solidFill>
                <a:latin typeface="Comic Sans MS" panose="030F0702030302020204" pitchFamily="66" charset="0"/>
              </a:rPr>
              <a:t>New North </a:t>
            </a:r>
            <a:r>
              <a:rPr lang="en-US" altLang="zh-TW" sz="2800" b="1" dirty="0">
                <a:solidFill>
                  <a:srgbClr val="0000FF"/>
                </a:solidFill>
                <a:latin typeface="Comic Sans MS" panose="030F0702030302020204" pitchFamily="66" charset="0"/>
              </a:rPr>
              <a:t>Pacific climate paradigm </a:t>
            </a:r>
            <a:endParaRPr lang="zh-TW" altLang="en-US" sz="2800" dirty="0"/>
          </a:p>
        </p:txBody>
      </p:sp>
    </p:spTree>
    <p:extLst>
      <p:ext uri="{BB962C8B-B14F-4D97-AF65-F5344CB8AC3E}">
        <p14:creationId xmlns:p14="http://schemas.microsoft.com/office/powerpoint/2010/main" val="4261153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trbimg.com/img-55d733fa/turbine/la-me-ln-godzilla-el-nino-winter-california-201508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62200"/>
            <a:ext cx="795655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p:cNvSpPr txBox="1">
            <a:spLocks noChangeArrowheads="1"/>
          </p:cNvSpPr>
          <p:nvPr/>
        </p:nvSpPr>
        <p:spPr bwMode="auto">
          <a:xfrm>
            <a:off x="7467600" y="6096000"/>
            <a:ext cx="1523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400" dirty="0">
                <a:latin typeface="Comic Sans MS" panose="030F0702030302020204" pitchFamily="66" charset="0"/>
                <a:ea typeface="新細明體" panose="02020500000000000000" pitchFamily="18" charset="-120"/>
              </a:rPr>
              <a:t>LA Times</a:t>
            </a:r>
          </a:p>
        </p:txBody>
      </p:sp>
      <p:pic>
        <p:nvPicPr>
          <p:cNvPr id="14340" name="Picture 4" descr="http://www.trbimg.com/img-55d635df/turbine/la-me-g-0820-el-nino-rainfall-comparison-20150820/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62818"/>
            <a:ext cx="3331846"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8" y="538163"/>
            <a:ext cx="4621212" cy="271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2" name="Rectangle 4"/>
          <p:cNvSpPr>
            <a:spLocks noChangeArrowheads="1"/>
          </p:cNvSpPr>
          <p:nvPr/>
        </p:nvSpPr>
        <p:spPr bwMode="auto">
          <a:xfrm>
            <a:off x="3200400" y="-5953"/>
            <a:ext cx="4267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400" dirty="0">
                <a:latin typeface="Comic Sans MS" panose="030F0702030302020204" pitchFamily="66" charset="0"/>
                <a:ea typeface="新細明體" panose="02020500000000000000" pitchFamily="18" charset="-120"/>
              </a:rPr>
              <a:t>Ski </a:t>
            </a:r>
            <a:r>
              <a:rPr lang="en-US" altLang="zh-TW" sz="2400" dirty="0" smtClean="0">
                <a:latin typeface="Comic Sans MS" panose="030F0702030302020204" pitchFamily="66" charset="0"/>
                <a:ea typeface="新細明體" panose="02020500000000000000" pitchFamily="18" charset="-120"/>
              </a:rPr>
              <a:t>Utah </a:t>
            </a:r>
          </a:p>
          <a:p>
            <a:pPr eaLnBrk="1" hangingPunct="1">
              <a:spcBef>
                <a:spcPct val="0"/>
              </a:spcBef>
              <a:buFontTx/>
              <a:buNone/>
            </a:pPr>
            <a:r>
              <a:rPr lang="en-US" altLang="zh-TW" sz="1000" dirty="0" smtClean="0">
                <a:latin typeface="Comic Sans MS" panose="030F0702030302020204" pitchFamily="66" charset="0"/>
                <a:ea typeface="新細明體" panose="02020500000000000000" pitchFamily="18" charset="-120"/>
              </a:rPr>
              <a:t>https</a:t>
            </a:r>
            <a:r>
              <a:rPr lang="en-US" altLang="zh-TW" sz="1000" dirty="0">
                <a:latin typeface="Comic Sans MS" panose="030F0702030302020204" pitchFamily="66" charset="0"/>
                <a:ea typeface="新細明體" panose="02020500000000000000" pitchFamily="18" charset="-120"/>
              </a:rPr>
              <a:t>://www.skiutah.com/blog/authors/yeti/el-ni-o-vs-the-blob</a:t>
            </a:r>
          </a:p>
        </p:txBody>
      </p:sp>
      <p:sp>
        <p:nvSpPr>
          <p:cNvPr id="14343" name="Rectangle 5"/>
          <p:cNvSpPr>
            <a:spLocks noChangeArrowheads="1"/>
          </p:cNvSpPr>
          <p:nvPr/>
        </p:nvSpPr>
        <p:spPr bwMode="auto">
          <a:xfrm>
            <a:off x="2743200" y="6454775"/>
            <a:ext cx="64214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1000" dirty="0">
                <a:latin typeface="Comic Sans MS" panose="030F0702030302020204" pitchFamily="66" charset="0"/>
                <a:ea typeface="新細明體" panose="02020500000000000000" pitchFamily="18" charset="-120"/>
              </a:rPr>
              <a:t>http://www.latimes.com/local/lanow/la-me-ln-godzilla-el-nino-winter-california-20150821-htmlstory.html</a:t>
            </a:r>
          </a:p>
        </p:txBody>
      </p:sp>
    </p:spTree>
    <p:extLst>
      <p:ext uri="{BB962C8B-B14F-4D97-AF65-F5344CB8AC3E}">
        <p14:creationId xmlns:p14="http://schemas.microsoft.com/office/powerpoint/2010/main" val="48682608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2" cstate="print">
            <a:extLst>
              <a:ext uri="{28A0092B-C50C-407E-A947-70E740481C1C}">
                <a14:useLocalDpi xmlns:a14="http://schemas.microsoft.com/office/drawing/2010/main" val="0"/>
              </a:ext>
            </a:extLst>
          </a:blip>
          <a:srcRect l="7817" r="6999" b="4038"/>
          <a:stretch/>
        </p:blipFill>
        <p:spPr>
          <a:xfrm>
            <a:off x="244209" y="758432"/>
            <a:ext cx="2663722" cy="2963730"/>
          </a:xfrm>
          <a:prstGeom prst="rect">
            <a:avLst/>
          </a:prstGeom>
        </p:spPr>
      </p:pic>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l="10870" t="5019" r="7971" b="6631"/>
          <a:stretch/>
        </p:blipFill>
        <p:spPr>
          <a:xfrm>
            <a:off x="0" y="3582000"/>
            <a:ext cx="6048000" cy="3276000"/>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156" y="2667000"/>
            <a:ext cx="3066844" cy="4191000"/>
          </a:xfrm>
          <a:prstGeom prst="rect">
            <a:avLst/>
          </a:prstGeom>
        </p:spPr>
      </p:pic>
      <p:sp>
        <p:nvSpPr>
          <p:cNvPr id="7" name="TextBox 5"/>
          <p:cNvSpPr txBox="1">
            <a:spLocks noChangeArrowheads="1"/>
          </p:cNvSpPr>
          <p:nvPr/>
        </p:nvSpPr>
        <p:spPr bwMode="auto">
          <a:xfrm>
            <a:off x="5943600" y="2667000"/>
            <a:ext cx="3222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000" dirty="0" smtClean="0">
                <a:solidFill>
                  <a:srgbClr val="FF0000"/>
                </a:solidFill>
                <a:latin typeface="Comic Sans MS" panose="030F0702030302020204" pitchFamily="66" charset="0"/>
                <a:ea typeface="新細明體" panose="02020500000000000000" pitchFamily="18" charset="-120"/>
              </a:rPr>
              <a:t>PC2 lead ENSO ~5-8 </a:t>
            </a:r>
            <a:r>
              <a:rPr lang="en-US" altLang="zh-TW" sz="2000" dirty="0" err="1" smtClean="0">
                <a:solidFill>
                  <a:srgbClr val="FF0000"/>
                </a:solidFill>
                <a:latin typeface="Comic Sans MS" panose="030F0702030302020204" pitchFamily="66" charset="0"/>
                <a:ea typeface="新細明體" panose="02020500000000000000" pitchFamily="18" charset="-120"/>
              </a:rPr>
              <a:t>mon</a:t>
            </a:r>
            <a:endParaRPr lang="en-US" altLang="zh-TW" sz="2000" dirty="0">
              <a:solidFill>
                <a:srgbClr val="FF0000"/>
              </a:solidFill>
              <a:latin typeface="Comic Sans MS" panose="030F0702030302020204" pitchFamily="66" charset="0"/>
              <a:ea typeface="新細明體" panose="02020500000000000000" pitchFamily="18" charset="-120"/>
            </a:endParaRPr>
          </a:p>
        </p:txBody>
      </p:sp>
      <p:sp>
        <p:nvSpPr>
          <p:cNvPr id="8" name="TextBox 6"/>
          <p:cNvSpPr txBox="1">
            <a:spLocks noChangeArrowheads="1"/>
          </p:cNvSpPr>
          <p:nvPr/>
        </p:nvSpPr>
        <p:spPr bwMode="auto">
          <a:xfrm>
            <a:off x="76200" y="577334"/>
            <a:ext cx="2698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1800" dirty="0" err="1" smtClean="0">
                <a:solidFill>
                  <a:srgbClr val="000000"/>
                </a:solidFill>
                <a:latin typeface="Comic Sans MS" panose="030F0702030302020204" pitchFamily="66" charset="0"/>
                <a:ea typeface="新細明體" panose="02020500000000000000" pitchFamily="18" charset="-120"/>
              </a:rPr>
              <a:t>SSTa</a:t>
            </a:r>
            <a:r>
              <a:rPr lang="en-US" altLang="zh-TW" sz="1800" dirty="0" smtClean="0">
                <a:solidFill>
                  <a:srgbClr val="000000"/>
                </a:solidFill>
                <a:latin typeface="Comic Sans MS" panose="030F0702030302020204" pitchFamily="66" charset="0"/>
                <a:ea typeface="新細明體" panose="02020500000000000000" pitchFamily="18" charset="-120"/>
              </a:rPr>
              <a:t> lag </a:t>
            </a:r>
            <a:r>
              <a:rPr lang="en-US" altLang="zh-TW" sz="1800" dirty="0">
                <a:solidFill>
                  <a:srgbClr val="000000"/>
                </a:solidFill>
                <a:latin typeface="Comic Sans MS" panose="030F0702030302020204" pitchFamily="66" charset="0"/>
                <a:ea typeface="新細明體" panose="02020500000000000000" pitchFamily="18" charset="-120"/>
              </a:rPr>
              <a:t>PC2 ~2-4 </a:t>
            </a:r>
            <a:r>
              <a:rPr lang="en-US" altLang="zh-TW" sz="1800" dirty="0" err="1" smtClean="0">
                <a:solidFill>
                  <a:srgbClr val="000000"/>
                </a:solidFill>
                <a:latin typeface="Comic Sans MS" panose="030F0702030302020204" pitchFamily="66" charset="0"/>
                <a:ea typeface="新細明體" panose="02020500000000000000" pitchFamily="18" charset="-120"/>
              </a:rPr>
              <a:t>mon</a:t>
            </a:r>
            <a:endParaRPr lang="en-US" altLang="zh-TW" sz="1800" dirty="0">
              <a:solidFill>
                <a:srgbClr val="000000"/>
              </a:solidFill>
              <a:latin typeface="Comic Sans MS" panose="030F0702030302020204" pitchFamily="66" charset="0"/>
              <a:ea typeface="新細明體" panose="02020500000000000000" pitchFamily="18" charset="-120"/>
            </a:endParaRPr>
          </a:p>
        </p:txBody>
      </p:sp>
      <p:pic>
        <p:nvPicPr>
          <p:cNvPr id="11" name="圖片 1" descr="C:\Users\YU\Desktop\ceof_ersst_wenien.png"/>
          <p:cNvPicPr>
            <a:picLocks noChangeAspect="1" noChangeArrowheads="1"/>
          </p:cNvPicPr>
          <p:nvPr/>
        </p:nvPicPr>
        <p:blipFill>
          <a:blip r:embed="rId5">
            <a:extLst>
              <a:ext uri="{28A0092B-C50C-407E-A947-70E740481C1C}">
                <a14:useLocalDpi xmlns:a14="http://schemas.microsoft.com/office/drawing/2010/main" val="0"/>
              </a:ext>
            </a:extLst>
          </a:blip>
          <a:srcRect r="1447"/>
          <a:stretch>
            <a:fillRect/>
          </a:stretch>
        </p:blipFill>
        <p:spPr bwMode="auto">
          <a:xfrm>
            <a:off x="3018584" y="0"/>
            <a:ext cx="6125416" cy="275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6515090" y="6564868"/>
            <a:ext cx="2201244" cy="369332"/>
          </a:xfrm>
          <a:prstGeom prst="rect">
            <a:avLst/>
          </a:prstGeom>
          <a:noFill/>
        </p:spPr>
        <p:txBody>
          <a:bodyPr wrap="none" rtlCol="0">
            <a:spAutoFit/>
          </a:bodyPr>
          <a:lstStyle/>
          <a:p>
            <a:r>
              <a:rPr lang="en-US" altLang="zh-TW" dirty="0" smtClean="0">
                <a:latin typeface="Comic Sans MS" panose="030F0702030302020204" pitchFamily="66" charset="0"/>
              </a:rPr>
              <a:t>Tseng et al. (2017)</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3931600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445" y="0"/>
            <a:ext cx="5485555" cy="6858000"/>
          </a:xfrm>
          <a:prstGeom prst="rect">
            <a:avLst/>
          </a:prstGeom>
        </p:spPr>
      </p:pic>
      <p:sp>
        <p:nvSpPr>
          <p:cNvPr id="5" name="矩形 4"/>
          <p:cNvSpPr/>
          <p:nvPr/>
        </p:nvSpPr>
        <p:spPr>
          <a:xfrm>
            <a:off x="152400" y="838200"/>
            <a:ext cx="2743200" cy="1477328"/>
          </a:xfrm>
          <a:prstGeom prst="rect">
            <a:avLst/>
          </a:prstGeom>
        </p:spPr>
        <p:txBody>
          <a:bodyPr wrap="square">
            <a:spAutoFit/>
          </a:bodyPr>
          <a:lstStyle/>
          <a:p>
            <a:r>
              <a:rPr lang="en-US" altLang="zh-TW" dirty="0" smtClean="0">
                <a:solidFill>
                  <a:srgbClr val="FF0000"/>
                </a:solidFill>
                <a:latin typeface="Comic Sans MS" panose="030F0702030302020204" pitchFamily="66" charset="0"/>
              </a:rPr>
              <a:t>3-mon-averaged</a:t>
            </a:r>
          </a:p>
          <a:p>
            <a:r>
              <a:rPr lang="en-US" altLang="zh-TW" dirty="0" smtClean="0">
                <a:solidFill>
                  <a:srgbClr val="FF0000"/>
                </a:solidFill>
                <a:latin typeface="Comic Sans MS" panose="030F0702030302020204" pitchFamily="66" charset="0"/>
              </a:rPr>
              <a:t>SST (shaded),</a:t>
            </a:r>
          </a:p>
          <a:p>
            <a:r>
              <a:rPr lang="en-US" altLang="zh-TW" dirty="0" smtClean="0">
                <a:solidFill>
                  <a:srgbClr val="FF0000"/>
                </a:solidFill>
                <a:latin typeface="Comic Sans MS" panose="030F0702030302020204" pitchFamily="66" charset="0"/>
              </a:rPr>
              <a:t>SLP (contours) and</a:t>
            </a:r>
          </a:p>
          <a:p>
            <a:r>
              <a:rPr lang="en-US" altLang="zh-TW" dirty="0" smtClean="0">
                <a:solidFill>
                  <a:srgbClr val="FF0000"/>
                </a:solidFill>
                <a:latin typeface="Comic Sans MS" panose="030F0702030302020204" pitchFamily="66" charset="0"/>
              </a:rPr>
              <a:t>surface wind anomalies in 2014.</a:t>
            </a:r>
            <a:endParaRPr lang="zh-TW" altLang="en-US" dirty="0">
              <a:solidFill>
                <a:srgbClr val="FF0000"/>
              </a:solidFill>
              <a:latin typeface="Comic Sans MS" panose="030F0702030302020204" pitchFamily="66" charset="0"/>
            </a:endParaRPr>
          </a:p>
        </p:txBody>
      </p:sp>
      <p:pic>
        <p:nvPicPr>
          <p:cNvPr id="4" name="Picture 2" descr="Godzilla and Gamera become friends by MCsaur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73" y="2444220"/>
            <a:ext cx="279717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369571" y="4603704"/>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zh-TW" sz="2000" dirty="0" smtClean="0">
                <a:latin typeface="Comic Sans MS" panose="030F0702030302020204" pitchFamily="66" charset="0"/>
                <a:ea typeface="新細明體" panose="02020500000000000000" pitchFamily="18" charset="-120"/>
              </a:rPr>
              <a:t>Warm Blob and </a:t>
            </a:r>
            <a:r>
              <a:rPr lang="en-US" altLang="zh-TW" sz="2000" dirty="0">
                <a:latin typeface="Comic Sans MS" panose="030F0702030302020204" pitchFamily="66" charset="0"/>
                <a:ea typeface="新細明體" panose="02020500000000000000" pitchFamily="18" charset="-120"/>
              </a:rPr>
              <a:t>El </a:t>
            </a:r>
            <a:r>
              <a:rPr lang="en-US" altLang="zh-TW" sz="2000" dirty="0" smtClean="0">
                <a:latin typeface="Comic Sans MS" panose="030F0702030302020204" pitchFamily="66" charset="0"/>
                <a:ea typeface="新細明體" panose="02020500000000000000" pitchFamily="18" charset="-120"/>
              </a:rPr>
              <a:t>Niño are related!</a:t>
            </a:r>
            <a:endParaRPr lang="en-US" altLang="zh-TW" sz="2000" dirty="0">
              <a:latin typeface="Comic Sans MS" panose="030F0702030302020204" pitchFamily="66" charset="0"/>
              <a:ea typeface="新細明體" panose="02020500000000000000" pitchFamily="18" charset="-120"/>
            </a:endParaRPr>
          </a:p>
        </p:txBody>
      </p:sp>
      <p:grpSp>
        <p:nvGrpSpPr>
          <p:cNvPr id="9" name="群組 8"/>
          <p:cNvGrpSpPr/>
          <p:nvPr/>
        </p:nvGrpSpPr>
        <p:grpSpPr>
          <a:xfrm>
            <a:off x="4736398" y="457200"/>
            <a:ext cx="826202" cy="685800"/>
            <a:chOff x="4114800" y="228600"/>
            <a:chExt cx="762000" cy="685800"/>
          </a:xfrm>
        </p:grpSpPr>
        <p:sp>
          <p:nvSpPr>
            <p:cNvPr id="2" name="橢圓 1"/>
            <p:cNvSpPr/>
            <p:nvPr/>
          </p:nvSpPr>
          <p:spPr>
            <a:xfrm>
              <a:off x="4114800" y="228600"/>
              <a:ext cx="762000" cy="304800"/>
            </a:xfrm>
            <a:prstGeom prst="ellipse">
              <a:avLst/>
            </a:prstGeom>
            <a:solidFill>
              <a:srgbClr val="FFFF00">
                <a:alpha val="39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4114800" y="609600"/>
              <a:ext cx="762000" cy="304800"/>
            </a:xfrm>
            <a:prstGeom prst="ellipse">
              <a:avLst/>
            </a:prstGeom>
            <a:solidFill>
              <a:srgbClr val="FFFF00">
                <a:alpha val="33000"/>
              </a:srgbClr>
            </a:solid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p:cNvGrpSpPr/>
          <p:nvPr/>
        </p:nvGrpSpPr>
        <p:grpSpPr>
          <a:xfrm>
            <a:off x="7162800" y="4436533"/>
            <a:ext cx="1066800" cy="821267"/>
            <a:chOff x="6858000" y="4953000"/>
            <a:chExt cx="1295400" cy="973667"/>
          </a:xfrm>
        </p:grpSpPr>
        <p:sp>
          <p:nvSpPr>
            <p:cNvPr id="11" name="橢圓 10"/>
            <p:cNvSpPr/>
            <p:nvPr/>
          </p:nvSpPr>
          <p:spPr>
            <a:xfrm>
              <a:off x="7239000" y="4953000"/>
              <a:ext cx="914400" cy="440267"/>
            </a:xfrm>
            <a:prstGeom prst="ellipse">
              <a:avLst/>
            </a:prstGeom>
            <a:solidFill>
              <a:srgbClr val="FFFF00">
                <a:alpha val="39000"/>
              </a:srgbClr>
            </a:solidFill>
            <a:ln>
              <a:solidFill>
                <a:srgbClr val="000000"/>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6858000" y="5486400"/>
              <a:ext cx="914400" cy="440267"/>
            </a:xfrm>
            <a:prstGeom prst="ellipse">
              <a:avLst/>
            </a:prstGeom>
            <a:solidFill>
              <a:srgbClr val="FFFF00">
                <a:alpha val="39000"/>
              </a:srgbClr>
            </a:solidFill>
            <a:ln>
              <a:solidFill>
                <a:srgbClr val="000000"/>
              </a:solidFill>
              <a:prstDash val="lgDash"/>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 name="群組 13"/>
          <p:cNvGrpSpPr/>
          <p:nvPr/>
        </p:nvGrpSpPr>
        <p:grpSpPr>
          <a:xfrm>
            <a:off x="4495800" y="5562600"/>
            <a:ext cx="1066800" cy="821267"/>
            <a:chOff x="6858000" y="4953000"/>
            <a:chExt cx="1295400" cy="973667"/>
          </a:xfrm>
        </p:grpSpPr>
        <p:sp>
          <p:nvSpPr>
            <p:cNvPr id="15" name="橢圓 14"/>
            <p:cNvSpPr/>
            <p:nvPr/>
          </p:nvSpPr>
          <p:spPr>
            <a:xfrm>
              <a:off x="7239000" y="4953000"/>
              <a:ext cx="914400" cy="440267"/>
            </a:xfrm>
            <a:prstGeom prst="ellipse">
              <a:avLst/>
            </a:prstGeom>
            <a:solidFill>
              <a:srgbClr val="FFFF00">
                <a:alpha val="39000"/>
              </a:srgbClr>
            </a:solidFill>
            <a:ln>
              <a:solidFill>
                <a:srgbClr val="000000"/>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6858000" y="5486400"/>
              <a:ext cx="914400" cy="440267"/>
            </a:xfrm>
            <a:prstGeom prst="ellipse">
              <a:avLst/>
            </a:prstGeom>
            <a:solidFill>
              <a:srgbClr val="FFFF00">
                <a:alpha val="39000"/>
              </a:srgbClr>
            </a:solidFill>
            <a:ln>
              <a:solidFill>
                <a:srgbClr val="000000"/>
              </a:solidFill>
              <a:prstDash val="lgDash"/>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Rectangle 1"/>
          <p:cNvSpPr>
            <a:spLocks noChangeArrowheads="1"/>
          </p:cNvSpPr>
          <p:nvPr/>
        </p:nvSpPr>
        <p:spPr bwMode="auto">
          <a:xfrm>
            <a:off x="156211" y="4957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9" name="表格 18"/>
          <p:cNvGraphicFramePr>
            <a:graphicFrameLocks noGrp="1"/>
          </p:cNvGraphicFramePr>
          <p:nvPr/>
        </p:nvGraphicFramePr>
        <p:xfrm>
          <a:off x="76200" y="5791200"/>
          <a:ext cx="3451437" cy="882225"/>
        </p:xfrm>
        <a:graphic>
          <a:graphicData uri="http://schemas.openxmlformats.org/drawingml/2006/table">
            <a:tbl>
              <a:tblPr firstRow="1" firstCol="1" bandRow="1">
                <a:tableStyleId>{5C22544A-7EE6-4342-B048-85BDC9FD1C3A}</a:tableStyleId>
              </a:tblPr>
              <a:tblGrid>
                <a:gridCol w="513225">
                  <a:extLst>
                    <a:ext uri="{9D8B030D-6E8A-4147-A177-3AD203B41FA5}">
                      <a16:colId xmlns:a16="http://schemas.microsoft.com/office/drawing/2014/main" val="1517391878"/>
                    </a:ext>
                  </a:extLst>
                </a:gridCol>
                <a:gridCol w="2938212">
                  <a:extLst>
                    <a:ext uri="{9D8B030D-6E8A-4147-A177-3AD203B41FA5}">
                      <a16:colId xmlns:a16="http://schemas.microsoft.com/office/drawing/2014/main" val="2589455532"/>
                    </a:ext>
                  </a:extLst>
                </a:gridCol>
              </a:tblGrid>
              <a:tr h="294075">
                <a:tc gridSpan="2">
                  <a:txBody>
                    <a:bodyPr/>
                    <a:lstStyle/>
                    <a:p>
                      <a:pPr fontAlgn="auto" hangingPunct="1">
                        <a:lnSpc>
                          <a:spcPct val="100000"/>
                        </a:lnSpc>
                        <a:spcAft>
                          <a:spcPts val="0"/>
                        </a:spcAft>
                      </a:pPr>
                      <a:r>
                        <a:rPr lang="en-US" sz="800" dirty="0" smtClean="0">
                          <a:effectLst/>
                          <a:latin typeface="Comic Sans MS" panose="030F0702030302020204" pitchFamily="66" charset="0"/>
                        </a:rPr>
                        <a:t>Medium </a:t>
                      </a:r>
                      <a:r>
                        <a:rPr lang="en-US" sz="800" dirty="0">
                          <a:effectLst/>
                          <a:latin typeface="Comic Sans MS" panose="030F0702030302020204" pitchFamily="66" charset="0"/>
                        </a:rPr>
                        <a:t>to strong ENSO events </a:t>
                      </a:r>
                      <a:r>
                        <a:rPr lang="en-US" sz="800" dirty="0" smtClean="0">
                          <a:effectLst/>
                          <a:latin typeface="Comic Sans MS" panose="030F0702030302020204" pitchFamily="66" charset="0"/>
                        </a:rPr>
                        <a:t>(bold: the </a:t>
                      </a:r>
                      <a:r>
                        <a:rPr lang="en-US" sz="800" dirty="0" err="1" smtClean="0">
                          <a:effectLst/>
                          <a:latin typeface="Comic Sans MS" panose="030F0702030302020204" pitchFamily="66" charset="0"/>
                        </a:rPr>
                        <a:t>SSTa</a:t>
                      </a:r>
                      <a:r>
                        <a:rPr lang="en-US" sz="800" dirty="0" smtClean="0">
                          <a:effectLst/>
                          <a:latin typeface="Comic Sans MS" panose="030F0702030302020204" pitchFamily="66" charset="0"/>
                        </a:rPr>
                        <a:t> in </a:t>
                      </a:r>
                      <a:r>
                        <a:rPr lang="en-US" sz="800" dirty="0">
                          <a:effectLst/>
                          <a:latin typeface="Comic Sans MS" panose="030F0702030302020204" pitchFamily="66" charset="0"/>
                        </a:rPr>
                        <a:t>the Blob region </a:t>
                      </a:r>
                      <a:r>
                        <a:rPr lang="en-US" sz="800" dirty="0" smtClean="0">
                          <a:effectLst/>
                          <a:latin typeface="Comic Sans MS" panose="030F0702030302020204" pitchFamily="66" charset="0"/>
                        </a:rPr>
                        <a:t>&gt;1std</a:t>
                      </a:r>
                      <a:r>
                        <a:rPr lang="en-US" sz="800" baseline="0" dirty="0" smtClean="0">
                          <a:effectLst/>
                          <a:latin typeface="Comic Sans MS" panose="030F0702030302020204" pitchFamily="66" charset="0"/>
                        </a:rPr>
                        <a:t> </a:t>
                      </a:r>
                      <a:r>
                        <a:rPr lang="en-US" sz="800" dirty="0" smtClean="0">
                          <a:effectLst/>
                          <a:latin typeface="Comic Sans MS" panose="030F0702030302020204" pitchFamily="66" charset="0"/>
                        </a:rPr>
                        <a:t>preceding </a:t>
                      </a:r>
                      <a:r>
                        <a:rPr lang="en-US" sz="800" dirty="0">
                          <a:effectLst/>
                          <a:latin typeface="Comic Sans MS" panose="030F0702030302020204" pitchFamily="66" charset="0"/>
                        </a:rPr>
                        <a:t>the </a:t>
                      </a:r>
                      <a:r>
                        <a:rPr lang="en-US" sz="800" dirty="0" smtClean="0">
                          <a:effectLst/>
                          <a:latin typeface="Comic Sans MS" panose="030F0702030302020204" pitchFamily="66" charset="0"/>
                        </a:rPr>
                        <a:t>ENSO)</a:t>
                      </a:r>
                      <a:endParaRPr lang="zh-TW" sz="800" dirty="0">
                        <a:effectLst/>
                        <a:latin typeface="Comic Sans MS" panose="030F0702030302020204" pitchFamily="66" charset="0"/>
                        <a:ea typeface="新細明體" panose="02020500000000000000" pitchFamily="18" charset="-120"/>
                      </a:endParaRPr>
                    </a:p>
                  </a:txBody>
                  <a:tcPr marL="68580" marR="68580" marT="0" marB="0"/>
                </a:tc>
                <a:tc hMerge="1">
                  <a:txBody>
                    <a:bodyPr/>
                    <a:lstStyle/>
                    <a:p>
                      <a:endParaRPr lang="zh-TW" altLang="en-US"/>
                    </a:p>
                  </a:txBody>
                  <a:tcPr/>
                </a:tc>
                <a:extLst>
                  <a:ext uri="{0D108BD9-81ED-4DB2-BD59-A6C34878D82A}">
                    <a16:rowId xmlns:a16="http://schemas.microsoft.com/office/drawing/2014/main" val="3316801133"/>
                  </a:ext>
                </a:extLst>
              </a:tr>
              <a:tr h="294075">
                <a:tc>
                  <a:txBody>
                    <a:bodyPr/>
                    <a:lstStyle/>
                    <a:p>
                      <a:pPr fontAlgn="auto" hangingPunct="1">
                        <a:lnSpc>
                          <a:spcPct val="100000"/>
                        </a:lnSpc>
                        <a:spcAft>
                          <a:spcPts val="0"/>
                        </a:spcAft>
                      </a:pPr>
                      <a:r>
                        <a:rPr lang="en-US" sz="800">
                          <a:effectLst/>
                          <a:latin typeface="Comic Sans MS" panose="030F0702030302020204" pitchFamily="66" charset="0"/>
                        </a:rPr>
                        <a:t>El Niño</a:t>
                      </a:r>
                      <a:endParaRPr lang="zh-TW" sz="800">
                        <a:effectLst/>
                        <a:latin typeface="Comic Sans MS" panose="030F0702030302020204" pitchFamily="66" charset="0"/>
                        <a:ea typeface="新細明體" panose="02020500000000000000" pitchFamily="18" charset="-120"/>
                      </a:endParaRPr>
                    </a:p>
                  </a:txBody>
                  <a:tcPr marL="68580" marR="68580" marT="0" marB="0"/>
                </a:tc>
                <a:tc>
                  <a:txBody>
                    <a:bodyPr/>
                    <a:lstStyle/>
                    <a:p>
                      <a:pPr fontAlgn="auto" hangingPunct="1">
                        <a:lnSpc>
                          <a:spcPct val="100000"/>
                        </a:lnSpc>
                        <a:spcAft>
                          <a:spcPts val="0"/>
                        </a:spcAft>
                      </a:pPr>
                      <a:r>
                        <a:rPr lang="en-US" sz="800" b="1" dirty="0">
                          <a:solidFill>
                            <a:srgbClr val="FF0000"/>
                          </a:solidFill>
                          <a:effectLst/>
                          <a:latin typeface="Comic Sans MS" panose="030F0702030302020204" pitchFamily="66" charset="0"/>
                        </a:rPr>
                        <a:t>1965/66, 1972/73,</a:t>
                      </a:r>
                      <a:r>
                        <a:rPr lang="en-US" sz="800" b="0" dirty="0">
                          <a:solidFill>
                            <a:srgbClr val="0000FF"/>
                          </a:solidFill>
                          <a:effectLst/>
                          <a:latin typeface="Comic Sans MS" panose="030F0702030302020204" pitchFamily="66" charset="0"/>
                        </a:rPr>
                        <a:t>1982/83</a:t>
                      </a:r>
                      <a:r>
                        <a:rPr lang="en-US" sz="800" b="1" dirty="0">
                          <a:solidFill>
                            <a:srgbClr val="FF0000"/>
                          </a:solidFill>
                          <a:effectLst/>
                          <a:latin typeface="Comic Sans MS" panose="030F0702030302020204" pitchFamily="66" charset="0"/>
                        </a:rPr>
                        <a:t>,1986/87, 1987/88</a:t>
                      </a:r>
                      <a:r>
                        <a:rPr lang="en-US" sz="800" b="1" dirty="0" smtClean="0">
                          <a:solidFill>
                            <a:srgbClr val="FF0000"/>
                          </a:solidFill>
                          <a:effectLst/>
                          <a:latin typeface="Comic Sans MS" panose="030F0702030302020204" pitchFamily="66" charset="0"/>
                        </a:rPr>
                        <a:t>, 1991/92</a:t>
                      </a:r>
                      <a:r>
                        <a:rPr lang="en-US" sz="800" b="1" dirty="0">
                          <a:solidFill>
                            <a:srgbClr val="FF0000"/>
                          </a:solidFill>
                          <a:effectLst/>
                          <a:latin typeface="Comic Sans MS" panose="030F0702030302020204" pitchFamily="66" charset="0"/>
                        </a:rPr>
                        <a:t>, </a:t>
                      </a:r>
                      <a:r>
                        <a:rPr lang="en-US" sz="800" b="0" dirty="0">
                          <a:solidFill>
                            <a:srgbClr val="0000FF"/>
                          </a:solidFill>
                          <a:effectLst/>
                          <a:latin typeface="Comic Sans MS" panose="030F0702030302020204" pitchFamily="66" charset="0"/>
                        </a:rPr>
                        <a:t>1997/98</a:t>
                      </a:r>
                      <a:r>
                        <a:rPr lang="en-US" sz="800" b="1" dirty="0">
                          <a:solidFill>
                            <a:srgbClr val="FF0000"/>
                          </a:solidFill>
                          <a:effectLst/>
                          <a:latin typeface="Comic Sans MS" panose="030F0702030302020204" pitchFamily="66" charset="0"/>
                        </a:rPr>
                        <a:t>, 2002/03, 2009/10, 2015/16</a:t>
                      </a:r>
                      <a:endParaRPr lang="zh-TW" sz="800" b="1" dirty="0">
                        <a:solidFill>
                          <a:srgbClr val="FF0000"/>
                        </a:solidFill>
                        <a:effectLst/>
                        <a:latin typeface="Comic Sans MS" panose="030F0702030302020204" pitchFamily="66" charset="0"/>
                        <a:ea typeface="新細明體" panose="02020500000000000000" pitchFamily="18" charset="-120"/>
                      </a:endParaRPr>
                    </a:p>
                  </a:txBody>
                  <a:tcPr marL="68580" marR="68580" marT="0" marB="0"/>
                </a:tc>
                <a:extLst>
                  <a:ext uri="{0D108BD9-81ED-4DB2-BD59-A6C34878D82A}">
                    <a16:rowId xmlns:a16="http://schemas.microsoft.com/office/drawing/2014/main" val="1181383080"/>
                  </a:ext>
                </a:extLst>
              </a:tr>
              <a:tr h="294075">
                <a:tc>
                  <a:txBody>
                    <a:bodyPr/>
                    <a:lstStyle/>
                    <a:p>
                      <a:pPr fontAlgn="auto" hangingPunct="1">
                        <a:lnSpc>
                          <a:spcPct val="100000"/>
                        </a:lnSpc>
                        <a:spcAft>
                          <a:spcPts val="0"/>
                        </a:spcAft>
                      </a:pPr>
                      <a:r>
                        <a:rPr lang="en-US" sz="800">
                          <a:effectLst/>
                          <a:latin typeface="Comic Sans MS" panose="030F0702030302020204" pitchFamily="66" charset="0"/>
                        </a:rPr>
                        <a:t>La Niña</a:t>
                      </a:r>
                      <a:endParaRPr lang="zh-TW" sz="800">
                        <a:effectLst/>
                        <a:latin typeface="Comic Sans MS" panose="030F0702030302020204" pitchFamily="66" charset="0"/>
                        <a:ea typeface="新細明體" panose="02020500000000000000" pitchFamily="18" charset="-120"/>
                      </a:endParaRPr>
                    </a:p>
                  </a:txBody>
                  <a:tcPr marL="68580" marR="68580" marT="0" marB="0"/>
                </a:tc>
                <a:tc>
                  <a:txBody>
                    <a:bodyPr/>
                    <a:lstStyle/>
                    <a:p>
                      <a:pPr fontAlgn="auto" hangingPunct="1">
                        <a:lnSpc>
                          <a:spcPct val="100000"/>
                        </a:lnSpc>
                        <a:spcAft>
                          <a:spcPts val="0"/>
                        </a:spcAft>
                      </a:pPr>
                      <a:r>
                        <a:rPr lang="en-US" sz="800" b="1" dirty="0">
                          <a:solidFill>
                            <a:srgbClr val="FF0000"/>
                          </a:solidFill>
                          <a:effectLst/>
                          <a:latin typeface="Comic Sans MS" panose="030F0702030302020204" pitchFamily="66" charset="0"/>
                        </a:rPr>
                        <a:t>1970/71, 1973/74, 1975/76, </a:t>
                      </a:r>
                      <a:r>
                        <a:rPr lang="en-US" sz="800" b="0" dirty="0">
                          <a:solidFill>
                            <a:srgbClr val="0000FF"/>
                          </a:solidFill>
                          <a:effectLst/>
                          <a:latin typeface="Comic Sans MS" panose="030F0702030302020204" pitchFamily="66" charset="0"/>
                        </a:rPr>
                        <a:t>1988/89</a:t>
                      </a:r>
                      <a:r>
                        <a:rPr lang="en-US" sz="800" b="1" dirty="0">
                          <a:solidFill>
                            <a:srgbClr val="FF0000"/>
                          </a:solidFill>
                          <a:effectLst/>
                          <a:latin typeface="Comic Sans MS" panose="030F0702030302020204" pitchFamily="66" charset="0"/>
                        </a:rPr>
                        <a:t>, 1998/99. 1999/00, 2007/08, 2010/11</a:t>
                      </a:r>
                      <a:endParaRPr lang="zh-TW" sz="800" b="1" dirty="0">
                        <a:solidFill>
                          <a:srgbClr val="FF0000"/>
                        </a:solidFill>
                        <a:effectLst/>
                        <a:latin typeface="Comic Sans MS" panose="030F0702030302020204" pitchFamily="66" charset="0"/>
                        <a:ea typeface="新細明體" panose="02020500000000000000" pitchFamily="18" charset="-120"/>
                      </a:endParaRPr>
                    </a:p>
                  </a:txBody>
                  <a:tcPr marL="68580" marR="68580" marT="0" marB="0"/>
                </a:tc>
                <a:extLst>
                  <a:ext uri="{0D108BD9-81ED-4DB2-BD59-A6C34878D82A}">
                    <a16:rowId xmlns:a16="http://schemas.microsoft.com/office/drawing/2014/main" val="2689062094"/>
                  </a:ext>
                </a:extLst>
              </a:tr>
            </a:tbl>
          </a:graphicData>
        </a:graphic>
      </p:graphicFrame>
      <p:sp>
        <p:nvSpPr>
          <p:cNvPr id="20" name="Rectangle 4"/>
          <p:cNvSpPr>
            <a:spLocks noChangeArrowheads="1"/>
          </p:cNvSpPr>
          <p:nvPr/>
        </p:nvSpPr>
        <p:spPr bwMode="auto">
          <a:xfrm>
            <a:off x="637859" y="51035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8" name="TextBox 3"/>
          <p:cNvSpPr txBox="1"/>
          <p:nvPr/>
        </p:nvSpPr>
        <p:spPr>
          <a:xfrm>
            <a:off x="5753656" y="60661"/>
            <a:ext cx="1685077" cy="369332"/>
          </a:xfrm>
          <a:prstGeom prst="rect">
            <a:avLst/>
          </a:prstGeom>
          <a:noFill/>
        </p:spPr>
        <p:txBody>
          <a:bodyPr wrap="none" rtlCol="0">
            <a:spAutoFit/>
          </a:bodyPr>
          <a:lstStyle/>
          <a:p>
            <a:r>
              <a:rPr lang="en-US" dirty="0" smtClean="0">
                <a:solidFill>
                  <a:srgbClr val="C00000"/>
                </a:solidFill>
                <a:latin typeface="Comic Sans MS" panose="030F0702030302020204" pitchFamily="66" charset="0"/>
              </a:rPr>
              <a:t>NPO develops</a:t>
            </a:r>
            <a:endParaRPr lang="en-US" dirty="0">
              <a:solidFill>
                <a:srgbClr val="C00000"/>
              </a:solidFill>
              <a:latin typeface="Comic Sans MS" panose="030F0702030302020204" pitchFamily="66" charset="0"/>
            </a:endParaRPr>
          </a:p>
        </p:txBody>
      </p:sp>
      <p:sp>
        <p:nvSpPr>
          <p:cNvPr id="21" name="TextBox 6"/>
          <p:cNvSpPr txBox="1"/>
          <p:nvPr/>
        </p:nvSpPr>
        <p:spPr>
          <a:xfrm>
            <a:off x="5334000" y="1454573"/>
            <a:ext cx="1281120" cy="369332"/>
          </a:xfrm>
          <a:prstGeom prst="rect">
            <a:avLst/>
          </a:prstGeom>
          <a:noFill/>
        </p:spPr>
        <p:txBody>
          <a:bodyPr wrap="none" rtlCol="0">
            <a:spAutoFit/>
          </a:bodyPr>
          <a:lstStyle/>
          <a:p>
            <a:r>
              <a:rPr lang="en-US" dirty="0" smtClean="0">
                <a:solidFill>
                  <a:srgbClr val="000000"/>
                </a:solidFill>
                <a:latin typeface="Comic Sans MS" panose="030F0702030302020204" pitchFamily="66" charset="0"/>
              </a:rPr>
              <a:t>NPO -&gt;VM</a:t>
            </a:r>
            <a:endParaRPr lang="en-US" dirty="0">
              <a:solidFill>
                <a:srgbClr val="000000"/>
              </a:solidFill>
              <a:latin typeface="Comic Sans MS" panose="030F0702030302020204" pitchFamily="66" charset="0"/>
            </a:endParaRPr>
          </a:p>
        </p:txBody>
      </p:sp>
      <p:sp>
        <p:nvSpPr>
          <p:cNvPr id="22" name="TextBox 7"/>
          <p:cNvSpPr txBox="1"/>
          <p:nvPr/>
        </p:nvSpPr>
        <p:spPr>
          <a:xfrm>
            <a:off x="5397629" y="2762699"/>
            <a:ext cx="712054" cy="369332"/>
          </a:xfrm>
          <a:prstGeom prst="rect">
            <a:avLst/>
          </a:prstGeom>
          <a:noFill/>
        </p:spPr>
        <p:txBody>
          <a:bodyPr wrap="none" rtlCol="0">
            <a:spAutoFit/>
          </a:bodyPr>
          <a:lstStyle/>
          <a:p>
            <a:r>
              <a:rPr lang="en-US" dirty="0" smtClean="0">
                <a:solidFill>
                  <a:srgbClr val="000000"/>
                </a:solidFill>
                <a:latin typeface="Comic Sans MS" panose="030F0702030302020204" pitchFamily="66" charset="0"/>
              </a:rPr>
              <a:t>PMM</a:t>
            </a:r>
            <a:endParaRPr lang="en-US"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32353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eof_63_ersst_20S_b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990600"/>
            <a:ext cx="9133840" cy="4724400"/>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p:cNvSpPr txBox="1"/>
          <p:nvPr/>
        </p:nvSpPr>
        <p:spPr>
          <a:xfrm>
            <a:off x="838200" y="1295400"/>
            <a:ext cx="2193229"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Miller et al. (2017)</a:t>
            </a:r>
            <a:endParaRPr lang="zh-TW" altLang="en-US" dirty="0">
              <a:solidFill>
                <a:srgbClr val="000000"/>
              </a:solidFill>
              <a:latin typeface="Comic Sans MS" panose="030F0702030302020204" pitchFamily="66" charset="0"/>
            </a:endParaRPr>
          </a:p>
        </p:txBody>
      </p:sp>
      <p:sp>
        <p:nvSpPr>
          <p:cNvPr id="20" name="文字方塊 19"/>
          <p:cNvSpPr txBox="1"/>
          <p:nvPr/>
        </p:nvSpPr>
        <p:spPr>
          <a:xfrm>
            <a:off x="1722167" y="201016"/>
            <a:ext cx="6093335" cy="646331"/>
          </a:xfrm>
          <a:prstGeom prst="rect">
            <a:avLst/>
          </a:prstGeom>
          <a:noFill/>
        </p:spPr>
        <p:txBody>
          <a:bodyPr wrap="none" rtlCol="0">
            <a:spAutoFit/>
          </a:bodyPr>
          <a:lstStyle/>
          <a:p>
            <a:pPr algn="ctr"/>
            <a:r>
              <a:rPr lang="en-US" altLang="zh-TW" dirty="0" smtClean="0">
                <a:solidFill>
                  <a:srgbClr val="CC3300"/>
                </a:solidFill>
                <a:latin typeface="Comic Sans MS" panose="030F0702030302020204" pitchFamily="66" charset="0"/>
              </a:rPr>
              <a:t>Yu-heng Tseng</a:t>
            </a:r>
          </a:p>
          <a:p>
            <a:pPr algn="ctr"/>
            <a:r>
              <a:rPr lang="en-US" altLang="zh-TW" dirty="0" smtClean="0">
                <a:solidFill>
                  <a:srgbClr val="CC3300"/>
                </a:solidFill>
                <a:latin typeface="Comic Sans MS" panose="030F0702030302020204" pitchFamily="66" charset="0"/>
              </a:rPr>
              <a:t>Institute of Oceanography, National Taiwan University</a:t>
            </a:r>
            <a:endParaRPr lang="zh-TW" altLang="en-US" dirty="0">
              <a:solidFill>
                <a:srgbClr val="CC3300"/>
              </a:solidFill>
              <a:latin typeface="Comic Sans MS" panose="030F0702030302020204" pitchFamily="66" charset="0"/>
            </a:endParaRPr>
          </a:p>
        </p:txBody>
      </p:sp>
      <p:sp>
        <p:nvSpPr>
          <p:cNvPr id="25" name="矩形 24"/>
          <p:cNvSpPr/>
          <p:nvPr/>
        </p:nvSpPr>
        <p:spPr>
          <a:xfrm>
            <a:off x="1295400" y="726934"/>
            <a:ext cx="6649577" cy="523220"/>
          </a:xfrm>
          <a:prstGeom prst="rect">
            <a:avLst/>
          </a:prstGeom>
        </p:spPr>
        <p:txBody>
          <a:bodyPr wrap="none">
            <a:spAutoFit/>
          </a:bodyPr>
          <a:lstStyle/>
          <a:p>
            <a:r>
              <a:rPr lang="en-US" altLang="zh-TW" sz="2800" b="1" dirty="0" smtClean="0">
                <a:solidFill>
                  <a:srgbClr val="0000FF"/>
                </a:solidFill>
                <a:latin typeface="Comic Sans MS" panose="030F0702030302020204" pitchFamily="66" charset="0"/>
              </a:rPr>
              <a:t>New North </a:t>
            </a:r>
            <a:r>
              <a:rPr lang="en-US" altLang="zh-TW" sz="2800" b="1" dirty="0">
                <a:solidFill>
                  <a:srgbClr val="0000FF"/>
                </a:solidFill>
                <a:latin typeface="Comic Sans MS" panose="030F0702030302020204" pitchFamily="66" charset="0"/>
              </a:rPr>
              <a:t>Pacific climate paradigm </a:t>
            </a:r>
            <a:endParaRPr lang="zh-TW" altLang="en-US" sz="2800" dirty="0"/>
          </a:p>
        </p:txBody>
      </p:sp>
      <p:sp>
        <p:nvSpPr>
          <p:cNvPr id="8" name="Right Arrow 3"/>
          <p:cNvSpPr/>
          <p:nvPr/>
        </p:nvSpPr>
        <p:spPr>
          <a:xfrm>
            <a:off x="2362200" y="3575566"/>
            <a:ext cx="5105400" cy="609600"/>
          </a:xfrm>
          <a:prstGeom prst="rightArrow">
            <a:avLst>
              <a:gd name="adj1" fmla="val 53333"/>
              <a:gd name="adj2" fmla="val 78333"/>
            </a:avLst>
          </a:prstGeom>
          <a:noFill/>
          <a:ln w="38100" cap="flat">
            <a:solidFill>
              <a:srgbClr val="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2389825" y="3682800"/>
            <a:ext cx="5153975" cy="369332"/>
          </a:xfrm>
          <a:prstGeom prst="rect">
            <a:avLst/>
          </a:prstGeom>
        </p:spPr>
        <p:txBody>
          <a:bodyPr wrap="none">
            <a:spAutoFit/>
          </a:bodyPr>
          <a:lstStyle/>
          <a:p>
            <a:r>
              <a:rPr lang="en-US" altLang="zh-TW" dirty="0" smtClean="0">
                <a:solidFill>
                  <a:srgbClr val="000000"/>
                </a:solidFill>
                <a:latin typeface="Comic Sans MS" panose="030F0702030302020204" pitchFamily="66" charset="0"/>
              </a:rPr>
              <a:t>Chen et </a:t>
            </a:r>
            <a:r>
              <a:rPr lang="en-US" altLang="zh-TW" dirty="0">
                <a:solidFill>
                  <a:srgbClr val="000000"/>
                </a:solidFill>
                <a:latin typeface="Comic Sans MS" panose="030F0702030302020204" pitchFamily="66" charset="0"/>
              </a:rPr>
              <a:t>al. (</a:t>
            </a:r>
            <a:r>
              <a:rPr lang="en-US" altLang="zh-TW" dirty="0" smtClean="0">
                <a:solidFill>
                  <a:srgbClr val="000000"/>
                </a:solidFill>
                <a:latin typeface="Comic Sans MS" panose="030F0702030302020204" pitchFamily="66" charset="0"/>
              </a:rPr>
              <a:t>2015, 2018); Tseng et al. (2017a);</a:t>
            </a:r>
            <a:endParaRPr lang="en-US" altLang="zh-TW" dirty="0">
              <a:solidFill>
                <a:srgbClr val="000000"/>
              </a:solidFill>
              <a:latin typeface="Comic Sans MS" panose="030F0702030302020204" pitchFamily="66" charset="0"/>
            </a:endParaRPr>
          </a:p>
        </p:txBody>
      </p:sp>
      <p:sp>
        <p:nvSpPr>
          <p:cNvPr id="10" name="文字方塊 9"/>
          <p:cNvSpPr txBox="1"/>
          <p:nvPr/>
        </p:nvSpPr>
        <p:spPr>
          <a:xfrm>
            <a:off x="1374671" y="3303032"/>
            <a:ext cx="2721035" cy="369332"/>
          </a:xfrm>
          <a:prstGeom prst="rect">
            <a:avLst/>
          </a:prstGeom>
          <a:noFill/>
        </p:spPr>
        <p:txBody>
          <a:bodyPr wrap="square" rtlCol="0">
            <a:spAutoFit/>
          </a:bodyPr>
          <a:lstStyle/>
          <a:p>
            <a:r>
              <a:rPr lang="en-US" altLang="zh-TW" dirty="0" smtClean="0">
                <a:latin typeface="Comic Sans MS" panose="030F0702030302020204" pitchFamily="66" charset="0"/>
              </a:rPr>
              <a:t>Hu et al. (2017a; 2017b)</a:t>
            </a:r>
            <a:endParaRPr lang="zh-TW" altLang="en-US" dirty="0">
              <a:latin typeface="Comic Sans MS" panose="030F0702030302020204" pitchFamily="66" charset="0"/>
            </a:endParaRPr>
          </a:p>
        </p:txBody>
      </p:sp>
      <p:sp>
        <p:nvSpPr>
          <p:cNvPr id="22" name="TextBox 9"/>
          <p:cNvSpPr txBox="1"/>
          <p:nvPr/>
        </p:nvSpPr>
        <p:spPr>
          <a:xfrm>
            <a:off x="2717352" y="1459468"/>
            <a:ext cx="4445448" cy="369332"/>
          </a:xfrm>
          <a:prstGeom prst="rect">
            <a:avLst/>
          </a:prstGeom>
          <a:noFill/>
        </p:spPr>
        <p:txBody>
          <a:bodyPr wrap="none" rtlCol="0">
            <a:spAutoFit/>
          </a:bodyPr>
          <a:lstStyle/>
          <a:p>
            <a:r>
              <a:rPr lang="en-US" dirty="0" smtClean="0">
                <a:solidFill>
                  <a:srgbClr val="CC3300"/>
                </a:solidFill>
                <a:latin typeface="Comic Sans MS" panose="030F0702030302020204" pitchFamily="66" charset="0"/>
              </a:rPr>
              <a:t>Ding et al. (2015a); Tseng et al. (2017b)</a:t>
            </a:r>
            <a:endParaRPr lang="en-US" dirty="0">
              <a:solidFill>
                <a:srgbClr val="CC3300"/>
              </a:solidFill>
              <a:latin typeface="Comic Sans MS" panose="030F0702030302020204" pitchFamily="66" charset="0"/>
            </a:endParaRPr>
          </a:p>
        </p:txBody>
      </p:sp>
      <p:sp>
        <p:nvSpPr>
          <p:cNvPr id="23" name="文字方塊 22"/>
          <p:cNvSpPr txBox="1"/>
          <p:nvPr/>
        </p:nvSpPr>
        <p:spPr>
          <a:xfrm>
            <a:off x="762000" y="1981200"/>
            <a:ext cx="2667000" cy="646331"/>
          </a:xfrm>
          <a:prstGeom prst="rect">
            <a:avLst/>
          </a:prstGeom>
          <a:noFill/>
        </p:spPr>
        <p:txBody>
          <a:bodyPr wrap="square" rtlCol="0">
            <a:spAutoFit/>
          </a:bodyPr>
          <a:lstStyle/>
          <a:p>
            <a:r>
              <a:rPr lang="en-US" altLang="zh-TW" dirty="0" smtClean="0">
                <a:solidFill>
                  <a:srgbClr val="CC3300"/>
                </a:solidFill>
                <a:latin typeface="Comic Sans MS" panose="030F0702030302020204" pitchFamily="66" charset="0"/>
              </a:rPr>
              <a:t>Tropical-extratropical interaction</a:t>
            </a:r>
            <a:endParaRPr lang="zh-TW" altLang="en-US" dirty="0">
              <a:solidFill>
                <a:srgbClr val="CC3300"/>
              </a:solidFill>
              <a:latin typeface="Comic Sans MS" panose="030F0702030302020204" pitchFamily="66" charset="0"/>
            </a:endParaRPr>
          </a:p>
        </p:txBody>
      </p:sp>
      <p:sp>
        <p:nvSpPr>
          <p:cNvPr id="24" name="Curved Down Arrow 5"/>
          <p:cNvSpPr/>
          <p:nvPr/>
        </p:nvSpPr>
        <p:spPr>
          <a:xfrm>
            <a:off x="2898000" y="1981200"/>
            <a:ext cx="3960000" cy="1295400"/>
          </a:xfrm>
          <a:prstGeom prst="curvedDownArrow">
            <a:avLst>
              <a:gd name="adj1" fmla="val 32122"/>
              <a:gd name="adj2" fmla="val 50000"/>
              <a:gd name="adj3" fmla="val 36982"/>
            </a:avLst>
          </a:prstGeom>
          <a:solidFill>
            <a:srgbClr val="CC33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矩形 25"/>
          <p:cNvSpPr/>
          <p:nvPr/>
        </p:nvSpPr>
        <p:spPr>
          <a:xfrm>
            <a:off x="5943600" y="2209800"/>
            <a:ext cx="685800" cy="381000"/>
          </a:xfrm>
          <a:prstGeom prst="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弧形 26"/>
          <p:cNvSpPr/>
          <p:nvPr/>
        </p:nvSpPr>
        <p:spPr>
          <a:xfrm>
            <a:off x="4574462" y="3048000"/>
            <a:ext cx="1371600" cy="2590800"/>
          </a:xfrm>
          <a:prstGeom prst="arc">
            <a:avLst>
              <a:gd name="adj1" fmla="val 16151720"/>
              <a:gd name="adj2" fmla="val 20002783"/>
            </a:avLst>
          </a:prstGeom>
          <a:ln w="101600">
            <a:solidFill>
              <a:srgbClr val="002060"/>
            </a:solidFill>
            <a:tailEnd type="triangle" w="med" len="sm"/>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矩形 27"/>
          <p:cNvSpPr/>
          <p:nvPr/>
        </p:nvSpPr>
        <p:spPr>
          <a:xfrm>
            <a:off x="6096000" y="3352800"/>
            <a:ext cx="688009" cy="369332"/>
          </a:xfrm>
          <a:prstGeom prst="rect">
            <a:avLst/>
          </a:prstGeom>
        </p:spPr>
        <p:txBody>
          <a:bodyPr wrap="none">
            <a:spAutoFit/>
          </a:bodyPr>
          <a:lstStyle/>
          <a:p>
            <a:r>
              <a:rPr lang="en-US" altLang="zh-TW" dirty="0" smtClean="0">
                <a:solidFill>
                  <a:srgbClr val="002060"/>
                </a:solidFill>
                <a:latin typeface="Comic Sans MS" panose="030F0702030302020204" pitchFamily="66" charset="0"/>
              </a:rPr>
              <a:t>SFM</a:t>
            </a:r>
            <a:endParaRPr lang="en-US" altLang="zh-TW" dirty="0">
              <a:solidFill>
                <a:srgbClr val="002060"/>
              </a:solidFill>
              <a:latin typeface="Comic Sans MS" panose="030F0702030302020204" pitchFamily="66" charset="0"/>
            </a:endParaRPr>
          </a:p>
        </p:txBody>
      </p:sp>
      <p:pic>
        <p:nvPicPr>
          <p:cNvPr id="29" name="圖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523" y="2895600"/>
            <a:ext cx="1211277" cy="811222"/>
          </a:xfrm>
          <a:prstGeom prst="rect">
            <a:avLst/>
          </a:prstGeom>
        </p:spPr>
      </p:pic>
      <p:sp>
        <p:nvSpPr>
          <p:cNvPr id="30" name="矩形 29"/>
          <p:cNvSpPr/>
          <p:nvPr/>
        </p:nvSpPr>
        <p:spPr>
          <a:xfrm>
            <a:off x="3735200" y="3135868"/>
            <a:ext cx="2284600" cy="369332"/>
          </a:xfrm>
          <a:prstGeom prst="rect">
            <a:avLst/>
          </a:prstGeom>
        </p:spPr>
        <p:txBody>
          <a:bodyPr wrap="none">
            <a:spAutoFit/>
          </a:bodyPr>
          <a:lstStyle/>
          <a:p>
            <a:r>
              <a:rPr lang="en-US" altLang="zh-TW" dirty="0">
                <a:solidFill>
                  <a:srgbClr val="002060"/>
                </a:solidFill>
                <a:latin typeface="Comic Sans MS" panose="030F0702030302020204" pitchFamily="66" charset="0"/>
              </a:rPr>
              <a:t>Ding et al. (</a:t>
            </a:r>
            <a:r>
              <a:rPr lang="en-US" altLang="zh-TW" dirty="0" smtClean="0">
                <a:solidFill>
                  <a:srgbClr val="002060"/>
                </a:solidFill>
                <a:latin typeface="Comic Sans MS" panose="030F0702030302020204" pitchFamily="66" charset="0"/>
              </a:rPr>
              <a:t>2015b) </a:t>
            </a:r>
            <a:endParaRPr lang="en-US" altLang="zh-TW" dirty="0">
              <a:solidFill>
                <a:srgbClr val="002060"/>
              </a:solidFill>
              <a:latin typeface="Comic Sans MS" panose="030F0702030302020204" pitchFamily="66" charset="0"/>
            </a:endParaRPr>
          </a:p>
        </p:txBody>
      </p:sp>
      <p:sp>
        <p:nvSpPr>
          <p:cNvPr id="17" name="Curved Down Arrow 5"/>
          <p:cNvSpPr/>
          <p:nvPr/>
        </p:nvSpPr>
        <p:spPr>
          <a:xfrm flipH="1">
            <a:off x="6553200" y="1828800"/>
            <a:ext cx="2438400" cy="1009152"/>
          </a:xfrm>
          <a:prstGeom prst="curvedDownArrow">
            <a:avLst>
              <a:gd name="adj1" fmla="val 32122"/>
              <a:gd name="adj2" fmla="val 50000"/>
              <a:gd name="adj3" fmla="val 36982"/>
            </a:avLst>
          </a:prstGeom>
          <a:solidFill>
            <a:srgbClr val="990099"/>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9"/>
          <p:cNvSpPr txBox="1"/>
          <p:nvPr/>
        </p:nvSpPr>
        <p:spPr>
          <a:xfrm>
            <a:off x="6989243" y="1371600"/>
            <a:ext cx="2154757" cy="369332"/>
          </a:xfrm>
          <a:prstGeom prst="rect">
            <a:avLst/>
          </a:prstGeom>
          <a:noFill/>
        </p:spPr>
        <p:txBody>
          <a:bodyPr wrap="none" rtlCol="0">
            <a:spAutoFit/>
          </a:bodyPr>
          <a:lstStyle/>
          <a:p>
            <a:r>
              <a:rPr lang="en-US" dirty="0" smtClean="0">
                <a:solidFill>
                  <a:srgbClr val="660066"/>
                </a:solidFill>
                <a:latin typeface="Comic Sans MS" panose="030F0702030302020204" pitchFamily="66" charset="0"/>
              </a:rPr>
              <a:t>Ding et al. (2017a)</a:t>
            </a:r>
            <a:endParaRPr lang="en-US" dirty="0">
              <a:solidFill>
                <a:srgbClr val="660066"/>
              </a:solidFill>
              <a:latin typeface="Comic Sans MS" panose="030F0702030302020204" pitchFamily="66" charset="0"/>
            </a:endParaRPr>
          </a:p>
        </p:txBody>
      </p:sp>
      <p:sp>
        <p:nvSpPr>
          <p:cNvPr id="21" name="Curved Up Arrow 6"/>
          <p:cNvSpPr/>
          <p:nvPr/>
        </p:nvSpPr>
        <p:spPr>
          <a:xfrm>
            <a:off x="2743200" y="4568952"/>
            <a:ext cx="3960000" cy="1298448"/>
          </a:xfrm>
          <a:prstGeom prst="curvedUpArrow">
            <a:avLst>
              <a:gd name="adj1" fmla="val 35146"/>
              <a:gd name="adj2" fmla="val 50000"/>
              <a:gd name="adj3" fmla="val 41937"/>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文字方塊 30"/>
          <p:cNvSpPr txBox="1"/>
          <p:nvPr/>
        </p:nvSpPr>
        <p:spPr>
          <a:xfrm>
            <a:off x="762000" y="5449669"/>
            <a:ext cx="2667000" cy="646331"/>
          </a:xfrm>
          <a:prstGeom prst="rect">
            <a:avLst/>
          </a:prstGeom>
          <a:noFill/>
        </p:spPr>
        <p:txBody>
          <a:bodyPr wrap="square" rtlCol="0">
            <a:spAutoFit/>
          </a:bodyPr>
          <a:lstStyle/>
          <a:p>
            <a:r>
              <a:rPr lang="en-US" altLang="zh-TW" dirty="0" smtClean="0">
                <a:solidFill>
                  <a:srgbClr val="996600"/>
                </a:solidFill>
                <a:latin typeface="Comic Sans MS" panose="030F0702030302020204" pitchFamily="66" charset="0"/>
              </a:rPr>
              <a:t>Tropical-extratropical interaction</a:t>
            </a:r>
            <a:endParaRPr lang="zh-TW" altLang="en-US" dirty="0">
              <a:solidFill>
                <a:srgbClr val="996600"/>
              </a:solidFill>
              <a:latin typeface="Comic Sans MS" panose="030F0702030302020204" pitchFamily="66" charset="0"/>
            </a:endParaRPr>
          </a:p>
        </p:txBody>
      </p:sp>
      <p:sp>
        <p:nvSpPr>
          <p:cNvPr id="32" name="TextBox 9"/>
          <p:cNvSpPr txBox="1"/>
          <p:nvPr/>
        </p:nvSpPr>
        <p:spPr>
          <a:xfrm>
            <a:off x="2293933" y="5955268"/>
            <a:ext cx="4277133" cy="369332"/>
          </a:xfrm>
          <a:prstGeom prst="rect">
            <a:avLst/>
          </a:prstGeom>
          <a:noFill/>
        </p:spPr>
        <p:txBody>
          <a:bodyPr wrap="none" rtlCol="0">
            <a:spAutoFit/>
          </a:bodyPr>
          <a:lstStyle/>
          <a:p>
            <a:r>
              <a:rPr lang="en-US" dirty="0" smtClean="0">
                <a:solidFill>
                  <a:srgbClr val="996600"/>
                </a:solidFill>
                <a:latin typeface="Comic Sans MS" panose="030F0702030302020204" pitchFamily="66" charset="0"/>
              </a:rPr>
              <a:t>Ding et al. (2015c); Ding et al. (2016)</a:t>
            </a:r>
            <a:endParaRPr lang="en-US" dirty="0">
              <a:solidFill>
                <a:srgbClr val="996600"/>
              </a:solidFill>
              <a:latin typeface="Comic Sans MS" panose="030F0702030302020204" pitchFamily="66" charset="0"/>
            </a:endParaRPr>
          </a:p>
        </p:txBody>
      </p:sp>
    </p:spTree>
    <p:extLst>
      <p:ext uri="{BB962C8B-B14F-4D97-AF65-F5344CB8AC3E}">
        <p14:creationId xmlns:p14="http://schemas.microsoft.com/office/powerpoint/2010/main" val="2213895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animBg="1"/>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tatic-content.springer.com/image/art%3A10.1007%2Fs00382-014-2303-5/MediaObjects/382_2014_2303_Fig8_HTM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7297"/>
            <a:ext cx="4800600" cy="68107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w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242060"/>
            <a:ext cx="3505200" cy="561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print"/>
          <a:srcRect/>
          <a:stretch>
            <a:fillRect/>
          </a:stretch>
        </p:blipFill>
        <p:spPr bwMode="auto">
          <a:xfrm>
            <a:off x="4343400" y="0"/>
            <a:ext cx="4795922" cy="3254736"/>
          </a:xfrm>
          <a:prstGeom prst="rect">
            <a:avLst/>
          </a:prstGeom>
          <a:noFill/>
          <a:ln w="9525">
            <a:noFill/>
            <a:round/>
            <a:headEnd/>
            <a:tailEnd/>
          </a:ln>
        </p:spPr>
      </p:pic>
      <p:sp>
        <p:nvSpPr>
          <p:cNvPr id="9" name="Rectangle 2"/>
          <p:cNvSpPr/>
          <p:nvPr/>
        </p:nvSpPr>
        <p:spPr>
          <a:xfrm>
            <a:off x="7008061" y="1981200"/>
            <a:ext cx="2212139" cy="461665"/>
          </a:xfrm>
          <a:prstGeom prst="rect">
            <a:avLst/>
          </a:prstGeom>
        </p:spPr>
        <p:txBody>
          <a:bodyPr wrap="square">
            <a:spAutoFit/>
          </a:bodyPr>
          <a:lstStyle/>
          <a:p>
            <a:r>
              <a:rPr lang="en-US" sz="1200" dirty="0" smtClean="0">
                <a:latin typeface="Comic Sans MS" panose="030F0702030302020204" pitchFamily="66" charset="0"/>
              </a:rPr>
              <a:t>Super El Nino development: Hong et al. (2014) GRL</a:t>
            </a:r>
            <a:endParaRPr lang="en-US" sz="1200" dirty="0">
              <a:latin typeface="Comic Sans MS" panose="030F0702030302020204" pitchFamily="66" charset="0"/>
            </a:endParaRPr>
          </a:p>
        </p:txBody>
      </p:sp>
      <p:sp>
        <p:nvSpPr>
          <p:cNvPr id="4" name="Text Box 21"/>
          <p:cNvSpPr txBox="1">
            <a:spLocks noChangeArrowheads="1"/>
          </p:cNvSpPr>
          <p:nvPr/>
        </p:nvSpPr>
        <p:spPr bwMode="auto">
          <a:xfrm>
            <a:off x="27562" y="533400"/>
            <a:ext cx="4790094" cy="46166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sz="2400" u="none" dirty="0" smtClean="0">
                <a:solidFill>
                  <a:srgbClr val="FF0000"/>
                </a:solidFill>
                <a:latin typeface="Comic Sans MS" panose="030F0702030302020204" pitchFamily="66" charset="0"/>
              </a:rPr>
              <a:t>Southern hemisphere pathway </a:t>
            </a:r>
            <a:endParaRPr lang="en-US" altLang="zh-CN" sz="2400" u="none" dirty="0">
              <a:solidFill>
                <a:srgbClr val="FF0000"/>
              </a:solidFill>
              <a:latin typeface="Comic Sans MS" panose="030F0702030302020204" pitchFamily="66" charset="0"/>
            </a:endParaRPr>
          </a:p>
        </p:txBody>
      </p:sp>
      <p:sp>
        <p:nvSpPr>
          <p:cNvPr id="6" name="Rectangle 2"/>
          <p:cNvSpPr/>
          <p:nvPr/>
        </p:nvSpPr>
        <p:spPr>
          <a:xfrm>
            <a:off x="-76200" y="914400"/>
            <a:ext cx="4800600" cy="369332"/>
          </a:xfrm>
          <a:prstGeom prst="rect">
            <a:avLst/>
          </a:prstGeom>
        </p:spPr>
        <p:txBody>
          <a:bodyPr wrap="square">
            <a:spAutoFit/>
          </a:bodyPr>
          <a:lstStyle/>
          <a:p>
            <a:r>
              <a:rPr lang="en-US" dirty="0" smtClean="0">
                <a:latin typeface="Comic Sans MS" panose="030F0702030302020204" pitchFamily="66" charset="0"/>
              </a:rPr>
              <a:t>Zhang  et al. (2014a,b), </a:t>
            </a:r>
            <a:r>
              <a:rPr lang="en-US" altLang="zh-TW" dirty="0">
                <a:latin typeface="Comic Sans MS" panose="030F0702030302020204" pitchFamily="66" charset="0"/>
              </a:rPr>
              <a:t>Ding et al. (</a:t>
            </a:r>
            <a:r>
              <a:rPr lang="en-US" altLang="zh-TW" dirty="0" smtClean="0">
                <a:latin typeface="Comic Sans MS" panose="030F0702030302020204" pitchFamily="66" charset="0"/>
              </a:rPr>
              <a:t>2015c)</a:t>
            </a:r>
            <a:endParaRPr lang="en-US" dirty="0">
              <a:latin typeface="Comic Sans MS" panose="030F0702030302020204" pitchFamily="66" charset="0"/>
            </a:endParaRPr>
          </a:p>
        </p:txBody>
      </p:sp>
    </p:spTree>
    <p:extLst>
      <p:ext uri="{BB962C8B-B14F-4D97-AF65-F5344CB8AC3E}">
        <p14:creationId xmlns:p14="http://schemas.microsoft.com/office/powerpoint/2010/main" val="1991244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 descr="UW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225" b="-3"/>
          <a:stretch/>
        </p:blipFill>
        <p:spPr bwMode="auto">
          <a:xfrm>
            <a:off x="5943600" y="5573099"/>
            <a:ext cx="31813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Z:\ceof_63_ersst_20S_b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 y="990600"/>
            <a:ext cx="9133840" cy="4724400"/>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p:cNvSpPr txBox="1"/>
          <p:nvPr/>
        </p:nvSpPr>
        <p:spPr>
          <a:xfrm>
            <a:off x="838200" y="1295400"/>
            <a:ext cx="2193229"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Miller et al. (2017)</a:t>
            </a:r>
            <a:endParaRPr lang="zh-TW" altLang="en-US" dirty="0">
              <a:solidFill>
                <a:srgbClr val="000000"/>
              </a:solidFill>
              <a:latin typeface="Comic Sans MS" panose="030F0702030302020204" pitchFamily="66" charset="0"/>
            </a:endParaRPr>
          </a:p>
        </p:txBody>
      </p:sp>
      <p:sp>
        <p:nvSpPr>
          <p:cNvPr id="20" name="文字方塊 19"/>
          <p:cNvSpPr txBox="1"/>
          <p:nvPr/>
        </p:nvSpPr>
        <p:spPr>
          <a:xfrm>
            <a:off x="1722167" y="201016"/>
            <a:ext cx="6093335" cy="646331"/>
          </a:xfrm>
          <a:prstGeom prst="rect">
            <a:avLst/>
          </a:prstGeom>
          <a:noFill/>
        </p:spPr>
        <p:txBody>
          <a:bodyPr wrap="none" rtlCol="0">
            <a:spAutoFit/>
          </a:bodyPr>
          <a:lstStyle/>
          <a:p>
            <a:pPr algn="ctr"/>
            <a:r>
              <a:rPr lang="en-US" altLang="zh-TW" dirty="0" smtClean="0">
                <a:solidFill>
                  <a:srgbClr val="CC3300"/>
                </a:solidFill>
                <a:latin typeface="Comic Sans MS" panose="030F0702030302020204" pitchFamily="66" charset="0"/>
              </a:rPr>
              <a:t>Yu-heng Tseng</a:t>
            </a:r>
          </a:p>
          <a:p>
            <a:pPr algn="ctr"/>
            <a:r>
              <a:rPr lang="en-US" altLang="zh-TW" dirty="0" smtClean="0">
                <a:solidFill>
                  <a:srgbClr val="CC3300"/>
                </a:solidFill>
                <a:latin typeface="Comic Sans MS" panose="030F0702030302020204" pitchFamily="66" charset="0"/>
              </a:rPr>
              <a:t>Institute of Oceanography, National Taiwan University</a:t>
            </a:r>
            <a:endParaRPr lang="zh-TW" altLang="en-US" dirty="0">
              <a:solidFill>
                <a:srgbClr val="CC3300"/>
              </a:solidFill>
              <a:latin typeface="Comic Sans MS" panose="030F0702030302020204" pitchFamily="66" charset="0"/>
            </a:endParaRPr>
          </a:p>
        </p:txBody>
      </p:sp>
      <p:sp>
        <p:nvSpPr>
          <p:cNvPr id="25" name="矩形 24"/>
          <p:cNvSpPr/>
          <p:nvPr/>
        </p:nvSpPr>
        <p:spPr>
          <a:xfrm>
            <a:off x="1295400" y="726934"/>
            <a:ext cx="6649577" cy="523220"/>
          </a:xfrm>
          <a:prstGeom prst="rect">
            <a:avLst/>
          </a:prstGeom>
        </p:spPr>
        <p:txBody>
          <a:bodyPr wrap="none">
            <a:spAutoFit/>
          </a:bodyPr>
          <a:lstStyle/>
          <a:p>
            <a:r>
              <a:rPr lang="en-US" altLang="zh-TW" sz="2800" b="1" dirty="0" smtClean="0">
                <a:solidFill>
                  <a:srgbClr val="0000FF"/>
                </a:solidFill>
                <a:latin typeface="Comic Sans MS" panose="030F0702030302020204" pitchFamily="66" charset="0"/>
              </a:rPr>
              <a:t>New North </a:t>
            </a:r>
            <a:r>
              <a:rPr lang="en-US" altLang="zh-TW" sz="2800" b="1" dirty="0">
                <a:solidFill>
                  <a:srgbClr val="0000FF"/>
                </a:solidFill>
                <a:latin typeface="Comic Sans MS" panose="030F0702030302020204" pitchFamily="66" charset="0"/>
              </a:rPr>
              <a:t>Pacific climate paradigm </a:t>
            </a:r>
            <a:endParaRPr lang="zh-TW" altLang="en-US" sz="2800" dirty="0"/>
          </a:p>
        </p:txBody>
      </p:sp>
      <p:sp>
        <p:nvSpPr>
          <p:cNvPr id="8" name="Right Arrow 3"/>
          <p:cNvSpPr/>
          <p:nvPr/>
        </p:nvSpPr>
        <p:spPr>
          <a:xfrm>
            <a:off x="2362200" y="3575566"/>
            <a:ext cx="5105400" cy="609600"/>
          </a:xfrm>
          <a:prstGeom prst="rightArrow">
            <a:avLst>
              <a:gd name="adj1" fmla="val 53333"/>
              <a:gd name="adj2" fmla="val 78333"/>
            </a:avLst>
          </a:prstGeom>
          <a:noFill/>
          <a:ln w="38100" cap="flat">
            <a:solidFill>
              <a:srgbClr val="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2389825" y="3682800"/>
            <a:ext cx="5153975" cy="369332"/>
          </a:xfrm>
          <a:prstGeom prst="rect">
            <a:avLst/>
          </a:prstGeom>
        </p:spPr>
        <p:txBody>
          <a:bodyPr wrap="none">
            <a:spAutoFit/>
          </a:bodyPr>
          <a:lstStyle/>
          <a:p>
            <a:r>
              <a:rPr lang="en-US" altLang="zh-TW" dirty="0" smtClean="0">
                <a:solidFill>
                  <a:srgbClr val="000000"/>
                </a:solidFill>
                <a:latin typeface="Comic Sans MS" panose="030F0702030302020204" pitchFamily="66" charset="0"/>
              </a:rPr>
              <a:t>Chen et </a:t>
            </a:r>
            <a:r>
              <a:rPr lang="en-US" altLang="zh-TW" dirty="0">
                <a:solidFill>
                  <a:srgbClr val="000000"/>
                </a:solidFill>
                <a:latin typeface="Comic Sans MS" panose="030F0702030302020204" pitchFamily="66" charset="0"/>
              </a:rPr>
              <a:t>al. (</a:t>
            </a:r>
            <a:r>
              <a:rPr lang="en-US" altLang="zh-TW" dirty="0" smtClean="0">
                <a:solidFill>
                  <a:srgbClr val="000000"/>
                </a:solidFill>
                <a:latin typeface="Comic Sans MS" panose="030F0702030302020204" pitchFamily="66" charset="0"/>
              </a:rPr>
              <a:t>2015, 2018); Tseng et al. (2017a);</a:t>
            </a:r>
            <a:endParaRPr lang="en-US" altLang="zh-TW" dirty="0">
              <a:solidFill>
                <a:srgbClr val="000000"/>
              </a:solidFill>
              <a:latin typeface="Comic Sans MS" panose="030F0702030302020204" pitchFamily="66" charset="0"/>
            </a:endParaRPr>
          </a:p>
        </p:txBody>
      </p:sp>
      <p:sp>
        <p:nvSpPr>
          <p:cNvPr id="10" name="文字方塊 9"/>
          <p:cNvSpPr txBox="1"/>
          <p:nvPr/>
        </p:nvSpPr>
        <p:spPr>
          <a:xfrm>
            <a:off x="1374671" y="3303032"/>
            <a:ext cx="2721035" cy="369332"/>
          </a:xfrm>
          <a:prstGeom prst="rect">
            <a:avLst/>
          </a:prstGeom>
          <a:noFill/>
        </p:spPr>
        <p:txBody>
          <a:bodyPr wrap="square" rtlCol="0">
            <a:spAutoFit/>
          </a:bodyPr>
          <a:lstStyle/>
          <a:p>
            <a:r>
              <a:rPr lang="en-US" altLang="zh-TW" dirty="0" smtClean="0">
                <a:latin typeface="Comic Sans MS" panose="030F0702030302020204" pitchFamily="66" charset="0"/>
              </a:rPr>
              <a:t>Hu et al. (2017a; 2017b)</a:t>
            </a:r>
            <a:endParaRPr lang="zh-TW" altLang="en-US" dirty="0">
              <a:latin typeface="Comic Sans MS" panose="030F0702030302020204" pitchFamily="66" charset="0"/>
            </a:endParaRPr>
          </a:p>
        </p:txBody>
      </p:sp>
      <p:sp>
        <p:nvSpPr>
          <p:cNvPr id="22" name="TextBox 9"/>
          <p:cNvSpPr txBox="1"/>
          <p:nvPr/>
        </p:nvSpPr>
        <p:spPr>
          <a:xfrm>
            <a:off x="2717352" y="1459468"/>
            <a:ext cx="4445448" cy="369332"/>
          </a:xfrm>
          <a:prstGeom prst="rect">
            <a:avLst/>
          </a:prstGeom>
          <a:noFill/>
        </p:spPr>
        <p:txBody>
          <a:bodyPr wrap="none" rtlCol="0">
            <a:spAutoFit/>
          </a:bodyPr>
          <a:lstStyle/>
          <a:p>
            <a:r>
              <a:rPr lang="en-US" dirty="0" smtClean="0">
                <a:solidFill>
                  <a:srgbClr val="CC3300"/>
                </a:solidFill>
                <a:latin typeface="Comic Sans MS" panose="030F0702030302020204" pitchFamily="66" charset="0"/>
              </a:rPr>
              <a:t>Ding et al. (2015a); Tseng et al. (2017b)</a:t>
            </a:r>
            <a:endParaRPr lang="en-US" dirty="0">
              <a:solidFill>
                <a:srgbClr val="CC3300"/>
              </a:solidFill>
              <a:latin typeface="Comic Sans MS" panose="030F0702030302020204" pitchFamily="66" charset="0"/>
            </a:endParaRPr>
          </a:p>
        </p:txBody>
      </p:sp>
      <p:sp>
        <p:nvSpPr>
          <p:cNvPr id="23" name="文字方塊 22"/>
          <p:cNvSpPr txBox="1"/>
          <p:nvPr/>
        </p:nvSpPr>
        <p:spPr>
          <a:xfrm>
            <a:off x="762000" y="1981200"/>
            <a:ext cx="2667000" cy="646331"/>
          </a:xfrm>
          <a:prstGeom prst="rect">
            <a:avLst/>
          </a:prstGeom>
          <a:noFill/>
        </p:spPr>
        <p:txBody>
          <a:bodyPr wrap="square" rtlCol="0">
            <a:spAutoFit/>
          </a:bodyPr>
          <a:lstStyle/>
          <a:p>
            <a:r>
              <a:rPr lang="en-US" altLang="zh-TW" dirty="0" smtClean="0">
                <a:solidFill>
                  <a:srgbClr val="CC3300"/>
                </a:solidFill>
                <a:latin typeface="Comic Sans MS" panose="030F0702030302020204" pitchFamily="66" charset="0"/>
              </a:rPr>
              <a:t>Tropical-extratropical interaction</a:t>
            </a:r>
            <a:endParaRPr lang="zh-TW" altLang="en-US" dirty="0">
              <a:solidFill>
                <a:srgbClr val="CC3300"/>
              </a:solidFill>
              <a:latin typeface="Comic Sans MS" panose="030F0702030302020204" pitchFamily="66" charset="0"/>
            </a:endParaRPr>
          </a:p>
        </p:txBody>
      </p:sp>
      <p:sp>
        <p:nvSpPr>
          <p:cNvPr id="24" name="Curved Down Arrow 5"/>
          <p:cNvSpPr/>
          <p:nvPr/>
        </p:nvSpPr>
        <p:spPr>
          <a:xfrm>
            <a:off x="2898000" y="1981200"/>
            <a:ext cx="3960000" cy="1295400"/>
          </a:xfrm>
          <a:prstGeom prst="curvedDownArrow">
            <a:avLst>
              <a:gd name="adj1" fmla="val 32122"/>
              <a:gd name="adj2" fmla="val 50000"/>
              <a:gd name="adj3" fmla="val 36982"/>
            </a:avLst>
          </a:prstGeom>
          <a:solidFill>
            <a:srgbClr val="CC33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矩形 25"/>
          <p:cNvSpPr/>
          <p:nvPr/>
        </p:nvSpPr>
        <p:spPr>
          <a:xfrm>
            <a:off x="5943600" y="2209800"/>
            <a:ext cx="685800" cy="381000"/>
          </a:xfrm>
          <a:prstGeom prst="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弧形 26"/>
          <p:cNvSpPr/>
          <p:nvPr/>
        </p:nvSpPr>
        <p:spPr>
          <a:xfrm>
            <a:off x="4574462" y="3048000"/>
            <a:ext cx="1371600" cy="2590800"/>
          </a:xfrm>
          <a:prstGeom prst="arc">
            <a:avLst>
              <a:gd name="adj1" fmla="val 16151720"/>
              <a:gd name="adj2" fmla="val 20002783"/>
            </a:avLst>
          </a:prstGeom>
          <a:ln w="101600">
            <a:solidFill>
              <a:srgbClr val="002060"/>
            </a:solidFill>
            <a:tailEnd type="triangle" w="med" len="sm"/>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矩形 27"/>
          <p:cNvSpPr/>
          <p:nvPr/>
        </p:nvSpPr>
        <p:spPr>
          <a:xfrm>
            <a:off x="6096000" y="3352800"/>
            <a:ext cx="688009" cy="369332"/>
          </a:xfrm>
          <a:prstGeom prst="rect">
            <a:avLst/>
          </a:prstGeom>
        </p:spPr>
        <p:txBody>
          <a:bodyPr wrap="none">
            <a:spAutoFit/>
          </a:bodyPr>
          <a:lstStyle/>
          <a:p>
            <a:r>
              <a:rPr lang="en-US" altLang="zh-TW" dirty="0" smtClean="0">
                <a:solidFill>
                  <a:srgbClr val="002060"/>
                </a:solidFill>
                <a:latin typeface="Comic Sans MS" panose="030F0702030302020204" pitchFamily="66" charset="0"/>
              </a:rPr>
              <a:t>SFM</a:t>
            </a:r>
            <a:endParaRPr lang="en-US" altLang="zh-TW" dirty="0">
              <a:solidFill>
                <a:srgbClr val="002060"/>
              </a:solidFill>
              <a:latin typeface="Comic Sans MS" panose="030F0702030302020204" pitchFamily="66" charset="0"/>
            </a:endParaRPr>
          </a:p>
        </p:txBody>
      </p:sp>
      <p:pic>
        <p:nvPicPr>
          <p:cNvPr id="29" name="圖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6523" y="2895600"/>
            <a:ext cx="1211277" cy="811222"/>
          </a:xfrm>
          <a:prstGeom prst="rect">
            <a:avLst/>
          </a:prstGeom>
        </p:spPr>
      </p:pic>
      <p:sp>
        <p:nvSpPr>
          <p:cNvPr id="30" name="矩形 29"/>
          <p:cNvSpPr/>
          <p:nvPr/>
        </p:nvSpPr>
        <p:spPr>
          <a:xfrm>
            <a:off x="3735200" y="3135868"/>
            <a:ext cx="2284600" cy="369332"/>
          </a:xfrm>
          <a:prstGeom prst="rect">
            <a:avLst/>
          </a:prstGeom>
        </p:spPr>
        <p:txBody>
          <a:bodyPr wrap="none">
            <a:spAutoFit/>
          </a:bodyPr>
          <a:lstStyle/>
          <a:p>
            <a:r>
              <a:rPr lang="en-US" altLang="zh-TW" dirty="0">
                <a:solidFill>
                  <a:srgbClr val="002060"/>
                </a:solidFill>
                <a:latin typeface="Comic Sans MS" panose="030F0702030302020204" pitchFamily="66" charset="0"/>
              </a:rPr>
              <a:t>Ding et al. (</a:t>
            </a:r>
            <a:r>
              <a:rPr lang="en-US" altLang="zh-TW" dirty="0" smtClean="0">
                <a:solidFill>
                  <a:srgbClr val="002060"/>
                </a:solidFill>
                <a:latin typeface="Comic Sans MS" panose="030F0702030302020204" pitchFamily="66" charset="0"/>
              </a:rPr>
              <a:t>2015b) </a:t>
            </a:r>
            <a:endParaRPr lang="en-US" altLang="zh-TW" dirty="0">
              <a:solidFill>
                <a:srgbClr val="002060"/>
              </a:solidFill>
              <a:latin typeface="Comic Sans MS" panose="030F0702030302020204" pitchFamily="66" charset="0"/>
            </a:endParaRPr>
          </a:p>
        </p:txBody>
      </p:sp>
      <p:sp>
        <p:nvSpPr>
          <p:cNvPr id="17" name="Curved Down Arrow 5"/>
          <p:cNvSpPr/>
          <p:nvPr/>
        </p:nvSpPr>
        <p:spPr>
          <a:xfrm flipH="1">
            <a:off x="6553200" y="1828800"/>
            <a:ext cx="2438400" cy="1009152"/>
          </a:xfrm>
          <a:prstGeom prst="curvedDownArrow">
            <a:avLst>
              <a:gd name="adj1" fmla="val 32122"/>
              <a:gd name="adj2" fmla="val 50000"/>
              <a:gd name="adj3" fmla="val 36982"/>
            </a:avLst>
          </a:prstGeom>
          <a:solidFill>
            <a:srgbClr val="990099"/>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9"/>
          <p:cNvSpPr txBox="1"/>
          <p:nvPr/>
        </p:nvSpPr>
        <p:spPr>
          <a:xfrm>
            <a:off x="6989243" y="1371600"/>
            <a:ext cx="2154757" cy="369332"/>
          </a:xfrm>
          <a:prstGeom prst="rect">
            <a:avLst/>
          </a:prstGeom>
          <a:noFill/>
        </p:spPr>
        <p:txBody>
          <a:bodyPr wrap="none" rtlCol="0">
            <a:spAutoFit/>
          </a:bodyPr>
          <a:lstStyle/>
          <a:p>
            <a:r>
              <a:rPr lang="en-US" dirty="0" smtClean="0">
                <a:solidFill>
                  <a:srgbClr val="660066"/>
                </a:solidFill>
                <a:latin typeface="Comic Sans MS" panose="030F0702030302020204" pitchFamily="66" charset="0"/>
              </a:rPr>
              <a:t>Ding et al. (2017a)</a:t>
            </a:r>
            <a:endParaRPr lang="en-US" dirty="0">
              <a:solidFill>
                <a:srgbClr val="660066"/>
              </a:solidFill>
              <a:latin typeface="Comic Sans MS" panose="030F0702030302020204" pitchFamily="66" charset="0"/>
            </a:endParaRPr>
          </a:p>
        </p:txBody>
      </p:sp>
      <p:sp>
        <p:nvSpPr>
          <p:cNvPr id="21" name="Curved Up Arrow 6"/>
          <p:cNvSpPr/>
          <p:nvPr/>
        </p:nvSpPr>
        <p:spPr>
          <a:xfrm>
            <a:off x="2743200" y="4568952"/>
            <a:ext cx="3960000" cy="1298448"/>
          </a:xfrm>
          <a:prstGeom prst="curvedUpArrow">
            <a:avLst>
              <a:gd name="adj1" fmla="val 35146"/>
              <a:gd name="adj2" fmla="val 50000"/>
              <a:gd name="adj3" fmla="val 41937"/>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文字方塊 30"/>
          <p:cNvSpPr txBox="1"/>
          <p:nvPr/>
        </p:nvSpPr>
        <p:spPr>
          <a:xfrm>
            <a:off x="762000" y="5449669"/>
            <a:ext cx="2667000" cy="646331"/>
          </a:xfrm>
          <a:prstGeom prst="rect">
            <a:avLst/>
          </a:prstGeom>
          <a:noFill/>
        </p:spPr>
        <p:txBody>
          <a:bodyPr wrap="square" rtlCol="0">
            <a:spAutoFit/>
          </a:bodyPr>
          <a:lstStyle/>
          <a:p>
            <a:r>
              <a:rPr lang="en-US" altLang="zh-TW" dirty="0" smtClean="0">
                <a:solidFill>
                  <a:srgbClr val="996600"/>
                </a:solidFill>
                <a:latin typeface="Comic Sans MS" panose="030F0702030302020204" pitchFamily="66" charset="0"/>
              </a:rPr>
              <a:t>Tropical-extratropical interaction</a:t>
            </a:r>
            <a:endParaRPr lang="zh-TW" altLang="en-US" dirty="0">
              <a:solidFill>
                <a:srgbClr val="996600"/>
              </a:solidFill>
              <a:latin typeface="Comic Sans MS" panose="030F0702030302020204" pitchFamily="66" charset="0"/>
            </a:endParaRPr>
          </a:p>
        </p:txBody>
      </p:sp>
      <p:sp>
        <p:nvSpPr>
          <p:cNvPr id="32" name="TextBox 9"/>
          <p:cNvSpPr txBox="1"/>
          <p:nvPr/>
        </p:nvSpPr>
        <p:spPr>
          <a:xfrm>
            <a:off x="2293933" y="5955268"/>
            <a:ext cx="4277133" cy="369332"/>
          </a:xfrm>
          <a:prstGeom prst="rect">
            <a:avLst/>
          </a:prstGeom>
          <a:noFill/>
        </p:spPr>
        <p:txBody>
          <a:bodyPr wrap="none" rtlCol="0">
            <a:spAutoFit/>
          </a:bodyPr>
          <a:lstStyle/>
          <a:p>
            <a:r>
              <a:rPr lang="en-US" dirty="0" smtClean="0">
                <a:solidFill>
                  <a:srgbClr val="996600"/>
                </a:solidFill>
                <a:latin typeface="Comic Sans MS" panose="030F0702030302020204" pitchFamily="66" charset="0"/>
              </a:rPr>
              <a:t>Ding et al. (2015c); Ding et al. (2016)</a:t>
            </a:r>
            <a:endParaRPr lang="en-US" dirty="0">
              <a:solidFill>
                <a:srgbClr val="996600"/>
              </a:solidFill>
              <a:latin typeface="Comic Sans MS" panose="030F0702030302020204" pitchFamily="66" charset="0"/>
            </a:endParaRPr>
          </a:p>
        </p:txBody>
      </p:sp>
      <p:cxnSp>
        <p:nvCxnSpPr>
          <p:cNvPr id="35" name="直線單箭頭接點 34"/>
          <p:cNvCxnSpPr>
            <a:stCxn id="36" idx="1"/>
          </p:cNvCxnSpPr>
          <p:nvPr/>
        </p:nvCxnSpPr>
        <p:spPr>
          <a:xfrm flipH="1" flipV="1">
            <a:off x="6571066" y="5300565"/>
            <a:ext cx="355508" cy="153569"/>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6" name="文字方塊 35"/>
          <p:cNvSpPr txBox="1"/>
          <p:nvPr/>
        </p:nvSpPr>
        <p:spPr>
          <a:xfrm>
            <a:off x="6926574" y="5269468"/>
            <a:ext cx="2172390" cy="369332"/>
          </a:xfrm>
          <a:prstGeom prst="rect">
            <a:avLst/>
          </a:prstGeom>
          <a:noFill/>
        </p:spPr>
        <p:txBody>
          <a:bodyPr wrap="none" rtlCol="0">
            <a:spAutoFit/>
          </a:bodyPr>
          <a:lstStyle/>
          <a:p>
            <a:r>
              <a:rPr lang="en-US" altLang="zh-TW" dirty="0" smtClean="0">
                <a:solidFill>
                  <a:srgbClr val="002060"/>
                </a:solidFill>
                <a:latin typeface="Comic Sans MS" panose="030F0702030302020204" pitchFamily="66" charset="0"/>
              </a:rPr>
              <a:t>Ding et al. (2017b)</a:t>
            </a:r>
            <a:endParaRPr lang="zh-TW" altLang="en-US" dirty="0">
              <a:solidFill>
                <a:srgbClr val="002060"/>
              </a:solidFill>
              <a:latin typeface="Comic Sans MS" panose="030F0702030302020204" pitchFamily="66" charset="0"/>
            </a:endParaRPr>
          </a:p>
        </p:txBody>
      </p:sp>
      <p:cxnSp>
        <p:nvCxnSpPr>
          <p:cNvPr id="37" name="直線單箭頭接點 36"/>
          <p:cNvCxnSpPr/>
          <p:nvPr/>
        </p:nvCxnSpPr>
        <p:spPr>
          <a:xfrm flipH="1" flipV="1">
            <a:off x="6656798" y="3131085"/>
            <a:ext cx="323627" cy="2169480"/>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46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tseng\TEMP\11964_origina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16" t="8333" r="14583" b="20835"/>
          <a:stretch/>
        </p:blipFill>
        <p:spPr bwMode="auto">
          <a:xfrm>
            <a:off x="4629150" y="4419600"/>
            <a:ext cx="2581835"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09600"/>
            <a:ext cx="9296400" cy="4524315"/>
          </a:xfrm>
          <a:prstGeom prst="rect">
            <a:avLst/>
          </a:prstGeom>
        </p:spPr>
        <p:txBody>
          <a:bodyPr wrap="square">
            <a:spAutoFit/>
          </a:bodyPr>
          <a:lstStyle/>
          <a:p>
            <a:pPr marL="285750" lvl="0" indent="-285750">
              <a:buFont typeface="Arial" panose="020B0604020202020204" pitchFamily="34" charset="0"/>
              <a:buChar char="•"/>
            </a:pPr>
            <a:r>
              <a:rPr lang="en-US" altLang="zh-TW" sz="1200" b="1" dirty="0" smtClean="0">
                <a:solidFill>
                  <a:srgbClr val="996600"/>
                </a:solidFill>
                <a:latin typeface="Comic Sans MS" panose="030F0702030302020204" pitchFamily="66" charset="0"/>
              </a:rPr>
              <a:t>Ding</a:t>
            </a:r>
            <a:r>
              <a:rPr lang="en-US" altLang="zh-TW" sz="1200" b="1" dirty="0">
                <a:solidFill>
                  <a:srgbClr val="996600"/>
                </a:solidFill>
                <a:latin typeface="Comic Sans MS" panose="030F0702030302020204" pitchFamily="66" charset="0"/>
              </a:rPr>
              <a:t>, R., </a:t>
            </a:r>
            <a:r>
              <a:rPr lang="en-US" altLang="zh-TW" sz="1200" b="1" dirty="0" smtClean="0">
                <a:solidFill>
                  <a:srgbClr val="996600"/>
                </a:solidFill>
                <a:latin typeface="Comic Sans MS" panose="030F0702030302020204" pitchFamily="66" charset="0"/>
              </a:rPr>
              <a:t>Li, </a:t>
            </a:r>
            <a:r>
              <a:rPr lang="en-US" altLang="zh-TW" sz="1200" b="1" dirty="0">
                <a:solidFill>
                  <a:srgbClr val="996600"/>
                </a:solidFill>
                <a:latin typeface="Comic Sans MS" panose="030F0702030302020204" pitchFamily="66" charset="0"/>
              </a:rPr>
              <a:t>J., Tseng, Y.H., Sun, C. and Zheng F. (</a:t>
            </a:r>
            <a:r>
              <a:rPr lang="en-US" altLang="zh-TW" sz="1200" b="1" dirty="0" smtClean="0">
                <a:solidFill>
                  <a:srgbClr val="996600"/>
                </a:solidFill>
                <a:latin typeface="Comic Sans MS" panose="030F0702030302020204" pitchFamily="66" charset="0"/>
              </a:rPr>
              <a:t>2017b), Linking </a:t>
            </a:r>
            <a:r>
              <a:rPr lang="en-US" altLang="zh-TW" sz="1200" b="1" dirty="0">
                <a:solidFill>
                  <a:srgbClr val="996600"/>
                </a:solidFill>
                <a:latin typeface="Comic Sans MS" panose="030F0702030302020204" pitchFamily="66" charset="0"/>
              </a:rPr>
              <a:t>a sea level pressure anomaly dipole over the North America to the central Pacific El Niño</a:t>
            </a:r>
            <a:r>
              <a:rPr lang="en-US" altLang="zh-TW" sz="1200" b="1" dirty="0" smtClean="0">
                <a:solidFill>
                  <a:srgbClr val="996600"/>
                </a:solidFill>
                <a:latin typeface="Comic Sans MS" panose="030F0702030302020204" pitchFamily="66" charset="0"/>
              </a:rPr>
              <a:t>, </a:t>
            </a:r>
            <a:r>
              <a:rPr lang="en-US" altLang="zh-TW" sz="1200" b="1" i="1" dirty="0" err="1">
                <a:solidFill>
                  <a:srgbClr val="996600"/>
                </a:solidFill>
                <a:latin typeface="Comic Sans MS" panose="030F0702030302020204" pitchFamily="66" charset="0"/>
              </a:rPr>
              <a:t>Clim</a:t>
            </a:r>
            <a:r>
              <a:rPr lang="en-US" altLang="zh-TW" sz="1200" b="1" i="1" dirty="0">
                <a:solidFill>
                  <a:srgbClr val="996600"/>
                </a:solidFill>
                <a:latin typeface="Comic Sans MS" panose="030F0702030302020204" pitchFamily="66" charset="0"/>
              </a:rPr>
              <a:t>. </a:t>
            </a:r>
            <a:r>
              <a:rPr lang="en-US" altLang="zh-TW" sz="1200" b="1" i="1" dirty="0" err="1">
                <a:solidFill>
                  <a:srgbClr val="996600"/>
                </a:solidFill>
                <a:latin typeface="Comic Sans MS" panose="030F0702030302020204" pitchFamily="66" charset="0"/>
              </a:rPr>
              <a:t>Dyn</a:t>
            </a:r>
            <a:r>
              <a:rPr lang="en-US" altLang="zh-TW" sz="1200" b="1" i="1" dirty="0" smtClean="0">
                <a:solidFill>
                  <a:srgbClr val="996600"/>
                </a:solidFill>
                <a:latin typeface="Comic Sans MS" panose="030F0702030302020204" pitchFamily="66" charset="0"/>
              </a:rPr>
              <a:t>.. </a:t>
            </a:r>
            <a:r>
              <a:rPr lang="en-US" altLang="zh-TW" sz="1200" b="1" dirty="0" smtClean="0">
                <a:solidFill>
                  <a:srgbClr val="996600"/>
                </a:solidFill>
                <a:latin typeface="Comic Sans MS" panose="030F0702030302020204" pitchFamily="66" charset="0"/>
              </a:rPr>
              <a:t>49, 1321-1339.</a:t>
            </a:r>
            <a:endParaRPr lang="zh-TW" altLang="zh-TW" sz="1200" b="1" dirty="0">
              <a:solidFill>
                <a:srgbClr val="996600"/>
              </a:solidFill>
              <a:latin typeface="Comic Sans MS" panose="030F0702030302020204" pitchFamily="66" charset="0"/>
            </a:endParaRPr>
          </a:p>
          <a:p>
            <a:pPr marL="285750" indent="-285750">
              <a:buFont typeface="Arial" panose="020B0604020202020204" pitchFamily="34" charset="0"/>
              <a:buChar char="•"/>
            </a:pPr>
            <a:r>
              <a:rPr lang="en-US" altLang="zh-TW" sz="1200" b="1" dirty="0">
                <a:solidFill>
                  <a:srgbClr val="996600"/>
                </a:solidFill>
                <a:latin typeface="Comic Sans MS" panose="030F0702030302020204" pitchFamily="66" charset="0"/>
              </a:rPr>
              <a:t>Ding, R., Li, J., Tseng, Y.H., Sun, C. and </a:t>
            </a:r>
            <a:r>
              <a:rPr lang="en-US" altLang="zh-TW" sz="1200" b="1" dirty="0" err="1">
                <a:solidFill>
                  <a:srgbClr val="996600"/>
                </a:solidFill>
                <a:latin typeface="Comic Sans MS" panose="030F0702030302020204" pitchFamily="66" charset="0"/>
              </a:rPr>
              <a:t>Xie</a:t>
            </a:r>
            <a:r>
              <a:rPr lang="en-US" altLang="zh-TW" sz="1200" b="1" dirty="0">
                <a:solidFill>
                  <a:srgbClr val="996600"/>
                </a:solidFill>
                <a:latin typeface="Comic Sans MS" panose="030F0702030302020204" pitchFamily="66" charset="0"/>
              </a:rPr>
              <a:t> F. (2017a), </a:t>
            </a:r>
            <a:r>
              <a:rPr lang="en-US" altLang="zh-TW" sz="1200" b="1" dirty="0" smtClean="0">
                <a:solidFill>
                  <a:srgbClr val="996600"/>
                </a:solidFill>
                <a:latin typeface="Comic Sans MS" panose="030F0702030302020204" pitchFamily="66" charset="0"/>
              </a:rPr>
              <a:t>Joint </a:t>
            </a:r>
            <a:r>
              <a:rPr lang="en-US" altLang="zh-TW" sz="1200" b="1" dirty="0">
                <a:solidFill>
                  <a:srgbClr val="996600"/>
                </a:solidFill>
                <a:latin typeface="Comic Sans MS" panose="030F0702030302020204" pitchFamily="66" charset="0"/>
              </a:rPr>
              <a:t>impact of North and South Pacific extratropical atmospheric variability on the onset of ENSO events</a:t>
            </a:r>
            <a:r>
              <a:rPr lang="en-US" altLang="zh-TW" sz="1200" b="1" dirty="0" smtClean="0">
                <a:solidFill>
                  <a:srgbClr val="996600"/>
                </a:solidFill>
                <a:latin typeface="Comic Sans MS" panose="030F0702030302020204" pitchFamily="66" charset="0"/>
              </a:rPr>
              <a:t>, </a:t>
            </a:r>
            <a:r>
              <a:rPr lang="en-US" altLang="zh-TW" sz="1200" b="1" i="1" dirty="0">
                <a:solidFill>
                  <a:srgbClr val="996600"/>
                </a:solidFill>
                <a:latin typeface="Comic Sans MS" panose="030F0702030302020204" pitchFamily="66" charset="0"/>
              </a:rPr>
              <a:t>J. </a:t>
            </a:r>
            <a:r>
              <a:rPr lang="en-US" altLang="zh-TW" sz="1200" b="1" i="1" dirty="0" err="1">
                <a:solidFill>
                  <a:srgbClr val="996600"/>
                </a:solidFill>
                <a:latin typeface="Comic Sans MS" panose="030F0702030302020204" pitchFamily="66" charset="0"/>
              </a:rPr>
              <a:t>Geophys</a:t>
            </a:r>
            <a:r>
              <a:rPr lang="en-US" altLang="zh-TW" sz="1200" b="1" i="1" dirty="0">
                <a:solidFill>
                  <a:srgbClr val="996600"/>
                </a:solidFill>
                <a:latin typeface="Comic Sans MS" panose="030F0702030302020204" pitchFamily="66" charset="0"/>
              </a:rPr>
              <a:t>. Res.-</a:t>
            </a:r>
            <a:r>
              <a:rPr lang="en-US" altLang="zh-TW" sz="1200" b="1" i="1" dirty="0" err="1">
                <a:solidFill>
                  <a:srgbClr val="996600"/>
                </a:solidFill>
                <a:latin typeface="Comic Sans MS" panose="030F0702030302020204" pitchFamily="66" charset="0"/>
              </a:rPr>
              <a:t>atmos</a:t>
            </a:r>
            <a:r>
              <a:rPr lang="en-US" altLang="zh-TW" sz="1200" b="1" i="1" dirty="0">
                <a:solidFill>
                  <a:srgbClr val="996600"/>
                </a:solidFill>
                <a:latin typeface="Comic Sans MS" panose="030F0702030302020204" pitchFamily="66" charset="0"/>
              </a:rPr>
              <a:t>,</a:t>
            </a:r>
            <a:r>
              <a:rPr lang="en-US" altLang="zh-TW" sz="1200" b="1" dirty="0">
                <a:solidFill>
                  <a:srgbClr val="996600"/>
                </a:solidFill>
                <a:latin typeface="Comic Sans MS" panose="030F0702030302020204" pitchFamily="66" charset="0"/>
              </a:rPr>
              <a:t> 122, </a:t>
            </a:r>
            <a:r>
              <a:rPr lang="en-US" altLang="zh-TW" sz="1200" b="1" dirty="0" smtClean="0">
                <a:solidFill>
                  <a:srgbClr val="996600"/>
                </a:solidFill>
                <a:latin typeface="Comic Sans MS" panose="030F0702030302020204" pitchFamily="66" charset="0"/>
              </a:rPr>
              <a:t>279-298</a:t>
            </a:r>
            <a:r>
              <a:rPr lang="en-US" altLang="zh-TW" sz="1200" b="1" dirty="0">
                <a:solidFill>
                  <a:srgbClr val="996600"/>
                </a:solidFill>
                <a:latin typeface="Comic Sans MS" panose="030F0702030302020204" pitchFamily="66" charset="0"/>
              </a:rPr>
              <a:t>.</a:t>
            </a:r>
            <a:endParaRPr lang="zh-TW" altLang="zh-TW" sz="1200" b="1" dirty="0">
              <a:solidFill>
                <a:srgbClr val="996600"/>
              </a:solidFill>
              <a:latin typeface="Comic Sans MS" panose="030F0702030302020204" pitchFamily="66" charset="0"/>
            </a:endParaRPr>
          </a:p>
          <a:p>
            <a:pPr marL="285750" lvl="0" indent="-285750">
              <a:buFont typeface="Arial" panose="020B0604020202020204" pitchFamily="34" charset="0"/>
              <a:buChar char="•"/>
            </a:pPr>
            <a:r>
              <a:rPr lang="en-US" altLang="zh-TW" sz="1200" b="1" dirty="0" smtClean="0">
                <a:solidFill>
                  <a:srgbClr val="996600"/>
                </a:solidFill>
                <a:latin typeface="Comic Sans MS" panose="030F0702030302020204" pitchFamily="66" charset="0"/>
              </a:rPr>
              <a:t>Ding</a:t>
            </a:r>
            <a:r>
              <a:rPr lang="en-US" altLang="zh-TW" sz="1200" b="1" dirty="0">
                <a:solidFill>
                  <a:srgbClr val="996600"/>
                </a:solidFill>
                <a:latin typeface="Comic Sans MS" panose="030F0702030302020204" pitchFamily="66" charset="0"/>
              </a:rPr>
              <a:t>, R., Tseng, Y.H., Ha, K.J., Lee, J.Y. and </a:t>
            </a:r>
            <a:r>
              <a:rPr lang="en-US" altLang="zh-TW" sz="1200" b="1" dirty="0" smtClean="0">
                <a:solidFill>
                  <a:srgbClr val="996600"/>
                </a:solidFill>
                <a:latin typeface="Comic Sans MS" panose="030F0702030302020204" pitchFamily="66" charset="0"/>
              </a:rPr>
              <a:t>Li, </a:t>
            </a:r>
            <a:r>
              <a:rPr lang="en-US" altLang="zh-TW" sz="1200" b="1" dirty="0">
                <a:solidFill>
                  <a:srgbClr val="996600"/>
                </a:solidFill>
                <a:latin typeface="Comic Sans MS" panose="030F0702030302020204" pitchFamily="66" charset="0"/>
              </a:rPr>
              <a:t>J. (2016), </a:t>
            </a:r>
            <a:r>
              <a:rPr lang="en-US" altLang="zh-TW" sz="1200" b="1" dirty="0" err="1" smtClean="0">
                <a:solidFill>
                  <a:srgbClr val="996600"/>
                </a:solidFill>
                <a:latin typeface="Comic Sans MS" panose="030F0702030302020204" pitchFamily="66" charset="0"/>
              </a:rPr>
              <a:t>Interdecadal</a:t>
            </a:r>
            <a:r>
              <a:rPr lang="en-US" altLang="zh-TW" sz="1200" b="1" dirty="0" smtClean="0">
                <a:solidFill>
                  <a:srgbClr val="996600"/>
                </a:solidFill>
                <a:latin typeface="Comic Sans MS" panose="030F0702030302020204" pitchFamily="66" charset="0"/>
              </a:rPr>
              <a:t> </a:t>
            </a:r>
            <a:r>
              <a:rPr lang="en-US" altLang="zh-TW" sz="1200" b="1" dirty="0">
                <a:solidFill>
                  <a:srgbClr val="996600"/>
                </a:solidFill>
                <a:latin typeface="Comic Sans MS" panose="030F0702030302020204" pitchFamily="66" charset="0"/>
              </a:rPr>
              <a:t>change in the lagged relationship between the Pacific-South American pattern and ENSO</a:t>
            </a:r>
            <a:r>
              <a:rPr lang="en-US" altLang="zh-TW" sz="1200" b="1" dirty="0" smtClean="0">
                <a:solidFill>
                  <a:srgbClr val="996600"/>
                </a:solidFill>
                <a:latin typeface="Comic Sans MS" panose="030F0702030302020204" pitchFamily="66" charset="0"/>
              </a:rPr>
              <a:t>, </a:t>
            </a:r>
            <a:r>
              <a:rPr lang="en-US" altLang="zh-TW" sz="1200" b="1" i="1" dirty="0" err="1">
                <a:solidFill>
                  <a:srgbClr val="996600"/>
                </a:solidFill>
                <a:latin typeface="Comic Sans MS" panose="030F0702030302020204" pitchFamily="66" charset="0"/>
              </a:rPr>
              <a:t>Clim</a:t>
            </a:r>
            <a:r>
              <a:rPr lang="en-US" altLang="zh-TW" sz="1200" b="1" i="1" dirty="0">
                <a:solidFill>
                  <a:srgbClr val="996600"/>
                </a:solidFill>
                <a:latin typeface="Comic Sans MS" panose="030F0702030302020204" pitchFamily="66" charset="0"/>
              </a:rPr>
              <a:t>. </a:t>
            </a:r>
            <a:r>
              <a:rPr lang="en-US" altLang="zh-TW" sz="1200" b="1" i="1" dirty="0" err="1">
                <a:solidFill>
                  <a:srgbClr val="996600"/>
                </a:solidFill>
                <a:latin typeface="Comic Sans MS" panose="030F0702030302020204" pitchFamily="66" charset="0"/>
              </a:rPr>
              <a:t>Dyn</a:t>
            </a:r>
            <a:r>
              <a:rPr lang="en-US" altLang="zh-TW" sz="1200" b="1" i="1" dirty="0">
                <a:solidFill>
                  <a:srgbClr val="996600"/>
                </a:solidFill>
                <a:latin typeface="Comic Sans MS" panose="030F0702030302020204" pitchFamily="66" charset="0"/>
              </a:rPr>
              <a:t>.</a:t>
            </a:r>
            <a:r>
              <a:rPr lang="en-US" altLang="zh-TW" sz="1200" b="1" dirty="0">
                <a:solidFill>
                  <a:srgbClr val="996600"/>
                </a:solidFill>
                <a:latin typeface="Comic Sans MS" panose="030F0702030302020204" pitchFamily="66" charset="0"/>
              </a:rPr>
              <a:t>, 47, </a:t>
            </a:r>
            <a:r>
              <a:rPr lang="en-US" altLang="zh-TW" sz="1200" b="1" dirty="0" smtClean="0">
                <a:solidFill>
                  <a:srgbClr val="996600"/>
                </a:solidFill>
                <a:latin typeface="Comic Sans MS" panose="030F0702030302020204" pitchFamily="66" charset="0"/>
              </a:rPr>
              <a:t>2867-2884</a:t>
            </a:r>
            <a:r>
              <a:rPr lang="en-US" altLang="zh-TW" sz="1200" b="1" dirty="0">
                <a:solidFill>
                  <a:srgbClr val="996600"/>
                </a:solidFill>
                <a:latin typeface="Comic Sans MS" panose="030F0702030302020204" pitchFamily="66" charset="0"/>
              </a:rPr>
              <a:t>.</a:t>
            </a:r>
            <a:endParaRPr lang="zh-TW" altLang="zh-TW" sz="1200" b="1" dirty="0">
              <a:solidFill>
                <a:srgbClr val="996600"/>
              </a:solidFill>
              <a:latin typeface="Comic Sans MS" panose="030F0702030302020204" pitchFamily="66" charset="0"/>
            </a:endParaRPr>
          </a:p>
          <a:p>
            <a:pPr marL="285750" lvl="0" indent="-285750">
              <a:buFont typeface="Arial" panose="020B0604020202020204" pitchFamily="34" charset="0"/>
              <a:buChar char="•"/>
            </a:pPr>
            <a:r>
              <a:rPr lang="en-US" altLang="zh-TW" sz="1200" b="1" dirty="0">
                <a:solidFill>
                  <a:srgbClr val="996600"/>
                </a:solidFill>
                <a:latin typeface="Comic Sans MS" panose="030F0702030302020204" pitchFamily="66" charset="0"/>
              </a:rPr>
              <a:t>Chen, H.C., </a:t>
            </a:r>
            <a:r>
              <a:rPr lang="en-US" altLang="zh-TW" sz="1200" b="1" dirty="0" smtClean="0">
                <a:solidFill>
                  <a:srgbClr val="996600"/>
                </a:solidFill>
                <a:latin typeface="Comic Sans MS" panose="030F0702030302020204" pitchFamily="66" charset="0"/>
              </a:rPr>
              <a:t>Sui, </a:t>
            </a:r>
            <a:r>
              <a:rPr lang="en-US" altLang="zh-TW" sz="1200" b="1" dirty="0">
                <a:solidFill>
                  <a:srgbClr val="996600"/>
                </a:solidFill>
                <a:latin typeface="Comic Sans MS" panose="030F0702030302020204" pitchFamily="66" charset="0"/>
              </a:rPr>
              <a:t>C.H., Tseng, Y.H. and Huang, B.H. (2015), </a:t>
            </a:r>
            <a:r>
              <a:rPr lang="en-US" altLang="zh-TW" sz="1200" b="1" dirty="0" smtClean="0">
                <a:solidFill>
                  <a:srgbClr val="996600"/>
                </a:solidFill>
                <a:latin typeface="Comic Sans MS" panose="030F0702030302020204" pitchFamily="66" charset="0"/>
              </a:rPr>
              <a:t>An </a:t>
            </a:r>
            <a:r>
              <a:rPr lang="en-US" altLang="zh-TW" sz="1200" b="1" dirty="0">
                <a:solidFill>
                  <a:srgbClr val="996600"/>
                </a:solidFill>
                <a:latin typeface="Comic Sans MS" panose="030F0702030302020204" pitchFamily="66" charset="0"/>
              </a:rPr>
              <a:t>analysis of the linkage of Pacific subtropical cells with the Recharge-Discharge processes in ENSO evolution</a:t>
            </a:r>
            <a:r>
              <a:rPr lang="en-US" altLang="zh-TW" sz="1200" b="1" dirty="0" smtClean="0">
                <a:solidFill>
                  <a:srgbClr val="996600"/>
                </a:solidFill>
                <a:latin typeface="Comic Sans MS" panose="030F0702030302020204" pitchFamily="66" charset="0"/>
              </a:rPr>
              <a:t>, </a:t>
            </a:r>
            <a:r>
              <a:rPr lang="en-US" altLang="zh-TW" sz="1200" b="1" i="1" dirty="0">
                <a:solidFill>
                  <a:srgbClr val="996600"/>
                </a:solidFill>
                <a:latin typeface="Comic Sans MS" panose="030F0702030302020204" pitchFamily="66" charset="0"/>
              </a:rPr>
              <a:t>J. </a:t>
            </a:r>
            <a:r>
              <a:rPr lang="en-US" altLang="zh-TW" sz="1200" b="1" i="1" dirty="0" err="1">
                <a:solidFill>
                  <a:srgbClr val="996600"/>
                </a:solidFill>
                <a:latin typeface="Comic Sans MS" panose="030F0702030302020204" pitchFamily="66" charset="0"/>
              </a:rPr>
              <a:t>Clim</a:t>
            </a:r>
            <a:r>
              <a:rPr lang="en-US" altLang="zh-TW" sz="1200" b="1" i="1" dirty="0">
                <a:solidFill>
                  <a:srgbClr val="996600"/>
                </a:solidFill>
                <a:latin typeface="Comic Sans MS" panose="030F0702030302020204" pitchFamily="66" charset="0"/>
              </a:rPr>
              <a:t>.,</a:t>
            </a:r>
            <a:r>
              <a:rPr lang="en-US" altLang="zh-TW" sz="1200" b="1" dirty="0">
                <a:solidFill>
                  <a:srgbClr val="996600"/>
                </a:solidFill>
                <a:latin typeface="Comic Sans MS" panose="030F0702030302020204" pitchFamily="66" charset="0"/>
              </a:rPr>
              <a:t> 28, </a:t>
            </a:r>
            <a:r>
              <a:rPr lang="en-US" altLang="zh-TW" sz="1200" b="1" dirty="0" smtClean="0">
                <a:solidFill>
                  <a:srgbClr val="996600"/>
                </a:solidFill>
                <a:latin typeface="Comic Sans MS" panose="030F0702030302020204" pitchFamily="66" charset="0"/>
              </a:rPr>
              <a:t>3786-3805</a:t>
            </a:r>
            <a:r>
              <a:rPr lang="en-US" altLang="zh-TW" sz="1200" b="1" i="1" dirty="0">
                <a:solidFill>
                  <a:srgbClr val="996600"/>
                </a:solidFill>
                <a:latin typeface="Comic Sans MS" panose="030F0702030302020204" pitchFamily="66" charset="0"/>
              </a:rPr>
              <a:t>.</a:t>
            </a:r>
            <a:endParaRPr lang="zh-TW" altLang="zh-TW" sz="1200" b="1" dirty="0">
              <a:solidFill>
                <a:srgbClr val="996600"/>
              </a:solidFill>
              <a:latin typeface="Comic Sans MS" panose="030F0702030302020204" pitchFamily="66" charset="0"/>
            </a:endParaRPr>
          </a:p>
          <a:p>
            <a:pPr marL="285750" lvl="0" indent="-285750">
              <a:buFont typeface="Arial" panose="020B0604020202020204" pitchFamily="34" charset="0"/>
              <a:buChar char="•"/>
            </a:pPr>
            <a:r>
              <a:rPr lang="en-US" altLang="zh-TW" sz="1200" b="1" dirty="0">
                <a:solidFill>
                  <a:srgbClr val="996600"/>
                </a:solidFill>
                <a:latin typeface="Comic Sans MS" panose="030F0702030302020204" pitchFamily="66" charset="0"/>
              </a:rPr>
              <a:t>Ding, R., </a:t>
            </a:r>
            <a:r>
              <a:rPr lang="en-US" altLang="zh-TW" sz="1200" b="1" dirty="0" smtClean="0">
                <a:solidFill>
                  <a:srgbClr val="996600"/>
                </a:solidFill>
                <a:latin typeface="Comic Sans MS" panose="030F0702030302020204" pitchFamily="66" charset="0"/>
              </a:rPr>
              <a:t>Li, </a:t>
            </a:r>
            <a:r>
              <a:rPr lang="en-US" altLang="zh-TW" sz="1200" b="1" dirty="0">
                <a:solidFill>
                  <a:srgbClr val="996600"/>
                </a:solidFill>
                <a:latin typeface="Comic Sans MS" panose="030F0702030302020204" pitchFamily="66" charset="0"/>
              </a:rPr>
              <a:t>J., Tseng, Y.H., Sun, C. and </a:t>
            </a:r>
            <a:r>
              <a:rPr lang="en-US" altLang="zh-TW" sz="1200" b="1" dirty="0" err="1">
                <a:solidFill>
                  <a:srgbClr val="996600"/>
                </a:solidFill>
                <a:latin typeface="Comic Sans MS" panose="030F0702030302020204" pitchFamily="66" charset="0"/>
              </a:rPr>
              <a:t>Guo</a:t>
            </a:r>
            <a:r>
              <a:rPr lang="en-US" altLang="zh-TW" sz="1200" b="1" dirty="0">
                <a:solidFill>
                  <a:srgbClr val="996600"/>
                </a:solidFill>
                <a:latin typeface="Comic Sans MS" panose="030F0702030302020204" pitchFamily="66" charset="0"/>
              </a:rPr>
              <a:t>, Y. (2015), </a:t>
            </a:r>
            <a:r>
              <a:rPr lang="en-US" altLang="zh-TW" sz="1200" b="1" dirty="0" smtClean="0">
                <a:solidFill>
                  <a:srgbClr val="996600"/>
                </a:solidFill>
                <a:latin typeface="Comic Sans MS" panose="030F0702030302020204" pitchFamily="66" charset="0"/>
              </a:rPr>
              <a:t>The </a:t>
            </a:r>
            <a:r>
              <a:rPr lang="en-US" altLang="zh-TW" sz="1200" b="1" dirty="0">
                <a:solidFill>
                  <a:srgbClr val="996600"/>
                </a:solidFill>
                <a:latin typeface="Comic Sans MS" panose="030F0702030302020204" pitchFamily="66" charset="0"/>
              </a:rPr>
              <a:t>Victoria mode in the North Pacific linking extratropical sea level pressure variations to </a:t>
            </a:r>
            <a:r>
              <a:rPr lang="en-US" altLang="zh-TW" sz="1200" b="1" dirty="0" smtClean="0">
                <a:solidFill>
                  <a:srgbClr val="996600"/>
                </a:solidFill>
                <a:latin typeface="Comic Sans MS" panose="030F0702030302020204" pitchFamily="66" charset="0"/>
              </a:rPr>
              <a:t>ENSO, </a:t>
            </a:r>
            <a:r>
              <a:rPr lang="en-US" altLang="zh-TW" sz="1200" b="1" i="1" dirty="0" smtClean="0">
                <a:solidFill>
                  <a:srgbClr val="996600"/>
                </a:solidFill>
                <a:latin typeface="Comic Sans MS" panose="030F0702030302020204" pitchFamily="66" charset="0"/>
              </a:rPr>
              <a:t>J</a:t>
            </a:r>
            <a:r>
              <a:rPr lang="en-US" altLang="zh-TW" sz="1200" b="1" i="1" dirty="0">
                <a:solidFill>
                  <a:srgbClr val="996600"/>
                </a:solidFill>
                <a:latin typeface="Comic Sans MS" panose="030F0702030302020204" pitchFamily="66" charset="0"/>
              </a:rPr>
              <a:t>. </a:t>
            </a:r>
            <a:r>
              <a:rPr lang="en-US" altLang="zh-TW" sz="1200" b="1" i="1" dirty="0" err="1">
                <a:solidFill>
                  <a:srgbClr val="996600"/>
                </a:solidFill>
                <a:latin typeface="Comic Sans MS" panose="030F0702030302020204" pitchFamily="66" charset="0"/>
              </a:rPr>
              <a:t>Geophys</a:t>
            </a:r>
            <a:r>
              <a:rPr lang="en-US" altLang="zh-TW" sz="1200" b="1" i="1" dirty="0">
                <a:solidFill>
                  <a:srgbClr val="996600"/>
                </a:solidFill>
                <a:latin typeface="Comic Sans MS" panose="030F0702030302020204" pitchFamily="66" charset="0"/>
              </a:rPr>
              <a:t>. Res., </a:t>
            </a:r>
            <a:r>
              <a:rPr lang="en-US" altLang="zh-TW" sz="1200" b="1" dirty="0">
                <a:solidFill>
                  <a:srgbClr val="996600"/>
                </a:solidFill>
                <a:latin typeface="Comic Sans MS" panose="030F0702030302020204" pitchFamily="66" charset="0"/>
              </a:rPr>
              <a:t>120, 27-45</a:t>
            </a:r>
            <a:r>
              <a:rPr lang="en-US" altLang="zh-TW" sz="1200" b="1" i="1" dirty="0">
                <a:solidFill>
                  <a:srgbClr val="996600"/>
                </a:solidFill>
                <a:latin typeface="Comic Sans MS" panose="030F0702030302020204" pitchFamily="66" charset="0"/>
              </a:rPr>
              <a:t>.</a:t>
            </a:r>
            <a:endParaRPr lang="zh-TW" altLang="zh-TW" sz="1200" b="1" dirty="0">
              <a:solidFill>
                <a:srgbClr val="996600"/>
              </a:solidFill>
              <a:latin typeface="Comic Sans MS" panose="030F0702030302020204" pitchFamily="66" charset="0"/>
            </a:endParaRPr>
          </a:p>
          <a:p>
            <a:pPr marL="285750" lvl="0" indent="-285750">
              <a:buFont typeface="Arial" panose="020B0604020202020204" pitchFamily="34" charset="0"/>
              <a:buChar char="•"/>
            </a:pPr>
            <a:r>
              <a:rPr lang="en-US" altLang="zh-TW" sz="1200" b="1" dirty="0">
                <a:solidFill>
                  <a:srgbClr val="996600"/>
                </a:solidFill>
                <a:latin typeface="Comic Sans MS" panose="030F0702030302020204" pitchFamily="66" charset="0"/>
              </a:rPr>
              <a:t>Ding, R., </a:t>
            </a:r>
            <a:r>
              <a:rPr lang="en-US" altLang="zh-TW" sz="1200" b="1" dirty="0" smtClean="0">
                <a:solidFill>
                  <a:srgbClr val="996600"/>
                </a:solidFill>
                <a:latin typeface="Comic Sans MS" panose="030F0702030302020204" pitchFamily="66" charset="0"/>
              </a:rPr>
              <a:t>Li, </a:t>
            </a:r>
            <a:r>
              <a:rPr lang="en-US" altLang="zh-TW" sz="1200" b="1" dirty="0">
                <a:solidFill>
                  <a:srgbClr val="996600"/>
                </a:solidFill>
                <a:latin typeface="Comic Sans MS" panose="030F0702030302020204" pitchFamily="66" charset="0"/>
              </a:rPr>
              <a:t>J., Tseng, Y.H. and </a:t>
            </a:r>
            <a:r>
              <a:rPr lang="en-US" altLang="zh-TW" sz="1200" b="1" dirty="0" err="1">
                <a:solidFill>
                  <a:srgbClr val="996600"/>
                </a:solidFill>
                <a:latin typeface="Comic Sans MS" panose="030F0702030302020204" pitchFamily="66" charset="0"/>
              </a:rPr>
              <a:t>Ruan</a:t>
            </a:r>
            <a:r>
              <a:rPr lang="en-US" altLang="zh-TW" sz="1200" b="1" dirty="0">
                <a:solidFill>
                  <a:srgbClr val="996600"/>
                </a:solidFill>
                <a:latin typeface="Comic Sans MS" panose="030F0702030302020204" pitchFamily="66" charset="0"/>
              </a:rPr>
              <a:t>, C. (2015), </a:t>
            </a:r>
            <a:r>
              <a:rPr lang="en-US" altLang="zh-TW" sz="1200" b="1" dirty="0" smtClean="0">
                <a:solidFill>
                  <a:srgbClr val="996600"/>
                </a:solidFill>
                <a:latin typeface="Comic Sans MS" panose="030F0702030302020204" pitchFamily="66" charset="0"/>
              </a:rPr>
              <a:t>Influence </a:t>
            </a:r>
            <a:r>
              <a:rPr lang="en-US" altLang="zh-TW" sz="1200" b="1" dirty="0">
                <a:solidFill>
                  <a:srgbClr val="996600"/>
                </a:solidFill>
                <a:latin typeface="Comic Sans MS" panose="030F0702030302020204" pitchFamily="66" charset="0"/>
              </a:rPr>
              <a:t>of the North Pacific Victoria mode on the Pacific ITCZ summer precipitation</a:t>
            </a:r>
            <a:r>
              <a:rPr lang="en-US" altLang="zh-TW" sz="1200" b="1" dirty="0" smtClean="0">
                <a:solidFill>
                  <a:srgbClr val="996600"/>
                </a:solidFill>
                <a:latin typeface="Comic Sans MS" panose="030F0702030302020204" pitchFamily="66" charset="0"/>
              </a:rPr>
              <a:t>, </a:t>
            </a:r>
            <a:r>
              <a:rPr lang="en-US" altLang="zh-TW" sz="1200" b="1" i="1" dirty="0">
                <a:solidFill>
                  <a:srgbClr val="996600"/>
                </a:solidFill>
                <a:latin typeface="Comic Sans MS" panose="030F0702030302020204" pitchFamily="66" charset="0"/>
              </a:rPr>
              <a:t>J. </a:t>
            </a:r>
            <a:r>
              <a:rPr lang="en-US" altLang="zh-TW" sz="1200" b="1" i="1" dirty="0" err="1">
                <a:solidFill>
                  <a:srgbClr val="996600"/>
                </a:solidFill>
                <a:latin typeface="Comic Sans MS" panose="030F0702030302020204" pitchFamily="66" charset="0"/>
              </a:rPr>
              <a:t>Geophys</a:t>
            </a:r>
            <a:r>
              <a:rPr lang="en-US" altLang="zh-TW" sz="1200" b="1" i="1" dirty="0">
                <a:solidFill>
                  <a:srgbClr val="996600"/>
                </a:solidFill>
                <a:latin typeface="Comic Sans MS" panose="030F0702030302020204" pitchFamily="66" charset="0"/>
              </a:rPr>
              <a:t>. Res.</a:t>
            </a:r>
            <a:r>
              <a:rPr lang="en-US" altLang="zh-TW" sz="1200" b="1" dirty="0">
                <a:solidFill>
                  <a:srgbClr val="996600"/>
                </a:solidFill>
                <a:latin typeface="Comic Sans MS" panose="030F0702030302020204" pitchFamily="66" charset="0"/>
              </a:rPr>
              <a:t>, 120, </a:t>
            </a:r>
            <a:r>
              <a:rPr lang="en-US" altLang="zh-TW" sz="1200" b="1" dirty="0" smtClean="0">
                <a:solidFill>
                  <a:srgbClr val="996600"/>
                </a:solidFill>
                <a:latin typeface="Comic Sans MS" panose="030F0702030302020204" pitchFamily="66" charset="0"/>
              </a:rPr>
              <a:t>964-979</a:t>
            </a:r>
            <a:r>
              <a:rPr lang="en-US" altLang="zh-TW" sz="1200" b="1" i="1" dirty="0">
                <a:solidFill>
                  <a:srgbClr val="996600"/>
                </a:solidFill>
                <a:latin typeface="Comic Sans MS" panose="030F0702030302020204" pitchFamily="66" charset="0"/>
              </a:rPr>
              <a:t>.</a:t>
            </a:r>
            <a:endParaRPr lang="zh-TW" altLang="zh-TW" sz="1200" b="1" dirty="0">
              <a:solidFill>
                <a:srgbClr val="996600"/>
              </a:solidFill>
              <a:latin typeface="Comic Sans MS" panose="030F0702030302020204" pitchFamily="66" charset="0"/>
            </a:endParaRPr>
          </a:p>
          <a:p>
            <a:pPr marL="285750" lvl="0" indent="-285750">
              <a:buFont typeface="Arial" panose="020B0604020202020204" pitchFamily="34" charset="0"/>
              <a:buChar char="•"/>
            </a:pPr>
            <a:r>
              <a:rPr lang="en-US" altLang="zh-TW" sz="1200" b="1" dirty="0">
                <a:solidFill>
                  <a:srgbClr val="996600"/>
                </a:solidFill>
                <a:latin typeface="Comic Sans MS" panose="030F0702030302020204" pitchFamily="66" charset="0"/>
              </a:rPr>
              <a:t>Ding, R., </a:t>
            </a:r>
            <a:r>
              <a:rPr lang="en-US" altLang="zh-TW" sz="1200" b="1" dirty="0" smtClean="0">
                <a:solidFill>
                  <a:srgbClr val="996600"/>
                </a:solidFill>
                <a:latin typeface="Comic Sans MS" panose="030F0702030302020204" pitchFamily="66" charset="0"/>
              </a:rPr>
              <a:t>Li, </a:t>
            </a:r>
            <a:r>
              <a:rPr lang="en-US" altLang="zh-TW" sz="1200" b="1" dirty="0">
                <a:solidFill>
                  <a:srgbClr val="996600"/>
                </a:solidFill>
                <a:latin typeface="Comic Sans MS" panose="030F0702030302020204" pitchFamily="66" charset="0"/>
              </a:rPr>
              <a:t>J. and Tseng, Y.H. (2015), </a:t>
            </a:r>
            <a:r>
              <a:rPr lang="en-US" altLang="zh-TW" sz="1200" b="1" dirty="0" smtClean="0">
                <a:solidFill>
                  <a:srgbClr val="996600"/>
                </a:solidFill>
                <a:latin typeface="Comic Sans MS" panose="030F0702030302020204" pitchFamily="66" charset="0"/>
              </a:rPr>
              <a:t>The </a:t>
            </a:r>
            <a:r>
              <a:rPr lang="en-US" altLang="zh-TW" sz="1200" b="1" dirty="0">
                <a:solidFill>
                  <a:srgbClr val="996600"/>
                </a:solidFill>
                <a:latin typeface="Comic Sans MS" panose="030F0702030302020204" pitchFamily="66" charset="0"/>
              </a:rPr>
              <a:t>impact of south Pacific extratropical forcing on ENSO and comparisons with the North Pacific</a:t>
            </a:r>
            <a:r>
              <a:rPr lang="en-US" altLang="zh-TW" sz="1200" b="1" dirty="0" smtClean="0">
                <a:solidFill>
                  <a:srgbClr val="996600"/>
                </a:solidFill>
                <a:latin typeface="Comic Sans MS" panose="030F0702030302020204" pitchFamily="66" charset="0"/>
              </a:rPr>
              <a:t>, </a:t>
            </a:r>
            <a:r>
              <a:rPr lang="en-US" altLang="zh-TW" sz="1200" b="1" i="1" dirty="0" err="1">
                <a:solidFill>
                  <a:srgbClr val="996600"/>
                </a:solidFill>
                <a:latin typeface="Comic Sans MS" panose="030F0702030302020204" pitchFamily="66" charset="0"/>
              </a:rPr>
              <a:t>Clim</a:t>
            </a:r>
            <a:r>
              <a:rPr lang="en-US" altLang="zh-TW" sz="1200" b="1" i="1" dirty="0">
                <a:solidFill>
                  <a:srgbClr val="996600"/>
                </a:solidFill>
                <a:latin typeface="Comic Sans MS" panose="030F0702030302020204" pitchFamily="66" charset="0"/>
              </a:rPr>
              <a:t>. </a:t>
            </a:r>
            <a:r>
              <a:rPr lang="en-US" altLang="zh-TW" sz="1200" b="1" i="1" dirty="0" err="1">
                <a:solidFill>
                  <a:srgbClr val="996600"/>
                </a:solidFill>
                <a:latin typeface="Comic Sans MS" panose="030F0702030302020204" pitchFamily="66" charset="0"/>
              </a:rPr>
              <a:t>Dyn</a:t>
            </a:r>
            <a:r>
              <a:rPr lang="en-US" altLang="zh-TW" sz="1200" b="1" i="1" dirty="0">
                <a:solidFill>
                  <a:srgbClr val="996600"/>
                </a:solidFill>
                <a:latin typeface="Comic Sans MS" panose="030F0702030302020204" pitchFamily="66" charset="0"/>
              </a:rPr>
              <a:t>., </a:t>
            </a:r>
            <a:r>
              <a:rPr lang="en-US" altLang="zh-TW" sz="1200" b="1" dirty="0">
                <a:solidFill>
                  <a:srgbClr val="996600"/>
                </a:solidFill>
                <a:latin typeface="Comic Sans MS" panose="030F0702030302020204" pitchFamily="66" charset="0"/>
              </a:rPr>
              <a:t>44, </a:t>
            </a:r>
            <a:r>
              <a:rPr lang="en-US" altLang="zh-TW" sz="1200" b="1" dirty="0" smtClean="0">
                <a:solidFill>
                  <a:srgbClr val="996600"/>
                </a:solidFill>
                <a:latin typeface="Comic Sans MS" panose="030F0702030302020204" pitchFamily="66" charset="0"/>
              </a:rPr>
              <a:t>2017-2034.</a:t>
            </a:r>
          </a:p>
          <a:p>
            <a:pPr marL="285750" indent="-285750">
              <a:buFont typeface="Arial" panose="020B0604020202020204" pitchFamily="34" charset="0"/>
              <a:buChar char="•"/>
            </a:pPr>
            <a:r>
              <a:rPr lang="en-US" altLang="zh-TW" sz="1200" b="1" dirty="0">
                <a:solidFill>
                  <a:srgbClr val="996600"/>
                </a:solidFill>
                <a:latin typeface="Comic Sans MS" panose="030F0702030302020204" pitchFamily="66" charset="0"/>
              </a:rPr>
              <a:t>Hu, Z.Z., </a:t>
            </a:r>
            <a:r>
              <a:rPr lang="en-US" altLang="zh-TW" sz="1200" b="1" dirty="0" err="1">
                <a:solidFill>
                  <a:srgbClr val="996600"/>
                </a:solidFill>
                <a:latin typeface="Comic Sans MS" panose="030F0702030302020204" pitchFamily="66" charset="0"/>
              </a:rPr>
              <a:t>Humar</a:t>
            </a:r>
            <a:r>
              <a:rPr lang="en-US" altLang="zh-TW" sz="1200" b="1" dirty="0">
                <a:solidFill>
                  <a:srgbClr val="996600"/>
                </a:solidFill>
                <a:latin typeface="Comic Sans MS" panose="030F0702030302020204" pitchFamily="66" charset="0"/>
              </a:rPr>
              <a:t>, A., Zhu, J., Huang, B., Tseng, Y.H., Wang, X. (2017a), On the shortening of the lead time of ocean warm water volume to ENSO SST since 2000 </a:t>
            </a:r>
            <a:r>
              <a:rPr lang="en-US" altLang="zh-TW" sz="1200" b="1" i="1" dirty="0">
                <a:solidFill>
                  <a:srgbClr val="996600"/>
                </a:solidFill>
                <a:latin typeface="Comic Sans MS" panose="030F0702030302020204" pitchFamily="66" charset="0"/>
              </a:rPr>
              <a:t>Sci. </a:t>
            </a:r>
            <a:r>
              <a:rPr lang="en-US" altLang="zh-TW" sz="1200" b="1" i="1" dirty="0" smtClean="0">
                <a:solidFill>
                  <a:srgbClr val="996600"/>
                </a:solidFill>
                <a:latin typeface="Comic Sans MS" panose="030F0702030302020204" pitchFamily="66" charset="0"/>
              </a:rPr>
              <a:t>Rep.</a:t>
            </a:r>
            <a:r>
              <a:rPr lang="en-US" altLang="zh-TW" sz="1200" b="1" dirty="0" smtClean="0">
                <a:solidFill>
                  <a:srgbClr val="996600"/>
                </a:solidFill>
                <a:latin typeface="Comic Sans MS" panose="030F0702030302020204" pitchFamily="66" charset="0"/>
              </a:rPr>
              <a:t>, </a:t>
            </a:r>
            <a:r>
              <a:rPr lang="en-US" altLang="zh-TW" sz="1200" b="1" dirty="0">
                <a:solidFill>
                  <a:srgbClr val="996600"/>
                </a:solidFill>
                <a:latin typeface="Comic Sans MS" panose="030F0702030302020204" pitchFamily="66" charset="0"/>
              </a:rPr>
              <a:t>7, 4294.</a:t>
            </a:r>
          </a:p>
          <a:p>
            <a:pPr marL="285750" indent="-285750">
              <a:buFont typeface="Arial" panose="020B0604020202020204" pitchFamily="34" charset="0"/>
              <a:buChar char="•"/>
            </a:pPr>
            <a:r>
              <a:rPr lang="en-US" altLang="zh-TW" sz="1200" b="1" dirty="0">
                <a:solidFill>
                  <a:srgbClr val="996600"/>
                </a:solidFill>
                <a:latin typeface="Comic Sans MS" panose="030F0702030302020204" pitchFamily="66" charset="0"/>
              </a:rPr>
              <a:t>Hu, Z.Z., Huang, B., Tseng. Y.H., Wang, W., Kumar, A. Zhu, J. and </a:t>
            </a:r>
            <a:r>
              <a:rPr lang="en-US" altLang="zh-TW" sz="1200" b="1" dirty="0" err="1">
                <a:solidFill>
                  <a:srgbClr val="996600"/>
                </a:solidFill>
                <a:latin typeface="Comic Sans MS" panose="030F0702030302020204" pitchFamily="66" charset="0"/>
              </a:rPr>
              <a:t>Jha</a:t>
            </a:r>
            <a:r>
              <a:rPr lang="en-US" altLang="zh-TW" sz="1200" b="1" dirty="0">
                <a:solidFill>
                  <a:srgbClr val="996600"/>
                </a:solidFill>
                <a:latin typeface="Comic Sans MS" panose="030F0702030302020204" pitchFamily="66" charset="0"/>
              </a:rPr>
              <a:t>, B. (2017b), Does vertical temperature gradient of the atmosphere matter for El Nino development? </a:t>
            </a:r>
            <a:r>
              <a:rPr lang="en-US" altLang="zh-TW" sz="1200" b="1" i="1" dirty="0" err="1">
                <a:solidFill>
                  <a:srgbClr val="996600"/>
                </a:solidFill>
                <a:latin typeface="Comic Sans MS" panose="030F0702030302020204" pitchFamily="66" charset="0"/>
              </a:rPr>
              <a:t>Clim</a:t>
            </a:r>
            <a:r>
              <a:rPr lang="en-US" altLang="zh-TW" sz="1200" b="1" i="1" dirty="0">
                <a:solidFill>
                  <a:srgbClr val="996600"/>
                </a:solidFill>
                <a:latin typeface="Comic Sans MS" panose="030F0702030302020204" pitchFamily="66" charset="0"/>
              </a:rPr>
              <a:t>. </a:t>
            </a:r>
            <a:r>
              <a:rPr lang="en-US" altLang="zh-TW" sz="1200" b="1" i="1" dirty="0" err="1" smtClean="0">
                <a:solidFill>
                  <a:srgbClr val="996600"/>
                </a:solidFill>
                <a:latin typeface="Comic Sans MS" panose="030F0702030302020204" pitchFamily="66" charset="0"/>
              </a:rPr>
              <a:t>Dyn</a:t>
            </a:r>
            <a:r>
              <a:rPr lang="en-US" altLang="zh-TW" sz="1200" b="1" i="1" dirty="0" smtClean="0">
                <a:solidFill>
                  <a:srgbClr val="996600"/>
                </a:solidFill>
                <a:latin typeface="Comic Sans MS" panose="030F0702030302020204" pitchFamily="66" charset="0"/>
              </a:rPr>
              <a:t>.</a:t>
            </a:r>
            <a:r>
              <a:rPr lang="en-US" altLang="zh-TW" sz="1200" b="1" dirty="0" smtClean="0">
                <a:solidFill>
                  <a:srgbClr val="996600"/>
                </a:solidFill>
                <a:latin typeface="Comic Sans MS" panose="030F0702030302020204" pitchFamily="66" charset="0"/>
              </a:rPr>
              <a:t>, </a:t>
            </a:r>
            <a:r>
              <a:rPr lang="en-US" altLang="zh-TW" sz="1200" b="1" dirty="0">
                <a:solidFill>
                  <a:srgbClr val="996600"/>
                </a:solidFill>
                <a:latin typeface="Comic Sans MS" panose="030F0702030302020204" pitchFamily="66" charset="0"/>
              </a:rPr>
              <a:t>48, </a:t>
            </a:r>
            <a:r>
              <a:rPr lang="en-US" altLang="zh-TW" sz="1200" b="1" dirty="0" smtClean="0">
                <a:solidFill>
                  <a:srgbClr val="996600"/>
                </a:solidFill>
                <a:latin typeface="Comic Sans MS" panose="030F0702030302020204" pitchFamily="66" charset="0"/>
              </a:rPr>
              <a:t>1413-1429</a:t>
            </a:r>
            <a:r>
              <a:rPr lang="en-US" altLang="zh-TW" sz="1200" b="1" dirty="0">
                <a:solidFill>
                  <a:srgbClr val="996600"/>
                </a:solidFill>
                <a:latin typeface="Comic Sans MS" panose="030F0702030302020204" pitchFamily="66" charset="0"/>
              </a:rPr>
              <a:t>.</a:t>
            </a:r>
          </a:p>
          <a:p>
            <a:pPr marL="285750" indent="-285750">
              <a:buFont typeface="Arial" panose="020B0604020202020204" pitchFamily="34" charset="0"/>
              <a:buChar char="•"/>
            </a:pPr>
            <a:r>
              <a:rPr lang="en-US" altLang="zh-TW" sz="1200" b="1" dirty="0">
                <a:solidFill>
                  <a:srgbClr val="996600"/>
                </a:solidFill>
                <a:latin typeface="Comic Sans MS" panose="030F0702030302020204" pitchFamily="66" charset="0"/>
                <a:ea typeface="新細明體" panose="02020500000000000000" pitchFamily="18" charset="-120"/>
              </a:rPr>
              <a:t>Miller, A. J. et al. (2017), </a:t>
            </a:r>
            <a:r>
              <a:rPr lang="en-US" altLang="zh-TW" sz="1200" b="1" dirty="0" smtClean="0">
                <a:solidFill>
                  <a:srgbClr val="996600"/>
                </a:solidFill>
                <a:latin typeface="Comic Sans MS" panose="030F0702030302020204" pitchFamily="66" charset="0"/>
                <a:ea typeface="新細明體" panose="02020500000000000000" pitchFamily="18" charset="-120"/>
              </a:rPr>
              <a:t>Coupled </a:t>
            </a:r>
            <a:r>
              <a:rPr lang="en-US" altLang="zh-TW" sz="1200" b="1" dirty="0">
                <a:solidFill>
                  <a:srgbClr val="996600"/>
                </a:solidFill>
                <a:latin typeface="Comic Sans MS" panose="030F0702030302020204" pitchFamily="66" charset="0"/>
                <a:ea typeface="新細明體" panose="02020500000000000000" pitchFamily="18" charset="-120"/>
              </a:rPr>
              <a:t>ocean-atmosphere modeling and </a:t>
            </a:r>
            <a:r>
              <a:rPr lang="en-US" altLang="zh-TW" sz="1200" b="1" dirty="0" smtClean="0">
                <a:solidFill>
                  <a:srgbClr val="996600"/>
                </a:solidFill>
                <a:latin typeface="Comic Sans MS" panose="030F0702030302020204" pitchFamily="66" charset="0"/>
                <a:ea typeface="新細明體" panose="02020500000000000000" pitchFamily="18" charset="-120"/>
              </a:rPr>
              <a:t>predictions, </a:t>
            </a:r>
            <a:r>
              <a:rPr lang="en-US" altLang="zh-TW" sz="1200" b="1" i="1" dirty="0">
                <a:solidFill>
                  <a:srgbClr val="996600"/>
                </a:solidFill>
                <a:latin typeface="Comic Sans MS" panose="030F0702030302020204" pitchFamily="66" charset="0"/>
                <a:ea typeface="新細明體" panose="02020500000000000000" pitchFamily="18" charset="-120"/>
              </a:rPr>
              <a:t>J. Marine Res.</a:t>
            </a:r>
            <a:r>
              <a:rPr lang="en-US" altLang="zh-TW" sz="1200" b="1" dirty="0">
                <a:solidFill>
                  <a:srgbClr val="996600"/>
                </a:solidFill>
                <a:latin typeface="Comic Sans MS" panose="030F0702030302020204" pitchFamily="66" charset="0"/>
                <a:ea typeface="新細明體" panose="02020500000000000000" pitchFamily="18" charset="-120"/>
              </a:rPr>
              <a:t>, 75, 361-402.</a:t>
            </a:r>
          </a:p>
          <a:p>
            <a:pPr marL="285750" indent="-285750">
              <a:buFont typeface="Arial" panose="020B0604020202020204" pitchFamily="34" charset="0"/>
              <a:buChar char="•"/>
            </a:pPr>
            <a:r>
              <a:rPr lang="en-US" altLang="zh-TW" sz="1200" b="1" dirty="0" smtClean="0">
                <a:solidFill>
                  <a:srgbClr val="996600"/>
                </a:solidFill>
                <a:latin typeface="Comic Sans MS" panose="030F0702030302020204" pitchFamily="66" charset="0"/>
              </a:rPr>
              <a:t>Tseng</a:t>
            </a:r>
            <a:r>
              <a:rPr lang="en-US" altLang="zh-TW" sz="1200" b="1" dirty="0">
                <a:solidFill>
                  <a:srgbClr val="996600"/>
                </a:solidFill>
                <a:latin typeface="Comic Sans MS" panose="030F0702030302020204" pitchFamily="66" charset="0"/>
              </a:rPr>
              <a:t>, Y.H., Ding, R. and </a:t>
            </a:r>
            <a:r>
              <a:rPr lang="en-US" altLang="zh-TW" sz="1200" b="1" dirty="0" smtClean="0">
                <a:solidFill>
                  <a:srgbClr val="996600"/>
                </a:solidFill>
                <a:latin typeface="Comic Sans MS" panose="030F0702030302020204" pitchFamily="66" charset="0"/>
              </a:rPr>
              <a:t>Huang, </a:t>
            </a:r>
            <a:r>
              <a:rPr lang="en-US" altLang="zh-TW" sz="1200" b="1" dirty="0">
                <a:solidFill>
                  <a:srgbClr val="996600"/>
                </a:solidFill>
                <a:latin typeface="Comic Sans MS" panose="030F0702030302020204" pitchFamily="66" charset="0"/>
              </a:rPr>
              <a:t>X.-M. (2017a), </a:t>
            </a:r>
            <a:r>
              <a:rPr lang="en-US" altLang="zh-TW" sz="1200" b="1" dirty="0" smtClean="0">
                <a:solidFill>
                  <a:srgbClr val="996600"/>
                </a:solidFill>
                <a:latin typeface="Comic Sans MS" panose="030F0702030302020204" pitchFamily="66" charset="0"/>
              </a:rPr>
              <a:t>The </a:t>
            </a:r>
            <a:r>
              <a:rPr lang="en-US" altLang="zh-TW" sz="1200" b="1" dirty="0">
                <a:solidFill>
                  <a:srgbClr val="996600"/>
                </a:solidFill>
                <a:latin typeface="Comic Sans MS" panose="030F0702030302020204" pitchFamily="66" charset="0"/>
              </a:rPr>
              <a:t>warm blob in the northeastern Pacific-the bridge leading to the 2015/16 El Niño</a:t>
            </a:r>
            <a:r>
              <a:rPr lang="en-US" altLang="zh-TW" sz="1200" b="1" dirty="0" smtClean="0">
                <a:solidFill>
                  <a:srgbClr val="996600"/>
                </a:solidFill>
                <a:latin typeface="Comic Sans MS" panose="030F0702030302020204" pitchFamily="66" charset="0"/>
              </a:rPr>
              <a:t>, </a:t>
            </a:r>
            <a:r>
              <a:rPr lang="en-US" altLang="zh-TW" sz="1200" b="1" i="1" dirty="0">
                <a:solidFill>
                  <a:srgbClr val="996600"/>
                </a:solidFill>
                <a:latin typeface="Comic Sans MS" panose="030F0702030302020204" pitchFamily="66" charset="0"/>
              </a:rPr>
              <a:t>Environ. Res. Lett.</a:t>
            </a:r>
            <a:r>
              <a:rPr lang="en-US" altLang="zh-TW" sz="1200" b="1" dirty="0">
                <a:solidFill>
                  <a:srgbClr val="996600"/>
                </a:solidFill>
                <a:latin typeface="Comic Sans MS" panose="030F0702030302020204" pitchFamily="66" charset="0"/>
              </a:rPr>
              <a:t>, 12, 054019.</a:t>
            </a:r>
          </a:p>
          <a:p>
            <a:pPr marL="285750" lvl="0" indent="-285750">
              <a:buFont typeface="Arial" panose="020B0604020202020204" pitchFamily="34" charset="0"/>
              <a:buChar char="•"/>
            </a:pPr>
            <a:r>
              <a:rPr lang="en-US" altLang="zh-TW" sz="1200" b="1" dirty="0">
                <a:solidFill>
                  <a:srgbClr val="996600"/>
                </a:solidFill>
                <a:latin typeface="Comic Sans MS" panose="030F0702030302020204" pitchFamily="66" charset="0"/>
              </a:rPr>
              <a:t>Tseng, Y.H., Hu, Z.Z., Ding, R. and Chen, H.C. (2017b), </a:t>
            </a:r>
            <a:r>
              <a:rPr lang="en-US" altLang="zh-TW" sz="1200" b="1" dirty="0" smtClean="0">
                <a:solidFill>
                  <a:srgbClr val="996600"/>
                </a:solidFill>
                <a:latin typeface="Comic Sans MS" panose="030F0702030302020204" pitchFamily="66" charset="0"/>
              </a:rPr>
              <a:t>An </a:t>
            </a:r>
            <a:r>
              <a:rPr lang="en-US" altLang="zh-TW" sz="1200" b="1" dirty="0">
                <a:solidFill>
                  <a:srgbClr val="996600"/>
                </a:solidFill>
                <a:latin typeface="Comic Sans MS" panose="030F0702030302020204" pitchFamily="66" charset="0"/>
              </a:rPr>
              <a:t>ENSO prediction approach based on ocean conditions and ocean-atmosphere coupling</a:t>
            </a:r>
            <a:r>
              <a:rPr lang="en-US" altLang="zh-TW" sz="1200" b="1" dirty="0" smtClean="0">
                <a:solidFill>
                  <a:srgbClr val="996600"/>
                </a:solidFill>
                <a:latin typeface="Comic Sans MS" panose="030F0702030302020204" pitchFamily="66" charset="0"/>
              </a:rPr>
              <a:t>, </a:t>
            </a:r>
            <a:r>
              <a:rPr lang="en-US" altLang="zh-TW" sz="1200" b="1" i="1" dirty="0" err="1">
                <a:solidFill>
                  <a:srgbClr val="996600"/>
                </a:solidFill>
                <a:latin typeface="Comic Sans MS" panose="030F0702030302020204" pitchFamily="66" charset="0"/>
              </a:rPr>
              <a:t>Clim</a:t>
            </a:r>
            <a:r>
              <a:rPr lang="en-US" altLang="zh-TW" sz="1200" b="1" i="1" dirty="0">
                <a:solidFill>
                  <a:srgbClr val="996600"/>
                </a:solidFill>
                <a:latin typeface="Comic Sans MS" panose="030F0702030302020204" pitchFamily="66" charset="0"/>
              </a:rPr>
              <a:t>. </a:t>
            </a:r>
            <a:r>
              <a:rPr lang="en-US" altLang="zh-TW" sz="1200" b="1" i="1" dirty="0" err="1">
                <a:solidFill>
                  <a:srgbClr val="996600"/>
                </a:solidFill>
                <a:latin typeface="Comic Sans MS" panose="030F0702030302020204" pitchFamily="66" charset="0"/>
              </a:rPr>
              <a:t>Dyn</a:t>
            </a:r>
            <a:r>
              <a:rPr lang="en-US" altLang="zh-TW" sz="1200" b="1" dirty="0">
                <a:solidFill>
                  <a:srgbClr val="996600"/>
                </a:solidFill>
                <a:latin typeface="Comic Sans MS" panose="030F0702030302020204" pitchFamily="66" charset="0"/>
              </a:rPr>
              <a:t>. 48, 2025-2044.</a:t>
            </a:r>
          </a:p>
          <a:p>
            <a:pPr marL="285750" lvl="0" indent="-285750">
              <a:buFont typeface="Arial" panose="020B0604020202020204" pitchFamily="34" charset="0"/>
              <a:buChar char="•"/>
            </a:pPr>
            <a:endParaRPr lang="zh-TW" altLang="zh-TW" sz="1200" b="1" dirty="0">
              <a:solidFill>
                <a:srgbClr val="996600"/>
              </a:solidFill>
              <a:latin typeface="Comic Sans MS" panose="030F0702030302020204" pitchFamily="66" charset="0"/>
            </a:endParaRPr>
          </a:p>
        </p:txBody>
      </p:sp>
    </p:spTree>
    <p:extLst>
      <p:ext uri="{BB962C8B-B14F-4D97-AF65-F5344CB8AC3E}">
        <p14:creationId xmlns:p14="http://schemas.microsoft.com/office/powerpoint/2010/main" val="813399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eof_63_ersst_20S_b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990600"/>
            <a:ext cx="9133840"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362200" y="3575566"/>
            <a:ext cx="5105400" cy="609600"/>
          </a:xfrm>
          <a:prstGeom prst="rightArrow">
            <a:avLst>
              <a:gd name="adj1" fmla="val 53333"/>
              <a:gd name="adj2" fmla="val 78333"/>
            </a:avLst>
          </a:prstGeom>
          <a:noFill/>
          <a:ln w="38100" cap="flat">
            <a:solidFill>
              <a:srgbClr val="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Down Arrow 5"/>
          <p:cNvSpPr/>
          <p:nvPr/>
        </p:nvSpPr>
        <p:spPr>
          <a:xfrm flipH="1">
            <a:off x="6553200" y="1828800"/>
            <a:ext cx="2438400" cy="1009152"/>
          </a:xfrm>
          <a:prstGeom prst="curvedDownArrow">
            <a:avLst>
              <a:gd name="adj1" fmla="val 32122"/>
              <a:gd name="adj2" fmla="val 50000"/>
              <a:gd name="adj3" fmla="val 36982"/>
            </a:avLst>
          </a:prstGeom>
          <a:solidFill>
            <a:srgbClr val="990099"/>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a:off x="2743200" y="4568952"/>
            <a:ext cx="3960000" cy="1298448"/>
          </a:xfrm>
          <a:prstGeom prst="curvedUpArrow">
            <a:avLst>
              <a:gd name="adj1" fmla="val 35146"/>
              <a:gd name="adj2" fmla="val 50000"/>
              <a:gd name="adj3" fmla="val 41937"/>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293933" y="5955268"/>
            <a:ext cx="4277133" cy="369332"/>
          </a:xfrm>
          <a:prstGeom prst="rect">
            <a:avLst/>
          </a:prstGeom>
          <a:noFill/>
        </p:spPr>
        <p:txBody>
          <a:bodyPr wrap="none" rtlCol="0">
            <a:spAutoFit/>
          </a:bodyPr>
          <a:lstStyle/>
          <a:p>
            <a:r>
              <a:rPr lang="en-US" dirty="0" smtClean="0">
                <a:solidFill>
                  <a:srgbClr val="996600"/>
                </a:solidFill>
                <a:latin typeface="Comic Sans MS" panose="030F0702030302020204" pitchFamily="66" charset="0"/>
              </a:rPr>
              <a:t>Ding et al. (2015c); Ding et al. (2016)</a:t>
            </a:r>
            <a:endParaRPr lang="en-US" dirty="0">
              <a:solidFill>
                <a:srgbClr val="996600"/>
              </a:solidFill>
              <a:latin typeface="Comic Sans MS" panose="030F0702030302020204" pitchFamily="66" charset="0"/>
            </a:endParaRPr>
          </a:p>
        </p:txBody>
      </p:sp>
      <p:sp>
        <p:nvSpPr>
          <p:cNvPr id="9" name="矩形 8"/>
          <p:cNvSpPr/>
          <p:nvPr/>
        </p:nvSpPr>
        <p:spPr>
          <a:xfrm>
            <a:off x="2389825" y="3682800"/>
            <a:ext cx="5153975" cy="369332"/>
          </a:xfrm>
          <a:prstGeom prst="rect">
            <a:avLst/>
          </a:prstGeom>
        </p:spPr>
        <p:txBody>
          <a:bodyPr wrap="none">
            <a:spAutoFit/>
          </a:bodyPr>
          <a:lstStyle/>
          <a:p>
            <a:r>
              <a:rPr lang="en-US" altLang="zh-TW" dirty="0" smtClean="0">
                <a:solidFill>
                  <a:srgbClr val="000000"/>
                </a:solidFill>
                <a:latin typeface="Comic Sans MS" panose="030F0702030302020204" pitchFamily="66" charset="0"/>
              </a:rPr>
              <a:t>Chen et </a:t>
            </a:r>
            <a:r>
              <a:rPr lang="en-US" altLang="zh-TW" dirty="0">
                <a:solidFill>
                  <a:srgbClr val="000000"/>
                </a:solidFill>
                <a:latin typeface="Comic Sans MS" panose="030F0702030302020204" pitchFamily="66" charset="0"/>
              </a:rPr>
              <a:t>al. (</a:t>
            </a:r>
            <a:r>
              <a:rPr lang="en-US" altLang="zh-TW" dirty="0" smtClean="0">
                <a:solidFill>
                  <a:srgbClr val="000000"/>
                </a:solidFill>
                <a:latin typeface="Comic Sans MS" panose="030F0702030302020204" pitchFamily="66" charset="0"/>
              </a:rPr>
              <a:t>2015, 2018); Tseng et al. (2017a);</a:t>
            </a:r>
            <a:endParaRPr lang="en-US" altLang="zh-TW" dirty="0">
              <a:solidFill>
                <a:srgbClr val="000000"/>
              </a:solidFill>
              <a:latin typeface="Comic Sans MS" panose="030F0702030302020204" pitchFamily="66" charset="0"/>
            </a:endParaRPr>
          </a:p>
        </p:txBody>
      </p:sp>
      <p:sp>
        <p:nvSpPr>
          <p:cNvPr id="8" name="弧形 7"/>
          <p:cNvSpPr/>
          <p:nvPr/>
        </p:nvSpPr>
        <p:spPr>
          <a:xfrm>
            <a:off x="4574462" y="3048000"/>
            <a:ext cx="1371600" cy="2590800"/>
          </a:xfrm>
          <a:prstGeom prst="arc">
            <a:avLst>
              <a:gd name="adj1" fmla="val 16151720"/>
              <a:gd name="adj2" fmla="val 20002783"/>
            </a:avLst>
          </a:prstGeom>
          <a:ln w="101600">
            <a:solidFill>
              <a:srgbClr val="002060"/>
            </a:solidFill>
            <a:tailEnd type="triangle" w="med" len="sm"/>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矩形 12"/>
          <p:cNvSpPr/>
          <p:nvPr/>
        </p:nvSpPr>
        <p:spPr>
          <a:xfrm>
            <a:off x="6096000" y="3352800"/>
            <a:ext cx="688009" cy="369332"/>
          </a:xfrm>
          <a:prstGeom prst="rect">
            <a:avLst/>
          </a:prstGeom>
        </p:spPr>
        <p:txBody>
          <a:bodyPr wrap="none">
            <a:spAutoFit/>
          </a:bodyPr>
          <a:lstStyle/>
          <a:p>
            <a:r>
              <a:rPr lang="en-US" altLang="zh-TW" dirty="0" smtClean="0">
                <a:solidFill>
                  <a:srgbClr val="002060"/>
                </a:solidFill>
                <a:latin typeface="Comic Sans MS" panose="030F0702030302020204" pitchFamily="66" charset="0"/>
              </a:rPr>
              <a:t>SFM</a:t>
            </a:r>
            <a:endParaRPr lang="en-US" altLang="zh-TW" dirty="0">
              <a:solidFill>
                <a:srgbClr val="002060"/>
              </a:solidFill>
              <a:latin typeface="Comic Sans MS" panose="030F0702030302020204" pitchFamily="66" charset="0"/>
            </a:endParaRPr>
          </a:p>
        </p:txBody>
      </p:sp>
      <p:sp>
        <p:nvSpPr>
          <p:cNvPr id="12" name="TextBox 9"/>
          <p:cNvSpPr txBox="1"/>
          <p:nvPr/>
        </p:nvSpPr>
        <p:spPr>
          <a:xfrm>
            <a:off x="2717352" y="1459468"/>
            <a:ext cx="4445448" cy="369332"/>
          </a:xfrm>
          <a:prstGeom prst="rect">
            <a:avLst/>
          </a:prstGeom>
          <a:noFill/>
        </p:spPr>
        <p:txBody>
          <a:bodyPr wrap="none" rtlCol="0">
            <a:spAutoFit/>
          </a:bodyPr>
          <a:lstStyle/>
          <a:p>
            <a:r>
              <a:rPr lang="en-US" dirty="0" smtClean="0">
                <a:solidFill>
                  <a:srgbClr val="CC3300"/>
                </a:solidFill>
                <a:latin typeface="Comic Sans MS" panose="030F0702030302020204" pitchFamily="66" charset="0"/>
              </a:rPr>
              <a:t>Ding et al. (2015a); Tseng et al. (2017b)</a:t>
            </a:r>
            <a:endParaRPr lang="en-US" dirty="0">
              <a:solidFill>
                <a:srgbClr val="CC3300"/>
              </a:solidFill>
              <a:latin typeface="Comic Sans MS" panose="030F0702030302020204" pitchFamily="66" charset="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523" y="2895600"/>
            <a:ext cx="1211277" cy="811222"/>
          </a:xfrm>
          <a:prstGeom prst="rect">
            <a:avLst/>
          </a:prstGeom>
        </p:spPr>
      </p:pic>
      <p:sp>
        <p:nvSpPr>
          <p:cNvPr id="2" name="矩形 1"/>
          <p:cNvSpPr/>
          <p:nvPr/>
        </p:nvSpPr>
        <p:spPr>
          <a:xfrm>
            <a:off x="3735200" y="3135868"/>
            <a:ext cx="2284600" cy="369332"/>
          </a:xfrm>
          <a:prstGeom prst="rect">
            <a:avLst/>
          </a:prstGeom>
        </p:spPr>
        <p:txBody>
          <a:bodyPr wrap="none">
            <a:spAutoFit/>
          </a:bodyPr>
          <a:lstStyle/>
          <a:p>
            <a:r>
              <a:rPr lang="en-US" altLang="zh-TW" dirty="0">
                <a:solidFill>
                  <a:srgbClr val="002060"/>
                </a:solidFill>
                <a:latin typeface="Comic Sans MS" panose="030F0702030302020204" pitchFamily="66" charset="0"/>
              </a:rPr>
              <a:t>Ding et al. (</a:t>
            </a:r>
            <a:r>
              <a:rPr lang="en-US" altLang="zh-TW" dirty="0" smtClean="0">
                <a:solidFill>
                  <a:srgbClr val="002060"/>
                </a:solidFill>
                <a:latin typeface="Comic Sans MS" panose="030F0702030302020204" pitchFamily="66" charset="0"/>
              </a:rPr>
              <a:t>2015b) </a:t>
            </a:r>
            <a:endParaRPr lang="en-US" altLang="zh-TW" dirty="0">
              <a:solidFill>
                <a:srgbClr val="002060"/>
              </a:solidFill>
              <a:latin typeface="Comic Sans MS" panose="030F0702030302020204" pitchFamily="66" charset="0"/>
            </a:endParaRPr>
          </a:p>
        </p:txBody>
      </p:sp>
      <p:sp>
        <p:nvSpPr>
          <p:cNvPr id="14" name="矩形 13"/>
          <p:cNvSpPr/>
          <p:nvPr/>
        </p:nvSpPr>
        <p:spPr>
          <a:xfrm>
            <a:off x="762000" y="726934"/>
            <a:ext cx="6649577" cy="523220"/>
          </a:xfrm>
          <a:prstGeom prst="rect">
            <a:avLst/>
          </a:prstGeom>
        </p:spPr>
        <p:txBody>
          <a:bodyPr wrap="none">
            <a:spAutoFit/>
          </a:bodyPr>
          <a:lstStyle/>
          <a:p>
            <a:r>
              <a:rPr lang="en-US" altLang="zh-TW" sz="2800" b="1" dirty="0" smtClean="0">
                <a:solidFill>
                  <a:srgbClr val="0000FF"/>
                </a:solidFill>
                <a:latin typeface="Comic Sans MS" panose="030F0702030302020204" pitchFamily="66" charset="0"/>
              </a:rPr>
              <a:t>New North </a:t>
            </a:r>
            <a:r>
              <a:rPr lang="en-US" altLang="zh-TW" sz="2800" b="1" dirty="0">
                <a:solidFill>
                  <a:srgbClr val="0000FF"/>
                </a:solidFill>
                <a:latin typeface="Comic Sans MS" panose="030F0702030302020204" pitchFamily="66" charset="0"/>
              </a:rPr>
              <a:t>Pacific climate paradigm </a:t>
            </a:r>
            <a:endParaRPr lang="zh-TW" altLang="en-US" sz="2800" dirty="0"/>
          </a:p>
        </p:txBody>
      </p:sp>
      <p:sp>
        <p:nvSpPr>
          <p:cNvPr id="3" name="文字方塊 2"/>
          <p:cNvSpPr txBox="1"/>
          <p:nvPr/>
        </p:nvSpPr>
        <p:spPr>
          <a:xfrm>
            <a:off x="762000" y="1981200"/>
            <a:ext cx="2667000" cy="646331"/>
          </a:xfrm>
          <a:prstGeom prst="rect">
            <a:avLst/>
          </a:prstGeom>
          <a:noFill/>
        </p:spPr>
        <p:txBody>
          <a:bodyPr wrap="square" rtlCol="0">
            <a:spAutoFit/>
          </a:bodyPr>
          <a:lstStyle/>
          <a:p>
            <a:r>
              <a:rPr lang="en-US" altLang="zh-TW" dirty="0" smtClean="0">
                <a:solidFill>
                  <a:srgbClr val="CC3300"/>
                </a:solidFill>
                <a:latin typeface="Comic Sans MS" panose="030F0702030302020204" pitchFamily="66" charset="0"/>
              </a:rPr>
              <a:t>Tropical-extratropical interaction</a:t>
            </a:r>
            <a:endParaRPr lang="zh-TW" altLang="en-US" dirty="0">
              <a:solidFill>
                <a:srgbClr val="CC3300"/>
              </a:solidFill>
              <a:latin typeface="Comic Sans MS" panose="030F0702030302020204" pitchFamily="66" charset="0"/>
            </a:endParaRPr>
          </a:p>
        </p:txBody>
      </p:sp>
      <p:sp>
        <p:nvSpPr>
          <p:cNvPr id="15" name="文字方塊 14"/>
          <p:cNvSpPr txBox="1"/>
          <p:nvPr/>
        </p:nvSpPr>
        <p:spPr>
          <a:xfrm>
            <a:off x="762000" y="5449669"/>
            <a:ext cx="2667000" cy="646331"/>
          </a:xfrm>
          <a:prstGeom prst="rect">
            <a:avLst/>
          </a:prstGeom>
          <a:noFill/>
        </p:spPr>
        <p:txBody>
          <a:bodyPr wrap="square" rtlCol="0">
            <a:spAutoFit/>
          </a:bodyPr>
          <a:lstStyle/>
          <a:p>
            <a:r>
              <a:rPr lang="en-US" altLang="zh-TW" dirty="0" smtClean="0">
                <a:solidFill>
                  <a:srgbClr val="996600"/>
                </a:solidFill>
                <a:latin typeface="Comic Sans MS" panose="030F0702030302020204" pitchFamily="66" charset="0"/>
              </a:rPr>
              <a:t>Tropical-extratropical interaction</a:t>
            </a:r>
            <a:endParaRPr lang="zh-TW" altLang="en-US" dirty="0">
              <a:solidFill>
                <a:srgbClr val="996600"/>
              </a:solidFill>
              <a:latin typeface="Comic Sans MS" panose="030F0702030302020204" pitchFamily="66" charset="0"/>
            </a:endParaRPr>
          </a:p>
        </p:txBody>
      </p:sp>
      <p:sp>
        <p:nvSpPr>
          <p:cNvPr id="17" name="Curved Down Arrow 5"/>
          <p:cNvSpPr/>
          <p:nvPr/>
        </p:nvSpPr>
        <p:spPr>
          <a:xfrm>
            <a:off x="2898000" y="1981200"/>
            <a:ext cx="3960000" cy="1295400"/>
          </a:xfrm>
          <a:prstGeom prst="curvedDownArrow">
            <a:avLst>
              <a:gd name="adj1" fmla="val 32122"/>
              <a:gd name="adj2" fmla="val 50000"/>
              <a:gd name="adj3" fmla="val 36982"/>
            </a:avLst>
          </a:prstGeom>
          <a:solidFill>
            <a:srgbClr val="CC33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9"/>
          <p:cNvSpPr txBox="1"/>
          <p:nvPr/>
        </p:nvSpPr>
        <p:spPr>
          <a:xfrm>
            <a:off x="6989243" y="1371600"/>
            <a:ext cx="2154757" cy="369332"/>
          </a:xfrm>
          <a:prstGeom prst="rect">
            <a:avLst/>
          </a:prstGeom>
          <a:noFill/>
        </p:spPr>
        <p:txBody>
          <a:bodyPr wrap="none" rtlCol="0">
            <a:spAutoFit/>
          </a:bodyPr>
          <a:lstStyle/>
          <a:p>
            <a:r>
              <a:rPr lang="en-US" dirty="0" smtClean="0">
                <a:solidFill>
                  <a:srgbClr val="660066"/>
                </a:solidFill>
                <a:latin typeface="Comic Sans MS" panose="030F0702030302020204" pitchFamily="66" charset="0"/>
              </a:rPr>
              <a:t>Ding et al. (2017a)</a:t>
            </a:r>
            <a:endParaRPr lang="en-US" dirty="0">
              <a:solidFill>
                <a:srgbClr val="660066"/>
              </a:solidFill>
              <a:latin typeface="Comic Sans MS" panose="030F0702030302020204" pitchFamily="66" charset="0"/>
            </a:endParaRPr>
          </a:p>
        </p:txBody>
      </p:sp>
      <p:cxnSp>
        <p:nvCxnSpPr>
          <p:cNvPr id="16" name="直線單箭頭接點 15"/>
          <p:cNvCxnSpPr/>
          <p:nvPr/>
        </p:nvCxnSpPr>
        <p:spPr>
          <a:xfrm flipH="1" flipV="1">
            <a:off x="6656798" y="3131085"/>
            <a:ext cx="323627" cy="2169480"/>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23" idx="1"/>
          </p:cNvCxnSpPr>
          <p:nvPr/>
        </p:nvCxnSpPr>
        <p:spPr>
          <a:xfrm flipH="1" flipV="1">
            <a:off x="6571066" y="5300565"/>
            <a:ext cx="355508" cy="153569"/>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6926574" y="5269468"/>
            <a:ext cx="2172390" cy="369332"/>
          </a:xfrm>
          <a:prstGeom prst="rect">
            <a:avLst/>
          </a:prstGeom>
          <a:noFill/>
        </p:spPr>
        <p:txBody>
          <a:bodyPr wrap="none" rtlCol="0">
            <a:spAutoFit/>
          </a:bodyPr>
          <a:lstStyle/>
          <a:p>
            <a:r>
              <a:rPr lang="en-US" altLang="zh-TW" dirty="0" smtClean="0">
                <a:solidFill>
                  <a:srgbClr val="002060"/>
                </a:solidFill>
                <a:latin typeface="Comic Sans MS" panose="030F0702030302020204" pitchFamily="66" charset="0"/>
              </a:rPr>
              <a:t>Ding et al. (2017b)</a:t>
            </a:r>
            <a:endParaRPr lang="zh-TW" altLang="en-US" dirty="0">
              <a:solidFill>
                <a:srgbClr val="002060"/>
              </a:solidFill>
              <a:latin typeface="Comic Sans MS" panose="030F0702030302020204" pitchFamily="66" charset="0"/>
            </a:endParaRPr>
          </a:p>
        </p:txBody>
      </p:sp>
      <p:sp>
        <p:nvSpPr>
          <p:cNvPr id="11" name="文字方塊 10"/>
          <p:cNvSpPr txBox="1"/>
          <p:nvPr/>
        </p:nvSpPr>
        <p:spPr>
          <a:xfrm>
            <a:off x="1374671" y="3303032"/>
            <a:ext cx="2721035" cy="369332"/>
          </a:xfrm>
          <a:prstGeom prst="rect">
            <a:avLst/>
          </a:prstGeom>
          <a:noFill/>
        </p:spPr>
        <p:txBody>
          <a:bodyPr wrap="square" rtlCol="0">
            <a:spAutoFit/>
          </a:bodyPr>
          <a:lstStyle/>
          <a:p>
            <a:r>
              <a:rPr lang="en-US" altLang="zh-TW" dirty="0" smtClean="0">
                <a:latin typeface="Comic Sans MS" panose="030F0702030302020204" pitchFamily="66" charset="0"/>
              </a:rPr>
              <a:t>Hu et al. (2017a; 2017b)</a:t>
            </a:r>
            <a:endParaRPr lang="zh-TW" altLang="en-US" dirty="0">
              <a:latin typeface="Comic Sans MS" panose="030F0702030302020204" pitchFamily="66" charset="0"/>
            </a:endParaRPr>
          </a:p>
        </p:txBody>
      </p:sp>
      <p:sp>
        <p:nvSpPr>
          <p:cNvPr id="19" name="文字方塊 18"/>
          <p:cNvSpPr txBox="1"/>
          <p:nvPr/>
        </p:nvSpPr>
        <p:spPr>
          <a:xfrm>
            <a:off x="838200" y="1295400"/>
            <a:ext cx="2193229"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Miller et al. (2017)</a:t>
            </a:r>
            <a:endParaRPr lang="zh-TW" altLang="en-US" dirty="0">
              <a:solidFill>
                <a:srgbClr val="000000"/>
              </a:solidFill>
              <a:latin typeface="Comic Sans MS" panose="030F0702030302020204" pitchFamily="66" charset="0"/>
            </a:endParaRPr>
          </a:p>
        </p:txBody>
      </p:sp>
      <p:sp>
        <p:nvSpPr>
          <p:cNvPr id="20" name="文字方塊 19"/>
          <p:cNvSpPr txBox="1"/>
          <p:nvPr/>
        </p:nvSpPr>
        <p:spPr>
          <a:xfrm>
            <a:off x="1722167" y="201016"/>
            <a:ext cx="6093335" cy="646331"/>
          </a:xfrm>
          <a:prstGeom prst="rect">
            <a:avLst/>
          </a:prstGeom>
          <a:noFill/>
        </p:spPr>
        <p:txBody>
          <a:bodyPr wrap="none" rtlCol="0">
            <a:spAutoFit/>
          </a:bodyPr>
          <a:lstStyle/>
          <a:p>
            <a:pPr algn="ctr"/>
            <a:r>
              <a:rPr lang="en-US" altLang="zh-TW" dirty="0" smtClean="0">
                <a:solidFill>
                  <a:srgbClr val="CC3300"/>
                </a:solidFill>
                <a:latin typeface="Comic Sans MS" panose="030F0702030302020204" pitchFamily="66" charset="0"/>
              </a:rPr>
              <a:t>Yu-heng Tseng</a:t>
            </a:r>
          </a:p>
          <a:p>
            <a:pPr algn="ctr"/>
            <a:r>
              <a:rPr lang="en-US" altLang="zh-TW" dirty="0" smtClean="0">
                <a:solidFill>
                  <a:srgbClr val="CC3300"/>
                </a:solidFill>
                <a:latin typeface="Comic Sans MS" panose="030F0702030302020204" pitchFamily="66" charset="0"/>
              </a:rPr>
              <a:t>Institute of Oceanography, National Taiwan University</a:t>
            </a:r>
            <a:endParaRPr lang="zh-TW" altLang="en-US" dirty="0">
              <a:solidFill>
                <a:srgbClr val="CC3300"/>
              </a:solidFill>
              <a:latin typeface="Comic Sans MS" panose="030F0702030302020204" pitchFamily="66" charset="0"/>
            </a:endParaRPr>
          </a:p>
        </p:txBody>
      </p:sp>
      <p:sp>
        <p:nvSpPr>
          <p:cNvPr id="21" name="矩形 20"/>
          <p:cNvSpPr/>
          <p:nvPr/>
        </p:nvSpPr>
        <p:spPr>
          <a:xfrm>
            <a:off x="5943600" y="2209800"/>
            <a:ext cx="685800" cy="381000"/>
          </a:xfrm>
          <a:prstGeom prst="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92497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par>
                                <p:cTn id="87" presetID="53" presetClass="entr" presetSubtype="16"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p:bldP spid="9" grpId="0"/>
      <p:bldP spid="8" grpId="0" animBg="1"/>
      <p:bldP spid="13" grpId="0"/>
      <p:bldP spid="12" grpId="0"/>
      <p:bldP spid="2" grpId="0"/>
      <p:bldP spid="3" grpId="0"/>
      <p:bldP spid="15" grpId="0"/>
      <p:bldP spid="17" grpId="0" animBg="1"/>
      <p:bldP spid="18" grpId="0"/>
      <p:bldP spid="23" grpId="0"/>
      <p:bldP spid="11" grpId="0"/>
      <p:bldP spid="19"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CESM\SLP\EOF_sst_slp_obs_b40_0002_0150_rm9_10S_delchange_del1_36_1958_2010.png"/>
          <p:cNvPicPr/>
          <p:nvPr/>
        </p:nvPicPr>
        <p:blipFill rotWithShape="1">
          <a:blip r:embed="rId3" cstate="print"/>
          <a:srcRect l="-2" t="2373" r="51402" b="50169"/>
          <a:stretch/>
        </p:blipFill>
        <p:spPr bwMode="auto">
          <a:xfrm>
            <a:off x="457200" y="2526268"/>
            <a:ext cx="7315200" cy="3505200"/>
          </a:xfrm>
          <a:prstGeom prst="rect">
            <a:avLst/>
          </a:prstGeom>
          <a:noFill/>
        </p:spPr>
      </p:pic>
      <p:sp>
        <p:nvSpPr>
          <p:cNvPr id="3" name="Rectangle 2"/>
          <p:cNvSpPr/>
          <p:nvPr/>
        </p:nvSpPr>
        <p:spPr>
          <a:xfrm>
            <a:off x="0" y="522982"/>
            <a:ext cx="9144000" cy="1077218"/>
          </a:xfrm>
          <a:prstGeom prst="rect">
            <a:avLst/>
          </a:prstGeom>
        </p:spPr>
        <p:txBody>
          <a:bodyPr wrap="square">
            <a:spAutoFit/>
          </a:bodyPr>
          <a:lstStyle/>
          <a:p>
            <a:pPr>
              <a:spcBef>
                <a:spcPct val="0"/>
              </a:spcBef>
            </a:pPr>
            <a:r>
              <a:rPr kumimoji="1" lang="en-US" sz="3200" b="1" dirty="0">
                <a:solidFill>
                  <a:srgbClr val="FF0000"/>
                </a:solidFill>
                <a:latin typeface="Comic Sans MS" panose="030F0702030302020204" pitchFamily="66" charset="0"/>
                <a:ea typeface="SimHei" pitchFamily="49" charset="-122"/>
              </a:rPr>
              <a:t>The dominant surface pattern and variability in the North </a:t>
            </a:r>
            <a:r>
              <a:rPr kumimoji="1" lang="en-US" sz="3200" b="1" dirty="0" smtClean="0">
                <a:solidFill>
                  <a:srgbClr val="FF0000"/>
                </a:solidFill>
                <a:latin typeface="Comic Sans MS" panose="030F0702030302020204" pitchFamily="66" charset="0"/>
                <a:ea typeface="SimHei" pitchFamily="49" charset="-122"/>
              </a:rPr>
              <a:t>Pacific-1</a:t>
            </a:r>
            <a:r>
              <a:rPr kumimoji="1" lang="en-US" sz="3200" b="1" baseline="30000" dirty="0" smtClean="0">
                <a:solidFill>
                  <a:srgbClr val="FF0000"/>
                </a:solidFill>
                <a:latin typeface="Comic Sans MS" panose="030F0702030302020204" pitchFamily="66" charset="0"/>
                <a:ea typeface="SimHei" pitchFamily="49" charset="-122"/>
              </a:rPr>
              <a:t>st</a:t>
            </a:r>
            <a:r>
              <a:rPr kumimoji="1" lang="en-US" sz="3200" b="1" dirty="0" smtClean="0">
                <a:solidFill>
                  <a:srgbClr val="FF0000"/>
                </a:solidFill>
                <a:latin typeface="Comic Sans MS" panose="030F0702030302020204" pitchFamily="66" charset="0"/>
                <a:ea typeface="SimHei" pitchFamily="49" charset="-122"/>
              </a:rPr>
              <a:t> mode</a:t>
            </a:r>
            <a:endParaRPr kumimoji="1" lang="en-US" sz="3200" b="1" dirty="0">
              <a:solidFill>
                <a:srgbClr val="FF0000"/>
              </a:solidFill>
              <a:latin typeface="Comic Sans MS" panose="030F0702030302020204" pitchFamily="66" charset="0"/>
              <a:ea typeface="SimHei" pitchFamily="49" charset="-122"/>
            </a:endParaRPr>
          </a:p>
        </p:txBody>
      </p:sp>
      <p:sp>
        <p:nvSpPr>
          <p:cNvPr id="5" name="TextBox 4"/>
          <p:cNvSpPr txBox="1"/>
          <p:nvPr/>
        </p:nvSpPr>
        <p:spPr>
          <a:xfrm>
            <a:off x="5638801" y="1515070"/>
            <a:ext cx="3124200" cy="923330"/>
          </a:xfrm>
          <a:prstGeom prst="rect">
            <a:avLst/>
          </a:prstGeom>
          <a:noFill/>
        </p:spPr>
        <p:txBody>
          <a:bodyPr wrap="square" rtlCol="0">
            <a:spAutoFit/>
          </a:bodyPr>
          <a:lstStyle/>
          <a:p>
            <a:r>
              <a:rPr lang="en-US" dirty="0" err="1" smtClean="0">
                <a:latin typeface="Comic Sans MS" panose="030F0702030302020204" pitchFamily="66" charset="0"/>
              </a:rPr>
              <a:t>Obs</a:t>
            </a:r>
            <a:r>
              <a:rPr lang="en-US" dirty="0" smtClean="0">
                <a:latin typeface="Comic Sans MS" panose="030F0702030302020204" pitchFamily="66" charset="0"/>
              </a:rPr>
              <a:t>: NCEP reanalysis,</a:t>
            </a:r>
          </a:p>
          <a:p>
            <a:r>
              <a:rPr lang="en-US" dirty="0" smtClean="0">
                <a:latin typeface="Comic Sans MS" panose="030F0702030302020204" pitchFamily="66" charset="0"/>
              </a:rPr>
              <a:t>        ERSST (1958-2010),</a:t>
            </a:r>
          </a:p>
          <a:p>
            <a:r>
              <a:rPr lang="en-US" dirty="0" smtClean="0">
                <a:latin typeface="Comic Sans MS" panose="030F0702030302020204" pitchFamily="66" charset="0"/>
              </a:rPr>
              <a:t>Model: CESM1.0.5 (150 </a:t>
            </a:r>
            <a:r>
              <a:rPr lang="en-US" dirty="0" err="1" smtClean="0">
                <a:latin typeface="Comic Sans MS" panose="030F0702030302020204" pitchFamily="66" charset="0"/>
              </a:rPr>
              <a:t>yr</a:t>
            </a:r>
            <a:r>
              <a:rPr lang="en-US" dirty="0" smtClean="0">
                <a:latin typeface="Comic Sans MS" panose="030F0702030302020204" pitchFamily="66" charset="0"/>
              </a:rPr>
              <a:t>)</a:t>
            </a:r>
            <a:endParaRPr lang="en-US" dirty="0">
              <a:latin typeface="Comic Sans MS" panose="030F0702030302020204" pitchFamily="66" charset="0"/>
            </a:endParaRPr>
          </a:p>
        </p:txBody>
      </p:sp>
      <p:sp>
        <p:nvSpPr>
          <p:cNvPr id="4" name="文字方塊 3"/>
          <p:cNvSpPr txBox="1"/>
          <p:nvPr/>
        </p:nvSpPr>
        <p:spPr>
          <a:xfrm>
            <a:off x="1583108" y="2221468"/>
            <a:ext cx="2226892" cy="369332"/>
          </a:xfrm>
          <a:prstGeom prst="rect">
            <a:avLst/>
          </a:prstGeom>
          <a:noFill/>
        </p:spPr>
        <p:txBody>
          <a:bodyPr wrap="none" rtlCol="0">
            <a:spAutoFit/>
          </a:bodyPr>
          <a:lstStyle/>
          <a:p>
            <a:r>
              <a:rPr lang="en-US" altLang="zh-TW" dirty="0" smtClean="0">
                <a:solidFill>
                  <a:srgbClr val="C00000"/>
                </a:solidFill>
                <a:latin typeface="Comic Sans MS" panose="030F0702030302020204" pitchFamily="66" charset="0"/>
              </a:rPr>
              <a:t>Aleutian Low (AL) </a:t>
            </a:r>
            <a:endParaRPr lang="zh-TW" altLang="en-US" dirty="0">
              <a:solidFill>
                <a:srgbClr val="C00000"/>
              </a:solidFill>
              <a:latin typeface="Comic Sans MS" panose="030F0702030302020204" pitchFamily="66" charset="0"/>
            </a:endParaRPr>
          </a:p>
        </p:txBody>
      </p:sp>
      <p:sp>
        <p:nvSpPr>
          <p:cNvPr id="6" name="文字方塊 5"/>
          <p:cNvSpPr txBox="1"/>
          <p:nvPr/>
        </p:nvSpPr>
        <p:spPr>
          <a:xfrm>
            <a:off x="1847260" y="5955268"/>
            <a:ext cx="1505540" cy="369332"/>
          </a:xfrm>
          <a:prstGeom prst="rect">
            <a:avLst/>
          </a:prstGeom>
          <a:noFill/>
        </p:spPr>
        <p:txBody>
          <a:bodyPr wrap="none" rtlCol="0">
            <a:spAutoFit/>
          </a:bodyPr>
          <a:lstStyle/>
          <a:p>
            <a:r>
              <a:rPr lang="en-US" altLang="zh-TW" dirty="0" smtClean="0">
                <a:solidFill>
                  <a:srgbClr val="C00000"/>
                </a:solidFill>
                <a:latin typeface="Comic Sans MS" panose="030F0702030302020204" pitchFamily="66" charset="0"/>
              </a:rPr>
              <a:t>PDO/ENSO </a:t>
            </a:r>
            <a:endParaRPr lang="zh-TW" altLang="en-US" dirty="0">
              <a:solidFill>
                <a:srgbClr val="C00000"/>
              </a:solidFill>
              <a:latin typeface="Comic Sans MS" panose="030F0702030302020204" pitchFamily="66" charset="0"/>
            </a:endParaRPr>
          </a:p>
        </p:txBody>
      </p:sp>
      <p:grpSp>
        <p:nvGrpSpPr>
          <p:cNvPr id="14" name="群組 13"/>
          <p:cNvGrpSpPr/>
          <p:nvPr/>
        </p:nvGrpSpPr>
        <p:grpSpPr>
          <a:xfrm>
            <a:off x="1371600" y="3135868"/>
            <a:ext cx="2191340" cy="767265"/>
            <a:chOff x="1143000" y="2971800"/>
            <a:chExt cx="2419940" cy="931333"/>
          </a:xfrm>
        </p:grpSpPr>
        <p:sp>
          <p:nvSpPr>
            <p:cNvPr id="12" name="橢圓 11"/>
            <p:cNvSpPr/>
            <p:nvPr/>
          </p:nvSpPr>
          <p:spPr>
            <a:xfrm>
              <a:off x="2209800" y="2971800"/>
              <a:ext cx="1353140" cy="474133"/>
            </a:xfrm>
            <a:prstGeom prst="ellipse">
              <a:avLst/>
            </a:prstGeom>
            <a:solidFill>
              <a:srgbClr val="FFFF00">
                <a:alpha val="39000"/>
              </a:srgbClr>
            </a:solidFill>
            <a:ln>
              <a:solidFill>
                <a:srgbClr val="000000"/>
              </a:solidFill>
            </a:ln>
            <a:scene3d>
              <a:camera prst="orthographicFront">
                <a:rot lat="0" lon="0" rev="194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1143000" y="3429000"/>
              <a:ext cx="1353140" cy="474133"/>
            </a:xfrm>
            <a:prstGeom prst="ellipse">
              <a:avLst/>
            </a:prstGeom>
            <a:solidFill>
              <a:srgbClr val="FFFF00">
                <a:alpha val="33000"/>
              </a:srgbClr>
            </a:solidFill>
            <a:ln>
              <a:solidFill>
                <a:srgbClr val="000000"/>
              </a:solidFill>
              <a:prstDash val="lgDash"/>
            </a:ln>
            <a:scene3d>
              <a:camera prst="orthographicFront">
                <a:rot lat="0" lon="0" rev="194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矩形 6"/>
          <p:cNvSpPr/>
          <p:nvPr/>
        </p:nvSpPr>
        <p:spPr>
          <a:xfrm>
            <a:off x="304800" y="1563469"/>
            <a:ext cx="4648200" cy="646331"/>
          </a:xfrm>
          <a:prstGeom prst="rect">
            <a:avLst/>
          </a:prstGeom>
        </p:spPr>
        <p:txBody>
          <a:bodyPr wrap="square">
            <a:spAutoFit/>
          </a:bodyPr>
          <a:lstStyle/>
          <a:p>
            <a:r>
              <a:rPr lang="en-US" altLang="zh-TW" dirty="0">
                <a:latin typeface="Comic Sans MS" panose="030F0702030302020204" pitchFamily="66" charset="0"/>
              </a:rPr>
              <a:t>The covariability mode of </a:t>
            </a:r>
            <a:r>
              <a:rPr lang="en-US" altLang="zh-TW" dirty="0" smtClean="0">
                <a:latin typeface="Comic Sans MS" panose="030F0702030302020204" pitchFamily="66" charset="0"/>
              </a:rPr>
              <a:t>SLP and </a:t>
            </a:r>
            <a:r>
              <a:rPr lang="en-US" altLang="zh-TW" dirty="0">
                <a:latin typeface="Comic Sans MS" panose="030F0702030302020204" pitchFamily="66" charset="0"/>
              </a:rPr>
              <a:t>SST anomalies </a:t>
            </a:r>
            <a:r>
              <a:rPr lang="en-US" altLang="zh-TW" dirty="0" smtClean="0">
                <a:latin typeface="Comic Sans MS" panose="030F0702030302020204" pitchFamily="66" charset="0"/>
              </a:rPr>
              <a:t>from </a:t>
            </a:r>
            <a:r>
              <a:rPr lang="en-US" altLang="zh-TW" dirty="0">
                <a:latin typeface="Comic Sans MS" panose="030F0702030302020204" pitchFamily="66" charset="0"/>
              </a:rPr>
              <a:t>the </a:t>
            </a:r>
            <a:r>
              <a:rPr lang="en-US" altLang="zh-TW" dirty="0" smtClean="0">
                <a:latin typeface="Comic Sans MS" panose="030F0702030302020204" pitchFamily="66" charset="0"/>
              </a:rPr>
              <a:t>CEOF1 analysis</a:t>
            </a:r>
            <a:endParaRPr lang="zh-TW" altLang="en-US" dirty="0">
              <a:latin typeface="Comic Sans MS" panose="030F0702030302020204" pitchFamily="66" charset="0"/>
            </a:endParaRPr>
          </a:p>
        </p:txBody>
      </p:sp>
      <p:sp>
        <p:nvSpPr>
          <p:cNvPr id="7" name="文字方塊 6"/>
          <p:cNvSpPr txBox="1"/>
          <p:nvPr/>
        </p:nvSpPr>
        <p:spPr>
          <a:xfrm>
            <a:off x="7219951" y="6367046"/>
            <a:ext cx="1970411" cy="338554"/>
          </a:xfrm>
          <a:prstGeom prst="rect">
            <a:avLst/>
          </a:prstGeom>
          <a:noFill/>
        </p:spPr>
        <p:txBody>
          <a:bodyPr wrap="none" rtlCol="0">
            <a:spAutoFit/>
          </a:bodyPr>
          <a:lstStyle/>
          <a:p>
            <a:r>
              <a:rPr lang="en-US" altLang="zh-TW" sz="1600" dirty="0" smtClean="0">
                <a:latin typeface="Comic Sans MS" panose="030F0702030302020204" pitchFamily="66" charset="0"/>
              </a:rPr>
              <a:t>Miller et al. (2017)</a:t>
            </a:r>
            <a:endParaRPr lang="zh-TW" altLang="en-US" sz="1600" dirty="0">
              <a:latin typeface="Comic Sans MS" panose="030F0702030302020204" pitchFamily="66" charset="0"/>
            </a:endParaRPr>
          </a:p>
        </p:txBody>
      </p:sp>
    </p:spTree>
    <p:extLst>
      <p:ext uri="{BB962C8B-B14F-4D97-AF65-F5344CB8AC3E}">
        <p14:creationId xmlns:p14="http://schemas.microsoft.com/office/powerpoint/2010/main" val="14254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2982"/>
            <a:ext cx="9144000" cy="1077218"/>
          </a:xfrm>
          <a:prstGeom prst="rect">
            <a:avLst/>
          </a:prstGeom>
        </p:spPr>
        <p:txBody>
          <a:bodyPr wrap="square">
            <a:spAutoFit/>
          </a:bodyPr>
          <a:lstStyle/>
          <a:p>
            <a:pPr>
              <a:spcBef>
                <a:spcPct val="0"/>
              </a:spcBef>
            </a:pPr>
            <a:r>
              <a:rPr kumimoji="1" lang="en-US" sz="3200" b="1" dirty="0">
                <a:solidFill>
                  <a:srgbClr val="FF0000"/>
                </a:solidFill>
                <a:latin typeface="Comic Sans MS" panose="030F0702030302020204" pitchFamily="66" charset="0"/>
                <a:ea typeface="SimHei" pitchFamily="49" charset="-122"/>
              </a:rPr>
              <a:t>The dominant surface pattern and variability in the North </a:t>
            </a:r>
            <a:r>
              <a:rPr kumimoji="1" lang="en-US" sz="3200" b="1" dirty="0" smtClean="0">
                <a:solidFill>
                  <a:srgbClr val="FF0000"/>
                </a:solidFill>
                <a:latin typeface="Comic Sans MS" panose="030F0702030302020204" pitchFamily="66" charset="0"/>
                <a:ea typeface="SimHei" pitchFamily="49" charset="-122"/>
              </a:rPr>
              <a:t>Pacific-2</a:t>
            </a:r>
            <a:r>
              <a:rPr kumimoji="1" lang="en-US" sz="3200" b="1" baseline="30000" dirty="0" smtClean="0">
                <a:solidFill>
                  <a:srgbClr val="FF0000"/>
                </a:solidFill>
                <a:latin typeface="Comic Sans MS" panose="030F0702030302020204" pitchFamily="66" charset="0"/>
                <a:ea typeface="SimHei" pitchFamily="49" charset="-122"/>
              </a:rPr>
              <a:t>nd</a:t>
            </a:r>
            <a:r>
              <a:rPr kumimoji="1" lang="en-US" sz="3200" b="1" dirty="0" smtClean="0">
                <a:solidFill>
                  <a:srgbClr val="FF0000"/>
                </a:solidFill>
                <a:latin typeface="Comic Sans MS" panose="030F0702030302020204" pitchFamily="66" charset="0"/>
                <a:ea typeface="SimHei" pitchFamily="49" charset="-122"/>
              </a:rPr>
              <a:t> mode</a:t>
            </a:r>
            <a:endParaRPr kumimoji="1" lang="en-US" sz="3200" b="1" dirty="0">
              <a:solidFill>
                <a:srgbClr val="FF0000"/>
              </a:solidFill>
              <a:latin typeface="Comic Sans MS" panose="030F0702030302020204" pitchFamily="66" charset="0"/>
              <a:ea typeface="SimHei" pitchFamily="49" charset="-122"/>
            </a:endParaRPr>
          </a:p>
        </p:txBody>
      </p:sp>
      <p:sp>
        <p:nvSpPr>
          <p:cNvPr id="7" name="矩形 6"/>
          <p:cNvSpPr/>
          <p:nvPr/>
        </p:nvSpPr>
        <p:spPr>
          <a:xfrm>
            <a:off x="304800" y="1563469"/>
            <a:ext cx="4648200" cy="646331"/>
          </a:xfrm>
          <a:prstGeom prst="rect">
            <a:avLst/>
          </a:prstGeom>
        </p:spPr>
        <p:txBody>
          <a:bodyPr wrap="square">
            <a:spAutoFit/>
          </a:bodyPr>
          <a:lstStyle/>
          <a:p>
            <a:r>
              <a:rPr lang="en-US" altLang="zh-TW" dirty="0">
                <a:latin typeface="Comic Sans MS" panose="030F0702030302020204" pitchFamily="66" charset="0"/>
              </a:rPr>
              <a:t>The covariability mode of </a:t>
            </a:r>
            <a:r>
              <a:rPr lang="en-US" altLang="zh-TW" dirty="0" smtClean="0">
                <a:latin typeface="Comic Sans MS" panose="030F0702030302020204" pitchFamily="66" charset="0"/>
              </a:rPr>
              <a:t>SLP and </a:t>
            </a:r>
            <a:r>
              <a:rPr lang="en-US" altLang="zh-TW" dirty="0">
                <a:latin typeface="Comic Sans MS" panose="030F0702030302020204" pitchFamily="66" charset="0"/>
              </a:rPr>
              <a:t>SST anomalies </a:t>
            </a:r>
            <a:r>
              <a:rPr lang="en-US" altLang="zh-TW" dirty="0" smtClean="0">
                <a:latin typeface="Comic Sans MS" panose="030F0702030302020204" pitchFamily="66" charset="0"/>
              </a:rPr>
              <a:t>from </a:t>
            </a:r>
            <a:r>
              <a:rPr lang="en-US" altLang="zh-TW" dirty="0">
                <a:latin typeface="Comic Sans MS" panose="030F0702030302020204" pitchFamily="66" charset="0"/>
              </a:rPr>
              <a:t>the </a:t>
            </a:r>
            <a:r>
              <a:rPr lang="en-US" altLang="zh-TW" dirty="0" smtClean="0">
                <a:latin typeface="Comic Sans MS" panose="030F0702030302020204" pitchFamily="66" charset="0"/>
              </a:rPr>
              <a:t>CEOF2 analysis</a:t>
            </a:r>
            <a:endParaRPr lang="zh-TW" altLang="en-US" dirty="0">
              <a:latin typeface="Comic Sans MS" panose="030F0702030302020204" pitchFamily="66" charset="0"/>
            </a:endParaRPr>
          </a:p>
        </p:txBody>
      </p:sp>
      <p:pic>
        <p:nvPicPr>
          <p:cNvPr id="8" name="Picture 1" descr="D:\CESM\SLP\EOF_sst_slp_obs_b40_0002_0150_rm9_10S_delchange_del1_36_1958_2010.png"/>
          <p:cNvPicPr/>
          <p:nvPr/>
        </p:nvPicPr>
        <p:blipFill rotWithShape="1">
          <a:blip r:embed="rId3" cstate="print"/>
          <a:srcRect l="-2" t="49581" r="51402" b="4654"/>
          <a:stretch/>
        </p:blipFill>
        <p:spPr bwMode="auto">
          <a:xfrm>
            <a:off x="457200" y="2667000"/>
            <a:ext cx="7343936" cy="3527011"/>
          </a:xfrm>
          <a:prstGeom prst="rect">
            <a:avLst/>
          </a:prstGeom>
          <a:noFill/>
        </p:spPr>
      </p:pic>
      <p:sp>
        <p:nvSpPr>
          <p:cNvPr id="9" name="文字方塊 8"/>
          <p:cNvSpPr txBox="1"/>
          <p:nvPr/>
        </p:nvSpPr>
        <p:spPr>
          <a:xfrm>
            <a:off x="1034710" y="2373868"/>
            <a:ext cx="3613490" cy="369332"/>
          </a:xfrm>
          <a:prstGeom prst="rect">
            <a:avLst/>
          </a:prstGeom>
          <a:noFill/>
        </p:spPr>
        <p:txBody>
          <a:bodyPr wrap="none" rtlCol="0">
            <a:spAutoFit/>
          </a:bodyPr>
          <a:lstStyle/>
          <a:p>
            <a:r>
              <a:rPr lang="en-US" altLang="zh-TW" dirty="0" smtClean="0">
                <a:solidFill>
                  <a:srgbClr val="C00000"/>
                </a:solidFill>
                <a:latin typeface="Comic Sans MS" panose="030F0702030302020204" pitchFamily="66" charset="0"/>
              </a:rPr>
              <a:t>North Pacific Oscillation (NPO) </a:t>
            </a:r>
            <a:endParaRPr lang="zh-TW" altLang="en-US" dirty="0">
              <a:solidFill>
                <a:srgbClr val="C00000"/>
              </a:solidFill>
              <a:latin typeface="Comic Sans MS" panose="030F0702030302020204" pitchFamily="66" charset="0"/>
            </a:endParaRPr>
          </a:p>
        </p:txBody>
      </p:sp>
      <p:sp>
        <p:nvSpPr>
          <p:cNvPr id="10" name="文字方塊 9"/>
          <p:cNvSpPr txBox="1"/>
          <p:nvPr/>
        </p:nvSpPr>
        <p:spPr>
          <a:xfrm>
            <a:off x="1527003" y="6107668"/>
            <a:ext cx="3308919" cy="369332"/>
          </a:xfrm>
          <a:prstGeom prst="rect">
            <a:avLst/>
          </a:prstGeom>
          <a:noFill/>
        </p:spPr>
        <p:txBody>
          <a:bodyPr wrap="none" rtlCol="0">
            <a:spAutoFit/>
          </a:bodyPr>
          <a:lstStyle/>
          <a:p>
            <a:r>
              <a:rPr lang="en-US" altLang="zh-TW" dirty="0" smtClean="0">
                <a:solidFill>
                  <a:srgbClr val="C00000"/>
                </a:solidFill>
                <a:latin typeface="Comic Sans MS" panose="030F0702030302020204" pitchFamily="66" charset="0"/>
              </a:rPr>
              <a:t>Victoria Mode (VM) or NPGO</a:t>
            </a:r>
            <a:endParaRPr lang="zh-TW" altLang="en-US" dirty="0">
              <a:solidFill>
                <a:srgbClr val="C00000"/>
              </a:solidFill>
              <a:latin typeface="Comic Sans MS" panose="030F0702030302020204" pitchFamily="66" charset="0"/>
            </a:endParaRPr>
          </a:p>
        </p:txBody>
      </p:sp>
      <p:grpSp>
        <p:nvGrpSpPr>
          <p:cNvPr id="11" name="群組 10"/>
          <p:cNvGrpSpPr/>
          <p:nvPr/>
        </p:nvGrpSpPr>
        <p:grpSpPr>
          <a:xfrm>
            <a:off x="2133600" y="2819400"/>
            <a:ext cx="1295400" cy="1023600"/>
            <a:chOff x="4114800" y="228600"/>
            <a:chExt cx="762000" cy="685800"/>
          </a:xfrm>
        </p:grpSpPr>
        <p:sp>
          <p:nvSpPr>
            <p:cNvPr id="12" name="橢圓 11"/>
            <p:cNvSpPr/>
            <p:nvPr/>
          </p:nvSpPr>
          <p:spPr>
            <a:xfrm>
              <a:off x="4114800" y="228600"/>
              <a:ext cx="762000" cy="304800"/>
            </a:xfrm>
            <a:prstGeom prst="ellipse">
              <a:avLst/>
            </a:prstGeom>
            <a:solidFill>
              <a:srgbClr val="FFFF00">
                <a:alpha val="39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4114800" y="609600"/>
              <a:ext cx="762000" cy="304800"/>
            </a:xfrm>
            <a:prstGeom prst="ellipse">
              <a:avLst/>
            </a:prstGeom>
            <a:solidFill>
              <a:srgbClr val="FFFF00">
                <a:alpha val="33000"/>
              </a:srgbClr>
            </a:solid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p:cNvSpPr txBox="1"/>
          <p:nvPr/>
        </p:nvSpPr>
        <p:spPr>
          <a:xfrm>
            <a:off x="7219951" y="6367046"/>
            <a:ext cx="1970411" cy="338554"/>
          </a:xfrm>
          <a:prstGeom prst="rect">
            <a:avLst/>
          </a:prstGeom>
          <a:noFill/>
        </p:spPr>
        <p:txBody>
          <a:bodyPr wrap="none" rtlCol="0">
            <a:spAutoFit/>
          </a:bodyPr>
          <a:lstStyle/>
          <a:p>
            <a:r>
              <a:rPr lang="en-US" altLang="zh-TW" sz="1600" dirty="0" smtClean="0">
                <a:latin typeface="Comic Sans MS" panose="030F0702030302020204" pitchFamily="66" charset="0"/>
              </a:rPr>
              <a:t>Miller et al. (2017)</a:t>
            </a:r>
            <a:endParaRPr lang="zh-TW" altLang="en-US" sz="1600" dirty="0">
              <a:latin typeface="Comic Sans MS" panose="030F0702030302020204" pitchFamily="66" charset="0"/>
            </a:endParaRPr>
          </a:p>
        </p:txBody>
      </p:sp>
    </p:spTree>
    <p:extLst>
      <p:ext uri="{BB962C8B-B14F-4D97-AF65-F5344CB8AC3E}">
        <p14:creationId xmlns:p14="http://schemas.microsoft.com/office/powerpoint/2010/main" val="2034927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CESM\SLP\EOFpc_sst_slp_obs_b40_0002_0150_rm9_emi_10s_del1_36Bs3.png"/>
          <p:cNvPicPr/>
          <p:nvPr/>
        </p:nvPicPr>
        <p:blipFill rotWithShape="1">
          <a:blip r:embed="rId2" cstate="print"/>
          <a:srcRect t="1822" b="51853"/>
          <a:stretch/>
        </p:blipFill>
        <p:spPr bwMode="auto">
          <a:xfrm>
            <a:off x="914400" y="1447800"/>
            <a:ext cx="6781800" cy="2895600"/>
          </a:xfrm>
          <a:prstGeom prst="rect">
            <a:avLst/>
          </a:prstGeom>
          <a:noFill/>
        </p:spPr>
      </p:pic>
      <p:pic>
        <p:nvPicPr>
          <p:cNvPr id="4" name="Picture 2" descr="std_year"/>
          <p:cNvPicPr>
            <a:picLocks noChangeAspect="1" noChangeArrowheads="1"/>
          </p:cNvPicPr>
          <p:nvPr/>
        </p:nvPicPr>
        <p:blipFill>
          <a:blip r:embed="rId3" cstate="print">
            <a:extLst>
              <a:ext uri="{28A0092B-C50C-407E-A947-70E740481C1C}">
                <a14:useLocalDpi xmlns:a14="http://schemas.microsoft.com/office/drawing/2010/main" val="0"/>
              </a:ext>
            </a:extLst>
          </a:blip>
          <a:srcRect l="4918" t="3281"/>
          <a:stretch>
            <a:fillRect/>
          </a:stretch>
        </p:blipFill>
        <p:spPr bwMode="auto">
          <a:xfrm>
            <a:off x="4343400" y="4400196"/>
            <a:ext cx="4800600" cy="24578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p:nvPr/>
        </p:nvSpPr>
        <p:spPr>
          <a:xfrm>
            <a:off x="381000" y="1154668"/>
            <a:ext cx="8229600" cy="369332"/>
          </a:xfrm>
          <a:prstGeom prst="rect">
            <a:avLst/>
          </a:prstGeom>
        </p:spPr>
        <p:txBody>
          <a:bodyPr wrap="square">
            <a:spAutoFit/>
          </a:bodyPr>
          <a:lstStyle/>
          <a:p>
            <a:pPr>
              <a:spcBef>
                <a:spcPct val="0"/>
              </a:spcBef>
            </a:pPr>
            <a:r>
              <a:rPr lang="en-US" altLang="zh-TW" dirty="0" smtClean="0">
                <a:latin typeface="Comic Sans MS" panose="030F0702030302020204" pitchFamily="66" charset="0"/>
              </a:rPr>
              <a:t>Lag-correlation </a:t>
            </a:r>
            <a:r>
              <a:rPr lang="en-US" altLang="zh-TW" dirty="0">
                <a:latin typeface="Comic Sans MS" panose="030F0702030302020204" pitchFamily="66" charset="0"/>
              </a:rPr>
              <a:t>between Niño3 (and EMI index) and PC1/PC2 of the </a:t>
            </a:r>
            <a:r>
              <a:rPr lang="en-US" altLang="zh-TW" dirty="0" smtClean="0">
                <a:latin typeface="Comic Sans MS" panose="030F0702030302020204" pitchFamily="66" charset="0"/>
              </a:rPr>
              <a:t>CEOF</a:t>
            </a:r>
            <a:endParaRPr lang="en-US" dirty="0">
              <a:latin typeface="Comic Sans MS" panose="030F0702030302020204" pitchFamily="66" charset="0"/>
            </a:endParaRPr>
          </a:p>
        </p:txBody>
      </p:sp>
      <p:sp>
        <p:nvSpPr>
          <p:cNvPr id="6" name="文字方塊 5"/>
          <p:cNvSpPr txBox="1"/>
          <p:nvPr/>
        </p:nvSpPr>
        <p:spPr>
          <a:xfrm>
            <a:off x="26307" y="4689620"/>
            <a:ext cx="4469493" cy="923330"/>
          </a:xfrm>
          <a:prstGeom prst="rect">
            <a:avLst/>
          </a:prstGeom>
          <a:noFill/>
        </p:spPr>
        <p:txBody>
          <a:bodyPr wrap="none" rtlCol="0">
            <a:spAutoFit/>
          </a:bodyPr>
          <a:lstStyle/>
          <a:p>
            <a:pPr marL="285750" indent="-285750">
              <a:buFont typeface="Arial" panose="020B0604020202020204" pitchFamily="34" charset="0"/>
              <a:buChar char="•"/>
            </a:pPr>
            <a:r>
              <a:rPr lang="en-US" altLang="zh-TW" dirty="0" smtClean="0">
                <a:solidFill>
                  <a:srgbClr val="C00000"/>
                </a:solidFill>
                <a:latin typeface="Comic Sans MS" panose="030F0702030302020204" pitchFamily="66" charset="0"/>
              </a:rPr>
              <a:t>PC1 is essentially ENSO</a:t>
            </a:r>
          </a:p>
          <a:p>
            <a:pPr marL="285750" indent="-285750">
              <a:buFont typeface="Arial" panose="020B0604020202020204" pitchFamily="34" charset="0"/>
              <a:buChar char="•"/>
            </a:pPr>
            <a:r>
              <a:rPr lang="en-US" altLang="zh-TW" dirty="0" smtClean="0">
                <a:solidFill>
                  <a:srgbClr val="C00000"/>
                </a:solidFill>
                <a:latin typeface="Comic Sans MS" panose="030F0702030302020204" pitchFamily="66" charset="0"/>
              </a:rPr>
              <a:t>PC2 leads PC1/Nino3 by 9-11 months</a:t>
            </a:r>
          </a:p>
          <a:p>
            <a:pPr marL="285750" indent="-285750">
              <a:buFont typeface="Arial" panose="020B0604020202020204" pitchFamily="34" charset="0"/>
              <a:buChar char="•"/>
            </a:pPr>
            <a:r>
              <a:rPr lang="en-US" altLang="zh-TW" dirty="0" smtClean="0">
                <a:solidFill>
                  <a:srgbClr val="C00000"/>
                </a:solidFill>
                <a:latin typeface="Comic Sans MS" panose="030F0702030302020204" pitchFamily="66" charset="0"/>
              </a:rPr>
              <a:t>PC2 leads EMI by 5 months</a:t>
            </a:r>
            <a:endParaRPr lang="zh-TW" altLang="en-US" dirty="0">
              <a:solidFill>
                <a:srgbClr val="C00000"/>
              </a:solidFill>
              <a:latin typeface="Comic Sans MS" panose="030F0702030302020204" pitchFamily="66" charset="0"/>
            </a:endParaRPr>
          </a:p>
        </p:txBody>
      </p:sp>
      <p:sp>
        <p:nvSpPr>
          <p:cNvPr id="7" name="文字方塊 6"/>
          <p:cNvSpPr txBox="1"/>
          <p:nvPr/>
        </p:nvSpPr>
        <p:spPr>
          <a:xfrm>
            <a:off x="228600" y="5754469"/>
            <a:ext cx="4419600" cy="646331"/>
          </a:xfrm>
          <a:prstGeom prst="rect">
            <a:avLst/>
          </a:prstGeom>
          <a:noFill/>
        </p:spPr>
        <p:txBody>
          <a:bodyPr wrap="square" rtlCol="0">
            <a:spAutoFit/>
          </a:bodyPr>
          <a:lstStyle/>
          <a:p>
            <a:r>
              <a:rPr lang="en-US" altLang="zh-TW" dirty="0" smtClean="0">
                <a:solidFill>
                  <a:srgbClr val="0000FF"/>
                </a:solidFill>
                <a:latin typeface="Comic Sans MS" panose="030F0702030302020204" pitchFamily="66" charset="0"/>
              </a:rPr>
              <a:t>PC2 (NPO/VM): important ENSO precursor</a:t>
            </a:r>
            <a:endParaRPr lang="zh-TW" altLang="en-US" dirty="0">
              <a:solidFill>
                <a:srgbClr val="0000FF"/>
              </a:solidFill>
              <a:latin typeface="Comic Sans MS" panose="030F0702030302020204" pitchFamily="66" charset="0"/>
            </a:endParaRPr>
          </a:p>
        </p:txBody>
      </p:sp>
      <p:sp>
        <p:nvSpPr>
          <p:cNvPr id="8" name="Rectangle 2"/>
          <p:cNvSpPr/>
          <p:nvPr/>
        </p:nvSpPr>
        <p:spPr>
          <a:xfrm>
            <a:off x="647700" y="605135"/>
            <a:ext cx="7239000" cy="461665"/>
          </a:xfrm>
          <a:prstGeom prst="rect">
            <a:avLst/>
          </a:prstGeom>
        </p:spPr>
        <p:txBody>
          <a:bodyPr wrap="square">
            <a:spAutoFit/>
          </a:bodyPr>
          <a:lstStyle/>
          <a:p>
            <a:pPr>
              <a:spcBef>
                <a:spcPct val="0"/>
              </a:spcBef>
            </a:pPr>
            <a:r>
              <a:rPr kumimoji="1" lang="en-US" sz="2400" b="1" dirty="0" smtClean="0">
                <a:solidFill>
                  <a:srgbClr val="FF0000"/>
                </a:solidFill>
                <a:latin typeface="Comic Sans MS" panose="030F0702030302020204" pitchFamily="66" charset="0"/>
                <a:ea typeface="SimHei" pitchFamily="49" charset="-122"/>
              </a:rPr>
              <a:t>Links between the two dominant CEOF modes</a:t>
            </a:r>
            <a:endParaRPr kumimoji="1" lang="en-US" sz="2400" b="1" dirty="0">
              <a:solidFill>
                <a:srgbClr val="FF0000"/>
              </a:solidFill>
              <a:latin typeface="Comic Sans MS" panose="030F0702030302020204" pitchFamily="66" charset="0"/>
              <a:ea typeface="SimHei" pitchFamily="49" charset="-122"/>
            </a:endParaRPr>
          </a:p>
        </p:txBody>
      </p:sp>
    </p:spTree>
    <p:extLst>
      <p:ext uri="{BB962C8B-B14F-4D97-AF65-F5344CB8AC3E}">
        <p14:creationId xmlns:p14="http://schemas.microsoft.com/office/powerpoint/2010/main" val="29156963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eof_63_ersst_20S_b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990600"/>
            <a:ext cx="9133840" cy="4724400"/>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p:cNvSpPr txBox="1"/>
          <p:nvPr/>
        </p:nvSpPr>
        <p:spPr>
          <a:xfrm>
            <a:off x="838200" y="1295400"/>
            <a:ext cx="2193229"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Miller et al. (2017)</a:t>
            </a:r>
            <a:endParaRPr lang="zh-TW" altLang="en-US" dirty="0">
              <a:solidFill>
                <a:srgbClr val="000000"/>
              </a:solidFill>
              <a:latin typeface="Comic Sans MS" panose="030F0702030302020204" pitchFamily="66" charset="0"/>
            </a:endParaRPr>
          </a:p>
        </p:txBody>
      </p:sp>
      <p:sp>
        <p:nvSpPr>
          <p:cNvPr id="20" name="文字方塊 19"/>
          <p:cNvSpPr txBox="1"/>
          <p:nvPr/>
        </p:nvSpPr>
        <p:spPr>
          <a:xfrm>
            <a:off x="1722167" y="201016"/>
            <a:ext cx="6093335" cy="646331"/>
          </a:xfrm>
          <a:prstGeom prst="rect">
            <a:avLst/>
          </a:prstGeom>
          <a:noFill/>
        </p:spPr>
        <p:txBody>
          <a:bodyPr wrap="none" rtlCol="0">
            <a:spAutoFit/>
          </a:bodyPr>
          <a:lstStyle/>
          <a:p>
            <a:pPr algn="ctr"/>
            <a:r>
              <a:rPr lang="en-US" altLang="zh-TW" dirty="0" smtClean="0">
                <a:solidFill>
                  <a:srgbClr val="CC3300"/>
                </a:solidFill>
                <a:latin typeface="Comic Sans MS" panose="030F0702030302020204" pitchFamily="66" charset="0"/>
              </a:rPr>
              <a:t>Yu-heng Tseng</a:t>
            </a:r>
          </a:p>
          <a:p>
            <a:pPr algn="ctr"/>
            <a:r>
              <a:rPr lang="en-US" altLang="zh-TW" dirty="0" smtClean="0">
                <a:solidFill>
                  <a:srgbClr val="CC3300"/>
                </a:solidFill>
                <a:latin typeface="Comic Sans MS" panose="030F0702030302020204" pitchFamily="66" charset="0"/>
              </a:rPr>
              <a:t>Institute of Oceanography, National Taiwan University</a:t>
            </a:r>
            <a:endParaRPr lang="zh-TW" altLang="en-US" dirty="0">
              <a:solidFill>
                <a:srgbClr val="CC3300"/>
              </a:solidFill>
              <a:latin typeface="Comic Sans MS" panose="030F0702030302020204" pitchFamily="66" charset="0"/>
            </a:endParaRPr>
          </a:p>
        </p:txBody>
      </p:sp>
      <p:sp>
        <p:nvSpPr>
          <p:cNvPr id="25" name="矩形 24"/>
          <p:cNvSpPr/>
          <p:nvPr/>
        </p:nvSpPr>
        <p:spPr>
          <a:xfrm>
            <a:off x="1295400" y="726934"/>
            <a:ext cx="6649577" cy="523220"/>
          </a:xfrm>
          <a:prstGeom prst="rect">
            <a:avLst/>
          </a:prstGeom>
        </p:spPr>
        <p:txBody>
          <a:bodyPr wrap="none">
            <a:spAutoFit/>
          </a:bodyPr>
          <a:lstStyle/>
          <a:p>
            <a:r>
              <a:rPr lang="en-US" altLang="zh-TW" sz="2800" b="1" dirty="0" smtClean="0">
                <a:solidFill>
                  <a:srgbClr val="0000FF"/>
                </a:solidFill>
                <a:latin typeface="Comic Sans MS" panose="030F0702030302020204" pitchFamily="66" charset="0"/>
              </a:rPr>
              <a:t>New North </a:t>
            </a:r>
            <a:r>
              <a:rPr lang="en-US" altLang="zh-TW" sz="2800" b="1" dirty="0">
                <a:solidFill>
                  <a:srgbClr val="0000FF"/>
                </a:solidFill>
                <a:latin typeface="Comic Sans MS" panose="030F0702030302020204" pitchFamily="66" charset="0"/>
              </a:rPr>
              <a:t>Pacific climate paradigm </a:t>
            </a:r>
            <a:endParaRPr lang="zh-TW" altLang="en-US" sz="2800" dirty="0"/>
          </a:p>
        </p:txBody>
      </p:sp>
      <p:sp>
        <p:nvSpPr>
          <p:cNvPr id="8" name="Right Arrow 3"/>
          <p:cNvSpPr/>
          <p:nvPr/>
        </p:nvSpPr>
        <p:spPr>
          <a:xfrm>
            <a:off x="2362200" y="3575566"/>
            <a:ext cx="5105400" cy="609600"/>
          </a:xfrm>
          <a:prstGeom prst="rightArrow">
            <a:avLst>
              <a:gd name="adj1" fmla="val 53333"/>
              <a:gd name="adj2" fmla="val 78333"/>
            </a:avLst>
          </a:prstGeom>
          <a:noFill/>
          <a:ln w="38100" cap="flat">
            <a:solidFill>
              <a:srgbClr val="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2389825" y="3682800"/>
            <a:ext cx="5153975" cy="369332"/>
          </a:xfrm>
          <a:prstGeom prst="rect">
            <a:avLst/>
          </a:prstGeom>
        </p:spPr>
        <p:txBody>
          <a:bodyPr wrap="none">
            <a:spAutoFit/>
          </a:bodyPr>
          <a:lstStyle/>
          <a:p>
            <a:r>
              <a:rPr lang="en-US" altLang="zh-TW" dirty="0" smtClean="0">
                <a:solidFill>
                  <a:srgbClr val="000000"/>
                </a:solidFill>
                <a:latin typeface="Comic Sans MS" panose="030F0702030302020204" pitchFamily="66" charset="0"/>
              </a:rPr>
              <a:t>Chen et </a:t>
            </a:r>
            <a:r>
              <a:rPr lang="en-US" altLang="zh-TW" dirty="0">
                <a:solidFill>
                  <a:srgbClr val="000000"/>
                </a:solidFill>
                <a:latin typeface="Comic Sans MS" panose="030F0702030302020204" pitchFamily="66" charset="0"/>
              </a:rPr>
              <a:t>al. (</a:t>
            </a:r>
            <a:r>
              <a:rPr lang="en-US" altLang="zh-TW" dirty="0" smtClean="0">
                <a:solidFill>
                  <a:srgbClr val="000000"/>
                </a:solidFill>
                <a:latin typeface="Comic Sans MS" panose="030F0702030302020204" pitchFamily="66" charset="0"/>
              </a:rPr>
              <a:t>2015, 2018); Tseng et al. (2017a);</a:t>
            </a:r>
            <a:endParaRPr lang="en-US" altLang="zh-TW" dirty="0">
              <a:solidFill>
                <a:srgbClr val="000000"/>
              </a:solidFill>
              <a:latin typeface="Comic Sans MS" panose="030F0702030302020204" pitchFamily="66" charset="0"/>
            </a:endParaRPr>
          </a:p>
        </p:txBody>
      </p:sp>
      <p:sp>
        <p:nvSpPr>
          <p:cNvPr id="10" name="文字方塊 9"/>
          <p:cNvSpPr txBox="1"/>
          <p:nvPr/>
        </p:nvSpPr>
        <p:spPr>
          <a:xfrm>
            <a:off x="1374671" y="3303032"/>
            <a:ext cx="2721035" cy="369332"/>
          </a:xfrm>
          <a:prstGeom prst="rect">
            <a:avLst/>
          </a:prstGeom>
          <a:noFill/>
        </p:spPr>
        <p:txBody>
          <a:bodyPr wrap="square" rtlCol="0">
            <a:spAutoFit/>
          </a:bodyPr>
          <a:lstStyle/>
          <a:p>
            <a:r>
              <a:rPr lang="en-US" altLang="zh-TW" dirty="0" smtClean="0">
                <a:latin typeface="Comic Sans MS" panose="030F0702030302020204" pitchFamily="66" charset="0"/>
              </a:rPr>
              <a:t>Hu et al. (2017a; 2017b)</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4040067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3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1" descr="C:\Users\NEW_LENOVO\Google Drive\Storage\NP_STC_paper\manuscript_ENSO\picture\Figure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50135"/>
            <a:ext cx="9144000" cy="4431665"/>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272324" y="685800"/>
                <a:ext cx="42850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𝑛𝐸𝑃𝐼</m:t>
                      </m:r>
                      <m:r>
                        <a:rPr lang="en-US" i="1" smtClean="0">
                          <a:latin typeface="Cambria Math" panose="02040503050406030204" pitchFamily="18" charset="0"/>
                        </a:rPr>
                        <m:t>(</m:t>
                      </m:r>
                      <m:r>
                        <a:rPr lang="en-US" i="1" smtClean="0">
                          <a:latin typeface="Cambria Math" panose="02040503050406030204" pitchFamily="18" charset="0"/>
                        </a:rPr>
                        <m:t>𝑡</m:t>
                      </m:r>
                      <m:r>
                        <a:rPr lang="en-US" i="1" smtClean="0">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m:rPr>
                              <m:sty m:val="p"/>
                            </m:rPr>
                            <a:rPr lang="el-GR" i="1" smtClean="0">
                              <a:solidFill>
                                <a:srgbClr val="00B050"/>
                              </a:solidFill>
                              <a:latin typeface="Cambria Math"/>
                            </a:rPr>
                            <m:t>α</m:t>
                          </m:r>
                          <m:r>
                            <a:rPr lang="en-US" i="1">
                              <a:solidFill>
                                <a:srgbClr val="00B050"/>
                              </a:solidFill>
                              <a:latin typeface="Cambria Math" panose="02040503050406030204" pitchFamily="18" charset="0"/>
                            </a:rPr>
                            <m:t>𝑛𝐸𝑃𝐼</m:t>
                          </m:r>
                        </m:e>
                        <m:sub>
                          <m:r>
                            <a:rPr lang="en-US" i="1">
                              <a:solidFill>
                                <a:srgbClr val="00B050"/>
                              </a:solidFill>
                              <a:latin typeface="Cambria Math" panose="02040503050406030204" pitchFamily="18" charset="0"/>
                            </a:rPr>
                            <m:t>𝑊𝑊𝑉</m:t>
                          </m:r>
                        </m:sub>
                      </m:sSub>
                      <m:d>
                        <m:dPr>
                          <m:ctrlPr>
                            <a:rPr lang="en-US" i="1" smtClean="0">
                              <a:solidFill>
                                <a:srgbClr val="00B050"/>
                              </a:solidFill>
                              <a:latin typeface="Cambria Math" panose="02040503050406030204" pitchFamily="18" charset="0"/>
                            </a:rPr>
                          </m:ctrlPr>
                        </m:dPr>
                        <m:e>
                          <m:r>
                            <a:rPr lang="en-US" i="1">
                              <a:solidFill>
                                <a:srgbClr val="00B050"/>
                              </a:solidFill>
                              <a:latin typeface="Cambria Math" panose="02040503050406030204" pitchFamily="18" charset="0"/>
                            </a:rPr>
                            <m:t>𝑡</m:t>
                          </m:r>
                        </m:e>
                      </m:d>
                      <m:r>
                        <a:rPr lang="en-US" i="1">
                          <a:latin typeface="Cambria Math" panose="02040503050406030204" pitchFamily="18" charset="0"/>
                        </a:rPr>
                        <m:t>+</m:t>
                      </m:r>
                      <m:r>
                        <m:rPr>
                          <m:sty m:val="p"/>
                        </m:rPr>
                        <a:rPr lang="el-GR" i="1">
                          <a:solidFill>
                            <a:srgbClr val="990099"/>
                          </a:solidFill>
                          <a:latin typeface="Cambria Math" panose="02040503050406030204" pitchFamily="18" charset="0"/>
                        </a:rPr>
                        <m:t>β</m:t>
                      </m:r>
                      <m:r>
                        <a:rPr lang="en-US" i="1" smtClean="0">
                          <a:solidFill>
                            <a:srgbClr val="990099"/>
                          </a:solidFill>
                          <a:latin typeface="Cambria Math" panose="02040503050406030204" pitchFamily="18" charset="0"/>
                        </a:rPr>
                        <m:t>𝑛</m:t>
                      </m:r>
                      <m:sSub>
                        <m:sSubPr>
                          <m:ctrlPr>
                            <a:rPr lang="en-US" i="1">
                              <a:solidFill>
                                <a:srgbClr val="990099"/>
                              </a:solidFill>
                              <a:latin typeface="Cambria Math" panose="02040503050406030204" pitchFamily="18" charset="0"/>
                            </a:rPr>
                          </m:ctrlPr>
                        </m:sSubPr>
                        <m:e>
                          <m:r>
                            <a:rPr lang="en-US" i="1">
                              <a:solidFill>
                                <a:srgbClr val="990099"/>
                              </a:solidFill>
                              <a:latin typeface="Cambria Math" panose="02040503050406030204" pitchFamily="18" charset="0"/>
                            </a:rPr>
                            <m:t>𝐸𝑃𝐼</m:t>
                          </m:r>
                        </m:e>
                        <m:sub>
                          <m:r>
                            <a:rPr lang="en-US" i="1">
                              <a:solidFill>
                                <a:srgbClr val="990099"/>
                              </a:solidFill>
                              <a:latin typeface="Cambria Math" panose="02040503050406030204" pitchFamily="18" charset="0"/>
                            </a:rPr>
                            <m:t>𝑂</m:t>
                          </m:r>
                          <m:r>
                            <a:rPr lang="en-US" i="1">
                              <a:solidFill>
                                <a:srgbClr val="990099"/>
                              </a:solidFill>
                              <a:latin typeface="Cambria Math" panose="02040503050406030204" pitchFamily="18" charset="0"/>
                            </a:rPr>
                            <m:t>−</m:t>
                          </m:r>
                          <m:r>
                            <a:rPr lang="en-US" i="1">
                              <a:solidFill>
                                <a:srgbClr val="990099"/>
                              </a:solidFill>
                              <a:latin typeface="Cambria Math" panose="02040503050406030204" pitchFamily="18" charset="0"/>
                            </a:rPr>
                            <m:t>𝐴</m:t>
                          </m:r>
                        </m:sub>
                      </m:sSub>
                      <m:r>
                        <a:rPr lang="en-US" i="1">
                          <a:solidFill>
                            <a:srgbClr val="990099"/>
                          </a:solidFill>
                          <a:latin typeface="Cambria Math" panose="02040503050406030204" pitchFamily="18" charset="0"/>
                        </a:rPr>
                        <m:t>(</m:t>
                      </m:r>
                      <m:r>
                        <a:rPr lang="en-US" i="1">
                          <a:solidFill>
                            <a:srgbClr val="990099"/>
                          </a:solidFill>
                          <a:latin typeface="Cambria Math" panose="02040503050406030204" pitchFamily="18" charset="0"/>
                        </a:rPr>
                        <m:t>𝑡</m:t>
                      </m:r>
                      <m:r>
                        <a:rPr lang="en-US" i="1">
                          <a:solidFill>
                            <a:srgbClr val="990099"/>
                          </a:solidFill>
                          <a:latin typeface="Cambria Math" panose="02040503050406030204" pitchFamily="18" charset="0"/>
                        </a:rPr>
                        <m:t>)</m:t>
                      </m:r>
                    </m:oMath>
                  </m:oMathPara>
                </a14:m>
                <a:endParaRPr lang="en-US" dirty="0">
                  <a:solidFill>
                    <a:srgbClr val="990099"/>
                  </a:solidFill>
                  <a:latin typeface="Comic Sans MS" panose="030F0702030302020204" pitchFamily="66"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2324" y="685800"/>
                <a:ext cx="4285019" cy="369332"/>
              </a:xfrm>
              <a:prstGeom prst="rect">
                <a:avLst/>
              </a:prstGeom>
              <a:blipFill rotWithShape="1">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1055079"/>
                <a:ext cx="5715000" cy="3165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𝑛𝐸𝑃𝐼</m:t>
                          </m:r>
                        </m:e>
                        <m:sub>
                          <m:r>
                            <a:rPr lang="en-US" sz="1400" i="1">
                              <a:solidFill>
                                <a:srgbClr val="00B050"/>
                              </a:solidFill>
                              <a:latin typeface="Cambria Math" panose="02040503050406030204" pitchFamily="18" charset="0"/>
                            </a:rPr>
                            <m:t>𝑊𝑊𝑉</m:t>
                          </m:r>
                        </m:sub>
                      </m:sSub>
                      <m:r>
                        <a:rPr lang="en-US" sz="1400" i="1">
                          <a:solidFill>
                            <a:srgbClr val="00B050"/>
                          </a:solidFill>
                          <a:latin typeface="Cambria Math" panose="02040503050406030204" pitchFamily="18" charset="0"/>
                        </a:rPr>
                        <m:t>(</m:t>
                      </m:r>
                      <m:r>
                        <a:rPr lang="en-US" sz="1400" i="1">
                          <a:solidFill>
                            <a:srgbClr val="00B050"/>
                          </a:solidFill>
                          <a:latin typeface="Cambria Math" panose="02040503050406030204" pitchFamily="18" charset="0"/>
                        </a:rPr>
                        <m:t>𝑡</m:t>
                      </m:r>
                      <m:r>
                        <a:rPr lang="en-US" sz="1400" i="1">
                          <a:solidFill>
                            <a:srgbClr val="00B050"/>
                          </a:solidFill>
                          <a:latin typeface="Cambria Math" panose="02040503050406030204" pitchFamily="18" charset="0"/>
                        </a:rPr>
                        <m:t>)=</m:t>
                      </m:r>
                      <m:r>
                        <m:rPr>
                          <m:nor/>
                        </m:rPr>
                        <a:rPr lang="en-US" sz="1400">
                          <a:solidFill>
                            <a:srgbClr val="00B050"/>
                          </a:solidFill>
                          <a:sym typeface="Symbol"/>
                        </a:rPr>
                        <m:t></m:t>
                      </m:r>
                      <m:r>
                        <m:rPr>
                          <m:nor/>
                        </m:rPr>
                        <a:rPr lang="en-US" sz="1400" baseline="-25000">
                          <a:solidFill>
                            <a:srgbClr val="00B050"/>
                          </a:solidFill>
                        </a:rPr>
                        <m:t>1</m:t>
                      </m:r>
                      <m:r>
                        <a:rPr lang="en-US" sz="1400" i="1">
                          <a:solidFill>
                            <a:srgbClr val="00B050"/>
                          </a:solidFill>
                          <a:latin typeface="Cambria Math" panose="02040503050406030204" pitchFamily="18" charset="0"/>
                        </a:rPr>
                        <m:t>𝐷</m:t>
                      </m:r>
                      <m:r>
                        <a:rPr lang="en-US" sz="1400" i="1">
                          <a:solidFill>
                            <a:srgbClr val="00B050"/>
                          </a:solidFill>
                          <a:latin typeface="Cambria Math" panose="02040503050406030204" pitchFamily="18" charset="0"/>
                        </a:rPr>
                        <m:t>20</m:t>
                      </m:r>
                      <m:r>
                        <a:rPr lang="en-US" sz="1400" i="1">
                          <a:solidFill>
                            <a:srgbClr val="00B050"/>
                          </a:solidFill>
                          <a:latin typeface="Cambria Math" panose="02040503050406030204" pitchFamily="18" charset="0"/>
                        </a:rPr>
                        <m:t>𝑎</m:t>
                      </m:r>
                      <m:r>
                        <m:rPr>
                          <m:nor/>
                        </m:rPr>
                        <a:rPr lang="en-US" sz="1400" baseline="-25000">
                          <a:solidFill>
                            <a:srgbClr val="00B050"/>
                          </a:solidFill>
                        </a:rPr>
                        <m:t>180˚(</m:t>
                      </m:r>
                      <m:r>
                        <m:rPr>
                          <m:nor/>
                        </m:rPr>
                        <a:rPr lang="en-US" sz="1400" baseline="-25000">
                          <a:solidFill>
                            <a:srgbClr val="00B050"/>
                          </a:solidFill>
                        </a:rPr>
                        <m:t>t</m:t>
                      </m:r>
                      <m:r>
                        <m:rPr>
                          <m:nor/>
                        </m:rPr>
                        <a:rPr lang="en-US" sz="1400" i="1" baseline="-25000">
                          <a:solidFill>
                            <a:srgbClr val="00B050"/>
                          </a:solidFill>
                        </a:rPr>
                        <m:t>−</m:t>
                      </m:r>
                      <m:r>
                        <m:rPr>
                          <m:nor/>
                        </m:rPr>
                        <a:rPr lang="en-US" sz="1400" baseline="-25000">
                          <a:solidFill>
                            <a:srgbClr val="00B050"/>
                          </a:solidFill>
                        </a:rPr>
                        <m:t>25)</m:t>
                      </m:r>
                      <m:r>
                        <a:rPr lang="en-US" sz="1400" i="1">
                          <a:solidFill>
                            <a:srgbClr val="00B050"/>
                          </a:solidFill>
                          <a:latin typeface="Cambria Math" panose="02040503050406030204" pitchFamily="18" charset="0"/>
                        </a:rPr>
                        <m:t>+</m:t>
                      </m:r>
                      <m:r>
                        <m:rPr>
                          <m:nor/>
                        </m:rPr>
                        <a:rPr lang="en-US" sz="1400">
                          <a:solidFill>
                            <a:srgbClr val="00B050"/>
                          </a:solidFill>
                          <a:sym typeface="Symbol"/>
                        </a:rPr>
                        <m:t></m:t>
                      </m:r>
                      <m:r>
                        <m:rPr>
                          <m:nor/>
                        </m:rPr>
                        <a:rPr lang="en-US" sz="1400" baseline="-25000">
                          <a:solidFill>
                            <a:srgbClr val="00B050"/>
                          </a:solidFill>
                        </a:rPr>
                        <m:t>2</m:t>
                      </m:r>
                      <m:r>
                        <a:rPr lang="en-US" sz="1400" i="1">
                          <a:solidFill>
                            <a:srgbClr val="00B050"/>
                          </a:solidFill>
                          <a:latin typeface="Cambria Math" panose="02040503050406030204" pitchFamily="18" charset="0"/>
                        </a:rPr>
                        <m:t>𝐷</m:t>
                      </m:r>
                      <m:r>
                        <a:rPr lang="en-US" sz="1400" i="1">
                          <a:solidFill>
                            <a:srgbClr val="00B050"/>
                          </a:solidFill>
                          <a:latin typeface="Cambria Math" panose="02040503050406030204" pitchFamily="18" charset="0"/>
                        </a:rPr>
                        <m:t>20</m:t>
                      </m:r>
                      <m:r>
                        <a:rPr lang="en-US" sz="1400" i="1">
                          <a:solidFill>
                            <a:srgbClr val="00B050"/>
                          </a:solidFill>
                          <a:latin typeface="Cambria Math" panose="02040503050406030204" pitchFamily="18" charset="0"/>
                        </a:rPr>
                        <m:t>𝑎</m:t>
                      </m:r>
                      <m:r>
                        <m:rPr>
                          <m:nor/>
                        </m:rPr>
                        <a:rPr lang="en-US" sz="1400" baseline="-25000">
                          <a:solidFill>
                            <a:srgbClr val="00B050"/>
                          </a:solidFill>
                        </a:rPr>
                        <m:t>170˚</m:t>
                      </m:r>
                      <m:r>
                        <m:rPr>
                          <m:nor/>
                        </m:rPr>
                        <a:rPr lang="en-US" sz="1400" baseline="-25000">
                          <a:solidFill>
                            <a:srgbClr val="00B050"/>
                          </a:solidFill>
                        </a:rPr>
                        <m:t>W</m:t>
                      </m:r>
                      <m:r>
                        <m:rPr>
                          <m:nor/>
                        </m:rPr>
                        <a:rPr lang="en-US" sz="1400" baseline="-25000">
                          <a:solidFill>
                            <a:srgbClr val="00B050"/>
                          </a:solidFill>
                        </a:rPr>
                        <m:t>(</m:t>
                      </m:r>
                      <m:r>
                        <m:rPr>
                          <m:nor/>
                        </m:rPr>
                        <a:rPr lang="en-US" sz="1400" baseline="-25000">
                          <a:solidFill>
                            <a:srgbClr val="00B050"/>
                          </a:solidFill>
                        </a:rPr>
                        <m:t>t</m:t>
                      </m:r>
                      <m:r>
                        <m:rPr>
                          <m:nor/>
                        </m:rPr>
                        <a:rPr lang="en-US" sz="1400" i="1" baseline="-25000">
                          <a:solidFill>
                            <a:srgbClr val="00B050"/>
                          </a:solidFill>
                        </a:rPr>
                        <m:t>−</m:t>
                      </m:r>
                      <m:r>
                        <m:rPr>
                          <m:nor/>
                        </m:rPr>
                        <a:rPr lang="en-US" sz="1400" baseline="-25000">
                          <a:solidFill>
                            <a:srgbClr val="00B050"/>
                          </a:solidFill>
                        </a:rPr>
                        <m:t>15)</m:t>
                      </m:r>
                      <m:r>
                        <a:rPr lang="en-US" sz="1400" i="1">
                          <a:solidFill>
                            <a:srgbClr val="00B050"/>
                          </a:solidFill>
                          <a:latin typeface="Cambria Math" panose="02040503050406030204" pitchFamily="18" charset="0"/>
                        </a:rPr>
                        <m:t>+</m:t>
                      </m:r>
                      <m:r>
                        <m:rPr>
                          <m:nor/>
                        </m:rPr>
                        <a:rPr lang="en-US" sz="1400">
                          <a:solidFill>
                            <a:srgbClr val="00B050"/>
                          </a:solidFill>
                          <a:sym typeface="Symbol"/>
                        </a:rPr>
                        <m:t></m:t>
                      </m:r>
                      <m:r>
                        <m:rPr>
                          <m:nor/>
                        </m:rPr>
                        <a:rPr lang="en-US" sz="1400" baseline="-25000">
                          <a:solidFill>
                            <a:srgbClr val="00B050"/>
                          </a:solidFill>
                        </a:rPr>
                        <m:t>3</m:t>
                      </m:r>
                      <m:r>
                        <a:rPr lang="en-US" sz="1400" i="1">
                          <a:solidFill>
                            <a:srgbClr val="00B050"/>
                          </a:solidFill>
                          <a:latin typeface="Cambria Math" panose="02040503050406030204" pitchFamily="18" charset="0"/>
                        </a:rPr>
                        <m:t>𝐷</m:t>
                      </m:r>
                      <m:r>
                        <a:rPr lang="en-US" sz="1400" i="1">
                          <a:solidFill>
                            <a:srgbClr val="00B050"/>
                          </a:solidFill>
                          <a:latin typeface="Cambria Math" panose="02040503050406030204" pitchFamily="18" charset="0"/>
                        </a:rPr>
                        <m:t>20</m:t>
                      </m:r>
                      <m:r>
                        <a:rPr lang="en-US" sz="1400" i="1">
                          <a:solidFill>
                            <a:srgbClr val="00B050"/>
                          </a:solidFill>
                          <a:latin typeface="Cambria Math" panose="02040503050406030204" pitchFamily="18" charset="0"/>
                        </a:rPr>
                        <m:t>𝑎</m:t>
                      </m:r>
                      <m:r>
                        <m:rPr>
                          <m:nor/>
                        </m:rPr>
                        <a:rPr lang="en-US" sz="1400" baseline="-25000">
                          <a:solidFill>
                            <a:srgbClr val="00B050"/>
                          </a:solidFill>
                        </a:rPr>
                        <m:t>155˚</m:t>
                      </m:r>
                      <m:r>
                        <m:rPr>
                          <m:nor/>
                        </m:rPr>
                        <a:rPr lang="en-US" sz="1400" baseline="-25000">
                          <a:solidFill>
                            <a:srgbClr val="00B050"/>
                          </a:solidFill>
                        </a:rPr>
                        <m:t>W</m:t>
                      </m:r>
                      <m:r>
                        <m:rPr>
                          <m:nor/>
                        </m:rPr>
                        <a:rPr lang="en-US" sz="1400" baseline="-25000">
                          <a:solidFill>
                            <a:srgbClr val="00B050"/>
                          </a:solidFill>
                        </a:rPr>
                        <m:t>(</m:t>
                      </m:r>
                      <m:r>
                        <m:rPr>
                          <m:nor/>
                        </m:rPr>
                        <a:rPr lang="en-US" sz="1400" baseline="-25000">
                          <a:solidFill>
                            <a:srgbClr val="00B050"/>
                          </a:solidFill>
                        </a:rPr>
                        <m:t>t</m:t>
                      </m:r>
                      <m:r>
                        <m:rPr>
                          <m:nor/>
                        </m:rPr>
                        <a:rPr lang="en-US" sz="1400" baseline="-25000">
                          <a:solidFill>
                            <a:srgbClr val="00B050"/>
                          </a:solidFill>
                        </a:rPr>
                        <m:t>)</m:t>
                      </m:r>
                    </m:oMath>
                  </m:oMathPara>
                </a14:m>
                <a:endParaRPr lang="en-US" sz="1400" dirty="0">
                  <a:solidFill>
                    <a:srgbClr val="00B05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1055079"/>
                <a:ext cx="5715000" cy="316521"/>
              </a:xfrm>
              <a:prstGeom prst="rect">
                <a:avLst/>
              </a:prstGeom>
              <a:blipFill rotWithShape="1">
                <a:blip r:embed="rId5"/>
                <a:stretch>
                  <a:fillRect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57200" y="1371652"/>
                <a:ext cx="5257800" cy="33542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990099"/>
                              </a:solidFill>
                              <a:latin typeface="Cambria Math" panose="02040503050406030204" pitchFamily="18" charset="0"/>
                            </a:rPr>
                          </m:ctrlPr>
                        </m:sSubPr>
                        <m:e>
                          <m:r>
                            <a:rPr lang="en-US" sz="1400" i="1">
                              <a:solidFill>
                                <a:srgbClr val="990099"/>
                              </a:solidFill>
                              <a:latin typeface="Cambria Math" panose="02040503050406030204" pitchFamily="18" charset="0"/>
                            </a:rPr>
                            <m:t>𝑛𝐸𝑃𝐼</m:t>
                          </m:r>
                        </m:e>
                        <m:sub>
                          <m:r>
                            <a:rPr lang="en-US" sz="1400" i="1">
                              <a:solidFill>
                                <a:srgbClr val="990099"/>
                              </a:solidFill>
                              <a:latin typeface="Cambria Math" panose="02040503050406030204" pitchFamily="18" charset="0"/>
                            </a:rPr>
                            <m:t>𝑂</m:t>
                          </m:r>
                          <m:r>
                            <a:rPr lang="en-US" sz="1400" i="1">
                              <a:solidFill>
                                <a:srgbClr val="990099"/>
                              </a:solidFill>
                              <a:latin typeface="Cambria Math" panose="02040503050406030204" pitchFamily="18" charset="0"/>
                            </a:rPr>
                            <m:t>−</m:t>
                          </m:r>
                          <m:r>
                            <a:rPr lang="en-US" sz="1400" i="1">
                              <a:solidFill>
                                <a:srgbClr val="990099"/>
                              </a:solidFill>
                              <a:latin typeface="Cambria Math" panose="02040503050406030204" pitchFamily="18" charset="0"/>
                            </a:rPr>
                            <m:t>𝐴</m:t>
                          </m:r>
                        </m:sub>
                      </m:sSub>
                      <m:d>
                        <m:dPr>
                          <m:ctrlPr>
                            <a:rPr lang="en-US" sz="1400" i="1">
                              <a:solidFill>
                                <a:srgbClr val="990099"/>
                              </a:solidFill>
                              <a:latin typeface="Cambria Math" panose="02040503050406030204" pitchFamily="18" charset="0"/>
                            </a:rPr>
                          </m:ctrlPr>
                        </m:dPr>
                        <m:e>
                          <m:r>
                            <a:rPr lang="en-US" sz="1400" i="1">
                              <a:solidFill>
                                <a:srgbClr val="990099"/>
                              </a:solidFill>
                              <a:latin typeface="Cambria Math" panose="02040503050406030204" pitchFamily="18" charset="0"/>
                            </a:rPr>
                            <m:t>𝑡</m:t>
                          </m:r>
                          <m:r>
                            <a:rPr lang="en-US" sz="1400" i="1">
                              <a:solidFill>
                                <a:srgbClr val="990099"/>
                              </a:solidFill>
                              <a:latin typeface="Cambria Math" panose="02040503050406030204" pitchFamily="18" charset="0"/>
                            </a:rPr>
                            <m:t>,</m:t>
                          </m:r>
                          <m:sSub>
                            <m:sSubPr>
                              <m:ctrlPr>
                                <a:rPr lang="en-US" sz="1400" i="1">
                                  <a:solidFill>
                                    <a:srgbClr val="990099"/>
                                  </a:solidFill>
                                  <a:latin typeface="Cambria Math" panose="02040503050406030204" pitchFamily="18" charset="0"/>
                                </a:rPr>
                              </m:ctrlPr>
                            </m:sSubPr>
                            <m:e>
                              <m:r>
                                <a:rPr lang="en-US" sz="1400" i="1">
                                  <a:solidFill>
                                    <a:srgbClr val="990099"/>
                                  </a:solidFill>
                                  <a:latin typeface="Cambria Math" panose="02040503050406030204" pitchFamily="18" charset="0"/>
                                </a:rPr>
                                <m:t>𝑛𝐸𝑃𝐼</m:t>
                              </m:r>
                            </m:e>
                            <m:sub>
                              <m:r>
                                <a:rPr lang="en-US" sz="1400" i="1">
                                  <a:solidFill>
                                    <a:srgbClr val="990099"/>
                                  </a:solidFill>
                                  <a:latin typeface="Cambria Math" panose="02040503050406030204" pitchFamily="18" charset="0"/>
                                </a:rPr>
                                <m:t>𝑊𝑊𝑊</m:t>
                              </m:r>
                            </m:sub>
                          </m:sSub>
                          <m:r>
                            <a:rPr lang="en-US" sz="1400" i="1">
                              <a:solidFill>
                                <a:srgbClr val="990099"/>
                              </a:solidFill>
                              <a:latin typeface="Cambria Math" panose="02040503050406030204" pitchFamily="18" charset="0"/>
                            </a:rPr>
                            <m:t>, </m:t>
                          </m:r>
                          <m:sSub>
                            <m:sSubPr>
                              <m:ctrlPr>
                                <a:rPr lang="en-US" sz="1400" i="1">
                                  <a:solidFill>
                                    <a:srgbClr val="990099"/>
                                  </a:solidFill>
                                  <a:latin typeface="Cambria Math" panose="02040503050406030204" pitchFamily="18" charset="0"/>
                                </a:rPr>
                              </m:ctrlPr>
                            </m:sSubPr>
                            <m:e>
                              <m:r>
                                <a:rPr lang="en-US" sz="1400" i="1">
                                  <a:solidFill>
                                    <a:srgbClr val="990099"/>
                                  </a:solidFill>
                                  <a:latin typeface="Cambria Math" panose="02040503050406030204" pitchFamily="18" charset="0"/>
                                </a:rPr>
                                <m:t>𝑤</m:t>
                              </m:r>
                            </m:e>
                            <m:sub>
                              <m:r>
                                <a:rPr lang="en-US" sz="1400" i="1">
                                  <a:solidFill>
                                    <a:srgbClr val="990099"/>
                                  </a:solidFill>
                                  <a:latin typeface="Cambria Math" panose="02040503050406030204" pitchFamily="18" charset="0"/>
                                </a:rPr>
                                <m:t>𝑥</m:t>
                              </m:r>
                            </m:sub>
                          </m:sSub>
                        </m:e>
                      </m:d>
                      <m:r>
                        <a:rPr lang="en-US" sz="1400" i="1">
                          <a:solidFill>
                            <a:srgbClr val="990099"/>
                          </a:solidFill>
                          <a:latin typeface="Cambria Math" panose="02040503050406030204" pitchFamily="18" charset="0"/>
                        </a:rPr>
                        <m:t>=</m:t>
                      </m:r>
                      <m:r>
                        <a:rPr lang="en-US" sz="1400" i="1">
                          <a:solidFill>
                            <a:srgbClr val="990099"/>
                          </a:solidFill>
                          <a:latin typeface="Cambria Math" panose="02040503050406030204" pitchFamily="18" charset="0"/>
                        </a:rPr>
                        <m:t>𝑠𝑖𝑔𝑛</m:t>
                      </m:r>
                      <m:d>
                        <m:dPr>
                          <m:ctrlPr>
                            <a:rPr lang="en-US" sz="1400" i="1">
                              <a:solidFill>
                                <a:srgbClr val="990099"/>
                              </a:solidFill>
                              <a:latin typeface="Cambria Math" panose="02040503050406030204" pitchFamily="18" charset="0"/>
                            </a:rPr>
                          </m:ctrlPr>
                        </m:dPr>
                        <m:e>
                          <m:r>
                            <a:rPr lang="en-US" sz="1400" i="1">
                              <a:solidFill>
                                <a:srgbClr val="990099"/>
                              </a:solidFill>
                              <a:latin typeface="Cambria Math" panose="02040503050406030204" pitchFamily="18" charset="0"/>
                            </a:rPr>
                            <m:t>𝑒𝑣𝑒𝑛𝑡</m:t>
                          </m:r>
                          <m:d>
                            <m:dPr>
                              <m:ctrlPr>
                                <a:rPr lang="en-US" sz="1400" i="1">
                                  <a:solidFill>
                                    <a:srgbClr val="990099"/>
                                  </a:solidFill>
                                  <a:latin typeface="Cambria Math" panose="02040503050406030204" pitchFamily="18" charset="0"/>
                                </a:rPr>
                              </m:ctrlPr>
                            </m:dPr>
                            <m:e>
                              <m:r>
                                <a:rPr lang="en-US" sz="1400" i="1">
                                  <a:solidFill>
                                    <a:srgbClr val="990099"/>
                                  </a:solidFill>
                                  <a:latin typeface="Cambria Math" panose="02040503050406030204" pitchFamily="18" charset="0"/>
                                </a:rPr>
                                <m:t>𝑡</m:t>
                              </m:r>
                              <m:r>
                                <a:rPr lang="en-US" sz="1400" i="1">
                                  <a:solidFill>
                                    <a:srgbClr val="990099"/>
                                  </a:solidFill>
                                  <a:latin typeface="Cambria Math" panose="02040503050406030204" pitchFamily="18" charset="0"/>
                                </a:rPr>
                                <m:t>,</m:t>
                              </m:r>
                              <m:sSub>
                                <m:sSubPr>
                                  <m:ctrlPr>
                                    <a:rPr lang="en-US" sz="1400" i="1">
                                      <a:solidFill>
                                        <a:srgbClr val="990099"/>
                                      </a:solidFill>
                                      <a:latin typeface="Cambria Math" panose="02040503050406030204" pitchFamily="18" charset="0"/>
                                    </a:rPr>
                                  </m:ctrlPr>
                                </m:sSubPr>
                                <m:e>
                                  <m:r>
                                    <a:rPr lang="en-US" sz="1400" i="1">
                                      <a:solidFill>
                                        <a:srgbClr val="990099"/>
                                      </a:solidFill>
                                      <a:latin typeface="Cambria Math" panose="02040503050406030204" pitchFamily="18" charset="0"/>
                                    </a:rPr>
                                    <m:t>𝑤</m:t>
                                  </m:r>
                                </m:e>
                                <m:sub>
                                  <m:r>
                                    <a:rPr lang="en-US" sz="1400" i="1">
                                      <a:solidFill>
                                        <a:srgbClr val="990099"/>
                                      </a:solidFill>
                                      <a:latin typeface="Cambria Math" panose="02040503050406030204" pitchFamily="18" charset="0"/>
                                    </a:rPr>
                                    <m:t>𝑥</m:t>
                                  </m:r>
                                </m:sub>
                              </m:sSub>
                            </m:e>
                          </m:d>
                        </m:e>
                      </m:d>
                      <m:r>
                        <a:rPr lang="en-US" sz="1400" i="1">
                          <a:solidFill>
                            <a:srgbClr val="990099"/>
                          </a:solidFill>
                          <a:latin typeface="Cambria Math" panose="02040503050406030204" pitchFamily="18" charset="0"/>
                        </a:rPr>
                        <m:t>∙</m:t>
                      </m:r>
                      <m:r>
                        <a:rPr lang="en-US" sz="1400" i="1">
                          <a:solidFill>
                            <a:srgbClr val="990099"/>
                          </a:solidFill>
                          <a:latin typeface="Cambria Math" panose="02040503050406030204" pitchFamily="18" charset="0"/>
                        </a:rPr>
                        <m:t>𝑑𝐻</m:t>
                      </m:r>
                      <m:r>
                        <a:rPr lang="en-US" sz="1400" i="1">
                          <a:solidFill>
                            <a:srgbClr val="990099"/>
                          </a:solidFill>
                          <a:latin typeface="Cambria Math" panose="02040503050406030204" pitchFamily="18" charset="0"/>
                        </a:rPr>
                        <m:t>(</m:t>
                      </m:r>
                      <m:r>
                        <a:rPr lang="en-US" sz="1400" i="1">
                          <a:solidFill>
                            <a:srgbClr val="990099"/>
                          </a:solidFill>
                          <a:latin typeface="Cambria Math" panose="02040503050406030204" pitchFamily="18" charset="0"/>
                        </a:rPr>
                        <m:t>𝑡</m:t>
                      </m:r>
                      <m:r>
                        <a:rPr lang="en-US" sz="1400" i="1" smtClean="0">
                          <a:solidFill>
                            <a:srgbClr val="990099"/>
                          </a:solidFill>
                          <a:latin typeface="Cambria Math" panose="02040503050406030204" pitchFamily="18" charset="0"/>
                        </a:rPr>
                        <m:t>,</m:t>
                      </m:r>
                      <m:sSub>
                        <m:sSubPr>
                          <m:ctrlPr>
                            <a:rPr lang="en-US" sz="1400" i="1" smtClean="0">
                              <a:solidFill>
                                <a:srgbClr val="990099"/>
                              </a:solidFill>
                              <a:latin typeface="Cambria Math" panose="02040503050406030204" pitchFamily="18" charset="0"/>
                            </a:rPr>
                          </m:ctrlPr>
                        </m:sSubPr>
                        <m:e>
                          <m:r>
                            <a:rPr lang="en-US" sz="1400" i="1">
                              <a:solidFill>
                                <a:srgbClr val="990099"/>
                              </a:solidFill>
                              <a:latin typeface="Cambria Math" panose="02040503050406030204" pitchFamily="18" charset="0"/>
                            </a:rPr>
                            <m:t>𝑛𝐸𝑃𝐼</m:t>
                          </m:r>
                        </m:e>
                        <m:sub>
                          <m:r>
                            <a:rPr lang="en-US" sz="1400" i="1">
                              <a:solidFill>
                                <a:srgbClr val="990099"/>
                              </a:solidFill>
                              <a:latin typeface="Cambria Math" panose="02040503050406030204" pitchFamily="18" charset="0"/>
                            </a:rPr>
                            <m:t>𝑤𝑤𝑣</m:t>
                          </m:r>
                        </m:sub>
                      </m:sSub>
                      <m:r>
                        <a:rPr lang="en-US" sz="1400" i="1" smtClean="0">
                          <a:solidFill>
                            <a:srgbClr val="990099"/>
                          </a:solidFill>
                          <a:latin typeface="Cambria Math" panose="02040503050406030204" pitchFamily="18" charset="0"/>
                        </a:rPr>
                        <m:t>)</m:t>
                      </m:r>
                    </m:oMath>
                  </m:oMathPara>
                </a14:m>
                <a:endParaRPr lang="en-US" sz="1400" dirty="0">
                  <a:solidFill>
                    <a:srgbClr val="990099"/>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57200" y="1371652"/>
                <a:ext cx="5257800" cy="335423"/>
              </a:xfrm>
              <a:prstGeom prst="rect">
                <a:avLst/>
              </a:prstGeom>
              <a:blipFill rotWithShape="1">
                <a:blip r:embed="rId6"/>
                <a:stretch>
                  <a:fillRect b="-3636"/>
                </a:stretch>
              </a:blipFill>
            </p:spPr>
            <p:txBody>
              <a:bodyPr/>
              <a:lstStyle/>
              <a:p>
                <a:r>
                  <a:rPr lang="en-US">
                    <a:noFill/>
                  </a:rPr>
                  <a:t> </a:t>
                </a:r>
              </a:p>
            </p:txBody>
          </p:sp>
        </mc:Fallback>
      </mc:AlternateContent>
      <p:sp>
        <p:nvSpPr>
          <p:cNvPr id="6" name="TextBox 5"/>
          <p:cNvSpPr txBox="1"/>
          <p:nvPr/>
        </p:nvSpPr>
        <p:spPr>
          <a:xfrm>
            <a:off x="2108955" y="381000"/>
            <a:ext cx="4977645" cy="461665"/>
          </a:xfrm>
          <a:prstGeom prst="rect">
            <a:avLst/>
          </a:prstGeom>
          <a:noFill/>
        </p:spPr>
        <p:txBody>
          <a:bodyPr wrap="none" rtlCol="0">
            <a:spAutoFit/>
          </a:bodyPr>
          <a:lstStyle/>
          <a:p>
            <a:r>
              <a:rPr lang="en-US" sz="2400" b="1" dirty="0" smtClean="0">
                <a:solidFill>
                  <a:srgbClr val="FF0000"/>
                </a:solidFill>
                <a:latin typeface="Comic Sans MS" panose="030F0702030302020204" pitchFamily="66" charset="0"/>
              </a:rPr>
              <a:t>Simple ENSO prediction scheme</a:t>
            </a:r>
            <a:endParaRPr lang="en-US" sz="2400" b="1" dirty="0">
              <a:solidFill>
                <a:srgbClr val="FF0000"/>
              </a:solidFill>
              <a:latin typeface="Comic Sans MS" panose="030F0702030302020204" pitchFamily="66" charset="0"/>
            </a:endParaRPr>
          </a:p>
        </p:txBody>
      </p:sp>
      <p:sp>
        <p:nvSpPr>
          <p:cNvPr id="7" name="Rectangle 6"/>
          <p:cNvSpPr/>
          <p:nvPr/>
        </p:nvSpPr>
        <p:spPr>
          <a:xfrm>
            <a:off x="6354115" y="789417"/>
            <a:ext cx="2452916" cy="369332"/>
          </a:xfrm>
          <a:prstGeom prst="rect">
            <a:avLst/>
          </a:prstGeom>
        </p:spPr>
        <p:txBody>
          <a:bodyPr wrap="none">
            <a:spAutoFit/>
          </a:bodyPr>
          <a:lstStyle/>
          <a:p>
            <a:r>
              <a:rPr lang="en-US" dirty="0">
                <a:latin typeface="Comic Sans MS" panose="030F0702030302020204" pitchFamily="66" charset="0"/>
              </a:rPr>
              <a:t>(Tseng et al</a:t>
            </a:r>
            <a:r>
              <a:rPr lang="en-US" dirty="0" smtClean="0">
                <a:latin typeface="Comic Sans MS" panose="030F0702030302020204" pitchFamily="66" charset="0"/>
              </a:rPr>
              <a:t>. , 2017a)</a:t>
            </a:r>
            <a:endParaRPr lang="en-US"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 name="Rectangle 7"/>
              <p:cNvSpPr/>
              <p:nvPr/>
            </p:nvSpPr>
            <p:spPr>
              <a:xfrm>
                <a:off x="288563" y="1832682"/>
                <a:ext cx="8779237" cy="6819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990099"/>
                          </a:solidFill>
                          <a:latin typeface="Cambria Math" panose="02040503050406030204" pitchFamily="18" charset="0"/>
                          <a:ea typeface="Cambria Math" panose="02040503050406030204" pitchFamily="18" charset="0"/>
                        </a:rPr>
                        <m:t>𝑑𝐻</m:t>
                      </m:r>
                      <m:d>
                        <m:dPr>
                          <m:ctrlPr>
                            <a:rPr lang="en-US" sz="1200" i="1">
                              <a:solidFill>
                                <a:srgbClr val="990099"/>
                              </a:solidFill>
                              <a:latin typeface="Cambria Math" panose="02040503050406030204" pitchFamily="18" charset="0"/>
                              <a:ea typeface="Cambria Math" panose="02040503050406030204" pitchFamily="18" charset="0"/>
                            </a:rPr>
                          </m:ctrlPr>
                        </m:dPr>
                        <m:e>
                          <m:r>
                            <a:rPr lang="en-US" sz="1200" b="0" i="1">
                              <a:solidFill>
                                <a:srgbClr val="990099"/>
                              </a:solidFill>
                              <a:latin typeface="Cambria Math" panose="02040503050406030204" pitchFamily="18" charset="0"/>
                              <a:ea typeface="Cambria Math" panose="02040503050406030204" pitchFamily="18" charset="0"/>
                            </a:rPr>
                            <m:t>𝑡</m:t>
                          </m:r>
                          <m:r>
                            <a:rPr lang="en-US" sz="1200" b="0" i="1">
                              <a:solidFill>
                                <a:srgbClr val="990099"/>
                              </a:solidFill>
                              <a:latin typeface="Cambria Math" panose="02040503050406030204" pitchFamily="18" charset="0"/>
                              <a:ea typeface="Cambria Math" panose="02040503050406030204" pitchFamily="18" charset="0"/>
                            </a:rPr>
                            <m:t>,</m:t>
                          </m:r>
                          <m:sSub>
                            <m:sSubPr>
                              <m:ctrlPr>
                                <a:rPr lang="en-US" sz="1200" i="1">
                                  <a:solidFill>
                                    <a:srgbClr val="990099"/>
                                  </a:solidFill>
                                  <a:latin typeface="Cambria Math" panose="02040503050406030204" pitchFamily="18" charset="0"/>
                                  <a:ea typeface="Cambria Math" panose="02040503050406030204" pitchFamily="18" charset="0"/>
                                </a:rPr>
                              </m:ctrlPr>
                            </m:sSubPr>
                            <m:e>
                              <m:r>
                                <a:rPr lang="en-US" sz="1200" b="0" i="1">
                                  <a:solidFill>
                                    <a:srgbClr val="990099"/>
                                  </a:solidFill>
                                  <a:latin typeface="Cambria Math" panose="02040503050406030204" pitchFamily="18" charset="0"/>
                                  <a:ea typeface="Cambria Math" panose="02040503050406030204" pitchFamily="18" charset="0"/>
                                </a:rPr>
                                <m:t>𝑛𝐸𝑃𝐼</m:t>
                              </m:r>
                            </m:e>
                            <m:sub>
                              <m:r>
                                <a:rPr lang="en-US" sz="1200" b="0" i="1">
                                  <a:solidFill>
                                    <a:srgbClr val="990099"/>
                                  </a:solidFill>
                                  <a:latin typeface="Cambria Math" panose="02040503050406030204" pitchFamily="18" charset="0"/>
                                  <a:ea typeface="Cambria Math" panose="02040503050406030204" pitchFamily="18" charset="0"/>
                                </a:rPr>
                                <m:t>𝑤𝑤𝑣</m:t>
                              </m:r>
                            </m:sub>
                          </m:sSub>
                        </m:e>
                      </m:d>
                      <m:r>
                        <a:rPr lang="en-US" sz="1200" b="0" i="1">
                          <a:solidFill>
                            <a:srgbClr val="990099"/>
                          </a:solidFill>
                          <a:latin typeface="Cambria Math" panose="02040503050406030204" pitchFamily="18" charset="0"/>
                          <a:ea typeface="Cambria Math" panose="02040503050406030204" pitchFamily="18" charset="0"/>
                        </a:rPr>
                        <m:t>=</m:t>
                      </m:r>
                      <m:d>
                        <m:dPr>
                          <m:begChr m:val="{"/>
                          <m:endChr m:val=""/>
                          <m:ctrlPr>
                            <a:rPr lang="en-US" sz="1200" i="1">
                              <a:solidFill>
                                <a:srgbClr val="990099"/>
                              </a:solidFill>
                              <a:latin typeface="Cambria Math" panose="02040503050406030204" pitchFamily="18" charset="0"/>
                              <a:ea typeface="Cambria Math" panose="02040503050406030204" pitchFamily="18" charset="0"/>
                            </a:rPr>
                          </m:ctrlPr>
                        </m:dPr>
                        <m:e>
                          <m:eqArr>
                            <m:eqArrPr>
                              <m:ctrlPr>
                                <a:rPr lang="en-US" sz="1200" i="1">
                                  <a:solidFill>
                                    <a:srgbClr val="990099"/>
                                  </a:solidFill>
                                  <a:latin typeface="Cambria Math" panose="02040503050406030204" pitchFamily="18" charset="0"/>
                                  <a:ea typeface="Cambria Math" panose="02040503050406030204" pitchFamily="18" charset="0"/>
                                </a:rPr>
                              </m:ctrlPr>
                            </m:eqArrPr>
                            <m:e>
                              <m:f>
                                <m:fPr>
                                  <m:ctrlPr>
                                    <a:rPr lang="en-US" sz="1200" i="1">
                                      <a:solidFill>
                                        <a:srgbClr val="990099"/>
                                      </a:solidFill>
                                      <a:latin typeface="Cambria Math" panose="02040503050406030204" pitchFamily="18" charset="0"/>
                                      <a:ea typeface="Cambria Math" panose="02040503050406030204" pitchFamily="18" charset="0"/>
                                    </a:rPr>
                                  </m:ctrlPr>
                                </m:fPr>
                                <m:num>
                                  <m:r>
                                    <a:rPr lang="en-US" sz="1200" b="0" i="1">
                                      <a:solidFill>
                                        <a:srgbClr val="990099"/>
                                      </a:solidFill>
                                      <a:latin typeface="Cambria Math" panose="02040503050406030204" pitchFamily="18" charset="0"/>
                                      <a:ea typeface="Cambria Math" panose="02040503050406030204" pitchFamily="18" charset="0"/>
                                    </a:rPr>
                                    <m:t>[</m:t>
                                  </m:r>
                                  <m:d>
                                    <m:dPr>
                                      <m:begChr m:val="‖"/>
                                      <m:endChr m:val="‖"/>
                                      <m:ctrlPr>
                                        <a:rPr lang="en-US" sz="1200" i="1">
                                          <a:solidFill>
                                            <a:srgbClr val="990099"/>
                                          </a:solidFill>
                                          <a:latin typeface="Cambria Math" panose="02040503050406030204" pitchFamily="18" charset="0"/>
                                          <a:ea typeface="Cambria Math" panose="02040503050406030204" pitchFamily="18" charset="0"/>
                                        </a:rPr>
                                      </m:ctrlPr>
                                    </m:dPr>
                                    <m:e>
                                      <m:sSub>
                                        <m:sSubPr>
                                          <m:ctrlPr>
                                            <a:rPr lang="en-US" sz="1200" i="1">
                                              <a:solidFill>
                                                <a:srgbClr val="990099"/>
                                              </a:solidFill>
                                              <a:latin typeface="Cambria Math" panose="02040503050406030204" pitchFamily="18" charset="0"/>
                                              <a:ea typeface="Cambria Math" panose="02040503050406030204" pitchFamily="18" charset="0"/>
                                            </a:rPr>
                                          </m:ctrlPr>
                                        </m:sSubPr>
                                        <m:e>
                                          <m:r>
                                            <a:rPr lang="en-US" sz="1200" b="0" i="1">
                                              <a:solidFill>
                                                <a:srgbClr val="990099"/>
                                              </a:solidFill>
                                              <a:latin typeface="Cambria Math" panose="02040503050406030204" pitchFamily="18" charset="0"/>
                                              <a:ea typeface="Cambria Math" panose="02040503050406030204" pitchFamily="18" charset="0"/>
                                            </a:rPr>
                                            <m:t>𝑛𝐸𝑃𝐼</m:t>
                                          </m:r>
                                        </m:e>
                                        <m:sub>
                                          <m:r>
                                            <a:rPr lang="en-US" sz="1200" b="0" i="1">
                                              <a:solidFill>
                                                <a:srgbClr val="990099"/>
                                              </a:solidFill>
                                              <a:latin typeface="Cambria Math" panose="02040503050406030204" pitchFamily="18" charset="0"/>
                                              <a:ea typeface="Cambria Math" panose="02040503050406030204" pitchFamily="18" charset="0"/>
                                            </a:rPr>
                                            <m:t>𝑤𝑤𝑣</m:t>
                                          </m:r>
                                        </m:sub>
                                      </m:sSub>
                                      <m:d>
                                        <m:dPr>
                                          <m:ctrlPr>
                                            <a:rPr lang="en-US" sz="1200" i="1">
                                              <a:solidFill>
                                                <a:srgbClr val="990099"/>
                                              </a:solidFill>
                                              <a:latin typeface="Cambria Math" panose="02040503050406030204" pitchFamily="18" charset="0"/>
                                              <a:ea typeface="Cambria Math" panose="02040503050406030204" pitchFamily="18" charset="0"/>
                                            </a:rPr>
                                          </m:ctrlPr>
                                        </m:dPr>
                                        <m:e>
                                          <m:r>
                                            <a:rPr lang="en-US" sz="1200" b="0" i="1">
                                              <a:solidFill>
                                                <a:srgbClr val="990099"/>
                                              </a:solidFill>
                                              <a:latin typeface="Cambria Math" panose="02040503050406030204" pitchFamily="18" charset="0"/>
                                              <a:ea typeface="Cambria Math" panose="02040503050406030204" pitchFamily="18" charset="0"/>
                                            </a:rPr>
                                            <m:t>𝑡</m:t>
                                          </m:r>
                                        </m:e>
                                      </m:d>
                                      <m:r>
                                        <a:rPr lang="en-US" sz="1200" b="0" i="1">
                                          <a:solidFill>
                                            <a:srgbClr val="990099"/>
                                          </a:solidFill>
                                          <a:latin typeface="Cambria Math" panose="02040503050406030204" pitchFamily="18" charset="0"/>
                                          <a:ea typeface="Cambria Math" panose="02040503050406030204" pitchFamily="18" charset="0"/>
                                        </a:rPr>
                                        <m:t>−</m:t>
                                      </m:r>
                                      <m:sSub>
                                        <m:sSubPr>
                                          <m:ctrlPr>
                                            <a:rPr lang="en-US" sz="1200" i="1">
                                              <a:solidFill>
                                                <a:srgbClr val="990099"/>
                                              </a:solidFill>
                                              <a:latin typeface="Cambria Math" panose="02040503050406030204" pitchFamily="18" charset="0"/>
                                              <a:ea typeface="Cambria Math" panose="02040503050406030204" pitchFamily="18" charset="0"/>
                                            </a:rPr>
                                          </m:ctrlPr>
                                        </m:sSubPr>
                                        <m:e>
                                          <m:r>
                                            <a:rPr lang="en-US" sz="1200" b="0" i="1">
                                              <a:solidFill>
                                                <a:srgbClr val="990099"/>
                                              </a:solidFill>
                                              <a:latin typeface="Cambria Math" panose="02040503050406030204" pitchFamily="18" charset="0"/>
                                              <a:ea typeface="Cambria Math" panose="02040503050406030204" pitchFamily="18" charset="0"/>
                                            </a:rPr>
                                            <m:t>𝑛𝐸𝑃𝐼</m:t>
                                          </m:r>
                                        </m:e>
                                        <m:sub>
                                          <m:r>
                                            <a:rPr lang="en-US" sz="1200" b="0" i="1">
                                              <a:solidFill>
                                                <a:srgbClr val="990099"/>
                                              </a:solidFill>
                                              <a:latin typeface="Cambria Math" panose="02040503050406030204" pitchFamily="18" charset="0"/>
                                              <a:ea typeface="Cambria Math" panose="02040503050406030204" pitchFamily="18" charset="0"/>
                                            </a:rPr>
                                            <m:t>𝑤𝑤𝑣</m:t>
                                          </m:r>
                                        </m:sub>
                                      </m:sSub>
                                      <m:d>
                                        <m:dPr>
                                          <m:ctrlPr>
                                            <a:rPr lang="en-US" sz="1200" i="1">
                                              <a:solidFill>
                                                <a:srgbClr val="990099"/>
                                              </a:solidFill>
                                              <a:latin typeface="Cambria Math" panose="02040503050406030204" pitchFamily="18" charset="0"/>
                                              <a:ea typeface="Cambria Math" panose="02040503050406030204" pitchFamily="18" charset="0"/>
                                            </a:rPr>
                                          </m:ctrlPr>
                                        </m:dPr>
                                        <m:e>
                                          <m:r>
                                            <a:rPr lang="en-US" sz="1200" b="0" i="1">
                                              <a:solidFill>
                                                <a:srgbClr val="990099"/>
                                              </a:solidFill>
                                              <a:latin typeface="Cambria Math" panose="02040503050406030204" pitchFamily="18" charset="0"/>
                                              <a:ea typeface="Cambria Math" panose="02040503050406030204" pitchFamily="18" charset="0"/>
                                            </a:rPr>
                                            <m:t>𝑡</m:t>
                                          </m:r>
                                          <m:r>
                                            <a:rPr lang="en-US" sz="1200" b="0" i="1">
                                              <a:solidFill>
                                                <a:srgbClr val="990099"/>
                                              </a:solidFill>
                                              <a:latin typeface="Cambria Math" panose="02040503050406030204" pitchFamily="18" charset="0"/>
                                              <a:ea typeface="Cambria Math" panose="02040503050406030204" pitchFamily="18" charset="0"/>
                                            </a:rPr>
                                            <m:t>−5</m:t>
                                          </m:r>
                                        </m:e>
                                      </m:d>
                                    </m:e>
                                  </m:d>
                                  <m:r>
                                    <a:rPr lang="en-US" sz="1200" b="0" i="1">
                                      <a:solidFill>
                                        <a:srgbClr val="990099"/>
                                      </a:solidFill>
                                      <a:latin typeface="Cambria Math" panose="02040503050406030204" pitchFamily="18" charset="0"/>
                                      <a:ea typeface="Cambria Math" panose="02040503050406030204" pitchFamily="18" charset="0"/>
                                    </a:rPr>
                                    <m:t>+</m:t>
                                  </m:r>
                                  <m:d>
                                    <m:dPr>
                                      <m:begChr m:val="‖"/>
                                      <m:endChr m:val="‖"/>
                                      <m:ctrlPr>
                                        <a:rPr lang="en-US" sz="1200" i="1">
                                          <a:solidFill>
                                            <a:srgbClr val="990099"/>
                                          </a:solidFill>
                                          <a:latin typeface="Cambria Math" panose="02040503050406030204" pitchFamily="18" charset="0"/>
                                          <a:ea typeface="Cambria Math" panose="02040503050406030204" pitchFamily="18" charset="0"/>
                                        </a:rPr>
                                      </m:ctrlPr>
                                    </m:dPr>
                                    <m:e>
                                      <m:sSub>
                                        <m:sSubPr>
                                          <m:ctrlPr>
                                            <a:rPr lang="en-US" sz="1200" i="1">
                                              <a:solidFill>
                                                <a:srgbClr val="990099"/>
                                              </a:solidFill>
                                              <a:latin typeface="Cambria Math" panose="02040503050406030204" pitchFamily="18" charset="0"/>
                                              <a:ea typeface="Cambria Math" panose="02040503050406030204" pitchFamily="18" charset="0"/>
                                            </a:rPr>
                                          </m:ctrlPr>
                                        </m:sSubPr>
                                        <m:e>
                                          <m:r>
                                            <a:rPr lang="en-US" sz="1200" b="0" i="1">
                                              <a:solidFill>
                                                <a:srgbClr val="990099"/>
                                              </a:solidFill>
                                              <a:latin typeface="Cambria Math" panose="02040503050406030204" pitchFamily="18" charset="0"/>
                                              <a:ea typeface="Cambria Math" panose="02040503050406030204" pitchFamily="18" charset="0"/>
                                            </a:rPr>
                                            <m:t>𝑛𝐸𝑃𝐼</m:t>
                                          </m:r>
                                        </m:e>
                                        <m:sub>
                                          <m:r>
                                            <a:rPr lang="en-US" sz="1200" b="0" i="1">
                                              <a:solidFill>
                                                <a:srgbClr val="990099"/>
                                              </a:solidFill>
                                              <a:latin typeface="Cambria Math" panose="02040503050406030204" pitchFamily="18" charset="0"/>
                                              <a:ea typeface="Cambria Math" panose="02040503050406030204" pitchFamily="18" charset="0"/>
                                            </a:rPr>
                                            <m:t>𝑤𝑤𝑣</m:t>
                                          </m:r>
                                        </m:sub>
                                      </m:sSub>
                                      <m:d>
                                        <m:dPr>
                                          <m:ctrlPr>
                                            <a:rPr lang="en-US" sz="1200" i="1">
                                              <a:solidFill>
                                                <a:srgbClr val="990099"/>
                                              </a:solidFill>
                                              <a:latin typeface="Cambria Math" panose="02040503050406030204" pitchFamily="18" charset="0"/>
                                              <a:ea typeface="Cambria Math" panose="02040503050406030204" pitchFamily="18" charset="0"/>
                                            </a:rPr>
                                          </m:ctrlPr>
                                        </m:dPr>
                                        <m:e>
                                          <m:r>
                                            <a:rPr lang="en-US" sz="1200" b="0" i="1">
                                              <a:solidFill>
                                                <a:srgbClr val="990099"/>
                                              </a:solidFill>
                                              <a:latin typeface="Cambria Math" panose="02040503050406030204" pitchFamily="18" charset="0"/>
                                              <a:ea typeface="Cambria Math" panose="02040503050406030204" pitchFamily="18" charset="0"/>
                                            </a:rPr>
                                            <m:t>𝑡</m:t>
                                          </m:r>
                                          <m:r>
                                            <a:rPr lang="en-US" sz="1200" b="0" i="1">
                                              <a:solidFill>
                                                <a:srgbClr val="990099"/>
                                              </a:solidFill>
                                              <a:latin typeface="Cambria Math" panose="02040503050406030204" pitchFamily="18" charset="0"/>
                                              <a:ea typeface="Cambria Math" panose="02040503050406030204" pitchFamily="18" charset="0"/>
                                            </a:rPr>
                                            <m:t>−5</m:t>
                                          </m:r>
                                        </m:e>
                                      </m:d>
                                      <m:r>
                                        <a:rPr lang="en-US" sz="1200" b="0" i="1">
                                          <a:solidFill>
                                            <a:srgbClr val="990099"/>
                                          </a:solidFill>
                                          <a:latin typeface="Cambria Math" panose="02040503050406030204" pitchFamily="18" charset="0"/>
                                          <a:ea typeface="Cambria Math" panose="02040503050406030204" pitchFamily="18" charset="0"/>
                                        </a:rPr>
                                        <m:t>−</m:t>
                                      </m:r>
                                      <m:sSub>
                                        <m:sSubPr>
                                          <m:ctrlPr>
                                            <a:rPr lang="en-US" sz="1200" i="1">
                                              <a:solidFill>
                                                <a:srgbClr val="990099"/>
                                              </a:solidFill>
                                              <a:latin typeface="Cambria Math" panose="02040503050406030204" pitchFamily="18" charset="0"/>
                                              <a:ea typeface="Cambria Math" panose="02040503050406030204" pitchFamily="18" charset="0"/>
                                            </a:rPr>
                                          </m:ctrlPr>
                                        </m:sSubPr>
                                        <m:e>
                                          <m:r>
                                            <a:rPr lang="en-US" sz="1200" b="0" i="1">
                                              <a:solidFill>
                                                <a:srgbClr val="990099"/>
                                              </a:solidFill>
                                              <a:latin typeface="Cambria Math" panose="02040503050406030204" pitchFamily="18" charset="0"/>
                                              <a:ea typeface="Cambria Math" panose="02040503050406030204" pitchFamily="18" charset="0"/>
                                            </a:rPr>
                                            <m:t>𝑛𝐸𝑃𝐼</m:t>
                                          </m:r>
                                        </m:e>
                                        <m:sub>
                                          <m:r>
                                            <a:rPr lang="en-US" sz="1200" b="0" i="1">
                                              <a:solidFill>
                                                <a:srgbClr val="990099"/>
                                              </a:solidFill>
                                              <a:latin typeface="Cambria Math" panose="02040503050406030204" pitchFamily="18" charset="0"/>
                                              <a:ea typeface="Cambria Math" panose="02040503050406030204" pitchFamily="18" charset="0"/>
                                            </a:rPr>
                                            <m:t>𝑤𝑤𝑣</m:t>
                                          </m:r>
                                        </m:sub>
                                      </m:sSub>
                                      <m:d>
                                        <m:dPr>
                                          <m:ctrlPr>
                                            <a:rPr lang="en-US" sz="1200" i="1">
                                              <a:solidFill>
                                                <a:srgbClr val="990099"/>
                                              </a:solidFill>
                                              <a:latin typeface="Cambria Math" panose="02040503050406030204" pitchFamily="18" charset="0"/>
                                              <a:ea typeface="Cambria Math" panose="02040503050406030204" pitchFamily="18" charset="0"/>
                                            </a:rPr>
                                          </m:ctrlPr>
                                        </m:dPr>
                                        <m:e>
                                          <m:r>
                                            <a:rPr lang="en-US" sz="1200" b="0" i="1">
                                              <a:solidFill>
                                                <a:srgbClr val="990099"/>
                                              </a:solidFill>
                                              <a:latin typeface="Cambria Math" panose="02040503050406030204" pitchFamily="18" charset="0"/>
                                              <a:ea typeface="Cambria Math" panose="02040503050406030204" pitchFamily="18" charset="0"/>
                                            </a:rPr>
                                            <m:t>𝑡</m:t>
                                          </m:r>
                                          <m:r>
                                            <a:rPr lang="en-US" sz="1200" b="0" i="1">
                                              <a:solidFill>
                                                <a:srgbClr val="990099"/>
                                              </a:solidFill>
                                              <a:latin typeface="Cambria Math" panose="02040503050406030204" pitchFamily="18" charset="0"/>
                                              <a:ea typeface="Cambria Math" panose="02040503050406030204" pitchFamily="18" charset="0"/>
                                            </a:rPr>
                                            <m:t>−10</m:t>
                                          </m:r>
                                        </m:e>
                                      </m:d>
                                    </m:e>
                                  </m:d>
                                  <m:r>
                                    <a:rPr lang="en-US" sz="1200" b="0" i="1">
                                      <a:solidFill>
                                        <a:srgbClr val="990099"/>
                                      </a:solidFill>
                                      <a:latin typeface="Cambria Math" panose="02040503050406030204" pitchFamily="18" charset="0"/>
                                      <a:ea typeface="Cambria Math" panose="02040503050406030204" pitchFamily="18" charset="0"/>
                                    </a:rPr>
                                    <m:t>]</m:t>
                                  </m:r>
                                </m:num>
                                <m:den>
                                  <m:r>
                                    <a:rPr lang="en-US" sz="1200" b="0" i="1">
                                      <a:solidFill>
                                        <a:srgbClr val="990099"/>
                                      </a:solidFill>
                                      <a:latin typeface="Cambria Math" panose="02040503050406030204" pitchFamily="18" charset="0"/>
                                      <a:ea typeface="Cambria Math" panose="02040503050406030204" pitchFamily="18" charset="0"/>
                                    </a:rPr>
                                    <m:t>2</m:t>
                                  </m:r>
                                </m:den>
                              </m:f>
                              <m:r>
                                <a:rPr lang="en-US" sz="1200" b="0" i="1">
                                  <a:solidFill>
                                    <a:srgbClr val="990099"/>
                                  </a:solidFill>
                                  <a:latin typeface="Cambria Math" panose="02040503050406030204" pitchFamily="18" charset="0"/>
                                  <a:ea typeface="Cambria Math" panose="02040503050406030204" pitchFamily="18" charset="0"/>
                                </a:rPr>
                                <m:t>, 1/2≤</m:t>
                              </m:r>
                              <m:r>
                                <a:rPr lang="en-US" sz="1200" b="0" i="1">
                                  <a:solidFill>
                                    <a:srgbClr val="990099"/>
                                  </a:solidFill>
                                  <a:latin typeface="Cambria Math" panose="02040503050406030204" pitchFamily="18" charset="0"/>
                                  <a:ea typeface="Cambria Math" panose="02040503050406030204" pitchFamily="18" charset="0"/>
                                </a:rPr>
                                <m:t>𝑃</m:t>
                              </m:r>
                              <m:r>
                                <a:rPr lang="en-US" sz="1200" b="0" i="1">
                                  <a:solidFill>
                                    <a:srgbClr val="990099"/>
                                  </a:solidFill>
                                  <a:latin typeface="Cambria Math" panose="02040503050406030204" pitchFamily="18" charset="0"/>
                                  <a:ea typeface="Cambria Math" panose="02040503050406030204" pitchFamily="18" charset="0"/>
                                </a:rPr>
                                <m:t>(</m:t>
                              </m:r>
                              <m:r>
                                <a:rPr lang="en-US" sz="1200" b="0" i="1">
                                  <a:solidFill>
                                    <a:srgbClr val="990099"/>
                                  </a:solidFill>
                                  <a:latin typeface="Cambria Math" panose="02040503050406030204" pitchFamily="18" charset="0"/>
                                  <a:ea typeface="Cambria Math" panose="02040503050406030204" pitchFamily="18" charset="0"/>
                                </a:rPr>
                                <m:t>𝑒𝑣𝑒𝑛𝑡</m:t>
                              </m:r>
                              <m:r>
                                <a:rPr lang="en-US" sz="1200" b="0" i="1">
                                  <a:solidFill>
                                    <a:srgbClr val="990099"/>
                                  </a:solidFill>
                                  <a:latin typeface="Cambria Math" panose="02040503050406030204" pitchFamily="18" charset="0"/>
                                  <a:ea typeface="Cambria Math" panose="02040503050406030204" pitchFamily="18" charset="0"/>
                                </a:rPr>
                                <m:t>(</m:t>
                              </m:r>
                              <m:r>
                                <a:rPr lang="en-US" sz="1200" b="0" i="1">
                                  <a:solidFill>
                                    <a:srgbClr val="990099"/>
                                  </a:solidFill>
                                  <a:latin typeface="Cambria Math" panose="02040503050406030204" pitchFamily="18" charset="0"/>
                                  <a:ea typeface="Cambria Math" panose="02040503050406030204" pitchFamily="18" charset="0"/>
                                </a:rPr>
                                <m:t>𝑡</m:t>
                              </m:r>
                              <m:r>
                                <a:rPr lang="en-US" sz="1200" b="0" i="1">
                                  <a:solidFill>
                                    <a:srgbClr val="990099"/>
                                  </a:solidFill>
                                  <a:latin typeface="Cambria Math" panose="02040503050406030204" pitchFamily="18" charset="0"/>
                                  <a:ea typeface="Cambria Math" panose="02040503050406030204" pitchFamily="18" charset="0"/>
                                </a:rPr>
                                <m:t>,</m:t>
                              </m:r>
                              <m:sSub>
                                <m:sSubPr>
                                  <m:ctrlPr>
                                    <a:rPr lang="en-US" sz="1200" i="1">
                                      <a:solidFill>
                                        <a:srgbClr val="990099"/>
                                      </a:solidFill>
                                      <a:latin typeface="Cambria Math" panose="02040503050406030204" pitchFamily="18" charset="0"/>
                                      <a:ea typeface="Cambria Math" panose="02040503050406030204" pitchFamily="18" charset="0"/>
                                    </a:rPr>
                                  </m:ctrlPr>
                                </m:sSubPr>
                                <m:e>
                                  <m:r>
                                    <a:rPr lang="en-US" sz="1200" b="0" i="1">
                                      <a:solidFill>
                                        <a:srgbClr val="990099"/>
                                      </a:solidFill>
                                      <a:latin typeface="Cambria Math" panose="02040503050406030204" pitchFamily="18" charset="0"/>
                                      <a:ea typeface="Cambria Math" panose="02040503050406030204" pitchFamily="18" charset="0"/>
                                    </a:rPr>
                                    <m:t>𝑤</m:t>
                                  </m:r>
                                </m:e>
                                <m:sub>
                                  <m:r>
                                    <a:rPr lang="en-US" sz="1200" b="0" i="1">
                                      <a:solidFill>
                                        <a:srgbClr val="990099"/>
                                      </a:solidFill>
                                      <a:latin typeface="Cambria Math" panose="02040503050406030204" pitchFamily="18" charset="0"/>
                                      <a:ea typeface="Cambria Math" panose="02040503050406030204" pitchFamily="18" charset="0"/>
                                    </a:rPr>
                                    <m:t>𝑥</m:t>
                                  </m:r>
                                </m:sub>
                              </m:sSub>
                              <m:r>
                                <a:rPr lang="en-US" sz="1200" b="0" i="1">
                                  <a:solidFill>
                                    <a:srgbClr val="990099"/>
                                  </a:solidFill>
                                  <a:latin typeface="Cambria Math" panose="02040503050406030204" pitchFamily="18" charset="0"/>
                                  <a:ea typeface="Cambria Math" panose="02040503050406030204" pitchFamily="18" charset="0"/>
                                </a:rPr>
                                <m:t>))</m:t>
                              </m:r>
                            </m:e>
                            <m:e>
                              <m:r>
                                <a:rPr lang="en-US" sz="1200" b="0" i="1">
                                  <a:solidFill>
                                    <a:srgbClr val="990099"/>
                                  </a:solidFill>
                                  <a:latin typeface="Cambria Math" panose="02040503050406030204" pitchFamily="18" charset="0"/>
                                  <a:ea typeface="Cambria Math" panose="02040503050406030204" pitchFamily="18" charset="0"/>
                                </a:rPr>
                                <m:t>                                                   0                                           </m:t>
                              </m:r>
                              <m:r>
                                <a:rPr lang="en-US" sz="1200" b="0" i="1" smtClean="0">
                                  <a:solidFill>
                                    <a:srgbClr val="990099"/>
                                  </a:solidFill>
                                  <a:latin typeface="Cambria Math"/>
                                  <a:ea typeface="Cambria Math" panose="02040503050406030204" pitchFamily="18" charset="0"/>
                                </a:rPr>
                                <m:t>                                         </m:t>
                              </m:r>
                              <m:r>
                                <a:rPr lang="en-US" sz="1200" b="0" i="1">
                                  <a:solidFill>
                                    <a:srgbClr val="990099"/>
                                  </a:solidFill>
                                  <a:latin typeface="Cambria Math" panose="02040503050406030204" pitchFamily="18" charset="0"/>
                                  <a:ea typeface="Cambria Math" panose="02040503050406030204" pitchFamily="18" charset="0"/>
                                </a:rPr>
                                <m:t>    </m:t>
                              </m:r>
                              <m:r>
                                <a:rPr lang="en-US" sz="1200" b="0" i="1" smtClean="0">
                                  <a:solidFill>
                                    <a:srgbClr val="990099"/>
                                  </a:solidFill>
                                  <a:latin typeface="Cambria Math"/>
                                  <a:ea typeface="Cambria Math" panose="02040503050406030204" pitchFamily="18" charset="0"/>
                                </a:rPr>
                                <m:t>   </m:t>
                              </m:r>
                              <m:r>
                                <a:rPr lang="en-US" sz="1200" b="0" i="1">
                                  <a:solidFill>
                                    <a:srgbClr val="990099"/>
                                  </a:solidFill>
                                  <a:latin typeface="Cambria Math" panose="02040503050406030204" pitchFamily="18" charset="0"/>
                                  <a:ea typeface="Cambria Math" panose="02040503050406030204" pitchFamily="18" charset="0"/>
                                </a:rPr>
                                <m:t>  , </m:t>
                              </m:r>
                              <m:r>
                                <a:rPr lang="en-US" sz="1200" b="0" i="1">
                                  <a:solidFill>
                                    <a:srgbClr val="990099"/>
                                  </a:solidFill>
                                  <a:latin typeface="Cambria Math" panose="02040503050406030204" pitchFamily="18" charset="0"/>
                                  <a:ea typeface="Cambria Math" panose="02040503050406030204" pitchFamily="18" charset="0"/>
                                </a:rPr>
                                <m:t>𝑃</m:t>
                              </m:r>
                              <m:d>
                                <m:dPr>
                                  <m:ctrlPr>
                                    <a:rPr lang="en-US" sz="1200" i="1">
                                      <a:solidFill>
                                        <a:srgbClr val="990099"/>
                                      </a:solidFill>
                                      <a:latin typeface="Cambria Math" panose="02040503050406030204" pitchFamily="18" charset="0"/>
                                      <a:ea typeface="Cambria Math" panose="02040503050406030204" pitchFamily="18" charset="0"/>
                                    </a:rPr>
                                  </m:ctrlPr>
                                </m:dPr>
                                <m:e>
                                  <m:r>
                                    <a:rPr lang="en-US" sz="1200" b="0" i="1">
                                      <a:solidFill>
                                        <a:srgbClr val="990099"/>
                                      </a:solidFill>
                                      <a:latin typeface="Cambria Math" panose="02040503050406030204" pitchFamily="18" charset="0"/>
                                      <a:ea typeface="Cambria Math" panose="02040503050406030204" pitchFamily="18" charset="0"/>
                                    </a:rPr>
                                    <m:t>𝑒𝑣𝑒𝑛𝑡</m:t>
                                  </m:r>
                                  <m:r>
                                    <a:rPr lang="en-US" sz="1200" b="0" i="1">
                                      <a:solidFill>
                                        <a:srgbClr val="990099"/>
                                      </a:solidFill>
                                      <a:latin typeface="Cambria Math" panose="02040503050406030204" pitchFamily="18" charset="0"/>
                                      <a:ea typeface="Cambria Math" panose="02040503050406030204" pitchFamily="18" charset="0"/>
                                    </a:rPr>
                                    <m:t>(</m:t>
                                  </m:r>
                                  <m:r>
                                    <a:rPr lang="en-US" sz="1200" b="0" i="1">
                                      <a:solidFill>
                                        <a:srgbClr val="990099"/>
                                      </a:solidFill>
                                      <a:latin typeface="Cambria Math" panose="02040503050406030204" pitchFamily="18" charset="0"/>
                                      <a:ea typeface="Cambria Math" panose="02040503050406030204" pitchFamily="18" charset="0"/>
                                    </a:rPr>
                                    <m:t>𝑡</m:t>
                                  </m:r>
                                  <m:r>
                                    <a:rPr lang="en-US" sz="1200" b="0" i="1">
                                      <a:solidFill>
                                        <a:srgbClr val="990099"/>
                                      </a:solidFill>
                                      <a:latin typeface="Cambria Math" panose="02040503050406030204" pitchFamily="18" charset="0"/>
                                      <a:ea typeface="Cambria Math" panose="02040503050406030204" pitchFamily="18" charset="0"/>
                                    </a:rPr>
                                    <m:t>,</m:t>
                                  </m:r>
                                  <m:sSub>
                                    <m:sSubPr>
                                      <m:ctrlPr>
                                        <a:rPr lang="en-US" sz="1200" i="1">
                                          <a:solidFill>
                                            <a:srgbClr val="990099"/>
                                          </a:solidFill>
                                          <a:latin typeface="Cambria Math" panose="02040503050406030204" pitchFamily="18" charset="0"/>
                                          <a:ea typeface="Cambria Math" panose="02040503050406030204" pitchFamily="18" charset="0"/>
                                        </a:rPr>
                                      </m:ctrlPr>
                                    </m:sSubPr>
                                    <m:e>
                                      <m:r>
                                        <a:rPr lang="en-US" sz="1200" b="0" i="1">
                                          <a:solidFill>
                                            <a:srgbClr val="990099"/>
                                          </a:solidFill>
                                          <a:latin typeface="Cambria Math" panose="02040503050406030204" pitchFamily="18" charset="0"/>
                                          <a:ea typeface="Cambria Math" panose="02040503050406030204" pitchFamily="18" charset="0"/>
                                        </a:rPr>
                                        <m:t>𝑤</m:t>
                                      </m:r>
                                    </m:e>
                                    <m:sub>
                                      <m:r>
                                        <a:rPr lang="en-US" sz="1200" b="0" i="1">
                                          <a:solidFill>
                                            <a:srgbClr val="990099"/>
                                          </a:solidFill>
                                          <a:latin typeface="Cambria Math" panose="02040503050406030204" pitchFamily="18" charset="0"/>
                                          <a:ea typeface="Cambria Math" panose="02040503050406030204" pitchFamily="18" charset="0"/>
                                        </a:rPr>
                                        <m:t>𝑥</m:t>
                                      </m:r>
                                    </m:sub>
                                  </m:sSub>
                                  <m:r>
                                    <a:rPr lang="en-US" sz="1200" b="0" i="1">
                                      <a:solidFill>
                                        <a:srgbClr val="990099"/>
                                      </a:solidFill>
                                      <a:latin typeface="Cambria Math" panose="02040503050406030204" pitchFamily="18" charset="0"/>
                                      <a:ea typeface="Cambria Math" panose="02040503050406030204" pitchFamily="18" charset="0"/>
                                    </a:rPr>
                                    <m:t>)</m:t>
                                  </m:r>
                                </m:e>
                              </m:d>
                              <m:r>
                                <a:rPr lang="en-US" sz="1200" b="0" i="1">
                                  <a:solidFill>
                                    <a:srgbClr val="990099"/>
                                  </a:solidFill>
                                  <a:latin typeface="Cambria Math" panose="02040503050406030204" pitchFamily="18" charset="0"/>
                                  <a:ea typeface="Cambria Math" panose="02040503050406030204" pitchFamily="18" charset="0"/>
                                </a:rPr>
                                <m:t>&lt;1/2</m:t>
                              </m:r>
                            </m:e>
                          </m:eqArr>
                        </m:e>
                      </m:d>
                    </m:oMath>
                  </m:oMathPara>
                </a14:m>
                <a:endParaRPr lang="en-US" sz="1200" dirty="0">
                  <a:solidFill>
                    <a:srgbClr val="990099"/>
                  </a:solidFill>
                  <a:latin typeface="Cambria Math" panose="02040503050406030204" pitchFamily="18" charset="0"/>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88563" y="1832682"/>
                <a:ext cx="8779237" cy="68191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486400" y="1311735"/>
                <a:ext cx="3657600" cy="5170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990099"/>
                          </a:solidFill>
                          <a:latin typeface="Cambria Math"/>
                        </a:rPr>
                        <m:t>𝑒𝑣𝑒𝑛𝑡</m:t>
                      </m:r>
                      <m:r>
                        <a:rPr lang="en-US" sz="1400" b="0" i="1" smtClean="0">
                          <a:solidFill>
                            <a:srgbClr val="990099"/>
                          </a:solidFill>
                          <a:latin typeface="Cambria Math"/>
                        </a:rPr>
                        <m:t>(</m:t>
                      </m:r>
                      <m:r>
                        <a:rPr lang="en-US" sz="1400" b="0" i="1" smtClean="0">
                          <a:solidFill>
                            <a:srgbClr val="990099"/>
                          </a:solidFill>
                          <a:latin typeface="Cambria Math"/>
                        </a:rPr>
                        <m:t>𝑡</m:t>
                      </m:r>
                      <m:r>
                        <a:rPr lang="en-US" sz="1400" b="0" i="1" smtClean="0">
                          <a:solidFill>
                            <a:srgbClr val="990099"/>
                          </a:solidFill>
                          <a:latin typeface="Cambria Math"/>
                        </a:rPr>
                        <m:t>,</m:t>
                      </m:r>
                      <m:sSub>
                        <m:sSubPr>
                          <m:ctrlPr>
                            <a:rPr lang="en-US" sz="1400" i="1">
                              <a:solidFill>
                                <a:srgbClr val="990099"/>
                              </a:solidFill>
                              <a:latin typeface="Cambria Math" panose="02040503050406030204" pitchFamily="18" charset="0"/>
                            </a:rPr>
                          </m:ctrlPr>
                        </m:sSubPr>
                        <m:e>
                          <m:r>
                            <a:rPr lang="en-US" sz="1400" b="0" i="1">
                              <a:solidFill>
                                <a:srgbClr val="990099"/>
                              </a:solidFill>
                              <a:latin typeface="Cambria Math"/>
                            </a:rPr>
                            <m:t>𝑤</m:t>
                          </m:r>
                        </m:e>
                        <m:sub>
                          <m:r>
                            <a:rPr lang="en-US" sz="1400" b="0" i="1">
                              <a:solidFill>
                                <a:srgbClr val="990099"/>
                              </a:solidFill>
                              <a:latin typeface="Cambria Math"/>
                            </a:rPr>
                            <m:t>𝑥</m:t>
                          </m:r>
                        </m:sub>
                      </m:sSub>
                      <m:r>
                        <a:rPr lang="en-US" sz="1400" b="0" i="1">
                          <a:solidFill>
                            <a:srgbClr val="990099"/>
                          </a:solidFill>
                          <a:latin typeface="Cambria Math"/>
                        </a:rPr>
                        <m:t>)=</m:t>
                      </m:r>
                      <m:d>
                        <m:dPr>
                          <m:begChr m:val="{"/>
                          <m:endChr m:val=""/>
                          <m:ctrlPr>
                            <a:rPr lang="en-US" sz="1400" i="1">
                              <a:solidFill>
                                <a:srgbClr val="990099"/>
                              </a:solidFill>
                              <a:latin typeface="Cambria Math" panose="02040503050406030204" pitchFamily="18" charset="0"/>
                            </a:rPr>
                          </m:ctrlPr>
                        </m:dPr>
                        <m:e>
                          <m:eqArr>
                            <m:eqArrPr>
                              <m:ctrlPr>
                                <a:rPr lang="en-US" sz="1400" i="1">
                                  <a:solidFill>
                                    <a:srgbClr val="990099"/>
                                  </a:solidFill>
                                  <a:latin typeface="Cambria Math" panose="02040503050406030204" pitchFamily="18" charset="0"/>
                                </a:rPr>
                              </m:ctrlPr>
                            </m:eqArrPr>
                            <m:e>
                              <m:r>
                                <a:rPr lang="en-US" sz="1400" b="0" i="1">
                                  <a:solidFill>
                                    <a:srgbClr val="990099"/>
                                  </a:solidFill>
                                  <a:latin typeface="Cambria Math"/>
                                </a:rPr>
                                <m:t>𝑝𝑜𝑠𝑖𝑡𝑖𝑣𝑒</m:t>
                              </m:r>
                              <m:r>
                                <a:rPr lang="en-US" sz="1400" b="0" i="1">
                                  <a:solidFill>
                                    <a:srgbClr val="990099"/>
                                  </a:solidFill>
                                  <a:latin typeface="Cambria Math"/>
                                </a:rPr>
                                <m:t> </m:t>
                              </m:r>
                              <m:sSub>
                                <m:sSubPr>
                                  <m:ctrlPr>
                                    <a:rPr lang="en-US" sz="1400" i="1">
                                      <a:solidFill>
                                        <a:srgbClr val="990099"/>
                                      </a:solidFill>
                                      <a:latin typeface="Cambria Math" panose="02040503050406030204" pitchFamily="18" charset="0"/>
                                    </a:rPr>
                                  </m:ctrlPr>
                                </m:sSubPr>
                                <m:e>
                                  <m:r>
                                    <a:rPr lang="en-US" sz="1400" b="0" i="1">
                                      <a:solidFill>
                                        <a:srgbClr val="990099"/>
                                      </a:solidFill>
                                      <a:latin typeface="Cambria Math"/>
                                    </a:rPr>
                                    <m:t>𝑤</m:t>
                                  </m:r>
                                </m:e>
                                <m:sub>
                                  <m:r>
                                    <a:rPr lang="en-US" sz="1400" b="0" i="1">
                                      <a:solidFill>
                                        <a:srgbClr val="990099"/>
                                      </a:solidFill>
                                      <a:latin typeface="Cambria Math"/>
                                    </a:rPr>
                                    <m:t>𝑥</m:t>
                                  </m:r>
                                </m:sub>
                              </m:sSub>
                              <m:r>
                                <a:rPr lang="en-US" sz="1400" b="0" i="1">
                                  <a:solidFill>
                                    <a:srgbClr val="990099"/>
                                  </a:solidFill>
                                  <a:latin typeface="Cambria Math"/>
                                </a:rPr>
                                <m:t>    </m:t>
                              </m:r>
                              <m:r>
                                <a:rPr lang="en-US" sz="1400" b="0" i="1">
                                  <a:solidFill>
                                    <a:srgbClr val="990099"/>
                                  </a:solidFill>
                                  <a:latin typeface="Cambria Math"/>
                                </a:rPr>
                                <m:t>𝑖𝑛</m:t>
                              </m:r>
                              <m:r>
                                <a:rPr lang="en-US" sz="1400" b="0" i="1">
                                  <a:solidFill>
                                    <a:srgbClr val="990099"/>
                                  </a:solidFill>
                                  <a:latin typeface="Cambria Math"/>
                                </a:rPr>
                                <m:t> [</m:t>
                              </m:r>
                              <m:r>
                                <a:rPr lang="en-US" sz="1400" b="0" i="1">
                                  <a:solidFill>
                                    <a:srgbClr val="990099"/>
                                  </a:solidFill>
                                  <a:latin typeface="Cambria Math"/>
                                </a:rPr>
                                <m:t>𝑡</m:t>
                              </m:r>
                              <m:r>
                                <a:rPr lang="en-US" sz="1400" b="0" i="1">
                                  <a:solidFill>
                                    <a:srgbClr val="990099"/>
                                  </a:solidFill>
                                  <a:latin typeface="Cambria Math"/>
                                </a:rPr>
                                <m:t>−50,</m:t>
                              </m:r>
                              <m:r>
                                <a:rPr lang="en-US" sz="1400" b="0" i="1">
                                  <a:solidFill>
                                    <a:srgbClr val="990099"/>
                                  </a:solidFill>
                                  <a:latin typeface="Cambria Math"/>
                                </a:rPr>
                                <m:t>𝑡</m:t>
                              </m:r>
                              <m:r>
                                <a:rPr lang="en-US" sz="1400" b="0" i="1">
                                  <a:solidFill>
                                    <a:srgbClr val="990099"/>
                                  </a:solidFill>
                                  <a:latin typeface="Cambria Math"/>
                                </a:rPr>
                                <m:t>]</m:t>
                              </m:r>
                            </m:e>
                            <m:e>
                              <m:r>
                                <a:rPr lang="en-US" sz="1400" b="0" i="1">
                                  <a:solidFill>
                                    <a:srgbClr val="990099"/>
                                  </a:solidFill>
                                  <a:latin typeface="Cambria Math"/>
                                </a:rPr>
                                <m:t>𝑛𝑒𝑔𝑎𝑡𝑖𝑣𝑒</m:t>
                              </m:r>
                              <m:r>
                                <a:rPr lang="en-US" sz="1400" b="0" i="1">
                                  <a:solidFill>
                                    <a:srgbClr val="990099"/>
                                  </a:solidFill>
                                  <a:latin typeface="Cambria Math"/>
                                </a:rPr>
                                <m:t> </m:t>
                              </m:r>
                              <m:sSub>
                                <m:sSubPr>
                                  <m:ctrlPr>
                                    <a:rPr lang="en-US" sz="1400" i="1">
                                      <a:solidFill>
                                        <a:srgbClr val="990099"/>
                                      </a:solidFill>
                                      <a:latin typeface="Cambria Math" panose="02040503050406030204" pitchFamily="18" charset="0"/>
                                    </a:rPr>
                                  </m:ctrlPr>
                                </m:sSubPr>
                                <m:e>
                                  <m:r>
                                    <a:rPr lang="en-US" sz="1400" b="0" i="1">
                                      <a:solidFill>
                                        <a:srgbClr val="990099"/>
                                      </a:solidFill>
                                      <a:latin typeface="Cambria Math"/>
                                    </a:rPr>
                                    <m:t>𝑤</m:t>
                                  </m:r>
                                </m:e>
                                <m:sub>
                                  <m:r>
                                    <a:rPr lang="en-US" sz="1400" b="0" i="1">
                                      <a:solidFill>
                                        <a:srgbClr val="990099"/>
                                      </a:solidFill>
                                      <a:latin typeface="Cambria Math"/>
                                    </a:rPr>
                                    <m:t>𝑥</m:t>
                                  </m:r>
                                </m:sub>
                              </m:sSub>
                              <m:r>
                                <a:rPr lang="en-US" sz="1400" b="0" i="1">
                                  <a:solidFill>
                                    <a:srgbClr val="990099"/>
                                  </a:solidFill>
                                  <a:latin typeface="Cambria Math"/>
                                </a:rPr>
                                <m:t>  </m:t>
                              </m:r>
                              <m:r>
                                <a:rPr lang="en-US" sz="1400" b="0" i="1">
                                  <a:solidFill>
                                    <a:srgbClr val="990099"/>
                                  </a:solidFill>
                                  <a:latin typeface="Cambria Math"/>
                                </a:rPr>
                                <m:t>𝑖𝑛</m:t>
                              </m:r>
                              <m:r>
                                <a:rPr lang="en-US" sz="1400" b="0" i="1">
                                  <a:solidFill>
                                    <a:srgbClr val="990099"/>
                                  </a:solidFill>
                                  <a:latin typeface="Cambria Math"/>
                                </a:rPr>
                                <m:t> </m:t>
                              </m:r>
                              <m:d>
                                <m:dPr>
                                  <m:begChr m:val="["/>
                                  <m:endChr m:val="]"/>
                                  <m:ctrlPr>
                                    <a:rPr lang="en-US" sz="1400" i="1">
                                      <a:solidFill>
                                        <a:srgbClr val="990099"/>
                                      </a:solidFill>
                                      <a:latin typeface="Cambria Math" panose="02040503050406030204" pitchFamily="18" charset="0"/>
                                    </a:rPr>
                                  </m:ctrlPr>
                                </m:dPr>
                                <m:e>
                                  <m:r>
                                    <a:rPr lang="en-US" sz="1400" b="0" i="1">
                                      <a:solidFill>
                                        <a:srgbClr val="990099"/>
                                      </a:solidFill>
                                      <a:latin typeface="Cambria Math"/>
                                    </a:rPr>
                                    <m:t>𝑡</m:t>
                                  </m:r>
                                  <m:r>
                                    <a:rPr lang="en-US" sz="1400" b="0" i="1">
                                      <a:solidFill>
                                        <a:srgbClr val="990099"/>
                                      </a:solidFill>
                                      <a:latin typeface="Cambria Math"/>
                                    </a:rPr>
                                    <m:t>−50,</m:t>
                                  </m:r>
                                  <m:r>
                                    <a:rPr lang="en-US" sz="1400" b="0" i="1">
                                      <a:solidFill>
                                        <a:srgbClr val="990099"/>
                                      </a:solidFill>
                                      <a:latin typeface="Cambria Math"/>
                                    </a:rPr>
                                    <m:t>𝑡</m:t>
                                  </m:r>
                                </m:e>
                              </m:d>
                            </m:e>
                          </m:eqArr>
                        </m:e>
                      </m:d>
                    </m:oMath>
                  </m:oMathPara>
                </a14:m>
                <a:endParaRPr lang="en-US" sz="1400" dirty="0">
                  <a:solidFill>
                    <a:srgbClr val="990099"/>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486400" y="1311735"/>
                <a:ext cx="3657600" cy="517065"/>
              </a:xfrm>
              <a:prstGeom prst="rect">
                <a:avLst/>
              </a:prstGeom>
              <a:blipFill rotWithShape="1">
                <a:blip r:embed="rId8"/>
                <a:stretch>
                  <a:fillRect t="-152941" b="-225882"/>
                </a:stretch>
              </a:blipFill>
            </p:spPr>
            <p:txBody>
              <a:bodyPr/>
              <a:lstStyle/>
              <a:p>
                <a:r>
                  <a:rPr lang="en-US">
                    <a:noFill/>
                  </a:rPr>
                  <a:t> </a:t>
                </a:r>
              </a:p>
            </p:txBody>
          </p:sp>
        </mc:Fallback>
      </mc:AlternateContent>
    </p:spTree>
    <p:extLst>
      <p:ext uri="{BB962C8B-B14F-4D97-AF65-F5344CB8AC3E}">
        <p14:creationId xmlns:p14="http://schemas.microsoft.com/office/powerpoint/2010/main" val="154432134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04800" y="1524000"/>
          <a:ext cx="8534400" cy="2194560"/>
        </p:xfrm>
        <a:graphic>
          <a:graphicData uri="http://schemas.openxmlformats.org/drawingml/2006/table">
            <a:tbl>
              <a:tblPr firstRow="1" firstCol="1" bandRow="1">
                <a:tableStyleId>{5C22544A-7EE6-4342-B048-85BDC9FD1C3A}</a:tableStyleId>
              </a:tblPr>
              <a:tblGrid>
                <a:gridCol w="1240890">
                  <a:extLst>
                    <a:ext uri="{9D8B030D-6E8A-4147-A177-3AD203B41FA5}">
                      <a16:colId xmlns:a16="http://schemas.microsoft.com/office/drawing/2014/main" val="20000"/>
                    </a:ext>
                  </a:extLst>
                </a:gridCol>
                <a:gridCol w="1086560">
                  <a:extLst>
                    <a:ext uri="{9D8B030D-6E8A-4147-A177-3AD203B41FA5}">
                      <a16:colId xmlns:a16="http://schemas.microsoft.com/office/drawing/2014/main" val="20001"/>
                    </a:ext>
                  </a:extLst>
                </a:gridCol>
                <a:gridCol w="1240890">
                  <a:extLst>
                    <a:ext uri="{9D8B030D-6E8A-4147-A177-3AD203B41FA5}">
                      <a16:colId xmlns:a16="http://schemas.microsoft.com/office/drawing/2014/main" val="20002"/>
                    </a:ext>
                  </a:extLst>
                </a:gridCol>
                <a:gridCol w="1241515">
                  <a:extLst>
                    <a:ext uri="{9D8B030D-6E8A-4147-A177-3AD203B41FA5}">
                      <a16:colId xmlns:a16="http://schemas.microsoft.com/office/drawing/2014/main" val="20003"/>
                    </a:ext>
                  </a:extLst>
                </a:gridCol>
                <a:gridCol w="1241515">
                  <a:extLst>
                    <a:ext uri="{9D8B030D-6E8A-4147-A177-3AD203B41FA5}">
                      <a16:colId xmlns:a16="http://schemas.microsoft.com/office/drawing/2014/main" val="20004"/>
                    </a:ext>
                  </a:extLst>
                </a:gridCol>
                <a:gridCol w="1241515">
                  <a:extLst>
                    <a:ext uri="{9D8B030D-6E8A-4147-A177-3AD203B41FA5}">
                      <a16:colId xmlns:a16="http://schemas.microsoft.com/office/drawing/2014/main" val="20005"/>
                    </a:ext>
                  </a:extLst>
                </a:gridCol>
                <a:gridCol w="1241515">
                  <a:extLst>
                    <a:ext uri="{9D8B030D-6E8A-4147-A177-3AD203B41FA5}">
                      <a16:colId xmlns:a16="http://schemas.microsoft.com/office/drawing/2014/main" val="20006"/>
                    </a:ext>
                  </a:extLst>
                </a:gridCol>
              </a:tblGrid>
              <a:tr h="209550">
                <a:tc rowSpan="2">
                  <a:txBody>
                    <a:bodyPr/>
                    <a:lstStyle/>
                    <a:p>
                      <a:pPr marL="0" marR="0" algn="ctr">
                        <a:spcBef>
                          <a:spcPts val="0"/>
                        </a:spcBef>
                        <a:spcAft>
                          <a:spcPts val="0"/>
                        </a:spcAft>
                      </a:pPr>
                      <a:r>
                        <a:rPr lang="en-US" sz="1600" kern="0" dirty="0">
                          <a:effectLst/>
                          <a:latin typeface="Comic Sans MS" panose="030F0702030302020204" pitchFamily="66" charset="0"/>
                        </a:rPr>
                        <a:t>Lead time</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rowSpan="2">
                  <a:txBody>
                    <a:bodyPr/>
                    <a:lstStyle/>
                    <a:p>
                      <a:pPr marL="0" marR="0" algn="ctr">
                        <a:spcBef>
                          <a:spcPts val="0"/>
                        </a:spcBef>
                        <a:spcAft>
                          <a:spcPts val="0"/>
                        </a:spcAft>
                      </a:pPr>
                      <a:r>
                        <a:rPr lang="en-US" sz="1600" kern="0" dirty="0">
                          <a:effectLst/>
                          <a:latin typeface="Comic Sans MS" panose="030F0702030302020204" pitchFamily="66" charset="0"/>
                        </a:rPr>
                        <a:t>Data source</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rowSpan="2">
                  <a:txBody>
                    <a:bodyPr/>
                    <a:lstStyle/>
                    <a:p>
                      <a:pPr marL="0" marR="0" algn="ctr">
                        <a:spcBef>
                          <a:spcPts val="0"/>
                        </a:spcBef>
                        <a:spcAft>
                          <a:spcPts val="0"/>
                        </a:spcAft>
                      </a:pPr>
                      <a:r>
                        <a:rPr lang="en-US" sz="1600" kern="0" dirty="0">
                          <a:effectLst/>
                          <a:latin typeface="Comic Sans MS" panose="030F0702030302020204" pitchFamily="66" charset="0"/>
                        </a:rPr>
                        <a:t>Year</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gridSpan="2">
                  <a:txBody>
                    <a:bodyPr/>
                    <a:lstStyle/>
                    <a:p>
                      <a:pPr marL="0" marR="0" algn="ctr">
                        <a:spcBef>
                          <a:spcPts val="0"/>
                        </a:spcBef>
                        <a:spcAft>
                          <a:spcPts val="0"/>
                        </a:spcAft>
                      </a:pPr>
                      <a:r>
                        <a:rPr lang="en-US" sz="1400" kern="0" dirty="0">
                          <a:effectLst/>
                        </a:rPr>
                        <a:t>Correlation</a:t>
                      </a:r>
                      <a:endParaRPr lang="en-US" sz="1400" kern="100" dirty="0">
                        <a:effectLst/>
                        <a:latin typeface="Calibri"/>
                        <a:ea typeface="PMingLiU"/>
                        <a:cs typeface="Times New Roman"/>
                      </a:endParaRPr>
                    </a:p>
                  </a:txBody>
                  <a:tcPr marL="17780" marR="17780" marT="0" marB="0" anchor="ctr">
                    <a:solidFill>
                      <a:schemeClr val="accent1">
                        <a:lumMod val="50000"/>
                      </a:schemeClr>
                    </a:solidFill>
                  </a:tcPr>
                </a:tc>
                <a:tc hMerge="1">
                  <a:txBody>
                    <a:bodyPr/>
                    <a:lstStyle/>
                    <a:p>
                      <a:endParaRPr lang="en-US"/>
                    </a:p>
                  </a:txBody>
                  <a:tcPr/>
                </a:tc>
                <a:tc gridSpan="2">
                  <a:txBody>
                    <a:bodyPr/>
                    <a:lstStyle/>
                    <a:p>
                      <a:pPr marL="0" marR="0" algn="ctr">
                        <a:spcBef>
                          <a:spcPts val="0"/>
                        </a:spcBef>
                        <a:spcAft>
                          <a:spcPts val="0"/>
                        </a:spcAft>
                      </a:pPr>
                      <a:r>
                        <a:rPr lang="en-US" sz="1400" kern="0" dirty="0">
                          <a:effectLst/>
                        </a:rPr>
                        <a:t>Normalized RMSEs</a:t>
                      </a:r>
                      <a:endParaRPr lang="en-US" sz="1400" kern="100" dirty="0">
                        <a:effectLst/>
                        <a:latin typeface="Calibri"/>
                        <a:ea typeface="PMingLiU"/>
                        <a:cs typeface="Times New Roman"/>
                      </a:endParaRPr>
                    </a:p>
                  </a:txBody>
                  <a:tcPr marL="17780" marR="17780" marT="0" marB="0">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10000"/>
                  </a:ext>
                </a:extLst>
              </a:tr>
              <a:tr h="2190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kern="0" dirty="0" err="1">
                          <a:effectLst/>
                          <a:latin typeface="Comic Sans MS" panose="030F0702030302020204" pitchFamily="66" charset="0"/>
                        </a:rPr>
                        <a:t>nEPI</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WWV</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nEPI</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WWV</a:t>
                      </a:r>
                      <a:endParaRPr lang="en-US" sz="1600" kern="10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1"/>
                  </a:ext>
                </a:extLst>
              </a:tr>
              <a:tr h="219075">
                <a:tc>
                  <a:txBody>
                    <a:bodyPr/>
                    <a:lstStyle/>
                    <a:p>
                      <a:pPr marL="0" marR="0" algn="ctr">
                        <a:spcBef>
                          <a:spcPts val="0"/>
                        </a:spcBef>
                        <a:spcAft>
                          <a:spcPts val="0"/>
                        </a:spcAft>
                      </a:pPr>
                      <a:r>
                        <a:rPr lang="en-US" sz="1600" kern="0" dirty="0">
                          <a:effectLst/>
                          <a:latin typeface="Comic Sans MS" panose="030F0702030302020204" pitchFamily="66" charset="0"/>
                        </a:rPr>
                        <a:t>four-month</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a:txBody>
                    <a:bodyPr/>
                    <a:lstStyle/>
                    <a:p>
                      <a:pPr marL="0" marR="0" algn="ctr">
                        <a:spcBef>
                          <a:spcPts val="0"/>
                        </a:spcBef>
                        <a:spcAft>
                          <a:spcPts val="0"/>
                        </a:spcAft>
                      </a:pPr>
                      <a:r>
                        <a:rPr lang="en-US" sz="1600" kern="0">
                          <a:effectLst/>
                          <a:latin typeface="Comic Sans MS" panose="030F0702030302020204" pitchFamily="66" charset="0"/>
                        </a:rPr>
                        <a:t>TAO</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1994-2015</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0.75</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0.70</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0.66</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0.72</a:t>
                      </a:r>
                      <a:endParaRPr lang="en-US" sz="1600" kern="10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2"/>
                  </a:ext>
                </a:extLst>
              </a:tr>
              <a:tr h="219075">
                <a:tc rowSpan="4">
                  <a:txBody>
                    <a:bodyPr/>
                    <a:lstStyle/>
                    <a:p>
                      <a:pPr marL="0" marR="0" algn="ctr">
                        <a:spcBef>
                          <a:spcPts val="0"/>
                        </a:spcBef>
                        <a:spcAft>
                          <a:spcPts val="0"/>
                        </a:spcAft>
                      </a:pPr>
                      <a:r>
                        <a:rPr lang="en-US" sz="1600" kern="0" dirty="0">
                          <a:effectLst/>
                          <a:latin typeface="Comic Sans MS" panose="030F0702030302020204" pitchFamily="66" charset="0"/>
                        </a:rPr>
                        <a:t>six-month</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a:txBody>
                    <a:bodyPr/>
                    <a:lstStyle/>
                    <a:p>
                      <a:pPr marL="0" marR="0" algn="ctr">
                        <a:spcBef>
                          <a:spcPts val="0"/>
                        </a:spcBef>
                        <a:spcAft>
                          <a:spcPts val="0"/>
                        </a:spcAft>
                      </a:pPr>
                      <a:r>
                        <a:rPr lang="en-US" sz="1600" kern="0" dirty="0">
                          <a:effectLst/>
                          <a:latin typeface="Comic Sans MS" panose="030F0702030302020204" pitchFamily="66" charset="0"/>
                        </a:rPr>
                        <a:t>TAO</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1994-2015</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smtClean="0">
                          <a:effectLst/>
                          <a:latin typeface="Comic Sans MS" panose="030F0702030302020204" pitchFamily="66" charset="0"/>
                        </a:rPr>
                        <a:t>0.67</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0.62</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0.75</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0.78</a:t>
                      </a:r>
                      <a:endParaRPr lang="en-US" sz="1600" kern="10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3"/>
                  </a:ext>
                </a:extLst>
              </a:tr>
              <a:tr h="219075">
                <a:tc vMerge="1">
                  <a:txBody>
                    <a:bodyPr/>
                    <a:lstStyle/>
                    <a:p>
                      <a:endParaRPr lang="en-US"/>
                    </a:p>
                  </a:txBody>
                  <a:tcPr/>
                </a:tc>
                <a:tc>
                  <a:txBody>
                    <a:bodyPr/>
                    <a:lstStyle/>
                    <a:p>
                      <a:pPr marL="0" marR="0" algn="ctr">
                        <a:spcBef>
                          <a:spcPts val="0"/>
                        </a:spcBef>
                        <a:spcAft>
                          <a:spcPts val="0"/>
                        </a:spcAft>
                      </a:pPr>
                      <a:r>
                        <a:rPr lang="en-US" sz="1600" kern="0" dirty="0">
                          <a:effectLst/>
                          <a:latin typeface="Comic Sans MS" panose="030F0702030302020204" pitchFamily="66" charset="0"/>
                        </a:rPr>
                        <a:t>TAO</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2002-2011</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 </a:t>
                      </a:r>
                      <a:r>
                        <a:rPr lang="en-US" sz="1600" kern="0" dirty="0" smtClean="0">
                          <a:effectLst/>
                          <a:latin typeface="Comic Sans MS" panose="030F0702030302020204" pitchFamily="66" charset="0"/>
                        </a:rPr>
                        <a:t>0.59 </a:t>
                      </a:r>
                      <a:r>
                        <a:rPr lang="en-US" sz="1600" kern="0" dirty="0" smtClean="0">
                          <a:solidFill>
                            <a:srgbClr val="FF0000"/>
                          </a:solidFill>
                          <a:effectLst/>
                          <a:latin typeface="Comic Sans MS" panose="030F0702030302020204" pitchFamily="66" charset="0"/>
                        </a:rPr>
                        <a:t>(0.42)</a:t>
                      </a:r>
                      <a:endParaRPr lang="en-US" sz="1600" kern="100" dirty="0">
                        <a:solidFill>
                          <a:srgbClr val="FF0000"/>
                        </a:solidFill>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 </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0.81</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 </a:t>
                      </a:r>
                      <a:endParaRPr lang="en-US" sz="1600" kern="100" dirty="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4"/>
                  </a:ext>
                </a:extLst>
              </a:tr>
              <a:tr h="219075">
                <a:tc vMerge="1">
                  <a:txBody>
                    <a:bodyPr/>
                    <a:lstStyle/>
                    <a:p>
                      <a:endParaRPr lang="en-US"/>
                    </a:p>
                  </a:txBody>
                  <a:tcPr/>
                </a:tc>
                <a:tc>
                  <a:txBody>
                    <a:bodyPr/>
                    <a:lstStyle/>
                    <a:p>
                      <a:pPr marL="0" marR="0" algn="ctr">
                        <a:spcBef>
                          <a:spcPts val="0"/>
                        </a:spcBef>
                        <a:spcAft>
                          <a:spcPts val="0"/>
                        </a:spcAft>
                      </a:pPr>
                      <a:r>
                        <a:rPr lang="en-US" sz="1600" kern="0">
                          <a:effectLst/>
                          <a:latin typeface="Comic Sans MS" panose="030F0702030302020204" pitchFamily="66" charset="0"/>
                        </a:rPr>
                        <a:t>GODAS</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1980-2015</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0.64</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endParaRPr lang="en-US" sz="1600" kern="100">
                        <a:effectLst/>
                        <a:latin typeface="Comic Sans MS" panose="030F0702030302020204" pitchFamily="66" charset="0"/>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0.77</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 </a:t>
                      </a:r>
                      <a:endParaRPr lang="en-US" sz="1600" kern="100" dirty="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5"/>
                  </a:ext>
                </a:extLst>
              </a:tr>
              <a:tr h="219075">
                <a:tc vMerge="1">
                  <a:txBody>
                    <a:bodyPr/>
                    <a:lstStyle/>
                    <a:p>
                      <a:endParaRPr lang="en-US"/>
                    </a:p>
                  </a:txBody>
                  <a:tcPr/>
                </a:tc>
                <a:tc>
                  <a:txBody>
                    <a:bodyPr/>
                    <a:lstStyle/>
                    <a:p>
                      <a:pPr marL="0" marR="0" algn="ctr">
                        <a:spcBef>
                          <a:spcPts val="0"/>
                        </a:spcBef>
                        <a:spcAft>
                          <a:spcPts val="0"/>
                        </a:spcAft>
                      </a:pPr>
                      <a:r>
                        <a:rPr lang="en-US" sz="1600" kern="0">
                          <a:effectLst/>
                          <a:latin typeface="Comic Sans MS" panose="030F0702030302020204" pitchFamily="66" charset="0"/>
                        </a:rPr>
                        <a:t>GODAS</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1981-2010</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0.68 </a:t>
                      </a:r>
                      <a:r>
                        <a:rPr lang="en-US" sz="1600" kern="0" dirty="0">
                          <a:solidFill>
                            <a:srgbClr val="FF0000"/>
                          </a:solidFill>
                          <a:effectLst/>
                          <a:latin typeface="Comic Sans MS" panose="030F0702030302020204" pitchFamily="66" charset="0"/>
                        </a:rPr>
                        <a:t>(0.65)</a:t>
                      </a:r>
                      <a:endParaRPr lang="en-US" sz="1600" kern="100" dirty="0">
                        <a:solidFill>
                          <a:srgbClr val="FF0000"/>
                        </a:solidFill>
                        <a:effectLst/>
                        <a:latin typeface="Comic Sans MS" panose="030F0702030302020204" pitchFamily="66" charset="0"/>
                        <a:ea typeface="PMingLiU"/>
                        <a:cs typeface="Times New Roman"/>
                      </a:endParaRPr>
                    </a:p>
                  </a:txBody>
                  <a:tcPr marL="17780" marR="17780" marT="0" marB="0" anchor="ctr"/>
                </a:tc>
                <a:tc>
                  <a:txBody>
                    <a:bodyPr/>
                    <a:lstStyle/>
                    <a:p>
                      <a:endParaRPr lang="en-US" sz="1600" kern="100">
                        <a:effectLst/>
                        <a:latin typeface="Comic Sans MS" panose="030F0702030302020204" pitchFamily="66" charset="0"/>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0.73</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 </a:t>
                      </a:r>
                      <a:endParaRPr lang="en-US" sz="1600" kern="100" dirty="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6"/>
                  </a:ext>
                </a:extLst>
              </a:tr>
              <a:tr h="219075">
                <a:tc rowSpan="2">
                  <a:txBody>
                    <a:bodyPr/>
                    <a:lstStyle/>
                    <a:p>
                      <a:pPr marL="0" marR="0" algn="ctr">
                        <a:spcBef>
                          <a:spcPts val="0"/>
                        </a:spcBef>
                        <a:spcAft>
                          <a:spcPts val="0"/>
                        </a:spcAft>
                      </a:pPr>
                      <a:r>
                        <a:rPr lang="en-US" sz="1600" kern="0" dirty="0">
                          <a:effectLst/>
                          <a:latin typeface="Comic Sans MS" panose="030F0702030302020204" pitchFamily="66" charset="0"/>
                        </a:rPr>
                        <a:t>eight-month</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a:txBody>
                    <a:bodyPr/>
                    <a:lstStyle/>
                    <a:p>
                      <a:pPr marL="0" marR="0" algn="ctr">
                        <a:spcBef>
                          <a:spcPts val="0"/>
                        </a:spcBef>
                        <a:spcAft>
                          <a:spcPts val="0"/>
                        </a:spcAft>
                      </a:pPr>
                      <a:r>
                        <a:rPr lang="en-US" sz="1600" kern="0">
                          <a:effectLst/>
                          <a:latin typeface="Comic Sans MS" panose="030F0702030302020204" pitchFamily="66" charset="0"/>
                        </a:rPr>
                        <a:t>TAO</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1994-2015</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0.57</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0.49</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0.82</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0.87</a:t>
                      </a:r>
                      <a:endParaRPr lang="en-US" sz="1600" kern="100" dirty="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7"/>
                  </a:ext>
                </a:extLst>
              </a:tr>
              <a:tr h="219075">
                <a:tc vMerge="1">
                  <a:txBody>
                    <a:bodyPr/>
                    <a:lstStyle/>
                    <a:p>
                      <a:endParaRPr lang="en-US"/>
                    </a:p>
                  </a:txBody>
                  <a:tcPr/>
                </a:tc>
                <a:tc>
                  <a:txBody>
                    <a:bodyPr/>
                    <a:lstStyle/>
                    <a:p>
                      <a:pPr marL="0" marR="0" algn="ctr">
                        <a:spcBef>
                          <a:spcPts val="0"/>
                        </a:spcBef>
                        <a:spcAft>
                          <a:spcPts val="0"/>
                        </a:spcAft>
                      </a:pPr>
                      <a:r>
                        <a:rPr lang="en-US" sz="1600" kern="0">
                          <a:effectLst/>
                          <a:latin typeface="Comic Sans MS" panose="030F0702030302020204" pitchFamily="66" charset="0"/>
                        </a:rPr>
                        <a:t>GODAS</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1980-2015</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0.58</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 </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0.79</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 </a:t>
                      </a:r>
                      <a:endParaRPr lang="en-US" sz="1600" kern="100" dirty="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nvPr>
        </p:nvGraphicFramePr>
        <p:xfrm>
          <a:off x="304800" y="4556760"/>
          <a:ext cx="8458200" cy="1463040"/>
        </p:xfrm>
        <a:graphic>
          <a:graphicData uri="http://schemas.openxmlformats.org/drawingml/2006/table">
            <a:tbl>
              <a:tblPr firstRow="1" firstCol="1" bandRow="1">
                <a:tableStyleId>{5C22544A-7EE6-4342-B048-85BDC9FD1C3A}</a:tableStyleId>
              </a:tblPr>
              <a:tblGrid>
                <a:gridCol w="3894496">
                  <a:extLst>
                    <a:ext uri="{9D8B030D-6E8A-4147-A177-3AD203B41FA5}">
                      <a16:colId xmlns:a16="http://schemas.microsoft.com/office/drawing/2014/main" val="20000"/>
                    </a:ext>
                  </a:extLst>
                </a:gridCol>
                <a:gridCol w="2281852">
                  <a:extLst>
                    <a:ext uri="{9D8B030D-6E8A-4147-A177-3AD203B41FA5}">
                      <a16:colId xmlns:a16="http://schemas.microsoft.com/office/drawing/2014/main" val="20001"/>
                    </a:ext>
                  </a:extLst>
                </a:gridCol>
                <a:gridCol w="2281852">
                  <a:extLst>
                    <a:ext uri="{9D8B030D-6E8A-4147-A177-3AD203B41FA5}">
                      <a16:colId xmlns:a16="http://schemas.microsoft.com/office/drawing/2014/main" val="20002"/>
                    </a:ext>
                  </a:extLst>
                </a:gridCol>
              </a:tblGrid>
              <a:tr h="242054">
                <a:tc>
                  <a:txBody>
                    <a:bodyPr/>
                    <a:lstStyle/>
                    <a:p>
                      <a:pPr marL="0" marR="0" algn="ctr">
                        <a:spcBef>
                          <a:spcPts val="0"/>
                        </a:spcBef>
                        <a:spcAft>
                          <a:spcPts val="0"/>
                        </a:spcAft>
                      </a:pPr>
                      <a:r>
                        <a:rPr lang="en-US" sz="1600" kern="100" dirty="0">
                          <a:effectLst/>
                          <a:latin typeface="Comic Sans MS" panose="030F0702030302020204" pitchFamily="66" charset="0"/>
                        </a:rPr>
                        <a:t>ENSO index threshold</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a:effectLst/>
                          <a:latin typeface="Comic Sans MS" panose="030F0702030302020204" pitchFamily="66" charset="0"/>
                        </a:rPr>
                        <a:t>Percent correct</a:t>
                      </a:r>
                    </a:p>
                    <a:p>
                      <a:pPr marL="0" marR="0" algn="ctr">
                        <a:spcBef>
                          <a:spcPts val="0"/>
                        </a:spcBef>
                        <a:spcAft>
                          <a:spcPts val="0"/>
                        </a:spcAft>
                      </a:pPr>
                      <a:r>
                        <a:rPr lang="en-US" sz="1600" kern="100" dirty="0">
                          <a:effectLst/>
                          <a:latin typeface="Comic Sans MS" panose="030F0702030302020204" pitchFamily="66" charset="0"/>
                        </a:rPr>
                        <a:t>1994-2015 (TAO)</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a:effectLst/>
                          <a:latin typeface="Comic Sans MS" panose="030F0702030302020204" pitchFamily="66" charset="0"/>
                        </a:rPr>
                        <a:t>Percent correct</a:t>
                      </a:r>
                    </a:p>
                    <a:p>
                      <a:pPr marL="0" marR="0" algn="ctr">
                        <a:spcBef>
                          <a:spcPts val="0"/>
                        </a:spcBef>
                        <a:spcAft>
                          <a:spcPts val="0"/>
                        </a:spcAft>
                      </a:pPr>
                      <a:r>
                        <a:rPr lang="en-US" sz="1600" kern="100" dirty="0">
                          <a:effectLst/>
                          <a:latin typeface="Comic Sans MS" panose="030F0702030302020204" pitchFamily="66" charset="0"/>
                        </a:rPr>
                        <a:t>1980-2015 (GODAS)</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600" kern="100" dirty="0">
                          <a:effectLst/>
                          <a:latin typeface="Comic Sans MS" panose="030F0702030302020204" pitchFamily="66" charset="0"/>
                        </a:rPr>
                        <a:t>+ Niño3.4 index</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a:effectLst/>
                          <a:latin typeface="Comic Sans MS" panose="030F0702030302020204" pitchFamily="66" charset="0"/>
                        </a:rPr>
                        <a:t>100% </a:t>
                      </a:r>
                      <a:r>
                        <a:rPr lang="en-US" sz="1600" kern="100" dirty="0">
                          <a:solidFill>
                            <a:srgbClr val="FF0000"/>
                          </a:solidFill>
                          <a:effectLst/>
                          <a:latin typeface="Comic Sans MS" panose="030F0702030302020204" pitchFamily="66" charset="0"/>
                        </a:rPr>
                        <a:t>(67%)</a:t>
                      </a:r>
                      <a:endParaRPr lang="en-US" sz="1600" kern="100" dirty="0">
                        <a:solidFill>
                          <a:srgbClr val="FF0000"/>
                        </a:solidFill>
                        <a:effectLst/>
                        <a:latin typeface="Comic Sans MS" panose="030F0702030302020204" pitchFamily="66" charset="0"/>
                        <a:ea typeface="PMingLiU"/>
                        <a:cs typeface="Times New Roman"/>
                      </a:endParaRPr>
                    </a:p>
                  </a:txBody>
                  <a:tcPr marL="68580" marR="68580" marT="0" marB="0"/>
                </a:tc>
                <a:tc>
                  <a:txBody>
                    <a:bodyPr/>
                    <a:lstStyle/>
                    <a:p>
                      <a:pPr marL="0" marR="0" algn="ctr">
                        <a:spcBef>
                          <a:spcPts val="0"/>
                        </a:spcBef>
                        <a:spcAft>
                          <a:spcPts val="0"/>
                        </a:spcAft>
                      </a:pPr>
                      <a:r>
                        <a:rPr lang="en-US" sz="1600" kern="100" dirty="0">
                          <a:effectLst/>
                          <a:latin typeface="Comic Sans MS" panose="030F0702030302020204" pitchFamily="66" charset="0"/>
                        </a:rPr>
                        <a:t>68%</a:t>
                      </a:r>
                      <a:endParaRPr lang="en-US" sz="1600" kern="100" dirty="0">
                        <a:effectLst/>
                        <a:latin typeface="Comic Sans MS" panose="030F0702030302020204" pitchFamily="66" charset="0"/>
                        <a:ea typeface="PMingLiU"/>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600" kern="100" dirty="0">
                          <a:effectLst/>
                          <a:latin typeface="Comic Sans MS" panose="030F0702030302020204" pitchFamily="66" charset="0"/>
                        </a:rPr>
                        <a:t>− Niño3.4 index</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smtClean="0">
                          <a:effectLst/>
                          <a:latin typeface="Comic Sans MS" panose="030F0702030302020204" pitchFamily="66" charset="0"/>
                        </a:rPr>
                        <a:t>83% </a:t>
                      </a:r>
                      <a:r>
                        <a:rPr lang="en-US" sz="1600" kern="100" dirty="0">
                          <a:solidFill>
                            <a:srgbClr val="FF0000"/>
                          </a:solidFill>
                          <a:effectLst/>
                          <a:latin typeface="Comic Sans MS" panose="030F0702030302020204" pitchFamily="66" charset="0"/>
                        </a:rPr>
                        <a:t>(75%)</a:t>
                      </a:r>
                      <a:endParaRPr lang="en-US" sz="1600" kern="100" dirty="0">
                        <a:solidFill>
                          <a:srgbClr val="FF0000"/>
                        </a:solidFill>
                        <a:effectLst/>
                        <a:latin typeface="Comic Sans MS" panose="030F0702030302020204" pitchFamily="66" charset="0"/>
                        <a:ea typeface="PMingLiU"/>
                        <a:cs typeface="Times New Roman"/>
                      </a:endParaRPr>
                    </a:p>
                  </a:txBody>
                  <a:tcPr marL="68580" marR="68580" marT="0" marB="0"/>
                </a:tc>
                <a:tc>
                  <a:txBody>
                    <a:bodyPr/>
                    <a:lstStyle/>
                    <a:p>
                      <a:pPr marL="0" marR="0" algn="ctr">
                        <a:spcBef>
                          <a:spcPts val="0"/>
                        </a:spcBef>
                        <a:spcAft>
                          <a:spcPts val="0"/>
                        </a:spcAft>
                      </a:pPr>
                      <a:r>
                        <a:rPr lang="en-US" sz="1600" kern="100" dirty="0">
                          <a:effectLst/>
                          <a:latin typeface="Comic Sans MS" panose="030F0702030302020204" pitchFamily="66" charset="0"/>
                        </a:rPr>
                        <a:t>87%</a:t>
                      </a:r>
                      <a:endParaRPr lang="en-US" sz="1600" kern="100" dirty="0">
                        <a:effectLst/>
                        <a:latin typeface="Comic Sans MS" panose="030F0702030302020204" pitchFamily="66" charset="0"/>
                        <a:ea typeface="PMingLiU"/>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600" kern="100" dirty="0">
                          <a:effectLst/>
                          <a:latin typeface="Comic Sans MS" panose="030F0702030302020204" pitchFamily="66" charset="0"/>
                        </a:rPr>
                        <a:t>upper </a:t>
                      </a:r>
                      <a:r>
                        <a:rPr lang="en-US" sz="1600" kern="100" dirty="0" err="1">
                          <a:effectLst/>
                          <a:latin typeface="Comic Sans MS" panose="030F0702030302020204" pitchFamily="66" charset="0"/>
                        </a:rPr>
                        <a:t>tercile</a:t>
                      </a:r>
                      <a:r>
                        <a:rPr lang="en-US" sz="1600" kern="100" dirty="0">
                          <a:effectLst/>
                          <a:latin typeface="Comic Sans MS" panose="030F0702030302020204" pitchFamily="66" charset="0"/>
                        </a:rPr>
                        <a:t> Niño3.4 index (El Niño)</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a:effectLst/>
                          <a:latin typeface="Comic Sans MS" panose="030F0702030302020204" pitchFamily="66" charset="0"/>
                        </a:rPr>
                        <a:t>86% </a:t>
                      </a:r>
                      <a:r>
                        <a:rPr lang="en-US" sz="1600" kern="100" dirty="0">
                          <a:solidFill>
                            <a:srgbClr val="FF0000"/>
                          </a:solidFill>
                          <a:effectLst/>
                          <a:latin typeface="Comic Sans MS" panose="030F0702030302020204" pitchFamily="66" charset="0"/>
                        </a:rPr>
                        <a:t>(57%)</a:t>
                      </a:r>
                      <a:endParaRPr lang="en-US" sz="1600" kern="100" dirty="0">
                        <a:solidFill>
                          <a:srgbClr val="FF0000"/>
                        </a:solidFill>
                        <a:effectLst/>
                        <a:latin typeface="Comic Sans MS" panose="030F0702030302020204" pitchFamily="66" charset="0"/>
                        <a:ea typeface="PMingLiU"/>
                        <a:cs typeface="Times New Roman"/>
                      </a:endParaRPr>
                    </a:p>
                  </a:txBody>
                  <a:tcPr marL="68580" marR="68580" marT="0" marB="0"/>
                </a:tc>
                <a:tc>
                  <a:txBody>
                    <a:bodyPr/>
                    <a:lstStyle/>
                    <a:p>
                      <a:pPr marL="0" marR="0" algn="ctr">
                        <a:spcBef>
                          <a:spcPts val="0"/>
                        </a:spcBef>
                        <a:spcAft>
                          <a:spcPts val="0"/>
                        </a:spcAft>
                      </a:pPr>
                      <a:r>
                        <a:rPr lang="en-US" sz="1600" kern="100" dirty="0">
                          <a:effectLst/>
                          <a:latin typeface="Comic Sans MS" panose="030F0702030302020204" pitchFamily="66" charset="0"/>
                        </a:rPr>
                        <a:t>73%</a:t>
                      </a:r>
                      <a:endParaRPr lang="en-US" sz="1600" kern="100" dirty="0">
                        <a:effectLst/>
                        <a:latin typeface="Comic Sans MS" panose="030F0702030302020204" pitchFamily="66" charset="0"/>
                        <a:ea typeface="PMingLiU"/>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600" kern="100" dirty="0">
                          <a:effectLst/>
                          <a:latin typeface="Comic Sans MS" panose="030F0702030302020204" pitchFamily="66" charset="0"/>
                        </a:rPr>
                        <a:t>lower </a:t>
                      </a:r>
                      <a:r>
                        <a:rPr lang="en-US" sz="1600" kern="100" dirty="0" err="1">
                          <a:effectLst/>
                          <a:latin typeface="Comic Sans MS" panose="030F0702030302020204" pitchFamily="66" charset="0"/>
                        </a:rPr>
                        <a:t>tercile</a:t>
                      </a:r>
                      <a:r>
                        <a:rPr lang="en-US" sz="1600" kern="100" dirty="0">
                          <a:effectLst/>
                          <a:latin typeface="Comic Sans MS" panose="030F0702030302020204" pitchFamily="66" charset="0"/>
                        </a:rPr>
                        <a:t> Niño3.4 index (La Niña)</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a:effectLst/>
                          <a:latin typeface="Comic Sans MS" panose="030F0702030302020204" pitchFamily="66" charset="0"/>
                        </a:rPr>
                        <a:t>86% </a:t>
                      </a:r>
                      <a:r>
                        <a:rPr lang="en-US" sz="1600" kern="100" dirty="0">
                          <a:solidFill>
                            <a:srgbClr val="FF0000"/>
                          </a:solidFill>
                          <a:effectLst/>
                          <a:latin typeface="Comic Sans MS" panose="030F0702030302020204" pitchFamily="66" charset="0"/>
                        </a:rPr>
                        <a:t>(71%)</a:t>
                      </a:r>
                      <a:endParaRPr lang="en-US" sz="1600" kern="100" dirty="0">
                        <a:solidFill>
                          <a:srgbClr val="FF0000"/>
                        </a:solidFill>
                        <a:effectLst/>
                        <a:latin typeface="Comic Sans MS" panose="030F0702030302020204" pitchFamily="66" charset="0"/>
                        <a:ea typeface="PMingLiU"/>
                        <a:cs typeface="Times New Roman"/>
                      </a:endParaRPr>
                    </a:p>
                  </a:txBody>
                  <a:tcPr marL="68580" marR="68580" marT="0" marB="0"/>
                </a:tc>
                <a:tc>
                  <a:txBody>
                    <a:bodyPr/>
                    <a:lstStyle/>
                    <a:p>
                      <a:pPr marL="0" marR="0" algn="ctr">
                        <a:spcBef>
                          <a:spcPts val="0"/>
                        </a:spcBef>
                        <a:spcAft>
                          <a:spcPts val="0"/>
                        </a:spcAft>
                      </a:pPr>
                      <a:r>
                        <a:rPr lang="en-US" sz="1600" kern="100" dirty="0">
                          <a:effectLst/>
                          <a:latin typeface="Comic Sans MS" panose="030F0702030302020204" pitchFamily="66" charset="0"/>
                        </a:rPr>
                        <a:t>82%</a:t>
                      </a:r>
                      <a:endParaRPr lang="en-US" sz="1600" kern="100" dirty="0">
                        <a:effectLst/>
                        <a:latin typeface="Comic Sans MS" panose="030F0702030302020204" pitchFamily="66" charset="0"/>
                        <a:ea typeface="PMingLiU"/>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7" name="Rectangle 2"/>
          <p:cNvSpPr>
            <a:spLocks noChangeArrowheads="1"/>
          </p:cNvSpPr>
          <p:nvPr/>
        </p:nvSpPr>
        <p:spPr bwMode="auto">
          <a:xfrm>
            <a:off x="685800" y="4615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152400" y="882134"/>
            <a:ext cx="2327881" cy="461665"/>
          </a:xfrm>
          <a:prstGeom prst="rect">
            <a:avLst/>
          </a:prstGeom>
          <a:noFill/>
        </p:spPr>
        <p:txBody>
          <a:bodyPr wrap="none" rtlCol="0">
            <a:spAutoFit/>
          </a:bodyPr>
          <a:lstStyle/>
          <a:p>
            <a:r>
              <a:rPr lang="en-US" sz="2400" b="1" dirty="0" err="1" smtClean="0">
                <a:solidFill>
                  <a:srgbClr val="FF0000"/>
                </a:solidFill>
                <a:latin typeface="Comic Sans MS" panose="030F0702030302020204" pitchFamily="66" charset="0"/>
              </a:rPr>
              <a:t>Hindcast</a:t>
            </a:r>
            <a:r>
              <a:rPr lang="en-US" sz="2400" b="1" dirty="0" smtClean="0">
                <a:solidFill>
                  <a:srgbClr val="FF0000"/>
                </a:solidFill>
                <a:latin typeface="Comic Sans MS" panose="030F0702030302020204" pitchFamily="66" charset="0"/>
              </a:rPr>
              <a:t> skills</a:t>
            </a:r>
            <a:endParaRPr lang="en-US" sz="2400" b="1" dirty="0">
              <a:solidFill>
                <a:srgbClr val="FF0000"/>
              </a:solidFill>
              <a:latin typeface="Comic Sans MS" panose="030F0702030302020204" pitchFamily="66" charset="0"/>
            </a:endParaRPr>
          </a:p>
        </p:txBody>
      </p:sp>
      <p:sp>
        <p:nvSpPr>
          <p:cNvPr id="3" name="TextBox 2"/>
          <p:cNvSpPr txBox="1"/>
          <p:nvPr/>
        </p:nvSpPr>
        <p:spPr>
          <a:xfrm>
            <a:off x="5967714" y="772180"/>
            <a:ext cx="2895600" cy="523220"/>
          </a:xfrm>
          <a:prstGeom prst="rect">
            <a:avLst/>
          </a:prstGeom>
          <a:noFill/>
        </p:spPr>
        <p:txBody>
          <a:bodyPr wrap="square" rtlCol="0">
            <a:spAutoFit/>
          </a:bodyPr>
          <a:lstStyle/>
          <a:p>
            <a:r>
              <a:rPr lang="en-US" sz="1400" dirty="0" smtClean="0">
                <a:solidFill>
                  <a:srgbClr val="FF0000"/>
                </a:solidFill>
                <a:latin typeface="Comic Sans MS" panose="030F0702030302020204" pitchFamily="66" charset="0"/>
              </a:rPr>
              <a:t>Multi-model ensemble mean skill (</a:t>
            </a:r>
            <a:r>
              <a:rPr lang="en-US" sz="1400" dirty="0" err="1" smtClean="0">
                <a:solidFill>
                  <a:srgbClr val="FF0000"/>
                </a:solidFill>
                <a:latin typeface="Comic Sans MS" panose="030F0702030302020204" pitchFamily="66" charset="0"/>
              </a:rPr>
              <a:t>Barnston</a:t>
            </a:r>
            <a:r>
              <a:rPr lang="en-US" sz="1400" dirty="0" smtClean="0">
                <a:solidFill>
                  <a:srgbClr val="FF0000"/>
                </a:solidFill>
                <a:latin typeface="Comic Sans MS" panose="030F0702030302020204" pitchFamily="66" charset="0"/>
              </a:rPr>
              <a:t> et al., 2012)</a:t>
            </a:r>
            <a:endParaRPr lang="en-US" sz="1400" dirty="0">
              <a:solidFill>
                <a:srgbClr val="FF0000"/>
              </a:solidFill>
              <a:latin typeface="Comic Sans MS" panose="030F0702030302020204" pitchFamily="66" charset="0"/>
            </a:endParaRPr>
          </a:p>
        </p:txBody>
      </p:sp>
      <p:sp>
        <p:nvSpPr>
          <p:cNvPr id="8" name="TextBox 7"/>
          <p:cNvSpPr txBox="1"/>
          <p:nvPr/>
        </p:nvSpPr>
        <p:spPr>
          <a:xfrm>
            <a:off x="304800" y="4038600"/>
            <a:ext cx="6726521" cy="461665"/>
          </a:xfrm>
          <a:prstGeom prst="rect">
            <a:avLst/>
          </a:prstGeom>
          <a:noFill/>
        </p:spPr>
        <p:txBody>
          <a:bodyPr wrap="none" rtlCol="0">
            <a:spAutoFit/>
          </a:bodyPr>
          <a:lstStyle/>
          <a:p>
            <a:r>
              <a:rPr lang="en-US" altLang="en-US" sz="2400" dirty="0">
                <a:latin typeface="Comic Sans MS" panose="030F0702030302020204" pitchFamily="66" charset="0"/>
                <a:ea typeface="PMingLiU" pitchFamily="18" charset="-120"/>
                <a:cs typeface="Times New Roman" pitchFamily="18" charset="0"/>
              </a:rPr>
              <a:t>Percent correct of six-month ENSO </a:t>
            </a:r>
            <a:r>
              <a:rPr lang="en-US" altLang="en-US" sz="2400" dirty="0" smtClean="0">
                <a:latin typeface="Comic Sans MS" panose="030F0702030302020204" pitchFamily="66" charset="0"/>
                <a:ea typeface="PMingLiU" pitchFamily="18" charset="-120"/>
                <a:cs typeface="Times New Roman" pitchFamily="18" charset="0"/>
              </a:rPr>
              <a:t>forecast</a:t>
            </a:r>
            <a:endParaRPr lang="en-US" sz="2400" dirty="0">
              <a:latin typeface="Comic Sans MS" panose="030F0702030302020204" pitchFamily="66" charset="0"/>
            </a:endParaRPr>
          </a:p>
        </p:txBody>
      </p:sp>
      <p:cxnSp>
        <p:nvCxnSpPr>
          <p:cNvPr id="10" name="Straight Arrow Connector 9"/>
          <p:cNvCxnSpPr/>
          <p:nvPr/>
        </p:nvCxnSpPr>
        <p:spPr>
          <a:xfrm flipH="1">
            <a:off x="5029200" y="1295400"/>
            <a:ext cx="1357614"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029200" y="1295400"/>
            <a:ext cx="1359061" cy="167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29200" y="6323835"/>
            <a:ext cx="1385104" cy="307777"/>
          </a:xfrm>
          <a:prstGeom prst="rect">
            <a:avLst/>
          </a:prstGeom>
          <a:noFill/>
        </p:spPr>
        <p:txBody>
          <a:bodyPr wrap="square" rtlCol="0">
            <a:spAutoFit/>
          </a:bodyPr>
          <a:lstStyle/>
          <a:p>
            <a:r>
              <a:rPr lang="en-US" sz="1400" dirty="0" smtClean="0">
                <a:solidFill>
                  <a:srgbClr val="FF0000"/>
                </a:solidFill>
                <a:latin typeface="Comic Sans MS" panose="030F0702030302020204" pitchFamily="66" charset="0"/>
              </a:rPr>
              <a:t>Using WWV</a:t>
            </a:r>
            <a:endParaRPr lang="en-US" sz="1400" dirty="0">
              <a:solidFill>
                <a:srgbClr val="FF0000"/>
              </a:solidFill>
              <a:latin typeface="Comic Sans MS" panose="030F0702030302020204" pitchFamily="66" charset="0"/>
            </a:endParaRPr>
          </a:p>
        </p:txBody>
      </p:sp>
      <p:cxnSp>
        <p:nvCxnSpPr>
          <p:cNvPr id="18" name="Straight Arrow Connector 17"/>
          <p:cNvCxnSpPr/>
          <p:nvPr/>
        </p:nvCxnSpPr>
        <p:spPr>
          <a:xfrm flipH="1" flipV="1">
            <a:off x="5473861" y="6096000"/>
            <a:ext cx="1" cy="2278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4800" y="6019800"/>
            <a:ext cx="2486578" cy="307777"/>
          </a:xfrm>
          <a:prstGeom prst="rect">
            <a:avLst/>
          </a:prstGeom>
        </p:spPr>
        <p:txBody>
          <a:bodyPr wrap="none">
            <a:spAutoFit/>
          </a:bodyPr>
          <a:lstStyle/>
          <a:p>
            <a:r>
              <a:rPr lang="en-US" altLang="en-US" sz="1400" dirty="0">
                <a:latin typeface="Comic Sans MS" panose="030F0702030302020204" pitchFamily="66" charset="0"/>
                <a:ea typeface="PMingLiU" pitchFamily="18" charset="-120"/>
                <a:cs typeface="Times New Roman" pitchFamily="18" charset="0"/>
              </a:rPr>
              <a:t>(Larson and Kirtman, 2014) </a:t>
            </a:r>
            <a:endParaRPr lang="en-US" sz="1400" dirty="0"/>
          </a:p>
        </p:txBody>
      </p:sp>
    </p:spTree>
    <p:extLst>
      <p:ext uri="{BB962C8B-B14F-4D97-AF65-F5344CB8AC3E}">
        <p14:creationId xmlns:p14="http://schemas.microsoft.com/office/powerpoint/2010/main" val="8508371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eof_63_ersst_20S_b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990600"/>
            <a:ext cx="9133840" cy="4724400"/>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p:cNvSpPr txBox="1"/>
          <p:nvPr/>
        </p:nvSpPr>
        <p:spPr>
          <a:xfrm>
            <a:off x="838200" y="1295400"/>
            <a:ext cx="2193229"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Miller et al. (2017)</a:t>
            </a:r>
            <a:endParaRPr lang="zh-TW" altLang="en-US" dirty="0">
              <a:solidFill>
                <a:srgbClr val="000000"/>
              </a:solidFill>
              <a:latin typeface="Comic Sans MS" panose="030F0702030302020204" pitchFamily="66" charset="0"/>
            </a:endParaRPr>
          </a:p>
        </p:txBody>
      </p:sp>
      <p:sp>
        <p:nvSpPr>
          <p:cNvPr id="20" name="文字方塊 19"/>
          <p:cNvSpPr txBox="1"/>
          <p:nvPr/>
        </p:nvSpPr>
        <p:spPr>
          <a:xfrm>
            <a:off x="1722167" y="201016"/>
            <a:ext cx="6093335" cy="646331"/>
          </a:xfrm>
          <a:prstGeom prst="rect">
            <a:avLst/>
          </a:prstGeom>
          <a:noFill/>
        </p:spPr>
        <p:txBody>
          <a:bodyPr wrap="none" rtlCol="0">
            <a:spAutoFit/>
          </a:bodyPr>
          <a:lstStyle/>
          <a:p>
            <a:pPr algn="ctr"/>
            <a:r>
              <a:rPr lang="en-US" altLang="zh-TW" dirty="0" smtClean="0">
                <a:solidFill>
                  <a:srgbClr val="CC3300"/>
                </a:solidFill>
                <a:latin typeface="Comic Sans MS" panose="030F0702030302020204" pitchFamily="66" charset="0"/>
              </a:rPr>
              <a:t>Yu-heng Tseng</a:t>
            </a:r>
          </a:p>
          <a:p>
            <a:pPr algn="ctr"/>
            <a:r>
              <a:rPr lang="en-US" altLang="zh-TW" dirty="0" smtClean="0">
                <a:solidFill>
                  <a:srgbClr val="CC3300"/>
                </a:solidFill>
                <a:latin typeface="Comic Sans MS" panose="030F0702030302020204" pitchFamily="66" charset="0"/>
              </a:rPr>
              <a:t>Institute of Oceanography, National Taiwan University</a:t>
            </a:r>
            <a:endParaRPr lang="zh-TW" altLang="en-US" dirty="0">
              <a:solidFill>
                <a:srgbClr val="CC3300"/>
              </a:solidFill>
              <a:latin typeface="Comic Sans MS" panose="030F0702030302020204" pitchFamily="66" charset="0"/>
            </a:endParaRPr>
          </a:p>
        </p:txBody>
      </p:sp>
      <p:sp>
        <p:nvSpPr>
          <p:cNvPr id="25" name="矩形 24"/>
          <p:cNvSpPr/>
          <p:nvPr/>
        </p:nvSpPr>
        <p:spPr>
          <a:xfrm>
            <a:off x="1295400" y="726934"/>
            <a:ext cx="6649577" cy="523220"/>
          </a:xfrm>
          <a:prstGeom prst="rect">
            <a:avLst/>
          </a:prstGeom>
        </p:spPr>
        <p:txBody>
          <a:bodyPr wrap="none">
            <a:spAutoFit/>
          </a:bodyPr>
          <a:lstStyle/>
          <a:p>
            <a:r>
              <a:rPr lang="en-US" altLang="zh-TW" sz="2800" b="1" dirty="0" smtClean="0">
                <a:solidFill>
                  <a:srgbClr val="0000FF"/>
                </a:solidFill>
                <a:latin typeface="Comic Sans MS" panose="030F0702030302020204" pitchFamily="66" charset="0"/>
              </a:rPr>
              <a:t>New North </a:t>
            </a:r>
            <a:r>
              <a:rPr lang="en-US" altLang="zh-TW" sz="2800" b="1" dirty="0">
                <a:solidFill>
                  <a:srgbClr val="0000FF"/>
                </a:solidFill>
                <a:latin typeface="Comic Sans MS" panose="030F0702030302020204" pitchFamily="66" charset="0"/>
              </a:rPr>
              <a:t>Pacific climate paradigm </a:t>
            </a:r>
            <a:endParaRPr lang="zh-TW" altLang="en-US" sz="2800" dirty="0"/>
          </a:p>
        </p:txBody>
      </p:sp>
      <p:sp>
        <p:nvSpPr>
          <p:cNvPr id="8" name="Right Arrow 3"/>
          <p:cNvSpPr/>
          <p:nvPr/>
        </p:nvSpPr>
        <p:spPr>
          <a:xfrm>
            <a:off x="2362200" y="3575566"/>
            <a:ext cx="5105400" cy="609600"/>
          </a:xfrm>
          <a:prstGeom prst="rightArrow">
            <a:avLst>
              <a:gd name="adj1" fmla="val 53333"/>
              <a:gd name="adj2" fmla="val 78333"/>
            </a:avLst>
          </a:prstGeom>
          <a:noFill/>
          <a:ln w="38100" cap="flat">
            <a:solidFill>
              <a:srgbClr val="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2389825" y="3682800"/>
            <a:ext cx="5153975" cy="369332"/>
          </a:xfrm>
          <a:prstGeom prst="rect">
            <a:avLst/>
          </a:prstGeom>
        </p:spPr>
        <p:txBody>
          <a:bodyPr wrap="none">
            <a:spAutoFit/>
          </a:bodyPr>
          <a:lstStyle/>
          <a:p>
            <a:r>
              <a:rPr lang="en-US" altLang="zh-TW" dirty="0" smtClean="0">
                <a:solidFill>
                  <a:srgbClr val="000000"/>
                </a:solidFill>
                <a:latin typeface="Comic Sans MS" panose="030F0702030302020204" pitchFamily="66" charset="0"/>
              </a:rPr>
              <a:t>Chen et </a:t>
            </a:r>
            <a:r>
              <a:rPr lang="en-US" altLang="zh-TW" dirty="0">
                <a:solidFill>
                  <a:srgbClr val="000000"/>
                </a:solidFill>
                <a:latin typeface="Comic Sans MS" panose="030F0702030302020204" pitchFamily="66" charset="0"/>
              </a:rPr>
              <a:t>al. (</a:t>
            </a:r>
            <a:r>
              <a:rPr lang="en-US" altLang="zh-TW" dirty="0" smtClean="0">
                <a:solidFill>
                  <a:srgbClr val="000000"/>
                </a:solidFill>
                <a:latin typeface="Comic Sans MS" panose="030F0702030302020204" pitchFamily="66" charset="0"/>
              </a:rPr>
              <a:t>2015, 2018); Tseng et al. (2017a);</a:t>
            </a:r>
            <a:endParaRPr lang="en-US" altLang="zh-TW" dirty="0">
              <a:solidFill>
                <a:srgbClr val="000000"/>
              </a:solidFill>
              <a:latin typeface="Comic Sans MS" panose="030F0702030302020204" pitchFamily="66" charset="0"/>
            </a:endParaRPr>
          </a:p>
        </p:txBody>
      </p:sp>
      <p:sp>
        <p:nvSpPr>
          <p:cNvPr id="10" name="文字方塊 9"/>
          <p:cNvSpPr txBox="1"/>
          <p:nvPr/>
        </p:nvSpPr>
        <p:spPr>
          <a:xfrm>
            <a:off x="1374671" y="3303032"/>
            <a:ext cx="2721035" cy="369332"/>
          </a:xfrm>
          <a:prstGeom prst="rect">
            <a:avLst/>
          </a:prstGeom>
          <a:noFill/>
        </p:spPr>
        <p:txBody>
          <a:bodyPr wrap="square" rtlCol="0">
            <a:spAutoFit/>
          </a:bodyPr>
          <a:lstStyle/>
          <a:p>
            <a:r>
              <a:rPr lang="en-US" altLang="zh-TW" dirty="0" smtClean="0">
                <a:latin typeface="Comic Sans MS" panose="030F0702030302020204" pitchFamily="66" charset="0"/>
              </a:rPr>
              <a:t>Hu et al. (2017a; 2017b)</a:t>
            </a:r>
            <a:endParaRPr lang="zh-TW" altLang="en-US" dirty="0">
              <a:latin typeface="Comic Sans MS" panose="030F0702030302020204" pitchFamily="66" charset="0"/>
            </a:endParaRPr>
          </a:p>
        </p:txBody>
      </p:sp>
      <p:sp>
        <p:nvSpPr>
          <p:cNvPr id="22" name="TextBox 9"/>
          <p:cNvSpPr txBox="1"/>
          <p:nvPr/>
        </p:nvSpPr>
        <p:spPr>
          <a:xfrm>
            <a:off x="2717352" y="1459468"/>
            <a:ext cx="4445448" cy="369332"/>
          </a:xfrm>
          <a:prstGeom prst="rect">
            <a:avLst/>
          </a:prstGeom>
          <a:noFill/>
        </p:spPr>
        <p:txBody>
          <a:bodyPr wrap="none" rtlCol="0">
            <a:spAutoFit/>
          </a:bodyPr>
          <a:lstStyle/>
          <a:p>
            <a:r>
              <a:rPr lang="en-US" dirty="0" smtClean="0">
                <a:solidFill>
                  <a:srgbClr val="CC3300"/>
                </a:solidFill>
                <a:latin typeface="Comic Sans MS" panose="030F0702030302020204" pitchFamily="66" charset="0"/>
              </a:rPr>
              <a:t>Ding et al. (2015a); Tseng et al. (2017b)</a:t>
            </a:r>
            <a:endParaRPr lang="en-US" dirty="0">
              <a:solidFill>
                <a:srgbClr val="CC3300"/>
              </a:solidFill>
              <a:latin typeface="Comic Sans MS" panose="030F0702030302020204" pitchFamily="66" charset="0"/>
            </a:endParaRPr>
          </a:p>
        </p:txBody>
      </p:sp>
      <p:sp>
        <p:nvSpPr>
          <p:cNvPr id="23" name="文字方塊 22"/>
          <p:cNvSpPr txBox="1"/>
          <p:nvPr/>
        </p:nvSpPr>
        <p:spPr>
          <a:xfrm>
            <a:off x="762000" y="1981200"/>
            <a:ext cx="2667000" cy="646331"/>
          </a:xfrm>
          <a:prstGeom prst="rect">
            <a:avLst/>
          </a:prstGeom>
          <a:noFill/>
        </p:spPr>
        <p:txBody>
          <a:bodyPr wrap="square" rtlCol="0">
            <a:spAutoFit/>
          </a:bodyPr>
          <a:lstStyle/>
          <a:p>
            <a:r>
              <a:rPr lang="en-US" altLang="zh-TW" dirty="0" smtClean="0">
                <a:solidFill>
                  <a:srgbClr val="CC3300"/>
                </a:solidFill>
                <a:latin typeface="Comic Sans MS" panose="030F0702030302020204" pitchFamily="66" charset="0"/>
              </a:rPr>
              <a:t>Tropical-extratropical interaction</a:t>
            </a:r>
            <a:endParaRPr lang="zh-TW" altLang="en-US" dirty="0">
              <a:solidFill>
                <a:srgbClr val="CC3300"/>
              </a:solidFill>
              <a:latin typeface="Comic Sans MS" panose="030F0702030302020204" pitchFamily="66" charset="0"/>
            </a:endParaRPr>
          </a:p>
        </p:txBody>
      </p:sp>
      <p:sp>
        <p:nvSpPr>
          <p:cNvPr id="24" name="Curved Down Arrow 5"/>
          <p:cNvSpPr/>
          <p:nvPr/>
        </p:nvSpPr>
        <p:spPr>
          <a:xfrm>
            <a:off x="2898000" y="1981200"/>
            <a:ext cx="3960000" cy="1295400"/>
          </a:xfrm>
          <a:prstGeom prst="curvedDownArrow">
            <a:avLst>
              <a:gd name="adj1" fmla="val 32122"/>
              <a:gd name="adj2" fmla="val 50000"/>
              <a:gd name="adj3" fmla="val 36982"/>
            </a:avLst>
          </a:prstGeom>
          <a:solidFill>
            <a:srgbClr val="CC33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矩形 25"/>
          <p:cNvSpPr/>
          <p:nvPr/>
        </p:nvSpPr>
        <p:spPr>
          <a:xfrm>
            <a:off x="5943600" y="2209800"/>
            <a:ext cx="685800" cy="381000"/>
          </a:xfrm>
          <a:prstGeom prst="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弧形 26"/>
          <p:cNvSpPr/>
          <p:nvPr/>
        </p:nvSpPr>
        <p:spPr>
          <a:xfrm>
            <a:off x="4574462" y="3048000"/>
            <a:ext cx="1371600" cy="2590800"/>
          </a:xfrm>
          <a:prstGeom prst="arc">
            <a:avLst>
              <a:gd name="adj1" fmla="val 16151720"/>
              <a:gd name="adj2" fmla="val 20002783"/>
            </a:avLst>
          </a:prstGeom>
          <a:ln w="101600">
            <a:solidFill>
              <a:srgbClr val="002060"/>
            </a:solidFill>
            <a:tailEnd type="triangle" w="med" len="sm"/>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矩形 27"/>
          <p:cNvSpPr/>
          <p:nvPr/>
        </p:nvSpPr>
        <p:spPr>
          <a:xfrm>
            <a:off x="6096000" y="3352800"/>
            <a:ext cx="688009" cy="369332"/>
          </a:xfrm>
          <a:prstGeom prst="rect">
            <a:avLst/>
          </a:prstGeom>
        </p:spPr>
        <p:txBody>
          <a:bodyPr wrap="none">
            <a:spAutoFit/>
          </a:bodyPr>
          <a:lstStyle/>
          <a:p>
            <a:r>
              <a:rPr lang="en-US" altLang="zh-TW" dirty="0" smtClean="0">
                <a:solidFill>
                  <a:srgbClr val="002060"/>
                </a:solidFill>
                <a:latin typeface="Comic Sans MS" panose="030F0702030302020204" pitchFamily="66" charset="0"/>
              </a:rPr>
              <a:t>SFM</a:t>
            </a:r>
            <a:endParaRPr lang="en-US" altLang="zh-TW" dirty="0">
              <a:solidFill>
                <a:srgbClr val="002060"/>
              </a:solidFill>
              <a:latin typeface="Comic Sans MS" panose="030F0702030302020204" pitchFamily="66" charset="0"/>
            </a:endParaRPr>
          </a:p>
        </p:txBody>
      </p:sp>
      <p:pic>
        <p:nvPicPr>
          <p:cNvPr id="29" name="圖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523" y="2895600"/>
            <a:ext cx="1211277" cy="811222"/>
          </a:xfrm>
          <a:prstGeom prst="rect">
            <a:avLst/>
          </a:prstGeom>
        </p:spPr>
      </p:pic>
      <p:sp>
        <p:nvSpPr>
          <p:cNvPr id="30" name="矩形 29"/>
          <p:cNvSpPr/>
          <p:nvPr/>
        </p:nvSpPr>
        <p:spPr>
          <a:xfrm>
            <a:off x="3735200" y="3135868"/>
            <a:ext cx="2284600" cy="369332"/>
          </a:xfrm>
          <a:prstGeom prst="rect">
            <a:avLst/>
          </a:prstGeom>
        </p:spPr>
        <p:txBody>
          <a:bodyPr wrap="none">
            <a:spAutoFit/>
          </a:bodyPr>
          <a:lstStyle/>
          <a:p>
            <a:r>
              <a:rPr lang="en-US" altLang="zh-TW" dirty="0">
                <a:solidFill>
                  <a:srgbClr val="002060"/>
                </a:solidFill>
                <a:latin typeface="Comic Sans MS" panose="030F0702030302020204" pitchFamily="66" charset="0"/>
              </a:rPr>
              <a:t>Ding et al. (</a:t>
            </a:r>
            <a:r>
              <a:rPr lang="en-US" altLang="zh-TW" dirty="0" smtClean="0">
                <a:solidFill>
                  <a:srgbClr val="002060"/>
                </a:solidFill>
                <a:latin typeface="Comic Sans MS" panose="030F0702030302020204" pitchFamily="66" charset="0"/>
              </a:rPr>
              <a:t>2015b) </a:t>
            </a:r>
            <a:endParaRPr lang="en-US" altLang="zh-TW"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770794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6" grpId="0" animBg="1"/>
      <p:bldP spid="27" grpId="0" animBg="1"/>
      <p:bldP spid="2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508"/>
            <a:ext cx="2894722" cy="602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p:cNvSpPr txBox="1">
            <a:spLocks noChangeArrowheads="1"/>
          </p:cNvSpPr>
          <p:nvPr/>
        </p:nvSpPr>
        <p:spPr bwMode="auto">
          <a:xfrm>
            <a:off x="2971800" y="6096000"/>
            <a:ext cx="1659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1400" dirty="0">
                <a:latin typeface="Comic Sans MS" panose="030F0702030302020204" pitchFamily="66" charset="0"/>
                <a:ea typeface="新細明體" panose="02020500000000000000" pitchFamily="18" charset="-120"/>
              </a:rPr>
              <a:t>Bond et al. (2015)</a:t>
            </a:r>
          </a:p>
        </p:txBody>
      </p:sp>
      <p:pic>
        <p:nvPicPr>
          <p:cNvPr id="13316" name="Picture 4" descr="Fig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870920"/>
            <a:ext cx="4327836" cy="248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5737225" y="889337"/>
            <a:ext cx="33305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2000" dirty="0">
                <a:latin typeface="Comic Sans MS" panose="030F0702030302020204" pitchFamily="66" charset="0"/>
                <a:ea typeface="新細明體" panose="02020500000000000000" pitchFamily="18" charset="-120"/>
              </a:rPr>
              <a:t>Mean </a:t>
            </a:r>
            <a:r>
              <a:rPr lang="en-US" altLang="zh-TW" sz="2000" dirty="0" err="1">
                <a:latin typeface="Comic Sans MS" panose="030F0702030302020204" pitchFamily="66" charset="0"/>
                <a:ea typeface="新細明體" panose="02020500000000000000" pitchFamily="18" charset="-120"/>
              </a:rPr>
              <a:t>SLPa</a:t>
            </a:r>
            <a:r>
              <a:rPr lang="en-US" altLang="zh-TW" sz="2000" dirty="0">
                <a:latin typeface="Comic Sans MS" panose="030F0702030302020204" pitchFamily="66" charset="0"/>
                <a:ea typeface="新細明體" panose="02020500000000000000" pitchFamily="18" charset="-120"/>
              </a:rPr>
              <a:t> (</a:t>
            </a:r>
            <a:r>
              <a:rPr lang="en-US" altLang="zh-TW" sz="2000" dirty="0" err="1">
                <a:latin typeface="Comic Sans MS" panose="030F0702030302020204" pitchFamily="66" charset="0"/>
                <a:ea typeface="新細明體" panose="02020500000000000000" pitchFamily="18" charset="-120"/>
              </a:rPr>
              <a:t>hPa</a:t>
            </a:r>
            <a:r>
              <a:rPr lang="en-US" altLang="zh-TW" sz="2000" dirty="0">
                <a:latin typeface="Comic Sans MS" panose="030F0702030302020204" pitchFamily="66" charset="0"/>
                <a:ea typeface="新細明體" panose="02020500000000000000" pitchFamily="18" charset="-120"/>
              </a:rPr>
              <a:t>) in the NE Pacific Ocean for </a:t>
            </a:r>
            <a:r>
              <a:rPr lang="en-US" altLang="zh-TW" sz="2000" dirty="0" smtClean="0">
                <a:latin typeface="Comic Sans MS" panose="030F0702030302020204" pitchFamily="66" charset="0"/>
                <a:ea typeface="新細明體" panose="02020500000000000000" pitchFamily="18" charset="-120"/>
              </a:rPr>
              <a:t>2013/10-2014/1</a:t>
            </a:r>
            <a:endParaRPr lang="en-US" altLang="zh-TW" sz="2000" dirty="0">
              <a:latin typeface="Comic Sans MS" panose="030F0702030302020204" pitchFamily="66" charset="0"/>
              <a:ea typeface="新細明體" panose="02020500000000000000" pitchFamily="18" charset="-120"/>
            </a:endParaRPr>
          </a:p>
        </p:txBody>
      </p:sp>
      <p:sp>
        <p:nvSpPr>
          <p:cNvPr id="13318" name="Rectangle 1"/>
          <p:cNvSpPr>
            <a:spLocks noChangeArrowheads="1"/>
          </p:cNvSpPr>
          <p:nvPr/>
        </p:nvSpPr>
        <p:spPr bwMode="auto">
          <a:xfrm>
            <a:off x="2881630" y="1182469"/>
            <a:ext cx="3204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1800" dirty="0" err="1">
                <a:latin typeface="Comic Sans MS" panose="030F0702030302020204" pitchFamily="66" charset="0"/>
                <a:ea typeface="新細明體" panose="02020500000000000000" pitchFamily="18" charset="-120"/>
              </a:rPr>
              <a:t>SSTa</a:t>
            </a:r>
            <a:r>
              <a:rPr lang="en-US" altLang="zh-TW" sz="1800" dirty="0">
                <a:latin typeface="Comic Sans MS" panose="030F0702030302020204" pitchFamily="66" charset="0"/>
                <a:ea typeface="新細明體" panose="02020500000000000000" pitchFamily="18" charset="-120"/>
              </a:rPr>
              <a:t> (°C) in NE Pacific Ocean for </a:t>
            </a:r>
            <a:r>
              <a:rPr lang="en-US" altLang="zh-TW" sz="1800" dirty="0" smtClean="0">
                <a:latin typeface="Comic Sans MS" panose="030F0702030302020204" pitchFamily="66" charset="0"/>
                <a:ea typeface="新細明體" panose="02020500000000000000" pitchFamily="18" charset="-120"/>
              </a:rPr>
              <a:t>Feb. 2014</a:t>
            </a:r>
            <a:endParaRPr lang="en-US" altLang="zh-TW" sz="1800" dirty="0">
              <a:latin typeface="Comic Sans MS" panose="030F0702030302020204" pitchFamily="66" charset="0"/>
              <a:ea typeface="新細明體" panose="02020500000000000000" pitchFamily="18" charset="-120"/>
            </a:endParaRPr>
          </a:p>
        </p:txBody>
      </p:sp>
      <p:sp>
        <p:nvSpPr>
          <p:cNvPr id="13319" name="Rectangle 2"/>
          <p:cNvSpPr>
            <a:spLocks noChangeArrowheads="1"/>
          </p:cNvSpPr>
          <p:nvPr/>
        </p:nvSpPr>
        <p:spPr bwMode="auto">
          <a:xfrm>
            <a:off x="206035" y="4953000"/>
            <a:ext cx="46693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zh-TW" sz="2000" dirty="0">
                <a:latin typeface="Comic Sans MS" panose="030F0702030302020204" pitchFamily="66" charset="0"/>
                <a:ea typeface="新細明體" panose="02020500000000000000" pitchFamily="18" charset="-120"/>
              </a:rPr>
              <a:t>Upper ocean </a:t>
            </a:r>
            <a:r>
              <a:rPr lang="en-US" altLang="zh-TW" sz="2000" dirty="0" err="1" smtClean="0">
                <a:latin typeface="Comic Sans MS" panose="030F0702030302020204" pitchFamily="66" charset="0"/>
                <a:ea typeface="新細明體" panose="02020500000000000000" pitchFamily="18" charset="-120"/>
              </a:rPr>
              <a:t>T</a:t>
            </a:r>
            <a:r>
              <a:rPr lang="en-US" altLang="zh-TW" sz="2000" baseline="-25000" dirty="0" err="1" smtClean="0">
                <a:latin typeface="Comic Sans MS" panose="030F0702030302020204" pitchFamily="66" charset="0"/>
                <a:ea typeface="新細明體" panose="02020500000000000000" pitchFamily="18" charset="-120"/>
              </a:rPr>
              <a:t>anom</a:t>
            </a:r>
            <a:r>
              <a:rPr lang="en-US" altLang="zh-TW" sz="2000" baseline="-25000" dirty="0" smtClean="0">
                <a:latin typeface="Comic Sans MS" panose="030F0702030302020204" pitchFamily="66" charset="0"/>
                <a:ea typeface="新細明體" panose="02020500000000000000" pitchFamily="18" charset="-120"/>
              </a:rPr>
              <a:t>.</a:t>
            </a:r>
            <a:r>
              <a:rPr lang="en-US" altLang="zh-TW" sz="2000" dirty="0" smtClean="0">
                <a:latin typeface="Comic Sans MS" panose="030F0702030302020204" pitchFamily="66" charset="0"/>
                <a:ea typeface="新細明體" panose="02020500000000000000" pitchFamily="18" charset="-120"/>
              </a:rPr>
              <a:t> along </a:t>
            </a:r>
            <a:r>
              <a:rPr lang="en-US" altLang="zh-TW" sz="2000" dirty="0">
                <a:latin typeface="Comic Sans MS" panose="030F0702030302020204" pitchFamily="66" charset="0"/>
                <a:ea typeface="新細明體" panose="02020500000000000000" pitchFamily="18" charset="-120"/>
              </a:rPr>
              <a:t>“Line P</a:t>
            </a:r>
            <a:r>
              <a:rPr lang="en-US" altLang="zh-TW" sz="2000" dirty="0" smtClean="0">
                <a:latin typeface="Comic Sans MS" panose="030F0702030302020204" pitchFamily="66" charset="0"/>
                <a:ea typeface="新細明體" panose="02020500000000000000" pitchFamily="18" charset="-120"/>
              </a:rPr>
              <a:t>”</a:t>
            </a:r>
            <a:endParaRPr lang="en-US" altLang="zh-TW" sz="2000" dirty="0">
              <a:latin typeface="Comic Sans MS" panose="030F0702030302020204" pitchFamily="66" charset="0"/>
              <a:ea typeface="新細明體" panose="02020500000000000000" pitchFamily="18" charset="-120"/>
            </a:endParaRPr>
          </a:p>
        </p:txBody>
      </p:sp>
      <p:sp>
        <p:nvSpPr>
          <p:cNvPr id="13320" name="Rectangle 6"/>
          <p:cNvSpPr>
            <a:spLocks noChangeArrowheads="1"/>
          </p:cNvSpPr>
          <p:nvPr/>
        </p:nvSpPr>
        <p:spPr bwMode="auto">
          <a:xfrm>
            <a:off x="304800" y="4038600"/>
            <a:ext cx="2259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TW" sz="1800" dirty="0">
                <a:latin typeface="Comic Sans MS" panose="030F0702030302020204" pitchFamily="66" charset="0"/>
                <a:ea typeface="新細明體" panose="02020500000000000000" pitchFamily="18" charset="-120"/>
              </a:rPr>
              <a:t>Normalized monthly </a:t>
            </a:r>
            <a:r>
              <a:rPr lang="en-US" altLang="zh-TW" sz="1800" dirty="0" err="1" smtClean="0">
                <a:latin typeface="Comic Sans MS" panose="030F0702030302020204" pitchFamily="66" charset="0"/>
                <a:ea typeface="新細明體" panose="02020500000000000000" pitchFamily="18" charset="-120"/>
              </a:rPr>
              <a:t>T</a:t>
            </a:r>
            <a:r>
              <a:rPr lang="en-US" altLang="zh-TW" sz="1800" baseline="-25000" dirty="0" err="1" smtClean="0">
                <a:latin typeface="Comic Sans MS" panose="030F0702030302020204" pitchFamily="66" charset="0"/>
                <a:ea typeface="新細明體" panose="02020500000000000000" pitchFamily="18" charset="-120"/>
              </a:rPr>
              <a:t>anom</a:t>
            </a:r>
            <a:r>
              <a:rPr lang="en-US" altLang="zh-TW" sz="1800" baseline="-25000" dirty="0" smtClean="0">
                <a:latin typeface="Comic Sans MS" panose="030F0702030302020204" pitchFamily="66" charset="0"/>
                <a:ea typeface="新細明體" panose="02020500000000000000" pitchFamily="18" charset="-120"/>
              </a:rPr>
              <a:t>.</a:t>
            </a:r>
            <a:endParaRPr lang="en-US" altLang="zh-TW" sz="1800" dirty="0">
              <a:latin typeface="Comic Sans MS" panose="030F0702030302020204" pitchFamily="66" charset="0"/>
              <a:ea typeface="新細明體" panose="02020500000000000000" pitchFamily="18" charset="-120"/>
            </a:endParaRPr>
          </a:p>
        </p:txBody>
      </p:sp>
      <p:sp>
        <p:nvSpPr>
          <p:cNvPr id="2" name="文字方塊 1"/>
          <p:cNvSpPr txBox="1"/>
          <p:nvPr/>
        </p:nvSpPr>
        <p:spPr>
          <a:xfrm>
            <a:off x="167409" y="457200"/>
            <a:ext cx="8633164" cy="461665"/>
          </a:xfrm>
          <a:prstGeom prst="rect">
            <a:avLst/>
          </a:prstGeom>
          <a:noFill/>
        </p:spPr>
        <p:txBody>
          <a:bodyPr wrap="square" rtlCol="0">
            <a:spAutoFit/>
          </a:bodyPr>
          <a:lstStyle/>
          <a:p>
            <a:r>
              <a:rPr lang="en-US" altLang="zh-TW" sz="2400" b="1" dirty="0" smtClean="0">
                <a:solidFill>
                  <a:srgbClr val="FF0000"/>
                </a:solidFill>
                <a:latin typeface="Comic Sans MS" panose="030F0702030302020204" pitchFamily="66" charset="0"/>
              </a:rPr>
              <a:t>Warm Blob in the Northeastern Pacific after late 2013</a:t>
            </a:r>
            <a:endParaRPr lang="zh-TW" altLang="en-US" sz="2400" b="1" dirty="0">
              <a:solidFill>
                <a:srgbClr val="FF0000"/>
              </a:solidFill>
              <a:latin typeface="Comic Sans MS" panose="030F0702030302020204" pitchFamily="66" charset="0"/>
            </a:endParaRPr>
          </a:p>
        </p:txBody>
      </p:sp>
      <p:cxnSp>
        <p:nvCxnSpPr>
          <p:cNvPr id="4" name="直線接點 3"/>
          <p:cNvCxnSpPr/>
          <p:nvPr/>
        </p:nvCxnSpPr>
        <p:spPr>
          <a:xfrm>
            <a:off x="1830600" y="1295400"/>
            <a:ext cx="504000" cy="4680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2"/>
          <p:cNvSpPr>
            <a:spLocks noChangeArrowheads="1"/>
          </p:cNvSpPr>
          <p:nvPr/>
        </p:nvSpPr>
        <p:spPr bwMode="auto">
          <a:xfrm>
            <a:off x="4483991" y="5078490"/>
            <a:ext cx="46693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zh-TW" sz="2400" u="sng" dirty="0" smtClean="0">
                <a:solidFill>
                  <a:srgbClr val="333300"/>
                </a:solidFill>
                <a:latin typeface="Comic Sans MS" panose="030F0702030302020204" pitchFamily="66" charset="0"/>
                <a:ea typeface="新細明體" panose="02020500000000000000" pitchFamily="18" charset="-120"/>
              </a:rPr>
              <a:t>Great impacts on the ocean ecosystem and U.S. clim</a:t>
            </a:r>
            <a:r>
              <a:rPr lang="en-US" altLang="zh-TW" sz="2000" dirty="0" smtClean="0">
                <a:solidFill>
                  <a:srgbClr val="333300"/>
                </a:solidFill>
                <a:latin typeface="Comic Sans MS" panose="030F0702030302020204" pitchFamily="66" charset="0"/>
                <a:ea typeface="新細明體" panose="02020500000000000000" pitchFamily="18" charset="-120"/>
              </a:rPr>
              <a:t>ate</a:t>
            </a:r>
            <a:endParaRPr lang="en-US" altLang="zh-TW" sz="2000" dirty="0">
              <a:solidFill>
                <a:srgbClr val="333300"/>
              </a:solidFill>
              <a:latin typeface="Comic Sans MS" panose="030F0702030302020204" pitchFamily="66" charset="0"/>
              <a:ea typeface="新細明體" panose="02020500000000000000" pitchFamily="18" charset="-120"/>
            </a:endParaRPr>
          </a:p>
        </p:txBody>
      </p:sp>
    </p:spTree>
    <p:extLst>
      <p:ext uri="{BB962C8B-B14F-4D97-AF65-F5344CB8AC3E}">
        <p14:creationId xmlns:p14="http://schemas.microsoft.com/office/powerpoint/2010/main" val="262847743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62_water_powerpoint_2007_template">
  <a:themeElements>
    <a:clrScheme name="water template">
      <a:dk1>
        <a:srgbClr val="073293"/>
      </a:dk1>
      <a:lt1>
        <a:srgbClr val="FFFFFF"/>
      </a:lt1>
      <a:dk2>
        <a:srgbClr val="FFFFFF"/>
      </a:dk2>
      <a:lt2>
        <a:srgbClr val="00BDFA"/>
      </a:lt2>
      <a:accent1>
        <a:srgbClr val="00BDFA"/>
      </a:accent1>
      <a:accent2>
        <a:srgbClr val="073293"/>
      </a:accent2>
      <a:accent3>
        <a:srgbClr val="FFFFFF"/>
      </a:accent3>
      <a:accent4>
        <a:srgbClr val="0090C1"/>
      </a:accent4>
      <a:accent5>
        <a:srgbClr val="AADBFC"/>
      </a:accent5>
      <a:accent6>
        <a:srgbClr val="062C85"/>
      </a:accent6>
      <a:hlink>
        <a:srgbClr val="2375FF"/>
      </a:hlink>
      <a:folHlink>
        <a:srgbClr val="84E0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73293"/>
        </a:dk1>
        <a:lt1>
          <a:srgbClr val="FFFFFF"/>
        </a:lt1>
        <a:dk2>
          <a:srgbClr val="FFFFFF"/>
        </a:dk2>
        <a:lt2>
          <a:srgbClr val="00BDFA"/>
        </a:lt2>
        <a:accent1>
          <a:srgbClr val="00BDFA"/>
        </a:accent1>
        <a:accent2>
          <a:srgbClr val="073293"/>
        </a:accent2>
        <a:accent3>
          <a:srgbClr val="FFFFFF"/>
        </a:accent3>
        <a:accent4>
          <a:srgbClr val="05297D"/>
        </a:accent4>
        <a:accent5>
          <a:srgbClr val="AADBFC"/>
        </a:accent5>
        <a:accent6>
          <a:srgbClr val="062C85"/>
        </a:accent6>
        <a:hlink>
          <a:srgbClr val="2375FF"/>
        </a:hlink>
        <a:folHlink>
          <a:srgbClr val="84E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m62_water_powerpoint_2007_template</Template>
  <TotalTime>5202</TotalTime>
  <Words>2032</Words>
  <Application>Microsoft Office PowerPoint</Application>
  <PresentationFormat>如螢幕大小 (4:3)</PresentationFormat>
  <Paragraphs>232</Paragraphs>
  <Slides>17</Slides>
  <Notes>14</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17</vt:i4>
      </vt:variant>
    </vt:vector>
  </HeadingPairs>
  <TitlesOfParts>
    <vt:vector size="28" baseType="lpstr">
      <vt:lpstr>SimHei</vt:lpstr>
      <vt:lpstr>新細明體</vt:lpstr>
      <vt:lpstr>新細明體</vt:lpstr>
      <vt:lpstr>Arial</vt:lpstr>
      <vt:lpstr>Calibri</vt:lpstr>
      <vt:lpstr>Cambria Math</vt:lpstr>
      <vt:lpstr>Comic Sans MS</vt:lpstr>
      <vt:lpstr>Symbol</vt:lpstr>
      <vt:lpstr>Times New Roman</vt:lpstr>
      <vt:lpstr>Wingdings</vt:lpstr>
      <vt:lpstr>m62_water_powerpoint_2007_template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YT</dc:creator>
  <cp:lastModifiedBy>user</cp:lastModifiedBy>
  <cp:revision>293</cp:revision>
  <cp:lastPrinted>2016-03-25T04:46:41Z</cp:lastPrinted>
  <dcterms:created xsi:type="dcterms:W3CDTF">2016-03-10T23:10:35Z</dcterms:created>
  <dcterms:modified xsi:type="dcterms:W3CDTF">2018-05-01T15:38:20Z</dcterms:modified>
</cp:coreProperties>
</file>