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56" r:id="rId2"/>
    <p:sldId id="325" r:id="rId3"/>
    <p:sldId id="362" r:id="rId4"/>
    <p:sldId id="326" r:id="rId5"/>
    <p:sldId id="327" r:id="rId6"/>
    <p:sldId id="342" r:id="rId7"/>
    <p:sldId id="341" r:id="rId8"/>
    <p:sldId id="330" r:id="rId9"/>
    <p:sldId id="334" r:id="rId10"/>
    <p:sldId id="335" r:id="rId11"/>
    <p:sldId id="337" r:id="rId12"/>
    <p:sldId id="338" r:id="rId13"/>
    <p:sldId id="339" r:id="rId14"/>
    <p:sldId id="340" r:id="rId15"/>
    <p:sldId id="348" r:id="rId16"/>
    <p:sldId id="347" r:id="rId17"/>
    <p:sldId id="273" r:id="rId18"/>
    <p:sldId id="317" r:id="rId19"/>
    <p:sldId id="324" r:id="rId20"/>
    <p:sldId id="277" r:id="rId21"/>
    <p:sldId id="278" r:id="rId22"/>
    <p:sldId id="279" r:id="rId23"/>
    <p:sldId id="280" r:id="rId24"/>
    <p:sldId id="281" r:id="rId25"/>
    <p:sldId id="282" r:id="rId26"/>
    <p:sldId id="283" r:id="rId27"/>
    <p:sldId id="295" r:id="rId28"/>
    <p:sldId id="349" r:id="rId29"/>
    <p:sldId id="311" r:id="rId30"/>
    <p:sldId id="312" r:id="rId31"/>
    <p:sldId id="314" r:id="rId32"/>
    <p:sldId id="353" r:id="rId33"/>
    <p:sldId id="354" r:id="rId34"/>
    <p:sldId id="350" r:id="rId35"/>
    <p:sldId id="305" r:id="rId36"/>
    <p:sldId id="306" r:id="rId37"/>
    <p:sldId id="308" r:id="rId38"/>
    <p:sldId id="304" r:id="rId39"/>
    <p:sldId id="343" r:id="rId40"/>
    <p:sldId id="321" r:id="rId41"/>
    <p:sldId id="345" r:id="rId42"/>
    <p:sldId id="309" r:id="rId43"/>
    <p:sldId id="323" r:id="rId44"/>
    <p:sldId id="322" r:id="rId45"/>
    <p:sldId id="315" r:id="rId46"/>
    <p:sldId id="301" r:id="rId47"/>
    <p:sldId id="303" r:id="rId48"/>
    <p:sldId id="284" r:id="rId49"/>
    <p:sldId id="285" r:id="rId50"/>
    <p:sldId id="286" r:id="rId51"/>
    <p:sldId id="296" r:id="rId52"/>
    <p:sldId id="358" r:id="rId53"/>
    <p:sldId id="319" r:id="rId54"/>
    <p:sldId id="363" r:id="rId55"/>
    <p:sldId id="360" r:id="rId56"/>
    <p:sldId id="357" r:id="rId57"/>
  </p:sldIdLst>
  <p:sldSz cx="9144000" cy="6858000" type="screen4x3"/>
  <p:notesSz cx="6797675" cy="9928225"/>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60"/>
    <a:srgbClr val="660066"/>
    <a:srgbClr val="990099"/>
    <a:srgbClr val="CC6600"/>
    <a:srgbClr val="996600"/>
    <a:srgbClr val="CC3300"/>
    <a:srgbClr val="F9F9F9"/>
    <a:srgbClr val="FF99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71685" autoAdjust="0"/>
  </p:normalViewPr>
  <p:slideViewPr>
    <p:cSldViewPr showGuides="1">
      <p:cViewPr>
        <p:scale>
          <a:sx n="75" d="100"/>
          <a:sy n="75" d="100"/>
        </p:scale>
        <p:origin x="2214" y="-78"/>
      </p:cViewPr>
      <p:guideLst>
        <p:guide orient="horz" pos="2160"/>
        <p:guide pos="2880"/>
      </p:guideLst>
    </p:cSldViewPr>
  </p:slideViewPr>
  <p:outlineViewPr>
    <p:cViewPr>
      <p:scale>
        <a:sx n="33" d="100"/>
        <a:sy n="33" d="100"/>
      </p:scale>
      <p:origin x="0" y="-10242"/>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D561C579-97CA-4DDA-98FF-63A145631796}" type="datetimeFigureOut">
              <a:rPr lang="zh-TW" altLang="en-US" smtClean="0"/>
              <a:t>2018/4/24</a:t>
            </a:fld>
            <a:endParaRPr lang="zh-TW" altLang="en-US"/>
          </a:p>
        </p:txBody>
      </p:sp>
      <p:sp>
        <p:nvSpPr>
          <p:cNvPr id="4" name="頁尾版面配置區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594288B3-829E-46FF-BC55-CA27013DC5E5}" type="slidenum">
              <a:rPr lang="zh-TW" altLang="en-US" smtClean="0"/>
              <a:t>‹#›</a:t>
            </a:fld>
            <a:endParaRPr lang="zh-TW" altLang="en-US"/>
          </a:p>
        </p:txBody>
      </p:sp>
    </p:spTree>
    <p:extLst>
      <p:ext uri="{BB962C8B-B14F-4D97-AF65-F5344CB8AC3E}">
        <p14:creationId xmlns:p14="http://schemas.microsoft.com/office/powerpoint/2010/main" val="1300781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2A57F4E-B227-4039-BF45-A5CCC31F1F0E}" type="datetimeFigureOut">
              <a:rPr lang="en-US" smtClean="0"/>
              <a:t>4/24/2018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44A751F-5D27-4804-B5AC-2C3CDD54B4FB}" type="slidenum">
              <a:rPr lang="en-US" smtClean="0"/>
              <a:t>‹#›</a:t>
            </a:fld>
            <a:endParaRPr lang="en-US"/>
          </a:p>
        </p:txBody>
      </p:sp>
    </p:spTree>
    <p:extLst>
      <p:ext uri="{BB962C8B-B14F-4D97-AF65-F5344CB8AC3E}">
        <p14:creationId xmlns:p14="http://schemas.microsoft.com/office/powerpoint/2010/main" val="365430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onlinelibrary.wiley.com/doi/10.1002/2014JD022221/full#jgrd51899-fig-0005"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onlinelibrary.wiley.com/doi/10.1002/2014JD022221/full#jgrd51899-bib-0002" TargetMode="External"/><Relationship Id="rId4" Type="http://schemas.openxmlformats.org/officeDocument/2006/relationships/hyperlink" Target="http://onlinelibrary.wiley.com/doi/10.1002/2014JD022221/full#jgrd51899-bib-002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onlinelibrary.wiley.com/doi/10.1002/2014JD022221/full#jgrd51899-bib-000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coos.org/projects/anomalies_worksho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onlinelibrary.wiley.com/doi/10.1002/2014GL061186/full#figure-viewer-grl52124-fig-0001"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onlinelibrary.wiley.com/doi/10.1002/2014GL061186/full#figure-viewer-grl52124-fig-0002" TargetMode="External"/><Relationship Id="rId4" Type="http://schemas.openxmlformats.org/officeDocument/2006/relationships/hyperlink" Target="http://onlinelibrary.wiley.com/doi/10.1002/2014GL061186/full#grl52124-bib-0015"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chemeClr val="tx1">
                    <a:lumMod val="85000"/>
                    <a:lumOff val="15000"/>
                  </a:schemeClr>
                </a:solidFill>
                <a:latin typeface="Comic Sans MS" panose="030F0702030302020204" pitchFamily="66" charset="0"/>
              </a:rPr>
              <a:t>NSF EASM-3: Collaborative Research: Quantifying Predictability Limits, Uncertainties, Mechanisms, and Regional Impacts of Pacific Decadal Climate Variability</a:t>
            </a:r>
            <a:endParaRPr lang="en-US" altLang="zh-TW" sz="1200" i="1" dirty="0" smtClean="0">
              <a:solidFill>
                <a:schemeClr val="tx1">
                  <a:lumMod val="85000"/>
                  <a:lumOff val="15000"/>
                </a:schemeClr>
              </a:solidFill>
              <a:latin typeface="Comic Sans MS" panose="030F0702030302020204" pitchFamily="66" charset="0"/>
            </a:endParaRPr>
          </a:p>
        </p:txBody>
      </p:sp>
      <p:sp>
        <p:nvSpPr>
          <p:cNvPr id="4" name="投影片編號版面配置區 3"/>
          <p:cNvSpPr>
            <a:spLocks noGrp="1"/>
          </p:cNvSpPr>
          <p:nvPr>
            <p:ph type="sldNum" sz="quarter" idx="10"/>
          </p:nvPr>
        </p:nvSpPr>
        <p:spPr/>
        <p:txBody>
          <a:bodyPr/>
          <a:lstStyle/>
          <a:p>
            <a:fld id="{344A751F-5D27-4804-B5AC-2C3CDD54B4FB}" type="slidenum">
              <a:rPr lang="en-US" smtClean="0"/>
              <a:t>1</a:t>
            </a:fld>
            <a:endParaRPr lang="en-US"/>
          </a:p>
        </p:txBody>
      </p:sp>
    </p:spTree>
    <p:extLst>
      <p:ext uri="{BB962C8B-B14F-4D97-AF65-F5344CB8AC3E}">
        <p14:creationId xmlns:p14="http://schemas.microsoft.com/office/powerpoint/2010/main" val="407945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Atmospheric responses to </a:t>
            </a:r>
            <a:r>
              <a:rPr lang="en-US" altLang="zh-TW" b="1" dirty="0" smtClean="0"/>
              <a:t>convective heating over warm SST </a:t>
            </a:r>
            <a:r>
              <a:rPr lang="en-US" altLang="zh-TW" dirty="0" smtClean="0"/>
              <a:t>anomalies result in equatorial</a:t>
            </a:r>
            <a:r>
              <a:rPr lang="en-US" altLang="zh-TW" baseline="0" dirty="0" smtClean="0"/>
              <a:t> </a:t>
            </a:r>
            <a:r>
              <a:rPr lang="en-US" altLang="zh-TW" baseline="0" dirty="0" err="1" smtClean="0"/>
              <a:t>Windano</a:t>
            </a:r>
            <a:r>
              <a:rPr lang="en-US" altLang="zh-TW" baseline="0" dirty="0" smtClean="0"/>
              <a:t> and the off-equatorial cyclonic wind stress in the WP and CP that produce divergence of STC transport. So</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11</a:t>
            </a:fld>
            <a:endParaRPr lang="en-US"/>
          </a:p>
        </p:txBody>
      </p:sp>
    </p:spTree>
    <p:extLst>
      <p:ext uri="{BB962C8B-B14F-4D97-AF65-F5344CB8AC3E}">
        <p14:creationId xmlns:p14="http://schemas.microsoft.com/office/powerpoint/2010/main" val="1860131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 diverging</a:t>
            </a:r>
            <a:r>
              <a:rPr lang="en-US" altLang="zh-TW" baseline="0" dirty="0" smtClean="0"/>
              <a:t>  STC transport discharges equatorial warm water, so that a minimum WWV is reached after 8 month.</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12</a:t>
            </a:fld>
            <a:endParaRPr lang="en-US"/>
          </a:p>
        </p:txBody>
      </p:sp>
    </p:spTree>
    <p:extLst>
      <p:ext uri="{BB962C8B-B14F-4D97-AF65-F5344CB8AC3E}">
        <p14:creationId xmlns:p14="http://schemas.microsoft.com/office/powerpoint/2010/main" val="167867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composite evolution of different ENSO events</a:t>
            </a:r>
            <a:r>
              <a:rPr lang="en-US" baseline="0" dirty="0" smtClean="0"/>
              <a:t> also support the recharge-discharge processes.</a:t>
            </a:r>
            <a:endParaRPr lang="en-US" dirty="0" smtClean="0"/>
          </a:p>
          <a:p>
            <a:r>
              <a:rPr lang="en-US" dirty="0" smtClean="0"/>
              <a:t>The </a:t>
            </a:r>
            <a:r>
              <a:rPr lang="en-US" b="1" dirty="0" smtClean="0"/>
              <a:t>evolution of the El</a:t>
            </a:r>
            <a:r>
              <a:rPr lang="en-US" b="1" baseline="0" dirty="0" smtClean="0"/>
              <a:t> Nino events </a:t>
            </a:r>
            <a:r>
              <a:rPr lang="en-US" baseline="0" dirty="0" smtClean="0"/>
              <a:t>starts from the recharging stage (maximum interior STC convergence stage I), develops to the recharged stage (maximum WWV; stage II), peaks at the warmest SST (stage III), is followed by the discharging stage (maximum interior STC divergence; stage IV), and finally reaches the discharged stage (minimum WWV; stage V).</a:t>
            </a:r>
          </a:p>
          <a:p>
            <a:r>
              <a:rPr lang="en-US" baseline="0" dirty="0" smtClean="0"/>
              <a:t>The time intervals can be determined by the adjustment time of tropical Pacific oceanic waves. The evolution WWV is explained by the off-equatorial Sverdrup transport associated with the </a:t>
            </a:r>
            <a:r>
              <a:rPr lang="en-US" baseline="0" dirty="0" err="1" smtClean="0"/>
              <a:t>Rossby</a:t>
            </a:r>
            <a:r>
              <a:rPr lang="en-US" baseline="0" dirty="0" smtClean="0"/>
              <a:t> waves (</a:t>
            </a:r>
            <a:r>
              <a:rPr lang="en-US" baseline="0" dirty="0" err="1" smtClean="0"/>
              <a:t>jin</a:t>
            </a:r>
            <a:r>
              <a:rPr lang="en-US" baseline="0" dirty="0" smtClean="0"/>
              <a:t>, 1997).</a:t>
            </a:r>
          </a:p>
          <a:p>
            <a:r>
              <a:rPr lang="en-US" baseline="0" dirty="0" smtClean="0"/>
              <a:t>Observed equatorial </a:t>
            </a:r>
            <a:r>
              <a:rPr lang="en-US" baseline="0" dirty="0" err="1" smtClean="0"/>
              <a:t>Rossby</a:t>
            </a:r>
            <a:r>
              <a:rPr lang="en-US" baseline="0" dirty="0" smtClean="0"/>
              <a:t> waves were responsible for changing the basin-scale zonal pressure gradient and consequently the anomalous meridional geostrophic transport. Bosc and Delcroix (2008).</a:t>
            </a:r>
          </a:p>
          <a:p>
            <a:r>
              <a:rPr lang="en-US" baseline="0" dirty="0" smtClean="0"/>
              <a:t>Zonal mean thermocline depth leads the SST by a ¼ cycle but also lags the SST by a ¼ cycle. Interior STC leads SST by 150° and also lags SST by 20°° An and Kang (2000).</a:t>
            </a:r>
          </a:p>
          <a:p>
            <a:r>
              <a:rPr lang="en-US" baseline="0" dirty="0" smtClean="0"/>
              <a:t>Asymmetry of interior STC also exists.</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13</a:t>
            </a:fld>
            <a:endParaRPr lang="en-US"/>
          </a:p>
        </p:txBody>
      </p:sp>
    </p:spTree>
    <p:extLst>
      <p:ext uri="{BB962C8B-B14F-4D97-AF65-F5344CB8AC3E}">
        <p14:creationId xmlns:p14="http://schemas.microsoft.com/office/powerpoint/2010/main" val="453589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15</a:t>
            </a:fld>
            <a:endParaRPr lang="en-US"/>
          </a:p>
        </p:txBody>
      </p:sp>
    </p:spTree>
    <p:extLst>
      <p:ext uri="{BB962C8B-B14F-4D97-AF65-F5344CB8AC3E}">
        <p14:creationId xmlns:p14="http://schemas.microsoft.com/office/powerpoint/2010/main" val="3799516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smtClean="0"/>
          </a:p>
          <a:p>
            <a:r>
              <a:rPr lang="en-US" altLang="zh-TW" dirty="0" smtClean="0"/>
              <a:t>the </a:t>
            </a:r>
            <a:r>
              <a:rPr lang="en-US" altLang="zh-TW" i="1" dirty="0" smtClean="0"/>
              <a:t>Seasonal </a:t>
            </a:r>
            <a:r>
              <a:rPr lang="en-US" altLang="zh-TW" i="1" dirty="0" err="1" smtClean="0"/>
              <a:t>Footprinting</a:t>
            </a:r>
            <a:r>
              <a:rPr lang="en-US" altLang="zh-TW" i="1" dirty="0" smtClean="0"/>
              <a:t> Mechanism: </a:t>
            </a:r>
            <a:r>
              <a:rPr lang="en-US" altLang="zh-TW" dirty="0" smtClean="0"/>
              <a:t>boreal winter-time variability in the NPO drives warm SST anomalies in the North Pacific that</a:t>
            </a:r>
            <a:r>
              <a:rPr lang="en-US" altLang="zh-TW" baseline="0" dirty="0" smtClean="0"/>
              <a:t> </a:t>
            </a:r>
            <a:r>
              <a:rPr lang="en-US" altLang="zh-TW" dirty="0" smtClean="0"/>
              <a:t>propagate into the central tropical Pacific by end of spring/summer through the</a:t>
            </a:r>
            <a:r>
              <a:rPr lang="en-US" altLang="zh-TW" baseline="0" dirty="0" smtClean="0"/>
              <a:t> </a:t>
            </a:r>
            <a:r>
              <a:rPr lang="en-US" altLang="zh-TW" dirty="0" smtClean="0"/>
              <a:t>wind/evaporation/SST (WES) feedback.</a:t>
            </a:r>
          </a:p>
          <a:p>
            <a:endParaRPr lang="en-US" altLang="zh-TW" dirty="0" smtClean="0"/>
          </a:p>
          <a:p>
            <a:r>
              <a:rPr lang="en-US" altLang="zh-TW" dirty="0" smtClean="0"/>
              <a:t>Both PDO and NPGO are to 1</a:t>
            </a:r>
            <a:r>
              <a:rPr lang="en-US" altLang="zh-TW" baseline="30000" dirty="0" smtClean="0"/>
              <a:t>st</a:t>
            </a:r>
            <a:r>
              <a:rPr lang="en-US" altLang="zh-TW" dirty="0" smtClean="0"/>
              <a:t> order the oceanic expressions of the atm. Forcing associated with AL</a:t>
            </a:r>
            <a:r>
              <a:rPr lang="en-US" altLang="zh-TW" baseline="0" dirty="0" smtClean="0"/>
              <a:t> and NPO. </a:t>
            </a:r>
          </a:p>
          <a:p>
            <a:r>
              <a:rPr lang="en-US" altLang="zh-TW" baseline="0" dirty="0" smtClean="0"/>
              <a:t>EPW-&gt;AL-&gt;PDO (Alexander 1992; 2002; Newman et al., 2003). </a:t>
            </a:r>
          </a:p>
          <a:p>
            <a:r>
              <a:rPr lang="en-US" altLang="zh-TW" baseline="0" dirty="0" smtClean="0"/>
              <a:t>CPW-&gt;NPO-&gt;NPGO (Di Lorenzo 2010)</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17</a:t>
            </a:fld>
            <a:endParaRPr lang="en-US"/>
          </a:p>
        </p:txBody>
      </p:sp>
    </p:spTree>
    <p:extLst>
      <p:ext uri="{BB962C8B-B14F-4D97-AF65-F5344CB8AC3E}">
        <p14:creationId xmlns:p14="http://schemas.microsoft.com/office/powerpoint/2010/main" val="542270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CEOF for the SLP and SST</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18</a:t>
            </a:fld>
            <a:endParaRPr lang="en-US"/>
          </a:p>
        </p:txBody>
      </p:sp>
    </p:spTree>
    <p:extLst>
      <p:ext uri="{BB962C8B-B14F-4D97-AF65-F5344CB8AC3E}">
        <p14:creationId xmlns:p14="http://schemas.microsoft.com/office/powerpoint/2010/main" val="4240593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43973">
              <a:defRPr/>
            </a:pPr>
            <a:r>
              <a:rPr lang="en-US" altLang="zh-CN" dirty="0"/>
              <a:t>Quantifying the oceanic response of the VM to atmospheric forcing </a:t>
            </a:r>
            <a:endParaRPr lang="zh-CN" altLang="en-US" dirty="0"/>
          </a:p>
          <a:p>
            <a:r>
              <a:rPr lang="en-US" sz="1200" b="0" i="0" kern="1200" dirty="0" smtClean="0">
                <a:solidFill>
                  <a:schemeClr val="tx1"/>
                </a:solidFill>
                <a:effectLst/>
                <a:latin typeface="+mn-lt"/>
                <a:ea typeface="+mn-ea"/>
                <a:cs typeface="+mn-cs"/>
              </a:rPr>
              <a:t>(a) Pacific SLP and surface wind anomalies regressed on the VMI. </a:t>
            </a:r>
          </a:p>
          <a:p>
            <a:r>
              <a:rPr lang="en-US" sz="1200" b="0" i="0" kern="1200" dirty="0" smtClean="0">
                <a:solidFill>
                  <a:schemeClr val="tx1"/>
                </a:solidFill>
                <a:effectLst/>
                <a:latin typeface="+mn-lt"/>
                <a:ea typeface="+mn-ea"/>
                <a:cs typeface="+mn-cs"/>
              </a:rPr>
              <a:t>the SLP pattern associated with the VM exhibits a meridional dipole structure, characterized by out-of-phase SLP variations over the northern and southern poles with a nodal point near 45°N. The SLP anomalies associated with the VM are consistent with surface wind anomalies.</a:t>
            </a:r>
          </a:p>
          <a:p>
            <a:pPr fontAlgn="base"/>
            <a:r>
              <a:rPr lang="en-US" sz="1200" b="0" i="0" kern="1200" dirty="0" smtClean="0">
                <a:solidFill>
                  <a:schemeClr val="tx1"/>
                </a:solidFill>
                <a:effectLst/>
                <a:latin typeface="+mn-lt"/>
                <a:ea typeface="+mn-ea"/>
                <a:cs typeface="+mn-cs"/>
              </a:rPr>
              <a:t>(b) lead-lag correlations between the VM and NPO indices.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strongest correlation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0.47)</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occurs when the NPO leads the VM by 1 month, indicating a significant influence of the ATM on</a:t>
            </a:r>
            <a:r>
              <a:rPr lang="en-US" sz="1200" b="0" i="0" kern="1200" baseline="0" dirty="0" smtClean="0">
                <a:solidFill>
                  <a:schemeClr val="tx1"/>
                </a:solidFill>
                <a:effectLst/>
                <a:latin typeface="+mn-lt"/>
                <a:ea typeface="+mn-ea"/>
                <a:cs typeface="+mn-cs"/>
              </a:rPr>
              <a:t> OCN</a:t>
            </a:r>
            <a:r>
              <a:rPr lang="en-US" sz="1200" b="0" i="0" kern="1200" dirty="0" smtClean="0">
                <a:solidFill>
                  <a:schemeClr val="tx1"/>
                </a:solidFill>
                <a:effectLst/>
                <a:latin typeface="+mn-lt"/>
                <a:ea typeface="+mn-ea"/>
                <a:cs typeface="+mn-cs"/>
              </a:rPr>
              <a:t>. Anomalous surface wind associated with the NPO can force a </a:t>
            </a:r>
            <a:r>
              <a:rPr lang="en-US" sz="1200" b="0" i="0" kern="1200" dirty="0" err="1" smtClean="0">
                <a:solidFill>
                  <a:schemeClr val="tx1"/>
                </a:solidFill>
                <a:effectLst/>
                <a:latin typeface="+mn-lt"/>
                <a:ea typeface="+mn-ea"/>
                <a:cs typeface="+mn-cs"/>
              </a:rPr>
              <a:t>tripole</a:t>
            </a:r>
            <a:r>
              <a:rPr lang="en-US" sz="1200" b="0" i="0" kern="1200" dirty="0" smtClean="0">
                <a:solidFill>
                  <a:schemeClr val="tx1"/>
                </a:solidFill>
                <a:effectLst/>
                <a:latin typeface="+mn-lt"/>
                <a:ea typeface="+mn-ea"/>
                <a:cs typeface="+mn-cs"/>
              </a:rPr>
              <a:t>-like pattern of the surface heat flux anomalies in the North Pacific, which in turn induces a </a:t>
            </a:r>
            <a:r>
              <a:rPr lang="en-US" sz="1200" b="0" i="0" kern="1200" dirty="0" err="1" smtClean="0">
                <a:solidFill>
                  <a:schemeClr val="tx1"/>
                </a:solidFill>
                <a:effectLst/>
                <a:latin typeface="+mn-lt"/>
                <a:ea typeface="+mn-ea"/>
                <a:cs typeface="+mn-cs"/>
              </a:rPr>
              <a:t>tripole</a:t>
            </a:r>
            <a:r>
              <a:rPr lang="en-US" sz="1200" b="0" i="0" kern="1200" dirty="0" smtClean="0">
                <a:solidFill>
                  <a:schemeClr val="tx1"/>
                </a:solidFill>
                <a:effectLst/>
                <a:latin typeface="+mn-lt"/>
                <a:ea typeface="+mn-ea"/>
                <a:cs typeface="+mn-cs"/>
              </a:rPr>
              <a:t> SSTA pattern there (including a dipole SSTA pattern of the VM in the North Pacific poleward of 20°N, along with a subtropical pole of positive SSTAs located in the central eastern North Pacific).</a:t>
            </a:r>
          </a:p>
          <a:p>
            <a:pPr fontAlgn="base"/>
            <a:r>
              <a:rPr lang="en-US" sz="1200" b="0" i="0" kern="1200" dirty="0" smtClean="0">
                <a:solidFill>
                  <a:schemeClr val="tx1"/>
                </a:solidFill>
                <a:effectLst/>
                <a:latin typeface="+mn-lt"/>
                <a:ea typeface="+mn-ea"/>
                <a:cs typeface="+mn-cs"/>
              </a:rPr>
              <a:t>autoregressive model of order 1 (AR1):</a:t>
            </a:r>
            <a:r>
              <a:rPr lang="en-US" sz="1200" b="0" i="0" kern="1200" baseline="0" dirty="0" smtClean="0">
                <a:solidFill>
                  <a:schemeClr val="tx1"/>
                </a:solidFill>
                <a:effectLst/>
                <a:latin typeface="+mn-lt"/>
                <a:ea typeface="+mn-ea"/>
                <a:cs typeface="+mn-cs"/>
              </a:rPr>
              <a:t> </a:t>
            </a:r>
          </a:p>
          <a:p>
            <a:pPr fontAlgn="base"/>
            <a:r>
              <a:rPr lang="en-US" sz="1200" b="0" i="0" kern="1200" dirty="0" smtClean="0">
                <a:solidFill>
                  <a:schemeClr val="tx1"/>
                </a:solidFill>
                <a:effectLst/>
                <a:latin typeface="+mn-lt"/>
                <a:ea typeface="+mn-ea"/>
                <a:cs typeface="+mn-cs"/>
              </a:rPr>
              <a:t>where the 1</a:t>
            </a:r>
            <a:r>
              <a:rPr lang="en-US" sz="1200" b="0" i="0" kern="1200" baseline="30000" dirty="0" smtClean="0">
                <a:solidFill>
                  <a:schemeClr val="tx1"/>
                </a:solidFill>
                <a:effectLst/>
                <a:latin typeface="+mn-lt"/>
                <a:ea typeface="+mn-ea"/>
                <a:cs typeface="+mn-cs"/>
              </a:rPr>
              <a:t>st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2</a:t>
            </a:r>
            <a:r>
              <a:rPr lang="en-US" sz="1200" b="0" i="0" kern="1200" baseline="30000" dirty="0" smtClean="0">
                <a:solidFill>
                  <a:schemeClr val="tx1"/>
                </a:solidFill>
                <a:effectLst/>
                <a:latin typeface="+mn-lt"/>
                <a:ea typeface="+mn-ea"/>
                <a:cs typeface="+mn-cs"/>
              </a:rPr>
              <a:t>nd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terms on the right-hand side represent the NPO and the damping term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a:t>
            </a:r>
            <a:r>
              <a:rPr lang="en-US" sz="1200" b="0" i="1" kern="1200" dirty="0" err="1" smtClean="0">
                <a:solidFill>
                  <a:schemeClr val="tx1"/>
                </a:solidFill>
                <a:effectLst/>
                <a:latin typeface="+mn-lt"/>
                <a:ea typeface="+mn-ea"/>
                <a:cs typeface="+mn-cs"/>
              </a:rPr>
              <a:t>η</a:t>
            </a:r>
            <a:r>
              <a:rPr lang="en-US" sz="1200" b="0" i="1" kern="1200" baseline="-25000" dirty="0" err="1"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 is uncorrelated noise. The coefficients </a:t>
            </a:r>
            <a:r>
              <a:rPr lang="en-US" sz="1200" b="0" i="1" kern="1200" dirty="0" smtClean="0">
                <a:solidFill>
                  <a:schemeClr val="tx1"/>
                </a:solidFill>
                <a:effectLst/>
                <a:latin typeface="+mn-lt"/>
                <a:ea typeface="+mn-ea"/>
                <a:cs typeface="+mn-cs"/>
              </a:rPr>
              <a:t>α</a:t>
            </a:r>
            <a:r>
              <a:rPr lang="en-US" sz="1200" b="0" i="0" kern="1200" dirty="0" smtClean="0">
                <a:solidFill>
                  <a:schemeClr val="tx1"/>
                </a:solidFill>
                <a:effectLst/>
                <a:latin typeface="+mn-lt"/>
                <a:ea typeface="+mn-ea"/>
                <a:cs typeface="+mn-cs"/>
              </a:rPr>
              <a:t> = 0.47 and </a:t>
            </a:r>
            <a:r>
              <a:rPr lang="en-US" sz="1200" b="0" i="1" kern="1200" dirty="0" smtClean="0">
                <a:solidFill>
                  <a:schemeClr val="tx1"/>
                </a:solidFill>
                <a:effectLst/>
                <a:latin typeface="+mn-lt"/>
                <a:ea typeface="+mn-ea"/>
                <a:cs typeface="+mn-cs"/>
              </a:rPr>
              <a:t>β</a:t>
            </a:r>
            <a:r>
              <a:rPr lang="en-US" sz="1200" b="0" i="0" kern="1200" dirty="0" smtClean="0">
                <a:solidFill>
                  <a:schemeClr val="tx1"/>
                </a:solidFill>
                <a:effectLst/>
                <a:latin typeface="+mn-lt"/>
                <a:ea typeface="+mn-ea"/>
                <a:cs typeface="+mn-cs"/>
              </a:rPr>
              <a:t> = 0.68 are obtained from observations by regressing the VM against the previous month's NPO, removing the NPO term, then regressing the residual against the previous month's VM. The reconstructed monthly VMI and the raw monthly VMI show almost the same variability; both have a strong correlation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0.83). This suggests that the NPO may account for a large fraction (&gt; 60%) of the VM variability.</a:t>
            </a:r>
          </a:p>
        </p:txBody>
      </p:sp>
      <p:sp>
        <p:nvSpPr>
          <p:cNvPr id="4" name="Slide Number Placeholder 3"/>
          <p:cNvSpPr>
            <a:spLocks noGrp="1"/>
          </p:cNvSpPr>
          <p:nvPr>
            <p:ph type="sldNum" sz="quarter" idx="10"/>
          </p:nvPr>
        </p:nvSpPr>
        <p:spPr/>
        <p:txBody>
          <a:bodyPr/>
          <a:lstStyle/>
          <a:p>
            <a:fld id="{03BAC2CD-808D-4BA3-8111-64BF2C1E9854}" type="slidenum">
              <a:rPr lang="en-US" smtClean="0"/>
              <a:pPr/>
              <a:t>21</a:t>
            </a:fld>
            <a:endParaRPr lang="en-US"/>
          </a:p>
        </p:txBody>
      </p:sp>
    </p:spTree>
    <p:extLst>
      <p:ext uri="{BB962C8B-B14F-4D97-AF65-F5344CB8AC3E}">
        <p14:creationId xmlns:p14="http://schemas.microsoft.com/office/powerpoint/2010/main" val="21681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The strong VM during FMA is a delayed (by about 1–2 months) response to the forcing of the DJF NPO. In addition, we note that the variance of the VM shows a small change from February to August, and the VM still shows a relatively marked variance in summer (June–August (JJA)).</a:t>
            </a:r>
          </a:p>
          <a:p>
            <a:r>
              <a:rPr lang="en-US" sz="1200" b="0" i="0" kern="1200" dirty="0" smtClean="0">
                <a:solidFill>
                  <a:schemeClr val="tx1"/>
                </a:solidFill>
                <a:effectLst/>
                <a:latin typeface="+mn-lt"/>
                <a:ea typeface="+mn-ea"/>
                <a:cs typeface="+mn-cs"/>
              </a:rPr>
              <a:t>(c) for lead times of 1–2 months, the NPO has strong correlations with the VM throughout the year, except during summer months (JJA) when the NPO is weakest. The results suggest that the influence of the NPO on the VM is relatively weak in summer, while this influence is mainly confined to the other three seasons. The marked variance of the summer VM may be mainly due to the influence of the seasonal variation of the ocean mixed layer depth (MLD) in the extratropical North Pacific.</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22</a:t>
            </a:fld>
            <a:endParaRPr lang="en-US"/>
          </a:p>
        </p:txBody>
      </p:sp>
    </p:spTree>
    <p:extLst>
      <p:ext uri="{BB962C8B-B14F-4D97-AF65-F5344CB8AC3E}">
        <p14:creationId xmlns:p14="http://schemas.microsoft.com/office/powerpoint/2010/main" val="1608676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43973">
              <a:buNone/>
              <a:defRPr/>
            </a:pPr>
            <a:r>
              <a:rPr lang="en-US" sz="1200" b="0" i="0" kern="1200" dirty="0" smtClean="0">
                <a:solidFill>
                  <a:schemeClr val="tx1"/>
                </a:solidFill>
                <a:effectLst/>
                <a:latin typeface="+mn-lt"/>
                <a:ea typeface="+mn-ea"/>
                <a:cs typeface="+mn-cs"/>
              </a:rPr>
              <a:t>Above</a:t>
            </a:r>
            <a:r>
              <a:rPr lang="en-US" sz="1200" b="0"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VM is a direct oceanic response to the atmospheric forcing of the NPO. </a:t>
            </a:r>
            <a:r>
              <a:rPr lang="en-US" sz="1200" b="0" i="0" kern="1200" dirty="0" smtClean="0">
                <a:solidFill>
                  <a:schemeClr val="tx1"/>
                </a:solidFill>
                <a:effectLst/>
                <a:latin typeface="+mn-lt"/>
                <a:ea typeface="+mn-ea"/>
                <a:cs typeface="+mn-cs"/>
              </a:rPr>
              <a:t>We now turn to the relationships between the VM and ENSO which were not addressed previously.</a:t>
            </a:r>
            <a:r>
              <a:rPr lang="en-US" sz="1200" b="1" i="0" kern="1200" dirty="0" smtClean="0">
                <a:solidFill>
                  <a:schemeClr val="tx1"/>
                </a:solidFill>
                <a:effectLst/>
                <a:latin typeface="+mn-lt"/>
                <a:ea typeface="+mn-ea"/>
                <a:cs typeface="+mn-cs"/>
              </a:rPr>
              <a:t> </a:t>
            </a:r>
            <a:endParaRPr lang="en-US" b="1" dirty="0" smtClean="0"/>
          </a:p>
          <a:p>
            <a:pPr marL="0" indent="0" defTabSz="843973">
              <a:buNone/>
              <a:defRPr/>
            </a:pPr>
            <a:r>
              <a:rPr lang="en-US" sz="1200" b="0" i="0" kern="1200" dirty="0" smtClean="0">
                <a:solidFill>
                  <a:schemeClr val="tx1"/>
                </a:solidFill>
                <a:effectLst/>
                <a:latin typeface="+mn-lt"/>
                <a:ea typeface="+mn-ea"/>
                <a:cs typeface="+mn-cs"/>
              </a:rPr>
              <a:t>Right: Considering that the NPO peaks in winter and the SST footprint forced by the NPO (i.e., the VM) is strongest in late winter and early spring (FMA), we compute </a:t>
            </a:r>
            <a:r>
              <a:rPr lang="en-US" sz="1200" b="1" i="0" kern="1200" dirty="0" smtClean="0">
                <a:solidFill>
                  <a:schemeClr val="tx1"/>
                </a:solidFill>
                <a:effectLst/>
                <a:latin typeface="+mn-lt"/>
                <a:ea typeface="+mn-ea"/>
                <a:cs typeface="+mn-cs"/>
              </a:rPr>
              <a:t>lead-lag correlations between the FMA-averaged VMI and 3 month averaged ENSO indices.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We denote the year in which the VM peaks in FMA as year 0 and the preceding and following years as year –1 and +1, respectively.</a:t>
            </a:r>
          </a:p>
          <a:p>
            <a:pPr marL="0" indent="0" defTabSz="843973">
              <a:buNone/>
              <a:defRPr/>
            </a:pPr>
            <a:r>
              <a:rPr lang="en-US" sz="1200" b="0" i="0" kern="1200" dirty="0" smtClean="0">
                <a:solidFill>
                  <a:schemeClr val="tx1"/>
                </a:solidFill>
                <a:effectLst/>
                <a:latin typeface="+mn-lt"/>
                <a:ea typeface="+mn-ea"/>
                <a:cs typeface="+mn-cs"/>
              </a:rPr>
              <a:t>The peak correlations VM-Niño3.4 and VM-Niño4 are very close, both of which are higher than VM-Niño3.</a:t>
            </a:r>
          </a:p>
          <a:p>
            <a:pPr marL="0" indent="0" defTabSz="843973">
              <a:buNone/>
              <a:defRPr/>
            </a:pPr>
            <a:r>
              <a:rPr lang="en-US" sz="1200" b="0" i="0" kern="1200" dirty="0" smtClean="0">
                <a:solidFill>
                  <a:schemeClr val="tx1"/>
                </a:solidFill>
                <a:effectLst/>
                <a:latin typeface="+mn-lt"/>
                <a:ea typeface="+mn-ea"/>
                <a:cs typeface="+mn-cs"/>
              </a:rPr>
              <a:t>For lead times of a few months to more than a year, the VMI shows much weaker correlations with the Niño1+2  than those with other ENSO indices.</a:t>
            </a:r>
          </a:p>
          <a:p>
            <a:pPr marL="0" indent="0" defTabSz="843973">
              <a:buNone/>
              <a:defRPr/>
            </a:pPr>
            <a:endParaRPr lang="en-US" sz="1200" b="0" i="0" kern="1200" dirty="0" smtClean="0">
              <a:solidFill>
                <a:schemeClr val="tx1"/>
              </a:solidFill>
              <a:effectLst/>
              <a:latin typeface="+mn-lt"/>
              <a:ea typeface="+mn-ea"/>
              <a:cs typeface="+mn-cs"/>
            </a:endParaRPr>
          </a:p>
          <a:p>
            <a:pPr marL="0" indent="0" defTabSz="843973">
              <a:buNone/>
              <a:defRPr/>
            </a:pPr>
            <a:r>
              <a:rPr lang="en-US" sz="1200" b="0" i="0" kern="1200" dirty="0" smtClean="0">
                <a:solidFill>
                  <a:schemeClr val="tx1"/>
                </a:solidFill>
                <a:effectLst/>
                <a:latin typeface="+mn-lt"/>
                <a:ea typeface="+mn-ea"/>
                <a:cs typeface="+mn-cs"/>
              </a:rPr>
              <a:t>(b)</a:t>
            </a:r>
            <a:r>
              <a:rPr lang="en-US" sz="1200" b="0" i="0" kern="1200" baseline="0" dirty="0" smtClean="0">
                <a:solidFill>
                  <a:schemeClr val="tx1"/>
                </a:solidFill>
                <a:effectLst/>
                <a:latin typeface="+mn-lt"/>
                <a:ea typeface="+mn-ea"/>
                <a:cs typeface="+mn-cs"/>
              </a:rPr>
              <a:t> </a:t>
            </a:r>
            <a:r>
              <a:rPr lang="en-US" dirty="0" smtClean="0"/>
              <a:t>Correlation </a:t>
            </a:r>
            <a:r>
              <a:rPr lang="en-US" dirty="0"/>
              <a:t>maps of the FMA(0)-averaged VMI with the following JFM(+1) SSTAs. </a:t>
            </a:r>
            <a:r>
              <a:rPr lang="en-US" baseline="0" dirty="0" smtClean="0"/>
              <a:t> </a:t>
            </a:r>
            <a:r>
              <a:rPr lang="en-US" sz="1200" b="0" i="0" kern="1200" dirty="0" smtClean="0">
                <a:solidFill>
                  <a:schemeClr val="tx1"/>
                </a:solidFill>
                <a:effectLst/>
                <a:latin typeface="+mn-lt"/>
                <a:ea typeface="+mn-ea"/>
                <a:cs typeface="+mn-cs"/>
              </a:rPr>
              <a:t>indicate that the </a:t>
            </a:r>
            <a:r>
              <a:rPr lang="en-US" sz="1200" b="1" i="0" kern="1200" dirty="0" smtClean="0">
                <a:solidFill>
                  <a:schemeClr val="tx1"/>
                </a:solidFill>
                <a:effectLst/>
                <a:latin typeface="+mn-lt"/>
                <a:ea typeface="+mn-ea"/>
                <a:cs typeface="+mn-cs"/>
              </a:rPr>
              <a:t>warming center related to the VM is located in the CP</a:t>
            </a:r>
            <a:r>
              <a:rPr lang="en-US" sz="1200" b="0" i="0" kern="1200" dirty="0" smtClean="0">
                <a:solidFill>
                  <a:schemeClr val="tx1"/>
                </a:solidFill>
                <a:effectLst/>
                <a:latin typeface="+mn-lt"/>
                <a:ea typeface="+mn-ea"/>
                <a:cs typeface="+mn-cs"/>
              </a:rPr>
              <a:t>, covering the eastern part of the Niño4 region and almost the entire Niño3.4 region. In contrast, there is relatively weak warming related to the VM in the eastern tropical Pacific, especially in the Niño1 + 2 region, consistent with  a.</a:t>
            </a:r>
            <a:endParaRPr lang="en-US" dirty="0" smtClean="0"/>
          </a:p>
          <a:p>
            <a:pPr marL="0" indent="0" defTabSz="843973">
              <a:buNone/>
              <a:defRPr/>
            </a:pPr>
            <a:r>
              <a:rPr lang="en-US" sz="1200" b="0" i="0" kern="1200" dirty="0" smtClean="0">
                <a:solidFill>
                  <a:schemeClr val="tx1"/>
                </a:solidFill>
                <a:effectLst/>
                <a:latin typeface="+mn-lt"/>
                <a:ea typeface="+mn-ea"/>
                <a:cs typeface="+mn-cs"/>
              </a:rPr>
              <a:t>Right: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 Maximum Covariance Analysis (MCA)</a:t>
            </a:r>
            <a:r>
              <a:rPr lang="en-US" sz="1200" b="0" i="0" kern="1200" baseline="0" dirty="0" smtClean="0">
                <a:solidFill>
                  <a:schemeClr val="tx1"/>
                </a:solidFill>
                <a:effectLst/>
                <a:latin typeface="+mn-lt"/>
                <a:ea typeface="+mn-ea"/>
                <a:cs typeface="+mn-cs"/>
              </a:rPr>
              <a:t> is applied </a:t>
            </a:r>
            <a:r>
              <a:rPr lang="en-US" sz="1200" b="0" i="0" kern="1200" dirty="0" smtClean="0">
                <a:solidFill>
                  <a:schemeClr val="tx1"/>
                </a:solidFill>
                <a:effectLst/>
                <a:latin typeface="+mn-lt"/>
                <a:ea typeface="+mn-ea"/>
                <a:cs typeface="+mn-cs"/>
              </a:rPr>
              <a:t>to the cross-covariance matrix between the FMA(0) North Pacific SSTA and the following JFM(+1) tropical Pacific SSTAs. </a:t>
            </a:r>
            <a:endParaRPr lang="en-US" dirty="0" smtClean="0"/>
          </a:p>
          <a:p>
            <a:pPr marL="0" indent="0" defTabSz="843973">
              <a:buNone/>
              <a:defRPr/>
            </a:pPr>
            <a:r>
              <a:rPr lang="en-US" dirty="0" smtClean="0"/>
              <a:t>Spatial </a:t>
            </a:r>
            <a:r>
              <a:rPr lang="en-US" dirty="0"/>
              <a:t>properties of the leading MCA mode for (a) the FMA(0) North Pacific </a:t>
            </a:r>
            <a:r>
              <a:rPr lang="en-US" dirty="0" smtClean="0"/>
              <a:t>SSTA </a:t>
            </a:r>
            <a:r>
              <a:rPr lang="en-US" dirty="0"/>
              <a:t>field and (b) the following JFM(+1) tropical Pacific </a:t>
            </a:r>
            <a:r>
              <a:rPr lang="en-US" dirty="0" smtClean="0"/>
              <a:t>SSTA </a:t>
            </a:r>
            <a:r>
              <a:rPr lang="en-US" dirty="0"/>
              <a:t>field, shown as correlation maps of the respective heterogeneous SSTA field with the MCA leading normalized expansion coefficients. </a:t>
            </a:r>
            <a:endParaRPr lang="en-US" dirty="0" smtClean="0"/>
          </a:p>
          <a:p>
            <a:pPr marL="0" indent="0" defTabSz="843973">
              <a:buNone/>
              <a:defRPr/>
            </a:pPr>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leading MCA mode explains 69% </a:t>
            </a:r>
            <a:r>
              <a:rPr lang="en-US" sz="1200" b="0" i="0" kern="1200" dirty="0" smtClean="0">
                <a:solidFill>
                  <a:schemeClr val="tx1"/>
                </a:solidFill>
                <a:effectLst/>
                <a:latin typeface="+mn-lt"/>
                <a:ea typeface="+mn-ea"/>
                <a:cs typeface="+mn-cs"/>
              </a:rPr>
              <a:t>of the total squared covariance.</a:t>
            </a:r>
          </a:p>
          <a:p>
            <a:pPr marL="0" indent="0" defTabSz="843973">
              <a:buNone/>
              <a:defRPr/>
            </a:pPr>
            <a:r>
              <a:rPr lang="en-US" sz="1200" b="0" i="0" kern="1200" dirty="0" smtClean="0">
                <a:solidFill>
                  <a:schemeClr val="tx1"/>
                </a:solidFill>
                <a:effectLst/>
                <a:latin typeface="+mn-lt"/>
                <a:ea typeface="+mn-ea"/>
                <a:cs typeface="+mn-cs"/>
              </a:rPr>
              <a:t>The leading pair of heterogeneous patterns, which are generated by correlating the respective heterogeneous SSTA field with the MCA leading normalized expansion coefficients. The FMA(0) North Pacific is dominated by a </a:t>
            </a:r>
            <a:r>
              <a:rPr lang="en-US" sz="1200" b="0" i="0" kern="1200" dirty="0" err="1" smtClean="0">
                <a:solidFill>
                  <a:schemeClr val="tx1"/>
                </a:solidFill>
                <a:effectLst/>
                <a:latin typeface="+mn-lt"/>
                <a:ea typeface="+mn-ea"/>
                <a:cs typeface="+mn-cs"/>
              </a:rPr>
              <a:t>tripole</a:t>
            </a:r>
            <a:r>
              <a:rPr lang="en-US" sz="1200" b="0" i="0" kern="1200" dirty="0" smtClean="0">
                <a:solidFill>
                  <a:schemeClr val="tx1"/>
                </a:solidFill>
                <a:effectLst/>
                <a:latin typeface="+mn-lt"/>
                <a:ea typeface="+mn-ea"/>
                <a:cs typeface="+mn-cs"/>
              </a:rPr>
              <a:t> SSTA pattern (including a dipole SSTA pattern of the VM in the North Pacific poleward of 20°N, along with a subtropical pole of positive SSTA located in the central eastern North Pacific).  </a:t>
            </a:r>
          </a:p>
          <a:p>
            <a:pPr marL="0" indent="0" defTabSz="843973">
              <a:buNone/>
              <a:defRPr/>
            </a:pPr>
            <a:r>
              <a:rPr lang="en-US" sz="1200" b="0" i="0" kern="1200" dirty="0" smtClean="0">
                <a:solidFill>
                  <a:schemeClr val="tx1"/>
                </a:solidFill>
                <a:effectLst/>
                <a:latin typeface="+mn-lt"/>
                <a:ea typeface="+mn-ea"/>
                <a:cs typeface="+mn-cs"/>
              </a:rPr>
              <a:t>During the following winter, the tropical Pacific SSTA pattern bears a strong resemblance to the correlation map in Figure </a:t>
            </a:r>
            <a:r>
              <a:rPr lang="en-US" sz="1200" b="0" i="0" u="none" strike="noStrike" kern="1200" dirty="0" smtClean="0">
                <a:solidFill>
                  <a:schemeClr val="tx1"/>
                </a:solidFill>
                <a:effectLst/>
                <a:latin typeface="+mn-lt"/>
                <a:ea typeface="+mn-ea"/>
                <a:cs typeface="+mn-cs"/>
                <a:hlinkClick r:id="rId3" tooltip="Link to figure"/>
              </a:rPr>
              <a:t>5</a:t>
            </a:r>
            <a:r>
              <a:rPr lang="en-US" sz="1200" b="0" i="0" kern="1200" dirty="0" smtClean="0">
                <a:solidFill>
                  <a:schemeClr val="tx1"/>
                </a:solidFill>
                <a:effectLst/>
                <a:latin typeface="+mn-lt"/>
                <a:ea typeface="+mn-ea"/>
                <a:cs typeface="+mn-cs"/>
              </a:rPr>
              <a:t>b, with maximum warming in the central tropical Pacific, almost symmetrical about the equator. These patterns suggest that a strong VM event in later winter and early spring tends to be followed by a strong ENSO event during the following winter. </a:t>
            </a:r>
            <a:endParaRPr lang="en-US" dirty="0" smtClean="0"/>
          </a:p>
          <a:p>
            <a:pPr marL="0" indent="0" defTabSz="843973">
              <a:buNone/>
              <a:defRPr/>
            </a:pPr>
            <a:r>
              <a:rPr lang="en-US" dirty="0" smtClean="0"/>
              <a:t>(</a:t>
            </a:r>
            <a:r>
              <a:rPr lang="en-US" dirty="0"/>
              <a:t>c) The MCA leading normalized expansion coefficients of the FMA(0) North Pacific </a:t>
            </a:r>
            <a:r>
              <a:rPr lang="en-US" dirty="0" smtClean="0"/>
              <a:t>SSTA </a:t>
            </a:r>
            <a:r>
              <a:rPr lang="en-US" dirty="0"/>
              <a:t>(red line) and the following JFM(+1) tropical Pacific SSTA field (light blue line). </a:t>
            </a:r>
          </a:p>
          <a:p>
            <a:r>
              <a:rPr lang="en-US" sz="1200" b="0" i="0" kern="1200" dirty="0" smtClean="0">
                <a:solidFill>
                  <a:schemeClr val="tx1"/>
                </a:solidFill>
                <a:effectLst/>
                <a:latin typeface="+mn-lt"/>
                <a:ea typeface="+mn-ea"/>
                <a:cs typeface="+mn-cs"/>
              </a:rPr>
              <a:t>The expansion coefficients of the FMA(0) North Pacific and JFM(+1) tropical Pacific SSTAs have strong correlations of 0.98 and 0.95, respectively, with the FMA(0) VMI and JFM(+1) Niño3.4 index. This indicates that two MCA time series may be used to represent the VM and ENSO variability, respectively.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VM-ENSO relation</a:t>
            </a:r>
            <a:r>
              <a:rPr lang="en-US" sz="1200" b="0" i="0" kern="1200" baseline="0" dirty="0" smtClean="0">
                <a:solidFill>
                  <a:schemeClr val="tx1"/>
                </a:solidFill>
                <a:effectLst/>
                <a:latin typeface="+mn-lt"/>
                <a:ea typeface="+mn-ea"/>
                <a:cs typeface="+mn-cs"/>
              </a:rPr>
              <a:t> is </a:t>
            </a:r>
            <a:r>
              <a:rPr lang="en-US" sz="1200" b="0" i="0" kern="1200" dirty="0" smtClean="0">
                <a:solidFill>
                  <a:schemeClr val="tx1"/>
                </a:solidFill>
                <a:effectLst/>
                <a:latin typeface="+mn-lt"/>
                <a:ea typeface="+mn-ea"/>
                <a:cs typeface="+mn-cs"/>
              </a:rPr>
              <a:t>more robust than the direct NPO-ENSO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relationship. VM has stronger and more significant correlations with various ENSO indices than does the NPO for lead times of a few months to more than a year (not shown). The peak correlation (0.37) between the FMA(0) NPO and JFM(+1) Niño3.4 indices is lower than that (0.49) between the FMA(0) VM and JFM(+1) Niño3.4 indices. This result might be expected, considering that an index based on atmospheric variables like the NPO is likely much noisier than the one based on oceanic variables like the VM. This finding is consistent with the idea that the NPO may provide an important source of atmospheric forcing to excite the VM (i.e., the SST footprint); however, the VM, as an ocean bridge (or conduit) linking the NPO to ENSO, is more directly linked to ENSO than the atmospheric forcing itself.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southern pole of the NPO—which represents a separate but related center of action with regard to its northern counterpart [</a:t>
            </a:r>
            <a:r>
              <a:rPr lang="en-US" sz="1200" b="0" i="1" kern="1200" dirty="0" smtClean="0">
                <a:solidFill>
                  <a:schemeClr val="tx1"/>
                </a:solidFill>
                <a:effectLst/>
                <a:latin typeface="+mn-lt"/>
                <a:ea typeface="+mn-ea"/>
                <a:cs typeface="+mn-cs"/>
              </a:rPr>
              <a:t>Furtado et al.</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hlinkClick r:id="rId4" tooltip="Link to bibliographic citation"/>
              </a:rPr>
              <a:t>2012</a:t>
            </a:r>
            <a:r>
              <a:rPr lang="en-US" sz="1200" b="0" i="0" kern="1200" dirty="0" smtClean="0">
                <a:solidFill>
                  <a:schemeClr val="tx1"/>
                </a:solidFill>
                <a:effectLst/>
                <a:latin typeface="+mn-lt"/>
                <a:ea typeface="+mn-ea"/>
                <a:cs typeface="+mn-cs"/>
              </a:rPr>
              <a:t>]—most likely results in more substantial correlations with ENSO than the full NPO index [</a:t>
            </a:r>
            <a:r>
              <a:rPr lang="en-US" sz="1200" b="0" i="1" kern="1200" dirty="0" smtClean="0">
                <a:solidFill>
                  <a:schemeClr val="tx1"/>
                </a:solidFill>
                <a:effectLst/>
                <a:latin typeface="+mn-lt"/>
                <a:ea typeface="+mn-ea"/>
                <a:cs typeface="+mn-cs"/>
              </a:rPr>
              <a:t>Anderson</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hlinkClick r:id="rId5" tooltip="Link to bibliographic citation"/>
              </a:rPr>
              <a:t>2003</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3BAC2CD-808D-4BA3-8111-64BF2C1E9854}" type="slidenum">
              <a:rPr lang="en-US" smtClean="0"/>
              <a:pPr/>
              <a:t>23</a:t>
            </a:fld>
            <a:endParaRPr lang="en-US"/>
          </a:p>
        </p:txBody>
      </p:sp>
    </p:spTree>
    <p:extLst>
      <p:ext uri="{BB962C8B-B14F-4D97-AF65-F5344CB8AC3E}">
        <p14:creationId xmlns:p14="http://schemas.microsoft.com/office/powerpoint/2010/main" val="816048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SFM: SST footprint induced by winter NPO persists until late spring</a:t>
            </a:r>
            <a:r>
              <a:rPr lang="en-US" baseline="0" dirty="0" smtClean="0"/>
              <a:t> and summer when its </a:t>
            </a:r>
            <a:r>
              <a:rPr lang="en-US" b="1" baseline="0" dirty="0" smtClean="0"/>
              <a:t>subtropical portion (0-20N) forces the overlying atmosphere</a:t>
            </a:r>
            <a:r>
              <a:rPr lang="en-US" baseline="0" dirty="0" smtClean="0"/>
              <a:t>, resulting in zonal wind stress anomalies that </a:t>
            </a:r>
            <a:r>
              <a:rPr lang="en-US" b="1" baseline="0" dirty="0" smtClean="0"/>
              <a:t>favor the ENSO initiation</a:t>
            </a:r>
            <a:r>
              <a:rPr lang="en-US" b="1" dirty="0" smtClean="0"/>
              <a:t> </a:t>
            </a:r>
            <a:r>
              <a:rPr lang="en-US" dirty="0" smtClean="0"/>
              <a:t>(</a:t>
            </a:r>
            <a:r>
              <a:rPr lang="en-US" dirty="0" err="1" smtClean="0"/>
              <a:t>Vimont</a:t>
            </a:r>
            <a:r>
              <a:rPr lang="en-US" baseline="0" dirty="0" smtClean="0"/>
              <a:t> et al., 2001; 2003a,b)</a:t>
            </a:r>
          </a:p>
          <a:p>
            <a:r>
              <a:rPr lang="en-US" baseline="0" dirty="0" smtClean="0"/>
              <a:t>PMM: anomalous north-south SST gradient and anomalous surface circulation in the northeasterly trade regime force energetic equatorially trapped oceanic waves to occur in Central Western Pacific through thermodynamic air-sea coupling (Chiang and </a:t>
            </a:r>
            <a:r>
              <a:rPr lang="en-US" baseline="0" dirty="0" err="1" smtClean="0"/>
              <a:t>Vimont</a:t>
            </a:r>
            <a:r>
              <a:rPr lang="en-US" baseline="0" dirty="0" smtClean="0"/>
              <a:t>, 2004; Chang et al., 2007)</a:t>
            </a:r>
          </a:p>
          <a:p>
            <a:r>
              <a:rPr lang="en-US" baseline="0" dirty="0" smtClean="0"/>
              <a:t>TWC: trade wind charging mechanism: NPO-induced variations in NP trade winds can force subsurface temperature anomalies across the central equatorial Pacific that are conducive to ENSO initiation.</a:t>
            </a:r>
          </a:p>
          <a:p>
            <a:endParaRPr lang="en-US" baseline="0" dirty="0" smtClean="0"/>
          </a:p>
          <a:p>
            <a:r>
              <a:rPr lang="en-US" dirty="0"/>
              <a:t>The strengthened NPO can then force a dipole-like SSTA pattern in the North Pacific N of 20°N and a subtropical positive SSTA band lying in 5°-20°N. During DJF(0), ~2 months before the VM peaks, a </a:t>
            </a:r>
            <a:r>
              <a:rPr lang="en-US" dirty="0" err="1"/>
              <a:t>meridional</a:t>
            </a:r>
            <a:r>
              <a:rPr lang="en-US" dirty="0"/>
              <a:t> </a:t>
            </a:r>
            <a:r>
              <a:rPr lang="en-US" dirty="0" err="1"/>
              <a:t>tripole</a:t>
            </a:r>
            <a:r>
              <a:rPr lang="en-US" dirty="0"/>
              <a:t>-like SSTA pattern can be clearly seen in the NP N of 5°N (Figure 7b). As expected, this </a:t>
            </a:r>
            <a:r>
              <a:rPr lang="en-US" dirty="0" err="1"/>
              <a:t>tripole</a:t>
            </a:r>
            <a:r>
              <a:rPr lang="en-US" dirty="0"/>
              <a:t>-like SSTA pattern reaches a peak during FMA(0) (Figure 7c). At this time the SSTA pattern associated with the VM in the tropical central–eastern Pacific closely resembles a PMM pattern [</a:t>
            </a:r>
            <a:r>
              <a:rPr lang="en-US" i="1" dirty="0"/>
              <a:t>Chiang and </a:t>
            </a:r>
            <a:r>
              <a:rPr lang="en-US" i="1" dirty="0" err="1"/>
              <a:t>Vimont</a:t>
            </a:r>
            <a:r>
              <a:rPr lang="en-US" dirty="0"/>
              <a:t>, 2004; </a:t>
            </a:r>
            <a:r>
              <a:rPr lang="en-US" i="1" dirty="0"/>
              <a:t>Chang et al.</a:t>
            </a:r>
            <a:r>
              <a:rPr lang="en-US" dirty="0"/>
              <a:t>, 2007], with positive SSTAs in the subtropical central–eastern North Pacific (10°</a:t>
            </a:r>
            <a:r>
              <a:rPr lang="en-US" dirty="0">
                <a:sym typeface="Symbol"/>
              </a:rPr>
              <a:t></a:t>
            </a:r>
            <a:r>
              <a:rPr lang="en-US" dirty="0"/>
              <a:t>30°N) and negative SSTAs in the tropical eastern Pacific. Note that in addition to the PMM pattern, there are significant negative SSTAs associated with the VM in the WNP. </a:t>
            </a:r>
          </a:p>
          <a:p>
            <a:endParaRPr lang="en-US" dirty="0"/>
          </a:p>
          <a:p>
            <a:pPr defTabSz="843973">
              <a:defRPr/>
            </a:pPr>
            <a:r>
              <a:rPr lang="en-US" dirty="0"/>
              <a:t>As the VM peaks during FMA(0), the significant positive SSTA band in the subtropical central–eastern NP extends toward the central equatorial Pacific (Figure 7c). At the same time, anomalous surface wind associated with the VM also extend across the entire equatorial Pacific. Anomalous </a:t>
            </a:r>
            <a:r>
              <a:rPr lang="en-US" dirty="0" err="1"/>
              <a:t>southeasterlies</a:t>
            </a:r>
            <a:r>
              <a:rPr lang="en-US" dirty="0"/>
              <a:t> occur in the tropical eastern Pacific, while anomalous </a:t>
            </a:r>
            <a:r>
              <a:rPr lang="en-US" dirty="0" err="1"/>
              <a:t>southwesterlies</a:t>
            </a:r>
            <a:r>
              <a:rPr lang="en-US" dirty="0"/>
              <a:t> occur in the tropical western Pacific. The westerly (easterly) component of anomalous </a:t>
            </a:r>
            <a:r>
              <a:rPr lang="en-US" dirty="0" err="1"/>
              <a:t>southwesterlies</a:t>
            </a:r>
            <a:r>
              <a:rPr lang="en-US" dirty="0"/>
              <a:t> (</a:t>
            </a:r>
            <a:r>
              <a:rPr lang="en-US" dirty="0" err="1"/>
              <a:t>southeasterlies</a:t>
            </a:r>
            <a:r>
              <a:rPr lang="en-US" dirty="0"/>
              <a:t>) causes convergence in the central equatorial Pacific, favoring the development of positive SSTAs there. During AMJ(0), significant positive SSTAs begin to establish in the central equatorial Pacific (Figure 7d). At this time, significant positive and negative SSTAs still persist in the subtropical central–eastern North Pacific and WNP, respectively. The positive SSTAs in the subtropical central–eastern North Pacific and central equatorial Pacific, combined with negative SSTAs in the WNP, lead to an increase in the zonal SST gradient across the western–central tropical Pacific, which then strengthens the anomalous </a:t>
            </a:r>
            <a:r>
              <a:rPr lang="en-US" dirty="0" err="1"/>
              <a:t>westerlies</a:t>
            </a:r>
            <a:r>
              <a:rPr lang="en-US" dirty="0"/>
              <a:t> over the western–central equatorial Pacific. After JJA(0), air–sea interaction through a positive feedback process in turn amplifies the zonal wind and SST anomalies along the equator [</a:t>
            </a:r>
            <a:r>
              <a:rPr lang="en-US" i="1" dirty="0" err="1"/>
              <a:t>Bjerknes</a:t>
            </a:r>
            <a:r>
              <a:rPr lang="en-US" dirty="0"/>
              <a:t>, 1969], driving continued growth of these anomalies. During DJF(+1), about 10 months after the VM peaks, a warming pattern is well developed in the central–eastern equatorial Pacific (Figure 7h).</a:t>
            </a:r>
          </a:p>
          <a:p>
            <a:endParaRPr lang="en-US" dirty="0" smtClean="0"/>
          </a:p>
          <a:p>
            <a:r>
              <a:rPr lang="en-US" dirty="0"/>
              <a:t>Different from SFM: different lag response of the equatorial wind and SSTA to the NP </a:t>
            </a:r>
            <a:r>
              <a:rPr lang="en-US" dirty="0" err="1"/>
              <a:t>extratropical</a:t>
            </a:r>
            <a:r>
              <a:rPr lang="en-US" dirty="0"/>
              <a:t> forcing. </a:t>
            </a:r>
          </a:p>
          <a:p>
            <a:r>
              <a:rPr lang="en-US" dirty="0"/>
              <a:t>SFM: significant SSTAs induced by the NPO persist until late spring and summer when they subsequently influence the equatorial wind fields and hence the underlying SSTs </a:t>
            </a:r>
          </a:p>
          <a:p>
            <a:r>
              <a:rPr lang="en-US" dirty="0"/>
              <a:t>VM: anomalous surface winds associated with the VM extend across the entire equatorial Pacific in late winter and early spring [FMA(0), see Figure 7c], which subsequently play an important role in triggering the warming in the central equatorial Pacific. They extend further toward the equator than those with NPO.</a:t>
            </a:r>
          </a:p>
          <a:p>
            <a:r>
              <a:rPr lang="en-US" dirty="0"/>
              <a:t>Consequently, the SST and surface wind responses in the equatorial Pacific to the VM are stronger and more immediate. </a:t>
            </a:r>
          </a:p>
          <a:p>
            <a:r>
              <a:rPr lang="en-US" dirty="0"/>
              <a:t>At this point, the VM is similar to the PMM, which also peaks in late winter and spring and affects the SST and surface winds in the tropical Pacific immediately at its peak phase. However, as mentioned above, the VM, as a basin-scale North Pacific SST pattern, combines the active role of SSTAs in both the central–eastern North Pacific and the WNP, different from the PMM pattern that mainly emphasizes the critical role of SSTAs in the central–eastern North Pacific as a precursor to ENSO but considers less the independent contribution of SSTAs in the WNP to the initiation of ENSO events.</a:t>
            </a:r>
          </a:p>
        </p:txBody>
      </p:sp>
      <p:sp>
        <p:nvSpPr>
          <p:cNvPr id="4" name="Slide Number Placeholder 3"/>
          <p:cNvSpPr>
            <a:spLocks noGrp="1"/>
          </p:cNvSpPr>
          <p:nvPr>
            <p:ph type="sldNum" sz="quarter" idx="10"/>
          </p:nvPr>
        </p:nvSpPr>
        <p:spPr/>
        <p:txBody>
          <a:bodyPr/>
          <a:lstStyle/>
          <a:p>
            <a:fld id="{03BAC2CD-808D-4BA3-8111-64BF2C1E9854}" type="slidenum">
              <a:rPr lang="en-US" smtClean="0"/>
              <a:pPr/>
              <a:t>24</a:t>
            </a:fld>
            <a:endParaRPr lang="en-US"/>
          </a:p>
        </p:txBody>
      </p:sp>
    </p:spTree>
    <p:extLst>
      <p:ext uri="{BB962C8B-B14F-4D97-AF65-F5344CB8AC3E}">
        <p14:creationId xmlns:p14="http://schemas.microsoft.com/office/powerpoint/2010/main" val="56893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a:t>
            </a:fld>
            <a:endParaRPr lang="en-US"/>
          </a:p>
        </p:txBody>
      </p:sp>
    </p:spTree>
    <p:extLst>
      <p:ext uri="{BB962C8B-B14F-4D97-AF65-F5344CB8AC3E}">
        <p14:creationId xmlns:p14="http://schemas.microsoft.com/office/powerpoint/2010/main" val="419799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During OND(–1), significant positive subsurface temperature anomalies form in the western–central equatorial Pacific (between 130°E and 150°W) at around 100–300 m depth (Figure 8a). Afterwards these positive subsurface temperature anomalies propagate eastward and upward along the thermocline (Figure 8b–e), reaching the eastern equatorial Pacific during JJA(0), when they start to warm the surface waters. In this case, there is significant warming over the central–eastern equatorial Pacific (between 150°W and 120°W), despite the fact that in the eastern equatorial Pacific anomalous easterlies tend to enhance upwelling and cool the surface. These results indicate that the evolution of subsurface ocean temperature anomalies associated with the VM is important for the initiation of ENSO events. </a:t>
            </a:r>
          </a:p>
          <a:p>
            <a:pPr defTabSz="843973">
              <a:defRPr/>
            </a:pPr>
            <a:r>
              <a:rPr lang="en-US" altLang="zh-TW" dirty="0"/>
              <a:t>The mechanism responsible for such evolution of subsurface ocean temperature anomalies is fundamentally different from the SFM, which does not influence the structure of the subsurface equatorial Pacific until the following late spring and summer. They hypothesized that the equatorial Pacific subsurface temperature anomalies are a response to SLP-generated variations in the North Pacific trade winds, which they term the TWC mechanism of the equatorial Pacific.</a:t>
            </a:r>
            <a:endParaRPr lang="zh-TW" altLang="zh-TW" dirty="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25</a:t>
            </a:fld>
            <a:endParaRPr lang="en-US"/>
          </a:p>
        </p:txBody>
      </p:sp>
    </p:spTree>
    <p:extLst>
      <p:ext uri="{BB962C8B-B14F-4D97-AF65-F5344CB8AC3E}">
        <p14:creationId xmlns:p14="http://schemas.microsoft.com/office/powerpoint/2010/main" val="3342549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843973">
              <a:defRPr/>
            </a:pPr>
            <a:r>
              <a:rPr lang="en-US" sz="1200" b="1" i="0" kern="1200" dirty="0" smtClean="0">
                <a:solidFill>
                  <a:schemeClr val="tx1"/>
                </a:solidFill>
                <a:effectLst/>
                <a:latin typeface="+mn-lt"/>
                <a:ea typeface="+mn-ea"/>
                <a:cs typeface="+mn-cs"/>
              </a:rPr>
              <a:t>Not every positive or negative VM event is followed by El Niño or La Niña event </a:t>
            </a:r>
            <a:r>
              <a:rPr lang="en-US" sz="1200" b="0" i="0" kern="1200" dirty="0" smtClean="0">
                <a:solidFill>
                  <a:schemeClr val="tx1"/>
                </a:solidFill>
                <a:effectLst/>
                <a:latin typeface="+mn-lt"/>
                <a:ea typeface="+mn-ea"/>
                <a:cs typeface="+mn-cs"/>
              </a:rPr>
              <a:t>(same as the definition of a VM event). The question naturally arises as to why some VM events can excite ENSO while some cannot. </a:t>
            </a:r>
          </a:p>
          <a:p>
            <a:pPr defTabSz="843973">
              <a:defRPr/>
            </a:pPr>
            <a:endParaRPr lang="en-US" altLang="zh-TW" dirty="0" smtClean="0"/>
          </a:p>
          <a:p>
            <a:pPr defTabSz="843973">
              <a:defRPr/>
            </a:pPr>
            <a:r>
              <a:rPr lang="en-US" sz="1200" b="0" i="0" kern="1200" dirty="0" smtClean="0">
                <a:solidFill>
                  <a:schemeClr val="tx1"/>
                </a:solidFill>
                <a:effectLst/>
                <a:latin typeface="+mn-lt"/>
                <a:ea typeface="+mn-ea"/>
                <a:cs typeface="+mn-cs"/>
              </a:rPr>
              <a:t>Composite differences of the 3 month averaged SST and surface wind anomalies between positive VM-El Niño and negative VM-La Niña (left panel), and between positive VM only and negative VM only (right panel) for FMA(0), AMJ(0), JJA(0), ASO(0), and OND(0). SST and surface wind anomalies in VM-ENSO and VM only are </a:t>
            </a:r>
            <a:r>
              <a:rPr lang="en-US" sz="1200" b="1" i="0" kern="1200" dirty="0" smtClean="0">
                <a:solidFill>
                  <a:srgbClr val="FF0000"/>
                </a:solidFill>
                <a:effectLst/>
                <a:latin typeface="+mn-lt"/>
                <a:ea typeface="+mn-ea"/>
                <a:cs typeface="+mn-cs"/>
              </a:rPr>
              <a:t>almost identical in the North Pacific poleward of 20°N</a:t>
            </a:r>
            <a:r>
              <a:rPr lang="en-US" sz="1200" b="0" i="0" kern="1200" dirty="0" smtClean="0">
                <a:solidFill>
                  <a:schemeClr val="tx1"/>
                </a:solidFill>
                <a:effectLst/>
                <a:latin typeface="+mn-lt"/>
                <a:ea typeface="+mn-ea"/>
                <a:cs typeface="+mn-cs"/>
              </a:rPr>
              <a:t>, and the major difference between both groups mainly lies in the tropics. </a:t>
            </a:r>
          </a:p>
          <a:p>
            <a:pPr defTabSz="843973">
              <a:defRPr/>
            </a:pPr>
            <a:r>
              <a:rPr lang="en-US" sz="1200" b="0" i="0" kern="1200" dirty="0" smtClean="0">
                <a:solidFill>
                  <a:schemeClr val="tx1"/>
                </a:solidFill>
                <a:effectLst/>
                <a:latin typeface="+mn-lt"/>
                <a:ea typeface="+mn-ea"/>
                <a:cs typeface="+mn-cs"/>
              </a:rPr>
              <a:t>For VM-ENSO, significant SST and surface </a:t>
            </a:r>
            <a:r>
              <a:rPr lang="en-US" sz="1200" b="0" i="0" kern="1200" dirty="0" err="1" smtClean="0">
                <a:solidFill>
                  <a:schemeClr val="tx1"/>
                </a:solidFill>
                <a:effectLst/>
                <a:latin typeface="+mn-lt"/>
                <a:ea typeface="+mn-ea"/>
                <a:cs typeface="+mn-cs"/>
              </a:rPr>
              <a:t>winda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associated with the VM extend farther across the equator</a:t>
            </a:r>
            <a:r>
              <a:rPr lang="en-US" sz="1200" b="0" i="0" kern="1200" dirty="0" smtClean="0">
                <a:solidFill>
                  <a:schemeClr val="tx1"/>
                </a:solidFill>
                <a:effectLst/>
                <a:latin typeface="+mn-lt"/>
                <a:ea typeface="+mn-ea"/>
                <a:cs typeface="+mn-cs"/>
              </a:rPr>
              <a:t>, and by AMJ(0) the warming has established in the equatorial Pacific, with </a:t>
            </a:r>
            <a:r>
              <a:rPr lang="en-US" sz="1200" b="1" i="0" kern="1200" dirty="0" smtClean="0">
                <a:solidFill>
                  <a:schemeClr val="tx1"/>
                </a:solidFill>
                <a:effectLst/>
                <a:latin typeface="+mn-lt"/>
                <a:ea typeface="+mn-ea"/>
                <a:cs typeface="+mn-cs"/>
              </a:rPr>
              <a:t>maximum warming in the central </a:t>
            </a:r>
            <a:r>
              <a:rPr lang="en-US" sz="1200" b="0" i="0" kern="1200" dirty="0" smtClean="0">
                <a:solidFill>
                  <a:schemeClr val="tx1"/>
                </a:solidFill>
                <a:effectLst/>
                <a:latin typeface="+mn-lt"/>
                <a:ea typeface="+mn-ea"/>
                <a:cs typeface="+mn-cs"/>
              </a:rPr>
              <a:t>eastern equatorial Pacific. </a:t>
            </a:r>
          </a:p>
          <a:p>
            <a:pPr defTabSz="843973">
              <a:defRPr/>
            </a:pPr>
            <a:r>
              <a:rPr lang="en-US" sz="1200" b="0" i="0" kern="1200" dirty="0" smtClean="0">
                <a:solidFill>
                  <a:schemeClr val="tx1"/>
                </a:solidFill>
                <a:effectLst/>
                <a:latin typeface="+mn-lt"/>
                <a:ea typeface="+mn-ea"/>
                <a:cs typeface="+mn-cs"/>
              </a:rPr>
              <a:t>In contrast, for VM only, SST and surface wind anomalies associated with the VM have large amplitudes mainly </a:t>
            </a:r>
            <a:r>
              <a:rPr lang="en-US" sz="1200" b="1" i="0" kern="1200" dirty="0" smtClean="0">
                <a:solidFill>
                  <a:srgbClr val="FF0000"/>
                </a:solidFill>
                <a:effectLst/>
                <a:latin typeface="+mn-lt"/>
                <a:ea typeface="+mn-ea"/>
                <a:cs typeface="+mn-cs"/>
              </a:rPr>
              <a:t>confined north of 20°N and do not extend sufficiently into the equator</a:t>
            </a:r>
            <a:r>
              <a:rPr lang="en-US" sz="1200" b="0" i="0" kern="1200" dirty="0" smtClean="0">
                <a:solidFill>
                  <a:schemeClr val="tx1"/>
                </a:solidFill>
                <a:effectLst/>
                <a:latin typeface="+mn-lt"/>
                <a:ea typeface="+mn-ea"/>
                <a:cs typeface="+mn-cs"/>
              </a:rPr>
              <a:t>. As a result, both processes of </a:t>
            </a:r>
            <a:r>
              <a:rPr lang="en-US" sz="1200" b="1" i="0" kern="1200" dirty="0" smtClean="0">
                <a:solidFill>
                  <a:schemeClr val="tx1"/>
                </a:solidFill>
                <a:effectLst/>
                <a:latin typeface="+mn-lt"/>
                <a:ea typeface="+mn-ea"/>
                <a:cs typeface="+mn-cs"/>
              </a:rPr>
              <a:t>surface air-sea coupling and subsurface ocean temperature evolution </a:t>
            </a:r>
            <a:r>
              <a:rPr lang="en-US" sz="1200" b="0" i="0" kern="1200" dirty="0" smtClean="0">
                <a:solidFill>
                  <a:schemeClr val="tx1"/>
                </a:solidFill>
                <a:effectLst/>
                <a:latin typeface="+mn-lt"/>
                <a:ea typeface="+mn-ea"/>
                <a:cs typeface="+mn-cs"/>
              </a:rPr>
              <a:t>(not shown) along the equator are weak in VM only, and the warming in the central eastern equatorial Pacific does not start until JJA(0). These results suggest that although the VM events have a similar condition in the North Pacific poleward of 20°N (the domain over which the VM is defined), the condition alone does not ensure the development of an ENSO event.</a:t>
            </a:r>
          </a:p>
          <a:p>
            <a:pPr defTabSz="843973">
              <a:defRPr/>
            </a:pPr>
            <a:r>
              <a:rPr lang="en-US" sz="1200" b="0" i="0" kern="1200" dirty="0" smtClean="0">
                <a:solidFill>
                  <a:schemeClr val="tx1"/>
                </a:solidFill>
                <a:effectLst/>
                <a:latin typeface="+mn-lt"/>
                <a:ea typeface="+mn-ea"/>
                <a:cs typeface="+mn-cs"/>
              </a:rPr>
              <a:t>Therefore, in order to better judge whether or not a VM event is followed by an ENSO event, it is also important to consider the </a:t>
            </a:r>
            <a:r>
              <a:rPr lang="en-US" sz="1200" b="1" i="0" kern="1200" dirty="0" smtClean="0">
                <a:solidFill>
                  <a:schemeClr val="tx1"/>
                </a:solidFill>
                <a:effectLst/>
                <a:latin typeface="+mn-lt"/>
                <a:ea typeface="+mn-ea"/>
                <a:cs typeface="+mn-cs"/>
              </a:rPr>
              <a:t>subtropical/tropical conditions associated with the VM</a:t>
            </a:r>
            <a:r>
              <a:rPr lang="en-US" sz="1200" b="0" i="0" kern="1200" dirty="0" smtClean="0">
                <a:solidFill>
                  <a:schemeClr val="tx1"/>
                </a:solidFill>
                <a:effectLst/>
                <a:latin typeface="+mn-lt"/>
                <a:ea typeface="+mn-ea"/>
                <a:cs typeface="+mn-cs"/>
              </a:rPr>
              <a:t>. If SST and surface wind anomalies associated with the VM extend sufficiently into the equator during the late winter and early spring, it is very likely that the VM can induce an ENSO event in the following winter. Consistent with surface wind anomalies, significant SLP anomalies associated with the VM also extend less far toward the equator in VM-ENSO than in VM only (not shown). This finding is generally consistent with the view that ENSO is correlated most closely with the southern pole of the NPO, not so much with the northern one [</a:t>
            </a:r>
            <a:r>
              <a:rPr lang="en-US" sz="1200" b="0" i="1" kern="1200" dirty="0" smtClean="0">
                <a:solidFill>
                  <a:schemeClr val="tx1"/>
                </a:solidFill>
                <a:effectLst/>
                <a:latin typeface="+mn-lt"/>
                <a:ea typeface="+mn-ea"/>
                <a:cs typeface="+mn-cs"/>
              </a:rPr>
              <a:t>Anderson</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hlinkClick r:id="rId3" tooltip="Link to bibliographic citation"/>
              </a:rPr>
              <a:t>2003</a:t>
            </a:r>
            <a:r>
              <a:rPr lang="en-US" sz="1200" b="0" i="0" kern="1200" dirty="0" smtClean="0">
                <a:solidFill>
                  <a:schemeClr val="tx1"/>
                </a:solidFill>
                <a:effectLst/>
                <a:latin typeface="+mn-lt"/>
                <a:ea typeface="+mn-ea"/>
                <a:cs typeface="+mn-cs"/>
              </a:rPr>
              <a:t>].</a:t>
            </a:r>
            <a:endParaRPr lang="en-US" altLang="zh-TW" dirty="0" smtClean="0"/>
          </a:p>
          <a:p>
            <a:pPr defTabSz="843973">
              <a:defRPr/>
            </a:pPr>
            <a:endParaRPr lang="en-US" altLang="zh-TW" dirty="0" smtClean="0"/>
          </a:p>
          <a:p>
            <a:pPr defTabSz="843973">
              <a:defRPr/>
            </a:pPr>
            <a:r>
              <a:rPr lang="en-US" altLang="zh-TW" dirty="0" smtClean="0"/>
              <a:t>In </a:t>
            </a:r>
            <a:r>
              <a:rPr lang="en-US" altLang="zh-TW" dirty="0"/>
              <a:t>addition, it is important to point out that some ENSO events (8 out of 22 events according to Figure 6c) are not preceded by VM events (hereafter ENSO only). Considering that the VM works as an ocean bridge (or conduit) for the extratropical influence on ENSO, it is very likely that some tropical phenomena, such as the Madden–Julian oscillation (MJO) [</a:t>
            </a:r>
            <a:r>
              <a:rPr lang="en-US" altLang="zh-TW" i="1" dirty="0"/>
              <a:t>Madden and Julian</a:t>
            </a:r>
            <a:r>
              <a:rPr lang="en-US" altLang="zh-TW" dirty="0"/>
              <a:t>, 1994] and westerly wind bursts (WWBs) [</a:t>
            </a:r>
            <a:r>
              <a:rPr lang="en-US" altLang="zh-TW" i="1" dirty="0" err="1"/>
              <a:t>McPhaden</a:t>
            </a:r>
            <a:r>
              <a:rPr lang="en-US" altLang="zh-TW" i="1" dirty="0"/>
              <a:t> et al.</a:t>
            </a:r>
            <a:r>
              <a:rPr lang="en-US" altLang="zh-TW" dirty="0"/>
              <a:t>, 1992; </a:t>
            </a:r>
            <a:r>
              <a:rPr lang="en-US" altLang="zh-TW" i="1" dirty="0" err="1"/>
              <a:t>McPhaden</a:t>
            </a:r>
            <a:r>
              <a:rPr lang="en-US" altLang="zh-TW" dirty="0"/>
              <a:t>, 1999], play an important role in triggering the onset of El Niño or La Niña events in ENSO only.</a:t>
            </a:r>
            <a:endParaRPr lang="zh-TW" altLang="zh-TW" dirty="0"/>
          </a:p>
          <a:p>
            <a:endParaRPr lang="en-US" altLang="zh-TW" dirty="0" smtClean="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26</a:t>
            </a:fld>
            <a:endParaRPr lang="en-US"/>
          </a:p>
        </p:txBody>
      </p:sp>
    </p:spTree>
    <p:extLst>
      <p:ext uri="{BB962C8B-B14F-4D97-AF65-F5344CB8AC3E}">
        <p14:creationId xmlns:p14="http://schemas.microsoft.com/office/powerpoint/2010/main" val="4057851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43973">
              <a:defRPr/>
            </a:pPr>
            <a:r>
              <a:rPr lang="en-US" altLang="zh-TW" b="1" dirty="0"/>
              <a:t>Figure 1.</a:t>
            </a:r>
            <a:r>
              <a:rPr lang="en-US" altLang="zh-TW" dirty="0"/>
              <a:t> (left) (a) Correlation maps of the spring VM index with the Pacific summer precipitation anomalies based on the CMAP dataset and (c) Composite differences in tropical Pacific summer precipitation anomalies (mm day</a:t>
            </a:r>
            <a:r>
              <a:rPr lang="en-US" altLang="zh-TW" baseline="30000" dirty="0"/>
              <a:t>−1</a:t>
            </a:r>
            <a:r>
              <a:rPr lang="en-US" altLang="zh-TW" dirty="0"/>
              <a:t>) between strongly positive and negative VM cases. (right) (b) and (d) As for (a) and (c), respectively, but based on the GPCP dataset. In (a) and (b), areas with correlation coefficients significant at the 90% level are shaded. In (c) and (d), areas with precipitation anomalies greater than 1 mm day</a:t>
            </a:r>
            <a:r>
              <a:rPr lang="en-US" altLang="zh-TW" baseline="30000" dirty="0"/>
              <a:t>−1</a:t>
            </a:r>
            <a:r>
              <a:rPr lang="en-US" altLang="zh-TW" dirty="0"/>
              <a:t> or less than –1 mm day</a:t>
            </a:r>
            <a:r>
              <a:rPr lang="en-US" altLang="zh-TW" baseline="30000" dirty="0"/>
              <a:t>−1</a:t>
            </a:r>
            <a:r>
              <a:rPr lang="en-US" altLang="zh-TW" dirty="0"/>
              <a:t> are shaded. In (a)–(d), the climatological (1979–2010) summer mean precipitation is superposed as contours. In (a), the two green boxes are the positive correlation box (0°N–15°N, 150°E–110°W), and the negative correlation box (10°S–5°N, 115°E–145°E), which indicate the locations of the CI and WI regions, respectively.</a:t>
            </a:r>
            <a:endParaRPr lang="zh-TW" altLang="zh-TW" dirty="0"/>
          </a:p>
          <a:p>
            <a:pPr defTabSz="843973">
              <a:defRPr/>
            </a:pPr>
            <a:endParaRPr lang="en-US" altLang="zh-CN" b="1" dirty="0">
              <a:latin typeface="Times New Roman" pitchFamily="18" charset="0"/>
              <a:ea typeface="SimSun" pitchFamily="2" charset="-122"/>
              <a:cs typeface="Times New Roman" pitchFamily="18" charset="0"/>
            </a:endParaRPr>
          </a:p>
          <a:p>
            <a:pPr defTabSz="843973">
              <a:defRPr/>
            </a:pPr>
            <a:r>
              <a:rPr lang="en-US" altLang="zh-CN" b="1" dirty="0">
                <a:latin typeface="Times New Roman" pitchFamily="18" charset="0"/>
                <a:ea typeface="SimSun" pitchFamily="2" charset="-122"/>
                <a:cs typeface="Times New Roman" pitchFamily="18" charset="0"/>
              </a:rPr>
              <a:t>Figure 2.</a:t>
            </a:r>
            <a:r>
              <a:rPr lang="en-US" altLang="zh-CN" dirty="0">
                <a:latin typeface="Times New Roman" pitchFamily="18" charset="0"/>
                <a:ea typeface="SimSun" pitchFamily="2" charset="-122"/>
                <a:cs typeface="Times New Roman" pitchFamily="18" charset="0"/>
              </a:rPr>
              <a:t> Spatial patterns of the (a) EOF1 and (b) EOF2 of the MJJ-averaged normalized precipitation anomalies (mm day</a:t>
            </a:r>
            <a:r>
              <a:rPr lang="en-US" altLang="zh-CN" baseline="30000" dirty="0">
                <a:latin typeface="Times New Roman" pitchFamily="18" charset="0"/>
                <a:ea typeface="SimSun" pitchFamily="2" charset="-122"/>
                <a:cs typeface="Times New Roman" pitchFamily="18" charset="0"/>
              </a:rPr>
              <a:t>−1</a:t>
            </a:r>
            <a:r>
              <a:rPr lang="en-US" altLang="zh-CN" dirty="0">
                <a:latin typeface="Times New Roman" pitchFamily="18" charset="0"/>
                <a:ea typeface="SimSun" pitchFamily="2" charset="-122"/>
                <a:cs typeface="Times New Roman" pitchFamily="18" charset="0"/>
              </a:rPr>
              <a:t>) in the tropical Pacific (21.25°S–21.25°N, 111.25°E–86.25°W) based on the CMAP dataset. Areas with precipitation anomalies greater than 0.2 mm day</a:t>
            </a:r>
            <a:r>
              <a:rPr lang="en-US" altLang="zh-CN" baseline="30000" dirty="0">
                <a:latin typeface="Times New Roman" pitchFamily="18" charset="0"/>
                <a:ea typeface="SimSun" pitchFamily="2" charset="-122"/>
                <a:cs typeface="Times New Roman" pitchFamily="18" charset="0"/>
              </a:rPr>
              <a:t>−1</a:t>
            </a:r>
            <a:r>
              <a:rPr lang="en-US" altLang="zh-CN" dirty="0">
                <a:latin typeface="Times New Roman" pitchFamily="18" charset="0"/>
                <a:ea typeface="SimSun" pitchFamily="2" charset="-122"/>
                <a:cs typeface="Times New Roman" pitchFamily="18" charset="0"/>
              </a:rPr>
              <a:t> or less than -0.2 mm day</a:t>
            </a:r>
            <a:r>
              <a:rPr lang="en-US" altLang="zh-CN" baseline="30000" dirty="0">
                <a:latin typeface="Times New Roman" pitchFamily="18" charset="0"/>
                <a:ea typeface="SimSun" pitchFamily="2" charset="-122"/>
                <a:cs typeface="Times New Roman" pitchFamily="18" charset="0"/>
              </a:rPr>
              <a:t>−1</a:t>
            </a:r>
            <a:r>
              <a:rPr lang="en-US" altLang="zh-CN" dirty="0">
                <a:latin typeface="Times New Roman" pitchFamily="18" charset="0"/>
                <a:ea typeface="SimSun" pitchFamily="2" charset="-122"/>
                <a:cs typeface="Times New Roman" pitchFamily="18" charset="0"/>
              </a:rPr>
              <a:t> are shaded. The climatological (1979–2010) summer mean precipitation is superposed as contours. (c) Time series of the PC1 (red line) overlaid with the previous winter (DJF) Nino3.4 index (black bars). (d) Time series of the PC2 (red line) overlaid with the previous spring (FMA) VM index (black bars). (e) Correlation maps of the PC1 time series with the previous winter Pacific SSTAs. (f) Correlation maps of the PC2 time series with the previous spring Pacific SSTAs. In (e) and (f), areas with the correlation coefficients significant at the 95% level are shaded.</a:t>
            </a:r>
            <a:endParaRPr lang="en-US" altLang="zh-CN" sz="17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3BAC2CD-808D-4BA3-8111-64BF2C1E9854}" type="slidenum">
              <a:rPr lang="en-US" smtClean="0"/>
              <a:pPr/>
              <a:t>27</a:t>
            </a:fld>
            <a:endParaRPr lang="en-US"/>
          </a:p>
        </p:txBody>
      </p:sp>
    </p:spTree>
    <p:extLst>
      <p:ext uri="{BB962C8B-B14F-4D97-AF65-F5344CB8AC3E}">
        <p14:creationId xmlns:p14="http://schemas.microsoft.com/office/powerpoint/2010/main" val="2439835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 extremely warm ocean sea surface temperature (SST) event has been observed in the northeastern Pacific since late 2013. </a:t>
            </a:r>
            <a:r>
              <a:rPr lang="en-US" sz="1200" kern="1200" dirty="0" smtClean="0">
                <a:solidFill>
                  <a:schemeClr val="tx1"/>
                </a:solidFill>
                <a:effectLst/>
                <a:latin typeface="+mn-lt"/>
                <a:ea typeface="+mn-ea"/>
                <a:cs typeface="+mn-cs"/>
              </a:rPr>
              <a:t>The warm SST anomaly, named “the Blob”, reaches 2.5 °C higher temperature than the climatological mean SST in a few extratropical regions of the North Pacific and is prominent in the south of the Gulf of Alaska. The warm Blob has drawn much attention. The 2014-2015 Pacific Anomalies Workshop (</a:t>
            </a:r>
            <a:r>
              <a:rPr lang="en-US" sz="1200" u="sng" kern="1200" dirty="0" smtClean="0">
                <a:solidFill>
                  <a:schemeClr val="tx1"/>
                </a:solidFill>
                <a:effectLst/>
                <a:latin typeface="+mn-lt"/>
                <a:ea typeface="+mn-ea"/>
                <a:cs typeface="+mn-cs"/>
                <a:hlinkClick r:id="rId3"/>
              </a:rPr>
              <a:t>http://sccoos.org/projects/anomalies_workshop/</a:t>
            </a:r>
            <a:r>
              <a:rPr lang="en-US" sz="1200" kern="1200" dirty="0" smtClean="0">
                <a:solidFill>
                  <a:schemeClr val="tx1"/>
                </a:solidFill>
                <a:effectLst/>
                <a:latin typeface="+mn-lt"/>
                <a:ea typeface="+mn-ea"/>
                <a:cs typeface="+mn-cs"/>
              </a:rPr>
              <a:t>) and a specific session at the 2016 Ocean Science Meeting were held at the Scripps Institution of Oceanography, La Jolla, CA and in New Orleans, LA, respectively, to discuss the associated causes, dynamics and extensive impacts of the Blob. Bond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[2015] attributed the development of the Blob to strongly positive Sea Level Pressure (SLP) anomalies above the Gulf of Alaska, which suppress the local ocean heat loss in the atmosphere. As we will show later, the described mechanism resembles the typical strengthened northern lobe of the North Pacific Oscillation/West Pacific (NPO/WP) [Rogers, 1981; </a:t>
            </a:r>
            <a:r>
              <a:rPr lang="en-US" sz="1200" kern="1200" dirty="0" err="1" smtClean="0">
                <a:solidFill>
                  <a:schemeClr val="tx1"/>
                </a:solidFill>
                <a:effectLst/>
                <a:latin typeface="+mn-lt"/>
                <a:ea typeface="+mn-ea"/>
                <a:cs typeface="+mn-cs"/>
              </a:rPr>
              <a:t>Linkin</a:t>
            </a:r>
            <a:r>
              <a:rPr lang="en-US" sz="1200" kern="1200" dirty="0" smtClean="0">
                <a:solidFill>
                  <a:schemeClr val="tx1"/>
                </a:solidFill>
                <a:effectLst/>
                <a:latin typeface="+mn-lt"/>
                <a:ea typeface="+mn-ea"/>
                <a:cs typeface="+mn-cs"/>
              </a:rPr>
              <a:t> and Nigam, 2008; Baxter and Nigam, 2015] on the northeastern Pacific. Hereafter, seasons refer to those of the Northern Hemisphere.</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29</a:t>
            </a:fld>
            <a:endParaRPr lang="en-US"/>
          </a:p>
        </p:txBody>
      </p:sp>
    </p:spTree>
    <p:extLst>
      <p:ext uri="{BB962C8B-B14F-4D97-AF65-F5344CB8AC3E}">
        <p14:creationId xmlns:p14="http://schemas.microsoft.com/office/powerpoint/2010/main" val="1700475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30</a:t>
            </a:fld>
            <a:endParaRPr lang="en-US"/>
          </a:p>
        </p:txBody>
      </p:sp>
    </p:spTree>
    <p:extLst>
      <p:ext uri="{BB962C8B-B14F-4D97-AF65-F5344CB8AC3E}">
        <p14:creationId xmlns:p14="http://schemas.microsoft.com/office/powerpoint/2010/main" val="1934589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31</a:t>
            </a:fld>
            <a:endParaRPr lang="en-US"/>
          </a:p>
        </p:txBody>
      </p:sp>
    </p:spTree>
    <p:extLst>
      <p:ext uri="{BB962C8B-B14F-4D97-AF65-F5344CB8AC3E}">
        <p14:creationId xmlns:p14="http://schemas.microsoft.com/office/powerpoint/2010/main" val="3983358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Figure 1: Three-month averaged SST (shading), SLP (contours), and the near-surface wind vector anomalies after 2013 November. The interval is 0.2˚C for SST, and 1 </a:t>
            </a:r>
            <a:r>
              <a:rPr lang="en-US" altLang="zh-TW" sz="1200" kern="1200" dirty="0" err="1" smtClean="0">
                <a:solidFill>
                  <a:schemeClr val="tx1"/>
                </a:solidFill>
                <a:effectLst/>
                <a:latin typeface="+mn-lt"/>
                <a:ea typeface="+mn-ea"/>
                <a:cs typeface="+mn-cs"/>
              </a:rPr>
              <a:t>hPa</a:t>
            </a:r>
            <a:r>
              <a:rPr lang="en-US" altLang="zh-TW" sz="1200" kern="1200" dirty="0" smtClean="0">
                <a:solidFill>
                  <a:schemeClr val="tx1"/>
                </a:solidFill>
                <a:effectLst/>
                <a:latin typeface="+mn-lt"/>
                <a:ea typeface="+mn-ea"/>
                <a:cs typeface="+mn-cs"/>
              </a:rPr>
              <a:t> for SLP (magenta is positive and blue is negative). The anomalous wind has the unit of m s</a:t>
            </a:r>
            <a:r>
              <a:rPr lang="en-US" altLang="zh-TW" sz="1200" kern="1200" baseline="30000" dirty="0" smtClean="0">
                <a:solidFill>
                  <a:schemeClr val="tx1"/>
                </a:solidFill>
                <a:effectLst/>
                <a:latin typeface="+mn-lt"/>
                <a:ea typeface="+mn-ea"/>
                <a:cs typeface="+mn-cs"/>
              </a:rPr>
              <a:t>-1</a:t>
            </a:r>
            <a:r>
              <a:rPr lang="en-US" altLang="zh-TW" sz="1200" kern="1200" dirty="0" smtClean="0">
                <a:solidFill>
                  <a:schemeClr val="tx1"/>
                </a:solidFill>
                <a:effectLst/>
                <a:latin typeface="+mn-lt"/>
                <a:ea typeface="+mn-ea"/>
                <a:cs typeface="+mn-cs"/>
              </a:rPr>
              <a:t>.</a:t>
            </a:r>
            <a:endParaRPr lang="zh-TW" altLang="zh-TW" sz="12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33</a:t>
            </a:fld>
            <a:endParaRPr lang="en-US"/>
          </a:p>
        </p:txBody>
      </p:sp>
    </p:spTree>
    <p:extLst>
      <p:ext uri="{BB962C8B-B14F-4D97-AF65-F5344CB8AC3E}">
        <p14:creationId xmlns:p14="http://schemas.microsoft.com/office/powerpoint/2010/main" val="2349399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Evolution of D20a for (a) 1997/1998 (strong El Niño), (b) 2004/2005 (weak El Niño), (c) 1998/1999 (strong La Niña), and (d) 2000/2001 (weak La Niña) based on the observed pentad mean TAO data. The arrows indicate some events of eastward propagating Kelvin waves (the slope shown is 40˚/month for reference).</a:t>
                </a:r>
                <a:endParaRPr lang="en-US" sz="1200" i="1" dirty="0" smtClean="0">
                  <a:latin typeface="Cambria Math"/>
                </a:endParaRP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Evolution of D20a for (a) 1997/1998 (strong El Niño), (b) 2004/2005 (weak El Niño), (c) 1998/1999 (strong La Niña), and (d) 2000/2001 (weak La Niña) based on the observed pentad mean TAO data. The arrows indicate some events of eastward propagating Kelvin waves (the slope shown is 40˚/month for reference).</a:t>
                </a:r>
              </a:p>
              <a:p>
                <a:endParaRPr lang="en-US" dirty="0" smtClean="0"/>
              </a:p>
              <a:p>
                <a:pPr/>
                <a:r>
                  <a:rPr lang="en-US" sz="1200" i="0" smtClean="0">
                    <a:latin typeface="Cambria Math"/>
                  </a:rPr>
                  <a:t>𝑒𝑣𝑒𝑛𝑡</a:t>
                </a:r>
                <a:r>
                  <a:rPr lang="en-US" sz="1200" i="0">
                    <a:latin typeface="Cambria Math"/>
                  </a:rPr>
                  <a:t>(𝑡,𝑤_𝑥 )={█(𝑝𝑜𝑠𝑖𝑡𝑖𝑣𝑒 𝑤_𝑥  𝑖𝑛 [𝑡−20,𝑡+25]@𝑛𝑒𝑔𝑎𝑡𝑖𝑣𝑒 𝑤_𝑥  𝑖𝑛 [𝑡−20,𝑡+25] )┤  </a:t>
                </a:r>
                <a:r>
                  <a:rPr lang="en-US" sz="1200" b="0" i="0" smtClean="0">
                    <a:latin typeface="Cambria Math"/>
                  </a:rPr>
                  <a:t>, </a:t>
                </a:r>
                <a:r>
                  <a:rPr lang="en-US" sz="1200" i="0">
                    <a:latin typeface="Cambria Math"/>
                  </a:rPr>
                  <a:t>𝑑𝐻(𝑡,〖𝑛𝐸𝑃𝐼〗_𝑤𝑤𝑣 )=[‖〖𝑛𝐸𝑃𝐼〗_𝑤𝑤𝑣 (𝑡)−〖𝑛𝐸𝑃𝐼〗_𝑤𝑤𝑣 (𝑡−5)‖+‖〖𝑛𝐸𝑃𝐼〗_𝑤𝑤𝑣 (𝑡−5)−〖𝑛𝐸𝑃𝐼〗_𝑤𝑤𝑣 (𝑡−10)‖]/2</a:t>
                </a:r>
                <a:endParaRPr lang="en-US" sz="1200" i="1" dirty="0" smtClean="0">
                  <a:latin typeface="Cambria Math"/>
                </a:endParaRPr>
              </a:p>
              <a:p>
                <a:pPr/>
                <a:r>
                  <a:rPr lang="en-US" sz="1200" i="0">
                    <a:latin typeface="Cambria Math"/>
                  </a:rPr>
                  <a:t>𝑎𝑚𝑝(𝑡,𝑤_𝑥 )={█(2,             𝑃(𝑒𝑣𝑒𝑛𝑡(𝑡,𝑤_𝑥))=1@1, 1/2≤𝑃(𝑒𝑣𝑒𝑛𝑡(𝑡,𝑤_𝑥))&lt;1@0,         𝑃(𝑒𝑣𝑒𝑛𝑡(𝑡,𝑤_𝑥))&lt;1/2)┤</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44A751F-5D27-4804-B5AC-2C3CDD54B4FB}" type="slidenum">
              <a:rPr lang="en-US" smtClean="0"/>
              <a:t>35</a:t>
            </a:fld>
            <a:endParaRPr lang="en-US"/>
          </a:p>
        </p:txBody>
      </p:sp>
    </p:spTree>
    <p:extLst>
      <p:ext uri="{BB962C8B-B14F-4D97-AF65-F5344CB8AC3E}">
        <p14:creationId xmlns:p14="http://schemas.microsoft.com/office/powerpoint/2010/main" val="420095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Lead-lag correlation of Niño3.4 index with (a)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TAO (1994-2015), (b)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(1994-2015), (c)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(1980-2015) and (d) WWV index (1994-2015). Bar represents the correlation in 1994-2015 in (a, b, d), and 1980-2015 in (c); black line is the correlation in 1994-2003 in (a, b, d), and 1980-1993 in (c); and green line is the correlation in 2004-2015 in (a, b, d). 99.9% significance levels for 1994-2003 and 2004-2015 are indicated with dashed lines in (a, b, d). The same significance level for 1980-1993 is also indicated in (c). The bar in (a) is superimposed in (d) as a grey dashed line for comparison.</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36</a:t>
            </a:fld>
            <a:endParaRPr lang="en-US"/>
          </a:p>
        </p:txBody>
      </p:sp>
    </p:spTree>
    <p:extLst>
      <p:ext uri="{BB962C8B-B14F-4D97-AF65-F5344CB8AC3E}">
        <p14:creationId xmlns:p14="http://schemas.microsoft.com/office/powerpoint/2010/main" val="3061424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9: </a:t>
            </a:r>
            <a:r>
              <a:rPr lang="en-US" sz="1200" kern="1200" dirty="0" err="1" smtClean="0">
                <a:solidFill>
                  <a:schemeClr val="tx1"/>
                </a:solidFill>
                <a:effectLst/>
                <a:latin typeface="+mn-lt"/>
                <a:ea typeface="+mn-ea"/>
                <a:cs typeface="+mn-cs"/>
              </a:rPr>
              <a:t>Hovmöller</a:t>
            </a:r>
            <a:r>
              <a:rPr lang="en-US" sz="1200" kern="1200" dirty="0" smtClean="0">
                <a:solidFill>
                  <a:schemeClr val="tx1"/>
                </a:solidFill>
                <a:effectLst/>
                <a:latin typeface="+mn-lt"/>
                <a:ea typeface="+mn-ea"/>
                <a:cs typeface="+mn-cs"/>
              </a:rPr>
              <a:t> diagram of D20a (contours) along the equator superimposed by the surface zonal wind anomalies (shaded) averaged between 2</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S-2</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N for two El </a:t>
            </a:r>
            <a:r>
              <a:rPr lang="en-US" sz="1200" kern="1200" dirty="0" err="1" smtClean="0">
                <a:solidFill>
                  <a:schemeClr val="tx1"/>
                </a:solidFill>
                <a:effectLst/>
                <a:latin typeface="+mn-lt"/>
                <a:ea typeface="+mn-ea"/>
                <a:cs typeface="+mn-cs"/>
              </a:rPr>
              <a:t>Niños</a:t>
            </a:r>
            <a:r>
              <a:rPr lang="en-US" sz="1200" kern="1200" dirty="0" smtClean="0">
                <a:solidFill>
                  <a:schemeClr val="tx1"/>
                </a:solidFill>
                <a:effectLst/>
                <a:latin typeface="+mn-lt"/>
                <a:ea typeface="+mn-ea"/>
                <a:cs typeface="+mn-cs"/>
              </a:rPr>
              <a:t> (strong: 1997, weak: 2004), two La </a:t>
            </a:r>
            <a:r>
              <a:rPr lang="en-US" sz="1200" kern="1200" dirty="0" err="1" smtClean="0">
                <a:solidFill>
                  <a:schemeClr val="tx1"/>
                </a:solidFill>
                <a:effectLst/>
                <a:latin typeface="+mn-lt"/>
                <a:ea typeface="+mn-ea"/>
                <a:cs typeface="+mn-cs"/>
              </a:rPr>
              <a:t>Niñas</a:t>
            </a:r>
            <a:r>
              <a:rPr lang="en-US" sz="1200" kern="1200" dirty="0" smtClean="0">
                <a:solidFill>
                  <a:schemeClr val="tx1"/>
                </a:solidFill>
                <a:effectLst/>
                <a:latin typeface="+mn-lt"/>
                <a:ea typeface="+mn-ea"/>
                <a:cs typeface="+mn-cs"/>
              </a:rPr>
              <a:t> (strong: 1998, weak: 2000) and two neutral years (2001 and 2012). Contour interval is 8 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2012 is a year in which the tropical Pacific warming in the spring failed to develop into an “El Niño” due to a sudden decay of SST in summer and fall. The D20a at 180˚E in January to April 2012 was more than 20 m deeper than the climatology, and the eastern Pacific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even exceeded 1˚C in July 2012. Most state-of-the-art models gave a false alarm of an El Niño by predicting its occurrence at the end of 2012. However, there was no eastward propagation of a positive WWV anomaly since May 2012 (Fig. 9), resulting in the better </a:t>
            </a:r>
            <a:r>
              <a:rPr lang="en-US" sz="1200" kern="1200" dirty="0" err="1" smtClean="0">
                <a:solidFill>
                  <a:schemeClr val="tx1"/>
                </a:solidFill>
                <a:effectLst/>
                <a:latin typeface="+mn-lt"/>
                <a:ea typeface="+mn-ea"/>
                <a:cs typeface="+mn-cs"/>
              </a:rPr>
              <a:t>hindcast</a:t>
            </a:r>
            <a:r>
              <a:rPr lang="en-US" sz="1200" kern="1200" dirty="0" smtClean="0">
                <a:solidFill>
                  <a:schemeClr val="tx1"/>
                </a:solidFill>
                <a:effectLst/>
                <a:latin typeface="+mn-lt"/>
                <a:ea typeface="+mn-ea"/>
                <a:cs typeface="+mn-cs"/>
              </a:rPr>
              <a:t> of neutral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using the proposed statistical model rather than the WWV (Fig. 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we can see the existence of a sequence of eastward propagation associated with strong WWEs in both years. Only a very weak and even shoaling </a:t>
            </a:r>
            <a:r>
              <a:rPr lang="en-US" sz="1200" i="1" kern="1200" dirty="0" smtClean="0">
                <a:solidFill>
                  <a:schemeClr val="tx1"/>
                </a:solidFill>
                <a:effectLst/>
                <a:latin typeface="+mn-lt"/>
                <a:ea typeface="+mn-ea"/>
                <a:cs typeface="+mn-cs"/>
              </a:rPr>
              <a:t>D20a</a:t>
            </a:r>
            <a:r>
              <a:rPr lang="en-US" sz="1200" kern="1200" dirty="0" smtClean="0">
                <a:solidFill>
                  <a:schemeClr val="tx1"/>
                </a:solidFill>
                <a:effectLst/>
                <a:latin typeface="+mn-lt"/>
                <a:ea typeface="+mn-ea"/>
                <a:cs typeface="+mn-cs"/>
              </a:rPr>
              <a:t> propagation signal can be detected after May 2012. </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37</a:t>
            </a:fld>
            <a:endParaRPr lang="en-US"/>
          </a:p>
        </p:txBody>
      </p:sp>
    </p:spTree>
    <p:extLst>
      <p:ext uri="{BB962C8B-B14F-4D97-AF65-F5344CB8AC3E}">
        <p14:creationId xmlns:p14="http://schemas.microsoft.com/office/powerpoint/2010/main" val="64361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dirty="0" smtClean="0"/>
              <a:t>STC </a:t>
            </a:r>
            <a:r>
              <a:rPr lang="en-US" altLang="zh-TW" b="0" baseline="0" dirty="0" smtClean="0"/>
              <a:t> is mainly driven by </a:t>
            </a:r>
            <a:r>
              <a:rPr lang="en-US" altLang="zh-TW" b="1" baseline="0" dirty="0" smtClean="0"/>
              <a:t>surface wind forcing</a:t>
            </a:r>
            <a:r>
              <a:rPr lang="en-US" altLang="zh-TW" b="0" baseline="0" dirty="0" smtClean="0"/>
              <a:t>.</a:t>
            </a:r>
          </a:p>
          <a:p>
            <a:r>
              <a:rPr lang="en-US" altLang="zh-TW" b="0" dirty="0" smtClean="0"/>
              <a:t>Subtropical</a:t>
            </a:r>
            <a:r>
              <a:rPr lang="en-US" altLang="zh-TW" b="0" baseline="0" dirty="0" smtClean="0"/>
              <a:t> water mass </a:t>
            </a:r>
            <a:r>
              <a:rPr lang="en-US" altLang="zh-TW" b="0" baseline="0" dirty="0" err="1" smtClean="0"/>
              <a:t>subducts</a:t>
            </a:r>
            <a:r>
              <a:rPr lang="en-US" altLang="zh-TW" b="0" baseline="0" dirty="0" smtClean="0"/>
              <a:t> in the E Pac, flows westward and equatorward in the upper </a:t>
            </a:r>
            <a:r>
              <a:rPr lang="en-US" altLang="zh-TW" b="0" baseline="0" dirty="0" err="1" smtClean="0"/>
              <a:t>pycnocline</a:t>
            </a:r>
            <a:r>
              <a:rPr lang="en-US" altLang="zh-TW" b="0" baseline="0" dirty="0" smtClean="0"/>
              <a:t> layers through WB and interior STCs, feeds into the equatorial undercurrent and upwells into surface </a:t>
            </a:r>
            <a:r>
              <a:rPr lang="en-US" altLang="zh-TW" b="0" baseline="0" dirty="0" err="1" smtClean="0"/>
              <a:t>euqtorial</a:t>
            </a:r>
            <a:r>
              <a:rPr lang="en-US" altLang="zh-TW" b="0" baseline="0" dirty="0" smtClean="0"/>
              <a:t> water before returning to the subtropics in the </a:t>
            </a:r>
            <a:r>
              <a:rPr lang="en-US" altLang="zh-TW" b="1" baseline="0" dirty="0" smtClean="0"/>
              <a:t>surface Ekman layer</a:t>
            </a:r>
            <a:r>
              <a:rPr lang="en-US" altLang="zh-TW" b="0" baseline="0" dirty="0" smtClean="0"/>
              <a:t>.</a:t>
            </a:r>
            <a:endParaRPr lang="zh-TW" altLang="en-US" b="0" dirty="0"/>
          </a:p>
        </p:txBody>
      </p:sp>
      <p:sp>
        <p:nvSpPr>
          <p:cNvPr id="4" name="投影片編號版面配置區 3"/>
          <p:cNvSpPr>
            <a:spLocks noGrp="1"/>
          </p:cNvSpPr>
          <p:nvPr>
            <p:ph type="sldNum" sz="quarter" idx="10"/>
          </p:nvPr>
        </p:nvSpPr>
        <p:spPr/>
        <p:txBody>
          <a:bodyPr/>
          <a:lstStyle/>
          <a:p>
            <a:fld id="{66731FF2-0F8E-4678-8CD7-8F6A12213CE2}" type="slidenum">
              <a:rPr lang="zh-TW" altLang="en-US" smtClean="0"/>
              <a:pPr/>
              <a:t>4</a:t>
            </a:fld>
            <a:endParaRPr lang="zh-TW" altLang="en-US"/>
          </a:p>
        </p:txBody>
      </p:sp>
    </p:spTree>
    <p:extLst>
      <p:ext uri="{BB962C8B-B14F-4D97-AF65-F5344CB8AC3E}">
        <p14:creationId xmlns:p14="http://schemas.microsoft.com/office/powerpoint/2010/main" val="76144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Table 1: The </a:t>
            </a:r>
            <a:r>
              <a:rPr kumimoji="0" lang="en-US" altLang="en-US" sz="12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hindcast</a:t>
            </a:r>
            <a:r>
              <a:rPr kumimoji="0" lang="en-US" altLang="en-US" sz="12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skills (correlation and normalized RMSE) using the monthly data based on the linear regression model and the WWV, respectively. Values in parentheses are the ensemble-mean skill in </a:t>
            </a:r>
            <a:r>
              <a:rPr kumimoji="0" lang="en-US" altLang="en-US" sz="12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Barnston</a:t>
            </a:r>
            <a:r>
              <a:rPr kumimoji="0" lang="en-US" altLang="en-US" sz="12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et al. (2012).</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Table 2: Percent correct of six-month ENSO forecast (see Larson and Kirtman, 2014 for the metric definition). Values in parentheses are the percent correct predicted by the WWV. </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38</a:t>
            </a:fld>
            <a:endParaRPr lang="en-US"/>
          </a:p>
        </p:txBody>
      </p:sp>
    </p:spTree>
    <p:extLst>
      <p:ext uri="{BB962C8B-B14F-4D97-AF65-F5344CB8AC3E}">
        <p14:creationId xmlns:p14="http://schemas.microsoft.com/office/powerpoint/2010/main" val="4193754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Lead-lag correlation of Niño3.4 index with (a)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TAO (1994-2015), (b)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(1994-2015), (c)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(1980-2015) and (d) WWV index (1994-2015). Bar represents the correlation in 1994-2015 in (a, b, d), and 1980-2015 in (c); black line is the correlation in 1994-2003 in (a, b, d), and 1980-1993 in (c); and green line is the correlation in 2004-2015 in (a, b, d). 99.9% significance levels for 1994-2003 and 2004-2015 are indicated with dashed lines in (a, b, d). The same significance level for 1980-1993 is also indicated in (c). The bar in (a) is superimposed in (d) as a grey dashed line for comparison.</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39</a:t>
            </a:fld>
            <a:endParaRPr lang="en-US"/>
          </a:p>
        </p:txBody>
      </p:sp>
    </p:spTree>
    <p:extLst>
      <p:ext uri="{BB962C8B-B14F-4D97-AF65-F5344CB8AC3E}">
        <p14:creationId xmlns:p14="http://schemas.microsoft.com/office/powerpoint/2010/main" val="3061424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monthly mean WWV index (</a:t>
            </a:r>
            <a:r>
              <a:rPr lang="en-US" sz="1200" b="0" i="1" kern="1200" dirty="0" smtClean="0">
                <a:solidFill>
                  <a:schemeClr val="tx1"/>
                </a:solidFill>
                <a:effectLst/>
                <a:latin typeface="+mn-lt"/>
                <a:ea typeface="+mn-ea"/>
                <a:cs typeface="+mn-cs"/>
              </a:rPr>
              <a:t>curve</a:t>
            </a:r>
            <a:r>
              <a:rPr lang="en-US" sz="1200" b="0" i="0" kern="1200" dirty="0" smtClean="0">
                <a:solidFill>
                  <a:schemeClr val="tx1"/>
                </a:solidFill>
                <a:effectLst/>
                <a:latin typeface="+mn-lt"/>
                <a:ea typeface="+mn-ea"/>
                <a:cs typeface="+mn-cs"/>
              </a:rPr>
              <a:t>) and its tendency (</a:t>
            </a:r>
            <a:r>
              <a:rPr lang="en-US" sz="1200" b="0" i="1" kern="1200" dirty="0" smtClean="0">
                <a:solidFill>
                  <a:schemeClr val="tx1"/>
                </a:solidFill>
                <a:effectLst/>
                <a:latin typeface="+mn-lt"/>
                <a:ea typeface="+mn-ea"/>
                <a:cs typeface="+mn-cs"/>
              </a:rPr>
              <a:t>shading</a:t>
            </a:r>
            <a:r>
              <a:rPr lang="en-US" sz="1200" b="0" i="0" kern="1200" dirty="0" smtClean="0">
                <a:solidFill>
                  <a:schemeClr val="tx1"/>
                </a:solidFill>
                <a:effectLst/>
                <a:latin typeface="+mn-lt"/>
                <a:ea typeface="+mn-ea"/>
                <a:cs typeface="+mn-cs"/>
              </a:rPr>
              <a:t>). The </a:t>
            </a:r>
            <a:r>
              <a:rPr lang="en-US" sz="1200" b="0" i="1" kern="1200" dirty="0" smtClean="0">
                <a:solidFill>
                  <a:schemeClr val="tx1"/>
                </a:solidFill>
                <a:effectLst/>
                <a:latin typeface="+mn-lt"/>
                <a:ea typeface="+mn-ea"/>
                <a:cs typeface="+mn-cs"/>
              </a:rPr>
              <a:t>y</a:t>
            </a:r>
            <a:r>
              <a:rPr lang="en-US" sz="1200" b="0" i="0" kern="1200" dirty="0" smtClean="0">
                <a:solidFill>
                  <a:schemeClr val="tx1"/>
                </a:solidFill>
                <a:effectLst/>
                <a:latin typeface="+mn-lt"/>
                <a:ea typeface="+mn-ea"/>
                <a:cs typeface="+mn-cs"/>
              </a:rPr>
              <a:t>-axis in the </a:t>
            </a:r>
            <a:r>
              <a:rPr lang="en-US" sz="1200" b="0" i="1" kern="1200" dirty="0" smtClean="0">
                <a:solidFill>
                  <a:schemeClr val="tx1"/>
                </a:solidFill>
                <a:effectLst/>
                <a:latin typeface="+mn-lt"/>
                <a:ea typeface="+mn-ea"/>
                <a:cs typeface="+mn-cs"/>
              </a:rPr>
              <a:t>left</a:t>
            </a:r>
            <a:r>
              <a:rPr lang="en-US" sz="1200" b="0" i="0" kern="1200" dirty="0" smtClean="0">
                <a:solidFill>
                  <a:schemeClr val="tx1"/>
                </a:solidFill>
                <a:effectLst/>
                <a:latin typeface="+mn-lt"/>
                <a:ea typeface="+mn-ea"/>
                <a:cs typeface="+mn-cs"/>
              </a:rPr>
              <a:t> represents the WWV and in the </a:t>
            </a:r>
            <a:r>
              <a:rPr lang="en-US" sz="1200" b="0" i="1" kern="1200" dirty="0" smtClean="0">
                <a:solidFill>
                  <a:schemeClr val="tx1"/>
                </a:solidFill>
                <a:effectLst/>
                <a:latin typeface="+mn-lt"/>
                <a:ea typeface="+mn-ea"/>
                <a:cs typeface="+mn-cs"/>
              </a:rPr>
              <a:t>right</a:t>
            </a:r>
            <a:r>
              <a:rPr lang="en-US" sz="1200" b="0" i="0" kern="1200" dirty="0" smtClean="0">
                <a:solidFill>
                  <a:schemeClr val="tx1"/>
                </a:solidFill>
                <a:effectLst/>
                <a:latin typeface="+mn-lt"/>
                <a:ea typeface="+mn-ea"/>
                <a:cs typeface="+mn-cs"/>
              </a:rPr>
              <a:t> is the WWV tendency. The unit is m for the index and m/month for the tendency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Meridional ocean temperature advection averaged in 5–205 m and 170°–120°W with unit of °C/month during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Jan 1988–Apr 1990;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Jan 1999–Apr 2001;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Jan 2007–Apr 2008; and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Jan 2010–Apr 2012. </a:t>
            </a:r>
            <a:r>
              <a:rPr lang="en-US" sz="1200" b="0" i="1" kern="1200" dirty="0" smtClean="0">
                <a:solidFill>
                  <a:schemeClr val="tx1"/>
                </a:solidFill>
                <a:effectLst/>
                <a:latin typeface="+mn-lt"/>
                <a:ea typeface="+mn-ea"/>
                <a:cs typeface="+mn-cs"/>
              </a:rPr>
              <a:t>Dashed green lines</a:t>
            </a:r>
            <a:r>
              <a:rPr lang="en-US" sz="1200" b="0" i="0" kern="1200" dirty="0" smtClean="0">
                <a:solidFill>
                  <a:schemeClr val="tx1"/>
                </a:solidFill>
                <a:effectLst/>
                <a:latin typeface="+mn-lt"/>
                <a:ea typeface="+mn-ea"/>
                <a:cs typeface="+mn-cs"/>
              </a:rPr>
              <a:t> represent the equator</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40</a:t>
            </a:fld>
            <a:endParaRPr lang="en-US"/>
          </a:p>
        </p:txBody>
      </p:sp>
    </p:spTree>
    <p:extLst>
      <p:ext uri="{BB962C8B-B14F-4D97-AF65-F5344CB8AC3E}">
        <p14:creationId xmlns:p14="http://schemas.microsoft.com/office/powerpoint/2010/main" val="3007772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Lead-lag correlation of Niño3.4 index with (a)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TAO (1994-2015), (b)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(1994-2015), (c)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(1980-2015) and (d) WWV index (1994-2015). Bar represents the correlation in 1994-2015 in (a, b, d), and 1980-2015 in (c); black line is the correlation in 1994-2003 in (a, b, d), and 1980-1993 in (c); and green line is the correlation in 2004-2015 in (a, b, d). 99.9% significance levels for 1994-2003 and 2004-2015 are indicated with dashed lines in (a, b, d). The same significance level for 1980-1993 is also indicated in (c). The bar in (a) is superimposed in (d) as a grey dashed line for comparison.</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41</a:t>
            </a:fld>
            <a:endParaRPr lang="en-US"/>
          </a:p>
        </p:txBody>
      </p:sp>
    </p:spTree>
    <p:extLst>
      <p:ext uri="{BB962C8B-B14F-4D97-AF65-F5344CB8AC3E}">
        <p14:creationId xmlns:p14="http://schemas.microsoft.com/office/powerpoint/2010/main" val="1718630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10: Two-monthly averaged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(shading), anomalous precipitation (contours), and the near-surface anomalous wind vector during 2000. The interval is 0.25˚C for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and 1.5 mm/day for anomalous precipitation (blue is positive and red is negative). The anomalous wind has the unit of m s</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12: (a) Same as Fig. 9 but for 2014. (b)-(d) The evolution of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at three different latitudes in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2014 June, eastern</a:t>
            </a:r>
            <a:r>
              <a:rPr lang="en-US" sz="1200" kern="1200" baseline="0" dirty="0" smtClean="0">
                <a:solidFill>
                  <a:schemeClr val="tx1"/>
                </a:solidFill>
                <a:effectLst/>
                <a:latin typeface="+mn-lt"/>
                <a:ea typeface="+mn-ea"/>
                <a:cs typeface="+mn-cs"/>
              </a:rPr>
              <a:t> Pacific south of the equator, the observed anomalies were below -0.5C.</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42</a:t>
            </a:fld>
            <a:endParaRPr lang="en-US"/>
          </a:p>
        </p:txBody>
      </p:sp>
    </p:spTree>
    <p:extLst>
      <p:ext uri="{BB962C8B-B14F-4D97-AF65-F5344CB8AC3E}">
        <p14:creationId xmlns:p14="http://schemas.microsoft.com/office/powerpoint/2010/main" val="2705354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CFSv2:</a:t>
            </a:r>
            <a:r>
              <a:rPr lang="en-US" sz="1200" b="0" i="0" kern="1200" baseline="0" dirty="0" smtClean="0">
                <a:solidFill>
                  <a:schemeClr val="tx1"/>
                </a:solidFill>
                <a:effectLst/>
                <a:latin typeface="+mn-lt"/>
                <a:ea typeface="+mn-ea"/>
                <a:cs typeface="+mn-cs"/>
              </a:rPr>
              <a:t> discrepancy in representing the WES and stratus-SST feedbacks.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 observed cold </a:t>
            </a:r>
            <a:r>
              <a:rPr lang="en-US" sz="1200" b="0" i="0" kern="120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in the SE Pacific was added.</a:t>
            </a:r>
          </a:p>
          <a:p>
            <a:r>
              <a:rPr lang="en-US" sz="1200" b="0" i="0" kern="1200" baseline="0" dirty="0" smtClean="0">
                <a:solidFill>
                  <a:schemeClr val="tx1"/>
                </a:solidFill>
                <a:effectLst/>
                <a:latin typeface="+mn-lt"/>
                <a:ea typeface="+mn-ea"/>
                <a:cs typeface="+mn-cs"/>
              </a:rPr>
              <a:t>SE3: same anomaly with triple the magnitude was added.</a:t>
            </a:r>
          </a:p>
          <a:p>
            <a:r>
              <a:rPr lang="en-US" sz="1200" b="0" i="0" kern="1200" baseline="0" dirty="0" err="1" smtClean="0">
                <a:solidFill>
                  <a:schemeClr val="tx1"/>
                </a:solidFill>
                <a:effectLst/>
                <a:latin typeface="+mn-lt"/>
                <a:ea typeface="+mn-ea"/>
                <a:cs typeface="+mn-cs"/>
              </a:rPr>
              <a:t>SEpTNWP</a:t>
            </a:r>
            <a:r>
              <a:rPr lang="en-US" sz="1200" b="0" i="0" kern="1200" baseline="0" dirty="0" smtClean="0">
                <a:solidFill>
                  <a:schemeClr val="tx1"/>
                </a:solidFill>
                <a:effectLst/>
                <a:latin typeface="+mn-lt"/>
                <a:ea typeface="+mn-ea"/>
                <a:cs typeface="+mn-cs"/>
              </a:rPr>
              <a:t>, same anomaly together with the warm anomaly in the tropical northwestern Pacific was added.</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improvement in SE is related to the surface wind differences initiated</a:t>
            </a:r>
            <a:r>
              <a:rPr lang="en-US" sz="1200" b="0" i="0" kern="1200" baseline="0" dirty="0" smtClean="0">
                <a:solidFill>
                  <a:schemeClr val="tx1"/>
                </a:solidFill>
                <a:effectLst/>
                <a:latin typeface="+mn-lt"/>
                <a:ea typeface="+mn-ea"/>
                <a:cs typeface="+mn-cs"/>
              </a:rPr>
              <a:t> by the negative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The ITCZ convergence located to the north of the equator was enhanced throughout the basin (</a:t>
            </a:r>
            <a:r>
              <a:rPr lang="en-US" sz="1200" b="0" i="0" kern="1200" baseline="0" dirty="0" err="1" smtClean="0">
                <a:solidFill>
                  <a:schemeClr val="tx1"/>
                </a:solidFill>
                <a:effectLst/>
                <a:latin typeface="+mn-lt"/>
                <a:ea typeface="+mn-ea"/>
                <a:cs typeface="+mn-cs"/>
              </a:rPr>
              <a:t>a,b</a:t>
            </a:r>
            <a:r>
              <a:rPr lang="en-US" sz="1200" b="0" i="0" kern="1200" baseline="0" dirty="0" smtClean="0">
                <a:solidFill>
                  <a:schemeClr val="tx1"/>
                </a:solidFill>
                <a:effectLst/>
                <a:latin typeface="+mn-lt"/>
                <a:ea typeface="+mn-ea"/>
                <a:cs typeface="+mn-cs"/>
              </a:rPr>
              <a:t>), driven by the strengthened southeast trade winds. The dynamic is similar to the atmospheric response of PMM. Stronger meridional cross-equatorial flows in the eastern Pacific and stronger easterly wind. </a:t>
            </a:r>
            <a:r>
              <a:rPr lang="en-US" sz="1200" b="0" i="0" kern="1200" baseline="0" dirty="0" err="1" smtClean="0">
                <a:solidFill>
                  <a:schemeClr val="tx1"/>
                </a:solidFill>
                <a:effectLst/>
                <a:latin typeface="+mn-lt"/>
                <a:ea typeface="+mn-ea"/>
                <a:cs typeface="+mn-cs"/>
              </a:rPr>
              <a:t>Postive</a:t>
            </a:r>
            <a:r>
              <a:rPr lang="en-US" sz="1200" b="0" i="0" kern="1200" baseline="0" dirty="0" smtClean="0">
                <a:solidFill>
                  <a:schemeClr val="tx1"/>
                </a:solidFill>
                <a:effectLst/>
                <a:latin typeface="+mn-lt"/>
                <a:ea typeface="+mn-ea"/>
                <a:cs typeface="+mn-cs"/>
              </a:rPr>
              <a:t> WEP feedback.</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SE3: story is different at longer lead times. After the initial strengthening of the easterlies, strong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generated so large a meridional gradient that they could trigger very strong meridional winds without further accelerating the easterlies. This forced the ITCZ northward and </a:t>
            </a:r>
            <a:r>
              <a:rPr lang="en-US" sz="1200" b="0" i="0" kern="1200" baseline="0" dirty="0" err="1" smtClean="0">
                <a:solidFill>
                  <a:schemeClr val="tx1"/>
                </a:solidFill>
                <a:effectLst/>
                <a:latin typeface="+mn-lt"/>
                <a:ea typeface="+mn-ea"/>
                <a:cs typeface="+mn-cs"/>
              </a:rPr>
              <a:t>weakend</a:t>
            </a:r>
            <a:r>
              <a:rPr lang="en-US" sz="1200" b="0" i="0" kern="1200" baseline="0" dirty="0" smtClean="0">
                <a:solidFill>
                  <a:schemeClr val="tx1"/>
                </a:solidFill>
                <a:effectLst/>
                <a:latin typeface="+mn-lt"/>
                <a:ea typeface="+mn-ea"/>
                <a:cs typeface="+mn-cs"/>
              </a:rPr>
              <a:t> the trade winds in the northern tropical Pacific. The weakened northeast trade winds in turn warmed the local SST in the northern tropical Pacific as a result of the WES (4e), resembled the PMM. Because of the positive WES, the cross-equatorial pattern develops further.</a:t>
            </a:r>
          </a:p>
          <a:p>
            <a:r>
              <a:rPr lang="en-US" sz="1200" b="0" i="0" kern="1200" baseline="0" dirty="0" smtClean="0">
                <a:solidFill>
                  <a:schemeClr val="tx1"/>
                </a:solidFill>
                <a:effectLst/>
                <a:latin typeface="+mn-lt"/>
                <a:ea typeface="+mn-ea"/>
                <a:cs typeface="+mn-cs"/>
              </a:rPr>
              <a:t>SE and SE3 suggests the cross-equatorial mode might not be evoked unless the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in SE Pacific are strong enough to exert influence in the </a:t>
            </a:r>
            <a:r>
              <a:rPr lang="en-US" sz="1200" b="0" i="0" kern="1200" baseline="0" dirty="0" err="1" smtClean="0">
                <a:solidFill>
                  <a:schemeClr val="tx1"/>
                </a:solidFill>
                <a:effectLst/>
                <a:latin typeface="+mn-lt"/>
                <a:ea typeface="+mn-ea"/>
                <a:cs typeface="+mn-cs"/>
              </a:rPr>
              <a:t>northenrn</a:t>
            </a:r>
            <a:r>
              <a:rPr lang="en-US" sz="1200" b="0" i="0" kern="1200" baseline="0" dirty="0" smtClean="0">
                <a:solidFill>
                  <a:schemeClr val="tx1"/>
                </a:solidFill>
                <a:effectLst/>
                <a:latin typeface="+mn-lt"/>
                <a:ea typeface="+mn-ea"/>
                <a:cs typeface="+mn-cs"/>
              </a:rPr>
              <a:t> hemisphere.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Due to the stronger </a:t>
            </a:r>
            <a:r>
              <a:rPr lang="en-US" sz="1200" b="0" i="0" kern="1200" baseline="0" dirty="0" err="1" smtClean="0">
                <a:solidFill>
                  <a:schemeClr val="tx1"/>
                </a:solidFill>
                <a:effectLst/>
                <a:latin typeface="+mn-lt"/>
                <a:ea typeface="+mn-ea"/>
                <a:cs typeface="+mn-cs"/>
              </a:rPr>
              <a:t>merdional</a:t>
            </a:r>
            <a:r>
              <a:rPr lang="en-US" sz="1200" b="0" i="0" kern="1200" baseline="0" dirty="0" smtClean="0">
                <a:solidFill>
                  <a:schemeClr val="tx1"/>
                </a:solidFill>
                <a:effectLst/>
                <a:latin typeface="+mn-lt"/>
                <a:ea typeface="+mn-ea"/>
                <a:cs typeface="+mn-cs"/>
              </a:rPr>
              <a:t> orientation of the surface wind anomalies in SE3, the surface winds in June were featured by somewhat weaker easterly anomalies in SE3 than in SE throughout the eq. and much stronger meridional winds in EP in SE3. The local meridional and zonal winds in the EP exerted opposite effects on ENSO evolutions by modulating the local upwelling, with the former (the latter) favoring a weaker (stronger) El Nino in SE3.</a:t>
            </a:r>
          </a:p>
          <a:p>
            <a:r>
              <a:rPr lang="en-US" sz="1200" b="0" i="0" kern="1200" baseline="0" dirty="0" smtClean="0">
                <a:solidFill>
                  <a:schemeClr val="tx1"/>
                </a:solidFill>
                <a:effectLst/>
                <a:latin typeface="+mn-lt"/>
                <a:ea typeface="+mn-ea"/>
                <a:cs typeface="+mn-cs"/>
              </a:rPr>
              <a:t>Multiple competing factors influence the response in SE3 to the amplification of the added negative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err="1" smtClean="0">
                <a:solidFill>
                  <a:schemeClr val="tx1"/>
                </a:solidFill>
                <a:effectLst/>
                <a:latin typeface="+mn-lt"/>
                <a:ea typeface="+mn-ea"/>
                <a:cs typeface="+mn-cs"/>
              </a:rPr>
              <a:t>SEpTNWP</a:t>
            </a:r>
            <a:r>
              <a:rPr lang="en-US" sz="1200" b="0" i="0" kern="1200" baseline="0" dirty="0" smtClean="0">
                <a:solidFill>
                  <a:schemeClr val="tx1"/>
                </a:solidFill>
                <a:effectLst/>
                <a:latin typeface="+mn-lt"/>
                <a:ea typeface="+mn-ea"/>
                <a:cs typeface="+mn-cs"/>
              </a:rPr>
              <a:t>: the amplitude increase over SE/SE3 was related to anomalous equatorial westerly winds over the far western Pacific, which were generated by the positive SST anomalies in the tropical WNP. The WWB triggered Kelvin waves. Therefore, the role of the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in the SE was offset by these </a:t>
            </a:r>
            <a:r>
              <a:rPr lang="en-US" sz="1200" b="0" i="0" kern="1200" baseline="0" dirty="0" err="1" smtClean="0">
                <a:solidFill>
                  <a:schemeClr val="tx1"/>
                </a:solidFill>
                <a:effectLst/>
                <a:latin typeface="+mn-lt"/>
                <a:ea typeface="+mn-ea"/>
                <a:cs typeface="+mn-cs"/>
              </a:rPr>
              <a:t>downwelling</a:t>
            </a:r>
            <a:r>
              <a:rPr lang="en-US" sz="1200" b="0" i="0" kern="1200" baseline="0" dirty="0" smtClean="0">
                <a:solidFill>
                  <a:schemeClr val="tx1"/>
                </a:solidFill>
                <a:effectLst/>
                <a:latin typeface="+mn-lt"/>
                <a:ea typeface="+mn-ea"/>
                <a:cs typeface="+mn-cs"/>
              </a:rPr>
              <a:t> Kelvin waves, resulting in a stronger El Nino.</a:t>
            </a: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4A751F-5D27-4804-B5AC-2C3CDD54B4FB}" type="slidenum">
              <a:rPr lang="en-US" smtClean="0"/>
              <a:t>43</a:t>
            </a:fld>
            <a:endParaRPr lang="en-US"/>
          </a:p>
        </p:txBody>
      </p:sp>
    </p:spTree>
    <p:extLst>
      <p:ext uri="{BB962C8B-B14F-4D97-AF65-F5344CB8AC3E}">
        <p14:creationId xmlns:p14="http://schemas.microsoft.com/office/powerpoint/2010/main" val="884226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Time series of (a) equatorial Pacific heat content anomalies (HCA), (b) Niño3 sea surface temperature anomalies (SSTA), and (c) Niño3 sea level anomaly (SLA) over the 1993–2014 period for the observations (continuous lines) and REF experiment (dotted lines). The Pearson correlation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 0.01) between modeled and observed time series is indicated on the upper right of each panel. Red bars normalized to their 1993–2014 maximum (the march 1997 WWE) in Figure </a:t>
            </a:r>
            <a:r>
              <a:rPr lang="en-US" sz="1200" b="0" i="0" u="none" strike="noStrike" kern="1200" dirty="0" smtClean="0">
                <a:solidFill>
                  <a:schemeClr val="tx1"/>
                </a:solidFill>
                <a:effectLst/>
                <a:latin typeface="+mn-lt"/>
                <a:ea typeface="+mn-ea"/>
                <a:cs typeface="+mn-cs"/>
                <a:hlinkClick r:id="rId3" tooltip="Link to figure"/>
              </a:rPr>
              <a:t>1</a:t>
            </a:r>
            <a:r>
              <a:rPr lang="en-US" sz="1200" b="0" i="0" kern="1200" dirty="0" smtClean="0">
                <a:solidFill>
                  <a:schemeClr val="tx1"/>
                </a:solidFill>
                <a:effectLst/>
                <a:latin typeface="+mn-lt"/>
                <a:ea typeface="+mn-ea"/>
                <a:cs typeface="+mn-cs"/>
              </a:rPr>
              <a:t>a indicate WWEs, with the length of the bar proportional to the space-time integral of WWE zonal stress anomalies (this a good measure of the equatorial wind effects on the ocean dynamics in the 3°S–3°N band [</a:t>
            </a:r>
            <a:r>
              <a:rPr lang="en-US" sz="1200" b="0" i="1" kern="1200" dirty="0" smtClean="0">
                <a:solidFill>
                  <a:schemeClr val="tx1"/>
                </a:solidFill>
                <a:effectLst/>
                <a:latin typeface="+mn-lt"/>
                <a:ea typeface="+mn-ea"/>
                <a:cs typeface="+mn-cs"/>
              </a:rPr>
              <a:t>Kessler et al.,</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hlinkClick r:id="rId4" tooltip="Link to bibliographic citation"/>
              </a:rPr>
              <a:t>1</a:t>
            </a:r>
            <a:r>
              <a:rPr lang="en-US" sz="1200" b="0" i="0" kern="1200" dirty="0" smtClean="0">
                <a:solidFill>
                  <a:schemeClr val="tx1"/>
                </a:solidFill>
                <a:effectLst/>
                <a:latin typeface="+mn-lt"/>
                <a:ea typeface="+mn-ea"/>
                <a:cs typeface="+mn-cs"/>
              </a:rPr>
              <a:t>]]). The bar widths are proportional to the WWE durations. The March 1997 WWE is indicated in blue and the February–March 2014 WWE is indicated in green. The pink shading illustrates the periods considered as El </a:t>
            </a:r>
            <a:r>
              <a:rPr lang="en-US" sz="1200" b="0" i="0" kern="1200" dirty="0" err="1" smtClean="0">
                <a:solidFill>
                  <a:schemeClr val="tx1"/>
                </a:solidFill>
                <a:effectLst/>
                <a:latin typeface="+mn-lt"/>
                <a:ea typeface="+mn-ea"/>
                <a:cs typeface="+mn-cs"/>
              </a:rPr>
              <a:t>Niños</a:t>
            </a:r>
            <a:r>
              <a:rPr lang="en-US" sz="1200" b="0" i="0" kern="1200" dirty="0" smtClean="0">
                <a:solidFill>
                  <a:schemeClr val="tx1"/>
                </a:solidFill>
                <a:effectLst/>
                <a:latin typeface="+mn-lt"/>
                <a:ea typeface="+mn-ea"/>
                <a:cs typeface="+mn-cs"/>
              </a:rPr>
              <a:t> based 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January–July 1997 3°N–3°S zonal time section of (a) zonal wind stress referred to as TAUX anomalies (colors with observations (OBS) referring to the NCEP2 model forcing) and WWEs (contours) and SST (color), surface currents (thin black contours) anomalies for (b) observations, (c) REF experiment, and (d) REF minus NOWWE experiments. (e–h) Same as Figures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a–</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d but for 2014. Plain blue lines indicate the EEWP position defined as the longitudinal position of the 28.5°C isotherm in the 3°S–3°N band. Plain grey lines indicate the climatological position of the EEWP. In Figure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d, the dashed blue (respectively, dash-dotted purple) line indicates the EEWP position for the NOWWE (respectively, </a:t>
            </a:r>
            <a:r>
              <a:rPr lang="en-US" sz="1200" b="0" i="0" kern="1200" dirty="0" err="1" smtClean="0">
                <a:solidFill>
                  <a:schemeClr val="tx1"/>
                </a:solidFill>
                <a:effectLst/>
                <a:latin typeface="+mn-lt"/>
                <a:ea typeface="+mn-ea"/>
                <a:cs typeface="+mn-cs"/>
              </a:rPr>
              <a:t>MarWWE</a:t>
            </a:r>
            <a:r>
              <a:rPr lang="en-US" sz="1200" b="0" i="0" kern="1200" dirty="0" smtClean="0">
                <a:solidFill>
                  <a:schemeClr val="tx1"/>
                </a:solidFill>
                <a:effectLst/>
                <a:latin typeface="+mn-lt"/>
                <a:ea typeface="+mn-ea"/>
                <a:cs typeface="+mn-cs"/>
              </a:rPr>
              <a:t>) experiments. In Figures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f and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g, the EEWP is indicated in blue for 1997 and in red for 2014. In Figure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h, the dashed red (respectively, dash-dotted purple) line indicates the EEWP position for the NOWWE (respectively, 1997WWE) experiments. Labels of the experiment EEWP are added for clarity on each panel.</a:t>
            </a:r>
          </a:p>
          <a:p>
            <a:endParaRPr lang="en-US" sz="1200" b="0" i="0" kern="1200" dirty="0" smtClean="0">
              <a:solidFill>
                <a:schemeClr val="tx1"/>
              </a:solidFill>
              <a:effectLst/>
              <a:latin typeface="+mn-lt"/>
              <a:ea typeface="+mn-ea"/>
              <a:cs typeface="+mn-cs"/>
            </a:endParaRPr>
          </a:p>
          <a:p>
            <a:r>
              <a:rPr lang="en-US" dirty="0" smtClean="0"/>
              <a:t>Fig. 2 show</a:t>
            </a:r>
            <a:r>
              <a:rPr lang="en-US" baseline="0" dirty="0" smtClean="0"/>
              <a:t> the observed equatorial pacific evolution during the onset and growth of 1997 and 2014. 1997 WWE is followed by a rapid eastward displacement of the eastern edge of the warm pool (EEWP). This WWE initiates a strong </a:t>
            </a:r>
            <a:r>
              <a:rPr lang="en-US" baseline="0" dirty="0" err="1" smtClean="0"/>
              <a:t>downwelling</a:t>
            </a:r>
            <a:r>
              <a:rPr lang="en-US" baseline="0" dirty="0" smtClean="0"/>
              <a:t> Kelvin wave, reaches the EP in May. This WWE is followed by other WWEs from April to June, with intense surface jets over the warm pool and sustained </a:t>
            </a:r>
            <a:r>
              <a:rPr lang="en-US" baseline="0" dirty="0" err="1" smtClean="0"/>
              <a:t>SSTa</a:t>
            </a:r>
            <a:r>
              <a:rPr lang="en-US" baseline="0" dirty="0" smtClean="0"/>
              <a:t> in CP,EP.</a:t>
            </a:r>
          </a:p>
          <a:p>
            <a:endParaRPr lang="en-US" baseline="0" dirty="0" smtClean="0"/>
          </a:p>
          <a:p>
            <a:pPr marL="228600" indent="-228600">
              <a:buAutoNum type="alphaLcParenR"/>
            </a:pPr>
            <a:r>
              <a:rPr lang="en-US" baseline="0" dirty="0" smtClean="0"/>
              <a:t>EEWP only reach  155W in 2014, but 140W in 1997.</a:t>
            </a:r>
          </a:p>
          <a:p>
            <a:pPr marL="228600" indent="-228600">
              <a:buAutoNum type="alphaLcParenR"/>
            </a:pPr>
            <a:r>
              <a:rPr lang="en-US" dirty="0" smtClean="0"/>
              <a:t>Warming in CP/EP in 2014</a:t>
            </a:r>
            <a:r>
              <a:rPr lang="en-US" baseline="0" dirty="0" smtClean="0"/>
              <a:t> </a:t>
            </a:r>
            <a:r>
              <a:rPr lang="en-US" dirty="0" smtClean="0"/>
              <a:t>is 2/1 of 1997.</a:t>
            </a:r>
          </a:p>
          <a:p>
            <a:pPr marL="228600" indent="-228600">
              <a:buAutoNum type="alphaLcParenR"/>
            </a:pPr>
            <a:r>
              <a:rPr lang="en-US" dirty="0" smtClean="0"/>
              <a:t>No other WWEs after 2014 March.</a:t>
            </a:r>
          </a:p>
          <a:p>
            <a:pPr marL="0" indent="0">
              <a:buNone/>
            </a:pPr>
            <a:r>
              <a:rPr lang="en-US" dirty="0" smtClean="0"/>
              <a:t>NOWWE: zeroing the WWE regions in the stress seasonal anomaly field</a:t>
            </a:r>
            <a:r>
              <a:rPr lang="en-US" baseline="0" dirty="0" smtClean="0"/>
              <a:t> (keep only the seasonal cycle within WWEs).</a:t>
            </a:r>
          </a:p>
          <a:p>
            <a:pPr marL="0" indent="0">
              <a:buNone/>
            </a:pPr>
            <a:r>
              <a:rPr lang="en-US" baseline="0" dirty="0" smtClean="0"/>
              <a:t>1997WWEs: all WWEs of 1997 were added to the </a:t>
            </a:r>
            <a:r>
              <a:rPr lang="en-US" baseline="0" smtClean="0"/>
              <a:t>NOWWE stress in 2014.</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44</a:t>
            </a:fld>
            <a:endParaRPr lang="en-US"/>
          </a:p>
        </p:txBody>
      </p:sp>
    </p:spTree>
    <p:extLst>
      <p:ext uri="{BB962C8B-B14F-4D97-AF65-F5344CB8AC3E}">
        <p14:creationId xmlns:p14="http://schemas.microsoft.com/office/powerpoint/2010/main" val="2060271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Fig. 1</a:t>
            </a:r>
            <a:r>
              <a:rPr lang="en-US" sz="1200" b="0" i="0" kern="1200" dirty="0" smtClean="0">
                <a:solidFill>
                  <a:schemeClr val="tx1"/>
                </a:solidFill>
                <a:effectLst/>
                <a:latin typeface="+mn-lt"/>
                <a:ea typeface="+mn-ea"/>
                <a:cs typeface="+mn-cs"/>
              </a:rPr>
              <a:t>Spatial pattern of the austral summer [November–April (NDJFMA)] averaged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SLP (</a:t>
            </a:r>
            <a:r>
              <a:rPr lang="en-US" sz="1200" b="0" i="0" kern="1200" dirty="0" err="1" smtClean="0">
                <a:solidFill>
                  <a:schemeClr val="tx1"/>
                </a:solidFill>
                <a:effectLst/>
                <a:latin typeface="+mn-lt"/>
                <a:ea typeface="+mn-ea"/>
                <a:cs typeface="+mn-cs"/>
              </a:rPr>
              <a:t>mb</a:t>
            </a:r>
            <a:r>
              <a:rPr lang="en-US" sz="1200" b="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SST (°C) anomalies regressed against the austral summer (NDJFMA-averaged) cold tongue index (CTI) during the following year [the CTI is defined as SST averaged over (180°–90°W, 6°S–6°N) and is a commonly used index of ENSO variability]. Positive (</a:t>
            </a:r>
            <a:r>
              <a:rPr lang="en-US" sz="1200" b="0" i="1" kern="1200" dirty="0" smtClean="0">
                <a:solidFill>
                  <a:schemeClr val="tx1"/>
                </a:solidFill>
                <a:effectLst/>
                <a:latin typeface="+mn-lt"/>
                <a:ea typeface="+mn-ea"/>
                <a:cs typeface="+mn-cs"/>
              </a:rPr>
              <a:t>red</a:t>
            </a:r>
            <a:r>
              <a:rPr lang="en-US" sz="1200" b="0" i="0" kern="1200" dirty="0" smtClean="0">
                <a:solidFill>
                  <a:schemeClr val="tx1"/>
                </a:solidFill>
                <a:effectLst/>
                <a:latin typeface="+mn-lt"/>
                <a:ea typeface="+mn-ea"/>
                <a:cs typeface="+mn-cs"/>
              </a:rPr>
              <a:t>) and negative (</a:t>
            </a:r>
            <a:r>
              <a:rPr lang="en-US" sz="1200" b="0" i="1" kern="1200" dirty="0" smtClean="0">
                <a:solidFill>
                  <a:schemeClr val="tx1"/>
                </a:solidFill>
                <a:effectLst/>
                <a:latin typeface="+mn-lt"/>
                <a:ea typeface="+mn-ea"/>
                <a:cs typeface="+mn-cs"/>
              </a:rPr>
              <a:t>blue</a:t>
            </a:r>
            <a:r>
              <a:rPr lang="en-US" sz="1200" b="0" i="0" kern="1200" dirty="0" smtClean="0">
                <a:solidFill>
                  <a:schemeClr val="tx1"/>
                </a:solidFill>
                <a:effectLst/>
                <a:latin typeface="+mn-lt"/>
                <a:ea typeface="+mn-ea"/>
                <a:cs typeface="+mn-cs"/>
              </a:rPr>
              <a:t>) SLP and SST anomalies, with regression coefficients significant at the 0.05 level, are shaded. In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three green boxes</a:t>
            </a:r>
            <a:r>
              <a:rPr lang="en-US" sz="1200" b="0" i="0" kern="1200" dirty="0" smtClean="0">
                <a:solidFill>
                  <a:schemeClr val="tx1"/>
                </a:solidFill>
                <a:effectLst/>
                <a:latin typeface="+mn-lt"/>
                <a:ea typeface="+mn-ea"/>
                <a:cs typeface="+mn-cs"/>
              </a:rPr>
              <a:t> [positive regression box: (177°–130°W, 72°–52°S); negative regression boxes: (155°E–145°W, 48°–25°S) and (110°–75°W, 57°–33°S)] indicate the locations of three action centers of the PSA, respectively. In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four green boxes</a:t>
            </a:r>
            <a:r>
              <a:rPr lang="en-US" sz="1200" b="0" i="0" kern="1200" dirty="0" smtClean="0">
                <a:solidFill>
                  <a:schemeClr val="tx1"/>
                </a:solidFill>
                <a:effectLst/>
                <a:latin typeface="+mn-lt"/>
                <a:ea typeface="+mn-ea"/>
                <a:cs typeface="+mn-cs"/>
              </a:rPr>
              <a:t> [from left to right: (142°E–179°W, 47°–25°S); (173°–145°W, 58°–36°S); (113°–81°W, 59°–40°S); and (103°–76°W, 37°–17°S)] define the locations of the four poles of the SPQ</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45</a:t>
            </a:fld>
            <a:endParaRPr lang="en-US"/>
          </a:p>
        </p:txBody>
      </p:sp>
    </p:spTree>
    <p:extLst>
      <p:ext uri="{BB962C8B-B14F-4D97-AF65-F5344CB8AC3E}">
        <p14:creationId xmlns:p14="http://schemas.microsoft.com/office/powerpoint/2010/main" val="78954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a:t>
            </a:r>
            <a:r>
              <a:rPr lang="en-US" sz="1200" kern="1200" dirty="0" smtClean="0">
                <a:solidFill>
                  <a:schemeClr val="tx1"/>
                </a:solidFill>
                <a:effectLst/>
                <a:latin typeface="+mn-lt"/>
                <a:ea typeface="+mn-ea"/>
                <a:cs typeface="+mn-cs"/>
              </a:rPr>
              <a:t> (a) Correlation maps of the boreal winter [November–March (NDJFM)] SLP anomalies correlated with the Niño3.4 index during the following boreal winter. Areas with a correlation significant at or above the 90% confidence level are shaded. The two green boxes [positive correlation box: (175°–117°W, 50°–74°N); and negative correlation box: (179°E–135°W, 8°–31°N)] are used to define the NPI, while the two magenta boxes with significant negative correlations [from left to right: (162°E–140°W, 46°–24°S); and (107°–75°W, 59°–38°S)] are used to define the SPI. (b) Time series of the boreal winter NPI (red line) and SPI (dashed green line) overlaid with the Niño3.4 index (black bars) during the following boreal winter. All indices are standardized, and the correlations of the boreal winter NPI and SPI with the Niño3.4 index a year later are given in the lower left corner.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a:t>
            </a:r>
            <a:r>
              <a:rPr lang="en-US" sz="1200" kern="1200" dirty="0" smtClean="0">
                <a:solidFill>
                  <a:schemeClr val="tx1"/>
                </a:solidFill>
                <a:effectLst/>
                <a:latin typeface="+mn-lt"/>
                <a:ea typeface="+mn-ea"/>
                <a:cs typeface="+mn-cs"/>
              </a:rPr>
              <a:t> (a) Scatterplot of the boreal winter (NDJFM) NPI versus the Niño3.4 index a year later, plotted only for those years in which the NPI has the same sign as the SPI. (b) As for (a) but for only those years in which the NPI has the opposite sign as the SPI. (c) Scatterplot of the boreal winter (NDJFM) SPI versus the Niño3.4 index a year later, plotted only for those years in which the NPI has the same sign as the SPI. (d) As for (c) but for only those years in which the NPI has the opposite sign as the SPI. (e) Probability (given in percentile) of strong, weak, and normal ENSO events preceded by the same-sign NPI and SPI. (f) As for (e) but for probability of strong, weak, and normal ENSO events preceded by the opposite-sign NPI and SPI. In (a)–(d), the correlation coefficient between the boreal winter NPI or SPI index with the Niño4 index a year later is given in the upper left corner.</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46</a:t>
            </a:fld>
            <a:endParaRPr lang="en-US"/>
          </a:p>
        </p:txBody>
      </p:sp>
    </p:spTree>
    <p:extLst>
      <p:ext uri="{BB962C8B-B14F-4D97-AF65-F5344CB8AC3E}">
        <p14:creationId xmlns:p14="http://schemas.microsoft.com/office/powerpoint/2010/main" val="642166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Supplementary Figure 1.</a:t>
            </a:r>
            <a:r>
              <a:rPr lang="en-US" sz="1200" kern="1200" dirty="0" smtClean="0">
                <a:solidFill>
                  <a:schemeClr val="tx1"/>
                </a:solidFill>
                <a:effectLst/>
                <a:latin typeface="+mn-lt"/>
                <a:ea typeface="+mn-ea"/>
                <a:cs typeface="+mn-cs"/>
              </a:rPr>
              <a:t> Correlation maps of the DJF NPI (left panel) and SPI (right panel) with the 3-month averaged SST (shading) and surface wind (vectors) anomalies for several lead times (MAM, JJA, SON, and DJF). Positive (red) and negative (blue) SST anomalies with correlations significant at or above the 90% confidence level are shaded. Only surface wind vectors significant at the 90% confidence level are shown.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Supplementary Figure 2.</a:t>
            </a:r>
            <a:r>
              <a:rPr lang="en-US" sz="1200" kern="1200" dirty="0" smtClean="0">
                <a:solidFill>
                  <a:schemeClr val="tx1"/>
                </a:solidFill>
                <a:effectLst/>
                <a:latin typeface="+mn-lt"/>
                <a:ea typeface="+mn-ea"/>
                <a:cs typeface="+mn-cs"/>
              </a:rPr>
              <a:t> As in Figure 3, but for lagged regressions of the 3-month averaged SST (°C; shading) and surface wind (m s</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vectors) anomalies, calculated against the DJF SPI for years in which the NPI and SPI have the same (left panel) and opposite (right panel) sign.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Supplementary Figure 3.</a:t>
            </a:r>
            <a:r>
              <a:rPr lang="en-US" sz="1200" kern="1200" dirty="0" smtClean="0">
                <a:solidFill>
                  <a:schemeClr val="tx1"/>
                </a:solidFill>
                <a:effectLst/>
                <a:latin typeface="+mn-lt"/>
                <a:ea typeface="+mn-ea"/>
                <a:cs typeface="+mn-cs"/>
              </a:rPr>
              <a:t> Time series of the observed boreal winter Niño3.4 index (black bars), and the cross-validated </a:t>
            </a:r>
            <a:r>
              <a:rPr lang="en-US" sz="1200" kern="1200" dirty="0" err="1" smtClean="0">
                <a:solidFill>
                  <a:schemeClr val="tx1"/>
                </a:solidFill>
                <a:effectLst/>
                <a:latin typeface="+mn-lt"/>
                <a:ea typeface="+mn-ea"/>
                <a:cs typeface="+mn-cs"/>
              </a:rPr>
              <a:t>hindcasts</a:t>
            </a:r>
            <a:r>
              <a:rPr lang="en-US" sz="1200" kern="1200" dirty="0" smtClean="0">
                <a:solidFill>
                  <a:schemeClr val="tx1"/>
                </a:solidFill>
                <a:effectLst/>
                <a:latin typeface="+mn-lt"/>
                <a:ea typeface="+mn-ea"/>
                <a:cs typeface="+mn-cs"/>
              </a:rPr>
              <a:t> of the boreal winter Niño3.4 index generated by empirical model (1) using both the combined NPI and SPI (dashed green line), using the NPI alone (red line), and using the SPI alone (blue line). The correlations between various time series are given in the lower left corner.</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47</a:t>
            </a:fld>
            <a:endParaRPr lang="en-US"/>
          </a:p>
        </p:txBody>
      </p:sp>
    </p:spTree>
    <p:extLst>
      <p:ext uri="{BB962C8B-B14F-4D97-AF65-F5344CB8AC3E}">
        <p14:creationId xmlns:p14="http://schemas.microsoft.com/office/powerpoint/2010/main" val="417109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it is possible that the STC is just a part of the </a:t>
            </a:r>
            <a:r>
              <a:rPr lang="en-US" b="1" dirty="0" err="1" smtClean="0"/>
              <a:t>ocn-atm</a:t>
            </a:r>
            <a:r>
              <a:rPr lang="en-US" b="1" baseline="0" dirty="0" smtClean="0"/>
              <a:t> interaction</a:t>
            </a:r>
            <a:r>
              <a:rPr lang="en-US" dirty="0" smtClean="0"/>
              <a:t>.</a:t>
            </a:r>
          </a:p>
          <a:p>
            <a:r>
              <a:rPr lang="en-US" dirty="0" smtClean="0"/>
              <a:t>Also,</a:t>
            </a:r>
            <a:r>
              <a:rPr lang="en-US" baseline="0" dirty="0" smtClean="0"/>
              <a:t> </a:t>
            </a:r>
            <a:r>
              <a:rPr lang="en-US" dirty="0" smtClean="0"/>
              <a:t>STC is directly correlated with equatorial SST changes at both </a:t>
            </a:r>
            <a:r>
              <a:rPr lang="en-US" b="1" dirty="0" err="1" smtClean="0"/>
              <a:t>interannual</a:t>
            </a:r>
            <a:r>
              <a:rPr lang="en-US" b="1" dirty="0" smtClean="0"/>
              <a:t> and decadal scales</a:t>
            </a:r>
            <a:r>
              <a:rPr lang="en-US" dirty="0" smtClean="0"/>
              <a:t>. </a:t>
            </a:r>
          </a:p>
          <a:p>
            <a:r>
              <a:rPr lang="en-US" dirty="0" smtClean="0"/>
              <a:t>Jerry talked about the decadal</a:t>
            </a:r>
            <a:r>
              <a:rPr lang="en-US" baseline="0" dirty="0" smtClean="0"/>
              <a:t> changes. </a:t>
            </a:r>
            <a:r>
              <a:rPr lang="en-US" dirty="0" smtClean="0"/>
              <a:t>Here, we want to emphasize on the </a:t>
            </a:r>
            <a:r>
              <a:rPr lang="en-US" dirty="0" err="1" smtClean="0"/>
              <a:t>interannual</a:t>
            </a:r>
            <a:r>
              <a:rPr lang="en-US" dirty="0" smtClean="0"/>
              <a:t> scale.</a:t>
            </a:r>
          </a:p>
          <a:p>
            <a:r>
              <a:rPr lang="en-US" dirty="0" smtClean="0"/>
              <a:t>The structure of the STCs can be an important factor that controls ENSO.</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5</a:t>
            </a:fld>
            <a:endParaRPr lang="en-US"/>
          </a:p>
        </p:txBody>
      </p:sp>
    </p:spTree>
    <p:extLst>
      <p:ext uri="{BB962C8B-B14F-4D97-AF65-F5344CB8AC3E}">
        <p14:creationId xmlns:p14="http://schemas.microsoft.com/office/powerpoint/2010/main" val="3445657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49</a:t>
            </a:fld>
            <a:endParaRPr lang="en-US"/>
          </a:p>
        </p:txBody>
      </p:sp>
    </p:spTree>
    <p:extLst>
      <p:ext uri="{BB962C8B-B14F-4D97-AF65-F5344CB8AC3E}">
        <p14:creationId xmlns:p14="http://schemas.microsoft.com/office/powerpoint/2010/main" val="1555680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dirty="0"/>
              <a:t>Time series of NDJ-averaged -V</a:t>
            </a:r>
            <a:r>
              <a:rPr lang="en-US" altLang="zh-TW" sz="1100" baseline="-25000" dirty="0"/>
              <a:t>10ps</a:t>
            </a:r>
            <a:r>
              <a:rPr lang="en-US" altLang="zh-TW" sz="1100" dirty="0"/>
              <a:t>, JAS-averaged U</a:t>
            </a:r>
            <a:r>
              <a:rPr lang="en-US" altLang="zh-TW" sz="1100" baseline="-25000" dirty="0"/>
              <a:t>10ps</a:t>
            </a:r>
            <a:r>
              <a:rPr lang="en-US" altLang="zh-TW" sz="1100" dirty="0"/>
              <a:t> in PAMS (superimposed by their associated JFM-averaged PC2 and DJF-averaged PC1 with maximum correlations in Figs. 8a and 8b, respectively). All time series are aligned with their corresponding months. Black solid (dashed) lines label the El Niño (La Niña) years in December.</a:t>
            </a:r>
            <a:endParaRPr lang="zh-TW" altLang="zh-TW" sz="1100" dirty="0"/>
          </a:p>
          <a:p>
            <a:r>
              <a:rPr lang="en-US" altLang="zh-TW" sz="1100" dirty="0"/>
              <a:t/>
            </a:r>
            <a:br>
              <a:rPr lang="en-US" altLang="zh-TW" sz="1100" dirty="0"/>
            </a:br>
            <a:endParaRPr lang="zh-TW" altLang="en-US" dirty="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50</a:t>
            </a:fld>
            <a:endParaRPr lang="en-US"/>
          </a:p>
        </p:txBody>
      </p:sp>
    </p:spTree>
    <p:extLst>
      <p:ext uri="{BB962C8B-B14F-4D97-AF65-F5344CB8AC3E}">
        <p14:creationId xmlns:p14="http://schemas.microsoft.com/office/powerpoint/2010/main" val="4067485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52</a:t>
            </a:fld>
            <a:endParaRPr lang="en-US"/>
          </a:p>
        </p:txBody>
      </p:sp>
    </p:spTree>
    <p:extLst>
      <p:ext uri="{BB962C8B-B14F-4D97-AF65-F5344CB8AC3E}">
        <p14:creationId xmlns:p14="http://schemas.microsoft.com/office/powerpoint/2010/main" val="3260428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55</a:t>
            </a:fld>
            <a:endParaRPr lang="en-US"/>
          </a:p>
        </p:txBody>
      </p:sp>
    </p:spTree>
    <p:extLst>
      <p:ext uri="{BB962C8B-B14F-4D97-AF65-F5344CB8AC3E}">
        <p14:creationId xmlns:p14="http://schemas.microsoft.com/office/powerpoint/2010/main" val="761200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chemeClr val="tx1">
                    <a:lumMod val="85000"/>
                    <a:lumOff val="15000"/>
                  </a:schemeClr>
                </a:solidFill>
                <a:latin typeface="Comic Sans MS" panose="030F0702030302020204" pitchFamily="66" charset="0"/>
              </a:rPr>
              <a:t>RCEC, Academia </a:t>
            </a:r>
            <a:r>
              <a:rPr lang="en-US" altLang="zh-TW" sz="1200" dirty="0" err="1" smtClean="0">
                <a:solidFill>
                  <a:schemeClr val="tx1">
                    <a:lumMod val="85000"/>
                    <a:lumOff val="15000"/>
                  </a:schemeClr>
                </a:solidFill>
                <a:latin typeface="Comic Sans MS" panose="030F0702030302020204" pitchFamily="66" charset="0"/>
              </a:rPr>
              <a:t>Sinica</a:t>
            </a:r>
            <a:r>
              <a:rPr lang="en-US" altLang="zh-TW" sz="1200" dirty="0" smtClean="0">
                <a:solidFill>
                  <a:schemeClr val="tx1">
                    <a:lumMod val="85000"/>
                    <a:lumOff val="15000"/>
                  </a:schemeClr>
                </a:solidFill>
                <a:latin typeface="Comic Sans MS" panose="030F0702030302020204" pitchFamily="66" charset="0"/>
              </a:rPr>
              <a:t>, Taiwan; </a:t>
            </a:r>
            <a:r>
              <a:rPr lang="en-US" altLang="zh-TW" sz="1200" dirty="0" err="1" smtClean="0">
                <a:solidFill>
                  <a:schemeClr val="tx1">
                    <a:lumMod val="85000"/>
                    <a:lumOff val="15000"/>
                  </a:schemeClr>
                </a:solidFill>
                <a:latin typeface="Comic Sans MS" panose="030F0702030302020204" pitchFamily="66" charset="0"/>
              </a:rPr>
              <a:t>Ruiqiang</a:t>
            </a:r>
            <a:r>
              <a:rPr lang="en-US" altLang="zh-TW" sz="1200" dirty="0" smtClean="0">
                <a:solidFill>
                  <a:schemeClr val="tx1">
                    <a:lumMod val="85000"/>
                    <a:lumOff val="15000"/>
                  </a:schemeClr>
                </a:solidFill>
                <a:latin typeface="Comic Sans MS" panose="030F0702030302020204" pitchFamily="66" charset="0"/>
              </a:rPr>
              <a:t> Ding: Institute of Atmospheric Physics, Chinese Academy of Sciences, Beijing, China; </a:t>
            </a:r>
            <a:r>
              <a:rPr lang="en-US" altLang="zh-TW" sz="1200" dirty="0" err="1" smtClean="0">
                <a:solidFill>
                  <a:schemeClr val="tx1">
                    <a:lumMod val="85000"/>
                    <a:lumOff val="15000"/>
                  </a:schemeClr>
                </a:solidFill>
                <a:latin typeface="Comic Sans MS" panose="030F0702030302020204" pitchFamily="66" charset="0"/>
              </a:rPr>
              <a:t>Jiangping</a:t>
            </a:r>
            <a:r>
              <a:rPr lang="en-US" altLang="zh-TW" sz="1200" dirty="0" smtClean="0">
                <a:solidFill>
                  <a:schemeClr val="tx1">
                    <a:lumMod val="85000"/>
                    <a:lumOff val="15000"/>
                  </a:schemeClr>
                </a:solidFill>
                <a:latin typeface="Comic Sans MS" panose="030F0702030302020204" pitchFamily="66" charset="0"/>
              </a:rPr>
              <a:t> Li: GCESS, Beijing Normal University, Beijing, China</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i="0" dirty="0" smtClean="0">
                <a:solidFill>
                  <a:schemeClr val="tx1">
                    <a:lumMod val="85000"/>
                    <a:lumOff val="15000"/>
                  </a:schemeClr>
                </a:solidFill>
                <a:latin typeface="Comic Sans MS" panose="030F0702030302020204" pitchFamily="66" charset="0"/>
              </a:rPr>
              <a:t>Zeng-Zhen Hu, CPC NCEP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i="1" dirty="0" smtClean="0">
              <a:solidFill>
                <a:schemeClr val="tx1">
                  <a:lumMod val="85000"/>
                  <a:lumOff val="15000"/>
                </a:schemeClr>
              </a:solidFill>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new Pacific climate paradigm was recently proposed based on the two dominant coupled ocean-atmosphere (O–A) modes of surface variability and equatorial dynamics. These two leading modes can explain most of the North Pacific climate variability and are linked with each other. The second O–A mode reflects the footprint of the meridional variability associated with North Pacific Oscillation through the tropical–extratropical teleconnection and commonly evolves into the El Niño–Southern Oscillation (ENSO) phase. This is confirmed by the occurrence of the warm Blob that developed after late 2013 in the northeastern Pacific, leading to the 2015 El Niño. Based on the new paradigm, a simple statistical model is derived to enhance the ENSO prediction through the evolution of the ocean heat condition and the oceanic Kelvin wave propagation associated with westerly wind events and easterly wind surges in the tropical Pacific. The </a:t>
            </a:r>
            <a:r>
              <a:rPr lang="en-US" sz="1200" kern="1200" dirty="0" err="1" smtClean="0">
                <a:solidFill>
                  <a:schemeClr val="tx1"/>
                </a:solidFill>
                <a:effectLst/>
                <a:latin typeface="+mn-lt"/>
                <a:ea typeface="+mn-ea"/>
                <a:cs typeface="+mn-cs"/>
              </a:rPr>
              <a:t>hindcast</a:t>
            </a:r>
            <a:r>
              <a:rPr lang="en-US" sz="1200" kern="1200" dirty="0" smtClean="0">
                <a:solidFill>
                  <a:schemeClr val="tx1"/>
                </a:solidFill>
                <a:effectLst/>
                <a:latin typeface="+mn-lt"/>
                <a:ea typeface="+mn-ea"/>
                <a:cs typeface="+mn-cs"/>
              </a:rPr>
              <a:t> skill of the proposed model is better than that based on the Warm Water Volume index in terms of the monthly correlation, normalized RMSEs and ENSO occurrences, The </a:t>
            </a:r>
            <a:r>
              <a:rPr lang="en-US" sz="1200" kern="1200" dirty="0" err="1" smtClean="0">
                <a:solidFill>
                  <a:schemeClr val="tx1"/>
                </a:solidFill>
                <a:effectLst/>
                <a:latin typeface="+mn-lt"/>
                <a:ea typeface="+mn-ea"/>
                <a:cs typeface="+mn-cs"/>
              </a:rPr>
              <a:t>hindcast</a:t>
            </a:r>
            <a:r>
              <a:rPr lang="en-US" sz="1200" kern="1200" dirty="0" smtClean="0">
                <a:solidFill>
                  <a:schemeClr val="tx1"/>
                </a:solidFill>
                <a:effectLst/>
                <a:latin typeface="+mn-lt"/>
                <a:ea typeface="+mn-ea"/>
                <a:cs typeface="+mn-cs"/>
              </a:rPr>
              <a:t> skill is also comparable to the predictions using other dynamical and statistical models, indicating that these processes are the keys to ENSO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i="1" dirty="0" smtClean="0">
              <a:solidFill>
                <a:schemeClr val="tx1">
                  <a:lumMod val="85000"/>
                  <a:lumOff val="15000"/>
                </a:schemeClr>
              </a:solidFill>
              <a:latin typeface="Comic Sans MS" panose="030F0702030302020204" pitchFamily="66" charset="0"/>
            </a:endParaRPr>
          </a:p>
        </p:txBody>
      </p:sp>
      <p:sp>
        <p:nvSpPr>
          <p:cNvPr id="4" name="投影片編號版面配置區 3"/>
          <p:cNvSpPr>
            <a:spLocks noGrp="1"/>
          </p:cNvSpPr>
          <p:nvPr>
            <p:ph type="sldNum" sz="quarter" idx="10"/>
          </p:nvPr>
        </p:nvSpPr>
        <p:spPr/>
        <p:txBody>
          <a:bodyPr/>
          <a:lstStyle/>
          <a:p>
            <a:fld id="{344A751F-5D27-4804-B5AC-2C3CDD54B4FB}" type="slidenum">
              <a:rPr lang="en-US" smtClean="0"/>
              <a:t>56</a:t>
            </a:fld>
            <a:endParaRPr lang="en-US"/>
          </a:p>
        </p:txBody>
      </p:sp>
    </p:spTree>
    <p:extLst>
      <p:ext uri="{BB962C8B-B14F-4D97-AF65-F5344CB8AC3E}">
        <p14:creationId xmlns:p14="http://schemas.microsoft.com/office/powerpoint/2010/main" val="137221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SODA. Time series of the interior STC convergence anomaly is compared with the averaged </a:t>
            </a:r>
            <a:r>
              <a:rPr lang="en-US" dirty="0" err="1" smtClean="0"/>
              <a:t>SSTa</a:t>
            </a:r>
            <a:r>
              <a:rPr lang="en-US" dirty="0" smtClean="0"/>
              <a:t> over</a:t>
            </a:r>
            <a:r>
              <a:rPr lang="en-US" baseline="0" dirty="0" smtClean="0"/>
              <a:t> the central and E Pac. where upwelling is intense (consistent with Nino3.4).</a:t>
            </a:r>
          </a:p>
          <a:p>
            <a:r>
              <a:rPr lang="en-US" baseline="0" dirty="0" smtClean="0"/>
              <a:t>STC and SST are </a:t>
            </a:r>
            <a:r>
              <a:rPr lang="en-US" b="1" baseline="0" dirty="0" err="1" smtClean="0"/>
              <a:t>anticorrelated</a:t>
            </a:r>
            <a:r>
              <a:rPr lang="en-US" baseline="0" dirty="0" smtClean="0"/>
              <a:t>, indicating the stronger (weaker) convergence of STC is associated with lower (higher) SST. </a:t>
            </a:r>
          </a:p>
          <a:p>
            <a:r>
              <a:rPr lang="en-US" b="1" baseline="0" dirty="0" smtClean="0"/>
              <a:t>1Sv net STC </a:t>
            </a:r>
            <a:r>
              <a:rPr lang="en-US" baseline="0" dirty="0" smtClean="0"/>
              <a:t>convergence  corresponds to 0.1 C SST change.</a:t>
            </a:r>
          </a:p>
          <a:p>
            <a:r>
              <a:rPr lang="en-US" b="1" baseline="0" dirty="0" smtClean="0"/>
              <a:t>SST leads </a:t>
            </a:r>
            <a:r>
              <a:rPr lang="en-US" baseline="0" dirty="0" smtClean="0"/>
              <a:t>the interior STC by 2 month at </a:t>
            </a:r>
            <a:r>
              <a:rPr lang="en-US" baseline="0" dirty="0" err="1" smtClean="0"/>
              <a:t>interannual</a:t>
            </a:r>
            <a:r>
              <a:rPr lang="en-US" baseline="0" dirty="0" smtClean="0"/>
              <a:t> scale.</a:t>
            </a:r>
          </a:p>
        </p:txBody>
      </p:sp>
      <p:sp>
        <p:nvSpPr>
          <p:cNvPr id="4" name="Slide Number Placeholder 3"/>
          <p:cNvSpPr>
            <a:spLocks noGrp="1"/>
          </p:cNvSpPr>
          <p:nvPr>
            <p:ph type="sldNum" sz="quarter" idx="10"/>
          </p:nvPr>
        </p:nvSpPr>
        <p:spPr/>
        <p:txBody>
          <a:bodyPr/>
          <a:lstStyle/>
          <a:p>
            <a:fld id="{344A751F-5D27-4804-B5AC-2C3CDD54B4FB}" type="slidenum">
              <a:rPr lang="en-US" smtClean="0"/>
              <a:t>6</a:t>
            </a:fld>
            <a:endParaRPr lang="en-US"/>
          </a:p>
        </p:txBody>
      </p:sp>
    </p:spTree>
    <p:extLst>
      <p:ext uri="{BB962C8B-B14F-4D97-AF65-F5344CB8AC3E}">
        <p14:creationId xmlns:p14="http://schemas.microsoft.com/office/powerpoint/2010/main" val="305958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GB" altLang="zh-TW" sz="1200" kern="1200" baseline="0" dirty="0" smtClean="0">
                <a:solidFill>
                  <a:schemeClr val="tx1"/>
                </a:solidFill>
                <a:effectLst/>
                <a:latin typeface="+mn-lt"/>
                <a:ea typeface="+mn-ea"/>
                <a:cs typeface="+mn-cs"/>
              </a:rPr>
              <a:t>Further examine the l</a:t>
            </a:r>
            <a:r>
              <a:rPr lang="en-GB" altLang="zh-TW" sz="1200" kern="1200" dirty="0" smtClean="0">
                <a:solidFill>
                  <a:schemeClr val="tx1"/>
                </a:solidFill>
                <a:effectLst/>
                <a:latin typeface="+mn-lt"/>
                <a:ea typeface="+mn-ea"/>
                <a:cs typeface="+mn-cs"/>
              </a:rPr>
              <a:t>ag-correlation between </a:t>
            </a:r>
            <a:r>
              <a:rPr lang="en-GB" altLang="zh-TW" sz="1200" kern="1200" dirty="0" err="1" smtClean="0">
                <a:solidFill>
                  <a:schemeClr val="tx1"/>
                </a:solidFill>
                <a:effectLst/>
                <a:latin typeface="+mn-lt"/>
                <a:ea typeface="+mn-ea"/>
                <a:cs typeface="+mn-cs"/>
              </a:rPr>
              <a:t>SSTa</a:t>
            </a:r>
            <a:r>
              <a:rPr lang="en-GB" altLang="zh-TW" sz="1200" kern="1200" dirty="0" smtClean="0">
                <a:solidFill>
                  <a:schemeClr val="tx1"/>
                </a:solidFill>
                <a:effectLst/>
                <a:latin typeface="+mn-lt"/>
                <a:ea typeface="+mn-ea"/>
                <a:cs typeface="+mn-cs"/>
              </a:rPr>
              <a:t> and the STC convergence in the interior pycnocline zonally </a:t>
            </a:r>
            <a:r>
              <a:rPr lang="en-GB" altLang="zh-TW" sz="1200" b="1" kern="1200" dirty="0" smtClean="0">
                <a:solidFill>
                  <a:schemeClr val="tx1"/>
                </a:solidFill>
                <a:effectLst/>
                <a:latin typeface="+mn-lt"/>
                <a:ea typeface="+mn-ea"/>
                <a:cs typeface="+mn-cs"/>
              </a:rPr>
              <a:t>accumulated from 100</a:t>
            </a:r>
            <a:r>
              <a:rPr lang="en-GB" altLang="zh-TW" sz="1200" b="1" kern="1200" baseline="30000" dirty="0" smtClean="0">
                <a:solidFill>
                  <a:schemeClr val="tx1"/>
                </a:solidFill>
                <a:effectLst/>
                <a:latin typeface="+mn-lt"/>
                <a:ea typeface="+mn-ea"/>
                <a:cs typeface="+mn-cs"/>
              </a:rPr>
              <a:t>o</a:t>
            </a:r>
            <a:r>
              <a:rPr lang="en-GB" altLang="zh-TW" sz="1200" b="1" kern="1200" dirty="0" smtClean="0">
                <a:solidFill>
                  <a:schemeClr val="tx1"/>
                </a:solidFill>
                <a:effectLst/>
                <a:latin typeface="+mn-lt"/>
                <a:ea typeface="+mn-ea"/>
                <a:cs typeface="+mn-cs"/>
              </a:rPr>
              <a:t>W </a:t>
            </a:r>
            <a:r>
              <a:rPr lang="en-GB" altLang="zh-TW" sz="1200" kern="1200" dirty="0" smtClean="0">
                <a:solidFill>
                  <a:schemeClr val="tx1"/>
                </a:solidFill>
                <a:effectLst/>
                <a:latin typeface="+mn-lt"/>
                <a:ea typeface="+mn-ea"/>
                <a:cs typeface="+mn-cs"/>
              </a:rPr>
              <a:t>westward to varying longitudes. </a:t>
            </a:r>
          </a:p>
          <a:p>
            <a:pPr marL="171450" indent="-171450">
              <a:buFont typeface="Arial" panose="020B0604020202020204" pitchFamily="34" charset="0"/>
              <a:buChar char="•"/>
            </a:pPr>
            <a:r>
              <a:rPr lang="en-GB" altLang="zh-TW" sz="1200" b="1" kern="1200" dirty="0" smtClean="0">
                <a:solidFill>
                  <a:schemeClr val="tx1"/>
                </a:solidFill>
                <a:effectLst/>
                <a:latin typeface="+mn-lt"/>
                <a:ea typeface="+mn-ea"/>
                <a:cs typeface="+mn-cs"/>
              </a:rPr>
              <a:t>Positive</a:t>
            </a:r>
            <a:r>
              <a:rPr lang="en-GB" altLang="zh-TW" sz="1200" kern="1200" dirty="0" smtClean="0">
                <a:solidFill>
                  <a:schemeClr val="tx1"/>
                </a:solidFill>
                <a:effectLst/>
                <a:latin typeface="+mn-lt"/>
                <a:ea typeface="+mn-ea"/>
                <a:cs typeface="+mn-cs"/>
              </a:rPr>
              <a:t> lags mean SST lags the STCs, and negative lags</a:t>
            </a:r>
            <a:r>
              <a:rPr lang="en-GB" altLang="zh-TW" sz="1200" kern="1200" baseline="0" dirty="0" smtClean="0">
                <a:solidFill>
                  <a:schemeClr val="tx1"/>
                </a:solidFill>
                <a:effectLst/>
                <a:latin typeface="+mn-lt"/>
                <a:ea typeface="+mn-ea"/>
                <a:cs typeface="+mn-cs"/>
              </a:rPr>
              <a:t> mean SST lead STC.</a:t>
            </a:r>
            <a:endParaRPr lang="en-GB"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altLang="zh-TW" sz="1200" kern="1200" dirty="0" err="1" smtClean="0">
                <a:solidFill>
                  <a:schemeClr val="tx1"/>
                </a:solidFill>
                <a:effectLst/>
                <a:latin typeface="+mn-lt"/>
                <a:ea typeface="+mn-ea"/>
                <a:cs typeface="+mn-cs"/>
              </a:rPr>
              <a:t>interannually</a:t>
            </a:r>
            <a:r>
              <a:rPr lang="en-GB" altLang="zh-TW" sz="1200" kern="1200" dirty="0" smtClean="0">
                <a:solidFill>
                  <a:schemeClr val="tx1"/>
                </a:solidFill>
                <a:effectLst/>
                <a:latin typeface="+mn-lt"/>
                <a:ea typeface="+mn-ea"/>
                <a:cs typeface="+mn-cs"/>
              </a:rPr>
              <a:t>, the maximum negative correlation appears when the STC is zonally averaged across the basin with negative lag values (3-4 month). In the eastern part, the STC is positively correlated with SST.  We</a:t>
            </a:r>
            <a:r>
              <a:rPr lang="en-GB" altLang="zh-TW" sz="1200" kern="1200" baseline="0" dirty="0" smtClean="0">
                <a:solidFill>
                  <a:schemeClr val="tx1"/>
                </a:solidFill>
                <a:effectLst/>
                <a:latin typeface="+mn-lt"/>
                <a:ea typeface="+mn-ea"/>
                <a:cs typeface="+mn-cs"/>
              </a:rPr>
              <a:t> separate this two different response by 130W. Western part as 160E-130W and eastern part as 130W-100W. </a:t>
            </a:r>
          </a:p>
          <a:p>
            <a:pPr marL="171450" indent="-171450">
              <a:buFont typeface="Arial" panose="020B0604020202020204" pitchFamily="34" charset="0"/>
              <a:buChar char="•"/>
            </a:pPr>
            <a:r>
              <a:rPr lang="en-GB" altLang="zh-TW" sz="1200" kern="1200" baseline="0" dirty="0" smtClean="0">
                <a:solidFill>
                  <a:schemeClr val="tx1"/>
                </a:solidFill>
                <a:effectLst/>
                <a:latin typeface="+mn-lt"/>
                <a:ea typeface="+mn-ea"/>
                <a:cs typeface="+mn-cs"/>
              </a:rPr>
              <a:t>Significant correlation occurs in western part of transport not in the Eastern Part. Western STC transport is highly correlated with ENSO SST pattern.</a:t>
            </a:r>
          </a:p>
          <a:p>
            <a:pPr marL="171450" indent="-171450">
              <a:buFont typeface="Arial" panose="020B0604020202020204" pitchFamily="34" charset="0"/>
              <a:buChar char="•"/>
            </a:pPr>
            <a:r>
              <a:rPr lang="en-GB" altLang="zh-TW" sz="1200" kern="1200" baseline="0" dirty="0" smtClean="0">
                <a:solidFill>
                  <a:schemeClr val="tx1"/>
                </a:solidFill>
                <a:effectLst/>
                <a:latin typeface="+mn-lt"/>
                <a:ea typeface="+mn-ea"/>
                <a:cs typeface="+mn-cs"/>
              </a:rPr>
              <a:t>The difference between W&amp;E results from the </a:t>
            </a:r>
            <a:r>
              <a:rPr lang="en-GB" altLang="zh-TW" sz="1200" b="1" kern="1200" baseline="0" dirty="0" smtClean="0">
                <a:solidFill>
                  <a:schemeClr val="tx1"/>
                </a:solidFill>
                <a:effectLst/>
                <a:latin typeface="+mn-lt"/>
                <a:ea typeface="+mn-ea"/>
                <a:cs typeface="+mn-cs"/>
              </a:rPr>
              <a:t>opposite sign of the wind anomaly </a:t>
            </a:r>
            <a:r>
              <a:rPr lang="en-GB" altLang="zh-TW" sz="1200" kern="1200" baseline="0" dirty="0" smtClean="0">
                <a:solidFill>
                  <a:schemeClr val="tx1"/>
                </a:solidFill>
                <a:effectLst/>
                <a:latin typeface="+mn-lt"/>
                <a:ea typeface="+mn-ea"/>
                <a:cs typeface="+mn-cs"/>
              </a:rPr>
              <a:t>during ENSO events.</a:t>
            </a:r>
          </a:p>
          <a:p>
            <a:r>
              <a:rPr lang="en-GB" altLang="zh-TW" sz="1200" kern="1200" baseline="0" dirty="0" smtClean="0">
                <a:solidFill>
                  <a:schemeClr val="tx1"/>
                </a:solidFill>
                <a:effectLst/>
                <a:latin typeface="+mn-lt"/>
                <a:ea typeface="+mn-ea"/>
                <a:cs typeface="+mn-cs"/>
              </a:rPr>
              <a:t>At decadal time scale, the maximum negative correlation appears uniformly from west to the east.  </a:t>
            </a:r>
          </a:p>
          <a:p>
            <a:endParaRPr lang="en-GB" altLang="zh-TW" sz="1200" kern="1200" baseline="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66731FF2-0F8E-4678-8CD7-8F6A12213CE2}" type="slidenum">
              <a:rPr lang="zh-TW" altLang="en-US" smtClean="0"/>
              <a:pPr/>
              <a:t>7</a:t>
            </a:fld>
            <a:endParaRPr lang="zh-TW" altLang="en-US"/>
          </a:p>
        </p:txBody>
      </p:sp>
    </p:spTree>
    <p:extLst>
      <p:ext uri="{BB962C8B-B14F-4D97-AF65-F5344CB8AC3E}">
        <p14:creationId xmlns:p14="http://schemas.microsoft.com/office/powerpoint/2010/main" val="219807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using SODA data to analyze STCs.</a:t>
            </a:r>
            <a:endParaRPr lang="zh-TW" altLang="en-US" dirty="0"/>
          </a:p>
        </p:txBody>
      </p:sp>
      <p:sp>
        <p:nvSpPr>
          <p:cNvPr id="4" name="投影片編號版面配置區 3"/>
          <p:cNvSpPr>
            <a:spLocks noGrp="1"/>
          </p:cNvSpPr>
          <p:nvPr>
            <p:ph type="sldNum" sz="quarter" idx="10"/>
          </p:nvPr>
        </p:nvSpPr>
        <p:spPr/>
        <p:txBody>
          <a:bodyPr/>
          <a:lstStyle/>
          <a:p>
            <a:fld id="{66731FF2-0F8E-4678-8CD7-8F6A12213CE2}" type="slidenum">
              <a:rPr lang="zh-TW" altLang="en-US" smtClean="0"/>
              <a:pPr/>
              <a:t>8</a:t>
            </a:fld>
            <a:endParaRPr lang="zh-TW" altLang="en-US"/>
          </a:p>
        </p:txBody>
      </p:sp>
    </p:spTree>
    <p:extLst>
      <p:ext uri="{BB962C8B-B14F-4D97-AF65-F5344CB8AC3E}">
        <p14:creationId xmlns:p14="http://schemas.microsoft.com/office/powerpoint/2010/main" val="123964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a:t>
            </a:r>
            <a:r>
              <a:rPr lang="en-US" baseline="0" dirty="0" smtClean="0"/>
              <a:t> connection of STC and </a:t>
            </a:r>
            <a:r>
              <a:rPr lang="en-US" baseline="0" dirty="0" err="1" smtClean="0"/>
              <a:t>SSTa</a:t>
            </a:r>
            <a:r>
              <a:rPr lang="en-US" baseline="0" dirty="0" smtClean="0"/>
              <a:t> seems to </a:t>
            </a:r>
            <a:r>
              <a:rPr lang="en-US" b="1" baseline="0" dirty="0" smtClean="0"/>
              <a:t>be an oscillated process </a:t>
            </a:r>
            <a:r>
              <a:rPr lang="en-US" baseline="0" dirty="0" smtClean="0"/>
              <a:t>where we can explain using the recharge-discharge process. 18 month before the matured El Nino, an enhanced STC convergence charges the equatorial upper ocean with warm water to produce a peak WWV after 8 month.</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9</a:t>
            </a:fld>
            <a:endParaRPr lang="en-US"/>
          </a:p>
        </p:txBody>
      </p:sp>
    </p:spTree>
    <p:extLst>
      <p:ext uri="{BB962C8B-B14F-4D97-AF65-F5344CB8AC3E}">
        <p14:creationId xmlns:p14="http://schemas.microsoft.com/office/powerpoint/2010/main" val="79712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 changed WWV initiates the</a:t>
            </a:r>
            <a:r>
              <a:rPr lang="en-US" altLang="zh-TW" baseline="0" dirty="0" smtClean="0"/>
              <a:t> </a:t>
            </a:r>
            <a:r>
              <a:rPr lang="en-US" altLang="zh-TW" dirty="0" smtClean="0"/>
              <a:t>surface warming in the</a:t>
            </a:r>
            <a:r>
              <a:rPr lang="en-US" altLang="zh-TW" baseline="0" dirty="0" smtClean="0"/>
              <a:t> CP &amp; EP and a warmest SST is reached 10 month later.</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10</a:t>
            </a:fld>
            <a:endParaRPr lang="en-US"/>
          </a:p>
        </p:txBody>
      </p:sp>
    </p:spTree>
    <p:extLst>
      <p:ext uri="{BB962C8B-B14F-4D97-AF65-F5344CB8AC3E}">
        <p14:creationId xmlns:p14="http://schemas.microsoft.com/office/powerpoint/2010/main" val="49862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9388" y="1916113"/>
            <a:ext cx="7772400" cy="1470025"/>
          </a:xfrm>
        </p:spPr>
        <p:txBody>
          <a:bodyPr/>
          <a:lstStyle>
            <a:lvl1pPr>
              <a:defRPr sz="4000" b="1">
                <a:solidFill>
                  <a:schemeClr val="accent2"/>
                </a:solidFill>
              </a:defRPr>
            </a:lvl1pPr>
          </a:lstStyle>
          <a:p>
            <a:pPr lvl="0"/>
            <a:r>
              <a:rPr lang="en-US" noProof="0" smtClean="0"/>
              <a:t>Click to edit Master title style</a:t>
            </a:r>
            <a:endParaRPr lang="en-GB" noProof="0" smtClean="0"/>
          </a:p>
        </p:txBody>
      </p:sp>
      <p:sp>
        <p:nvSpPr>
          <p:cNvPr id="3075" name="Rectangle 3"/>
          <p:cNvSpPr>
            <a:spLocks noGrp="1" noChangeArrowheads="1"/>
          </p:cNvSpPr>
          <p:nvPr>
            <p:ph type="subTitle" idx="1"/>
          </p:nvPr>
        </p:nvSpPr>
        <p:spPr>
          <a:xfrm>
            <a:off x="179388" y="3671888"/>
            <a:ext cx="6400800" cy="1752600"/>
          </a:xfrm>
        </p:spPr>
        <p:txBody>
          <a:bodyPr/>
          <a:lstStyle>
            <a:lvl1pPr marL="0" indent="0">
              <a:buFontTx/>
              <a:buNone/>
              <a:defRPr b="1">
                <a:solidFill>
                  <a:schemeClr val="bg1"/>
                </a:solidFill>
              </a:defRPr>
            </a:lvl1pPr>
          </a:lstStyle>
          <a:p>
            <a:pPr lvl="0"/>
            <a:r>
              <a:rPr lang="en-US" noProof="0" smtClean="0"/>
              <a:t>Click to edit Master subtitle style</a:t>
            </a:r>
            <a:endParaRPr lang="en-GB" noProof="0" smtClean="0"/>
          </a:p>
        </p:txBody>
      </p:sp>
      <p:sp>
        <p:nvSpPr>
          <p:cNvPr id="3080" name="Rectangle 8"/>
          <p:cNvSpPr>
            <a:spLocks noGrp="1" noChangeArrowheads="1"/>
          </p:cNvSpPr>
          <p:nvPr>
            <p:ph type="dt" sz="half" idx="2"/>
          </p:nvPr>
        </p:nvSpPr>
        <p:spPr/>
        <p:txBody>
          <a:bodyPr/>
          <a:lstStyle>
            <a:lvl1pPr>
              <a:defRPr>
                <a:solidFill>
                  <a:schemeClr val="accent2"/>
                </a:solidFill>
              </a:defRPr>
            </a:lvl1pPr>
          </a:lstStyle>
          <a:p>
            <a:endParaRPr lang="en-GB"/>
          </a:p>
        </p:txBody>
      </p:sp>
      <p:sp>
        <p:nvSpPr>
          <p:cNvPr id="3081" name="Rectangle 9"/>
          <p:cNvSpPr>
            <a:spLocks noGrp="1" noChangeArrowheads="1"/>
          </p:cNvSpPr>
          <p:nvPr>
            <p:ph type="ftr" sz="quarter" idx="3"/>
          </p:nvPr>
        </p:nvSpPr>
        <p:spPr/>
        <p:txBody>
          <a:bodyPr/>
          <a:lstStyle>
            <a:lvl1pPr>
              <a:defRPr>
                <a:solidFill>
                  <a:schemeClr val="accent2"/>
                </a:solidFill>
              </a:defRPr>
            </a:lvl1pPr>
          </a:lstStyle>
          <a:p>
            <a:endParaRPr lang="en-GB"/>
          </a:p>
        </p:txBody>
      </p:sp>
      <p:sp>
        <p:nvSpPr>
          <p:cNvPr id="3082" name="Rectangle 10"/>
          <p:cNvSpPr>
            <a:spLocks noGrp="1" noChangeArrowheads="1"/>
          </p:cNvSpPr>
          <p:nvPr>
            <p:ph type="sldNum" sz="quarter" idx="4"/>
          </p:nvPr>
        </p:nvSpPr>
        <p:spPr/>
        <p:txBody>
          <a:bodyPr/>
          <a:lstStyle>
            <a:lvl1pPr>
              <a:defRPr>
                <a:solidFill>
                  <a:schemeClr val="accent2"/>
                </a:solidFill>
              </a:defRPr>
            </a:lvl1pPr>
          </a:lstStyle>
          <a:p>
            <a:fld id="{FBBFD62E-9B4B-4F74-820A-ECBB867F6A80}" type="slidenum">
              <a:rPr lang="en-GB"/>
              <a:pPr/>
              <a:t>‹#›</a:t>
            </a:fld>
            <a:endParaRPr lang="en-GB"/>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600"/>
                                        <p:tgtEl>
                                          <p:spTgt spid="3074"/>
                                        </p:tgtEl>
                                      </p:cBhvr>
                                    </p:animEffect>
                                  </p:childTnLst>
                                </p:cTn>
                              </p:par>
                            </p:childTnLst>
                          </p:cTn>
                        </p:par>
                        <p:par>
                          <p:cTn id="8" fill="hold" nodeType="afterGroup">
                            <p:stCondLst>
                              <p:cond delay="600"/>
                            </p:stCondLst>
                            <p:childTnLst>
                              <p:par>
                                <p:cTn id="9" presetID="47" presetClass="entr" presetSubtype="0" fill="hold" grpId="0" nodeType="after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Effect transition="in" filter="fade">
                                      <p:cBhvr>
                                        <p:cTn id="11" dur="100"/>
                                        <p:tgtEl>
                                          <p:spTgt spid="3075">
                                            <p:txEl>
                                              <p:pRg st="0" end="0"/>
                                            </p:txEl>
                                          </p:spTgt>
                                        </p:tgtEl>
                                      </p:cBhvr>
                                    </p:animEffect>
                                    <p:anim calcmode="lin" valueType="num">
                                      <p:cBhvr>
                                        <p:cTn id="12" dur="1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3" dur="1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tmplLst>
          <p:tmpl lvl="1">
            <p:tnLst>
              <p:par>
                <p:cTn presetID="47" presetClass="entr" presetSubtype="0" fill="hold" nodeType="after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100"/>
                        <p:tgtEl>
                          <p:spTgt spid="3075"/>
                        </p:tgtEl>
                      </p:cBhvr>
                    </p:animEffect>
                    <p:anim calcmode="lin" valueType="num">
                      <p:cBhvr>
                        <p:cTn dur="100" fill="hold"/>
                        <p:tgtEl>
                          <p:spTgt spid="3075"/>
                        </p:tgtEl>
                        <p:attrNameLst>
                          <p:attrName>ppt_x</p:attrName>
                        </p:attrNameLst>
                      </p:cBhvr>
                      <p:tavLst>
                        <p:tav tm="0">
                          <p:val>
                            <p:strVal val="#ppt_x"/>
                          </p:val>
                        </p:tav>
                        <p:tav tm="100000">
                          <p:val>
                            <p:strVal val="#ppt_x"/>
                          </p:val>
                        </p:tav>
                      </p:tavLst>
                    </p:anim>
                    <p:anim calcmode="lin" valueType="num">
                      <p:cBhvr>
                        <p:cTn dur="100" fill="hold"/>
                        <p:tgtEl>
                          <p:spTgt spid="307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A7068D1-CD86-4DE6-B8F9-E4EC821420BC}" type="slidenum">
              <a:rPr lang="en-GB"/>
              <a:pPr/>
              <a:t>‹#›</a:t>
            </a:fld>
            <a:endParaRPr lang="en-GB"/>
          </a:p>
        </p:txBody>
      </p:sp>
      <p:pic>
        <p:nvPicPr>
          <p:cNvPr id="10"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3"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4"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39153454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520" y="2984971"/>
            <a:ext cx="7772400" cy="1362075"/>
          </a:xfrm>
        </p:spPr>
        <p:txBody>
          <a:bodyPr anchor="t"/>
          <a:lstStyle>
            <a:lvl1pPr algn="l">
              <a:defRPr sz="4000" b="1" cap="all">
                <a:solidFill>
                  <a:schemeClr val="tx1"/>
                </a:solidFill>
              </a:defRPr>
            </a:lvl1pPr>
          </a:lstStyle>
          <a:p>
            <a:r>
              <a:rPr lang="en-US" smtClean="0"/>
              <a:t>Click to edit Master title style</a:t>
            </a:r>
            <a:endParaRPr lang="en-GB"/>
          </a:p>
        </p:txBody>
      </p:sp>
      <p:sp>
        <p:nvSpPr>
          <p:cNvPr id="3" name="Text Placeholder 2"/>
          <p:cNvSpPr>
            <a:spLocks noGrp="1"/>
          </p:cNvSpPr>
          <p:nvPr>
            <p:ph type="body" idx="1"/>
          </p:nvPr>
        </p:nvSpPr>
        <p:spPr>
          <a:xfrm>
            <a:off x="251520" y="1484784"/>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992A4D9-9592-4945-8E45-CB82C3C9BAC4}" type="slidenum">
              <a:rPr lang="en-GB"/>
              <a:pPr/>
              <a:t>‹#›</a:t>
            </a:fld>
            <a:endParaRPr lang="en-GB"/>
          </a:p>
        </p:txBody>
      </p:sp>
      <p:pic>
        <p:nvPicPr>
          <p:cNvPr id="10"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3"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4"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257172043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3663" y="765175"/>
            <a:ext cx="4405312" cy="5513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765175"/>
            <a:ext cx="4406900" cy="5513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D217E2A-CFA3-42BC-8E65-154C66B1B061}" type="slidenum">
              <a:rPr lang="en-GB"/>
              <a:pPr/>
              <a:t>‹#›</a:t>
            </a:fld>
            <a:endParaRPr lang="en-GB"/>
          </a:p>
        </p:txBody>
      </p:sp>
      <p:pic>
        <p:nvPicPr>
          <p:cNvPr id="11"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5"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23010938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tx1"/>
                </a:solidFill>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6120992-2953-414A-BB47-09B277DD8F90}" type="slidenum">
              <a:rPr lang="en-GB"/>
              <a:pPr/>
              <a:t>‹#›</a:t>
            </a:fld>
            <a:endParaRPr lang="en-GB"/>
          </a:p>
        </p:txBody>
      </p:sp>
    </p:spTree>
    <p:extLst>
      <p:ext uri="{BB962C8B-B14F-4D97-AF65-F5344CB8AC3E}">
        <p14:creationId xmlns:p14="http://schemas.microsoft.com/office/powerpoint/2010/main" val="422045582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D89790D-D91F-4B42-81D4-6E650282413B}" type="slidenum">
              <a:rPr lang="en-GB"/>
              <a:pPr/>
              <a:t>‹#›</a:t>
            </a:fld>
            <a:endParaRPr lang="en-GB"/>
          </a:p>
        </p:txBody>
      </p:sp>
      <p:pic>
        <p:nvPicPr>
          <p:cNvPr id="9"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2"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8107677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78A91751-14EE-436F-A3C6-FBBD71E56B5A}" type="slidenum">
              <a:rPr lang="en-GB"/>
              <a:pPr/>
              <a:t>‹#›</a:t>
            </a:fld>
            <a:endParaRPr lang="en-GB"/>
          </a:p>
        </p:txBody>
      </p:sp>
      <p:pic>
        <p:nvPicPr>
          <p:cNvPr id="8"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1"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2"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161925140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FF6B17C-C0C9-4821-A444-8EE8430AC0EE}" type="slidenum">
              <a:rPr lang="en-GB"/>
              <a:pPr/>
              <a:t>‹#›</a:t>
            </a:fld>
            <a:endParaRPr lang="en-GB"/>
          </a:p>
        </p:txBody>
      </p:sp>
    </p:spTree>
    <p:extLst>
      <p:ext uri="{BB962C8B-B14F-4D97-AF65-F5344CB8AC3E}">
        <p14:creationId xmlns:p14="http://schemas.microsoft.com/office/powerpoint/2010/main" val="1198579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9958EEA2-6DD6-46D2-9510-976982EFE25C}" type="slidenum">
              <a:rPr lang="en-GB"/>
              <a:pPr/>
              <a:t>‹#›</a:t>
            </a:fld>
            <a:endParaRPr lang="en-GB"/>
          </a:p>
        </p:txBody>
      </p:sp>
    </p:spTree>
    <p:extLst>
      <p:ext uri="{BB962C8B-B14F-4D97-AF65-F5344CB8AC3E}">
        <p14:creationId xmlns:p14="http://schemas.microsoft.com/office/powerpoint/2010/main" val="37727000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WATER B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93663" y="115888"/>
            <a:ext cx="829468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93663" y="765175"/>
            <a:ext cx="8964612" cy="551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93663" y="63373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1"/>
            </a:lvl1pPr>
          </a:lstStyle>
          <a:p>
            <a:endParaRPr lang="en-GB"/>
          </a:p>
        </p:txBody>
      </p:sp>
      <p:sp>
        <p:nvSpPr>
          <p:cNvPr id="1029" name="Rectangle 5"/>
          <p:cNvSpPr>
            <a:spLocks noGrp="1" noChangeArrowheads="1"/>
          </p:cNvSpPr>
          <p:nvPr>
            <p:ph type="ftr" sz="quarter" idx="3"/>
          </p:nvPr>
        </p:nvSpPr>
        <p:spPr bwMode="auto">
          <a:xfrm>
            <a:off x="2284413" y="6337300"/>
            <a:ext cx="57594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1"/>
            </a:lvl1pPr>
          </a:lstStyle>
          <a:p>
            <a:endParaRPr lang="en-GB"/>
          </a:p>
        </p:txBody>
      </p:sp>
      <p:sp>
        <p:nvSpPr>
          <p:cNvPr id="1030" name="Rectangle 6"/>
          <p:cNvSpPr>
            <a:spLocks noGrp="1" noChangeArrowheads="1"/>
          </p:cNvSpPr>
          <p:nvPr>
            <p:ph type="sldNum" sz="quarter" idx="4"/>
          </p:nvPr>
        </p:nvSpPr>
        <p:spPr bwMode="auto">
          <a:xfrm>
            <a:off x="8101013" y="6337300"/>
            <a:ext cx="9572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1"/>
            </a:lvl1pPr>
          </a:lstStyle>
          <a:p>
            <a:fld id="{3C519060-044E-4916-B6BF-C3232112D945}"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2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jpe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30.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9.gif"/><Relationship Id="rId4" Type="http://schemas.openxmlformats.org/officeDocument/2006/relationships/image" Target="../media/image68.gif"/></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9.jpe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oyhu.org.s3.amazonaws.com/sst/1997-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409825"/>
            <a:ext cx="5410200" cy="3381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172200"/>
            <a:ext cx="8839200" cy="276999"/>
          </a:xfrm>
          <a:prstGeom prst="rect">
            <a:avLst/>
          </a:prstGeom>
        </p:spPr>
        <p:txBody>
          <a:bodyPr wrap="square">
            <a:spAutoFit/>
          </a:bodyPr>
          <a:lstStyle/>
          <a:p>
            <a:r>
              <a:rPr lang="en-US" altLang="zh-TW" sz="1200" baseline="30000" dirty="0" smtClean="0">
                <a:solidFill>
                  <a:srgbClr val="E101C6"/>
                </a:solidFill>
              </a:rPr>
              <a:t> </a:t>
            </a:r>
            <a:r>
              <a:rPr lang="en-US" altLang="zh-TW" sz="1200" dirty="0">
                <a:solidFill>
                  <a:schemeClr val="tx1">
                    <a:lumMod val="85000"/>
                    <a:lumOff val="15000"/>
                  </a:schemeClr>
                </a:solidFill>
                <a:latin typeface="Comic Sans MS" panose="030F0702030302020204" pitchFamily="66" charset="0"/>
              </a:rPr>
              <a:t>Acknowledgments: </a:t>
            </a:r>
            <a:r>
              <a:rPr lang="en-US" altLang="zh-TW" sz="1200" dirty="0" err="1">
                <a:solidFill>
                  <a:schemeClr val="tx1">
                    <a:lumMod val="85000"/>
                    <a:lumOff val="15000"/>
                  </a:schemeClr>
                </a:solidFill>
                <a:latin typeface="Comic Sans MS" panose="030F0702030302020204" pitchFamily="66" charset="0"/>
              </a:rPr>
              <a:t>Ruiqiang</a:t>
            </a:r>
            <a:r>
              <a:rPr lang="en-US" altLang="zh-TW" sz="1200" dirty="0">
                <a:solidFill>
                  <a:schemeClr val="tx1">
                    <a:lumMod val="85000"/>
                    <a:lumOff val="15000"/>
                  </a:schemeClr>
                </a:solidFill>
                <a:latin typeface="Comic Sans MS" panose="030F0702030302020204" pitchFamily="66" charset="0"/>
              </a:rPr>
              <a:t> </a:t>
            </a:r>
            <a:r>
              <a:rPr lang="en-US" altLang="zh-TW" sz="1200" dirty="0" smtClean="0">
                <a:solidFill>
                  <a:schemeClr val="tx1">
                    <a:lumMod val="85000"/>
                    <a:lumOff val="15000"/>
                  </a:schemeClr>
                </a:solidFill>
                <a:latin typeface="Comic Sans MS" panose="030F0702030302020204" pitchFamily="66" charset="0"/>
              </a:rPr>
              <a:t>Ding, Zeng-Zhen Hu, </a:t>
            </a:r>
            <a:r>
              <a:rPr lang="en-US" altLang="zh-TW" sz="1200" dirty="0" err="1">
                <a:solidFill>
                  <a:schemeClr val="tx1">
                    <a:lumMod val="85000"/>
                    <a:lumOff val="15000"/>
                  </a:schemeClr>
                </a:solidFill>
                <a:latin typeface="Comic Sans MS" panose="030F0702030302020204" pitchFamily="66" charset="0"/>
              </a:rPr>
              <a:t>Han-ching</a:t>
            </a:r>
            <a:r>
              <a:rPr lang="en-US" altLang="zh-TW" sz="1200" dirty="0">
                <a:solidFill>
                  <a:schemeClr val="tx1">
                    <a:lumMod val="85000"/>
                    <a:lumOff val="15000"/>
                  </a:schemeClr>
                </a:solidFill>
                <a:latin typeface="Comic Sans MS" panose="030F0702030302020204" pitchFamily="66" charset="0"/>
              </a:rPr>
              <a:t> Chen </a:t>
            </a:r>
            <a:r>
              <a:rPr lang="en-US" altLang="zh-TW" sz="1200" dirty="0" smtClean="0">
                <a:solidFill>
                  <a:schemeClr val="tx1">
                    <a:lumMod val="85000"/>
                    <a:lumOff val="15000"/>
                  </a:schemeClr>
                </a:solidFill>
                <a:latin typeface="Comic Sans MS" panose="030F0702030302020204" pitchFamily="66" charset="0"/>
              </a:rPr>
              <a:t>,</a:t>
            </a:r>
            <a:r>
              <a:rPr lang="en-US" altLang="zh-TW" sz="1200" dirty="0" err="1" smtClean="0">
                <a:solidFill>
                  <a:schemeClr val="tx1">
                    <a:lumMod val="85000"/>
                    <a:lumOff val="15000"/>
                  </a:schemeClr>
                </a:solidFill>
                <a:latin typeface="Comic Sans MS" panose="030F0702030302020204" pitchFamily="66" charset="0"/>
              </a:rPr>
              <a:t>Jiangping</a:t>
            </a:r>
            <a:r>
              <a:rPr lang="en-US" altLang="zh-TW" sz="1200" dirty="0" smtClean="0">
                <a:solidFill>
                  <a:schemeClr val="tx1">
                    <a:lumMod val="85000"/>
                    <a:lumOff val="15000"/>
                  </a:schemeClr>
                </a:solidFill>
                <a:latin typeface="Comic Sans MS" panose="030F0702030302020204" pitchFamily="66" charset="0"/>
              </a:rPr>
              <a:t> </a:t>
            </a:r>
            <a:r>
              <a:rPr lang="en-US" altLang="zh-TW" sz="1200" dirty="0">
                <a:solidFill>
                  <a:schemeClr val="tx1">
                    <a:lumMod val="85000"/>
                    <a:lumOff val="15000"/>
                  </a:schemeClr>
                </a:solidFill>
                <a:latin typeface="Comic Sans MS" panose="030F0702030302020204" pitchFamily="66" charset="0"/>
              </a:rPr>
              <a:t>Li, Xiaomeng </a:t>
            </a:r>
            <a:r>
              <a:rPr lang="en-US" altLang="zh-TW" sz="1200" dirty="0" smtClean="0">
                <a:solidFill>
                  <a:schemeClr val="tx1">
                    <a:lumMod val="85000"/>
                    <a:lumOff val="15000"/>
                  </a:schemeClr>
                </a:solidFill>
                <a:latin typeface="Comic Sans MS" panose="030F0702030302020204" pitchFamily="66" charset="0"/>
              </a:rPr>
              <a:t>Huang, Art Miller</a:t>
            </a:r>
            <a:endParaRPr lang="en-US" altLang="zh-TW" sz="1200" dirty="0">
              <a:solidFill>
                <a:schemeClr val="tx1">
                  <a:lumMod val="85000"/>
                  <a:lumOff val="15000"/>
                </a:schemeClr>
              </a:solidFill>
              <a:latin typeface="Comic Sans MS" panose="030F0702030302020204" pitchFamily="66" charset="0"/>
            </a:endParaRPr>
          </a:p>
        </p:txBody>
      </p:sp>
      <p:sp>
        <p:nvSpPr>
          <p:cNvPr id="2" name="矩形 1"/>
          <p:cNvSpPr/>
          <p:nvPr/>
        </p:nvSpPr>
        <p:spPr>
          <a:xfrm>
            <a:off x="228600" y="609600"/>
            <a:ext cx="8991600" cy="1754326"/>
          </a:xfrm>
          <a:prstGeom prst="rect">
            <a:avLst/>
          </a:prstGeom>
        </p:spPr>
        <p:txBody>
          <a:bodyPr wrap="square">
            <a:spAutoFit/>
          </a:bodyPr>
          <a:lstStyle/>
          <a:p>
            <a:r>
              <a:rPr lang="en-US" altLang="zh-TW" sz="3600" b="1" dirty="0">
                <a:solidFill>
                  <a:srgbClr val="0000FF"/>
                </a:solidFill>
                <a:latin typeface="Comic Sans MS" panose="030F0702030302020204" pitchFamily="66" charset="0"/>
              </a:rPr>
              <a:t>A</a:t>
            </a:r>
            <a:r>
              <a:rPr lang="en-US" altLang="zh-TW" sz="3600" b="1" dirty="0" smtClean="0">
                <a:solidFill>
                  <a:srgbClr val="0000FF"/>
                </a:solidFill>
                <a:latin typeface="Comic Sans MS" panose="030F0702030302020204" pitchFamily="66" charset="0"/>
              </a:rPr>
              <a:t> new North Pacific climate paradigm and its implication on the 2015 El Ni</a:t>
            </a:r>
            <a:r>
              <a:rPr lang="en-US" sz="3600" b="1" dirty="0" smtClean="0">
                <a:solidFill>
                  <a:srgbClr val="0000FF"/>
                </a:solidFill>
                <a:latin typeface="Comic Sans MS" panose="030F0702030302020204" pitchFamily="66" charset="0"/>
              </a:rPr>
              <a:t>ñ</a:t>
            </a:r>
            <a:r>
              <a:rPr lang="en-US" altLang="zh-TW" sz="3600" b="1" dirty="0" smtClean="0">
                <a:solidFill>
                  <a:srgbClr val="0000FF"/>
                </a:solidFill>
                <a:latin typeface="Comic Sans MS" panose="030F0702030302020204" pitchFamily="66" charset="0"/>
              </a:rPr>
              <a:t>o and ENSO prediction</a:t>
            </a:r>
            <a:endParaRPr lang="zh-TW" altLang="en-US" sz="3600" b="1" dirty="0">
              <a:solidFill>
                <a:srgbClr val="0000FF"/>
              </a:solidFill>
              <a:latin typeface="Comic Sans MS" panose="030F0702030302020204" pitchFamily="66" charset="0"/>
            </a:endParaRPr>
          </a:p>
        </p:txBody>
      </p:sp>
      <p:sp>
        <p:nvSpPr>
          <p:cNvPr id="4" name="矩形 3"/>
          <p:cNvSpPr/>
          <p:nvPr/>
        </p:nvSpPr>
        <p:spPr>
          <a:xfrm>
            <a:off x="76200" y="4974848"/>
            <a:ext cx="8839200" cy="892552"/>
          </a:xfrm>
          <a:prstGeom prst="rect">
            <a:avLst/>
          </a:prstGeom>
        </p:spPr>
        <p:txBody>
          <a:bodyPr wrap="square">
            <a:spAutoFit/>
          </a:bodyPr>
          <a:lstStyle/>
          <a:p>
            <a:pPr algn="ctr"/>
            <a:r>
              <a:rPr lang="en-US" altLang="zh-TW" sz="2800" b="1" dirty="0" smtClean="0">
                <a:solidFill>
                  <a:srgbClr val="C00000"/>
                </a:solidFill>
                <a:latin typeface="Comic Sans MS" panose="030F0702030302020204" pitchFamily="66" charset="0"/>
              </a:rPr>
              <a:t>Yu-heng Tseng</a:t>
            </a:r>
          </a:p>
          <a:p>
            <a:pPr algn="ctr"/>
            <a:r>
              <a:rPr lang="en-US" altLang="zh-TW" sz="2400" dirty="0" smtClean="0">
                <a:solidFill>
                  <a:srgbClr val="E101C6"/>
                </a:solidFill>
                <a:latin typeface="Comic Sans MS" panose="030F0702030302020204" pitchFamily="66" charset="0"/>
              </a:rPr>
              <a:t>Institute of Oceanography, National Taiwan University</a:t>
            </a:r>
          </a:p>
        </p:txBody>
      </p:sp>
    </p:spTree>
    <p:extLst>
      <p:ext uri="{BB962C8B-B14F-4D97-AF65-F5344CB8AC3E}">
        <p14:creationId xmlns:p14="http://schemas.microsoft.com/office/powerpoint/2010/main" val="2509614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712" y="914400"/>
            <a:ext cx="4253947" cy="2617039"/>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4" y="3200400"/>
            <a:ext cx="3767655" cy="3450635"/>
          </a:xfrm>
          <a:prstGeom prst="rect">
            <a:avLst/>
          </a:prstGeom>
        </p:spPr>
      </p:pic>
      <p:grpSp>
        <p:nvGrpSpPr>
          <p:cNvPr id="27" name="群組 26"/>
          <p:cNvGrpSpPr/>
          <p:nvPr/>
        </p:nvGrpSpPr>
        <p:grpSpPr>
          <a:xfrm>
            <a:off x="155448" y="1106424"/>
            <a:ext cx="3525624" cy="2017776"/>
            <a:chOff x="4773385" y="621794"/>
            <a:chExt cx="3525624" cy="2017776"/>
          </a:xfrm>
        </p:grpSpPr>
        <p:sp>
          <p:nvSpPr>
            <p:cNvPr id="28" name="矩形 27"/>
            <p:cNvSpPr/>
            <p:nvPr/>
          </p:nvSpPr>
          <p:spPr>
            <a:xfrm>
              <a:off x="5169027" y="1005842"/>
              <a:ext cx="2790334" cy="1561709"/>
            </a:xfrm>
            <a:prstGeom prst="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2"/>
                </a:solidFill>
                <a:latin typeface="Times New Roman" panose="02020603050405020304" pitchFamily="18" charset="0"/>
                <a:cs typeface="Times New Roman" panose="02020603050405020304" pitchFamily="18" charset="0"/>
              </a:endParaRPr>
            </a:p>
          </p:txBody>
        </p:sp>
        <p:sp>
          <p:nvSpPr>
            <p:cNvPr id="29" name="流程圖: 資料 28"/>
            <p:cNvSpPr/>
            <p:nvPr/>
          </p:nvSpPr>
          <p:spPr>
            <a:xfrm>
              <a:off x="4773385" y="621794"/>
              <a:ext cx="3525624" cy="791852"/>
            </a:xfrm>
            <a:prstGeom prst="flowChartInputOutput">
              <a:avLst/>
            </a:prstGeom>
            <a:solidFill>
              <a:srgbClr val="CC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2"/>
                </a:solidFill>
                <a:latin typeface="Times New Roman" panose="02020603050405020304" pitchFamily="18" charset="0"/>
                <a:cs typeface="Times New Roman" panose="02020603050405020304" pitchFamily="18" charset="0"/>
              </a:endParaRPr>
            </a:p>
          </p:txBody>
        </p:sp>
        <p:cxnSp>
          <p:nvCxnSpPr>
            <p:cNvPr id="31" name="直線接點 30"/>
            <p:cNvCxnSpPr/>
            <p:nvPr/>
          </p:nvCxnSpPr>
          <p:spPr>
            <a:xfrm>
              <a:off x="5169027" y="1883790"/>
              <a:ext cx="2790334"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5376573" y="729731"/>
              <a:ext cx="649537" cy="369332"/>
            </a:xfrm>
            <a:prstGeom prst="rect">
              <a:avLst/>
            </a:prstGeom>
            <a:noFill/>
            <a:ln>
              <a:noFill/>
            </a:ln>
          </p:spPr>
          <p:txBody>
            <a:bodyPr wrap="none" rtlCol="0">
              <a:spAutoFit/>
            </a:bodyPr>
            <a:lstStyle/>
            <a:p>
              <a:r>
                <a:rPr lang="el-GR" altLang="zh-TW"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τ</a:t>
              </a:r>
              <a:r>
                <a:rPr lang="en-US" altLang="zh-TW" baseline="-25000"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a </a:t>
              </a:r>
              <a:r>
                <a:rPr lang="en-US" altLang="zh-TW" sz="1600"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 0</a:t>
              </a:r>
              <a:endParaRPr lang="zh-TW" altLang="en-US" dirty="0">
                <a:solidFill>
                  <a:schemeClr val="tx2"/>
                </a:solidFill>
                <a:latin typeface="Times New Roman" panose="02020603050405020304" pitchFamily="18" charset="0"/>
                <a:cs typeface="Times New Roman" panose="02020603050405020304" pitchFamily="18" charset="0"/>
              </a:endParaRPr>
            </a:p>
          </p:txBody>
        </p:sp>
        <p:sp>
          <p:nvSpPr>
            <p:cNvPr id="33" name="矩形 32"/>
            <p:cNvSpPr/>
            <p:nvPr/>
          </p:nvSpPr>
          <p:spPr>
            <a:xfrm>
              <a:off x="6633185" y="758743"/>
              <a:ext cx="966868" cy="369332"/>
            </a:xfrm>
            <a:prstGeom prst="rect">
              <a:avLst/>
            </a:prstGeom>
            <a:ln>
              <a:noFill/>
            </a:ln>
          </p:spPr>
          <p:txBody>
            <a:bodyPr wrap="none">
              <a:spAutoFit/>
            </a:bodyPr>
            <a:lstStyle/>
            <a:p>
              <a:pPr algn="ctr"/>
              <a:r>
                <a:rPr lang="en-US" altLang="zh-TW" dirty="0" smtClean="0">
                  <a:solidFill>
                    <a:schemeClr val="tx2"/>
                  </a:solidFill>
                  <a:latin typeface="Times New Roman" panose="02020603050405020304" pitchFamily="18" charset="0"/>
                  <a:cs typeface="Times New Roman" panose="02020603050405020304" pitchFamily="18" charset="0"/>
                </a:rPr>
                <a:t>SSTa</a:t>
              </a:r>
              <a:r>
                <a:rPr lang="en-US" altLang="zh-TW" dirty="0">
                  <a:solidFill>
                    <a:schemeClr val="tx2"/>
                  </a:solidFill>
                  <a:latin typeface="Times New Roman" panose="02020603050405020304" pitchFamily="18" charset="0"/>
                  <a:cs typeface="Times New Roman" panose="02020603050405020304" pitchFamily="18" charset="0"/>
                </a:rPr>
                <a:t> </a:t>
              </a:r>
              <a:r>
                <a:rPr lang="en-US" altLang="zh-TW" dirty="0" smtClean="0">
                  <a:solidFill>
                    <a:schemeClr val="tx2"/>
                  </a:solidFill>
                  <a:latin typeface="Times New Roman" panose="02020603050405020304" pitchFamily="18" charset="0"/>
                  <a:cs typeface="Times New Roman" panose="02020603050405020304" pitchFamily="18" charset="0"/>
                </a:rPr>
                <a:t>~0</a:t>
              </a:r>
              <a:endParaRPr lang="zh-TW" altLang="en-US" dirty="0">
                <a:solidFill>
                  <a:schemeClr val="tx2"/>
                </a:solidFill>
                <a:latin typeface="Times New Roman" panose="02020603050405020304" pitchFamily="18" charset="0"/>
                <a:cs typeface="Times New Roman" panose="02020603050405020304" pitchFamily="18" charset="0"/>
              </a:endParaRPr>
            </a:p>
          </p:txBody>
        </p:sp>
        <p:cxnSp>
          <p:nvCxnSpPr>
            <p:cNvPr id="34" name="直線接點 33"/>
            <p:cNvCxnSpPr/>
            <p:nvPr/>
          </p:nvCxnSpPr>
          <p:spPr>
            <a:xfrm>
              <a:off x="5169027" y="2158739"/>
              <a:ext cx="2790334"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36" name="文字方塊 35"/>
            <p:cNvSpPr txBox="1"/>
            <p:nvPr/>
          </p:nvSpPr>
          <p:spPr>
            <a:xfrm rot="16200000">
              <a:off x="4325667" y="1834285"/>
              <a:ext cx="1302793" cy="307777"/>
            </a:xfrm>
            <a:prstGeom prst="rect">
              <a:avLst/>
            </a:prstGeom>
            <a:noFill/>
            <a:ln>
              <a:noFill/>
            </a:ln>
          </p:spPr>
          <p:txBody>
            <a:bodyPr wrap="none" rtlCol="0">
              <a:spAutoFit/>
            </a:bodyPr>
            <a:lstStyle/>
            <a:p>
              <a:r>
                <a:rPr lang="en-US" altLang="zh-TW" sz="1400" dirty="0" smtClean="0">
                  <a:latin typeface="Times New Roman" panose="02020603050405020304" pitchFamily="18" charset="0"/>
                  <a:cs typeface="Times New Roman" panose="02020603050405020304" pitchFamily="18" charset="0"/>
                </a:rPr>
                <a:t>Depth anomaly</a:t>
              </a:r>
              <a:endParaRPr lang="zh-TW" altLang="en-US" sz="1400" dirty="0">
                <a:latin typeface="Times New Roman" panose="02020603050405020304" pitchFamily="18" charset="0"/>
                <a:cs typeface="Times New Roman" panose="02020603050405020304" pitchFamily="18" charset="0"/>
              </a:endParaRPr>
            </a:p>
          </p:txBody>
        </p:sp>
      </p:grpSp>
      <p:cxnSp>
        <p:nvCxnSpPr>
          <p:cNvPr id="37" name="直線接點 36"/>
          <p:cNvCxnSpPr/>
          <p:nvPr/>
        </p:nvCxnSpPr>
        <p:spPr>
          <a:xfrm flipV="1">
            <a:off x="7296912" y="1066800"/>
            <a:ext cx="0" cy="22236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8" name="文字方塊 37"/>
          <p:cNvSpPr txBox="1"/>
          <p:nvPr/>
        </p:nvSpPr>
        <p:spPr>
          <a:xfrm>
            <a:off x="7127197" y="3440668"/>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10</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39" name="文字方塊 38"/>
          <p:cNvSpPr txBox="1"/>
          <p:nvPr/>
        </p:nvSpPr>
        <p:spPr>
          <a:xfrm>
            <a:off x="533599" y="4168080"/>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10</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15" name="文字方塊 2"/>
          <p:cNvSpPr txBox="1"/>
          <p:nvPr/>
        </p:nvSpPr>
        <p:spPr>
          <a:xfrm>
            <a:off x="7195343" y="3730126"/>
            <a:ext cx="1034257" cy="369332"/>
          </a:xfrm>
          <a:prstGeom prst="rect">
            <a:avLst/>
          </a:prstGeom>
          <a:noFill/>
        </p:spPr>
        <p:txBody>
          <a:bodyPr wrap="none" rtlCol="0">
            <a:spAutoFit/>
          </a:bodyPr>
          <a:lstStyle/>
          <a:p>
            <a:r>
              <a:rPr lang="en-US" altLang="zh-TW" dirty="0" smtClean="0">
                <a:latin typeface="Comic Sans MS" panose="030F0702030302020204" pitchFamily="66" charset="0"/>
              </a:rPr>
              <a:t>SST lag</a:t>
            </a:r>
            <a:endParaRPr lang="zh-TW" altLang="en-US" dirty="0">
              <a:latin typeface="Comic Sans MS" panose="030F0702030302020204" pitchFamily="66" charset="0"/>
            </a:endParaRPr>
          </a:p>
        </p:txBody>
      </p:sp>
      <p:sp>
        <p:nvSpPr>
          <p:cNvPr id="17" name="文字方塊 3"/>
          <p:cNvSpPr txBox="1"/>
          <p:nvPr/>
        </p:nvSpPr>
        <p:spPr>
          <a:xfrm>
            <a:off x="5149278" y="3745468"/>
            <a:ext cx="1175322" cy="369332"/>
          </a:xfrm>
          <a:prstGeom prst="rect">
            <a:avLst/>
          </a:prstGeom>
          <a:noFill/>
        </p:spPr>
        <p:txBody>
          <a:bodyPr wrap="none" rtlCol="0">
            <a:spAutoFit/>
          </a:bodyPr>
          <a:lstStyle/>
          <a:p>
            <a:r>
              <a:rPr lang="en-US" altLang="zh-TW" dirty="0" smtClean="0">
                <a:latin typeface="Comic Sans MS" panose="030F0702030302020204" pitchFamily="66" charset="0"/>
              </a:rPr>
              <a:t>SST lead</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67458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712" y="914400"/>
            <a:ext cx="4253947" cy="2617039"/>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0" y="3200400"/>
            <a:ext cx="3767655" cy="3450635"/>
          </a:xfrm>
          <a:prstGeom prst="rect">
            <a:avLst/>
          </a:prstGeom>
        </p:spPr>
      </p:pic>
      <p:grpSp>
        <p:nvGrpSpPr>
          <p:cNvPr id="27" name="群組 26"/>
          <p:cNvGrpSpPr/>
          <p:nvPr/>
        </p:nvGrpSpPr>
        <p:grpSpPr>
          <a:xfrm>
            <a:off x="155448" y="609600"/>
            <a:ext cx="3525624" cy="2445793"/>
            <a:chOff x="4992096" y="3969143"/>
            <a:chExt cx="3525624" cy="2445793"/>
          </a:xfrm>
        </p:grpSpPr>
        <p:sp>
          <p:nvSpPr>
            <p:cNvPr id="28" name="矩形 27"/>
            <p:cNvSpPr/>
            <p:nvPr/>
          </p:nvSpPr>
          <p:spPr>
            <a:xfrm>
              <a:off x="5385288" y="4850015"/>
              <a:ext cx="2790334" cy="1561709"/>
            </a:xfrm>
            <a:prstGeom prst="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29" name="流程圖: 資料 28"/>
            <p:cNvSpPr/>
            <p:nvPr/>
          </p:nvSpPr>
          <p:spPr>
            <a:xfrm>
              <a:off x="4992096" y="4465967"/>
              <a:ext cx="3525624" cy="791852"/>
            </a:xfrm>
            <a:prstGeom prst="flowChartInputOutput">
              <a:avLst/>
            </a:prstGeom>
            <a:solidFill>
              <a:srgbClr val="CC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31" name="橢圓 30"/>
            <p:cNvSpPr/>
            <p:nvPr/>
          </p:nvSpPr>
          <p:spPr>
            <a:xfrm>
              <a:off x="6460655" y="4562293"/>
              <a:ext cx="1527143" cy="339365"/>
            </a:xfrm>
            <a:prstGeom prst="ellips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bg1"/>
                  </a:solidFill>
                  <a:latin typeface="Times New Roman" panose="02020603050405020304" pitchFamily="18" charset="0"/>
                  <a:cs typeface="Times New Roman" panose="02020603050405020304" pitchFamily="18" charset="0"/>
                </a:rPr>
                <a:t>SSTa(+)</a:t>
              </a:r>
              <a:endParaRPr lang="zh-TW" altLang="en-US" dirty="0">
                <a:solidFill>
                  <a:schemeClr val="bg1"/>
                </a:solidFill>
                <a:latin typeface="Times New Roman" panose="02020603050405020304" pitchFamily="18" charset="0"/>
                <a:cs typeface="Times New Roman" panose="02020603050405020304" pitchFamily="18" charset="0"/>
              </a:endParaRPr>
            </a:p>
          </p:txBody>
        </p:sp>
        <p:cxnSp>
          <p:nvCxnSpPr>
            <p:cNvPr id="32" name="直線單箭頭接點 31"/>
            <p:cNvCxnSpPr/>
            <p:nvPr/>
          </p:nvCxnSpPr>
          <p:spPr>
            <a:xfrm>
              <a:off x="5546256" y="4731975"/>
              <a:ext cx="735291"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33" name="直線單箭頭接點 32"/>
            <p:cNvCxnSpPr/>
            <p:nvPr/>
          </p:nvCxnSpPr>
          <p:spPr>
            <a:xfrm>
              <a:off x="5698656" y="4846667"/>
              <a:ext cx="479196"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34" name="直線單箭頭接點 33"/>
            <p:cNvCxnSpPr/>
            <p:nvPr/>
          </p:nvCxnSpPr>
          <p:spPr>
            <a:xfrm>
              <a:off x="5719080" y="4603141"/>
              <a:ext cx="479196"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35" name="直線接點 34"/>
            <p:cNvCxnSpPr/>
            <p:nvPr/>
          </p:nvCxnSpPr>
          <p:spPr>
            <a:xfrm>
              <a:off x="5367146" y="5694248"/>
              <a:ext cx="2790334"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6" name="手繪多邊形 35"/>
            <p:cNvSpPr/>
            <p:nvPr/>
          </p:nvSpPr>
          <p:spPr>
            <a:xfrm>
              <a:off x="5376573" y="5339171"/>
              <a:ext cx="2790334" cy="763572"/>
            </a:xfrm>
            <a:custGeom>
              <a:avLst/>
              <a:gdLst>
                <a:gd name="connsiteX0" fmla="*/ 0 w 2790334"/>
                <a:gd name="connsiteY0" fmla="*/ 0 h 763572"/>
                <a:gd name="connsiteX1" fmla="*/ 716437 w 2790334"/>
                <a:gd name="connsiteY1" fmla="*/ 65988 h 763572"/>
                <a:gd name="connsiteX2" fmla="*/ 1338607 w 2790334"/>
                <a:gd name="connsiteY2" fmla="*/ 367646 h 763572"/>
                <a:gd name="connsiteX3" fmla="*/ 1913642 w 2790334"/>
                <a:gd name="connsiteY3" fmla="*/ 678730 h 763572"/>
                <a:gd name="connsiteX4" fmla="*/ 2790334 w 2790334"/>
                <a:gd name="connsiteY4" fmla="*/ 763572 h 76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334" h="763572">
                  <a:moveTo>
                    <a:pt x="0" y="0"/>
                  </a:moveTo>
                  <a:cubicBezTo>
                    <a:pt x="246668" y="2357"/>
                    <a:pt x="493336" y="4714"/>
                    <a:pt x="716437" y="65988"/>
                  </a:cubicBezTo>
                  <a:cubicBezTo>
                    <a:pt x="939538" y="127262"/>
                    <a:pt x="1139073" y="265522"/>
                    <a:pt x="1338607" y="367646"/>
                  </a:cubicBezTo>
                  <a:cubicBezTo>
                    <a:pt x="1538141" y="469770"/>
                    <a:pt x="1671688" y="612742"/>
                    <a:pt x="1913642" y="678730"/>
                  </a:cubicBezTo>
                  <a:cubicBezTo>
                    <a:pt x="2155597" y="744718"/>
                    <a:pt x="2472965" y="754145"/>
                    <a:pt x="2790334" y="763572"/>
                  </a:cubicBezTo>
                </a:path>
              </a:pathLst>
            </a:custGeom>
            <a:ln>
              <a:solidFill>
                <a:schemeClr val="tx2"/>
              </a:solidFill>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37" name="文字方塊 36"/>
            <p:cNvSpPr txBox="1"/>
            <p:nvPr/>
          </p:nvSpPr>
          <p:spPr>
            <a:xfrm>
              <a:off x="5676735" y="4029961"/>
              <a:ext cx="346570" cy="369332"/>
            </a:xfrm>
            <a:prstGeom prst="rect">
              <a:avLst/>
            </a:prstGeom>
            <a:noFill/>
            <a:ln>
              <a:noFill/>
            </a:ln>
          </p:spPr>
          <p:txBody>
            <a:bodyPr wrap="none" rtlCol="0">
              <a:spAutoFit/>
            </a:bodyPr>
            <a:lstStyle/>
            <a:p>
              <a:r>
                <a:rPr lang="el-GR" altLang="zh-TW"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τ</a:t>
              </a:r>
              <a:r>
                <a:rPr lang="en-US" altLang="zh-TW" baseline="-250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baseline="-25000" dirty="0">
                <a:solidFill>
                  <a:schemeClr val="bg1"/>
                </a:solidFill>
                <a:latin typeface="Times New Roman" panose="02020603050405020304" pitchFamily="18" charset="0"/>
                <a:cs typeface="Times New Roman" panose="02020603050405020304" pitchFamily="18" charset="0"/>
              </a:endParaRPr>
            </a:p>
          </p:txBody>
        </p:sp>
        <p:sp>
          <p:nvSpPr>
            <p:cNvPr id="38" name="向上箭號 37"/>
            <p:cNvSpPr/>
            <p:nvPr/>
          </p:nvSpPr>
          <p:spPr>
            <a:xfrm rot="2107483">
              <a:off x="6822249" y="4021571"/>
              <a:ext cx="439130" cy="433711"/>
            </a:xfrm>
            <a:prstGeom prst="upArrow">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39" name="向上箭號 38"/>
            <p:cNvSpPr/>
            <p:nvPr/>
          </p:nvSpPr>
          <p:spPr>
            <a:xfrm rot="12767214">
              <a:off x="6280335" y="4898881"/>
              <a:ext cx="439130" cy="433711"/>
            </a:xfrm>
            <a:prstGeom prst="upArrow">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43" name="文字方塊 42"/>
            <p:cNvSpPr txBox="1"/>
            <p:nvPr/>
          </p:nvSpPr>
          <p:spPr>
            <a:xfrm>
              <a:off x="5449296" y="3969143"/>
              <a:ext cx="1324530" cy="369332"/>
            </a:xfrm>
            <a:prstGeom prst="rect">
              <a:avLst/>
            </a:prstGeom>
            <a:noFill/>
            <a:ln>
              <a:noFill/>
            </a:ln>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Geostrophic</a:t>
              </a:r>
              <a:endParaRPr lang="zh-TW" altLang="en-US" dirty="0">
                <a:latin typeface="Times New Roman" panose="02020603050405020304" pitchFamily="18" charset="0"/>
                <a:cs typeface="Times New Roman" panose="02020603050405020304" pitchFamily="18" charset="0"/>
              </a:endParaRPr>
            </a:p>
          </p:txBody>
        </p:sp>
        <p:sp>
          <p:nvSpPr>
            <p:cNvPr id="45" name="文字方塊 44"/>
            <p:cNvSpPr txBox="1"/>
            <p:nvPr/>
          </p:nvSpPr>
          <p:spPr>
            <a:xfrm rot="16200000">
              <a:off x="4539778" y="5609651"/>
              <a:ext cx="1302793" cy="307777"/>
            </a:xfrm>
            <a:prstGeom prst="rect">
              <a:avLst/>
            </a:prstGeom>
            <a:noFill/>
            <a:ln>
              <a:noFill/>
            </a:ln>
          </p:spPr>
          <p:txBody>
            <a:bodyPr wrap="none" rtlCol="0">
              <a:spAutoFit/>
            </a:bodyPr>
            <a:lstStyle/>
            <a:p>
              <a:r>
                <a:rPr lang="en-US" altLang="zh-TW" sz="1400" dirty="0" smtClean="0">
                  <a:latin typeface="Times New Roman" panose="02020603050405020304" pitchFamily="18" charset="0"/>
                  <a:cs typeface="Times New Roman" panose="02020603050405020304" pitchFamily="18" charset="0"/>
                </a:rPr>
                <a:t>Depth anomaly</a:t>
              </a:r>
              <a:endParaRPr lang="zh-TW" altLang="en-US" sz="1400" dirty="0">
                <a:latin typeface="Times New Roman" panose="02020603050405020304" pitchFamily="18" charset="0"/>
                <a:cs typeface="Times New Roman" panose="02020603050405020304" pitchFamily="18" charset="0"/>
              </a:endParaRPr>
            </a:p>
          </p:txBody>
        </p:sp>
      </p:grpSp>
      <p:cxnSp>
        <p:nvCxnSpPr>
          <p:cNvPr id="46" name="直線接點 45"/>
          <p:cNvCxnSpPr/>
          <p:nvPr/>
        </p:nvCxnSpPr>
        <p:spPr>
          <a:xfrm flipV="1">
            <a:off x="6638544" y="1052948"/>
            <a:ext cx="0" cy="22236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a:off x="6400800" y="3364992"/>
            <a:ext cx="377026"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-2</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48" name="文字方塊 47"/>
          <p:cNvSpPr txBox="1"/>
          <p:nvPr/>
        </p:nvSpPr>
        <p:spPr>
          <a:xfrm>
            <a:off x="3123154" y="4122563"/>
            <a:ext cx="300082"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2</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24" name="文字方塊 2"/>
          <p:cNvSpPr txBox="1"/>
          <p:nvPr/>
        </p:nvSpPr>
        <p:spPr>
          <a:xfrm>
            <a:off x="7195343" y="3730126"/>
            <a:ext cx="1034257" cy="369332"/>
          </a:xfrm>
          <a:prstGeom prst="rect">
            <a:avLst/>
          </a:prstGeom>
          <a:noFill/>
        </p:spPr>
        <p:txBody>
          <a:bodyPr wrap="none" rtlCol="0">
            <a:spAutoFit/>
          </a:bodyPr>
          <a:lstStyle/>
          <a:p>
            <a:r>
              <a:rPr lang="en-US" altLang="zh-TW" dirty="0" smtClean="0">
                <a:latin typeface="Comic Sans MS" panose="030F0702030302020204" pitchFamily="66" charset="0"/>
              </a:rPr>
              <a:t>SST lag</a:t>
            </a:r>
            <a:endParaRPr lang="zh-TW" altLang="en-US" dirty="0">
              <a:latin typeface="Comic Sans MS" panose="030F0702030302020204" pitchFamily="66" charset="0"/>
            </a:endParaRPr>
          </a:p>
        </p:txBody>
      </p:sp>
      <p:sp>
        <p:nvSpPr>
          <p:cNvPr id="25" name="文字方塊 3"/>
          <p:cNvSpPr txBox="1"/>
          <p:nvPr/>
        </p:nvSpPr>
        <p:spPr>
          <a:xfrm>
            <a:off x="5149278" y="3745468"/>
            <a:ext cx="1175322" cy="369332"/>
          </a:xfrm>
          <a:prstGeom prst="rect">
            <a:avLst/>
          </a:prstGeom>
          <a:noFill/>
        </p:spPr>
        <p:txBody>
          <a:bodyPr wrap="none" rtlCol="0">
            <a:spAutoFit/>
          </a:bodyPr>
          <a:lstStyle/>
          <a:p>
            <a:r>
              <a:rPr lang="en-US" altLang="zh-TW" dirty="0" smtClean="0">
                <a:latin typeface="Comic Sans MS" panose="030F0702030302020204" pitchFamily="66" charset="0"/>
              </a:rPr>
              <a:t>SST lead</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2550657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圖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712" y="914400"/>
            <a:ext cx="4253947" cy="2617039"/>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4" y="3200400"/>
            <a:ext cx="3767655" cy="3450635"/>
          </a:xfrm>
          <a:prstGeom prst="rect">
            <a:avLst/>
          </a:prstGeom>
        </p:spPr>
      </p:pic>
      <p:grpSp>
        <p:nvGrpSpPr>
          <p:cNvPr id="27" name="群組 26"/>
          <p:cNvGrpSpPr/>
          <p:nvPr/>
        </p:nvGrpSpPr>
        <p:grpSpPr>
          <a:xfrm>
            <a:off x="155448" y="1106424"/>
            <a:ext cx="3525624" cy="1945757"/>
            <a:chOff x="203636" y="4775286"/>
            <a:chExt cx="3525624" cy="1945757"/>
          </a:xfrm>
        </p:grpSpPr>
        <p:sp>
          <p:nvSpPr>
            <p:cNvPr id="28" name="矩形 27"/>
            <p:cNvSpPr/>
            <p:nvPr/>
          </p:nvSpPr>
          <p:spPr>
            <a:xfrm>
              <a:off x="596828" y="5159334"/>
              <a:ext cx="2790334" cy="1561709"/>
            </a:xfrm>
            <a:prstGeom prst="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2"/>
                </a:solidFill>
                <a:latin typeface="Times New Roman" panose="02020603050405020304" pitchFamily="18" charset="0"/>
                <a:cs typeface="Times New Roman" panose="02020603050405020304" pitchFamily="18" charset="0"/>
              </a:endParaRPr>
            </a:p>
          </p:txBody>
        </p:sp>
        <p:sp>
          <p:nvSpPr>
            <p:cNvPr id="29" name="流程圖: 資料 28"/>
            <p:cNvSpPr/>
            <p:nvPr/>
          </p:nvSpPr>
          <p:spPr>
            <a:xfrm>
              <a:off x="203636" y="4775286"/>
              <a:ext cx="3525624" cy="791852"/>
            </a:xfrm>
            <a:prstGeom prst="flowChartInputOutput">
              <a:avLst/>
            </a:prstGeom>
            <a:solidFill>
              <a:srgbClr val="CC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2"/>
                </a:solidFill>
                <a:latin typeface="Times New Roman" panose="02020603050405020304" pitchFamily="18" charset="0"/>
                <a:cs typeface="Times New Roman" panose="02020603050405020304" pitchFamily="18" charset="0"/>
              </a:endParaRPr>
            </a:p>
          </p:txBody>
        </p:sp>
        <p:cxnSp>
          <p:nvCxnSpPr>
            <p:cNvPr id="31" name="直線接點 30"/>
            <p:cNvCxnSpPr/>
            <p:nvPr/>
          </p:nvCxnSpPr>
          <p:spPr>
            <a:xfrm>
              <a:off x="604885" y="5954862"/>
              <a:ext cx="2790334"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812431" y="4794518"/>
              <a:ext cx="649537" cy="369332"/>
            </a:xfrm>
            <a:prstGeom prst="rect">
              <a:avLst/>
            </a:prstGeom>
            <a:noFill/>
            <a:ln>
              <a:noFill/>
            </a:ln>
          </p:spPr>
          <p:txBody>
            <a:bodyPr wrap="none" rtlCol="0">
              <a:spAutoFit/>
            </a:bodyPr>
            <a:lstStyle/>
            <a:p>
              <a:r>
                <a:rPr lang="el-GR" altLang="zh-TW"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τ</a:t>
              </a:r>
              <a:r>
                <a:rPr lang="en-US" altLang="zh-TW" baseline="-25000"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a </a:t>
              </a:r>
              <a:r>
                <a:rPr lang="en-US" altLang="zh-TW" sz="1600"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 0</a:t>
              </a:r>
              <a:endParaRPr lang="zh-TW" altLang="en-US" dirty="0">
                <a:solidFill>
                  <a:schemeClr val="tx2"/>
                </a:solidFill>
                <a:latin typeface="Times New Roman" panose="02020603050405020304" pitchFamily="18" charset="0"/>
                <a:cs typeface="Times New Roman" panose="02020603050405020304" pitchFamily="18" charset="0"/>
              </a:endParaRPr>
            </a:p>
          </p:txBody>
        </p:sp>
        <p:sp>
          <p:nvSpPr>
            <p:cNvPr id="33" name="矩形 32"/>
            <p:cNvSpPr/>
            <p:nvPr/>
          </p:nvSpPr>
          <p:spPr>
            <a:xfrm>
              <a:off x="2069043" y="4823530"/>
              <a:ext cx="966868" cy="369332"/>
            </a:xfrm>
            <a:prstGeom prst="rect">
              <a:avLst/>
            </a:prstGeom>
            <a:ln>
              <a:noFill/>
            </a:ln>
          </p:spPr>
          <p:txBody>
            <a:bodyPr wrap="none">
              <a:spAutoFit/>
            </a:bodyPr>
            <a:lstStyle/>
            <a:p>
              <a:pPr algn="ctr"/>
              <a:r>
                <a:rPr lang="en-US" altLang="zh-TW" dirty="0" smtClean="0">
                  <a:solidFill>
                    <a:schemeClr val="tx2"/>
                  </a:solidFill>
                  <a:latin typeface="Times New Roman" panose="02020603050405020304" pitchFamily="18" charset="0"/>
                  <a:cs typeface="Times New Roman" panose="02020603050405020304" pitchFamily="18" charset="0"/>
                </a:rPr>
                <a:t>SSTa</a:t>
              </a:r>
              <a:r>
                <a:rPr lang="en-US" altLang="zh-TW" dirty="0">
                  <a:solidFill>
                    <a:schemeClr val="tx2"/>
                  </a:solidFill>
                  <a:latin typeface="Times New Roman" panose="02020603050405020304" pitchFamily="18" charset="0"/>
                  <a:cs typeface="Times New Roman" panose="02020603050405020304" pitchFamily="18" charset="0"/>
                </a:rPr>
                <a:t> </a:t>
              </a:r>
              <a:r>
                <a:rPr lang="en-US" altLang="zh-TW" dirty="0" smtClean="0">
                  <a:solidFill>
                    <a:schemeClr val="tx2"/>
                  </a:solidFill>
                  <a:latin typeface="Times New Roman" panose="02020603050405020304" pitchFamily="18" charset="0"/>
                  <a:cs typeface="Times New Roman" panose="02020603050405020304" pitchFamily="18" charset="0"/>
                </a:rPr>
                <a:t>~0</a:t>
              </a:r>
              <a:endParaRPr lang="zh-TW" altLang="en-US" dirty="0">
                <a:solidFill>
                  <a:schemeClr val="tx2"/>
                </a:solidFill>
                <a:latin typeface="Times New Roman" panose="02020603050405020304" pitchFamily="18" charset="0"/>
                <a:cs typeface="Times New Roman" panose="02020603050405020304" pitchFamily="18" charset="0"/>
              </a:endParaRPr>
            </a:p>
          </p:txBody>
        </p:sp>
        <p:cxnSp>
          <p:nvCxnSpPr>
            <p:cNvPr id="34" name="直線接點 33"/>
            <p:cNvCxnSpPr/>
            <p:nvPr/>
          </p:nvCxnSpPr>
          <p:spPr>
            <a:xfrm>
              <a:off x="604885" y="5777144"/>
              <a:ext cx="2790334"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35" name="文字方塊 34"/>
            <p:cNvSpPr txBox="1"/>
            <p:nvPr/>
          </p:nvSpPr>
          <p:spPr>
            <a:xfrm rot="16200000">
              <a:off x="-228719" y="5715243"/>
              <a:ext cx="1302793" cy="307777"/>
            </a:xfrm>
            <a:prstGeom prst="rect">
              <a:avLst/>
            </a:prstGeom>
            <a:noFill/>
            <a:ln>
              <a:noFill/>
            </a:ln>
          </p:spPr>
          <p:txBody>
            <a:bodyPr wrap="none" rtlCol="0">
              <a:spAutoFit/>
            </a:bodyPr>
            <a:lstStyle/>
            <a:p>
              <a:r>
                <a:rPr lang="en-US" altLang="zh-TW" sz="1400" dirty="0" smtClean="0">
                  <a:latin typeface="Times New Roman" panose="02020603050405020304" pitchFamily="18" charset="0"/>
                  <a:cs typeface="Times New Roman" panose="02020603050405020304" pitchFamily="18" charset="0"/>
                </a:rPr>
                <a:t>Depth anomaly</a:t>
              </a:r>
              <a:endParaRPr lang="zh-TW" altLang="en-US" sz="1400" dirty="0">
                <a:latin typeface="Times New Roman" panose="02020603050405020304" pitchFamily="18" charset="0"/>
                <a:cs typeface="Times New Roman" panose="02020603050405020304" pitchFamily="18" charset="0"/>
              </a:endParaRPr>
            </a:p>
          </p:txBody>
        </p:sp>
      </p:grpSp>
      <p:cxnSp>
        <p:nvCxnSpPr>
          <p:cNvPr id="36" name="直線接點 35"/>
          <p:cNvCxnSpPr/>
          <p:nvPr/>
        </p:nvCxnSpPr>
        <p:spPr>
          <a:xfrm flipV="1">
            <a:off x="6217920" y="1052948"/>
            <a:ext cx="0" cy="22236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6019800" y="3364468"/>
            <a:ext cx="492443"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-10</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38" name="文字方塊 37"/>
          <p:cNvSpPr txBox="1"/>
          <p:nvPr/>
        </p:nvSpPr>
        <p:spPr>
          <a:xfrm>
            <a:off x="3042980" y="4780651"/>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10</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18" name="文字方塊 2"/>
          <p:cNvSpPr txBox="1"/>
          <p:nvPr/>
        </p:nvSpPr>
        <p:spPr>
          <a:xfrm>
            <a:off x="7195343" y="3730126"/>
            <a:ext cx="1034257" cy="369332"/>
          </a:xfrm>
          <a:prstGeom prst="rect">
            <a:avLst/>
          </a:prstGeom>
          <a:noFill/>
        </p:spPr>
        <p:txBody>
          <a:bodyPr wrap="none" rtlCol="0">
            <a:spAutoFit/>
          </a:bodyPr>
          <a:lstStyle/>
          <a:p>
            <a:r>
              <a:rPr lang="en-US" altLang="zh-TW" dirty="0" smtClean="0">
                <a:latin typeface="Comic Sans MS" panose="030F0702030302020204" pitchFamily="66" charset="0"/>
              </a:rPr>
              <a:t>SST lag</a:t>
            </a:r>
            <a:endParaRPr lang="zh-TW" altLang="en-US" dirty="0">
              <a:latin typeface="Comic Sans MS" panose="030F0702030302020204" pitchFamily="66" charset="0"/>
            </a:endParaRPr>
          </a:p>
        </p:txBody>
      </p:sp>
      <p:sp>
        <p:nvSpPr>
          <p:cNvPr id="19" name="文字方塊 3"/>
          <p:cNvSpPr txBox="1"/>
          <p:nvPr/>
        </p:nvSpPr>
        <p:spPr>
          <a:xfrm>
            <a:off x="5149278" y="3745468"/>
            <a:ext cx="1175322" cy="369332"/>
          </a:xfrm>
          <a:prstGeom prst="rect">
            <a:avLst/>
          </a:prstGeom>
          <a:noFill/>
        </p:spPr>
        <p:txBody>
          <a:bodyPr wrap="none" rtlCol="0">
            <a:spAutoFit/>
          </a:bodyPr>
          <a:lstStyle/>
          <a:p>
            <a:r>
              <a:rPr lang="en-US" altLang="zh-TW" dirty="0" smtClean="0">
                <a:latin typeface="Comic Sans MS" panose="030F0702030302020204" pitchFamily="66" charset="0"/>
              </a:rPr>
              <a:t>SST lead</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2056220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6545" y="5144300"/>
            <a:ext cx="8751409" cy="1015663"/>
          </a:xfrm>
          <a:prstGeom prst="rect">
            <a:avLst/>
          </a:prstGeom>
        </p:spPr>
        <p:txBody>
          <a:bodyPr wrap="square">
            <a:spAutoFit/>
          </a:bodyPr>
          <a:lstStyle/>
          <a:p>
            <a:pPr algn="just"/>
            <a:r>
              <a:rPr lang="en-US" altLang="zh-TW" sz="2000" dirty="0" smtClean="0">
                <a:latin typeface="Comic Sans MS" panose="030F0702030302020204" pitchFamily="66" charset="0"/>
                <a:ea typeface="新細明體" panose="02020500000000000000" pitchFamily="18" charset="-120"/>
                <a:cs typeface="Times New Roman" panose="02020603050405020304" pitchFamily="18" charset="0"/>
              </a:rPr>
              <a:t>The </a:t>
            </a:r>
            <a:r>
              <a:rPr lang="en-US" altLang="zh-TW" sz="2000" dirty="0">
                <a:latin typeface="Comic Sans MS" panose="030F0702030302020204" pitchFamily="66" charset="0"/>
                <a:ea typeface="新細明體" panose="02020500000000000000" pitchFamily="18" charset="-120"/>
                <a:cs typeface="Times New Roman" panose="02020603050405020304" pitchFamily="18" charset="0"/>
              </a:rPr>
              <a:t>corresponding timescales for the completed process (from a recharging stage to a discharged stage) are </a:t>
            </a:r>
            <a:r>
              <a:rPr lang="en-US" altLang="zh-TW" sz="2000" dirty="0" smtClean="0">
                <a:latin typeface="Comic Sans MS" panose="030F0702030302020204" pitchFamily="66" charset="0"/>
                <a:ea typeface="新細明體" panose="02020500000000000000" pitchFamily="18" charset="-120"/>
                <a:cs typeface="Times New Roman" panose="02020603050405020304" pitchFamily="18" charset="0"/>
              </a:rPr>
              <a:t>8, 10, 2 </a:t>
            </a:r>
            <a:r>
              <a:rPr lang="en-US" altLang="zh-TW" sz="2000" dirty="0">
                <a:latin typeface="Comic Sans MS" panose="030F0702030302020204" pitchFamily="66" charset="0"/>
                <a:ea typeface="新細明體" panose="02020500000000000000" pitchFamily="18" charset="-120"/>
                <a:cs typeface="Times New Roman" panose="02020603050405020304" pitchFamily="18" charset="0"/>
              </a:rPr>
              <a:t>and </a:t>
            </a:r>
            <a:r>
              <a:rPr lang="en-US" altLang="zh-TW" sz="2000" dirty="0" smtClean="0">
                <a:latin typeface="Comic Sans MS" panose="030F0702030302020204" pitchFamily="66" charset="0"/>
                <a:ea typeface="新細明體" panose="02020500000000000000" pitchFamily="18" charset="-120"/>
                <a:cs typeface="Times New Roman" panose="02020603050405020304" pitchFamily="18" charset="0"/>
              </a:rPr>
              <a:t>8 </a:t>
            </a:r>
            <a:r>
              <a:rPr lang="en-US" altLang="zh-TW" sz="2000" dirty="0">
                <a:latin typeface="Comic Sans MS" panose="030F0702030302020204" pitchFamily="66" charset="0"/>
                <a:ea typeface="新細明體" panose="02020500000000000000" pitchFamily="18" charset="-120"/>
                <a:cs typeface="Times New Roman" panose="02020603050405020304" pitchFamily="18" charset="0"/>
              </a:rPr>
              <a:t>months, respectively.</a:t>
            </a:r>
            <a:endParaRPr lang="zh-TW" altLang="en-US" sz="2000" dirty="0">
              <a:latin typeface="Comic Sans MS" panose="030F0702030302020204" pitchFamily="66" charset="0"/>
              <a:cs typeface="Times New Roman" panose="02020603050405020304" pitchFamily="18" charset="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007" y="1371600"/>
            <a:ext cx="4253947" cy="2838368"/>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45" y="609600"/>
            <a:ext cx="4400197" cy="4534700"/>
          </a:xfrm>
          <a:prstGeom prst="rect">
            <a:avLst/>
          </a:prstGeom>
        </p:spPr>
      </p:pic>
    </p:spTree>
    <p:extLst>
      <p:ext uri="{BB962C8B-B14F-4D97-AF65-F5344CB8AC3E}">
        <p14:creationId xmlns:p14="http://schemas.microsoft.com/office/powerpoint/2010/main" val="6103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57162" y="254000"/>
            <a:ext cx="5019675" cy="2819400"/>
          </a:xfrm>
          <a:prstGeom prst="rect">
            <a:avLst/>
          </a:prstGeom>
        </p:spPr>
      </p:pic>
      <p:pic>
        <p:nvPicPr>
          <p:cNvPr id="3" name="圖片 2"/>
          <p:cNvPicPr>
            <a:picLocks noChangeAspect="1"/>
          </p:cNvPicPr>
          <p:nvPr/>
        </p:nvPicPr>
        <p:blipFill>
          <a:blip r:embed="rId3"/>
          <a:stretch>
            <a:fillRect/>
          </a:stretch>
        </p:blipFill>
        <p:spPr>
          <a:xfrm>
            <a:off x="157162" y="3409950"/>
            <a:ext cx="5181600" cy="3086100"/>
          </a:xfrm>
          <a:prstGeom prst="rect">
            <a:avLst/>
          </a:prstGeom>
        </p:spPr>
      </p:pic>
      <p:sp>
        <p:nvSpPr>
          <p:cNvPr id="4" name="文字方塊 3"/>
          <p:cNvSpPr txBox="1"/>
          <p:nvPr/>
        </p:nvSpPr>
        <p:spPr>
          <a:xfrm>
            <a:off x="6930122" y="6413500"/>
            <a:ext cx="2019464" cy="369332"/>
          </a:xfrm>
          <a:prstGeom prst="rect">
            <a:avLst/>
          </a:prstGeom>
          <a:noFill/>
        </p:spPr>
        <p:txBody>
          <a:bodyPr wrap="none" rtlCol="0">
            <a:spAutoFit/>
          </a:bodyPr>
          <a:lstStyle/>
          <a:p>
            <a:r>
              <a:rPr lang="en-US" altLang="zh-TW" dirty="0" smtClean="0">
                <a:solidFill>
                  <a:schemeClr val="bg1"/>
                </a:solidFill>
              </a:rPr>
              <a:t>An and Kang (2000)</a:t>
            </a:r>
            <a:endParaRPr lang="zh-TW" altLang="en-US" dirty="0">
              <a:solidFill>
                <a:schemeClr val="bg1"/>
              </a:solidFill>
            </a:endParaRPr>
          </a:p>
        </p:txBody>
      </p:sp>
      <p:cxnSp>
        <p:nvCxnSpPr>
          <p:cNvPr id="6" name="直線接點 5"/>
          <p:cNvCxnSpPr/>
          <p:nvPr/>
        </p:nvCxnSpPr>
        <p:spPr>
          <a:xfrm flipV="1">
            <a:off x="3492500" y="647700"/>
            <a:ext cx="0" cy="20955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7" name="直線接點 6"/>
          <p:cNvCxnSpPr/>
          <p:nvPr/>
        </p:nvCxnSpPr>
        <p:spPr>
          <a:xfrm flipV="1">
            <a:off x="1574800" y="647700"/>
            <a:ext cx="0" cy="20955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8" name="文字方塊 7"/>
          <p:cNvSpPr txBox="1"/>
          <p:nvPr/>
        </p:nvSpPr>
        <p:spPr>
          <a:xfrm>
            <a:off x="5410200" y="1028700"/>
            <a:ext cx="3308919" cy="954107"/>
          </a:xfrm>
          <a:prstGeom prst="rect">
            <a:avLst/>
          </a:prstGeom>
          <a:noFill/>
        </p:spPr>
        <p:txBody>
          <a:bodyPr wrap="none" rtlCol="0">
            <a:spAutoFit/>
          </a:bodyPr>
          <a:lstStyle/>
          <a:p>
            <a:r>
              <a:rPr lang="en-US" altLang="zh-TW" sz="2800" dirty="0" smtClean="0">
                <a:latin typeface="Comic Sans MS" panose="030F0702030302020204" pitchFamily="66" charset="0"/>
              </a:rPr>
              <a:t>-90</a:t>
            </a:r>
            <a:r>
              <a:rPr lang="en-US" altLang="zh-TW" sz="2800" baseline="30000" dirty="0" smtClean="0">
                <a:latin typeface="Comic Sans MS" panose="030F0702030302020204" pitchFamily="66" charset="0"/>
              </a:rPr>
              <a:t>o </a:t>
            </a:r>
            <a:r>
              <a:rPr lang="en-US" altLang="zh-TW" sz="2800" dirty="0" smtClean="0">
                <a:latin typeface="Comic Sans MS" panose="030F0702030302020204" pitchFamily="66" charset="0"/>
              </a:rPr>
              <a:t>=&gt; 10 months </a:t>
            </a:r>
          </a:p>
          <a:p>
            <a:r>
              <a:rPr lang="en-US" altLang="zh-TW" sz="2800" dirty="0" smtClean="0">
                <a:latin typeface="Comic Sans MS" panose="030F0702030302020204" pitchFamily="66" charset="0"/>
              </a:rPr>
              <a:t>+90</a:t>
            </a:r>
            <a:r>
              <a:rPr lang="en-US" altLang="zh-TW" sz="2800" baseline="30000" dirty="0" smtClean="0">
                <a:latin typeface="Comic Sans MS" panose="030F0702030302020204" pitchFamily="66" charset="0"/>
              </a:rPr>
              <a:t>o </a:t>
            </a:r>
            <a:r>
              <a:rPr lang="en-US" altLang="zh-TW" sz="2800" dirty="0">
                <a:latin typeface="Comic Sans MS" panose="030F0702030302020204" pitchFamily="66" charset="0"/>
              </a:rPr>
              <a:t>=&gt; 10 months</a:t>
            </a:r>
            <a:endParaRPr lang="zh-TW" altLang="en-US" sz="2800" baseline="30000" dirty="0">
              <a:latin typeface="Comic Sans MS" panose="030F0702030302020204" pitchFamily="66" charset="0"/>
            </a:endParaRPr>
          </a:p>
        </p:txBody>
      </p:sp>
      <p:cxnSp>
        <p:nvCxnSpPr>
          <p:cNvPr id="9" name="直線接點 8"/>
          <p:cNvCxnSpPr/>
          <p:nvPr/>
        </p:nvCxnSpPr>
        <p:spPr>
          <a:xfrm flipV="1">
            <a:off x="3251200" y="3854450"/>
            <a:ext cx="0" cy="20955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0" name="直線接點 9"/>
          <p:cNvCxnSpPr/>
          <p:nvPr/>
        </p:nvCxnSpPr>
        <p:spPr>
          <a:xfrm flipV="1">
            <a:off x="1104900" y="3854450"/>
            <a:ext cx="0" cy="20955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1" name="文字方塊 10"/>
          <p:cNvSpPr txBox="1"/>
          <p:nvPr/>
        </p:nvSpPr>
        <p:spPr>
          <a:xfrm>
            <a:off x="5410200" y="3746500"/>
            <a:ext cx="3780202" cy="954107"/>
          </a:xfrm>
          <a:prstGeom prst="rect">
            <a:avLst/>
          </a:prstGeom>
          <a:noFill/>
        </p:spPr>
        <p:txBody>
          <a:bodyPr wrap="none" rtlCol="0">
            <a:spAutoFit/>
          </a:bodyPr>
          <a:lstStyle/>
          <a:p>
            <a:r>
              <a:rPr lang="en-US" altLang="zh-TW" sz="2800" dirty="0" smtClean="0">
                <a:latin typeface="Comic Sans MS" panose="030F0702030302020204" pitchFamily="66" charset="0"/>
              </a:rPr>
              <a:t>-160</a:t>
            </a:r>
            <a:r>
              <a:rPr lang="en-US" altLang="zh-TW" sz="2800" baseline="30000" dirty="0" smtClean="0">
                <a:latin typeface="Comic Sans MS" panose="030F0702030302020204" pitchFamily="66" charset="0"/>
              </a:rPr>
              <a:t>o </a:t>
            </a:r>
            <a:r>
              <a:rPr lang="en-US" altLang="zh-TW" sz="2800" dirty="0" smtClean="0">
                <a:latin typeface="Comic Sans MS" panose="030F0702030302020204" pitchFamily="66" charset="0"/>
              </a:rPr>
              <a:t>=&gt; 17.7 months </a:t>
            </a:r>
          </a:p>
          <a:p>
            <a:r>
              <a:rPr lang="en-US" altLang="zh-TW" sz="2800" dirty="0" smtClean="0">
                <a:latin typeface="Comic Sans MS" panose="030F0702030302020204" pitchFamily="66" charset="0"/>
              </a:rPr>
              <a:t>+20</a:t>
            </a:r>
            <a:r>
              <a:rPr lang="en-US" altLang="zh-TW" sz="2800" baseline="30000" dirty="0" smtClean="0">
                <a:latin typeface="Comic Sans MS" panose="030F0702030302020204" pitchFamily="66" charset="0"/>
              </a:rPr>
              <a:t>o </a:t>
            </a:r>
            <a:r>
              <a:rPr lang="en-US" altLang="zh-TW" sz="2800" dirty="0">
                <a:latin typeface="Comic Sans MS" panose="030F0702030302020204" pitchFamily="66" charset="0"/>
              </a:rPr>
              <a:t>=&gt; </a:t>
            </a:r>
            <a:r>
              <a:rPr lang="en-US" altLang="zh-TW" sz="2800" dirty="0" smtClean="0">
                <a:latin typeface="Comic Sans MS" panose="030F0702030302020204" pitchFamily="66" charset="0"/>
              </a:rPr>
              <a:t>2 </a:t>
            </a:r>
            <a:r>
              <a:rPr lang="en-US" altLang="zh-TW" sz="2800" dirty="0">
                <a:latin typeface="Comic Sans MS" panose="030F0702030302020204" pitchFamily="66" charset="0"/>
              </a:rPr>
              <a:t>months</a:t>
            </a:r>
            <a:endParaRPr lang="zh-TW" altLang="en-US" sz="2800" baseline="300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2" name="文字方塊 11"/>
              <p:cNvSpPr txBox="1"/>
              <p:nvPr/>
            </p:nvSpPr>
            <p:spPr>
              <a:xfrm>
                <a:off x="5487986" y="2374533"/>
                <a:ext cx="3213100" cy="1004699"/>
              </a:xfrm>
              <a:prstGeom prst="rect">
                <a:avLst/>
              </a:prstGeom>
              <a:noFill/>
            </p:spPr>
            <p:txBody>
              <a:bodyPr wrap="square" rtlCol="0">
                <a:spAutoFit/>
              </a:bodyPr>
              <a:lstStyle/>
              <a:p>
                <a14:m>
                  <m:oMath xmlns:m="http://schemas.openxmlformats.org/officeDocument/2006/math">
                    <m:f>
                      <m:fPr>
                        <m:ctrlPr>
                          <a:rPr lang="en-US" altLang="zh-TW" sz="2400" i="1" smtClean="0">
                            <a:solidFill>
                              <a:schemeClr val="tx1"/>
                            </a:solidFill>
                            <a:latin typeface="Cambria Math" panose="02040503050406030204" pitchFamily="18" charset="0"/>
                          </a:rPr>
                        </m:ctrlPr>
                      </m:fPr>
                      <m:num>
                        <m:r>
                          <a:rPr lang="en-US" altLang="zh-TW" sz="240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𝑊𝑊𝑉</m:t>
                        </m:r>
                      </m:num>
                      <m:den>
                        <m:r>
                          <a:rPr lang="en-US" altLang="zh-TW" sz="240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𝑡</m:t>
                        </m:r>
                      </m:den>
                    </m:f>
                    <m:r>
                      <a:rPr lang="en-US" altLang="zh-TW" sz="2400" b="0" i="1" smtClean="0">
                        <a:solidFill>
                          <a:schemeClr val="tx1"/>
                        </a:solidFill>
                        <a:latin typeface="Cambria Math" panose="02040503050406030204" pitchFamily="18" charset="0"/>
                      </a:rPr>
                      <m:t>=</m:t>
                    </m:r>
                  </m:oMath>
                </a14:m>
                <a:r>
                  <a:rPr lang="en-US" altLang="zh-TW" sz="2400" dirty="0" smtClean="0">
                    <a:solidFill>
                      <a:schemeClr val="tx1"/>
                    </a:solidFill>
                    <a:latin typeface="Comic Sans MS" panose="030F0702030302020204" pitchFamily="66" charset="0"/>
                  </a:rPr>
                  <a:t> WB + IN </a:t>
                </a:r>
                <a14:m>
                  <m:oMath xmlns:m="http://schemas.openxmlformats.org/officeDocument/2006/math">
                    <m:r>
                      <a:rPr lang="en-US" altLang="zh-TW" sz="2400" i="1" smtClean="0">
                        <a:solidFill>
                          <a:schemeClr val="tx1"/>
                        </a:solidFill>
                        <a:latin typeface="Cambria Math" panose="02040503050406030204" pitchFamily="18" charset="0"/>
                        <a:ea typeface="Cambria Math" panose="02040503050406030204" pitchFamily="18" charset="0"/>
                      </a:rPr>
                      <m:t>~</m:t>
                    </m:r>
                    <m:r>
                      <m:rPr>
                        <m:sty m:val="p"/>
                      </m:rPr>
                      <a:rPr lang="en-US" altLang="zh-TW" sz="2400" b="0" i="0" smtClean="0">
                        <a:solidFill>
                          <a:schemeClr val="tx1"/>
                        </a:solidFill>
                        <a:latin typeface="Cambria Math" panose="02040503050406030204" pitchFamily="18" charset="0"/>
                        <a:ea typeface="Cambria Math" panose="02040503050406030204" pitchFamily="18" charset="0"/>
                      </a:rPr>
                      <m:t>SST</m:t>
                    </m:r>
                  </m:oMath>
                </a14:m>
                <a:endParaRPr lang="zh-TW" altLang="en-US" sz="2400" dirty="0">
                  <a:solidFill>
                    <a:schemeClr val="tx1"/>
                  </a:solidFill>
                  <a:latin typeface="Comic Sans MS" panose="030F0702030302020204" pitchFamily="66"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5487986" y="2374533"/>
                <a:ext cx="3213100" cy="1004699"/>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4926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457200" y="675382"/>
            <a:ext cx="8534400" cy="954107"/>
          </a:xfrm>
          <a:prstGeom prst="rect">
            <a:avLst/>
          </a:prstGeom>
        </p:spPr>
        <p:txBody>
          <a:bodyPr wrap="square">
            <a:spAutoFit/>
          </a:bodyPr>
          <a:lstStyle/>
          <a:p>
            <a:pPr algn="ctr">
              <a:spcBef>
                <a:spcPct val="0"/>
              </a:spcBef>
            </a:pPr>
            <a:r>
              <a:rPr kumimoji="1" lang="en-US" sz="3200" b="1" dirty="0" smtClean="0">
                <a:latin typeface="Comic Sans MS" panose="030F0702030302020204" pitchFamily="66" charset="0"/>
                <a:ea typeface="SimHei" pitchFamily="49" charset="-122"/>
              </a:rPr>
              <a:t>Questions:</a:t>
            </a:r>
          </a:p>
          <a:p>
            <a:pPr marL="457200" indent="-457200">
              <a:spcBef>
                <a:spcPct val="0"/>
              </a:spcBef>
              <a:buFont typeface="Arial" panose="020B0604020202020204" pitchFamily="34" charset="0"/>
              <a:buChar char="•"/>
            </a:pPr>
            <a:r>
              <a:rPr kumimoji="1" lang="en-US" sz="2400" b="1" dirty="0" smtClean="0">
                <a:latin typeface="Comic Sans MS" panose="030F0702030302020204" pitchFamily="66" charset="0"/>
                <a:ea typeface="SimHei" pitchFamily="49" charset="-122"/>
              </a:rPr>
              <a:t>Is this the whole story?</a:t>
            </a:r>
          </a:p>
        </p:txBody>
      </p:sp>
      <p:sp>
        <p:nvSpPr>
          <p:cNvPr id="3" name="文字方塊 2"/>
          <p:cNvSpPr txBox="1"/>
          <p:nvPr/>
        </p:nvSpPr>
        <p:spPr>
          <a:xfrm>
            <a:off x="2895600" y="3218288"/>
            <a:ext cx="4833657" cy="830997"/>
          </a:xfrm>
          <a:prstGeom prst="rect">
            <a:avLst/>
          </a:prstGeom>
          <a:noFill/>
        </p:spPr>
        <p:txBody>
          <a:bodyPr wrap="square" rtlCol="0">
            <a:spAutoFit/>
          </a:bodyPr>
          <a:lstStyle/>
          <a:p>
            <a:r>
              <a:rPr lang="en-US" altLang="zh-TW" sz="2400" dirty="0" smtClean="0">
                <a:solidFill>
                  <a:srgbClr val="FF0000"/>
                </a:solidFill>
                <a:latin typeface="Comic Sans MS" panose="030F0702030302020204" pitchFamily="66" charset="0"/>
              </a:rPr>
              <a:t>WWV and STC tell us ONLY the </a:t>
            </a:r>
            <a:r>
              <a:rPr lang="en-US" altLang="zh-TW" sz="2400" dirty="0" err="1" smtClean="0">
                <a:solidFill>
                  <a:srgbClr val="FF0000"/>
                </a:solidFill>
                <a:latin typeface="Comic Sans MS" panose="030F0702030302020204" pitchFamily="66" charset="0"/>
              </a:rPr>
              <a:t>interannual</a:t>
            </a:r>
            <a:r>
              <a:rPr lang="en-US" altLang="zh-TW" sz="2400" dirty="0" smtClean="0">
                <a:solidFill>
                  <a:srgbClr val="FF0000"/>
                </a:solidFill>
                <a:latin typeface="Comic Sans MS" panose="030F0702030302020204" pitchFamily="66" charset="0"/>
              </a:rPr>
              <a:t> variability</a:t>
            </a:r>
            <a:endParaRPr lang="zh-TW" altLang="en-US" sz="2400" dirty="0">
              <a:solidFill>
                <a:srgbClr val="FF0000"/>
              </a:solidFill>
              <a:latin typeface="Comic Sans MS" panose="030F0702030302020204" pitchFamily="66" charset="0"/>
            </a:endParaRPr>
          </a:p>
        </p:txBody>
      </p:sp>
      <p:pic>
        <p:nvPicPr>
          <p:cNvPr id="2052" name="Picture 4" descr="https://encrypted-tbn2.gstatic.com/images?q=tbn:ANd9GcRsFsvZ_V9flNv10wZc8x0rkj-PHDQZH2bvSDUXZZiWEwxMaEOXBg"/>
          <p:cNvPicPr>
            <a:picLocks noChangeAspect="1" noChangeArrowheads="1"/>
          </p:cNvPicPr>
          <p:nvPr/>
        </p:nvPicPr>
        <p:blipFill rotWithShape="1">
          <a:blip r:embed="rId3">
            <a:extLst>
              <a:ext uri="{28A0092B-C50C-407E-A947-70E740481C1C}">
                <a14:useLocalDpi xmlns:a14="http://schemas.microsoft.com/office/drawing/2010/main" val="0"/>
              </a:ext>
            </a:extLst>
          </a:blip>
          <a:srcRect t="-459" b="10458"/>
          <a:stretch/>
        </p:blipFill>
        <p:spPr bwMode="auto">
          <a:xfrm>
            <a:off x="1019175" y="2514600"/>
            <a:ext cx="1800225" cy="22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5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457200" y="675382"/>
            <a:ext cx="8534400" cy="1692771"/>
          </a:xfrm>
          <a:prstGeom prst="rect">
            <a:avLst/>
          </a:prstGeom>
        </p:spPr>
        <p:txBody>
          <a:bodyPr wrap="square">
            <a:spAutoFit/>
          </a:bodyPr>
          <a:lstStyle/>
          <a:p>
            <a:pPr algn="ctr">
              <a:spcBef>
                <a:spcPct val="0"/>
              </a:spcBef>
            </a:pPr>
            <a:r>
              <a:rPr kumimoji="1" lang="en-US" sz="3200" b="1" dirty="0" smtClean="0">
                <a:latin typeface="Comic Sans MS" panose="030F0702030302020204" pitchFamily="66" charset="0"/>
                <a:ea typeface="SimHei" pitchFamily="49" charset="-122"/>
              </a:rPr>
              <a:t>Questions:</a:t>
            </a:r>
          </a:p>
          <a:p>
            <a:pPr marL="457200" indent="-457200">
              <a:spcBef>
                <a:spcPct val="0"/>
              </a:spcBef>
              <a:buFont typeface="Arial" panose="020B0604020202020204" pitchFamily="34" charset="0"/>
              <a:buChar char="•"/>
            </a:pPr>
            <a:r>
              <a:rPr kumimoji="1" lang="en-US" sz="2400" b="1" dirty="0" smtClean="0">
                <a:latin typeface="Comic Sans MS" panose="030F0702030302020204" pitchFamily="66" charset="0"/>
                <a:ea typeface="SimHei" pitchFamily="49" charset="-122"/>
              </a:rPr>
              <a:t>Is this the whole story?</a:t>
            </a:r>
          </a:p>
          <a:p>
            <a:pPr marL="457200" indent="-457200">
              <a:spcBef>
                <a:spcPct val="0"/>
              </a:spcBef>
              <a:buFont typeface="Arial" panose="020B0604020202020204" pitchFamily="34" charset="0"/>
              <a:buChar char="•"/>
            </a:pPr>
            <a:r>
              <a:rPr kumimoji="1" lang="en-US" sz="2400" b="1" dirty="0" smtClean="0">
                <a:latin typeface="Comic Sans MS" panose="030F0702030302020204" pitchFamily="66" charset="0"/>
                <a:ea typeface="SimHei" pitchFamily="49" charset="-122"/>
              </a:rPr>
              <a:t>Why do we still have the spring barrier</a:t>
            </a:r>
            <a:r>
              <a:rPr kumimoji="1" lang="en-US" sz="2400" b="1" dirty="0">
                <a:latin typeface="Comic Sans MS" panose="030F0702030302020204" pitchFamily="66" charset="0"/>
                <a:ea typeface="SimHei" pitchFamily="49" charset="-122"/>
              </a:rPr>
              <a:t> </a:t>
            </a:r>
            <a:r>
              <a:rPr kumimoji="1" lang="en-US" sz="2400" b="1" dirty="0" smtClean="0">
                <a:latin typeface="Comic Sans MS" panose="030F0702030302020204" pitchFamily="66" charset="0"/>
                <a:ea typeface="SimHei" pitchFamily="49" charset="-122"/>
              </a:rPr>
              <a:t>and why the current models give the false alarm in 2012?</a:t>
            </a:r>
            <a:endParaRPr kumimoji="1" lang="en-US" sz="2400" b="1" dirty="0">
              <a:latin typeface="Comic Sans MS" panose="030F0702030302020204" pitchFamily="66" charset="0"/>
              <a:ea typeface="SimHei" pitchFamily="49" charset="-122"/>
            </a:endParaRPr>
          </a:p>
        </p:txBody>
      </p:sp>
      <p:pic>
        <p:nvPicPr>
          <p:cNvPr id="1026" name="Picture 2" descr="http://iri.columbia.edu/our-expertise/climate/forecasts/enso/archive/201207/SST_tab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676" y="2590800"/>
            <a:ext cx="4121324" cy="349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6971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CESM\SLP\EOF_sst_slp_obs_b40_0002_0150_rm9_10S_delchange_del1_36_1958_2010.png"/>
          <p:cNvPicPr/>
          <p:nvPr/>
        </p:nvPicPr>
        <p:blipFill rotWithShape="1">
          <a:blip r:embed="rId3" cstate="print"/>
          <a:srcRect l="-2" t="2373" r="51402" b="50169"/>
          <a:stretch/>
        </p:blipFill>
        <p:spPr bwMode="auto">
          <a:xfrm>
            <a:off x="457200" y="2526268"/>
            <a:ext cx="7315200" cy="3505200"/>
          </a:xfrm>
          <a:prstGeom prst="rect">
            <a:avLst/>
          </a:prstGeom>
          <a:noFill/>
        </p:spPr>
      </p:pic>
      <p:sp>
        <p:nvSpPr>
          <p:cNvPr id="3" name="Rectangle 2"/>
          <p:cNvSpPr/>
          <p:nvPr/>
        </p:nvSpPr>
        <p:spPr>
          <a:xfrm>
            <a:off x="0" y="522982"/>
            <a:ext cx="9144000" cy="1077218"/>
          </a:xfrm>
          <a:prstGeom prst="rect">
            <a:avLst/>
          </a:prstGeom>
        </p:spPr>
        <p:txBody>
          <a:bodyPr wrap="square">
            <a:spAutoFit/>
          </a:bodyPr>
          <a:lstStyle/>
          <a:p>
            <a:pPr>
              <a:spcBef>
                <a:spcPct val="0"/>
              </a:spcBef>
            </a:pPr>
            <a:r>
              <a:rPr kumimoji="1" lang="en-US" sz="3200" b="1" dirty="0">
                <a:solidFill>
                  <a:srgbClr val="FF0000"/>
                </a:solidFill>
                <a:latin typeface="Comic Sans MS" panose="030F0702030302020204" pitchFamily="66" charset="0"/>
                <a:ea typeface="SimHei" pitchFamily="49" charset="-122"/>
              </a:rPr>
              <a:t>The dominant surface pattern and variability in the North </a:t>
            </a:r>
            <a:r>
              <a:rPr kumimoji="1" lang="en-US" sz="3200" b="1" dirty="0" smtClean="0">
                <a:solidFill>
                  <a:srgbClr val="FF0000"/>
                </a:solidFill>
                <a:latin typeface="Comic Sans MS" panose="030F0702030302020204" pitchFamily="66" charset="0"/>
                <a:ea typeface="SimHei" pitchFamily="49" charset="-122"/>
              </a:rPr>
              <a:t>Pacific-1</a:t>
            </a:r>
            <a:r>
              <a:rPr kumimoji="1" lang="en-US" sz="3200" b="1" baseline="30000" dirty="0" smtClean="0">
                <a:solidFill>
                  <a:srgbClr val="FF0000"/>
                </a:solidFill>
                <a:latin typeface="Comic Sans MS" panose="030F0702030302020204" pitchFamily="66" charset="0"/>
                <a:ea typeface="SimHei" pitchFamily="49" charset="-122"/>
              </a:rPr>
              <a:t>st</a:t>
            </a:r>
            <a:r>
              <a:rPr kumimoji="1" lang="en-US" sz="3200" b="1" dirty="0" smtClean="0">
                <a:solidFill>
                  <a:srgbClr val="FF0000"/>
                </a:solidFill>
                <a:latin typeface="Comic Sans MS" panose="030F0702030302020204" pitchFamily="66" charset="0"/>
                <a:ea typeface="SimHei" pitchFamily="49" charset="-122"/>
              </a:rPr>
              <a:t> mode</a:t>
            </a:r>
            <a:endParaRPr kumimoji="1" lang="en-US" sz="3200" b="1" dirty="0">
              <a:solidFill>
                <a:srgbClr val="FF0000"/>
              </a:solidFill>
              <a:latin typeface="Comic Sans MS" panose="030F0702030302020204" pitchFamily="66" charset="0"/>
              <a:ea typeface="SimHei" pitchFamily="49" charset="-122"/>
            </a:endParaRPr>
          </a:p>
        </p:txBody>
      </p:sp>
      <p:sp>
        <p:nvSpPr>
          <p:cNvPr id="5" name="TextBox 4"/>
          <p:cNvSpPr txBox="1"/>
          <p:nvPr/>
        </p:nvSpPr>
        <p:spPr>
          <a:xfrm>
            <a:off x="5638801" y="1515070"/>
            <a:ext cx="3124200" cy="923330"/>
          </a:xfrm>
          <a:prstGeom prst="rect">
            <a:avLst/>
          </a:prstGeom>
          <a:noFill/>
        </p:spPr>
        <p:txBody>
          <a:bodyPr wrap="square" rtlCol="0">
            <a:spAutoFit/>
          </a:bodyPr>
          <a:lstStyle/>
          <a:p>
            <a:r>
              <a:rPr lang="en-US" dirty="0" err="1" smtClean="0">
                <a:latin typeface="Comic Sans MS" panose="030F0702030302020204" pitchFamily="66" charset="0"/>
              </a:rPr>
              <a:t>Obs</a:t>
            </a:r>
            <a:r>
              <a:rPr lang="en-US" dirty="0" smtClean="0">
                <a:latin typeface="Comic Sans MS" panose="030F0702030302020204" pitchFamily="66" charset="0"/>
              </a:rPr>
              <a:t>: NCEP reanalysis,</a:t>
            </a:r>
          </a:p>
          <a:p>
            <a:r>
              <a:rPr lang="en-US" dirty="0" smtClean="0">
                <a:latin typeface="Comic Sans MS" panose="030F0702030302020204" pitchFamily="66" charset="0"/>
              </a:rPr>
              <a:t>        ERSST (1958-2010),</a:t>
            </a:r>
          </a:p>
          <a:p>
            <a:r>
              <a:rPr lang="en-US" dirty="0" smtClean="0">
                <a:latin typeface="Comic Sans MS" panose="030F0702030302020204" pitchFamily="66" charset="0"/>
              </a:rPr>
              <a:t>Model: CESM1.0.5 (150 </a:t>
            </a:r>
            <a:r>
              <a:rPr lang="en-US" dirty="0" err="1" smtClean="0">
                <a:latin typeface="Comic Sans MS" panose="030F0702030302020204" pitchFamily="66" charset="0"/>
              </a:rPr>
              <a:t>yr</a:t>
            </a:r>
            <a:r>
              <a:rPr lang="en-US" dirty="0" smtClean="0">
                <a:latin typeface="Comic Sans MS" panose="030F0702030302020204" pitchFamily="66" charset="0"/>
              </a:rPr>
              <a:t>)</a:t>
            </a:r>
            <a:endParaRPr lang="en-US" dirty="0">
              <a:latin typeface="Comic Sans MS" panose="030F0702030302020204" pitchFamily="66" charset="0"/>
            </a:endParaRPr>
          </a:p>
        </p:txBody>
      </p:sp>
      <p:sp>
        <p:nvSpPr>
          <p:cNvPr id="4" name="文字方塊 3"/>
          <p:cNvSpPr txBox="1"/>
          <p:nvPr/>
        </p:nvSpPr>
        <p:spPr>
          <a:xfrm>
            <a:off x="1583108" y="2221468"/>
            <a:ext cx="2226892" cy="369332"/>
          </a:xfrm>
          <a:prstGeom prst="rect">
            <a:avLst/>
          </a:prstGeom>
          <a:noFill/>
        </p:spPr>
        <p:txBody>
          <a:bodyPr wrap="none" rtlCol="0">
            <a:spAutoFit/>
          </a:bodyPr>
          <a:lstStyle/>
          <a:p>
            <a:r>
              <a:rPr lang="en-US" altLang="zh-TW" dirty="0" smtClean="0">
                <a:solidFill>
                  <a:srgbClr val="C00000"/>
                </a:solidFill>
                <a:latin typeface="Comic Sans MS" panose="030F0702030302020204" pitchFamily="66" charset="0"/>
              </a:rPr>
              <a:t>Aleutian Low (AL) </a:t>
            </a:r>
            <a:endParaRPr lang="zh-TW" altLang="en-US" dirty="0">
              <a:solidFill>
                <a:srgbClr val="C00000"/>
              </a:solidFill>
              <a:latin typeface="Comic Sans MS" panose="030F0702030302020204" pitchFamily="66" charset="0"/>
            </a:endParaRPr>
          </a:p>
        </p:txBody>
      </p:sp>
      <p:sp>
        <p:nvSpPr>
          <p:cNvPr id="6" name="文字方塊 5"/>
          <p:cNvSpPr txBox="1"/>
          <p:nvPr/>
        </p:nvSpPr>
        <p:spPr>
          <a:xfrm>
            <a:off x="1847260" y="5955268"/>
            <a:ext cx="1505540" cy="369332"/>
          </a:xfrm>
          <a:prstGeom prst="rect">
            <a:avLst/>
          </a:prstGeom>
          <a:noFill/>
        </p:spPr>
        <p:txBody>
          <a:bodyPr wrap="none" rtlCol="0">
            <a:spAutoFit/>
          </a:bodyPr>
          <a:lstStyle/>
          <a:p>
            <a:r>
              <a:rPr lang="en-US" altLang="zh-TW" dirty="0" smtClean="0">
                <a:solidFill>
                  <a:srgbClr val="C00000"/>
                </a:solidFill>
                <a:latin typeface="Comic Sans MS" panose="030F0702030302020204" pitchFamily="66" charset="0"/>
              </a:rPr>
              <a:t>PDO/ENSO </a:t>
            </a:r>
            <a:endParaRPr lang="zh-TW" altLang="en-US" dirty="0">
              <a:solidFill>
                <a:srgbClr val="C00000"/>
              </a:solidFill>
              <a:latin typeface="Comic Sans MS" panose="030F0702030302020204" pitchFamily="66" charset="0"/>
            </a:endParaRPr>
          </a:p>
        </p:txBody>
      </p:sp>
      <p:grpSp>
        <p:nvGrpSpPr>
          <p:cNvPr id="14" name="群組 13"/>
          <p:cNvGrpSpPr/>
          <p:nvPr/>
        </p:nvGrpSpPr>
        <p:grpSpPr>
          <a:xfrm>
            <a:off x="1371600" y="3135868"/>
            <a:ext cx="2191340" cy="767265"/>
            <a:chOff x="1143000" y="2971800"/>
            <a:chExt cx="2419940" cy="931333"/>
          </a:xfrm>
        </p:grpSpPr>
        <p:sp>
          <p:nvSpPr>
            <p:cNvPr id="12" name="橢圓 11"/>
            <p:cNvSpPr/>
            <p:nvPr/>
          </p:nvSpPr>
          <p:spPr>
            <a:xfrm>
              <a:off x="2209800" y="2971800"/>
              <a:ext cx="1353140" cy="474133"/>
            </a:xfrm>
            <a:prstGeom prst="ellipse">
              <a:avLst/>
            </a:prstGeom>
            <a:solidFill>
              <a:srgbClr val="FFFF00">
                <a:alpha val="39000"/>
              </a:srgbClr>
            </a:solidFill>
            <a:ln>
              <a:solidFill>
                <a:srgbClr val="000000"/>
              </a:solidFill>
            </a:ln>
            <a:scene3d>
              <a:camera prst="orthographicFront">
                <a:rot lat="0" lon="0" rev="194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1143000" y="3429000"/>
              <a:ext cx="1353140" cy="474133"/>
            </a:xfrm>
            <a:prstGeom prst="ellipse">
              <a:avLst/>
            </a:prstGeom>
            <a:solidFill>
              <a:srgbClr val="FFFF00">
                <a:alpha val="33000"/>
              </a:srgbClr>
            </a:solidFill>
            <a:ln>
              <a:solidFill>
                <a:srgbClr val="000000"/>
              </a:solidFill>
              <a:prstDash val="lgDash"/>
            </a:ln>
            <a:scene3d>
              <a:camera prst="orthographicFront">
                <a:rot lat="0" lon="0" rev="194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矩形 6"/>
          <p:cNvSpPr/>
          <p:nvPr/>
        </p:nvSpPr>
        <p:spPr>
          <a:xfrm>
            <a:off x="304800" y="1563469"/>
            <a:ext cx="4648200" cy="646331"/>
          </a:xfrm>
          <a:prstGeom prst="rect">
            <a:avLst/>
          </a:prstGeom>
        </p:spPr>
        <p:txBody>
          <a:bodyPr wrap="square">
            <a:spAutoFit/>
          </a:bodyPr>
          <a:lstStyle/>
          <a:p>
            <a:r>
              <a:rPr lang="en-US" altLang="zh-TW" dirty="0">
                <a:latin typeface="Comic Sans MS" panose="030F0702030302020204" pitchFamily="66" charset="0"/>
              </a:rPr>
              <a:t>The covariability mode of </a:t>
            </a:r>
            <a:r>
              <a:rPr lang="en-US" altLang="zh-TW" dirty="0" smtClean="0">
                <a:latin typeface="Comic Sans MS" panose="030F0702030302020204" pitchFamily="66" charset="0"/>
              </a:rPr>
              <a:t>SLP and </a:t>
            </a:r>
            <a:r>
              <a:rPr lang="en-US" altLang="zh-TW" dirty="0">
                <a:latin typeface="Comic Sans MS" panose="030F0702030302020204" pitchFamily="66" charset="0"/>
              </a:rPr>
              <a:t>SST anomalies </a:t>
            </a:r>
            <a:r>
              <a:rPr lang="en-US" altLang="zh-TW" dirty="0" smtClean="0">
                <a:latin typeface="Comic Sans MS" panose="030F0702030302020204" pitchFamily="66" charset="0"/>
              </a:rPr>
              <a:t>from </a:t>
            </a:r>
            <a:r>
              <a:rPr lang="en-US" altLang="zh-TW" dirty="0">
                <a:latin typeface="Comic Sans MS" panose="030F0702030302020204" pitchFamily="66" charset="0"/>
              </a:rPr>
              <a:t>the </a:t>
            </a:r>
            <a:r>
              <a:rPr lang="en-US" altLang="zh-TW" dirty="0" smtClean="0">
                <a:latin typeface="Comic Sans MS" panose="030F0702030302020204" pitchFamily="66" charset="0"/>
              </a:rPr>
              <a:t>CEOF1 analysis</a:t>
            </a:r>
            <a:endParaRPr lang="zh-TW" altLang="en-US" dirty="0">
              <a:latin typeface="Comic Sans MS" panose="030F0702030302020204" pitchFamily="66" charset="0"/>
            </a:endParaRPr>
          </a:p>
        </p:txBody>
      </p:sp>
      <p:sp>
        <p:nvSpPr>
          <p:cNvPr id="7" name="文字方塊 6"/>
          <p:cNvSpPr txBox="1"/>
          <p:nvPr/>
        </p:nvSpPr>
        <p:spPr>
          <a:xfrm>
            <a:off x="7219951" y="6367046"/>
            <a:ext cx="1970411" cy="338554"/>
          </a:xfrm>
          <a:prstGeom prst="rect">
            <a:avLst/>
          </a:prstGeom>
          <a:noFill/>
        </p:spPr>
        <p:txBody>
          <a:bodyPr wrap="none" rtlCol="0">
            <a:spAutoFit/>
          </a:bodyPr>
          <a:lstStyle/>
          <a:p>
            <a:r>
              <a:rPr lang="en-US" altLang="zh-TW" sz="1600" dirty="0" smtClean="0">
                <a:latin typeface="Comic Sans MS" panose="030F0702030302020204" pitchFamily="66" charset="0"/>
              </a:rPr>
              <a:t>Miller et al. (2017)</a:t>
            </a:r>
            <a:endParaRPr lang="zh-TW" altLang="en-US" sz="1600" dirty="0">
              <a:latin typeface="Comic Sans MS" panose="030F0702030302020204" pitchFamily="66" charset="0"/>
            </a:endParaRPr>
          </a:p>
        </p:txBody>
      </p:sp>
    </p:spTree>
    <p:extLst>
      <p:ext uri="{BB962C8B-B14F-4D97-AF65-F5344CB8AC3E}">
        <p14:creationId xmlns:p14="http://schemas.microsoft.com/office/powerpoint/2010/main" val="3108580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22982"/>
            <a:ext cx="9144000" cy="1077218"/>
          </a:xfrm>
          <a:prstGeom prst="rect">
            <a:avLst/>
          </a:prstGeom>
        </p:spPr>
        <p:txBody>
          <a:bodyPr wrap="square">
            <a:spAutoFit/>
          </a:bodyPr>
          <a:lstStyle/>
          <a:p>
            <a:pPr>
              <a:spcBef>
                <a:spcPct val="0"/>
              </a:spcBef>
            </a:pPr>
            <a:r>
              <a:rPr kumimoji="1" lang="en-US" sz="3200" b="1" dirty="0">
                <a:solidFill>
                  <a:srgbClr val="FF0000"/>
                </a:solidFill>
                <a:latin typeface="Comic Sans MS" panose="030F0702030302020204" pitchFamily="66" charset="0"/>
                <a:ea typeface="SimHei" pitchFamily="49" charset="-122"/>
              </a:rPr>
              <a:t>The dominant surface pattern and variability in the North </a:t>
            </a:r>
            <a:r>
              <a:rPr kumimoji="1" lang="en-US" sz="3200" b="1" dirty="0" smtClean="0">
                <a:solidFill>
                  <a:srgbClr val="FF0000"/>
                </a:solidFill>
                <a:latin typeface="Comic Sans MS" panose="030F0702030302020204" pitchFamily="66" charset="0"/>
                <a:ea typeface="SimHei" pitchFamily="49" charset="-122"/>
              </a:rPr>
              <a:t>Pacific-2</a:t>
            </a:r>
            <a:r>
              <a:rPr kumimoji="1" lang="en-US" sz="3200" b="1" baseline="30000" dirty="0" smtClean="0">
                <a:solidFill>
                  <a:srgbClr val="FF0000"/>
                </a:solidFill>
                <a:latin typeface="Comic Sans MS" panose="030F0702030302020204" pitchFamily="66" charset="0"/>
                <a:ea typeface="SimHei" pitchFamily="49" charset="-122"/>
              </a:rPr>
              <a:t>nd</a:t>
            </a:r>
            <a:r>
              <a:rPr kumimoji="1" lang="en-US" sz="3200" b="1" dirty="0" smtClean="0">
                <a:solidFill>
                  <a:srgbClr val="FF0000"/>
                </a:solidFill>
                <a:latin typeface="Comic Sans MS" panose="030F0702030302020204" pitchFamily="66" charset="0"/>
                <a:ea typeface="SimHei" pitchFamily="49" charset="-122"/>
              </a:rPr>
              <a:t> mode</a:t>
            </a:r>
            <a:endParaRPr kumimoji="1" lang="en-US" sz="3200" b="1" dirty="0">
              <a:solidFill>
                <a:srgbClr val="FF0000"/>
              </a:solidFill>
              <a:latin typeface="Comic Sans MS" panose="030F0702030302020204" pitchFamily="66" charset="0"/>
              <a:ea typeface="SimHei" pitchFamily="49" charset="-122"/>
            </a:endParaRPr>
          </a:p>
        </p:txBody>
      </p:sp>
      <p:sp>
        <p:nvSpPr>
          <p:cNvPr id="7" name="矩形 6"/>
          <p:cNvSpPr/>
          <p:nvPr/>
        </p:nvSpPr>
        <p:spPr>
          <a:xfrm>
            <a:off x="304800" y="1563469"/>
            <a:ext cx="4648200" cy="646331"/>
          </a:xfrm>
          <a:prstGeom prst="rect">
            <a:avLst/>
          </a:prstGeom>
        </p:spPr>
        <p:txBody>
          <a:bodyPr wrap="square">
            <a:spAutoFit/>
          </a:bodyPr>
          <a:lstStyle/>
          <a:p>
            <a:r>
              <a:rPr lang="en-US" altLang="zh-TW" dirty="0">
                <a:latin typeface="Comic Sans MS" panose="030F0702030302020204" pitchFamily="66" charset="0"/>
              </a:rPr>
              <a:t>The covariability mode of </a:t>
            </a:r>
            <a:r>
              <a:rPr lang="en-US" altLang="zh-TW" dirty="0" smtClean="0">
                <a:latin typeface="Comic Sans MS" panose="030F0702030302020204" pitchFamily="66" charset="0"/>
              </a:rPr>
              <a:t>SLP and </a:t>
            </a:r>
            <a:r>
              <a:rPr lang="en-US" altLang="zh-TW" dirty="0">
                <a:latin typeface="Comic Sans MS" panose="030F0702030302020204" pitchFamily="66" charset="0"/>
              </a:rPr>
              <a:t>SST anomalies </a:t>
            </a:r>
            <a:r>
              <a:rPr lang="en-US" altLang="zh-TW" dirty="0" smtClean="0">
                <a:latin typeface="Comic Sans MS" panose="030F0702030302020204" pitchFamily="66" charset="0"/>
              </a:rPr>
              <a:t>from </a:t>
            </a:r>
            <a:r>
              <a:rPr lang="en-US" altLang="zh-TW" dirty="0">
                <a:latin typeface="Comic Sans MS" panose="030F0702030302020204" pitchFamily="66" charset="0"/>
              </a:rPr>
              <a:t>the </a:t>
            </a:r>
            <a:r>
              <a:rPr lang="en-US" altLang="zh-TW" dirty="0" smtClean="0">
                <a:latin typeface="Comic Sans MS" panose="030F0702030302020204" pitchFamily="66" charset="0"/>
              </a:rPr>
              <a:t>CEOF2 analysis</a:t>
            </a:r>
            <a:endParaRPr lang="zh-TW" altLang="en-US" dirty="0">
              <a:latin typeface="Comic Sans MS" panose="030F0702030302020204" pitchFamily="66" charset="0"/>
            </a:endParaRPr>
          </a:p>
        </p:txBody>
      </p:sp>
      <p:pic>
        <p:nvPicPr>
          <p:cNvPr id="8" name="Picture 1" descr="D:\CESM\SLP\EOF_sst_slp_obs_b40_0002_0150_rm9_10S_delchange_del1_36_1958_2010.png"/>
          <p:cNvPicPr/>
          <p:nvPr/>
        </p:nvPicPr>
        <p:blipFill rotWithShape="1">
          <a:blip r:embed="rId3" cstate="print"/>
          <a:srcRect l="-2" t="49581" r="51402" b="4654"/>
          <a:stretch/>
        </p:blipFill>
        <p:spPr bwMode="auto">
          <a:xfrm>
            <a:off x="457200" y="2667000"/>
            <a:ext cx="7343936" cy="3527011"/>
          </a:xfrm>
          <a:prstGeom prst="rect">
            <a:avLst/>
          </a:prstGeom>
          <a:noFill/>
        </p:spPr>
      </p:pic>
      <p:sp>
        <p:nvSpPr>
          <p:cNvPr id="9" name="文字方塊 8"/>
          <p:cNvSpPr txBox="1"/>
          <p:nvPr/>
        </p:nvSpPr>
        <p:spPr>
          <a:xfrm>
            <a:off x="1034710" y="2373868"/>
            <a:ext cx="3613490" cy="369332"/>
          </a:xfrm>
          <a:prstGeom prst="rect">
            <a:avLst/>
          </a:prstGeom>
          <a:noFill/>
        </p:spPr>
        <p:txBody>
          <a:bodyPr wrap="none" rtlCol="0">
            <a:spAutoFit/>
          </a:bodyPr>
          <a:lstStyle/>
          <a:p>
            <a:r>
              <a:rPr lang="en-US" altLang="zh-TW" dirty="0" smtClean="0">
                <a:solidFill>
                  <a:srgbClr val="C00000"/>
                </a:solidFill>
                <a:latin typeface="Comic Sans MS" panose="030F0702030302020204" pitchFamily="66" charset="0"/>
              </a:rPr>
              <a:t>North Pacific Oscillation (NPO) </a:t>
            </a:r>
            <a:endParaRPr lang="zh-TW" altLang="en-US" dirty="0">
              <a:solidFill>
                <a:srgbClr val="C00000"/>
              </a:solidFill>
              <a:latin typeface="Comic Sans MS" panose="030F0702030302020204" pitchFamily="66" charset="0"/>
            </a:endParaRPr>
          </a:p>
        </p:txBody>
      </p:sp>
      <p:sp>
        <p:nvSpPr>
          <p:cNvPr id="10" name="文字方塊 9"/>
          <p:cNvSpPr txBox="1"/>
          <p:nvPr/>
        </p:nvSpPr>
        <p:spPr>
          <a:xfrm>
            <a:off x="1527003" y="6107668"/>
            <a:ext cx="3308919" cy="369332"/>
          </a:xfrm>
          <a:prstGeom prst="rect">
            <a:avLst/>
          </a:prstGeom>
          <a:noFill/>
        </p:spPr>
        <p:txBody>
          <a:bodyPr wrap="none" rtlCol="0">
            <a:spAutoFit/>
          </a:bodyPr>
          <a:lstStyle/>
          <a:p>
            <a:r>
              <a:rPr lang="en-US" altLang="zh-TW" dirty="0" smtClean="0">
                <a:solidFill>
                  <a:srgbClr val="C00000"/>
                </a:solidFill>
                <a:latin typeface="Comic Sans MS" panose="030F0702030302020204" pitchFamily="66" charset="0"/>
              </a:rPr>
              <a:t>Victoria Mode (VM) or NPGO</a:t>
            </a:r>
            <a:endParaRPr lang="zh-TW" altLang="en-US" dirty="0">
              <a:solidFill>
                <a:srgbClr val="C00000"/>
              </a:solidFill>
              <a:latin typeface="Comic Sans MS" panose="030F0702030302020204" pitchFamily="66" charset="0"/>
            </a:endParaRPr>
          </a:p>
        </p:txBody>
      </p:sp>
      <p:grpSp>
        <p:nvGrpSpPr>
          <p:cNvPr id="11" name="群組 10"/>
          <p:cNvGrpSpPr/>
          <p:nvPr/>
        </p:nvGrpSpPr>
        <p:grpSpPr>
          <a:xfrm>
            <a:off x="2133600" y="2819400"/>
            <a:ext cx="1295400" cy="1023600"/>
            <a:chOff x="4114800" y="228600"/>
            <a:chExt cx="762000" cy="685800"/>
          </a:xfrm>
        </p:grpSpPr>
        <p:sp>
          <p:nvSpPr>
            <p:cNvPr id="12" name="橢圓 11"/>
            <p:cNvSpPr/>
            <p:nvPr/>
          </p:nvSpPr>
          <p:spPr>
            <a:xfrm>
              <a:off x="4114800" y="228600"/>
              <a:ext cx="762000" cy="304800"/>
            </a:xfrm>
            <a:prstGeom prst="ellipse">
              <a:avLst/>
            </a:prstGeom>
            <a:solidFill>
              <a:srgbClr val="FFFF00">
                <a:alpha val="39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4114800" y="609600"/>
              <a:ext cx="762000" cy="304800"/>
            </a:xfrm>
            <a:prstGeom prst="ellipse">
              <a:avLst/>
            </a:prstGeom>
            <a:solidFill>
              <a:srgbClr val="FFFF00">
                <a:alpha val="33000"/>
              </a:srgbClr>
            </a:solidFill>
            <a:ln>
              <a:solidFill>
                <a:srgbClr val="0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文字方塊 13"/>
          <p:cNvSpPr txBox="1"/>
          <p:nvPr/>
        </p:nvSpPr>
        <p:spPr>
          <a:xfrm>
            <a:off x="7219951" y="6367046"/>
            <a:ext cx="1970411" cy="338554"/>
          </a:xfrm>
          <a:prstGeom prst="rect">
            <a:avLst/>
          </a:prstGeom>
          <a:noFill/>
        </p:spPr>
        <p:txBody>
          <a:bodyPr wrap="none" rtlCol="0">
            <a:spAutoFit/>
          </a:bodyPr>
          <a:lstStyle/>
          <a:p>
            <a:r>
              <a:rPr lang="en-US" altLang="zh-TW" sz="1600" dirty="0" smtClean="0">
                <a:latin typeface="Comic Sans MS" panose="030F0702030302020204" pitchFamily="66" charset="0"/>
              </a:rPr>
              <a:t>Miller et al. (2017)</a:t>
            </a:r>
            <a:endParaRPr lang="zh-TW" altLang="en-US" sz="1600" dirty="0">
              <a:latin typeface="Comic Sans MS" panose="030F0702030302020204" pitchFamily="66" charset="0"/>
            </a:endParaRPr>
          </a:p>
        </p:txBody>
      </p:sp>
    </p:spTree>
    <p:extLst>
      <p:ext uri="{BB962C8B-B14F-4D97-AF65-F5344CB8AC3E}">
        <p14:creationId xmlns:p14="http://schemas.microsoft.com/office/powerpoint/2010/main" val="307334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CESM\SLP\EOFpc_sst_slp_obs_b40_0002_0150_rm9_emi_10s_del1_36Bs3.png"/>
          <p:cNvPicPr/>
          <p:nvPr/>
        </p:nvPicPr>
        <p:blipFill rotWithShape="1">
          <a:blip r:embed="rId2" cstate="print"/>
          <a:srcRect t="1822" b="51853"/>
          <a:stretch/>
        </p:blipFill>
        <p:spPr bwMode="auto">
          <a:xfrm>
            <a:off x="914400" y="1447800"/>
            <a:ext cx="6781800" cy="2895600"/>
          </a:xfrm>
          <a:prstGeom prst="rect">
            <a:avLst/>
          </a:prstGeom>
          <a:noFill/>
        </p:spPr>
      </p:pic>
      <p:pic>
        <p:nvPicPr>
          <p:cNvPr id="4" name="Picture 2" descr="std_year"/>
          <p:cNvPicPr>
            <a:picLocks noChangeAspect="1" noChangeArrowheads="1"/>
          </p:cNvPicPr>
          <p:nvPr/>
        </p:nvPicPr>
        <p:blipFill>
          <a:blip r:embed="rId3" cstate="print">
            <a:extLst>
              <a:ext uri="{28A0092B-C50C-407E-A947-70E740481C1C}">
                <a14:useLocalDpi xmlns:a14="http://schemas.microsoft.com/office/drawing/2010/main" val="0"/>
              </a:ext>
            </a:extLst>
          </a:blip>
          <a:srcRect l="4918" t="3281"/>
          <a:stretch>
            <a:fillRect/>
          </a:stretch>
        </p:blipFill>
        <p:spPr bwMode="auto">
          <a:xfrm>
            <a:off x="4343400" y="4400196"/>
            <a:ext cx="4800600" cy="24578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p:nvPr/>
        </p:nvSpPr>
        <p:spPr>
          <a:xfrm>
            <a:off x="381000" y="1154668"/>
            <a:ext cx="8229600" cy="369332"/>
          </a:xfrm>
          <a:prstGeom prst="rect">
            <a:avLst/>
          </a:prstGeom>
        </p:spPr>
        <p:txBody>
          <a:bodyPr wrap="square">
            <a:spAutoFit/>
          </a:bodyPr>
          <a:lstStyle/>
          <a:p>
            <a:pPr>
              <a:spcBef>
                <a:spcPct val="0"/>
              </a:spcBef>
            </a:pPr>
            <a:r>
              <a:rPr lang="en-US" altLang="zh-TW" dirty="0" smtClean="0">
                <a:latin typeface="Comic Sans MS" panose="030F0702030302020204" pitchFamily="66" charset="0"/>
              </a:rPr>
              <a:t>Lag-correlation </a:t>
            </a:r>
            <a:r>
              <a:rPr lang="en-US" altLang="zh-TW" dirty="0">
                <a:latin typeface="Comic Sans MS" panose="030F0702030302020204" pitchFamily="66" charset="0"/>
              </a:rPr>
              <a:t>between Niño3 (and EMI index) and PC1/PC2 of the </a:t>
            </a:r>
            <a:r>
              <a:rPr lang="en-US" altLang="zh-TW" dirty="0" smtClean="0">
                <a:latin typeface="Comic Sans MS" panose="030F0702030302020204" pitchFamily="66" charset="0"/>
              </a:rPr>
              <a:t>CEOF</a:t>
            </a:r>
            <a:endParaRPr lang="en-US" dirty="0">
              <a:latin typeface="Comic Sans MS" panose="030F0702030302020204" pitchFamily="66" charset="0"/>
            </a:endParaRPr>
          </a:p>
        </p:txBody>
      </p:sp>
      <p:sp>
        <p:nvSpPr>
          <p:cNvPr id="6" name="文字方塊 5"/>
          <p:cNvSpPr txBox="1"/>
          <p:nvPr/>
        </p:nvSpPr>
        <p:spPr>
          <a:xfrm>
            <a:off x="26307" y="4689620"/>
            <a:ext cx="4469493" cy="923330"/>
          </a:xfrm>
          <a:prstGeom prst="rect">
            <a:avLst/>
          </a:prstGeom>
          <a:noFill/>
        </p:spPr>
        <p:txBody>
          <a:bodyPr wrap="none" rtlCol="0">
            <a:spAutoFit/>
          </a:bodyPr>
          <a:lstStyle/>
          <a:p>
            <a:pPr marL="285750" indent="-285750">
              <a:buFont typeface="Arial" panose="020B0604020202020204" pitchFamily="34" charset="0"/>
              <a:buChar char="•"/>
            </a:pPr>
            <a:r>
              <a:rPr lang="en-US" altLang="zh-TW" dirty="0" smtClean="0">
                <a:solidFill>
                  <a:srgbClr val="C00000"/>
                </a:solidFill>
                <a:latin typeface="Comic Sans MS" panose="030F0702030302020204" pitchFamily="66" charset="0"/>
              </a:rPr>
              <a:t>PC1 is essentially ENSO</a:t>
            </a:r>
          </a:p>
          <a:p>
            <a:pPr marL="285750" indent="-285750">
              <a:buFont typeface="Arial" panose="020B0604020202020204" pitchFamily="34" charset="0"/>
              <a:buChar char="•"/>
            </a:pPr>
            <a:r>
              <a:rPr lang="en-US" altLang="zh-TW" dirty="0" smtClean="0">
                <a:solidFill>
                  <a:srgbClr val="C00000"/>
                </a:solidFill>
                <a:latin typeface="Comic Sans MS" panose="030F0702030302020204" pitchFamily="66" charset="0"/>
              </a:rPr>
              <a:t>PC2 leads PC1/Nino3 by 9-11 months</a:t>
            </a:r>
          </a:p>
          <a:p>
            <a:pPr marL="285750" indent="-285750">
              <a:buFont typeface="Arial" panose="020B0604020202020204" pitchFamily="34" charset="0"/>
              <a:buChar char="•"/>
            </a:pPr>
            <a:r>
              <a:rPr lang="en-US" altLang="zh-TW" dirty="0" smtClean="0">
                <a:solidFill>
                  <a:srgbClr val="C00000"/>
                </a:solidFill>
                <a:latin typeface="Comic Sans MS" panose="030F0702030302020204" pitchFamily="66" charset="0"/>
              </a:rPr>
              <a:t>PC2 leads EMI by 5 months</a:t>
            </a:r>
            <a:endParaRPr lang="zh-TW" altLang="en-US" dirty="0">
              <a:solidFill>
                <a:srgbClr val="C00000"/>
              </a:solidFill>
              <a:latin typeface="Comic Sans MS" panose="030F0702030302020204" pitchFamily="66" charset="0"/>
            </a:endParaRPr>
          </a:p>
        </p:txBody>
      </p:sp>
      <p:sp>
        <p:nvSpPr>
          <p:cNvPr id="7" name="文字方塊 6"/>
          <p:cNvSpPr txBox="1"/>
          <p:nvPr/>
        </p:nvSpPr>
        <p:spPr>
          <a:xfrm>
            <a:off x="228600" y="5754469"/>
            <a:ext cx="4419600" cy="646331"/>
          </a:xfrm>
          <a:prstGeom prst="rect">
            <a:avLst/>
          </a:prstGeom>
          <a:noFill/>
        </p:spPr>
        <p:txBody>
          <a:bodyPr wrap="square" rtlCol="0">
            <a:spAutoFit/>
          </a:bodyPr>
          <a:lstStyle/>
          <a:p>
            <a:r>
              <a:rPr lang="en-US" altLang="zh-TW" dirty="0" smtClean="0">
                <a:solidFill>
                  <a:srgbClr val="0000FF"/>
                </a:solidFill>
                <a:latin typeface="Comic Sans MS" panose="030F0702030302020204" pitchFamily="66" charset="0"/>
              </a:rPr>
              <a:t>PC2 (NPO/VM): important ENSO precursor</a:t>
            </a:r>
            <a:endParaRPr lang="zh-TW" altLang="en-US" dirty="0">
              <a:solidFill>
                <a:srgbClr val="0000FF"/>
              </a:solidFill>
              <a:latin typeface="Comic Sans MS" panose="030F0702030302020204" pitchFamily="66" charset="0"/>
            </a:endParaRPr>
          </a:p>
        </p:txBody>
      </p:sp>
      <p:sp>
        <p:nvSpPr>
          <p:cNvPr id="8" name="Rectangle 2"/>
          <p:cNvSpPr/>
          <p:nvPr/>
        </p:nvSpPr>
        <p:spPr>
          <a:xfrm>
            <a:off x="647700" y="605135"/>
            <a:ext cx="7239000" cy="461665"/>
          </a:xfrm>
          <a:prstGeom prst="rect">
            <a:avLst/>
          </a:prstGeom>
        </p:spPr>
        <p:txBody>
          <a:bodyPr wrap="square">
            <a:spAutoFit/>
          </a:bodyPr>
          <a:lstStyle/>
          <a:p>
            <a:pPr>
              <a:spcBef>
                <a:spcPct val="0"/>
              </a:spcBef>
            </a:pPr>
            <a:r>
              <a:rPr kumimoji="1" lang="en-US" sz="2400" b="1" dirty="0" smtClean="0">
                <a:solidFill>
                  <a:srgbClr val="FF0000"/>
                </a:solidFill>
                <a:latin typeface="Comic Sans MS" panose="030F0702030302020204" pitchFamily="66" charset="0"/>
                <a:ea typeface="SimHei" pitchFamily="49" charset="-122"/>
              </a:rPr>
              <a:t>Links between the two dominant CEOF modes</a:t>
            </a:r>
            <a:endParaRPr kumimoji="1" lang="en-US" sz="2400" b="1" dirty="0">
              <a:solidFill>
                <a:srgbClr val="FF0000"/>
              </a:solidFill>
              <a:latin typeface="Comic Sans MS" panose="030F0702030302020204" pitchFamily="66" charset="0"/>
              <a:ea typeface="SimHei" pitchFamily="49" charset="-122"/>
            </a:endParaRPr>
          </a:p>
        </p:txBody>
      </p:sp>
    </p:spTree>
    <p:extLst>
      <p:ext uri="{BB962C8B-B14F-4D97-AF65-F5344CB8AC3E}">
        <p14:creationId xmlns:p14="http://schemas.microsoft.com/office/powerpoint/2010/main" val="389657599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52600"/>
            <a:ext cx="8964612" cy="3654425"/>
          </a:xfrm>
        </p:spPr>
        <p:txBody>
          <a:bodyPr/>
          <a:lstStyle/>
          <a:p>
            <a:r>
              <a:rPr lang="en-US" sz="2800" dirty="0" smtClean="0">
                <a:solidFill>
                  <a:schemeClr val="tx1">
                    <a:lumMod val="50000"/>
                  </a:schemeClr>
                </a:solidFill>
                <a:latin typeface="Comic Sans MS" panose="030F0702030302020204" pitchFamily="66" charset="0"/>
              </a:rPr>
              <a:t>Reviews of the proposed North Pacific climate paradigm</a:t>
            </a:r>
          </a:p>
          <a:p>
            <a:pPr lvl="1"/>
            <a:r>
              <a:rPr lang="en-US" altLang="zh-TW" sz="2400" dirty="0">
                <a:solidFill>
                  <a:schemeClr val="tx1">
                    <a:lumMod val="50000"/>
                  </a:schemeClr>
                </a:solidFill>
                <a:latin typeface="Comic Sans MS" panose="030F0702030302020204" pitchFamily="66" charset="0"/>
              </a:rPr>
              <a:t>Pacific Subtropical Cell and tropical variability</a:t>
            </a:r>
            <a:endParaRPr lang="en-US" sz="2400" dirty="0">
              <a:solidFill>
                <a:schemeClr val="tx1">
                  <a:lumMod val="50000"/>
                </a:schemeClr>
              </a:solidFill>
              <a:latin typeface="Comic Sans MS" panose="030F0702030302020204" pitchFamily="66" charset="0"/>
            </a:endParaRPr>
          </a:p>
          <a:p>
            <a:pPr lvl="1"/>
            <a:r>
              <a:rPr lang="en-US" sz="2400" dirty="0" err="1" smtClean="0">
                <a:solidFill>
                  <a:schemeClr val="tx1">
                    <a:lumMod val="50000"/>
                  </a:schemeClr>
                </a:solidFill>
                <a:latin typeface="Comic Sans MS" panose="030F0702030302020204" pitchFamily="66" charset="0"/>
              </a:rPr>
              <a:t>Interannual</a:t>
            </a:r>
            <a:r>
              <a:rPr lang="en-US" sz="2400" dirty="0" smtClean="0">
                <a:solidFill>
                  <a:schemeClr val="tx1">
                    <a:lumMod val="50000"/>
                  </a:schemeClr>
                </a:solidFill>
                <a:latin typeface="Comic Sans MS" panose="030F0702030302020204" pitchFamily="66" charset="0"/>
              </a:rPr>
              <a:t> variability in Pacific</a:t>
            </a:r>
          </a:p>
          <a:p>
            <a:pPr lvl="1"/>
            <a:r>
              <a:rPr lang="en-US" sz="2400" dirty="0" smtClean="0">
                <a:solidFill>
                  <a:schemeClr val="tx1">
                    <a:lumMod val="50000"/>
                  </a:schemeClr>
                </a:solidFill>
                <a:latin typeface="Comic Sans MS" panose="030F0702030302020204" pitchFamily="66" charset="0"/>
              </a:rPr>
              <a:t>Extratropical impacts on the ENSO</a:t>
            </a:r>
          </a:p>
          <a:p>
            <a:r>
              <a:rPr lang="en-US" sz="2800" dirty="0" smtClean="0">
                <a:solidFill>
                  <a:schemeClr val="tx1">
                    <a:lumMod val="50000"/>
                  </a:schemeClr>
                </a:solidFill>
                <a:latin typeface="Comic Sans MS" panose="030F0702030302020204" pitchFamily="66" charset="0"/>
              </a:rPr>
              <a:t>Implication on the </a:t>
            </a:r>
            <a:r>
              <a:rPr lang="en-US" altLang="zh-TW" sz="2800" b="1" dirty="0">
                <a:solidFill>
                  <a:srgbClr val="0000FF"/>
                </a:solidFill>
                <a:latin typeface="Comic Sans MS" panose="030F0702030302020204" pitchFamily="66" charset="0"/>
              </a:rPr>
              <a:t>2015 El </a:t>
            </a:r>
            <a:r>
              <a:rPr lang="en-US" altLang="zh-TW" sz="2800" b="1" dirty="0" smtClean="0">
                <a:solidFill>
                  <a:srgbClr val="0000FF"/>
                </a:solidFill>
                <a:latin typeface="Comic Sans MS" panose="030F0702030302020204" pitchFamily="66" charset="0"/>
              </a:rPr>
              <a:t>Ni</a:t>
            </a:r>
            <a:r>
              <a:rPr lang="en-US" sz="2800" b="1" dirty="0" smtClean="0">
                <a:solidFill>
                  <a:srgbClr val="0000FF"/>
                </a:solidFill>
                <a:latin typeface="Comic Sans MS" panose="030F0702030302020204" pitchFamily="66" charset="0"/>
              </a:rPr>
              <a:t>ñ</a:t>
            </a:r>
            <a:r>
              <a:rPr lang="en-US" altLang="zh-TW" sz="2800" b="1" dirty="0" smtClean="0">
                <a:solidFill>
                  <a:srgbClr val="0000FF"/>
                </a:solidFill>
                <a:latin typeface="Comic Sans MS" panose="030F0702030302020204" pitchFamily="66" charset="0"/>
              </a:rPr>
              <a:t>o</a:t>
            </a:r>
          </a:p>
          <a:p>
            <a:r>
              <a:rPr lang="en-US" sz="2800" dirty="0" smtClean="0">
                <a:solidFill>
                  <a:schemeClr val="tx1">
                    <a:lumMod val="50000"/>
                  </a:schemeClr>
                </a:solidFill>
                <a:latin typeface="Comic Sans MS" panose="030F0702030302020204" pitchFamily="66" charset="0"/>
              </a:rPr>
              <a:t>Implication on the </a:t>
            </a:r>
            <a:r>
              <a:rPr lang="en-US" sz="2800" dirty="0" smtClean="0">
                <a:solidFill>
                  <a:srgbClr val="CC3300"/>
                </a:solidFill>
                <a:latin typeface="Comic Sans MS" panose="030F0702030302020204" pitchFamily="66" charset="0"/>
              </a:rPr>
              <a:t>ENSO prediction</a:t>
            </a:r>
          </a:p>
          <a:p>
            <a:r>
              <a:rPr lang="en-US" sz="2800" dirty="0" smtClean="0">
                <a:solidFill>
                  <a:schemeClr val="tx1">
                    <a:lumMod val="50000"/>
                  </a:schemeClr>
                </a:solidFill>
                <a:latin typeface="Comic Sans MS" panose="030F0702030302020204" pitchFamily="66" charset="0"/>
              </a:rPr>
              <a:t>Conclusions and future work</a:t>
            </a:r>
            <a:endParaRPr lang="en-US" sz="2800" dirty="0">
              <a:solidFill>
                <a:schemeClr val="tx1">
                  <a:lumMod val="50000"/>
                </a:schemeClr>
              </a:solidFill>
              <a:latin typeface="Comic Sans MS" panose="030F0702030302020204" pitchFamily="66" charset="0"/>
            </a:endParaRPr>
          </a:p>
        </p:txBody>
      </p:sp>
      <p:sp>
        <p:nvSpPr>
          <p:cNvPr id="5" name="矩形 4"/>
          <p:cNvSpPr/>
          <p:nvPr/>
        </p:nvSpPr>
        <p:spPr>
          <a:xfrm>
            <a:off x="2743200" y="914400"/>
            <a:ext cx="2819400" cy="646331"/>
          </a:xfrm>
          <a:prstGeom prst="rect">
            <a:avLst/>
          </a:prstGeom>
        </p:spPr>
        <p:txBody>
          <a:bodyPr wrap="square">
            <a:spAutoFit/>
          </a:bodyPr>
          <a:lstStyle/>
          <a:p>
            <a:r>
              <a:rPr lang="en-US" altLang="zh-TW" sz="3600" b="1" dirty="0" smtClean="0">
                <a:solidFill>
                  <a:srgbClr val="FF0000"/>
                </a:solidFill>
                <a:latin typeface="Comic Sans MS" panose="030F0702030302020204" pitchFamily="66" charset="0"/>
              </a:rPr>
              <a:t>OUTLINES</a:t>
            </a:r>
            <a:endParaRPr lang="zh-TW" altLang="en-US" sz="36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84037682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93663" y="790575"/>
            <a:ext cx="8294687" cy="504825"/>
          </a:xfrm>
        </p:spPr>
        <p:txBody>
          <a:bodyPr/>
          <a:lstStyle/>
          <a:p>
            <a:r>
              <a:rPr lang="en-US" altLang="zh-TW" dirty="0" smtClean="0">
                <a:solidFill>
                  <a:srgbClr val="FF0000"/>
                </a:solidFill>
                <a:latin typeface="Comic Sans MS" panose="030F0702030302020204" pitchFamily="66" charset="0"/>
              </a:rPr>
              <a:t>Short Summary</a:t>
            </a:r>
            <a:endParaRPr lang="zh-TW" altLang="en-US" dirty="0">
              <a:solidFill>
                <a:srgbClr val="FF0000"/>
              </a:solidFill>
              <a:latin typeface="Comic Sans MS" panose="030F0702030302020204" pitchFamily="66" charset="0"/>
            </a:endParaRPr>
          </a:p>
        </p:txBody>
      </p:sp>
      <p:sp>
        <p:nvSpPr>
          <p:cNvPr id="3" name="內容版面配置區 2"/>
          <p:cNvSpPr>
            <a:spLocks noGrp="1"/>
          </p:cNvSpPr>
          <p:nvPr>
            <p:ph sz="quarter" idx="1"/>
          </p:nvPr>
        </p:nvSpPr>
        <p:spPr>
          <a:xfrm>
            <a:off x="93663" y="1268412"/>
            <a:ext cx="8964612" cy="5513388"/>
          </a:xfrm>
        </p:spPr>
        <p:txBody>
          <a:bodyPr/>
          <a:lstStyle/>
          <a:p>
            <a:r>
              <a:rPr lang="en-US" altLang="zh-TW" dirty="0">
                <a:latin typeface="Comic Sans MS" panose="030F0702030302020204" pitchFamily="66" charset="0"/>
              </a:rPr>
              <a:t>Two dominant modes of NPCV are linked</a:t>
            </a:r>
          </a:p>
          <a:p>
            <a:pPr lvl="1"/>
            <a:r>
              <a:rPr lang="en-US" altLang="zh-TW" dirty="0">
                <a:latin typeface="Comic Sans MS" panose="030F0702030302020204" pitchFamily="66" charset="0"/>
              </a:rPr>
              <a:t>ENSO/PDO: the zonal variability in tropic and mid-latitude</a:t>
            </a:r>
          </a:p>
          <a:p>
            <a:pPr lvl="1"/>
            <a:r>
              <a:rPr lang="en-US" altLang="zh-TW" dirty="0" smtClean="0">
                <a:latin typeface="Comic Sans MS" panose="030F0702030302020204" pitchFamily="66" charset="0"/>
              </a:rPr>
              <a:t>NPO/VM: </a:t>
            </a:r>
            <a:r>
              <a:rPr lang="en-US" altLang="zh-TW" dirty="0">
                <a:latin typeface="Comic Sans MS" panose="030F0702030302020204" pitchFamily="66" charset="0"/>
              </a:rPr>
              <a:t>a footprint of the meridional variability through the tropic-extratropical teleconnection</a:t>
            </a:r>
          </a:p>
          <a:p>
            <a:r>
              <a:rPr lang="en-US" altLang="zh-TW" dirty="0" smtClean="0">
                <a:latin typeface="Comic Sans MS" panose="030F0702030302020204" pitchFamily="66" charset="0"/>
              </a:rPr>
              <a:t>The two dominant modes of NPCV are non-stationary and correlated with each other in both obs. </a:t>
            </a:r>
            <a:r>
              <a:rPr lang="en-US" altLang="zh-TW" dirty="0">
                <a:latin typeface="Comic Sans MS" panose="030F0702030302020204" pitchFamily="66" charset="0"/>
              </a:rPr>
              <a:t>a</a:t>
            </a:r>
            <a:r>
              <a:rPr lang="en-US" altLang="zh-TW" dirty="0" smtClean="0">
                <a:latin typeface="Comic Sans MS" panose="030F0702030302020204" pitchFamily="66" charset="0"/>
              </a:rPr>
              <a:t>nd models.</a:t>
            </a:r>
          </a:p>
        </p:txBody>
      </p:sp>
      <p:sp>
        <p:nvSpPr>
          <p:cNvPr id="4" name="文字方塊 3"/>
          <p:cNvSpPr txBox="1"/>
          <p:nvPr/>
        </p:nvSpPr>
        <p:spPr>
          <a:xfrm>
            <a:off x="1143000" y="5257800"/>
            <a:ext cx="6155852" cy="523220"/>
          </a:xfrm>
          <a:prstGeom prst="rect">
            <a:avLst/>
          </a:prstGeom>
          <a:noFill/>
        </p:spPr>
        <p:txBody>
          <a:bodyPr wrap="none" rtlCol="0">
            <a:spAutoFit/>
          </a:bodyPr>
          <a:lstStyle/>
          <a:p>
            <a:r>
              <a:rPr lang="en-US" altLang="zh-TW" sz="2800" dirty="0" smtClean="0">
                <a:solidFill>
                  <a:srgbClr val="FF0000"/>
                </a:solidFill>
                <a:latin typeface="Comic Sans MS" panose="030F0702030302020204" pitchFamily="66" charset="0"/>
              </a:rPr>
              <a:t>What about the dynamical process?</a:t>
            </a:r>
            <a:endParaRPr lang="zh-TW" altLang="en-US"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16166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uwnd"/>
          <p:cNvPicPr>
            <a:picLocks noChangeAspect="1" noChangeArrowheads="1"/>
          </p:cNvPicPr>
          <p:nvPr/>
        </p:nvPicPr>
        <p:blipFill rotWithShape="1">
          <a:blip r:embed="rId3">
            <a:extLst>
              <a:ext uri="{28A0092B-C50C-407E-A947-70E740481C1C}">
                <a14:useLocalDpi xmlns:a14="http://schemas.microsoft.com/office/drawing/2010/main" val="0"/>
              </a:ext>
            </a:extLst>
          </a:blip>
          <a:srcRect l="3801" t="724" r="-292" b="67332"/>
          <a:stretch/>
        </p:blipFill>
        <p:spPr bwMode="auto">
          <a:xfrm>
            <a:off x="31017" y="1371600"/>
            <a:ext cx="5379183" cy="351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uwnd"/>
          <p:cNvPicPr>
            <a:picLocks noChangeAspect="1" noChangeArrowheads="1"/>
          </p:cNvPicPr>
          <p:nvPr/>
        </p:nvPicPr>
        <p:blipFill rotWithShape="1">
          <a:blip r:embed="rId3">
            <a:extLst>
              <a:ext uri="{28A0092B-C50C-407E-A947-70E740481C1C}">
                <a14:useLocalDpi xmlns:a14="http://schemas.microsoft.com/office/drawing/2010/main" val="0"/>
              </a:ext>
            </a:extLst>
          </a:blip>
          <a:srcRect t="33316" b="13"/>
          <a:stretch/>
        </p:blipFill>
        <p:spPr bwMode="auto">
          <a:xfrm>
            <a:off x="5638800" y="2286000"/>
            <a:ext cx="350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5029200"/>
            <a:ext cx="5105400" cy="1200329"/>
          </a:xfrm>
          <a:prstGeom prst="rect">
            <a:avLst/>
          </a:prstGeom>
        </p:spPr>
        <p:txBody>
          <a:bodyPr wrap="square">
            <a:spAutoFit/>
          </a:bodyPr>
          <a:lstStyle/>
          <a:p>
            <a:pPr algn="just"/>
            <a:r>
              <a:rPr lang="en-US" altLang="zh-CN" dirty="0">
                <a:solidFill>
                  <a:srgbClr val="FF0000"/>
                </a:solidFill>
                <a:latin typeface="Comic Sans MS" panose="030F0702030302020204" pitchFamily="66" charset="0"/>
              </a:rPr>
              <a:t>A significant fraction (~69%) </a:t>
            </a:r>
            <a:r>
              <a:rPr lang="en-US" altLang="zh-CN" dirty="0">
                <a:latin typeface="Comic Sans MS" panose="030F0702030302020204" pitchFamily="66" charset="0"/>
              </a:rPr>
              <a:t>of the </a:t>
            </a:r>
            <a:r>
              <a:rPr lang="en-US" altLang="zh-CN" dirty="0" smtClean="0">
                <a:latin typeface="Comic Sans MS" panose="030F0702030302020204" pitchFamily="66" charset="0"/>
              </a:rPr>
              <a:t>VM variability </a:t>
            </a:r>
            <a:r>
              <a:rPr lang="en-US" altLang="zh-CN" dirty="0">
                <a:latin typeface="Comic Sans MS" panose="030F0702030302020204" pitchFamily="66" charset="0"/>
              </a:rPr>
              <a:t>can be interpreted as the integrated response of the ocean to atmospheric forcing.  </a:t>
            </a:r>
            <a:endParaRPr lang="zh-CN" altLang="en-US" dirty="0">
              <a:latin typeface="Comic Sans MS" panose="030F0702030302020204" pitchFamily="66" charset="0"/>
            </a:endParaRPr>
          </a:p>
        </p:txBody>
      </p:sp>
      <p:sp>
        <p:nvSpPr>
          <p:cNvPr id="5" name="Text Box 7"/>
          <p:cNvSpPr txBox="1">
            <a:spLocks noChangeArrowheads="1"/>
          </p:cNvSpPr>
          <p:nvPr/>
        </p:nvSpPr>
        <p:spPr bwMode="auto">
          <a:xfrm>
            <a:off x="4953000" y="1219200"/>
            <a:ext cx="4114800" cy="707886"/>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000" u="none" dirty="0">
                <a:latin typeface="Comic Sans MS" panose="030F0702030302020204" pitchFamily="66" charset="0"/>
              </a:rPr>
              <a:t>Reconstructing </a:t>
            </a:r>
            <a:r>
              <a:rPr lang="en-US" altLang="zh-CN" sz="2000" u="none" dirty="0" smtClean="0">
                <a:latin typeface="Comic Sans MS" panose="030F0702030302020204" pitchFamily="66" charset="0"/>
              </a:rPr>
              <a:t>VM using NPO (AR1):</a:t>
            </a:r>
            <a:endParaRPr lang="en-US" altLang="zh-CN" sz="2000" u="none" dirty="0">
              <a:latin typeface="Comic Sans MS" panose="030F0702030302020204" pitchFamily="66" charset="0"/>
            </a:endParaRPr>
          </a:p>
        </p:txBody>
      </p:sp>
      <p:sp>
        <p:nvSpPr>
          <p:cNvPr id="8" name="TextBox 7"/>
          <p:cNvSpPr txBox="1"/>
          <p:nvPr/>
        </p:nvSpPr>
        <p:spPr>
          <a:xfrm>
            <a:off x="6172200" y="1916668"/>
            <a:ext cx="2718828" cy="369332"/>
          </a:xfrm>
          <a:prstGeom prst="rect">
            <a:avLst/>
          </a:prstGeom>
          <a:solidFill>
            <a:schemeClr val="accent6">
              <a:lumMod val="40000"/>
              <a:lumOff val="60000"/>
            </a:schemeClr>
          </a:solidFill>
        </p:spPr>
        <p:txBody>
          <a:bodyPr wrap="square" rtlCol="0">
            <a:spAutoFit/>
          </a:bodyPr>
          <a:lstStyle/>
          <a:p>
            <a:r>
              <a:rPr lang="en-US" dirty="0">
                <a:latin typeface="Comic Sans MS" panose="030F0702030302020204" pitchFamily="66" charset="0"/>
              </a:rPr>
              <a:t>VM</a:t>
            </a:r>
            <a:r>
              <a:rPr lang="en-US" baseline="-25000" dirty="0" smtClean="0">
                <a:latin typeface="Comic Sans MS" panose="030F0702030302020204" pitchFamily="66" charset="0"/>
              </a:rPr>
              <a:t>t+1</a:t>
            </a:r>
            <a:r>
              <a:rPr lang="en-US" dirty="0" smtClean="0">
                <a:latin typeface="Comic Sans MS" panose="030F0702030302020204" pitchFamily="66" charset="0"/>
              </a:rPr>
              <a:t>=</a:t>
            </a:r>
            <a:r>
              <a:rPr lang="el-GR" dirty="0" smtClean="0">
                <a:latin typeface="Comic Sans MS" panose="030F0702030302020204" pitchFamily="66" charset="0"/>
              </a:rPr>
              <a:t>α</a:t>
            </a:r>
            <a:r>
              <a:rPr lang="en-US" dirty="0" smtClean="0">
                <a:latin typeface="Comic Sans MS" panose="030F0702030302020204" pitchFamily="66" charset="0"/>
              </a:rPr>
              <a:t> </a:t>
            </a:r>
            <a:r>
              <a:rPr lang="en-US" dirty="0" err="1" smtClean="0">
                <a:latin typeface="Comic Sans MS" panose="030F0702030302020204" pitchFamily="66" charset="0"/>
              </a:rPr>
              <a:t>NPO</a:t>
            </a:r>
            <a:r>
              <a:rPr lang="en-US" baseline="-25000" dirty="0" err="1" smtClean="0">
                <a:latin typeface="Comic Sans MS" panose="030F0702030302020204" pitchFamily="66" charset="0"/>
              </a:rPr>
              <a:t>t</a:t>
            </a:r>
            <a:r>
              <a:rPr lang="en-US" dirty="0" smtClean="0">
                <a:latin typeface="Comic Sans MS" panose="030F0702030302020204" pitchFamily="66" charset="0"/>
              </a:rPr>
              <a:t> +</a:t>
            </a:r>
            <a:r>
              <a:rPr lang="el-GR" dirty="0">
                <a:latin typeface="Comic Sans MS" panose="030F0702030302020204" pitchFamily="66" charset="0"/>
              </a:rPr>
              <a:t>β</a:t>
            </a:r>
            <a:r>
              <a:rPr lang="en-US" dirty="0" err="1" smtClean="0">
                <a:latin typeface="Comic Sans MS" panose="030F0702030302020204" pitchFamily="66" charset="0"/>
              </a:rPr>
              <a:t>VM</a:t>
            </a:r>
            <a:r>
              <a:rPr lang="en-US" baseline="-25000" dirty="0" err="1">
                <a:latin typeface="Comic Sans MS" panose="030F0702030302020204" pitchFamily="66" charset="0"/>
              </a:rPr>
              <a:t>t</a:t>
            </a:r>
            <a:r>
              <a:rPr lang="en-US" dirty="0" smtClean="0">
                <a:latin typeface="Comic Sans MS" panose="030F0702030302020204" pitchFamily="66" charset="0"/>
              </a:rPr>
              <a:t>+</a:t>
            </a:r>
            <a:r>
              <a:rPr lang="el-GR" dirty="0" smtClean="0">
                <a:latin typeface="Comic Sans MS" panose="030F0702030302020204" pitchFamily="66" charset="0"/>
              </a:rPr>
              <a:t>η</a:t>
            </a:r>
            <a:r>
              <a:rPr lang="en-US" baseline="-25000" dirty="0">
                <a:latin typeface="Comic Sans MS" panose="030F0702030302020204" pitchFamily="66" charset="0"/>
              </a:rPr>
              <a:t>t</a:t>
            </a:r>
            <a:endParaRPr lang="en-US" dirty="0">
              <a:latin typeface="Comic Sans MS" panose="030F0702030302020204" pitchFamily="66" charset="0"/>
            </a:endParaRPr>
          </a:p>
        </p:txBody>
      </p:sp>
      <p:sp>
        <p:nvSpPr>
          <p:cNvPr id="10" name="Text Box 7"/>
          <p:cNvSpPr txBox="1">
            <a:spLocks noChangeArrowheads="1"/>
          </p:cNvSpPr>
          <p:nvPr/>
        </p:nvSpPr>
        <p:spPr bwMode="auto">
          <a:xfrm>
            <a:off x="2185581" y="499646"/>
            <a:ext cx="4879862"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a:solidFill>
                  <a:srgbClr val="FF0000"/>
                </a:solidFill>
                <a:latin typeface="Comic Sans MS" panose="030F0702030302020204" pitchFamily="66" charset="0"/>
              </a:rPr>
              <a:t>The </a:t>
            </a:r>
            <a:r>
              <a:rPr lang="en-US" altLang="zh-CN" sz="2400" u="none" dirty="0" smtClean="0">
                <a:solidFill>
                  <a:srgbClr val="FF0000"/>
                </a:solidFill>
                <a:latin typeface="Comic Sans MS" panose="030F0702030302020204" pitchFamily="66" charset="0"/>
              </a:rPr>
              <a:t>VM </a:t>
            </a:r>
            <a:r>
              <a:rPr lang="en-US" altLang="zh-CN" sz="2400" u="none" dirty="0">
                <a:solidFill>
                  <a:srgbClr val="FF0000"/>
                </a:solidFill>
                <a:latin typeface="Comic Sans MS" panose="030F0702030302020204" pitchFamily="66" charset="0"/>
              </a:rPr>
              <a:t>is forced by the NPO </a:t>
            </a:r>
            <a:endParaRPr lang="zh-CN" altLang="en-US" sz="2400" u="none" dirty="0">
              <a:solidFill>
                <a:srgbClr val="FF0000"/>
              </a:solidFill>
              <a:latin typeface="Comic Sans MS" panose="030F0702030302020204" pitchFamily="66" charset="0"/>
            </a:endParaRPr>
          </a:p>
        </p:txBody>
      </p:sp>
      <p:sp>
        <p:nvSpPr>
          <p:cNvPr id="11" name="Text Box 8"/>
          <p:cNvSpPr txBox="1">
            <a:spLocks noChangeArrowheads="1"/>
          </p:cNvSpPr>
          <p:nvPr/>
        </p:nvSpPr>
        <p:spPr bwMode="auto">
          <a:xfrm>
            <a:off x="152401" y="849868"/>
            <a:ext cx="7543799" cy="36933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u="sng">
                <a:solidFill>
                  <a:schemeClr val="tx1"/>
                </a:solidFill>
                <a:latin typeface="Times New Roman" pitchFamily="18" charset="0"/>
                <a:ea typeface="SimHei" pitchFamily="49" charset="-122"/>
              </a:defRPr>
            </a:lvl1pPr>
            <a:lvl2pPr marL="627063"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algn="just" eaLnBrk="1" hangingPunct="1">
              <a:buFont typeface="Wingdings" pitchFamily="2" charset="2"/>
              <a:buNone/>
            </a:pPr>
            <a:r>
              <a:rPr lang="en-US" altLang="zh-CN" u="none" dirty="0">
                <a:latin typeface="Comic Sans MS" panose="030F0702030302020204" pitchFamily="66" charset="0"/>
              </a:rPr>
              <a:t>Pacific SLP and surface wind anomalies regressed on </a:t>
            </a:r>
            <a:r>
              <a:rPr lang="en-US" altLang="zh-CN" u="none" dirty="0" smtClean="0">
                <a:latin typeface="Comic Sans MS" panose="030F0702030302020204" pitchFamily="66" charset="0"/>
              </a:rPr>
              <a:t>the VM</a:t>
            </a:r>
            <a:endParaRPr lang="zh-CN" altLang="en-US" dirty="0">
              <a:latin typeface="Comic Sans MS" panose="030F0702030302020204" pitchFamily="66" charset="0"/>
            </a:endParaRPr>
          </a:p>
        </p:txBody>
      </p:sp>
      <p:sp>
        <p:nvSpPr>
          <p:cNvPr id="9" name="文字方塊 8"/>
          <p:cNvSpPr txBox="1"/>
          <p:nvPr/>
        </p:nvSpPr>
        <p:spPr>
          <a:xfrm>
            <a:off x="7065443" y="626029"/>
            <a:ext cx="2154757" cy="369332"/>
          </a:xfrm>
          <a:prstGeom prst="rect">
            <a:avLst/>
          </a:prstGeom>
          <a:noFill/>
        </p:spPr>
        <p:txBody>
          <a:bodyPr wrap="none" rtlCol="0">
            <a:spAutoFit/>
          </a:bodyPr>
          <a:lstStyle/>
          <a:p>
            <a:r>
              <a:rPr lang="en-US" altLang="zh-TW" dirty="0" smtClean="0">
                <a:latin typeface="Comic Sans MS" panose="030F0702030302020204" pitchFamily="66" charset="0"/>
              </a:rPr>
              <a:t>Ding et al. (2015a)</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415095433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uw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 y="1219200"/>
            <a:ext cx="7446963" cy="5553075"/>
          </a:xfrm>
          <a:prstGeom prst="rect">
            <a:avLst/>
          </a:prstGeom>
          <a:noFill/>
          <a:extLst>
            <a:ext uri="{909E8E84-426E-40DD-AFC4-6F175D3DCCD1}">
              <a14:hiddenFill xmlns:a14="http://schemas.microsoft.com/office/drawing/2010/main">
                <a:solidFill>
                  <a:srgbClr val="FFFFFF"/>
                </a:solidFill>
              </a14:hiddenFill>
            </a:ext>
          </a:extLst>
        </p:spPr>
      </p:pic>
      <p:sp>
        <p:nvSpPr>
          <p:cNvPr id="83973" name="Text Box 5"/>
          <p:cNvSpPr txBox="1">
            <a:spLocks noChangeArrowheads="1"/>
          </p:cNvSpPr>
          <p:nvPr/>
        </p:nvSpPr>
        <p:spPr bwMode="auto">
          <a:xfrm>
            <a:off x="152400" y="493776"/>
            <a:ext cx="8915400" cy="830997"/>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a:solidFill>
                  <a:srgbClr val="FF0000"/>
                </a:solidFill>
                <a:latin typeface="Comic Sans MS" panose="030F0702030302020204" pitchFamily="66" charset="0"/>
              </a:rPr>
              <a:t>S</a:t>
            </a:r>
            <a:r>
              <a:rPr lang="en-US" altLang="zh-CN" sz="2400" u="none" dirty="0" smtClean="0">
                <a:solidFill>
                  <a:srgbClr val="FF0000"/>
                </a:solidFill>
                <a:latin typeface="Comic Sans MS" panose="030F0702030302020204" pitchFamily="66" charset="0"/>
              </a:rPr>
              <a:t>urface wind anomalies associated </a:t>
            </a:r>
            <a:r>
              <a:rPr lang="en-US" altLang="zh-CN" sz="2400" u="none" dirty="0">
                <a:solidFill>
                  <a:srgbClr val="FF0000"/>
                </a:solidFill>
                <a:latin typeface="Comic Sans MS" panose="030F0702030302020204" pitchFamily="66" charset="0"/>
              </a:rPr>
              <a:t>with the NPO </a:t>
            </a:r>
            <a:r>
              <a:rPr lang="en-US" altLang="zh-CN" sz="2400" u="none" dirty="0" smtClean="0">
                <a:solidFill>
                  <a:srgbClr val="FF0000"/>
                </a:solidFill>
                <a:latin typeface="Comic Sans MS" panose="030F0702030302020204" pitchFamily="66" charset="0"/>
              </a:rPr>
              <a:t>force </a:t>
            </a:r>
            <a:r>
              <a:rPr lang="en-US" altLang="zh-CN" sz="2400" u="none" dirty="0">
                <a:solidFill>
                  <a:srgbClr val="FF0000"/>
                </a:solidFill>
                <a:latin typeface="Comic Sans MS" panose="030F0702030302020204" pitchFamily="66" charset="0"/>
              </a:rPr>
              <a:t>a </a:t>
            </a:r>
            <a:r>
              <a:rPr lang="en-US" altLang="zh-CN" sz="2400" u="none" dirty="0" err="1">
                <a:solidFill>
                  <a:srgbClr val="FF0000"/>
                </a:solidFill>
                <a:latin typeface="Comic Sans MS" panose="030F0702030302020204" pitchFamily="66" charset="0"/>
              </a:rPr>
              <a:t>tripole</a:t>
            </a:r>
            <a:r>
              <a:rPr lang="en-US" altLang="zh-CN" sz="2400" u="none" dirty="0">
                <a:solidFill>
                  <a:srgbClr val="FF0000"/>
                </a:solidFill>
                <a:latin typeface="Comic Sans MS" panose="030F0702030302020204" pitchFamily="66" charset="0"/>
              </a:rPr>
              <a:t>-like pattern of the </a:t>
            </a:r>
            <a:r>
              <a:rPr lang="en-US" altLang="zh-CN" sz="2400" u="none" dirty="0" smtClean="0">
                <a:solidFill>
                  <a:srgbClr val="FF0000"/>
                </a:solidFill>
                <a:latin typeface="Comic Sans MS" panose="030F0702030302020204" pitchFamily="66" charset="0"/>
              </a:rPr>
              <a:t>heat </a:t>
            </a:r>
            <a:r>
              <a:rPr lang="en-US" altLang="zh-CN" sz="2400" u="none" dirty="0">
                <a:solidFill>
                  <a:srgbClr val="FF0000"/>
                </a:solidFill>
                <a:latin typeface="Comic Sans MS" panose="030F0702030302020204" pitchFamily="66" charset="0"/>
              </a:rPr>
              <a:t>flux anomalies </a:t>
            </a:r>
            <a:endParaRPr lang="zh-CN" altLang="en-US" sz="2400" u="none" dirty="0">
              <a:solidFill>
                <a:srgbClr val="FF0000"/>
              </a:solidFill>
              <a:latin typeface="Comic Sans MS" panose="030F0702030302020204" pitchFamily="66" charset="0"/>
            </a:endParaRPr>
          </a:p>
        </p:txBody>
      </p:sp>
      <p:pic>
        <p:nvPicPr>
          <p:cNvPr id="3074" name="Picture 2" descr="uwnd"/>
          <p:cNvPicPr>
            <a:picLocks noChangeAspect="1" noChangeArrowheads="1"/>
          </p:cNvPicPr>
          <p:nvPr/>
        </p:nvPicPr>
        <p:blipFill rotWithShape="1">
          <a:blip r:embed="rId4">
            <a:extLst>
              <a:ext uri="{28A0092B-C50C-407E-A947-70E740481C1C}">
                <a14:useLocalDpi xmlns:a14="http://schemas.microsoft.com/office/drawing/2010/main" val="0"/>
              </a:ext>
            </a:extLst>
          </a:blip>
          <a:srcRect t="46021" b="-2208"/>
          <a:stretch/>
        </p:blipFill>
        <p:spPr bwMode="auto">
          <a:xfrm>
            <a:off x="796533" y="4114800"/>
            <a:ext cx="3916363"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81728" y="3962400"/>
            <a:ext cx="4038600" cy="2862322"/>
          </a:xfrm>
          <a:prstGeom prst="rect">
            <a:avLst/>
          </a:prstGeom>
          <a:solidFill>
            <a:schemeClr val="bg1"/>
          </a:solidFill>
        </p:spPr>
        <p:txBody>
          <a:bodyPr wrap="square" rtlCol="0">
            <a:spAutoFit/>
          </a:bodyPr>
          <a:lstStyle/>
          <a:p>
            <a:endParaRPr lang="en-US" dirty="0" smtClean="0"/>
          </a:p>
          <a:p>
            <a:endParaRPr lang="en-US" dirty="0"/>
          </a:p>
          <a:p>
            <a:endParaRPr lang="en-US" dirty="0"/>
          </a:p>
          <a:p>
            <a:r>
              <a:rPr lang="en-US" dirty="0" smtClean="0">
                <a:latin typeface="Comic Sans MS" panose="030F0702030302020204" pitchFamily="66" charset="0"/>
              </a:rPr>
              <a:t>VM lags NPO by 1~2 months</a:t>
            </a:r>
          </a:p>
          <a:p>
            <a:r>
              <a:rPr lang="en-US" dirty="0" smtClean="0">
                <a:latin typeface="Comic Sans MS" panose="030F0702030302020204" pitchFamily="66" charset="0"/>
              </a:rPr>
              <a:t>NPO [DJF]-&gt;VM [FMA]</a:t>
            </a:r>
          </a:p>
          <a:p>
            <a:r>
              <a:rPr lang="en-US" dirty="0">
                <a:latin typeface="Comic Sans MS" panose="030F0702030302020204" pitchFamily="66" charset="0"/>
              </a:rPr>
              <a:t>I</a:t>
            </a:r>
            <a:r>
              <a:rPr lang="en-US" dirty="0" smtClean="0">
                <a:latin typeface="Comic Sans MS" panose="030F0702030302020204" pitchFamily="66" charset="0"/>
              </a:rPr>
              <a:t>mpact on VM is confined in winter</a:t>
            </a:r>
          </a:p>
          <a:p>
            <a:endParaRPr lang="en-US" dirty="0" smtClean="0"/>
          </a:p>
          <a:p>
            <a:endParaRPr lang="en-US" dirty="0" smtClean="0"/>
          </a:p>
          <a:p>
            <a:endParaRPr lang="en-US" dirty="0"/>
          </a:p>
          <a:p>
            <a:endParaRPr lang="en-US" dirty="0" smtClean="0"/>
          </a:p>
        </p:txBody>
      </p:sp>
    </p:spTree>
    <p:extLst>
      <p:ext uri="{BB962C8B-B14F-4D97-AF65-F5344CB8AC3E}">
        <p14:creationId xmlns:p14="http://schemas.microsoft.com/office/powerpoint/2010/main" val="3310337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w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0525" y="863600"/>
            <a:ext cx="336867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uw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94286"/>
            <a:ext cx="5029200" cy="403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1515070"/>
            <a:ext cx="4572000" cy="923330"/>
          </a:xfrm>
          <a:prstGeom prst="rect">
            <a:avLst/>
          </a:prstGeom>
        </p:spPr>
        <p:txBody>
          <a:bodyPr>
            <a:spAutoFit/>
          </a:bodyPr>
          <a:lstStyle/>
          <a:p>
            <a:r>
              <a:rPr lang="en-US" dirty="0">
                <a:latin typeface="Comic Sans MS" panose="030F0702030302020204" pitchFamily="66" charset="0"/>
              </a:rPr>
              <a:t>MCA mode for </a:t>
            </a:r>
            <a:r>
              <a:rPr lang="en-US" dirty="0" smtClean="0">
                <a:latin typeface="Comic Sans MS" panose="030F0702030302020204" pitchFamily="66" charset="0"/>
              </a:rPr>
              <a:t>the </a:t>
            </a:r>
            <a:r>
              <a:rPr lang="en-US" dirty="0">
                <a:latin typeface="Comic Sans MS" panose="030F0702030302020204" pitchFamily="66" charset="0"/>
              </a:rPr>
              <a:t>FMA(0) North Pacific </a:t>
            </a:r>
            <a:r>
              <a:rPr lang="en-US" dirty="0" smtClean="0">
                <a:latin typeface="Comic Sans MS" panose="030F0702030302020204" pitchFamily="66" charset="0"/>
              </a:rPr>
              <a:t>SSTA </a:t>
            </a:r>
            <a:r>
              <a:rPr lang="en-US" dirty="0">
                <a:latin typeface="Comic Sans MS" panose="030F0702030302020204" pitchFamily="66" charset="0"/>
              </a:rPr>
              <a:t>field </a:t>
            </a:r>
            <a:r>
              <a:rPr lang="en-US" dirty="0" smtClean="0">
                <a:latin typeface="Comic Sans MS" panose="030F0702030302020204" pitchFamily="66" charset="0"/>
              </a:rPr>
              <a:t>and </a:t>
            </a:r>
            <a:r>
              <a:rPr lang="en-US" dirty="0">
                <a:latin typeface="Comic Sans MS" panose="030F0702030302020204" pitchFamily="66" charset="0"/>
              </a:rPr>
              <a:t>the following JFM(+1) tropical Pacific </a:t>
            </a:r>
            <a:r>
              <a:rPr lang="en-US" dirty="0" smtClean="0">
                <a:latin typeface="Comic Sans MS" panose="030F0702030302020204" pitchFamily="66" charset="0"/>
              </a:rPr>
              <a:t>SSTA field</a:t>
            </a:r>
            <a:endParaRPr lang="en-US" dirty="0">
              <a:latin typeface="Comic Sans MS" panose="030F0702030302020204" pitchFamily="66" charset="0"/>
            </a:endParaRPr>
          </a:p>
        </p:txBody>
      </p:sp>
      <p:sp>
        <p:nvSpPr>
          <p:cNvPr id="3" name="Rectangle 2"/>
          <p:cNvSpPr/>
          <p:nvPr/>
        </p:nvSpPr>
        <p:spPr>
          <a:xfrm>
            <a:off x="462987" y="2779776"/>
            <a:ext cx="1518213" cy="685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2987" y="3474720"/>
            <a:ext cx="1518213" cy="609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152400" y="757535"/>
            <a:ext cx="4876800"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Linking between VM and ENSO</a:t>
            </a:r>
            <a:endParaRPr lang="zh-CN" altLang="en-US" dirty="0">
              <a:solidFill>
                <a:srgbClr val="FF0000"/>
              </a:solidFill>
              <a:latin typeface="Comic Sans MS" panose="030F0702030302020204" pitchFamily="66" charset="0"/>
            </a:endParaRPr>
          </a:p>
        </p:txBody>
      </p:sp>
      <p:sp>
        <p:nvSpPr>
          <p:cNvPr id="4" name="TextBox 3"/>
          <p:cNvSpPr txBox="1"/>
          <p:nvPr/>
        </p:nvSpPr>
        <p:spPr>
          <a:xfrm>
            <a:off x="984044" y="6120000"/>
            <a:ext cx="3435556" cy="342000"/>
          </a:xfrm>
          <a:prstGeom prst="rect">
            <a:avLst/>
          </a:prstGeom>
          <a:noFill/>
        </p:spPr>
        <p:txBody>
          <a:bodyPr wrap="none" rtlCol="0">
            <a:spAutoFit/>
          </a:bodyPr>
          <a:lstStyle/>
          <a:p>
            <a:r>
              <a:rPr lang="en-US" dirty="0" smtClean="0">
                <a:solidFill>
                  <a:srgbClr val="00B050"/>
                </a:solidFill>
              </a:rPr>
              <a:t>&gt; </a:t>
            </a:r>
            <a:r>
              <a:rPr lang="en-US" dirty="0" smtClean="0">
                <a:solidFill>
                  <a:srgbClr val="00B050"/>
                </a:solidFill>
                <a:latin typeface="Comic Sans MS" panose="030F0702030302020204" pitchFamily="66" charset="0"/>
              </a:rPr>
              <a:t>the impact of NPO on ENSO</a:t>
            </a:r>
            <a:endParaRPr lang="en-US" dirty="0">
              <a:solidFill>
                <a:srgbClr val="00B050"/>
              </a:solidFill>
              <a:latin typeface="Comic Sans MS" panose="030F0702030302020204" pitchFamily="66" charset="0"/>
            </a:endParaRPr>
          </a:p>
        </p:txBody>
      </p:sp>
      <p:sp>
        <p:nvSpPr>
          <p:cNvPr id="9" name="文字方塊 8"/>
          <p:cNvSpPr txBox="1"/>
          <p:nvPr/>
        </p:nvSpPr>
        <p:spPr>
          <a:xfrm>
            <a:off x="7069621" y="6564868"/>
            <a:ext cx="2154757" cy="369332"/>
          </a:xfrm>
          <a:prstGeom prst="rect">
            <a:avLst/>
          </a:prstGeom>
          <a:noFill/>
        </p:spPr>
        <p:txBody>
          <a:bodyPr wrap="none" rtlCol="0">
            <a:spAutoFit/>
          </a:bodyPr>
          <a:lstStyle/>
          <a:p>
            <a:r>
              <a:rPr lang="en-US" altLang="zh-TW" dirty="0" smtClean="0">
                <a:latin typeface="Comic Sans MS" panose="030F0702030302020204" pitchFamily="66" charset="0"/>
              </a:rPr>
              <a:t>Ding et al. (2015a)</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134308369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w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1064" y="94665"/>
            <a:ext cx="4800601" cy="668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2667000"/>
            <a:ext cx="3525324" cy="1200329"/>
          </a:xfrm>
          <a:prstGeom prst="rect">
            <a:avLst/>
          </a:prstGeom>
          <a:noFill/>
        </p:spPr>
        <p:txBody>
          <a:bodyPr wrap="none" rtlCol="0">
            <a:spAutoFit/>
          </a:bodyPr>
          <a:lstStyle/>
          <a:p>
            <a:r>
              <a:rPr lang="en-US" dirty="0" smtClean="0">
                <a:latin typeface="Comic Sans MS" panose="030F0702030302020204" pitchFamily="66" charset="0"/>
              </a:rPr>
              <a:t>Previous proposed mechanisms</a:t>
            </a:r>
          </a:p>
          <a:p>
            <a:pPr marL="342900" indent="-342900">
              <a:buAutoNum type="arabicParenR"/>
            </a:pPr>
            <a:r>
              <a:rPr lang="en-US" dirty="0" smtClean="0">
                <a:latin typeface="Comic Sans MS" panose="030F0702030302020204" pitchFamily="66" charset="0"/>
              </a:rPr>
              <a:t>SFM</a:t>
            </a:r>
          </a:p>
          <a:p>
            <a:pPr marL="342900" indent="-342900">
              <a:buAutoNum type="arabicParenR"/>
            </a:pPr>
            <a:r>
              <a:rPr lang="en-US" dirty="0" smtClean="0">
                <a:latin typeface="Comic Sans MS" panose="030F0702030302020204" pitchFamily="66" charset="0"/>
              </a:rPr>
              <a:t>PMM</a:t>
            </a:r>
          </a:p>
          <a:p>
            <a:pPr marL="342900" indent="-342900">
              <a:buAutoNum type="arabicParenR"/>
            </a:pPr>
            <a:r>
              <a:rPr lang="en-US" dirty="0" smtClean="0">
                <a:latin typeface="Comic Sans MS" panose="030F0702030302020204" pitchFamily="66" charset="0"/>
              </a:rPr>
              <a:t>TWC</a:t>
            </a:r>
            <a:endParaRPr lang="en-US" dirty="0">
              <a:latin typeface="Comic Sans MS" panose="030F0702030302020204" pitchFamily="66" charset="0"/>
            </a:endParaRPr>
          </a:p>
        </p:txBody>
      </p:sp>
      <p:sp>
        <p:nvSpPr>
          <p:cNvPr id="3" name="Rectangle 2"/>
          <p:cNvSpPr/>
          <p:nvPr/>
        </p:nvSpPr>
        <p:spPr>
          <a:xfrm>
            <a:off x="152400" y="1314271"/>
            <a:ext cx="3723168" cy="923330"/>
          </a:xfrm>
          <a:prstGeom prst="rect">
            <a:avLst/>
          </a:prstGeom>
        </p:spPr>
        <p:txBody>
          <a:bodyPr wrap="square">
            <a:spAutoFit/>
          </a:bodyPr>
          <a:lstStyle/>
          <a:p>
            <a:r>
              <a:rPr lang="en-US" dirty="0" smtClean="0">
                <a:latin typeface="Comic Sans MS" panose="030F0702030302020204" pitchFamily="66" charset="0"/>
              </a:rPr>
              <a:t>Corr. </a:t>
            </a:r>
            <a:r>
              <a:rPr lang="en-US" dirty="0">
                <a:latin typeface="Comic Sans MS" panose="030F0702030302020204" pitchFamily="66" charset="0"/>
              </a:rPr>
              <a:t>maps of the FMA(0)-averaged </a:t>
            </a:r>
            <a:r>
              <a:rPr lang="en-US" dirty="0" smtClean="0">
                <a:latin typeface="Comic Sans MS" panose="030F0702030302020204" pitchFamily="66" charset="0"/>
              </a:rPr>
              <a:t>VMI </a:t>
            </a:r>
            <a:r>
              <a:rPr lang="en-US" dirty="0">
                <a:latin typeface="Comic Sans MS" panose="030F0702030302020204" pitchFamily="66" charset="0"/>
              </a:rPr>
              <a:t>with </a:t>
            </a:r>
            <a:r>
              <a:rPr lang="en-US" dirty="0" smtClean="0">
                <a:latin typeface="Comic Sans MS" panose="030F0702030302020204" pitchFamily="66" charset="0"/>
              </a:rPr>
              <a:t>averaged SST </a:t>
            </a:r>
            <a:r>
              <a:rPr lang="en-US" dirty="0">
                <a:latin typeface="Comic Sans MS" panose="030F0702030302020204" pitchFamily="66" charset="0"/>
              </a:rPr>
              <a:t>and surface </a:t>
            </a:r>
            <a:r>
              <a:rPr lang="en-US" dirty="0" smtClean="0">
                <a:latin typeface="Comic Sans MS" panose="030F0702030302020204" pitchFamily="66" charset="0"/>
              </a:rPr>
              <a:t>wind anomalies </a:t>
            </a:r>
            <a:endParaRPr lang="en-US" dirty="0">
              <a:latin typeface="Comic Sans MS" panose="030F0702030302020204" pitchFamily="66" charset="0"/>
            </a:endParaRPr>
          </a:p>
        </p:txBody>
      </p:sp>
      <p:sp>
        <p:nvSpPr>
          <p:cNvPr id="5" name="Text Box 5"/>
          <p:cNvSpPr txBox="1">
            <a:spLocks noChangeArrowheads="1"/>
          </p:cNvSpPr>
          <p:nvPr/>
        </p:nvSpPr>
        <p:spPr bwMode="auto">
          <a:xfrm>
            <a:off x="76200" y="757535"/>
            <a:ext cx="4572000"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How VM affects ENSO?</a:t>
            </a:r>
            <a:endParaRPr lang="zh-CN" altLang="en-US" dirty="0">
              <a:solidFill>
                <a:srgbClr val="FF0000"/>
              </a:solidFill>
              <a:latin typeface="Comic Sans MS" panose="030F0702030302020204" pitchFamily="66" charset="0"/>
            </a:endParaRPr>
          </a:p>
        </p:txBody>
      </p:sp>
      <p:sp>
        <p:nvSpPr>
          <p:cNvPr id="4" name="TextBox 3"/>
          <p:cNvSpPr txBox="1"/>
          <p:nvPr/>
        </p:nvSpPr>
        <p:spPr>
          <a:xfrm>
            <a:off x="7306523" y="-76200"/>
            <a:ext cx="1685077" cy="369332"/>
          </a:xfrm>
          <a:prstGeom prst="rect">
            <a:avLst/>
          </a:prstGeom>
          <a:noFill/>
        </p:spPr>
        <p:txBody>
          <a:bodyPr wrap="none" rtlCol="0">
            <a:spAutoFit/>
          </a:bodyPr>
          <a:lstStyle/>
          <a:p>
            <a:r>
              <a:rPr lang="en-US" dirty="0" smtClean="0">
                <a:solidFill>
                  <a:srgbClr val="C00000"/>
                </a:solidFill>
                <a:latin typeface="Comic Sans MS" panose="030F0702030302020204" pitchFamily="66" charset="0"/>
              </a:rPr>
              <a:t>NPO develops</a:t>
            </a:r>
            <a:endParaRPr lang="en-US" dirty="0">
              <a:solidFill>
                <a:srgbClr val="C00000"/>
              </a:solidFill>
              <a:latin typeface="Comic Sans MS" panose="030F0702030302020204" pitchFamily="66" charset="0"/>
            </a:endParaRPr>
          </a:p>
        </p:txBody>
      </p:sp>
      <p:sp>
        <p:nvSpPr>
          <p:cNvPr id="7" name="TextBox 6"/>
          <p:cNvSpPr txBox="1"/>
          <p:nvPr/>
        </p:nvSpPr>
        <p:spPr>
          <a:xfrm>
            <a:off x="4876800" y="1545103"/>
            <a:ext cx="1281120" cy="369332"/>
          </a:xfrm>
          <a:prstGeom prst="rect">
            <a:avLst/>
          </a:prstGeom>
          <a:noFill/>
        </p:spPr>
        <p:txBody>
          <a:bodyPr wrap="none" rtlCol="0">
            <a:spAutoFit/>
          </a:bodyPr>
          <a:lstStyle/>
          <a:p>
            <a:r>
              <a:rPr lang="en-US" dirty="0" smtClean="0">
                <a:solidFill>
                  <a:srgbClr val="C00000"/>
                </a:solidFill>
                <a:latin typeface="Comic Sans MS" panose="030F0702030302020204" pitchFamily="66" charset="0"/>
              </a:rPr>
              <a:t>NPO -&gt;VM</a:t>
            </a:r>
            <a:endParaRPr lang="en-US" dirty="0">
              <a:solidFill>
                <a:srgbClr val="C00000"/>
              </a:solidFill>
              <a:latin typeface="Comic Sans MS" panose="030F0702030302020204" pitchFamily="66" charset="0"/>
            </a:endParaRPr>
          </a:p>
        </p:txBody>
      </p:sp>
      <p:sp>
        <p:nvSpPr>
          <p:cNvPr id="8" name="TextBox 7"/>
          <p:cNvSpPr txBox="1"/>
          <p:nvPr/>
        </p:nvSpPr>
        <p:spPr>
          <a:xfrm>
            <a:off x="5397629" y="1905000"/>
            <a:ext cx="712054" cy="369332"/>
          </a:xfrm>
          <a:prstGeom prst="rect">
            <a:avLst/>
          </a:prstGeom>
          <a:noFill/>
        </p:spPr>
        <p:txBody>
          <a:bodyPr wrap="none" rtlCol="0">
            <a:spAutoFit/>
          </a:bodyPr>
          <a:lstStyle/>
          <a:p>
            <a:r>
              <a:rPr lang="en-US" dirty="0" smtClean="0">
                <a:solidFill>
                  <a:srgbClr val="FF0000"/>
                </a:solidFill>
                <a:latin typeface="Comic Sans MS" panose="030F0702030302020204" pitchFamily="66" charset="0"/>
              </a:rPr>
              <a:t>PMM</a:t>
            </a:r>
            <a:endParaRPr lang="en-US" dirty="0">
              <a:solidFill>
                <a:srgbClr val="FF0000"/>
              </a:solidFill>
              <a:latin typeface="Comic Sans MS" panose="030F0702030302020204" pitchFamily="66" charset="0"/>
            </a:endParaRPr>
          </a:p>
        </p:txBody>
      </p:sp>
      <p:sp>
        <p:nvSpPr>
          <p:cNvPr id="6" name="Oval 5"/>
          <p:cNvSpPr/>
          <p:nvPr/>
        </p:nvSpPr>
        <p:spPr>
          <a:xfrm>
            <a:off x="7010400" y="2514600"/>
            <a:ext cx="609600" cy="304800"/>
          </a:xfrm>
          <a:prstGeom prst="ellipse">
            <a:avLst/>
          </a:prstGeom>
          <a:noFill/>
          <a:ln>
            <a:solidFill>
              <a:srgbClr val="E10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72400" y="2514600"/>
            <a:ext cx="609600" cy="304800"/>
          </a:xfrm>
          <a:prstGeom prst="ellipse">
            <a:avLst/>
          </a:prstGeom>
          <a:noFill/>
          <a:ln>
            <a:solidFill>
              <a:srgbClr val="E10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3032" y="4572000"/>
            <a:ext cx="3951768" cy="923330"/>
          </a:xfrm>
          <a:prstGeom prst="rect">
            <a:avLst/>
          </a:prstGeom>
          <a:solidFill>
            <a:schemeClr val="bg2">
              <a:lumMod val="90000"/>
            </a:schemeClr>
          </a:solidFill>
        </p:spPr>
        <p:txBody>
          <a:bodyPr wrap="square" rtlCol="0">
            <a:spAutoFit/>
          </a:bodyPr>
          <a:lstStyle/>
          <a:p>
            <a:r>
              <a:rPr lang="en-US" dirty="0" smtClean="0">
                <a:latin typeface="Comic Sans MS" panose="030F0702030302020204" pitchFamily="66" charset="0"/>
              </a:rPr>
              <a:t>Zonal tropical SST grad increases -&gt; WWB</a:t>
            </a:r>
          </a:p>
          <a:p>
            <a:r>
              <a:rPr lang="en-US" dirty="0">
                <a:latin typeface="Comic Sans MS" panose="030F0702030302020204" pitchFamily="66" charset="0"/>
              </a:rPr>
              <a:t>-&gt; </a:t>
            </a:r>
            <a:r>
              <a:rPr lang="en-US" dirty="0" err="1">
                <a:latin typeface="Comic Sans MS" panose="030F0702030302020204" pitchFamily="66" charset="0"/>
              </a:rPr>
              <a:t>Bjerknes</a:t>
            </a:r>
            <a:r>
              <a:rPr lang="en-US" dirty="0">
                <a:latin typeface="Comic Sans MS" panose="030F0702030302020204" pitchFamily="66" charset="0"/>
              </a:rPr>
              <a:t> </a:t>
            </a:r>
            <a:r>
              <a:rPr lang="en-US" dirty="0" smtClean="0">
                <a:latin typeface="Comic Sans MS" panose="030F0702030302020204" pitchFamily="66" charset="0"/>
              </a:rPr>
              <a:t>feedback</a:t>
            </a:r>
            <a:endParaRPr lang="en-US" dirty="0">
              <a:latin typeface="Comic Sans MS" panose="030F0702030302020204" pitchFamily="66" charset="0"/>
            </a:endParaRPr>
          </a:p>
        </p:txBody>
      </p:sp>
      <p:sp>
        <p:nvSpPr>
          <p:cNvPr id="12" name="文字方塊 11"/>
          <p:cNvSpPr txBox="1"/>
          <p:nvPr/>
        </p:nvSpPr>
        <p:spPr>
          <a:xfrm>
            <a:off x="1798339" y="6412468"/>
            <a:ext cx="2154757" cy="369332"/>
          </a:xfrm>
          <a:prstGeom prst="rect">
            <a:avLst/>
          </a:prstGeom>
          <a:noFill/>
        </p:spPr>
        <p:txBody>
          <a:bodyPr wrap="none" rtlCol="0">
            <a:spAutoFit/>
          </a:bodyPr>
          <a:lstStyle/>
          <a:p>
            <a:r>
              <a:rPr lang="en-US" altLang="zh-TW" dirty="0" smtClean="0">
                <a:latin typeface="Comic Sans MS" panose="030F0702030302020204" pitchFamily="66" charset="0"/>
              </a:rPr>
              <a:t>Ding et al. (2015a)</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2131589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6" grpId="0" animBg="1"/>
      <p:bldP spid="10"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uwn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6200"/>
            <a:ext cx="4800600" cy="668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549533"/>
            <a:ext cx="3583600" cy="830997"/>
          </a:xfrm>
          <a:prstGeom prst="rect">
            <a:avLst/>
          </a:prstGeom>
        </p:spPr>
        <p:txBody>
          <a:bodyPr wrap="square">
            <a:spAutoFit/>
          </a:bodyPr>
          <a:lstStyle/>
          <a:p>
            <a:r>
              <a:rPr kumimoji="1" lang="en-US" sz="2400" b="1" dirty="0" smtClean="0">
                <a:solidFill>
                  <a:srgbClr val="FF0000"/>
                </a:solidFill>
                <a:latin typeface="Comic Sans MS" panose="030F0702030302020204" pitchFamily="66" charset="0"/>
                <a:ea typeface="SimHei" pitchFamily="49" charset="-122"/>
              </a:rPr>
              <a:t>VM is associated with subsurface warming</a:t>
            </a:r>
            <a:endParaRPr kumimoji="1" lang="en-US" sz="2400" b="1" dirty="0">
              <a:solidFill>
                <a:srgbClr val="FF0000"/>
              </a:solidFill>
              <a:latin typeface="Comic Sans MS" panose="030F0702030302020204" pitchFamily="66" charset="0"/>
              <a:ea typeface="SimHei" pitchFamily="49" charset="-122"/>
            </a:endParaRPr>
          </a:p>
        </p:txBody>
      </p:sp>
      <p:pic>
        <p:nvPicPr>
          <p:cNvPr id="6" name="圖片 1"/>
          <p:cNvPicPr>
            <a:picLocks noChangeAspect="1"/>
          </p:cNvPicPr>
          <p:nvPr/>
        </p:nvPicPr>
        <p:blipFill rotWithShape="1">
          <a:blip r:embed="rId4" cstate="print">
            <a:extLst>
              <a:ext uri="{28A0092B-C50C-407E-A947-70E740481C1C}">
                <a14:useLocalDpi xmlns:a14="http://schemas.microsoft.com/office/drawing/2010/main" val="0"/>
              </a:ext>
            </a:extLst>
          </a:blip>
          <a:srcRect t="-1" b="50589"/>
          <a:stretch/>
        </p:blipFill>
        <p:spPr>
          <a:xfrm>
            <a:off x="16681" y="4800600"/>
            <a:ext cx="4005362" cy="1959864"/>
          </a:xfrm>
          <a:prstGeom prst="rect">
            <a:avLst/>
          </a:prstGeom>
        </p:spPr>
      </p:pic>
      <p:pic>
        <p:nvPicPr>
          <p:cNvPr id="7"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229356"/>
            <a:ext cx="2984320" cy="1647444"/>
          </a:xfrm>
          <a:prstGeom prst="rect">
            <a:avLst/>
          </a:prstGeom>
        </p:spPr>
      </p:pic>
      <p:sp>
        <p:nvSpPr>
          <p:cNvPr id="8" name="Rectangle 7"/>
          <p:cNvSpPr/>
          <p:nvPr/>
        </p:nvSpPr>
        <p:spPr>
          <a:xfrm>
            <a:off x="152400" y="1371600"/>
            <a:ext cx="3733800" cy="923330"/>
          </a:xfrm>
          <a:prstGeom prst="rect">
            <a:avLst/>
          </a:prstGeom>
        </p:spPr>
        <p:txBody>
          <a:bodyPr wrap="square">
            <a:spAutoFit/>
          </a:bodyPr>
          <a:lstStyle/>
          <a:p>
            <a:r>
              <a:rPr lang="en-US" dirty="0" smtClean="0">
                <a:latin typeface="Comic Sans MS" panose="030F0702030302020204" pitchFamily="66" charset="0"/>
              </a:rPr>
              <a:t>Corr. </a:t>
            </a:r>
            <a:r>
              <a:rPr lang="en-US" dirty="0">
                <a:latin typeface="Comic Sans MS" panose="030F0702030302020204" pitchFamily="66" charset="0"/>
              </a:rPr>
              <a:t>maps of the FMA(0)-averaged </a:t>
            </a:r>
            <a:r>
              <a:rPr lang="en-US" dirty="0" smtClean="0">
                <a:latin typeface="Comic Sans MS" panose="030F0702030302020204" pitchFamily="66" charset="0"/>
              </a:rPr>
              <a:t>VMI </a:t>
            </a:r>
            <a:r>
              <a:rPr lang="en-US" dirty="0">
                <a:latin typeface="Comic Sans MS" panose="030F0702030302020204" pitchFamily="66" charset="0"/>
              </a:rPr>
              <a:t>with </a:t>
            </a:r>
            <a:r>
              <a:rPr lang="en-US" dirty="0" smtClean="0">
                <a:latin typeface="Comic Sans MS" panose="030F0702030302020204" pitchFamily="66" charset="0"/>
              </a:rPr>
              <a:t>averaged ocean temp. anomalies</a:t>
            </a:r>
          </a:p>
        </p:txBody>
      </p:sp>
      <p:sp>
        <p:nvSpPr>
          <p:cNvPr id="2" name="Rectangle 1"/>
          <p:cNvSpPr/>
          <p:nvPr/>
        </p:nvSpPr>
        <p:spPr>
          <a:xfrm>
            <a:off x="4495800" y="164068"/>
            <a:ext cx="1099981" cy="369332"/>
          </a:xfrm>
          <a:prstGeom prst="rect">
            <a:avLst/>
          </a:prstGeom>
        </p:spPr>
        <p:txBody>
          <a:bodyPr wrap="none">
            <a:spAutoFit/>
          </a:bodyPr>
          <a:lstStyle/>
          <a:p>
            <a:r>
              <a:rPr lang="en-US" dirty="0">
                <a:solidFill>
                  <a:srgbClr val="0000FF"/>
                </a:solidFill>
                <a:latin typeface="Comic Sans MS" panose="030F0702030302020204" pitchFamily="66" charset="0"/>
              </a:rPr>
              <a:t>5°S–5°N</a:t>
            </a:r>
          </a:p>
        </p:txBody>
      </p:sp>
      <p:sp>
        <p:nvSpPr>
          <p:cNvPr id="9" name="TextBox 8"/>
          <p:cNvSpPr txBox="1"/>
          <p:nvPr/>
        </p:nvSpPr>
        <p:spPr>
          <a:xfrm>
            <a:off x="228600" y="2630269"/>
            <a:ext cx="3170888" cy="646331"/>
          </a:xfrm>
          <a:prstGeom prst="rect">
            <a:avLst/>
          </a:prstGeom>
          <a:noFill/>
        </p:spPr>
        <p:txBody>
          <a:bodyPr wrap="square" rtlCol="0">
            <a:spAutoFit/>
          </a:bodyPr>
          <a:lstStyle/>
          <a:p>
            <a:r>
              <a:rPr lang="en-US" dirty="0" smtClean="0">
                <a:latin typeface="Comic Sans MS" panose="030F0702030302020204" pitchFamily="66" charset="0"/>
              </a:rPr>
              <a:t>Consistent with the peak of WWV and STC </a:t>
            </a:r>
            <a:r>
              <a:rPr lang="en-US" dirty="0" err="1" smtClean="0">
                <a:latin typeface="Comic Sans MS" panose="030F0702030302020204" pitchFamily="66" charset="0"/>
              </a:rPr>
              <a:t>contrib</a:t>
            </a:r>
            <a:endParaRPr lang="en-US" dirty="0">
              <a:latin typeface="Comic Sans MS" panose="030F0702030302020204" pitchFamily="66" charset="0"/>
            </a:endParaRPr>
          </a:p>
        </p:txBody>
      </p:sp>
      <p:cxnSp>
        <p:nvCxnSpPr>
          <p:cNvPr id="11" name="Straight Arrow Connector 10"/>
          <p:cNvCxnSpPr/>
          <p:nvPr/>
        </p:nvCxnSpPr>
        <p:spPr>
          <a:xfrm>
            <a:off x="1524001" y="3200400"/>
            <a:ext cx="761999"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65344" y="2286000"/>
            <a:ext cx="2420856" cy="307777"/>
          </a:xfrm>
          <a:prstGeom prst="rect">
            <a:avLst/>
          </a:prstGeom>
          <a:noFill/>
        </p:spPr>
        <p:txBody>
          <a:bodyPr wrap="none" rtlCol="0">
            <a:spAutoFit/>
          </a:bodyPr>
          <a:lstStyle/>
          <a:p>
            <a:r>
              <a:rPr lang="en-US" sz="1400" dirty="0" smtClean="0">
                <a:solidFill>
                  <a:srgbClr val="0000FF"/>
                </a:solidFill>
                <a:latin typeface="Comic Sans MS" panose="030F0702030302020204" pitchFamily="66" charset="0"/>
              </a:rPr>
              <a:t>Different from SFM/PMM</a:t>
            </a:r>
            <a:endParaRPr lang="en-US" sz="1400" dirty="0">
              <a:solidFill>
                <a:srgbClr val="0000FF"/>
              </a:solidFill>
              <a:latin typeface="Comic Sans MS" panose="030F0702030302020204" pitchFamily="66" charset="0"/>
            </a:endParaRPr>
          </a:p>
        </p:txBody>
      </p:sp>
      <p:cxnSp>
        <p:nvCxnSpPr>
          <p:cNvPr id="14" name="Straight Arrow Connector 13"/>
          <p:cNvCxnSpPr/>
          <p:nvPr/>
        </p:nvCxnSpPr>
        <p:spPr>
          <a:xfrm>
            <a:off x="2590800" y="3200400"/>
            <a:ext cx="76200" cy="38100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228600" y="6324600"/>
            <a:ext cx="2082621" cy="369332"/>
          </a:xfrm>
          <a:prstGeom prst="rect">
            <a:avLst/>
          </a:prstGeom>
          <a:noFill/>
        </p:spPr>
        <p:txBody>
          <a:bodyPr wrap="none" rtlCol="0">
            <a:spAutoFit/>
          </a:bodyPr>
          <a:lstStyle/>
          <a:p>
            <a:r>
              <a:rPr lang="en-US" altLang="zh-TW" dirty="0" smtClean="0">
                <a:latin typeface="Comic Sans MS" panose="030F0702030302020204" pitchFamily="66" charset="0"/>
              </a:rPr>
              <a:t>Chen et al. (2015)</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93927095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wn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2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p:nvPr/>
        </p:nvSpPr>
        <p:spPr>
          <a:xfrm>
            <a:off x="304800" y="609600"/>
            <a:ext cx="3810000" cy="830997"/>
          </a:xfrm>
          <a:prstGeom prst="rect">
            <a:avLst/>
          </a:prstGeom>
        </p:spPr>
        <p:txBody>
          <a:bodyPr wrap="square">
            <a:spAutoFit/>
          </a:bodyPr>
          <a:lstStyle/>
          <a:p>
            <a:r>
              <a:rPr kumimoji="1" lang="en-US" sz="2400" b="1" dirty="0" smtClean="0">
                <a:solidFill>
                  <a:srgbClr val="FF0000"/>
                </a:solidFill>
                <a:latin typeface="Comic Sans MS" panose="030F0702030302020204" pitchFamily="66" charset="0"/>
                <a:ea typeface="SimHei" pitchFamily="49" charset="-122"/>
              </a:rPr>
              <a:t>Why </a:t>
            </a:r>
            <a:r>
              <a:rPr kumimoji="1" lang="en-US" sz="2400" b="1" dirty="0">
                <a:solidFill>
                  <a:srgbClr val="FF0000"/>
                </a:solidFill>
                <a:latin typeface="Comic Sans MS" panose="030F0702030302020204" pitchFamily="66" charset="0"/>
                <a:ea typeface="SimHei" pitchFamily="49" charset="-122"/>
              </a:rPr>
              <a:t>cannot some VM excite </a:t>
            </a:r>
            <a:r>
              <a:rPr kumimoji="1" lang="en-US" sz="2400" b="1" dirty="0" smtClean="0">
                <a:solidFill>
                  <a:srgbClr val="FF0000"/>
                </a:solidFill>
                <a:latin typeface="Comic Sans MS" panose="030F0702030302020204" pitchFamily="66" charset="0"/>
                <a:ea typeface="SimHei" pitchFamily="49" charset="-122"/>
              </a:rPr>
              <a:t>ENSO?</a:t>
            </a:r>
            <a:endParaRPr kumimoji="1" lang="en-US" sz="2400" b="1" dirty="0">
              <a:solidFill>
                <a:srgbClr val="FF0000"/>
              </a:solidFill>
              <a:latin typeface="Comic Sans MS" panose="030F0702030302020204" pitchFamily="66" charset="0"/>
              <a:ea typeface="SimHei" pitchFamily="49" charset="-122"/>
            </a:endParaRPr>
          </a:p>
        </p:txBody>
      </p:sp>
      <p:pic>
        <p:nvPicPr>
          <p:cNvPr id="4" name="Picture 3" descr="uw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779" y="3200400"/>
            <a:ext cx="3788621" cy="30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p:nvPr/>
        </p:nvSpPr>
        <p:spPr>
          <a:xfrm>
            <a:off x="152400" y="1371600"/>
            <a:ext cx="3733800" cy="1477328"/>
          </a:xfrm>
          <a:prstGeom prst="rect">
            <a:avLst/>
          </a:prstGeom>
        </p:spPr>
        <p:txBody>
          <a:bodyPr wrap="square">
            <a:spAutoFit/>
          </a:bodyPr>
          <a:lstStyle/>
          <a:p>
            <a:r>
              <a:rPr lang="en-US" dirty="0" smtClean="0">
                <a:latin typeface="Comic Sans MS" panose="030F0702030302020204" pitchFamily="66" charset="0"/>
              </a:rPr>
              <a:t>Composite diff. of the 3-month averaged SST and surface wind anomalies between VM followed by ENSO (</a:t>
            </a:r>
            <a:r>
              <a:rPr lang="en-US" dirty="0" smtClean="0">
                <a:solidFill>
                  <a:srgbClr val="FF0000"/>
                </a:solidFill>
                <a:latin typeface="Comic Sans MS" panose="030F0702030302020204" pitchFamily="66" charset="0"/>
              </a:rPr>
              <a:t>14</a:t>
            </a:r>
            <a:r>
              <a:rPr lang="en-US" dirty="0" smtClean="0">
                <a:latin typeface="Comic Sans MS" panose="030F0702030302020204" pitchFamily="66" charset="0"/>
              </a:rPr>
              <a:t>) and VM not followed by ENSO (</a:t>
            </a:r>
            <a:r>
              <a:rPr lang="en-US" dirty="0" smtClean="0">
                <a:solidFill>
                  <a:srgbClr val="FF0000"/>
                </a:solidFill>
                <a:latin typeface="Comic Sans MS" panose="030F0702030302020204" pitchFamily="66" charset="0"/>
              </a:rPr>
              <a:t>6</a:t>
            </a:r>
            <a:r>
              <a:rPr lang="en-US" dirty="0" smtClean="0">
                <a:latin typeface="Comic Sans MS" panose="030F0702030302020204" pitchFamily="66" charset="0"/>
              </a:rPr>
              <a:t>).</a:t>
            </a:r>
          </a:p>
        </p:txBody>
      </p:sp>
      <p:sp>
        <p:nvSpPr>
          <p:cNvPr id="7" name="矩形 6"/>
          <p:cNvSpPr/>
          <p:nvPr/>
        </p:nvSpPr>
        <p:spPr>
          <a:xfrm>
            <a:off x="4965192" y="609600"/>
            <a:ext cx="1828800" cy="466344"/>
          </a:xfrm>
          <a:prstGeom prst="rect">
            <a:avLst/>
          </a:prstGeom>
          <a:solidFill>
            <a:schemeClr val="accent1">
              <a:lumMod val="60000"/>
              <a:lumOff val="4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Oval 5"/>
          <p:cNvSpPr/>
          <p:nvPr/>
        </p:nvSpPr>
        <p:spPr>
          <a:xfrm>
            <a:off x="5638800" y="1905000"/>
            <a:ext cx="609600" cy="457200"/>
          </a:xfrm>
          <a:prstGeom prst="ellipse">
            <a:avLst/>
          </a:prstGeom>
          <a:noFill/>
          <a:ln>
            <a:solidFill>
              <a:srgbClr val="E10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34000" y="6400800"/>
            <a:ext cx="1601721" cy="369332"/>
          </a:xfrm>
          <a:prstGeom prst="rect">
            <a:avLst/>
          </a:prstGeom>
        </p:spPr>
        <p:txBody>
          <a:bodyPr wrap="none">
            <a:spAutoFit/>
          </a:bodyPr>
          <a:lstStyle/>
          <a:p>
            <a:r>
              <a:rPr kumimoji="1" lang="en-US" b="1" dirty="0" smtClean="0">
                <a:solidFill>
                  <a:srgbClr val="FF0000"/>
                </a:solidFill>
                <a:latin typeface="Comic Sans MS" panose="030F0702030302020204" pitchFamily="66" charset="0"/>
                <a:ea typeface="SimHei" pitchFamily="49" charset="-122"/>
              </a:rPr>
              <a:t>VM-&gt;ENSO </a:t>
            </a:r>
            <a:endParaRPr lang="en-US" dirty="0"/>
          </a:p>
        </p:txBody>
      </p:sp>
      <p:sp>
        <p:nvSpPr>
          <p:cNvPr id="11" name="Rectangle 10"/>
          <p:cNvSpPr/>
          <p:nvPr/>
        </p:nvSpPr>
        <p:spPr>
          <a:xfrm>
            <a:off x="7587678" y="6400800"/>
            <a:ext cx="1175322" cy="369332"/>
          </a:xfrm>
          <a:prstGeom prst="rect">
            <a:avLst/>
          </a:prstGeom>
        </p:spPr>
        <p:txBody>
          <a:bodyPr wrap="none">
            <a:spAutoFit/>
          </a:bodyPr>
          <a:lstStyle/>
          <a:p>
            <a:r>
              <a:rPr kumimoji="1" lang="en-US" b="1" dirty="0" smtClean="0">
                <a:solidFill>
                  <a:srgbClr val="FF0000"/>
                </a:solidFill>
                <a:latin typeface="Comic Sans MS" panose="030F0702030302020204" pitchFamily="66" charset="0"/>
                <a:ea typeface="SimHei" pitchFamily="49" charset="-122"/>
              </a:rPr>
              <a:t>VM only </a:t>
            </a:r>
            <a:endParaRPr lang="en-US" dirty="0"/>
          </a:p>
        </p:txBody>
      </p:sp>
      <p:sp>
        <p:nvSpPr>
          <p:cNvPr id="12" name="矩形 6"/>
          <p:cNvSpPr/>
          <p:nvPr/>
        </p:nvSpPr>
        <p:spPr>
          <a:xfrm>
            <a:off x="7296912" y="609600"/>
            <a:ext cx="1828800" cy="466344"/>
          </a:xfrm>
          <a:prstGeom prst="rect">
            <a:avLst/>
          </a:prstGeom>
          <a:solidFill>
            <a:schemeClr val="accent1">
              <a:lumMod val="60000"/>
              <a:lumOff val="4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55569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descr="uwn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95" y="998350"/>
            <a:ext cx="4785022" cy="563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38518"/>
            <a:ext cx="1951175" cy="338554"/>
          </a:xfrm>
          <a:prstGeom prst="rect">
            <a:avLst/>
          </a:prstGeom>
          <a:noFill/>
        </p:spPr>
        <p:txBody>
          <a:bodyPr wrap="none" rtlCol="0">
            <a:spAutoFit/>
          </a:bodyPr>
          <a:lstStyle/>
          <a:p>
            <a:r>
              <a:rPr lang="en-US" sz="1600" dirty="0" smtClean="0">
                <a:latin typeface="Comic Sans MS" panose="030F0702030302020204" pitchFamily="66" charset="0"/>
              </a:rPr>
              <a:t>Ding et al. (2015b)</a:t>
            </a:r>
            <a:endParaRPr lang="en-US" sz="1600" dirty="0">
              <a:latin typeface="Comic Sans MS" panose="030F0702030302020204" pitchFamily="66" charset="0"/>
            </a:endParaRPr>
          </a:p>
        </p:txBody>
      </p:sp>
      <p:pic>
        <p:nvPicPr>
          <p:cNvPr id="4099" name="Picture 3" descr="uwn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957" y="1447800"/>
            <a:ext cx="312704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1"/>
          <p:cNvSpPr txBox="1">
            <a:spLocks noChangeArrowheads="1"/>
          </p:cNvSpPr>
          <p:nvPr/>
        </p:nvSpPr>
        <p:spPr bwMode="auto">
          <a:xfrm>
            <a:off x="1386179" y="339919"/>
            <a:ext cx="6371641"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Impact of VM on summer tropical </a:t>
            </a:r>
            <a:r>
              <a:rPr lang="en-US" altLang="zh-CN" sz="2400" u="none" dirty="0" err="1" smtClean="0">
                <a:solidFill>
                  <a:srgbClr val="FF0000"/>
                </a:solidFill>
                <a:latin typeface="Comic Sans MS" panose="030F0702030302020204" pitchFamily="66" charset="0"/>
              </a:rPr>
              <a:t>precip</a:t>
            </a:r>
            <a:r>
              <a:rPr lang="en-US" altLang="zh-CN" sz="2400" u="none" dirty="0" smtClean="0">
                <a:solidFill>
                  <a:srgbClr val="FF0000"/>
                </a:solidFill>
                <a:latin typeface="Comic Sans MS" panose="030F0702030302020204" pitchFamily="66" charset="0"/>
              </a:rPr>
              <a:t>.</a:t>
            </a:r>
            <a:endParaRPr lang="en-US" altLang="zh-CN" sz="2400" u="none" dirty="0">
              <a:solidFill>
                <a:srgbClr val="FF0000"/>
              </a:solidFill>
              <a:latin typeface="Comic Sans MS" panose="030F0702030302020204" pitchFamily="66" charset="0"/>
            </a:endParaRPr>
          </a:p>
        </p:txBody>
      </p:sp>
      <p:sp>
        <p:nvSpPr>
          <p:cNvPr id="2" name="矩形 1"/>
          <p:cNvSpPr/>
          <p:nvPr/>
        </p:nvSpPr>
        <p:spPr>
          <a:xfrm>
            <a:off x="5105400" y="592603"/>
            <a:ext cx="3965243" cy="923330"/>
          </a:xfrm>
          <a:prstGeom prst="rect">
            <a:avLst/>
          </a:prstGeom>
        </p:spPr>
        <p:txBody>
          <a:bodyPr wrap="square">
            <a:spAutoFit/>
          </a:bodyPr>
          <a:lstStyle/>
          <a:p>
            <a:r>
              <a:rPr lang="en-US" altLang="zh-TW" dirty="0">
                <a:latin typeface="Comic Sans MS" panose="030F0702030302020204" pitchFamily="66" charset="0"/>
              </a:rPr>
              <a:t>strong </a:t>
            </a:r>
            <a:r>
              <a:rPr lang="en-US" altLang="zh-TW" dirty="0" smtClean="0">
                <a:latin typeface="Comic Sans MS" panose="030F0702030302020204" pitchFamily="66" charset="0"/>
              </a:rPr>
              <a:t>positive VM are </a:t>
            </a:r>
            <a:r>
              <a:rPr lang="en-US" altLang="zh-TW" dirty="0">
                <a:latin typeface="Comic Sans MS" panose="030F0702030302020204" pitchFamily="66" charset="0"/>
              </a:rPr>
              <a:t>followed by </a:t>
            </a:r>
            <a:r>
              <a:rPr lang="en-US" altLang="zh-TW" dirty="0" smtClean="0">
                <a:latin typeface="Comic Sans MS" panose="030F0702030302020204" pitchFamily="66" charset="0"/>
              </a:rPr>
              <a:t>positive </a:t>
            </a:r>
            <a:r>
              <a:rPr lang="en-US" altLang="zh-TW" dirty="0" err="1" smtClean="0">
                <a:latin typeface="Comic Sans MS" panose="030F0702030302020204" pitchFamily="66" charset="0"/>
              </a:rPr>
              <a:t>precip</a:t>
            </a:r>
            <a:r>
              <a:rPr lang="en-US" altLang="zh-TW" dirty="0" smtClean="0">
                <a:latin typeface="Comic Sans MS" panose="030F0702030302020204" pitchFamily="66" charset="0"/>
              </a:rPr>
              <a:t>. </a:t>
            </a:r>
            <a:r>
              <a:rPr lang="en-US" altLang="zh-TW" dirty="0" err="1" smtClean="0">
                <a:latin typeface="Comic Sans MS" panose="030F0702030302020204" pitchFamily="66" charset="0"/>
              </a:rPr>
              <a:t>anom</a:t>
            </a:r>
            <a:r>
              <a:rPr lang="en-US" altLang="zh-TW" dirty="0" smtClean="0">
                <a:latin typeface="Comic Sans MS" panose="030F0702030302020204" pitchFamily="66" charset="0"/>
              </a:rPr>
              <a:t>. </a:t>
            </a:r>
            <a:r>
              <a:rPr lang="en-US" altLang="zh-TW" dirty="0">
                <a:latin typeface="Comic Sans MS" panose="030F0702030302020204" pitchFamily="66" charset="0"/>
              </a:rPr>
              <a:t>over the central–eastern Pacific </a:t>
            </a:r>
            <a:r>
              <a:rPr lang="en-US" altLang="zh-TW" dirty="0" smtClean="0">
                <a:latin typeface="Comic Sans MS" panose="030F0702030302020204" pitchFamily="66" charset="0"/>
              </a:rPr>
              <a:t>ITCZ.</a:t>
            </a:r>
            <a:endParaRPr lang="zh-TW" altLang="en-US" dirty="0">
              <a:latin typeface="Comic Sans MS" panose="030F0702030302020204" pitchFamily="66" charset="0"/>
            </a:endParaRPr>
          </a:p>
        </p:txBody>
      </p:sp>
      <p:sp>
        <p:nvSpPr>
          <p:cNvPr id="9" name="矩形 8"/>
          <p:cNvSpPr/>
          <p:nvPr/>
        </p:nvSpPr>
        <p:spPr>
          <a:xfrm>
            <a:off x="533401" y="2971800"/>
            <a:ext cx="2039516" cy="584775"/>
          </a:xfrm>
          <a:prstGeom prst="rect">
            <a:avLst/>
          </a:prstGeom>
        </p:spPr>
        <p:txBody>
          <a:bodyPr wrap="square">
            <a:spAutoFit/>
          </a:bodyPr>
          <a:lstStyle/>
          <a:p>
            <a:r>
              <a:rPr lang="en-US" altLang="zh-TW" sz="1600" dirty="0" smtClean="0">
                <a:solidFill>
                  <a:srgbClr val="FF0000"/>
                </a:solidFill>
                <a:latin typeface="Comic Sans MS" panose="030F0702030302020204" pitchFamily="66" charset="0"/>
              </a:rPr>
              <a:t>PC1(0)</a:t>
            </a:r>
            <a:r>
              <a:rPr lang="en-US" altLang="zh-TW" sz="1600" dirty="0" smtClean="0">
                <a:latin typeface="Comic Sans MS" panose="030F0702030302020204" pitchFamily="66" charset="0"/>
              </a:rPr>
              <a:t> </a:t>
            </a:r>
            <a:r>
              <a:rPr lang="en-US" altLang="zh-TW" sz="1600" dirty="0" err="1" smtClean="0">
                <a:latin typeface="Comic Sans MS" panose="030F0702030302020204" pitchFamily="66" charset="0"/>
              </a:rPr>
              <a:t>v.s</a:t>
            </a:r>
            <a:r>
              <a:rPr lang="en-US" altLang="zh-TW" sz="1600" dirty="0" smtClean="0">
                <a:latin typeface="Comic Sans MS" panose="030F0702030302020204" pitchFamily="66" charset="0"/>
              </a:rPr>
              <a:t>. Nino3.4(-1)</a:t>
            </a:r>
            <a:r>
              <a:rPr lang="en-US" altLang="zh-TW" sz="1600" baseline="-25000" dirty="0" smtClean="0">
                <a:latin typeface="Comic Sans MS" panose="030F0702030302020204" pitchFamily="66" charset="0"/>
              </a:rPr>
              <a:t>DJF</a:t>
            </a:r>
            <a:endParaRPr lang="zh-TW" altLang="en-US" sz="1600" dirty="0">
              <a:latin typeface="Comic Sans MS" panose="030F0702030302020204" pitchFamily="66" charset="0"/>
            </a:endParaRPr>
          </a:p>
        </p:txBody>
      </p:sp>
      <p:sp>
        <p:nvSpPr>
          <p:cNvPr id="10" name="矩形 9"/>
          <p:cNvSpPr/>
          <p:nvPr/>
        </p:nvSpPr>
        <p:spPr>
          <a:xfrm>
            <a:off x="2667000" y="2971800"/>
            <a:ext cx="2286000" cy="338554"/>
          </a:xfrm>
          <a:prstGeom prst="rect">
            <a:avLst/>
          </a:prstGeom>
        </p:spPr>
        <p:txBody>
          <a:bodyPr wrap="square">
            <a:spAutoFit/>
          </a:bodyPr>
          <a:lstStyle/>
          <a:p>
            <a:r>
              <a:rPr lang="en-US" altLang="zh-TW" sz="1600" dirty="0" smtClean="0">
                <a:solidFill>
                  <a:srgbClr val="FF0000"/>
                </a:solidFill>
                <a:latin typeface="Comic Sans MS" panose="030F0702030302020204" pitchFamily="66" charset="0"/>
              </a:rPr>
              <a:t>PC2(0)</a:t>
            </a:r>
            <a:r>
              <a:rPr lang="en-US" altLang="zh-TW" sz="1600" dirty="0" smtClean="0">
                <a:latin typeface="Comic Sans MS" panose="030F0702030302020204" pitchFamily="66" charset="0"/>
              </a:rPr>
              <a:t> </a:t>
            </a:r>
            <a:r>
              <a:rPr lang="en-US" altLang="zh-TW" sz="1600" dirty="0" err="1" smtClean="0">
                <a:latin typeface="Comic Sans MS" panose="030F0702030302020204" pitchFamily="66" charset="0"/>
              </a:rPr>
              <a:t>v.s</a:t>
            </a:r>
            <a:r>
              <a:rPr lang="en-US" altLang="zh-TW" sz="1600" dirty="0" smtClean="0">
                <a:latin typeface="Comic Sans MS" panose="030F0702030302020204" pitchFamily="66" charset="0"/>
              </a:rPr>
              <a:t>. VM(0)</a:t>
            </a:r>
            <a:r>
              <a:rPr lang="en-US" altLang="zh-TW" sz="1600" baseline="-25000" dirty="0" smtClean="0">
                <a:latin typeface="Comic Sans MS" panose="030F0702030302020204" pitchFamily="66" charset="0"/>
              </a:rPr>
              <a:t>FMA</a:t>
            </a:r>
            <a:endParaRPr lang="zh-TW" altLang="en-US" sz="1600" dirty="0">
              <a:latin typeface="Comic Sans MS" panose="030F0702030302020204" pitchFamily="66" charset="0"/>
            </a:endParaRPr>
          </a:p>
        </p:txBody>
      </p:sp>
      <p:pic>
        <p:nvPicPr>
          <p:cNvPr id="3" name="圖片 2"/>
          <p:cNvPicPr>
            <a:picLocks noChangeAspect="1"/>
          </p:cNvPicPr>
          <p:nvPr/>
        </p:nvPicPr>
        <p:blipFill rotWithShape="1">
          <a:blip r:embed="rId5" cstate="print">
            <a:extLst>
              <a:ext uri="{28A0092B-C50C-407E-A947-70E740481C1C}">
                <a14:useLocalDpi xmlns:a14="http://schemas.microsoft.com/office/drawing/2010/main" val="0"/>
              </a:ext>
            </a:extLst>
          </a:blip>
          <a:srcRect l="5941" r="1152" b="9343"/>
          <a:stretch/>
        </p:blipFill>
        <p:spPr>
          <a:xfrm>
            <a:off x="5423400" y="4149600"/>
            <a:ext cx="3492000" cy="2556000"/>
          </a:xfrm>
          <a:prstGeom prst="rect">
            <a:avLst/>
          </a:prstGeom>
        </p:spPr>
      </p:pic>
    </p:spTree>
    <p:extLst>
      <p:ext uri="{BB962C8B-B14F-4D97-AF65-F5344CB8AC3E}">
        <p14:creationId xmlns:p14="http://schemas.microsoft.com/office/powerpoint/2010/main" val="104256113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7743" y="609600"/>
            <a:ext cx="4984057" cy="461665"/>
          </a:xfrm>
          <a:prstGeom prst="rect">
            <a:avLst/>
          </a:prstGeom>
        </p:spPr>
        <p:txBody>
          <a:bodyPr wrap="none">
            <a:spAutoFit/>
          </a:bodyPr>
          <a:lstStyle/>
          <a:p>
            <a:r>
              <a:rPr lang="en-US" altLang="zh-TW" sz="2400" b="1" dirty="0">
                <a:solidFill>
                  <a:srgbClr val="FF0000"/>
                </a:solidFill>
                <a:latin typeface="Comic Sans MS" panose="030F0702030302020204" pitchFamily="66" charset="0"/>
              </a:rPr>
              <a:t>Implication on the </a:t>
            </a:r>
            <a:r>
              <a:rPr lang="en-US" altLang="zh-TW" sz="2400" b="1" dirty="0" smtClean="0">
                <a:solidFill>
                  <a:srgbClr val="FF0000"/>
                </a:solidFill>
                <a:latin typeface="Comic Sans MS" panose="030F0702030302020204" pitchFamily="66" charset="0"/>
              </a:rPr>
              <a:t>2015 </a:t>
            </a:r>
            <a:r>
              <a:rPr lang="en-US" altLang="zh-TW" sz="2400" b="1" dirty="0">
                <a:solidFill>
                  <a:srgbClr val="FF0000"/>
                </a:solidFill>
                <a:latin typeface="Comic Sans MS" panose="030F0702030302020204" pitchFamily="66" charset="0"/>
              </a:rPr>
              <a:t>El Niño</a:t>
            </a:r>
          </a:p>
        </p:txBody>
      </p:sp>
      <p:pic>
        <p:nvPicPr>
          <p:cNvPr id="3074" name="Picture 2" descr="http://www.pmel.noaa.gov/cache-tao/sb1/jsdisplay/time_lon_EQ_hf_iso20_sst_anom_anom_201301_201605_201605141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4983873" cy="35861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304800" y="5257800"/>
            <a:ext cx="4419600" cy="23811"/>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pic>
        <p:nvPicPr>
          <p:cNvPr id="9" name="Picture 6" descr="C:\Users\ytseng\Google Drive\Storage\NP_STC_paper\manuscript_ENSO\picture\FigureA-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066799"/>
            <a:ext cx="7010400" cy="2438402"/>
          </a:xfrm>
          <a:prstGeom prst="rect">
            <a:avLst/>
          </a:prstGeom>
          <a:noFill/>
          <a:ln>
            <a:noFill/>
          </a:ln>
        </p:spPr>
      </p:pic>
      <p:sp>
        <p:nvSpPr>
          <p:cNvPr id="5" name="文字方塊 4"/>
          <p:cNvSpPr txBox="1"/>
          <p:nvPr/>
        </p:nvSpPr>
        <p:spPr>
          <a:xfrm>
            <a:off x="4791926" y="5144869"/>
            <a:ext cx="4504474" cy="646331"/>
          </a:xfrm>
          <a:prstGeom prst="rect">
            <a:avLst/>
          </a:prstGeom>
          <a:noFill/>
        </p:spPr>
        <p:txBody>
          <a:bodyPr wrap="square" rtlCol="0">
            <a:spAutoFit/>
          </a:bodyPr>
          <a:lstStyle/>
          <a:p>
            <a:r>
              <a:rPr lang="en-US" altLang="zh-TW" dirty="0" smtClean="0">
                <a:solidFill>
                  <a:srgbClr val="000000"/>
                </a:solidFill>
              </a:rPr>
              <a:t>Define 2015 </a:t>
            </a:r>
            <a:r>
              <a:rPr lang="en-US" altLang="zh-TW" dirty="0">
                <a:solidFill>
                  <a:srgbClr val="000000"/>
                </a:solidFill>
                <a:latin typeface="Comic Sans MS" panose="030F0702030302020204" pitchFamily="66" charset="0"/>
              </a:rPr>
              <a:t>El </a:t>
            </a:r>
            <a:r>
              <a:rPr lang="en-US" altLang="zh-TW" dirty="0" smtClean="0">
                <a:solidFill>
                  <a:srgbClr val="000000"/>
                </a:solidFill>
                <a:latin typeface="Comic Sans MS" panose="030F0702030302020204" pitchFamily="66" charset="0"/>
              </a:rPr>
              <a:t>Niño as a long </a:t>
            </a:r>
            <a:r>
              <a:rPr lang="en-US" altLang="zh-TW" dirty="0">
                <a:solidFill>
                  <a:srgbClr val="000000"/>
                </a:solidFill>
                <a:latin typeface="Comic Sans MS" panose="030F0702030302020204" pitchFamily="66" charset="0"/>
              </a:rPr>
              <a:t>El Niño </a:t>
            </a:r>
            <a:r>
              <a:rPr lang="en-US" altLang="zh-TW" dirty="0" smtClean="0">
                <a:solidFill>
                  <a:srgbClr val="000000"/>
                </a:solidFill>
                <a:latin typeface="Comic Sans MS" panose="030F0702030302020204" pitchFamily="66" charset="0"/>
              </a:rPr>
              <a:t>started from the end of 2014</a:t>
            </a:r>
            <a:endParaRPr lang="zh-TW" altLang="en-US" dirty="0">
              <a:solidFill>
                <a:srgbClr val="000000"/>
              </a:solidFill>
            </a:endParaRPr>
          </a:p>
        </p:txBody>
      </p:sp>
      <p:sp>
        <p:nvSpPr>
          <p:cNvPr id="12" name="矩形 11"/>
          <p:cNvSpPr/>
          <p:nvPr/>
        </p:nvSpPr>
        <p:spPr>
          <a:xfrm>
            <a:off x="1306247" y="6657201"/>
            <a:ext cx="3113353" cy="276999"/>
          </a:xfrm>
          <a:prstGeom prst="rect">
            <a:avLst/>
          </a:prstGeom>
        </p:spPr>
        <p:txBody>
          <a:bodyPr wrap="none">
            <a:spAutoFit/>
          </a:bodyPr>
          <a:lstStyle/>
          <a:p>
            <a:r>
              <a:rPr lang="zh-TW" altLang="en-US" sz="1200" dirty="0">
                <a:latin typeface="Comic Sans MS" panose="030F0702030302020204" pitchFamily="66" charset="0"/>
              </a:rPr>
              <a:t>http://www.pmel.noaa.gov/tao/jsdisplay/</a:t>
            </a:r>
          </a:p>
        </p:txBody>
      </p:sp>
      <p:sp>
        <p:nvSpPr>
          <p:cNvPr id="2" name="文字方塊 1"/>
          <p:cNvSpPr txBox="1"/>
          <p:nvPr/>
        </p:nvSpPr>
        <p:spPr>
          <a:xfrm>
            <a:off x="609600" y="1600200"/>
            <a:ext cx="1680268" cy="369332"/>
          </a:xfrm>
          <a:prstGeom prst="rect">
            <a:avLst/>
          </a:prstGeom>
          <a:noFill/>
        </p:spPr>
        <p:txBody>
          <a:bodyPr wrap="none" rtlCol="0">
            <a:spAutoFit/>
          </a:bodyPr>
          <a:lstStyle/>
          <a:p>
            <a:r>
              <a:rPr lang="en-US" altLang="zh-TW" dirty="0" smtClean="0">
                <a:latin typeface="Comic Sans MS" panose="030F0702030302020204" pitchFamily="66" charset="0"/>
              </a:rPr>
              <a:t>Nino3.4 </a:t>
            </a:r>
            <a:r>
              <a:rPr lang="en-US" altLang="zh-TW" dirty="0" err="1" smtClean="0">
                <a:latin typeface="Comic Sans MS" panose="030F0702030302020204" pitchFamily="66" charset="0"/>
              </a:rPr>
              <a:t>SSTa</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177621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508"/>
            <a:ext cx="2894722" cy="602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4"/>
          <p:cNvSpPr txBox="1">
            <a:spLocks noChangeArrowheads="1"/>
          </p:cNvSpPr>
          <p:nvPr/>
        </p:nvSpPr>
        <p:spPr bwMode="auto">
          <a:xfrm>
            <a:off x="2971800" y="6096000"/>
            <a:ext cx="1659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400" dirty="0">
                <a:latin typeface="Comic Sans MS" panose="030F0702030302020204" pitchFamily="66" charset="0"/>
                <a:ea typeface="新細明體" panose="02020500000000000000" pitchFamily="18" charset="-120"/>
              </a:rPr>
              <a:t>Bond et al. (2015)</a:t>
            </a:r>
          </a:p>
        </p:txBody>
      </p:sp>
      <p:pic>
        <p:nvPicPr>
          <p:cNvPr id="13316" name="Picture 4" descr="Fig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70920"/>
            <a:ext cx="4327836" cy="248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ChangeArrowheads="1"/>
          </p:cNvSpPr>
          <p:nvPr/>
        </p:nvSpPr>
        <p:spPr bwMode="auto">
          <a:xfrm>
            <a:off x="5737225" y="889337"/>
            <a:ext cx="33305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000" dirty="0">
                <a:latin typeface="Comic Sans MS" panose="030F0702030302020204" pitchFamily="66" charset="0"/>
                <a:ea typeface="新細明體" panose="02020500000000000000" pitchFamily="18" charset="-120"/>
              </a:rPr>
              <a:t>Mean </a:t>
            </a:r>
            <a:r>
              <a:rPr lang="en-US" altLang="zh-TW" sz="2000" dirty="0" err="1">
                <a:latin typeface="Comic Sans MS" panose="030F0702030302020204" pitchFamily="66" charset="0"/>
                <a:ea typeface="新細明體" panose="02020500000000000000" pitchFamily="18" charset="-120"/>
              </a:rPr>
              <a:t>SLPa</a:t>
            </a:r>
            <a:r>
              <a:rPr lang="en-US" altLang="zh-TW" sz="2000" dirty="0">
                <a:latin typeface="Comic Sans MS" panose="030F0702030302020204" pitchFamily="66" charset="0"/>
                <a:ea typeface="新細明體" panose="02020500000000000000" pitchFamily="18" charset="-120"/>
              </a:rPr>
              <a:t> (</a:t>
            </a:r>
            <a:r>
              <a:rPr lang="en-US" altLang="zh-TW" sz="2000" dirty="0" err="1">
                <a:latin typeface="Comic Sans MS" panose="030F0702030302020204" pitchFamily="66" charset="0"/>
                <a:ea typeface="新細明體" panose="02020500000000000000" pitchFamily="18" charset="-120"/>
              </a:rPr>
              <a:t>hPa</a:t>
            </a:r>
            <a:r>
              <a:rPr lang="en-US" altLang="zh-TW" sz="2000" dirty="0">
                <a:latin typeface="Comic Sans MS" panose="030F0702030302020204" pitchFamily="66" charset="0"/>
                <a:ea typeface="新細明體" panose="02020500000000000000" pitchFamily="18" charset="-120"/>
              </a:rPr>
              <a:t>) in the NE Pacific Ocean for </a:t>
            </a:r>
            <a:r>
              <a:rPr lang="en-US" altLang="zh-TW" sz="2000" dirty="0" smtClean="0">
                <a:latin typeface="Comic Sans MS" panose="030F0702030302020204" pitchFamily="66" charset="0"/>
                <a:ea typeface="新細明體" panose="02020500000000000000" pitchFamily="18" charset="-120"/>
              </a:rPr>
              <a:t>2013/10-2014/1</a:t>
            </a:r>
            <a:endParaRPr lang="en-US" altLang="zh-TW" sz="2000" dirty="0">
              <a:latin typeface="Comic Sans MS" panose="030F0702030302020204" pitchFamily="66" charset="0"/>
              <a:ea typeface="新細明體" panose="02020500000000000000" pitchFamily="18" charset="-120"/>
            </a:endParaRPr>
          </a:p>
        </p:txBody>
      </p:sp>
      <p:sp>
        <p:nvSpPr>
          <p:cNvPr id="13318" name="Rectangle 1"/>
          <p:cNvSpPr>
            <a:spLocks noChangeArrowheads="1"/>
          </p:cNvSpPr>
          <p:nvPr/>
        </p:nvSpPr>
        <p:spPr bwMode="auto">
          <a:xfrm>
            <a:off x="2881630" y="1182469"/>
            <a:ext cx="32047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err="1">
                <a:latin typeface="Comic Sans MS" panose="030F0702030302020204" pitchFamily="66" charset="0"/>
                <a:ea typeface="新細明體" panose="02020500000000000000" pitchFamily="18" charset="-120"/>
              </a:rPr>
              <a:t>SSTa</a:t>
            </a:r>
            <a:r>
              <a:rPr lang="en-US" altLang="zh-TW" sz="1800" dirty="0">
                <a:latin typeface="Comic Sans MS" panose="030F0702030302020204" pitchFamily="66" charset="0"/>
                <a:ea typeface="新細明體" panose="02020500000000000000" pitchFamily="18" charset="-120"/>
              </a:rPr>
              <a:t> (°C) in NE Pacific Ocean for </a:t>
            </a:r>
            <a:r>
              <a:rPr lang="en-US" altLang="zh-TW" sz="1800" dirty="0" smtClean="0">
                <a:latin typeface="Comic Sans MS" panose="030F0702030302020204" pitchFamily="66" charset="0"/>
                <a:ea typeface="新細明體" panose="02020500000000000000" pitchFamily="18" charset="-120"/>
              </a:rPr>
              <a:t>Feb. 2014</a:t>
            </a:r>
            <a:endParaRPr lang="en-US" altLang="zh-TW" sz="1800" dirty="0">
              <a:latin typeface="Comic Sans MS" panose="030F0702030302020204" pitchFamily="66" charset="0"/>
              <a:ea typeface="新細明體" panose="02020500000000000000" pitchFamily="18" charset="-120"/>
            </a:endParaRPr>
          </a:p>
        </p:txBody>
      </p:sp>
      <p:sp>
        <p:nvSpPr>
          <p:cNvPr id="13319" name="Rectangle 2"/>
          <p:cNvSpPr>
            <a:spLocks noChangeArrowheads="1"/>
          </p:cNvSpPr>
          <p:nvPr/>
        </p:nvSpPr>
        <p:spPr bwMode="auto">
          <a:xfrm>
            <a:off x="206035" y="4953000"/>
            <a:ext cx="46693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zh-TW" sz="2000" dirty="0">
                <a:latin typeface="Comic Sans MS" panose="030F0702030302020204" pitchFamily="66" charset="0"/>
                <a:ea typeface="新細明體" panose="02020500000000000000" pitchFamily="18" charset="-120"/>
              </a:rPr>
              <a:t>Upper ocean </a:t>
            </a:r>
            <a:r>
              <a:rPr lang="en-US" altLang="zh-TW" sz="2000" dirty="0" err="1" smtClean="0">
                <a:latin typeface="Comic Sans MS" panose="030F0702030302020204" pitchFamily="66" charset="0"/>
                <a:ea typeface="新細明體" panose="02020500000000000000" pitchFamily="18" charset="-120"/>
              </a:rPr>
              <a:t>T</a:t>
            </a:r>
            <a:r>
              <a:rPr lang="en-US" altLang="zh-TW" sz="2000" baseline="-25000" dirty="0" err="1" smtClean="0">
                <a:latin typeface="Comic Sans MS" panose="030F0702030302020204" pitchFamily="66" charset="0"/>
                <a:ea typeface="新細明體" panose="02020500000000000000" pitchFamily="18" charset="-120"/>
              </a:rPr>
              <a:t>anom</a:t>
            </a:r>
            <a:r>
              <a:rPr lang="en-US" altLang="zh-TW" sz="2000" baseline="-25000" dirty="0" smtClean="0">
                <a:latin typeface="Comic Sans MS" panose="030F0702030302020204" pitchFamily="66" charset="0"/>
                <a:ea typeface="新細明體" panose="02020500000000000000" pitchFamily="18" charset="-120"/>
              </a:rPr>
              <a:t>.</a:t>
            </a:r>
            <a:r>
              <a:rPr lang="en-US" altLang="zh-TW" sz="2000" dirty="0" smtClean="0">
                <a:latin typeface="Comic Sans MS" panose="030F0702030302020204" pitchFamily="66" charset="0"/>
                <a:ea typeface="新細明體" panose="02020500000000000000" pitchFamily="18" charset="-120"/>
              </a:rPr>
              <a:t> along </a:t>
            </a:r>
            <a:r>
              <a:rPr lang="en-US" altLang="zh-TW" sz="2000" dirty="0">
                <a:latin typeface="Comic Sans MS" panose="030F0702030302020204" pitchFamily="66" charset="0"/>
                <a:ea typeface="新細明體" panose="02020500000000000000" pitchFamily="18" charset="-120"/>
              </a:rPr>
              <a:t>“Line P</a:t>
            </a:r>
            <a:r>
              <a:rPr lang="en-US" altLang="zh-TW" sz="2000" dirty="0" smtClean="0">
                <a:latin typeface="Comic Sans MS" panose="030F0702030302020204" pitchFamily="66" charset="0"/>
                <a:ea typeface="新細明體" panose="02020500000000000000" pitchFamily="18" charset="-120"/>
              </a:rPr>
              <a:t>”</a:t>
            </a:r>
            <a:endParaRPr lang="en-US" altLang="zh-TW" sz="2000" dirty="0">
              <a:latin typeface="Comic Sans MS" panose="030F0702030302020204" pitchFamily="66" charset="0"/>
              <a:ea typeface="新細明體" panose="02020500000000000000" pitchFamily="18" charset="-120"/>
            </a:endParaRPr>
          </a:p>
        </p:txBody>
      </p:sp>
      <p:sp>
        <p:nvSpPr>
          <p:cNvPr id="13320" name="Rectangle 6"/>
          <p:cNvSpPr>
            <a:spLocks noChangeArrowheads="1"/>
          </p:cNvSpPr>
          <p:nvPr/>
        </p:nvSpPr>
        <p:spPr bwMode="auto">
          <a:xfrm>
            <a:off x="304800" y="4038600"/>
            <a:ext cx="22596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a:latin typeface="Comic Sans MS" panose="030F0702030302020204" pitchFamily="66" charset="0"/>
                <a:ea typeface="新細明體" panose="02020500000000000000" pitchFamily="18" charset="-120"/>
              </a:rPr>
              <a:t>Normalized monthly </a:t>
            </a:r>
            <a:r>
              <a:rPr lang="en-US" altLang="zh-TW" sz="1800" dirty="0" err="1" smtClean="0">
                <a:latin typeface="Comic Sans MS" panose="030F0702030302020204" pitchFamily="66" charset="0"/>
                <a:ea typeface="新細明體" panose="02020500000000000000" pitchFamily="18" charset="-120"/>
              </a:rPr>
              <a:t>T</a:t>
            </a:r>
            <a:r>
              <a:rPr lang="en-US" altLang="zh-TW" sz="1800" baseline="-25000" dirty="0" err="1" smtClean="0">
                <a:latin typeface="Comic Sans MS" panose="030F0702030302020204" pitchFamily="66" charset="0"/>
                <a:ea typeface="新細明體" panose="02020500000000000000" pitchFamily="18" charset="-120"/>
              </a:rPr>
              <a:t>anom</a:t>
            </a:r>
            <a:r>
              <a:rPr lang="en-US" altLang="zh-TW" sz="1800" baseline="-25000" dirty="0" smtClean="0">
                <a:latin typeface="Comic Sans MS" panose="030F0702030302020204" pitchFamily="66" charset="0"/>
                <a:ea typeface="新細明體" panose="02020500000000000000" pitchFamily="18" charset="-120"/>
              </a:rPr>
              <a:t>.</a:t>
            </a:r>
            <a:endParaRPr lang="en-US" altLang="zh-TW" sz="1800" dirty="0">
              <a:latin typeface="Comic Sans MS" panose="030F0702030302020204" pitchFamily="66" charset="0"/>
              <a:ea typeface="新細明體" panose="02020500000000000000" pitchFamily="18" charset="-120"/>
            </a:endParaRPr>
          </a:p>
        </p:txBody>
      </p:sp>
      <p:sp>
        <p:nvSpPr>
          <p:cNvPr id="2" name="文字方塊 1"/>
          <p:cNvSpPr txBox="1"/>
          <p:nvPr/>
        </p:nvSpPr>
        <p:spPr>
          <a:xfrm>
            <a:off x="167409" y="457200"/>
            <a:ext cx="8633164" cy="461665"/>
          </a:xfrm>
          <a:prstGeom prst="rect">
            <a:avLst/>
          </a:prstGeom>
          <a:noFill/>
        </p:spPr>
        <p:txBody>
          <a:bodyPr wrap="square" rtlCol="0">
            <a:spAutoFit/>
          </a:bodyPr>
          <a:lstStyle/>
          <a:p>
            <a:r>
              <a:rPr lang="en-US" altLang="zh-TW" sz="2400" b="1" dirty="0" smtClean="0">
                <a:solidFill>
                  <a:srgbClr val="FF0000"/>
                </a:solidFill>
                <a:latin typeface="Comic Sans MS" panose="030F0702030302020204" pitchFamily="66" charset="0"/>
              </a:rPr>
              <a:t>Warm Blob in the Northeastern Pacific after late 2013</a:t>
            </a:r>
            <a:endParaRPr lang="zh-TW" altLang="en-US" sz="2400" b="1" dirty="0">
              <a:solidFill>
                <a:srgbClr val="FF0000"/>
              </a:solidFill>
              <a:latin typeface="Comic Sans MS" panose="030F0702030302020204" pitchFamily="66" charset="0"/>
            </a:endParaRPr>
          </a:p>
        </p:txBody>
      </p:sp>
      <p:cxnSp>
        <p:nvCxnSpPr>
          <p:cNvPr id="4" name="直線接點 3"/>
          <p:cNvCxnSpPr/>
          <p:nvPr/>
        </p:nvCxnSpPr>
        <p:spPr>
          <a:xfrm>
            <a:off x="1830600" y="1295400"/>
            <a:ext cx="504000" cy="4680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2"/>
          <p:cNvSpPr>
            <a:spLocks noChangeArrowheads="1"/>
          </p:cNvSpPr>
          <p:nvPr/>
        </p:nvSpPr>
        <p:spPr bwMode="auto">
          <a:xfrm>
            <a:off x="4483991" y="5078490"/>
            <a:ext cx="46693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zh-TW" sz="2400" u="sng" dirty="0" smtClean="0">
                <a:solidFill>
                  <a:srgbClr val="333300"/>
                </a:solidFill>
                <a:latin typeface="Comic Sans MS" panose="030F0702030302020204" pitchFamily="66" charset="0"/>
                <a:ea typeface="新細明體" panose="02020500000000000000" pitchFamily="18" charset="-120"/>
              </a:rPr>
              <a:t>Great impacts on the ocean ecosystem and U.S. clim</a:t>
            </a:r>
            <a:r>
              <a:rPr lang="en-US" altLang="zh-TW" sz="2000" dirty="0" smtClean="0">
                <a:solidFill>
                  <a:srgbClr val="333300"/>
                </a:solidFill>
                <a:latin typeface="Comic Sans MS" panose="030F0702030302020204" pitchFamily="66" charset="0"/>
                <a:ea typeface="新細明體" panose="02020500000000000000" pitchFamily="18" charset="-120"/>
              </a:rPr>
              <a:t>ate</a:t>
            </a:r>
            <a:endParaRPr lang="en-US" altLang="zh-TW" sz="2000" dirty="0">
              <a:solidFill>
                <a:srgbClr val="333300"/>
              </a:solidFill>
              <a:latin typeface="Comic Sans MS" panose="030F0702030302020204" pitchFamily="66" charset="0"/>
              <a:ea typeface="新細明體" panose="02020500000000000000" pitchFamily="18" charset="-120"/>
            </a:endParaRPr>
          </a:p>
        </p:txBody>
      </p:sp>
    </p:spTree>
    <p:extLst>
      <p:ext uri="{BB962C8B-B14F-4D97-AF65-F5344CB8AC3E}">
        <p14:creationId xmlns:p14="http://schemas.microsoft.com/office/powerpoint/2010/main" val="413257820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eof_63_ersst_20S_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 y="990600"/>
            <a:ext cx="9133840"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362200" y="3575566"/>
            <a:ext cx="5105400" cy="609600"/>
          </a:xfrm>
          <a:prstGeom prst="rightArrow">
            <a:avLst>
              <a:gd name="adj1" fmla="val 53333"/>
              <a:gd name="adj2" fmla="val 78333"/>
            </a:avLst>
          </a:prstGeom>
          <a:noFill/>
          <a:ln w="38100" cap="flat">
            <a:solidFill>
              <a:srgbClr val="0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flipH="1">
            <a:off x="6553200" y="1828800"/>
            <a:ext cx="2438400" cy="1009152"/>
          </a:xfrm>
          <a:prstGeom prst="curvedDownArrow">
            <a:avLst>
              <a:gd name="adj1" fmla="val 32122"/>
              <a:gd name="adj2" fmla="val 50000"/>
              <a:gd name="adj3" fmla="val 36982"/>
            </a:avLst>
          </a:prstGeom>
          <a:solidFill>
            <a:srgbClr val="990099"/>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Up Arrow 6"/>
          <p:cNvSpPr/>
          <p:nvPr/>
        </p:nvSpPr>
        <p:spPr>
          <a:xfrm>
            <a:off x="2743200" y="4568952"/>
            <a:ext cx="3960000" cy="1298448"/>
          </a:xfrm>
          <a:prstGeom prst="curvedUpArrow">
            <a:avLst>
              <a:gd name="adj1" fmla="val 35146"/>
              <a:gd name="adj2" fmla="val 50000"/>
              <a:gd name="adj3" fmla="val 41937"/>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293933" y="5955268"/>
            <a:ext cx="4277133" cy="369332"/>
          </a:xfrm>
          <a:prstGeom prst="rect">
            <a:avLst/>
          </a:prstGeom>
          <a:noFill/>
        </p:spPr>
        <p:txBody>
          <a:bodyPr wrap="none" rtlCol="0">
            <a:spAutoFit/>
          </a:bodyPr>
          <a:lstStyle/>
          <a:p>
            <a:r>
              <a:rPr lang="en-US" dirty="0" smtClean="0">
                <a:solidFill>
                  <a:srgbClr val="996600"/>
                </a:solidFill>
                <a:latin typeface="Comic Sans MS" panose="030F0702030302020204" pitchFamily="66" charset="0"/>
              </a:rPr>
              <a:t>Ding et al. (2015c); Ding et al. (2016)</a:t>
            </a:r>
            <a:endParaRPr lang="en-US" dirty="0">
              <a:solidFill>
                <a:srgbClr val="996600"/>
              </a:solidFill>
              <a:latin typeface="Comic Sans MS" panose="030F0702030302020204" pitchFamily="66" charset="0"/>
            </a:endParaRPr>
          </a:p>
        </p:txBody>
      </p:sp>
      <p:sp>
        <p:nvSpPr>
          <p:cNvPr id="9" name="矩形 8"/>
          <p:cNvSpPr/>
          <p:nvPr/>
        </p:nvSpPr>
        <p:spPr>
          <a:xfrm>
            <a:off x="2389825" y="3682800"/>
            <a:ext cx="5153975" cy="369332"/>
          </a:xfrm>
          <a:prstGeom prst="rect">
            <a:avLst/>
          </a:prstGeom>
        </p:spPr>
        <p:txBody>
          <a:bodyPr wrap="none">
            <a:spAutoFit/>
          </a:bodyPr>
          <a:lstStyle/>
          <a:p>
            <a:r>
              <a:rPr lang="en-US" altLang="zh-TW" dirty="0" smtClean="0">
                <a:solidFill>
                  <a:srgbClr val="000000"/>
                </a:solidFill>
                <a:latin typeface="Comic Sans MS" panose="030F0702030302020204" pitchFamily="66" charset="0"/>
              </a:rPr>
              <a:t>Chen et </a:t>
            </a:r>
            <a:r>
              <a:rPr lang="en-US" altLang="zh-TW" dirty="0">
                <a:solidFill>
                  <a:srgbClr val="000000"/>
                </a:solidFill>
                <a:latin typeface="Comic Sans MS" panose="030F0702030302020204" pitchFamily="66" charset="0"/>
              </a:rPr>
              <a:t>al. (</a:t>
            </a:r>
            <a:r>
              <a:rPr lang="en-US" altLang="zh-TW" dirty="0" smtClean="0">
                <a:solidFill>
                  <a:srgbClr val="000000"/>
                </a:solidFill>
                <a:latin typeface="Comic Sans MS" panose="030F0702030302020204" pitchFamily="66" charset="0"/>
              </a:rPr>
              <a:t>2015, 2018); Tseng et al. (2017a);</a:t>
            </a:r>
            <a:endParaRPr lang="en-US" altLang="zh-TW" dirty="0">
              <a:solidFill>
                <a:srgbClr val="000000"/>
              </a:solidFill>
              <a:latin typeface="Comic Sans MS" panose="030F0702030302020204" pitchFamily="66" charset="0"/>
            </a:endParaRPr>
          </a:p>
        </p:txBody>
      </p:sp>
      <p:sp>
        <p:nvSpPr>
          <p:cNvPr id="8" name="弧形 7"/>
          <p:cNvSpPr/>
          <p:nvPr/>
        </p:nvSpPr>
        <p:spPr>
          <a:xfrm>
            <a:off x="4574462" y="3048000"/>
            <a:ext cx="1371600" cy="2590800"/>
          </a:xfrm>
          <a:prstGeom prst="arc">
            <a:avLst>
              <a:gd name="adj1" fmla="val 16151720"/>
              <a:gd name="adj2" fmla="val 20002783"/>
            </a:avLst>
          </a:prstGeom>
          <a:ln w="101600">
            <a:solidFill>
              <a:srgbClr val="002060"/>
            </a:solidFill>
            <a:tailEnd type="triangle" w="med" len="sm"/>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矩形 12"/>
          <p:cNvSpPr/>
          <p:nvPr/>
        </p:nvSpPr>
        <p:spPr>
          <a:xfrm>
            <a:off x="6096000" y="3352800"/>
            <a:ext cx="688009" cy="369332"/>
          </a:xfrm>
          <a:prstGeom prst="rect">
            <a:avLst/>
          </a:prstGeom>
        </p:spPr>
        <p:txBody>
          <a:bodyPr wrap="none">
            <a:spAutoFit/>
          </a:bodyPr>
          <a:lstStyle/>
          <a:p>
            <a:r>
              <a:rPr lang="en-US" altLang="zh-TW" dirty="0" smtClean="0">
                <a:solidFill>
                  <a:srgbClr val="002060"/>
                </a:solidFill>
                <a:latin typeface="Comic Sans MS" panose="030F0702030302020204" pitchFamily="66" charset="0"/>
              </a:rPr>
              <a:t>SFM</a:t>
            </a:r>
            <a:endParaRPr lang="en-US" altLang="zh-TW" dirty="0">
              <a:solidFill>
                <a:srgbClr val="002060"/>
              </a:solidFill>
              <a:latin typeface="Comic Sans MS" panose="030F0702030302020204" pitchFamily="66" charset="0"/>
            </a:endParaRPr>
          </a:p>
        </p:txBody>
      </p:sp>
      <p:sp>
        <p:nvSpPr>
          <p:cNvPr id="12" name="TextBox 9"/>
          <p:cNvSpPr txBox="1"/>
          <p:nvPr/>
        </p:nvSpPr>
        <p:spPr>
          <a:xfrm>
            <a:off x="2717352" y="1459468"/>
            <a:ext cx="4445448" cy="369332"/>
          </a:xfrm>
          <a:prstGeom prst="rect">
            <a:avLst/>
          </a:prstGeom>
          <a:noFill/>
        </p:spPr>
        <p:txBody>
          <a:bodyPr wrap="none" rtlCol="0">
            <a:spAutoFit/>
          </a:bodyPr>
          <a:lstStyle/>
          <a:p>
            <a:r>
              <a:rPr lang="en-US" dirty="0" smtClean="0">
                <a:solidFill>
                  <a:srgbClr val="CC3300"/>
                </a:solidFill>
                <a:latin typeface="Comic Sans MS" panose="030F0702030302020204" pitchFamily="66" charset="0"/>
              </a:rPr>
              <a:t>Ding et al. (2015a); Tseng et al. (2017b)</a:t>
            </a:r>
            <a:endParaRPr lang="en-US" dirty="0">
              <a:solidFill>
                <a:srgbClr val="CC3300"/>
              </a:solidFill>
              <a:latin typeface="Comic Sans MS" panose="030F0702030302020204" pitchFamily="66" charset="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6523" y="2895600"/>
            <a:ext cx="1211277" cy="811222"/>
          </a:xfrm>
          <a:prstGeom prst="rect">
            <a:avLst/>
          </a:prstGeom>
        </p:spPr>
      </p:pic>
      <p:sp>
        <p:nvSpPr>
          <p:cNvPr id="2" name="矩形 1"/>
          <p:cNvSpPr/>
          <p:nvPr/>
        </p:nvSpPr>
        <p:spPr>
          <a:xfrm>
            <a:off x="3735200" y="3135868"/>
            <a:ext cx="2284600" cy="369332"/>
          </a:xfrm>
          <a:prstGeom prst="rect">
            <a:avLst/>
          </a:prstGeom>
        </p:spPr>
        <p:txBody>
          <a:bodyPr wrap="none">
            <a:spAutoFit/>
          </a:bodyPr>
          <a:lstStyle/>
          <a:p>
            <a:r>
              <a:rPr lang="en-US" altLang="zh-TW" dirty="0">
                <a:solidFill>
                  <a:srgbClr val="002060"/>
                </a:solidFill>
                <a:latin typeface="Comic Sans MS" panose="030F0702030302020204" pitchFamily="66" charset="0"/>
              </a:rPr>
              <a:t>Ding et al. (</a:t>
            </a:r>
            <a:r>
              <a:rPr lang="en-US" altLang="zh-TW" dirty="0" smtClean="0">
                <a:solidFill>
                  <a:srgbClr val="002060"/>
                </a:solidFill>
                <a:latin typeface="Comic Sans MS" panose="030F0702030302020204" pitchFamily="66" charset="0"/>
              </a:rPr>
              <a:t>2015b) </a:t>
            </a:r>
            <a:endParaRPr lang="en-US" altLang="zh-TW" dirty="0">
              <a:solidFill>
                <a:srgbClr val="002060"/>
              </a:solidFill>
              <a:latin typeface="Comic Sans MS" panose="030F0702030302020204" pitchFamily="66" charset="0"/>
            </a:endParaRPr>
          </a:p>
        </p:txBody>
      </p:sp>
      <p:sp>
        <p:nvSpPr>
          <p:cNvPr id="14" name="矩形 13"/>
          <p:cNvSpPr/>
          <p:nvPr/>
        </p:nvSpPr>
        <p:spPr>
          <a:xfrm>
            <a:off x="762000" y="726934"/>
            <a:ext cx="6649577" cy="523220"/>
          </a:xfrm>
          <a:prstGeom prst="rect">
            <a:avLst/>
          </a:prstGeom>
        </p:spPr>
        <p:txBody>
          <a:bodyPr wrap="none">
            <a:spAutoFit/>
          </a:bodyPr>
          <a:lstStyle/>
          <a:p>
            <a:r>
              <a:rPr lang="en-US" altLang="zh-TW" sz="2800" b="1" dirty="0" smtClean="0">
                <a:solidFill>
                  <a:srgbClr val="0000FF"/>
                </a:solidFill>
                <a:latin typeface="Comic Sans MS" panose="030F0702030302020204" pitchFamily="66" charset="0"/>
              </a:rPr>
              <a:t>New North </a:t>
            </a:r>
            <a:r>
              <a:rPr lang="en-US" altLang="zh-TW" sz="2800" b="1" dirty="0">
                <a:solidFill>
                  <a:srgbClr val="0000FF"/>
                </a:solidFill>
                <a:latin typeface="Comic Sans MS" panose="030F0702030302020204" pitchFamily="66" charset="0"/>
              </a:rPr>
              <a:t>Pacific climate paradigm </a:t>
            </a:r>
            <a:endParaRPr lang="zh-TW" altLang="en-US" sz="2800" dirty="0"/>
          </a:p>
        </p:txBody>
      </p:sp>
      <p:sp>
        <p:nvSpPr>
          <p:cNvPr id="3" name="文字方塊 2"/>
          <p:cNvSpPr txBox="1"/>
          <p:nvPr/>
        </p:nvSpPr>
        <p:spPr>
          <a:xfrm>
            <a:off x="762000" y="1981200"/>
            <a:ext cx="2667000" cy="646331"/>
          </a:xfrm>
          <a:prstGeom prst="rect">
            <a:avLst/>
          </a:prstGeom>
          <a:noFill/>
        </p:spPr>
        <p:txBody>
          <a:bodyPr wrap="square" rtlCol="0">
            <a:spAutoFit/>
          </a:bodyPr>
          <a:lstStyle/>
          <a:p>
            <a:r>
              <a:rPr lang="en-US" altLang="zh-TW" dirty="0" smtClean="0">
                <a:solidFill>
                  <a:srgbClr val="CC3300"/>
                </a:solidFill>
                <a:latin typeface="Comic Sans MS" panose="030F0702030302020204" pitchFamily="66" charset="0"/>
              </a:rPr>
              <a:t>Tropical-extratropical interaction</a:t>
            </a:r>
            <a:endParaRPr lang="zh-TW" altLang="en-US" dirty="0">
              <a:solidFill>
                <a:srgbClr val="CC3300"/>
              </a:solidFill>
              <a:latin typeface="Comic Sans MS" panose="030F0702030302020204" pitchFamily="66" charset="0"/>
            </a:endParaRPr>
          </a:p>
        </p:txBody>
      </p:sp>
      <p:sp>
        <p:nvSpPr>
          <p:cNvPr id="15" name="文字方塊 14"/>
          <p:cNvSpPr txBox="1"/>
          <p:nvPr/>
        </p:nvSpPr>
        <p:spPr>
          <a:xfrm>
            <a:off x="762000" y="5449669"/>
            <a:ext cx="2667000" cy="646331"/>
          </a:xfrm>
          <a:prstGeom prst="rect">
            <a:avLst/>
          </a:prstGeom>
          <a:noFill/>
        </p:spPr>
        <p:txBody>
          <a:bodyPr wrap="square" rtlCol="0">
            <a:spAutoFit/>
          </a:bodyPr>
          <a:lstStyle/>
          <a:p>
            <a:r>
              <a:rPr lang="en-US" altLang="zh-TW" dirty="0" smtClean="0">
                <a:solidFill>
                  <a:srgbClr val="996600"/>
                </a:solidFill>
                <a:latin typeface="Comic Sans MS" panose="030F0702030302020204" pitchFamily="66" charset="0"/>
              </a:rPr>
              <a:t>Tropical-extratropical interaction</a:t>
            </a:r>
            <a:endParaRPr lang="zh-TW" altLang="en-US" dirty="0">
              <a:solidFill>
                <a:srgbClr val="996600"/>
              </a:solidFill>
              <a:latin typeface="Comic Sans MS" panose="030F0702030302020204" pitchFamily="66" charset="0"/>
            </a:endParaRPr>
          </a:p>
        </p:txBody>
      </p:sp>
      <p:sp>
        <p:nvSpPr>
          <p:cNvPr id="17" name="Curved Down Arrow 5"/>
          <p:cNvSpPr/>
          <p:nvPr/>
        </p:nvSpPr>
        <p:spPr>
          <a:xfrm>
            <a:off x="2898000" y="1981200"/>
            <a:ext cx="3960000" cy="1295400"/>
          </a:xfrm>
          <a:prstGeom prst="curvedDownArrow">
            <a:avLst>
              <a:gd name="adj1" fmla="val 32122"/>
              <a:gd name="adj2" fmla="val 50000"/>
              <a:gd name="adj3" fmla="val 36982"/>
            </a:avLst>
          </a:prstGeom>
          <a:solidFill>
            <a:srgbClr val="CC33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9"/>
          <p:cNvSpPr txBox="1"/>
          <p:nvPr/>
        </p:nvSpPr>
        <p:spPr>
          <a:xfrm>
            <a:off x="6989243" y="1371600"/>
            <a:ext cx="2154757" cy="369332"/>
          </a:xfrm>
          <a:prstGeom prst="rect">
            <a:avLst/>
          </a:prstGeom>
          <a:noFill/>
        </p:spPr>
        <p:txBody>
          <a:bodyPr wrap="none" rtlCol="0">
            <a:spAutoFit/>
          </a:bodyPr>
          <a:lstStyle/>
          <a:p>
            <a:r>
              <a:rPr lang="en-US" dirty="0" smtClean="0">
                <a:solidFill>
                  <a:srgbClr val="660066"/>
                </a:solidFill>
                <a:latin typeface="Comic Sans MS" panose="030F0702030302020204" pitchFamily="66" charset="0"/>
              </a:rPr>
              <a:t>Ding et al. (2017a)</a:t>
            </a:r>
            <a:endParaRPr lang="en-US" dirty="0">
              <a:solidFill>
                <a:srgbClr val="660066"/>
              </a:solidFill>
              <a:latin typeface="Comic Sans MS" panose="030F0702030302020204" pitchFamily="66" charset="0"/>
            </a:endParaRPr>
          </a:p>
        </p:txBody>
      </p:sp>
      <p:cxnSp>
        <p:nvCxnSpPr>
          <p:cNvPr id="16" name="直線單箭頭接點 15"/>
          <p:cNvCxnSpPr/>
          <p:nvPr/>
        </p:nvCxnSpPr>
        <p:spPr>
          <a:xfrm flipH="1" flipV="1">
            <a:off x="6656798" y="3131085"/>
            <a:ext cx="323627" cy="216948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23" idx="1"/>
          </p:cNvCxnSpPr>
          <p:nvPr/>
        </p:nvCxnSpPr>
        <p:spPr>
          <a:xfrm flipH="1" flipV="1">
            <a:off x="6571066" y="5300565"/>
            <a:ext cx="355508" cy="153569"/>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6926574" y="5269468"/>
            <a:ext cx="2172390" cy="369332"/>
          </a:xfrm>
          <a:prstGeom prst="rect">
            <a:avLst/>
          </a:prstGeom>
          <a:noFill/>
        </p:spPr>
        <p:txBody>
          <a:bodyPr wrap="none" rtlCol="0">
            <a:spAutoFit/>
          </a:bodyPr>
          <a:lstStyle/>
          <a:p>
            <a:r>
              <a:rPr lang="en-US" altLang="zh-TW" dirty="0" smtClean="0">
                <a:solidFill>
                  <a:srgbClr val="002060"/>
                </a:solidFill>
                <a:latin typeface="Comic Sans MS" panose="030F0702030302020204" pitchFamily="66" charset="0"/>
              </a:rPr>
              <a:t>Ding et al. (2017b)</a:t>
            </a:r>
            <a:endParaRPr lang="zh-TW" altLang="en-US" dirty="0">
              <a:solidFill>
                <a:srgbClr val="002060"/>
              </a:solidFill>
              <a:latin typeface="Comic Sans MS" panose="030F0702030302020204" pitchFamily="66" charset="0"/>
            </a:endParaRPr>
          </a:p>
        </p:txBody>
      </p:sp>
      <p:sp>
        <p:nvSpPr>
          <p:cNvPr id="11" name="文字方塊 10"/>
          <p:cNvSpPr txBox="1"/>
          <p:nvPr/>
        </p:nvSpPr>
        <p:spPr>
          <a:xfrm>
            <a:off x="1374671" y="3303032"/>
            <a:ext cx="2721035" cy="369332"/>
          </a:xfrm>
          <a:prstGeom prst="rect">
            <a:avLst/>
          </a:prstGeom>
          <a:noFill/>
        </p:spPr>
        <p:txBody>
          <a:bodyPr wrap="square" rtlCol="0">
            <a:spAutoFit/>
          </a:bodyPr>
          <a:lstStyle/>
          <a:p>
            <a:r>
              <a:rPr lang="en-US" altLang="zh-TW" dirty="0" smtClean="0">
                <a:latin typeface="Comic Sans MS" panose="030F0702030302020204" pitchFamily="66" charset="0"/>
              </a:rPr>
              <a:t>Hu et al. (2017a; 2017b)</a:t>
            </a:r>
            <a:endParaRPr lang="zh-TW" altLang="en-US" dirty="0">
              <a:latin typeface="Comic Sans MS" panose="030F0702030302020204" pitchFamily="66" charset="0"/>
            </a:endParaRPr>
          </a:p>
        </p:txBody>
      </p:sp>
      <p:sp>
        <p:nvSpPr>
          <p:cNvPr id="19" name="文字方塊 18"/>
          <p:cNvSpPr txBox="1"/>
          <p:nvPr/>
        </p:nvSpPr>
        <p:spPr>
          <a:xfrm>
            <a:off x="838200" y="1295400"/>
            <a:ext cx="2193229" cy="369332"/>
          </a:xfrm>
          <a:prstGeom prst="rect">
            <a:avLst/>
          </a:prstGeom>
          <a:noFill/>
        </p:spPr>
        <p:txBody>
          <a:bodyPr wrap="none" rtlCol="0">
            <a:spAutoFit/>
          </a:bodyPr>
          <a:lstStyle/>
          <a:p>
            <a:r>
              <a:rPr lang="en-US" altLang="zh-TW" dirty="0" smtClean="0">
                <a:solidFill>
                  <a:srgbClr val="000000"/>
                </a:solidFill>
                <a:latin typeface="Comic Sans MS" panose="030F0702030302020204" pitchFamily="66" charset="0"/>
              </a:rPr>
              <a:t>Miller et al. (2017)</a:t>
            </a:r>
            <a:endParaRPr lang="zh-TW" altLang="en-US" dirty="0">
              <a:solidFill>
                <a:srgbClr val="000000"/>
              </a:solidFill>
              <a:latin typeface="Comic Sans MS" panose="030F0702030302020204" pitchFamily="66" charset="0"/>
            </a:endParaRPr>
          </a:p>
        </p:txBody>
      </p:sp>
      <p:sp>
        <p:nvSpPr>
          <p:cNvPr id="20" name="文字方塊 19"/>
          <p:cNvSpPr txBox="1"/>
          <p:nvPr/>
        </p:nvSpPr>
        <p:spPr>
          <a:xfrm>
            <a:off x="1722167" y="201016"/>
            <a:ext cx="6093335" cy="646331"/>
          </a:xfrm>
          <a:prstGeom prst="rect">
            <a:avLst/>
          </a:prstGeom>
          <a:noFill/>
        </p:spPr>
        <p:txBody>
          <a:bodyPr wrap="none" rtlCol="0">
            <a:spAutoFit/>
          </a:bodyPr>
          <a:lstStyle/>
          <a:p>
            <a:pPr algn="ctr"/>
            <a:r>
              <a:rPr lang="en-US" altLang="zh-TW" dirty="0" smtClean="0">
                <a:solidFill>
                  <a:srgbClr val="CC3300"/>
                </a:solidFill>
                <a:latin typeface="Comic Sans MS" panose="030F0702030302020204" pitchFamily="66" charset="0"/>
              </a:rPr>
              <a:t>Yu-heng Tseng</a:t>
            </a:r>
          </a:p>
          <a:p>
            <a:pPr algn="ctr"/>
            <a:r>
              <a:rPr lang="en-US" altLang="zh-TW" dirty="0" smtClean="0">
                <a:solidFill>
                  <a:srgbClr val="CC3300"/>
                </a:solidFill>
                <a:latin typeface="Comic Sans MS" panose="030F0702030302020204" pitchFamily="66" charset="0"/>
              </a:rPr>
              <a:t>Institute of Oceanography, National Taiwan University</a:t>
            </a:r>
            <a:endParaRPr lang="zh-TW" altLang="en-US" dirty="0">
              <a:solidFill>
                <a:srgbClr val="CC3300"/>
              </a:solidFill>
              <a:latin typeface="Comic Sans MS" panose="030F0702030302020204" pitchFamily="66" charset="0"/>
            </a:endParaRPr>
          </a:p>
        </p:txBody>
      </p:sp>
      <p:sp>
        <p:nvSpPr>
          <p:cNvPr id="21" name="矩形 20"/>
          <p:cNvSpPr/>
          <p:nvPr/>
        </p:nvSpPr>
        <p:spPr>
          <a:xfrm>
            <a:off x="5943600" y="2209800"/>
            <a:ext cx="685800" cy="381000"/>
          </a:xfrm>
          <a:prstGeom prst="rect">
            <a:avLst/>
          </a:prstGeom>
          <a:no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16884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par>
                                <p:cTn id="82" presetID="53" presetClass="entr" presetSubtype="16"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par>
                                <p:cTn id="87" presetID="53" presetClass="entr" presetSubtype="16"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 fill="hold"/>
                                        <p:tgtEl>
                                          <p:spTgt spid="16"/>
                                        </p:tgtEl>
                                        <p:attrNameLst>
                                          <p:attrName>ppt_w</p:attrName>
                                        </p:attrNameLst>
                                      </p:cBhvr>
                                      <p:tavLst>
                                        <p:tav tm="0">
                                          <p:val>
                                            <p:fltVal val="0"/>
                                          </p:val>
                                        </p:tav>
                                        <p:tav tm="100000">
                                          <p:val>
                                            <p:strVal val="#ppt_w"/>
                                          </p:val>
                                        </p:tav>
                                      </p:tavLst>
                                    </p:anim>
                                    <p:anim calcmode="lin" valueType="num">
                                      <p:cBhvr>
                                        <p:cTn id="90" dur="500" fill="hold"/>
                                        <p:tgtEl>
                                          <p:spTgt spid="16"/>
                                        </p:tgtEl>
                                        <p:attrNameLst>
                                          <p:attrName>ppt_h</p:attrName>
                                        </p:attrNameLst>
                                      </p:cBhvr>
                                      <p:tavLst>
                                        <p:tav tm="0">
                                          <p:val>
                                            <p:fltVal val="0"/>
                                          </p:val>
                                        </p:tav>
                                        <p:tav tm="100000">
                                          <p:val>
                                            <p:strVal val="#ppt_h"/>
                                          </p:val>
                                        </p:tav>
                                      </p:tavLst>
                                    </p:anim>
                                    <p:animEffect transition="in" filter="fade">
                                      <p:cBhvr>
                                        <p:cTn id="9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p:bldP spid="9" grpId="0"/>
      <p:bldP spid="8" grpId="0" animBg="1"/>
      <p:bldP spid="13" grpId="0"/>
      <p:bldP spid="12" grpId="0"/>
      <p:bldP spid="2" grpId="0"/>
      <p:bldP spid="3" grpId="0"/>
      <p:bldP spid="15" grpId="0"/>
      <p:bldP spid="17" grpId="0" animBg="1"/>
      <p:bldP spid="18" grpId="0"/>
      <p:bldP spid="23" grpId="0"/>
      <p:bldP spid="11" grpId="0"/>
      <p:bldP spid="19" grpId="0"/>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trbimg.com/img-55d733fa/turbine/la-me-ln-godzilla-el-nino-winter-california-201508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362200"/>
            <a:ext cx="79565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p:cNvSpPr txBox="1">
            <a:spLocks noChangeArrowheads="1"/>
          </p:cNvSpPr>
          <p:nvPr/>
        </p:nvSpPr>
        <p:spPr bwMode="auto">
          <a:xfrm>
            <a:off x="7467600" y="6096000"/>
            <a:ext cx="15231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400" dirty="0">
                <a:latin typeface="Comic Sans MS" panose="030F0702030302020204" pitchFamily="66" charset="0"/>
                <a:ea typeface="新細明體" panose="02020500000000000000" pitchFamily="18" charset="-120"/>
              </a:rPr>
              <a:t>LA Times</a:t>
            </a:r>
          </a:p>
        </p:txBody>
      </p:sp>
      <p:pic>
        <p:nvPicPr>
          <p:cNvPr id="14340" name="Picture 4" descr="http://www.trbimg.com/img-55d635df/turbine/la-me-g-0820-el-nino-rainfall-comparison-20150820/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62818"/>
            <a:ext cx="3331846"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538163"/>
            <a:ext cx="4621212" cy="271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Rectangle 4"/>
          <p:cNvSpPr>
            <a:spLocks noChangeArrowheads="1"/>
          </p:cNvSpPr>
          <p:nvPr/>
        </p:nvSpPr>
        <p:spPr bwMode="auto">
          <a:xfrm>
            <a:off x="3200400" y="-5953"/>
            <a:ext cx="4267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400" dirty="0">
                <a:latin typeface="Comic Sans MS" panose="030F0702030302020204" pitchFamily="66" charset="0"/>
                <a:ea typeface="新細明體" panose="02020500000000000000" pitchFamily="18" charset="-120"/>
              </a:rPr>
              <a:t>Ski </a:t>
            </a:r>
            <a:r>
              <a:rPr lang="en-US" altLang="zh-TW" sz="2400" dirty="0" smtClean="0">
                <a:latin typeface="Comic Sans MS" panose="030F0702030302020204" pitchFamily="66" charset="0"/>
                <a:ea typeface="新細明體" panose="02020500000000000000" pitchFamily="18" charset="-120"/>
              </a:rPr>
              <a:t>Utah </a:t>
            </a:r>
          </a:p>
          <a:p>
            <a:pPr eaLnBrk="1" hangingPunct="1">
              <a:spcBef>
                <a:spcPct val="0"/>
              </a:spcBef>
              <a:buFontTx/>
              <a:buNone/>
            </a:pPr>
            <a:r>
              <a:rPr lang="en-US" altLang="zh-TW" sz="1000" dirty="0" smtClean="0">
                <a:latin typeface="Comic Sans MS" panose="030F0702030302020204" pitchFamily="66" charset="0"/>
                <a:ea typeface="新細明體" panose="02020500000000000000" pitchFamily="18" charset="-120"/>
              </a:rPr>
              <a:t>https</a:t>
            </a:r>
            <a:r>
              <a:rPr lang="en-US" altLang="zh-TW" sz="1000" dirty="0">
                <a:latin typeface="Comic Sans MS" panose="030F0702030302020204" pitchFamily="66" charset="0"/>
                <a:ea typeface="新細明體" panose="02020500000000000000" pitchFamily="18" charset="-120"/>
              </a:rPr>
              <a:t>://www.skiutah.com/blog/authors/yeti/el-ni-o-vs-the-blob</a:t>
            </a:r>
          </a:p>
        </p:txBody>
      </p:sp>
      <p:sp>
        <p:nvSpPr>
          <p:cNvPr id="14343" name="Rectangle 5"/>
          <p:cNvSpPr>
            <a:spLocks noChangeArrowheads="1"/>
          </p:cNvSpPr>
          <p:nvPr/>
        </p:nvSpPr>
        <p:spPr bwMode="auto">
          <a:xfrm>
            <a:off x="2743200" y="6454775"/>
            <a:ext cx="6421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000" dirty="0">
                <a:latin typeface="Comic Sans MS" panose="030F0702030302020204" pitchFamily="66" charset="0"/>
                <a:ea typeface="新細明體" panose="02020500000000000000" pitchFamily="18" charset="-120"/>
              </a:rPr>
              <a:t>http://www.latimes.com/local/lanow/la-me-ln-godzilla-el-nino-winter-california-20150821-htmlstory.html</a:t>
            </a:r>
          </a:p>
        </p:txBody>
      </p:sp>
    </p:spTree>
    <p:extLst>
      <p:ext uri="{BB962C8B-B14F-4D97-AF65-F5344CB8AC3E}">
        <p14:creationId xmlns:p14="http://schemas.microsoft.com/office/powerpoint/2010/main" val="80815224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8784" r="4833"/>
          <a:stretch/>
        </p:blipFill>
        <p:spPr>
          <a:xfrm>
            <a:off x="0" y="3476201"/>
            <a:ext cx="6404180" cy="3335802"/>
          </a:xfrm>
          <a:prstGeom prst="rect">
            <a:avLst/>
          </a:prstGeom>
        </p:spPr>
      </p:pic>
      <p:pic>
        <p:nvPicPr>
          <p:cNvPr id="7" name="圖片 3" descr="lead_lag_pc_ssta"/>
          <p:cNvPicPr>
            <a:picLocks noChangeAspect="1" noChangeArrowheads="1"/>
          </p:cNvPicPr>
          <p:nvPr/>
        </p:nvPicPr>
        <p:blipFill>
          <a:blip r:embed="rId4" cstate="print">
            <a:extLst>
              <a:ext uri="{28A0092B-C50C-407E-A947-70E740481C1C}">
                <a14:useLocalDpi xmlns:a14="http://schemas.microsoft.com/office/drawing/2010/main" val="0"/>
              </a:ext>
            </a:extLst>
          </a:blip>
          <a:srcRect l="8498" t="6148" r="7596" b="4160"/>
          <a:stretch>
            <a:fillRect/>
          </a:stretch>
        </p:blipFill>
        <p:spPr bwMode="auto">
          <a:xfrm>
            <a:off x="76200" y="914400"/>
            <a:ext cx="2506663" cy="2522538"/>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6" descr="lead_lag_nino3_pc2"/>
          <p:cNvPicPr>
            <a:picLocks noChangeAspect="1" noChangeArrowheads="1"/>
          </p:cNvPicPr>
          <p:nvPr/>
        </p:nvPicPr>
        <p:blipFill>
          <a:blip r:embed="rId5">
            <a:extLst>
              <a:ext uri="{28A0092B-C50C-407E-A947-70E740481C1C}">
                <a14:useLocalDpi xmlns:a14="http://schemas.microsoft.com/office/drawing/2010/main" val="0"/>
              </a:ext>
            </a:extLst>
          </a:blip>
          <a:srcRect l="7956" t="6149" r="7956" b="3435"/>
          <a:stretch>
            <a:fillRect/>
          </a:stretch>
        </p:blipFill>
        <p:spPr bwMode="auto">
          <a:xfrm>
            <a:off x="6250323" y="3706585"/>
            <a:ext cx="2927646" cy="3151415"/>
          </a:xfrm>
          <a:prstGeom prst="rect">
            <a:avLst/>
          </a:prstGeom>
          <a:noFill/>
          <a:extLst>
            <a:ext uri="{909E8E84-426E-40DD-AFC4-6F175D3DCCD1}">
              <a14:hiddenFill xmlns:a14="http://schemas.microsoft.com/office/drawing/2010/main">
                <a:solidFill>
                  <a:srgbClr val="FFFFFF"/>
                </a:solidFill>
              </a14:hiddenFill>
            </a:ext>
          </a:extLst>
        </p:spPr>
      </p:pic>
      <p:pic>
        <p:nvPicPr>
          <p:cNvPr id="7171" name="圖片 1" descr="C:\Users\YU\Desktop\ceof_ersst_wenien.png"/>
          <p:cNvPicPr>
            <a:picLocks noChangeAspect="1" noChangeArrowheads="1"/>
          </p:cNvPicPr>
          <p:nvPr/>
        </p:nvPicPr>
        <p:blipFill>
          <a:blip r:embed="rId6">
            <a:extLst>
              <a:ext uri="{28A0092B-C50C-407E-A947-70E740481C1C}">
                <a14:useLocalDpi xmlns:a14="http://schemas.microsoft.com/office/drawing/2010/main" val="0"/>
              </a:ext>
            </a:extLst>
          </a:blip>
          <a:srcRect r="1447"/>
          <a:stretch>
            <a:fillRect/>
          </a:stretch>
        </p:blipFill>
        <p:spPr bwMode="auto">
          <a:xfrm>
            <a:off x="2706438" y="0"/>
            <a:ext cx="6437562" cy="289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p:cNvSpPr txBox="1">
            <a:spLocks noChangeArrowheads="1"/>
          </p:cNvSpPr>
          <p:nvPr/>
        </p:nvSpPr>
        <p:spPr bwMode="auto">
          <a:xfrm>
            <a:off x="164965" y="2907268"/>
            <a:ext cx="2909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err="1" smtClean="0">
                <a:solidFill>
                  <a:srgbClr val="FF0000"/>
                </a:solidFill>
                <a:latin typeface="Comic Sans MS" panose="030F0702030302020204" pitchFamily="66" charset="0"/>
                <a:ea typeface="新細明體" panose="02020500000000000000" pitchFamily="18" charset="-120"/>
              </a:rPr>
              <a:t>SSTa</a:t>
            </a:r>
            <a:r>
              <a:rPr lang="en-US" altLang="zh-TW" sz="1800" dirty="0" smtClean="0">
                <a:solidFill>
                  <a:srgbClr val="FF0000"/>
                </a:solidFill>
                <a:latin typeface="Comic Sans MS" panose="030F0702030302020204" pitchFamily="66" charset="0"/>
                <a:ea typeface="新細明體" panose="02020500000000000000" pitchFamily="18" charset="-120"/>
              </a:rPr>
              <a:t> lead </a:t>
            </a:r>
            <a:r>
              <a:rPr lang="en-US" altLang="zh-TW" sz="1800" dirty="0">
                <a:solidFill>
                  <a:srgbClr val="FF0000"/>
                </a:solidFill>
                <a:latin typeface="Comic Sans MS" panose="030F0702030302020204" pitchFamily="66" charset="0"/>
                <a:ea typeface="新細明體" panose="02020500000000000000" pitchFamily="18" charset="-120"/>
              </a:rPr>
              <a:t>PDO ~2-3 </a:t>
            </a:r>
            <a:r>
              <a:rPr lang="en-US" altLang="zh-TW" sz="1800" dirty="0" err="1" smtClean="0">
                <a:solidFill>
                  <a:srgbClr val="FF0000"/>
                </a:solidFill>
                <a:latin typeface="Comic Sans MS" panose="030F0702030302020204" pitchFamily="66" charset="0"/>
                <a:ea typeface="新細明體" panose="02020500000000000000" pitchFamily="18" charset="-120"/>
              </a:rPr>
              <a:t>mon</a:t>
            </a:r>
            <a:endParaRPr lang="en-US" altLang="zh-TW" sz="1800" dirty="0">
              <a:solidFill>
                <a:srgbClr val="FF0000"/>
              </a:solidFill>
              <a:latin typeface="Comic Sans MS" panose="030F0702030302020204" pitchFamily="66" charset="0"/>
              <a:ea typeface="新細明體" panose="02020500000000000000" pitchFamily="18" charset="-120"/>
            </a:endParaRPr>
          </a:p>
        </p:txBody>
      </p:sp>
      <p:sp>
        <p:nvSpPr>
          <p:cNvPr id="5" name="TextBox 5"/>
          <p:cNvSpPr txBox="1">
            <a:spLocks noChangeArrowheads="1"/>
          </p:cNvSpPr>
          <p:nvPr/>
        </p:nvSpPr>
        <p:spPr bwMode="auto">
          <a:xfrm>
            <a:off x="5997843" y="3333690"/>
            <a:ext cx="32223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000" dirty="0" smtClean="0">
                <a:solidFill>
                  <a:srgbClr val="FF0000"/>
                </a:solidFill>
                <a:latin typeface="Comic Sans MS" panose="030F0702030302020204" pitchFamily="66" charset="0"/>
                <a:ea typeface="新細明體" panose="02020500000000000000" pitchFamily="18" charset="-120"/>
              </a:rPr>
              <a:t>PC2 lead ENSO ~5-8 </a:t>
            </a:r>
            <a:r>
              <a:rPr lang="en-US" altLang="zh-TW" sz="2000" dirty="0" err="1" smtClean="0">
                <a:solidFill>
                  <a:srgbClr val="FF0000"/>
                </a:solidFill>
                <a:latin typeface="Comic Sans MS" panose="030F0702030302020204" pitchFamily="66" charset="0"/>
                <a:ea typeface="新細明體" panose="02020500000000000000" pitchFamily="18" charset="-120"/>
              </a:rPr>
              <a:t>mon</a:t>
            </a:r>
            <a:endParaRPr lang="en-US" altLang="zh-TW" sz="2000" dirty="0">
              <a:solidFill>
                <a:srgbClr val="FF0000"/>
              </a:solidFill>
              <a:latin typeface="Comic Sans MS" panose="030F0702030302020204" pitchFamily="66" charset="0"/>
              <a:ea typeface="新細明體" panose="02020500000000000000" pitchFamily="18" charset="-120"/>
            </a:endParaRPr>
          </a:p>
        </p:txBody>
      </p:sp>
      <p:sp>
        <p:nvSpPr>
          <p:cNvPr id="6" name="TextBox 6"/>
          <p:cNvSpPr txBox="1">
            <a:spLocks noChangeArrowheads="1"/>
          </p:cNvSpPr>
          <p:nvPr/>
        </p:nvSpPr>
        <p:spPr bwMode="auto">
          <a:xfrm>
            <a:off x="76200" y="577334"/>
            <a:ext cx="2698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err="1" smtClean="0">
                <a:solidFill>
                  <a:srgbClr val="000000"/>
                </a:solidFill>
                <a:latin typeface="Comic Sans MS" panose="030F0702030302020204" pitchFamily="66" charset="0"/>
                <a:ea typeface="新細明體" panose="02020500000000000000" pitchFamily="18" charset="-120"/>
              </a:rPr>
              <a:t>SSTa</a:t>
            </a:r>
            <a:r>
              <a:rPr lang="en-US" altLang="zh-TW" sz="1800" dirty="0" smtClean="0">
                <a:solidFill>
                  <a:srgbClr val="000000"/>
                </a:solidFill>
                <a:latin typeface="Comic Sans MS" panose="030F0702030302020204" pitchFamily="66" charset="0"/>
                <a:ea typeface="新細明體" panose="02020500000000000000" pitchFamily="18" charset="-120"/>
              </a:rPr>
              <a:t> lag </a:t>
            </a:r>
            <a:r>
              <a:rPr lang="en-US" altLang="zh-TW" sz="1800" dirty="0">
                <a:solidFill>
                  <a:srgbClr val="000000"/>
                </a:solidFill>
                <a:latin typeface="Comic Sans MS" panose="030F0702030302020204" pitchFamily="66" charset="0"/>
                <a:ea typeface="新細明體" panose="02020500000000000000" pitchFamily="18" charset="-120"/>
              </a:rPr>
              <a:t>PC2 ~2-4 </a:t>
            </a:r>
            <a:r>
              <a:rPr lang="en-US" altLang="zh-TW" sz="1800" dirty="0" err="1" smtClean="0">
                <a:solidFill>
                  <a:srgbClr val="000000"/>
                </a:solidFill>
                <a:latin typeface="Comic Sans MS" panose="030F0702030302020204" pitchFamily="66" charset="0"/>
                <a:ea typeface="新細明體" panose="02020500000000000000" pitchFamily="18" charset="-120"/>
              </a:rPr>
              <a:t>mon</a:t>
            </a:r>
            <a:endParaRPr lang="en-US" altLang="zh-TW" sz="1800" dirty="0">
              <a:solidFill>
                <a:srgbClr val="000000"/>
              </a:solidFill>
              <a:latin typeface="Comic Sans MS" panose="030F0702030302020204" pitchFamily="66" charset="0"/>
              <a:ea typeface="新細明體" panose="02020500000000000000" pitchFamily="18" charset="-120"/>
            </a:endParaRPr>
          </a:p>
        </p:txBody>
      </p:sp>
    </p:spTree>
    <p:extLst>
      <p:ext uri="{BB962C8B-B14F-4D97-AF65-F5344CB8AC3E}">
        <p14:creationId xmlns:p14="http://schemas.microsoft.com/office/powerpoint/2010/main" val="165812936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l="7817" r="6999" b="4038"/>
          <a:stretch/>
        </p:blipFill>
        <p:spPr>
          <a:xfrm>
            <a:off x="244209" y="758432"/>
            <a:ext cx="2663722" cy="2963730"/>
          </a:xfrm>
          <a:prstGeom prst="rect">
            <a:avLst/>
          </a:prstGeom>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0870" t="5019" r="7971" b="6631"/>
          <a:stretch/>
        </p:blipFill>
        <p:spPr>
          <a:xfrm>
            <a:off x="0" y="3582000"/>
            <a:ext cx="6048000" cy="327600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156" y="2667000"/>
            <a:ext cx="3066844" cy="4191000"/>
          </a:xfrm>
          <a:prstGeom prst="rect">
            <a:avLst/>
          </a:prstGeom>
        </p:spPr>
      </p:pic>
      <p:sp>
        <p:nvSpPr>
          <p:cNvPr id="7" name="TextBox 5"/>
          <p:cNvSpPr txBox="1">
            <a:spLocks noChangeArrowheads="1"/>
          </p:cNvSpPr>
          <p:nvPr/>
        </p:nvSpPr>
        <p:spPr bwMode="auto">
          <a:xfrm>
            <a:off x="5943600" y="2667000"/>
            <a:ext cx="32223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000" dirty="0" smtClean="0">
                <a:solidFill>
                  <a:srgbClr val="FF0000"/>
                </a:solidFill>
                <a:latin typeface="Comic Sans MS" panose="030F0702030302020204" pitchFamily="66" charset="0"/>
                <a:ea typeface="新細明體" panose="02020500000000000000" pitchFamily="18" charset="-120"/>
              </a:rPr>
              <a:t>PC2 lead ENSO ~5-8 </a:t>
            </a:r>
            <a:r>
              <a:rPr lang="en-US" altLang="zh-TW" sz="2000" dirty="0" err="1" smtClean="0">
                <a:solidFill>
                  <a:srgbClr val="FF0000"/>
                </a:solidFill>
                <a:latin typeface="Comic Sans MS" panose="030F0702030302020204" pitchFamily="66" charset="0"/>
                <a:ea typeface="新細明體" panose="02020500000000000000" pitchFamily="18" charset="-120"/>
              </a:rPr>
              <a:t>mon</a:t>
            </a:r>
            <a:endParaRPr lang="en-US" altLang="zh-TW" sz="2000" dirty="0">
              <a:solidFill>
                <a:srgbClr val="FF0000"/>
              </a:solidFill>
              <a:latin typeface="Comic Sans MS" panose="030F0702030302020204" pitchFamily="66" charset="0"/>
              <a:ea typeface="新細明體" panose="02020500000000000000" pitchFamily="18" charset="-120"/>
            </a:endParaRPr>
          </a:p>
        </p:txBody>
      </p:sp>
      <p:sp>
        <p:nvSpPr>
          <p:cNvPr id="8" name="TextBox 6"/>
          <p:cNvSpPr txBox="1">
            <a:spLocks noChangeArrowheads="1"/>
          </p:cNvSpPr>
          <p:nvPr/>
        </p:nvSpPr>
        <p:spPr bwMode="auto">
          <a:xfrm>
            <a:off x="76200" y="577334"/>
            <a:ext cx="2698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err="1" smtClean="0">
                <a:solidFill>
                  <a:srgbClr val="000000"/>
                </a:solidFill>
                <a:latin typeface="Comic Sans MS" panose="030F0702030302020204" pitchFamily="66" charset="0"/>
                <a:ea typeface="新細明體" panose="02020500000000000000" pitchFamily="18" charset="-120"/>
              </a:rPr>
              <a:t>SSTa</a:t>
            </a:r>
            <a:r>
              <a:rPr lang="en-US" altLang="zh-TW" sz="1800" dirty="0" smtClean="0">
                <a:solidFill>
                  <a:srgbClr val="000000"/>
                </a:solidFill>
                <a:latin typeface="Comic Sans MS" panose="030F0702030302020204" pitchFamily="66" charset="0"/>
                <a:ea typeface="新細明體" panose="02020500000000000000" pitchFamily="18" charset="-120"/>
              </a:rPr>
              <a:t> lag </a:t>
            </a:r>
            <a:r>
              <a:rPr lang="en-US" altLang="zh-TW" sz="1800" dirty="0">
                <a:solidFill>
                  <a:srgbClr val="000000"/>
                </a:solidFill>
                <a:latin typeface="Comic Sans MS" panose="030F0702030302020204" pitchFamily="66" charset="0"/>
                <a:ea typeface="新細明體" panose="02020500000000000000" pitchFamily="18" charset="-120"/>
              </a:rPr>
              <a:t>PC2 ~2-4 </a:t>
            </a:r>
            <a:r>
              <a:rPr lang="en-US" altLang="zh-TW" sz="1800" dirty="0" err="1" smtClean="0">
                <a:solidFill>
                  <a:srgbClr val="000000"/>
                </a:solidFill>
                <a:latin typeface="Comic Sans MS" panose="030F0702030302020204" pitchFamily="66" charset="0"/>
                <a:ea typeface="新細明體" panose="02020500000000000000" pitchFamily="18" charset="-120"/>
              </a:rPr>
              <a:t>mon</a:t>
            </a:r>
            <a:endParaRPr lang="en-US" altLang="zh-TW" sz="1800" dirty="0">
              <a:solidFill>
                <a:srgbClr val="000000"/>
              </a:solidFill>
              <a:latin typeface="Comic Sans MS" panose="030F0702030302020204" pitchFamily="66" charset="0"/>
              <a:ea typeface="新細明體" panose="02020500000000000000" pitchFamily="18" charset="-120"/>
            </a:endParaRPr>
          </a:p>
        </p:txBody>
      </p:sp>
      <p:pic>
        <p:nvPicPr>
          <p:cNvPr id="11" name="圖片 1" descr="C:\Users\YU\Desktop\ceof_ersst_wenien.png"/>
          <p:cNvPicPr>
            <a:picLocks noChangeAspect="1" noChangeArrowheads="1"/>
          </p:cNvPicPr>
          <p:nvPr/>
        </p:nvPicPr>
        <p:blipFill>
          <a:blip r:embed="rId5">
            <a:extLst>
              <a:ext uri="{28A0092B-C50C-407E-A947-70E740481C1C}">
                <a14:useLocalDpi xmlns:a14="http://schemas.microsoft.com/office/drawing/2010/main" val="0"/>
              </a:ext>
            </a:extLst>
          </a:blip>
          <a:srcRect r="1447"/>
          <a:stretch>
            <a:fillRect/>
          </a:stretch>
        </p:blipFill>
        <p:spPr bwMode="auto">
          <a:xfrm>
            <a:off x="3018584" y="0"/>
            <a:ext cx="6125416" cy="275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515090" y="6564868"/>
            <a:ext cx="2201244" cy="369332"/>
          </a:xfrm>
          <a:prstGeom prst="rect">
            <a:avLst/>
          </a:prstGeom>
          <a:noFill/>
        </p:spPr>
        <p:txBody>
          <a:bodyPr wrap="none" rtlCol="0">
            <a:spAutoFit/>
          </a:bodyPr>
          <a:lstStyle/>
          <a:p>
            <a:r>
              <a:rPr lang="en-US" altLang="zh-TW" dirty="0" smtClean="0">
                <a:latin typeface="Comic Sans MS" panose="030F0702030302020204" pitchFamily="66" charset="0"/>
              </a:rPr>
              <a:t>Tseng et al. (2017)</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101943100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445" y="0"/>
            <a:ext cx="5485555" cy="6858000"/>
          </a:xfrm>
          <a:prstGeom prst="rect">
            <a:avLst/>
          </a:prstGeom>
        </p:spPr>
      </p:pic>
      <p:sp>
        <p:nvSpPr>
          <p:cNvPr id="5" name="矩形 4"/>
          <p:cNvSpPr/>
          <p:nvPr/>
        </p:nvSpPr>
        <p:spPr>
          <a:xfrm>
            <a:off x="152400" y="838200"/>
            <a:ext cx="2743200" cy="1477328"/>
          </a:xfrm>
          <a:prstGeom prst="rect">
            <a:avLst/>
          </a:prstGeom>
        </p:spPr>
        <p:txBody>
          <a:bodyPr wrap="square">
            <a:spAutoFit/>
          </a:bodyPr>
          <a:lstStyle/>
          <a:p>
            <a:r>
              <a:rPr lang="en-US" altLang="zh-TW" dirty="0" smtClean="0">
                <a:solidFill>
                  <a:srgbClr val="FF0000"/>
                </a:solidFill>
                <a:latin typeface="Comic Sans MS" panose="030F0702030302020204" pitchFamily="66" charset="0"/>
              </a:rPr>
              <a:t>3-mon-averaged</a:t>
            </a:r>
          </a:p>
          <a:p>
            <a:r>
              <a:rPr lang="en-US" altLang="zh-TW" dirty="0" smtClean="0">
                <a:solidFill>
                  <a:srgbClr val="FF0000"/>
                </a:solidFill>
                <a:latin typeface="Comic Sans MS" panose="030F0702030302020204" pitchFamily="66" charset="0"/>
              </a:rPr>
              <a:t>SST (shaded),</a:t>
            </a:r>
          </a:p>
          <a:p>
            <a:r>
              <a:rPr lang="en-US" altLang="zh-TW" dirty="0" smtClean="0">
                <a:solidFill>
                  <a:srgbClr val="FF0000"/>
                </a:solidFill>
                <a:latin typeface="Comic Sans MS" panose="030F0702030302020204" pitchFamily="66" charset="0"/>
              </a:rPr>
              <a:t>SLP (contours) and</a:t>
            </a:r>
          </a:p>
          <a:p>
            <a:r>
              <a:rPr lang="en-US" altLang="zh-TW" dirty="0" smtClean="0">
                <a:solidFill>
                  <a:srgbClr val="FF0000"/>
                </a:solidFill>
                <a:latin typeface="Comic Sans MS" panose="030F0702030302020204" pitchFamily="66" charset="0"/>
              </a:rPr>
              <a:t>surface wind anomalies in 2014.</a:t>
            </a:r>
            <a:endParaRPr lang="zh-TW" altLang="en-US" dirty="0">
              <a:solidFill>
                <a:srgbClr val="FF0000"/>
              </a:solidFill>
              <a:latin typeface="Comic Sans MS" panose="030F0702030302020204" pitchFamily="66" charset="0"/>
            </a:endParaRPr>
          </a:p>
        </p:txBody>
      </p:sp>
      <p:pic>
        <p:nvPicPr>
          <p:cNvPr id="4" name="Picture 2" descr="Godzilla and Gamera become friends by MCsau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73" y="2444220"/>
            <a:ext cx="279717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369571" y="4603704"/>
            <a:ext cx="297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zh-TW" sz="2000" dirty="0" smtClean="0">
                <a:latin typeface="Comic Sans MS" panose="030F0702030302020204" pitchFamily="66" charset="0"/>
                <a:ea typeface="新細明體" panose="02020500000000000000" pitchFamily="18" charset="-120"/>
              </a:rPr>
              <a:t>Warm Blob and </a:t>
            </a:r>
            <a:r>
              <a:rPr lang="en-US" altLang="zh-TW" sz="2000" dirty="0">
                <a:latin typeface="Comic Sans MS" panose="030F0702030302020204" pitchFamily="66" charset="0"/>
                <a:ea typeface="新細明體" panose="02020500000000000000" pitchFamily="18" charset="-120"/>
              </a:rPr>
              <a:t>El </a:t>
            </a:r>
            <a:r>
              <a:rPr lang="en-US" altLang="zh-TW" sz="2000" dirty="0" smtClean="0">
                <a:latin typeface="Comic Sans MS" panose="030F0702030302020204" pitchFamily="66" charset="0"/>
                <a:ea typeface="新細明體" panose="02020500000000000000" pitchFamily="18" charset="-120"/>
              </a:rPr>
              <a:t>Niño are related!</a:t>
            </a:r>
            <a:endParaRPr lang="en-US" altLang="zh-TW" sz="2000" dirty="0">
              <a:latin typeface="Comic Sans MS" panose="030F0702030302020204" pitchFamily="66" charset="0"/>
              <a:ea typeface="新細明體" panose="02020500000000000000" pitchFamily="18" charset="-120"/>
            </a:endParaRPr>
          </a:p>
        </p:txBody>
      </p:sp>
      <p:grpSp>
        <p:nvGrpSpPr>
          <p:cNvPr id="9" name="群組 8"/>
          <p:cNvGrpSpPr/>
          <p:nvPr/>
        </p:nvGrpSpPr>
        <p:grpSpPr>
          <a:xfrm>
            <a:off x="4736398" y="457200"/>
            <a:ext cx="826202" cy="685800"/>
            <a:chOff x="4114800" y="228600"/>
            <a:chExt cx="762000" cy="685800"/>
          </a:xfrm>
        </p:grpSpPr>
        <p:sp>
          <p:nvSpPr>
            <p:cNvPr id="2" name="橢圓 1"/>
            <p:cNvSpPr/>
            <p:nvPr/>
          </p:nvSpPr>
          <p:spPr>
            <a:xfrm>
              <a:off x="4114800" y="228600"/>
              <a:ext cx="762000" cy="304800"/>
            </a:xfrm>
            <a:prstGeom prst="ellipse">
              <a:avLst/>
            </a:prstGeom>
            <a:solidFill>
              <a:srgbClr val="FFFF00">
                <a:alpha val="39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4114800" y="609600"/>
              <a:ext cx="762000" cy="304800"/>
            </a:xfrm>
            <a:prstGeom prst="ellipse">
              <a:avLst/>
            </a:prstGeom>
            <a:solidFill>
              <a:srgbClr val="FFFF00">
                <a:alpha val="33000"/>
              </a:srgbClr>
            </a:solidFill>
            <a:ln>
              <a:solidFill>
                <a:srgbClr val="0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p:cNvGrpSpPr/>
          <p:nvPr/>
        </p:nvGrpSpPr>
        <p:grpSpPr>
          <a:xfrm>
            <a:off x="7162800" y="4436533"/>
            <a:ext cx="1066800" cy="821267"/>
            <a:chOff x="6858000" y="4953000"/>
            <a:chExt cx="1295400" cy="973667"/>
          </a:xfrm>
        </p:grpSpPr>
        <p:sp>
          <p:nvSpPr>
            <p:cNvPr id="11" name="橢圓 10"/>
            <p:cNvSpPr/>
            <p:nvPr/>
          </p:nvSpPr>
          <p:spPr>
            <a:xfrm>
              <a:off x="7239000" y="4953000"/>
              <a:ext cx="914400" cy="440267"/>
            </a:xfrm>
            <a:prstGeom prst="ellipse">
              <a:avLst/>
            </a:prstGeom>
            <a:solidFill>
              <a:srgbClr val="FFFF00">
                <a:alpha val="39000"/>
              </a:srgbClr>
            </a:solidFill>
            <a:ln>
              <a:solidFill>
                <a:srgbClr val="000000"/>
              </a:solidFill>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6858000" y="5486400"/>
              <a:ext cx="914400" cy="440267"/>
            </a:xfrm>
            <a:prstGeom prst="ellipse">
              <a:avLst/>
            </a:prstGeom>
            <a:solidFill>
              <a:srgbClr val="FFFF00">
                <a:alpha val="39000"/>
              </a:srgbClr>
            </a:solidFill>
            <a:ln>
              <a:solidFill>
                <a:srgbClr val="000000"/>
              </a:solidFill>
              <a:prstDash val="lgDash"/>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p:cNvGrpSpPr/>
          <p:nvPr/>
        </p:nvGrpSpPr>
        <p:grpSpPr>
          <a:xfrm>
            <a:off x="4495800" y="5562600"/>
            <a:ext cx="1066800" cy="821267"/>
            <a:chOff x="6858000" y="4953000"/>
            <a:chExt cx="1295400" cy="973667"/>
          </a:xfrm>
        </p:grpSpPr>
        <p:sp>
          <p:nvSpPr>
            <p:cNvPr id="15" name="橢圓 14"/>
            <p:cNvSpPr/>
            <p:nvPr/>
          </p:nvSpPr>
          <p:spPr>
            <a:xfrm>
              <a:off x="7239000" y="4953000"/>
              <a:ext cx="914400" cy="440267"/>
            </a:xfrm>
            <a:prstGeom prst="ellipse">
              <a:avLst/>
            </a:prstGeom>
            <a:solidFill>
              <a:srgbClr val="FFFF00">
                <a:alpha val="39000"/>
              </a:srgbClr>
            </a:solidFill>
            <a:ln>
              <a:solidFill>
                <a:srgbClr val="000000"/>
              </a:solidFill>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6858000" y="5486400"/>
              <a:ext cx="914400" cy="440267"/>
            </a:xfrm>
            <a:prstGeom prst="ellipse">
              <a:avLst/>
            </a:prstGeom>
            <a:solidFill>
              <a:srgbClr val="FFFF00">
                <a:alpha val="39000"/>
              </a:srgbClr>
            </a:solidFill>
            <a:ln>
              <a:solidFill>
                <a:srgbClr val="000000"/>
              </a:solidFill>
              <a:prstDash val="lgDash"/>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Rectangle 1"/>
          <p:cNvSpPr>
            <a:spLocks noChangeArrowheads="1"/>
          </p:cNvSpPr>
          <p:nvPr/>
        </p:nvSpPr>
        <p:spPr bwMode="auto">
          <a:xfrm>
            <a:off x="156211" y="4957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smtClean="0">
                <a:ln>
                  <a:noFill/>
                </a:ln>
                <a:solidFill>
                  <a:schemeClr val="tx1"/>
                </a:solidFill>
                <a:effectLst/>
                <a:latin typeface="Arial" panose="020B0604020202020204" pitchFamily="34" charset="0"/>
              </a:rPr>
              <a:t/>
            </a:r>
            <a:br>
              <a:rPr kumimoji="0" lang="zh-TW" altLang="zh-TW" sz="1800" b="0" i="0" u="none" strike="noStrike" cap="none" normalizeH="0" baseline="0" smtClean="0">
                <a:ln>
                  <a:noFill/>
                </a:ln>
                <a:solidFill>
                  <a:schemeClr val="tx1"/>
                </a:solidFill>
                <a:effectLst/>
                <a:latin typeface="Arial" panose="020B0604020202020204" pitchFamily="34" charset="0"/>
              </a:rPr>
            </a:b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9" name="表格 18"/>
          <p:cNvGraphicFramePr>
            <a:graphicFrameLocks noGrp="1"/>
          </p:cNvGraphicFramePr>
          <p:nvPr/>
        </p:nvGraphicFramePr>
        <p:xfrm>
          <a:off x="76200" y="5791200"/>
          <a:ext cx="3451437" cy="882225"/>
        </p:xfrm>
        <a:graphic>
          <a:graphicData uri="http://schemas.openxmlformats.org/drawingml/2006/table">
            <a:tbl>
              <a:tblPr firstRow="1" firstCol="1" bandRow="1">
                <a:tableStyleId>{5C22544A-7EE6-4342-B048-85BDC9FD1C3A}</a:tableStyleId>
              </a:tblPr>
              <a:tblGrid>
                <a:gridCol w="513225">
                  <a:extLst>
                    <a:ext uri="{9D8B030D-6E8A-4147-A177-3AD203B41FA5}">
                      <a16:colId xmlns:a16="http://schemas.microsoft.com/office/drawing/2014/main" val="1517391878"/>
                    </a:ext>
                  </a:extLst>
                </a:gridCol>
                <a:gridCol w="2938212">
                  <a:extLst>
                    <a:ext uri="{9D8B030D-6E8A-4147-A177-3AD203B41FA5}">
                      <a16:colId xmlns:a16="http://schemas.microsoft.com/office/drawing/2014/main" val="2589455532"/>
                    </a:ext>
                  </a:extLst>
                </a:gridCol>
              </a:tblGrid>
              <a:tr h="294075">
                <a:tc gridSpan="2">
                  <a:txBody>
                    <a:bodyPr/>
                    <a:lstStyle/>
                    <a:p>
                      <a:pPr fontAlgn="auto" hangingPunct="1">
                        <a:lnSpc>
                          <a:spcPct val="100000"/>
                        </a:lnSpc>
                        <a:spcAft>
                          <a:spcPts val="0"/>
                        </a:spcAft>
                      </a:pPr>
                      <a:r>
                        <a:rPr lang="en-US" sz="800" dirty="0" smtClean="0">
                          <a:effectLst/>
                          <a:latin typeface="Comic Sans MS" panose="030F0702030302020204" pitchFamily="66" charset="0"/>
                        </a:rPr>
                        <a:t>Medium </a:t>
                      </a:r>
                      <a:r>
                        <a:rPr lang="en-US" sz="800" dirty="0">
                          <a:effectLst/>
                          <a:latin typeface="Comic Sans MS" panose="030F0702030302020204" pitchFamily="66" charset="0"/>
                        </a:rPr>
                        <a:t>to strong ENSO events </a:t>
                      </a:r>
                      <a:r>
                        <a:rPr lang="en-US" sz="800" dirty="0" smtClean="0">
                          <a:effectLst/>
                          <a:latin typeface="Comic Sans MS" panose="030F0702030302020204" pitchFamily="66" charset="0"/>
                        </a:rPr>
                        <a:t>(bold: the </a:t>
                      </a:r>
                      <a:r>
                        <a:rPr lang="en-US" sz="800" dirty="0" err="1" smtClean="0">
                          <a:effectLst/>
                          <a:latin typeface="Comic Sans MS" panose="030F0702030302020204" pitchFamily="66" charset="0"/>
                        </a:rPr>
                        <a:t>SSTa</a:t>
                      </a:r>
                      <a:r>
                        <a:rPr lang="en-US" sz="800" dirty="0" smtClean="0">
                          <a:effectLst/>
                          <a:latin typeface="Comic Sans MS" panose="030F0702030302020204" pitchFamily="66" charset="0"/>
                        </a:rPr>
                        <a:t> in </a:t>
                      </a:r>
                      <a:r>
                        <a:rPr lang="en-US" sz="800" dirty="0">
                          <a:effectLst/>
                          <a:latin typeface="Comic Sans MS" panose="030F0702030302020204" pitchFamily="66" charset="0"/>
                        </a:rPr>
                        <a:t>the Blob region </a:t>
                      </a:r>
                      <a:r>
                        <a:rPr lang="en-US" sz="800" dirty="0" smtClean="0">
                          <a:effectLst/>
                          <a:latin typeface="Comic Sans MS" panose="030F0702030302020204" pitchFamily="66" charset="0"/>
                        </a:rPr>
                        <a:t>&gt;1std</a:t>
                      </a:r>
                      <a:r>
                        <a:rPr lang="en-US" sz="800" baseline="0" dirty="0" smtClean="0">
                          <a:effectLst/>
                          <a:latin typeface="Comic Sans MS" panose="030F0702030302020204" pitchFamily="66" charset="0"/>
                        </a:rPr>
                        <a:t> </a:t>
                      </a:r>
                      <a:r>
                        <a:rPr lang="en-US" sz="800" dirty="0" smtClean="0">
                          <a:effectLst/>
                          <a:latin typeface="Comic Sans MS" panose="030F0702030302020204" pitchFamily="66" charset="0"/>
                        </a:rPr>
                        <a:t>preceding </a:t>
                      </a:r>
                      <a:r>
                        <a:rPr lang="en-US" sz="800" dirty="0">
                          <a:effectLst/>
                          <a:latin typeface="Comic Sans MS" panose="030F0702030302020204" pitchFamily="66" charset="0"/>
                        </a:rPr>
                        <a:t>the </a:t>
                      </a:r>
                      <a:r>
                        <a:rPr lang="en-US" sz="800" dirty="0" smtClean="0">
                          <a:effectLst/>
                          <a:latin typeface="Comic Sans MS" panose="030F0702030302020204" pitchFamily="66" charset="0"/>
                        </a:rPr>
                        <a:t>ENSO)</a:t>
                      </a:r>
                      <a:endParaRPr lang="zh-TW" sz="800" dirty="0">
                        <a:effectLst/>
                        <a:latin typeface="Comic Sans MS" panose="030F0702030302020204" pitchFamily="66" charset="0"/>
                        <a:ea typeface="新細明體" panose="02020500000000000000" pitchFamily="18" charset="-120"/>
                      </a:endParaRPr>
                    </a:p>
                  </a:txBody>
                  <a:tcPr marL="68580" marR="68580" marT="0" marB="0"/>
                </a:tc>
                <a:tc hMerge="1">
                  <a:txBody>
                    <a:bodyPr/>
                    <a:lstStyle/>
                    <a:p>
                      <a:endParaRPr lang="zh-TW" altLang="en-US"/>
                    </a:p>
                  </a:txBody>
                  <a:tcPr/>
                </a:tc>
                <a:extLst>
                  <a:ext uri="{0D108BD9-81ED-4DB2-BD59-A6C34878D82A}">
                    <a16:rowId xmlns:a16="http://schemas.microsoft.com/office/drawing/2014/main" val="3316801133"/>
                  </a:ext>
                </a:extLst>
              </a:tr>
              <a:tr h="294075">
                <a:tc>
                  <a:txBody>
                    <a:bodyPr/>
                    <a:lstStyle/>
                    <a:p>
                      <a:pPr fontAlgn="auto" hangingPunct="1">
                        <a:lnSpc>
                          <a:spcPct val="100000"/>
                        </a:lnSpc>
                        <a:spcAft>
                          <a:spcPts val="0"/>
                        </a:spcAft>
                      </a:pPr>
                      <a:r>
                        <a:rPr lang="en-US" sz="800">
                          <a:effectLst/>
                          <a:latin typeface="Comic Sans MS" panose="030F0702030302020204" pitchFamily="66" charset="0"/>
                        </a:rPr>
                        <a:t>El Niño</a:t>
                      </a:r>
                      <a:endParaRPr lang="zh-TW" sz="800">
                        <a:effectLst/>
                        <a:latin typeface="Comic Sans MS" panose="030F0702030302020204" pitchFamily="66" charset="0"/>
                        <a:ea typeface="新細明體" panose="02020500000000000000" pitchFamily="18" charset="-120"/>
                      </a:endParaRPr>
                    </a:p>
                  </a:txBody>
                  <a:tcPr marL="68580" marR="68580" marT="0" marB="0"/>
                </a:tc>
                <a:tc>
                  <a:txBody>
                    <a:bodyPr/>
                    <a:lstStyle/>
                    <a:p>
                      <a:pPr fontAlgn="auto" hangingPunct="1">
                        <a:lnSpc>
                          <a:spcPct val="100000"/>
                        </a:lnSpc>
                        <a:spcAft>
                          <a:spcPts val="0"/>
                        </a:spcAft>
                      </a:pPr>
                      <a:r>
                        <a:rPr lang="en-US" sz="800" b="1" dirty="0">
                          <a:solidFill>
                            <a:srgbClr val="FF0000"/>
                          </a:solidFill>
                          <a:effectLst/>
                          <a:latin typeface="Comic Sans MS" panose="030F0702030302020204" pitchFamily="66" charset="0"/>
                        </a:rPr>
                        <a:t>1965/66, 1972/73,</a:t>
                      </a:r>
                      <a:r>
                        <a:rPr lang="en-US" sz="800" b="0" dirty="0">
                          <a:solidFill>
                            <a:srgbClr val="0000FF"/>
                          </a:solidFill>
                          <a:effectLst/>
                          <a:latin typeface="Comic Sans MS" panose="030F0702030302020204" pitchFamily="66" charset="0"/>
                        </a:rPr>
                        <a:t>1982/83</a:t>
                      </a:r>
                      <a:r>
                        <a:rPr lang="en-US" sz="800" b="1" dirty="0">
                          <a:solidFill>
                            <a:srgbClr val="FF0000"/>
                          </a:solidFill>
                          <a:effectLst/>
                          <a:latin typeface="Comic Sans MS" panose="030F0702030302020204" pitchFamily="66" charset="0"/>
                        </a:rPr>
                        <a:t>,1986/87, 1987/88</a:t>
                      </a:r>
                      <a:r>
                        <a:rPr lang="en-US" sz="800" b="1" dirty="0" smtClean="0">
                          <a:solidFill>
                            <a:srgbClr val="FF0000"/>
                          </a:solidFill>
                          <a:effectLst/>
                          <a:latin typeface="Comic Sans MS" panose="030F0702030302020204" pitchFamily="66" charset="0"/>
                        </a:rPr>
                        <a:t>, 1991/92</a:t>
                      </a:r>
                      <a:r>
                        <a:rPr lang="en-US" sz="800" b="1" dirty="0">
                          <a:solidFill>
                            <a:srgbClr val="FF0000"/>
                          </a:solidFill>
                          <a:effectLst/>
                          <a:latin typeface="Comic Sans MS" panose="030F0702030302020204" pitchFamily="66" charset="0"/>
                        </a:rPr>
                        <a:t>, </a:t>
                      </a:r>
                      <a:r>
                        <a:rPr lang="en-US" sz="800" b="0" dirty="0">
                          <a:solidFill>
                            <a:srgbClr val="0000FF"/>
                          </a:solidFill>
                          <a:effectLst/>
                          <a:latin typeface="Comic Sans MS" panose="030F0702030302020204" pitchFamily="66" charset="0"/>
                        </a:rPr>
                        <a:t>1997/98</a:t>
                      </a:r>
                      <a:r>
                        <a:rPr lang="en-US" sz="800" b="1" dirty="0">
                          <a:solidFill>
                            <a:srgbClr val="FF0000"/>
                          </a:solidFill>
                          <a:effectLst/>
                          <a:latin typeface="Comic Sans MS" panose="030F0702030302020204" pitchFamily="66" charset="0"/>
                        </a:rPr>
                        <a:t>, 2002/03, 2009/10, 2015/16</a:t>
                      </a:r>
                      <a:endParaRPr lang="zh-TW" sz="800" b="1" dirty="0">
                        <a:solidFill>
                          <a:srgbClr val="FF0000"/>
                        </a:solidFill>
                        <a:effectLst/>
                        <a:latin typeface="Comic Sans MS" panose="030F0702030302020204" pitchFamily="66" charset="0"/>
                        <a:ea typeface="新細明體" panose="02020500000000000000" pitchFamily="18" charset="-120"/>
                      </a:endParaRPr>
                    </a:p>
                  </a:txBody>
                  <a:tcPr marL="68580" marR="68580" marT="0" marB="0"/>
                </a:tc>
                <a:extLst>
                  <a:ext uri="{0D108BD9-81ED-4DB2-BD59-A6C34878D82A}">
                    <a16:rowId xmlns:a16="http://schemas.microsoft.com/office/drawing/2014/main" val="1181383080"/>
                  </a:ext>
                </a:extLst>
              </a:tr>
              <a:tr h="294075">
                <a:tc>
                  <a:txBody>
                    <a:bodyPr/>
                    <a:lstStyle/>
                    <a:p>
                      <a:pPr fontAlgn="auto" hangingPunct="1">
                        <a:lnSpc>
                          <a:spcPct val="100000"/>
                        </a:lnSpc>
                        <a:spcAft>
                          <a:spcPts val="0"/>
                        </a:spcAft>
                      </a:pPr>
                      <a:r>
                        <a:rPr lang="en-US" sz="800">
                          <a:effectLst/>
                          <a:latin typeface="Comic Sans MS" panose="030F0702030302020204" pitchFamily="66" charset="0"/>
                        </a:rPr>
                        <a:t>La Niña</a:t>
                      </a:r>
                      <a:endParaRPr lang="zh-TW" sz="800">
                        <a:effectLst/>
                        <a:latin typeface="Comic Sans MS" panose="030F0702030302020204" pitchFamily="66" charset="0"/>
                        <a:ea typeface="新細明體" panose="02020500000000000000" pitchFamily="18" charset="-120"/>
                      </a:endParaRPr>
                    </a:p>
                  </a:txBody>
                  <a:tcPr marL="68580" marR="68580" marT="0" marB="0"/>
                </a:tc>
                <a:tc>
                  <a:txBody>
                    <a:bodyPr/>
                    <a:lstStyle/>
                    <a:p>
                      <a:pPr fontAlgn="auto" hangingPunct="1">
                        <a:lnSpc>
                          <a:spcPct val="100000"/>
                        </a:lnSpc>
                        <a:spcAft>
                          <a:spcPts val="0"/>
                        </a:spcAft>
                      </a:pPr>
                      <a:r>
                        <a:rPr lang="en-US" sz="800" b="1" dirty="0">
                          <a:solidFill>
                            <a:srgbClr val="FF0000"/>
                          </a:solidFill>
                          <a:effectLst/>
                          <a:latin typeface="Comic Sans MS" panose="030F0702030302020204" pitchFamily="66" charset="0"/>
                        </a:rPr>
                        <a:t>1970/71, 1973/74, 1975/76, </a:t>
                      </a:r>
                      <a:r>
                        <a:rPr lang="en-US" sz="800" b="0" dirty="0">
                          <a:solidFill>
                            <a:srgbClr val="0000FF"/>
                          </a:solidFill>
                          <a:effectLst/>
                          <a:latin typeface="Comic Sans MS" panose="030F0702030302020204" pitchFamily="66" charset="0"/>
                        </a:rPr>
                        <a:t>1988/89</a:t>
                      </a:r>
                      <a:r>
                        <a:rPr lang="en-US" sz="800" b="1" dirty="0">
                          <a:solidFill>
                            <a:srgbClr val="FF0000"/>
                          </a:solidFill>
                          <a:effectLst/>
                          <a:latin typeface="Comic Sans MS" panose="030F0702030302020204" pitchFamily="66" charset="0"/>
                        </a:rPr>
                        <a:t>, 1998/99. 1999/00, 2007/08, 2010/11</a:t>
                      </a:r>
                      <a:endParaRPr lang="zh-TW" sz="800" b="1" dirty="0">
                        <a:solidFill>
                          <a:srgbClr val="FF0000"/>
                        </a:solidFill>
                        <a:effectLst/>
                        <a:latin typeface="Comic Sans MS" panose="030F0702030302020204" pitchFamily="66" charset="0"/>
                        <a:ea typeface="新細明體" panose="02020500000000000000" pitchFamily="18" charset="-120"/>
                      </a:endParaRPr>
                    </a:p>
                  </a:txBody>
                  <a:tcPr marL="68580" marR="68580" marT="0" marB="0"/>
                </a:tc>
                <a:extLst>
                  <a:ext uri="{0D108BD9-81ED-4DB2-BD59-A6C34878D82A}">
                    <a16:rowId xmlns:a16="http://schemas.microsoft.com/office/drawing/2014/main" val="2689062094"/>
                  </a:ext>
                </a:extLst>
              </a:tr>
            </a:tbl>
          </a:graphicData>
        </a:graphic>
      </p:graphicFrame>
      <p:sp>
        <p:nvSpPr>
          <p:cNvPr id="20" name="Rectangle 4"/>
          <p:cNvSpPr>
            <a:spLocks noChangeArrowheads="1"/>
          </p:cNvSpPr>
          <p:nvPr/>
        </p:nvSpPr>
        <p:spPr bwMode="auto">
          <a:xfrm>
            <a:off x="637859" y="51035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smtClean="0">
                <a:ln>
                  <a:noFill/>
                </a:ln>
                <a:solidFill>
                  <a:schemeClr val="tx1"/>
                </a:solidFill>
                <a:effectLst/>
                <a:latin typeface="Arial" panose="020B0604020202020204" pitchFamily="34" charset="0"/>
              </a:rPr>
              <a:t/>
            </a:r>
            <a:br>
              <a:rPr kumimoji="0" lang="zh-TW" altLang="zh-TW" sz="1800" b="0" i="0" u="none" strike="noStrike" cap="none" normalizeH="0" baseline="0" smtClean="0">
                <a:ln>
                  <a:noFill/>
                </a:ln>
                <a:solidFill>
                  <a:schemeClr val="tx1"/>
                </a:solidFill>
                <a:effectLst/>
                <a:latin typeface="Arial" panose="020B0604020202020204" pitchFamily="34" charset="0"/>
              </a:rPr>
            </a:b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57682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914400" y="2133600"/>
            <a:ext cx="7534435" cy="523220"/>
          </a:xfrm>
          <a:prstGeom prst="rect">
            <a:avLst/>
          </a:prstGeom>
          <a:noFill/>
        </p:spPr>
        <p:txBody>
          <a:bodyPr wrap="none" rtlCol="0">
            <a:spAutoFit/>
          </a:bodyPr>
          <a:lstStyle/>
          <a:p>
            <a:r>
              <a:rPr lang="en-US" altLang="zh-TW" sz="2800" dirty="0" smtClean="0">
                <a:latin typeface="Comic Sans MS" panose="030F0702030302020204" pitchFamily="66" charset="0"/>
              </a:rPr>
              <a:t>Can we enhance our ENSO prediction skills?</a:t>
            </a:r>
            <a:endParaRPr lang="zh-TW" altLang="en-US" sz="2800" dirty="0">
              <a:latin typeface="Comic Sans MS" panose="030F0702030302020204" pitchFamily="66" charset="0"/>
            </a:endParaRPr>
          </a:p>
        </p:txBody>
      </p:sp>
      <p:pic>
        <p:nvPicPr>
          <p:cNvPr id="4098" name="Picture 2" descr="http://www.woogsworld.com/wp-content/uploads/2015/11/top-10-questions-childhood-vaccinations_364x200_1086372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819400"/>
            <a:ext cx="34671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11531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descr="C:\Users\NEW_LENOVO\Google Drive\Storage\NP_STC_paper\manuscript_ENSO\picture\Figure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50135"/>
            <a:ext cx="9144000" cy="4431665"/>
          </a:xfrm>
          <a:prstGeom prst="rect">
            <a:avLst/>
          </a:prstGeom>
          <a:noFill/>
          <a:ln>
            <a:noFill/>
          </a:ln>
        </p:spPr>
      </p:pic>
      <mc:AlternateContent xmlns:mc="http://schemas.openxmlformats.org/markup-compatibility/2006" xmlns:a14="http://schemas.microsoft.com/office/drawing/2010/main">
        <mc:Choice Requires="a14">
          <p:sp>
            <p:nvSpPr>
              <p:cNvPr id="2" name="Rectangle 1"/>
              <p:cNvSpPr/>
              <p:nvPr/>
            </p:nvSpPr>
            <p:spPr>
              <a:xfrm>
                <a:off x="272324" y="685800"/>
                <a:ext cx="42850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𝑛𝐸𝑃𝐼</m:t>
                      </m:r>
                      <m:r>
                        <a:rPr lang="en-US" i="1" smtClean="0">
                          <a:latin typeface="Cambria Math" panose="02040503050406030204" pitchFamily="18" charset="0"/>
                        </a:rPr>
                        <m:t>(</m:t>
                      </m:r>
                      <m:r>
                        <a:rPr lang="en-US" i="1" smtClean="0">
                          <a:latin typeface="Cambria Math" panose="02040503050406030204" pitchFamily="18" charset="0"/>
                        </a:rPr>
                        <m:t>𝑡</m:t>
                      </m:r>
                      <m:r>
                        <a:rPr lang="en-US"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m:rPr>
                              <m:sty m:val="p"/>
                            </m:rPr>
                            <a:rPr lang="el-GR" i="1" smtClean="0">
                              <a:solidFill>
                                <a:srgbClr val="00B050"/>
                              </a:solidFill>
                              <a:latin typeface="Cambria Math"/>
                            </a:rPr>
                            <m:t>α</m:t>
                          </m:r>
                          <m:r>
                            <a:rPr lang="en-US" i="1">
                              <a:solidFill>
                                <a:srgbClr val="00B050"/>
                              </a:solidFill>
                              <a:latin typeface="Cambria Math" panose="02040503050406030204" pitchFamily="18" charset="0"/>
                            </a:rPr>
                            <m:t>𝑛𝐸𝑃𝐼</m:t>
                          </m:r>
                        </m:e>
                        <m:sub>
                          <m:r>
                            <a:rPr lang="en-US" i="1">
                              <a:solidFill>
                                <a:srgbClr val="00B050"/>
                              </a:solidFill>
                              <a:latin typeface="Cambria Math" panose="02040503050406030204" pitchFamily="18" charset="0"/>
                            </a:rPr>
                            <m:t>𝑊𝑊𝑉</m:t>
                          </m:r>
                        </m:sub>
                      </m:sSub>
                      <m:d>
                        <m:dPr>
                          <m:ctrlPr>
                            <a:rPr lang="en-US" i="1" smtClean="0">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𝑡</m:t>
                          </m:r>
                        </m:e>
                      </m:d>
                      <m:r>
                        <a:rPr lang="en-US" i="1">
                          <a:latin typeface="Cambria Math" panose="02040503050406030204" pitchFamily="18" charset="0"/>
                        </a:rPr>
                        <m:t>+</m:t>
                      </m:r>
                      <m:r>
                        <m:rPr>
                          <m:sty m:val="p"/>
                        </m:rPr>
                        <a:rPr lang="el-GR" i="1">
                          <a:solidFill>
                            <a:srgbClr val="990099"/>
                          </a:solidFill>
                          <a:latin typeface="Cambria Math" panose="02040503050406030204" pitchFamily="18" charset="0"/>
                        </a:rPr>
                        <m:t>β</m:t>
                      </m:r>
                      <m:r>
                        <a:rPr lang="en-US" i="1" smtClean="0">
                          <a:solidFill>
                            <a:srgbClr val="990099"/>
                          </a:solidFill>
                          <a:latin typeface="Cambria Math" panose="02040503050406030204" pitchFamily="18" charset="0"/>
                        </a:rPr>
                        <m:t>𝑛</m:t>
                      </m:r>
                      <m:sSub>
                        <m:sSubPr>
                          <m:ctrlPr>
                            <a:rPr lang="en-US" i="1">
                              <a:solidFill>
                                <a:srgbClr val="990099"/>
                              </a:solidFill>
                              <a:latin typeface="Cambria Math" panose="02040503050406030204" pitchFamily="18" charset="0"/>
                            </a:rPr>
                          </m:ctrlPr>
                        </m:sSubPr>
                        <m:e>
                          <m:r>
                            <a:rPr lang="en-US" i="1">
                              <a:solidFill>
                                <a:srgbClr val="990099"/>
                              </a:solidFill>
                              <a:latin typeface="Cambria Math" panose="02040503050406030204" pitchFamily="18" charset="0"/>
                            </a:rPr>
                            <m:t>𝐸𝑃𝐼</m:t>
                          </m:r>
                        </m:e>
                        <m:sub>
                          <m:r>
                            <a:rPr lang="en-US" i="1">
                              <a:solidFill>
                                <a:srgbClr val="990099"/>
                              </a:solidFill>
                              <a:latin typeface="Cambria Math" panose="02040503050406030204" pitchFamily="18" charset="0"/>
                            </a:rPr>
                            <m:t>𝑂</m:t>
                          </m:r>
                          <m:r>
                            <a:rPr lang="en-US" i="1">
                              <a:solidFill>
                                <a:srgbClr val="990099"/>
                              </a:solidFill>
                              <a:latin typeface="Cambria Math" panose="02040503050406030204" pitchFamily="18" charset="0"/>
                            </a:rPr>
                            <m:t>−</m:t>
                          </m:r>
                          <m:r>
                            <a:rPr lang="en-US" i="1">
                              <a:solidFill>
                                <a:srgbClr val="990099"/>
                              </a:solidFill>
                              <a:latin typeface="Cambria Math" panose="02040503050406030204" pitchFamily="18" charset="0"/>
                            </a:rPr>
                            <m:t>𝐴</m:t>
                          </m:r>
                        </m:sub>
                      </m:sSub>
                      <m:r>
                        <a:rPr lang="en-US" i="1">
                          <a:solidFill>
                            <a:srgbClr val="990099"/>
                          </a:solidFill>
                          <a:latin typeface="Cambria Math" panose="02040503050406030204" pitchFamily="18" charset="0"/>
                        </a:rPr>
                        <m:t>(</m:t>
                      </m:r>
                      <m:r>
                        <a:rPr lang="en-US" i="1">
                          <a:solidFill>
                            <a:srgbClr val="990099"/>
                          </a:solidFill>
                          <a:latin typeface="Cambria Math" panose="02040503050406030204" pitchFamily="18" charset="0"/>
                        </a:rPr>
                        <m:t>𝑡</m:t>
                      </m:r>
                      <m:r>
                        <a:rPr lang="en-US" i="1">
                          <a:solidFill>
                            <a:srgbClr val="990099"/>
                          </a:solidFill>
                          <a:latin typeface="Cambria Math" panose="02040503050406030204" pitchFamily="18" charset="0"/>
                        </a:rPr>
                        <m:t>)</m:t>
                      </m:r>
                    </m:oMath>
                  </m:oMathPara>
                </a14:m>
                <a:endParaRPr lang="en-US" dirty="0">
                  <a:solidFill>
                    <a:srgbClr val="990099"/>
                  </a:solidFill>
                  <a:latin typeface="Comic Sans MS" panose="030F0702030302020204" pitchFamily="66"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2324" y="685800"/>
                <a:ext cx="4285019" cy="369332"/>
              </a:xfrm>
              <a:prstGeom prst="rect">
                <a:avLst/>
              </a:prstGeom>
              <a:blipFill rotWithShape="1">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8600" y="1055079"/>
                <a:ext cx="5715000" cy="3165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𝑛𝐸𝑃𝐼</m:t>
                          </m:r>
                        </m:e>
                        <m:sub>
                          <m:r>
                            <a:rPr lang="en-US" sz="1400" i="1">
                              <a:solidFill>
                                <a:srgbClr val="00B050"/>
                              </a:solidFill>
                              <a:latin typeface="Cambria Math" panose="02040503050406030204" pitchFamily="18" charset="0"/>
                            </a:rPr>
                            <m:t>𝑊𝑊𝑉</m:t>
                          </m:r>
                        </m:sub>
                      </m:sSub>
                      <m:r>
                        <a:rPr lang="en-US" sz="1400" i="1">
                          <a:solidFill>
                            <a:srgbClr val="00B050"/>
                          </a:solidFill>
                          <a:latin typeface="Cambria Math" panose="02040503050406030204" pitchFamily="18" charset="0"/>
                        </a:rPr>
                        <m:t>(</m:t>
                      </m:r>
                      <m:r>
                        <a:rPr lang="en-US" sz="1400" i="1">
                          <a:solidFill>
                            <a:srgbClr val="00B050"/>
                          </a:solidFill>
                          <a:latin typeface="Cambria Math" panose="02040503050406030204" pitchFamily="18" charset="0"/>
                        </a:rPr>
                        <m:t>𝑡</m:t>
                      </m:r>
                      <m:r>
                        <a:rPr lang="en-US" sz="1400" i="1">
                          <a:solidFill>
                            <a:srgbClr val="00B050"/>
                          </a:solidFill>
                          <a:latin typeface="Cambria Math" panose="02040503050406030204" pitchFamily="18" charset="0"/>
                        </a:rPr>
                        <m:t>)=</m:t>
                      </m:r>
                      <m:r>
                        <m:rPr>
                          <m:nor/>
                        </m:rPr>
                        <a:rPr lang="en-US" sz="1400">
                          <a:solidFill>
                            <a:srgbClr val="00B050"/>
                          </a:solidFill>
                          <a:sym typeface="Symbol"/>
                        </a:rPr>
                        <m:t></m:t>
                      </m:r>
                      <m:r>
                        <m:rPr>
                          <m:nor/>
                        </m:rPr>
                        <a:rPr lang="en-US" sz="1400" baseline="-25000">
                          <a:solidFill>
                            <a:srgbClr val="00B050"/>
                          </a:solidFill>
                        </a:rPr>
                        <m:t>1</m:t>
                      </m:r>
                      <m:r>
                        <a:rPr lang="en-US" sz="1400" i="1">
                          <a:solidFill>
                            <a:srgbClr val="00B050"/>
                          </a:solidFill>
                          <a:latin typeface="Cambria Math" panose="02040503050406030204" pitchFamily="18" charset="0"/>
                        </a:rPr>
                        <m:t>𝐷</m:t>
                      </m:r>
                      <m:r>
                        <a:rPr lang="en-US" sz="1400" i="1">
                          <a:solidFill>
                            <a:srgbClr val="00B050"/>
                          </a:solidFill>
                          <a:latin typeface="Cambria Math" panose="02040503050406030204" pitchFamily="18" charset="0"/>
                        </a:rPr>
                        <m:t>20</m:t>
                      </m:r>
                      <m:r>
                        <a:rPr lang="en-US" sz="1400" i="1">
                          <a:solidFill>
                            <a:srgbClr val="00B050"/>
                          </a:solidFill>
                          <a:latin typeface="Cambria Math" panose="02040503050406030204" pitchFamily="18" charset="0"/>
                        </a:rPr>
                        <m:t>𝑎</m:t>
                      </m:r>
                      <m:r>
                        <m:rPr>
                          <m:nor/>
                        </m:rPr>
                        <a:rPr lang="en-US" sz="1400" baseline="-25000">
                          <a:solidFill>
                            <a:srgbClr val="00B050"/>
                          </a:solidFill>
                        </a:rPr>
                        <m:t>180˚(</m:t>
                      </m:r>
                      <m:r>
                        <m:rPr>
                          <m:nor/>
                        </m:rPr>
                        <a:rPr lang="en-US" sz="1400" baseline="-25000">
                          <a:solidFill>
                            <a:srgbClr val="00B050"/>
                          </a:solidFill>
                        </a:rPr>
                        <m:t>t</m:t>
                      </m:r>
                      <m:r>
                        <m:rPr>
                          <m:nor/>
                        </m:rPr>
                        <a:rPr lang="en-US" sz="1400" i="1" baseline="-25000">
                          <a:solidFill>
                            <a:srgbClr val="00B050"/>
                          </a:solidFill>
                        </a:rPr>
                        <m:t>−</m:t>
                      </m:r>
                      <m:r>
                        <m:rPr>
                          <m:nor/>
                        </m:rPr>
                        <a:rPr lang="en-US" sz="1400" baseline="-25000">
                          <a:solidFill>
                            <a:srgbClr val="00B050"/>
                          </a:solidFill>
                        </a:rPr>
                        <m:t>25)</m:t>
                      </m:r>
                      <m:r>
                        <a:rPr lang="en-US" sz="1400" i="1">
                          <a:solidFill>
                            <a:srgbClr val="00B050"/>
                          </a:solidFill>
                          <a:latin typeface="Cambria Math" panose="02040503050406030204" pitchFamily="18" charset="0"/>
                        </a:rPr>
                        <m:t>+</m:t>
                      </m:r>
                      <m:r>
                        <m:rPr>
                          <m:nor/>
                        </m:rPr>
                        <a:rPr lang="en-US" sz="1400">
                          <a:solidFill>
                            <a:srgbClr val="00B050"/>
                          </a:solidFill>
                          <a:sym typeface="Symbol"/>
                        </a:rPr>
                        <m:t></m:t>
                      </m:r>
                      <m:r>
                        <m:rPr>
                          <m:nor/>
                        </m:rPr>
                        <a:rPr lang="en-US" sz="1400" baseline="-25000">
                          <a:solidFill>
                            <a:srgbClr val="00B050"/>
                          </a:solidFill>
                        </a:rPr>
                        <m:t>2</m:t>
                      </m:r>
                      <m:r>
                        <a:rPr lang="en-US" sz="1400" i="1">
                          <a:solidFill>
                            <a:srgbClr val="00B050"/>
                          </a:solidFill>
                          <a:latin typeface="Cambria Math" panose="02040503050406030204" pitchFamily="18" charset="0"/>
                        </a:rPr>
                        <m:t>𝐷</m:t>
                      </m:r>
                      <m:r>
                        <a:rPr lang="en-US" sz="1400" i="1">
                          <a:solidFill>
                            <a:srgbClr val="00B050"/>
                          </a:solidFill>
                          <a:latin typeface="Cambria Math" panose="02040503050406030204" pitchFamily="18" charset="0"/>
                        </a:rPr>
                        <m:t>20</m:t>
                      </m:r>
                      <m:r>
                        <a:rPr lang="en-US" sz="1400" i="1">
                          <a:solidFill>
                            <a:srgbClr val="00B050"/>
                          </a:solidFill>
                          <a:latin typeface="Cambria Math" panose="02040503050406030204" pitchFamily="18" charset="0"/>
                        </a:rPr>
                        <m:t>𝑎</m:t>
                      </m:r>
                      <m:r>
                        <m:rPr>
                          <m:nor/>
                        </m:rPr>
                        <a:rPr lang="en-US" sz="1400" baseline="-25000">
                          <a:solidFill>
                            <a:srgbClr val="00B050"/>
                          </a:solidFill>
                        </a:rPr>
                        <m:t>170˚</m:t>
                      </m:r>
                      <m:r>
                        <m:rPr>
                          <m:nor/>
                        </m:rPr>
                        <a:rPr lang="en-US" sz="1400" baseline="-25000">
                          <a:solidFill>
                            <a:srgbClr val="00B050"/>
                          </a:solidFill>
                        </a:rPr>
                        <m:t>W</m:t>
                      </m:r>
                      <m:r>
                        <m:rPr>
                          <m:nor/>
                        </m:rPr>
                        <a:rPr lang="en-US" sz="1400" baseline="-25000">
                          <a:solidFill>
                            <a:srgbClr val="00B050"/>
                          </a:solidFill>
                        </a:rPr>
                        <m:t>(</m:t>
                      </m:r>
                      <m:r>
                        <m:rPr>
                          <m:nor/>
                        </m:rPr>
                        <a:rPr lang="en-US" sz="1400" baseline="-25000">
                          <a:solidFill>
                            <a:srgbClr val="00B050"/>
                          </a:solidFill>
                        </a:rPr>
                        <m:t>t</m:t>
                      </m:r>
                      <m:r>
                        <m:rPr>
                          <m:nor/>
                        </m:rPr>
                        <a:rPr lang="en-US" sz="1400" i="1" baseline="-25000">
                          <a:solidFill>
                            <a:srgbClr val="00B050"/>
                          </a:solidFill>
                        </a:rPr>
                        <m:t>−</m:t>
                      </m:r>
                      <m:r>
                        <m:rPr>
                          <m:nor/>
                        </m:rPr>
                        <a:rPr lang="en-US" sz="1400" baseline="-25000">
                          <a:solidFill>
                            <a:srgbClr val="00B050"/>
                          </a:solidFill>
                        </a:rPr>
                        <m:t>15)</m:t>
                      </m:r>
                      <m:r>
                        <a:rPr lang="en-US" sz="1400" i="1">
                          <a:solidFill>
                            <a:srgbClr val="00B050"/>
                          </a:solidFill>
                          <a:latin typeface="Cambria Math" panose="02040503050406030204" pitchFamily="18" charset="0"/>
                        </a:rPr>
                        <m:t>+</m:t>
                      </m:r>
                      <m:r>
                        <m:rPr>
                          <m:nor/>
                        </m:rPr>
                        <a:rPr lang="en-US" sz="1400">
                          <a:solidFill>
                            <a:srgbClr val="00B050"/>
                          </a:solidFill>
                          <a:sym typeface="Symbol"/>
                        </a:rPr>
                        <m:t></m:t>
                      </m:r>
                      <m:r>
                        <m:rPr>
                          <m:nor/>
                        </m:rPr>
                        <a:rPr lang="en-US" sz="1400" baseline="-25000">
                          <a:solidFill>
                            <a:srgbClr val="00B050"/>
                          </a:solidFill>
                        </a:rPr>
                        <m:t>3</m:t>
                      </m:r>
                      <m:r>
                        <a:rPr lang="en-US" sz="1400" i="1">
                          <a:solidFill>
                            <a:srgbClr val="00B050"/>
                          </a:solidFill>
                          <a:latin typeface="Cambria Math" panose="02040503050406030204" pitchFamily="18" charset="0"/>
                        </a:rPr>
                        <m:t>𝐷</m:t>
                      </m:r>
                      <m:r>
                        <a:rPr lang="en-US" sz="1400" i="1">
                          <a:solidFill>
                            <a:srgbClr val="00B050"/>
                          </a:solidFill>
                          <a:latin typeface="Cambria Math" panose="02040503050406030204" pitchFamily="18" charset="0"/>
                        </a:rPr>
                        <m:t>20</m:t>
                      </m:r>
                      <m:r>
                        <a:rPr lang="en-US" sz="1400" i="1">
                          <a:solidFill>
                            <a:srgbClr val="00B050"/>
                          </a:solidFill>
                          <a:latin typeface="Cambria Math" panose="02040503050406030204" pitchFamily="18" charset="0"/>
                        </a:rPr>
                        <m:t>𝑎</m:t>
                      </m:r>
                      <m:r>
                        <m:rPr>
                          <m:nor/>
                        </m:rPr>
                        <a:rPr lang="en-US" sz="1400" baseline="-25000">
                          <a:solidFill>
                            <a:srgbClr val="00B050"/>
                          </a:solidFill>
                        </a:rPr>
                        <m:t>155˚</m:t>
                      </m:r>
                      <m:r>
                        <m:rPr>
                          <m:nor/>
                        </m:rPr>
                        <a:rPr lang="en-US" sz="1400" baseline="-25000">
                          <a:solidFill>
                            <a:srgbClr val="00B050"/>
                          </a:solidFill>
                        </a:rPr>
                        <m:t>W</m:t>
                      </m:r>
                      <m:r>
                        <m:rPr>
                          <m:nor/>
                        </m:rPr>
                        <a:rPr lang="en-US" sz="1400" baseline="-25000">
                          <a:solidFill>
                            <a:srgbClr val="00B050"/>
                          </a:solidFill>
                        </a:rPr>
                        <m:t>(</m:t>
                      </m:r>
                      <m:r>
                        <m:rPr>
                          <m:nor/>
                        </m:rPr>
                        <a:rPr lang="en-US" sz="1400" baseline="-25000">
                          <a:solidFill>
                            <a:srgbClr val="00B050"/>
                          </a:solidFill>
                        </a:rPr>
                        <m:t>t</m:t>
                      </m:r>
                      <m:r>
                        <m:rPr>
                          <m:nor/>
                        </m:rPr>
                        <a:rPr lang="en-US" sz="1400" baseline="-25000">
                          <a:solidFill>
                            <a:srgbClr val="00B050"/>
                          </a:solidFill>
                        </a:rPr>
                        <m:t>)</m:t>
                      </m:r>
                    </m:oMath>
                  </m:oMathPara>
                </a14:m>
                <a:endParaRPr lang="en-US" sz="1400" dirty="0">
                  <a:solidFill>
                    <a:srgbClr val="00B05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28600" y="1055079"/>
                <a:ext cx="5715000" cy="316521"/>
              </a:xfrm>
              <a:prstGeom prst="rect">
                <a:avLst/>
              </a:prstGeom>
              <a:blipFill rotWithShape="1">
                <a:blip r:embed="rId5"/>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1371652"/>
                <a:ext cx="5257800" cy="33542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𝑛𝐸𝑃𝐼</m:t>
                          </m:r>
                        </m:e>
                        <m:sub>
                          <m:r>
                            <a:rPr lang="en-US" sz="1400" i="1">
                              <a:solidFill>
                                <a:srgbClr val="990099"/>
                              </a:solidFill>
                              <a:latin typeface="Cambria Math" panose="02040503050406030204" pitchFamily="18" charset="0"/>
                            </a:rPr>
                            <m:t>𝑂</m:t>
                          </m:r>
                          <m:r>
                            <a:rPr lang="en-US" sz="1400" i="1">
                              <a:solidFill>
                                <a:srgbClr val="990099"/>
                              </a:solidFill>
                              <a:latin typeface="Cambria Math" panose="02040503050406030204" pitchFamily="18" charset="0"/>
                            </a:rPr>
                            <m:t>−</m:t>
                          </m:r>
                          <m:r>
                            <a:rPr lang="en-US" sz="1400" i="1">
                              <a:solidFill>
                                <a:srgbClr val="990099"/>
                              </a:solidFill>
                              <a:latin typeface="Cambria Math" panose="02040503050406030204" pitchFamily="18" charset="0"/>
                            </a:rPr>
                            <m:t>𝐴</m:t>
                          </m:r>
                        </m:sub>
                      </m:sSub>
                      <m:d>
                        <m:dPr>
                          <m:ctrlPr>
                            <a:rPr lang="en-US" sz="1400" i="1">
                              <a:solidFill>
                                <a:srgbClr val="990099"/>
                              </a:solidFill>
                              <a:latin typeface="Cambria Math" panose="02040503050406030204" pitchFamily="18" charset="0"/>
                            </a:rPr>
                          </m:ctrlPr>
                        </m:dPr>
                        <m:e>
                          <m:r>
                            <a:rPr lang="en-US" sz="1400" i="1">
                              <a:solidFill>
                                <a:srgbClr val="990099"/>
                              </a:solidFill>
                              <a:latin typeface="Cambria Math" panose="02040503050406030204" pitchFamily="18" charset="0"/>
                            </a:rPr>
                            <m:t>𝑡</m:t>
                          </m:r>
                          <m:r>
                            <a:rPr lang="en-US" sz="1400" i="1">
                              <a:solidFill>
                                <a:srgbClr val="990099"/>
                              </a:solidFill>
                              <a:latin typeface="Cambria Math" panose="02040503050406030204" pitchFamily="18" charset="0"/>
                            </a:rPr>
                            <m:t>,</m:t>
                          </m:r>
                          <m:sSub>
                            <m:sSubPr>
                              <m:ctrlPr>
                                <a:rPr lang="en-US" sz="1400" i="1">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𝑛𝐸𝑃𝐼</m:t>
                              </m:r>
                            </m:e>
                            <m:sub>
                              <m:r>
                                <a:rPr lang="en-US" sz="1400" i="1">
                                  <a:solidFill>
                                    <a:srgbClr val="990099"/>
                                  </a:solidFill>
                                  <a:latin typeface="Cambria Math" panose="02040503050406030204" pitchFamily="18" charset="0"/>
                                </a:rPr>
                                <m:t>𝑊𝑊𝑊</m:t>
                              </m:r>
                            </m:sub>
                          </m:sSub>
                          <m:r>
                            <a:rPr lang="en-US" sz="1400" i="1">
                              <a:solidFill>
                                <a:srgbClr val="990099"/>
                              </a:solidFill>
                              <a:latin typeface="Cambria Math" panose="02040503050406030204" pitchFamily="18" charset="0"/>
                            </a:rPr>
                            <m:t>, </m:t>
                          </m:r>
                          <m:sSub>
                            <m:sSubPr>
                              <m:ctrlPr>
                                <a:rPr lang="en-US" sz="1400" i="1">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𝑤</m:t>
                              </m:r>
                            </m:e>
                            <m:sub>
                              <m:r>
                                <a:rPr lang="en-US" sz="1400" i="1">
                                  <a:solidFill>
                                    <a:srgbClr val="990099"/>
                                  </a:solidFill>
                                  <a:latin typeface="Cambria Math" panose="02040503050406030204" pitchFamily="18" charset="0"/>
                                </a:rPr>
                                <m:t>𝑥</m:t>
                              </m:r>
                            </m:sub>
                          </m:sSub>
                        </m:e>
                      </m:d>
                      <m:r>
                        <a:rPr lang="en-US" sz="1400" i="1">
                          <a:solidFill>
                            <a:srgbClr val="990099"/>
                          </a:solidFill>
                          <a:latin typeface="Cambria Math" panose="02040503050406030204" pitchFamily="18" charset="0"/>
                        </a:rPr>
                        <m:t>=</m:t>
                      </m:r>
                      <m:r>
                        <a:rPr lang="en-US" sz="1400" i="1">
                          <a:solidFill>
                            <a:srgbClr val="990099"/>
                          </a:solidFill>
                          <a:latin typeface="Cambria Math" panose="02040503050406030204" pitchFamily="18" charset="0"/>
                        </a:rPr>
                        <m:t>𝑠𝑖𝑔𝑛</m:t>
                      </m:r>
                      <m:d>
                        <m:dPr>
                          <m:ctrlPr>
                            <a:rPr lang="en-US" sz="1400" i="1">
                              <a:solidFill>
                                <a:srgbClr val="990099"/>
                              </a:solidFill>
                              <a:latin typeface="Cambria Math" panose="02040503050406030204" pitchFamily="18" charset="0"/>
                            </a:rPr>
                          </m:ctrlPr>
                        </m:dPr>
                        <m:e>
                          <m:r>
                            <a:rPr lang="en-US" sz="1400" i="1">
                              <a:solidFill>
                                <a:srgbClr val="990099"/>
                              </a:solidFill>
                              <a:latin typeface="Cambria Math" panose="02040503050406030204" pitchFamily="18" charset="0"/>
                            </a:rPr>
                            <m:t>𝑒𝑣𝑒𝑛𝑡</m:t>
                          </m:r>
                          <m:d>
                            <m:dPr>
                              <m:ctrlPr>
                                <a:rPr lang="en-US" sz="1400" i="1">
                                  <a:solidFill>
                                    <a:srgbClr val="990099"/>
                                  </a:solidFill>
                                  <a:latin typeface="Cambria Math" panose="02040503050406030204" pitchFamily="18" charset="0"/>
                                </a:rPr>
                              </m:ctrlPr>
                            </m:dPr>
                            <m:e>
                              <m:r>
                                <a:rPr lang="en-US" sz="1400" i="1">
                                  <a:solidFill>
                                    <a:srgbClr val="990099"/>
                                  </a:solidFill>
                                  <a:latin typeface="Cambria Math" panose="02040503050406030204" pitchFamily="18" charset="0"/>
                                </a:rPr>
                                <m:t>𝑡</m:t>
                              </m:r>
                              <m:r>
                                <a:rPr lang="en-US" sz="1400" i="1">
                                  <a:solidFill>
                                    <a:srgbClr val="990099"/>
                                  </a:solidFill>
                                  <a:latin typeface="Cambria Math" panose="02040503050406030204" pitchFamily="18" charset="0"/>
                                </a:rPr>
                                <m:t>,</m:t>
                              </m:r>
                              <m:sSub>
                                <m:sSubPr>
                                  <m:ctrlPr>
                                    <a:rPr lang="en-US" sz="1400" i="1">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𝑤</m:t>
                                  </m:r>
                                </m:e>
                                <m:sub>
                                  <m:r>
                                    <a:rPr lang="en-US" sz="1400" i="1">
                                      <a:solidFill>
                                        <a:srgbClr val="990099"/>
                                      </a:solidFill>
                                      <a:latin typeface="Cambria Math" panose="02040503050406030204" pitchFamily="18" charset="0"/>
                                    </a:rPr>
                                    <m:t>𝑥</m:t>
                                  </m:r>
                                </m:sub>
                              </m:sSub>
                            </m:e>
                          </m:d>
                        </m:e>
                      </m:d>
                      <m:r>
                        <a:rPr lang="en-US" sz="1400" i="1">
                          <a:solidFill>
                            <a:srgbClr val="990099"/>
                          </a:solidFill>
                          <a:latin typeface="Cambria Math" panose="02040503050406030204" pitchFamily="18" charset="0"/>
                        </a:rPr>
                        <m:t>∙</m:t>
                      </m:r>
                      <m:r>
                        <a:rPr lang="en-US" sz="1400" i="1">
                          <a:solidFill>
                            <a:srgbClr val="990099"/>
                          </a:solidFill>
                          <a:latin typeface="Cambria Math" panose="02040503050406030204" pitchFamily="18" charset="0"/>
                        </a:rPr>
                        <m:t>𝑑𝐻</m:t>
                      </m:r>
                      <m:r>
                        <a:rPr lang="en-US" sz="1400" i="1">
                          <a:solidFill>
                            <a:srgbClr val="990099"/>
                          </a:solidFill>
                          <a:latin typeface="Cambria Math" panose="02040503050406030204" pitchFamily="18" charset="0"/>
                        </a:rPr>
                        <m:t>(</m:t>
                      </m:r>
                      <m:r>
                        <a:rPr lang="en-US" sz="1400" i="1">
                          <a:solidFill>
                            <a:srgbClr val="990099"/>
                          </a:solidFill>
                          <a:latin typeface="Cambria Math" panose="02040503050406030204" pitchFamily="18" charset="0"/>
                        </a:rPr>
                        <m:t>𝑡</m:t>
                      </m:r>
                      <m:r>
                        <a:rPr lang="en-US" sz="1400" i="1" smtClean="0">
                          <a:solidFill>
                            <a:srgbClr val="990099"/>
                          </a:solidFill>
                          <a:latin typeface="Cambria Math" panose="02040503050406030204" pitchFamily="18" charset="0"/>
                        </a:rPr>
                        <m:t>,</m:t>
                      </m:r>
                      <m:sSub>
                        <m:sSubPr>
                          <m:ctrlPr>
                            <a:rPr lang="en-US" sz="1400" i="1" smtClean="0">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𝑛𝐸𝑃𝐼</m:t>
                          </m:r>
                        </m:e>
                        <m:sub>
                          <m:r>
                            <a:rPr lang="en-US" sz="1400" i="1">
                              <a:solidFill>
                                <a:srgbClr val="990099"/>
                              </a:solidFill>
                              <a:latin typeface="Cambria Math" panose="02040503050406030204" pitchFamily="18" charset="0"/>
                            </a:rPr>
                            <m:t>𝑤𝑤𝑣</m:t>
                          </m:r>
                        </m:sub>
                      </m:sSub>
                      <m:r>
                        <a:rPr lang="en-US" sz="1400" i="1" smtClean="0">
                          <a:solidFill>
                            <a:srgbClr val="990099"/>
                          </a:solidFill>
                          <a:latin typeface="Cambria Math" panose="02040503050406030204" pitchFamily="18" charset="0"/>
                        </a:rPr>
                        <m:t>)</m:t>
                      </m:r>
                    </m:oMath>
                  </m:oMathPara>
                </a14:m>
                <a:endParaRPr lang="en-US" sz="1400" dirty="0">
                  <a:solidFill>
                    <a:srgbClr val="990099"/>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1371652"/>
                <a:ext cx="5257800" cy="335423"/>
              </a:xfrm>
              <a:prstGeom prst="rect">
                <a:avLst/>
              </a:prstGeom>
              <a:blipFill rotWithShape="1">
                <a:blip r:embed="rId6"/>
                <a:stretch>
                  <a:fillRect b="-3636"/>
                </a:stretch>
              </a:blipFill>
            </p:spPr>
            <p:txBody>
              <a:bodyPr/>
              <a:lstStyle/>
              <a:p>
                <a:r>
                  <a:rPr lang="en-US">
                    <a:noFill/>
                  </a:rPr>
                  <a:t> </a:t>
                </a:r>
              </a:p>
            </p:txBody>
          </p:sp>
        </mc:Fallback>
      </mc:AlternateContent>
      <p:sp>
        <p:nvSpPr>
          <p:cNvPr id="6" name="TextBox 5"/>
          <p:cNvSpPr txBox="1"/>
          <p:nvPr/>
        </p:nvSpPr>
        <p:spPr>
          <a:xfrm>
            <a:off x="2108955" y="381000"/>
            <a:ext cx="4977645" cy="461665"/>
          </a:xfrm>
          <a:prstGeom prst="rect">
            <a:avLst/>
          </a:prstGeom>
          <a:noFill/>
        </p:spPr>
        <p:txBody>
          <a:bodyPr wrap="none" rtlCol="0">
            <a:spAutoFit/>
          </a:bodyPr>
          <a:lstStyle/>
          <a:p>
            <a:r>
              <a:rPr lang="en-US" sz="2400" b="1" dirty="0" smtClean="0">
                <a:solidFill>
                  <a:srgbClr val="FF0000"/>
                </a:solidFill>
                <a:latin typeface="Comic Sans MS" panose="030F0702030302020204" pitchFamily="66" charset="0"/>
              </a:rPr>
              <a:t>Simple ENSO prediction scheme</a:t>
            </a:r>
            <a:endParaRPr lang="en-US" sz="2400" b="1" dirty="0">
              <a:solidFill>
                <a:srgbClr val="FF0000"/>
              </a:solidFill>
              <a:latin typeface="Comic Sans MS" panose="030F0702030302020204" pitchFamily="66" charset="0"/>
            </a:endParaRPr>
          </a:p>
        </p:txBody>
      </p:sp>
      <p:sp>
        <p:nvSpPr>
          <p:cNvPr id="7" name="Rectangle 6"/>
          <p:cNvSpPr/>
          <p:nvPr/>
        </p:nvSpPr>
        <p:spPr>
          <a:xfrm>
            <a:off x="6354115" y="789417"/>
            <a:ext cx="2452916" cy="369332"/>
          </a:xfrm>
          <a:prstGeom prst="rect">
            <a:avLst/>
          </a:prstGeom>
        </p:spPr>
        <p:txBody>
          <a:bodyPr wrap="none">
            <a:spAutoFit/>
          </a:bodyPr>
          <a:lstStyle/>
          <a:p>
            <a:r>
              <a:rPr lang="en-US" dirty="0">
                <a:latin typeface="Comic Sans MS" panose="030F0702030302020204" pitchFamily="66" charset="0"/>
              </a:rPr>
              <a:t>(Tseng et al</a:t>
            </a:r>
            <a:r>
              <a:rPr lang="en-US" dirty="0" smtClean="0">
                <a:latin typeface="Comic Sans MS" panose="030F0702030302020204" pitchFamily="66" charset="0"/>
              </a:rPr>
              <a:t>. , 2017a)</a:t>
            </a:r>
            <a:endParaRPr lang="en-US"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8" name="Rectangle 7"/>
              <p:cNvSpPr/>
              <p:nvPr/>
            </p:nvSpPr>
            <p:spPr>
              <a:xfrm>
                <a:off x="288563" y="1832682"/>
                <a:ext cx="8779237" cy="6819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990099"/>
                          </a:solidFill>
                          <a:latin typeface="Cambria Math" panose="02040503050406030204" pitchFamily="18" charset="0"/>
                          <a:ea typeface="Cambria Math" panose="02040503050406030204" pitchFamily="18" charset="0"/>
                        </a:rPr>
                        <m:t>𝑑𝐻</m:t>
                      </m:r>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e>
                      </m:d>
                      <m:r>
                        <a:rPr lang="en-US" sz="1200" b="0" i="1">
                          <a:solidFill>
                            <a:srgbClr val="990099"/>
                          </a:solidFill>
                          <a:latin typeface="Cambria Math" panose="02040503050406030204" pitchFamily="18" charset="0"/>
                          <a:ea typeface="Cambria Math" panose="02040503050406030204" pitchFamily="18" charset="0"/>
                        </a:rPr>
                        <m:t>=</m:t>
                      </m:r>
                      <m:d>
                        <m:dPr>
                          <m:begChr m:val="{"/>
                          <m:endChr m:val=""/>
                          <m:ctrlPr>
                            <a:rPr lang="en-US" sz="1200" i="1">
                              <a:solidFill>
                                <a:srgbClr val="990099"/>
                              </a:solidFill>
                              <a:latin typeface="Cambria Math" panose="02040503050406030204" pitchFamily="18" charset="0"/>
                              <a:ea typeface="Cambria Math" panose="02040503050406030204" pitchFamily="18" charset="0"/>
                            </a:rPr>
                          </m:ctrlPr>
                        </m:dPr>
                        <m:e>
                          <m:eqArr>
                            <m:eqArrPr>
                              <m:ctrlPr>
                                <a:rPr lang="en-US" sz="1200" i="1">
                                  <a:solidFill>
                                    <a:srgbClr val="990099"/>
                                  </a:solidFill>
                                  <a:latin typeface="Cambria Math" panose="02040503050406030204" pitchFamily="18" charset="0"/>
                                  <a:ea typeface="Cambria Math" panose="02040503050406030204" pitchFamily="18" charset="0"/>
                                </a:rPr>
                              </m:ctrlPr>
                            </m:eqArrPr>
                            <m:e>
                              <m:f>
                                <m:fPr>
                                  <m:ctrlPr>
                                    <a:rPr lang="en-US" sz="1200" i="1">
                                      <a:solidFill>
                                        <a:srgbClr val="990099"/>
                                      </a:solidFill>
                                      <a:latin typeface="Cambria Math" panose="02040503050406030204" pitchFamily="18" charset="0"/>
                                      <a:ea typeface="Cambria Math" panose="02040503050406030204" pitchFamily="18" charset="0"/>
                                    </a:rPr>
                                  </m:ctrlPr>
                                </m:fPr>
                                <m:num>
                                  <m:r>
                                    <a:rPr lang="en-US" sz="1200" b="0" i="1">
                                      <a:solidFill>
                                        <a:srgbClr val="990099"/>
                                      </a:solidFill>
                                      <a:latin typeface="Cambria Math" panose="02040503050406030204" pitchFamily="18" charset="0"/>
                                      <a:ea typeface="Cambria Math" panose="02040503050406030204" pitchFamily="18" charset="0"/>
                                    </a:rPr>
                                    <m:t>[</m:t>
                                  </m:r>
                                  <m:d>
                                    <m:dPr>
                                      <m:begChr m:val="‖"/>
                                      <m:endChr m:val="‖"/>
                                      <m:ctrlPr>
                                        <a:rPr lang="en-US" sz="1200" i="1">
                                          <a:solidFill>
                                            <a:srgbClr val="990099"/>
                                          </a:solidFill>
                                          <a:latin typeface="Cambria Math" panose="02040503050406030204" pitchFamily="18" charset="0"/>
                                          <a:ea typeface="Cambria Math" panose="02040503050406030204" pitchFamily="18" charset="0"/>
                                        </a:rPr>
                                      </m:ctrlPr>
                                    </m:dPr>
                                    <m:e>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e>
                                      </m:d>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−5</m:t>
                                          </m:r>
                                        </m:e>
                                      </m:d>
                                    </m:e>
                                  </m:d>
                                  <m:r>
                                    <a:rPr lang="en-US" sz="1200" b="0" i="1">
                                      <a:solidFill>
                                        <a:srgbClr val="990099"/>
                                      </a:solidFill>
                                      <a:latin typeface="Cambria Math" panose="02040503050406030204" pitchFamily="18" charset="0"/>
                                      <a:ea typeface="Cambria Math" panose="02040503050406030204" pitchFamily="18" charset="0"/>
                                    </a:rPr>
                                    <m:t>+</m:t>
                                  </m:r>
                                  <m:d>
                                    <m:dPr>
                                      <m:begChr m:val="‖"/>
                                      <m:endChr m:val="‖"/>
                                      <m:ctrlPr>
                                        <a:rPr lang="en-US" sz="1200" i="1">
                                          <a:solidFill>
                                            <a:srgbClr val="990099"/>
                                          </a:solidFill>
                                          <a:latin typeface="Cambria Math" panose="02040503050406030204" pitchFamily="18" charset="0"/>
                                          <a:ea typeface="Cambria Math" panose="02040503050406030204" pitchFamily="18" charset="0"/>
                                        </a:rPr>
                                      </m:ctrlPr>
                                    </m:dPr>
                                    <m:e>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−5</m:t>
                                          </m:r>
                                        </m:e>
                                      </m:d>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−10</m:t>
                                          </m:r>
                                        </m:e>
                                      </m:d>
                                    </m:e>
                                  </m:d>
                                  <m:r>
                                    <a:rPr lang="en-US" sz="1200" b="0" i="1">
                                      <a:solidFill>
                                        <a:srgbClr val="990099"/>
                                      </a:solidFill>
                                      <a:latin typeface="Cambria Math" panose="02040503050406030204" pitchFamily="18" charset="0"/>
                                      <a:ea typeface="Cambria Math" panose="02040503050406030204" pitchFamily="18" charset="0"/>
                                    </a:rPr>
                                    <m:t>]</m:t>
                                  </m:r>
                                </m:num>
                                <m:den>
                                  <m:r>
                                    <a:rPr lang="en-US" sz="1200" b="0" i="1">
                                      <a:solidFill>
                                        <a:srgbClr val="990099"/>
                                      </a:solidFill>
                                      <a:latin typeface="Cambria Math" panose="02040503050406030204" pitchFamily="18" charset="0"/>
                                      <a:ea typeface="Cambria Math" panose="02040503050406030204" pitchFamily="18" charset="0"/>
                                    </a:rPr>
                                    <m:t>2</m:t>
                                  </m:r>
                                </m:den>
                              </m:f>
                              <m:r>
                                <a:rPr lang="en-US" sz="1200" b="0" i="1">
                                  <a:solidFill>
                                    <a:srgbClr val="990099"/>
                                  </a:solidFill>
                                  <a:latin typeface="Cambria Math" panose="02040503050406030204" pitchFamily="18" charset="0"/>
                                  <a:ea typeface="Cambria Math" panose="02040503050406030204" pitchFamily="18" charset="0"/>
                                </a:rPr>
                                <m:t>, 1/2≤</m:t>
                              </m:r>
                              <m:r>
                                <a:rPr lang="en-US" sz="1200" b="0" i="1">
                                  <a:solidFill>
                                    <a:srgbClr val="990099"/>
                                  </a:solidFill>
                                  <a:latin typeface="Cambria Math" panose="02040503050406030204" pitchFamily="18" charset="0"/>
                                  <a:ea typeface="Cambria Math" panose="02040503050406030204" pitchFamily="18" charset="0"/>
                                </a:rPr>
                                <m:t>𝑃</m:t>
                              </m:r>
                              <m:r>
                                <a:rPr lang="en-US" sz="1200" b="0" i="1">
                                  <a:solidFill>
                                    <a:srgbClr val="990099"/>
                                  </a:solidFill>
                                  <a:latin typeface="Cambria Math" panose="02040503050406030204" pitchFamily="18" charset="0"/>
                                  <a:ea typeface="Cambria Math" panose="02040503050406030204" pitchFamily="18" charset="0"/>
                                </a:rPr>
                                <m:t>(</m:t>
                              </m:r>
                              <m:r>
                                <a:rPr lang="en-US" sz="1200" b="0" i="1">
                                  <a:solidFill>
                                    <a:srgbClr val="990099"/>
                                  </a:solidFill>
                                  <a:latin typeface="Cambria Math" panose="02040503050406030204" pitchFamily="18" charset="0"/>
                                  <a:ea typeface="Cambria Math" panose="02040503050406030204" pitchFamily="18" charset="0"/>
                                </a:rPr>
                                <m:t>𝑒𝑣𝑒𝑛𝑡</m:t>
                              </m:r>
                              <m:r>
                                <a:rPr lang="en-US" sz="1200" b="0" i="1">
                                  <a:solidFill>
                                    <a:srgbClr val="990099"/>
                                  </a:solidFill>
                                  <a:latin typeface="Cambria Math" panose="02040503050406030204" pitchFamily="18" charset="0"/>
                                  <a:ea typeface="Cambria Math" panose="02040503050406030204" pitchFamily="18" charset="0"/>
                                </a:rPr>
                                <m:t>(</m:t>
                              </m:r>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𝑤</m:t>
                                  </m:r>
                                </m:e>
                                <m:sub>
                                  <m:r>
                                    <a:rPr lang="en-US" sz="1200" b="0" i="1">
                                      <a:solidFill>
                                        <a:srgbClr val="990099"/>
                                      </a:solidFill>
                                      <a:latin typeface="Cambria Math" panose="02040503050406030204" pitchFamily="18" charset="0"/>
                                      <a:ea typeface="Cambria Math" panose="02040503050406030204" pitchFamily="18" charset="0"/>
                                    </a:rPr>
                                    <m:t>𝑥</m:t>
                                  </m:r>
                                </m:sub>
                              </m:sSub>
                              <m:r>
                                <a:rPr lang="en-US" sz="1200" b="0" i="1">
                                  <a:solidFill>
                                    <a:srgbClr val="990099"/>
                                  </a:solidFill>
                                  <a:latin typeface="Cambria Math" panose="02040503050406030204" pitchFamily="18" charset="0"/>
                                  <a:ea typeface="Cambria Math" panose="02040503050406030204" pitchFamily="18" charset="0"/>
                                </a:rPr>
                                <m:t>))</m:t>
                              </m:r>
                            </m:e>
                            <m:e>
                              <m:r>
                                <a:rPr lang="en-US" sz="1200" b="0" i="1">
                                  <a:solidFill>
                                    <a:srgbClr val="990099"/>
                                  </a:solidFill>
                                  <a:latin typeface="Cambria Math" panose="02040503050406030204" pitchFamily="18" charset="0"/>
                                  <a:ea typeface="Cambria Math" panose="02040503050406030204" pitchFamily="18" charset="0"/>
                                </a:rPr>
                                <m:t>                                                   0                                           </m:t>
                              </m:r>
                              <m:r>
                                <a:rPr lang="en-US" sz="1200" b="0" i="1" smtClean="0">
                                  <a:solidFill>
                                    <a:srgbClr val="990099"/>
                                  </a:solidFill>
                                  <a:latin typeface="Cambria Math"/>
                                  <a:ea typeface="Cambria Math" panose="02040503050406030204" pitchFamily="18" charset="0"/>
                                </a:rPr>
                                <m:t>                                         </m:t>
                              </m:r>
                              <m:r>
                                <a:rPr lang="en-US" sz="1200" b="0" i="1">
                                  <a:solidFill>
                                    <a:srgbClr val="990099"/>
                                  </a:solidFill>
                                  <a:latin typeface="Cambria Math" panose="02040503050406030204" pitchFamily="18" charset="0"/>
                                  <a:ea typeface="Cambria Math" panose="02040503050406030204" pitchFamily="18" charset="0"/>
                                </a:rPr>
                                <m:t>    </m:t>
                              </m:r>
                              <m:r>
                                <a:rPr lang="en-US" sz="1200" b="0" i="1" smtClean="0">
                                  <a:solidFill>
                                    <a:srgbClr val="990099"/>
                                  </a:solidFill>
                                  <a:latin typeface="Cambria Math"/>
                                  <a:ea typeface="Cambria Math" panose="02040503050406030204" pitchFamily="18" charset="0"/>
                                </a:rPr>
                                <m:t>   </m:t>
                              </m:r>
                              <m:r>
                                <a:rPr lang="en-US" sz="1200" b="0" i="1">
                                  <a:solidFill>
                                    <a:srgbClr val="990099"/>
                                  </a:solidFill>
                                  <a:latin typeface="Cambria Math" panose="02040503050406030204" pitchFamily="18" charset="0"/>
                                  <a:ea typeface="Cambria Math" panose="02040503050406030204" pitchFamily="18" charset="0"/>
                                </a:rPr>
                                <m:t>  , </m:t>
                              </m:r>
                              <m:r>
                                <a:rPr lang="en-US" sz="1200" b="0" i="1">
                                  <a:solidFill>
                                    <a:srgbClr val="990099"/>
                                  </a:solidFill>
                                  <a:latin typeface="Cambria Math" panose="02040503050406030204" pitchFamily="18" charset="0"/>
                                  <a:ea typeface="Cambria Math" panose="02040503050406030204" pitchFamily="18" charset="0"/>
                                </a:rPr>
                                <m:t>𝑃</m:t>
                              </m:r>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𝑒𝑣𝑒𝑛𝑡</m:t>
                                  </m:r>
                                  <m:r>
                                    <a:rPr lang="en-US" sz="1200" b="0" i="1">
                                      <a:solidFill>
                                        <a:srgbClr val="990099"/>
                                      </a:solidFill>
                                      <a:latin typeface="Cambria Math" panose="02040503050406030204" pitchFamily="18" charset="0"/>
                                      <a:ea typeface="Cambria Math" panose="02040503050406030204" pitchFamily="18" charset="0"/>
                                    </a:rPr>
                                    <m:t>(</m:t>
                                  </m:r>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𝑤</m:t>
                                      </m:r>
                                    </m:e>
                                    <m:sub>
                                      <m:r>
                                        <a:rPr lang="en-US" sz="1200" b="0" i="1">
                                          <a:solidFill>
                                            <a:srgbClr val="990099"/>
                                          </a:solidFill>
                                          <a:latin typeface="Cambria Math" panose="02040503050406030204" pitchFamily="18" charset="0"/>
                                          <a:ea typeface="Cambria Math" panose="02040503050406030204" pitchFamily="18" charset="0"/>
                                        </a:rPr>
                                        <m:t>𝑥</m:t>
                                      </m:r>
                                    </m:sub>
                                  </m:sSub>
                                  <m:r>
                                    <a:rPr lang="en-US" sz="1200" b="0" i="1">
                                      <a:solidFill>
                                        <a:srgbClr val="990099"/>
                                      </a:solidFill>
                                      <a:latin typeface="Cambria Math" panose="02040503050406030204" pitchFamily="18" charset="0"/>
                                      <a:ea typeface="Cambria Math" panose="02040503050406030204" pitchFamily="18" charset="0"/>
                                    </a:rPr>
                                    <m:t>)</m:t>
                                  </m:r>
                                </m:e>
                              </m:d>
                              <m:r>
                                <a:rPr lang="en-US" sz="1200" b="0" i="1">
                                  <a:solidFill>
                                    <a:srgbClr val="990099"/>
                                  </a:solidFill>
                                  <a:latin typeface="Cambria Math" panose="02040503050406030204" pitchFamily="18" charset="0"/>
                                  <a:ea typeface="Cambria Math" panose="02040503050406030204" pitchFamily="18" charset="0"/>
                                </a:rPr>
                                <m:t>&lt;1/2</m:t>
                              </m:r>
                            </m:e>
                          </m:eqArr>
                        </m:e>
                      </m:d>
                    </m:oMath>
                  </m:oMathPara>
                </a14:m>
                <a:endParaRPr lang="en-US" sz="1200" dirty="0">
                  <a:solidFill>
                    <a:srgbClr val="990099"/>
                  </a:solidFill>
                  <a:latin typeface="Cambria Math" panose="02040503050406030204" pitchFamily="18" charset="0"/>
                  <a:ea typeface="Cambria Math" panose="020405030504060302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8563" y="1832682"/>
                <a:ext cx="8779237" cy="68191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486400" y="1311735"/>
                <a:ext cx="3657600" cy="5170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990099"/>
                          </a:solidFill>
                          <a:latin typeface="Cambria Math"/>
                        </a:rPr>
                        <m:t>𝑒𝑣𝑒𝑛𝑡</m:t>
                      </m:r>
                      <m:r>
                        <a:rPr lang="en-US" sz="1400" b="0" i="1" smtClean="0">
                          <a:solidFill>
                            <a:srgbClr val="990099"/>
                          </a:solidFill>
                          <a:latin typeface="Cambria Math"/>
                        </a:rPr>
                        <m:t>(</m:t>
                      </m:r>
                      <m:r>
                        <a:rPr lang="en-US" sz="1400" b="0" i="1" smtClean="0">
                          <a:solidFill>
                            <a:srgbClr val="990099"/>
                          </a:solidFill>
                          <a:latin typeface="Cambria Math"/>
                        </a:rPr>
                        <m:t>𝑡</m:t>
                      </m:r>
                      <m:r>
                        <a:rPr lang="en-US" sz="1400" b="0" i="1" smtClean="0">
                          <a:solidFill>
                            <a:srgbClr val="990099"/>
                          </a:solidFill>
                          <a:latin typeface="Cambria Math"/>
                        </a:rPr>
                        <m:t>,</m:t>
                      </m:r>
                      <m:sSub>
                        <m:sSubPr>
                          <m:ctrlPr>
                            <a:rPr lang="en-US" sz="1400" i="1">
                              <a:solidFill>
                                <a:srgbClr val="990099"/>
                              </a:solidFill>
                              <a:latin typeface="Cambria Math" panose="02040503050406030204" pitchFamily="18" charset="0"/>
                            </a:rPr>
                          </m:ctrlPr>
                        </m:sSubPr>
                        <m:e>
                          <m:r>
                            <a:rPr lang="en-US" sz="1400" b="0" i="1">
                              <a:solidFill>
                                <a:srgbClr val="990099"/>
                              </a:solidFill>
                              <a:latin typeface="Cambria Math"/>
                            </a:rPr>
                            <m:t>𝑤</m:t>
                          </m:r>
                        </m:e>
                        <m:sub>
                          <m:r>
                            <a:rPr lang="en-US" sz="1400" b="0" i="1">
                              <a:solidFill>
                                <a:srgbClr val="990099"/>
                              </a:solidFill>
                              <a:latin typeface="Cambria Math"/>
                            </a:rPr>
                            <m:t>𝑥</m:t>
                          </m:r>
                        </m:sub>
                      </m:sSub>
                      <m:r>
                        <a:rPr lang="en-US" sz="1400" b="0" i="1">
                          <a:solidFill>
                            <a:srgbClr val="990099"/>
                          </a:solidFill>
                          <a:latin typeface="Cambria Math"/>
                        </a:rPr>
                        <m:t>)=</m:t>
                      </m:r>
                      <m:d>
                        <m:dPr>
                          <m:begChr m:val="{"/>
                          <m:endChr m:val=""/>
                          <m:ctrlPr>
                            <a:rPr lang="en-US" sz="1400" i="1">
                              <a:solidFill>
                                <a:srgbClr val="990099"/>
                              </a:solidFill>
                              <a:latin typeface="Cambria Math" panose="02040503050406030204" pitchFamily="18" charset="0"/>
                            </a:rPr>
                          </m:ctrlPr>
                        </m:dPr>
                        <m:e>
                          <m:eqArr>
                            <m:eqArrPr>
                              <m:ctrlPr>
                                <a:rPr lang="en-US" sz="1400" i="1">
                                  <a:solidFill>
                                    <a:srgbClr val="990099"/>
                                  </a:solidFill>
                                  <a:latin typeface="Cambria Math" panose="02040503050406030204" pitchFamily="18" charset="0"/>
                                </a:rPr>
                              </m:ctrlPr>
                            </m:eqArrPr>
                            <m:e>
                              <m:r>
                                <a:rPr lang="en-US" sz="1400" b="0" i="1">
                                  <a:solidFill>
                                    <a:srgbClr val="990099"/>
                                  </a:solidFill>
                                  <a:latin typeface="Cambria Math"/>
                                </a:rPr>
                                <m:t>𝑝𝑜𝑠𝑖𝑡𝑖𝑣𝑒</m:t>
                              </m:r>
                              <m:r>
                                <a:rPr lang="en-US" sz="1400" b="0" i="1">
                                  <a:solidFill>
                                    <a:srgbClr val="990099"/>
                                  </a:solidFill>
                                  <a:latin typeface="Cambria Math"/>
                                </a:rPr>
                                <m:t> </m:t>
                              </m:r>
                              <m:sSub>
                                <m:sSubPr>
                                  <m:ctrlPr>
                                    <a:rPr lang="en-US" sz="1400" i="1">
                                      <a:solidFill>
                                        <a:srgbClr val="990099"/>
                                      </a:solidFill>
                                      <a:latin typeface="Cambria Math" panose="02040503050406030204" pitchFamily="18" charset="0"/>
                                    </a:rPr>
                                  </m:ctrlPr>
                                </m:sSubPr>
                                <m:e>
                                  <m:r>
                                    <a:rPr lang="en-US" sz="1400" b="0" i="1">
                                      <a:solidFill>
                                        <a:srgbClr val="990099"/>
                                      </a:solidFill>
                                      <a:latin typeface="Cambria Math"/>
                                    </a:rPr>
                                    <m:t>𝑤</m:t>
                                  </m:r>
                                </m:e>
                                <m:sub>
                                  <m:r>
                                    <a:rPr lang="en-US" sz="1400" b="0" i="1">
                                      <a:solidFill>
                                        <a:srgbClr val="990099"/>
                                      </a:solidFill>
                                      <a:latin typeface="Cambria Math"/>
                                    </a:rPr>
                                    <m:t>𝑥</m:t>
                                  </m:r>
                                </m:sub>
                              </m:sSub>
                              <m:r>
                                <a:rPr lang="en-US" sz="1400" b="0" i="1">
                                  <a:solidFill>
                                    <a:srgbClr val="990099"/>
                                  </a:solidFill>
                                  <a:latin typeface="Cambria Math"/>
                                </a:rPr>
                                <m:t>    </m:t>
                              </m:r>
                              <m:r>
                                <a:rPr lang="en-US" sz="1400" b="0" i="1">
                                  <a:solidFill>
                                    <a:srgbClr val="990099"/>
                                  </a:solidFill>
                                  <a:latin typeface="Cambria Math"/>
                                </a:rPr>
                                <m:t>𝑖𝑛</m:t>
                              </m:r>
                              <m:r>
                                <a:rPr lang="en-US" sz="1400" b="0" i="1">
                                  <a:solidFill>
                                    <a:srgbClr val="990099"/>
                                  </a:solidFill>
                                  <a:latin typeface="Cambria Math"/>
                                </a:rPr>
                                <m:t> [</m:t>
                              </m:r>
                              <m:r>
                                <a:rPr lang="en-US" sz="1400" b="0" i="1">
                                  <a:solidFill>
                                    <a:srgbClr val="990099"/>
                                  </a:solidFill>
                                  <a:latin typeface="Cambria Math"/>
                                </a:rPr>
                                <m:t>𝑡</m:t>
                              </m:r>
                              <m:r>
                                <a:rPr lang="en-US" sz="1400" b="0" i="1">
                                  <a:solidFill>
                                    <a:srgbClr val="990099"/>
                                  </a:solidFill>
                                  <a:latin typeface="Cambria Math"/>
                                </a:rPr>
                                <m:t>−50,</m:t>
                              </m:r>
                              <m:r>
                                <a:rPr lang="en-US" sz="1400" b="0" i="1">
                                  <a:solidFill>
                                    <a:srgbClr val="990099"/>
                                  </a:solidFill>
                                  <a:latin typeface="Cambria Math"/>
                                </a:rPr>
                                <m:t>𝑡</m:t>
                              </m:r>
                              <m:r>
                                <a:rPr lang="en-US" sz="1400" b="0" i="1">
                                  <a:solidFill>
                                    <a:srgbClr val="990099"/>
                                  </a:solidFill>
                                  <a:latin typeface="Cambria Math"/>
                                </a:rPr>
                                <m:t>]</m:t>
                              </m:r>
                            </m:e>
                            <m:e>
                              <m:r>
                                <a:rPr lang="en-US" sz="1400" b="0" i="1">
                                  <a:solidFill>
                                    <a:srgbClr val="990099"/>
                                  </a:solidFill>
                                  <a:latin typeface="Cambria Math"/>
                                </a:rPr>
                                <m:t>𝑛𝑒𝑔𝑎𝑡𝑖𝑣𝑒</m:t>
                              </m:r>
                              <m:r>
                                <a:rPr lang="en-US" sz="1400" b="0" i="1">
                                  <a:solidFill>
                                    <a:srgbClr val="990099"/>
                                  </a:solidFill>
                                  <a:latin typeface="Cambria Math"/>
                                </a:rPr>
                                <m:t> </m:t>
                              </m:r>
                              <m:sSub>
                                <m:sSubPr>
                                  <m:ctrlPr>
                                    <a:rPr lang="en-US" sz="1400" i="1">
                                      <a:solidFill>
                                        <a:srgbClr val="990099"/>
                                      </a:solidFill>
                                      <a:latin typeface="Cambria Math" panose="02040503050406030204" pitchFamily="18" charset="0"/>
                                    </a:rPr>
                                  </m:ctrlPr>
                                </m:sSubPr>
                                <m:e>
                                  <m:r>
                                    <a:rPr lang="en-US" sz="1400" b="0" i="1">
                                      <a:solidFill>
                                        <a:srgbClr val="990099"/>
                                      </a:solidFill>
                                      <a:latin typeface="Cambria Math"/>
                                    </a:rPr>
                                    <m:t>𝑤</m:t>
                                  </m:r>
                                </m:e>
                                <m:sub>
                                  <m:r>
                                    <a:rPr lang="en-US" sz="1400" b="0" i="1">
                                      <a:solidFill>
                                        <a:srgbClr val="990099"/>
                                      </a:solidFill>
                                      <a:latin typeface="Cambria Math"/>
                                    </a:rPr>
                                    <m:t>𝑥</m:t>
                                  </m:r>
                                </m:sub>
                              </m:sSub>
                              <m:r>
                                <a:rPr lang="en-US" sz="1400" b="0" i="1">
                                  <a:solidFill>
                                    <a:srgbClr val="990099"/>
                                  </a:solidFill>
                                  <a:latin typeface="Cambria Math"/>
                                </a:rPr>
                                <m:t>  </m:t>
                              </m:r>
                              <m:r>
                                <a:rPr lang="en-US" sz="1400" b="0" i="1">
                                  <a:solidFill>
                                    <a:srgbClr val="990099"/>
                                  </a:solidFill>
                                  <a:latin typeface="Cambria Math"/>
                                </a:rPr>
                                <m:t>𝑖𝑛</m:t>
                              </m:r>
                              <m:r>
                                <a:rPr lang="en-US" sz="1400" b="0" i="1">
                                  <a:solidFill>
                                    <a:srgbClr val="990099"/>
                                  </a:solidFill>
                                  <a:latin typeface="Cambria Math"/>
                                </a:rPr>
                                <m:t> </m:t>
                              </m:r>
                              <m:d>
                                <m:dPr>
                                  <m:begChr m:val="["/>
                                  <m:endChr m:val="]"/>
                                  <m:ctrlPr>
                                    <a:rPr lang="en-US" sz="1400" i="1">
                                      <a:solidFill>
                                        <a:srgbClr val="990099"/>
                                      </a:solidFill>
                                      <a:latin typeface="Cambria Math" panose="02040503050406030204" pitchFamily="18" charset="0"/>
                                    </a:rPr>
                                  </m:ctrlPr>
                                </m:dPr>
                                <m:e>
                                  <m:r>
                                    <a:rPr lang="en-US" sz="1400" b="0" i="1">
                                      <a:solidFill>
                                        <a:srgbClr val="990099"/>
                                      </a:solidFill>
                                      <a:latin typeface="Cambria Math"/>
                                    </a:rPr>
                                    <m:t>𝑡</m:t>
                                  </m:r>
                                  <m:r>
                                    <a:rPr lang="en-US" sz="1400" b="0" i="1">
                                      <a:solidFill>
                                        <a:srgbClr val="990099"/>
                                      </a:solidFill>
                                      <a:latin typeface="Cambria Math"/>
                                    </a:rPr>
                                    <m:t>−50,</m:t>
                                  </m:r>
                                  <m:r>
                                    <a:rPr lang="en-US" sz="1400" b="0" i="1">
                                      <a:solidFill>
                                        <a:srgbClr val="990099"/>
                                      </a:solidFill>
                                      <a:latin typeface="Cambria Math"/>
                                    </a:rPr>
                                    <m:t>𝑡</m:t>
                                  </m:r>
                                </m:e>
                              </m:d>
                            </m:e>
                          </m:eqArr>
                        </m:e>
                      </m:d>
                    </m:oMath>
                  </m:oMathPara>
                </a14:m>
                <a:endParaRPr lang="en-US" sz="1400" dirty="0">
                  <a:solidFill>
                    <a:srgbClr val="990099"/>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486400" y="1311735"/>
                <a:ext cx="3657600" cy="517065"/>
              </a:xfrm>
              <a:prstGeom prst="rect">
                <a:avLst/>
              </a:prstGeom>
              <a:blipFill rotWithShape="1">
                <a:blip r:embed="rId8"/>
                <a:stretch>
                  <a:fillRect t="-152941" b="-225882"/>
                </a:stretch>
              </a:blipFill>
            </p:spPr>
            <p:txBody>
              <a:bodyPr/>
              <a:lstStyle/>
              <a:p>
                <a:r>
                  <a:rPr lang="en-US">
                    <a:noFill/>
                  </a:rPr>
                  <a:t> </a:t>
                </a:r>
              </a:p>
            </p:txBody>
          </p:sp>
        </mc:Fallback>
      </mc:AlternateContent>
    </p:spTree>
    <p:extLst>
      <p:ext uri="{BB962C8B-B14F-4D97-AF65-F5344CB8AC3E}">
        <p14:creationId xmlns:p14="http://schemas.microsoft.com/office/powerpoint/2010/main" val="394088432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ytseng\Google Drive\Storage\NP_STC_paper\manuscript_ENSO\submission2\FIGURES\20160413_mon4\Figure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673667"/>
            <a:ext cx="7010400" cy="4184333"/>
          </a:xfrm>
          <a:prstGeom prst="rect">
            <a:avLst/>
          </a:prstGeom>
          <a:noFill/>
          <a:ln>
            <a:noFill/>
          </a:ln>
        </p:spPr>
      </p:pic>
      <p:sp>
        <p:nvSpPr>
          <p:cNvPr id="2" name="TextBox 1"/>
          <p:cNvSpPr txBox="1"/>
          <p:nvPr/>
        </p:nvSpPr>
        <p:spPr>
          <a:xfrm>
            <a:off x="27008" y="4495800"/>
            <a:ext cx="2868592" cy="646331"/>
          </a:xfrm>
          <a:prstGeom prst="rect">
            <a:avLst/>
          </a:prstGeom>
          <a:noFill/>
        </p:spPr>
        <p:txBody>
          <a:bodyPr wrap="square" rtlCol="0">
            <a:spAutoFit/>
          </a:bodyPr>
          <a:lstStyle/>
          <a:p>
            <a:r>
              <a:rPr lang="en-US" dirty="0" smtClean="0">
                <a:latin typeface="Comic Sans MS" panose="030F0702030302020204" pitchFamily="66" charset="0"/>
              </a:rPr>
              <a:t>Linear regression model -6month lead time</a:t>
            </a:r>
            <a:endParaRPr lang="en-US" dirty="0">
              <a:latin typeface="Comic Sans MS" panose="030F0702030302020204" pitchFamily="66" charset="0"/>
            </a:endParaRPr>
          </a:p>
        </p:txBody>
      </p:sp>
      <p:pic>
        <p:nvPicPr>
          <p:cNvPr id="5" name="圖片 2" descr="C:\Users\NEW_LENOVO\Google Drive\Storage\NP_STC_paper\manuscript_ENSO\submission2\FIGURES\6mon\Figure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565265" cy="2673667"/>
          </a:xfrm>
          <a:prstGeom prst="rect">
            <a:avLst/>
          </a:prstGeom>
          <a:noFill/>
          <a:ln>
            <a:noFill/>
          </a:ln>
        </p:spPr>
      </p:pic>
      <p:sp>
        <p:nvSpPr>
          <p:cNvPr id="3" name="Rectangle 2"/>
          <p:cNvSpPr/>
          <p:nvPr/>
        </p:nvSpPr>
        <p:spPr>
          <a:xfrm>
            <a:off x="7973568" y="4992624"/>
            <a:ext cx="304800" cy="1524000"/>
          </a:xfrm>
          <a:prstGeom prst="rect">
            <a:avLst/>
          </a:prstGeom>
          <a:solidFill>
            <a:schemeClr val="accent1">
              <a:alpha val="20000"/>
            </a:schemeClr>
          </a:solidFill>
          <a:ln>
            <a:solidFill>
              <a:schemeClr val="bg2">
                <a:lumMod val="60000"/>
                <a:lumOff val="4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39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ytseng\Google Drive\Storage\NP_STC_paper\manuscript_ENSO\submission2\figures\Figure9.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2209800"/>
            <a:ext cx="9144000" cy="4269105"/>
          </a:xfrm>
          <a:prstGeom prst="rect">
            <a:avLst/>
          </a:prstGeom>
          <a:noFill/>
          <a:ln>
            <a:noFill/>
          </a:ln>
        </p:spPr>
      </p:pic>
      <p:sp>
        <p:nvSpPr>
          <p:cNvPr id="2" name="矩形 1"/>
          <p:cNvSpPr/>
          <p:nvPr/>
        </p:nvSpPr>
        <p:spPr>
          <a:xfrm>
            <a:off x="-76200" y="757535"/>
            <a:ext cx="9039654" cy="461665"/>
          </a:xfrm>
          <a:prstGeom prst="rect">
            <a:avLst/>
          </a:prstGeom>
        </p:spPr>
        <p:txBody>
          <a:bodyPr wrap="none">
            <a:spAutoFit/>
          </a:bodyPr>
          <a:lstStyle/>
          <a:p>
            <a:r>
              <a:rPr lang="en-US" altLang="zh-TW" sz="2400" dirty="0" err="1">
                <a:solidFill>
                  <a:srgbClr val="FF0000"/>
                </a:solidFill>
                <a:latin typeface="Comic Sans MS" panose="030F0702030302020204" pitchFamily="66" charset="0"/>
              </a:rPr>
              <a:t>Hovmöller</a:t>
            </a:r>
            <a:r>
              <a:rPr lang="en-US" altLang="zh-TW" sz="2400" dirty="0">
                <a:solidFill>
                  <a:srgbClr val="FF0000"/>
                </a:solidFill>
                <a:latin typeface="Comic Sans MS" panose="030F0702030302020204" pitchFamily="66" charset="0"/>
              </a:rPr>
              <a:t> diagram of </a:t>
            </a:r>
            <a:r>
              <a:rPr lang="en-US" altLang="zh-TW" sz="2400" dirty="0" smtClean="0">
                <a:solidFill>
                  <a:srgbClr val="FF0000"/>
                </a:solidFill>
                <a:latin typeface="Comic Sans MS" panose="030F0702030302020204" pitchFamily="66" charset="0"/>
              </a:rPr>
              <a:t>D20a and zonal wind anomaly (2</a:t>
            </a:r>
            <a:r>
              <a:rPr lang="en-US" altLang="zh-TW" sz="2400" baseline="30000" dirty="0" smtClean="0">
                <a:solidFill>
                  <a:srgbClr val="FF0000"/>
                </a:solidFill>
                <a:latin typeface="Comic Sans MS" panose="030F0702030302020204" pitchFamily="66" charset="0"/>
              </a:rPr>
              <a:t>o</a:t>
            </a:r>
            <a:r>
              <a:rPr lang="en-US" altLang="zh-TW" sz="2400" dirty="0" smtClean="0">
                <a:solidFill>
                  <a:srgbClr val="FF0000"/>
                </a:solidFill>
                <a:latin typeface="Comic Sans MS" panose="030F0702030302020204" pitchFamily="66" charset="0"/>
              </a:rPr>
              <a:t>S-2</a:t>
            </a:r>
            <a:r>
              <a:rPr lang="en-US" altLang="zh-TW" sz="2400" baseline="30000" dirty="0" smtClean="0">
                <a:solidFill>
                  <a:srgbClr val="FF0000"/>
                </a:solidFill>
                <a:latin typeface="Comic Sans MS" panose="030F0702030302020204" pitchFamily="66" charset="0"/>
              </a:rPr>
              <a:t>o</a:t>
            </a:r>
            <a:r>
              <a:rPr lang="en-US" altLang="zh-TW" sz="2400" dirty="0" smtClean="0">
                <a:solidFill>
                  <a:srgbClr val="FF0000"/>
                </a:solidFill>
                <a:latin typeface="Comic Sans MS" panose="030F0702030302020204" pitchFamily="66" charset="0"/>
              </a:rPr>
              <a:t>N)</a:t>
            </a:r>
            <a:endParaRPr lang="zh-TW" altLang="en-US" sz="2400" dirty="0">
              <a:solidFill>
                <a:srgbClr val="FF0000"/>
              </a:solidFill>
              <a:latin typeface="Comic Sans MS" panose="030F0702030302020204" pitchFamily="66" charset="0"/>
            </a:endParaRPr>
          </a:p>
        </p:txBody>
      </p:sp>
      <p:sp>
        <p:nvSpPr>
          <p:cNvPr id="3" name="矩形 2"/>
          <p:cNvSpPr/>
          <p:nvPr/>
        </p:nvSpPr>
        <p:spPr>
          <a:xfrm>
            <a:off x="995696" y="1752600"/>
            <a:ext cx="1823704" cy="646331"/>
          </a:xfrm>
          <a:prstGeom prst="rect">
            <a:avLst/>
          </a:prstGeom>
        </p:spPr>
        <p:txBody>
          <a:bodyPr wrap="none">
            <a:spAutoFit/>
          </a:bodyPr>
          <a:lstStyle/>
          <a:p>
            <a:pPr algn="ctr"/>
            <a:r>
              <a:rPr lang="en-US" altLang="zh-TW" dirty="0">
                <a:latin typeface="Comic Sans MS" panose="030F0702030302020204" pitchFamily="66" charset="0"/>
              </a:rPr>
              <a:t>El </a:t>
            </a:r>
            <a:r>
              <a:rPr lang="en-US" altLang="zh-TW" dirty="0" err="1" smtClean="0">
                <a:latin typeface="Comic Sans MS" panose="030F0702030302020204" pitchFamily="66" charset="0"/>
              </a:rPr>
              <a:t>Niños</a:t>
            </a:r>
            <a:endParaRPr lang="en-US" altLang="zh-TW" dirty="0">
              <a:latin typeface="Comic Sans MS" panose="030F0702030302020204" pitchFamily="66" charset="0"/>
            </a:endParaRPr>
          </a:p>
          <a:p>
            <a:r>
              <a:rPr lang="en-US" altLang="zh-TW" dirty="0" smtClean="0">
                <a:latin typeface="Comic Sans MS" panose="030F0702030302020204" pitchFamily="66" charset="0"/>
              </a:rPr>
              <a:t>strong   	weak</a:t>
            </a:r>
            <a:endParaRPr lang="zh-TW" altLang="en-US" dirty="0">
              <a:latin typeface="Comic Sans MS" panose="030F0702030302020204" pitchFamily="66" charset="0"/>
            </a:endParaRPr>
          </a:p>
        </p:txBody>
      </p:sp>
      <p:sp>
        <p:nvSpPr>
          <p:cNvPr id="5" name="矩形 4"/>
          <p:cNvSpPr/>
          <p:nvPr/>
        </p:nvSpPr>
        <p:spPr>
          <a:xfrm>
            <a:off x="3832254" y="1752600"/>
            <a:ext cx="1636987" cy="646331"/>
          </a:xfrm>
          <a:prstGeom prst="rect">
            <a:avLst/>
          </a:prstGeom>
        </p:spPr>
        <p:txBody>
          <a:bodyPr wrap="none">
            <a:spAutoFit/>
          </a:bodyPr>
          <a:lstStyle/>
          <a:p>
            <a:pPr algn="ctr"/>
            <a:r>
              <a:rPr lang="en-US" altLang="zh-TW" dirty="0" smtClean="0">
                <a:latin typeface="Comic Sans MS" panose="030F0702030302020204" pitchFamily="66" charset="0"/>
              </a:rPr>
              <a:t>La </a:t>
            </a:r>
            <a:r>
              <a:rPr lang="en-US" altLang="zh-TW" dirty="0" err="1" smtClean="0">
                <a:latin typeface="Comic Sans MS" panose="030F0702030302020204" pitchFamily="66" charset="0"/>
              </a:rPr>
              <a:t>Niñas</a:t>
            </a:r>
            <a:endParaRPr lang="en-US" altLang="zh-TW" dirty="0">
              <a:latin typeface="Comic Sans MS" panose="030F0702030302020204" pitchFamily="66" charset="0"/>
            </a:endParaRPr>
          </a:p>
          <a:p>
            <a:r>
              <a:rPr lang="en-US" altLang="zh-TW" dirty="0" smtClean="0">
                <a:latin typeface="Comic Sans MS" panose="030F0702030302020204" pitchFamily="66" charset="0"/>
              </a:rPr>
              <a:t>strong   	weak</a:t>
            </a:r>
            <a:endParaRPr lang="zh-TW" altLang="en-US" dirty="0">
              <a:latin typeface="Comic Sans MS" panose="030F0702030302020204" pitchFamily="66" charset="0"/>
            </a:endParaRPr>
          </a:p>
        </p:txBody>
      </p:sp>
      <p:sp>
        <p:nvSpPr>
          <p:cNvPr id="6" name="矩形 5"/>
          <p:cNvSpPr/>
          <p:nvPr/>
        </p:nvSpPr>
        <p:spPr>
          <a:xfrm>
            <a:off x="6458569" y="1905000"/>
            <a:ext cx="1673856" cy="369332"/>
          </a:xfrm>
          <a:prstGeom prst="rect">
            <a:avLst/>
          </a:prstGeom>
        </p:spPr>
        <p:txBody>
          <a:bodyPr wrap="none">
            <a:spAutoFit/>
          </a:bodyPr>
          <a:lstStyle/>
          <a:p>
            <a:pPr algn="ctr"/>
            <a:r>
              <a:rPr lang="en-US" altLang="zh-TW" dirty="0" smtClean="0">
                <a:latin typeface="Comic Sans MS" panose="030F0702030302020204" pitchFamily="66" charset="0"/>
              </a:rPr>
              <a:t>Neutral years</a:t>
            </a:r>
            <a:endParaRPr lang="zh-TW" altLang="en-US" dirty="0">
              <a:latin typeface="Comic Sans MS" panose="030F0702030302020204" pitchFamily="66" charset="0"/>
            </a:endParaRPr>
          </a:p>
        </p:txBody>
      </p:sp>
      <p:sp>
        <p:nvSpPr>
          <p:cNvPr id="7" name="Rounded Rectangle 6"/>
          <p:cNvSpPr/>
          <p:nvPr/>
        </p:nvSpPr>
        <p:spPr>
          <a:xfrm>
            <a:off x="7315200" y="3566160"/>
            <a:ext cx="1371600" cy="1280160"/>
          </a:xfrm>
          <a:prstGeom prst="roundRect">
            <a:avLst/>
          </a:prstGeom>
          <a:solidFill>
            <a:schemeClr val="bg2">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306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52185580"/>
              </p:ext>
            </p:extLst>
          </p:nvPr>
        </p:nvGraphicFramePr>
        <p:xfrm>
          <a:off x="304800" y="1524000"/>
          <a:ext cx="8534400" cy="2194560"/>
        </p:xfrm>
        <a:graphic>
          <a:graphicData uri="http://schemas.openxmlformats.org/drawingml/2006/table">
            <a:tbl>
              <a:tblPr firstRow="1" firstCol="1" bandRow="1">
                <a:tableStyleId>{5C22544A-7EE6-4342-B048-85BDC9FD1C3A}</a:tableStyleId>
              </a:tblPr>
              <a:tblGrid>
                <a:gridCol w="1240890">
                  <a:extLst>
                    <a:ext uri="{9D8B030D-6E8A-4147-A177-3AD203B41FA5}">
                      <a16:colId xmlns:a16="http://schemas.microsoft.com/office/drawing/2014/main" val="20000"/>
                    </a:ext>
                  </a:extLst>
                </a:gridCol>
                <a:gridCol w="1086560">
                  <a:extLst>
                    <a:ext uri="{9D8B030D-6E8A-4147-A177-3AD203B41FA5}">
                      <a16:colId xmlns:a16="http://schemas.microsoft.com/office/drawing/2014/main" val="20001"/>
                    </a:ext>
                  </a:extLst>
                </a:gridCol>
                <a:gridCol w="1240890">
                  <a:extLst>
                    <a:ext uri="{9D8B030D-6E8A-4147-A177-3AD203B41FA5}">
                      <a16:colId xmlns:a16="http://schemas.microsoft.com/office/drawing/2014/main" val="20002"/>
                    </a:ext>
                  </a:extLst>
                </a:gridCol>
                <a:gridCol w="1241515">
                  <a:extLst>
                    <a:ext uri="{9D8B030D-6E8A-4147-A177-3AD203B41FA5}">
                      <a16:colId xmlns:a16="http://schemas.microsoft.com/office/drawing/2014/main" val="20003"/>
                    </a:ext>
                  </a:extLst>
                </a:gridCol>
                <a:gridCol w="1241515">
                  <a:extLst>
                    <a:ext uri="{9D8B030D-6E8A-4147-A177-3AD203B41FA5}">
                      <a16:colId xmlns:a16="http://schemas.microsoft.com/office/drawing/2014/main" val="20004"/>
                    </a:ext>
                  </a:extLst>
                </a:gridCol>
                <a:gridCol w="1241515">
                  <a:extLst>
                    <a:ext uri="{9D8B030D-6E8A-4147-A177-3AD203B41FA5}">
                      <a16:colId xmlns:a16="http://schemas.microsoft.com/office/drawing/2014/main" val="20005"/>
                    </a:ext>
                  </a:extLst>
                </a:gridCol>
                <a:gridCol w="1241515">
                  <a:extLst>
                    <a:ext uri="{9D8B030D-6E8A-4147-A177-3AD203B41FA5}">
                      <a16:colId xmlns:a16="http://schemas.microsoft.com/office/drawing/2014/main" val="20006"/>
                    </a:ext>
                  </a:extLst>
                </a:gridCol>
              </a:tblGrid>
              <a:tr h="209550">
                <a:tc rowSpan="2">
                  <a:txBody>
                    <a:bodyPr/>
                    <a:lstStyle/>
                    <a:p>
                      <a:pPr marL="0" marR="0" algn="ctr">
                        <a:spcBef>
                          <a:spcPts val="0"/>
                        </a:spcBef>
                        <a:spcAft>
                          <a:spcPts val="0"/>
                        </a:spcAft>
                      </a:pPr>
                      <a:r>
                        <a:rPr lang="en-US" sz="1600" kern="0" dirty="0">
                          <a:effectLst/>
                          <a:latin typeface="Comic Sans MS" panose="030F0702030302020204" pitchFamily="66" charset="0"/>
                        </a:rPr>
                        <a:t>Lead time</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rowSpan="2">
                  <a:txBody>
                    <a:bodyPr/>
                    <a:lstStyle/>
                    <a:p>
                      <a:pPr marL="0" marR="0" algn="ctr">
                        <a:spcBef>
                          <a:spcPts val="0"/>
                        </a:spcBef>
                        <a:spcAft>
                          <a:spcPts val="0"/>
                        </a:spcAft>
                      </a:pPr>
                      <a:r>
                        <a:rPr lang="en-US" sz="1600" kern="0" dirty="0">
                          <a:effectLst/>
                          <a:latin typeface="Comic Sans MS" panose="030F0702030302020204" pitchFamily="66" charset="0"/>
                        </a:rPr>
                        <a:t>Data source</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rowSpan="2">
                  <a:txBody>
                    <a:bodyPr/>
                    <a:lstStyle/>
                    <a:p>
                      <a:pPr marL="0" marR="0" algn="ctr">
                        <a:spcBef>
                          <a:spcPts val="0"/>
                        </a:spcBef>
                        <a:spcAft>
                          <a:spcPts val="0"/>
                        </a:spcAft>
                      </a:pPr>
                      <a:r>
                        <a:rPr lang="en-US" sz="1600" kern="0" dirty="0">
                          <a:effectLst/>
                          <a:latin typeface="Comic Sans MS" panose="030F0702030302020204" pitchFamily="66" charset="0"/>
                        </a:rPr>
                        <a:t>Year</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gridSpan="2">
                  <a:txBody>
                    <a:bodyPr/>
                    <a:lstStyle/>
                    <a:p>
                      <a:pPr marL="0" marR="0" algn="ctr">
                        <a:spcBef>
                          <a:spcPts val="0"/>
                        </a:spcBef>
                        <a:spcAft>
                          <a:spcPts val="0"/>
                        </a:spcAft>
                      </a:pPr>
                      <a:r>
                        <a:rPr lang="en-US" sz="1400" kern="0" dirty="0">
                          <a:effectLst/>
                        </a:rPr>
                        <a:t>Correlation</a:t>
                      </a:r>
                      <a:endParaRPr lang="en-US" sz="1400" kern="100" dirty="0">
                        <a:effectLst/>
                        <a:latin typeface="Calibri"/>
                        <a:ea typeface="PMingLiU"/>
                        <a:cs typeface="Times New Roman"/>
                      </a:endParaRPr>
                    </a:p>
                  </a:txBody>
                  <a:tcPr marL="17780" marR="17780" marT="0" marB="0" anchor="ctr">
                    <a:solidFill>
                      <a:schemeClr val="accent1">
                        <a:lumMod val="50000"/>
                      </a:schemeClr>
                    </a:solidFill>
                  </a:tcPr>
                </a:tc>
                <a:tc hMerge="1">
                  <a:txBody>
                    <a:bodyPr/>
                    <a:lstStyle/>
                    <a:p>
                      <a:endParaRPr lang="en-US"/>
                    </a:p>
                  </a:txBody>
                  <a:tcPr/>
                </a:tc>
                <a:tc gridSpan="2">
                  <a:txBody>
                    <a:bodyPr/>
                    <a:lstStyle/>
                    <a:p>
                      <a:pPr marL="0" marR="0" algn="ctr">
                        <a:spcBef>
                          <a:spcPts val="0"/>
                        </a:spcBef>
                        <a:spcAft>
                          <a:spcPts val="0"/>
                        </a:spcAft>
                      </a:pPr>
                      <a:r>
                        <a:rPr lang="en-US" sz="1400" kern="0" dirty="0">
                          <a:effectLst/>
                        </a:rPr>
                        <a:t>Normalized RMSEs</a:t>
                      </a:r>
                      <a:endParaRPr lang="en-US" sz="1400" kern="100" dirty="0">
                        <a:effectLst/>
                        <a:latin typeface="Calibri"/>
                        <a:ea typeface="PMingLiU"/>
                        <a:cs typeface="Times New Roman"/>
                      </a:endParaRPr>
                    </a:p>
                  </a:txBody>
                  <a:tcPr marL="17780" marR="17780" marT="0" marB="0">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10000"/>
                  </a:ext>
                </a:extLst>
              </a:tr>
              <a:tr h="2190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kern="0" dirty="0" err="1">
                          <a:effectLst/>
                          <a:latin typeface="Comic Sans MS" panose="030F0702030302020204" pitchFamily="66" charset="0"/>
                        </a:rPr>
                        <a:t>nEPI</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WWV</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nEPI</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WWV</a:t>
                      </a:r>
                      <a:endParaRPr lang="en-US" sz="1600" kern="10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1"/>
                  </a:ext>
                </a:extLst>
              </a:tr>
              <a:tr h="219075">
                <a:tc>
                  <a:txBody>
                    <a:bodyPr/>
                    <a:lstStyle/>
                    <a:p>
                      <a:pPr marL="0" marR="0" algn="ctr">
                        <a:spcBef>
                          <a:spcPts val="0"/>
                        </a:spcBef>
                        <a:spcAft>
                          <a:spcPts val="0"/>
                        </a:spcAft>
                      </a:pPr>
                      <a:r>
                        <a:rPr lang="en-US" sz="1600" kern="0" dirty="0">
                          <a:effectLst/>
                          <a:latin typeface="Comic Sans MS" panose="030F0702030302020204" pitchFamily="66" charset="0"/>
                        </a:rPr>
                        <a:t>four-month</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a:txBody>
                    <a:bodyPr/>
                    <a:lstStyle/>
                    <a:p>
                      <a:pPr marL="0" marR="0" algn="ctr">
                        <a:spcBef>
                          <a:spcPts val="0"/>
                        </a:spcBef>
                        <a:spcAft>
                          <a:spcPts val="0"/>
                        </a:spcAft>
                      </a:pPr>
                      <a:r>
                        <a:rPr lang="en-US" sz="1600" kern="0">
                          <a:effectLst/>
                          <a:latin typeface="Comic Sans MS" panose="030F0702030302020204" pitchFamily="66" charset="0"/>
                        </a:rPr>
                        <a:t>TAO</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1994-2015</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0.75</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0.70</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0.66</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0.72</a:t>
                      </a:r>
                      <a:endParaRPr lang="en-US" sz="1600" kern="10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2"/>
                  </a:ext>
                </a:extLst>
              </a:tr>
              <a:tr h="219075">
                <a:tc rowSpan="4">
                  <a:txBody>
                    <a:bodyPr/>
                    <a:lstStyle/>
                    <a:p>
                      <a:pPr marL="0" marR="0" algn="ctr">
                        <a:spcBef>
                          <a:spcPts val="0"/>
                        </a:spcBef>
                        <a:spcAft>
                          <a:spcPts val="0"/>
                        </a:spcAft>
                      </a:pPr>
                      <a:r>
                        <a:rPr lang="en-US" sz="1600" kern="0" dirty="0">
                          <a:effectLst/>
                          <a:latin typeface="Comic Sans MS" panose="030F0702030302020204" pitchFamily="66" charset="0"/>
                        </a:rPr>
                        <a:t>six-month</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a:txBody>
                    <a:bodyPr/>
                    <a:lstStyle/>
                    <a:p>
                      <a:pPr marL="0" marR="0" algn="ctr">
                        <a:spcBef>
                          <a:spcPts val="0"/>
                        </a:spcBef>
                        <a:spcAft>
                          <a:spcPts val="0"/>
                        </a:spcAft>
                      </a:pPr>
                      <a:r>
                        <a:rPr lang="en-US" sz="1600" kern="0" dirty="0">
                          <a:effectLst/>
                          <a:latin typeface="Comic Sans MS" panose="030F0702030302020204" pitchFamily="66" charset="0"/>
                        </a:rPr>
                        <a:t>TAO</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1994-2015</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smtClean="0">
                          <a:effectLst/>
                          <a:latin typeface="Comic Sans MS" panose="030F0702030302020204" pitchFamily="66" charset="0"/>
                        </a:rPr>
                        <a:t>0.67</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0.62</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0.75</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0.78</a:t>
                      </a:r>
                      <a:endParaRPr lang="en-US" sz="1600" kern="10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3"/>
                  </a:ext>
                </a:extLst>
              </a:tr>
              <a:tr h="219075">
                <a:tc vMerge="1">
                  <a:txBody>
                    <a:bodyPr/>
                    <a:lstStyle/>
                    <a:p>
                      <a:endParaRPr lang="en-US"/>
                    </a:p>
                  </a:txBody>
                  <a:tcPr/>
                </a:tc>
                <a:tc>
                  <a:txBody>
                    <a:bodyPr/>
                    <a:lstStyle/>
                    <a:p>
                      <a:pPr marL="0" marR="0" algn="ctr">
                        <a:spcBef>
                          <a:spcPts val="0"/>
                        </a:spcBef>
                        <a:spcAft>
                          <a:spcPts val="0"/>
                        </a:spcAft>
                      </a:pPr>
                      <a:r>
                        <a:rPr lang="en-US" sz="1600" kern="0" dirty="0">
                          <a:effectLst/>
                          <a:latin typeface="Comic Sans MS" panose="030F0702030302020204" pitchFamily="66" charset="0"/>
                        </a:rPr>
                        <a:t>TAO</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2002-2011</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r>
                        <a:rPr lang="en-US" sz="1600" kern="0" dirty="0" smtClean="0">
                          <a:effectLst/>
                          <a:latin typeface="Comic Sans MS" panose="030F0702030302020204" pitchFamily="66" charset="0"/>
                        </a:rPr>
                        <a:t>0.59 </a:t>
                      </a:r>
                      <a:r>
                        <a:rPr lang="en-US" sz="1600" kern="0" dirty="0" smtClean="0">
                          <a:solidFill>
                            <a:srgbClr val="FF0000"/>
                          </a:solidFill>
                          <a:effectLst/>
                          <a:latin typeface="Comic Sans MS" panose="030F0702030302020204" pitchFamily="66" charset="0"/>
                        </a:rPr>
                        <a:t>(0.42)</a:t>
                      </a:r>
                      <a:endParaRPr lang="en-US" sz="1600" kern="100" dirty="0">
                        <a:solidFill>
                          <a:srgbClr val="FF0000"/>
                        </a:solidFill>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 </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0.81</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4"/>
                  </a:ext>
                </a:extLst>
              </a:tr>
              <a:tr h="219075">
                <a:tc vMerge="1">
                  <a:txBody>
                    <a:bodyPr/>
                    <a:lstStyle/>
                    <a:p>
                      <a:endParaRPr lang="en-US"/>
                    </a:p>
                  </a:txBody>
                  <a:tcPr/>
                </a:tc>
                <a:tc>
                  <a:txBody>
                    <a:bodyPr/>
                    <a:lstStyle/>
                    <a:p>
                      <a:pPr marL="0" marR="0" algn="ctr">
                        <a:spcBef>
                          <a:spcPts val="0"/>
                        </a:spcBef>
                        <a:spcAft>
                          <a:spcPts val="0"/>
                        </a:spcAft>
                      </a:pPr>
                      <a:r>
                        <a:rPr lang="en-US" sz="1600" kern="0">
                          <a:effectLst/>
                          <a:latin typeface="Comic Sans MS" panose="030F0702030302020204" pitchFamily="66" charset="0"/>
                        </a:rPr>
                        <a:t>GODAS</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1980-2015</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0.64</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endParaRPr lang="en-US" sz="1600" kern="100">
                        <a:effectLst/>
                        <a:latin typeface="Comic Sans MS" panose="030F0702030302020204" pitchFamily="66" charset="0"/>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0.77</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5"/>
                  </a:ext>
                </a:extLst>
              </a:tr>
              <a:tr h="219075">
                <a:tc vMerge="1">
                  <a:txBody>
                    <a:bodyPr/>
                    <a:lstStyle/>
                    <a:p>
                      <a:endParaRPr lang="en-US"/>
                    </a:p>
                  </a:txBody>
                  <a:tcPr/>
                </a:tc>
                <a:tc>
                  <a:txBody>
                    <a:bodyPr/>
                    <a:lstStyle/>
                    <a:p>
                      <a:pPr marL="0" marR="0" algn="ctr">
                        <a:spcBef>
                          <a:spcPts val="0"/>
                        </a:spcBef>
                        <a:spcAft>
                          <a:spcPts val="0"/>
                        </a:spcAft>
                      </a:pPr>
                      <a:r>
                        <a:rPr lang="en-US" sz="1600" kern="0">
                          <a:effectLst/>
                          <a:latin typeface="Comic Sans MS" panose="030F0702030302020204" pitchFamily="66" charset="0"/>
                        </a:rPr>
                        <a:t>GODAS</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1981-2010</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0.68 </a:t>
                      </a:r>
                      <a:r>
                        <a:rPr lang="en-US" sz="1600" kern="0" dirty="0">
                          <a:solidFill>
                            <a:srgbClr val="FF0000"/>
                          </a:solidFill>
                          <a:effectLst/>
                          <a:latin typeface="Comic Sans MS" panose="030F0702030302020204" pitchFamily="66" charset="0"/>
                        </a:rPr>
                        <a:t>(0.65)</a:t>
                      </a:r>
                      <a:endParaRPr lang="en-US" sz="1600" kern="100" dirty="0">
                        <a:solidFill>
                          <a:srgbClr val="FF0000"/>
                        </a:solidFill>
                        <a:effectLst/>
                        <a:latin typeface="Comic Sans MS" panose="030F0702030302020204" pitchFamily="66" charset="0"/>
                        <a:ea typeface="PMingLiU"/>
                        <a:cs typeface="Times New Roman"/>
                      </a:endParaRPr>
                    </a:p>
                  </a:txBody>
                  <a:tcPr marL="17780" marR="17780" marT="0" marB="0" anchor="ctr"/>
                </a:tc>
                <a:tc>
                  <a:txBody>
                    <a:bodyPr/>
                    <a:lstStyle/>
                    <a:p>
                      <a:endParaRPr lang="en-US" sz="1600" kern="100">
                        <a:effectLst/>
                        <a:latin typeface="Comic Sans MS" panose="030F0702030302020204" pitchFamily="66" charset="0"/>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0.73</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6"/>
                  </a:ext>
                </a:extLst>
              </a:tr>
              <a:tr h="219075">
                <a:tc rowSpan="2">
                  <a:txBody>
                    <a:bodyPr/>
                    <a:lstStyle/>
                    <a:p>
                      <a:pPr marL="0" marR="0" algn="ctr">
                        <a:spcBef>
                          <a:spcPts val="0"/>
                        </a:spcBef>
                        <a:spcAft>
                          <a:spcPts val="0"/>
                        </a:spcAft>
                      </a:pPr>
                      <a:r>
                        <a:rPr lang="en-US" sz="1600" kern="0" dirty="0">
                          <a:effectLst/>
                          <a:latin typeface="Comic Sans MS" panose="030F0702030302020204" pitchFamily="66" charset="0"/>
                        </a:rPr>
                        <a:t>eight-month</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a:txBody>
                    <a:bodyPr/>
                    <a:lstStyle/>
                    <a:p>
                      <a:pPr marL="0" marR="0" algn="ctr">
                        <a:spcBef>
                          <a:spcPts val="0"/>
                        </a:spcBef>
                        <a:spcAft>
                          <a:spcPts val="0"/>
                        </a:spcAft>
                      </a:pPr>
                      <a:r>
                        <a:rPr lang="en-US" sz="1600" kern="0">
                          <a:effectLst/>
                          <a:latin typeface="Comic Sans MS" panose="030F0702030302020204" pitchFamily="66" charset="0"/>
                        </a:rPr>
                        <a:t>TAO</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1994-2015</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0.57</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0.49</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0.82</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0.87</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7"/>
                  </a:ext>
                </a:extLst>
              </a:tr>
              <a:tr h="219075">
                <a:tc vMerge="1">
                  <a:txBody>
                    <a:bodyPr/>
                    <a:lstStyle/>
                    <a:p>
                      <a:endParaRPr lang="en-US"/>
                    </a:p>
                  </a:txBody>
                  <a:tcPr/>
                </a:tc>
                <a:tc>
                  <a:txBody>
                    <a:bodyPr/>
                    <a:lstStyle/>
                    <a:p>
                      <a:pPr marL="0" marR="0" algn="ctr">
                        <a:spcBef>
                          <a:spcPts val="0"/>
                        </a:spcBef>
                        <a:spcAft>
                          <a:spcPts val="0"/>
                        </a:spcAft>
                      </a:pPr>
                      <a:r>
                        <a:rPr lang="en-US" sz="1600" kern="0">
                          <a:effectLst/>
                          <a:latin typeface="Comic Sans MS" panose="030F0702030302020204" pitchFamily="66" charset="0"/>
                        </a:rPr>
                        <a:t>GODAS</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1980-2015</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0.58</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 </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0.79</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26760192"/>
              </p:ext>
            </p:extLst>
          </p:nvPr>
        </p:nvGraphicFramePr>
        <p:xfrm>
          <a:off x="304800" y="4556760"/>
          <a:ext cx="8458200" cy="1463040"/>
        </p:xfrm>
        <a:graphic>
          <a:graphicData uri="http://schemas.openxmlformats.org/drawingml/2006/table">
            <a:tbl>
              <a:tblPr firstRow="1" firstCol="1" bandRow="1">
                <a:tableStyleId>{5C22544A-7EE6-4342-B048-85BDC9FD1C3A}</a:tableStyleId>
              </a:tblPr>
              <a:tblGrid>
                <a:gridCol w="3894496">
                  <a:extLst>
                    <a:ext uri="{9D8B030D-6E8A-4147-A177-3AD203B41FA5}">
                      <a16:colId xmlns:a16="http://schemas.microsoft.com/office/drawing/2014/main" val="20000"/>
                    </a:ext>
                  </a:extLst>
                </a:gridCol>
                <a:gridCol w="2281852">
                  <a:extLst>
                    <a:ext uri="{9D8B030D-6E8A-4147-A177-3AD203B41FA5}">
                      <a16:colId xmlns:a16="http://schemas.microsoft.com/office/drawing/2014/main" val="20001"/>
                    </a:ext>
                  </a:extLst>
                </a:gridCol>
                <a:gridCol w="2281852">
                  <a:extLst>
                    <a:ext uri="{9D8B030D-6E8A-4147-A177-3AD203B41FA5}">
                      <a16:colId xmlns:a16="http://schemas.microsoft.com/office/drawing/2014/main" val="20002"/>
                    </a:ext>
                  </a:extLst>
                </a:gridCol>
              </a:tblGrid>
              <a:tr h="242054">
                <a:tc>
                  <a:txBody>
                    <a:bodyPr/>
                    <a:lstStyle/>
                    <a:p>
                      <a:pPr marL="0" marR="0" algn="ctr">
                        <a:spcBef>
                          <a:spcPts val="0"/>
                        </a:spcBef>
                        <a:spcAft>
                          <a:spcPts val="0"/>
                        </a:spcAft>
                      </a:pPr>
                      <a:r>
                        <a:rPr lang="en-US" sz="1600" kern="100" dirty="0">
                          <a:effectLst/>
                          <a:latin typeface="Comic Sans MS" panose="030F0702030302020204" pitchFamily="66" charset="0"/>
                        </a:rPr>
                        <a:t>ENSO index threshold</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Percent correct</a:t>
                      </a:r>
                    </a:p>
                    <a:p>
                      <a:pPr marL="0" marR="0" algn="ctr">
                        <a:spcBef>
                          <a:spcPts val="0"/>
                        </a:spcBef>
                        <a:spcAft>
                          <a:spcPts val="0"/>
                        </a:spcAft>
                      </a:pPr>
                      <a:r>
                        <a:rPr lang="en-US" sz="1600" kern="100" dirty="0">
                          <a:effectLst/>
                          <a:latin typeface="Comic Sans MS" panose="030F0702030302020204" pitchFamily="66" charset="0"/>
                        </a:rPr>
                        <a:t>1994-2015 (TAO)</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Percent correct</a:t>
                      </a:r>
                    </a:p>
                    <a:p>
                      <a:pPr marL="0" marR="0" algn="ctr">
                        <a:spcBef>
                          <a:spcPts val="0"/>
                        </a:spcBef>
                        <a:spcAft>
                          <a:spcPts val="0"/>
                        </a:spcAft>
                      </a:pPr>
                      <a:r>
                        <a:rPr lang="en-US" sz="1600" kern="100" dirty="0">
                          <a:effectLst/>
                          <a:latin typeface="Comic Sans MS" panose="030F0702030302020204" pitchFamily="66" charset="0"/>
                        </a:rPr>
                        <a:t>1980-2015 (GODAS)</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1600" kern="100" dirty="0">
                          <a:effectLst/>
                          <a:latin typeface="Comic Sans MS" panose="030F0702030302020204" pitchFamily="66" charset="0"/>
                        </a:rPr>
                        <a:t>+ Niño3.4 index</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100% </a:t>
                      </a:r>
                      <a:r>
                        <a:rPr lang="en-US" sz="1600" kern="100" dirty="0">
                          <a:solidFill>
                            <a:srgbClr val="FF0000"/>
                          </a:solidFill>
                          <a:effectLst/>
                          <a:latin typeface="Comic Sans MS" panose="030F0702030302020204" pitchFamily="66" charset="0"/>
                        </a:rPr>
                        <a:t>(67%)</a:t>
                      </a:r>
                      <a:endParaRPr lang="en-US" sz="1600" kern="100" dirty="0">
                        <a:solidFill>
                          <a:srgbClr val="FF0000"/>
                        </a:solidFill>
                        <a:effectLst/>
                        <a:latin typeface="Comic Sans MS" panose="030F0702030302020204" pitchFamily="66" charset="0"/>
                        <a:ea typeface="PMingLiU"/>
                        <a:cs typeface="Times New Roman"/>
                      </a:endParaRPr>
                    </a:p>
                  </a:txBody>
                  <a:tcPr marL="68580" marR="68580" marT="0" marB="0"/>
                </a:tc>
                <a:tc>
                  <a:txBody>
                    <a:bodyPr/>
                    <a:lstStyle/>
                    <a:p>
                      <a:pPr marL="0" marR="0" algn="ctr">
                        <a:spcBef>
                          <a:spcPts val="0"/>
                        </a:spcBef>
                        <a:spcAft>
                          <a:spcPts val="0"/>
                        </a:spcAft>
                      </a:pPr>
                      <a:r>
                        <a:rPr lang="en-US" sz="1600" kern="100" dirty="0">
                          <a:effectLst/>
                          <a:latin typeface="Comic Sans MS" panose="030F0702030302020204" pitchFamily="66" charset="0"/>
                        </a:rPr>
                        <a:t>68%</a:t>
                      </a:r>
                      <a:endParaRPr lang="en-US" sz="1600" kern="100" dirty="0">
                        <a:effectLst/>
                        <a:latin typeface="Comic Sans MS" panose="030F0702030302020204" pitchFamily="66" charset="0"/>
                        <a:ea typeface="PMingLiU"/>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1600" kern="100" dirty="0">
                          <a:effectLst/>
                          <a:latin typeface="Comic Sans MS" panose="030F0702030302020204" pitchFamily="66" charset="0"/>
                        </a:rPr>
                        <a:t>− Niño3.4 index</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smtClean="0">
                          <a:effectLst/>
                          <a:latin typeface="Comic Sans MS" panose="030F0702030302020204" pitchFamily="66" charset="0"/>
                        </a:rPr>
                        <a:t>83% </a:t>
                      </a:r>
                      <a:r>
                        <a:rPr lang="en-US" sz="1600" kern="100" dirty="0">
                          <a:solidFill>
                            <a:srgbClr val="FF0000"/>
                          </a:solidFill>
                          <a:effectLst/>
                          <a:latin typeface="Comic Sans MS" panose="030F0702030302020204" pitchFamily="66" charset="0"/>
                        </a:rPr>
                        <a:t>(75%)</a:t>
                      </a:r>
                      <a:endParaRPr lang="en-US" sz="1600" kern="100" dirty="0">
                        <a:solidFill>
                          <a:srgbClr val="FF0000"/>
                        </a:solidFill>
                        <a:effectLst/>
                        <a:latin typeface="Comic Sans MS" panose="030F0702030302020204" pitchFamily="66" charset="0"/>
                        <a:ea typeface="PMingLiU"/>
                        <a:cs typeface="Times New Roman"/>
                      </a:endParaRPr>
                    </a:p>
                  </a:txBody>
                  <a:tcPr marL="68580" marR="68580" marT="0" marB="0"/>
                </a:tc>
                <a:tc>
                  <a:txBody>
                    <a:bodyPr/>
                    <a:lstStyle/>
                    <a:p>
                      <a:pPr marL="0" marR="0" algn="ctr">
                        <a:spcBef>
                          <a:spcPts val="0"/>
                        </a:spcBef>
                        <a:spcAft>
                          <a:spcPts val="0"/>
                        </a:spcAft>
                      </a:pPr>
                      <a:r>
                        <a:rPr lang="en-US" sz="1600" kern="100" dirty="0">
                          <a:effectLst/>
                          <a:latin typeface="Comic Sans MS" panose="030F0702030302020204" pitchFamily="66" charset="0"/>
                        </a:rPr>
                        <a:t>87%</a:t>
                      </a:r>
                      <a:endParaRPr lang="en-US" sz="1600" kern="100" dirty="0">
                        <a:effectLst/>
                        <a:latin typeface="Comic Sans MS" panose="030F0702030302020204" pitchFamily="66" charset="0"/>
                        <a:ea typeface="PMingLiU"/>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1600" kern="100" dirty="0">
                          <a:effectLst/>
                          <a:latin typeface="Comic Sans MS" panose="030F0702030302020204" pitchFamily="66" charset="0"/>
                        </a:rPr>
                        <a:t>upper </a:t>
                      </a:r>
                      <a:r>
                        <a:rPr lang="en-US" sz="1600" kern="100" dirty="0" err="1">
                          <a:effectLst/>
                          <a:latin typeface="Comic Sans MS" panose="030F0702030302020204" pitchFamily="66" charset="0"/>
                        </a:rPr>
                        <a:t>tercile</a:t>
                      </a:r>
                      <a:r>
                        <a:rPr lang="en-US" sz="1600" kern="100" dirty="0">
                          <a:effectLst/>
                          <a:latin typeface="Comic Sans MS" panose="030F0702030302020204" pitchFamily="66" charset="0"/>
                        </a:rPr>
                        <a:t> Niño3.4 index (El Niño)</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86% </a:t>
                      </a:r>
                      <a:r>
                        <a:rPr lang="en-US" sz="1600" kern="100" dirty="0">
                          <a:solidFill>
                            <a:srgbClr val="FF0000"/>
                          </a:solidFill>
                          <a:effectLst/>
                          <a:latin typeface="Comic Sans MS" panose="030F0702030302020204" pitchFamily="66" charset="0"/>
                        </a:rPr>
                        <a:t>(57%)</a:t>
                      </a:r>
                      <a:endParaRPr lang="en-US" sz="1600" kern="100" dirty="0">
                        <a:solidFill>
                          <a:srgbClr val="FF0000"/>
                        </a:solidFill>
                        <a:effectLst/>
                        <a:latin typeface="Comic Sans MS" panose="030F0702030302020204" pitchFamily="66" charset="0"/>
                        <a:ea typeface="PMingLiU"/>
                        <a:cs typeface="Times New Roman"/>
                      </a:endParaRPr>
                    </a:p>
                  </a:txBody>
                  <a:tcPr marL="68580" marR="68580" marT="0" marB="0"/>
                </a:tc>
                <a:tc>
                  <a:txBody>
                    <a:bodyPr/>
                    <a:lstStyle/>
                    <a:p>
                      <a:pPr marL="0" marR="0" algn="ctr">
                        <a:spcBef>
                          <a:spcPts val="0"/>
                        </a:spcBef>
                        <a:spcAft>
                          <a:spcPts val="0"/>
                        </a:spcAft>
                      </a:pPr>
                      <a:r>
                        <a:rPr lang="en-US" sz="1600" kern="100" dirty="0">
                          <a:effectLst/>
                          <a:latin typeface="Comic Sans MS" panose="030F0702030302020204" pitchFamily="66" charset="0"/>
                        </a:rPr>
                        <a:t>73%</a:t>
                      </a:r>
                      <a:endParaRPr lang="en-US" sz="1600" kern="100" dirty="0">
                        <a:effectLst/>
                        <a:latin typeface="Comic Sans MS" panose="030F0702030302020204" pitchFamily="66" charset="0"/>
                        <a:ea typeface="PMingLiU"/>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0" marR="0">
                        <a:spcBef>
                          <a:spcPts val="0"/>
                        </a:spcBef>
                        <a:spcAft>
                          <a:spcPts val="0"/>
                        </a:spcAft>
                      </a:pPr>
                      <a:r>
                        <a:rPr lang="en-US" sz="1600" kern="100" dirty="0">
                          <a:effectLst/>
                          <a:latin typeface="Comic Sans MS" panose="030F0702030302020204" pitchFamily="66" charset="0"/>
                        </a:rPr>
                        <a:t>lower </a:t>
                      </a:r>
                      <a:r>
                        <a:rPr lang="en-US" sz="1600" kern="100" dirty="0" err="1">
                          <a:effectLst/>
                          <a:latin typeface="Comic Sans MS" panose="030F0702030302020204" pitchFamily="66" charset="0"/>
                        </a:rPr>
                        <a:t>tercile</a:t>
                      </a:r>
                      <a:r>
                        <a:rPr lang="en-US" sz="1600" kern="100" dirty="0">
                          <a:effectLst/>
                          <a:latin typeface="Comic Sans MS" panose="030F0702030302020204" pitchFamily="66" charset="0"/>
                        </a:rPr>
                        <a:t> Niño3.4 index (La Niña)</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86% </a:t>
                      </a:r>
                      <a:r>
                        <a:rPr lang="en-US" sz="1600" kern="100" dirty="0">
                          <a:solidFill>
                            <a:srgbClr val="FF0000"/>
                          </a:solidFill>
                          <a:effectLst/>
                          <a:latin typeface="Comic Sans MS" panose="030F0702030302020204" pitchFamily="66" charset="0"/>
                        </a:rPr>
                        <a:t>(71%)</a:t>
                      </a:r>
                      <a:endParaRPr lang="en-US" sz="1600" kern="100" dirty="0">
                        <a:solidFill>
                          <a:srgbClr val="FF0000"/>
                        </a:solidFill>
                        <a:effectLst/>
                        <a:latin typeface="Comic Sans MS" panose="030F0702030302020204" pitchFamily="66" charset="0"/>
                        <a:ea typeface="PMingLiU"/>
                        <a:cs typeface="Times New Roman"/>
                      </a:endParaRPr>
                    </a:p>
                  </a:txBody>
                  <a:tcPr marL="68580" marR="68580" marT="0" marB="0"/>
                </a:tc>
                <a:tc>
                  <a:txBody>
                    <a:bodyPr/>
                    <a:lstStyle/>
                    <a:p>
                      <a:pPr marL="0" marR="0" algn="ctr">
                        <a:spcBef>
                          <a:spcPts val="0"/>
                        </a:spcBef>
                        <a:spcAft>
                          <a:spcPts val="0"/>
                        </a:spcAft>
                      </a:pPr>
                      <a:r>
                        <a:rPr lang="en-US" sz="1600" kern="100" dirty="0">
                          <a:effectLst/>
                          <a:latin typeface="Comic Sans MS" panose="030F0702030302020204" pitchFamily="66" charset="0"/>
                        </a:rPr>
                        <a:t>82%</a:t>
                      </a:r>
                      <a:endParaRPr lang="en-US" sz="1600" kern="100" dirty="0">
                        <a:effectLst/>
                        <a:latin typeface="Comic Sans MS" panose="030F0702030302020204" pitchFamily="66" charset="0"/>
                        <a:ea typeface="PMingLiU"/>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685800" y="4615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extBox 1"/>
          <p:cNvSpPr txBox="1"/>
          <p:nvPr/>
        </p:nvSpPr>
        <p:spPr>
          <a:xfrm>
            <a:off x="152400" y="882134"/>
            <a:ext cx="2327881" cy="461665"/>
          </a:xfrm>
          <a:prstGeom prst="rect">
            <a:avLst/>
          </a:prstGeom>
          <a:noFill/>
        </p:spPr>
        <p:txBody>
          <a:bodyPr wrap="none" rtlCol="0">
            <a:spAutoFit/>
          </a:bodyPr>
          <a:lstStyle/>
          <a:p>
            <a:r>
              <a:rPr lang="en-US" sz="2400" b="1" dirty="0" err="1" smtClean="0">
                <a:solidFill>
                  <a:srgbClr val="FF0000"/>
                </a:solidFill>
                <a:latin typeface="Comic Sans MS" panose="030F0702030302020204" pitchFamily="66" charset="0"/>
              </a:rPr>
              <a:t>Hindcast</a:t>
            </a:r>
            <a:r>
              <a:rPr lang="en-US" sz="2400" b="1" dirty="0" smtClean="0">
                <a:solidFill>
                  <a:srgbClr val="FF0000"/>
                </a:solidFill>
                <a:latin typeface="Comic Sans MS" panose="030F0702030302020204" pitchFamily="66" charset="0"/>
              </a:rPr>
              <a:t> skills</a:t>
            </a:r>
            <a:endParaRPr lang="en-US" sz="2400" b="1" dirty="0">
              <a:solidFill>
                <a:srgbClr val="FF0000"/>
              </a:solidFill>
              <a:latin typeface="Comic Sans MS" panose="030F0702030302020204" pitchFamily="66" charset="0"/>
            </a:endParaRPr>
          </a:p>
        </p:txBody>
      </p:sp>
      <p:sp>
        <p:nvSpPr>
          <p:cNvPr id="3" name="TextBox 2"/>
          <p:cNvSpPr txBox="1"/>
          <p:nvPr/>
        </p:nvSpPr>
        <p:spPr>
          <a:xfrm>
            <a:off x="5967714" y="772180"/>
            <a:ext cx="2895600" cy="523220"/>
          </a:xfrm>
          <a:prstGeom prst="rect">
            <a:avLst/>
          </a:prstGeom>
          <a:noFill/>
        </p:spPr>
        <p:txBody>
          <a:bodyPr wrap="square" rtlCol="0">
            <a:spAutoFit/>
          </a:bodyPr>
          <a:lstStyle/>
          <a:p>
            <a:r>
              <a:rPr lang="en-US" sz="1400" dirty="0" smtClean="0">
                <a:solidFill>
                  <a:srgbClr val="FF0000"/>
                </a:solidFill>
                <a:latin typeface="Comic Sans MS" panose="030F0702030302020204" pitchFamily="66" charset="0"/>
              </a:rPr>
              <a:t>Multi-model ensemble mean skill (</a:t>
            </a:r>
            <a:r>
              <a:rPr lang="en-US" sz="1400" dirty="0" err="1" smtClean="0">
                <a:solidFill>
                  <a:srgbClr val="FF0000"/>
                </a:solidFill>
                <a:latin typeface="Comic Sans MS" panose="030F0702030302020204" pitchFamily="66" charset="0"/>
              </a:rPr>
              <a:t>Barnston</a:t>
            </a:r>
            <a:r>
              <a:rPr lang="en-US" sz="1400" dirty="0" smtClean="0">
                <a:solidFill>
                  <a:srgbClr val="FF0000"/>
                </a:solidFill>
                <a:latin typeface="Comic Sans MS" panose="030F0702030302020204" pitchFamily="66" charset="0"/>
              </a:rPr>
              <a:t> et al., 2012)</a:t>
            </a:r>
            <a:endParaRPr lang="en-US" sz="1400" dirty="0">
              <a:solidFill>
                <a:srgbClr val="FF0000"/>
              </a:solidFill>
              <a:latin typeface="Comic Sans MS" panose="030F0702030302020204" pitchFamily="66" charset="0"/>
            </a:endParaRPr>
          </a:p>
        </p:txBody>
      </p:sp>
      <p:sp>
        <p:nvSpPr>
          <p:cNvPr id="8" name="TextBox 7"/>
          <p:cNvSpPr txBox="1"/>
          <p:nvPr/>
        </p:nvSpPr>
        <p:spPr>
          <a:xfrm>
            <a:off x="304800" y="4038600"/>
            <a:ext cx="6726521" cy="461665"/>
          </a:xfrm>
          <a:prstGeom prst="rect">
            <a:avLst/>
          </a:prstGeom>
          <a:noFill/>
        </p:spPr>
        <p:txBody>
          <a:bodyPr wrap="none" rtlCol="0">
            <a:spAutoFit/>
          </a:bodyPr>
          <a:lstStyle/>
          <a:p>
            <a:r>
              <a:rPr lang="en-US" altLang="en-US" sz="2400" dirty="0">
                <a:latin typeface="Comic Sans MS" panose="030F0702030302020204" pitchFamily="66" charset="0"/>
                <a:ea typeface="PMingLiU" pitchFamily="18" charset="-120"/>
                <a:cs typeface="Times New Roman" pitchFamily="18" charset="0"/>
              </a:rPr>
              <a:t>Percent correct of six-month ENSO </a:t>
            </a:r>
            <a:r>
              <a:rPr lang="en-US" altLang="en-US" sz="2400" dirty="0" smtClean="0">
                <a:latin typeface="Comic Sans MS" panose="030F0702030302020204" pitchFamily="66" charset="0"/>
                <a:ea typeface="PMingLiU" pitchFamily="18" charset="-120"/>
                <a:cs typeface="Times New Roman" pitchFamily="18" charset="0"/>
              </a:rPr>
              <a:t>forecast</a:t>
            </a:r>
            <a:endParaRPr lang="en-US" sz="2400" dirty="0">
              <a:latin typeface="Comic Sans MS" panose="030F0702030302020204" pitchFamily="66" charset="0"/>
            </a:endParaRPr>
          </a:p>
        </p:txBody>
      </p:sp>
      <p:cxnSp>
        <p:nvCxnSpPr>
          <p:cNvPr id="10" name="Straight Arrow Connector 9"/>
          <p:cNvCxnSpPr/>
          <p:nvPr/>
        </p:nvCxnSpPr>
        <p:spPr>
          <a:xfrm flipH="1">
            <a:off x="5029200" y="1295400"/>
            <a:ext cx="1357614" cy="1219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029200" y="1295400"/>
            <a:ext cx="1359061" cy="1676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29200" y="6323835"/>
            <a:ext cx="1385104" cy="307777"/>
          </a:xfrm>
          <a:prstGeom prst="rect">
            <a:avLst/>
          </a:prstGeom>
          <a:noFill/>
        </p:spPr>
        <p:txBody>
          <a:bodyPr wrap="square" rtlCol="0">
            <a:spAutoFit/>
          </a:bodyPr>
          <a:lstStyle/>
          <a:p>
            <a:r>
              <a:rPr lang="en-US" sz="1400" dirty="0" smtClean="0">
                <a:solidFill>
                  <a:srgbClr val="FF0000"/>
                </a:solidFill>
                <a:latin typeface="Comic Sans MS" panose="030F0702030302020204" pitchFamily="66" charset="0"/>
              </a:rPr>
              <a:t>Using WWV</a:t>
            </a:r>
            <a:endParaRPr lang="en-US" sz="1400" dirty="0">
              <a:solidFill>
                <a:srgbClr val="FF0000"/>
              </a:solidFill>
              <a:latin typeface="Comic Sans MS" panose="030F0702030302020204" pitchFamily="66" charset="0"/>
            </a:endParaRPr>
          </a:p>
        </p:txBody>
      </p:sp>
      <p:cxnSp>
        <p:nvCxnSpPr>
          <p:cNvPr id="18" name="Straight Arrow Connector 17"/>
          <p:cNvCxnSpPr/>
          <p:nvPr/>
        </p:nvCxnSpPr>
        <p:spPr>
          <a:xfrm flipH="1" flipV="1">
            <a:off x="5473861" y="6096000"/>
            <a:ext cx="1" cy="2278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4800" y="6019800"/>
            <a:ext cx="2486578" cy="307777"/>
          </a:xfrm>
          <a:prstGeom prst="rect">
            <a:avLst/>
          </a:prstGeom>
        </p:spPr>
        <p:txBody>
          <a:bodyPr wrap="none">
            <a:spAutoFit/>
          </a:bodyPr>
          <a:lstStyle/>
          <a:p>
            <a:r>
              <a:rPr lang="en-US" altLang="en-US" sz="1400" dirty="0">
                <a:latin typeface="Comic Sans MS" panose="030F0702030302020204" pitchFamily="66" charset="0"/>
                <a:ea typeface="PMingLiU" pitchFamily="18" charset="-120"/>
                <a:cs typeface="Times New Roman" pitchFamily="18" charset="0"/>
              </a:rPr>
              <a:t>(Larson and Kirtman, 2014) </a:t>
            </a:r>
            <a:endParaRPr lang="en-US" sz="1400" dirty="0"/>
          </a:p>
        </p:txBody>
      </p:sp>
    </p:spTree>
    <p:extLst>
      <p:ext uri="{BB962C8B-B14F-4D97-AF65-F5344CB8AC3E}">
        <p14:creationId xmlns:p14="http://schemas.microsoft.com/office/powerpoint/2010/main" val="99916393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ytseng\Google Drive\Storage\NP_STC_paper\manuscript_ENSO\submission2\FIGURES\20160413_mon4\Figure7.png"/>
          <p:cNvPicPr/>
          <p:nvPr/>
        </p:nvPicPr>
        <p:blipFill rotWithShape="1">
          <a:blip r:embed="rId3" cstate="print">
            <a:extLst>
              <a:ext uri="{28A0092B-C50C-407E-A947-70E740481C1C}">
                <a14:useLocalDpi xmlns:a14="http://schemas.microsoft.com/office/drawing/2010/main" val="0"/>
              </a:ext>
            </a:extLst>
          </a:blip>
          <a:srcRect t="48456" b="3087"/>
          <a:stretch/>
        </p:blipFill>
        <p:spPr bwMode="auto">
          <a:xfrm>
            <a:off x="76200" y="1981200"/>
            <a:ext cx="9067800" cy="3505201"/>
          </a:xfrm>
          <a:prstGeom prst="rect">
            <a:avLst/>
          </a:prstGeom>
          <a:noFill/>
          <a:ln>
            <a:noFill/>
          </a:ln>
        </p:spPr>
      </p:pic>
      <p:sp>
        <p:nvSpPr>
          <p:cNvPr id="6" name="Rectangle 5"/>
          <p:cNvSpPr/>
          <p:nvPr/>
        </p:nvSpPr>
        <p:spPr>
          <a:xfrm>
            <a:off x="2763078" y="2475600"/>
            <a:ext cx="396000" cy="2635200"/>
          </a:xfrm>
          <a:prstGeom prst="rect">
            <a:avLst/>
          </a:prstGeom>
          <a:solidFill>
            <a:srgbClr val="FFFF00">
              <a:alpha val="40000"/>
            </a:srgbClr>
          </a:solidFill>
          <a:ln>
            <a:solidFill>
              <a:schemeClr val="bg2">
                <a:lumMod val="60000"/>
                <a:lumOff val="4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5"/>
          <p:cNvSpPr/>
          <p:nvPr/>
        </p:nvSpPr>
        <p:spPr>
          <a:xfrm>
            <a:off x="685800" y="1519535"/>
            <a:ext cx="6019800" cy="461665"/>
          </a:xfrm>
          <a:prstGeom prst="rect">
            <a:avLst/>
          </a:prstGeom>
        </p:spPr>
        <p:txBody>
          <a:bodyPr wrap="square">
            <a:spAutoFit/>
          </a:bodyPr>
          <a:lstStyle/>
          <a:p>
            <a:r>
              <a:rPr lang="en-US" altLang="zh-TW" sz="2400" dirty="0" smtClean="0">
                <a:solidFill>
                  <a:srgbClr val="FF0000"/>
                </a:solidFill>
                <a:latin typeface="Comic Sans MS" panose="030F0702030302020204" pitchFamily="66" charset="0"/>
              </a:rPr>
              <a:t>The only missed event: 2000/01 La N</a:t>
            </a:r>
            <a:r>
              <a:rPr lang="en-US" altLang="zh-TW" sz="2400" dirty="0">
                <a:solidFill>
                  <a:srgbClr val="FF0000"/>
                </a:solidFill>
                <a:latin typeface="Comic Sans MS" panose="030F0702030302020204" pitchFamily="66" charset="0"/>
              </a:rPr>
              <a:t>i</a:t>
            </a:r>
            <a:r>
              <a:rPr lang="en-US" sz="2400" dirty="0">
                <a:solidFill>
                  <a:srgbClr val="FF0000"/>
                </a:solidFill>
                <a:latin typeface="Comic Sans MS" panose="030F0702030302020204" pitchFamily="66" charset="0"/>
              </a:rPr>
              <a:t>ñ</a:t>
            </a:r>
            <a:r>
              <a:rPr lang="en-US" altLang="zh-TW" sz="2400" dirty="0">
                <a:solidFill>
                  <a:srgbClr val="FF0000"/>
                </a:solidFill>
                <a:latin typeface="Comic Sans MS" panose="030F0702030302020204" pitchFamily="66" charset="0"/>
              </a:rPr>
              <a:t>a</a:t>
            </a:r>
            <a:r>
              <a:rPr lang="en-US" altLang="zh-TW" sz="2400" dirty="0" smtClean="0">
                <a:solidFill>
                  <a:srgbClr val="FF0000"/>
                </a:solidFill>
                <a:latin typeface="Comic Sans MS" panose="030F0702030302020204" pitchFamily="66" charset="0"/>
              </a:rPr>
              <a:t> </a:t>
            </a:r>
            <a:endParaRPr lang="zh-TW" alt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2657025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04800" y="990600"/>
            <a:ext cx="3639044" cy="1143000"/>
          </a:xfrm>
        </p:spPr>
        <p:txBody>
          <a:bodyPr>
            <a:normAutofit/>
          </a:bodyPr>
          <a:lstStyle/>
          <a:p>
            <a:r>
              <a:rPr lang="en-US" altLang="zh-TW" sz="3200" b="1" dirty="0" smtClean="0">
                <a:solidFill>
                  <a:srgbClr val="FF0000"/>
                </a:solidFill>
                <a:effectLst>
                  <a:reflection blurRad="6350" stA="55000" endA="300" endPos="45500" dir="5400000" sy="-100000" algn="bl" rotWithShape="0"/>
                </a:effectLst>
                <a:latin typeface="Comic Sans MS" panose="030F0702030302020204" pitchFamily="66" charset="0"/>
                <a:cs typeface="Times New Roman" panose="02020603050405020304" pitchFamily="18" charset="0"/>
              </a:rPr>
              <a:t>Subtropical Cells (STCs)</a:t>
            </a:r>
            <a:endParaRPr lang="zh-TW" altLang="en-US" sz="3200" b="1" dirty="0">
              <a:solidFill>
                <a:srgbClr val="FF0000"/>
              </a:solidFill>
              <a:effectLst>
                <a:reflection blurRad="6350" stA="55000" endA="300" endPos="45500" dir="5400000" sy="-100000" algn="bl" rotWithShape="0"/>
              </a:effectLst>
              <a:latin typeface="Comic Sans MS" panose="030F0702030302020204" pitchFamily="66" charset="0"/>
              <a:cs typeface="Times New Roman" panose="02020603050405020304" pitchFamily="18" charset="0"/>
            </a:endParaRPr>
          </a:p>
        </p:txBody>
      </p:sp>
      <p:sp>
        <p:nvSpPr>
          <p:cNvPr id="5" name="矩形 4"/>
          <p:cNvSpPr/>
          <p:nvPr/>
        </p:nvSpPr>
        <p:spPr>
          <a:xfrm>
            <a:off x="559152" y="2644383"/>
            <a:ext cx="3600855" cy="830997"/>
          </a:xfrm>
          <a:prstGeom prst="rect">
            <a:avLst/>
          </a:prstGeom>
        </p:spPr>
        <p:txBody>
          <a:bodyPr wrap="square">
            <a:spAutoFit/>
          </a:bodyPr>
          <a:lstStyle/>
          <a:p>
            <a:r>
              <a:rPr lang="en-GB" altLang="zh-TW" sz="2400" b="1" i="1" dirty="0">
                <a:latin typeface="Comic Sans MS" panose="030F0702030302020204" pitchFamily="66" charset="0"/>
                <a:cs typeface="Times New Roman" panose="02020603050405020304" pitchFamily="18" charset="0"/>
              </a:rPr>
              <a:t>shallow</a:t>
            </a:r>
            <a:r>
              <a:rPr lang="en-GB" altLang="zh-TW" sz="2400" dirty="0">
                <a:latin typeface="Comic Sans MS" panose="030F0702030302020204" pitchFamily="66" charset="0"/>
                <a:cs typeface="Times New Roman" panose="02020603050405020304" pitchFamily="18" charset="0"/>
              </a:rPr>
              <a:t> </a:t>
            </a:r>
            <a:r>
              <a:rPr lang="en-GB" altLang="zh-TW" sz="2400" dirty="0" smtClean="0">
                <a:latin typeface="Comic Sans MS" panose="030F0702030302020204" pitchFamily="66" charset="0"/>
                <a:cs typeface="Times New Roman" panose="02020603050405020304" pitchFamily="18" charset="0"/>
              </a:rPr>
              <a:t>meridional overturning </a:t>
            </a:r>
            <a:r>
              <a:rPr lang="en-GB" altLang="zh-TW" sz="2400" dirty="0">
                <a:latin typeface="Comic Sans MS" panose="030F0702030302020204" pitchFamily="66" charset="0"/>
                <a:cs typeface="Times New Roman" panose="02020603050405020304" pitchFamily="18" charset="0"/>
              </a:rPr>
              <a:t>circulations </a:t>
            </a:r>
            <a:endParaRPr lang="zh-TW" altLang="en-US" sz="2400" dirty="0">
              <a:latin typeface="Comic Sans MS" panose="030F0702030302020204" pitchFamily="66" charset="0"/>
              <a:cs typeface="Times New Roman" panose="02020603050405020304" pitchFamily="18" charset="0"/>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60"/>
          <a:stretch/>
        </p:blipFill>
        <p:spPr bwMode="auto">
          <a:xfrm>
            <a:off x="4572000" y="890843"/>
            <a:ext cx="4510079" cy="29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5090794" y="609600"/>
            <a:ext cx="3643946" cy="369332"/>
          </a:xfrm>
          <a:prstGeom prst="rect">
            <a:avLst/>
          </a:prstGeom>
          <a:noFill/>
        </p:spPr>
        <p:txBody>
          <a:bodyPr wrap="none" rtlCol="0">
            <a:spAutoFit/>
          </a:bodyPr>
          <a:lstStyle/>
          <a:p>
            <a:r>
              <a:rPr lang="en-US" altLang="zh-TW" dirty="0" smtClean="0">
                <a:latin typeface="Comic Sans MS" panose="030F0702030302020204" pitchFamily="66" charset="0"/>
                <a:cs typeface="Times New Roman" panose="02020603050405020304" pitchFamily="18" charset="0"/>
              </a:rPr>
              <a:t>Mean meridional </a:t>
            </a:r>
            <a:r>
              <a:rPr lang="en-US" altLang="zh-TW" dirty="0" err="1" smtClean="0">
                <a:latin typeface="Comic Sans MS" panose="030F0702030302020204" pitchFamily="66" charset="0"/>
                <a:cs typeface="Times New Roman" panose="02020603050405020304" pitchFamily="18" charset="0"/>
              </a:rPr>
              <a:t>streamfunction</a:t>
            </a:r>
            <a:endParaRPr lang="zh-TW" altLang="en-US" dirty="0">
              <a:latin typeface="Comic Sans MS" panose="030F0702030302020204" pitchFamily="66" charset="0"/>
              <a:cs typeface="Times New Roman" panose="02020603050405020304" pitchFamily="18" charset="0"/>
            </a:endParaRPr>
          </a:p>
        </p:txBody>
      </p:sp>
      <p:grpSp>
        <p:nvGrpSpPr>
          <p:cNvPr id="136" name="群組 135"/>
          <p:cNvGrpSpPr/>
          <p:nvPr/>
        </p:nvGrpSpPr>
        <p:grpSpPr>
          <a:xfrm>
            <a:off x="-1737303" y="2667000"/>
            <a:ext cx="9281103" cy="4105060"/>
            <a:chOff x="-1308637" y="2392854"/>
            <a:chExt cx="9433503" cy="4105060"/>
          </a:xfrm>
        </p:grpSpPr>
        <p:grpSp>
          <p:nvGrpSpPr>
            <p:cNvPr id="104" name="群組 103"/>
            <p:cNvGrpSpPr/>
            <p:nvPr/>
          </p:nvGrpSpPr>
          <p:grpSpPr>
            <a:xfrm>
              <a:off x="-1308637" y="2392854"/>
              <a:ext cx="9433503" cy="4105060"/>
              <a:chOff x="-942877" y="-490498"/>
              <a:chExt cx="9433503" cy="4105060"/>
            </a:xfrm>
          </p:grpSpPr>
          <p:pic>
            <p:nvPicPr>
              <p:cNvPr id="105" name="圖片 104"/>
              <p:cNvPicPr>
                <a:picLocks noChangeAspect="1"/>
              </p:cNvPicPr>
              <p:nvPr/>
            </p:nvPicPr>
            <p:blipFill rotWithShape="1">
              <a:blip r:embed="rId4" cstate="print">
                <a:extLst>
                  <a:ext uri="{28A0092B-C50C-407E-A947-70E740481C1C}">
                    <a14:useLocalDpi xmlns:a14="http://schemas.microsoft.com/office/drawing/2010/main" val="0"/>
                  </a:ext>
                </a:extLst>
              </a:blip>
              <a:srcRect l="12912" t="7649" r="9435" b="10846"/>
              <a:stretch/>
            </p:blipFill>
            <p:spPr>
              <a:xfrm>
                <a:off x="1333311" y="-490498"/>
                <a:ext cx="6807201" cy="3627120"/>
              </a:xfrm>
              <a:prstGeom prst="rect">
                <a:avLst/>
              </a:prstGeom>
              <a:scene3d>
                <a:camera prst="orthographicFront">
                  <a:rot lat="17862000" lon="2784000" rev="19032000"/>
                </a:camera>
                <a:lightRig rig="threePt" dir="t"/>
              </a:scene3d>
            </p:spPr>
          </p:pic>
          <p:sp>
            <p:nvSpPr>
              <p:cNvPr id="106" name="矩形 105"/>
              <p:cNvSpPr/>
              <p:nvPr/>
            </p:nvSpPr>
            <p:spPr>
              <a:xfrm>
                <a:off x="4056560" y="863286"/>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07" name="向左箭號 106"/>
              <p:cNvSpPr/>
              <p:nvPr/>
            </p:nvSpPr>
            <p:spPr>
              <a:xfrm>
                <a:off x="2742037" y="912083"/>
                <a:ext cx="4197244" cy="810967"/>
              </a:xfrm>
              <a:prstGeom prst="leftArrow">
                <a:avLst>
                  <a:gd name="adj1" fmla="val 50000"/>
                  <a:gd name="adj2" fmla="val 78000"/>
                </a:avLst>
              </a:prstGeom>
              <a:solidFill>
                <a:srgbClr val="4F81BD"/>
              </a:solidFill>
              <a:ln w="25400" cap="flat" cmpd="sng" algn="ctr">
                <a:noFill/>
                <a:prstDash val="solid"/>
              </a:ln>
              <a:effectLst/>
              <a:scene3d>
                <a:camera prst="isometricOffAxis2Top">
                  <a:rot lat="17859775" lon="2782893" rev="19029656"/>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08" name="向上箭號 107"/>
              <p:cNvSpPr/>
              <p:nvPr/>
            </p:nvSpPr>
            <p:spPr>
              <a:xfrm>
                <a:off x="381686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09" name="向上箭號 108"/>
              <p:cNvSpPr/>
              <p:nvPr/>
            </p:nvSpPr>
            <p:spPr>
              <a:xfrm rot="10800000">
                <a:off x="330575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0" name="向上箭號 109"/>
              <p:cNvSpPr/>
              <p:nvPr/>
            </p:nvSpPr>
            <p:spPr>
              <a:xfrm rot="10800000">
                <a:off x="3783001" y="1555683"/>
                <a:ext cx="432000" cy="1000362"/>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1" name="向上箭號 110"/>
              <p:cNvSpPr/>
              <p:nvPr/>
            </p:nvSpPr>
            <p:spPr>
              <a:xfrm>
                <a:off x="361769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2" name="弧形 111"/>
              <p:cNvSpPr/>
              <p:nvPr/>
            </p:nvSpPr>
            <p:spPr>
              <a:xfrm flipV="1">
                <a:off x="-942877" y="799867"/>
                <a:ext cx="7714445" cy="1569138"/>
              </a:xfrm>
              <a:prstGeom prst="arc">
                <a:avLst>
                  <a:gd name="adj1" fmla="val 15201834"/>
                  <a:gd name="adj2" fmla="val 21445028"/>
                </a:avLst>
              </a:prstGeom>
              <a:noFill/>
              <a:ln w="152400" cap="flat" cmpd="sng" algn="ctr">
                <a:solidFill>
                  <a:sysClr val="window" lastClr="FFFFFF">
                    <a:lumMod val="50000"/>
                  </a:sysClr>
                </a:solidFill>
                <a:prstDash val="solid"/>
                <a:headEnd type="none"/>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3" name="矩形 112"/>
              <p:cNvSpPr/>
              <p:nvPr/>
            </p:nvSpPr>
            <p:spPr>
              <a:xfrm>
                <a:off x="3192514" y="1838647"/>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4" name="向上箭號 113"/>
              <p:cNvSpPr/>
              <p:nvPr/>
            </p:nvSpPr>
            <p:spPr>
              <a:xfrm>
                <a:off x="3253854" y="2042160"/>
                <a:ext cx="456596" cy="1221767"/>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5" name="矩形 114"/>
              <p:cNvSpPr/>
              <p:nvPr/>
            </p:nvSpPr>
            <p:spPr>
              <a:xfrm>
                <a:off x="5194480" y="863286"/>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6" name="向上箭號 115"/>
              <p:cNvSpPr/>
              <p:nvPr/>
            </p:nvSpPr>
            <p:spPr>
              <a:xfrm>
                <a:off x="495478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7" name="向上箭號 116"/>
              <p:cNvSpPr/>
              <p:nvPr/>
            </p:nvSpPr>
            <p:spPr>
              <a:xfrm rot="10800000">
                <a:off x="444367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8" name="向上箭號 117"/>
              <p:cNvSpPr/>
              <p:nvPr/>
            </p:nvSpPr>
            <p:spPr>
              <a:xfrm rot="10800000">
                <a:off x="4920921" y="1555683"/>
                <a:ext cx="432000" cy="1000362"/>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9" name="向上箭號 118"/>
              <p:cNvSpPr/>
              <p:nvPr/>
            </p:nvSpPr>
            <p:spPr>
              <a:xfrm>
                <a:off x="475561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0" name="矩形 119"/>
              <p:cNvSpPr/>
              <p:nvPr/>
            </p:nvSpPr>
            <p:spPr>
              <a:xfrm>
                <a:off x="4330434" y="1838647"/>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1" name="向上箭號 120"/>
              <p:cNvSpPr/>
              <p:nvPr/>
            </p:nvSpPr>
            <p:spPr>
              <a:xfrm>
                <a:off x="4391774" y="2042160"/>
                <a:ext cx="456596" cy="1221767"/>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2" name="向上箭號 121"/>
              <p:cNvSpPr/>
              <p:nvPr/>
            </p:nvSpPr>
            <p:spPr>
              <a:xfrm>
                <a:off x="610286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3" name="向上箭號 122"/>
              <p:cNvSpPr/>
              <p:nvPr/>
            </p:nvSpPr>
            <p:spPr>
              <a:xfrm rot="10800000">
                <a:off x="562223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4" name="向上箭號 123"/>
              <p:cNvSpPr/>
              <p:nvPr/>
            </p:nvSpPr>
            <p:spPr>
              <a:xfrm>
                <a:off x="593417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cxnSp>
            <p:nvCxnSpPr>
              <p:cNvPr id="125" name="直線接點 124"/>
              <p:cNvCxnSpPr/>
              <p:nvPr/>
            </p:nvCxnSpPr>
            <p:spPr>
              <a:xfrm>
                <a:off x="1473200" y="1322002"/>
                <a:ext cx="6492240" cy="0"/>
              </a:xfrm>
              <a:prstGeom prst="line">
                <a:avLst/>
              </a:prstGeom>
              <a:noFill/>
              <a:ln w="19050" cap="flat" cmpd="sng" algn="ctr">
                <a:solidFill>
                  <a:sysClr val="windowText" lastClr="000000"/>
                </a:solidFill>
                <a:prstDash val="solid"/>
              </a:ln>
              <a:effectLst/>
            </p:spPr>
          </p:cxnSp>
          <p:cxnSp>
            <p:nvCxnSpPr>
              <p:cNvPr id="126" name="直線接點 125"/>
              <p:cNvCxnSpPr/>
              <p:nvPr/>
            </p:nvCxnSpPr>
            <p:spPr>
              <a:xfrm>
                <a:off x="1991360" y="692082"/>
                <a:ext cx="6492240" cy="0"/>
              </a:xfrm>
              <a:prstGeom prst="line">
                <a:avLst/>
              </a:prstGeom>
              <a:noFill/>
              <a:ln w="19050" cap="flat" cmpd="sng" algn="ctr">
                <a:solidFill>
                  <a:sysClr val="windowText" lastClr="000000"/>
                </a:solidFill>
                <a:prstDash val="solid"/>
              </a:ln>
              <a:effectLst/>
            </p:spPr>
          </p:cxnSp>
          <p:cxnSp>
            <p:nvCxnSpPr>
              <p:cNvPr id="127" name="直線接點 126"/>
              <p:cNvCxnSpPr/>
              <p:nvPr/>
            </p:nvCxnSpPr>
            <p:spPr>
              <a:xfrm flipH="1">
                <a:off x="7408029" y="686818"/>
                <a:ext cx="1082597" cy="1261495"/>
              </a:xfrm>
              <a:prstGeom prst="line">
                <a:avLst/>
              </a:prstGeom>
              <a:noFill/>
              <a:ln w="19050" cap="flat" cmpd="sng" algn="ctr">
                <a:solidFill>
                  <a:sysClr val="windowText" lastClr="000000"/>
                </a:solidFill>
                <a:prstDash val="solid"/>
              </a:ln>
              <a:effectLst/>
            </p:spPr>
          </p:cxnSp>
          <p:cxnSp>
            <p:nvCxnSpPr>
              <p:cNvPr id="128" name="直線接點 127"/>
              <p:cNvCxnSpPr/>
              <p:nvPr/>
            </p:nvCxnSpPr>
            <p:spPr>
              <a:xfrm flipH="1">
                <a:off x="924875" y="686818"/>
                <a:ext cx="1082597" cy="1261495"/>
              </a:xfrm>
              <a:prstGeom prst="line">
                <a:avLst/>
              </a:prstGeom>
              <a:noFill/>
              <a:ln w="19050" cap="flat" cmpd="sng" algn="ctr">
                <a:solidFill>
                  <a:sysClr val="windowText" lastClr="000000"/>
                </a:solidFill>
                <a:prstDash val="solid"/>
              </a:ln>
              <a:effectLst/>
            </p:spPr>
          </p:cxnSp>
          <p:cxnSp>
            <p:nvCxnSpPr>
              <p:cNvPr id="129" name="直線接點 128"/>
              <p:cNvCxnSpPr/>
              <p:nvPr/>
            </p:nvCxnSpPr>
            <p:spPr>
              <a:xfrm>
                <a:off x="909440" y="1959675"/>
                <a:ext cx="6492240" cy="0"/>
              </a:xfrm>
              <a:prstGeom prst="line">
                <a:avLst/>
              </a:prstGeom>
              <a:noFill/>
              <a:ln w="19050" cap="flat" cmpd="sng" algn="ctr">
                <a:solidFill>
                  <a:sysClr val="windowText" lastClr="000000"/>
                </a:solidFill>
                <a:prstDash val="solid"/>
              </a:ln>
              <a:effectLst/>
            </p:spPr>
          </p:cxnSp>
          <p:cxnSp>
            <p:nvCxnSpPr>
              <p:cNvPr id="130" name="直線接點 129"/>
              <p:cNvCxnSpPr/>
              <p:nvPr/>
            </p:nvCxnSpPr>
            <p:spPr>
              <a:xfrm flipH="1">
                <a:off x="1445853" y="1974673"/>
                <a:ext cx="1" cy="1006668"/>
              </a:xfrm>
              <a:prstGeom prst="line">
                <a:avLst/>
              </a:prstGeom>
              <a:noFill/>
              <a:ln w="19050" cap="flat" cmpd="sng" algn="ctr">
                <a:solidFill>
                  <a:sysClr val="windowText" lastClr="000000"/>
                </a:solidFill>
                <a:prstDash val="solid"/>
              </a:ln>
              <a:effectLst/>
            </p:spPr>
          </p:cxnSp>
          <p:cxnSp>
            <p:nvCxnSpPr>
              <p:cNvPr id="131" name="直線接點 130"/>
              <p:cNvCxnSpPr/>
              <p:nvPr/>
            </p:nvCxnSpPr>
            <p:spPr>
              <a:xfrm flipV="1">
                <a:off x="1439900" y="2963272"/>
                <a:ext cx="5961780" cy="4527"/>
              </a:xfrm>
              <a:prstGeom prst="line">
                <a:avLst/>
              </a:prstGeom>
              <a:noFill/>
              <a:ln w="19050" cap="flat" cmpd="sng" algn="ctr">
                <a:solidFill>
                  <a:sysClr val="windowText" lastClr="000000"/>
                </a:solidFill>
                <a:prstDash val="solid"/>
              </a:ln>
              <a:effectLst/>
            </p:spPr>
          </p:cxnSp>
          <p:cxnSp>
            <p:nvCxnSpPr>
              <p:cNvPr id="132" name="直線接點 131"/>
              <p:cNvCxnSpPr/>
              <p:nvPr/>
            </p:nvCxnSpPr>
            <p:spPr>
              <a:xfrm flipH="1">
                <a:off x="7388417" y="2353067"/>
                <a:ext cx="1082597" cy="1261495"/>
              </a:xfrm>
              <a:prstGeom prst="line">
                <a:avLst/>
              </a:prstGeom>
              <a:noFill/>
              <a:ln w="19050" cap="flat" cmpd="sng" algn="ctr">
                <a:solidFill>
                  <a:sysClr val="windowText" lastClr="000000"/>
                </a:solidFill>
                <a:prstDash val="solid"/>
              </a:ln>
              <a:effectLst/>
            </p:spPr>
          </p:cxnSp>
          <p:cxnSp>
            <p:nvCxnSpPr>
              <p:cNvPr id="133" name="直線接點 132"/>
              <p:cNvCxnSpPr/>
              <p:nvPr/>
            </p:nvCxnSpPr>
            <p:spPr>
              <a:xfrm>
                <a:off x="7388419" y="1974826"/>
                <a:ext cx="3133" cy="1639736"/>
              </a:xfrm>
              <a:prstGeom prst="line">
                <a:avLst/>
              </a:prstGeom>
              <a:noFill/>
              <a:ln w="19050" cap="flat" cmpd="sng" algn="ctr">
                <a:solidFill>
                  <a:sysClr val="windowText" lastClr="000000"/>
                </a:solidFill>
                <a:prstDash val="solid"/>
              </a:ln>
              <a:effectLst/>
            </p:spPr>
          </p:cxnSp>
          <p:cxnSp>
            <p:nvCxnSpPr>
              <p:cNvPr id="134" name="直線接點 133"/>
              <p:cNvCxnSpPr/>
              <p:nvPr/>
            </p:nvCxnSpPr>
            <p:spPr>
              <a:xfrm flipH="1">
                <a:off x="8470817" y="709321"/>
                <a:ext cx="4923" cy="1659684"/>
              </a:xfrm>
              <a:prstGeom prst="line">
                <a:avLst/>
              </a:prstGeom>
              <a:noFill/>
              <a:ln w="19050" cap="flat" cmpd="sng" algn="ctr">
                <a:solidFill>
                  <a:sysClr val="windowText" lastClr="000000"/>
                </a:solidFill>
                <a:prstDash val="solid"/>
              </a:ln>
              <a:effectLst/>
            </p:spPr>
          </p:cxnSp>
        </p:grpSp>
        <p:sp>
          <p:nvSpPr>
            <p:cNvPr id="3" name="矩形 2"/>
            <p:cNvSpPr/>
            <p:nvPr/>
          </p:nvSpPr>
          <p:spPr>
            <a:xfrm>
              <a:off x="2217901" y="5357818"/>
              <a:ext cx="2826415" cy="369332"/>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Interior pycnocline transport</a:t>
              </a:r>
              <a:endParaRPr lang="zh-TW" altLang="en-US" dirty="0"/>
            </a:p>
          </p:txBody>
        </p:sp>
        <p:sp>
          <p:nvSpPr>
            <p:cNvPr id="7" name="矩形 6"/>
            <p:cNvSpPr/>
            <p:nvPr/>
          </p:nvSpPr>
          <p:spPr>
            <a:xfrm>
              <a:off x="3834784" y="3711914"/>
              <a:ext cx="1717137" cy="369332"/>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Ekman transport</a:t>
              </a:r>
              <a:endParaRPr lang="zh-TW" altLang="en-US" dirty="0"/>
            </a:p>
          </p:txBody>
        </p:sp>
        <p:sp>
          <p:nvSpPr>
            <p:cNvPr id="135" name="矩形 134"/>
            <p:cNvSpPr/>
            <p:nvPr/>
          </p:nvSpPr>
          <p:spPr>
            <a:xfrm>
              <a:off x="5132156" y="4798768"/>
              <a:ext cx="1415772" cy="646331"/>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Equatorial </a:t>
              </a:r>
              <a:endParaRPr lang="en-GB" altLang="zh-TW" dirty="0" smtClean="0">
                <a:latin typeface="Times New Roman" panose="02020603050405020304" pitchFamily="18" charset="0"/>
                <a:cs typeface="Times New Roman" panose="02020603050405020304" pitchFamily="18" charset="0"/>
              </a:endParaRPr>
            </a:p>
            <a:p>
              <a:r>
                <a:rPr lang="en-GB" altLang="zh-TW" dirty="0" smtClean="0">
                  <a:latin typeface="Times New Roman" panose="02020603050405020304" pitchFamily="18" charset="0"/>
                  <a:cs typeface="Times New Roman" panose="02020603050405020304" pitchFamily="18" charset="0"/>
                </a:rPr>
                <a:t>Undercurrent</a:t>
              </a:r>
              <a:endParaRPr lang="zh-TW" altLang="en-US" dirty="0"/>
            </a:p>
          </p:txBody>
        </p:sp>
      </p:grpSp>
    </p:spTree>
    <p:extLst>
      <p:ext uri="{BB962C8B-B14F-4D97-AF65-F5344CB8AC3E}">
        <p14:creationId xmlns:p14="http://schemas.microsoft.com/office/powerpoint/2010/main" val="405473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6872"/>
            <a:ext cx="5749223" cy="4331128"/>
          </a:xfrm>
          <a:prstGeom prst="rect">
            <a:avLst/>
          </a:prstGeom>
        </p:spPr>
      </p:pic>
      <p:pic>
        <p:nvPicPr>
          <p:cNvPr id="1026" name="Picture 2" descr="https://static-content.springer.com/image/art%3A10.1007%2Fs00382-013-1917-3/MediaObjects/382_2013_1917_Fig4_HTML.gif"/>
          <p:cNvPicPr>
            <a:picLocks noChangeAspect="1" noChangeArrowheads="1"/>
          </p:cNvPicPr>
          <p:nvPr/>
        </p:nvPicPr>
        <p:blipFill rotWithShape="1">
          <a:blip r:embed="rId4">
            <a:extLst>
              <a:ext uri="{28A0092B-C50C-407E-A947-70E740481C1C}">
                <a14:useLocalDpi xmlns:a14="http://schemas.microsoft.com/office/drawing/2010/main" val="0"/>
              </a:ext>
            </a:extLst>
          </a:blip>
          <a:srcRect t="28035" b="47930"/>
          <a:stretch/>
        </p:blipFill>
        <p:spPr bwMode="auto">
          <a:xfrm>
            <a:off x="2286000" y="944880"/>
            <a:ext cx="6753225"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content.springer.com/image/art%3A10.1007%2Fs00382-013-1917-3/MediaObjects/382_2013_1917_Fig5_HTML.gif"/>
          <p:cNvPicPr>
            <a:picLocks noChangeAspect="1" noChangeArrowheads="1"/>
          </p:cNvPicPr>
          <p:nvPr/>
        </p:nvPicPr>
        <p:blipFill rotWithShape="1">
          <a:blip r:embed="rId5">
            <a:extLst>
              <a:ext uri="{28A0092B-C50C-407E-A947-70E740481C1C}">
                <a14:useLocalDpi xmlns:a14="http://schemas.microsoft.com/office/drawing/2010/main" val="0"/>
              </a:ext>
            </a:extLst>
          </a:blip>
          <a:srcRect l="50101" t="4241" r="1154" b="49664"/>
          <a:stretch/>
        </p:blipFill>
        <p:spPr bwMode="auto">
          <a:xfrm>
            <a:off x="5852160" y="4171230"/>
            <a:ext cx="3291840" cy="26517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7600" y="1840468"/>
            <a:ext cx="5410201" cy="369332"/>
          </a:xfrm>
          <a:prstGeom prst="rect">
            <a:avLst/>
          </a:prstGeom>
        </p:spPr>
        <p:txBody>
          <a:bodyPr wrap="square">
            <a:spAutoFit/>
          </a:bodyPr>
          <a:lstStyle/>
          <a:p>
            <a:r>
              <a:rPr lang="en-US" dirty="0" smtClean="0">
                <a:latin typeface="Comic Sans MS" panose="030F0702030302020204" pitchFamily="66" charset="0"/>
              </a:rPr>
              <a:t>WWV </a:t>
            </a:r>
            <a:r>
              <a:rPr lang="en-US" dirty="0">
                <a:latin typeface="Comic Sans MS" panose="030F0702030302020204" pitchFamily="66" charset="0"/>
              </a:rPr>
              <a:t>index (</a:t>
            </a:r>
            <a:r>
              <a:rPr lang="en-US" i="1" dirty="0">
                <a:latin typeface="Comic Sans MS" panose="030F0702030302020204" pitchFamily="66" charset="0"/>
              </a:rPr>
              <a:t>curve</a:t>
            </a:r>
            <a:r>
              <a:rPr lang="en-US" dirty="0">
                <a:latin typeface="Comic Sans MS" panose="030F0702030302020204" pitchFamily="66" charset="0"/>
              </a:rPr>
              <a:t>) and its tendency (</a:t>
            </a:r>
            <a:r>
              <a:rPr lang="en-US" i="1" dirty="0">
                <a:latin typeface="Comic Sans MS" panose="030F0702030302020204" pitchFamily="66" charset="0"/>
              </a:rPr>
              <a:t>shading</a:t>
            </a:r>
            <a:r>
              <a:rPr lang="en-US" dirty="0" smtClean="0">
                <a:latin typeface="Comic Sans MS" panose="030F0702030302020204" pitchFamily="66" charset="0"/>
              </a:rPr>
              <a:t>) </a:t>
            </a:r>
            <a:endParaRPr lang="en-US" dirty="0">
              <a:latin typeface="Comic Sans MS" panose="030F0702030302020204" pitchFamily="66" charset="0"/>
            </a:endParaRPr>
          </a:p>
        </p:txBody>
      </p:sp>
      <p:sp>
        <p:nvSpPr>
          <p:cNvPr id="8" name="矩形 5"/>
          <p:cNvSpPr/>
          <p:nvPr/>
        </p:nvSpPr>
        <p:spPr>
          <a:xfrm>
            <a:off x="2057400" y="452735"/>
            <a:ext cx="5029200" cy="461665"/>
          </a:xfrm>
          <a:prstGeom prst="rect">
            <a:avLst/>
          </a:prstGeom>
        </p:spPr>
        <p:txBody>
          <a:bodyPr wrap="square">
            <a:spAutoFit/>
          </a:bodyPr>
          <a:lstStyle/>
          <a:p>
            <a:r>
              <a:rPr lang="en-US" altLang="zh-TW" sz="2400" dirty="0" smtClean="0">
                <a:solidFill>
                  <a:srgbClr val="FF0000"/>
                </a:solidFill>
                <a:latin typeface="Comic Sans MS" panose="030F0702030302020204" pitchFamily="66" charset="0"/>
              </a:rPr>
              <a:t>The only missed 2000/01 La N</a:t>
            </a:r>
            <a:r>
              <a:rPr lang="en-US" altLang="zh-TW" sz="2400" dirty="0">
                <a:solidFill>
                  <a:srgbClr val="FF0000"/>
                </a:solidFill>
                <a:latin typeface="Comic Sans MS" panose="030F0702030302020204" pitchFamily="66" charset="0"/>
              </a:rPr>
              <a:t>i</a:t>
            </a:r>
            <a:r>
              <a:rPr lang="en-US" sz="2400" dirty="0">
                <a:solidFill>
                  <a:srgbClr val="FF0000"/>
                </a:solidFill>
                <a:latin typeface="Comic Sans MS" panose="030F0702030302020204" pitchFamily="66" charset="0"/>
              </a:rPr>
              <a:t>ñ</a:t>
            </a:r>
            <a:r>
              <a:rPr lang="en-US" altLang="zh-TW" sz="2400" dirty="0">
                <a:solidFill>
                  <a:srgbClr val="FF0000"/>
                </a:solidFill>
                <a:latin typeface="Comic Sans MS" panose="030F0702030302020204" pitchFamily="66" charset="0"/>
              </a:rPr>
              <a:t>a</a:t>
            </a:r>
            <a:r>
              <a:rPr lang="en-US" altLang="zh-TW" sz="2400" dirty="0" smtClean="0">
                <a:solidFill>
                  <a:srgbClr val="FF0000"/>
                </a:solidFill>
                <a:latin typeface="Comic Sans MS" panose="030F0702030302020204" pitchFamily="66" charset="0"/>
              </a:rPr>
              <a:t> </a:t>
            </a:r>
            <a:endParaRPr lang="zh-TW" altLang="en-US" sz="2400" dirty="0">
              <a:solidFill>
                <a:srgbClr val="FF0000"/>
              </a:solidFill>
              <a:latin typeface="Comic Sans MS" panose="030F0702030302020204" pitchFamily="66" charset="0"/>
            </a:endParaRPr>
          </a:p>
        </p:txBody>
      </p:sp>
      <p:sp>
        <p:nvSpPr>
          <p:cNvPr id="6" name="Rectangle 5"/>
          <p:cNvSpPr/>
          <p:nvPr/>
        </p:nvSpPr>
        <p:spPr>
          <a:xfrm>
            <a:off x="6019800" y="3524898"/>
            <a:ext cx="3124200" cy="646331"/>
          </a:xfrm>
          <a:prstGeom prst="rect">
            <a:avLst/>
          </a:prstGeom>
        </p:spPr>
        <p:txBody>
          <a:bodyPr wrap="square">
            <a:spAutoFit/>
          </a:bodyPr>
          <a:lstStyle/>
          <a:p>
            <a:r>
              <a:rPr lang="en-US" dirty="0">
                <a:latin typeface="Comic Sans MS" panose="030F0702030302020204" pitchFamily="66" charset="0"/>
              </a:rPr>
              <a:t>Meridional </a:t>
            </a:r>
            <a:r>
              <a:rPr lang="en-US" dirty="0" smtClean="0">
                <a:latin typeface="Comic Sans MS" panose="030F0702030302020204" pitchFamily="66" charset="0"/>
              </a:rPr>
              <a:t>temp. </a:t>
            </a:r>
            <a:r>
              <a:rPr lang="en-US" dirty="0">
                <a:latin typeface="Comic Sans MS" panose="030F0702030302020204" pitchFamily="66" charset="0"/>
              </a:rPr>
              <a:t>advection </a:t>
            </a:r>
            <a:r>
              <a:rPr lang="en-US" dirty="0" smtClean="0">
                <a:latin typeface="Comic Sans MS" panose="030F0702030302020204" pitchFamily="66" charset="0"/>
              </a:rPr>
              <a:t>5–205</a:t>
            </a:r>
            <a:r>
              <a:rPr lang="en-US" dirty="0">
                <a:latin typeface="Comic Sans MS" panose="030F0702030302020204" pitchFamily="66" charset="0"/>
              </a:rPr>
              <a:t> </a:t>
            </a:r>
            <a:r>
              <a:rPr lang="en-US" dirty="0" smtClean="0">
                <a:latin typeface="Comic Sans MS" panose="030F0702030302020204" pitchFamily="66" charset="0"/>
              </a:rPr>
              <a:t>m, </a:t>
            </a:r>
            <a:r>
              <a:rPr lang="en-US" dirty="0">
                <a:latin typeface="Comic Sans MS" panose="030F0702030302020204" pitchFamily="66" charset="0"/>
              </a:rPr>
              <a:t>170°–120°W</a:t>
            </a:r>
          </a:p>
        </p:txBody>
      </p:sp>
      <p:sp>
        <p:nvSpPr>
          <p:cNvPr id="7" name="TextBox 6"/>
          <p:cNvSpPr txBox="1"/>
          <p:nvPr/>
        </p:nvSpPr>
        <p:spPr>
          <a:xfrm>
            <a:off x="5667375" y="2554069"/>
            <a:ext cx="3019425" cy="646331"/>
          </a:xfrm>
          <a:prstGeom prst="rect">
            <a:avLst/>
          </a:prstGeom>
          <a:noFill/>
        </p:spPr>
        <p:txBody>
          <a:bodyPr wrap="square" rtlCol="0">
            <a:spAutoFit/>
          </a:bodyPr>
          <a:lstStyle/>
          <a:p>
            <a:r>
              <a:rPr lang="en-US" dirty="0" smtClean="0">
                <a:latin typeface="Comic Sans MS" panose="030F0702030302020204" pitchFamily="66" charset="0"/>
              </a:rPr>
              <a:t>Extensive cold SST in the tropic and subtropics</a:t>
            </a:r>
            <a:endParaRPr lang="en-US" dirty="0">
              <a:latin typeface="Comic Sans MS" panose="030F0702030302020204" pitchFamily="66" charset="0"/>
            </a:endParaRPr>
          </a:p>
        </p:txBody>
      </p:sp>
      <p:sp>
        <p:nvSpPr>
          <p:cNvPr id="2" name="TextBox 1"/>
          <p:cNvSpPr txBox="1"/>
          <p:nvPr/>
        </p:nvSpPr>
        <p:spPr>
          <a:xfrm>
            <a:off x="7010400" y="1154668"/>
            <a:ext cx="1861407" cy="369332"/>
          </a:xfrm>
          <a:prstGeom prst="rect">
            <a:avLst/>
          </a:prstGeom>
          <a:noFill/>
        </p:spPr>
        <p:txBody>
          <a:bodyPr wrap="none" rtlCol="0">
            <a:spAutoFit/>
          </a:bodyPr>
          <a:lstStyle/>
          <a:p>
            <a:r>
              <a:rPr lang="en-US" dirty="0" smtClean="0">
                <a:latin typeface="Comic Sans MS" panose="030F0702030302020204" pitchFamily="66" charset="0"/>
              </a:rPr>
              <a:t>Hu et al. (2014)</a:t>
            </a:r>
            <a:endParaRPr lang="en-US" dirty="0">
              <a:latin typeface="Comic Sans MS" panose="030F0702030302020204" pitchFamily="66" charset="0"/>
            </a:endParaRPr>
          </a:p>
        </p:txBody>
      </p:sp>
    </p:spTree>
    <p:extLst>
      <p:ext uri="{BB962C8B-B14F-4D97-AF65-F5344CB8AC3E}">
        <p14:creationId xmlns:p14="http://schemas.microsoft.com/office/powerpoint/2010/main" val="288313458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ytseng\Google Drive\Storage\NP_STC_paper\manuscript_ENSO\submission2\FIGURES\20160413_mon4\Figure7.png"/>
          <p:cNvPicPr/>
          <p:nvPr/>
        </p:nvPicPr>
        <p:blipFill rotWithShape="1">
          <a:blip r:embed="rId3" cstate="print">
            <a:extLst>
              <a:ext uri="{28A0092B-C50C-407E-A947-70E740481C1C}">
                <a14:useLocalDpi xmlns:a14="http://schemas.microsoft.com/office/drawing/2010/main" val="0"/>
              </a:ext>
            </a:extLst>
          </a:blip>
          <a:srcRect t="48456" b="3087"/>
          <a:stretch/>
        </p:blipFill>
        <p:spPr bwMode="auto">
          <a:xfrm>
            <a:off x="76200" y="1981200"/>
            <a:ext cx="9067800" cy="3505201"/>
          </a:xfrm>
          <a:prstGeom prst="rect">
            <a:avLst/>
          </a:prstGeom>
          <a:noFill/>
          <a:ln>
            <a:noFill/>
          </a:ln>
        </p:spPr>
      </p:pic>
      <p:sp>
        <p:nvSpPr>
          <p:cNvPr id="6" name="Rectangle 5"/>
          <p:cNvSpPr/>
          <p:nvPr/>
        </p:nvSpPr>
        <p:spPr>
          <a:xfrm>
            <a:off x="8458200" y="2475600"/>
            <a:ext cx="396000" cy="2635200"/>
          </a:xfrm>
          <a:prstGeom prst="rect">
            <a:avLst/>
          </a:prstGeom>
          <a:solidFill>
            <a:srgbClr val="FFFF00">
              <a:alpha val="40000"/>
            </a:srgbClr>
          </a:solidFill>
          <a:ln>
            <a:solidFill>
              <a:schemeClr val="bg2">
                <a:lumMod val="60000"/>
                <a:lumOff val="4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5"/>
          <p:cNvSpPr/>
          <p:nvPr/>
        </p:nvSpPr>
        <p:spPr>
          <a:xfrm>
            <a:off x="533400" y="838200"/>
            <a:ext cx="7239000" cy="830997"/>
          </a:xfrm>
          <a:prstGeom prst="rect">
            <a:avLst/>
          </a:prstGeom>
        </p:spPr>
        <p:txBody>
          <a:bodyPr wrap="square">
            <a:spAutoFit/>
          </a:bodyPr>
          <a:lstStyle/>
          <a:p>
            <a:r>
              <a:rPr lang="en-US" altLang="zh-TW" sz="2400" dirty="0" smtClean="0">
                <a:solidFill>
                  <a:srgbClr val="FF0000"/>
                </a:solidFill>
                <a:latin typeface="Comic Sans MS" panose="030F0702030302020204" pitchFamily="66" charset="0"/>
              </a:rPr>
              <a:t>Why 2014/15 boreal winter is a </a:t>
            </a:r>
            <a:r>
              <a:rPr lang="en-US" sz="2400" dirty="0" smtClean="0">
                <a:solidFill>
                  <a:srgbClr val="FF0000"/>
                </a:solidFill>
                <a:latin typeface="Comic Sans MS" panose="030F0702030302020204" pitchFamily="66" charset="0"/>
              </a:rPr>
              <a:t>neutral state or </a:t>
            </a:r>
            <a:r>
              <a:rPr lang="en-US" altLang="zh-TW" sz="2400" dirty="0" smtClean="0">
                <a:solidFill>
                  <a:srgbClr val="FF0000"/>
                </a:solidFill>
                <a:latin typeface="Comic Sans MS" panose="030F0702030302020204" pitchFamily="66" charset="0"/>
              </a:rPr>
              <a:t>weak </a:t>
            </a:r>
            <a:r>
              <a:rPr lang="en-US" altLang="zh-TW" sz="2400" dirty="0">
                <a:solidFill>
                  <a:srgbClr val="FF0000"/>
                </a:solidFill>
                <a:latin typeface="Comic Sans MS" panose="030F0702030302020204" pitchFamily="66" charset="0"/>
              </a:rPr>
              <a:t>El </a:t>
            </a:r>
            <a:r>
              <a:rPr lang="en-US" altLang="zh-TW" sz="2400" dirty="0" smtClean="0">
                <a:solidFill>
                  <a:srgbClr val="FF0000"/>
                </a:solidFill>
                <a:latin typeface="Comic Sans MS" panose="030F0702030302020204" pitchFamily="66" charset="0"/>
              </a:rPr>
              <a:t>Niño </a:t>
            </a:r>
            <a:r>
              <a:rPr lang="en-US" altLang="zh-TW" sz="2400" dirty="0">
                <a:solidFill>
                  <a:srgbClr val="FF0000"/>
                </a:solidFill>
                <a:latin typeface="Comic Sans MS" panose="030F0702030302020204" pitchFamily="66" charset="0"/>
              </a:rPr>
              <a:t>(ERSST.v3b/TAO,ERSSTv4)?</a:t>
            </a:r>
            <a:endParaRPr lang="zh-TW" alt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4137759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ytseng\Google Drive\Storage\NP_STC_paper\manuscript_ENSO\submission2\ElNino_Case_map_sst_wnd_pre_201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0"/>
            <a:ext cx="5943600" cy="6858000"/>
          </a:xfrm>
          <a:prstGeom prst="rect">
            <a:avLst/>
          </a:prstGeom>
          <a:noFill/>
          <a:ln>
            <a:noFill/>
          </a:ln>
        </p:spPr>
      </p:pic>
      <p:pic>
        <p:nvPicPr>
          <p:cNvPr id="5" name="Picture 4" descr="C:\Users\ytseng\Google Drive\Storage\NP_STC_paper\manuscript_ENSO\20151005\Figure9_3.png"/>
          <p:cNvPicPr/>
          <p:nvPr/>
        </p:nvPicPr>
        <p:blipFill rotWithShape="1">
          <a:blip r:embed="rId4" cstate="print">
            <a:extLst>
              <a:ext uri="{28A0092B-C50C-407E-A947-70E740481C1C}">
                <a14:useLocalDpi xmlns:a14="http://schemas.microsoft.com/office/drawing/2010/main" val="0"/>
              </a:ext>
            </a:extLst>
          </a:blip>
          <a:srcRect l="2962" r="47038"/>
          <a:stretch/>
        </p:blipFill>
        <p:spPr bwMode="auto">
          <a:xfrm>
            <a:off x="0" y="2895600"/>
            <a:ext cx="3276600" cy="3962400"/>
          </a:xfrm>
          <a:prstGeom prst="rect">
            <a:avLst/>
          </a:prstGeom>
          <a:noFill/>
          <a:ln>
            <a:noFill/>
          </a:ln>
        </p:spPr>
      </p:pic>
      <p:sp>
        <p:nvSpPr>
          <p:cNvPr id="6" name="矩形 5"/>
          <p:cNvSpPr/>
          <p:nvPr/>
        </p:nvSpPr>
        <p:spPr>
          <a:xfrm>
            <a:off x="76199" y="997803"/>
            <a:ext cx="3276601" cy="830997"/>
          </a:xfrm>
          <a:prstGeom prst="rect">
            <a:avLst/>
          </a:prstGeom>
        </p:spPr>
        <p:txBody>
          <a:bodyPr wrap="square">
            <a:spAutoFit/>
          </a:bodyPr>
          <a:lstStyle/>
          <a:p>
            <a:r>
              <a:rPr lang="en-US" altLang="zh-TW" sz="2400" dirty="0" smtClean="0">
                <a:solidFill>
                  <a:srgbClr val="FF0000"/>
                </a:solidFill>
                <a:latin typeface="Comic Sans MS" panose="030F0702030302020204" pitchFamily="66" charset="0"/>
              </a:rPr>
              <a:t>Southern hemisphere Suppression in 2014 </a:t>
            </a:r>
            <a:endParaRPr lang="zh-TW" altLang="en-US" sz="2400" dirty="0">
              <a:solidFill>
                <a:srgbClr val="FF0000"/>
              </a:solidFill>
              <a:latin typeface="Comic Sans MS" panose="030F0702030302020204" pitchFamily="66" charset="0"/>
            </a:endParaRPr>
          </a:p>
        </p:txBody>
      </p:sp>
      <p:sp>
        <p:nvSpPr>
          <p:cNvPr id="2" name="橢圓 1"/>
          <p:cNvSpPr/>
          <p:nvPr/>
        </p:nvSpPr>
        <p:spPr>
          <a:xfrm>
            <a:off x="5029200" y="3429000"/>
            <a:ext cx="914400" cy="533400"/>
          </a:xfrm>
          <a:prstGeom prst="ellipse">
            <a:avLst/>
          </a:prstGeom>
          <a:solidFill>
            <a:srgbClr val="CC6600">
              <a:alpha val="2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38100" y="1828800"/>
            <a:ext cx="3200401" cy="584775"/>
          </a:xfrm>
          <a:prstGeom prst="rect">
            <a:avLst/>
          </a:prstGeom>
          <a:noFill/>
        </p:spPr>
        <p:txBody>
          <a:bodyPr wrap="square" rtlCol="0">
            <a:spAutoFit/>
          </a:bodyPr>
          <a:lstStyle/>
          <a:p>
            <a:r>
              <a:rPr lang="en-US" altLang="zh-TW" sz="1600" dirty="0" smtClean="0">
                <a:latin typeface="Comic Sans MS" panose="030F0702030302020204" pitchFamily="66" charset="0"/>
              </a:rPr>
              <a:t>Min et al., 2015; Zhu et al., 2016; Tseng et al. 2016b</a:t>
            </a:r>
            <a:endParaRPr lang="zh-TW" altLang="en-US" sz="1600" dirty="0">
              <a:latin typeface="Comic Sans MS" panose="030F0702030302020204" pitchFamily="66" charset="0"/>
            </a:endParaRPr>
          </a:p>
        </p:txBody>
      </p:sp>
    </p:spTree>
    <p:extLst>
      <p:ext uri="{BB962C8B-B14F-4D97-AF65-F5344CB8AC3E}">
        <p14:creationId xmlns:p14="http://schemas.microsoft.com/office/powerpoint/2010/main" val="426201379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694"/>
            <a:ext cx="4060826" cy="24250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 y="1977250"/>
            <a:ext cx="6705600" cy="4880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67177" y="1764268"/>
            <a:ext cx="1976823" cy="369332"/>
          </a:xfrm>
          <a:prstGeom prst="rect">
            <a:avLst/>
          </a:prstGeom>
          <a:noFill/>
        </p:spPr>
        <p:txBody>
          <a:bodyPr wrap="none" rtlCol="0">
            <a:spAutoFit/>
          </a:bodyPr>
          <a:lstStyle/>
          <a:p>
            <a:r>
              <a:rPr lang="en-US" dirty="0" smtClean="0">
                <a:latin typeface="Comic Sans MS" panose="030F0702030302020204" pitchFamily="66" charset="0"/>
              </a:rPr>
              <a:t>Zhu et al. (2016)</a:t>
            </a:r>
            <a:endParaRPr lang="en-US" dirty="0">
              <a:latin typeface="Comic Sans MS" panose="030F0702030302020204" pitchFamily="66" charset="0"/>
            </a:endParaRPr>
          </a:p>
        </p:txBody>
      </p:sp>
      <p:sp>
        <p:nvSpPr>
          <p:cNvPr id="6" name="文字方塊 5"/>
          <p:cNvSpPr txBox="1"/>
          <p:nvPr/>
        </p:nvSpPr>
        <p:spPr>
          <a:xfrm>
            <a:off x="153629" y="1033030"/>
            <a:ext cx="4724400" cy="830997"/>
          </a:xfrm>
          <a:prstGeom prst="rect">
            <a:avLst/>
          </a:prstGeom>
          <a:noFill/>
        </p:spPr>
        <p:txBody>
          <a:bodyPr wrap="square" rtlCol="0">
            <a:spAutoFit/>
          </a:bodyPr>
          <a:lstStyle/>
          <a:p>
            <a:r>
              <a:rPr lang="en-US" altLang="zh-TW" sz="2400" dirty="0">
                <a:solidFill>
                  <a:srgbClr val="FF0000"/>
                </a:solidFill>
                <a:latin typeface="Comic Sans MS" panose="030F0702030302020204" pitchFamily="66" charset="0"/>
              </a:rPr>
              <a:t>Impacts of SE Pacific </a:t>
            </a:r>
            <a:r>
              <a:rPr lang="en-US" altLang="zh-TW" sz="2400" dirty="0" err="1">
                <a:solidFill>
                  <a:srgbClr val="FF0000"/>
                </a:solidFill>
                <a:latin typeface="Comic Sans MS" panose="030F0702030302020204" pitchFamily="66" charset="0"/>
              </a:rPr>
              <a:t>SSTa</a:t>
            </a:r>
            <a:r>
              <a:rPr lang="en-US" altLang="zh-TW" sz="2400" dirty="0">
                <a:solidFill>
                  <a:srgbClr val="FF0000"/>
                </a:solidFill>
                <a:latin typeface="Comic Sans MS" panose="030F0702030302020204" pitchFamily="66" charset="0"/>
              </a:rPr>
              <a:t> </a:t>
            </a:r>
            <a:r>
              <a:rPr lang="en-US" altLang="zh-TW" sz="2400" dirty="0" smtClean="0">
                <a:solidFill>
                  <a:srgbClr val="FF0000"/>
                </a:solidFill>
                <a:latin typeface="Comic Sans MS" panose="030F0702030302020204" pitchFamily="66" charset="0"/>
              </a:rPr>
              <a:t>on the ensemble CFSv2 </a:t>
            </a:r>
            <a:endParaRPr lang="zh-TW" altLang="en-US" sz="2400" dirty="0">
              <a:solidFill>
                <a:srgbClr val="FF0000"/>
              </a:solidFill>
              <a:latin typeface="Comic Sans MS" panose="030F0702030302020204" pitchFamily="66" charset="0"/>
            </a:endParaRPr>
          </a:p>
        </p:txBody>
      </p:sp>
      <p:sp>
        <p:nvSpPr>
          <p:cNvPr id="10" name="TextBox 4"/>
          <p:cNvSpPr txBox="1"/>
          <p:nvPr/>
        </p:nvSpPr>
        <p:spPr>
          <a:xfrm>
            <a:off x="6705600" y="2667000"/>
            <a:ext cx="2209800" cy="646331"/>
          </a:xfrm>
          <a:prstGeom prst="rect">
            <a:avLst/>
          </a:prstGeom>
          <a:noFill/>
        </p:spPr>
        <p:txBody>
          <a:bodyPr wrap="square" rtlCol="0">
            <a:spAutoFit/>
          </a:bodyPr>
          <a:lstStyle/>
          <a:p>
            <a:r>
              <a:rPr lang="en-US" dirty="0" smtClean="0">
                <a:latin typeface="Comic Sans MS" panose="030F0702030302020204" pitchFamily="66" charset="0"/>
              </a:rPr>
              <a:t>SE: obs</a:t>
            </a:r>
            <a:r>
              <a:rPr lang="en-US" dirty="0">
                <a:latin typeface="Comic Sans MS" panose="030F0702030302020204" pitchFamily="66" charset="0"/>
              </a:rPr>
              <a:t>.</a:t>
            </a:r>
            <a:r>
              <a:rPr lang="en-US" dirty="0" smtClean="0">
                <a:latin typeface="Comic Sans MS" panose="030F0702030302020204" pitchFamily="66" charset="0"/>
              </a:rPr>
              <a:t> cold </a:t>
            </a:r>
            <a:r>
              <a:rPr lang="en-US" dirty="0" err="1" smtClean="0">
                <a:latin typeface="Comic Sans MS" panose="030F0702030302020204" pitchFamily="66" charset="0"/>
              </a:rPr>
              <a:t>SSTa</a:t>
            </a:r>
            <a:r>
              <a:rPr lang="en-US" dirty="0" smtClean="0">
                <a:latin typeface="Comic Sans MS" panose="030F0702030302020204" pitchFamily="66" charset="0"/>
              </a:rPr>
              <a:t> in April</a:t>
            </a:r>
            <a:endParaRPr lang="en-US" dirty="0">
              <a:latin typeface="Comic Sans MS" panose="030F0702030302020204" pitchFamily="66" charset="0"/>
            </a:endParaRPr>
          </a:p>
        </p:txBody>
      </p:sp>
      <p:sp>
        <p:nvSpPr>
          <p:cNvPr id="11" name="TextBox 4"/>
          <p:cNvSpPr txBox="1"/>
          <p:nvPr/>
        </p:nvSpPr>
        <p:spPr>
          <a:xfrm>
            <a:off x="6705600" y="4114800"/>
            <a:ext cx="2209800" cy="646331"/>
          </a:xfrm>
          <a:prstGeom prst="rect">
            <a:avLst/>
          </a:prstGeom>
          <a:noFill/>
        </p:spPr>
        <p:txBody>
          <a:bodyPr wrap="square" rtlCol="0">
            <a:spAutoFit/>
          </a:bodyPr>
          <a:lstStyle/>
          <a:p>
            <a:r>
              <a:rPr lang="en-US" dirty="0" smtClean="0">
                <a:latin typeface="Comic Sans MS" panose="030F0702030302020204" pitchFamily="66" charset="0"/>
              </a:rPr>
              <a:t>SE3: triple obs</a:t>
            </a:r>
            <a:r>
              <a:rPr lang="en-US" dirty="0">
                <a:latin typeface="Comic Sans MS" panose="030F0702030302020204" pitchFamily="66" charset="0"/>
              </a:rPr>
              <a:t>.</a:t>
            </a:r>
            <a:r>
              <a:rPr lang="en-US" dirty="0" smtClean="0">
                <a:latin typeface="Comic Sans MS" panose="030F0702030302020204" pitchFamily="66" charset="0"/>
              </a:rPr>
              <a:t> cold </a:t>
            </a:r>
            <a:r>
              <a:rPr lang="en-US" dirty="0" err="1" smtClean="0">
                <a:latin typeface="Comic Sans MS" panose="030F0702030302020204" pitchFamily="66" charset="0"/>
              </a:rPr>
              <a:t>SSTa</a:t>
            </a:r>
            <a:r>
              <a:rPr lang="en-US" dirty="0" smtClean="0">
                <a:latin typeface="Comic Sans MS" panose="030F0702030302020204" pitchFamily="66" charset="0"/>
              </a:rPr>
              <a:t> in April</a:t>
            </a:r>
            <a:endParaRPr lang="en-US" dirty="0">
              <a:latin typeface="Comic Sans MS" panose="030F0702030302020204" pitchFamily="66" charset="0"/>
            </a:endParaRPr>
          </a:p>
        </p:txBody>
      </p:sp>
      <p:sp>
        <p:nvSpPr>
          <p:cNvPr id="12" name="TextBox 4"/>
          <p:cNvSpPr txBox="1"/>
          <p:nvPr/>
        </p:nvSpPr>
        <p:spPr>
          <a:xfrm>
            <a:off x="6781800" y="5602069"/>
            <a:ext cx="2357823" cy="1200329"/>
          </a:xfrm>
          <a:prstGeom prst="rect">
            <a:avLst/>
          </a:prstGeom>
          <a:noFill/>
        </p:spPr>
        <p:txBody>
          <a:bodyPr wrap="square" rtlCol="0">
            <a:spAutoFit/>
          </a:bodyPr>
          <a:lstStyle/>
          <a:p>
            <a:r>
              <a:rPr lang="en-US" dirty="0" err="1" smtClean="0">
                <a:latin typeface="Comic Sans MS" panose="030F0702030302020204" pitchFamily="66" charset="0"/>
              </a:rPr>
              <a:t>SEpTNWP</a:t>
            </a:r>
            <a:r>
              <a:rPr lang="en-US" dirty="0" smtClean="0">
                <a:latin typeface="Comic Sans MS" panose="030F0702030302020204" pitchFamily="66" charset="0"/>
              </a:rPr>
              <a:t>: obs</a:t>
            </a:r>
            <a:r>
              <a:rPr lang="en-US" dirty="0">
                <a:latin typeface="Comic Sans MS" panose="030F0702030302020204" pitchFamily="66" charset="0"/>
              </a:rPr>
              <a:t>.</a:t>
            </a:r>
            <a:r>
              <a:rPr lang="en-US" dirty="0" smtClean="0">
                <a:latin typeface="Comic Sans MS" panose="030F0702030302020204" pitchFamily="66" charset="0"/>
              </a:rPr>
              <a:t> cold </a:t>
            </a:r>
            <a:r>
              <a:rPr lang="en-US" dirty="0" err="1" smtClean="0">
                <a:latin typeface="Comic Sans MS" panose="030F0702030302020204" pitchFamily="66" charset="0"/>
              </a:rPr>
              <a:t>SSTa</a:t>
            </a:r>
            <a:r>
              <a:rPr lang="en-US" dirty="0" smtClean="0">
                <a:latin typeface="Comic Sans MS" panose="030F0702030302020204" pitchFamily="66" charset="0"/>
              </a:rPr>
              <a:t> in April+ observed </a:t>
            </a:r>
            <a:r>
              <a:rPr lang="en-US" dirty="0" err="1" smtClean="0">
                <a:latin typeface="Comic Sans MS" panose="030F0702030302020204" pitchFamily="66" charset="0"/>
              </a:rPr>
              <a:t>wnp</a:t>
            </a:r>
            <a:r>
              <a:rPr lang="en-US" dirty="0" smtClean="0">
                <a:latin typeface="Comic Sans MS" panose="030F0702030302020204" pitchFamily="66" charset="0"/>
              </a:rPr>
              <a:t> warm </a:t>
            </a:r>
            <a:r>
              <a:rPr lang="en-US" dirty="0" err="1" smtClean="0">
                <a:latin typeface="Comic Sans MS" panose="030F0702030302020204" pitchFamily="66" charset="0"/>
              </a:rPr>
              <a:t>SSTa</a:t>
            </a:r>
            <a:endParaRPr lang="en-US" dirty="0">
              <a:latin typeface="Comic Sans MS" panose="030F0702030302020204" pitchFamily="66" charset="0"/>
            </a:endParaRPr>
          </a:p>
        </p:txBody>
      </p:sp>
      <p:cxnSp>
        <p:nvCxnSpPr>
          <p:cNvPr id="8" name="直線單箭頭接點 7"/>
          <p:cNvCxnSpPr/>
          <p:nvPr/>
        </p:nvCxnSpPr>
        <p:spPr>
          <a:xfrm>
            <a:off x="8001000" y="510000"/>
            <a:ext cx="0" cy="25200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5367723" y="304800"/>
            <a:ext cx="1947477" cy="646331"/>
          </a:xfrm>
          <a:prstGeom prst="rect">
            <a:avLst/>
          </a:prstGeom>
          <a:noFill/>
        </p:spPr>
        <p:txBody>
          <a:bodyPr wrap="square" rtlCol="0">
            <a:spAutoFit/>
          </a:bodyPr>
          <a:lstStyle/>
          <a:p>
            <a:r>
              <a:rPr lang="en-US" altLang="zh-TW" dirty="0" smtClean="0">
                <a:latin typeface="Comic Sans MS" panose="030F0702030302020204" pitchFamily="66" charset="0"/>
              </a:rPr>
              <a:t>Attribute 40% ensemble error</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9879593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4382"/>
            <a:ext cx="6471212" cy="41836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1"/>
          <p:cNvPicPr>
            <a:picLocks noChangeAspect="1" noChangeArrowheads="1"/>
          </p:cNvPicPr>
          <p:nvPr/>
        </p:nvPicPr>
        <p:blipFill rotWithShape="1">
          <a:blip r:embed="rId4">
            <a:extLst>
              <a:ext uri="{28A0092B-C50C-407E-A947-70E740481C1C}">
                <a14:useLocalDpi xmlns:a14="http://schemas.microsoft.com/office/drawing/2010/main" val="0"/>
              </a:ext>
            </a:extLst>
          </a:blip>
          <a:srcRect t="1" b="31070"/>
          <a:stretch/>
        </p:blipFill>
        <p:spPr bwMode="auto">
          <a:xfrm>
            <a:off x="4267200" y="0"/>
            <a:ext cx="4876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6225" y="6572250"/>
            <a:ext cx="2377574" cy="369332"/>
          </a:xfrm>
          <a:prstGeom prst="rect">
            <a:avLst/>
          </a:prstGeom>
          <a:noFill/>
        </p:spPr>
        <p:txBody>
          <a:bodyPr wrap="none" rtlCol="0">
            <a:spAutoFit/>
          </a:bodyPr>
          <a:lstStyle/>
          <a:p>
            <a:r>
              <a:rPr lang="en-US" dirty="0" err="1" smtClean="0">
                <a:latin typeface="Comic Sans MS" panose="030F0702030302020204" pitchFamily="66" charset="0"/>
              </a:rPr>
              <a:t>Menkes</a:t>
            </a:r>
            <a:r>
              <a:rPr lang="en-US" dirty="0" smtClean="0">
                <a:latin typeface="Comic Sans MS" panose="030F0702030302020204" pitchFamily="66" charset="0"/>
              </a:rPr>
              <a:t> et al. (2014)</a:t>
            </a:r>
            <a:endParaRPr lang="en-US" dirty="0">
              <a:latin typeface="Comic Sans MS" panose="030F0702030302020204" pitchFamily="66" charset="0"/>
            </a:endParaRPr>
          </a:p>
        </p:txBody>
      </p:sp>
      <p:sp>
        <p:nvSpPr>
          <p:cNvPr id="7" name="文字方塊 6"/>
          <p:cNvSpPr txBox="1"/>
          <p:nvPr/>
        </p:nvSpPr>
        <p:spPr>
          <a:xfrm>
            <a:off x="76334" y="838200"/>
            <a:ext cx="4038466" cy="461665"/>
          </a:xfrm>
          <a:prstGeom prst="rect">
            <a:avLst/>
          </a:prstGeom>
          <a:noFill/>
        </p:spPr>
        <p:txBody>
          <a:bodyPr wrap="square" rtlCol="0">
            <a:spAutoFit/>
          </a:bodyPr>
          <a:lstStyle/>
          <a:p>
            <a:r>
              <a:rPr lang="en-US" altLang="zh-TW" sz="2400" dirty="0" smtClean="0">
                <a:solidFill>
                  <a:srgbClr val="FF0000"/>
                </a:solidFill>
                <a:latin typeface="Comic Sans MS" panose="030F0702030302020204" pitchFamily="66" charset="0"/>
              </a:rPr>
              <a:t>Impacts of WWEs in 2014</a:t>
            </a:r>
            <a:endParaRPr lang="zh-TW" altLang="en-US" sz="2400" dirty="0">
              <a:solidFill>
                <a:srgbClr val="FF0000"/>
              </a:solidFill>
              <a:latin typeface="Comic Sans MS" panose="030F0702030302020204" pitchFamily="66" charset="0"/>
            </a:endParaRPr>
          </a:p>
        </p:txBody>
      </p:sp>
      <p:sp>
        <p:nvSpPr>
          <p:cNvPr id="2" name="矩形 1"/>
          <p:cNvSpPr/>
          <p:nvPr/>
        </p:nvSpPr>
        <p:spPr>
          <a:xfrm>
            <a:off x="5638800" y="3935193"/>
            <a:ext cx="2330296" cy="646331"/>
          </a:xfrm>
          <a:prstGeom prst="rect">
            <a:avLst/>
          </a:prstGeom>
        </p:spPr>
        <p:txBody>
          <a:bodyPr wrap="square">
            <a:spAutoFit/>
          </a:bodyPr>
          <a:lstStyle/>
          <a:p>
            <a:r>
              <a:rPr lang="en-US" altLang="zh-TW" dirty="0">
                <a:latin typeface="Comic Sans MS" panose="030F0702030302020204" pitchFamily="66" charset="0"/>
              </a:rPr>
              <a:t>eastern edge of the warm pool (EEWP)</a:t>
            </a:r>
            <a:endParaRPr lang="zh-TW" altLang="en-US" dirty="0">
              <a:latin typeface="Comic Sans MS" panose="030F0702030302020204" pitchFamily="66" charset="0"/>
            </a:endParaRPr>
          </a:p>
        </p:txBody>
      </p:sp>
      <p:sp>
        <p:nvSpPr>
          <p:cNvPr id="3" name="文字方塊 2"/>
          <p:cNvSpPr txBox="1"/>
          <p:nvPr/>
        </p:nvSpPr>
        <p:spPr>
          <a:xfrm>
            <a:off x="155631" y="1792069"/>
            <a:ext cx="3844322" cy="646331"/>
          </a:xfrm>
          <a:prstGeom prst="rect">
            <a:avLst/>
          </a:prstGeom>
          <a:noFill/>
        </p:spPr>
        <p:txBody>
          <a:bodyPr wrap="none" rtlCol="0">
            <a:spAutoFit/>
          </a:bodyPr>
          <a:lstStyle/>
          <a:p>
            <a:r>
              <a:rPr lang="en-US" altLang="zh-TW" dirty="0" smtClean="0">
                <a:latin typeface="Comic Sans MS" panose="030F0702030302020204" pitchFamily="66" charset="0"/>
              </a:rPr>
              <a:t>NOWWE: no WWEs</a:t>
            </a:r>
          </a:p>
          <a:p>
            <a:r>
              <a:rPr lang="en-US" altLang="zh-TW" dirty="0" smtClean="0">
                <a:latin typeface="Comic Sans MS" panose="030F0702030302020204" pitchFamily="66" charset="0"/>
              </a:rPr>
              <a:t>1997WWE: all WWEs 1997 added</a:t>
            </a:r>
            <a:endParaRPr lang="zh-TW" altLang="en-US" dirty="0">
              <a:latin typeface="Comic Sans MS" panose="030F0702030302020204" pitchFamily="66" charset="0"/>
            </a:endParaRPr>
          </a:p>
        </p:txBody>
      </p:sp>
      <p:sp>
        <p:nvSpPr>
          <p:cNvPr id="5" name="Rectangle 4"/>
          <p:cNvSpPr/>
          <p:nvPr/>
        </p:nvSpPr>
        <p:spPr>
          <a:xfrm>
            <a:off x="6450746" y="4800600"/>
            <a:ext cx="712054" cy="369332"/>
          </a:xfrm>
          <a:prstGeom prst="rect">
            <a:avLst/>
          </a:prstGeom>
        </p:spPr>
        <p:txBody>
          <a:bodyPr wrap="none">
            <a:spAutoFit/>
          </a:bodyPr>
          <a:lstStyle/>
          <a:p>
            <a:r>
              <a:rPr lang="en-US" altLang="zh-TW" dirty="0">
                <a:solidFill>
                  <a:srgbClr val="FF0000"/>
                </a:solidFill>
                <a:latin typeface="Comic Sans MS" panose="030F0702030302020204" pitchFamily="66" charset="0"/>
              </a:rPr>
              <a:t>2014</a:t>
            </a:r>
            <a:endParaRPr lang="zh-TW" altLang="en-US" dirty="0">
              <a:solidFill>
                <a:srgbClr val="FF0000"/>
              </a:solidFill>
              <a:latin typeface="Comic Sans MS" panose="030F0702030302020204" pitchFamily="66" charset="0"/>
            </a:endParaRPr>
          </a:p>
        </p:txBody>
      </p:sp>
      <p:sp>
        <p:nvSpPr>
          <p:cNvPr id="9" name="Rectangle 8"/>
          <p:cNvSpPr/>
          <p:nvPr/>
        </p:nvSpPr>
        <p:spPr>
          <a:xfrm>
            <a:off x="6420266" y="2754868"/>
            <a:ext cx="712054" cy="369332"/>
          </a:xfrm>
          <a:prstGeom prst="rect">
            <a:avLst/>
          </a:prstGeom>
        </p:spPr>
        <p:txBody>
          <a:bodyPr wrap="none">
            <a:spAutoFit/>
          </a:bodyPr>
          <a:lstStyle/>
          <a:p>
            <a:r>
              <a:rPr lang="en-US" altLang="zh-TW" dirty="0" smtClean="0">
                <a:solidFill>
                  <a:srgbClr val="FF0000"/>
                </a:solidFill>
                <a:latin typeface="Comic Sans MS" panose="030F0702030302020204" pitchFamily="66" charset="0"/>
              </a:rPr>
              <a:t>1997</a:t>
            </a:r>
            <a:endParaRPr lang="zh-TW" altLang="en-US"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81439705"/>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tatic-content.springer.com/image/art%3A10.1007%2Fs00382-014-2303-5/MediaObjects/382_2014_2303_Fig8_HTM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7297"/>
            <a:ext cx="4800600" cy="681070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w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242060"/>
            <a:ext cx="3505200" cy="561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srcRect/>
          <a:stretch>
            <a:fillRect/>
          </a:stretch>
        </p:blipFill>
        <p:spPr bwMode="auto">
          <a:xfrm>
            <a:off x="4343400" y="0"/>
            <a:ext cx="4795922" cy="3254736"/>
          </a:xfrm>
          <a:prstGeom prst="rect">
            <a:avLst/>
          </a:prstGeom>
          <a:noFill/>
          <a:ln w="9525">
            <a:noFill/>
            <a:round/>
            <a:headEnd/>
            <a:tailEnd/>
          </a:ln>
        </p:spPr>
      </p:pic>
      <p:sp>
        <p:nvSpPr>
          <p:cNvPr id="9" name="Rectangle 2"/>
          <p:cNvSpPr/>
          <p:nvPr/>
        </p:nvSpPr>
        <p:spPr>
          <a:xfrm>
            <a:off x="7008061" y="1981200"/>
            <a:ext cx="2212139" cy="461665"/>
          </a:xfrm>
          <a:prstGeom prst="rect">
            <a:avLst/>
          </a:prstGeom>
        </p:spPr>
        <p:txBody>
          <a:bodyPr wrap="square">
            <a:spAutoFit/>
          </a:bodyPr>
          <a:lstStyle/>
          <a:p>
            <a:r>
              <a:rPr lang="en-US" sz="1200" dirty="0" smtClean="0">
                <a:latin typeface="Comic Sans MS" panose="030F0702030302020204" pitchFamily="66" charset="0"/>
              </a:rPr>
              <a:t>Super El Nino development: Hong et al. (2014) GRL</a:t>
            </a:r>
            <a:endParaRPr lang="en-US" sz="1200" dirty="0">
              <a:latin typeface="Comic Sans MS" panose="030F0702030302020204" pitchFamily="66" charset="0"/>
            </a:endParaRPr>
          </a:p>
        </p:txBody>
      </p:sp>
      <p:sp>
        <p:nvSpPr>
          <p:cNvPr id="4" name="Text Box 21"/>
          <p:cNvSpPr txBox="1">
            <a:spLocks noChangeArrowheads="1"/>
          </p:cNvSpPr>
          <p:nvPr/>
        </p:nvSpPr>
        <p:spPr bwMode="auto">
          <a:xfrm>
            <a:off x="27562" y="533400"/>
            <a:ext cx="4790094"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Southern hemisphere pathway </a:t>
            </a:r>
            <a:endParaRPr lang="en-US" altLang="zh-CN" sz="2400" u="none" dirty="0">
              <a:solidFill>
                <a:srgbClr val="FF0000"/>
              </a:solidFill>
              <a:latin typeface="Comic Sans MS" panose="030F0702030302020204" pitchFamily="66" charset="0"/>
            </a:endParaRPr>
          </a:p>
        </p:txBody>
      </p:sp>
      <p:sp>
        <p:nvSpPr>
          <p:cNvPr id="6" name="Rectangle 2"/>
          <p:cNvSpPr/>
          <p:nvPr/>
        </p:nvSpPr>
        <p:spPr>
          <a:xfrm>
            <a:off x="-76200" y="914400"/>
            <a:ext cx="4800600" cy="369332"/>
          </a:xfrm>
          <a:prstGeom prst="rect">
            <a:avLst/>
          </a:prstGeom>
        </p:spPr>
        <p:txBody>
          <a:bodyPr wrap="square">
            <a:spAutoFit/>
          </a:bodyPr>
          <a:lstStyle/>
          <a:p>
            <a:r>
              <a:rPr lang="en-US" dirty="0" smtClean="0">
                <a:latin typeface="Comic Sans MS" panose="030F0702030302020204" pitchFamily="66" charset="0"/>
              </a:rPr>
              <a:t>Zhang  et al. (2014a,b), </a:t>
            </a:r>
            <a:r>
              <a:rPr lang="en-US" altLang="zh-TW" dirty="0">
                <a:latin typeface="Comic Sans MS" panose="030F0702030302020204" pitchFamily="66" charset="0"/>
              </a:rPr>
              <a:t>Ding et al. (</a:t>
            </a:r>
            <a:r>
              <a:rPr lang="en-US" altLang="zh-TW" dirty="0" smtClean="0">
                <a:latin typeface="Comic Sans MS" panose="030F0702030302020204" pitchFamily="66" charset="0"/>
              </a:rPr>
              <a:t>2015c)</a:t>
            </a:r>
            <a:endParaRPr lang="en-US" dirty="0">
              <a:latin typeface="Comic Sans MS" panose="030F0702030302020204" pitchFamily="66" charset="0"/>
            </a:endParaRPr>
          </a:p>
        </p:txBody>
      </p:sp>
    </p:spTree>
    <p:extLst>
      <p:ext uri="{BB962C8B-B14F-4D97-AF65-F5344CB8AC3E}">
        <p14:creationId xmlns:p14="http://schemas.microsoft.com/office/powerpoint/2010/main" val="1038035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W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225" b="-3"/>
          <a:stretch/>
        </p:blipFill>
        <p:spPr bwMode="auto">
          <a:xfrm>
            <a:off x="228600" y="5486400"/>
            <a:ext cx="3978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UW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05774"/>
            <a:ext cx="3496703" cy="468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UW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902368"/>
            <a:ext cx="4190999" cy="595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228600" y="452735"/>
            <a:ext cx="9525000"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a:solidFill>
                  <a:srgbClr val="FF0000"/>
                </a:solidFill>
                <a:latin typeface="Comic Sans MS" panose="030F0702030302020204" pitchFamily="66" charset="0"/>
              </a:rPr>
              <a:t>Joint impact </a:t>
            </a:r>
            <a:r>
              <a:rPr lang="en-US" altLang="zh-CN" sz="2400" u="none" dirty="0" smtClean="0">
                <a:solidFill>
                  <a:srgbClr val="FF0000"/>
                </a:solidFill>
                <a:latin typeface="Comic Sans MS" panose="030F0702030302020204" pitchFamily="66" charset="0"/>
              </a:rPr>
              <a:t>of </a:t>
            </a:r>
            <a:r>
              <a:rPr lang="en-US" sz="2400" u="none" dirty="0" smtClean="0">
                <a:solidFill>
                  <a:srgbClr val="FF0000"/>
                </a:solidFill>
                <a:latin typeface="Comic Sans MS" panose="030F0702030302020204" pitchFamily="66" charset="0"/>
              </a:rPr>
              <a:t>North/South </a:t>
            </a:r>
            <a:r>
              <a:rPr lang="en-US" sz="2400" u="none" dirty="0">
                <a:solidFill>
                  <a:srgbClr val="FF0000"/>
                </a:solidFill>
                <a:latin typeface="Comic Sans MS" panose="030F0702030302020204" pitchFamily="66" charset="0"/>
              </a:rPr>
              <a:t>Pacific </a:t>
            </a:r>
            <a:r>
              <a:rPr lang="en-US" sz="2400" u="none" dirty="0" smtClean="0">
                <a:solidFill>
                  <a:srgbClr val="FF0000"/>
                </a:solidFill>
                <a:latin typeface="Comic Sans MS" panose="030F0702030302020204" pitchFamily="66" charset="0"/>
              </a:rPr>
              <a:t>extratropical forcing</a:t>
            </a:r>
            <a:endParaRPr lang="en-US" altLang="zh-CN" sz="2400" u="none" dirty="0">
              <a:solidFill>
                <a:srgbClr val="FF0000"/>
              </a:solidFill>
              <a:latin typeface="Comic Sans MS" panose="030F0702030302020204" pitchFamily="66" charset="0"/>
            </a:endParaRPr>
          </a:p>
        </p:txBody>
      </p:sp>
      <p:pic>
        <p:nvPicPr>
          <p:cNvPr id="6" name="Picture 4" descr="UW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200400"/>
            <a:ext cx="3886200" cy="23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7390853" y="6400800"/>
            <a:ext cx="1829347" cy="338554"/>
          </a:xfrm>
          <a:prstGeom prst="rect">
            <a:avLst/>
          </a:prstGeom>
          <a:noFill/>
        </p:spPr>
        <p:txBody>
          <a:bodyPr wrap="none" rtlCol="0">
            <a:spAutoFit/>
          </a:bodyPr>
          <a:lstStyle/>
          <a:p>
            <a:r>
              <a:rPr lang="en-US" sz="1600" dirty="0" smtClean="0">
                <a:latin typeface="Comic Sans MS" panose="030F0702030302020204" pitchFamily="66" charset="0"/>
              </a:rPr>
              <a:t>Ding et al. (2016)</a:t>
            </a:r>
            <a:endParaRPr lang="en-US" sz="1600" dirty="0">
              <a:latin typeface="Comic Sans MS" panose="030F0702030302020204" pitchFamily="66" charset="0"/>
            </a:endParaRPr>
          </a:p>
        </p:txBody>
      </p:sp>
    </p:spTree>
    <p:extLst>
      <p:ext uri="{BB962C8B-B14F-4D97-AF65-F5344CB8AC3E}">
        <p14:creationId xmlns:p14="http://schemas.microsoft.com/office/powerpoint/2010/main" val="406412708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UW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 y="914400"/>
            <a:ext cx="4186238"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UW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25" y="939800"/>
            <a:ext cx="446087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92258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0134" name="Group 22"/>
          <p:cNvGrpSpPr>
            <a:grpSpLocks/>
          </p:cNvGrpSpPr>
          <p:nvPr/>
        </p:nvGrpSpPr>
        <p:grpSpPr bwMode="auto">
          <a:xfrm>
            <a:off x="381000" y="1850430"/>
            <a:ext cx="8426452" cy="3695700"/>
            <a:chOff x="362" y="1112"/>
            <a:chExt cx="5308" cy="2328"/>
          </a:xfrm>
        </p:grpSpPr>
        <p:sp>
          <p:nvSpPr>
            <p:cNvPr id="90118" name="AutoShape 6"/>
            <p:cNvSpPr>
              <a:spLocks noChangeArrowheads="1"/>
            </p:cNvSpPr>
            <p:nvPr/>
          </p:nvSpPr>
          <p:spPr bwMode="auto">
            <a:xfrm>
              <a:off x="362" y="2277"/>
              <a:ext cx="1265" cy="279"/>
            </a:xfrm>
            <a:prstGeom prst="roundRect">
              <a:avLst>
                <a:gd name="adj" fmla="val 16667"/>
              </a:avLst>
            </a:prstGeom>
            <a:solidFill>
              <a:srgbClr val="003399"/>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algn="ctr" eaLnBrk="1" hangingPunct="1">
                <a:buFont typeface="Wingdings" pitchFamily="2" charset="2"/>
                <a:buNone/>
              </a:pPr>
              <a:r>
                <a:rPr lang="en-US" altLang="zh-CN" sz="2000" u="none" dirty="0">
                  <a:solidFill>
                    <a:schemeClr val="bg1">
                      <a:lumMod val="85000"/>
                    </a:schemeClr>
                  </a:solidFill>
                </a:rPr>
                <a:t>NPO [winter(0)]</a:t>
              </a:r>
            </a:p>
          </p:txBody>
        </p:sp>
        <p:sp>
          <p:nvSpPr>
            <p:cNvPr id="90120" name="AutoShape 8"/>
            <p:cNvSpPr>
              <a:spLocks noChangeArrowheads="1"/>
            </p:cNvSpPr>
            <p:nvPr/>
          </p:nvSpPr>
          <p:spPr bwMode="auto">
            <a:xfrm>
              <a:off x="1669" y="2341"/>
              <a:ext cx="537" cy="155"/>
            </a:xfrm>
            <a:prstGeom prst="rightArrow">
              <a:avLst>
                <a:gd name="adj1" fmla="val 50000"/>
                <a:gd name="adj2" fmla="val 86613"/>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121" name="AutoShape 9"/>
            <p:cNvSpPr>
              <a:spLocks noChangeArrowheads="1"/>
            </p:cNvSpPr>
            <p:nvPr/>
          </p:nvSpPr>
          <p:spPr bwMode="auto">
            <a:xfrm>
              <a:off x="2256" y="2294"/>
              <a:ext cx="1204" cy="279"/>
            </a:xfrm>
            <a:prstGeom prst="roundRect">
              <a:avLst>
                <a:gd name="adj" fmla="val 16667"/>
              </a:avLst>
            </a:prstGeom>
            <a:solidFill>
              <a:srgbClr val="003399"/>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algn="ctr" eaLnBrk="1" hangingPunct="1">
                <a:buFont typeface="Wingdings" pitchFamily="2" charset="2"/>
                <a:buNone/>
              </a:pPr>
              <a:r>
                <a:rPr lang="en-US" altLang="zh-CN" sz="2000" u="none" dirty="0" smtClean="0">
                  <a:solidFill>
                    <a:schemeClr val="bg1">
                      <a:lumMod val="85000"/>
                    </a:schemeClr>
                  </a:solidFill>
                </a:rPr>
                <a:t>VM </a:t>
              </a:r>
              <a:r>
                <a:rPr lang="en-US" altLang="zh-CN" sz="2000" u="none" dirty="0">
                  <a:solidFill>
                    <a:schemeClr val="bg1">
                      <a:lumMod val="85000"/>
                    </a:schemeClr>
                  </a:solidFill>
                </a:rPr>
                <a:t>[FMA(+1)]</a:t>
              </a:r>
            </a:p>
          </p:txBody>
        </p:sp>
        <p:sp>
          <p:nvSpPr>
            <p:cNvPr id="90123" name="AutoShape 11"/>
            <p:cNvSpPr>
              <a:spLocks noChangeArrowheads="1"/>
            </p:cNvSpPr>
            <p:nvPr/>
          </p:nvSpPr>
          <p:spPr bwMode="auto">
            <a:xfrm>
              <a:off x="3985" y="2294"/>
              <a:ext cx="1685" cy="279"/>
            </a:xfrm>
            <a:prstGeom prst="roundRect">
              <a:avLst>
                <a:gd name="adj" fmla="val 16667"/>
              </a:avLst>
            </a:prstGeom>
            <a:solidFill>
              <a:srgbClr val="003399"/>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algn="ctr" eaLnBrk="1" hangingPunct="1">
                <a:buFont typeface="Wingdings" pitchFamily="2" charset="2"/>
                <a:buNone/>
              </a:pPr>
              <a:r>
                <a:rPr lang="en-US" altLang="zh-CN" sz="2000" u="none" dirty="0" smtClean="0">
                  <a:solidFill>
                    <a:schemeClr val="bg1">
                      <a:lumMod val="85000"/>
                    </a:schemeClr>
                  </a:solidFill>
                  <a:latin typeface="Comic Sans MS" panose="030F0702030302020204" pitchFamily="66" charset="0"/>
                </a:rPr>
                <a:t>El Nino </a:t>
              </a:r>
              <a:r>
                <a:rPr lang="en-US" altLang="zh-CN" sz="2000" u="none" dirty="0">
                  <a:solidFill>
                    <a:schemeClr val="bg1">
                      <a:lumMod val="85000"/>
                    </a:schemeClr>
                  </a:solidFill>
                  <a:latin typeface="Comic Sans MS" panose="030F0702030302020204" pitchFamily="66" charset="0"/>
                </a:rPr>
                <a:t>[winter(+1)]</a:t>
              </a:r>
            </a:p>
          </p:txBody>
        </p:sp>
        <p:sp>
          <p:nvSpPr>
            <p:cNvPr id="90124" name="AutoShape 12"/>
            <p:cNvSpPr>
              <a:spLocks noChangeArrowheads="1"/>
            </p:cNvSpPr>
            <p:nvPr/>
          </p:nvSpPr>
          <p:spPr bwMode="auto">
            <a:xfrm>
              <a:off x="3504" y="2340"/>
              <a:ext cx="537" cy="155"/>
            </a:xfrm>
            <a:prstGeom prst="rightArrow">
              <a:avLst>
                <a:gd name="adj1" fmla="val 50000"/>
                <a:gd name="adj2" fmla="val 86613"/>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125" name="Text Box 13"/>
            <p:cNvSpPr txBox="1">
              <a:spLocks noChangeArrowheads="1"/>
            </p:cNvSpPr>
            <p:nvPr/>
          </p:nvSpPr>
          <p:spPr bwMode="auto">
            <a:xfrm>
              <a:off x="1702" y="2116"/>
              <a:ext cx="302" cy="23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u="none" dirty="0">
                  <a:solidFill>
                    <a:srgbClr val="002060"/>
                  </a:solidFill>
                </a:rPr>
                <a:t>LF</a:t>
              </a:r>
            </a:p>
          </p:txBody>
        </p:sp>
        <p:sp>
          <p:nvSpPr>
            <p:cNvPr id="90126" name="Text Box 14"/>
            <p:cNvSpPr txBox="1">
              <a:spLocks noChangeArrowheads="1"/>
            </p:cNvSpPr>
            <p:nvPr/>
          </p:nvSpPr>
          <p:spPr bwMode="auto">
            <a:xfrm>
              <a:off x="1707" y="2447"/>
              <a:ext cx="286" cy="23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u="none" dirty="0">
                  <a:solidFill>
                    <a:srgbClr val="002060"/>
                  </a:solidFill>
                </a:rPr>
                <a:t>SF</a:t>
              </a:r>
            </a:p>
          </p:txBody>
        </p:sp>
        <p:sp>
          <p:nvSpPr>
            <p:cNvPr id="90127" name="Text Box 15"/>
            <p:cNvSpPr txBox="1">
              <a:spLocks noChangeArrowheads="1"/>
            </p:cNvSpPr>
            <p:nvPr/>
          </p:nvSpPr>
          <p:spPr bwMode="auto">
            <a:xfrm>
              <a:off x="3530" y="2076"/>
              <a:ext cx="423" cy="23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u="none" dirty="0">
                  <a:solidFill>
                    <a:srgbClr val="002060"/>
                  </a:solidFill>
                </a:rPr>
                <a:t>SFM</a:t>
              </a:r>
            </a:p>
          </p:txBody>
        </p:sp>
        <p:sp>
          <p:nvSpPr>
            <p:cNvPr id="90128" name="AutoShape 16"/>
            <p:cNvSpPr>
              <a:spLocks noChangeArrowheads="1"/>
            </p:cNvSpPr>
            <p:nvPr/>
          </p:nvSpPr>
          <p:spPr bwMode="auto">
            <a:xfrm>
              <a:off x="2023" y="1479"/>
              <a:ext cx="1578" cy="1961"/>
            </a:xfrm>
            <a:prstGeom prst="roundRect">
              <a:avLst>
                <a:gd name="adj" fmla="val 16667"/>
              </a:avLst>
            </a:prstGeom>
            <a:noFill/>
            <a:ln w="38100" cap="rnd" algn="ctr">
              <a:solidFill>
                <a:srgbClr val="00FF00"/>
              </a:solidFill>
              <a:prstDash val="sysDot"/>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129" name="Text Box 17"/>
            <p:cNvSpPr txBox="1">
              <a:spLocks noChangeArrowheads="1"/>
            </p:cNvSpPr>
            <p:nvPr/>
          </p:nvSpPr>
          <p:spPr bwMode="auto">
            <a:xfrm>
              <a:off x="2261" y="1112"/>
              <a:ext cx="1158" cy="25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000" u="none" dirty="0">
                  <a:solidFill>
                    <a:srgbClr val="E101C6"/>
                  </a:solidFill>
                  <a:latin typeface="Comic Sans MS" panose="030F0702030302020204" pitchFamily="66" charset="0"/>
                </a:rPr>
                <a:t>Ocean Bridge</a:t>
              </a:r>
            </a:p>
          </p:txBody>
        </p:sp>
      </p:grpSp>
      <p:sp>
        <p:nvSpPr>
          <p:cNvPr id="90133" name="Text Box 21"/>
          <p:cNvSpPr txBox="1">
            <a:spLocks noChangeArrowheads="1"/>
          </p:cNvSpPr>
          <p:nvPr/>
        </p:nvSpPr>
        <p:spPr bwMode="auto">
          <a:xfrm>
            <a:off x="76200" y="838200"/>
            <a:ext cx="8884163"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a:solidFill>
                  <a:srgbClr val="FF0000"/>
                </a:solidFill>
                <a:latin typeface="Comic Sans MS" panose="030F0702030302020204" pitchFamily="66" charset="0"/>
              </a:rPr>
              <a:t>The </a:t>
            </a:r>
            <a:r>
              <a:rPr lang="en-US" altLang="zh-CN" sz="2400" u="none" dirty="0" smtClean="0">
                <a:solidFill>
                  <a:srgbClr val="FF0000"/>
                </a:solidFill>
                <a:latin typeface="Comic Sans MS" panose="030F0702030302020204" pitchFamily="66" charset="0"/>
              </a:rPr>
              <a:t>VM: </a:t>
            </a:r>
            <a:r>
              <a:rPr lang="en-US" altLang="zh-CN" sz="2400" u="none" dirty="0">
                <a:solidFill>
                  <a:srgbClr val="FF0000"/>
                </a:solidFill>
                <a:latin typeface="Comic Sans MS" panose="030F0702030302020204" pitchFamily="66" charset="0"/>
              </a:rPr>
              <a:t>an ocean bridge connecting the NPO and </a:t>
            </a:r>
            <a:r>
              <a:rPr lang="en-US" altLang="zh-CN" sz="2400" u="none" dirty="0" smtClean="0">
                <a:solidFill>
                  <a:srgbClr val="FF0000"/>
                </a:solidFill>
                <a:latin typeface="Comic Sans MS" panose="030F0702030302020204" pitchFamily="66" charset="0"/>
              </a:rPr>
              <a:t>ENSO </a:t>
            </a:r>
            <a:endParaRPr lang="en-US" altLang="zh-CN" sz="2400" u="none" dirty="0">
              <a:solidFill>
                <a:srgbClr val="FF0000"/>
              </a:solidFill>
              <a:latin typeface="Comic Sans MS" panose="030F0702030302020204" pitchFamily="66" charset="0"/>
            </a:endParaRPr>
          </a:p>
        </p:txBody>
      </p:sp>
      <p:sp>
        <p:nvSpPr>
          <p:cNvPr id="2" name="圓角矩形 1"/>
          <p:cNvSpPr/>
          <p:nvPr/>
        </p:nvSpPr>
        <p:spPr>
          <a:xfrm>
            <a:off x="304800" y="3380780"/>
            <a:ext cx="5218114" cy="1733550"/>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smtClean="0">
              <a:latin typeface="Comic Sans MS" panose="030F0702030302020204" pitchFamily="66" charset="0"/>
            </a:endParaRPr>
          </a:p>
          <a:p>
            <a:pPr algn="ctr"/>
            <a:endParaRPr lang="en-US" altLang="zh-TW" dirty="0">
              <a:latin typeface="Comic Sans MS" panose="030F0702030302020204" pitchFamily="66" charset="0"/>
            </a:endParaRPr>
          </a:p>
          <a:p>
            <a:pPr algn="ctr"/>
            <a:endParaRPr lang="en-US" altLang="zh-TW" dirty="0" smtClean="0">
              <a:latin typeface="Comic Sans MS" panose="030F0702030302020204" pitchFamily="66" charset="0"/>
            </a:endParaRPr>
          </a:p>
          <a:p>
            <a:pPr algn="ctr"/>
            <a:r>
              <a:rPr lang="en-US" altLang="zh-TW" sz="2400" dirty="0" smtClean="0">
                <a:solidFill>
                  <a:srgbClr val="CC3300"/>
                </a:solidFill>
                <a:latin typeface="Comic Sans MS" panose="030F0702030302020204" pitchFamily="66" charset="0"/>
              </a:rPr>
              <a:t>What dynamics trigger these?</a:t>
            </a:r>
            <a:endParaRPr lang="zh-TW" altLang="en-US" sz="2400" dirty="0">
              <a:solidFill>
                <a:srgbClr val="CC3300"/>
              </a:solidFill>
              <a:latin typeface="Comic Sans MS" panose="030F0702030302020204" pitchFamily="66" charset="0"/>
            </a:endParaRPr>
          </a:p>
        </p:txBody>
      </p:sp>
    </p:spTree>
    <p:extLst>
      <p:ext uri="{BB962C8B-B14F-4D97-AF65-F5344CB8AC3E}">
        <p14:creationId xmlns:p14="http://schemas.microsoft.com/office/powerpoint/2010/main" val="2668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圖片 13" descr="D:\CESM\SLP\corr_lead_upc1_vpc2_model.png"/>
          <p:cNvPicPr/>
          <p:nvPr/>
        </p:nvPicPr>
        <p:blipFill rotWithShape="1">
          <a:blip r:embed="rId3">
            <a:extLst>
              <a:ext uri="{28A0092B-C50C-407E-A947-70E740481C1C}">
                <a14:useLocalDpi xmlns:a14="http://schemas.microsoft.com/office/drawing/2010/main" val="0"/>
              </a:ext>
            </a:extLst>
          </a:blip>
          <a:srcRect b="49269"/>
          <a:stretch/>
        </p:blipFill>
        <p:spPr bwMode="auto">
          <a:xfrm>
            <a:off x="1066800" y="4023360"/>
            <a:ext cx="6829425" cy="2825496"/>
          </a:xfrm>
          <a:prstGeom prst="rect">
            <a:avLst/>
          </a:prstGeom>
          <a:noFill/>
          <a:ln>
            <a:noFill/>
          </a:ln>
        </p:spPr>
      </p:pic>
      <p:pic>
        <p:nvPicPr>
          <p:cNvPr id="3" name="Picture 2" descr="D:\CESM\SLP\EOF_sst_slp_obs_b40_0002_0150_rm9_10S_delchange_del1_36_1958_2010.png"/>
          <p:cNvPicPr/>
          <p:nvPr/>
        </p:nvPicPr>
        <p:blipFill rotWithShape="1">
          <a:blip r:embed="rId4" cstate="print"/>
          <a:srcRect l="-2" t="2373" r="74487" b="50169"/>
          <a:stretch/>
        </p:blipFill>
        <p:spPr bwMode="auto">
          <a:xfrm>
            <a:off x="685800" y="685800"/>
            <a:ext cx="3581400" cy="3316069"/>
          </a:xfrm>
          <a:prstGeom prst="rect">
            <a:avLst/>
          </a:prstGeom>
          <a:noFill/>
        </p:spPr>
      </p:pic>
      <p:pic>
        <p:nvPicPr>
          <p:cNvPr id="2" name="Picture 1" descr="D:\CESM\SLP\EOF_sst_slp_obs_b40_0002_0150_rm9_10S_delchange_del1_36_1958_2010.png"/>
          <p:cNvPicPr/>
          <p:nvPr/>
        </p:nvPicPr>
        <p:blipFill rotWithShape="1">
          <a:blip r:embed="rId4" cstate="print"/>
          <a:srcRect l="-5" t="49153" r="74590" b="5082"/>
          <a:stretch/>
        </p:blipFill>
        <p:spPr bwMode="auto">
          <a:xfrm>
            <a:off x="4343400" y="838201"/>
            <a:ext cx="3388556" cy="3231042"/>
          </a:xfrm>
          <a:prstGeom prst="rect">
            <a:avLst/>
          </a:prstGeom>
          <a:noFill/>
        </p:spPr>
      </p:pic>
      <p:sp>
        <p:nvSpPr>
          <p:cNvPr id="5" name="Rectangle 4"/>
          <p:cNvSpPr/>
          <p:nvPr/>
        </p:nvSpPr>
        <p:spPr>
          <a:xfrm>
            <a:off x="1600200" y="1600200"/>
            <a:ext cx="457200" cy="3048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59286" y="5562600"/>
            <a:ext cx="2608314" cy="646331"/>
          </a:xfrm>
          <a:prstGeom prst="rect">
            <a:avLst/>
          </a:prstGeom>
        </p:spPr>
        <p:txBody>
          <a:bodyPr wrap="square">
            <a:spAutoFit/>
          </a:bodyPr>
          <a:lstStyle/>
          <a:p>
            <a:r>
              <a:rPr lang="en-US" dirty="0" smtClean="0">
                <a:latin typeface="Comic Sans MS" panose="030F0702030302020204" pitchFamily="66" charset="0"/>
              </a:rPr>
              <a:t>Lead-lag </a:t>
            </a:r>
            <a:r>
              <a:rPr lang="en-US" dirty="0" err="1" smtClean="0">
                <a:latin typeface="Comic Sans MS" panose="030F0702030302020204" pitchFamily="66" charset="0"/>
              </a:rPr>
              <a:t>corr</a:t>
            </a:r>
            <a:r>
              <a:rPr lang="en-US" dirty="0" smtClean="0">
                <a:latin typeface="Comic Sans MS" panose="030F0702030302020204" pitchFamily="66" charset="0"/>
              </a:rPr>
              <a:t> </a:t>
            </a:r>
            <a:r>
              <a:rPr lang="en-US" dirty="0">
                <a:latin typeface="Comic Sans MS" panose="030F0702030302020204" pitchFamily="66" charset="0"/>
              </a:rPr>
              <a:t>of </a:t>
            </a:r>
            <a:r>
              <a:rPr lang="en-US" dirty="0" smtClean="0">
                <a:latin typeface="Comic Sans MS" panose="030F0702030302020204" pitchFamily="66" charset="0"/>
              </a:rPr>
              <a:t>-</a:t>
            </a:r>
            <a:r>
              <a:rPr lang="en-US" dirty="0" err="1" smtClean="0">
                <a:latin typeface="Comic Sans MS" panose="030F0702030302020204" pitchFamily="66" charset="0"/>
              </a:rPr>
              <a:t>V</a:t>
            </a:r>
            <a:r>
              <a:rPr lang="en-US" baseline="-25000" dirty="0" err="1" smtClean="0">
                <a:latin typeface="Comic Sans MS" panose="030F0702030302020204" pitchFamily="66" charset="0"/>
              </a:rPr>
              <a:t>wind</a:t>
            </a:r>
            <a:r>
              <a:rPr lang="en-US" dirty="0" smtClean="0">
                <a:latin typeface="Comic Sans MS" panose="030F0702030302020204" pitchFamily="66" charset="0"/>
              </a:rPr>
              <a:t> in WNP and PC2</a:t>
            </a:r>
            <a:endParaRPr lang="en-US" dirty="0">
              <a:latin typeface="Comic Sans MS" panose="030F0702030302020204" pitchFamily="66" charset="0"/>
            </a:endParaRPr>
          </a:p>
        </p:txBody>
      </p:sp>
      <p:sp>
        <p:nvSpPr>
          <p:cNvPr id="7" name="Text Box 21"/>
          <p:cNvSpPr txBox="1">
            <a:spLocks noChangeArrowheads="1"/>
          </p:cNvSpPr>
          <p:nvPr/>
        </p:nvSpPr>
        <p:spPr bwMode="auto">
          <a:xfrm>
            <a:off x="2590800" y="152400"/>
            <a:ext cx="3861955"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Origin of NPCV patterns</a:t>
            </a:r>
            <a:endParaRPr lang="en-US" altLang="zh-CN" sz="2400" u="none" dirty="0">
              <a:solidFill>
                <a:srgbClr val="FF0000"/>
              </a:solidFill>
              <a:latin typeface="Comic Sans MS" panose="030F0702030302020204" pitchFamily="66" charset="0"/>
            </a:endParaRPr>
          </a:p>
        </p:txBody>
      </p:sp>
      <p:sp>
        <p:nvSpPr>
          <p:cNvPr id="8" name="Rectangle 7"/>
          <p:cNvSpPr/>
          <p:nvPr/>
        </p:nvSpPr>
        <p:spPr>
          <a:xfrm>
            <a:off x="1676400" y="4992469"/>
            <a:ext cx="2514600" cy="646331"/>
          </a:xfrm>
          <a:prstGeom prst="rect">
            <a:avLst/>
          </a:prstGeom>
        </p:spPr>
        <p:txBody>
          <a:bodyPr wrap="square">
            <a:spAutoFit/>
          </a:bodyPr>
          <a:lstStyle/>
          <a:p>
            <a:r>
              <a:rPr lang="en-US" dirty="0" smtClean="0">
                <a:latin typeface="Comic Sans MS" panose="030F0702030302020204" pitchFamily="66" charset="0"/>
              </a:rPr>
              <a:t>Lead-lag </a:t>
            </a:r>
            <a:r>
              <a:rPr lang="en-US" dirty="0" err="1" smtClean="0">
                <a:latin typeface="Comic Sans MS" panose="030F0702030302020204" pitchFamily="66" charset="0"/>
              </a:rPr>
              <a:t>corr</a:t>
            </a:r>
            <a:r>
              <a:rPr lang="en-US" dirty="0" smtClean="0">
                <a:latin typeface="Comic Sans MS" panose="030F0702030302020204" pitchFamily="66" charset="0"/>
              </a:rPr>
              <a:t> </a:t>
            </a:r>
            <a:r>
              <a:rPr lang="en-US" dirty="0">
                <a:latin typeface="Comic Sans MS" panose="030F0702030302020204" pitchFamily="66" charset="0"/>
              </a:rPr>
              <a:t>of </a:t>
            </a:r>
            <a:r>
              <a:rPr lang="en-US" dirty="0" err="1" smtClean="0">
                <a:latin typeface="Comic Sans MS" panose="030F0702030302020204" pitchFamily="66" charset="0"/>
              </a:rPr>
              <a:t>U</a:t>
            </a:r>
            <a:r>
              <a:rPr lang="en-US" baseline="-25000" dirty="0" err="1" smtClean="0">
                <a:latin typeface="Comic Sans MS" panose="030F0702030302020204" pitchFamily="66" charset="0"/>
              </a:rPr>
              <a:t>wind</a:t>
            </a:r>
            <a:r>
              <a:rPr lang="en-US" dirty="0" smtClean="0">
                <a:latin typeface="Comic Sans MS" panose="030F0702030302020204" pitchFamily="66" charset="0"/>
              </a:rPr>
              <a:t> in WNP and PC1</a:t>
            </a:r>
            <a:endParaRPr lang="en-US" dirty="0">
              <a:latin typeface="Comic Sans MS" panose="030F0702030302020204" pitchFamily="66" charset="0"/>
            </a:endParaRPr>
          </a:p>
        </p:txBody>
      </p:sp>
      <p:cxnSp>
        <p:nvCxnSpPr>
          <p:cNvPr id="11" name="直線接點 10"/>
          <p:cNvCxnSpPr/>
          <p:nvPr/>
        </p:nvCxnSpPr>
        <p:spPr>
          <a:xfrm>
            <a:off x="1752600" y="6096000"/>
            <a:ext cx="2438400" cy="0"/>
          </a:xfrm>
          <a:prstGeom prst="line">
            <a:avLst/>
          </a:prstGeom>
          <a:ln w="317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4800600" y="5257800"/>
            <a:ext cx="2438400" cy="0"/>
          </a:xfrm>
          <a:prstGeom prst="line">
            <a:avLst/>
          </a:prstGeom>
          <a:ln w="317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19227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hematic of the trends in temperature and&#10;        ocean-atmosphere circulation in the Pacific over the past two&#10;        deca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32" y="3162383"/>
            <a:ext cx="4540024" cy="351095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6857844" y="6324600"/>
            <a:ext cx="2387192" cy="369332"/>
          </a:xfrm>
          <a:prstGeom prst="rect">
            <a:avLst/>
          </a:prstGeom>
          <a:noFill/>
        </p:spPr>
        <p:txBody>
          <a:bodyPr wrap="none" rtlCol="0">
            <a:spAutoFit/>
          </a:bodyPr>
          <a:lstStyle/>
          <a:p>
            <a:r>
              <a:rPr lang="en-US" altLang="zh-TW" dirty="0">
                <a:solidFill>
                  <a:prstClr val="black"/>
                </a:solidFill>
                <a:latin typeface="Comic Sans MS" panose="030F0702030302020204" pitchFamily="66" charset="0"/>
              </a:rPr>
              <a:t>England et al. (2014)</a:t>
            </a:r>
            <a:endParaRPr lang="zh-TW" altLang="en-US" dirty="0">
              <a:solidFill>
                <a:prstClr val="black"/>
              </a:solidFill>
              <a:latin typeface="Comic Sans MS" panose="030F0702030302020204" pitchFamily="66" charset="0"/>
            </a:endParaRPr>
          </a:p>
        </p:txBody>
      </p:sp>
      <p:sp>
        <p:nvSpPr>
          <p:cNvPr id="5" name="文字方塊 4"/>
          <p:cNvSpPr txBox="1"/>
          <p:nvPr/>
        </p:nvSpPr>
        <p:spPr>
          <a:xfrm>
            <a:off x="103185" y="3276600"/>
            <a:ext cx="5105400" cy="1938992"/>
          </a:xfrm>
          <a:prstGeom prst="rect">
            <a:avLst/>
          </a:prstGeom>
          <a:noFill/>
        </p:spPr>
        <p:txBody>
          <a:bodyPr wrap="square" rtlCol="0">
            <a:spAutoFit/>
          </a:bodyPr>
          <a:lstStyle/>
          <a:p>
            <a:r>
              <a:rPr lang="en-US" altLang="zh-TW" sz="2000" dirty="0" smtClean="0">
                <a:solidFill>
                  <a:prstClr val="black"/>
                </a:solidFill>
                <a:latin typeface="Comic Sans MS" panose="030F0702030302020204" pitchFamily="66" charset="0"/>
                <a:cs typeface="Times New Roman" panose="02020603050405020304" pitchFamily="18" charset="0"/>
              </a:rPr>
              <a:t>=&gt;Increased trade wind</a:t>
            </a:r>
          </a:p>
          <a:p>
            <a:r>
              <a:rPr lang="en-US" altLang="zh-TW" sz="2000" dirty="0" smtClean="0">
                <a:solidFill>
                  <a:prstClr val="black"/>
                </a:solidFill>
                <a:latin typeface="Comic Sans MS" panose="030F0702030302020204" pitchFamily="66" charset="0"/>
                <a:cs typeface="Times New Roman" panose="02020603050405020304" pitchFamily="18" charset="0"/>
              </a:rPr>
              <a:t>=&gt;</a:t>
            </a:r>
            <a:r>
              <a:rPr lang="en-US" altLang="zh-TW" sz="2000" dirty="0">
                <a:solidFill>
                  <a:prstClr val="black"/>
                </a:solidFill>
                <a:latin typeface="Comic Sans MS" panose="030F0702030302020204" pitchFamily="66" charset="0"/>
                <a:cs typeface="Times New Roman" panose="02020603050405020304" pitchFamily="18" charset="0"/>
              </a:rPr>
              <a:t>Strengthened STG and Ekman pumping</a:t>
            </a:r>
          </a:p>
          <a:p>
            <a:r>
              <a:rPr lang="en-US" altLang="zh-TW" sz="2000" dirty="0">
                <a:solidFill>
                  <a:prstClr val="black"/>
                </a:solidFill>
                <a:latin typeface="Comic Sans MS" panose="030F0702030302020204" pitchFamily="66" charset="0"/>
                <a:cs typeface="Times New Roman" panose="02020603050405020304" pitchFamily="18" charset="0"/>
              </a:rPr>
              <a:t>=&gt;Spin-up STC</a:t>
            </a:r>
          </a:p>
          <a:p>
            <a:r>
              <a:rPr lang="en-US" altLang="zh-TW" sz="2000" dirty="0">
                <a:solidFill>
                  <a:prstClr val="black"/>
                </a:solidFill>
                <a:latin typeface="Comic Sans MS" panose="030F0702030302020204" pitchFamily="66" charset="0"/>
                <a:cs typeface="Times New Roman" panose="02020603050405020304" pitchFamily="18" charset="0"/>
              </a:rPr>
              <a:t>=&gt;Enhanced EUC</a:t>
            </a:r>
          </a:p>
          <a:p>
            <a:r>
              <a:rPr lang="en-US" altLang="zh-TW" sz="2000" dirty="0" smtClean="0">
                <a:solidFill>
                  <a:prstClr val="black"/>
                </a:solidFill>
                <a:latin typeface="Comic Sans MS" panose="030F0702030302020204" pitchFamily="66" charset="0"/>
                <a:cs typeface="Times New Roman" panose="02020603050405020304" pitchFamily="18" charset="0"/>
              </a:rPr>
              <a:t>=&gt;Increased </a:t>
            </a:r>
            <a:r>
              <a:rPr lang="en-US" altLang="zh-TW" sz="2000" dirty="0">
                <a:solidFill>
                  <a:prstClr val="black"/>
                </a:solidFill>
                <a:latin typeface="Comic Sans MS" panose="030F0702030302020204" pitchFamily="66" charset="0"/>
                <a:cs typeface="Times New Roman" panose="02020603050405020304" pitchFamily="18" charset="0"/>
              </a:rPr>
              <a:t>equatorial upwelling</a:t>
            </a:r>
          </a:p>
          <a:p>
            <a:r>
              <a:rPr lang="en-US" altLang="zh-TW" sz="2000" dirty="0" smtClean="0">
                <a:solidFill>
                  <a:prstClr val="black"/>
                </a:solidFill>
                <a:latin typeface="Comic Sans MS" panose="030F0702030302020204" pitchFamily="66" charset="0"/>
                <a:cs typeface="Times New Roman" panose="02020603050405020304" pitchFamily="18" charset="0"/>
              </a:rPr>
              <a:t>=&gt;Negative </a:t>
            </a:r>
            <a:r>
              <a:rPr lang="en-US" altLang="zh-TW" sz="2000" dirty="0">
                <a:solidFill>
                  <a:prstClr val="black"/>
                </a:solidFill>
                <a:latin typeface="Comic Sans MS" panose="030F0702030302020204" pitchFamily="66" charset="0"/>
                <a:cs typeface="Times New Roman" panose="02020603050405020304" pitchFamily="18" charset="0"/>
              </a:rPr>
              <a:t>SSTA (warming hiatus)</a:t>
            </a:r>
            <a:endParaRPr lang="zh-TW" altLang="en-US" sz="2000" dirty="0">
              <a:solidFill>
                <a:prstClr val="black"/>
              </a:solidFill>
              <a:latin typeface="Comic Sans MS" panose="030F0702030302020204" pitchFamily="66" charset="0"/>
              <a:cs typeface="Times New Roman" panose="02020603050405020304" pitchFamily="18" charset="0"/>
            </a:endParaRPr>
          </a:p>
        </p:txBody>
      </p:sp>
      <p:pic>
        <p:nvPicPr>
          <p:cNvPr id="2" name="圖片 1"/>
          <p:cNvPicPr>
            <a:picLocks noChangeAspect="1"/>
          </p:cNvPicPr>
          <p:nvPr/>
        </p:nvPicPr>
        <p:blipFill rotWithShape="1">
          <a:blip r:embed="rId4"/>
          <a:srcRect l="174" r="5770"/>
          <a:stretch/>
        </p:blipFill>
        <p:spPr>
          <a:xfrm>
            <a:off x="4502989" y="558866"/>
            <a:ext cx="4641011" cy="2397943"/>
          </a:xfrm>
          <a:prstGeom prst="rect">
            <a:avLst/>
          </a:prstGeom>
        </p:spPr>
      </p:pic>
      <p:sp>
        <p:nvSpPr>
          <p:cNvPr id="3" name="文字方塊 2"/>
          <p:cNvSpPr txBox="1"/>
          <p:nvPr/>
        </p:nvSpPr>
        <p:spPr>
          <a:xfrm>
            <a:off x="5638439" y="545068"/>
            <a:ext cx="2760692" cy="369332"/>
          </a:xfrm>
          <a:prstGeom prst="rect">
            <a:avLst/>
          </a:prstGeom>
          <a:noFill/>
        </p:spPr>
        <p:txBody>
          <a:bodyPr wrap="none" rtlCol="0">
            <a:spAutoFit/>
          </a:bodyPr>
          <a:lstStyle/>
          <a:p>
            <a:r>
              <a:rPr lang="en-US" altLang="zh-TW" dirty="0" smtClean="0">
                <a:latin typeface="Comic Sans MS" panose="030F0702030302020204" pitchFamily="66" charset="0"/>
              </a:rPr>
              <a:t>Trend during 1992-2011</a:t>
            </a:r>
            <a:endParaRPr lang="zh-TW" altLang="en-US" dirty="0">
              <a:latin typeface="Comic Sans MS" panose="030F0702030302020204" pitchFamily="66" charset="0"/>
            </a:endParaRPr>
          </a:p>
        </p:txBody>
      </p:sp>
      <p:pic>
        <p:nvPicPr>
          <p:cNvPr id="6" name="圖片 5"/>
          <p:cNvPicPr>
            <a:picLocks noChangeAspect="1"/>
          </p:cNvPicPr>
          <p:nvPr/>
        </p:nvPicPr>
        <p:blipFill>
          <a:blip r:embed="rId5"/>
          <a:stretch>
            <a:fillRect/>
          </a:stretch>
        </p:blipFill>
        <p:spPr>
          <a:xfrm>
            <a:off x="80036" y="523156"/>
            <a:ext cx="4379952" cy="2524844"/>
          </a:xfrm>
          <a:prstGeom prst="rect">
            <a:avLst/>
          </a:prstGeom>
        </p:spPr>
      </p:pic>
      <p:sp>
        <p:nvSpPr>
          <p:cNvPr id="8" name="文字方塊 7"/>
          <p:cNvSpPr txBox="1"/>
          <p:nvPr/>
        </p:nvSpPr>
        <p:spPr>
          <a:xfrm>
            <a:off x="1066800" y="468868"/>
            <a:ext cx="3296095" cy="369332"/>
          </a:xfrm>
          <a:prstGeom prst="rect">
            <a:avLst/>
          </a:prstGeom>
          <a:noFill/>
        </p:spPr>
        <p:txBody>
          <a:bodyPr wrap="none" rtlCol="0">
            <a:spAutoFit/>
          </a:bodyPr>
          <a:lstStyle/>
          <a:p>
            <a:r>
              <a:rPr lang="en-US" altLang="zh-TW" dirty="0" smtClean="0">
                <a:latin typeface="Comic Sans MS" panose="030F0702030302020204" pitchFamily="66" charset="0"/>
              </a:rPr>
              <a:t>Zonal wind stress and trends</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65096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descr="D:\CESM\SLP\timeseries_V10.png"/>
          <p:cNvPicPr/>
          <p:nvPr/>
        </p:nvPicPr>
        <p:blipFill rotWithShape="1">
          <a:blip r:embed="rId3">
            <a:extLst>
              <a:ext uri="{28A0092B-C50C-407E-A947-70E740481C1C}">
                <a14:useLocalDpi xmlns:a14="http://schemas.microsoft.com/office/drawing/2010/main" val="0"/>
              </a:ext>
            </a:extLst>
          </a:blip>
          <a:srcRect l="8745" t="5008" r="8024" b="4512"/>
          <a:stretch/>
        </p:blipFill>
        <p:spPr bwMode="auto">
          <a:xfrm>
            <a:off x="228600" y="1223665"/>
            <a:ext cx="8458200" cy="5481935"/>
          </a:xfrm>
          <a:prstGeom prst="rect">
            <a:avLst/>
          </a:prstGeom>
          <a:noFill/>
          <a:ln>
            <a:noFill/>
          </a:ln>
          <a:extLst>
            <a:ext uri="{53640926-AAD7-44D8-BBD7-CCE9431645EC}">
              <a14:shadowObscured xmlns:a14="http://schemas.microsoft.com/office/drawing/2010/main"/>
            </a:ext>
          </a:extLst>
        </p:spPr>
      </p:pic>
      <p:sp>
        <p:nvSpPr>
          <p:cNvPr id="3" name="矩形 2"/>
          <p:cNvSpPr/>
          <p:nvPr/>
        </p:nvSpPr>
        <p:spPr>
          <a:xfrm>
            <a:off x="76200" y="762000"/>
            <a:ext cx="8839200" cy="461665"/>
          </a:xfrm>
          <a:prstGeom prst="rect">
            <a:avLst/>
          </a:prstGeom>
        </p:spPr>
        <p:txBody>
          <a:bodyPr wrap="square">
            <a:spAutoFit/>
          </a:bodyPr>
          <a:lstStyle/>
          <a:p>
            <a:r>
              <a:rPr kumimoji="1" lang="en-US" altLang="zh-TW" sz="2400" b="1" dirty="0">
                <a:solidFill>
                  <a:srgbClr val="FF0000"/>
                </a:solidFill>
                <a:latin typeface="Comic Sans MS" panose="030F0702030302020204" pitchFamily="66" charset="0"/>
                <a:ea typeface="SimHei" pitchFamily="49" charset="-122"/>
              </a:rPr>
              <a:t>Time series of NDJ-averaged -V</a:t>
            </a:r>
            <a:r>
              <a:rPr kumimoji="1" lang="en-US" altLang="zh-TW" sz="2400" b="1" baseline="-25000" dirty="0">
                <a:solidFill>
                  <a:srgbClr val="FF0000"/>
                </a:solidFill>
                <a:latin typeface="Comic Sans MS" panose="030F0702030302020204" pitchFamily="66" charset="0"/>
                <a:ea typeface="SimHei" pitchFamily="49" charset="-122"/>
              </a:rPr>
              <a:t>10ps</a:t>
            </a:r>
            <a:r>
              <a:rPr kumimoji="1" lang="en-US" altLang="zh-TW" sz="2400" b="1" dirty="0">
                <a:solidFill>
                  <a:srgbClr val="FF0000"/>
                </a:solidFill>
                <a:latin typeface="Comic Sans MS" panose="030F0702030302020204" pitchFamily="66" charset="0"/>
                <a:ea typeface="SimHei" pitchFamily="49" charset="-122"/>
              </a:rPr>
              <a:t>, JAS-averaged </a:t>
            </a:r>
            <a:r>
              <a:rPr kumimoji="1" lang="en-US" altLang="zh-TW" sz="2400" b="1" dirty="0" smtClean="0">
                <a:solidFill>
                  <a:srgbClr val="FF0000"/>
                </a:solidFill>
                <a:latin typeface="Comic Sans MS" panose="030F0702030302020204" pitchFamily="66" charset="0"/>
                <a:ea typeface="SimHei" pitchFamily="49" charset="-122"/>
              </a:rPr>
              <a:t>U</a:t>
            </a:r>
            <a:r>
              <a:rPr kumimoji="1" lang="en-US" altLang="zh-TW" sz="2400" b="1" baseline="-25000" dirty="0" smtClean="0">
                <a:solidFill>
                  <a:srgbClr val="FF0000"/>
                </a:solidFill>
                <a:latin typeface="Comic Sans MS" panose="030F0702030302020204" pitchFamily="66" charset="0"/>
                <a:ea typeface="SimHei" pitchFamily="49" charset="-122"/>
              </a:rPr>
              <a:t>10ps</a:t>
            </a:r>
            <a:endParaRPr kumimoji="1" lang="zh-TW" altLang="en-US" sz="2400" b="1" dirty="0">
              <a:solidFill>
                <a:srgbClr val="FF0000"/>
              </a:solidFill>
              <a:latin typeface="Comic Sans MS" panose="030F0702030302020204" pitchFamily="66" charset="0"/>
              <a:ea typeface="SimHei" pitchFamily="49" charset="-122"/>
            </a:endParaRPr>
          </a:p>
        </p:txBody>
      </p:sp>
    </p:spTree>
    <p:extLst>
      <p:ext uri="{BB962C8B-B14F-4D97-AF65-F5344CB8AC3E}">
        <p14:creationId xmlns:p14="http://schemas.microsoft.com/office/powerpoint/2010/main" val="121701993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6200" y="685800"/>
            <a:ext cx="8534400" cy="5181600"/>
          </a:xfrm>
        </p:spPr>
        <p:txBody>
          <a:bodyPr>
            <a:normAutofit fontScale="92500"/>
          </a:bodyPr>
          <a:lstStyle/>
          <a:p>
            <a:pPr marL="0" indent="0">
              <a:buNone/>
            </a:pPr>
            <a:r>
              <a:rPr lang="en-US" altLang="zh-TW" dirty="0" smtClean="0">
                <a:solidFill>
                  <a:srgbClr val="FF0000"/>
                </a:solidFill>
                <a:latin typeface="Comic Sans MS" panose="030F0702030302020204" pitchFamily="66" charset="0"/>
              </a:rPr>
              <a:t>Summary</a:t>
            </a:r>
          </a:p>
          <a:p>
            <a:r>
              <a:rPr lang="en-US" altLang="zh-TW" dirty="0" smtClean="0">
                <a:latin typeface="Comic Sans MS" panose="030F0702030302020204" pitchFamily="66" charset="0"/>
              </a:rPr>
              <a:t>A modified North </a:t>
            </a:r>
            <a:r>
              <a:rPr lang="en-US" altLang="zh-TW" dirty="0">
                <a:latin typeface="Comic Sans MS" panose="030F0702030302020204" pitchFamily="66" charset="0"/>
              </a:rPr>
              <a:t>Pacific climate </a:t>
            </a:r>
            <a:r>
              <a:rPr lang="en-US" altLang="zh-TW" dirty="0" smtClean="0">
                <a:latin typeface="Comic Sans MS" panose="030F0702030302020204" pitchFamily="66" charset="0"/>
              </a:rPr>
              <a:t>paradigm  connects and explains the observed ENSO and its precursor</a:t>
            </a:r>
          </a:p>
          <a:p>
            <a:r>
              <a:rPr lang="en-US" altLang="zh-TW" dirty="0" smtClean="0">
                <a:latin typeface="Comic Sans MS" panose="030F0702030302020204" pitchFamily="66" charset="0"/>
              </a:rPr>
              <a:t>Two dominant modes of NPCV are linked</a:t>
            </a:r>
          </a:p>
          <a:p>
            <a:pPr lvl="1"/>
            <a:r>
              <a:rPr lang="en-US" altLang="zh-TW" dirty="0" smtClean="0">
                <a:latin typeface="Comic Sans MS" panose="030F0702030302020204" pitchFamily="66" charset="0"/>
              </a:rPr>
              <a:t>ENSO/PDO: the zonal variability in tropic and mid-latitude</a:t>
            </a:r>
          </a:p>
          <a:p>
            <a:pPr lvl="1"/>
            <a:r>
              <a:rPr lang="en-US" altLang="zh-TW" dirty="0" smtClean="0">
                <a:latin typeface="Comic Sans MS" panose="030F0702030302020204" pitchFamily="66" charset="0"/>
              </a:rPr>
              <a:t>NPO/VM: a </a:t>
            </a:r>
            <a:r>
              <a:rPr lang="en-US" altLang="zh-TW" dirty="0">
                <a:latin typeface="Comic Sans MS" panose="030F0702030302020204" pitchFamily="66" charset="0"/>
              </a:rPr>
              <a:t>footprint of the meridional variability through the tropic-extratropical </a:t>
            </a:r>
            <a:r>
              <a:rPr lang="en-US" altLang="zh-TW" dirty="0" smtClean="0">
                <a:latin typeface="Comic Sans MS" panose="030F0702030302020204" pitchFamily="66" charset="0"/>
              </a:rPr>
              <a:t>teleconnection</a:t>
            </a:r>
          </a:p>
          <a:p>
            <a:r>
              <a:rPr lang="en-US" altLang="zh-TW" dirty="0">
                <a:latin typeface="Comic Sans MS" panose="030F0702030302020204" pitchFamily="66" charset="0"/>
              </a:rPr>
              <a:t>VM, </a:t>
            </a:r>
            <a:r>
              <a:rPr lang="en-US" altLang="zh-TW" dirty="0" smtClean="0">
                <a:latin typeface="Comic Sans MS" panose="030F0702030302020204" pitchFamily="66" charset="0"/>
              </a:rPr>
              <a:t>forced by NPO, </a:t>
            </a:r>
            <a:r>
              <a:rPr lang="en-US" altLang="zh-TW" dirty="0">
                <a:latin typeface="Comic Sans MS" panose="030F0702030302020204" pitchFamily="66" charset="0"/>
              </a:rPr>
              <a:t>is closely linked to the development of ENSO (ocean bridge</a:t>
            </a:r>
            <a:r>
              <a:rPr lang="en-US" altLang="zh-TW" dirty="0" smtClean="0">
                <a:latin typeface="Comic Sans MS" panose="030F0702030302020204" pitchFamily="66" charset="0"/>
              </a:rPr>
              <a:t>)</a:t>
            </a:r>
          </a:p>
          <a:p>
            <a:pPr lvl="1"/>
            <a:r>
              <a:rPr lang="en-US" altLang="zh-TW" dirty="0" smtClean="0">
                <a:latin typeface="Comic Sans MS" panose="030F0702030302020204" pitchFamily="66" charset="0"/>
              </a:rPr>
              <a:t>Warm Blob after 2013 is an example leading to 2015 </a:t>
            </a:r>
            <a:r>
              <a:rPr lang="en-US" altLang="zh-TW" dirty="0">
                <a:latin typeface="Comic Sans MS" panose="030F0702030302020204" pitchFamily="66" charset="0"/>
              </a:rPr>
              <a:t>El </a:t>
            </a:r>
            <a:r>
              <a:rPr lang="en-US" altLang="zh-TW" dirty="0" smtClean="0">
                <a:latin typeface="Comic Sans MS" panose="030F0702030302020204" pitchFamily="66" charset="0"/>
              </a:rPr>
              <a:t>Niño</a:t>
            </a:r>
            <a:endParaRPr lang="en-US" altLang="zh-TW" dirty="0">
              <a:latin typeface="Comic Sans MS" panose="030F0702030302020204" pitchFamily="66" charset="0"/>
            </a:endParaRPr>
          </a:p>
          <a:p>
            <a:r>
              <a:rPr lang="en-US" altLang="zh-TW" dirty="0" smtClean="0">
                <a:latin typeface="Comic Sans MS" panose="030F0702030302020204" pitchFamily="66" charset="0"/>
              </a:rPr>
              <a:t>Subtropical </a:t>
            </a:r>
            <a:r>
              <a:rPr lang="en-US" altLang="zh-TW" dirty="0" err="1" smtClean="0">
                <a:latin typeface="Comic Sans MS" panose="030F0702030302020204" pitchFamily="66" charset="0"/>
              </a:rPr>
              <a:t>SSTa</a:t>
            </a:r>
            <a:r>
              <a:rPr lang="en-US" altLang="zh-TW" dirty="0" smtClean="0">
                <a:latin typeface="Comic Sans MS" panose="030F0702030302020204" pitchFamily="66" charset="0"/>
              </a:rPr>
              <a:t> can enhance/suppress the ENSO development (affecting the O-A coupling)</a:t>
            </a:r>
          </a:p>
          <a:p>
            <a:r>
              <a:rPr lang="en-US" altLang="zh-TW" dirty="0" smtClean="0">
                <a:latin typeface="Comic Sans MS" panose="030F0702030302020204" pitchFamily="66" charset="0"/>
              </a:rPr>
              <a:t>WWV+O-A </a:t>
            </a:r>
            <a:r>
              <a:rPr lang="en-US" altLang="zh-TW" dirty="0">
                <a:latin typeface="Comic Sans MS" panose="030F0702030302020204" pitchFamily="66" charset="0"/>
              </a:rPr>
              <a:t>interaction can enhance the ENSO predictability</a:t>
            </a:r>
          </a:p>
          <a:p>
            <a:endParaRPr lang="en-US" altLang="zh-TW" dirty="0" smtClean="0">
              <a:solidFill>
                <a:schemeClr val="accent6">
                  <a:lumMod val="60000"/>
                  <a:lumOff val="40000"/>
                </a:schemeClr>
              </a:solidFill>
              <a:latin typeface="Comic Sans MS" panose="030F0702030302020204" pitchFamily="66" charset="0"/>
            </a:endParaRPr>
          </a:p>
        </p:txBody>
      </p:sp>
    </p:spTree>
    <p:extLst>
      <p:ext uri="{BB962C8B-B14F-4D97-AF65-F5344CB8AC3E}">
        <p14:creationId xmlns:p14="http://schemas.microsoft.com/office/powerpoint/2010/main" val="91909524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10160" y="726934"/>
            <a:ext cx="9210040" cy="5597666"/>
            <a:chOff x="10160" y="726934"/>
            <a:chExt cx="9210040" cy="5597666"/>
          </a:xfrm>
        </p:grpSpPr>
        <p:pic>
          <p:nvPicPr>
            <p:cNvPr id="1026" name="Picture 2" descr="Z:\ceof_63_ersst_20S_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 y="990600"/>
              <a:ext cx="9133840"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438400" y="3575566"/>
              <a:ext cx="5105400" cy="609600"/>
            </a:xfrm>
            <a:prstGeom prst="rightArrow">
              <a:avLst>
                <a:gd name="adj1" fmla="val 53333"/>
                <a:gd name="adj2" fmla="val 78333"/>
              </a:avLst>
            </a:prstGeom>
            <a:noFill/>
            <a:ln w="38100" cap="flat">
              <a:solidFill>
                <a:srgbClr val="0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flipH="1">
              <a:off x="6553200" y="1828800"/>
              <a:ext cx="2438400" cy="1009152"/>
            </a:xfrm>
            <a:prstGeom prst="curvedDownArrow">
              <a:avLst>
                <a:gd name="adj1" fmla="val 32122"/>
                <a:gd name="adj2" fmla="val 50000"/>
                <a:gd name="adj3" fmla="val 36982"/>
              </a:avLst>
            </a:prstGeom>
            <a:solidFill>
              <a:srgbClr val="990099"/>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Up Arrow 6"/>
            <p:cNvSpPr/>
            <p:nvPr/>
          </p:nvSpPr>
          <p:spPr>
            <a:xfrm>
              <a:off x="2743200" y="4568952"/>
              <a:ext cx="3960000" cy="1298448"/>
            </a:xfrm>
            <a:prstGeom prst="curvedUpArrow">
              <a:avLst>
                <a:gd name="adj1" fmla="val 35146"/>
                <a:gd name="adj2" fmla="val 50000"/>
                <a:gd name="adj3" fmla="val 41937"/>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293933" y="5955268"/>
              <a:ext cx="6697667" cy="369332"/>
            </a:xfrm>
            <a:prstGeom prst="rect">
              <a:avLst/>
            </a:prstGeom>
            <a:noFill/>
          </p:spPr>
          <p:txBody>
            <a:bodyPr wrap="none" rtlCol="0">
              <a:spAutoFit/>
            </a:bodyPr>
            <a:lstStyle/>
            <a:p>
              <a:r>
                <a:rPr lang="en-US" dirty="0" smtClean="0">
                  <a:solidFill>
                    <a:srgbClr val="996600"/>
                  </a:solidFill>
                  <a:latin typeface="Comic Sans MS" panose="030F0702030302020204" pitchFamily="66" charset="0"/>
                </a:rPr>
                <a:t>Ding et al. (2015c); Ding et al. (2016), Zhang et al. (2014a,b) </a:t>
              </a:r>
              <a:endParaRPr lang="en-US" dirty="0">
                <a:solidFill>
                  <a:srgbClr val="996600"/>
                </a:solidFill>
                <a:latin typeface="Comic Sans MS" panose="030F0702030302020204" pitchFamily="66" charset="0"/>
              </a:endParaRPr>
            </a:p>
          </p:txBody>
        </p:sp>
        <p:sp>
          <p:nvSpPr>
            <p:cNvPr id="9" name="矩形 8"/>
            <p:cNvSpPr/>
            <p:nvPr/>
          </p:nvSpPr>
          <p:spPr>
            <a:xfrm>
              <a:off x="2667000" y="3682800"/>
              <a:ext cx="4424609" cy="369332"/>
            </a:xfrm>
            <a:prstGeom prst="rect">
              <a:avLst/>
            </a:prstGeom>
          </p:spPr>
          <p:txBody>
            <a:bodyPr wrap="none">
              <a:spAutoFit/>
            </a:bodyPr>
            <a:lstStyle/>
            <a:p>
              <a:r>
                <a:rPr lang="en-US" altLang="zh-TW" dirty="0" smtClean="0">
                  <a:solidFill>
                    <a:srgbClr val="000000"/>
                  </a:solidFill>
                  <a:latin typeface="Comic Sans MS" panose="030F0702030302020204" pitchFamily="66" charset="0"/>
                </a:rPr>
                <a:t>Chen et </a:t>
              </a:r>
              <a:r>
                <a:rPr lang="en-US" altLang="zh-TW" dirty="0">
                  <a:solidFill>
                    <a:srgbClr val="000000"/>
                  </a:solidFill>
                  <a:latin typeface="Comic Sans MS" panose="030F0702030302020204" pitchFamily="66" charset="0"/>
                </a:rPr>
                <a:t>al. (</a:t>
              </a:r>
              <a:r>
                <a:rPr lang="en-US" altLang="zh-TW" dirty="0" smtClean="0">
                  <a:solidFill>
                    <a:srgbClr val="000000"/>
                  </a:solidFill>
                  <a:latin typeface="Comic Sans MS" panose="030F0702030302020204" pitchFamily="66" charset="0"/>
                </a:rPr>
                <a:t>2015); Tseng et al. (2017a) </a:t>
              </a:r>
              <a:endParaRPr lang="en-US" altLang="zh-TW" dirty="0">
                <a:solidFill>
                  <a:srgbClr val="000000"/>
                </a:solidFill>
                <a:latin typeface="Comic Sans MS" panose="030F0702030302020204" pitchFamily="66" charset="0"/>
              </a:endParaRPr>
            </a:p>
          </p:txBody>
        </p:sp>
        <p:sp>
          <p:nvSpPr>
            <p:cNvPr id="8" name="弧形 7"/>
            <p:cNvSpPr/>
            <p:nvPr/>
          </p:nvSpPr>
          <p:spPr>
            <a:xfrm>
              <a:off x="4574462" y="3042152"/>
              <a:ext cx="1371600" cy="2590800"/>
            </a:xfrm>
            <a:prstGeom prst="arc">
              <a:avLst>
                <a:gd name="adj1" fmla="val 16151720"/>
                <a:gd name="adj2" fmla="val 20002783"/>
              </a:avLst>
            </a:prstGeom>
            <a:ln w="101600">
              <a:solidFill>
                <a:srgbClr val="002060"/>
              </a:solidFill>
              <a:tailEnd type="triangle" w="med" len="sm"/>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矩形 12"/>
            <p:cNvSpPr/>
            <p:nvPr/>
          </p:nvSpPr>
          <p:spPr>
            <a:xfrm>
              <a:off x="6257338" y="3200400"/>
              <a:ext cx="2962862" cy="369332"/>
            </a:xfrm>
            <a:prstGeom prst="rect">
              <a:avLst/>
            </a:prstGeom>
          </p:spPr>
          <p:txBody>
            <a:bodyPr wrap="none">
              <a:spAutoFit/>
            </a:bodyPr>
            <a:lstStyle/>
            <a:p>
              <a:r>
                <a:rPr lang="en-US" altLang="zh-TW" dirty="0" smtClean="0">
                  <a:solidFill>
                    <a:srgbClr val="002060"/>
                  </a:solidFill>
                  <a:latin typeface="Comic Sans MS" panose="030F0702030302020204" pitchFamily="66" charset="0"/>
                </a:rPr>
                <a:t>SFM (</a:t>
              </a:r>
              <a:r>
                <a:rPr lang="en-US" altLang="zh-TW" dirty="0" err="1" smtClean="0">
                  <a:solidFill>
                    <a:srgbClr val="002060"/>
                  </a:solidFill>
                  <a:latin typeface="Comic Sans MS" panose="030F0702030302020204" pitchFamily="66" charset="0"/>
                </a:rPr>
                <a:t>Vimont</a:t>
              </a:r>
              <a:r>
                <a:rPr lang="en-US" altLang="zh-TW" dirty="0" smtClean="0">
                  <a:solidFill>
                    <a:srgbClr val="002060"/>
                  </a:solidFill>
                  <a:latin typeface="Comic Sans MS" panose="030F0702030302020204" pitchFamily="66" charset="0"/>
                </a:rPr>
                <a:t> et al.,2003) </a:t>
              </a:r>
              <a:endParaRPr lang="en-US" altLang="zh-TW" dirty="0">
                <a:solidFill>
                  <a:srgbClr val="002060"/>
                </a:solidFill>
                <a:latin typeface="Comic Sans MS" panose="030F0702030302020204" pitchFamily="66" charset="0"/>
              </a:endParaRPr>
            </a:p>
          </p:txBody>
        </p:sp>
        <p:sp>
          <p:nvSpPr>
            <p:cNvPr id="12" name="TextBox 9"/>
            <p:cNvSpPr txBox="1"/>
            <p:nvPr/>
          </p:nvSpPr>
          <p:spPr>
            <a:xfrm>
              <a:off x="2717352" y="1535668"/>
              <a:ext cx="4445448" cy="369332"/>
            </a:xfrm>
            <a:prstGeom prst="rect">
              <a:avLst/>
            </a:prstGeom>
            <a:noFill/>
          </p:spPr>
          <p:txBody>
            <a:bodyPr wrap="none" rtlCol="0">
              <a:spAutoFit/>
            </a:bodyPr>
            <a:lstStyle/>
            <a:p>
              <a:r>
                <a:rPr lang="en-US" dirty="0" smtClean="0">
                  <a:solidFill>
                    <a:srgbClr val="CC3300"/>
                  </a:solidFill>
                  <a:latin typeface="Comic Sans MS" panose="030F0702030302020204" pitchFamily="66" charset="0"/>
                </a:rPr>
                <a:t>Ding et al. (2015a); Tseng et al. (2017b)</a:t>
              </a:r>
              <a:endParaRPr lang="en-US" dirty="0">
                <a:solidFill>
                  <a:srgbClr val="CC3300"/>
                </a:solidFill>
                <a:latin typeface="Comic Sans MS" panose="030F0702030302020204" pitchFamily="66" charset="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6523" y="2895600"/>
              <a:ext cx="1211277" cy="811222"/>
            </a:xfrm>
            <a:prstGeom prst="rect">
              <a:avLst/>
            </a:prstGeom>
          </p:spPr>
        </p:pic>
        <p:sp>
          <p:nvSpPr>
            <p:cNvPr id="2" name="矩形 1"/>
            <p:cNvSpPr/>
            <p:nvPr/>
          </p:nvSpPr>
          <p:spPr>
            <a:xfrm>
              <a:off x="3735200" y="3135868"/>
              <a:ext cx="2284600" cy="369332"/>
            </a:xfrm>
            <a:prstGeom prst="rect">
              <a:avLst/>
            </a:prstGeom>
          </p:spPr>
          <p:txBody>
            <a:bodyPr wrap="none">
              <a:spAutoFit/>
            </a:bodyPr>
            <a:lstStyle/>
            <a:p>
              <a:r>
                <a:rPr lang="en-US" altLang="zh-TW" dirty="0">
                  <a:solidFill>
                    <a:srgbClr val="002060"/>
                  </a:solidFill>
                  <a:latin typeface="Comic Sans MS" panose="030F0702030302020204" pitchFamily="66" charset="0"/>
                </a:rPr>
                <a:t>Ding et al. (</a:t>
              </a:r>
              <a:r>
                <a:rPr lang="en-US" altLang="zh-TW" dirty="0" smtClean="0">
                  <a:solidFill>
                    <a:srgbClr val="002060"/>
                  </a:solidFill>
                  <a:latin typeface="Comic Sans MS" panose="030F0702030302020204" pitchFamily="66" charset="0"/>
                </a:rPr>
                <a:t>2015b) </a:t>
              </a:r>
              <a:endParaRPr lang="en-US" altLang="zh-TW" dirty="0">
                <a:solidFill>
                  <a:srgbClr val="002060"/>
                </a:solidFill>
                <a:latin typeface="Comic Sans MS" panose="030F0702030302020204" pitchFamily="66" charset="0"/>
              </a:endParaRPr>
            </a:p>
          </p:txBody>
        </p:sp>
        <p:sp>
          <p:nvSpPr>
            <p:cNvPr id="14" name="矩形 13"/>
            <p:cNvSpPr/>
            <p:nvPr/>
          </p:nvSpPr>
          <p:spPr>
            <a:xfrm>
              <a:off x="762000" y="726934"/>
              <a:ext cx="6649577" cy="523220"/>
            </a:xfrm>
            <a:prstGeom prst="rect">
              <a:avLst/>
            </a:prstGeom>
          </p:spPr>
          <p:txBody>
            <a:bodyPr wrap="none">
              <a:spAutoFit/>
            </a:bodyPr>
            <a:lstStyle/>
            <a:p>
              <a:r>
                <a:rPr lang="en-US" altLang="zh-TW" sz="2800" b="1" dirty="0" smtClean="0">
                  <a:solidFill>
                    <a:srgbClr val="0000FF"/>
                  </a:solidFill>
                  <a:latin typeface="Comic Sans MS" panose="030F0702030302020204" pitchFamily="66" charset="0"/>
                </a:rPr>
                <a:t>New North </a:t>
              </a:r>
              <a:r>
                <a:rPr lang="en-US" altLang="zh-TW" sz="2800" b="1" dirty="0">
                  <a:solidFill>
                    <a:srgbClr val="0000FF"/>
                  </a:solidFill>
                  <a:latin typeface="Comic Sans MS" panose="030F0702030302020204" pitchFamily="66" charset="0"/>
                </a:rPr>
                <a:t>Pacific climate paradigm </a:t>
              </a:r>
              <a:endParaRPr lang="zh-TW" altLang="en-US" sz="2800" dirty="0"/>
            </a:p>
          </p:txBody>
        </p:sp>
        <p:sp>
          <p:nvSpPr>
            <p:cNvPr id="3" name="文字方塊 2"/>
            <p:cNvSpPr txBox="1"/>
            <p:nvPr/>
          </p:nvSpPr>
          <p:spPr>
            <a:xfrm>
              <a:off x="762000" y="1981200"/>
              <a:ext cx="2667000" cy="646331"/>
            </a:xfrm>
            <a:prstGeom prst="rect">
              <a:avLst/>
            </a:prstGeom>
            <a:noFill/>
          </p:spPr>
          <p:txBody>
            <a:bodyPr wrap="square" rtlCol="0">
              <a:spAutoFit/>
            </a:bodyPr>
            <a:lstStyle/>
            <a:p>
              <a:r>
                <a:rPr lang="en-US" altLang="zh-TW" dirty="0" smtClean="0">
                  <a:solidFill>
                    <a:srgbClr val="CC3300"/>
                  </a:solidFill>
                  <a:latin typeface="Comic Sans MS" panose="030F0702030302020204" pitchFamily="66" charset="0"/>
                </a:rPr>
                <a:t>Tropical-extratropical interaction</a:t>
              </a:r>
              <a:endParaRPr lang="zh-TW" altLang="en-US" dirty="0">
                <a:solidFill>
                  <a:srgbClr val="CC3300"/>
                </a:solidFill>
                <a:latin typeface="Comic Sans MS" panose="030F0702030302020204" pitchFamily="66" charset="0"/>
              </a:endParaRPr>
            </a:p>
          </p:txBody>
        </p:sp>
        <p:sp>
          <p:nvSpPr>
            <p:cNvPr id="15" name="文字方塊 14"/>
            <p:cNvSpPr txBox="1"/>
            <p:nvPr/>
          </p:nvSpPr>
          <p:spPr>
            <a:xfrm>
              <a:off x="762000" y="5449669"/>
              <a:ext cx="2667000" cy="646331"/>
            </a:xfrm>
            <a:prstGeom prst="rect">
              <a:avLst/>
            </a:prstGeom>
            <a:noFill/>
          </p:spPr>
          <p:txBody>
            <a:bodyPr wrap="square" rtlCol="0">
              <a:spAutoFit/>
            </a:bodyPr>
            <a:lstStyle/>
            <a:p>
              <a:r>
                <a:rPr lang="en-US" altLang="zh-TW" dirty="0" smtClean="0">
                  <a:solidFill>
                    <a:srgbClr val="996600"/>
                  </a:solidFill>
                  <a:latin typeface="Comic Sans MS" panose="030F0702030302020204" pitchFamily="66" charset="0"/>
                </a:rPr>
                <a:t>Tropical-extratropical interaction</a:t>
              </a:r>
              <a:endParaRPr lang="zh-TW" altLang="en-US" dirty="0">
                <a:solidFill>
                  <a:srgbClr val="996600"/>
                </a:solidFill>
                <a:latin typeface="Comic Sans MS" panose="030F0702030302020204" pitchFamily="66" charset="0"/>
              </a:endParaRPr>
            </a:p>
          </p:txBody>
        </p:sp>
        <p:sp>
          <p:nvSpPr>
            <p:cNvPr id="17" name="Curved Down Arrow 5"/>
            <p:cNvSpPr/>
            <p:nvPr/>
          </p:nvSpPr>
          <p:spPr>
            <a:xfrm>
              <a:off x="2898000" y="1981200"/>
              <a:ext cx="3960000" cy="1295400"/>
            </a:xfrm>
            <a:prstGeom prst="curvedDownArrow">
              <a:avLst>
                <a:gd name="adj1" fmla="val 32122"/>
                <a:gd name="adj2" fmla="val 50000"/>
                <a:gd name="adj3" fmla="val 36982"/>
              </a:avLst>
            </a:prstGeom>
            <a:solidFill>
              <a:srgbClr val="CC33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9"/>
            <p:cNvSpPr txBox="1"/>
            <p:nvPr/>
          </p:nvSpPr>
          <p:spPr>
            <a:xfrm>
              <a:off x="6989243" y="1371600"/>
              <a:ext cx="2154757" cy="369332"/>
            </a:xfrm>
            <a:prstGeom prst="rect">
              <a:avLst/>
            </a:prstGeom>
            <a:noFill/>
          </p:spPr>
          <p:txBody>
            <a:bodyPr wrap="none" rtlCol="0">
              <a:spAutoFit/>
            </a:bodyPr>
            <a:lstStyle/>
            <a:p>
              <a:r>
                <a:rPr lang="en-US" dirty="0" smtClean="0">
                  <a:solidFill>
                    <a:srgbClr val="660066"/>
                  </a:solidFill>
                  <a:latin typeface="Comic Sans MS" panose="030F0702030302020204" pitchFamily="66" charset="0"/>
                </a:rPr>
                <a:t>Ding et al. (2017a)</a:t>
              </a:r>
              <a:endParaRPr lang="en-US" dirty="0">
                <a:solidFill>
                  <a:srgbClr val="660066"/>
                </a:solidFill>
                <a:latin typeface="Comic Sans MS" panose="030F0702030302020204" pitchFamily="66" charset="0"/>
              </a:endParaRPr>
            </a:p>
          </p:txBody>
        </p:sp>
      </p:grpSp>
      <p:pic>
        <p:nvPicPr>
          <p:cNvPr id="19" name="Picture 2" descr="Godzilla and Gamera become friends by MCsaur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958147"/>
            <a:ext cx="3681804" cy="223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457200" y="1219200"/>
            <a:ext cx="8686800" cy="369332"/>
          </a:xfrm>
          <a:prstGeom prst="rect">
            <a:avLst/>
          </a:prstGeom>
          <a:noFill/>
        </p:spPr>
        <p:txBody>
          <a:bodyPr wrap="square" rtlCol="0">
            <a:spAutoFit/>
          </a:bodyPr>
          <a:lstStyle/>
          <a:p>
            <a:r>
              <a:rPr lang="en-US" altLang="zh-TW" dirty="0" smtClean="0">
                <a:solidFill>
                  <a:srgbClr val="C00000"/>
                </a:solidFill>
                <a:latin typeface="Comic Sans MS" panose="030F0702030302020204" pitchFamily="66" charset="0"/>
              </a:rPr>
              <a:t>Warm Blob-</a:t>
            </a:r>
            <a:r>
              <a:rPr lang="en-US" altLang="zh-TW" dirty="0">
                <a:solidFill>
                  <a:srgbClr val="C00000"/>
                </a:solidFill>
                <a:latin typeface="Comic Sans MS" panose="030F0702030302020204" pitchFamily="66" charset="0"/>
              </a:rPr>
              <a:t>the ocean expression </a:t>
            </a:r>
            <a:r>
              <a:rPr lang="en-US" altLang="zh-TW" dirty="0" smtClean="0">
                <a:solidFill>
                  <a:srgbClr val="C00000"/>
                </a:solidFill>
                <a:latin typeface="Comic Sans MS" panose="030F0702030302020204" pitchFamily="66" charset="0"/>
              </a:rPr>
              <a:t>of the 2</a:t>
            </a:r>
            <a:r>
              <a:rPr lang="en-US" altLang="zh-TW" baseline="30000" dirty="0" smtClean="0">
                <a:solidFill>
                  <a:srgbClr val="C00000"/>
                </a:solidFill>
                <a:latin typeface="Comic Sans MS" panose="030F0702030302020204" pitchFamily="66" charset="0"/>
              </a:rPr>
              <a:t>nd</a:t>
            </a:r>
            <a:r>
              <a:rPr lang="en-US" altLang="zh-TW" dirty="0" smtClean="0">
                <a:solidFill>
                  <a:srgbClr val="C00000"/>
                </a:solidFill>
                <a:latin typeface="Comic Sans MS" panose="030F0702030302020204" pitchFamily="66" charset="0"/>
              </a:rPr>
              <a:t> O-A </a:t>
            </a:r>
            <a:r>
              <a:rPr lang="en-US" altLang="zh-TW" dirty="0">
                <a:solidFill>
                  <a:srgbClr val="C00000"/>
                </a:solidFill>
                <a:latin typeface="Comic Sans MS" panose="030F0702030302020204" pitchFamily="66" charset="0"/>
              </a:rPr>
              <a:t>mode </a:t>
            </a:r>
            <a:r>
              <a:rPr lang="en-US" altLang="zh-TW" dirty="0" smtClean="0">
                <a:solidFill>
                  <a:srgbClr val="C00000"/>
                </a:solidFill>
                <a:latin typeface="Comic Sans MS" panose="030F0702030302020204" pitchFamily="66" charset="0"/>
              </a:rPr>
              <a:t>variability (NPO/VM)</a:t>
            </a:r>
            <a:endParaRPr lang="zh-TW" altLang="en-US" dirty="0">
              <a:solidFill>
                <a:srgbClr val="C00000"/>
              </a:solidFill>
              <a:latin typeface="Comic Sans MS" panose="030F0702030302020204" pitchFamily="66" charset="0"/>
            </a:endParaRPr>
          </a:p>
        </p:txBody>
      </p:sp>
      <p:grpSp>
        <p:nvGrpSpPr>
          <p:cNvPr id="21" name="群組 20"/>
          <p:cNvGrpSpPr/>
          <p:nvPr/>
        </p:nvGrpSpPr>
        <p:grpSpPr>
          <a:xfrm>
            <a:off x="1676400" y="2971800"/>
            <a:ext cx="6324600" cy="1807642"/>
            <a:chOff x="1676400" y="2971800"/>
            <a:chExt cx="6324600" cy="1807642"/>
          </a:xfrm>
        </p:grpSpPr>
        <p:pic>
          <p:nvPicPr>
            <p:cNvPr id="22" name="Picture 6" descr="C:\Users\ytseng\Google Drive\Storage\NP_STC_paper\manuscript_ENSO\submission2\FIGURES\20160413_mon4\Figure7.png"/>
            <p:cNvPicPr/>
            <p:nvPr/>
          </p:nvPicPr>
          <p:blipFill rotWithShape="1">
            <a:blip r:embed="rId6" cstate="print">
              <a:extLst>
                <a:ext uri="{28A0092B-C50C-407E-A947-70E740481C1C}">
                  <a14:useLocalDpi xmlns:a14="http://schemas.microsoft.com/office/drawing/2010/main" val="0"/>
                </a:ext>
              </a:extLst>
            </a:blip>
            <a:srcRect t="48456" b="421"/>
            <a:stretch/>
          </p:blipFill>
          <p:spPr bwMode="auto">
            <a:xfrm>
              <a:off x="1676400" y="2971800"/>
              <a:ext cx="6324600" cy="1807642"/>
            </a:xfrm>
            <a:prstGeom prst="rect">
              <a:avLst/>
            </a:prstGeom>
            <a:noFill/>
            <a:ln>
              <a:noFill/>
            </a:ln>
          </p:spPr>
        </p:pic>
        <p:sp>
          <p:nvSpPr>
            <p:cNvPr id="23" name="文字方塊 22"/>
            <p:cNvSpPr txBox="1"/>
            <p:nvPr/>
          </p:nvSpPr>
          <p:spPr>
            <a:xfrm>
              <a:off x="2133600" y="4202668"/>
              <a:ext cx="4974439" cy="369332"/>
            </a:xfrm>
            <a:prstGeom prst="rect">
              <a:avLst/>
            </a:prstGeom>
            <a:noFill/>
          </p:spPr>
          <p:txBody>
            <a:bodyPr wrap="none" rtlCol="0">
              <a:spAutoFit/>
            </a:bodyPr>
            <a:lstStyle/>
            <a:p>
              <a:r>
                <a:rPr lang="en-US" altLang="zh-TW" dirty="0" smtClean="0">
                  <a:latin typeface="Comic Sans MS" panose="030F0702030302020204" pitchFamily="66" charset="0"/>
                </a:rPr>
                <a:t>Enhance ENSO prediction skill: WWV+WWE</a:t>
              </a:r>
              <a:endParaRPr lang="zh-TW" altLang="en-US" dirty="0">
                <a:latin typeface="Comic Sans MS" panose="030F0702030302020204" pitchFamily="66" charset="0"/>
              </a:endParaRPr>
            </a:p>
          </p:txBody>
        </p:sp>
      </p:grpSp>
    </p:spTree>
    <p:extLst>
      <p:ext uri="{BB962C8B-B14F-4D97-AF65-F5344CB8AC3E}">
        <p14:creationId xmlns:p14="http://schemas.microsoft.com/office/powerpoint/2010/main" val="2150176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900" fill="hold"/>
                                        <p:tgtEl>
                                          <p:spTgt spid="19"/>
                                        </p:tgtEl>
                                        <p:attrNameLst>
                                          <p:attrName>ppt_w</p:attrName>
                                        </p:attrNameLst>
                                      </p:cBhvr>
                                      <p:tavLst>
                                        <p:tav tm="0">
                                          <p:val>
                                            <p:fltVal val="0"/>
                                          </p:val>
                                        </p:tav>
                                        <p:tav tm="100000">
                                          <p:val>
                                            <p:strVal val="#ppt_w"/>
                                          </p:val>
                                        </p:tav>
                                      </p:tavLst>
                                    </p:anim>
                                    <p:anim calcmode="lin" valueType="num">
                                      <p:cBhvr>
                                        <p:cTn id="8" dur="900" fill="hold"/>
                                        <p:tgtEl>
                                          <p:spTgt spid="19"/>
                                        </p:tgtEl>
                                        <p:attrNameLst>
                                          <p:attrName>ppt_h</p:attrName>
                                        </p:attrNameLst>
                                      </p:cBhvr>
                                      <p:tavLst>
                                        <p:tav tm="0">
                                          <p:val>
                                            <p:fltVal val="0"/>
                                          </p:val>
                                        </p:tav>
                                        <p:tav tm="100000">
                                          <p:val>
                                            <p:strVal val="#ppt_h"/>
                                          </p:val>
                                        </p:tav>
                                      </p:tavLst>
                                    </p:anim>
                                    <p:anim calcmode="lin" valueType="num">
                                      <p:cBhvr>
                                        <p:cTn id="9" dur="900" fill="hold"/>
                                        <p:tgtEl>
                                          <p:spTgt spid="19"/>
                                        </p:tgtEl>
                                        <p:attrNameLst>
                                          <p:attrName>style.rotation</p:attrName>
                                        </p:attrNameLst>
                                      </p:cBhvr>
                                      <p:tavLst>
                                        <p:tav tm="0">
                                          <p:val>
                                            <p:fltVal val="90"/>
                                          </p:val>
                                        </p:tav>
                                        <p:tav tm="100000">
                                          <p:val>
                                            <p:fltVal val="0"/>
                                          </p:val>
                                        </p:tav>
                                      </p:tavLst>
                                    </p:anim>
                                    <p:animEffect transition="in" filter="fade">
                                      <p:cBhvr>
                                        <p:cTn id="10" dur="9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2" presetClass="exit" presetSubtype="4" fill="hold" nodeType="with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xit" presetSubtype="0" fill="hold" nodeType="withEffect">
                                  <p:stCondLst>
                                    <p:cond delay="0"/>
                                  </p:stCondLst>
                                  <p:childTnLst>
                                    <p:anim calcmode="lin" valueType="num">
                                      <p:cBhvr>
                                        <p:cTn id="30" dur="1000"/>
                                        <p:tgtEl>
                                          <p:spTgt spid="19"/>
                                        </p:tgtEl>
                                        <p:attrNameLst>
                                          <p:attrName>ppt_w</p:attrName>
                                        </p:attrNameLst>
                                      </p:cBhvr>
                                      <p:tavLst>
                                        <p:tav tm="0">
                                          <p:val>
                                            <p:strVal val="ppt_w"/>
                                          </p:val>
                                        </p:tav>
                                        <p:tav tm="100000">
                                          <p:val>
                                            <p:fltVal val="0"/>
                                          </p:val>
                                        </p:tav>
                                      </p:tavLst>
                                    </p:anim>
                                    <p:anim calcmode="lin" valueType="num">
                                      <p:cBhvr>
                                        <p:cTn id="31" dur="1000"/>
                                        <p:tgtEl>
                                          <p:spTgt spid="19"/>
                                        </p:tgtEl>
                                        <p:attrNameLst>
                                          <p:attrName>ppt_h</p:attrName>
                                        </p:attrNameLst>
                                      </p:cBhvr>
                                      <p:tavLst>
                                        <p:tav tm="0">
                                          <p:val>
                                            <p:strVal val="ppt_h"/>
                                          </p:val>
                                        </p:tav>
                                        <p:tav tm="100000">
                                          <p:val>
                                            <p:fltVal val="0"/>
                                          </p:val>
                                        </p:tav>
                                      </p:tavLst>
                                    </p:anim>
                                    <p:anim calcmode="lin" valueType="num">
                                      <p:cBhvr>
                                        <p:cTn id="32" dur="1000"/>
                                        <p:tgtEl>
                                          <p:spTgt spid="19"/>
                                        </p:tgtEl>
                                        <p:attrNameLst>
                                          <p:attrName>style.rotation</p:attrName>
                                        </p:attrNameLst>
                                      </p:cBhvr>
                                      <p:tavLst>
                                        <p:tav tm="0">
                                          <p:val>
                                            <p:fltVal val="0"/>
                                          </p:val>
                                        </p:tav>
                                        <p:tav tm="100000">
                                          <p:val>
                                            <p:fltVal val="90"/>
                                          </p:val>
                                        </p:tav>
                                      </p:tavLst>
                                    </p:anim>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20"/>
                                        </p:tgtEl>
                                        <p:attrNameLst>
                                          <p:attrName>ppt_w</p:attrName>
                                        </p:attrNameLst>
                                      </p:cBhvr>
                                      <p:tavLst>
                                        <p:tav tm="0">
                                          <p:val>
                                            <p:strVal val="ppt_w"/>
                                          </p:val>
                                        </p:tav>
                                        <p:tav tm="100000">
                                          <p:val>
                                            <p:fltVal val="0"/>
                                          </p:val>
                                        </p:tav>
                                      </p:tavLst>
                                    </p:anim>
                                    <p:anim calcmode="lin" valueType="num">
                                      <p:cBhvr>
                                        <p:cTn id="37" dur="1000"/>
                                        <p:tgtEl>
                                          <p:spTgt spid="20"/>
                                        </p:tgtEl>
                                        <p:attrNameLst>
                                          <p:attrName>ppt_h</p:attrName>
                                        </p:attrNameLst>
                                      </p:cBhvr>
                                      <p:tavLst>
                                        <p:tav tm="0">
                                          <p:val>
                                            <p:strVal val="ppt_h"/>
                                          </p:val>
                                        </p:tav>
                                        <p:tav tm="100000">
                                          <p:val>
                                            <p:fltVal val="0"/>
                                          </p:val>
                                        </p:tav>
                                      </p:tavLst>
                                    </p:anim>
                                    <p:anim calcmode="lin" valueType="num">
                                      <p:cBhvr>
                                        <p:cTn id="38" dur="1000"/>
                                        <p:tgtEl>
                                          <p:spTgt spid="20"/>
                                        </p:tgtEl>
                                        <p:attrNameLst>
                                          <p:attrName>style.rotation</p:attrName>
                                        </p:attrNameLst>
                                      </p:cBhvr>
                                      <p:tavLst>
                                        <p:tav tm="0">
                                          <p:val>
                                            <p:fltVal val="0"/>
                                          </p:val>
                                        </p:tav>
                                        <p:tav tm="100000">
                                          <p:val>
                                            <p:fltVal val="90"/>
                                          </p:val>
                                        </p:tav>
                                      </p:tavLst>
                                    </p:anim>
                                    <p:animEffect transition="out" filter="fade">
                                      <p:cBhvr>
                                        <p:cTn id="39" dur="1000"/>
                                        <p:tgtEl>
                                          <p:spTgt spid="20"/>
                                        </p:tgtEl>
                                      </p:cBhvr>
                                    </p:animEffect>
                                    <p:set>
                                      <p:cBhvr>
                                        <p:cTn id="40"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6200" y="715962"/>
            <a:ext cx="8763000" cy="3856038"/>
          </a:xfrm>
        </p:spPr>
        <p:txBody>
          <a:bodyPr>
            <a:normAutofit lnSpcReduction="10000"/>
          </a:bodyPr>
          <a:lstStyle/>
          <a:p>
            <a:pPr marL="0" indent="0">
              <a:buNone/>
            </a:pPr>
            <a:r>
              <a:rPr lang="en-US" altLang="zh-TW" dirty="0" smtClean="0">
                <a:solidFill>
                  <a:srgbClr val="FF0000"/>
                </a:solidFill>
                <a:latin typeface="Comic Sans MS" panose="030F0702030302020204" pitchFamily="66" charset="0"/>
              </a:rPr>
              <a:t>Future work</a:t>
            </a:r>
          </a:p>
          <a:p>
            <a:r>
              <a:rPr lang="en-US" altLang="zh-TW" dirty="0" smtClean="0">
                <a:latin typeface="Comic Sans MS" panose="030F0702030302020204" pitchFamily="66" charset="0"/>
              </a:rPr>
              <a:t>Enhance the prediction skill by further including the </a:t>
            </a:r>
            <a:r>
              <a:rPr lang="en-US" altLang="zh-TW" dirty="0" smtClean="0">
                <a:latin typeface="Comic Sans MS" panose="030F0702030302020204" pitchFamily="66" charset="0"/>
              </a:rPr>
              <a:t>extratropical signals</a:t>
            </a:r>
            <a:endParaRPr lang="en-US" altLang="zh-TW" dirty="0" smtClean="0">
              <a:latin typeface="Comic Sans MS" panose="030F0702030302020204" pitchFamily="66" charset="0"/>
            </a:endParaRPr>
          </a:p>
          <a:p>
            <a:r>
              <a:rPr lang="en-US" altLang="zh-TW" dirty="0" smtClean="0">
                <a:latin typeface="Comic Sans MS" panose="030F0702030302020204" pitchFamily="66" charset="0"/>
              </a:rPr>
              <a:t>How the </a:t>
            </a:r>
            <a:r>
              <a:rPr lang="en-US" altLang="zh-TW" dirty="0" err="1" smtClean="0">
                <a:latin typeface="Comic Sans MS" panose="030F0702030302020204" pitchFamily="66" charset="0"/>
              </a:rPr>
              <a:t>interannual</a:t>
            </a:r>
            <a:r>
              <a:rPr lang="en-US" altLang="zh-TW" dirty="0" smtClean="0">
                <a:latin typeface="Comic Sans MS" panose="030F0702030302020204" pitchFamily="66" charset="0"/>
              </a:rPr>
              <a:t> </a:t>
            </a:r>
            <a:r>
              <a:rPr lang="en-US" altLang="zh-TW" dirty="0">
                <a:latin typeface="Comic Sans MS" panose="030F0702030302020204" pitchFamily="66" charset="0"/>
              </a:rPr>
              <a:t>variation of NPO/WP is </a:t>
            </a:r>
            <a:r>
              <a:rPr lang="en-US" altLang="zh-TW" dirty="0" smtClean="0">
                <a:latin typeface="Comic Sans MS" panose="030F0702030302020204" pitchFamily="66" charset="0"/>
              </a:rPr>
              <a:t>modified?</a:t>
            </a:r>
          </a:p>
          <a:p>
            <a:pPr lvl="1"/>
            <a:r>
              <a:rPr lang="en-US" altLang="zh-TW" dirty="0">
                <a:latin typeface="Comic Sans MS" panose="030F0702030302020204" pitchFamily="66" charset="0"/>
              </a:rPr>
              <a:t>Indo-Pacific Warm Pool </a:t>
            </a:r>
            <a:r>
              <a:rPr lang="en-US" altLang="zh-TW" dirty="0" smtClean="0">
                <a:latin typeface="Comic Sans MS" panose="030F0702030302020204" pitchFamily="66" charset="0"/>
              </a:rPr>
              <a:t>(O-A interaction from maritime continent, MC)</a:t>
            </a:r>
          </a:p>
          <a:p>
            <a:pPr lvl="1"/>
            <a:r>
              <a:rPr lang="en-US" altLang="zh-TW" dirty="0" smtClean="0">
                <a:latin typeface="Comic Sans MS" panose="030F0702030302020204" pitchFamily="66" charset="0"/>
              </a:rPr>
              <a:t>Impacts from the North Atlantic</a:t>
            </a:r>
          </a:p>
          <a:p>
            <a:r>
              <a:rPr lang="en-US" altLang="zh-TW" dirty="0" smtClean="0">
                <a:latin typeface="Comic Sans MS" panose="030F0702030302020204" pitchFamily="66" charset="0"/>
              </a:rPr>
              <a:t>How are the STCs connected with the Pacific </a:t>
            </a:r>
            <a:r>
              <a:rPr lang="en-US" altLang="zh-TW" dirty="0">
                <a:latin typeface="Comic Sans MS" panose="030F0702030302020204" pitchFamily="66" charset="0"/>
              </a:rPr>
              <a:t>decadal and </a:t>
            </a:r>
            <a:r>
              <a:rPr lang="en-US" altLang="zh-TW" dirty="0" smtClean="0">
                <a:latin typeface="Comic Sans MS" panose="030F0702030302020204" pitchFamily="66" charset="0"/>
              </a:rPr>
              <a:t>multi-decadal </a:t>
            </a:r>
            <a:r>
              <a:rPr lang="en-US" altLang="zh-TW" dirty="0">
                <a:latin typeface="Comic Sans MS" panose="030F0702030302020204" pitchFamily="66" charset="0"/>
              </a:rPr>
              <a:t>Variability</a:t>
            </a:r>
            <a:r>
              <a:rPr lang="en-US" altLang="zh-TW" dirty="0" smtClean="0">
                <a:latin typeface="Comic Sans MS" panose="030F0702030302020204" pitchFamily="66" charset="0"/>
              </a:rPr>
              <a:t>? What force the STC variability? </a:t>
            </a:r>
            <a:r>
              <a:rPr lang="en-US" altLang="zh-TW" dirty="0">
                <a:latin typeface="Comic Sans MS" panose="030F0702030302020204" pitchFamily="66" charset="0"/>
              </a:rPr>
              <a:t>C</a:t>
            </a:r>
            <a:r>
              <a:rPr lang="en-US" altLang="zh-TW" dirty="0" smtClean="0">
                <a:latin typeface="Comic Sans MS" panose="030F0702030302020204" pitchFamily="66" charset="0"/>
              </a:rPr>
              <a:t>an we enhance the decadal predictability?</a:t>
            </a:r>
          </a:p>
          <a:p>
            <a:endParaRPr lang="en-US" altLang="zh-TW" dirty="0" smtClean="0">
              <a:solidFill>
                <a:schemeClr val="accent6">
                  <a:lumMod val="60000"/>
                  <a:lumOff val="40000"/>
                </a:schemeClr>
              </a:solidFill>
              <a:latin typeface="Comic Sans MS" panose="030F0702030302020204" pitchFamily="66" charset="0"/>
            </a:endParaRPr>
          </a:p>
        </p:txBody>
      </p:sp>
    </p:spTree>
    <p:extLst>
      <p:ext uri="{BB962C8B-B14F-4D97-AF65-F5344CB8AC3E}">
        <p14:creationId xmlns:p14="http://schemas.microsoft.com/office/powerpoint/2010/main" val="304838655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tseng\TEMP\11964_origin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16" t="8333" r="14583" b="20835"/>
          <a:stretch/>
        </p:blipFill>
        <p:spPr bwMode="auto">
          <a:xfrm>
            <a:off x="4629150" y="4419600"/>
            <a:ext cx="2581835"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0" y="609600"/>
            <a:ext cx="9296400" cy="4524315"/>
          </a:xfrm>
          <a:prstGeom prst="rect">
            <a:avLst/>
          </a:prstGeom>
        </p:spPr>
        <p:txBody>
          <a:bodyPr wrap="square">
            <a:spAutoFit/>
          </a:bodyPr>
          <a:lstStyle/>
          <a:p>
            <a:pPr marL="285750" lvl="0" indent="-285750">
              <a:buFont typeface="Arial" panose="020B0604020202020204" pitchFamily="34" charset="0"/>
              <a:buChar char="•"/>
            </a:pPr>
            <a:r>
              <a:rPr lang="en-US" altLang="zh-TW" sz="1200" b="1" dirty="0" smtClean="0">
                <a:solidFill>
                  <a:srgbClr val="996600"/>
                </a:solidFill>
                <a:latin typeface="Comic Sans MS" panose="030F0702030302020204" pitchFamily="66" charset="0"/>
              </a:rPr>
              <a:t>Ding</a:t>
            </a:r>
            <a:r>
              <a:rPr lang="en-US" altLang="zh-TW" sz="1200" b="1" dirty="0">
                <a:solidFill>
                  <a:srgbClr val="996600"/>
                </a:solidFill>
                <a:latin typeface="Comic Sans MS" panose="030F0702030302020204" pitchFamily="66" charset="0"/>
              </a:rPr>
              <a:t>, R., </a:t>
            </a:r>
            <a:r>
              <a:rPr lang="en-US" altLang="zh-TW" sz="1200" b="1" dirty="0" smtClean="0">
                <a:solidFill>
                  <a:srgbClr val="996600"/>
                </a:solidFill>
                <a:latin typeface="Comic Sans MS" panose="030F0702030302020204" pitchFamily="66" charset="0"/>
              </a:rPr>
              <a:t>Li, </a:t>
            </a:r>
            <a:r>
              <a:rPr lang="en-US" altLang="zh-TW" sz="1200" b="1" dirty="0">
                <a:solidFill>
                  <a:srgbClr val="996600"/>
                </a:solidFill>
                <a:latin typeface="Comic Sans MS" panose="030F0702030302020204" pitchFamily="66" charset="0"/>
              </a:rPr>
              <a:t>J., Tseng, Y.H., Sun, C. and Zheng F. (</a:t>
            </a:r>
            <a:r>
              <a:rPr lang="en-US" altLang="zh-TW" sz="1200" b="1" dirty="0" smtClean="0">
                <a:solidFill>
                  <a:srgbClr val="996600"/>
                </a:solidFill>
                <a:latin typeface="Comic Sans MS" panose="030F0702030302020204" pitchFamily="66" charset="0"/>
              </a:rPr>
              <a:t>2017b), Linking </a:t>
            </a:r>
            <a:r>
              <a:rPr lang="en-US" altLang="zh-TW" sz="1200" b="1" dirty="0">
                <a:solidFill>
                  <a:srgbClr val="996600"/>
                </a:solidFill>
                <a:latin typeface="Comic Sans MS" panose="030F0702030302020204" pitchFamily="66" charset="0"/>
              </a:rPr>
              <a:t>a sea level pressure anomaly dipole over the North America to the central Pacific El Niño</a:t>
            </a:r>
            <a:r>
              <a:rPr lang="en-US" altLang="zh-TW" sz="1200" b="1" dirty="0" smtClean="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Clim</a:t>
            </a:r>
            <a:r>
              <a:rPr lang="en-US" altLang="zh-TW" sz="1200" b="1" i="1" dirty="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Dyn</a:t>
            </a:r>
            <a:r>
              <a:rPr lang="en-US" altLang="zh-TW" sz="1200" b="1" i="1" dirty="0" smtClean="0">
                <a:solidFill>
                  <a:srgbClr val="996600"/>
                </a:solidFill>
                <a:latin typeface="Comic Sans MS" panose="030F0702030302020204" pitchFamily="66" charset="0"/>
              </a:rPr>
              <a:t>.. </a:t>
            </a:r>
            <a:r>
              <a:rPr lang="en-US" altLang="zh-TW" sz="1200" b="1" dirty="0" smtClean="0">
                <a:solidFill>
                  <a:srgbClr val="996600"/>
                </a:solidFill>
                <a:latin typeface="Comic Sans MS" panose="030F0702030302020204" pitchFamily="66" charset="0"/>
              </a:rPr>
              <a:t>49, 1321-1339.</a:t>
            </a:r>
            <a:endParaRPr lang="zh-TW" altLang="zh-TW" sz="1200" b="1" dirty="0">
              <a:solidFill>
                <a:srgbClr val="996600"/>
              </a:solidFill>
              <a:latin typeface="Comic Sans MS" panose="030F0702030302020204" pitchFamily="66" charset="0"/>
            </a:endParaRPr>
          </a:p>
          <a:p>
            <a:pPr marL="285750" indent="-285750">
              <a:buFont typeface="Arial" panose="020B0604020202020204" pitchFamily="34" charset="0"/>
              <a:buChar char="•"/>
            </a:pPr>
            <a:r>
              <a:rPr lang="en-US" altLang="zh-TW" sz="1200" b="1" dirty="0">
                <a:solidFill>
                  <a:srgbClr val="996600"/>
                </a:solidFill>
                <a:latin typeface="Comic Sans MS" panose="030F0702030302020204" pitchFamily="66" charset="0"/>
              </a:rPr>
              <a:t>Ding, R., Li, J., Tseng, Y.H., Sun, C. and </a:t>
            </a:r>
            <a:r>
              <a:rPr lang="en-US" altLang="zh-TW" sz="1200" b="1" dirty="0" err="1">
                <a:solidFill>
                  <a:srgbClr val="996600"/>
                </a:solidFill>
                <a:latin typeface="Comic Sans MS" panose="030F0702030302020204" pitchFamily="66" charset="0"/>
              </a:rPr>
              <a:t>Xie</a:t>
            </a:r>
            <a:r>
              <a:rPr lang="en-US" altLang="zh-TW" sz="1200" b="1" dirty="0">
                <a:solidFill>
                  <a:srgbClr val="996600"/>
                </a:solidFill>
                <a:latin typeface="Comic Sans MS" panose="030F0702030302020204" pitchFamily="66" charset="0"/>
              </a:rPr>
              <a:t> F. (2017a), </a:t>
            </a:r>
            <a:r>
              <a:rPr lang="en-US" altLang="zh-TW" sz="1200" b="1" dirty="0" smtClean="0">
                <a:solidFill>
                  <a:srgbClr val="996600"/>
                </a:solidFill>
                <a:latin typeface="Comic Sans MS" panose="030F0702030302020204" pitchFamily="66" charset="0"/>
              </a:rPr>
              <a:t>Joint </a:t>
            </a:r>
            <a:r>
              <a:rPr lang="en-US" altLang="zh-TW" sz="1200" b="1" dirty="0">
                <a:solidFill>
                  <a:srgbClr val="996600"/>
                </a:solidFill>
                <a:latin typeface="Comic Sans MS" panose="030F0702030302020204" pitchFamily="66" charset="0"/>
              </a:rPr>
              <a:t>impact of North and South Pacific extratropical atmospheric variability on the onset of ENSO events</a:t>
            </a:r>
            <a:r>
              <a:rPr lang="en-US" altLang="zh-TW" sz="1200" b="1" dirty="0" smtClean="0">
                <a:solidFill>
                  <a:srgbClr val="996600"/>
                </a:solidFill>
                <a:latin typeface="Comic Sans MS" panose="030F0702030302020204" pitchFamily="66" charset="0"/>
              </a:rPr>
              <a:t>, </a:t>
            </a:r>
            <a:r>
              <a:rPr lang="en-US" altLang="zh-TW" sz="1200" b="1" i="1" dirty="0">
                <a:solidFill>
                  <a:srgbClr val="996600"/>
                </a:solidFill>
                <a:latin typeface="Comic Sans MS" panose="030F0702030302020204" pitchFamily="66" charset="0"/>
              </a:rPr>
              <a:t>J. </a:t>
            </a:r>
            <a:r>
              <a:rPr lang="en-US" altLang="zh-TW" sz="1200" b="1" i="1" dirty="0" err="1">
                <a:solidFill>
                  <a:srgbClr val="996600"/>
                </a:solidFill>
                <a:latin typeface="Comic Sans MS" panose="030F0702030302020204" pitchFamily="66" charset="0"/>
              </a:rPr>
              <a:t>Geophys</a:t>
            </a:r>
            <a:r>
              <a:rPr lang="en-US" altLang="zh-TW" sz="1200" b="1" i="1" dirty="0">
                <a:solidFill>
                  <a:srgbClr val="996600"/>
                </a:solidFill>
                <a:latin typeface="Comic Sans MS" panose="030F0702030302020204" pitchFamily="66" charset="0"/>
              </a:rPr>
              <a:t>. Res.-</a:t>
            </a:r>
            <a:r>
              <a:rPr lang="en-US" altLang="zh-TW" sz="1200" b="1" i="1" dirty="0" err="1">
                <a:solidFill>
                  <a:srgbClr val="996600"/>
                </a:solidFill>
                <a:latin typeface="Comic Sans MS" panose="030F0702030302020204" pitchFamily="66" charset="0"/>
              </a:rPr>
              <a:t>atmos</a:t>
            </a:r>
            <a:r>
              <a:rPr lang="en-US" altLang="zh-TW" sz="1200" b="1" i="1" dirty="0">
                <a:solidFill>
                  <a:srgbClr val="996600"/>
                </a:solidFill>
                <a:latin typeface="Comic Sans MS" panose="030F0702030302020204" pitchFamily="66" charset="0"/>
              </a:rPr>
              <a:t>,</a:t>
            </a:r>
            <a:r>
              <a:rPr lang="en-US" altLang="zh-TW" sz="1200" b="1" dirty="0">
                <a:solidFill>
                  <a:srgbClr val="996600"/>
                </a:solidFill>
                <a:latin typeface="Comic Sans MS" panose="030F0702030302020204" pitchFamily="66" charset="0"/>
              </a:rPr>
              <a:t> 122, </a:t>
            </a:r>
            <a:r>
              <a:rPr lang="en-US" altLang="zh-TW" sz="1200" b="1" dirty="0" smtClean="0">
                <a:solidFill>
                  <a:srgbClr val="996600"/>
                </a:solidFill>
                <a:latin typeface="Comic Sans MS" panose="030F0702030302020204" pitchFamily="66" charset="0"/>
              </a:rPr>
              <a:t>279-298</a:t>
            </a:r>
            <a:r>
              <a:rPr lang="en-US" altLang="zh-TW" sz="1200" b="1" dirty="0">
                <a:solidFill>
                  <a:srgbClr val="996600"/>
                </a:solidFill>
                <a:latin typeface="Comic Sans MS" panose="030F0702030302020204" pitchFamily="66" charset="0"/>
              </a:rPr>
              <a:t>.</a:t>
            </a:r>
            <a:endParaRPr lang="zh-TW" altLang="zh-TW" sz="1200" b="1" dirty="0">
              <a:solidFill>
                <a:srgbClr val="996600"/>
              </a:solidFill>
              <a:latin typeface="Comic Sans MS" panose="030F0702030302020204" pitchFamily="66" charset="0"/>
            </a:endParaRPr>
          </a:p>
          <a:p>
            <a:pPr marL="285750" lvl="0" indent="-285750">
              <a:buFont typeface="Arial" panose="020B0604020202020204" pitchFamily="34" charset="0"/>
              <a:buChar char="•"/>
            </a:pPr>
            <a:r>
              <a:rPr lang="en-US" altLang="zh-TW" sz="1200" b="1" dirty="0" smtClean="0">
                <a:solidFill>
                  <a:srgbClr val="996600"/>
                </a:solidFill>
                <a:latin typeface="Comic Sans MS" panose="030F0702030302020204" pitchFamily="66" charset="0"/>
              </a:rPr>
              <a:t>Ding</a:t>
            </a:r>
            <a:r>
              <a:rPr lang="en-US" altLang="zh-TW" sz="1200" b="1" dirty="0">
                <a:solidFill>
                  <a:srgbClr val="996600"/>
                </a:solidFill>
                <a:latin typeface="Comic Sans MS" panose="030F0702030302020204" pitchFamily="66" charset="0"/>
              </a:rPr>
              <a:t>, R., Tseng, Y.H., Ha, K.J., Lee, J.Y. and </a:t>
            </a:r>
            <a:r>
              <a:rPr lang="en-US" altLang="zh-TW" sz="1200" b="1" dirty="0" smtClean="0">
                <a:solidFill>
                  <a:srgbClr val="996600"/>
                </a:solidFill>
                <a:latin typeface="Comic Sans MS" panose="030F0702030302020204" pitchFamily="66" charset="0"/>
              </a:rPr>
              <a:t>Li, </a:t>
            </a:r>
            <a:r>
              <a:rPr lang="en-US" altLang="zh-TW" sz="1200" b="1" dirty="0">
                <a:solidFill>
                  <a:srgbClr val="996600"/>
                </a:solidFill>
                <a:latin typeface="Comic Sans MS" panose="030F0702030302020204" pitchFamily="66" charset="0"/>
              </a:rPr>
              <a:t>J. (2016), </a:t>
            </a:r>
            <a:r>
              <a:rPr lang="en-US" altLang="zh-TW" sz="1200" b="1" dirty="0" err="1" smtClean="0">
                <a:solidFill>
                  <a:srgbClr val="996600"/>
                </a:solidFill>
                <a:latin typeface="Comic Sans MS" panose="030F0702030302020204" pitchFamily="66" charset="0"/>
              </a:rPr>
              <a:t>Interdecadal</a:t>
            </a:r>
            <a:r>
              <a:rPr lang="en-US" altLang="zh-TW" sz="1200" b="1" dirty="0" smtClean="0">
                <a:solidFill>
                  <a:srgbClr val="996600"/>
                </a:solidFill>
                <a:latin typeface="Comic Sans MS" panose="030F0702030302020204" pitchFamily="66" charset="0"/>
              </a:rPr>
              <a:t> </a:t>
            </a:r>
            <a:r>
              <a:rPr lang="en-US" altLang="zh-TW" sz="1200" b="1" dirty="0">
                <a:solidFill>
                  <a:srgbClr val="996600"/>
                </a:solidFill>
                <a:latin typeface="Comic Sans MS" panose="030F0702030302020204" pitchFamily="66" charset="0"/>
              </a:rPr>
              <a:t>change in the lagged relationship between the Pacific-South American pattern and ENSO</a:t>
            </a:r>
            <a:r>
              <a:rPr lang="en-US" altLang="zh-TW" sz="1200" b="1" dirty="0" smtClean="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Clim</a:t>
            </a:r>
            <a:r>
              <a:rPr lang="en-US" altLang="zh-TW" sz="1200" b="1" i="1" dirty="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Dyn</a:t>
            </a:r>
            <a:r>
              <a:rPr lang="en-US" altLang="zh-TW" sz="1200" b="1" i="1" dirty="0">
                <a:solidFill>
                  <a:srgbClr val="996600"/>
                </a:solidFill>
                <a:latin typeface="Comic Sans MS" panose="030F0702030302020204" pitchFamily="66" charset="0"/>
              </a:rPr>
              <a:t>.</a:t>
            </a:r>
            <a:r>
              <a:rPr lang="en-US" altLang="zh-TW" sz="1200" b="1" dirty="0">
                <a:solidFill>
                  <a:srgbClr val="996600"/>
                </a:solidFill>
                <a:latin typeface="Comic Sans MS" panose="030F0702030302020204" pitchFamily="66" charset="0"/>
              </a:rPr>
              <a:t>, 47, </a:t>
            </a:r>
            <a:r>
              <a:rPr lang="en-US" altLang="zh-TW" sz="1200" b="1" dirty="0" smtClean="0">
                <a:solidFill>
                  <a:srgbClr val="996600"/>
                </a:solidFill>
                <a:latin typeface="Comic Sans MS" panose="030F0702030302020204" pitchFamily="66" charset="0"/>
              </a:rPr>
              <a:t>2867-2884</a:t>
            </a:r>
            <a:r>
              <a:rPr lang="en-US" altLang="zh-TW" sz="1200" b="1" dirty="0">
                <a:solidFill>
                  <a:srgbClr val="996600"/>
                </a:solidFill>
                <a:latin typeface="Comic Sans MS" panose="030F0702030302020204" pitchFamily="66" charset="0"/>
              </a:rPr>
              <a:t>.</a:t>
            </a:r>
            <a:endParaRPr lang="zh-TW" altLang="zh-TW" sz="1200" b="1" dirty="0">
              <a:solidFill>
                <a:srgbClr val="996600"/>
              </a:solidFill>
              <a:latin typeface="Comic Sans MS" panose="030F0702030302020204" pitchFamily="66" charset="0"/>
            </a:endParaRPr>
          </a:p>
          <a:p>
            <a:pPr marL="285750" lvl="0" indent="-285750">
              <a:buFont typeface="Arial" panose="020B0604020202020204" pitchFamily="34" charset="0"/>
              <a:buChar char="•"/>
            </a:pPr>
            <a:r>
              <a:rPr lang="en-US" altLang="zh-TW" sz="1200" b="1" dirty="0">
                <a:solidFill>
                  <a:srgbClr val="996600"/>
                </a:solidFill>
                <a:latin typeface="Comic Sans MS" panose="030F0702030302020204" pitchFamily="66" charset="0"/>
              </a:rPr>
              <a:t>Chen, H.C., </a:t>
            </a:r>
            <a:r>
              <a:rPr lang="en-US" altLang="zh-TW" sz="1200" b="1" dirty="0" smtClean="0">
                <a:solidFill>
                  <a:srgbClr val="996600"/>
                </a:solidFill>
                <a:latin typeface="Comic Sans MS" panose="030F0702030302020204" pitchFamily="66" charset="0"/>
              </a:rPr>
              <a:t>Sui, </a:t>
            </a:r>
            <a:r>
              <a:rPr lang="en-US" altLang="zh-TW" sz="1200" b="1" dirty="0">
                <a:solidFill>
                  <a:srgbClr val="996600"/>
                </a:solidFill>
                <a:latin typeface="Comic Sans MS" panose="030F0702030302020204" pitchFamily="66" charset="0"/>
              </a:rPr>
              <a:t>C.H., Tseng, Y.H. and Huang, B.H. (2015), </a:t>
            </a:r>
            <a:r>
              <a:rPr lang="en-US" altLang="zh-TW" sz="1200" b="1" dirty="0" smtClean="0">
                <a:solidFill>
                  <a:srgbClr val="996600"/>
                </a:solidFill>
                <a:latin typeface="Comic Sans MS" panose="030F0702030302020204" pitchFamily="66" charset="0"/>
              </a:rPr>
              <a:t>An </a:t>
            </a:r>
            <a:r>
              <a:rPr lang="en-US" altLang="zh-TW" sz="1200" b="1" dirty="0">
                <a:solidFill>
                  <a:srgbClr val="996600"/>
                </a:solidFill>
                <a:latin typeface="Comic Sans MS" panose="030F0702030302020204" pitchFamily="66" charset="0"/>
              </a:rPr>
              <a:t>analysis of the linkage of Pacific subtropical cells with the Recharge-Discharge processes in ENSO evolution</a:t>
            </a:r>
            <a:r>
              <a:rPr lang="en-US" altLang="zh-TW" sz="1200" b="1" dirty="0" smtClean="0">
                <a:solidFill>
                  <a:srgbClr val="996600"/>
                </a:solidFill>
                <a:latin typeface="Comic Sans MS" panose="030F0702030302020204" pitchFamily="66" charset="0"/>
              </a:rPr>
              <a:t>, </a:t>
            </a:r>
            <a:r>
              <a:rPr lang="en-US" altLang="zh-TW" sz="1200" b="1" i="1" dirty="0">
                <a:solidFill>
                  <a:srgbClr val="996600"/>
                </a:solidFill>
                <a:latin typeface="Comic Sans MS" panose="030F0702030302020204" pitchFamily="66" charset="0"/>
              </a:rPr>
              <a:t>J. </a:t>
            </a:r>
            <a:r>
              <a:rPr lang="en-US" altLang="zh-TW" sz="1200" b="1" i="1" dirty="0" err="1">
                <a:solidFill>
                  <a:srgbClr val="996600"/>
                </a:solidFill>
                <a:latin typeface="Comic Sans MS" panose="030F0702030302020204" pitchFamily="66" charset="0"/>
              </a:rPr>
              <a:t>Clim</a:t>
            </a:r>
            <a:r>
              <a:rPr lang="en-US" altLang="zh-TW" sz="1200" b="1" i="1" dirty="0">
                <a:solidFill>
                  <a:srgbClr val="996600"/>
                </a:solidFill>
                <a:latin typeface="Comic Sans MS" panose="030F0702030302020204" pitchFamily="66" charset="0"/>
              </a:rPr>
              <a:t>.,</a:t>
            </a:r>
            <a:r>
              <a:rPr lang="en-US" altLang="zh-TW" sz="1200" b="1" dirty="0">
                <a:solidFill>
                  <a:srgbClr val="996600"/>
                </a:solidFill>
                <a:latin typeface="Comic Sans MS" panose="030F0702030302020204" pitchFamily="66" charset="0"/>
              </a:rPr>
              <a:t> 28, </a:t>
            </a:r>
            <a:r>
              <a:rPr lang="en-US" altLang="zh-TW" sz="1200" b="1" dirty="0" smtClean="0">
                <a:solidFill>
                  <a:srgbClr val="996600"/>
                </a:solidFill>
                <a:latin typeface="Comic Sans MS" panose="030F0702030302020204" pitchFamily="66" charset="0"/>
              </a:rPr>
              <a:t>3786-3805</a:t>
            </a:r>
            <a:r>
              <a:rPr lang="en-US" altLang="zh-TW" sz="1200" b="1" i="1" dirty="0">
                <a:solidFill>
                  <a:srgbClr val="996600"/>
                </a:solidFill>
                <a:latin typeface="Comic Sans MS" panose="030F0702030302020204" pitchFamily="66" charset="0"/>
              </a:rPr>
              <a:t>.</a:t>
            </a:r>
            <a:endParaRPr lang="zh-TW" altLang="zh-TW" sz="1200" b="1" dirty="0">
              <a:solidFill>
                <a:srgbClr val="996600"/>
              </a:solidFill>
              <a:latin typeface="Comic Sans MS" panose="030F0702030302020204" pitchFamily="66" charset="0"/>
            </a:endParaRPr>
          </a:p>
          <a:p>
            <a:pPr marL="285750" lvl="0" indent="-285750">
              <a:buFont typeface="Arial" panose="020B0604020202020204" pitchFamily="34" charset="0"/>
              <a:buChar char="•"/>
            </a:pPr>
            <a:r>
              <a:rPr lang="en-US" altLang="zh-TW" sz="1200" b="1" dirty="0">
                <a:solidFill>
                  <a:srgbClr val="996600"/>
                </a:solidFill>
                <a:latin typeface="Comic Sans MS" panose="030F0702030302020204" pitchFamily="66" charset="0"/>
              </a:rPr>
              <a:t>Ding, R., </a:t>
            </a:r>
            <a:r>
              <a:rPr lang="en-US" altLang="zh-TW" sz="1200" b="1" dirty="0" smtClean="0">
                <a:solidFill>
                  <a:srgbClr val="996600"/>
                </a:solidFill>
                <a:latin typeface="Comic Sans MS" panose="030F0702030302020204" pitchFamily="66" charset="0"/>
              </a:rPr>
              <a:t>Li, </a:t>
            </a:r>
            <a:r>
              <a:rPr lang="en-US" altLang="zh-TW" sz="1200" b="1" dirty="0">
                <a:solidFill>
                  <a:srgbClr val="996600"/>
                </a:solidFill>
                <a:latin typeface="Comic Sans MS" panose="030F0702030302020204" pitchFamily="66" charset="0"/>
              </a:rPr>
              <a:t>J., Tseng, Y.H., Sun, C. and </a:t>
            </a:r>
            <a:r>
              <a:rPr lang="en-US" altLang="zh-TW" sz="1200" b="1" dirty="0" err="1">
                <a:solidFill>
                  <a:srgbClr val="996600"/>
                </a:solidFill>
                <a:latin typeface="Comic Sans MS" panose="030F0702030302020204" pitchFamily="66" charset="0"/>
              </a:rPr>
              <a:t>Guo</a:t>
            </a:r>
            <a:r>
              <a:rPr lang="en-US" altLang="zh-TW" sz="1200" b="1" dirty="0">
                <a:solidFill>
                  <a:srgbClr val="996600"/>
                </a:solidFill>
                <a:latin typeface="Comic Sans MS" panose="030F0702030302020204" pitchFamily="66" charset="0"/>
              </a:rPr>
              <a:t>, Y. (2015), </a:t>
            </a:r>
            <a:r>
              <a:rPr lang="en-US" altLang="zh-TW" sz="1200" b="1" dirty="0" smtClean="0">
                <a:solidFill>
                  <a:srgbClr val="996600"/>
                </a:solidFill>
                <a:latin typeface="Comic Sans MS" panose="030F0702030302020204" pitchFamily="66" charset="0"/>
              </a:rPr>
              <a:t>The </a:t>
            </a:r>
            <a:r>
              <a:rPr lang="en-US" altLang="zh-TW" sz="1200" b="1" dirty="0">
                <a:solidFill>
                  <a:srgbClr val="996600"/>
                </a:solidFill>
                <a:latin typeface="Comic Sans MS" panose="030F0702030302020204" pitchFamily="66" charset="0"/>
              </a:rPr>
              <a:t>Victoria mode in the North Pacific linking extratropical sea level pressure variations to </a:t>
            </a:r>
            <a:r>
              <a:rPr lang="en-US" altLang="zh-TW" sz="1200" b="1" dirty="0" smtClean="0">
                <a:solidFill>
                  <a:srgbClr val="996600"/>
                </a:solidFill>
                <a:latin typeface="Comic Sans MS" panose="030F0702030302020204" pitchFamily="66" charset="0"/>
              </a:rPr>
              <a:t>ENSO, </a:t>
            </a:r>
            <a:r>
              <a:rPr lang="en-US" altLang="zh-TW" sz="1200" b="1" i="1" dirty="0" smtClean="0">
                <a:solidFill>
                  <a:srgbClr val="996600"/>
                </a:solidFill>
                <a:latin typeface="Comic Sans MS" panose="030F0702030302020204" pitchFamily="66" charset="0"/>
              </a:rPr>
              <a:t>J</a:t>
            </a:r>
            <a:r>
              <a:rPr lang="en-US" altLang="zh-TW" sz="1200" b="1" i="1" dirty="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Geophys</a:t>
            </a:r>
            <a:r>
              <a:rPr lang="en-US" altLang="zh-TW" sz="1200" b="1" i="1" dirty="0">
                <a:solidFill>
                  <a:srgbClr val="996600"/>
                </a:solidFill>
                <a:latin typeface="Comic Sans MS" panose="030F0702030302020204" pitchFamily="66" charset="0"/>
              </a:rPr>
              <a:t>. Res., </a:t>
            </a:r>
            <a:r>
              <a:rPr lang="en-US" altLang="zh-TW" sz="1200" b="1" dirty="0">
                <a:solidFill>
                  <a:srgbClr val="996600"/>
                </a:solidFill>
                <a:latin typeface="Comic Sans MS" panose="030F0702030302020204" pitchFamily="66" charset="0"/>
              </a:rPr>
              <a:t>120, 27-45</a:t>
            </a:r>
            <a:r>
              <a:rPr lang="en-US" altLang="zh-TW" sz="1200" b="1" i="1" dirty="0">
                <a:solidFill>
                  <a:srgbClr val="996600"/>
                </a:solidFill>
                <a:latin typeface="Comic Sans MS" panose="030F0702030302020204" pitchFamily="66" charset="0"/>
              </a:rPr>
              <a:t>.</a:t>
            </a:r>
            <a:endParaRPr lang="zh-TW" altLang="zh-TW" sz="1200" b="1" dirty="0">
              <a:solidFill>
                <a:srgbClr val="996600"/>
              </a:solidFill>
              <a:latin typeface="Comic Sans MS" panose="030F0702030302020204" pitchFamily="66" charset="0"/>
            </a:endParaRPr>
          </a:p>
          <a:p>
            <a:pPr marL="285750" lvl="0" indent="-285750">
              <a:buFont typeface="Arial" panose="020B0604020202020204" pitchFamily="34" charset="0"/>
              <a:buChar char="•"/>
            </a:pPr>
            <a:r>
              <a:rPr lang="en-US" altLang="zh-TW" sz="1200" b="1" dirty="0">
                <a:solidFill>
                  <a:srgbClr val="996600"/>
                </a:solidFill>
                <a:latin typeface="Comic Sans MS" panose="030F0702030302020204" pitchFamily="66" charset="0"/>
              </a:rPr>
              <a:t>Ding, R., </a:t>
            </a:r>
            <a:r>
              <a:rPr lang="en-US" altLang="zh-TW" sz="1200" b="1" dirty="0" smtClean="0">
                <a:solidFill>
                  <a:srgbClr val="996600"/>
                </a:solidFill>
                <a:latin typeface="Comic Sans MS" panose="030F0702030302020204" pitchFamily="66" charset="0"/>
              </a:rPr>
              <a:t>Li, </a:t>
            </a:r>
            <a:r>
              <a:rPr lang="en-US" altLang="zh-TW" sz="1200" b="1" dirty="0">
                <a:solidFill>
                  <a:srgbClr val="996600"/>
                </a:solidFill>
                <a:latin typeface="Comic Sans MS" panose="030F0702030302020204" pitchFamily="66" charset="0"/>
              </a:rPr>
              <a:t>J., Tseng, Y.H. and </a:t>
            </a:r>
            <a:r>
              <a:rPr lang="en-US" altLang="zh-TW" sz="1200" b="1" dirty="0" err="1">
                <a:solidFill>
                  <a:srgbClr val="996600"/>
                </a:solidFill>
                <a:latin typeface="Comic Sans MS" panose="030F0702030302020204" pitchFamily="66" charset="0"/>
              </a:rPr>
              <a:t>Ruan</a:t>
            </a:r>
            <a:r>
              <a:rPr lang="en-US" altLang="zh-TW" sz="1200" b="1" dirty="0">
                <a:solidFill>
                  <a:srgbClr val="996600"/>
                </a:solidFill>
                <a:latin typeface="Comic Sans MS" panose="030F0702030302020204" pitchFamily="66" charset="0"/>
              </a:rPr>
              <a:t>, C. (2015), </a:t>
            </a:r>
            <a:r>
              <a:rPr lang="en-US" altLang="zh-TW" sz="1200" b="1" dirty="0" smtClean="0">
                <a:solidFill>
                  <a:srgbClr val="996600"/>
                </a:solidFill>
                <a:latin typeface="Comic Sans MS" panose="030F0702030302020204" pitchFamily="66" charset="0"/>
              </a:rPr>
              <a:t>Influence </a:t>
            </a:r>
            <a:r>
              <a:rPr lang="en-US" altLang="zh-TW" sz="1200" b="1" dirty="0">
                <a:solidFill>
                  <a:srgbClr val="996600"/>
                </a:solidFill>
                <a:latin typeface="Comic Sans MS" panose="030F0702030302020204" pitchFamily="66" charset="0"/>
              </a:rPr>
              <a:t>of the North Pacific Victoria mode on the Pacific ITCZ summer precipitation</a:t>
            </a:r>
            <a:r>
              <a:rPr lang="en-US" altLang="zh-TW" sz="1200" b="1" dirty="0" smtClean="0">
                <a:solidFill>
                  <a:srgbClr val="996600"/>
                </a:solidFill>
                <a:latin typeface="Comic Sans MS" panose="030F0702030302020204" pitchFamily="66" charset="0"/>
              </a:rPr>
              <a:t>, </a:t>
            </a:r>
            <a:r>
              <a:rPr lang="en-US" altLang="zh-TW" sz="1200" b="1" i="1" dirty="0">
                <a:solidFill>
                  <a:srgbClr val="996600"/>
                </a:solidFill>
                <a:latin typeface="Comic Sans MS" panose="030F0702030302020204" pitchFamily="66" charset="0"/>
              </a:rPr>
              <a:t>J. </a:t>
            </a:r>
            <a:r>
              <a:rPr lang="en-US" altLang="zh-TW" sz="1200" b="1" i="1" dirty="0" err="1">
                <a:solidFill>
                  <a:srgbClr val="996600"/>
                </a:solidFill>
                <a:latin typeface="Comic Sans MS" panose="030F0702030302020204" pitchFamily="66" charset="0"/>
              </a:rPr>
              <a:t>Geophys</a:t>
            </a:r>
            <a:r>
              <a:rPr lang="en-US" altLang="zh-TW" sz="1200" b="1" i="1" dirty="0">
                <a:solidFill>
                  <a:srgbClr val="996600"/>
                </a:solidFill>
                <a:latin typeface="Comic Sans MS" panose="030F0702030302020204" pitchFamily="66" charset="0"/>
              </a:rPr>
              <a:t>. Res.</a:t>
            </a:r>
            <a:r>
              <a:rPr lang="en-US" altLang="zh-TW" sz="1200" b="1" dirty="0">
                <a:solidFill>
                  <a:srgbClr val="996600"/>
                </a:solidFill>
                <a:latin typeface="Comic Sans MS" panose="030F0702030302020204" pitchFamily="66" charset="0"/>
              </a:rPr>
              <a:t>, 120, </a:t>
            </a:r>
            <a:r>
              <a:rPr lang="en-US" altLang="zh-TW" sz="1200" b="1" dirty="0" smtClean="0">
                <a:solidFill>
                  <a:srgbClr val="996600"/>
                </a:solidFill>
                <a:latin typeface="Comic Sans MS" panose="030F0702030302020204" pitchFamily="66" charset="0"/>
              </a:rPr>
              <a:t>964-979</a:t>
            </a:r>
            <a:r>
              <a:rPr lang="en-US" altLang="zh-TW" sz="1200" b="1" i="1" dirty="0">
                <a:solidFill>
                  <a:srgbClr val="996600"/>
                </a:solidFill>
                <a:latin typeface="Comic Sans MS" panose="030F0702030302020204" pitchFamily="66" charset="0"/>
              </a:rPr>
              <a:t>.</a:t>
            </a:r>
            <a:endParaRPr lang="zh-TW" altLang="zh-TW" sz="1200" b="1" dirty="0">
              <a:solidFill>
                <a:srgbClr val="996600"/>
              </a:solidFill>
              <a:latin typeface="Comic Sans MS" panose="030F0702030302020204" pitchFamily="66" charset="0"/>
            </a:endParaRPr>
          </a:p>
          <a:p>
            <a:pPr marL="285750" lvl="0" indent="-285750">
              <a:buFont typeface="Arial" panose="020B0604020202020204" pitchFamily="34" charset="0"/>
              <a:buChar char="•"/>
            </a:pPr>
            <a:r>
              <a:rPr lang="en-US" altLang="zh-TW" sz="1200" b="1" dirty="0">
                <a:solidFill>
                  <a:srgbClr val="996600"/>
                </a:solidFill>
                <a:latin typeface="Comic Sans MS" panose="030F0702030302020204" pitchFamily="66" charset="0"/>
              </a:rPr>
              <a:t>Ding, R., </a:t>
            </a:r>
            <a:r>
              <a:rPr lang="en-US" altLang="zh-TW" sz="1200" b="1" dirty="0" smtClean="0">
                <a:solidFill>
                  <a:srgbClr val="996600"/>
                </a:solidFill>
                <a:latin typeface="Comic Sans MS" panose="030F0702030302020204" pitchFamily="66" charset="0"/>
              </a:rPr>
              <a:t>Li, </a:t>
            </a:r>
            <a:r>
              <a:rPr lang="en-US" altLang="zh-TW" sz="1200" b="1" dirty="0">
                <a:solidFill>
                  <a:srgbClr val="996600"/>
                </a:solidFill>
                <a:latin typeface="Comic Sans MS" panose="030F0702030302020204" pitchFamily="66" charset="0"/>
              </a:rPr>
              <a:t>J. and Tseng, Y.H. (2015), </a:t>
            </a:r>
            <a:r>
              <a:rPr lang="en-US" altLang="zh-TW" sz="1200" b="1" dirty="0" smtClean="0">
                <a:solidFill>
                  <a:srgbClr val="996600"/>
                </a:solidFill>
                <a:latin typeface="Comic Sans MS" panose="030F0702030302020204" pitchFamily="66" charset="0"/>
              </a:rPr>
              <a:t>The </a:t>
            </a:r>
            <a:r>
              <a:rPr lang="en-US" altLang="zh-TW" sz="1200" b="1" dirty="0">
                <a:solidFill>
                  <a:srgbClr val="996600"/>
                </a:solidFill>
                <a:latin typeface="Comic Sans MS" panose="030F0702030302020204" pitchFamily="66" charset="0"/>
              </a:rPr>
              <a:t>impact of south Pacific extratropical forcing on ENSO and comparisons with the North Pacific</a:t>
            </a:r>
            <a:r>
              <a:rPr lang="en-US" altLang="zh-TW" sz="1200" b="1" dirty="0" smtClean="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Clim</a:t>
            </a:r>
            <a:r>
              <a:rPr lang="en-US" altLang="zh-TW" sz="1200" b="1" i="1" dirty="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Dyn</a:t>
            </a:r>
            <a:r>
              <a:rPr lang="en-US" altLang="zh-TW" sz="1200" b="1" i="1" dirty="0">
                <a:solidFill>
                  <a:srgbClr val="996600"/>
                </a:solidFill>
                <a:latin typeface="Comic Sans MS" panose="030F0702030302020204" pitchFamily="66" charset="0"/>
              </a:rPr>
              <a:t>., </a:t>
            </a:r>
            <a:r>
              <a:rPr lang="en-US" altLang="zh-TW" sz="1200" b="1" dirty="0">
                <a:solidFill>
                  <a:srgbClr val="996600"/>
                </a:solidFill>
                <a:latin typeface="Comic Sans MS" panose="030F0702030302020204" pitchFamily="66" charset="0"/>
              </a:rPr>
              <a:t>44, </a:t>
            </a:r>
            <a:r>
              <a:rPr lang="en-US" altLang="zh-TW" sz="1200" b="1" dirty="0" smtClean="0">
                <a:solidFill>
                  <a:srgbClr val="996600"/>
                </a:solidFill>
                <a:latin typeface="Comic Sans MS" panose="030F0702030302020204" pitchFamily="66" charset="0"/>
              </a:rPr>
              <a:t>2017-2034.</a:t>
            </a:r>
          </a:p>
          <a:p>
            <a:pPr marL="285750" indent="-285750">
              <a:buFont typeface="Arial" panose="020B0604020202020204" pitchFamily="34" charset="0"/>
              <a:buChar char="•"/>
            </a:pPr>
            <a:r>
              <a:rPr lang="en-US" altLang="zh-TW" sz="1200" b="1" dirty="0">
                <a:solidFill>
                  <a:srgbClr val="996600"/>
                </a:solidFill>
                <a:latin typeface="Comic Sans MS" panose="030F0702030302020204" pitchFamily="66" charset="0"/>
              </a:rPr>
              <a:t>Hu, Z.Z., </a:t>
            </a:r>
            <a:r>
              <a:rPr lang="en-US" altLang="zh-TW" sz="1200" b="1" dirty="0" err="1">
                <a:solidFill>
                  <a:srgbClr val="996600"/>
                </a:solidFill>
                <a:latin typeface="Comic Sans MS" panose="030F0702030302020204" pitchFamily="66" charset="0"/>
              </a:rPr>
              <a:t>Humar</a:t>
            </a:r>
            <a:r>
              <a:rPr lang="en-US" altLang="zh-TW" sz="1200" b="1" dirty="0">
                <a:solidFill>
                  <a:srgbClr val="996600"/>
                </a:solidFill>
                <a:latin typeface="Comic Sans MS" panose="030F0702030302020204" pitchFamily="66" charset="0"/>
              </a:rPr>
              <a:t>, A., Zhu, J., Huang, B., Tseng, Y.H., Wang, X. (2017a), On the shortening of the lead time of ocean warm water volume to ENSO SST since 2000 </a:t>
            </a:r>
            <a:r>
              <a:rPr lang="en-US" altLang="zh-TW" sz="1200" b="1" i="1" dirty="0">
                <a:solidFill>
                  <a:srgbClr val="996600"/>
                </a:solidFill>
                <a:latin typeface="Comic Sans MS" panose="030F0702030302020204" pitchFamily="66" charset="0"/>
              </a:rPr>
              <a:t>Sci. </a:t>
            </a:r>
            <a:r>
              <a:rPr lang="en-US" altLang="zh-TW" sz="1200" b="1" i="1" dirty="0" smtClean="0">
                <a:solidFill>
                  <a:srgbClr val="996600"/>
                </a:solidFill>
                <a:latin typeface="Comic Sans MS" panose="030F0702030302020204" pitchFamily="66" charset="0"/>
              </a:rPr>
              <a:t>Rep.</a:t>
            </a:r>
            <a:r>
              <a:rPr lang="en-US" altLang="zh-TW" sz="1200" b="1" dirty="0" smtClean="0">
                <a:solidFill>
                  <a:srgbClr val="996600"/>
                </a:solidFill>
                <a:latin typeface="Comic Sans MS" panose="030F0702030302020204" pitchFamily="66" charset="0"/>
              </a:rPr>
              <a:t>, </a:t>
            </a:r>
            <a:r>
              <a:rPr lang="en-US" altLang="zh-TW" sz="1200" b="1" dirty="0">
                <a:solidFill>
                  <a:srgbClr val="996600"/>
                </a:solidFill>
                <a:latin typeface="Comic Sans MS" panose="030F0702030302020204" pitchFamily="66" charset="0"/>
              </a:rPr>
              <a:t>7, 4294.</a:t>
            </a:r>
          </a:p>
          <a:p>
            <a:pPr marL="285750" indent="-285750">
              <a:buFont typeface="Arial" panose="020B0604020202020204" pitchFamily="34" charset="0"/>
              <a:buChar char="•"/>
            </a:pPr>
            <a:r>
              <a:rPr lang="en-US" altLang="zh-TW" sz="1200" b="1" dirty="0">
                <a:solidFill>
                  <a:srgbClr val="996600"/>
                </a:solidFill>
                <a:latin typeface="Comic Sans MS" panose="030F0702030302020204" pitchFamily="66" charset="0"/>
              </a:rPr>
              <a:t>Hu, Z.Z., Huang, B., Tseng. Y.H., Wang, W., Kumar, A. Zhu, J. and </a:t>
            </a:r>
            <a:r>
              <a:rPr lang="en-US" altLang="zh-TW" sz="1200" b="1" dirty="0" err="1">
                <a:solidFill>
                  <a:srgbClr val="996600"/>
                </a:solidFill>
                <a:latin typeface="Comic Sans MS" panose="030F0702030302020204" pitchFamily="66" charset="0"/>
              </a:rPr>
              <a:t>Jha</a:t>
            </a:r>
            <a:r>
              <a:rPr lang="en-US" altLang="zh-TW" sz="1200" b="1" dirty="0">
                <a:solidFill>
                  <a:srgbClr val="996600"/>
                </a:solidFill>
                <a:latin typeface="Comic Sans MS" panose="030F0702030302020204" pitchFamily="66" charset="0"/>
              </a:rPr>
              <a:t>, B. (2017b), Does vertical temperature gradient of the atmosphere matter for El Nino development? </a:t>
            </a:r>
            <a:r>
              <a:rPr lang="en-US" altLang="zh-TW" sz="1200" b="1" i="1" dirty="0" err="1">
                <a:solidFill>
                  <a:srgbClr val="996600"/>
                </a:solidFill>
                <a:latin typeface="Comic Sans MS" panose="030F0702030302020204" pitchFamily="66" charset="0"/>
              </a:rPr>
              <a:t>Clim</a:t>
            </a:r>
            <a:r>
              <a:rPr lang="en-US" altLang="zh-TW" sz="1200" b="1" i="1" dirty="0">
                <a:solidFill>
                  <a:srgbClr val="996600"/>
                </a:solidFill>
                <a:latin typeface="Comic Sans MS" panose="030F0702030302020204" pitchFamily="66" charset="0"/>
              </a:rPr>
              <a:t>. </a:t>
            </a:r>
            <a:r>
              <a:rPr lang="en-US" altLang="zh-TW" sz="1200" b="1" i="1" dirty="0" err="1" smtClean="0">
                <a:solidFill>
                  <a:srgbClr val="996600"/>
                </a:solidFill>
                <a:latin typeface="Comic Sans MS" panose="030F0702030302020204" pitchFamily="66" charset="0"/>
              </a:rPr>
              <a:t>Dyn</a:t>
            </a:r>
            <a:r>
              <a:rPr lang="en-US" altLang="zh-TW" sz="1200" b="1" i="1" dirty="0" smtClean="0">
                <a:solidFill>
                  <a:srgbClr val="996600"/>
                </a:solidFill>
                <a:latin typeface="Comic Sans MS" panose="030F0702030302020204" pitchFamily="66" charset="0"/>
              </a:rPr>
              <a:t>.</a:t>
            </a:r>
            <a:r>
              <a:rPr lang="en-US" altLang="zh-TW" sz="1200" b="1" dirty="0" smtClean="0">
                <a:solidFill>
                  <a:srgbClr val="996600"/>
                </a:solidFill>
                <a:latin typeface="Comic Sans MS" panose="030F0702030302020204" pitchFamily="66" charset="0"/>
              </a:rPr>
              <a:t>, </a:t>
            </a:r>
            <a:r>
              <a:rPr lang="en-US" altLang="zh-TW" sz="1200" b="1" dirty="0">
                <a:solidFill>
                  <a:srgbClr val="996600"/>
                </a:solidFill>
                <a:latin typeface="Comic Sans MS" panose="030F0702030302020204" pitchFamily="66" charset="0"/>
              </a:rPr>
              <a:t>48, </a:t>
            </a:r>
            <a:r>
              <a:rPr lang="en-US" altLang="zh-TW" sz="1200" b="1" dirty="0" smtClean="0">
                <a:solidFill>
                  <a:srgbClr val="996600"/>
                </a:solidFill>
                <a:latin typeface="Comic Sans MS" panose="030F0702030302020204" pitchFamily="66" charset="0"/>
              </a:rPr>
              <a:t>1413-1429</a:t>
            </a:r>
            <a:r>
              <a:rPr lang="en-US" altLang="zh-TW" sz="1200" b="1" dirty="0">
                <a:solidFill>
                  <a:srgbClr val="996600"/>
                </a:solidFill>
                <a:latin typeface="Comic Sans MS" panose="030F0702030302020204" pitchFamily="66" charset="0"/>
              </a:rPr>
              <a:t>.</a:t>
            </a:r>
          </a:p>
          <a:p>
            <a:pPr marL="285750" indent="-285750">
              <a:buFont typeface="Arial" panose="020B0604020202020204" pitchFamily="34" charset="0"/>
              <a:buChar char="•"/>
            </a:pPr>
            <a:r>
              <a:rPr lang="en-US" altLang="zh-TW" sz="1200" b="1" dirty="0">
                <a:solidFill>
                  <a:srgbClr val="996600"/>
                </a:solidFill>
                <a:latin typeface="Comic Sans MS" panose="030F0702030302020204" pitchFamily="66" charset="0"/>
                <a:ea typeface="新細明體" panose="02020500000000000000" pitchFamily="18" charset="-120"/>
              </a:rPr>
              <a:t>Miller, A. J. et al. (2017), </a:t>
            </a:r>
            <a:r>
              <a:rPr lang="en-US" altLang="zh-TW" sz="1200" b="1" dirty="0" smtClean="0">
                <a:solidFill>
                  <a:srgbClr val="996600"/>
                </a:solidFill>
                <a:latin typeface="Comic Sans MS" panose="030F0702030302020204" pitchFamily="66" charset="0"/>
                <a:ea typeface="新細明體" panose="02020500000000000000" pitchFamily="18" charset="-120"/>
              </a:rPr>
              <a:t>Coupled </a:t>
            </a:r>
            <a:r>
              <a:rPr lang="en-US" altLang="zh-TW" sz="1200" b="1" dirty="0">
                <a:solidFill>
                  <a:srgbClr val="996600"/>
                </a:solidFill>
                <a:latin typeface="Comic Sans MS" panose="030F0702030302020204" pitchFamily="66" charset="0"/>
                <a:ea typeface="新細明體" panose="02020500000000000000" pitchFamily="18" charset="-120"/>
              </a:rPr>
              <a:t>ocean-atmosphere modeling and </a:t>
            </a:r>
            <a:r>
              <a:rPr lang="en-US" altLang="zh-TW" sz="1200" b="1" dirty="0" smtClean="0">
                <a:solidFill>
                  <a:srgbClr val="996600"/>
                </a:solidFill>
                <a:latin typeface="Comic Sans MS" panose="030F0702030302020204" pitchFamily="66" charset="0"/>
                <a:ea typeface="新細明體" panose="02020500000000000000" pitchFamily="18" charset="-120"/>
              </a:rPr>
              <a:t>predictions, </a:t>
            </a:r>
            <a:r>
              <a:rPr lang="en-US" altLang="zh-TW" sz="1200" b="1" i="1" dirty="0">
                <a:solidFill>
                  <a:srgbClr val="996600"/>
                </a:solidFill>
                <a:latin typeface="Comic Sans MS" panose="030F0702030302020204" pitchFamily="66" charset="0"/>
                <a:ea typeface="新細明體" panose="02020500000000000000" pitchFamily="18" charset="-120"/>
              </a:rPr>
              <a:t>J. Marine Res.</a:t>
            </a:r>
            <a:r>
              <a:rPr lang="en-US" altLang="zh-TW" sz="1200" b="1" dirty="0">
                <a:solidFill>
                  <a:srgbClr val="996600"/>
                </a:solidFill>
                <a:latin typeface="Comic Sans MS" panose="030F0702030302020204" pitchFamily="66" charset="0"/>
                <a:ea typeface="新細明體" panose="02020500000000000000" pitchFamily="18" charset="-120"/>
              </a:rPr>
              <a:t>, 75, 361-402.</a:t>
            </a:r>
          </a:p>
          <a:p>
            <a:pPr marL="285750" indent="-285750">
              <a:buFont typeface="Arial" panose="020B0604020202020204" pitchFamily="34" charset="0"/>
              <a:buChar char="•"/>
            </a:pPr>
            <a:r>
              <a:rPr lang="en-US" altLang="zh-TW" sz="1200" b="1" dirty="0" smtClean="0">
                <a:solidFill>
                  <a:srgbClr val="996600"/>
                </a:solidFill>
                <a:latin typeface="Comic Sans MS" panose="030F0702030302020204" pitchFamily="66" charset="0"/>
              </a:rPr>
              <a:t>Tseng</a:t>
            </a:r>
            <a:r>
              <a:rPr lang="en-US" altLang="zh-TW" sz="1200" b="1" dirty="0">
                <a:solidFill>
                  <a:srgbClr val="996600"/>
                </a:solidFill>
                <a:latin typeface="Comic Sans MS" panose="030F0702030302020204" pitchFamily="66" charset="0"/>
              </a:rPr>
              <a:t>, Y.H., Ding, R. and </a:t>
            </a:r>
            <a:r>
              <a:rPr lang="en-US" altLang="zh-TW" sz="1200" b="1" dirty="0" smtClean="0">
                <a:solidFill>
                  <a:srgbClr val="996600"/>
                </a:solidFill>
                <a:latin typeface="Comic Sans MS" panose="030F0702030302020204" pitchFamily="66" charset="0"/>
              </a:rPr>
              <a:t>Huang, </a:t>
            </a:r>
            <a:r>
              <a:rPr lang="en-US" altLang="zh-TW" sz="1200" b="1" dirty="0">
                <a:solidFill>
                  <a:srgbClr val="996600"/>
                </a:solidFill>
                <a:latin typeface="Comic Sans MS" panose="030F0702030302020204" pitchFamily="66" charset="0"/>
              </a:rPr>
              <a:t>X.-M. (2017a), </a:t>
            </a:r>
            <a:r>
              <a:rPr lang="en-US" altLang="zh-TW" sz="1200" b="1" dirty="0" smtClean="0">
                <a:solidFill>
                  <a:srgbClr val="996600"/>
                </a:solidFill>
                <a:latin typeface="Comic Sans MS" panose="030F0702030302020204" pitchFamily="66" charset="0"/>
              </a:rPr>
              <a:t>The </a:t>
            </a:r>
            <a:r>
              <a:rPr lang="en-US" altLang="zh-TW" sz="1200" b="1" dirty="0">
                <a:solidFill>
                  <a:srgbClr val="996600"/>
                </a:solidFill>
                <a:latin typeface="Comic Sans MS" panose="030F0702030302020204" pitchFamily="66" charset="0"/>
              </a:rPr>
              <a:t>warm blob in the northeastern Pacific-the bridge leading to the 2015/16 El Niño</a:t>
            </a:r>
            <a:r>
              <a:rPr lang="en-US" altLang="zh-TW" sz="1200" b="1" dirty="0" smtClean="0">
                <a:solidFill>
                  <a:srgbClr val="996600"/>
                </a:solidFill>
                <a:latin typeface="Comic Sans MS" panose="030F0702030302020204" pitchFamily="66" charset="0"/>
              </a:rPr>
              <a:t>, </a:t>
            </a:r>
            <a:r>
              <a:rPr lang="en-US" altLang="zh-TW" sz="1200" b="1" i="1" dirty="0">
                <a:solidFill>
                  <a:srgbClr val="996600"/>
                </a:solidFill>
                <a:latin typeface="Comic Sans MS" panose="030F0702030302020204" pitchFamily="66" charset="0"/>
              </a:rPr>
              <a:t>Environ. Res. Lett.</a:t>
            </a:r>
            <a:r>
              <a:rPr lang="en-US" altLang="zh-TW" sz="1200" b="1" dirty="0">
                <a:solidFill>
                  <a:srgbClr val="996600"/>
                </a:solidFill>
                <a:latin typeface="Comic Sans MS" panose="030F0702030302020204" pitchFamily="66" charset="0"/>
              </a:rPr>
              <a:t>, 12, 054019.</a:t>
            </a:r>
          </a:p>
          <a:p>
            <a:pPr marL="285750" lvl="0" indent="-285750">
              <a:buFont typeface="Arial" panose="020B0604020202020204" pitchFamily="34" charset="0"/>
              <a:buChar char="•"/>
            </a:pPr>
            <a:r>
              <a:rPr lang="en-US" altLang="zh-TW" sz="1200" b="1" dirty="0">
                <a:solidFill>
                  <a:srgbClr val="996600"/>
                </a:solidFill>
                <a:latin typeface="Comic Sans MS" panose="030F0702030302020204" pitchFamily="66" charset="0"/>
              </a:rPr>
              <a:t>Tseng, Y.H., Hu, Z.Z., Ding, R. and Chen, H.C. (2017b), </a:t>
            </a:r>
            <a:r>
              <a:rPr lang="en-US" altLang="zh-TW" sz="1200" b="1" dirty="0" smtClean="0">
                <a:solidFill>
                  <a:srgbClr val="996600"/>
                </a:solidFill>
                <a:latin typeface="Comic Sans MS" panose="030F0702030302020204" pitchFamily="66" charset="0"/>
              </a:rPr>
              <a:t>An </a:t>
            </a:r>
            <a:r>
              <a:rPr lang="en-US" altLang="zh-TW" sz="1200" b="1" dirty="0">
                <a:solidFill>
                  <a:srgbClr val="996600"/>
                </a:solidFill>
                <a:latin typeface="Comic Sans MS" panose="030F0702030302020204" pitchFamily="66" charset="0"/>
              </a:rPr>
              <a:t>ENSO prediction approach based on ocean conditions and ocean-atmosphere coupling</a:t>
            </a:r>
            <a:r>
              <a:rPr lang="en-US" altLang="zh-TW" sz="1200" b="1" dirty="0" smtClean="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Clim</a:t>
            </a:r>
            <a:r>
              <a:rPr lang="en-US" altLang="zh-TW" sz="1200" b="1" i="1" dirty="0">
                <a:solidFill>
                  <a:srgbClr val="996600"/>
                </a:solidFill>
                <a:latin typeface="Comic Sans MS" panose="030F0702030302020204" pitchFamily="66" charset="0"/>
              </a:rPr>
              <a:t>. </a:t>
            </a:r>
            <a:r>
              <a:rPr lang="en-US" altLang="zh-TW" sz="1200" b="1" i="1" dirty="0" err="1">
                <a:solidFill>
                  <a:srgbClr val="996600"/>
                </a:solidFill>
                <a:latin typeface="Comic Sans MS" panose="030F0702030302020204" pitchFamily="66" charset="0"/>
              </a:rPr>
              <a:t>Dyn</a:t>
            </a:r>
            <a:r>
              <a:rPr lang="en-US" altLang="zh-TW" sz="1200" b="1" dirty="0">
                <a:solidFill>
                  <a:srgbClr val="996600"/>
                </a:solidFill>
                <a:latin typeface="Comic Sans MS" panose="030F0702030302020204" pitchFamily="66" charset="0"/>
              </a:rPr>
              <a:t>. 48, 2025-2044.</a:t>
            </a:r>
          </a:p>
          <a:p>
            <a:pPr marL="285750" lvl="0" indent="-285750">
              <a:buFont typeface="Arial" panose="020B0604020202020204" pitchFamily="34" charset="0"/>
              <a:buChar char="•"/>
            </a:pPr>
            <a:endParaRPr lang="zh-TW" altLang="zh-TW" sz="1200" b="1" dirty="0">
              <a:solidFill>
                <a:srgbClr val="996600"/>
              </a:solidFill>
              <a:latin typeface="Comic Sans MS" panose="030F0702030302020204" pitchFamily="66" charset="0"/>
            </a:endParaRPr>
          </a:p>
        </p:txBody>
      </p:sp>
    </p:spTree>
    <p:extLst>
      <p:ext uri="{BB962C8B-B14F-4D97-AF65-F5344CB8AC3E}">
        <p14:creationId xmlns:p14="http://schemas.microsoft.com/office/powerpoint/2010/main" val="135435066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eof_63_ersst_20S_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 y="990600"/>
            <a:ext cx="9133840"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362200" y="3575566"/>
            <a:ext cx="5105400" cy="609600"/>
          </a:xfrm>
          <a:prstGeom prst="rightArrow">
            <a:avLst>
              <a:gd name="adj1" fmla="val 53333"/>
              <a:gd name="adj2" fmla="val 78333"/>
            </a:avLst>
          </a:prstGeom>
          <a:noFill/>
          <a:ln w="38100" cap="flat">
            <a:solidFill>
              <a:srgbClr val="0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flipH="1">
            <a:off x="6553200" y="1828800"/>
            <a:ext cx="2438400" cy="1009152"/>
          </a:xfrm>
          <a:prstGeom prst="curvedDownArrow">
            <a:avLst>
              <a:gd name="adj1" fmla="val 32122"/>
              <a:gd name="adj2" fmla="val 50000"/>
              <a:gd name="adj3" fmla="val 36982"/>
            </a:avLst>
          </a:prstGeom>
          <a:solidFill>
            <a:srgbClr val="990099"/>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Up Arrow 6"/>
          <p:cNvSpPr/>
          <p:nvPr/>
        </p:nvSpPr>
        <p:spPr>
          <a:xfrm>
            <a:off x="2743200" y="4568952"/>
            <a:ext cx="3960000" cy="1298448"/>
          </a:xfrm>
          <a:prstGeom prst="curvedUpArrow">
            <a:avLst>
              <a:gd name="adj1" fmla="val 35146"/>
              <a:gd name="adj2" fmla="val 50000"/>
              <a:gd name="adj3" fmla="val 41937"/>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293933" y="5955268"/>
            <a:ext cx="4277133" cy="369332"/>
          </a:xfrm>
          <a:prstGeom prst="rect">
            <a:avLst/>
          </a:prstGeom>
          <a:noFill/>
        </p:spPr>
        <p:txBody>
          <a:bodyPr wrap="none" rtlCol="0">
            <a:spAutoFit/>
          </a:bodyPr>
          <a:lstStyle/>
          <a:p>
            <a:r>
              <a:rPr lang="en-US" dirty="0" smtClean="0">
                <a:solidFill>
                  <a:srgbClr val="996600"/>
                </a:solidFill>
                <a:latin typeface="Comic Sans MS" panose="030F0702030302020204" pitchFamily="66" charset="0"/>
              </a:rPr>
              <a:t>Ding et al. (2015c); Ding et al. (2016)</a:t>
            </a:r>
            <a:endParaRPr lang="en-US" dirty="0">
              <a:solidFill>
                <a:srgbClr val="996600"/>
              </a:solidFill>
              <a:latin typeface="Comic Sans MS" panose="030F0702030302020204" pitchFamily="66" charset="0"/>
            </a:endParaRPr>
          </a:p>
        </p:txBody>
      </p:sp>
      <p:sp>
        <p:nvSpPr>
          <p:cNvPr id="9" name="矩形 8"/>
          <p:cNvSpPr/>
          <p:nvPr/>
        </p:nvSpPr>
        <p:spPr>
          <a:xfrm>
            <a:off x="2389825" y="3682800"/>
            <a:ext cx="5153975" cy="369332"/>
          </a:xfrm>
          <a:prstGeom prst="rect">
            <a:avLst/>
          </a:prstGeom>
        </p:spPr>
        <p:txBody>
          <a:bodyPr wrap="none">
            <a:spAutoFit/>
          </a:bodyPr>
          <a:lstStyle/>
          <a:p>
            <a:r>
              <a:rPr lang="en-US" altLang="zh-TW" dirty="0" smtClean="0">
                <a:solidFill>
                  <a:srgbClr val="000000"/>
                </a:solidFill>
                <a:latin typeface="Comic Sans MS" panose="030F0702030302020204" pitchFamily="66" charset="0"/>
              </a:rPr>
              <a:t>Chen et </a:t>
            </a:r>
            <a:r>
              <a:rPr lang="en-US" altLang="zh-TW" dirty="0">
                <a:solidFill>
                  <a:srgbClr val="000000"/>
                </a:solidFill>
                <a:latin typeface="Comic Sans MS" panose="030F0702030302020204" pitchFamily="66" charset="0"/>
              </a:rPr>
              <a:t>al. (</a:t>
            </a:r>
            <a:r>
              <a:rPr lang="en-US" altLang="zh-TW" dirty="0" smtClean="0">
                <a:solidFill>
                  <a:srgbClr val="000000"/>
                </a:solidFill>
                <a:latin typeface="Comic Sans MS" panose="030F0702030302020204" pitchFamily="66" charset="0"/>
              </a:rPr>
              <a:t>2015, 2018); Tseng et al. (2017a);</a:t>
            </a:r>
            <a:endParaRPr lang="en-US" altLang="zh-TW" dirty="0">
              <a:solidFill>
                <a:srgbClr val="000000"/>
              </a:solidFill>
              <a:latin typeface="Comic Sans MS" panose="030F0702030302020204" pitchFamily="66" charset="0"/>
            </a:endParaRPr>
          </a:p>
        </p:txBody>
      </p:sp>
      <p:sp>
        <p:nvSpPr>
          <p:cNvPr id="8" name="弧形 7"/>
          <p:cNvSpPr/>
          <p:nvPr/>
        </p:nvSpPr>
        <p:spPr>
          <a:xfrm>
            <a:off x="4574462" y="3048000"/>
            <a:ext cx="1371600" cy="2590800"/>
          </a:xfrm>
          <a:prstGeom prst="arc">
            <a:avLst>
              <a:gd name="adj1" fmla="val 16151720"/>
              <a:gd name="adj2" fmla="val 20002783"/>
            </a:avLst>
          </a:prstGeom>
          <a:ln w="101600">
            <a:solidFill>
              <a:srgbClr val="002060"/>
            </a:solidFill>
            <a:tailEnd type="triangle" w="med" len="sm"/>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矩形 12"/>
          <p:cNvSpPr/>
          <p:nvPr/>
        </p:nvSpPr>
        <p:spPr>
          <a:xfrm>
            <a:off x="6096000" y="3352800"/>
            <a:ext cx="688009" cy="369332"/>
          </a:xfrm>
          <a:prstGeom prst="rect">
            <a:avLst/>
          </a:prstGeom>
        </p:spPr>
        <p:txBody>
          <a:bodyPr wrap="none">
            <a:spAutoFit/>
          </a:bodyPr>
          <a:lstStyle/>
          <a:p>
            <a:r>
              <a:rPr lang="en-US" altLang="zh-TW" dirty="0" smtClean="0">
                <a:solidFill>
                  <a:srgbClr val="002060"/>
                </a:solidFill>
                <a:latin typeface="Comic Sans MS" panose="030F0702030302020204" pitchFamily="66" charset="0"/>
              </a:rPr>
              <a:t>SFM</a:t>
            </a:r>
            <a:endParaRPr lang="en-US" altLang="zh-TW" dirty="0">
              <a:solidFill>
                <a:srgbClr val="002060"/>
              </a:solidFill>
              <a:latin typeface="Comic Sans MS" panose="030F0702030302020204" pitchFamily="66" charset="0"/>
            </a:endParaRPr>
          </a:p>
        </p:txBody>
      </p:sp>
      <p:sp>
        <p:nvSpPr>
          <p:cNvPr id="12" name="TextBox 9"/>
          <p:cNvSpPr txBox="1"/>
          <p:nvPr/>
        </p:nvSpPr>
        <p:spPr>
          <a:xfrm>
            <a:off x="2717352" y="1459468"/>
            <a:ext cx="4445448" cy="369332"/>
          </a:xfrm>
          <a:prstGeom prst="rect">
            <a:avLst/>
          </a:prstGeom>
          <a:noFill/>
        </p:spPr>
        <p:txBody>
          <a:bodyPr wrap="none" rtlCol="0">
            <a:spAutoFit/>
          </a:bodyPr>
          <a:lstStyle/>
          <a:p>
            <a:r>
              <a:rPr lang="en-US" dirty="0" smtClean="0">
                <a:solidFill>
                  <a:srgbClr val="CC3300"/>
                </a:solidFill>
                <a:latin typeface="Comic Sans MS" panose="030F0702030302020204" pitchFamily="66" charset="0"/>
              </a:rPr>
              <a:t>Ding et al. (2015a); Tseng et al. (2017b)</a:t>
            </a:r>
            <a:endParaRPr lang="en-US" dirty="0">
              <a:solidFill>
                <a:srgbClr val="CC3300"/>
              </a:solidFill>
              <a:latin typeface="Comic Sans MS" panose="030F0702030302020204" pitchFamily="66" charset="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6523" y="2895600"/>
            <a:ext cx="1211277" cy="811222"/>
          </a:xfrm>
          <a:prstGeom prst="rect">
            <a:avLst/>
          </a:prstGeom>
        </p:spPr>
      </p:pic>
      <p:sp>
        <p:nvSpPr>
          <p:cNvPr id="2" name="矩形 1"/>
          <p:cNvSpPr/>
          <p:nvPr/>
        </p:nvSpPr>
        <p:spPr>
          <a:xfrm>
            <a:off x="3735200" y="3135868"/>
            <a:ext cx="2284600" cy="369332"/>
          </a:xfrm>
          <a:prstGeom prst="rect">
            <a:avLst/>
          </a:prstGeom>
        </p:spPr>
        <p:txBody>
          <a:bodyPr wrap="none">
            <a:spAutoFit/>
          </a:bodyPr>
          <a:lstStyle/>
          <a:p>
            <a:r>
              <a:rPr lang="en-US" altLang="zh-TW" dirty="0">
                <a:solidFill>
                  <a:srgbClr val="002060"/>
                </a:solidFill>
                <a:latin typeface="Comic Sans MS" panose="030F0702030302020204" pitchFamily="66" charset="0"/>
              </a:rPr>
              <a:t>Ding et al. (</a:t>
            </a:r>
            <a:r>
              <a:rPr lang="en-US" altLang="zh-TW" dirty="0" smtClean="0">
                <a:solidFill>
                  <a:srgbClr val="002060"/>
                </a:solidFill>
                <a:latin typeface="Comic Sans MS" panose="030F0702030302020204" pitchFamily="66" charset="0"/>
              </a:rPr>
              <a:t>2015b) </a:t>
            </a:r>
            <a:endParaRPr lang="en-US" altLang="zh-TW" dirty="0">
              <a:solidFill>
                <a:srgbClr val="002060"/>
              </a:solidFill>
              <a:latin typeface="Comic Sans MS" panose="030F0702030302020204" pitchFamily="66" charset="0"/>
            </a:endParaRPr>
          </a:p>
        </p:txBody>
      </p:sp>
      <p:sp>
        <p:nvSpPr>
          <p:cNvPr id="14" name="矩形 13"/>
          <p:cNvSpPr/>
          <p:nvPr/>
        </p:nvSpPr>
        <p:spPr>
          <a:xfrm>
            <a:off x="762000" y="726934"/>
            <a:ext cx="6649577" cy="523220"/>
          </a:xfrm>
          <a:prstGeom prst="rect">
            <a:avLst/>
          </a:prstGeom>
        </p:spPr>
        <p:txBody>
          <a:bodyPr wrap="none">
            <a:spAutoFit/>
          </a:bodyPr>
          <a:lstStyle/>
          <a:p>
            <a:r>
              <a:rPr lang="en-US" altLang="zh-TW" sz="2800" b="1" dirty="0" smtClean="0">
                <a:solidFill>
                  <a:srgbClr val="0000FF"/>
                </a:solidFill>
                <a:latin typeface="Comic Sans MS" panose="030F0702030302020204" pitchFamily="66" charset="0"/>
              </a:rPr>
              <a:t>New North </a:t>
            </a:r>
            <a:r>
              <a:rPr lang="en-US" altLang="zh-TW" sz="2800" b="1" dirty="0">
                <a:solidFill>
                  <a:srgbClr val="0000FF"/>
                </a:solidFill>
                <a:latin typeface="Comic Sans MS" panose="030F0702030302020204" pitchFamily="66" charset="0"/>
              </a:rPr>
              <a:t>Pacific climate paradigm </a:t>
            </a:r>
            <a:endParaRPr lang="zh-TW" altLang="en-US" sz="2800" dirty="0"/>
          </a:p>
        </p:txBody>
      </p:sp>
      <p:sp>
        <p:nvSpPr>
          <p:cNvPr id="3" name="文字方塊 2"/>
          <p:cNvSpPr txBox="1"/>
          <p:nvPr/>
        </p:nvSpPr>
        <p:spPr>
          <a:xfrm>
            <a:off x="762000" y="1981200"/>
            <a:ext cx="2667000" cy="646331"/>
          </a:xfrm>
          <a:prstGeom prst="rect">
            <a:avLst/>
          </a:prstGeom>
          <a:noFill/>
        </p:spPr>
        <p:txBody>
          <a:bodyPr wrap="square" rtlCol="0">
            <a:spAutoFit/>
          </a:bodyPr>
          <a:lstStyle/>
          <a:p>
            <a:r>
              <a:rPr lang="en-US" altLang="zh-TW" dirty="0" smtClean="0">
                <a:solidFill>
                  <a:srgbClr val="CC3300"/>
                </a:solidFill>
                <a:latin typeface="Comic Sans MS" panose="030F0702030302020204" pitchFamily="66" charset="0"/>
              </a:rPr>
              <a:t>Tropical-extratropical interaction</a:t>
            </a:r>
            <a:endParaRPr lang="zh-TW" altLang="en-US" dirty="0">
              <a:solidFill>
                <a:srgbClr val="CC3300"/>
              </a:solidFill>
              <a:latin typeface="Comic Sans MS" panose="030F0702030302020204" pitchFamily="66" charset="0"/>
            </a:endParaRPr>
          </a:p>
        </p:txBody>
      </p:sp>
      <p:sp>
        <p:nvSpPr>
          <p:cNvPr id="15" name="文字方塊 14"/>
          <p:cNvSpPr txBox="1"/>
          <p:nvPr/>
        </p:nvSpPr>
        <p:spPr>
          <a:xfrm>
            <a:off x="762000" y="5449669"/>
            <a:ext cx="2667000" cy="646331"/>
          </a:xfrm>
          <a:prstGeom prst="rect">
            <a:avLst/>
          </a:prstGeom>
          <a:noFill/>
        </p:spPr>
        <p:txBody>
          <a:bodyPr wrap="square" rtlCol="0">
            <a:spAutoFit/>
          </a:bodyPr>
          <a:lstStyle/>
          <a:p>
            <a:r>
              <a:rPr lang="en-US" altLang="zh-TW" dirty="0" smtClean="0">
                <a:solidFill>
                  <a:srgbClr val="996600"/>
                </a:solidFill>
                <a:latin typeface="Comic Sans MS" panose="030F0702030302020204" pitchFamily="66" charset="0"/>
              </a:rPr>
              <a:t>Tropical-extratropical interaction</a:t>
            </a:r>
            <a:endParaRPr lang="zh-TW" altLang="en-US" dirty="0">
              <a:solidFill>
                <a:srgbClr val="996600"/>
              </a:solidFill>
              <a:latin typeface="Comic Sans MS" panose="030F0702030302020204" pitchFamily="66" charset="0"/>
            </a:endParaRPr>
          </a:p>
        </p:txBody>
      </p:sp>
      <p:sp>
        <p:nvSpPr>
          <p:cNvPr id="17" name="Curved Down Arrow 5"/>
          <p:cNvSpPr/>
          <p:nvPr/>
        </p:nvSpPr>
        <p:spPr>
          <a:xfrm>
            <a:off x="2898000" y="1981200"/>
            <a:ext cx="3960000" cy="1295400"/>
          </a:xfrm>
          <a:prstGeom prst="curvedDownArrow">
            <a:avLst>
              <a:gd name="adj1" fmla="val 32122"/>
              <a:gd name="adj2" fmla="val 50000"/>
              <a:gd name="adj3" fmla="val 36982"/>
            </a:avLst>
          </a:prstGeom>
          <a:solidFill>
            <a:srgbClr val="CC33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9"/>
          <p:cNvSpPr txBox="1"/>
          <p:nvPr/>
        </p:nvSpPr>
        <p:spPr>
          <a:xfrm>
            <a:off x="6989243" y="1371600"/>
            <a:ext cx="2154757" cy="369332"/>
          </a:xfrm>
          <a:prstGeom prst="rect">
            <a:avLst/>
          </a:prstGeom>
          <a:noFill/>
        </p:spPr>
        <p:txBody>
          <a:bodyPr wrap="none" rtlCol="0">
            <a:spAutoFit/>
          </a:bodyPr>
          <a:lstStyle/>
          <a:p>
            <a:r>
              <a:rPr lang="en-US" dirty="0" smtClean="0">
                <a:solidFill>
                  <a:srgbClr val="660066"/>
                </a:solidFill>
                <a:latin typeface="Comic Sans MS" panose="030F0702030302020204" pitchFamily="66" charset="0"/>
              </a:rPr>
              <a:t>Ding et al. (2017a)</a:t>
            </a:r>
            <a:endParaRPr lang="en-US" dirty="0">
              <a:solidFill>
                <a:srgbClr val="660066"/>
              </a:solidFill>
              <a:latin typeface="Comic Sans MS" panose="030F0702030302020204" pitchFamily="66" charset="0"/>
            </a:endParaRPr>
          </a:p>
        </p:txBody>
      </p:sp>
      <p:cxnSp>
        <p:nvCxnSpPr>
          <p:cNvPr id="16" name="直線單箭頭接點 15"/>
          <p:cNvCxnSpPr/>
          <p:nvPr/>
        </p:nvCxnSpPr>
        <p:spPr>
          <a:xfrm flipH="1" flipV="1">
            <a:off x="6656798" y="3131085"/>
            <a:ext cx="323627" cy="216948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23" idx="1"/>
          </p:cNvCxnSpPr>
          <p:nvPr/>
        </p:nvCxnSpPr>
        <p:spPr>
          <a:xfrm flipH="1" flipV="1">
            <a:off x="6571066" y="5300565"/>
            <a:ext cx="355508" cy="153569"/>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6926574" y="5269468"/>
            <a:ext cx="2172390" cy="369332"/>
          </a:xfrm>
          <a:prstGeom prst="rect">
            <a:avLst/>
          </a:prstGeom>
          <a:noFill/>
        </p:spPr>
        <p:txBody>
          <a:bodyPr wrap="none" rtlCol="0">
            <a:spAutoFit/>
          </a:bodyPr>
          <a:lstStyle/>
          <a:p>
            <a:r>
              <a:rPr lang="en-US" altLang="zh-TW" dirty="0" smtClean="0">
                <a:solidFill>
                  <a:srgbClr val="002060"/>
                </a:solidFill>
                <a:latin typeface="Comic Sans MS" panose="030F0702030302020204" pitchFamily="66" charset="0"/>
              </a:rPr>
              <a:t>Ding et al. (2017b)</a:t>
            </a:r>
            <a:endParaRPr lang="zh-TW" altLang="en-US" dirty="0">
              <a:solidFill>
                <a:srgbClr val="002060"/>
              </a:solidFill>
              <a:latin typeface="Comic Sans MS" panose="030F0702030302020204" pitchFamily="66" charset="0"/>
            </a:endParaRPr>
          </a:p>
        </p:txBody>
      </p:sp>
      <p:sp>
        <p:nvSpPr>
          <p:cNvPr id="11" name="文字方塊 10"/>
          <p:cNvSpPr txBox="1"/>
          <p:nvPr/>
        </p:nvSpPr>
        <p:spPr>
          <a:xfrm>
            <a:off x="1374671" y="3303032"/>
            <a:ext cx="2721035" cy="369332"/>
          </a:xfrm>
          <a:prstGeom prst="rect">
            <a:avLst/>
          </a:prstGeom>
          <a:noFill/>
        </p:spPr>
        <p:txBody>
          <a:bodyPr wrap="square" rtlCol="0">
            <a:spAutoFit/>
          </a:bodyPr>
          <a:lstStyle/>
          <a:p>
            <a:r>
              <a:rPr lang="en-US" altLang="zh-TW" dirty="0" smtClean="0">
                <a:latin typeface="Comic Sans MS" panose="030F0702030302020204" pitchFamily="66" charset="0"/>
              </a:rPr>
              <a:t>Hu et al. (2017a; 2017b)</a:t>
            </a:r>
            <a:endParaRPr lang="zh-TW" altLang="en-US" dirty="0">
              <a:latin typeface="Comic Sans MS" panose="030F0702030302020204" pitchFamily="66" charset="0"/>
            </a:endParaRPr>
          </a:p>
        </p:txBody>
      </p:sp>
      <p:sp>
        <p:nvSpPr>
          <p:cNvPr id="19" name="文字方塊 18"/>
          <p:cNvSpPr txBox="1"/>
          <p:nvPr/>
        </p:nvSpPr>
        <p:spPr>
          <a:xfrm>
            <a:off x="838200" y="1295400"/>
            <a:ext cx="2193229" cy="369332"/>
          </a:xfrm>
          <a:prstGeom prst="rect">
            <a:avLst/>
          </a:prstGeom>
          <a:noFill/>
        </p:spPr>
        <p:txBody>
          <a:bodyPr wrap="none" rtlCol="0">
            <a:spAutoFit/>
          </a:bodyPr>
          <a:lstStyle/>
          <a:p>
            <a:r>
              <a:rPr lang="en-US" altLang="zh-TW" dirty="0" smtClean="0">
                <a:solidFill>
                  <a:srgbClr val="000000"/>
                </a:solidFill>
                <a:latin typeface="Comic Sans MS" panose="030F0702030302020204" pitchFamily="66" charset="0"/>
              </a:rPr>
              <a:t>Miller et al. (2017)</a:t>
            </a:r>
            <a:endParaRPr lang="zh-TW" altLang="en-US" dirty="0">
              <a:solidFill>
                <a:srgbClr val="000000"/>
              </a:solidFill>
              <a:latin typeface="Comic Sans MS" panose="030F0702030302020204" pitchFamily="66" charset="0"/>
            </a:endParaRPr>
          </a:p>
        </p:txBody>
      </p:sp>
      <p:sp>
        <p:nvSpPr>
          <p:cNvPr id="20" name="文字方塊 19"/>
          <p:cNvSpPr txBox="1"/>
          <p:nvPr/>
        </p:nvSpPr>
        <p:spPr>
          <a:xfrm>
            <a:off x="1722167" y="201016"/>
            <a:ext cx="6093335" cy="646331"/>
          </a:xfrm>
          <a:prstGeom prst="rect">
            <a:avLst/>
          </a:prstGeom>
          <a:noFill/>
        </p:spPr>
        <p:txBody>
          <a:bodyPr wrap="none" rtlCol="0">
            <a:spAutoFit/>
          </a:bodyPr>
          <a:lstStyle/>
          <a:p>
            <a:pPr algn="ctr"/>
            <a:r>
              <a:rPr lang="en-US" altLang="zh-TW" dirty="0" smtClean="0">
                <a:solidFill>
                  <a:srgbClr val="CC3300"/>
                </a:solidFill>
                <a:latin typeface="Comic Sans MS" panose="030F0702030302020204" pitchFamily="66" charset="0"/>
              </a:rPr>
              <a:t>Yu-heng Tseng</a:t>
            </a:r>
          </a:p>
          <a:p>
            <a:pPr algn="ctr"/>
            <a:r>
              <a:rPr lang="en-US" altLang="zh-TW" dirty="0" smtClean="0">
                <a:solidFill>
                  <a:srgbClr val="CC3300"/>
                </a:solidFill>
                <a:latin typeface="Comic Sans MS" panose="030F0702030302020204" pitchFamily="66" charset="0"/>
              </a:rPr>
              <a:t>Institute of Oceanography, National Taiwan University</a:t>
            </a:r>
            <a:endParaRPr lang="zh-TW" altLang="en-US" dirty="0">
              <a:solidFill>
                <a:srgbClr val="CC3300"/>
              </a:solidFill>
              <a:latin typeface="Comic Sans MS" panose="030F0702030302020204" pitchFamily="66" charset="0"/>
            </a:endParaRPr>
          </a:p>
        </p:txBody>
      </p:sp>
      <p:sp>
        <p:nvSpPr>
          <p:cNvPr id="21" name="矩形 20"/>
          <p:cNvSpPr/>
          <p:nvPr/>
        </p:nvSpPr>
        <p:spPr>
          <a:xfrm>
            <a:off x="5943600" y="2209800"/>
            <a:ext cx="685800" cy="381000"/>
          </a:xfrm>
          <a:prstGeom prst="rect">
            <a:avLst/>
          </a:prstGeom>
          <a:no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05932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par>
                                <p:cTn id="82" presetID="53" presetClass="entr" presetSubtype="16"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par>
                                <p:cTn id="87" presetID="53" presetClass="entr" presetSubtype="16"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 fill="hold"/>
                                        <p:tgtEl>
                                          <p:spTgt spid="16"/>
                                        </p:tgtEl>
                                        <p:attrNameLst>
                                          <p:attrName>ppt_w</p:attrName>
                                        </p:attrNameLst>
                                      </p:cBhvr>
                                      <p:tavLst>
                                        <p:tav tm="0">
                                          <p:val>
                                            <p:fltVal val="0"/>
                                          </p:val>
                                        </p:tav>
                                        <p:tav tm="100000">
                                          <p:val>
                                            <p:strVal val="#ppt_w"/>
                                          </p:val>
                                        </p:tav>
                                      </p:tavLst>
                                    </p:anim>
                                    <p:anim calcmode="lin" valueType="num">
                                      <p:cBhvr>
                                        <p:cTn id="90" dur="500" fill="hold"/>
                                        <p:tgtEl>
                                          <p:spTgt spid="16"/>
                                        </p:tgtEl>
                                        <p:attrNameLst>
                                          <p:attrName>ppt_h</p:attrName>
                                        </p:attrNameLst>
                                      </p:cBhvr>
                                      <p:tavLst>
                                        <p:tav tm="0">
                                          <p:val>
                                            <p:fltVal val="0"/>
                                          </p:val>
                                        </p:tav>
                                        <p:tav tm="100000">
                                          <p:val>
                                            <p:strVal val="#ppt_h"/>
                                          </p:val>
                                        </p:tav>
                                      </p:tavLst>
                                    </p:anim>
                                    <p:animEffect transition="in" filter="fade">
                                      <p:cBhvr>
                                        <p:cTn id="9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p:bldP spid="9" grpId="0"/>
      <p:bldP spid="8" grpId="0" animBg="1"/>
      <p:bldP spid="13" grpId="0"/>
      <p:bldP spid="12" grpId="0"/>
      <p:bldP spid="2" grpId="0"/>
      <p:bldP spid="3" grpId="0"/>
      <p:bldP spid="15" grpId="0"/>
      <p:bldP spid="17" grpId="0" animBg="1"/>
      <p:bldP spid="18" grpId="0"/>
      <p:bldP spid="23" grpId="0"/>
      <p:bldP spid="11" grpId="0"/>
      <p:bldP spid="19" grpId="0"/>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oyhu.org.s3.amazonaws.com/sst/1997-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0"/>
            <a:ext cx="5410200" cy="3381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200" y="6248400"/>
            <a:ext cx="9144000" cy="646331"/>
          </a:xfrm>
          <a:prstGeom prst="rect">
            <a:avLst/>
          </a:prstGeom>
        </p:spPr>
        <p:txBody>
          <a:bodyPr wrap="square">
            <a:spAutoFit/>
          </a:bodyPr>
          <a:lstStyle/>
          <a:p>
            <a:r>
              <a:rPr lang="en-US" altLang="zh-TW" sz="1200" baseline="30000" dirty="0" smtClean="0">
                <a:solidFill>
                  <a:srgbClr val="E101C6"/>
                </a:solidFill>
              </a:rPr>
              <a:t> </a:t>
            </a:r>
            <a:r>
              <a:rPr lang="en-US" altLang="zh-TW" sz="1200" dirty="0">
                <a:solidFill>
                  <a:schemeClr val="tx1">
                    <a:lumMod val="85000"/>
                    <a:lumOff val="15000"/>
                  </a:schemeClr>
                </a:solidFill>
                <a:latin typeface="Comic Sans MS" panose="030F0702030302020204" pitchFamily="66" charset="0"/>
              </a:rPr>
              <a:t>Acknowledgments: </a:t>
            </a:r>
            <a:r>
              <a:rPr lang="en-US" altLang="zh-TW" sz="1200" dirty="0" smtClean="0">
                <a:solidFill>
                  <a:schemeClr val="tx1">
                    <a:lumMod val="85000"/>
                    <a:lumOff val="15000"/>
                  </a:schemeClr>
                </a:solidFill>
                <a:latin typeface="Comic Sans MS" panose="030F0702030302020204" pitchFamily="66" charset="0"/>
              </a:rPr>
              <a:t>Hen-</a:t>
            </a:r>
            <a:r>
              <a:rPr lang="en-US" altLang="zh-TW" sz="1200" dirty="0" err="1" smtClean="0">
                <a:solidFill>
                  <a:schemeClr val="tx1">
                    <a:lumMod val="85000"/>
                    <a:lumOff val="15000"/>
                  </a:schemeClr>
                </a:solidFill>
                <a:latin typeface="Comic Sans MS" panose="030F0702030302020204" pitchFamily="66" charset="0"/>
              </a:rPr>
              <a:t>ching</a:t>
            </a:r>
            <a:r>
              <a:rPr lang="en-US" altLang="zh-TW" sz="1200" dirty="0" smtClean="0">
                <a:solidFill>
                  <a:schemeClr val="tx1">
                    <a:lumMod val="85000"/>
                    <a:lumOff val="15000"/>
                  </a:schemeClr>
                </a:solidFill>
                <a:latin typeface="Comic Sans MS" panose="030F0702030302020204" pitchFamily="66" charset="0"/>
              </a:rPr>
              <a:t> Chen, Zeng-Zhen Hu, </a:t>
            </a:r>
            <a:r>
              <a:rPr lang="en-US" altLang="zh-TW" sz="1200" dirty="0" err="1" smtClean="0">
                <a:solidFill>
                  <a:schemeClr val="tx1">
                    <a:lumMod val="85000"/>
                    <a:lumOff val="15000"/>
                  </a:schemeClr>
                </a:solidFill>
                <a:latin typeface="Comic Sans MS" panose="030F0702030302020204" pitchFamily="66" charset="0"/>
              </a:rPr>
              <a:t>Jiangping</a:t>
            </a:r>
            <a:r>
              <a:rPr lang="en-US" altLang="zh-TW" sz="1200" dirty="0" smtClean="0">
                <a:solidFill>
                  <a:schemeClr val="tx1">
                    <a:lumMod val="85000"/>
                    <a:lumOff val="15000"/>
                  </a:schemeClr>
                </a:solidFill>
                <a:latin typeface="Comic Sans MS" panose="030F0702030302020204" pitchFamily="66" charset="0"/>
              </a:rPr>
              <a:t> </a:t>
            </a:r>
            <a:r>
              <a:rPr lang="en-US" altLang="zh-TW" sz="1200" dirty="0">
                <a:solidFill>
                  <a:schemeClr val="tx1">
                    <a:lumMod val="85000"/>
                    <a:lumOff val="15000"/>
                  </a:schemeClr>
                </a:solidFill>
                <a:latin typeface="Comic Sans MS" panose="030F0702030302020204" pitchFamily="66" charset="0"/>
              </a:rPr>
              <a:t>Li, Xiaomeng </a:t>
            </a:r>
            <a:r>
              <a:rPr lang="en-US" altLang="zh-TW" sz="1200" dirty="0" smtClean="0">
                <a:solidFill>
                  <a:schemeClr val="tx1">
                    <a:lumMod val="85000"/>
                    <a:lumOff val="15000"/>
                  </a:schemeClr>
                </a:solidFill>
                <a:latin typeface="Comic Sans MS" panose="030F0702030302020204" pitchFamily="66" charset="0"/>
              </a:rPr>
              <a:t>Huang, Art Miller</a:t>
            </a:r>
            <a:endParaRPr lang="en-US" altLang="zh-TW" sz="1200" dirty="0">
              <a:solidFill>
                <a:schemeClr val="tx1">
                  <a:lumMod val="85000"/>
                  <a:lumOff val="15000"/>
                </a:schemeClr>
              </a:solidFill>
              <a:latin typeface="Comic Sans MS" panose="030F0702030302020204" pitchFamily="66" charset="0"/>
            </a:endParaRPr>
          </a:p>
          <a:p>
            <a:r>
              <a:rPr lang="en-US" altLang="zh-TW" sz="1200" dirty="0">
                <a:solidFill>
                  <a:schemeClr val="tx1">
                    <a:lumMod val="85000"/>
                    <a:lumOff val="15000"/>
                  </a:schemeClr>
                </a:solidFill>
                <a:latin typeface="Comic Sans MS" panose="030F0702030302020204" pitchFamily="66" charset="0"/>
              </a:rPr>
              <a:t>NSF </a:t>
            </a:r>
            <a:r>
              <a:rPr lang="en-US" sz="1200" dirty="0">
                <a:solidFill>
                  <a:schemeClr val="tx1">
                    <a:lumMod val="85000"/>
                    <a:lumOff val="15000"/>
                  </a:schemeClr>
                </a:solidFill>
                <a:latin typeface="Comic Sans MS" panose="030F0702030302020204" pitchFamily="66" charset="0"/>
              </a:rPr>
              <a:t>EASM-3: Collaborative Research: Quantifying Predictability Limits, Uncertainties, Mechanisms, and Regional Impacts of Pacific Decadal Climate </a:t>
            </a:r>
            <a:r>
              <a:rPr lang="en-US" sz="1200" dirty="0" smtClean="0">
                <a:solidFill>
                  <a:schemeClr val="tx1">
                    <a:lumMod val="85000"/>
                    <a:lumOff val="15000"/>
                  </a:schemeClr>
                </a:solidFill>
                <a:latin typeface="Comic Sans MS" panose="030F0702030302020204" pitchFamily="66" charset="0"/>
              </a:rPr>
              <a:t>Variability</a:t>
            </a:r>
            <a:endParaRPr lang="en-US" altLang="zh-TW" sz="1200" i="1" dirty="0">
              <a:solidFill>
                <a:schemeClr val="tx1">
                  <a:lumMod val="85000"/>
                  <a:lumOff val="15000"/>
                </a:schemeClr>
              </a:solidFill>
              <a:latin typeface="Comic Sans MS" panose="030F0702030302020204" pitchFamily="66" charset="0"/>
            </a:endParaRPr>
          </a:p>
        </p:txBody>
      </p:sp>
      <p:sp>
        <p:nvSpPr>
          <p:cNvPr id="2" name="矩形 1"/>
          <p:cNvSpPr/>
          <p:nvPr/>
        </p:nvSpPr>
        <p:spPr>
          <a:xfrm>
            <a:off x="228600" y="609600"/>
            <a:ext cx="8686800" cy="954107"/>
          </a:xfrm>
          <a:prstGeom prst="rect">
            <a:avLst/>
          </a:prstGeom>
        </p:spPr>
        <p:txBody>
          <a:bodyPr wrap="square">
            <a:spAutoFit/>
          </a:bodyPr>
          <a:lstStyle/>
          <a:p>
            <a:pPr algn="ctr"/>
            <a:r>
              <a:rPr lang="en-US" altLang="zh-TW" sz="2800" b="1" dirty="0">
                <a:solidFill>
                  <a:srgbClr val="0000FF"/>
                </a:solidFill>
                <a:latin typeface="Comic Sans MS" panose="030F0702030302020204" pitchFamily="66" charset="0"/>
              </a:rPr>
              <a:t>An ENSO prediction approach based on ocean conditions and ocean-atmosphere </a:t>
            </a:r>
            <a:r>
              <a:rPr lang="en-US" altLang="zh-TW" sz="2800" b="1" dirty="0" smtClean="0">
                <a:solidFill>
                  <a:srgbClr val="0000FF"/>
                </a:solidFill>
                <a:latin typeface="Comic Sans MS" panose="030F0702030302020204" pitchFamily="66" charset="0"/>
              </a:rPr>
              <a:t>coupling</a:t>
            </a:r>
            <a:endParaRPr lang="zh-TW" altLang="en-US" sz="2800" b="1" dirty="0">
              <a:solidFill>
                <a:srgbClr val="0000FF"/>
              </a:solidFill>
              <a:latin typeface="Comic Sans MS" panose="030F0702030302020204" pitchFamily="66" charset="0"/>
            </a:endParaRPr>
          </a:p>
        </p:txBody>
      </p:sp>
      <p:sp>
        <p:nvSpPr>
          <p:cNvPr id="4" name="矩形 3"/>
          <p:cNvSpPr/>
          <p:nvPr/>
        </p:nvSpPr>
        <p:spPr>
          <a:xfrm>
            <a:off x="76200" y="4876800"/>
            <a:ext cx="8839200" cy="1569660"/>
          </a:xfrm>
          <a:prstGeom prst="rect">
            <a:avLst/>
          </a:prstGeom>
        </p:spPr>
        <p:txBody>
          <a:bodyPr wrap="square">
            <a:spAutoFit/>
          </a:bodyPr>
          <a:lstStyle/>
          <a:p>
            <a:pPr algn="ctr"/>
            <a:r>
              <a:rPr lang="en-US" altLang="zh-TW" sz="2000" b="1" dirty="0" smtClean="0">
                <a:solidFill>
                  <a:srgbClr val="FF0000"/>
                </a:solidFill>
                <a:latin typeface="Comic Sans MS" panose="030F0702030302020204" pitchFamily="66" charset="0"/>
              </a:rPr>
              <a:t>Yu-heng Tseng</a:t>
            </a:r>
          </a:p>
          <a:p>
            <a:pPr algn="ctr"/>
            <a:r>
              <a:rPr lang="en-US" altLang="zh-TW" dirty="0" smtClean="0">
                <a:solidFill>
                  <a:srgbClr val="E101C6"/>
                </a:solidFill>
                <a:latin typeface="Comic Sans MS" panose="030F0702030302020204" pitchFamily="66" charset="0"/>
              </a:rPr>
              <a:t>Institute of Oceanography, National Taiwan University</a:t>
            </a:r>
          </a:p>
          <a:p>
            <a:pPr algn="ctr"/>
            <a:r>
              <a:rPr lang="en-US" altLang="zh-TW" sz="2000" b="1" dirty="0" err="1">
                <a:solidFill>
                  <a:srgbClr val="FF0000"/>
                </a:solidFill>
                <a:latin typeface="Comic Sans MS" panose="030F0702030302020204" pitchFamily="66" charset="0"/>
              </a:rPr>
              <a:t>Ruiqiang</a:t>
            </a:r>
            <a:r>
              <a:rPr lang="en-US" altLang="zh-TW" sz="2000" b="1" dirty="0">
                <a:solidFill>
                  <a:srgbClr val="FF0000"/>
                </a:solidFill>
                <a:latin typeface="Comic Sans MS" panose="030F0702030302020204" pitchFamily="66" charset="0"/>
              </a:rPr>
              <a:t> </a:t>
            </a:r>
            <a:r>
              <a:rPr lang="en-US" altLang="zh-TW" sz="2000" b="1" dirty="0" smtClean="0">
                <a:solidFill>
                  <a:srgbClr val="FF0000"/>
                </a:solidFill>
                <a:latin typeface="Comic Sans MS" panose="030F0702030302020204" pitchFamily="66" charset="0"/>
              </a:rPr>
              <a:t>Ding</a:t>
            </a:r>
          </a:p>
          <a:p>
            <a:pPr algn="ctr"/>
            <a:r>
              <a:rPr lang="en-US" altLang="zh-TW" sz="2000" dirty="0" smtClean="0">
                <a:solidFill>
                  <a:srgbClr val="E101C6"/>
                </a:solidFill>
                <a:latin typeface="Comic Sans MS" panose="030F0702030302020204" pitchFamily="66" charset="0"/>
              </a:rPr>
              <a:t>LASG, Institute of Atmospheric Physics, Chinese Academy of Sciences</a:t>
            </a:r>
            <a:endParaRPr lang="en-US" altLang="zh-TW" sz="2000" b="1" dirty="0">
              <a:solidFill>
                <a:srgbClr val="FF0000"/>
              </a:solidFill>
              <a:latin typeface="Comic Sans MS" panose="030F0702030302020204" pitchFamily="66" charset="0"/>
            </a:endParaRPr>
          </a:p>
          <a:p>
            <a:pPr algn="ctr"/>
            <a:endParaRPr lang="en-US" altLang="zh-TW" dirty="0" smtClean="0">
              <a:solidFill>
                <a:srgbClr val="E101C6"/>
              </a:solidFill>
              <a:latin typeface="Comic Sans MS" panose="030F0702030302020204" pitchFamily="66" charset="0"/>
            </a:endParaRPr>
          </a:p>
        </p:txBody>
      </p:sp>
      <p:sp>
        <p:nvSpPr>
          <p:cNvPr id="3" name="矩形 2"/>
          <p:cNvSpPr/>
          <p:nvPr/>
        </p:nvSpPr>
        <p:spPr>
          <a:xfrm>
            <a:off x="457200" y="1715869"/>
            <a:ext cx="7772400" cy="646331"/>
          </a:xfrm>
          <a:prstGeom prst="rect">
            <a:avLst/>
          </a:prstGeom>
        </p:spPr>
        <p:txBody>
          <a:bodyPr wrap="square">
            <a:spAutoFit/>
          </a:bodyPr>
          <a:lstStyle/>
          <a:p>
            <a:pPr algn="ctr"/>
            <a:r>
              <a:rPr lang="en-US" altLang="zh-TW" b="1" dirty="0">
                <a:solidFill>
                  <a:srgbClr val="FFC000"/>
                </a:solidFill>
                <a:latin typeface="Comic Sans MS" panose="030F0702030302020204" pitchFamily="66" charset="0"/>
              </a:rPr>
              <a:t>Implication of a new North Pacific climate paradigm on the 2015 El Niño and ENSO prediction</a:t>
            </a:r>
            <a:endParaRPr lang="zh-TW" altLang="en-US"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300839617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1"/>
          <p:cNvPicPr>
            <a:picLocks noChangeAspect="1"/>
          </p:cNvPicPr>
          <p:nvPr/>
        </p:nvPicPr>
        <p:blipFill rotWithShape="1">
          <a:blip r:embed="rId3" cstate="print">
            <a:extLst>
              <a:ext uri="{28A0092B-C50C-407E-A947-70E740481C1C}">
                <a14:useLocalDpi xmlns:a14="http://schemas.microsoft.com/office/drawing/2010/main" val="0"/>
              </a:ext>
            </a:extLst>
          </a:blip>
          <a:srcRect b="49426"/>
          <a:stretch/>
        </p:blipFill>
        <p:spPr>
          <a:xfrm>
            <a:off x="582595" y="3075658"/>
            <a:ext cx="6187331" cy="3098733"/>
          </a:xfrm>
          <a:prstGeom prst="rect">
            <a:avLst/>
          </a:prstGeom>
        </p:spPr>
      </p:pic>
      <p:sp>
        <p:nvSpPr>
          <p:cNvPr id="5" name="文字方塊 5"/>
          <p:cNvSpPr txBox="1"/>
          <p:nvPr/>
        </p:nvSpPr>
        <p:spPr>
          <a:xfrm>
            <a:off x="1218202" y="5410200"/>
            <a:ext cx="2082621" cy="369332"/>
          </a:xfrm>
          <a:prstGeom prst="rect">
            <a:avLst/>
          </a:prstGeom>
          <a:noFill/>
        </p:spPr>
        <p:txBody>
          <a:bodyPr wrap="none" rtlCol="0">
            <a:spAutoFit/>
          </a:bodyPr>
          <a:lstStyle/>
          <a:p>
            <a:r>
              <a:rPr lang="en-US" altLang="zh-TW" dirty="0" smtClean="0">
                <a:solidFill>
                  <a:srgbClr val="333300"/>
                </a:solidFill>
                <a:latin typeface="Comic Sans MS" panose="030F0702030302020204" pitchFamily="66" charset="0"/>
              </a:rPr>
              <a:t>Chen et al. (2015)</a:t>
            </a:r>
            <a:endParaRPr lang="zh-TW" altLang="en-US" dirty="0">
              <a:solidFill>
                <a:srgbClr val="333300"/>
              </a:solidFill>
              <a:latin typeface="Comic Sans MS" panose="030F0702030302020204" pitchFamily="66" charset="0"/>
            </a:endParaRPr>
          </a:p>
        </p:txBody>
      </p:sp>
      <p:grpSp>
        <p:nvGrpSpPr>
          <p:cNvPr id="6" name="群組 5"/>
          <p:cNvGrpSpPr/>
          <p:nvPr/>
        </p:nvGrpSpPr>
        <p:grpSpPr>
          <a:xfrm>
            <a:off x="1905000" y="-34703"/>
            <a:ext cx="6393152" cy="3048000"/>
            <a:chOff x="-1308637" y="2392854"/>
            <a:chExt cx="9433503" cy="4105060"/>
          </a:xfrm>
        </p:grpSpPr>
        <p:grpSp>
          <p:nvGrpSpPr>
            <p:cNvPr id="7" name="群組 6"/>
            <p:cNvGrpSpPr/>
            <p:nvPr/>
          </p:nvGrpSpPr>
          <p:grpSpPr>
            <a:xfrm>
              <a:off x="-1308637" y="2392854"/>
              <a:ext cx="9433503" cy="4105060"/>
              <a:chOff x="-942877" y="-490498"/>
              <a:chExt cx="9433503" cy="4105060"/>
            </a:xfrm>
          </p:grpSpPr>
          <p:pic>
            <p:nvPicPr>
              <p:cNvPr id="11" name="圖片 10"/>
              <p:cNvPicPr>
                <a:picLocks noChangeAspect="1"/>
              </p:cNvPicPr>
              <p:nvPr/>
            </p:nvPicPr>
            <p:blipFill rotWithShape="1">
              <a:blip r:embed="rId4" cstate="print">
                <a:extLst>
                  <a:ext uri="{28A0092B-C50C-407E-A947-70E740481C1C}">
                    <a14:useLocalDpi xmlns:a14="http://schemas.microsoft.com/office/drawing/2010/main" val="0"/>
                  </a:ext>
                </a:extLst>
              </a:blip>
              <a:srcRect l="12912" t="7649" r="9435" b="10846"/>
              <a:stretch/>
            </p:blipFill>
            <p:spPr>
              <a:xfrm>
                <a:off x="1333311" y="-490498"/>
                <a:ext cx="6807201" cy="3627120"/>
              </a:xfrm>
              <a:prstGeom prst="rect">
                <a:avLst/>
              </a:prstGeom>
              <a:scene3d>
                <a:camera prst="orthographicFront">
                  <a:rot lat="17862000" lon="2784000" rev="19032000"/>
                </a:camera>
                <a:lightRig rig="threePt" dir="t"/>
              </a:scene3d>
            </p:spPr>
          </p:pic>
          <p:sp>
            <p:nvSpPr>
              <p:cNvPr id="12" name="矩形 11"/>
              <p:cNvSpPr/>
              <p:nvPr/>
            </p:nvSpPr>
            <p:spPr>
              <a:xfrm>
                <a:off x="4056560" y="863286"/>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3" name="向左箭號 12"/>
              <p:cNvSpPr/>
              <p:nvPr/>
            </p:nvSpPr>
            <p:spPr>
              <a:xfrm>
                <a:off x="2742037" y="912083"/>
                <a:ext cx="4197244" cy="810967"/>
              </a:xfrm>
              <a:prstGeom prst="leftArrow">
                <a:avLst>
                  <a:gd name="adj1" fmla="val 50000"/>
                  <a:gd name="adj2" fmla="val 78000"/>
                </a:avLst>
              </a:prstGeom>
              <a:solidFill>
                <a:srgbClr val="4F81BD"/>
              </a:solidFill>
              <a:ln w="25400" cap="flat" cmpd="sng" algn="ctr">
                <a:noFill/>
                <a:prstDash val="solid"/>
              </a:ln>
              <a:effectLst/>
              <a:scene3d>
                <a:camera prst="isometricOffAxis2Top">
                  <a:rot lat="17859775" lon="2782893" rev="19029656"/>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4" name="向上箭號 13"/>
              <p:cNvSpPr/>
              <p:nvPr/>
            </p:nvSpPr>
            <p:spPr>
              <a:xfrm>
                <a:off x="381686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5" name="向上箭號 14"/>
              <p:cNvSpPr/>
              <p:nvPr/>
            </p:nvSpPr>
            <p:spPr>
              <a:xfrm rot="10800000">
                <a:off x="330575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6" name="向上箭號 15"/>
              <p:cNvSpPr/>
              <p:nvPr/>
            </p:nvSpPr>
            <p:spPr>
              <a:xfrm rot="10800000">
                <a:off x="3783001" y="1555683"/>
                <a:ext cx="432000" cy="1000362"/>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7" name="向上箭號 16"/>
              <p:cNvSpPr/>
              <p:nvPr/>
            </p:nvSpPr>
            <p:spPr>
              <a:xfrm>
                <a:off x="361769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8" name="弧形 17"/>
              <p:cNvSpPr/>
              <p:nvPr/>
            </p:nvSpPr>
            <p:spPr>
              <a:xfrm flipV="1">
                <a:off x="-942877" y="799867"/>
                <a:ext cx="7714445" cy="1569138"/>
              </a:xfrm>
              <a:prstGeom prst="arc">
                <a:avLst>
                  <a:gd name="adj1" fmla="val 15201834"/>
                  <a:gd name="adj2" fmla="val 21445028"/>
                </a:avLst>
              </a:prstGeom>
              <a:noFill/>
              <a:ln w="152400" cap="flat" cmpd="sng" algn="ctr">
                <a:solidFill>
                  <a:sysClr val="window" lastClr="FFFFFF">
                    <a:lumMod val="50000"/>
                  </a:sysClr>
                </a:solidFill>
                <a:prstDash val="solid"/>
                <a:headEnd type="none"/>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9" name="矩形 18"/>
              <p:cNvSpPr/>
              <p:nvPr/>
            </p:nvSpPr>
            <p:spPr>
              <a:xfrm>
                <a:off x="3192514" y="1838647"/>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0" name="向上箭號 19"/>
              <p:cNvSpPr/>
              <p:nvPr/>
            </p:nvSpPr>
            <p:spPr>
              <a:xfrm>
                <a:off x="3253854" y="2042160"/>
                <a:ext cx="456596" cy="1221767"/>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1" name="矩形 20"/>
              <p:cNvSpPr/>
              <p:nvPr/>
            </p:nvSpPr>
            <p:spPr>
              <a:xfrm>
                <a:off x="5194480" y="863286"/>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2" name="向上箭號 21"/>
              <p:cNvSpPr/>
              <p:nvPr/>
            </p:nvSpPr>
            <p:spPr>
              <a:xfrm>
                <a:off x="495478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3" name="向上箭號 22"/>
              <p:cNvSpPr/>
              <p:nvPr/>
            </p:nvSpPr>
            <p:spPr>
              <a:xfrm rot="10800000">
                <a:off x="444367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4" name="向上箭號 23"/>
              <p:cNvSpPr/>
              <p:nvPr/>
            </p:nvSpPr>
            <p:spPr>
              <a:xfrm rot="10800000">
                <a:off x="4920921" y="1555683"/>
                <a:ext cx="432000" cy="1000362"/>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5" name="向上箭號 24"/>
              <p:cNvSpPr/>
              <p:nvPr/>
            </p:nvSpPr>
            <p:spPr>
              <a:xfrm>
                <a:off x="475561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6" name="矩形 25"/>
              <p:cNvSpPr/>
              <p:nvPr/>
            </p:nvSpPr>
            <p:spPr>
              <a:xfrm>
                <a:off x="4330434" y="1838647"/>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7" name="向上箭號 26"/>
              <p:cNvSpPr/>
              <p:nvPr/>
            </p:nvSpPr>
            <p:spPr>
              <a:xfrm>
                <a:off x="4391774" y="2042160"/>
                <a:ext cx="456596" cy="1221767"/>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8" name="向上箭號 27"/>
              <p:cNvSpPr/>
              <p:nvPr/>
            </p:nvSpPr>
            <p:spPr>
              <a:xfrm>
                <a:off x="610286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29" name="向上箭號 28"/>
              <p:cNvSpPr/>
              <p:nvPr/>
            </p:nvSpPr>
            <p:spPr>
              <a:xfrm rot="10800000">
                <a:off x="562223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30" name="向上箭號 29"/>
              <p:cNvSpPr/>
              <p:nvPr/>
            </p:nvSpPr>
            <p:spPr>
              <a:xfrm>
                <a:off x="593417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cxnSp>
            <p:nvCxnSpPr>
              <p:cNvPr id="31" name="直線接點 30"/>
              <p:cNvCxnSpPr/>
              <p:nvPr/>
            </p:nvCxnSpPr>
            <p:spPr>
              <a:xfrm>
                <a:off x="1473201" y="1322002"/>
                <a:ext cx="6492240" cy="0"/>
              </a:xfrm>
              <a:prstGeom prst="line">
                <a:avLst/>
              </a:prstGeom>
              <a:noFill/>
              <a:ln w="19050" cap="flat" cmpd="sng" algn="ctr">
                <a:solidFill>
                  <a:sysClr val="windowText" lastClr="000000"/>
                </a:solidFill>
                <a:prstDash val="solid"/>
              </a:ln>
              <a:effectLst/>
            </p:spPr>
          </p:cxnSp>
          <p:cxnSp>
            <p:nvCxnSpPr>
              <p:cNvPr id="32" name="直線接點 31"/>
              <p:cNvCxnSpPr/>
              <p:nvPr/>
            </p:nvCxnSpPr>
            <p:spPr>
              <a:xfrm>
                <a:off x="1991360" y="692082"/>
                <a:ext cx="6492240" cy="0"/>
              </a:xfrm>
              <a:prstGeom prst="line">
                <a:avLst/>
              </a:prstGeom>
              <a:noFill/>
              <a:ln w="19050" cap="flat" cmpd="sng" algn="ctr">
                <a:solidFill>
                  <a:sysClr val="windowText" lastClr="000000"/>
                </a:solidFill>
                <a:prstDash val="solid"/>
              </a:ln>
              <a:effectLst/>
            </p:spPr>
          </p:cxnSp>
          <p:cxnSp>
            <p:nvCxnSpPr>
              <p:cNvPr id="33" name="直線接點 32"/>
              <p:cNvCxnSpPr/>
              <p:nvPr/>
            </p:nvCxnSpPr>
            <p:spPr>
              <a:xfrm flipH="1">
                <a:off x="7408029" y="686818"/>
                <a:ext cx="1082597" cy="1261495"/>
              </a:xfrm>
              <a:prstGeom prst="line">
                <a:avLst/>
              </a:prstGeom>
              <a:noFill/>
              <a:ln w="19050" cap="flat" cmpd="sng" algn="ctr">
                <a:solidFill>
                  <a:sysClr val="windowText" lastClr="000000"/>
                </a:solidFill>
                <a:prstDash val="solid"/>
              </a:ln>
              <a:effectLst/>
            </p:spPr>
          </p:cxnSp>
          <p:cxnSp>
            <p:nvCxnSpPr>
              <p:cNvPr id="34" name="直線接點 33"/>
              <p:cNvCxnSpPr/>
              <p:nvPr/>
            </p:nvCxnSpPr>
            <p:spPr>
              <a:xfrm flipH="1">
                <a:off x="924875" y="686818"/>
                <a:ext cx="1082597" cy="1261495"/>
              </a:xfrm>
              <a:prstGeom prst="line">
                <a:avLst/>
              </a:prstGeom>
              <a:noFill/>
              <a:ln w="19050" cap="flat" cmpd="sng" algn="ctr">
                <a:solidFill>
                  <a:sysClr val="windowText" lastClr="000000"/>
                </a:solidFill>
                <a:prstDash val="solid"/>
              </a:ln>
              <a:effectLst/>
            </p:spPr>
          </p:cxnSp>
          <p:cxnSp>
            <p:nvCxnSpPr>
              <p:cNvPr id="35" name="直線接點 34"/>
              <p:cNvCxnSpPr/>
              <p:nvPr/>
            </p:nvCxnSpPr>
            <p:spPr>
              <a:xfrm>
                <a:off x="909440" y="1959675"/>
                <a:ext cx="6492240" cy="0"/>
              </a:xfrm>
              <a:prstGeom prst="line">
                <a:avLst/>
              </a:prstGeom>
              <a:noFill/>
              <a:ln w="19050" cap="flat" cmpd="sng" algn="ctr">
                <a:solidFill>
                  <a:sysClr val="windowText" lastClr="000000"/>
                </a:solidFill>
                <a:prstDash val="solid"/>
              </a:ln>
              <a:effectLst/>
            </p:spPr>
          </p:cxnSp>
          <p:cxnSp>
            <p:nvCxnSpPr>
              <p:cNvPr id="36" name="直線接點 35"/>
              <p:cNvCxnSpPr/>
              <p:nvPr/>
            </p:nvCxnSpPr>
            <p:spPr>
              <a:xfrm flipH="1">
                <a:off x="1445853" y="1974673"/>
                <a:ext cx="1" cy="1006668"/>
              </a:xfrm>
              <a:prstGeom prst="line">
                <a:avLst/>
              </a:prstGeom>
              <a:noFill/>
              <a:ln w="19050" cap="flat" cmpd="sng" algn="ctr">
                <a:solidFill>
                  <a:sysClr val="windowText" lastClr="000000"/>
                </a:solidFill>
                <a:prstDash val="solid"/>
              </a:ln>
              <a:effectLst/>
            </p:spPr>
          </p:cxnSp>
          <p:cxnSp>
            <p:nvCxnSpPr>
              <p:cNvPr id="37" name="直線接點 36"/>
              <p:cNvCxnSpPr/>
              <p:nvPr/>
            </p:nvCxnSpPr>
            <p:spPr>
              <a:xfrm flipV="1">
                <a:off x="1439901" y="2963272"/>
                <a:ext cx="5961780" cy="4527"/>
              </a:xfrm>
              <a:prstGeom prst="line">
                <a:avLst/>
              </a:prstGeom>
              <a:noFill/>
              <a:ln w="19050" cap="flat" cmpd="sng" algn="ctr">
                <a:solidFill>
                  <a:sysClr val="windowText" lastClr="000000"/>
                </a:solidFill>
                <a:prstDash val="solid"/>
              </a:ln>
              <a:effectLst/>
            </p:spPr>
          </p:cxnSp>
          <p:cxnSp>
            <p:nvCxnSpPr>
              <p:cNvPr id="38" name="直線接點 37"/>
              <p:cNvCxnSpPr/>
              <p:nvPr/>
            </p:nvCxnSpPr>
            <p:spPr>
              <a:xfrm flipH="1">
                <a:off x="7388417" y="2353067"/>
                <a:ext cx="1082597" cy="1261495"/>
              </a:xfrm>
              <a:prstGeom prst="line">
                <a:avLst/>
              </a:prstGeom>
              <a:noFill/>
              <a:ln w="19050" cap="flat" cmpd="sng" algn="ctr">
                <a:solidFill>
                  <a:sysClr val="windowText" lastClr="000000"/>
                </a:solidFill>
                <a:prstDash val="solid"/>
              </a:ln>
              <a:effectLst/>
            </p:spPr>
          </p:cxnSp>
          <p:cxnSp>
            <p:nvCxnSpPr>
              <p:cNvPr id="39" name="直線接點 38"/>
              <p:cNvCxnSpPr/>
              <p:nvPr/>
            </p:nvCxnSpPr>
            <p:spPr>
              <a:xfrm>
                <a:off x="7388419" y="1974826"/>
                <a:ext cx="3133" cy="1639736"/>
              </a:xfrm>
              <a:prstGeom prst="line">
                <a:avLst/>
              </a:prstGeom>
              <a:noFill/>
              <a:ln w="19050" cap="flat" cmpd="sng" algn="ctr">
                <a:solidFill>
                  <a:sysClr val="windowText" lastClr="000000"/>
                </a:solidFill>
                <a:prstDash val="solid"/>
              </a:ln>
              <a:effectLst/>
            </p:spPr>
          </p:cxnSp>
          <p:cxnSp>
            <p:nvCxnSpPr>
              <p:cNvPr id="40" name="直線接點 39"/>
              <p:cNvCxnSpPr/>
              <p:nvPr/>
            </p:nvCxnSpPr>
            <p:spPr>
              <a:xfrm flipH="1">
                <a:off x="8470817" y="709321"/>
                <a:ext cx="4923" cy="1659684"/>
              </a:xfrm>
              <a:prstGeom prst="line">
                <a:avLst/>
              </a:prstGeom>
              <a:noFill/>
              <a:ln w="19050" cap="flat" cmpd="sng" algn="ctr">
                <a:solidFill>
                  <a:sysClr val="windowText" lastClr="000000"/>
                </a:solidFill>
                <a:prstDash val="solid"/>
              </a:ln>
              <a:effectLst/>
            </p:spPr>
          </p:cxnSp>
        </p:grpSp>
        <p:sp>
          <p:nvSpPr>
            <p:cNvPr id="8" name="矩形 7"/>
            <p:cNvSpPr/>
            <p:nvPr/>
          </p:nvSpPr>
          <p:spPr>
            <a:xfrm>
              <a:off x="2217901" y="5357818"/>
              <a:ext cx="2826415" cy="369332"/>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Interior pycnocline transport</a:t>
              </a:r>
              <a:endParaRPr lang="zh-TW" altLang="en-US" dirty="0"/>
            </a:p>
          </p:txBody>
        </p:sp>
        <p:sp>
          <p:nvSpPr>
            <p:cNvPr id="9" name="矩形 8"/>
            <p:cNvSpPr/>
            <p:nvPr/>
          </p:nvSpPr>
          <p:spPr>
            <a:xfrm>
              <a:off x="3834784" y="3711914"/>
              <a:ext cx="1717137" cy="369332"/>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Ekman transport</a:t>
              </a:r>
              <a:endParaRPr lang="zh-TW" altLang="en-US" dirty="0"/>
            </a:p>
          </p:txBody>
        </p:sp>
        <p:sp>
          <p:nvSpPr>
            <p:cNvPr id="10" name="矩形 9"/>
            <p:cNvSpPr/>
            <p:nvPr/>
          </p:nvSpPr>
          <p:spPr>
            <a:xfrm>
              <a:off x="5132156" y="4798768"/>
              <a:ext cx="1415772" cy="646331"/>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Equatorial </a:t>
              </a:r>
              <a:endParaRPr lang="en-GB" altLang="zh-TW" dirty="0" smtClean="0">
                <a:latin typeface="Times New Roman" panose="02020603050405020304" pitchFamily="18" charset="0"/>
                <a:cs typeface="Times New Roman" panose="02020603050405020304" pitchFamily="18" charset="0"/>
              </a:endParaRPr>
            </a:p>
            <a:p>
              <a:r>
                <a:rPr lang="en-GB" altLang="zh-TW" dirty="0" smtClean="0">
                  <a:latin typeface="Times New Roman" panose="02020603050405020304" pitchFamily="18" charset="0"/>
                  <a:cs typeface="Times New Roman" panose="02020603050405020304" pitchFamily="18" charset="0"/>
                </a:rPr>
                <a:t>Undercurrent</a:t>
              </a:r>
              <a:endParaRPr lang="zh-TW" altLang="en-US" dirty="0"/>
            </a:p>
          </p:txBody>
        </p:sp>
      </p:grpSp>
      <mc:AlternateContent xmlns:mc="http://schemas.openxmlformats.org/markup-compatibility/2006" xmlns:a14="http://schemas.microsoft.com/office/drawing/2010/main">
        <mc:Choice Requires="a14">
          <p:sp>
            <p:nvSpPr>
              <p:cNvPr id="41" name="文字方塊 40"/>
              <p:cNvSpPr txBox="1"/>
              <p:nvPr/>
            </p:nvSpPr>
            <p:spPr>
              <a:xfrm>
                <a:off x="300268" y="1771164"/>
                <a:ext cx="3078407" cy="6267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𝑆𝑇𝐶</m:t>
                      </m:r>
                      <m:r>
                        <a:rPr lang="en-US" altLang="zh-TW" b="0" i="1" smtClean="0">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𝐿</m:t>
                      </m:r>
                      <m:r>
                        <a:rPr lang="en-US" altLang="zh-TW" b="0" i="1" smtClean="0">
                          <a:solidFill>
                            <a:schemeClr val="tx1"/>
                          </a:solidFill>
                          <a:latin typeface="Cambria Math" panose="02040503050406030204" pitchFamily="18" charset="0"/>
                        </a:rPr>
                        <m:t>)=</m:t>
                      </m:r>
                      <m:nary>
                        <m:naryPr>
                          <m:ctrlPr>
                            <a:rPr lang="zh-TW" altLang="en-US" i="1" smtClean="0">
                              <a:solidFill>
                                <a:schemeClr val="tx1"/>
                              </a:solidFill>
                              <a:latin typeface="Cambria Math" panose="02040503050406030204" pitchFamily="18" charset="0"/>
                            </a:rPr>
                          </m:ctrlPr>
                        </m:naryPr>
                        <m:sub>
                          <m:r>
                            <m:rPr>
                              <m:brk m:alnAt="23"/>
                            </m:rPr>
                            <a:rPr lang="en-US" altLang="zh-TW" b="0" i="1" smtClean="0">
                              <a:solidFill>
                                <a:schemeClr val="tx1"/>
                              </a:solidFill>
                              <a:latin typeface="Cambria Math" panose="02040503050406030204" pitchFamily="18" charset="0"/>
                            </a:rPr>
                            <m:t>1</m:t>
                          </m:r>
                          <m:r>
                            <a:rPr lang="en-US" altLang="zh-TW" b="0" i="1" smtClean="0">
                              <a:solidFill>
                                <a:schemeClr val="tx1"/>
                              </a:solidFill>
                              <a:latin typeface="Cambria Math" panose="02040503050406030204" pitchFamily="18" charset="0"/>
                            </a:rPr>
                            <m:t>00</m:t>
                          </m:r>
                          <m:r>
                            <a:rPr lang="en-US" altLang="zh-TW" b="0" i="1" baseline="30000" smtClean="0">
                              <a:solidFill>
                                <a:schemeClr val="tx1"/>
                              </a:solidFill>
                              <a:latin typeface="Cambria Math" panose="02040503050406030204" pitchFamily="18" charset="0"/>
                            </a:rPr>
                            <m:t>𝑜</m:t>
                          </m:r>
                          <m:r>
                            <a:rPr lang="en-US" altLang="zh-TW" b="0" i="1" smtClean="0">
                              <a:solidFill>
                                <a:schemeClr val="tx1"/>
                              </a:solidFill>
                              <a:latin typeface="Cambria Math" panose="02040503050406030204" pitchFamily="18" charset="0"/>
                            </a:rPr>
                            <m:t>𝑊</m:t>
                          </m:r>
                        </m:sub>
                        <m:sup>
                          <m:r>
                            <a:rPr lang="en-US" altLang="zh-TW" b="0" i="1" smtClean="0">
                              <a:solidFill>
                                <a:schemeClr val="tx1"/>
                              </a:solidFill>
                              <a:latin typeface="Cambria Math" panose="02040503050406030204" pitchFamily="18" charset="0"/>
                            </a:rPr>
                            <m:t>𝐿</m:t>
                          </m:r>
                        </m:sup>
                        <m:e>
                          <m:nary>
                            <m:naryPr>
                              <m:ctrlPr>
                                <a:rPr lang="en-US" altLang="zh-TW" i="1" smtClean="0">
                                  <a:solidFill>
                                    <a:schemeClr val="tx1"/>
                                  </a:solidFill>
                                  <a:latin typeface="Cambria Math" panose="02040503050406030204" pitchFamily="18" charset="0"/>
                                </a:rPr>
                              </m:ctrlPr>
                            </m:naryPr>
                            <m:sub>
                              <m:r>
                                <m:rPr>
                                  <m:brk m:alnAt="23"/>
                                </m:rPr>
                                <a:rPr lang="en-US" altLang="zh-TW" b="0" i="1" smtClean="0">
                                  <a:solidFill>
                                    <a:schemeClr val="tx1"/>
                                  </a:solidFill>
                                  <a:latin typeface="Cambria Math" panose="02040503050406030204" pitchFamily="18" charset="0"/>
                                </a:rPr>
                                <m:t>2</m:t>
                              </m:r>
                              <m:r>
                                <a:rPr lang="en-US" altLang="zh-TW" b="0" i="1" smtClean="0">
                                  <a:solidFill>
                                    <a:schemeClr val="tx1"/>
                                  </a:solidFill>
                                  <a:latin typeface="Cambria Math" panose="02040503050406030204" pitchFamily="18" charset="0"/>
                                </a:rPr>
                                <m:t>6</m:t>
                              </m:r>
                              <m:r>
                                <a:rPr lang="zh-TW" altLang="en-US" b="0" i="1" smtClean="0">
                                  <a:solidFill>
                                    <a:schemeClr val="tx1"/>
                                  </a:solidFill>
                                  <a:latin typeface="Cambria Math" panose="02040503050406030204" pitchFamily="18" charset="0"/>
                                </a:rPr>
                                <m:t>𝜎</m:t>
                              </m:r>
                              <m:r>
                                <a:rPr lang="zh-TW" altLang="en-US" b="0" i="1" baseline="-25000" smtClean="0">
                                  <a:solidFill>
                                    <a:schemeClr val="tx1"/>
                                  </a:solidFill>
                                  <a:latin typeface="Cambria Math" panose="02040503050406030204" pitchFamily="18" charset="0"/>
                                </a:rPr>
                                <m:t>𝜃</m:t>
                              </m:r>
                            </m:sub>
                            <m:sup>
                              <m:r>
                                <a:rPr lang="en-US" altLang="zh-TW" b="0" i="1" smtClean="0">
                                  <a:solidFill>
                                    <a:schemeClr val="tx1"/>
                                  </a:solidFill>
                                  <a:latin typeface="Cambria Math" panose="02040503050406030204" pitchFamily="18" charset="0"/>
                                </a:rPr>
                                <m:t>50</m:t>
                              </m:r>
                              <m:r>
                                <a:rPr lang="en-US" altLang="zh-TW" b="0" i="1" smtClean="0">
                                  <a:solidFill>
                                    <a:schemeClr val="tx1"/>
                                  </a:solidFill>
                                  <a:latin typeface="Cambria Math" panose="02040503050406030204" pitchFamily="18" charset="0"/>
                                </a:rPr>
                                <m:t>𝑚</m:t>
                              </m:r>
                            </m:sup>
                            <m:e>
                              <m:r>
                                <a:rPr lang="en-US" altLang="zh-TW" b="0" i="1" smtClean="0">
                                  <a:solidFill>
                                    <a:schemeClr val="tx1"/>
                                  </a:solidFill>
                                  <a:latin typeface="Cambria Math" panose="02040503050406030204" pitchFamily="18" charset="0"/>
                                </a:rPr>
                                <m:t>𝑣</m:t>
                              </m:r>
                              <m:r>
                                <a:rPr lang="en-US" altLang="zh-TW" b="0" i="1" smtClean="0">
                                  <a:solidFill>
                                    <a:schemeClr val="tx1"/>
                                  </a:solidFill>
                                  <a:latin typeface="Cambria Math" panose="02040503050406030204" pitchFamily="18" charset="0"/>
                                </a:rPr>
                                <m:t> </m:t>
                              </m:r>
                              <m:r>
                                <a:rPr lang="en-US" altLang="zh-TW" b="0" i="1" smtClean="0">
                                  <a:solidFill>
                                    <a:schemeClr val="tx1"/>
                                  </a:solidFill>
                                  <a:latin typeface="Cambria Math" panose="02040503050406030204" pitchFamily="18" charset="0"/>
                                </a:rPr>
                                <m:t>𝑑𝑧</m:t>
                              </m:r>
                              <m:r>
                                <a:rPr lang="en-US" altLang="zh-TW" b="0" i="1" smtClean="0">
                                  <a:solidFill>
                                    <a:schemeClr val="tx1"/>
                                  </a:solidFill>
                                  <a:latin typeface="Cambria Math" panose="02040503050406030204" pitchFamily="18" charset="0"/>
                                </a:rPr>
                                <m:t> </m:t>
                              </m:r>
                              <m:r>
                                <a:rPr lang="en-US" altLang="zh-TW" b="0" i="1" smtClean="0">
                                  <a:solidFill>
                                    <a:schemeClr val="tx1"/>
                                  </a:solidFill>
                                  <a:latin typeface="Cambria Math" panose="02040503050406030204" pitchFamily="18" charset="0"/>
                                </a:rPr>
                                <m:t>𝑑𝑥</m:t>
                              </m:r>
                            </m:e>
                          </m:nary>
                        </m:e>
                      </m:nary>
                    </m:oMath>
                  </m:oMathPara>
                </a14:m>
                <a:endParaRPr lang="zh-TW" altLang="en-US" dirty="0">
                  <a:solidFill>
                    <a:schemeClr val="tx1"/>
                  </a:solidFill>
                </a:endParaRPr>
              </a:p>
            </p:txBody>
          </p:sp>
        </mc:Choice>
        <mc:Fallback xmlns="">
          <p:sp>
            <p:nvSpPr>
              <p:cNvPr id="41" name="文字方塊 40"/>
              <p:cNvSpPr txBox="1">
                <a:spLocks noRot="1" noChangeAspect="1" noMove="1" noResize="1" noEditPoints="1" noAdjustHandles="1" noChangeArrowheads="1" noChangeShapeType="1" noTextEdit="1"/>
              </p:cNvSpPr>
              <p:nvPr/>
            </p:nvSpPr>
            <p:spPr>
              <a:xfrm>
                <a:off x="300268" y="1771164"/>
                <a:ext cx="3078407" cy="626710"/>
              </a:xfrm>
              <a:prstGeom prst="rect">
                <a:avLst/>
              </a:prstGeom>
              <a:blipFill>
                <a:blip r:embed="rId5"/>
                <a:stretch>
                  <a:fillRect b="-7843"/>
                </a:stretch>
              </a:blipFill>
            </p:spPr>
            <p:txBody>
              <a:bodyPr/>
              <a:lstStyle/>
              <a:p>
                <a:r>
                  <a:rPr lang="zh-TW" altLang="en-US">
                    <a:noFill/>
                  </a:rPr>
                  <a:t> </a:t>
                </a:r>
              </a:p>
            </p:txBody>
          </p:sp>
        </mc:Fallback>
      </mc:AlternateContent>
      <p:sp>
        <p:nvSpPr>
          <p:cNvPr id="42" name="文字方塊 41"/>
          <p:cNvSpPr txBox="1"/>
          <p:nvPr/>
        </p:nvSpPr>
        <p:spPr>
          <a:xfrm>
            <a:off x="435913" y="921622"/>
            <a:ext cx="2704587" cy="369332"/>
          </a:xfrm>
          <a:prstGeom prst="rect">
            <a:avLst/>
          </a:prstGeom>
          <a:noFill/>
        </p:spPr>
        <p:txBody>
          <a:bodyPr wrap="none" rtlCol="0">
            <a:spAutoFit/>
          </a:bodyPr>
          <a:lstStyle/>
          <a:p>
            <a:r>
              <a:rPr lang="en-US" altLang="zh-TW" dirty="0" smtClean="0">
                <a:latin typeface="Comic Sans MS" panose="030F0702030302020204" pitchFamily="66" charset="0"/>
              </a:rPr>
              <a:t>Interior STC transport</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415335285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6079444" y="4256533"/>
            <a:ext cx="3064556" cy="2578411"/>
            <a:chOff x="5494228" y="5580775"/>
            <a:chExt cx="3064556" cy="2578411"/>
          </a:xfrm>
        </p:grpSpPr>
        <p:pic>
          <p:nvPicPr>
            <p:cNvPr id="5" name="圖片 4"/>
            <p:cNvPicPr>
              <a:picLocks noChangeAspect="1"/>
            </p:cNvPicPr>
            <p:nvPr/>
          </p:nvPicPr>
          <p:blipFill>
            <a:blip r:embed="rId3"/>
            <a:stretch>
              <a:fillRect/>
            </a:stretch>
          </p:blipFill>
          <p:spPr>
            <a:xfrm>
              <a:off x="5494228" y="5580775"/>
              <a:ext cx="3064556" cy="2578411"/>
            </a:xfrm>
            <a:prstGeom prst="rect">
              <a:avLst/>
            </a:prstGeom>
          </p:spPr>
        </p:pic>
        <p:sp>
          <p:nvSpPr>
            <p:cNvPr id="6" name="文字方塊 5"/>
            <p:cNvSpPr txBox="1"/>
            <p:nvPr/>
          </p:nvSpPr>
          <p:spPr>
            <a:xfrm>
              <a:off x="5815584" y="7508110"/>
              <a:ext cx="2432076" cy="369332"/>
            </a:xfrm>
            <a:prstGeom prst="rect">
              <a:avLst/>
            </a:prstGeom>
            <a:noFill/>
          </p:spPr>
          <p:txBody>
            <a:bodyPr wrap="none" rtlCol="0">
              <a:spAutoFit/>
            </a:bodyPr>
            <a:lstStyle/>
            <a:p>
              <a:r>
                <a:rPr lang="en-US" altLang="zh-TW" dirty="0" smtClean="0">
                  <a:solidFill>
                    <a:srgbClr val="333300"/>
                  </a:solidFill>
                  <a:latin typeface="Comic Sans MS" panose="030F0702030302020204" pitchFamily="66" charset="0"/>
                </a:rPr>
                <a:t>Kumar and Hu (2014)</a:t>
              </a:r>
              <a:endParaRPr lang="zh-TW" altLang="en-US" dirty="0">
                <a:solidFill>
                  <a:srgbClr val="333300"/>
                </a:solidFill>
                <a:latin typeface="Comic Sans MS" panose="030F0702030302020204" pitchFamily="66" charset="0"/>
              </a:endParaRPr>
            </a:p>
          </p:txBody>
        </p:sp>
      </p:grpSp>
      <p:pic>
        <p:nvPicPr>
          <p:cNvPr id="9" name="圖片 8"/>
          <p:cNvPicPr>
            <a:picLocks noChangeAspect="1"/>
          </p:cNvPicPr>
          <p:nvPr/>
        </p:nvPicPr>
        <p:blipFill rotWithShape="1">
          <a:blip r:embed="rId4" cstate="print">
            <a:extLst>
              <a:ext uri="{28A0092B-C50C-407E-A947-70E740481C1C}">
                <a14:useLocalDpi xmlns:a14="http://schemas.microsoft.com/office/drawing/2010/main" val="0"/>
              </a:ext>
            </a:extLst>
          </a:blip>
          <a:srcRect l="5831"/>
          <a:stretch/>
        </p:blipFill>
        <p:spPr>
          <a:xfrm>
            <a:off x="580434" y="679869"/>
            <a:ext cx="4471428" cy="6046237"/>
          </a:xfrm>
          <a:prstGeom prst="rect">
            <a:avLst/>
          </a:prstGeom>
        </p:spPr>
      </p:pic>
      <p:sp>
        <p:nvSpPr>
          <p:cNvPr id="16" name="文字方塊 15"/>
          <p:cNvSpPr txBox="1"/>
          <p:nvPr/>
        </p:nvSpPr>
        <p:spPr>
          <a:xfrm>
            <a:off x="5002019" y="2754868"/>
            <a:ext cx="1560042" cy="369332"/>
          </a:xfrm>
          <a:prstGeom prst="rect">
            <a:avLst/>
          </a:prstGeom>
          <a:noFill/>
        </p:spPr>
        <p:txBody>
          <a:bodyPr wrap="none" rtlCol="0">
            <a:spAutoFit/>
          </a:bodyPr>
          <a:lstStyle>
            <a:defPPr>
              <a:defRPr lang="zh-TW"/>
            </a:defPPr>
            <a:lvl1pPr>
              <a:defRPr>
                <a:solidFill>
                  <a:schemeClr val="tx2"/>
                </a:solidFill>
                <a:latin typeface="Times New Roman" panose="02020603050405020304" pitchFamily="18" charset="0"/>
                <a:cs typeface="Times New Roman" panose="02020603050405020304" pitchFamily="18" charset="0"/>
              </a:defRPr>
            </a:lvl1pPr>
          </a:lstStyle>
          <a:p>
            <a:r>
              <a:rPr lang="en-US" altLang="zh-TW" dirty="0">
                <a:solidFill>
                  <a:schemeClr val="tx1"/>
                </a:solidFill>
                <a:latin typeface="Comic Sans MS" panose="030F0702030302020204" pitchFamily="66" charset="0"/>
              </a:rPr>
              <a:t>SST lag STC</a:t>
            </a:r>
            <a:endParaRPr lang="zh-TW" altLang="en-US" dirty="0">
              <a:solidFill>
                <a:schemeClr val="tx1"/>
              </a:solidFill>
              <a:latin typeface="Comic Sans MS" panose="030F0702030302020204" pitchFamily="66" charset="0"/>
            </a:endParaRPr>
          </a:p>
        </p:txBody>
      </p:sp>
      <p:sp>
        <p:nvSpPr>
          <p:cNvPr id="17" name="文字方塊 16"/>
          <p:cNvSpPr txBox="1"/>
          <p:nvPr/>
        </p:nvSpPr>
        <p:spPr>
          <a:xfrm>
            <a:off x="4966004" y="4114800"/>
            <a:ext cx="1701107" cy="369332"/>
          </a:xfrm>
          <a:prstGeom prst="rect">
            <a:avLst/>
          </a:prstGeom>
          <a:noFill/>
        </p:spPr>
        <p:txBody>
          <a:bodyPr wrap="none" rtlCol="0">
            <a:spAutoFit/>
          </a:bodyPr>
          <a:lstStyle/>
          <a:p>
            <a:r>
              <a:rPr lang="en-US" altLang="zh-TW" dirty="0" smtClean="0">
                <a:latin typeface="Comic Sans MS" panose="030F0702030302020204" pitchFamily="66" charset="0"/>
                <a:cs typeface="Times New Roman" panose="02020603050405020304" pitchFamily="18" charset="0"/>
              </a:rPr>
              <a:t>SST lead STC</a:t>
            </a:r>
            <a:endParaRPr lang="zh-TW" altLang="en-US" dirty="0">
              <a:latin typeface="Comic Sans MS" panose="030F0702030302020204" pitchFamily="66" charset="0"/>
              <a:cs typeface="Times New Roman" panose="02020603050405020304" pitchFamily="18" charset="0"/>
            </a:endParaRPr>
          </a:p>
        </p:txBody>
      </p:sp>
      <p:grpSp>
        <p:nvGrpSpPr>
          <p:cNvPr id="24" name="群組 23"/>
          <p:cNvGrpSpPr/>
          <p:nvPr/>
        </p:nvGrpSpPr>
        <p:grpSpPr>
          <a:xfrm>
            <a:off x="4966004" y="1015862"/>
            <a:ext cx="0" cy="5262277"/>
            <a:chOff x="5085184" y="744722"/>
            <a:chExt cx="0" cy="5262277"/>
          </a:xfrm>
        </p:grpSpPr>
        <p:cxnSp>
          <p:nvCxnSpPr>
            <p:cNvPr id="20" name="直線單箭頭接點 19"/>
            <p:cNvCxnSpPr/>
            <p:nvPr/>
          </p:nvCxnSpPr>
          <p:spPr>
            <a:xfrm flipV="1">
              <a:off x="5085184" y="744722"/>
              <a:ext cx="0" cy="2623629"/>
            </a:xfrm>
            <a:prstGeom prst="straightConnector1">
              <a:avLst/>
            </a:prstGeom>
            <a:ln>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5085184" y="3388208"/>
              <a:ext cx="0" cy="2618791"/>
            </a:xfrm>
            <a:prstGeom prst="straightConnector1">
              <a:avLst/>
            </a:prstGeom>
            <a:ln>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31" name="群組 30"/>
          <p:cNvGrpSpPr/>
          <p:nvPr/>
        </p:nvGrpSpPr>
        <p:grpSpPr>
          <a:xfrm>
            <a:off x="431144" y="2361685"/>
            <a:ext cx="195943" cy="3019614"/>
            <a:chOff x="373224" y="2102892"/>
            <a:chExt cx="195943" cy="3019614"/>
          </a:xfrm>
        </p:grpSpPr>
        <p:cxnSp>
          <p:nvCxnSpPr>
            <p:cNvPr id="26" name="直線接點 25"/>
            <p:cNvCxnSpPr/>
            <p:nvPr/>
          </p:nvCxnSpPr>
          <p:spPr>
            <a:xfrm>
              <a:off x="475862" y="2102892"/>
              <a:ext cx="0" cy="3019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373224" y="2102892"/>
              <a:ext cx="1959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373224" y="5122506"/>
              <a:ext cx="1959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文字方塊 32"/>
          <p:cNvSpPr txBox="1"/>
          <p:nvPr/>
        </p:nvSpPr>
        <p:spPr>
          <a:xfrm>
            <a:off x="-65897" y="3270159"/>
            <a:ext cx="646331" cy="369332"/>
          </a:xfrm>
          <a:prstGeom prst="rect">
            <a:avLst/>
          </a:prstGeom>
          <a:noFill/>
        </p:spPr>
        <p:txBody>
          <a:bodyPr wrap="none" rtlCol="0">
            <a:spAutoFit/>
          </a:bodyPr>
          <a:lstStyle/>
          <a:p>
            <a:r>
              <a:rPr lang="en-US" altLang="zh-TW" b="1" dirty="0" smtClean="0">
                <a:latin typeface="Times New Roman" panose="02020603050405020304" pitchFamily="18" charset="0"/>
                <a:cs typeface="Times New Roman" panose="02020603050405020304" pitchFamily="18" charset="0"/>
              </a:rPr>
              <a:t>3.3 y</a:t>
            </a:r>
            <a:endParaRPr lang="zh-TW"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9" name="文字方塊 38"/>
              <p:cNvSpPr txBox="1"/>
              <p:nvPr/>
            </p:nvSpPr>
            <p:spPr>
              <a:xfrm>
                <a:off x="5257800" y="3259490"/>
                <a:ext cx="3078407" cy="6267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𝑆𝑇𝐶</m:t>
                      </m:r>
                      <m:r>
                        <a:rPr lang="en-US" altLang="zh-TW" b="0" i="1" smtClean="0">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𝐿</m:t>
                      </m:r>
                      <m:r>
                        <a:rPr lang="en-US" altLang="zh-TW" b="0" i="1" smtClean="0">
                          <a:solidFill>
                            <a:schemeClr val="tx1"/>
                          </a:solidFill>
                          <a:latin typeface="Cambria Math" panose="02040503050406030204" pitchFamily="18" charset="0"/>
                        </a:rPr>
                        <m:t>)=</m:t>
                      </m:r>
                      <m:nary>
                        <m:naryPr>
                          <m:ctrlPr>
                            <a:rPr lang="zh-TW" altLang="en-US" i="1" smtClean="0">
                              <a:solidFill>
                                <a:schemeClr val="tx1"/>
                              </a:solidFill>
                              <a:latin typeface="Cambria Math" panose="02040503050406030204" pitchFamily="18" charset="0"/>
                            </a:rPr>
                          </m:ctrlPr>
                        </m:naryPr>
                        <m:sub>
                          <m:r>
                            <m:rPr>
                              <m:brk m:alnAt="23"/>
                            </m:rPr>
                            <a:rPr lang="en-US" altLang="zh-TW" b="0" i="1" smtClean="0">
                              <a:solidFill>
                                <a:schemeClr val="tx1"/>
                              </a:solidFill>
                              <a:latin typeface="Cambria Math" panose="02040503050406030204" pitchFamily="18" charset="0"/>
                            </a:rPr>
                            <m:t>1</m:t>
                          </m:r>
                          <m:r>
                            <a:rPr lang="en-US" altLang="zh-TW" b="0" i="1" smtClean="0">
                              <a:solidFill>
                                <a:schemeClr val="tx1"/>
                              </a:solidFill>
                              <a:latin typeface="Cambria Math" panose="02040503050406030204" pitchFamily="18" charset="0"/>
                            </a:rPr>
                            <m:t>00</m:t>
                          </m:r>
                          <m:r>
                            <a:rPr lang="en-US" altLang="zh-TW" b="0" i="1" baseline="30000" smtClean="0">
                              <a:solidFill>
                                <a:schemeClr val="tx1"/>
                              </a:solidFill>
                              <a:latin typeface="Cambria Math" panose="02040503050406030204" pitchFamily="18" charset="0"/>
                            </a:rPr>
                            <m:t>𝑜</m:t>
                          </m:r>
                          <m:r>
                            <a:rPr lang="en-US" altLang="zh-TW" b="0" i="1" smtClean="0">
                              <a:solidFill>
                                <a:schemeClr val="tx1"/>
                              </a:solidFill>
                              <a:latin typeface="Cambria Math" panose="02040503050406030204" pitchFamily="18" charset="0"/>
                            </a:rPr>
                            <m:t>𝑊</m:t>
                          </m:r>
                        </m:sub>
                        <m:sup>
                          <m:r>
                            <a:rPr lang="en-US" altLang="zh-TW" b="0" i="1" smtClean="0">
                              <a:solidFill>
                                <a:schemeClr val="tx1"/>
                              </a:solidFill>
                              <a:latin typeface="Cambria Math" panose="02040503050406030204" pitchFamily="18" charset="0"/>
                            </a:rPr>
                            <m:t>𝐿</m:t>
                          </m:r>
                        </m:sup>
                        <m:e>
                          <m:nary>
                            <m:naryPr>
                              <m:ctrlPr>
                                <a:rPr lang="en-US" altLang="zh-TW" i="1" smtClean="0">
                                  <a:solidFill>
                                    <a:schemeClr val="tx1"/>
                                  </a:solidFill>
                                  <a:latin typeface="Cambria Math" panose="02040503050406030204" pitchFamily="18" charset="0"/>
                                </a:rPr>
                              </m:ctrlPr>
                            </m:naryPr>
                            <m:sub>
                              <m:r>
                                <m:rPr>
                                  <m:brk m:alnAt="23"/>
                                </m:rPr>
                                <a:rPr lang="en-US" altLang="zh-TW" b="0" i="1" smtClean="0">
                                  <a:solidFill>
                                    <a:schemeClr val="tx1"/>
                                  </a:solidFill>
                                  <a:latin typeface="Cambria Math" panose="02040503050406030204" pitchFamily="18" charset="0"/>
                                </a:rPr>
                                <m:t>2</m:t>
                              </m:r>
                              <m:r>
                                <a:rPr lang="en-US" altLang="zh-TW" b="0" i="1" smtClean="0">
                                  <a:solidFill>
                                    <a:schemeClr val="tx1"/>
                                  </a:solidFill>
                                  <a:latin typeface="Cambria Math" panose="02040503050406030204" pitchFamily="18" charset="0"/>
                                </a:rPr>
                                <m:t>6</m:t>
                              </m:r>
                              <m:r>
                                <a:rPr lang="zh-TW" altLang="en-US" b="0" i="1" smtClean="0">
                                  <a:solidFill>
                                    <a:schemeClr val="tx1"/>
                                  </a:solidFill>
                                  <a:latin typeface="Cambria Math" panose="02040503050406030204" pitchFamily="18" charset="0"/>
                                </a:rPr>
                                <m:t>𝜎</m:t>
                              </m:r>
                              <m:r>
                                <a:rPr lang="zh-TW" altLang="en-US" b="0" i="1" baseline="-25000" smtClean="0">
                                  <a:solidFill>
                                    <a:schemeClr val="tx1"/>
                                  </a:solidFill>
                                  <a:latin typeface="Cambria Math" panose="02040503050406030204" pitchFamily="18" charset="0"/>
                                </a:rPr>
                                <m:t>𝜃</m:t>
                              </m:r>
                            </m:sub>
                            <m:sup>
                              <m:r>
                                <a:rPr lang="en-US" altLang="zh-TW" b="0" i="1" smtClean="0">
                                  <a:solidFill>
                                    <a:schemeClr val="tx1"/>
                                  </a:solidFill>
                                  <a:latin typeface="Cambria Math" panose="02040503050406030204" pitchFamily="18" charset="0"/>
                                </a:rPr>
                                <m:t>50</m:t>
                              </m:r>
                              <m:r>
                                <a:rPr lang="en-US" altLang="zh-TW" b="0" i="1" smtClean="0">
                                  <a:solidFill>
                                    <a:schemeClr val="tx1"/>
                                  </a:solidFill>
                                  <a:latin typeface="Cambria Math" panose="02040503050406030204" pitchFamily="18" charset="0"/>
                                </a:rPr>
                                <m:t>𝑚</m:t>
                              </m:r>
                            </m:sup>
                            <m:e>
                              <m:r>
                                <a:rPr lang="en-US" altLang="zh-TW" b="0" i="1" smtClean="0">
                                  <a:solidFill>
                                    <a:schemeClr val="tx1"/>
                                  </a:solidFill>
                                  <a:latin typeface="Cambria Math" panose="02040503050406030204" pitchFamily="18" charset="0"/>
                                </a:rPr>
                                <m:t>𝑣</m:t>
                              </m:r>
                              <m:r>
                                <a:rPr lang="en-US" altLang="zh-TW" b="0" i="1" smtClean="0">
                                  <a:solidFill>
                                    <a:schemeClr val="tx1"/>
                                  </a:solidFill>
                                  <a:latin typeface="Cambria Math" panose="02040503050406030204" pitchFamily="18" charset="0"/>
                                </a:rPr>
                                <m:t> </m:t>
                              </m:r>
                              <m:r>
                                <a:rPr lang="en-US" altLang="zh-TW" b="0" i="1" smtClean="0">
                                  <a:solidFill>
                                    <a:schemeClr val="tx1"/>
                                  </a:solidFill>
                                  <a:latin typeface="Cambria Math" panose="02040503050406030204" pitchFamily="18" charset="0"/>
                                </a:rPr>
                                <m:t>𝑑𝑧</m:t>
                              </m:r>
                              <m:r>
                                <a:rPr lang="en-US" altLang="zh-TW" b="0" i="1" smtClean="0">
                                  <a:solidFill>
                                    <a:schemeClr val="tx1"/>
                                  </a:solidFill>
                                  <a:latin typeface="Cambria Math" panose="02040503050406030204" pitchFamily="18" charset="0"/>
                                </a:rPr>
                                <m:t> </m:t>
                              </m:r>
                              <m:r>
                                <a:rPr lang="en-US" altLang="zh-TW" b="0" i="1" smtClean="0">
                                  <a:solidFill>
                                    <a:schemeClr val="tx1"/>
                                  </a:solidFill>
                                  <a:latin typeface="Cambria Math" panose="02040503050406030204" pitchFamily="18" charset="0"/>
                                </a:rPr>
                                <m:t>𝑑𝑥</m:t>
                              </m:r>
                            </m:e>
                          </m:nary>
                        </m:e>
                      </m:nary>
                    </m:oMath>
                  </m:oMathPara>
                </a14:m>
                <a:endParaRPr lang="zh-TW" altLang="en-US" dirty="0">
                  <a:solidFill>
                    <a:schemeClr val="tx1"/>
                  </a:solidFill>
                </a:endParaRPr>
              </a:p>
            </p:txBody>
          </p:sp>
        </mc:Choice>
        <mc:Fallback xmlns="">
          <p:sp>
            <p:nvSpPr>
              <p:cNvPr id="39" name="文字方塊 38"/>
              <p:cNvSpPr txBox="1">
                <a:spLocks noRot="1" noChangeAspect="1" noMove="1" noResize="1" noEditPoints="1" noAdjustHandles="1" noChangeArrowheads="1" noChangeShapeType="1" noTextEdit="1"/>
              </p:cNvSpPr>
              <p:nvPr/>
            </p:nvSpPr>
            <p:spPr>
              <a:xfrm>
                <a:off x="5257800" y="3259490"/>
                <a:ext cx="3078407" cy="626710"/>
              </a:xfrm>
              <a:prstGeom prst="rect">
                <a:avLst/>
              </a:prstGeom>
              <a:blipFill rotWithShape="1">
                <a:blip r:embed="rId5"/>
                <a:stretch>
                  <a:fillRect b="-6796"/>
                </a:stretch>
              </a:blipFill>
            </p:spPr>
            <p:txBody>
              <a:bodyPr/>
              <a:lstStyle/>
              <a:p>
                <a:r>
                  <a:rPr lang="en-US">
                    <a:noFill/>
                  </a:rPr>
                  <a:t> </a:t>
                </a:r>
              </a:p>
            </p:txBody>
          </p:sp>
        </mc:Fallback>
      </mc:AlternateContent>
      <p:cxnSp>
        <p:nvCxnSpPr>
          <p:cNvPr id="4" name="直線接點 3"/>
          <p:cNvCxnSpPr/>
          <p:nvPr/>
        </p:nvCxnSpPr>
        <p:spPr>
          <a:xfrm>
            <a:off x="3593592" y="988430"/>
            <a:ext cx="0" cy="5330074"/>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2" name="文字方塊 1"/>
          <p:cNvSpPr txBox="1"/>
          <p:nvPr/>
        </p:nvSpPr>
        <p:spPr>
          <a:xfrm>
            <a:off x="3143832" y="358768"/>
            <a:ext cx="4467890" cy="461665"/>
          </a:xfrm>
          <a:prstGeom prst="rect">
            <a:avLst/>
          </a:prstGeom>
          <a:noFill/>
        </p:spPr>
        <p:txBody>
          <a:bodyPr wrap="none" rtlCol="0">
            <a:spAutoFit/>
          </a:bodyPr>
          <a:lstStyle/>
          <a:p>
            <a:r>
              <a:rPr lang="en-US" altLang="zh-TW" sz="2400" dirty="0" smtClean="0">
                <a:solidFill>
                  <a:srgbClr val="FF0000"/>
                </a:solidFill>
                <a:latin typeface="Comic Sans MS" panose="030F0702030302020204" pitchFamily="66" charset="0"/>
                <a:cs typeface="Times New Roman" panose="02020603050405020304" pitchFamily="18" charset="0"/>
              </a:rPr>
              <a:t>SST and STCs lag-correlation</a:t>
            </a:r>
            <a:endParaRPr lang="zh-TW" altLang="en-US" sz="2400" dirty="0">
              <a:solidFill>
                <a:srgbClr val="FF0000"/>
              </a:solidFill>
              <a:latin typeface="Comic Sans MS" panose="030F0702030302020204" pitchFamily="66" charset="0"/>
              <a:cs typeface="Times New Roman" panose="02020603050405020304" pitchFamily="18" charset="0"/>
            </a:endParaRPr>
          </a:p>
        </p:txBody>
      </p:sp>
      <p:sp>
        <p:nvSpPr>
          <p:cNvPr id="12" name="Rectangle 11"/>
          <p:cNvSpPr/>
          <p:nvPr/>
        </p:nvSpPr>
        <p:spPr>
          <a:xfrm>
            <a:off x="5150509" y="1415534"/>
            <a:ext cx="3033203" cy="369332"/>
          </a:xfrm>
          <a:prstGeom prst="rect">
            <a:avLst/>
          </a:prstGeom>
        </p:spPr>
        <p:txBody>
          <a:bodyPr wrap="none">
            <a:spAutoFit/>
          </a:bodyPr>
          <a:lstStyle/>
          <a:p>
            <a:r>
              <a:rPr lang="en-US" altLang="zh-TW" dirty="0" smtClean="0">
                <a:latin typeface="Comic Sans MS" panose="030F0702030302020204" pitchFamily="66" charset="0"/>
                <a:cs typeface="Times New Roman" panose="02020603050405020304" pitchFamily="18" charset="0"/>
              </a:rPr>
              <a:t>SST: 180</a:t>
            </a:r>
            <a:r>
              <a:rPr lang="en-US" altLang="zh-TW" dirty="0">
                <a:latin typeface="Comic Sans MS" panose="030F0702030302020204" pitchFamily="66" charset="0"/>
                <a:cs typeface="Times New Roman" panose="02020603050405020304" pitchFamily="18" charset="0"/>
              </a:rPr>
              <a:t>°-90°W, 9°S-9°N</a:t>
            </a:r>
            <a:endParaRPr lang="en-US" dirty="0">
              <a:latin typeface="Comic Sans MS" panose="030F0702030302020204" pitchFamily="66" charset="0"/>
            </a:endParaRPr>
          </a:p>
        </p:txBody>
      </p:sp>
      <p:sp>
        <p:nvSpPr>
          <p:cNvPr id="21" name="文字方塊 5"/>
          <p:cNvSpPr txBox="1"/>
          <p:nvPr/>
        </p:nvSpPr>
        <p:spPr>
          <a:xfrm>
            <a:off x="0" y="6460003"/>
            <a:ext cx="2082621" cy="369332"/>
          </a:xfrm>
          <a:prstGeom prst="rect">
            <a:avLst/>
          </a:prstGeom>
          <a:noFill/>
        </p:spPr>
        <p:txBody>
          <a:bodyPr wrap="none" rtlCol="0">
            <a:spAutoFit/>
          </a:bodyPr>
          <a:lstStyle/>
          <a:p>
            <a:r>
              <a:rPr lang="en-US" altLang="zh-TW" dirty="0" smtClean="0">
                <a:solidFill>
                  <a:srgbClr val="333300"/>
                </a:solidFill>
                <a:latin typeface="Comic Sans MS" panose="030F0702030302020204" pitchFamily="66" charset="0"/>
              </a:rPr>
              <a:t>Chen et al. (2015)</a:t>
            </a:r>
            <a:endParaRPr lang="zh-TW" altLang="en-US" dirty="0">
              <a:solidFill>
                <a:srgbClr val="333300"/>
              </a:solidFill>
              <a:latin typeface="Comic Sans MS" panose="030F0702030302020204" pitchFamily="66" charset="0"/>
            </a:endParaRPr>
          </a:p>
        </p:txBody>
      </p:sp>
    </p:spTree>
    <p:extLst>
      <p:ext uri="{BB962C8B-B14F-4D97-AF65-F5344CB8AC3E}">
        <p14:creationId xmlns:p14="http://schemas.microsoft.com/office/powerpoint/2010/main" val="24136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33" y="2590800"/>
            <a:ext cx="5258663" cy="2922578"/>
          </a:xfrm>
          <a:prstGeom prst="rect">
            <a:avLst/>
          </a:prstGeom>
        </p:spPr>
      </p:pic>
      <p:sp>
        <p:nvSpPr>
          <p:cNvPr id="7" name="文字方塊 6"/>
          <p:cNvSpPr txBox="1"/>
          <p:nvPr/>
        </p:nvSpPr>
        <p:spPr>
          <a:xfrm>
            <a:off x="5431756" y="1219200"/>
            <a:ext cx="3707164" cy="4801314"/>
          </a:xfrm>
          <a:prstGeom prst="rect">
            <a:avLst/>
          </a:prstGeom>
          <a:noFill/>
        </p:spPr>
        <p:txBody>
          <a:bodyPr wrap="square" rtlCol="0">
            <a:spAutoFit/>
          </a:bodyPr>
          <a:lstStyle/>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Interior STCs </a:t>
            </a:r>
            <a:r>
              <a:rPr lang="en-US" altLang="zh-TW" dirty="0" smtClean="0">
                <a:latin typeface="Comic Sans MS" panose="030F0702030302020204" pitchFamily="66" charset="0"/>
                <a:cs typeface="Times New Roman" panose="02020603050405020304" pitchFamily="18" charset="0"/>
              </a:rPr>
              <a:t>(Red line)</a:t>
            </a:r>
            <a:endParaRPr lang="en-US" altLang="zh-TW" b="1" dirty="0" smtClean="0">
              <a:latin typeface="Comic Sans MS" panose="030F0702030302020204" pitchFamily="66" charset="0"/>
              <a:cs typeface="Times New Roman" panose="02020603050405020304" pitchFamily="18" charset="0"/>
            </a:endParaRPr>
          </a:p>
          <a:p>
            <a:r>
              <a:rPr lang="en-US" altLang="zh-TW" dirty="0" smtClean="0">
                <a:latin typeface="Comic Sans MS" panose="030F0702030302020204" pitchFamily="66" charset="0"/>
                <a:cs typeface="Times New Roman" panose="02020603050405020304" pitchFamily="18" charset="0"/>
              </a:rPr>
              <a:t>	140°E-80°W, 9°N</a:t>
            </a:r>
          </a:p>
          <a:p>
            <a:r>
              <a:rPr lang="en-US" altLang="zh-TW" dirty="0" smtClean="0">
                <a:latin typeface="Comic Sans MS" panose="030F0702030302020204" pitchFamily="66" charset="0"/>
                <a:cs typeface="Times New Roman" panose="02020603050405020304" pitchFamily="18" charset="0"/>
              </a:rPr>
              <a:t>	160°E-80°W</a:t>
            </a:r>
            <a:r>
              <a:rPr lang="en-US" altLang="zh-TW" dirty="0">
                <a:latin typeface="Comic Sans MS" panose="030F0702030302020204" pitchFamily="66" charset="0"/>
                <a:cs typeface="Times New Roman" panose="02020603050405020304" pitchFamily="18" charset="0"/>
              </a:rPr>
              <a:t>, </a:t>
            </a:r>
            <a:r>
              <a:rPr lang="en-US" altLang="zh-TW" dirty="0" smtClean="0">
                <a:latin typeface="Comic Sans MS" panose="030F0702030302020204" pitchFamily="66" charset="0"/>
                <a:cs typeface="Times New Roman" panose="02020603050405020304" pitchFamily="18" charset="0"/>
              </a:rPr>
              <a:t>9°S</a:t>
            </a:r>
          </a:p>
          <a:p>
            <a:r>
              <a:rPr lang="en-US" altLang="zh-TW" dirty="0" smtClean="0">
                <a:latin typeface="Comic Sans MS" panose="030F0702030302020204" pitchFamily="66" charset="0"/>
                <a:cs typeface="Times New Roman" panose="02020603050405020304" pitchFamily="18" charset="0"/>
              </a:rPr>
              <a:t>	50m–26isopycnal</a:t>
            </a:r>
            <a:endParaRPr lang="en-US" altLang="zh-TW" dirty="0">
              <a:latin typeface="Comic Sans MS" panose="030F0702030302020204" pitchFamily="66" charset="0"/>
              <a:cs typeface="Times New Roman" panose="02020603050405020304" pitchFamily="18" charset="0"/>
            </a:endParaRPr>
          </a:p>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WB </a:t>
            </a:r>
            <a:r>
              <a:rPr lang="en-US" altLang="zh-TW" dirty="0" smtClean="0">
                <a:latin typeface="Comic Sans MS" panose="030F0702030302020204" pitchFamily="66" charset="0"/>
                <a:cs typeface="Times New Roman" panose="02020603050405020304" pitchFamily="18" charset="0"/>
              </a:rPr>
              <a:t>(Blue line)</a:t>
            </a:r>
          </a:p>
          <a:p>
            <a:r>
              <a:rPr lang="en-US" altLang="zh-TW" dirty="0" smtClean="0">
                <a:latin typeface="Comic Sans MS" panose="030F0702030302020204" pitchFamily="66" charset="0"/>
                <a:cs typeface="Times New Roman" panose="02020603050405020304" pitchFamily="18" charset="0"/>
              </a:rPr>
              <a:t>	120°E-140°E, 9°N</a:t>
            </a:r>
          </a:p>
          <a:p>
            <a:r>
              <a:rPr lang="en-US" altLang="zh-TW" dirty="0" smtClean="0">
                <a:latin typeface="Comic Sans MS" panose="030F0702030302020204" pitchFamily="66" charset="0"/>
                <a:cs typeface="Times New Roman" panose="02020603050405020304" pitchFamily="18" charset="0"/>
              </a:rPr>
              <a:t>	140°E-160°E, 9°S</a:t>
            </a:r>
          </a:p>
          <a:p>
            <a:r>
              <a:rPr lang="en-US" altLang="zh-TW" dirty="0" smtClean="0">
                <a:latin typeface="Comic Sans MS" panose="030F0702030302020204" pitchFamily="66" charset="0"/>
                <a:cs typeface="Times New Roman" panose="02020603050405020304" pitchFamily="18" charset="0"/>
              </a:rPr>
              <a:t>	50m–26isopycnal</a:t>
            </a:r>
          </a:p>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WWV</a:t>
            </a:r>
          </a:p>
          <a:p>
            <a:r>
              <a:rPr lang="en-US" altLang="zh-TW" dirty="0" smtClean="0">
                <a:latin typeface="Comic Sans MS" panose="030F0702030302020204" pitchFamily="66" charset="0"/>
                <a:cs typeface="Times New Roman" panose="02020603050405020304" pitchFamily="18" charset="0"/>
              </a:rPr>
              <a:t>	120°E-80°W</a:t>
            </a:r>
            <a:r>
              <a:rPr lang="en-US" altLang="zh-TW" dirty="0">
                <a:latin typeface="Comic Sans MS" panose="030F0702030302020204" pitchFamily="66" charset="0"/>
                <a:cs typeface="Times New Roman" panose="02020603050405020304" pitchFamily="18" charset="0"/>
              </a:rPr>
              <a:t>, </a:t>
            </a:r>
            <a:r>
              <a:rPr lang="en-US" altLang="zh-TW" dirty="0" smtClean="0">
                <a:latin typeface="Comic Sans MS" panose="030F0702030302020204" pitchFamily="66" charset="0"/>
                <a:cs typeface="Times New Roman" panose="02020603050405020304" pitchFamily="18" charset="0"/>
              </a:rPr>
              <a:t>9°S-9°N</a:t>
            </a:r>
          </a:p>
          <a:p>
            <a:r>
              <a:rPr lang="en-US" altLang="zh-TW" dirty="0" smtClean="0">
                <a:latin typeface="Comic Sans MS" panose="030F0702030302020204" pitchFamily="66" charset="0"/>
                <a:cs typeface="Times New Roman" panose="02020603050405020304" pitchFamily="18" charset="0"/>
              </a:rPr>
              <a:t>	Surface–26isopycnal</a:t>
            </a:r>
          </a:p>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SST </a:t>
            </a:r>
          </a:p>
          <a:p>
            <a:r>
              <a:rPr lang="en-US" altLang="zh-TW" dirty="0" smtClean="0">
                <a:latin typeface="Comic Sans MS" panose="030F0702030302020204" pitchFamily="66" charset="0"/>
                <a:cs typeface="Times New Roman" panose="02020603050405020304" pitchFamily="18" charset="0"/>
              </a:rPr>
              <a:t>	180°-90°W</a:t>
            </a:r>
            <a:r>
              <a:rPr lang="en-US" altLang="zh-TW" dirty="0">
                <a:latin typeface="Comic Sans MS" panose="030F0702030302020204" pitchFamily="66" charset="0"/>
                <a:cs typeface="Times New Roman" panose="02020603050405020304" pitchFamily="18" charset="0"/>
              </a:rPr>
              <a:t>, </a:t>
            </a:r>
            <a:r>
              <a:rPr lang="en-US" altLang="zh-TW" dirty="0" smtClean="0">
                <a:latin typeface="Comic Sans MS" panose="030F0702030302020204" pitchFamily="66" charset="0"/>
                <a:cs typeface="Times New Roman" panose="02020603050405020304" pitchFamily="18" charset="0"/>
              </a:rPr>
              <a:t>9°S-9°N</a:t>
            </a:r>
            <a:r>
              <a:rPr lang="en-US" altLang="zh-TW" dirty="0">
                <a:latin typeface="Comic Sans MS" panose="030F0702030302020204" pitchFamily="66" charset="0"/>
                <a:cs typeface="Times New Roman" panose="02020603050405020304" pitchFamily="18" charset="0"/>
              </a:rPr>
              <a:t>,</a:t>
            </a:r>
            <a:endParaRPr lang="en-US" altLang="zh-TW" dirty="0" smtClean="0">
              <a:latin typeface="Comic Sans MS" panose="030F0702030302020204" pitchFamily="66" charset="0"/>
              <a:cs typeface="Times New Roman" panose="02020603050405020304" pitchFamily="18" charset="0"/>
            </a:endParaRPr>
          </a:p>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Zonal </a:t>
            </a:r>
            <a:r>
              <a:rPr lang="en-US" altLang="zh-TW" b="1" dirty="0">
                <a:latin typeface="Comic Sans MS" panose="030F0702030302020204" pitchFamily="66" charset="0"/>
                <a:cs typeface="Times New Roman" panose="02020603050405020304" pitchFamily="18" charset="0"/>
              </a:rPr>
              <a:t>Wind </a:t>
            </a:r>
            <a:r>
              <a:rPr lang="en-US" altLang="zh-TW" b="1" dirty="0" smtClean="0">
                <a:latin typeface="Comic Sans MS" panose="030F0702030302020204" pitchFamily="66" charset="0"/>
                <a:cs typeface="Times New Roman" panose="02020603050405020304" pitchFamily="18" charset="0"/>
              </a:rPr>
              <a:t>Stress Curl</a:t>
            </a:r>
          </a:p>
          <a:p>
            <a:r>
              <a:rPr lang="en-US" altLang="zh-TW" dirty="0" smtClean="0">
                <a:latin typeface="Comic Sans MS" panose="030F0702030302020204" pitchFamily="66" charset="0"/>
                <a:cs typeface="Times New Roman" panose="02020603050405020304" pitchFamily="18" charset="0"/>
              </a:rPr>
              <a:t>	140°E-80°W, 5-9°N</a:t>
            </a:r>
          </a:p>
          <a:p>
            <a:r>
              <a:rPr lang="en-US" altLang="zh-TW" dirty="0" smtClean="0">
                <a:latin typeface="Comic Sans MS" panose="030F0702030302020204" pitchFamily="66" charset="0"/>
                <a:cs typeface="Times New Roman" panose="02020603050405020304" pitchFamily="18" charset="0"/>
              </a:rPr>
              <a:t>	160°E-80°W</a:t>
            </a:r>
            <a:r>
              <a:rPr lang="en-US" altLang="zh-TW" dirty="0">
                <a:latin typeface="Comic Sans MS" panose="030F0702030302020204" pitchFamily="66" charset="0"/>
                <a:cs typeface="Times New Roman" panose="02020603050405020304" pitchFamily="18" charset="0"/>
              </a:rPr>
              <a:t>, </a:t>
            </a:r>
            <a:r>
              <a:rPr lang="en-US" altLang="zh-TW" dirty="0" smtClean="0">
                <a:latin typeface="Comic Sans MS" panose="030F0702030302020204" pitchFamily="66" charset="0"/>
                <a:cs typeface="Times New Roman" panose="02020603050405020304" pitchFamily="18" charset="0"/>
              </a:rPr>
              <a:t>5-9°S</a:t>
            </a:r>
          </a:p>
          <a:p>
            <a:endParaRPr lang="en-US" altLang="zh-TW" dirty="0">
              <a:latin typeface="Comic Sans MS" panose="030F0702030302020204" pitchFamily="66" charset="0"/>
              <a:cs typeface="Times New Roman" panose="02020603050405020304" pitchFamily="18" charset="0"/>
            </a:endParaRPr>
          </a:p>
        </p:txBody>
      </p:sp>
      <p:sp>
        <p:nvSpPr>
          <p:cNvPr id="8" name="矩形 7"/>
          <p:cNvSpPr/>
          <p:nvPr/>
        </p:nvSpPr>
        <p:spPr>
          <a:xfrm>
            <a:off x="172278" y="892931"/>
            <a:ext cx="5542722" cy="1200329"/>
          </a:xfrm>
          <a:prstGeom prst="rect">
            <a:avLst/>
          </a:prstGeom>
        </p:spPr>
        <p:txBody>
          <a:bodyPr wrap="square">
            <a:spAutoFit/>
          </a:bodyPr>
          <a:lstStyle/>
          <a:p>
            <a:r>
              <a:rPr lang="en-US" altLang="zh-TW" sz="2400" b="1" dirty="0">
                <a:solidFill>
                  <a:srgbClr val="FF0000"/>
                </a:solidFill>
                <a:latin typeface="Comic Sans MS" panose="030F0702030302020204" pitchFamily="66" charset="0"/>
                <a:cs typeface="Times New Roman" panose="02020603050405020304" pitchFamily="18" charset="0"/>
              </a:rPr>
              <a:t>Causal relation between the </a:t>
            </a:r>
            <a:r>
              <a:rPr lang="en-US" altLang="zh-TW" sz="2400" b="1" u="sng" dirty="0">
                <a:solidFill>
                  <a:srgbClr val="FF0000"/>
                </a:solidFill>
                <a:latin typeface="Comic Sans MS" panose="030F0702030302020204" pitchFamily="66" charset="0"/>
                <a:cs typeface="Times New Roman" panose="02020603050405020304" pitchFamily="18" charset="0"/>
              </a:rPr>
              <a:t>interior transport </a:t>
            </a:r>
            <a:r>
              <a:rPr lang="en-US" altLang="zh-TW" sz="2400" b="1" dirty="0">
                <a:solidFill>
                  <a:srgbClr val="FF0000"/>
                </a:solidFill>
                <a:latin typeface="Comic Sans MS" panose="030F0702030302020204" pitchFamily="66" charset="0"/>
                <a:cs typeface="Times New Roman" panose="02020603050405020304" pitchFamily="18" charset="0"/>
              </a:rPr>
              <a:t>and </a:t>
            </a:r>
            <a:r>
              <a:rPr lang="en-US" altLang="zh-TW" sz="2400" b="1" u="sng" dirty="0">
                <a:solidFill>
                  <a:srgbClr val="FF0000"/>
                </a:solidFill>
                <a:latin typeface="Comic Sans MS" panose="030F0702030302020204" pitchFamily="66" charset="0"/>
                <a:cs typeface="Times New Roman" panose="02020603050405020304" pitchFamily="18" charset="0"/>
              </a:rPr>
              <a:t>SST</a:t>
            </a:r>
            <a:r>
              <a:rPr lang="en-US" altLang="zh-TW" sz="2400" b="1" dirty="0">
                <a:solidFill>
                  <a:srgbClr val="FF0000"/>
                </a:solidFill>
                <a:latin typeface="Comic Sans MS" panose="030F0702030302020204" pitchFamily="66" charset="0"/>
                <a:cs typeface="Times New Roman" panose="02020603050405020304" pitchFamily="18" charset="0"/>
              </a:rPr>
              <a:t> in the tropical Pacific</a:t>
            </a:r>
            <a:endParaRPr lang="zh-TW" alt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9030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圖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2522" y="914400"/>
            <a:ext cx="4253947" cy="2617039"/>
          </a:xfrm>
          <a:prstGeom prst="rect">
            <a:avLst/>
          </a:prstGeom>
        </p:spPr>
      </p:pic>
      <p:grpSp>
        <p:nvGrpSpPr>
          <p:cNvPr id="83" name="群組 82"/>
          <p:cNvGrpSpPr/>
          <p:nvPr/>
        </p:nvGrpSpPr>
        <p:grpSpPr>
          <a:xfrm>
            <a:off x="158129" y="609600"/>
            <a:ext cx="3525624" cy="2590800"/>
            <a:chOff x="-1933684" y="1585665"/>
            <a:chExt cx="3525624" cy="2590800"/>
          </a:xfrm>
        </p:grpSpPr>
        <p:sp>
          <p:nvSpPr>
            <p:cNvPr id="19" name="矩形 18"/>
            <p:cNvSpPr/>
            <p:nvPr/>
          </p:nvSpPr>
          <p:spPr>
            <a:xfrm>
              <a:off x="-1547186" y="2462033"/>
              <a:ext cx="2790334" cy="1561709"/>
            </a:xfrm>
            <a:prstGeom prst="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20" name="流程圖: 資料 19"/>
            <p:cNvSpPr/>
            <p:nvPr/>
          </p:nvSpPr>
          <p:spPr>
            <a:xfrm>
              <a:off x="-1933684" y="2081820"/>
              <a:ext cx="3525624" cy="791852"/>
            </a:xfrm>
            <a:prstGeom prst="flowChartInputOutput">
              <a:avLst/>
            </a:prstGeom>
            <a:solidFill>
              <a:srgbClr val="CC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21" name="橢圓 20"/>
            <p:cNvSpPr/>
            <p:nvPr/>
          </p:nvSpPr>
          <p:spPr>
            <a:xfrm>
              <a:off x="-453677" y="2308063"/>
              <a:ext cx="1527143" cy="339365"/>
            </a:xfrm>
            <a:prstGeom prst="ellipse">
              <a:avLst/>
            </a:prstGeom>
            <a:solidFill>
              <a:srgbClr val="0070C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bg1"/>
                  </a:solidFill>
                  <a:latin typeface="Times New Roman" panose="02020603050405020304" pitchFamily="18" charset="0"/>
                  <a:cs typeface="Times New Roman" panose="02020603050405020304" pitchFamily="18" charset="0"/>
                </a:rPr>
                <a:t>SSTa(-)</a:t>
              </a:r>
              <a:endParaRPr lang="zh-TW" altLang="en-US" dirty="0">
                <a:solidFill>
                  <a:schemeClr val="bg1"/>
                </a:solidFill>
                <a:latin typeface="Times New Roman" panose="02020603050405020304" pitchFamily="18" charset="0"/>
                <a:cs typeface="Times New Roman" panose="02020603050405020304" pitchFamily="18" charset="0"/>
              </a:endParaRPr>
            </a:p>
          </p:txBody>
        </p:sp>
        <p:grpSp>
          <p:nvGrpSpPr>
            <p:cNvPr id="30" name="群組 29"/>
            <p:cNvGrpSpPr/>
            <p:nvPr/>
          </p:nvGrpSpPr>
          <p:grpSpPr>
            <a:xfrm rot="10800000">
              <a:off x="-1368076" y="2348911"/>
              <a:ext cx="735291" cy="243526"/>
              <a:chOff x="5667079" y="1833511"/>
              <a:chExt cx="735291" cy="243526"/>
            </a:xfrm>
          </p:grpSpPr>
          <p:cxnSp>
            <p:nvCxnSpPr>
              <p:cNvPr id="22" name="直線單箭頭接點 21"/>
              <p:cNvCxnSpPr/>
              <p:nvPr/>
            </p:nvCxnSpPr>
            <p:spPr>
              <a:xfrm>
                <a:off x="5667079" y="1962345"/>
                <a:ext cx="735291"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23" name="直線單箭頭接點 22"/>
              <p:cNvCxnSpPr/>
              <p:nvPr/>
            </p:nvCxnSpPr>
            <p:spPr>
              <a:xfrm>
                <a:off x="5819479" y="2077037"/>
                <a:ext cx="479196"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24" name="直線單箭頭接點 23"/>
              <p:cNvCxnSpPr/>
              <p:nvPr/>
            </p:nvCxnSpPr>
            <p:spPr>
              <a:xfrm>
                <a:off x="5839903" y="1833511"/>
                <a:ext cx="479196"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grpSp>
        <p:cxnSp>
          <p:nvCxnSpPr>
            <p:cNvPr id="25" name="直線接點 24"/>
            <p:cNvCxnSpPr/>
            <p:nvPr/>
          </p:nvCxnSpPr>
          <p:spPr>
            <a:xfrm>
              <a:off x="-1547186" y="3379577"/>
              <a:ext cx="2790334"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手繪多邊形 25"/>
            <p:cNvSpPr/>
            <p:nvPr/>
          </p:nvSpPr>
          <p:spPr>
            <a:xfrm flipV="1">
              <a:off x="-1537759" y="3002504"/>
              <a:ext cx="2790334" cy="755716"/>
            </a:xfrm>
            <a:custGeom>
              <a:avLst/>
              <a:gdLst>
                <a:gd name="connsiteX0" fmla="*/ 0 w 2790334"/>
                <a:gd name="connsiteY0" fmla="*/ 0 h 763572"/>
                <a:gd name="connsiteX1" fmla="*/ 716437 w 2790334"/>
                <a:gd name="connsiteY1" fmla="*/ 65988 h 763572"/>
                <a:gd name="connsiteX2" fmla="*/ 1338607 w 2790334"/>
                <a:gd name="connsiteY2" fmla="*/ 367646 h 763572"/>
                <a:gd name="connsiteX3" fmla="*/ 1913642 w 2790334"/>
                <a:gd name="connsiteY3" fmla="*/ 678730 h 763572"/>
                <a:gd name="connsiteX4" fmla="*/ 2790334 w 2790334"/>
                <a:gd name="connsiteY4" fmla="*/ 763572 h 76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334" h="763572">
                  <a:moveTo>
                    <a:pt x="0" y="0"/>
                  </a:moveTo>
                  <a:cubicBezTo>
                    <a:pt x="246668" y="2357"/>
                    <a:pt x="493336" y="4714"/>
                    <a:pt x="716437" y="65988"/>
                  </a:cubicBezTo>
                  <a:cubicBezTo>
                    <a:pt x="939538" y="127262"/>
                    <a:pt x="1139073" y="265522"/>
                    <a:pt x="1338607" y="367646"/>
                  </a:cubicBezTo>
                  <a:cubicBezTo>
                    <a:pt x="1538141" y="469770"/>
                    <a:pt x="1671688" y="612742"/>
                    <a:pt x="1913642" y="678730"/>
                  </a:cubicBezTo>
                  <a:cubicBezTo>
                    <a:pt x="2155597" y="744718"/>
                    <a:pt x="2472965" y="754145"/>
                    <a:pt x="2790334" y="763572"/>
                  </a:cubicBezTo>
                </a:path>
              </a:pathLst>
            </a:custGeom>
            <a:ln>
              <a:solidFill>
                <a:schemeClr val="tx2"/>
              </a:solidFill>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40" name="文字方塊 39"/>
            <p:cNvSpPr txBox="1"/>
            <p:nvPr/>
          </p:nvSpPr>
          <p:spPr>
            <a:xfrm>
              <a:off x="-1245375" y="1978794"/>
              <a:ext cx="346570" cy="369332"/>
            </a:xfrm>
            <a:prstGeom prst="rect">
              <a:avLst/>
            </a:prstGeom>
            <a:noFill/>
            <a:ln>
              <a:noFill/>
            </a:ln>
          </p:spPr>
          <p:txBody>
            <a:bodyPr wrap="none" rtlCol="0">
              <a:spAutoFit/>
            </a:bodyPr>
            <a:lstStyle/>
            <a:p>
              <a:r>
                <a:rPr lang="el-GR" altLang="zh-TW"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τ</a:t>
              </a:r>
              <a:r>
                <a:rPr lang="en-US" altLang="zh-TW" baseline="-250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baseline="-25000" dirty="0">
                <a:solidFill>
                  <a:schemeClr val="bg1"/>
                </a:solidFill>
                <a:latin typeface="Times New Roman" panose="02020603050405020304" pitchFamily="18" charset="0"/>
                <a:cs typeface="Times New Roman" panose="02020603050405020304" pitchFamily="18" charset="0"/>
              </a:endParaRPr>
            </a:p>
          </p:txBody>
        </p:sp>
        <p:sp>
          <p:nvSpPr>
            <p:cNvPr id="57" name="文字方塊 56"/>
            <p:cNvSpPr txBox="1"/>
            <p:nvPr/>
          </p:nvSpPr>
          <p:spPr>
            <a:xfrm>
              <a:off x="-1482213" y="1585665"/>
              <a:ext cx="1324530" cy="369332"/>
            </a:xfrm>
            <a:prstGeom prst="rect">
              <a:avLst/>
            </a:prstGeom>
            <a:noFill/>
            <a:ln>
              <a:noFill/>
            </a:ln>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Geostrophic</a:t>
              </a:r>
              <a:endParaRPr lang="zh-TW" altLang="en-US" dirty="0">
                <a:latin typeface="Times New Roman" panose="02020603050405020304" pitchFamily="18" charset="0"/>
                <a:cs typeface="Times New Roman" panose="02020603050405020304" pitchFamily="18" charset="0"/>
              </a:endParaRPr>
            </a:p>
          </p:txBody>
        </p:sp>
        <p:sp>
          <p:nvSpPr>
            <p:cNvPr id="60" name="向上箭號 59"/>
            <p:cNvSpPr/>
            <p:nvPr/>
          </p:nvSpPr>
          <p:spPr>
            <a:xfrm rot="12709921">
              <a:off x="-187328" y="1746007"/>
              <a:ext cx="439130" cy="433711"/>
            </a:xfrm>
            <a:prstGeom prst="upArrow">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61" name="向上箭號 60"/>
            <p:cNvSpPr/>
            <p:nvPr/>
          </p:nvSpPr>
          <p:spPr>
            <a:xfrm rot="2019222">
              <a:off x="-729242" y="2623317"/>
              <a:ext cx="439130" cy="433711"/>
            </a:xfrm>
            <a:prstGeom prst="upArrow">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77" name="文字方塊 76"/>
            <p:cNvSpPr txBox="1"/>
            <p:nvPr/>
          </p:nvSpPr>
          <p:spPr>
            <a:xfrm rot="16200000">
              <a:off x="-2361898" y="3371180"/>
              <a:ext cx="1302793" cy="307777"/>
            </a:xfrm>
            <a:prstGeom prst="rect">
              <a:avLst/>
            </a:prstGeom>
            <a:noFill/>
            <a:ln>
              <a:noFill/>
            </a:ln>
          </p:spPr>
          <p:txBody>
            <a:bodyPr wrap="none" rtlCol="0">
              <a:spAutoFit/>
            </a:bodyPr>
            <a:lstStyle/>
            <a:p>
              <a:r>
                <a:rPr lang="en-US" altLang="zh-TW" sz="1400" dirty="0" smtClean="0">
                  <a:latin typeface="Times New Roman" panose="02020603050405020304" pitchFamily="18" charset="0"/>
                  <a:cs typeface="Times New Roman" panose="02020603050405020304" pitchFamily="18" charset="0"/>
                </a:rPr>
                <a:t>Depth anomaly</a:t>
              </a:r>
              <a:endParaRPr lang="zh-TW" altLang="en-US" sz="1400" dirty="0">
                <a:latin typeface="Times New Roman" panose="02020603050405020304" pitchFamily="18" charset="0"/>
                <a:cs typeface="Times New Roman" panose="02020603050405020304" pitchFamily="18" charset="0"/>
              </a:endParaRPr>
            </a:p>
          </p:txBody>
        </p:sp>
      </p:gr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0" y="3200400"/>
            <a:ext cx="3767655" cy="3450635"/>
          </a:xfrm>
          <a:prstGeom prst="rect">
            <a:avLst/>
          </a:prstGeom>
        </p:spPr>
      </p:pic>
      <p:cxnSp>
        <p:nvCxnSpPr>
          <p:cNvPr id="11" name="直線接點 10"/>
          <p:cNvCxnSpPr/>
          <p:nvPr/>
        </p:nvCxnSpPr>
        <p:spPr>
          <a:xfrm flipV="1">
            <a:off x="7707086" y="1066800"/>
            <a:ext cx="0" cy="22236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7508668" y="3440668"/>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18</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97" name="文字方塊 96"/>
          <p:cNvSpPr txBox="1"/>
          <p:nvPr/>
        </p:nvSpPr>
        <p:spPr>
          <a:xfrm>
            <a:off x="557573" y="4780651"/>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18</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31" name="文字方塊 2"/>
          <p:cNvSpPr txBox="1"/>
          <p:nvPr/>
        </p:nvSpPr>
        <p:spPr>
          <a:xfrm>
            <a:off x="7195343" y="3730126"/>
            <a:ext cx="1034257" cy="369332"/>
          </a:xfrm>
          <a:prstGeom prst="rect">
            <a:avLst/>
          </a:prstGeom>
          <a:noFill/>
        </p:spPr>
        <p:txBody>
          <a:bodyPr wrap="none" rtlCol="0">
            <a:spAutoFit/>
          </a:bodyPr>
          <a:lstStyle/>
          <a:p>
            <a:r>
              <a:rPr lang="en-US" altLang="zh-TW" dirty="0" smtClean="0">
                <a:latin typeface="Comic Sans MS" panose="030F0702030302020204" pitchFamily="66" charset="0"/>
              </a:rPr>
              <a:t>SST lag</a:t>
            </a:r>
            <a:endParaRPr lang="zh-TW" altLang="en-US" dirty="0">
              <a:latin typeface="Comic Sans MS" panose="030F0702030302020204" pitchFamily="66" charset="0"/>
            </a:endParaRPr>
          </a:p>
        </p:txBody>
      </p:sp>
      <p:sp>
        <p:nvSpPr>
          <p:cNvPr id="32" name="文字方塊 3"/>
          <p:cNvSpPr txBox="1"/>
          <p:nvPr/>
        </p:nvSpPr>
        <p:spPr>
          <a:xfrm>
            <a:off x="5149278" y="3745468"/>
            <a:ext cx="1175322" cy="369332"/>
          </a:xfrm>
          <a:prstGeom prst="rect">
            <a:avLst/>
          </a:prstGeom>
          <a:noFill/>
        </p:spPr>
        <p:txBody>
          <a:bodyPr wrap="none" rtlCol="0">
            <a:spAutoFit/>
          </a:bodyPr>
          <a:lstStyle/>
          <a:p>
            <a:r>
              <a:rPr lang="en-US" altLang="zh-TW" dirty="0" smtClean="0">
                <a:latin typeface="Comic Sans MS" panose="030F0702030302020204" pitchFamily="66" charset="0"/>
              </a:rPr>
              <a:t>SST lead</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2871828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62_water_powerpoint_2007_template">
  <a:themeElements>
    <a:clrScheme name="water template">
      <a:dk1>
        <a:srgbClr val="073293"/>
      </a:dk1>
      <a:lt1>
        <a:srgbClr val="FFFFFF"/>
      </a:lt1>
      <a:dk2>
        <a:srgbClr val="FFFFFF"/>
      </a:dk2>
      <a:lt2>
        <a:srgbClr val="00BDFA"/>
      </a:lt2>
      <a:accent1>
        <a:srgbClr val="00BDFA"/>
      </a:accent1>
      <a:accent2>
        <a:srgbClr val="073293"/>
      </a:accent2>
      <a:accent3>
        <a:srgbClr val="FFFFFF"/>
      </a:accent3>
      <a:accent4>
        <a:srgbClr val="0090C1"/>
      </a:accent4>
      <a:accent5>
        <a:srgbClr val="AADBFC"/>
      </a:accent5>
      <a:accent6>
        <a:srgbClr val="062C85"/>
      </a:accent6>
      <a:hlink>
        <a:srgbClr val="2375FF"/>
      </a:hlink>
      <a:folHlink>
        <a:srgbClr val="84E0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73293"/>
        </a:dk1>
        <a:lt1>
          <a:srgbClr val="FFFFFF"/>
        </a:lt1>
        <a:dk2>
          <a:srgbClr val="FFFFFF"/>
        </a:dk2>
        <a:lt2>
          <a:srgbClr val="00BDFA"/>
        </a:lt2>
        <a:accent1>
          <a:srgbClr val="00BDFA"/>
        </a:accent1>
        <a:accent2>
          <a:srgbClr val="073293"/>
        </a:accent2>
        <a:accent3>
          <a:srgbClr val="FFFFFF"/>
        </a:accent3>
        <a:accent4>
          <a:srgbClr val="05297D"/>
        </a:accent4>
        <a:accent5>
          <a:srgbClr val="AADBFC"/>
        </a:accent5>
        <a:accent6>
          <a:srgbClr val="062C85"/>
        </a:accent6>
        <a:hlink>
          <a:srgbClr val="2375FF"/>
        </a:hlink>
        <a:folHlink>
          <a:srgbClr val="84E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m62_water_powerpoint_2007_template</Template>
  <TotalTime>5221</TotalTime>
  <Words>7637</Words>
  <Application>Microsoft Office PowerPoint</Application>
  <PresentationFormat>如螢幕大小 (4:3)</PresentationFormat>
  <Paragraphs>599</Paragraphs>
  <Slides>56</Slides>
  <Notes>44</Notes>
  <HiddenSlides>16</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56</vt:i4>
      </vt:variant>
    </vt:vector>
  </HeadingPairs>
  <TitlesOfParts>
    <vt:vector size="69" baseType="lpstr">
      <vt:lpstr>SimHei</vt:lpstr>
      <vt:lpstr>宋体</vt:lpstr>
      <vt:lpstr>宋体</vt:lpstr>
      <vt:lpstr>新細明體</vt:lpstr>
      <vt:lpstr>新細明體</vt:lpstr>
      <vt:lpstr>Arial</vt:lpstr>
      <vt:lpstr>Calibri</vt:lpstr>
      <vt:lpstr>Cambria Math</vt:lpstr>
      <vt:lpstr>Comic Sans MS</vt:lpstr>
      <vt:lpstr>Symbol</vt:lpstr>
      <vt:lpstr>Times New Roman</vt:lpstr>
      <vt:lpstr>Wingdings</vt:lpstr>
      <vt:lpstr>m62_water_powerpoint_2007_template</vt:lpstr>
      <vt:lpstr>PowerPoint 簡報</vt:lpstr>
      <vt:lpstr>PowerPoint 簡報</vt:lpstr>
      <vt:lpstr>PowerPoint 簡報</vt:lpstr>
      <vt:lpstr>Subtropical Cells (STCs)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Short Summary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YT</dc:creator>
  <cp:lastModifiedBy>user</cp:lastModifiedBy>
  <cp:revision>287</cp:revision>
  <cp:lastPrinted>2016-03-25T04:46:41Z</cp:lastPrinted>
  <dcterms:created xsi:type="dcterms:W3CDTF">2016-03-10T23:10:35Z</dcterms:created>
  <dcterms:modified xsi:type="dcterms:W3CDTF">2018-04-24T12:50:13Z</dcterms:modified>
</cp:coreProperties>
</file>