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44" r:id="rId1"/>
  </p:sldMasterIdLst>
  <p:notesMasterIdLst>
    <p:notesMasterId r:id="rId17"/>
  </p:notesMasterIdLst>
  <p:sldIdLst>
    <p:sldId id="364" r:id="rId2"/>
    <p:sldId id="371" r:id="rId3"/>
    <p:sldId id="376" r:id="rId4"/>
    <p:sldId id="369" r:id="rId5"/>
    <p:sldId id="365" r:id="rId6"/>
    <p:sldId id="377" r:id="rId7"/>
    <p:sldId id="378" r:id="rId8"/>
    <p:sldId id="380" r:id="rId9"/>
    <p:sldId id="379" r:id="rId10"/>
    <p:sldId id="373" r:id="rId11"/>
    <p:sldId id="366" r:id="rId12"/>
    <p:sldId id="367" r:id="rId13"/>
    <p:sldId id="368" r:id="rId14"/>
    <p:sldId id="381" r:id="rId15"/>
    <p:sldId id="3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5050"/>
    <a:srgbClr val="0000FF"/>
    <a:srgbClr val="990000"/>
    <a:srgbClr val="FFCCFF"/>
    <a:srgbClr val="006600"/>
    <a:srgbClr val="E8C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73978" autoAdjust="0"/>
  </p:normalViewPr>
  <p:slideViewPr>
    <p:cSldViewPr>
      <p:cViewPr>
        <p:scale>
          <a:sx n="75" d="100"/>
          <a:sy n="75" d="100"/>
        </p:scale>
        <p:origin x="1104" y="-1146"/>
      </p:cViewPr>
      <p:guideLst>
        <p:guide orient="horz" pos="2160"/>
        <p:guide pos="2880"/>
      </p:guideLst>
    </p:cSldViewPr>
  </p:slideViewPr>
  <p:outlineViewPr>
    <p:cViewPr>
      <p:scale>
        <a:sx n="33" d="100"/>
        <a:sy n="33" d="100"/>
      </p:scale>
      <p:origin x="0" y="31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7EADA-5168-4235-9951-7832FEA8E6B8}" type="datetimeFigureOut">
              <a:rPr lang="en-US" smtClean="0"/>
              <a:pPr/>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AC2CD-808D-4BA3-8111-64BF2C1E9854}" type="slidenum">
              <a:rPr lang="en-US" smtClean="0"/>
              <a:pPr/>
              <a:t>‹#›</a:t>
            </a:fld>
            <a:endParaRPr lang="en-US"/>
          </a:p>
        </p:txBody>
      </p:sp>
    </p:spTree>
    <p:extLst>
      <p:ext uri="{BB962C8B-B14F-4D97-AF65-F5344CB8AC3E}">
        <p14:creationId xmlns:p14="http://schemas.microsoft.com/office/powerpoint/2010/main" val="25051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t>
            </a:r>
            <a:r>
              <a:rPr lang="en-US" dirty="0" smtClean="0"/>
              <a:t>morning</a:t>
            </a:r>
            <a:r>
              <a:rPr lang="en-US" dirty="0" smtClean="0"/>
              <a:t>, thank</a:t>
            </a:r>
            <a:r>
              <a:rPr lang="en-US" baseline="0" dirty="0" smtClean="0"/>
              <a:t> you very much for your coming for the first talk today!</a:t>
            </a:r>
            <a:endParaRPr lang="en-US" dirty="0" smtClean="0"/>
          </a:p>
          <a:p>
            <a:r>
              <a:rPr lang="en-US" dirty="0" smtClean="0"/>
              <a:t>What I am going to present is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err="1" smtClean="0">
                <a:solidFill>
                  <a:srgbClr val="C00000"/>
                </a:solidFill>
                <a:latin typeface="Comic Sans MS" panose="030F0702030302020204" pitchFamily="66" charset="0"/>
              </a:rPr>
              <a:t>Yu-chiao</a:t>
            </a:r>
            <a:r>
              <a:rPr lang="en-US" altLang="zh-TW" sz="1200" b="1" dirty="0" smtClean="0">
                <a:solidFill>
                  <a:srgbClr val="C00000"/>
                </a:solidFill>
                <a:latin typeface="Comic Sans MS" panose="030F0702030302020204" pitchFamily="66" charset="0"/>
              </a:rPr>
              <a:t> Liang</a:t>
            </a:r>
            <a:r>
              <a:rPr lang="en-US" altLang="zh-TW" sz="1200" b="1" baseline="30000" dirty="0" smtClean="0">
                <a:solidFill>
                  <a:srgbClr val="C00000"/>
                </a:solidFill>
                <a:latin typeface="Comic Sans MS" panose="030F0702030302020204" pitchFamily="66" charset="0"/>
              </a:rPr>
              <a:t>4</a:t>
            </a:r>
            <a:endParaRPr lang="en-US" altLang="zh-TW" sz="1200" b="1" dirty="0" smtClean="0">
              <a:solidFill>
                <a:srgbClr val="C00000"/>
              </a:solidFill>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03BAC2CD-808D-4BA3-8111-64BF2C1E9854}" type="slidenum">
              <a:rPr lang="en-US" smtClean="0"/>
              <a:pPr/>
              <a:t>1</a:t>
            </a:fld>
            <a:endParaRPr lang="en-US"/>
          </a:p>
        </p:txBody>
      </p:sp>
    </p:spTree>
    <p:extLst>
      <p:ext uri="{BB962C8B-B14F-4D97-AF65-F5344CB8AC3E}">
        <p14:creationId xmlns:p14="http://schemas.microsoft.com/office/powerpoint/2010/main" val="118944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a:t>
            </a:fld>
            <a:endParaRPr lang="en-US"/>
          </a:p>
        </p:txBody>
      </p:sp>
    </p:spTree>
    <p:extLst>
      <p:ext uri="{BB962C8B-B14F-4D97-AF65-F5344CB8AC3E}">
        <p14:creationId xmlns:p14="http://schemas.microsoft.com/office/powerpoint/2010/main" val="5060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CEOF for the SLP and SST</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3</a:t>
            </a:fld>
            <a:endParaRPr lang="en-US"/>
          </a:p>
        </p:txBody>
      </p:sp>
    </p:spTree>
    <p:extLst>
      <p:ext uri="{BB962C8B-B14F-4D97-AF65-F5344CB8AC3E}">
        <p14:creationId xmlns:p14="http://schemas.microsoft.com/office/powerpoint/2010/main" val="55103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EAWM index (EAWMI) is defined as the negative mean geopotential height at 500 </a:t>
            </a:r>
            <a:r>
              <a:rPr lang="en-US" altLang="zh-TW" dirty="0" err="1" smtClean="0"/>
              <a:t>hPa</a:t>
            </a:r>
            <a:r>
              <a:rPr lang="en-US" altLang="zh-TW" dirty="0" smtClean="0"/>
              <a:t> within 25°–45°N and 110°–145°E, where the East Asian trough is located; this area reflects the variations in the EAWM-related circulation (Sun and Li 1997; Wang et al. 2009b; Wang and He 2012). Wang and He 2012). In this paper, the December-January–February mean represents the boreal winter. For example, the winter of 1949 refers to the average of December 1948, January 1949 and February 1949.</a:t>
            </a:r>
          </a:p>
          <a:p>
            <a:endParaRPr lang="en-US" altLang="zh-TW" dirty="0" smtClean="0"/>
          </a:p>
          <a:p>
            <a:r>
              <a:rPr lang="en-US" altLang="zh-TW" sz="1200" dirty="0" smtClean="0">
                <a:solidFill>
                  <a:schemeClr val="tx1"/>
                </a:solidFill>
                <a:latin typeface="Comic Sans MS" panose="030F0702030302020204" pitchFamily="66" charset="0"/>
              </a:rPr>
              <a:t>characterized by strong NW winds and cold temperatures over the northern China region.</a:t>
            </a:r>
          </a:p>
          <a:p>
            <a:r>
              <a:rPr lang="en-US" altLang="zh-TW" sz="1200" dirty="0" smtClean="0">
                <a:solidFill>
                  <a:schemeClr val="tx1"/>
                </a:solidFill>
                <a:latin typeface="Comic Sans MS" panose="030F0702030302020204" pitchFamily="66" charset="0"/>
              </a:rPr>
              <a:t>The source of the cold air outflow is the Siberian cold dome, maintained by strong radiative cooling and subsidence by the SH as well as the topological effect of the Tibetan Plateau</a:t>
            </a:r>
          </a:p>
          <a:p>
            <a:r>
              <a:rPr lang="en-US" altLang="zh-TW" sz="1200" dirty="0" smtClean="0">
                <a:solidFill>
                  <a:schemeClr val="tx1"/>
                </a:solidFill>
                <a:latin typeface="Comic Sans MS" panose="030F0702030302020204" pitchFamily="66" charset="0"/>
              </a:rPr>
              <a:t>The NW cold surge itself is governed by the </a:t>
            </a:r>
            <a:r>
              <a:rPr lang="en-US" altLang="zh-TW" sz="1200" i="1" u="sng" dirty="0" smtClean="0">
                <a:solidFill>
                  <a:schemeClr val="tx1"/>
                </a:solidFill>
                <a:latin typeface="Comic Sans MS" panose="030F0702030302020204" pitchFamily="66" charset="0"/>
              </a:rPr>
              <a:t>differential heating between the land and ocean</a:t>
            </a:r>
            <a:r>
              <a:rPr lang="en-US" altLang="zh-TW" sz="1200" dirty="0" smtClean="0">
                <a:solidFill>
                  <a:schemeClr val="tx1"/>
                </a:solidFill>
                <a:latin typeface="Comic Sans MS" panose="030F0702030302020204" pitchFamily="66" charset="0"/>
              </a:rPr>
              <a:t>. Also, the intensity of the cold surge has strong relations with the </a:t>
            </a:r>
            <a:r>
              <a:rPr lang="en-US" altLang="zh-TW" sz="1200" i="1" u="sng" dirty="0" smtClean="0">
                <a:solidFill>
                  <a:schemeClr val="tx1"/>
                </a:solidFill>
                <a:latin typeface="Comic Sans MS" panose="030F0702030302020204" pitchFamily="66" charset="0"/>
              </a:rPr>
              <a:t>tropical convection</a:t>
            </a:r>
            <a:r>
              <a:rPr lang="en-US" altLang="zh-TW" sz="1200" dirty="0" smtClean="0">
                <a:solidFill>
                  <a:schemeClr val="tx1"/>
                </a:solidFill>
                <a:latin typeface="Comic Sans MS" panose="030F0702030302020204" pitchFamily="66" charset="0"/>
              </a:rPr>
              <a:t> and is a stage of a </a:t>
            </a:r>
            <a:r>
              <a:rPr lang="en-US" altLang="zh-TW" sz="1200" i="1" u="sng" dirty="0" smtClean="0">
                <a:solidFill>
                  <a:schemeClr val="tx1"/>
                </a:solidFill>
                <a:latin typeface="Comic Sans MS" panose="030F0702030302020204" pitchFamily="66" charset="0"/>
              </a:rPr>
              <a:t>tropical-extratropical interaction</a:t>
            </a:r>
            <a:r>
              <a:rPr lang="en-US" altLang="zh-TW" sz="1200" dirty="0" smtClean="0">
                <a:solidFill>
                  <a:schemeClr val="tx1"/>
                </a:solidFill>
                <a:latin typeface="Comic Sans MS" panose="030F0702030302020204" pitchFamily="66" charset="0"/>
              </a:rPr>
              <a:t> through the existence of a </a:t>
            </a:r>
            <a:r>
              <a:rPr lang="en-US" altLang="zh-TW" sz="1200" i="1" u="sng" dirty="0" smtClean="0">
                <a:solidFill>
                  <a:schemeClr val="tx1"/>
                </a:solidFill>
                <a:latin typeface="Comic Sans MS" panose="030F0702030302020204" pitchFamily="66" charset="0"/>
              </a:rPr>
              <a:t>local Hadley cell</a:t>
            </a:r>
            <a:r>
              <a:rPr lang="en-US" altLang="zh-TW" sz="1200" dirty="0" smtClean="0">
                <a:solidFill>
                  <a:schemeClr val="tx1"/>
                </a:solidFill>
                <a:latin typeface="Comic Sans MS" panose="030F0702030302020204" pitchFamily="66" charset="0"/>
              </a:rPr>
              <a:t> near the Philippines and the </a:t>
            </a:r>
            <a:r>
              <a:rPr lang="en-US" altLang="zh-TW" sz="1200" i="1" u="sng" dirty="0" smtClean="0">
                <a:solidFill>
                  <a:schemeClr val="tx1"/>
                </a:solidFill>
                <a:latin typeface="Comic Sans MS" panose="030F0702030302020204" pitchFamily="66" charset="0"/>
              </a:rPr>
              <a:t>descent near the SH</a:t>
            </a:r>
            <a:r>
              <a:rPr lang="en-US" altLang="zh-TW" sz="1200" dirty="0" smtClean="0">
                <a:solidFill>
                  <a:schemeClr val="tx1"/>
                </a:solidFill>
                <a:latin typeface="Comic Sans MS" panose="030F0702030302020204" pitchFamily="66" charset="0"/>
              </a:rPr>
              <a:t>.</a:t>
            </a:r>
          </a:p>
          <a:p>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5</a:t>
            </a:fld>
            <a:endParaRPr lang="en-US"/>
          </a:p>
        </p:txBody>
      </p:sp>
    </p:spTree>
    <p:extLst>
      <p:ext uri="{BB962C8B-B14F-4D97-AF65-F5344CB8AC3E}">
        <p14:creationId xmlns:p14="http://schemas.microsoft.com/office/powerpoint/2010/main" val="406867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en-US" altLang="zh-TW" dirty="0" smtClean="0"/>
              <a:t>During strong EAWM the </a:t>
            </a:r>
            <a:r>
              <a:rPr lang="en-US" altLang="zh-TW" dirty="0" err="1" smtClean="0"/>
              <a:t>northeasterlies</a:t>
            </a:r>
            <a:r>
              <a:rPr lang="en-US" altLang="zh-TW" dirty="0" smtClean="0"/>
              <a:t> are enhanced along East Asia coast and extend to equatorial</a:t>
            </a:r>
            <a:r>
              <a:rPr lang="en-US" altLang="zh-TW" baseline="0" dirty="0" smtClean="0"/>
              <a:t> latitudes. During strong EAWM, an anomalous cyclonic circulation appears in the Philippine Sea. There is a strong confluence over the maritime continent and a strong divergence over the eastern tropical Pacific. The correlations are statistically significant at 90% level. The regression shows the obvious contrast between East Asian continent and the adjacent ocean. SLP: In the East Asian continent the two key areas are Siberia and the northern China where the pressure becomes higher. Over the tropical Pacific, negative anomalies can be found over the western Pacific and positive anomalies over the eastern Pacific. These correspond well to the difference of surface circulation with strong confluence over the maritime continent and weak divergence over the eastern Pacific. 500hPa: the East Asian trough at 500hPa is much deepened in strong EAWM. The most striking feature is the negative anomalies of geopotential height appearing over the whole tropics with the maximum values </a:t>
            </a:r>
            <a:r>
              <a:rPr lang="en-US" altLang="zh-TW" baseline="0" dirty="0" err="1" smtClean="0"/>
              <a:t>ove</a:t>
            </a:r>
            <a:r>
              <a:rPr lang="en-US" altLang="zh-TW" baseline="0" dirty="0" smtClean="0"/>
              <a:t> r …. There is also a remarkable teleconnection in the negative phase of the PNA pattern (with negative height anomalies over the tropical eastern Pacific and North America, and positive anomalies over the northern Pacific. Thus, the EAWM indicates that a strong EAWM corresponds to strong northerly winds along coastal East Asia, cold East Asian continent and surrounding sea and warm ocean from the subtropical central Pacific to the tropical western Pacific. The feature of a strong EAWM also include high pressure in East Asian continent, low pressure in the adjacent ocean and much deep East Asian trough. The results also suggest that there are marked differences in the global scale which are closely associated with, but not necessarily all due to, the </a:t>
            </a:r>
            <a:r>
              <a:rPr lang="en-US" altLang="zh-TW" baseline="0" dirty="0" err="1" smtClean="0"/>
              <a:t>interannual</a:t>
            </a:r>
            <a:r>
              <a:rPr lang="en-US" altLang="zh-TW" baseline="0" dirty="0" smtClean="0"/>
              <a:t> variability of EAWM.</a:t>
            </a:r>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6</a:t>
            </a:fld>
            <a:endParaRPr lang="en-US"/>
          </a:p>
        </p:txBody>
      </p:sp>
    </p:spTree>
    <p:extLst>
      <p:ext uri="{BB962C8B-B14F-4D97-AF65-F5344CB8AC3E}">
        <p14:creationId xmlns:p14="http://schemas.microsoft.com/office/powerpoint/2010/main" val="189068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%define PAMS domain</a:t>
            </a:r>
          </a:p>
          <a:p>
            <a:r>
              <a:rPr lang="en-US" altLang="zh-TW" dirty="0" smtClean="0"/>
              <a:t>x1v=120; x2v=140; y1v=5; y2v=25;</a:t>
            </a:r>
          </a:p>
          <a:p>
            <a:r>
              <a:rPr lang="en-US" altLang="zh-TW" dirty="0" smtClean="0"/>
              <a:t>%define NPO northern pole</a:t>
            </a:r>
          </a:p>
          <a:p>
            <a:r>
              <a:rPr lang="en-US" altLang="zh-TW" dirty="0" smtClean="0"/>
              <a:t>x1=180; x2=210; y1=55; y2=65; </a:t>
            </a:r>
          </a:p>
          <a:p>
            <a:r>
              <a:rPr lang="en-US" altLang="zh-TW" dirty="0" smtClean="0"/>
              <a:t>%define NPO south pole</a:t>
            </a:r>
          </a:p>
          <a:p>
            <a:r>
              <a:rPr lang="en-US" altLang="zh-TW" dirty="0" smtClean="0"/>
              <a:t>x1=180;x2=220;y1=15;y2=30;</a:t>
            </a:r>
          </a:p>
          <a:p>
            <a:r>
              <a:rPr lang="en-US" altLang="zh-TW" dirty="0" smtClean="0"/>
              <a:t>%NPO</a:t>
            </a:r>
            <a:r>
              <a:rPr lang="en-US" altLang="zh-TW" baseline="0" dirty="0" smtClean="0"/>
              <a:t> south pole southern tip</a:t>
            </a:r>
            <a:endParaRPr lang="en-US" altLang="zh-TW" dirty="0" smtClean="0"/>
          </a:p>
          <a:p>
            <a:r>
              <a:rPr lang="en-US" altLang="zh-TW" dirty="0" smtClean="0"/>
              <a:t>x1=190;x2=210;y1=5;y2=20;</a:t>
            </a:r>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7</a:t>
            </a:fld>
            <a:endParaRPr lang="en-US"/>
          </a:p>
        </p:txBody>
      </p:sp>
    </p:spTree>
    <p:extLst>
      <p:ext uri="{BB962C8B-B14F-4D97-AF65-F5344CB8AC3E}">
        <p14:creationId xmlns:p14="http://schemas.microsoft.com/office/powerpoint/2010/main" val="239307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Eastward propagation in troposphere</a:t>
            </a:r>
            <a:r>
              <a:rPr lang="en-US" altLang="zh-TW" baseline="0" dirty="0" smtClean="0"/>
              <a:t> (around 500mb). Reach maximum DJF-JFM.</a:t>
            </a:r>
          </a:p>
          <a:p>
            <a:r>
              <a:rPr lang="en-US" altLang="zh-TW" baseline="0" dirty="0" smtClean="0"/>
              <a:t>Omega downward in 100-140E. Enhanced in 220E. Also 140-180E a downward signal.</a:t>
            </a:r>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10</a:t>
            </a:fld>
            <a:endParaRPr lang="en-US"/>
          </a:p>
        </p:txBody>
      </p:sp>
    </p:spTree>
    <p:extLst>
      <p:ext uri="{BB962C8B-B14F-4D97-AF65-F5344CB8AC3E}">
        <p14:creationId xmlns:p14="http://schemas.microsoft.com/office/powerpoint/2010/main" val="74235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12</a:t>
            </a:fld>
            <a:endParaRPr lang="en-US"/>
          </a:p>
        </p:txBody>
      </p:sp>
    </p:spTree>
    <p:extLst>
      <p:ext uri="{BB962C8B-B14F-4D97-AF65-F5344CB8AC3E}">
        <p14:creationId xmlns:p14="http://schemas.microsoft.com/office/powerpoint/2010/main" val="360660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Fig. 5. The stationary </a:t>
            </a:r>
            <a:r>
              <a:rPr kumimoji="0" lang="en-US" altLang="en-US" sz="1200" b="0" i="0" u="none" strike="noStrike" cap="none" normalizeH="0" baseline="0" dirty="0" err="1" smtClean="0">
                <a:ln>
                  <a:noFill/>
                </a:ln>
                <a:solidFill>
                  <a:schemeClr val="tx1"/>
                </a:solidFill>
                <a:effectLst/>
                <a:latin typeface="Calibri" pitchFamily="34" charset="0"/>
                <a:ea typeface="PMingLiU" pitchFamily="18" charset="-120"/>
                <a:cs typeface="Times New Roman" pitchFamily="18" charset="0"/>
              </a:rPr>
              <a:t>Rossby</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wave ray trajectories (green curves) with initialed zonal wavenumber k = 2, 4, 6 (upper, middle, bottom) under the NDJ (right panels) 500-hPa climatological flows (gray vectors) for the period of 1965-2012. Red forks over pink shadings denote wave source arrays over the PAMS region (110</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E-140</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E, 5</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N-30</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N)</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Fig. 7. Same as Fig.5, but for the 250-hPa climatological flows</a:t>
            </a:r>
            <a:endPar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13</a:t>
            </a:fld>
            <a:endParaRPr lang="en-US"/>
          </a:p>
        </p:txBody>
      </p:sp>
    </p:spTree>
    <p:extLst>
      <p:ext uri="{BB962C8B-B14F-4D97-AF65-F5344CB8AC3E}">
        <p14:creationId xmlns:p14="http://schemas.microsoft.com/office/powerpoint/2010/main" val="140237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4DD336A-D926-4B7F-9DA4-015E8D760CC5}" type="datetimeFigureOut">
              <a:rPr lang="en-US" smtClean="0"/>
              <a:pPr/>
              <a:t>6/8/2018</a:t>
            </a:fld>
            <a:endParaRPr lang="en-US"/>
          </a:p>
        </p:txBody>
      </p:sp>
      <p:sp>
        <p:nvSpPr>
          <p:cNvPr id="8" name="Slide Number Placeholder 7"/>
          <p:cNvSpPr>
            <a:spLocks noGrp="1"/>
          </p:cNvSpPr>
          <p:nvPr>
            <p:ph type="sldNum" sz="quarter" idx="11"/>
          </p:nvPr>
        </p:nvSpPr>
        <p:spPr/>
        <p:txBody>
          <a:bodyPr/>
          <a:lstStyle/>
          <a:p>
            <a:fld id="{90325930-36DB-4B2F-83E7-BDB0D7ABBB4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336A-D926-4B7F-9DA4-015E8D760CC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336A-D926-4B7F-9DA4-015E8D760CC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4DD336A-D926-4B7F-9DA4-015E8D760CC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D336A-D926-4B7F-9DA4-015E8D760CC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4DD336A-D926-4B7F-9DA4-015E8D760CC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DD336A-D926-4B7F-9DA4-015E8D760CC5}" type="datetimeFigureOut">
              <a:rPr lang="en-US" smtClean="0"/>
              <a:pPr/>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25930-36DB-4B2F-83E7-BDB0D7ABBB4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DD336A-D926-4B7F-9DA4-015E8D760CC5}" type="datetimeFigureOut">
              <a:rPr lang="en-US" smtClean="0"/>
              <a:pPr/>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D336A-D926-4B7F-9DA4-015E8D760CC5}" type="datetimeFigureOut">
              <a:rPr lang="en-US" smtClean="0"/>
              <a:pPr/>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336A-D926-4B7F-9DA4-015E8D760CC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336A-D926-4B7F-9DA4-015E8D760CC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4DD336A-D926-4B7F-9DA4-015E8D760CC5}" type="datetimeFigureOut">
              <a:rPr lang="en-US" smtClean="0"/>
              <a:pPr/>
              <a:t>6/8/2018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0325930-36DB-4B2F-83E7-BDB0D7ABBB4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986" y="-1574"/>
            <a:ext cx="3232847" cy="501648"/>
          </a:xfrm>
          <a:prstGeom prst="rect">
            <a:avLst/>
          </a:prstGeom>
        </p:spPr>
      </p:pic>
      <p:pic>
        <p:nvPicPr>
          <p:cNvPr id="15"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24800" y="0"/>
            <a:ext cx="685800" cy="500074"/>
          </a:xfrm>
          <a:prstGeom prst="rect">
            <a:avLst/>
          </a:prstGeom>
        </p:spPr>
      </p:pic>
      <p:pic>
        <p:nvPicPr>
          <p:cNvPr id="16"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10600" y="0"/>
            <a:ext cx="573088" cy="573088"/>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4.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Z:\ceof_63_ersst_20S_b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139062"/>
            <a:ext cx="4991100" cy="258160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52400" y="609600"/>
            <a:ext cx="9067800" cy="1754326"/>
          </a:xfrm>
          <a:prstGeom prst="rect">
            <a:avLst/>
          </a:prstGeom>
        </p:spPr>
        <p:txBody>
          <a:bodyPr wrap="square">
            <a:spAutoFit/>
          </a:bodyPr>
          <a:lstStyle/>
          <a:p>
            <a:r>
              <a:rPr lang="en-US" altLang="zh-TW" sz="3600" b="1" dirty="0" smtClean="0">
                <a:solidFill>
                  <a:srgbClr val="0000FF"/>
                </a:solidFill>
                <a:latin typeface="Comic Sans MS" panose="030F0702030302020204" pitchFamily="66" charset="0"/>
              </a:rPr>
              <a:t>Could </a:t>
            </a:r>
            <a:r>
              <a:rPr lang="en-US" altLang="zh-TW" sz="3600" b="1" dirty="0">
                <a:solidFill>
                  <a:srgbClr val="0000FF"/>
                </a:solidFill>
                <a:latin typeface="Comic Sans MS" panose="030F0702030302020204" pitchFamily="66" charset="0"/>
              </a:rPr>
              <a:t>the North Pacific Oscillation Be Modified by the Initiation of East Asian Winter Monsoon?</a:t>
            </a:r>
            <a:endParaRPr lang="zh-TW" altLang="en-US" sz="3600" b="1" dirty="0">
              <a:solidFill>
                <a:srgbClr val="0000FF"/>
              </a:solidFill>
              <a:latin typeface="Comic Sans MS" panose="030F0702030302020204" pitchFamily="66" charset="0"/>
            </a:endParaRPr>
          </a:p>
        </p:txBody>
      </p:sp>
      <p:sp>
        <p:nvSpPr>
          <p:cNvPr id="9" name="矩形 8"/>
          <p:cNvSpPr/>
          <p:nvPr/>
        </p:nvSpPr>
        <p:spPr>
          <a:xfrm>
            <a:off x="152400" y="4495800"/>
            <a:ext cx="8839200" cy="1785104"/>
          </a:xfrm>
          <a:prstGeom prst="rect">
            <a:avLst/>
          </a:prstGeom>
        </p:spPr>
        <p:txBody>
          <a:bodyPr wrap="square">
            <a:spAutoFit/>
          </a:bodyPr>
          <a:lstStyle/>
          <a:p>
            <a:pPr algn="ctr"/>
            <a:r>
              <a:rPr lang="en-US" altLang="zh-TW" sz="2800" b="1" dirty="0" smtClean="0">
                <a:solidFill>
                  <a:srgbClr val="C00000"/>
                </a:solidFill>
                <a:latin typeface="Comic Sans MS" panose="030F0702030302020204" pitchFamily="66" charset="0"/>
              </a:rPr>
              <a:t>Yu-heng Tseng</a:t>
            </a:r>
            <a:r>
              <a:rPr lang="en-US" altLang="zh-TW" sz="2800" b="1" baseline="30000" dirty="0" smtClean="0">
                <a:solidFill>
                  <a:srgbClr val="C00000"/>
                </a:solidFill>
                <a:latin typeface="Comic Sans MS" panose="030F0702030302020204" pitchFamily="66" charset="0"/>
              </a:rPr>
              <a:t>1</a:t>
            </a:r>
            <a:r>
              <a:rPr lang="en-US" altLang="zh-TW" sz="2800" b="1" dirty="0">
                <a:solidFill>
                  <a:srgbClr val="C00000"/>
                </a:solidFill>
                <a:latin typeface="Comic Sans MS" panose="030F0702030302020204" pitchFamily="66" charset="0"/>
              </a:rPr>
              <a:t>, </a:t>
            </a:r>
            <a:r>
              <a:rPr lang="en-US" altLang="zh-TW" sz="2800" b="1" dirty="0" err="1" smtClean="0">
                <a:solidFill>
                  <a:srgbClr val="C00000"/>
                </a:solidFill>
                <a:latin typeface="Comic Sans MS" panose="030F0702030302020204" pitchFamily="66" charset="0"/>
              </a:rPr>
              <a:t>Ruiqiang</a:t>
            </a:r>
            <a:r>
              <a:rPr lang="en-US" altLang="zh-TW" sz="2800" b="1" dirty="0" smtClean="0">
                <a:solidFill>
                  <a:srgbClr val="C00000"/>
                </a:solidFill>
                <a:latin typeface="Comic Sans MS" panose="030F0702030302020204" pitchFamily="66" charset="0"/>
              </a:rPr>
              <a:t> Ding</a:t>
            </a:r>
            <a:r>
              <a:rPr lang="en-US" altLang="zh-TW" sz="2800" b="1" baseline="30000" dirty="0">
                <a:solidFill>
                  <a:srgbClr val="C00000"/>
                </a:solidFill>
                <a:latin typeface="Comic Sans MS" panose="030F0702030302020204" pitchFamily="66" charset="0"/>
              </a:rPr>
              <a:t>2</a:t>
            </a:r>
            <a:r>
              <a:rPr lang="en-US" altLang="zh-TW" sz="2800" b="1" dirty="0" smtClean="0">
                <a:solidFill>
                  <a:srgbClr val="C00000"/>
                </a:solidFill>
                <a:latin typeface="Comic Sans MS" panose="030F0702030302020204" pitchFamily="66" charset="0"/>
              </a:rPr>
              <a:t>, Sen Zhao</a:t>
            </a:r>
            <a:r>
              <a:rPr lang="en-US" altLang="zh-TW" sz="2800" b="1" baseline="30000" dirty="0">
                <a:solidFill>
                  <a:srgbClr val="C00000"/>
                </a:solidFill>
                <a:latin typeface="Comic Sans MS" panose="030F0702030302020204" pitchFamily="66" charset="0"/>
              </a:rPr>
              <a:t>3</a:t>
            </a:r>
            <a:r>
              <a:rPr lang="en-US" altLang="zh-TW" sz="2800" b="1" dirty="0">
                <a:solidFill>
                  <a:srgbClr val="C00000"/>
                </a:solidFill>
                <a:latin typeface="Comic Sans MS" panose="030F0702030302020204" pitchFamily="66" charset="0"/>
              </a:rPr>
              <a:t>, Yi-Chun </a:t>
            </a:r>
            <a:r>
              <a:rPr lang="en-US" altLang="zh-TW" sz="2800" b="1" dirty="0" smtClean="0">
                <a:solidFill>
                  <a:srgbClr val="C00000"/>
                </a:solidFill>
                <a:latin typeface="Comic Sans MS" panose="030F0702030302020204" pitchFamily="66" charset="0"/>
              </a:rPr>
              <a:t>Kuo</a:t>
            </a:r>
            <a:r>
              <a:rPr lang="en-US" altLang="zh-TW" sz="2800" b="1" baseline="30000" dirty="0" smtClean="0">
                <a:solidFill>
                  <a:srgbClr val="C00000"/>
                </a:solidFill>
                <a:latin typeface="Comic Sans MS" panose="030F0702030302020204" pitchFamily="66" charset="0"/>
              </a:rPr>
              <a:t>1</a:t>
            </a:r>
            <a:r>
              <a:rPr lang="en-US" altLang="zh-TW" sz="2800" b="1" dirty="0" smtClean="0">
                <a:solidFill>
                  <a:srgbClr val="C00000"/>
                </a:solidFill>
                <a:latin typeface="Comic Sans MS" panose="030F0702030302020204" pitchFamily="66" charset="0"/>
              </a:rPr>
              <a:t> </a:t>
            </a:r>
          </a:p>
          <a:p>
            <a:pPr algn="ctr"/>
            <a:r>
              <a:rPr lang="en-US" altLang="zh-TW" b="1" i="1" baseline="30000" dirty="0" smtClean="0">
                <a:solidFill>
                  <a:srgbClr val="FF0000"/>
                </a:solidFill>
                <a:latin typeface="Comic Sans MS" panose="030F0702030302020204" pitchFamily="66" charset="0"/>
              </a:rPr>
              <a:t>1</a:t>
            </a:r>
            <a:r>
              <a:rPr lang="en-US" altLang="zh-TW" i="1" dirty="0" smtClean="0">
                <a:solidFill>
                  <a:srgbClr val="FF0000"/>
                </a:solidFill>
                <a:latin typeface="Comic Sans MS" panose="030F0702030302020204" pitchFamily="66" charset="0"/>
              </a:rPr>
              <a:t>Institute of Oceanography, National Taiwan University, Taiwan</a:t>
            </a:r>
          </a:p>
          <a:p>
            <a:pPr algn="ctr"/>
            <a:r>
              <a:rPr lang="en-US" altLang="zh-TW" i="1" baseline="30000" dirty="0" smtClean="0">
                <a:solidFill>
                  <a:srgbClr val="FF0000"/>
                </a:solidFill>
                <a:latin typeface="Comic Sans MS" panose="030F0702030302020204" pitchFamily="66" charset="0"/>
              </a:rPr>
              <a:t>2</a:t>
            </a:r>
            <a:r>
              <a:rPr lang="en-US" altLang="zh-TW" i="1" dirty="0" smtClean="0">
                <a:solidFill>
                  <a:srgbClr val="FF0000"/>
                </a:solidFill>
                <a:latin typeface="Comic Sans MS" panose="030F0702030302020204" pitchFamily="66" charset="0"/>
              </a:rPr>
              <a:t>Institute </a:t>
            </a:r>
            <a:r>
              <a:rPr lang="en-US" altLang="zh-TW" i="1" dirty="0">
                <a:solidFill>
                  <a:srgbClr val="FF0000"/>
                </a:solidFill>
                <a:latin typeface="Comic Sans MS" panose="030F0702030302020204" pitchFamily="66" charset="0"/>
              </a:rPr>
              <a:t>of </a:t>
            </a:r>
            <a:r>
              <a:rPr lang="en-US" altLang="zh-TW" i="1" dirty="0" smtClean="0">
                <a:solidFill>
                  <a:srgbClr val="FF0000"/>
                </a:solidFill>
                <a:latin typeface="Comic Sans MS" panose="030F0702030302020204" pitchFamily="66" charset="0"/>
              </a:rPr>
              <a:t>Atmospheric Physics, Chinese Academy of Sciences, China</a:t>
            </a:r>
          </a:p>
          <a:p>
            <a:pPr algn="ctr"/>
            <a:r>
              <a:rPr lang="en-US" altLang="zh-TW" i="1" baseline="30000" dirty="0" smtClean="0">
                <a:solidFill>
                  <a:srgbClr val="FF0000"/>
                </a:solidFill>
                <a:latin typeface="Comic Sans MS" panose="030F0702030302020204" pitchFamily="66" charset="0"/>
              </a:rPr>
              <a:t>3</a:t>
            </a:r>
            <a:r>
              <a:rPr lang="en-US" altLang="zh-TW" i="1" dirty="0" smtClean="0">
                <a:solidFill>
                  <a:srgbClr val="FF0000"/>
                </a:solidFill>
                <a:latin typeface="Comic Sans MS" panose="030F0702030302020204" pitchFamily="66" charset="0"/>
              </a:rPr>
              <a:t>U. Hawaii, </a:t>
            </a:r>
            <a:r>
              <a:rPr lang="en-US" altLang="zh-TW" i="1" dirty="0" err="1" smtClean="0">
                <a:solidFill>
                  <a:srgbClr val="FF0000"/>
                </a:solidFill>
                <a:latin typeface="Comic Sans MS" panose="030F0702030302020204" pitchFamily="66" charset="0"/>
              </a:rPr>
              <a:t>Manoa</a:t>
            </a:r>
            <a:r>
              <a:rPr lang="en-US" altLang="zh-TW" i="1" dirty="0" smtClean="0">
                <a:solidFill>
                  <a:srgbClr val="FF0000"/>
                </a:solidFill>
                <a:latin typeface="Comic Sans MS" panose="030F0702030302020204" pitchFamily="66" charset="0"/>
              </a:rPr>
              <a:t>, USA</a:t>
            </a:r>
          </a:p>
        </p:txBody>
      </p:sp>
    </p:spTree>
    <p:extLst>
      <p:ext uri="{BB962C8B-B14F-4D97-AF65-F5344CB8AC3E}">
        <p14:creationId xmlns:p14="http://schemas.microsoft.com/office/powerpoint/2010/main" val="31313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3248" y="685167"/>
            <a:ext cx="5076952" cy="646331"/>
          </a:xfrm>
          <a:prstGeom prst="rect">
            <a:avLst/>
          </a:prstGeom>
        </p:spPr>
        <p:txBody>
          <a:bodyPr wrap="square">
            <a:spAutoFit/>
          </a:bodyPr>
          <a:lstStyle/>
          <a:p>
            <a:r>
              <a:rPr lang="en-US" altLang="zh-TW" dirty="0">
                <a:latin typeface="Comic Sans MS" panose="030F0702030302020204" pitchFamily="66" charset="0"/>
              </a:rPr>
              <a:t>Correlation of </a:t>
            </a:r>
            <a:r>
              <a:rPr lang="en-US" altLang="zh-TW" dirty="0" smtClean="0">
                <a:latin typeface="Comic Sans MS" panose="030F0702030302020204" pitchFamily="66" charset="0"/>
              </a:rPr>
              <a:t>NDJ </a:t>
            </a:r>
            <a:r>
              <a:rPr kumimoji="1" lang="en-US" altLang="zh-TW" dirty="0" smtClean="0">
                <a:latin typeface="Comic Sans MS" panose="030F0702030302020204" pitchFamily="66" charset="0"/>
                <a:ea typeface="SimHei" pitchFamily="49" charset="-122"/>
              </a:rPr>
              <a:t>EAWMI </a:t>
            </a:r>
            <a:r>
              <a:rPr lang="en-US" altLang="zh-TW" dirty="0" smtClean="0">
                <a:latin typeface="Comic Sans MS" panose="030F0702030302020204" pitchFamily="66" charset="0"/>
              </a:rPr>
              <a:t>with </a:t>
            </a:r>
            <a:r>
              <a:rPr lang="en-US" altLang="zh-TW" dirty="0">
                <a:latin typeface="Comic Sans MS" panose="030F0702030302020204" pitchFamily="66" charset="0"/>
              </a:rPr>
              <a:t>several lags </a:t>
            </a:r>
            <a:r>
              <a:rPr lang="en-US" altLang="zh-TW" dirty="0" smtClean="0">
                <a:latin typeface="Comic Sans MS" panose="030F0702030302020204" pitchFamily="66" charset="0"/>
              </a:rPr>
              <a:t>of GH, </a:t>
            </a:r>
            <a:r>
              <a:rPr lang="el-GR" altLang="zh-TW" dirty="0" smtClean="0">
                <a:latin typeface="Comic Sans MS" panose="030F0702030302020204" pitchFamily="66" charset="0"/>
              </a:rPr>
              <a:t>Ω</a:t>
            </a:r>
            <a:r>
              <a:rPr lang="en-US" altLang="zh-TW" dirty="0" smtClean="0">
                <a:latin typeface="Comic Sans MS" panose="030F0702030302020204" pitchFamily="66" charset="0"/>
              </a:rPr>
              <a:t> and </a:t>
            </a:r>
            <a:r>
              <a:rPr lang="en-US" altLang="zh-TW" dirty="0" err="1" smtClean="0">
                <a:latin typeface="Comic Sans MS" panose="030F0702030302020204" pitchFamily="66" charset="0"/>
              </a:rPr>
              <a:t>T</a:t>
            </a:r>
            <a:r>
              <a:rPr lang="en-US" altLang="zh-TW" baseline="-25000" dirty="0" err="1" smtClean="0">
                <a:latin typeface="Comic Sans MS" panose="030F0702030302020204" pitchFamily="66" charset="0"/>
              </a:rPr>
              <a:t>air</a:t>
            </a:r>
            <a:r>
              <a:rPr lang="en-US" altLang="zh-TW" dirty="0" smtClean="0">
                <a:latin typeface="Comic Sans MS" panose="030F0702030302020204" pitchFamily="66" charset="0"/>
              </a:rPr>
              <a:t> (25˚N)</a:t>
            </a:r>
            <a:endParaRPr lang="zh-TW" altLang="en-US" dirty="0">
              <a:latin typeface="Comic Sans MS" panose="030F0702030302020204" pitchFamily="66" charset="0"/>
            </a:endParaRPr>
          </a:p>
        </p:txBody>
      </p:sp>
      <p:pic>
        <p:nvPicPr>
          <p:cNvPr id="7" name="圖片 6" descr="D:\CESM\SLP\vw_GeoH_omega_temp_all_sm3_NDJ.png"/>
          <p:cNvPicPr/>
          <p:nvPr/>
        </p:nvPicPr>
        <p:blipFill>
          <a:blip r:embed="rId3">
            <a:extLst>
              <a:ext uri="{28A0092B-C50C-407E-A947-70E740481C1C}">
                <a14:useLocalDpi xmlns:a14="http://schemas.microsoft.com/office/drawing/2010/main" val="0"/>
              </a:ext>
            </a:extLst>
          </a:blip>
          <a:srcRect/>
          <a:stretch>
            <a:fillRect/>
          </a:stretch>
        </p:blipFill>
        <p:spPr bwMode="auto">
          <a:xfrm>
            <a:off x="333248" y="1397546"/>
            <a:ext cx="8810752" cy="5460453"/>
          </a:xfrm>
          <a:prstGeom prst="rect">
            <a:avLst/>
          </a:prstGeom>
          <a:noFill/>
          <a:ln>
            <a:noFill/>
          </a:ln>
        </p:spPr>
      </p:pic>
      <p:sp>
        <p:nvSpPr>
          <p:cNvPr id="8" name="矩形 7"/>
          <p:cNvSpPr/>
          <p:nvPr/>
        </p:nvSpPr>
        <p:spPr>
          <a:xfrm>
            <a:off x="2057400" y="192724"/>
            <a:ext cx="3485249" cy="492443"/>
          </a:xfrm>
          <a:prstGeom prst="rect">
            <a:avLst/>
          </a:prstGeom>
        </p:spPr>
        <p:txBody>
          <a:bodyPr wrap="none">
            <a:spAutoFit/>
          </a:bodyPr>
          <a:lstStyle/>
          <a:p>
            <a:pPr lvl="1"/>
            <a:r>
              <a:rPr lang="en-US" altLang="zh-TW" sz="2600" dirty="0" smtClean="0">
                <a:solidFill>
                  <a:srgbClr val="FF0000"/>
                </a:solidFill>
                <a:latin typeface="Comic Sans MS" panose="030F0702030302020204" pitchFamily="66" charset="0"/>
              </a:rPr>
              <a:t>Vertical structure</a:t>
            </a:r>
            <a:endParaRPr lang="en-US" altLang="zh-TW" sz="2600" dirty="0">
              <a:solidFill>
                <a:srgbClr val="FF0000"/>
              </a:solidFill>
              <a:latin typeface="Comic Sans MS" panose="030F0702030302020204" pitchFamily="66" charset="0"/>
            </a:endParaRPr>
          </a:p>
        </p:txBody>
      </p:sp>
      <p:sp>
        <p:nvSpPr>
          <p:cNvPr id="6" name="文字方塊 5"/>
          <p:cNvSpPr txBox="1"/>
          <p:nvPr/>
        </p:nvSpPr>
        <p:spPr>
          <a:xfrm>
            <a:off x="333248" y="5638800"/>
            <a:ext cx="8277352" cy="1200329"/>
          </a:xfrm>
          <a:prstGeom prst="rect">
            <a:avLst/>
          </a:prstGeom>
          <a:solidFill>
            <a:schemeClr val="bg1"/>
          </a:solidFill>
        </p:spPr>
        <p:txBody>
          <a:bodyPr wrap="square" rtlCol="0">
            <a:spAutoFit/>
          </a:bodyPr>
          <a:lstStyle/>
          <a:p>
            <a:r>
              <a:rPr lang="en-US" altLang="zh-TW" b="1" dirty="0" smtClean="0">
                <a:latin typeface="Comic Sans MS" panose="030F0702030302020204" pitchFamily="66" charset="0"/>
              </a:rPr>
              <a:t>		Southern lobe of the NPO (180-220E)</a:t>
            </a:r>
          </a:p>
          <a:p>
            <a:endParaRPr lang="en-US" altLang="zh-TW" b="1" dirty="0" smtClean="0">
              <a:latin typeface="Comic Sans MS" panose="030F0702030302020204" pitchFamily="66" charset="0"/>
            </a:endParaRPr>
          </a:p>
          <a:p>
            <a:r>
              <a:rPr lang="en-US" altLang="zh-TW" b="1" dirty="0" smtClean="0">
                <a:latin typeface="Comic Sans MS" panose="030F0702030302020204" pitchFamily="66" charset="0"/>
              </a:rPr>
              <a:t>	</a:t>
            </a:r>
          </a:p>
          <a:p>
            <a:endParaRPr lang="zh-TW" altLang="en-US" b="1" dirty="0">
              <a:latin typeface="Comic Sans MS" panose="030F0702030302020204" pitchFamily="66" charset="0"/>
            </a:endParaRPr>
          </a:p>
        </p:txBody>
      </p:sp>
      <p:pic>
        <p:nvPicPr>
          <p:cNvPr id="9" name="圖片 8"/>
          <p:cNvPicPr>
            <a:picLocks noChangeAspect="1"/>
          </p:cNvPicPr>
          <p:nvPr/>
        </p:nvPicPr>
        <p:blipFill rotWithShape="1">
          <a:blip r:embed="rId4">
            <a:extLst>
              <a:ext uri="{28A0092B-C50C-407E-A947-70E740481C1C}">
                <a14:useLocalDpi xmlns:a14="http://schemas.microsoft.com/office/drawing/2010/main" val="0"/>
              </a:ext>
            </a:extLst>
          </a:blip>
          <a:srcRect l="5534" t="1553" r="13350" b="67404"/>
          <a:stretch/>
        </p:blipFill>
        <p:spPr>
          <a:xfrm>
            <a:off x="6219316" y="7620"/>
            <a:ext cx="2924684" cy="1524000"/>
          </a:xfrm>
          <a:prstGeom prst="rect">
            <a:avLst/>
          </a:prstGeom>
        </p:spPr>
      </p:pic>
      <p:cxnSp>
        <p:nvCxnSpPr>
          <p:cNvPr id="3" name="直線接點 2"/>
          <p:cNvCxnSpPr/>
          <p:nvPr/>
        </p:nvCxnSpPr>
        <p:spPr>
          <a:xfrm>
            <a:off x="6400800" y="720000"/>
            <a:ext cx="2057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flipH="1">
            <a:off x="4724400" y="1531620"/>
            <a:ext cx="248477" cy="40411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flipH="1">
            <a:off x="7416000" y="1524000"/>
            <a:ext cx="248477" cy="40411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flipH="1">
            <a:off x="2037523" y="1521469"/>
            <a:ext cx="248477" cy="40411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2320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914400" y="2209800"/>
            <a:ext cx="7467600" cy="2800767"/>
          </a:xfrm>
          <a:prstGeom prst="rect">
            <a:avLst/>
          </a:prstGeom>
        </p:spPr>
        <p:txBody>
          <a:bodyPr wrap="square">
            <a:spAutoFit/>
          </a:bodyPr>
          <a:lstStyle/>
          <a:p>
            <a:pPr>
              <a:spcBef>
                <a:spcPct val="0"/>
              </a:spcBef>
            </a:pPr>
            <a:r>
              <a:rPr kumimoji="1" lang="en-US" sz="3200" b="1" dirty="0" smtClean="0">
                <a:solidFill>
                  <a:srgbClr val="FF0000"/>
                </a:solidFill>
                <a:latin typeface="Comic Sans MS" panose="030F0702030302020204" pitchFamily="66" charset="0"/>
                <a:ea typeface="SimHei" pitchFamily="49" charset="-122"/>
              </a:rPr>
              <a:t>Verified by the </a:t>
            </a:r>
            <a:r>
              <a:rPr kumimoji="1" lang="en-US" sz="3200" b="1" dirty="0" err="1" smtClean="0">
                <a:solidFill>
                  <a:srgbClr val="FF0000"/>
                </a:solidFill>
                <a:latin typeface="Comic Sans MS" panose="030F0702030302020204" pitchFamily="66" charset="0"/>
                <a:ea typeface="SimHei" pitchFamily="49" charset="-122"/>
              </a:rPr>
              <a:t>Rossby</a:t>
            </a:r>
            <a:r>
              <a:rPr kumimoji="1" lang="en-US" sz="3200" b="1" dirty="0" smtClean="0">
                <a:solidFill>
                  <a:srgbClr val="FF0000"/>
                </a:solidFill>
                <a:latin typeface="Comic Sans MS" panose="030F0702030302020204" pitchFamily="66" charset="0"/>
                <a:ea typeface="SimHei" pitchFamily="49" charset="-122"/>
              </a:rPr>
              <a:t> </a:t>
            </a:r>
            <a:r>
              <a:rPr kumimoji="1" lang="en-US" sz="3200" b="1" dirty="0">
                <a:solidFill>
                  <a:srgbClr val="FF0000"/>
                </a:solidFill>
                <a:latin typeface="Comic Sans MS" panose="030F0702030302020204" pitchFamily="66" charset="0"/>
                <a:ea typeface="SimHei" pitchFamily="49" charset="-122"/>
              </a:rPr>
              <a:t>W</a:t>
            </a:r>
            <a:r>
              <a:rPr kumimoji="1" lang="en-US" sz="3200" b="1" dirty="0" smtClean="0">
                <a:solidFill>
                  <a:srgbClr val="FF0000"/>
                </a:solidFill>
                <a:latin typeface="Comic Sans MS" panose="030F0702030302020204" pitchFamily="66" charset="0"/>
                <a:ea typeface="SimHei" pitchFamily="49" charset="-122"/>
              </a:rPr>
              <a:t>ave </a:t>
            </a:r>
            <a:r>
              <a:rPr kumimoji="1" lang="en-US" sz="3200" b="1" dirty="0">
                <a:solidFill>
                  <a:srgbClr val="FF0000"/>
                </a:solidFill>
                <a:latin typeface="Comic Sans MS" panose="030F0702030302020204" pitchFamily="66" charset="0"/>
                <a:ea typeface="SimHei" pitchFamily="49" charset="-122"/>
              </a:rPr>
              <a:t>R</a:t>
            </a:r>
            <a:r>
              <a:rPr kumimoji="1" lang="en-US" sz="3200" b="1" dirty="0" smtClean="0">
                <a:solidFill>
                  <a:srgbClr val="FF0000"/>
                </a:solidFill>
                <a:latin typeface="Comic Sans MS" panose="030F0702030302020204" pitchFamily="66" charset="0"/>
                <a:ea typeface="SimHei" pitchFamily="49" charset="-122"/>
              </a:rPr>
              <a:t>ay</a:t>
            </a:r>
          </a:p>
          <a:p>
            <a:pPr marL="457200" indent="-457200">
              <a:spcBef>
                <a:spcPct val="0"/>
              </a:spcBef>
              <a:buFont typeface="Arial" panose="020B0604020202020204" pitchFamily="34" charset="0"/>
              <a:buChar char="•"/>
            </a:pPr>
            <a:r>
              <a:rPr kumimoji="1" lang="en-US" sz="2800" b="1" dirty="0" smtClean="0">
                <a:latin typeface="Comic Sans MS" panose="030F0702030302020204" pitchFamily="66" charset="0"/>
                <a:ea typeface="SimHei" pitchFamily="49" charset="-122"/>
              </a:rPr>
              <a:t>Dispersion relation</a:t>
            </a:r>
          </a:p>
          <a:p>
            <a:pPr marL="457200" indent="-457200">
              <a:spcBef>
                <a:spcPct val="0"/>
              </a:spcBef>
              <a:buFont typeface="Arial" panose="020B0604020202020204" pitchFamily="34" charset="0"/>
              <a:buChar char="•"/>
            </a:pPr>
            <a:r>
              <a:rPr kumimoji="1" lang="en-US" sz="2800" b="1" dirty="0" smtClean="0">
                <a:latin typeface="Comic Sans MS" panose="030F0702030302020204" pitchFamily="66" charset="0"/>
                <a:ea typeface="SimHei" pitchFamily="49" charset="-122"/>
              </a:rPr>
              <a:t>Perturbed wave sources in the WNP (Zhao et al., 2015 J. </a:t>
            </a:r>
            <a:r>
              <a:rPr kumimoji="1" lang="en-US" sz="2800" b="1" dirty="0" err="1" smtClean="0">
                <a:latin typeface="Comic Sans MS" panose="030F0702030302020204" pitchFamily="66" charset="0"/>
                <a:ea typeface="SimHei" pitchFamily="49" charset="-122"/>
              </a:rPr>
              <a:t>Clim</a:t>
            </a:r>
            <a:r>
              <a:rPr kumimoji="1" lang="en-US" sz="2800" b="1" dirty="0" smtClean="0">
                <a:latin typeface="Comic Sans MS" panose="030F0702030302020204" pitchFamily="66" charset="0"/>
                <a:ea typeface="SimHei" pitchFamily="49" charset="-122"/>
              </a:rPr>
              <a:t>.;</a:t>
            </a:r>
          </a:p>
          <a:p>
            <a:pPr>
              <a:spcBef>
                <a:spcPct val="0"/>
              </a:spcBef>
            </a:pPr>
            <a:r>
              <a:rPr kumimoji="1" lang="en-US" sz="2800" b="1" dirty="0">
                <a:latin typeface="Comic Sans MS" panose="030F0702030302020204" pitchFamily="66" charset="0"/>
                <a:ea typeface="SimHei" pitchFamily="49" charset="-122"/>
              </a:rPr>
              <a:t> </a:t>
            </a:r>
            <a:r>
              <a:rPr kumimoji="1" lang="en-US" sz="2800" b="1" dirty="0" smtClean="0">
                <a:latin typeface="Comic Sans MS" panose="030F0702030302020204" pitchFamily="66" charset="0"/>
                <a:ea typeface="SimHei" pitchFamily="49" charset="-122"/>
              </a:rPr>
              <a:t>   Li et al., 2015 JAS) </a:t>
            </a:r>
          </a:p>
          <a:p>
            <a:pPr marL="457200" indent="-457200">
              <a:spcBef>
                <a:spcPct val="0"/>
              </a:spcBef>
              <a:buFont typeface="Arial" panose="020B0604020202020204" pitchFamily="34" charset="0"/>
              <a:buChar char="•"/>
            </a:pPr>
            <a:endParaRPr kumimoji="1" lang="en-US" sz="3200" b="1" dirty="0">
              <a:solidFill>
                <a:srgbClr val="FF0000"/>
              </a:solidFill>
              <a:latin typeface="Comic Sans MS" panose="030F0702030302020204" pitchFamily="66" charset="0"/>
              <a:ea typeface="SimHei" pitchFamily="49" charset="-122"/>
            </a:endParaRPr>
          </a:p>
        </p:txBody>
      </p:sp>
    </p:spTree>
    <p:extLst>
      <p:ext uri="{BB962C8B-B14F-4D97-AF65-F5344CB8AC3E}">
        <p14:creationId xmlns:p14="http://schemas.microsoft.com/office/powerpoint/2010/main" val="202168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143000"/>
            <a:ext cx="4072501" cy="184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0"/>
            <a:ext cx="4072501" cy="1845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3000"/>
            <a:ext cx="4072501" cy="184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761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143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048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953000"/>
            <a:ext cx="4066876" cy="1845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28800" y="130011"/>
            <a:ext cx="4371710" cy="492443"/>
          </a:xfrm>
          <a:prstGeom prst="rect">
            <a:avLst/>
          </a:prstGeom>
        </p:spPr>
        <p:txBody>
          <a:bodyPr wrap="none">
            <a:spAutoFit/>
          </a:bodyPr>
          <a:lstStyle/>
          <a:p>
            <a:pPr lvl="1"/>
            <a:r>
              <a:rPr lang="en-US" altLang="zh-TW" sz="2600" dirty="0" err="1">
                <a:solidFill>
                  <a:srgbClr val="FF0000"/>
                </a:solidFill>
                <a:latin typeface="Comic Sans MS" panose="030F0702030302020204" pitchFamily="66" charset="0"/>
              </a:rPr>
              <a:t>Rossby</a:t>
            </a:r>
            <a:r>
              <a:rPr lang="en-US" altLang="zh-TW" sz="2600" dirty="0">
                <a:solidFill>
                  <a:srgbClr val="FF0000"/>
                </a:solidFill>
                <a:latin typeface="Comic Sans MS" panose="030F0702030302020204" pitchFamily="66" charset="0"/>
              </a:rPr>
              <a:t> wave ray tracing</a:t>
            </a:r>
          </a:p>
        </p:txBody>
      </p:sp>
      <p:sp>
        <p:nvSpPr>
          <p:cNvPr id="6" name="矩形 5"/>
          <p:cNvSpPr/>
          <p:nvPr/>
        </p:nvSpPr>
        <p:spPr>
          <a:xfrm>
            <a:off x="5181600" y="1650560"/>
            <a:ext cx="1752600" cy="711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257800" y="3581400"/>
            <a:ext cx="1752600" cy="711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5257800" y="5486400"/>
            <a:ext cx="1752600" cy="711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542460" y="687600"/>
            <a:ext cx="1617751" cy="369332"/>
          </a:xfrm>
          <a:prstGeom prst="rect">
            <a:avLst/>
          </a:prstGeom>
          <a:noFill/>
        </p:spPr>
        <p:txBody>
          <a:bodyPr wrap="none" rtlCol="0">
            <a:spAutoFit/>
          </a:bodyPr>
          <a:lstStyle/>
          <a:p>
            <a:r>
              <a:rPr lang="en-US" altLang="zh-TW" dirty="0" smtClean="0">
                <a:latin typeface="Comic Sans MS" panose="030F0702030302020204" pitchFamily="66" charset="0"/>
              </a:rPr>
              <a:t>Near surface</a:t>
            </a:r>
            <a:endParaRPr lang="zh-TW" altLang="en-US" dirty="0">
              <a:latin typeface="Comic Sans MS" panose="030F0702030302020204" pitchFamily="66" charset="0"/>
            </a:endParaRPr>
          </a:p>
        </p:txBody>
      </p:sp>
      <p:sp>
        <p:nvSpPr>
          <p:cNvPr id="16" name="文字方塊 15"/>
          <p:cNvSpPr txBox="1"/>
          <p:nvPr/>
        </p:nvSpPr>
        <p:spPr>
          <a:xfrm>
            <a:off x="5334000" y="685800"/>
            <a:ext cx="1980029" cy="369332"/>
          </a:xfrm>
          <a:prstGeom prst="rect">
            <a:avLst/>
          </a:prstGeom>
          <a:noFill/>
        </p:spPr>
        <p:txBody>
          <a:bodyPr wrap="none" rtlCol="0">
            <a:spAutoFit/>
          </a:bodyPr>
          <a:lstStyle/>
          <a:p>
            <a:r>
              <a:rPr lang="en-US" altLang="zh-TW" dirty="0">
                <a:latin typeface="Comic Sans MS" panose="030F0702030302020204" pitchFamily="66" charset="0"/>
              </a:rPr>
              <a:t>m</a:t>
            </a:r>
            <a:r>
              <a:rPr lang="en-US" altLang="zh-TW" dirty="0" smtClean="0">
                <a:latin typeface="Comic Sans MS" panose="030F0702030302020204" pitchFamily="66" charset="0"/>
              </a:rPr>
              <a:t>id-troposphere</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76178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2" name="图片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00" y="1141702"/>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00" y="3050612"/>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0" y="4928573"/>
            <a:ext cx="4066876" cy="184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143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048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953000"/>
            <a:ext cx="4066876" cy="1845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828800" y="130011"/>
            <a:ext cx="4371710" cy="492443"/>
          </a:xfrm>
          <a:prstGeom prst="rect">
            <a:avLst/>
          </a:prstGeom>
        </p:spPr>
        <p:txBody>
          <a:bodyPr wrap="none">
            <a:spAutoFit/>
          </a:bodyPr>
          <a:lstStyle/>
          <a:p>
            <a:pPr lvl="1"/>
            <a:r>
              <a:rPr lang="en-US" altLang="zh-TW" sz="2600" dirty="0" err="1">
                <a:solidFill>
                  <a:srgbClr val="FF0000"/>
                </a:solidFill>
                <a:latin typeface="Comic Sans MS" panose="030F0702030302020204" pitchFamily="66" charset="0"/>
              </a:rPr>
              <a:t>Rossby</a:t>
            </a:r>
            <a:r>
              <a:rPr lang="en-US" altLang="zh-TW" sz="2600" dirty="0">
                <a:solidFill>
                  <a:srgbClr val="FF0000"/>
                </a:solidFill>
                <a:latin typeface="Comic Sans MS" panose="030F0702030302020204" pitchFamily="66" charset="0"/>
              </a:rPr>
              <a:t> wave ray tracing</a:t>
            </a:r>
          </a:p>
        </p:txBody>
      </p:sp>
      <p:sp>
        <p:nvSpPr>
          <p:cNvPr id="19" name="文字方塊 18"/>
          <p:cNvSpPr txBox="1"/>
          <p:nvPr/>
        </p:nvSpPr>
        <p:spPr>
          <a:xfrm>
            <a:off x="1770715" y="687600"/>
            <a:ext cx="1048685" cy="369332"/>
          </a:xfrm>
          <a:prstGeom prst="rect">
            <a:avLst/>
          </a:prstGeom>
          <a:noFill/>
        </p:spPr>
        <p:txBody>
          <a:bodyPr wrap="none" rtlCol="0">
            <a:spAutoFit/>
          </a:bodyPr>
          <a:lstStyle/>
          <a:p>
            <a:r>
              <a:rPr lang="en-US" altLang="zh-TW" dirty="0" smtClean="0">
                <a:latin typeface="Comic Sans MS" panose="030F0702030302020204" pitchFamily="66" charset="0"/>
              </a:rPr>
              <a:t>250 </a:t>
            </a:r>
            <a:r>
              <a:rPr lang="en-US" altLang="zh-TW" dirty="0" err="1" smtClean="0">
                <a:latin typeface="Comic Sans MS" panose="030F0702030302020204" pitchFamily="66" charset="0"/>
              </a:rPr>
              <a:t>hPa</a:t>
            </a:r>
            <a:endParaRPr lang="zh-TW" altLang="en-US" dirty="0">
              <a:latin typeface="Comic Sans MS" panose="030F0702030302020204" pitchFamily="66" charset="0"/>
            </a:endParaRPr>
          </a:p>
        </p:txBody>
      </p:sp>
      <p:sp>
        <p:nvSpPr>
          <p:cNvPr id="21" name="文字方塊 20"/>
          <p:cNvSpPr txBox="1"/>
          <p:nvPr/>
        </p:nvSpPr>
        <p:spPr>
          <a:xfrm>
            <a:off x="5334000" y="685800"/>
            <a:ext cx="1980029" cy="369332"/>
          </a:xfrm>
          <a:prstGeom prst="rect">
            <a:avLst/>
          </a:prstGeom>
          <a:noFill/>
        </p:spPr>
        <p:txBody>
          <a:bodyPr wrap="none" rtlCol="0">
            <a:spAutoFit/>
          </a:bodyPr>
          <a:lstStyle/>
          <a:p>
            <a:r>
              <a:rPr lang="en-US" altLang="zh-TW" dirty="0">
                <a:latin typeface="Comic Sans MS" panose="030F0702030302020204" pitchFamily="66" charset="0"/>
              </a:rPr>
              <a:t>m</a:t>
            </a:r>
            <a:r>
              <a:rPr lang="en-US" altLang="zh-TW" dirty="0" smtClean="0">
                <a:latin typeface="Comic Sans MS" panose="030F0702030302020204" pitchFamily="66" charset="0"/>
              </a:rPr>
              <a:t>id-troposphere</a:t>
            </a:r>
            <a:endParaRPr lang="zh-TW" altLang="en-US" dirty="0">
              <a:latin typeface="Comic Sans MS" panose="030F0702030302020204" pitchFamily="66" charset="0"/>
            </a:endParaRPr>
          </a:p>
        </p:txBody>
      </p:sp>
      <p:sp>
        <p:nvSpPr>
          <p:cNvPr id="2" name="橢圓 1"/>
          <p:cNvSpPr/>
          <p:nvPr/>
        </p:nvSpPr>
        <p:spPr>
          <a:xfrm>
            <a:off x="6276710" y="1981200"/>
            <a:ext cx="886090" cy="457200"/>
          </a:xfrm>
          <a:prstGeom prst="ellipse">
            <a:avLst/>
          </a:prstGeom>
          <a:solidFill>
            <a:srgbClr val="CC6600">
              <a:alpha val="40000"/>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6276710" y="3962400"/>
            <a:ext cx="886090" cy="457200"/>
          </a:xfrm>
          <a:prstGeom prst="ellipse">
            <a:avLst/>
          </a:prstGeom>
          <a:solidFill>
            <a:srgbClr val="CC6600">
              <a:alpha val="40000"/>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6276710" y="5867400"/>
            <a:ext cx="886090" cy="457200"/>
          </a:xfrm>
          <a:prstGeom prst="ellipse">
            <a:avLst/>
          </a:prstGeom>
          <a:solidFill>
            <a:srgbClr val="CC6600">
              <a:alpha val="40000"/>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5647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1177" t="1243" r="7059" b="867"/>
          <a:stretch/>
        </p:blipFill>
        <p:spPr>
          <a:xfrm>
            <a:off x="3678860" y="552070"/>
            <a:ext cx="5465139" cy="6305930"/>
          </a:xfrm>
          <a:prstGeom prst="rect">
            <a:avLst/>
          </a:prstGeom>
        </p:spPr>
      </p:pic>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0000" t="21111" b="14445"/>
          <a:stretch/>
        </p:blipFill>
        <p:spPr>
          <a:xfrm>
            <a:off x="18143" y="584727"/>
            <a:ext cx="3943236" cy="2760981"/>
          </a:xfrm>
          <a:prstGeom prst="rect">
            <a:avLst/>
          </a:prstGeom>
        </p:spPr>
      </p:pic>
      <p:sp>
        <p:nvSpPr>
          <p:cNvPr id="6" name="文字方塊 5"/>
          <p:cNvSpPr txBox="1"/>
          <p:nvPr/>
        </p:nvSpPr>
        <p:spPr>
          <a:xfrm>
            <a:off x="2286000" y="59627"/>
            <a:ext cx="4540025" cy="492443"/>
          </a:xfrm>
          <a:prstGeom prst="rect">
            <a:avLst/>
          </a:prstGeom>
          <a:noFill/>
        </p:spPr>
        <p:txBody>
          <a:bodyPr wrap="none" rtlCol="0">
            <a:spAutoFit/>
          </a:bodyPr>
          <a:lstStyle/>
          <a:p>
            <a:pPr lvl="1"/>
            <a:r>
              <a:rPr lang="en-US" altLang="zh-TW" sz="2600" dirty="0">
                <a:solidFill>
                  <a:srgbClr val="FF0000"/>
                </a:solidFill>
                <a:latin typeface="Comic Sans MS" panose="030F0702030302020204" pitchFamily="66" charset="0"/>
              </a:rPr>
              <a:t>AGCM forcing sensitivity</a:t>
            </a:r>
            <a:endParaRPr lang="zh-TW" altLang="en-US" sz="2600" dirty="0">
              <a:solidFill>
                <a:srgbClr val="FF0000"/>
              </a:solidFill>
              <a:latin typeface="Comic Sans MS" panose="030F0702030302020204" pitchFamily="66" charset="0"/>
            </a:endParaRPr>
          </a:p>
        </p:txBody>
      </p:sp>
      <p:sp>
        <p:nvSpPr>
          <p:cNvPr id="7" name="文字方塊 6"/>
          <p:cNvSpPr txBox="1"/>
          <p:nvPr/>
        </p:nvSpPr>
        <p:spPr>
          <a:xfrm>
            <a:off x="239371" y="3378365"/>
            <a:ext cx="3722008" cy="2031325"/>
          </a:xfrm>
          <a:prstGeom prst="rect">
            <a:avLst/>
          </a:prstGeom>
          <a:noFill/>
        </p:spPr>
        <p:txBody>
          <a:bodyPr wrap="square" rtlCol="0">
            <a:spAutoFit/>
          </a:bodyPr>
          <a:lstStyle/>
          <a:p>
            <a:r>
              <a:rPr lang="en-US" altLang="zh-TW" dirty="0" smtClean="0">
                <a:latin typeface="Comic Sans MS" panose="030F0702030302020204" pitchFamily="66" charset="0"/>
              </a:rPr>
              <a:t>Numerical experiments:</a:t>
            </a:r>
          </a:p>
          <a:p>
            <a:r>
              <a:rPr lang="en-US" altLang="zh-TW" dirty="0" smtClean="0">
                <a:latin typeface="Comic Sans MS" panose="030F0702030302020204" pitchFamily="66" charset="0"/>
              </a:rPr>
              <a:t>Year 2000 (control, 20 </a:t>
            </a:r>
            <a:r>
              <a:rPr lang="en-US" altLang="zh-TW" dirty="0" smtClean="0">
                <a:latin typeface="Comic Sans MS" panose="030F0702030302020204" pitchFamily="66" charset="0"/>
              </a:rPr>
              <a:t>years after quasi equilibrium)</a:t>
            </a:r>
            <a:endParaRPr lang="en-US" altLang="zh-TW" dirty="0" smtClean="0">
              <a:latin typeface="Comic Sans MS" panose="030F0702030302020204" pitchFamily="66" charset="0"/>
            </a:endParaRPr>
          </a:p>
          <a:p>
            <a:r>
              <a:rPr lang="en-US" altLang="zh-TW" dirty="0" smtClean="0">
                <a:latin typeface="Comic Sans MS" panose="030F0702030302020204" pitchFamily="66" charset="0"/>
              </a:rPr>
              <a:t>SST forcing x1</a:t>
            </a:r>
          </a:p>
          <a:p>
            <a:r>
              <a:rPr lang="en-US" altLang="zh-TW" dirty="0" smtClean="0">
                <a:latin typeface="Comic Sans MS" panose="030F0702030302020204" pitchFamily="66" charset="0"/>
              </a:rPr>
              <a:t>SST forcing x2</a:t>
            </a:r>
          </a:p>
          <a:p>
            <a:r>
              <a:rPr lang="en-US" altLang="zh-TW" dirty="0" smtClean="0">
                <a:latin typeface="Comic Sans MS" panose="030F0702030302020204" pitchFamily="66" charset="0"/>
              </a:rPr>
              <a:t>SST forcing x(-2)</a:t>
            </a:r>
          </a:p>
          <a:p>
            <a:endParaRPr lang="en-US" altLang="zh-TW" dirty="0" smtClean="0">
              <a:latin typeface="Comic Sans MS" panose="030F0702030302020204" pitchFamily="66" charset="0"/>
            </a:endParaRPr>
          </a:p>
        </p:txBody>
      </p:sp>
      <p:sp>
        <p:nvSpPr>
          <p:cNvPr id="2" name="矩形 1"/>
          <p:cNvSpPr/>
          <p:nvPr/>
        </p:nvSpPr>
        <p:spPr>
          <a:xfrm>
            <a:off x="1733846" y="5460490"/>
            <a:ext cx="4455066" cy="461665"/>
          </a:xfrm>
          <a:prstGeom prst="rect">
            <a:avLst/>
          </a:prstGeom>
        </p:spPr>
        <p:txBody>
          <a:bodyPr wrap="none">
            <a:spAutoFit/>
          </a:bodyPr>
          <a:lstStyle/>
          <a:p>
            <a:r>
              <a:rPr lang="en-US" altLang="zh-TW" sz="2400" dirty="0">
                <a:solidFill>
                  <a:srgbClr val="C00000"/>
                </a:solidFill>
                <a:latin typeface="Comic Sans MS" panose="030F0702030302020204" pitchFamily="66" charset="0"/>
              </a:rPr>
              <a:t>NPO magnitudes are modified</a:t>
            </a:r>
            <a:endParaRPr lang="zh-TW" altLang="en-US" sz="24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65730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ytseng\TEMP\11964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933043"/>
            <a:ext cx="1943100" cy="1943100"/>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sz="quarter" idx="1"/>
          </p:nvPr>
        </p:nvSpPr>
        <p:spPr>
          <a:xfrm>
            <a:off x="76200" y="685800"/>
            <a:ext cx="9067800" cy="5181600"/>
          </a:xfrm>
        </p:spPr>
        <p:txBody>
          <a:bodyPr>
            <a:normAutofit lnSpcReduction="10000"/>
          </a:bodyPr>
          <a:lstStyle/>
          <a:p>
            <a:pPr marL="0" indent="0">
              <a:buNone/>
            </a:pPr>
            <a:r>
              <a:rPr lang="en-US" altLang="zh-TW" dirty="0" smtClean="0">
                <a:solidFill>
                  <a:srgbClr val="FF0000"/>
                </a:solidFill>
                <a:latin typeface="Comic Sans MS" panose="030F0702030302020204" pitchFamily="66" charset="0"/>
              </a:rPr>
              <a:t>Conclusion</a:t>
            </a:r>
          </a:p>
          <a:p>
            <a:r>
              <a:rPr lang="en-US" altLang="zh-TW" dirty="0" smtClean="0">
                <a:latin typeface="Comic Sans MS" panose="030F0702030302020204" pitchFamily="66" charset="0"/>
              </a:rPr>
              <a:t>NPO/VM: a </a:t>
            </a:r>
            <a:r>
              <a:rPr lang="en-US" altLang="zh-TW" dirty="0" smtClean="0">
                <a:latin typeface="Comic Sans MS" panose="030F0702030302020204" pitchFamily="66" charset="0"/>
              </a:rPr>
              <a:t>important footprint </a:t>
            </a:r>
            <a:r>
              <a:rPr lang="en-US" altLang="zh-TW" dirty="0">
                <a:latin typeface="Comic Sans MS" panose="030F0702030302020204" pitchFamily="66" charset="0"/>
              </a:rPr>
              <a:t>of the meridional variability through the tropic-extratropical </a:t>
            </a:r>
            <a:r>
              <a:rPr lang="en-US" altLang="zh-TW" dirty="0" smtClean="0">
                <a:latin typeface="Comic Sans MS" panose="030F0702030302020204" pitchFamily="66" charset="0"/>
              </a:rPr>
              <a:t>teleconnection (precursor of ENSO/PDO)</a:t>
            </a:r>
          </a:p>
          <a:p>
            <a:r>
              <a:rPr lang="en-US" altLang="zh-TW" dirty="0" smtClean="0">
                <a:latin typeface="Comic Sans MS" panose="030F0702030302020204" pitchFamily="66" charset="0"/>
              </a:rPr>
              <a:t>The </a:t>
            </a:r>
            <a:r>
              <a:rPr lang="en-US" altLang="zh-TW" dirty="0">
                <a:latin typeface="Comic Sans MS" panose="030F0702030302020204" pitchFamily="66" charset="0"/>
              </a:rPr>
              <a:t>initialization </a:t>
            </a:r>
            <a:r>
              <a:rPr lang="en-US" altLang="zh-TW" dirty="0" smtClean="0">
                <a:latin typeface="Comic Sans MS" panose="030F0702030302020204" pitchFamily="66" charset="0"/>
              </a:rPr>
              <a:t>of EAWM (Nov.) influences the development of NPO (from the south pole specifically)</a:t>
            </a:r>
          </a:p>
          <a:p>
            <a:r>
              <a:rPr lang="en-US" altLang="zh-TW" dirty="0" smtClean="0">
                <a:latin typeface="Comic Sans MS" panose="030F0702030302020204" pitchFamily="66" charset="0"/>
              </a:rPr>
              <a:t>The south pole of NPO directly connects to the VM evolution into the tropics</a:t>
            </a:r>
          </a:p>
          <a:p>
            <a:r>
              <a:rPr lang="en-US" altLang="zh-TW" dirty="0">
                <a:latin typeface="Comic Sans MS" panose="030F0702030302020204" pitchFamily="66" charset="0"/>
              </a:rPr>
              <a:t>The vertical structure is also consistent with the </a:t>
            </a:r>
            <a:r>
              <a:rPr lang="en-US" altLang="zh-TW" dirty="0" err="1">
                <a:latin typeface="Comic Sans MS" panose="030F0702030302020204" pitchFamily="66" charset="0"/>
              </a:rPr>
              <a:t>Rossby</a:t>
            </a:r>
            <a:r>
              <a:rPr lang="en-US" altLang="zh-TW" dirty="0">
                <a:latin typeface="Comic Sans MS" panose="030F0702030302020204" pitchFamily="66" charset="0"/>
              </a:rPr>
              <a:t> wave ray trajectories</a:t>
            </a:r>
          </a:p>
          <a:p>
            <a:r>
              <a:rPr lang="en-US" altLang="zh-TW" dirty="0" smtClean="0">
                <a:latin typeface="Comic Sans MS" panose="030F0702030302020204" pitchFamily="66" charset="0"/>
              </a:rPr>
              <a:t>Model analysis confirms the modification of NPO, further ensemble experiments and wave-activity flux analysis will be done</a:t>
            </a:r>
          </a:p>
        </p:txBody>
      </p:sp>
    </p:spTree>
    <p:extLst>
      <p:ext uri="{BB962C8B-B14F-4D97-AF65-F5344CB8AC3E}">
        <p14:creationId xmlns:p14="http://schemas.microsoft.com/office/powerpoint/2010/main" val="65635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Down Arrow 5"/>
          <p:cNvSpPr/>
          <p:nvPr/>
        </p:nvSpPr>
        <p:spPr>
          <a:xfrm flipH="1">
            <a:off x="6553200" y="1828800"/>
            <a:ext cx="2438400" cy="1009152"/>
          </a:xfrm>
          <a:prstGeom prst="curvedDownArrow">
            <a:avLst>
              <a:gd name="adj1" fmla="val 32122"/>
              <a:gd name="adj2" fmla="val 50000"/>
              <a:gd name="adj3" fmla="val 36982"/>
            </a:avLst>
          </a:prstGeom>
          <a:solidFill>
            <a:srgbClr val="990099"/>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2743200" y="4568952"/>
            <a:ext cx="3960000" cy="1298448"/>
          </a:xfrm>
          <a:prstGeom prst="curvedUpArrow">
            <a:avLst>
              <a:gd name="adj1" fmla="val 35146"/>
              <a:gd name="adj2" fmla="val 50000"/>
              <a:gd name="adj3" fmla="val 41937"/>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293933" y="5955268"/>
            <a:ext cx="4277133" cy="369332"/>
          </a:xfrm>
          <a:prstGeom prst="rect">
            <a:avLst/>
          </a:prstGeom>
          <a:noFill/>
        </p:spPr>
        <p:txBody>
          <a:bodyPr wrap="none" rtlCol="0">
            <a:spAutoFit/>
          </a:bodyPr>
          <a:lstStyle/>
          <a:p>
            <a:r>
              <a:rPr lang="en-US" dirty="0" smtClean="0">
                <a:solidFill>
                  <a:srgbClr val="996600"/>
                </a:solidFill>
                <a:latin typeface="Comic Sans MS" panose="030F0702030302020204" pitchFamily="66" charset="0"/>
              </a:rPr>
              <a:t>Ding et al. (2015c); Ding et al. (2016)</a:t>
            </a:r>
            <a:endParaRPr lang="en-US" dirty="0">
              <a:solidFill>
                <a:srgbClr val="996600"/>
              </a:solidFill>
              <a:latin typeface="Comic Sans MS" panose="030F0702030302020204" pitchFamily="66" charset="0"/>
            </a:endParaRPr>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8" name="弧形 7"/>
          <p:cNvSpPr/>
          <p:nvPr/>
        </p:nvSpPr>
        <p:spPr>
          <a:xfrm>
            <a:off x="4574462" y="3048000"/>
            <a:ext cx="1371600" cy="2590800"/>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矩形 12"/>
          <p:cNvSpPr/>
          <p:nvPr/>
        </p:nvSpPr>
        <p:spPr>
          <a:xfrm>
            <a:off x="6096000" y="3352800"/>
            <a:ext cx="688009"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a:t>
            </a:r>
            <a:endParaRPr lang="en-US" altLang="zh-TW" dirty="0">
              <a:solidFill>
                <a:srgbClr val="002060"/>
              </a:solidFill>
              <a:latin typeface="Comic Sans MS" panose="030F0702030302020204" pitchFamily="66" charset="0"/>
            </a:endParaRPr>
          </a:p>
        </p:txBody>
      </p:sp>
      <p:sp>
        <p:nvSpPr>
          <p:cNvPr id="12" name="TextBox 9"/>
          <p:cNvSpPr txBox="1"/>
          <p:nvPr/>
        </p:nvSpPr>
        <p:spPr>
          <a:xfrm>
            <a:off x="2717352" y="1459468"/>
            <a:ext cx="4445448"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 Tseng et al. (2017b)</a:t>
            </a:r>
            <a:endParaRPr lang="en-US" dirty="0">
              <a:solidFill>
                <a:srgbClr val="CC3300"/>
              </a:solidFill>
              <a:latin typeface="Comic Sans MS" panose="030F0702030302020204" pitchFamily="66" charset="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523" y="2895600"/>
            <a:ext cx="1211277" cy="811222"/>
          </a:xfrm>
          <a:prstGeom prst="rect">
            <a:avLst/>
          </a:prstGeom>
        </p:spPr>
      </p:pic>
      <p:sp>
        <p:nvSpPr>
          <p:cNvPr id="2" name="矩形 1"/>
          <p:cNvSpPr/>
          <p:nvPr/>
        </p:nvSpPr>
        <p:spPr>
          <a:xfrm>
            <a:off x="3735200" y="3135868"/>
            <a:ext cx="2284600" cy="369332"/>
          </a:xfrm>
          <a:prstGeom prst="rect">
            <a:avLst/>
          </a:prstGeom>
        </p:spPr>
        <p:txBody>
          <a:bodyPr wrap="none">
            <a:spAutoFit/>
          </a:bodyPr>
          <a:lstStyle/>
          <a:p>
            <a:r>
              <a:rPr lang="en-US" altLang="zh-TW" dirty="0">
                <a:solidFill>
                  <a:srgbClr val="002060"/>
                </a:solidFill>
                <a:latin typeface="Comic Sans MS" panose="030F0702030302020204" pitchFamily="66" charset="0"/>
              </a:rPr>
              <a:t>Ding et al. (</a:t>
            </a:r>
            <a:r>
              <a:rPr lang="en-US" altLang="zh-TW" dirty="0" smtClean="0">
                <a:solidFill>
                  <a:srgbClr val="002060"/>
                </a:solidFill>
                <a:latin typeface="Comic Sans MS" panose="030F0702030302020204" pitchFamily="66" charset="0"/>
              </a:rPr>
              <a:t>2015b) </a:t>
            </a:r>
            <a:endParaRPr lang="en-US" altLang="zh-TW" dirty="0">
              <a:solidFill>
                <a:srgbClr val="002060"/>
              </a:solidFill>
              <a:latin typeface="Comic Sans MS" panose="030F0702030302020204" pitchFamily="66" charset="0"/>
            </a:endParaRPr>
          </a:p>
        </p:txBody>
      </p:sp>
      <p:sp>
        <p:nvSpPr>
          <p:cNvPr id="14" name="矩形 13"/>
          <p:cNvSpPr/>
          <p:nvPr/>
        </p:nvSpPr>
        <p:spPr>
          <a:xfrm>
            <a:off x="609600" y="44564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3" name="文字方塊 2"/>
          <p:cNvSpPr txBox="1"/>
          <p:nvPr/>
        </p:nvSpPr>
        <p:spPr>
          <a:xfrm>
            <a:off x="762000" y="1981200"/>
            <a:ext cx="2667000" cy="646331"/>
          </a:xfrm>
          <a:prstGeom prst="rect">
            <a:avLst/>
          </a:prstGeom>
          <a:noFill/>
        </p:spPr>
        <p:txBody>
          <a:bodyPr wrap="square" rtlCol="0">
            <a:spAutoFit/>
          </a:bodyPr>
          <a:lstStyle/>
          <a:p>
            <a:r>
              <a:rPr lang="en-US" altLang="zh-TW" dirty="0" smtClean="0">
                <a:solidFill>
                  <a:srgbClr val="CC3300"/>
                </a:solidFill>
                <a:latin typeface="Comic Sans MS" panose="030F0702030302020204" pitchFamily="66" charset="0"/>
              </a:rPr>
              <a:t>Tropical-extratropical interaction</a:t>
            </a:r>
            <a:endParaRPr lang="zh-TW" altLang="en-US" dirty="0">
              <a:solidFill>
                <a:srgbClr val="CC3300"/>
              </a:solidFill>
              <a:latin typeface="Comic Sans MS" panose="030F0702030302020204" pitchFamily="66" charset="0"/>
            </a:endParaRPr>
          </a:p>
        </p:txBody>
      </p:sp>
      <p:sp>
        <p:nvSpPr>
          <p:cNvPr id="15" name="文字方塊 14"/>
          <p:cNvSpPr txBox="1"/>
          <p:nvPr/>
        </p:nvSpPr>
        <p:spPr>
          <a:xfrm>
            <a:off x="762000" y="5449669"/>
            <a:ext cx="2667000" cy="646331"/>
          </a:xfrm>
          <a:prstGeom prst="rect">
            <a:avLst/>
          </a:prstGeom>
          <a:noFill/>
        </p:spPr>
        <p:txBody>
          <a:bodyPr wrap="square" rtlCol="0">
            <a:spAutoFit/>
          </a:bodyPr>
          <a:lstStyle/>
          <a:p>
            <a:r>
              <a:rPr lang="en-US" altLang="zh-TW" dirty="0" smtClean="0">
                <a:solidFill>
                  <a:srgbClr val="996600"/>
                </a:solidFill>
                <a:latin typeface="Comic Sans MS" panose="030F0702030302020204" pitchFamily="66" charset="0"/>
              </a:rPr>
              <a:t>Tropical-extratropical interaction</a:t>
            </a:r>
            <a:endParaRPr lang="zh-TW" altLang="en-US" dirty="0">
              <a:solidFill>
                <a:srgbClr val="996600"/>
              </a:solidFill>
              <a:latin typeface="Comic Sans MS" panose="030F0702030302020204" pitchFamily="66" charset="0"/>
            </a:endParaRPr>
          </a:p>
        </p:txBody>
      </p:sp>
      <p:sp>
        <p:nvSpPr>
          <p:cNvPr id="17" name="Curved Down Arrow 5"/>
          <p:cNvSpPr/>
          <p:nvPr/>
        </p:nvSpPr>
        <p:spPr>
          <a:xfrm>
            <a:off x="2898000" y="1981200"/>
            <a:ext cx="3960000" cy="1295400"/>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9"/>
          <p:cNvSpPr txBox="1"/>
          <p:nvPr/>
        </p:nvSpPr>
        <p:spPr>
          <a:xfrm>
            <a:off x="6989243" y="1371600"/>
            <a:ext cx="2154757" cy="369332"/>
          </a:xfrm>
          <a:prstGeom prst="rect">
            <a:avLst/>
          </a:prstGeom>
          <a:noFill/>
        </p:spPr>
        <p:txBody>
          <a:bodyPr wrap="none" rtlCol="0">
            <a:spAutoFit/>
          </a:bodyPr>
          <a:lstStyle/>
          <a:p>
            <a:r>
              <a:rPr lang="en-US" dirty="0" smtClean="0">
                <a:solidFill>
                  <a:srgbClr val="660066"/>
                </a:solidFill>
                <a:latin typeface="Comic Sans MS" panose="030F0702030302020204" pitchFamily="66" charset="0"/>
              </a:rPr>
              <a:t>Ding et al. (2017a)</a:t>
            </a:r>
            <a:endParaRPr lang="en-US" dirty="0">
              <a:solidFill>
                <a:srgbClr val="660066"/>
              </a:solidFill>
              <a:latin typeface="Comic Sans MS" panose="030F0702030302020204" pitchFamily="66" charset="0"/>
            </a:endParaRPr>
          </a:p>
        </p:txBody>
      </p:sp>
      <p:cxnSp>
        <p:nvCxnSpPr>
          <p:cNvPr id="16" name="直線單箭頭接點 15"/>
          <p:cNvCxnSpPr/>
          <p:nvPr/>
        </p:nvCxnSpPr>
        <p:spPr>
          <a:xfrm flipH="1" flipV="1">
            <a:off x="6656798" y="3131085"/>
            <a:ext cx="323627" cy="2169480"/>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23" idx="1"/>
          </p:cNvCxnSpPr>
          <p:nvPr/>
        </p:nvCxnSpPr>
        <p:spPr>
          <a:xfrm flipH="1" flipV="1">
            <a:off x="6571066" y="5300565"/>
            <a:ext cx="355508" cy="153569"/>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926574" y="5269468"/>
            <a:ext cx="2172390" cy="369332"/>
          </a:xfrm>
          <a:prstGeom prst="rect">
            <a:avLst/>
          </a:prstGeom>
          <a:noFill/>
        </p:spPr>
        <p:txBody>
          <a:bodyPr wrap="none" rtlCol="0">
            <a:spAutoFit/>
          </a:bodyPr>
          <a:lstStyle/>
          <a:p>
            <a:r>
              <a:rPr lang="en-US" altLang="zh-TW" dirty="0" smtClean="0">
                <a:solidFill>
                  <a:srgbClr val="002060"/>
                </a:solidFill>
                <a:latin typeface="Comic Sans MS" panose="030F0702030302020204" pitchFamily="66" charset="0"/>
              </a:rPr>
              <a:t>Ding et al. (2017b)</a:t>
            </a:r>
            <a:endParaRPr lang="zh-TW" altLang="en-US" dirty="0">
              <a:solidFill>
                <a:srgbClr val="002060"/>
              </a:solidFill>
              <a:latin typeface="Comic Sans MS" panose="030F0702030302020204" pitchFamily="66" charset="0"/>
            </a:endParaRPr>
          </a:p>
        </p:txBody>
      </p:sp>
      <p:sp>
        <p:nvSpPr>
          <p:cNvPr id="11" name="文字方塊 10"/>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1" name="矩形 20"/>
          <p:cNvSpPr/>
          <p:nvPr/>
        </p:nvSpPr>
        <p:spPr>
          <a:xfrm>
            <a:off x="5943600" y="2209800"/>
            <a:ext cx="685800" cy="381000"/>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2841978" y="2165816"/>
            <a:ext cx="740822" cy="1015663"/>
          </a:xfrm>
          <a:prstGeom prst="rect">
            <a:avLst/>
          </a:prstGeom>
          <a:solidFill>
            <a:srgbClr val="FFC000">
              <a:alpha val="40000"/>
            </a:srgbClr>
          </a:solidFill>
        </p:spPr>
        <p:txBody>
          <a:bodyPr wrap="square" rtlCol="0">
            <a:spAutoFit/>
          </a:bodyPr>
          <a:lstStyle/>
          <a:p>
            <a:r>
              <a:rPr lang="en-US" altLang="zh-TW" sz="6000" b="1" dirty="0" smtClean="0">
                <a:solidFill>
                  <a:srgbClr val="990099"/>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92808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par>
                                <p:cTn id="87" presetID="53" presetClass="entr" presetSubtype="16"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p:bldP spid="9" grpId="0"/>
      <p:bldP spid="8" grpId="0" animBg="1"/>
      <p:bldP spid="13" grpId="0"/>
      <p:bldP spid="12" grpId="0"/>
      <p:bldP spid="2" grpId="0"/>
      <p:bldP spid="3" grpId="0"/>
      <p:bldP spid="15" grpId="0"/>
      <p:bldP spid="17" grpId="0" animBg="1"/>
      <p:bldP spid="18" grpId="0"/>
      <p:bldP spid="23" grpId="0"/>
      <p:bldP spid="11" grpId="0"/>
      <p:bldP spid="19" grpId="0"/>
      <p:bldP spid="21"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2982"/>
            <a:ext cx="9144000" cy="1077218"/>
          </a:xfrm>
          <a:prstGeom prst="rect">
            <a:avLst/>
          </a:prstGeom>
        </p:spPr>
        <p:txBody>
          <a:bodyPr wrap="square">
            <a:spAutoFit/>
          </a:bodyPr>
          <a:lstStyle/>
          <a:p>
            <a:pPr>
              <a:spcBef>
                <a:spcPct val="0"/>
              </a:spcBef>
            </a:pPr>
            <a:r>
              <a:rPr kumimoji="1" lang="en-US" sz="3200" b="1" dirty="0">
                <a:solidFill>
                  <a:srgbClr val="FF0000"/>
                </a:solidFill>
                <a:latin typeface="Comic Sans MS" panose="030F0702030302020204" pitchFamily="66" charset="0"/>
                <a:ea typeface="SimHei" pitchFamily="49" charset="-122"/>
              </a:rPr>
              <a:t>The dominant surface pattern and variability in the North </a:t>
            </a:r>
            <a:r>
              <a:rPr kumimoji="1" lang="en-US" sz="3200" b="1" dirty="0" smtClean="0">
                <a:solidFill>
                  <a:srgbClr val="FF0000"/>
                </a:solidFill>
                <a:latin typeface="Comic Sans MS" panose="030F0702030302020204" pitchFamily="66" charset="0"/>
                <a:ea typeface="SimHei" pitchFamily="49" charset="-122"/>
              </a:rPr>
              <a:t>Pacific-2</a:t>
            </a:r>
            <a:r>
              <a:rPr kumimoji="1" lang="en-US" sz="3200" b="1" baseline="30000" dirty="0" smtClean="0">
                <a:solidFill>
                  <a:srgbClr val="FF0000"/>
                </a:solidFill>
                <a:latin typeface="Comic Sans MS" panose="030F0702030302020204" pitchFamily="66" charset="0"/>
                <a:ea typeface="SimHei" pitchFamily="49" charset="-122"/>
              </a:rPr>
              <a:t>nd</a:t>
            </a:r>
            <a:r>
              <a:rPr kumimoji="1" lang="en-US" sz="3200" b="1" dirty="0" smtClean="0">
                <a:solidFill>
                  <a:srgbClr val="FF0000"/>
                </a:solidFill>
                <a:latin typeface="Comic Sans MS" panose="030F0702030302020204" pitchFamily="66" charset="0"/>
                <a:ea typeface="SimHei" pitchFamily="49" charset="-122"/>
              </a:rPr>
              <a:t> mode</a:t>
            </a:r>
            <a:endParaRPr kumimoji="1" lang="en-US" sz="3200" b="1" dirty="0">
              <a:solidFill>
                <a:srgbClr val="FF0000"/>
              </a:solidFill>
              <a:latin typeface="Comic Sans MS" panose="030F0702030302020204" pitchFamily="66" charset="0"/>
              <a:ea typeface="SimHei" pitchFamily="49" charset="-122"/>
            </a:endParaRPr>
          </a:p>
        </p:txBody>
      </p:sp>
      <p:sp>
        <p:nvSpPr>
          <p:cNvPr id="7" name="矩形 6"/>
          <p:cNvSpPr/>
          <p:nvPr/>
        </p:nvSpPr>
        <p:spPr>
          <a:xfrm>
            <a:off x="304800" y="1563469"/>
            <a:ext cx="8610600" cy="369332"/>
          </a:xfrm>
          <a:prstGeom prst="rect">
            <a:avLst/>
          </a:prstGeom>
        </p:spPr>
        <p:txBody>
          <a:bodyPr wrap="square">
            <a:spAutoFit/>
          </a:bodyPr>
          <a:lstStyle/>
          <a:p>
            <a:r>
              <a:rPr lang="en-US" altLang="zh-TW" dirty="0" err="1">
                <a:latin typeface="Comic Sans MS" panose="030F0702030302020204" pitchFamily="66" charset="0"/>
              </a:rPr>
              <a:t>C</a:t>
            </a:r>
            <a:r>
              <a:rPr lang="en-US" altLang="zh-TW" dirty="0" err="1" smtClean="0">
                <a:latin typeface="Comic Sans MS" panose="030F0702030302020204" pitchFamily="66" charset="0"/>
              </a:rPr>
              <a:t>ovariability</a:t>
            </a:r>
            <a:r>
              <a:rPr lang="en-US" altLang="zh-TW" dirty="0" smtClean="0">
                <a:latin typeface="Comic Sans MS" panose="030F0702030302020204" pitchFamily="66" charset="0"/>
              </a:rPr>
              <a:t> </a:t>
            </a:r>
            <a:r>
              <a:rPr lang="en-US" altLang="zh-TW" dirty="0">
                <a:latin typeface="Comic Sans MS" panose="030F0702030302020204" pitchFamily="66" charset="0"/>
              </a:rPr>
              <a:t>mode of </a:t>
            </a:r>
            <a:r>
              <a:rPr lang="en-US" altLang="zh-TW" dirty="0" smtClean="0">
                <a:latin typeface="Comic Sans MS" panose="030F0702030302020204" pitchFamily="66" charset="0"/>
              </a:rPr>
              <a:t>SLP and </a:t>
            </a:r>
            <a:r>
              <a:rPr lang="en-US" altLang="zh-TW" dirty="0">
                <a:latin typeface="Comic Sans MS" panose="030F0702030302020204" pitchFamily="66" charset="0"/>
              </a:rPr>
              <a:t>SST anomalies </a:t>
            </a:r>
            <a:r>
              <a:rPr lang="en-US" altLang="zh-TW" dirty="0" smtClean="0">
                <a:latin typeface="Comic Sans MS" panose="030F0702030302020204" pitchFamily="66" charset="0"/>
              </a:rPr>
              <a:t>from CEOF2 (1948-2012)</a:t>
            </a:r>
            <a:endParaRPr lang="zh-TW" altLang="en-US" dirty="0">
              <a:latin typeface="Comic Sans MS" panose="030F0702030302020204" pitchFamily="66" charset="0"/>
            </a:endParaRPr>
          </a:p>
        </p:txBody>
      </p:sp>
      <p:pic>
        <p:nvPicPr>
          <p:cNvPr id="8" name="Picture 1" descr="D:\CESM\SLP\EOF_sst_slp_obs_b40_0002_0150_rm9_10S_delchange_del1_36_1958_2010.png"/>
          <p:cNvPicPr/>
          <p:nvPr/>
        </p:nvPicPr>
        <p:blipFill rotWithShape="1">
          <a:blip r:embed="rId3" cstate="print"/>
          <a:srcRect l="-3" t="49581" r="74285" b="4654"/>
          <a:stretch/>
        </p:blipFill>
        <p:spPr bwMode="auto">
          <a:xfrm>
            <a:off x="457200" y="2205801"/>
            <a:ext cx="4800599" cy="4305172"/>
          </a:xfrm>
          <a:prstGeom prst="rect">
            <a:avLst/>
          </a:prstGeom>
          <a:noFill/>
        </p:spPr>
      </p:pic>
      <p:sp>
        <p:nvSpPr>
          <p:cNvPr id="9" name="文字方塊 8"/>
          <p:cNvSpPr txBox="1"/>
          <p:nvPr/>
        </p:nvSpPr>
        <p:spPr>
          <a:xfrm>
            <a:off x="1371600" y="1908369"/>
            <a:ext cx="3613490" cy="369332"/>
          </a:xfrm>
          <a:prstGeom prst="rect">
            <a:avLst/>
          </a:prstGeom>
          <a:noFill/>
        </p:spPr>
        <p:txBody>
          <a:bodyPr wrap="none" rtlCol="0">
            <a:spAutoFit/>
          </a:bodyPr>
          <a:lstStyle/>
          <a:p>
            <a:r>
              <a:rPr lang="en-US" altLang="zh-TW" dirty="0" smtClean="0">
                <a:solidFill>
                  <a:srgbClr val="C00000"/>
                </a:solidFill>
                <a:latin typeface="Comic Sans MS" panose="030F0702030302020204" pitchFamily="66" charset="0"/>
              </a:rPr>
              <a:t>North Pacific Oscillation (NPO) </a:t>
            </a:r>
            <a:endParaRPr lang="zh-TW" altLang="en-US" dirty="0">
              <a:solidFill>
                <a:srgbClr val="C00000"/>
              </a:solidFill>
              <a:latin typeface="Comic Sans MS" panose="030F0702030302020204" pitchFamily="66" charset="0"/>
            </a:endParaRPr>
          </a:p>
        </p:txBody>
      </p:sp>
      <p:sp>
        <p:nvSpPr>
          <p:cNvPr id="10" name="文字方塊 9"/>
          <p:cNvSpPr txBox="1"/>
          <p:nvPr/>
        </p:nvSpPr>
        <p:spPr>
          <a:xfrm>
            <a:off x="990085" y="6324600"/>
            <a:ext cx="4376519" cy="369332"/>
          </a:xfrm>
          <a:prstGeom prst="rect">
            <a:avLst/>
          </a:prstGeom>
          <a:noFill/>
        </p:spPr>
        <p:txBody>
          <a:bodyPr wrap="none" rtlCol="0">
            <a:spAutoFit/>
          </a:bodyPr>
          <a:lstStyle/>
          <a:p>
            <a:r>
              <a:rPr lang="en-US" altLang="zh-TW" dirty="0" smtClean="0">
                <a:solidFill>
                  <a:srgbClr val="C00000"/>
                </a:solidFill>
                <a:latin typeface="Comic Sans MS" panose="030F0702030302020204" pitchFamily="66" charset="0"/>
              </a:rPr>
              <a:t>Victoria Mode (VM) or NPGO (or PMM)</a:t>
            </a:r>
            <a:endParaRPr lang="zh-TW" altLang="en-US" dirty="0">
              <a:solidFill>
                <a:srgbClr val="C00000"/>
              </a:solidFill>
              <a:latin typeface="Comic Sans MS" panose="030F0702030302020204" pitchFamily="66" charset="0"/>
            </a:endParaRPr>
          </a:p>
        </p:txBody>
      </p:sp>
      <p:grpSp>
        <p:nvGrpSpPr>
          <p:cNvPr id="11" name="群組 10"/>
          <p:cNvGrpSpPr/>
          <p:nvPr/>
        </p:nvGrpSpPr>
        <p:grpSpPr>
          <a:xfrm>
            <a:off x="2557680" y="2341734"/>
            <a:ext cx="1626487" cy="1328147"/>
            <a:chOff x="4114800" y="228600"/>
            <a:chExt cx="762000" cy="685800"/>
          </a:xfrm>
        </p:grpSpPr>
        <p:sp>
          <p:nvSpPr>
            <p:cNvPr id="12" name="橢圓 11"/>
            <p:cNvSpPr/>
            <p:nvPr/>
          </p:nvSpPr>
          <p:spPr>
            <a:xfrm>
              <a:off x="4114800" y="228600"/>
              <a:ext cx="762000" cy="304800"/>
            </a:xfrm>
            <a:prstGeom prst="ellipse">
              <a:avLst/>
            </a:prstGeom>
            <a:solidFill>
              <a:srgbClr val="FFFF00">
                <a:alpha val="39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4114800" y="609600"/>
              <a:ext cx="762000" cy="304800"/>
            </a:xfrm>
            <a:prstGeom prst="ellipse">
              <a:avLst/>
            </a:prstGeom>
            <a:solidFill>
              <a:srgbClr val="FFFF00">
                <a:alpha val="33000"/>
              </a:srgb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p:cNvSpPr/>
          <p:nvPr/>
        </p:nvSpPr>
        <p:spPr>
          <a:xfrm>
            <a:off x="5366604" y="2377219"/>
            <a:ext cx="3505199" cy="2308324"/>
          </a:xfrm>
          <a:prstGeom prst="rect">
            <a:avLst/>
          </a:prstGeom>
        </p:spPr>
        <p:txBody>
          <a:bodyPr wrap="square">
            <a:spAutoFit/>
          </a:bodyPr>
          <a:lstStyle/>
          <a:p>
            <a:pPr marL="285750" indent="-285750">
              <a:buFont typeface="Arial" panose="020B0604020202020204" pitchFamily="34" charset="0"/>
              <a:buChar char="•"/>
            </a:pPr>
            <a:r>
              <a:rPr lang="en-US" altLang="zh-TW" b="1" dirty="0">
                <a:solidFill>
                  <a:srgbClr val="6A6A6A"/>
                </a:solidFill>
                <a:latin typeface="Comic Sans MS" panose="030F0702030302020204" pitchFamily="66" charset="0"/>
              </a:rPr>
              <a:t>NPO</a:t>
            </a:r>
            <a:r>
              <a:rPr lang="en-US" altLang="zh-TW" dirty="0">
                <a:solidFill>
                  <a:srgbClr val="545454"/>
                </a:solidFill>
                <a:latin typeface="Comic Sans MS" panose="030F0702030302020204" pitchFamily="66" charset="0"/>
              </a:rPr>
              <a:t> itself is a </a:t>
            </a:r>
            <a:r>
              <a:rPr lang="en-US" altLang="zh-TW" b="1" dirty="0" smtClean="0">
                <a:solidFill>
                  <a:srgbClr val="6A6A6A"/>
                </a:solidFill>
                <a:latin typeface="Comic Sans MS" panose="030F0702030302020204" pitchFamily="66" charset="0"/>
              </a:rPr>
              <a:t>stochastic </a:t>
            </a:r>
            <a:r>
              <a:rPr lang="en-US" altLang="zh-TW" dirty="0" smtClean="0">
                <a:solidFill>
                  <a:srgbClr val="545454"/>
                </a:solidFill>
                <a:latin typeface="Comic Sans MS" panose="030F0702030302020204" pitchFamily="66" charset="0"/>
              </a:rPr>
              <a:t>mode of variability </a:t>
            </a:r>
            <a:r>
              <a:rPr lang="en-US" altLang="zh-TW" dirty="0">
                <a:solidFill>
                  <a:srgbClr val="545454"/>
                </a:solidFill>
                <a:latin typeface="Comic Sans MS" panose="030F0702030302020204" pitchFamily="66" charset="0"/>
              </a:rPr>
              <a:t>(e.g., Rogers </a:t>
            </a:r>
            <a:r>
              <a:rPr lang="en-US" altLang="zh-TW" dirty="0" smtClean="0">
                <a:solidFill>
                  <a:srgbClr val="545454"/>
                </a:solidFill>
                <a:latin typeface="Comic Sans MS" panose="030F0702030302020204" pitchFamily="66" charset="0"/>
              </a:rPr>
              <a:t>1981)</a:t>
            </a:r>
          </a:p>
          <a:p>
            <a:pPr marL="285750" indent="-285750">
              <a:buFont typeface="Arial" panose="020B0604020202020204" pitchFamily="34" charset="0"/>
              <a:buChar char="•"/>
            </a:pPr>
            <a:r>
              <a:rPr lang="en-US" altLang="zh-TW" dirty="0" smtClean="0">
                <a:solidFill>
                  <a:srgbClr val="545454"/>
                </a:solidFill>
                <a:latin typeface="Comic Sans MS" panose="030F0702030302020204" pitchFamily="66" charset="0"/>
              </a:rPr>
              <a:t>However, a portion of the NPO (southern node) is dynamically linked to the CPW variability (Di Lorenzo, 2010; Furtado et al., 2012).</a:t>
            </a:r>
            <a:endParaRPr lang="zh-TW" altLang="en-US" dirty="0">
              <a:latin typeface="Comic Sans MS" panose="030F0702030302020204" pitchFamily="66" charset="0"/>
            </a:endParaRPr>
          </a:p>
        </p:txBody>
      </p:sp>
      <p:sp>
        <p:nvSpPr>
          <p:cNvPr id="2" name="文字方塊 1"/>
          <p:cNvSpPr txBox="1"/>
          <p:nvPr/>
        </p:nvSpPr>
        <p:spPr>
          <a:xfrm>
            <a:off x="5469467" y="5038577"/>
            <a:ext cx="3657600" cy="1015663"/>
          </a:xfrm>
          <a:prstGeom prst="rect">
            <a:avLst/>
          </a:prstGeom>
          <a:noFill/>
        </p:spPr>
        <p:txBody>
          <a:bodyPr wrap="square" rtlCol="0">
            <a:spAutoFit/>
          </a:bodyPr>
          <a:lstStyle/>
          <a:p>
            <a:r>
              <a:rPr lang="en-US" altLang="zh-TW" sz="2000" u="sng" dirty="0" smtClean="0">
                <a:latin typeface="Comic Sans MS" panose="030F0702030302020204" pitchFamily="66" charset="0"/>
              </a:rPr>
              <a:t>Here, we will show the development of NPO can also be initialized by the EAWM</a:t>
            </a:r>
            <a:endParaRPr lang="zh-TW" altLang="en-US" sz="2000" u="sng" dirty="0">
              <a:latin typeface="Comic Sans MS" panose="030F0702030302020204" pitchFamily="66" charset="0"/>
            </a:endParaRPr>
          </a:p>
        </p:txBody>
      </p:sp>
      <p:sp>
        <p:nvSpPr>
          <p:cNvPr id="4" name="文字方塊 3"/>
          <p:cNvSpPr txBox="1"/>
          <p:nvPr/>
        </p:nvSpPr>
        <p:spPr>
          <a:xfrm>
            <a:off x="25399" y="6565963"/>
            <a:ext cx="1970411" cy="338554"/>
          </a:xfrm>
          <a:prstGeom prst="rect">
            <a:avLst/>
          </a:prstGeom>
          <a:noFill/>
        </p:spPr>
        <p:txBody>
          <a:bodyPr wrap="none" rtlCol="0">
            <a:spAutoFit/>
          </a:bodyPr>
          <a:lstStyle/>
          <a:p>
            <a:r>
              <a:rPr lang="en-US" altLang="zh-TW" sz="1600" dirty="0" smtClean="0">
                <a:latin typeface="Comic Sans MS" panose="030F0702030302020204" pitchFamily="66" charset="0"/>
              </a:rPr>
              <a:t>Miller et al. (2017)</a:t>
            </a:r>
            <a:endParaRPr lang="zh-TW" altLang="en-US" sz="1600" dirty="0">
              <a:latin typeface="Comic Sans MS" panose="030F0702030302020204" pitchFamily="66" charset="0"/>
            </a:endParaRPr>
          </a:p>
        </p:txBody>
      </p:sp>
    </p:spTree>
    <p:extLst>
      <p:ext uri="{BB962C8B-B14F-4D97-AF65-F5344CB8AC3E}">
        <p14:creationId xmlns:p14="http://schemas.microsoft.com/office/powerpoint/2010/main" val="336109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067641" cy="5791200"/>
          </a:xfrm>
          <a:prstGeom prst="rect">
            <a:avLst/>
          </a:prstGeom>
        </p:spPr>
      </p:pic>
      <p:sp>
        <p:nvSpPr>
          <p:cNvPr id="6" name="TextBox 2"/>
          <p:cNvSpPr txBox="1"/>
          <p:nvPr/>
        </p:nvSpPr>
        <p:spPr>
          <a:xfrm>
            <a:off x="2291882" y="248959"/>
            <a:ext cx="4331635" cy="400110"/>
          </a:xfrm>
          <a:prstGeom prst="rect">
            <a:avLst/>
          </a:prstGeom>
          <a:noFill/>
        </p:spPr>
        <p:txBody>
          <a:bodyPr wrap="none" rtlCol="0">
            <a:spAutoFit/>
          </a:bodyPr>
          <a:lstStyle/>
          <a:p>
            <a:r>
              <a:rPr lang="en-US" sz="2000" u="sng" dirty="0" smtClean="0">
                <a:solidFill>
                  <a:srgbClr val="FF0000"/>
                </a:solidFill>
                <a:latin typeface="Comic Sans MS" panose="030F0702030302020204" pitchFamily="66" charset="0"/>
              </a:rPr>
              <a:t>Western North Pacific-Basin scale</a:t>
            </a:r>
            <a:endParaRPr lang="en-US" sz="2000" u="sng" dirty="0">
              <a:solidFill>
                <a:srgbClr val="FF0000"/>
              </a:solidFill>
              <a:latin typeface="Comic Sans MS" panose="030F0702030302020204" pitchFamily="66" charset="0"/>
            </a:endParaRPr>
          </a:p>
        </p:txBody>
      </p:sp>
      <p:sp>
        <p:nvSpPr>
          <p:cNvPr id="5" name="Rectangle 4"/>
          <p:cNvSpPr/>
          <p:nvPr/>
        </p:nvSpPr>
        <p:spPr>
          <a:xfrm>
            <a:off x="304800" y="649069"/>
            <a:ext cx="8305800" cy="646331"/>
          </a:xfrm>
          <a:prstGeom prst="rect">
            <a:avLst/>
          </a:prstGeom>
        </p:spPr>
        <p:txBody>
          <a:bodyPr wrap="square">
            <a:spAutoFit/>
          </a:bodyPr>
          <a:lstStyle/>
          <a:p>
            <a:r>
              <a:rPr lang="en-US" dirty="0">
                <a:latin typeface="Comic Sans MS" panose="030F0702030302020204" pitchFamily="66" charset="0"/>
              </a:rPr>
              <a:t>C</a:t>
            </a:r>
            <a:r>
              <a:rPr lang="en-US" dirty="0" smtClean="0">
                <a:latin typeface="Comic Sans MS" panose="030F0702030302020204" pitchFamily="66" charset="0"/>
              </a:rPr>
              <a:t>orrelation </a:t>
            </a:r>
            <a:r>
              <a:rPr lang="en-US" dirty="0">
                <a:latin typeface="Comic Sans MS" panose="030F0702030302020204" pitchFamily="66" charset="0"/>
              </a:rPr>
              <a:t>of Pacific </a:t>
            </a:r>
            <a:r>
              <a:rPr lang="en-US" dirty="0" err="1" smtClean="0">
                <a:latin typeface="Comic Sans MS" panose="030F0702030302020204" pitchFamily="66" charset="0"/>
              </a:rPr>
              <a:t>SSTa</a:t>
            </a:r>
            <a:r>
              <a:rPr lang="en-US" dirty="0" smtClean="0">
                <a:latin typeface="Comic Sans MS" panose="030F0702030302020204" pitchFamily="66" charset="0"/>
              </a:rPr>
              <a:t> (3-month </a:t>
            </a:r>
            <a:r>
              <a:rPr lang="en-US" dirty="0">
                <a:latin typeface="Comic Sans MS" panose="030F0702030302020204" pitchFamily="66" charset="0"/>
              </a:rPr>
              <a:t>running mean) and </a:t>
            </a:r>
            <a:r>
              <a:rPr lang="en-US" dirty="0" smtClean="0">
                <a:latin typeface="Comic Sans MS" panose="030F0702030302020204" pitchFamily="66" charset="0"/>
              </a:rPr>
              <a:t>Jan.(1</a:t>
            </a:r>
            <a:r>
              <a:rPr lang="en-US" dirty="0">
                <a:latin typeface="Comic Sans MS" panose="030F0702030302020204" pitchFamily="66" charset="0"/>
              </a:rPr>
              <a:t>) </a:t>
            </a:r>
            <a:r>
              <a:rPr lang="en-US" dirty="0" smtClean="0">
                <a:latin typeface="Comic Sans MS" panose="030F0702030302020204" pitchFamily="66" charset="0"/>
              </a:rPr>
              <a:t>Niño3.4 at </a:t>
            </a:r>
            <a:r>
              <a:rPr lang="en-US" dirty="0">
                <a:latin typeface="Comic Sans MS" panose="030F0702030302020204" pitchFamily="66" charset="0"/>
              </a:rPr>
              <a:t>different lags from </a:t>
            </a:r>
            <a:r>
              <a:rPr lang="en-US" dirty="0" smtClean="0">
                <a:latin typeface="Comic Sans MS" panose="030F0702030302020204" pitchFamily="66" charset="0"/>
              </a:rPr>
              <a:t>1948–2012</a:t>
            </a:r>
            <a:endParaRPr lang="en-US" dirty="0">
              <a:latin typeface="Comic Sans MS" panose="030F0702030302020204" pitchFamily="66" charset="0"/>
            </a:endParaRPr>
          </a:p>
        </p:txBody>
      </p:sp>
      <p:sp>
        <p:nvSpPr>
          <p:cNvPr id="3" name="文字方塊 2"/>
          <p:cNvSpPr txBox="1"/>
          <p:nvPr/>
        </p:nvSpPr>
        <p:spPr>
          <a:xfrm>
            <a:off x="6964092" y="6485620"/>
            <a:ext cx="2201244" cy="369332"/>
          </a:xfrm>
          <a:prstGeom prst="rect">
            <a:avLst/>
          </a:prstGeom>
          <a:noFill/>
        </p:spPr>
        <p:txBody>
          <a:bodyPr wrap="none" rtlCol="0">
            <a:spAutoFit/>
          </a:bodyPr>
          <a:lstStyle/>
          <a:p>
            <a:r>
              <a:rPr lang="en-US" altLang="zh-TW" dirty="0" smtClean="0">
                <a:latin typeface="Comic Sans MS" panose="030F0702030302020204" pitchFamily="66" charset="0"/>
              </a:rPr>
              <a:t>Tseng et al. (2017)</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158343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891177"/>
            <a:ext cx="8229600" cy="4876800"/>
          </a:xfrm>
        </p:spPr>
        <p:txBody>
          <a:bodyPr>
            <a:normAutofit/>
          </a:bodyPr>
          <a:lstStyle/>
          <a:p>
            <a:r>
              <a:rPr lang="en-US" altLang="zh-TW" sz="2000" dirty="0" smtClean="0">
                <a:solidFill>
                  <a:schemeClr val="tx1"/>
                </a:solidFill>
                <a:latin typeface="Comic Sans MS" panose="030F0702030302020204" pitchFamily="66" charset="0"/>
              </a:rPr>
              <a:t>characterized </a:t>
            </a:r>
            <a:r>
              <a:rPr lang="en-US" altLang="zh-TW" sz="2000" dirty="0">
                <a:solidFill>
                  <a:schemeClr val="tx1"/>
                </a:solidFill>
                <a:latin typeface="Comic Sans MS" panose="030F0702030302020204" pitchFamily="66" charset="0"/>
              </a:rPr>
              <a:t>by strong </a:t>
            </a:r>
            <a:r>
              <a:rPr lang="en-US" altLang="zh-TW" sz="2000" dirty="0" smtClean="0">
                <a:solidFill>
                  <a:schemeClr val="tx1"/>
                </a:solidFill>
                <a:latin typeface="Comic Sans MS" panose="030F0702030302020204" pitchFamily="66" charset="0"/>
              </a:rPr>
              <a:t>NW (NE) </a:t>
            </a:r>
            <a:r>
              <a:rPr lang="en-US" altLang="zh-TW" sz="2000" dirty="0">
                <a:solidFill>
                  <a:schemeClr val="tx1"/>
                </a:solidFill>
                <a:latin typeface="Comic Sans MS" panose="030F0702030302020204" pitchFamily="66" charset="0"/>
              </a:rPr>
              <a:t>winds and cold </a:t>
            </a:r>
            <a:r>
              <a:rPr lang="en-US" altLang="zh-TW" sz="2000" dirty="0" smtClean="0">
                <a:solidFill>
                  <a:schemeClr val="tx1"/>
                </a:solidFill>
                <a:latin typeface="Comic Sans MS" panose="030F0702030302020204" pitchFamily="66" charset="0"/>
              </a:rPr>
              <a:t>temp. </a:t>
            </a:r>
            <a:r>
              <a:rPr lang="en-US" altLang="zh-TW" sz="2000" dirty="0">
                <a:solidFill>
                  <a:schemeClr val="tx1"/>
                </a:solidFill>
                <a:latin typeface="Comic Sans MS" panose="030F0702030302020204" pitchFamily="66" charset="0"/>
              </a:rPr>
              <a:t>over the northern China </a:t>
            </a:r>
            <a:r>
              <a:rPr lang="en-US" altLang="zh-TW" sz="2000" dirty="0" smtClean="0">
                <a:solidFill>
                  <a:schemeClr val="tx1"/>
                </a:solidFill>
                <a:latin typeface="Comic Sans MS" panose="030F0702030302020204" pitchFamily="66" charset="0"/>
              </a:rPr>
              <a:t>(southern PAMS) region</a:t>
            </a:r>
            <a:endParaRPr lang="zh-TW" altLang="en-US" sz="2000" dirty="0">
              <a:solidFill>
                <a:schemeClr val="tx1"/>
              </a:solidFill>
              <a:latin typeface="Comic Sans MS" panose="030F0702030302020204" pitchFamily="66" charset="0"/>
            </a:endParaRPr>
          </a:p>
        </p:txBody>
      </p:sp>
      <p:sp>
        <p:nvSpPr>
          <p:cNvPr id="4" name="TextBox 2"/>
          <p:cNvSpPr txBox="1"/>
          <p:nvPr/>
        </p:nvSpPr>
        <p:spPr>
          <a:xfrm>
            <a:off x="457200" y="457200"/>
            <a:ext cx="4591321" cy="400110"/>
          </a:xfrm>
          <a:prstGeom prst="rect">
            <a:avLst/>
          </a:prstGeom>
          <a:noFill/>
        </p:spPr>
        <p:txBody>
          <a:bodyPr wrap="none" rtlCol="0">
            <a:spAutoFit/>
          </a:bodyPr>
          <a:lstStyle/>
          <a:p>
            <a:r>
              <a:rPr lang="en-US" sz="2000" u="sng" dirty="0" smtClean="0">
                <a:solidFill>
                  <a:srgbClr val="FF0000"/>
                </a:solidFill>
                <a:latin typeface="Comic Sans MS" panose="030F0702030302020204" pitchFamily="66" charset="0"/>
              </a:rPr>
              <a:t>East Asian Winter Monsoon (EAWM)</a:t>
            </a:r>
            <a:endParaRPr lang="en-US" sz="2000" u="sng" dirty="0">
              <a:solidFill>
                <a:srgbClr val="FF0000"/>
              </a:solidFill>
              <a:latin typeface="Comic Sans MS" panose="030F0702030302020204" pitchFamily="66"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96" y="1600200"/>
            <a:ext cx="7686904" cy="5240867"/>
          </a:xfrm>
          <a:prstGeom prst="rect">
            <a:avLst/>
          </a:prstGeom>
        </p:spPr>
      </p:pic>
      <p:sp>
        <p:nvSpPr>
          <p:cNvPr id="2" name="文字方塊 1"/>
          <p:cNvSpPr txBox="1"/>
          <p:nvPr/>
        </p:nvSpPr>
        <p:spPr>
          <a:xfrm>
            <a:off x="2498216" y="4018443"/>
            <a:ext cx="6880410" cy="369332"/>
          </a:xfrm>
          <a:prstGeom prst="rect">
            <a:avLst/>
          </a:prstGeom>
          <a:noFill/>
        </p:spPr>
        <p:txBody>
          <a:bodyPr wrap="none" rtlCol="0">
            <a:spAutoFit/>
          </a:bodyPr>
          <a:lstStyle/>
          <a:p>
            <a:r>
              <a:rPr lang="en-US" altLang="zh-TW" dirty="0" smtClean="0">
                <a:latin typeface="Comic Sans MS" panose="030F0702030302020204" pitchFamily="66" charset="0"/>
              </a:rPr>
              <a:t>EAWMI=averaged -V</a:t>
            </a:r>
            <a:r>
              <a:rPr lang="en-US" altLang="zh-TW" baseline="-25000" dirty="0" smtClean="0">
                <a:latin typeface="Comic Sans MS" panose="030F0702030302020204" pitchFamily="66" charset="0"/>
              </a:rPr>
              <a:t>120-140E,5-25N</a:t>
            </a:r>
            <a:r>
              <a:rPr lang="en-US" altLang="zh-TW" dirty="0" smtClean="0">
                <a:latin typeface="Comic Sans MS" panose="030F0702030302020204" pitchFamily="66" charset="0"/>
              </a:rPr>
              <a:t> (similar to Chen et al., 2000)</a:t>
            </a:r>
            <a:endParaRPr lang="zh-TW" altLang="en-US" dirty="0">
              <a:latin typeface="Comic Sans MS" panose="030F0702030302020204" pitchFamily="66" charset="0"/>
            </a:endParaRPr>
          </a:p>
        </p:txBody>
      </p:sp>
      <p:sp>
        <p:nvSpPr>
          <p:cNvPr id="6" name="文字方塊 5"/>
          <p:cNvSpPr txBox="1"/>
          <p:nvPr/>
        </p:nvSpPr>
        <p:spPr>
          <a:xfrm>
            <a:off x="21771" y="3997291"/>
            <a:ext cx="2095445" cy="369332"/>
          </a:xfrm>
          <a:prstGeom prst="rect">
            <a:avLst/>
          </a:prstGeom>
          <a:noFill/>
        </p:spPr>
        <p:txBody>
          <a:bodyPr wrap="none" rtlCol="0">
            <a:spAutoFit/>
          </a:bodyPr>
          <a:lstStyle/>
          <a:p>
            <a:r>
              <a:rPr lang="en-US" altLang="zh-TW" dirty="0" smtClean="0">
                <a:latin typeface="Comic Sans MS" panose="030F0702030302020204" pitchFamily="66" charset="0"/>
              </a:rPr>
              <a:t>Shading: </a:t>
            </a:r>
            <a:r>
              <a:rPr lang="en-US" altLang="zh-TW" dirty="0" err="1" smtClean="0">
                <a:latin typeface="Comic Sans MS" panose="030F0702030302020204" pitchFamily="66" charset="0"/>
              </a:rPr>
              <a:t>dSLP</a:t>
            </a:r>
            <a:r>
              <a:rPr lang="en-US" altLang="zh-TW" dirty="0" smtClean="0">
                <a:latin typeface="Comic Sans MS" panose="030F0702030302020204" pitchFamily="66" charset="0"/>
              </a:rPr>
              <a:t>/</a:t>
            </a:r>
            <a:r>
              <a:rPr lang="en-US" altLang="zh-TW" dirty="0" err="1" smtClean="0">
                <a:latin typeface="Comic Sans MS" panose="030F0702030302020204" pitchFamily="66" charset="0"/>
              </a:rPr>
              <a:t>dy</a:t>
            </a:r>
            <a:endParaRPr lang="zh-TW" altLang="en-US" dirty="0">
              <a:latin typeface="Comic Sans MS" panose="030F0702030302020204" pitchFamily="66" charset="0"/>
            </a:endParaRPr>
          </a:p>
        </p:txBody>
      </p:sp>
      <p:sp>
        <p:nvSpPr>
          <p:cNvPr id="7" name="文字方塊 6"/>
          <p:cNvSpPr txBox="1"/>
          <p:nvPr/>
        </p:nvSpPr>
        <p:spPr>
          <a:xfrm>
            <a:off x="5334000" y="1307283"/>
            <a:ext cx="2694969" cy="646331"/>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latin typeface="Comic Sans MS" panose="030F0702030302020204" pitchFamily="66" charset="0"/>
              </a:rPr>
              <a:t>SH source</a:t>
            </a:r>
          </a:p>
          <a:p>
            <a:pPr marL="285750" indent="-285750">
              <a:buFont typeface="Arial" panose="020B0604020202020204" pitchFamily="34" charset="0"/>
              <a:buChar char="•"/>
            </a:pPr>
            <a:r>
              <a:rPr lang="en-US" altLang="zh-TW" dirty="0" smtClean="0">
                <a:latin typeface="Comic Sans MS" panose="030F0702030302020204" pitchFamily="66" charset="0"/>
              </a:rPr>
              <a:t>Land/ocean contract</a:t>
            </a:r>
            <a:endParaRPr lang="zh-TW" altLang="en-US" dirty="0"/>
          </a:p>
        </p:txBody>
      </p:sp>
      <p:cxnSp>
        <p:nvCxnSpPr>
          <p:cNvPr id="9" name="直線單箭頭接點 8"/>
          <p:cNvCxnSpPr/>
          <p:nvPr/>
        </p:nvCxnSpPr>
        <p:spPr>
          <a:xfrm flipH="1" flipV="1">
            <a:off x="4876800" y="3276600"/>
            <a:ext cx="533400" cy="720691"/>
          </a:xfrm>
          <a:prstGeom prst="straightConnector1">
            <a:avLst/>
          </a:prstGeom>
          <a:ln w="25400">
            <a:solidFill>
              <a:srgbClr val="002060"/>
            </a:solidFill>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12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5106" t="18305" r="8085" b="20432"/>
          <a:stretch/>
        </p:blipFill>
        <p:spPr>
          <a:xfrm>
            <a:off x="1905000" y="3520595"/>
            <a:ext cx="6816213" cy="3207629"/>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6295" t="6968" r="9352" b="56982"/>
          <a:stretch/>
        </p:blipFill>
        <p:spPr>
          <a:xfrm>
            <a:off x="228600" y="472595"/>
            <a:ext cx="6587613" cy="3048000"/>
          </a:xfrm>
          <a:prstGeom prst="rect">
            <a:avLst/>
          </a:prstGeom>
        </p:spPr>
      </p:pic>
    </p:spTree>
    <p:extLst>
      <p:ext uri="{BB962C8B-B14F-4D97-AF65-F5344CB8AC3E}">
        <p14:creationId xmlns:p14="http://schemas.microsoft.com/office/powerpoint/2010/main" val="259351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1633" r="4571" b="67745"/>
          <a:stretch/>
        </p:blipFill>
        <p:spPr>
          <a:xfrm>
            <a:off x="28967" y="609600"/>
            <a:ext cx="5686033" cy="2662283"/>
          </a:xfrm>
          <a:prstGeom prst="rect">
            <a:avLst/>
          </a:prstGeom>
        </p:spPr>
      </p:pic>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6942" t="5555" r="8368"/>
          <a:stretch/>
        </p:blipFill>
        <p:spPr>
          <a:xfrm>
            <a:off x="4038600" y="2514600"/>
            <a:ext cx="5044441" cy="3886200"/>
          </a:xfrm>
          <a:prstGeom prst="rect">
            <a:avLst/>
          </a:prstGeom>
        </p:spPr>
      </p:pic>
      <p:sp>
        <p:nvSpPr>
          <p:cNvPr id="6" name="矩形 5"/>
          <p:cNvSpPr/>
          <p:nvPr/>
        </p:nvSpPr>
        <p:spPr>
          <a:xfrm>
            <a:off x="0" y="346501"/>
            <a:ext cx="8077200" cy="461665"/>
          </a:xfrm>
          <a:prstGeom prst="rect">
            <a:avLst/>
          </a:prstGeom>
        </p:spPr>
        <p:txBody>
          <a:bodyPr wrap="square">
            <a:spAutoFit/>
          </a:bodyPr>
          <a:lstStyle/>
          <a:p>
            <a:r>
              <a:rPr kumimoji="1" lang="en-US" altLang="zh-TW" sz="2400" b="1" dirty="0" smtClean="0">
                <a:solidFill>
                  <a:srgbClr val="FF0000"/>
                </a:solidFill>
                <a:latin typeface="Comic Sans MS" panose="030F0702030302020204" pitchFamily="66" charset="0"/>
                <a:ea typeface="SimHei" pitchFamily="49" charset="-122"/>
              </a:rPr>
              <a:t>Lag-relation between EAWMI and NPO poles</a:t>
            </a:r>
            <a:endParaRPr kumimoji="1" lang="zh-TW" altLang="en-US" sz="2400" b="1" dirty="0">
              <a:solidFill>
                <a:srgbClr val="FF0000"/>
              </a:solidFill>
              <a:latin typeface="Comic Sans MS" panose="030F0702030302020204" pitchFamily="66" charset="0"/>
              <a:ea typeface="SimHei" pitchFamily="49" charset="-122"/>
            </a:endParaRPr>
          </a:p>
        </p:txBody>
      </p:sp>
      <p:sp>
        <p:nvSpPr>
          <p:cNvPr id="2" name="矩形 1"/>
          <p:cNvSpPr/>
          <p:nvPr/>
        </p:nvSpPr>
        <p:spPr>
          <a:xfrm>
            <a:off x="2871983" y="990600"/>
            <a:ext cx="633217" cy="3048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657297" y="914212"/>
            <a:ext cx="1624163" cy="369332"/>
          </a:xfrm>
          <a:prstGeom prst="rect">
            <a:avLst/>
          </a:prstGeom>
        </p:spPr>
        <p:txBody>
          <a:bodyPr wrap="none">
            <a:spAutoFit/>
          </a:bodyPr>
          <a:lstStyle/>
          <a:p>
            <a:r>
              <a:rPr kumimoji="1" lang="en-US" altLang="zh-TW" b="1" dirty="0">
                <a:solidFill>
                  <a:srgbClr val="FF0000"/>
                </a:solidFill>
                <a:latin typeface="Comic Sans MS" panose="030F0702030302020204" pitchFamily="66" charset="0"/>
                <a:ea typeface="SimHei" pitchFamily="49" charset="-122"/>
              </a:rPr>
              <a:t>(1958-2017)</a:t>
            </a:r>
            <a:endParaRPr kumimoji="1" lang="zh-TW" altLang="en-US" b="1" dirty="0">
              <a:solidFill>
                <a:srgbClr val="FF0000"/>
              </a:solidFill>
              <a:latin typeface="Comic Sans MS" panose="030F0702030302020204" pitchFamily="66" charset="0"/>
              <a:ea typeface="SimHei" pitchFamily="49" charset="-122"/>
            </a:endParaRPr>
          </a:p>
        </p:txBody>
      </p:sp>
      <p:sp>
        <p:nvSpPr>
          <p:cNvPr id="11" name="矩形 10"/>
          <p:cNvSpPr/>
          <p:nvPr/>
        </p:nvSpPr>
        <p:spPr>
          <a:xfrm>
            <a:off x="2889953" y="1828800"/>
            <a:ext cx="843847" cy="354821"/>
          </a:xfrm>
          <a:prstGeom prst="rect">
            <a:avLst/>
          </a:prstGeom>
          <a:noFill/>
          <a:ln w="3492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a:stCxn id="19" idx="0"/>
          </p:cNvCxnSpPr>
          <p:nvPr/>
        </p:nvCxnSpPr>
        <p:spPr>
          <a:xfrm>
            <a:off x="3388076" y="2197709"/>
            <a:ext cx="957834" cy="1688491"/>
          </a:xfrm>
          <a:prstGeom prst="straightConnector1">
            <a:avLst/>
          </a:prstGeom>
          <a:ln w="25400">
            <a:solidFill>
              <a:srgbClr val="FF6699"/>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3557783" y="1295400"/>
            <a:ext cx="2547526" cy="26291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042352" y="2197709"/>
            <a:ext cx="691447" cy="2907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p:nvPr/>
        </p:nvCxnSpPr>
        <p:spPr>
          <a:xfrm>
            <a:off x="3733799" y="2488421"/>
            <a:ext cx="3935873" cy="1458133"/>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67959" y="3364080"/>
            <a:ext cx="3552909" cy="1323439"/>
          </a:xfrm>
          <a:prstGeom prst="rect">
            <a:avLst/>
          </a:prstGeom>
        </p:spPr>
        <p:txBody>
          <a:bodyPr wrap="square">
            <a:spAutoFit/>
          </a:bodyPr>
          <a:lstStyle/>
          <a:p>
            <a:r>
              <a:rPr lang="en-US" altLang="zh-TW" sz="2000" dirty="0" smtClean="0">
                <a:latin typeface="Comic Sans MS" panose="030F0702030302020204" pitchFamily="66" charset="0"/>
              </a:rPr>
              <a:t>The correlation is not very high except the southern tip of the south pole (southern branch of the VM)</a:t>
            </a:r>
            <a:endParaRPr lang="zh-TW" altLang="en-US" sz="2000" dirty="0"/>
          </a:p>
        </p:txBody>
      </p:sp>
      <p:sp>
        <p:nvSpPr>
          <p:cNvPr id="18" name="AutoShape 6"/>
          <p:cNvSpPr>
            <a:spLocks noChangeArrowheads="1"/>
          </p:cNvSpPr>
          <p:nvPr/>
        </p:nvSpPr>
        <p:spPr bwMode="auto">
          <a:xfrm>
            <a:off x="0" y="5600090"/>
            <a:ext cx="1798342" cy="252308"/>
          </a:xfrm>
          <a:prstGeom prst="roundRect">
            <a:avLst>
              <a:gd name="adj" fmla="val 16667"/>
            </a:avLst>
          </a:prstGeom>
          <a:solidFill>
            <a:srgbClr val="003399"/>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algn="ctr" eaLnBrk="1" hangingPunct="1">
              <a:buFont typeface="Wingdings" pitchFamily="2" charset="2"/>
              <a:buNone/>
            </a:pPr>
            <a:r>
              <a:rPr lang="en-US" altLang="zh-CN" sz="2000" u="none" dirty="0" smtClean="0">
                <a:solidFill>
                  <a:schemeClr val="bg1">
                    <a:lumMod val="85000"/>
                  </a:schemeClr>
                </a:solidFill>
              </a:rPr>
              <a:t>NPO </a:t>
            </a:r>
            <a:r>
              <a:rPr lang="en-US" altLang="zh-CN" sz="2000" u="none" dirty="0">
                <a:solidFill>
                  <a:schemeClr val="bg1">
                    <a:lumMod val="85000"/>
                  </a:schemeClr>
                </a:solidFill>
              </a:rPr>
              <a:t>[winter(0)]</a:t>
            </a:r>
          </a:p>
        </p:txBody>
      </p:sp>
      <p:sp>
        <p:nvSpPr>
          <p:cNvPr id="21" name="AutoShape 8"/>
          <p:cNvSpPr>
            <a:spLocks noChangeArrowheads="1"/>
          </p:cNvSpPr>
          <p:nvPr/>
        </p:nvSpPr>
        <p:spPr bwMode="auto">
          <a:xfrm>
            <a:off x="1889783" y="5646832"/>
            <a:ext cx="526511" cy="149498"/>
          </a:xfrm>
          <a:prstGeom prst="rightArrow">
            <a:avLst>
              <a:gd name="adj1" fmla="val 50000"/>
              <a:gd name="adj2" fmla="val 86613"/>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2" name="AutoShape 9"/>
          <p:cNvSpPr>
            <a:spLocks noChangeArrowheads="1"/>
          </p:cNvSpPr>
          <p:nvPr/>
        </p:nvSpPr>
        <p:spPr bwMode="auto">
          <a:xfrm>
            <a:off x="2481886" y="5586477"/>
            <a:ext cx="1711624" cy="252308"/>
          </a:xfrm>
          <a:prstGeom prst="roundRect">
            <a:avLst>
              <a:gd name="adj" fmla="val 16667"/>
            </a:avLst>
          </a:prstGeom>
          <a:solidFill>
            <a:srgbClr val="003399"/>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algn="ctr" eaLnBrk="1" hangingPunct="1">
              <a:buFont typeface="Wingdings" pitchFamily="2" charset="2"/>
              <a:buNone/>
            </a:pPr>
            <a:r>
              <a:rPr lang="en-US" altLang="zh-CN" sz="2000" u="none" dirty="0" smtClean="0">
                <a:solidFill>
                  <a:schemeClr val="bg1">
                    <a:lumMod val="85000"/>
                  </a:schemeClr>
                </a:solidFill>
              </a:rPr>
              <a:t>VM </a:t>
            </a:r>
            <a:r>
              <a:rPr lang="en-US" altLang="zh-CN" sz="2000" u="none" dirty="0">
                <a:solidFill>
                  <a:schemeClr val="bg1">
                    <a:lumMod val="85000"/>
                  </a:schemeClr>
                </a:solidFill>
              </a:rPr>
              <a:t>[FMA(+1)]</a:t>
            </a:r>
          </a:p>
        </p:txBody>
      </p:sp>
      <p:sp>
        <p:nvSpPr>
          <p:cNvPr id="23" name="AutoShape 11"/>
          <p:cNvSpPr>
            <a:spLocks noChangeArrowheads="1"/>
          </p:cNvSpPr>
          <p:nvPr/>
        </p:nvSpPr>
        <p:spPr bwMode="auto">
          <a:xfrm>
            <a:off x="1905000" y="6477000"/>
            <a:ext cx="2395420" cy="252308"/>
          </a:xfrm>
          <a:prstGeom prst="roundRect">
            <a:avLst>
              <a:gd name="adj" fmla="val 16667"/>
            </a:avLst>
          </a:prstGeom>
          <a:solidFill>
            <a:srgbClr val="003399"/>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algn="ctr" eaLnBrk="1" hangingPunct="1">
              <a:buFont typeface="Wingdings" pitchFamily="2" charset="2"/>
              <a:buNone/>
            </a:pPr>
            <a:r>
              <a:rPr lang="en-US" altLang="zh-CN" sz="2000" u="none" dirty="0" smtClean="0">
                <a:solidFill>
                  <a:schemeClr val="bg1">
                    <a:lumMod val="85000"/>
                  </a:schemeClr>
                </a:solidFill>
                <a:latin typeface="Comic Sans MS" panose="030F0702030302020204" pitchFamily="66" charset="0"/>
              </a:rPr>
              <a:t>El Nino </a:t>
            </a:r>
            <a:r>
              <a:rPr lang="en-US" altLang="zh-CN" sz="2000" u="none" dirty="0">
                <a:solidFill>
                  <a:schemeClr val="bg1">
                    <a:lumMod val="85000"/>
                  </a:schemeClr>
                </a:solidFill>
                <a:latin typeface="Comic Sans MS" panose="030F0702030302020204" pitchFamily="66" charset="0"/>
              </a:rPr>
              <a:t>[winter(+1)]</a:t>
            </a:r>
          </a:p>
        </p:txBody>
      </p:sp>
      <p:sp>
        <p:nvSpPr>
          <p:cNvPr id="24" name="AutoShape 12"/>
          <p:cNvSpPr>
            <a:spLocks noChangeArrowheads="1"/>
          </p:cNvSpPr>
          <p:nvPr/>
        </p:nvSpPr>
        <p:spPr bwMode="auto">
          <a:xfrm>
            <a:off x="2958727" y="6096000"/>
            <a:ext cx="546473" cy="242245"/>
          </a:xfrm>
          <a:prstGeom prst="rightArrow">
            <a:avLst>
              <a:gd name="adj1" fmla="val 50000"/>
              <a:gd name="adj2" fmla="val 86613"/>
            </a:avLst>
          </a:prstGeom>
          <a:solidFill>
            <a:schemeClr val="tx1"/>
          </a:solidFill>
          <a:ln w="38100" algn="ctr">
            <a:solidFill>
              <a:schemeClr val="tx1"/>
            </a:solidFill>
            <a:miter lim="800000"/>
            <a:headEnd/>
            <a:tailEnd/>
          </a:ln>
          <a:effectLst/>
          <a:scene3d>
            <a:camera prst="orthographicFront">
              <a:rot lat="0" lon="0" rev="162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5" name="Text Box 13"/>
          <p:cNvSpPr txBox="1">
            <a:spLocks noChangeArrowheads="1"/>
          </p:cNvSpPr>
          <p:nvPr/>
        </p:nvSpPr>
        <p:spPr bwMode="auto">
          <a:xfrm>
            <a:off x="1905000" y="5329716"/>
            <a:ext cx="429328" cy="21070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u="none" dirty="0">
                <a:solidFill>
                  <a:srgbClr val="002060"/>
                </a:solidFill>
              </a:rPr>
              <a:t>LF</a:t>
            </a:r>
          </a:p>
        </p:txBody>
      </p:sp>
      <p:sp>
        <p:nvSpPr>
          <p:cNvPr id="26" name="Text Box 14"/>
          <p:cNvSpPr txBox="1">
            <a:spLocks noChangeArrowheads="1"/>
          </p:cNvSpPr>
          <p:nvPr/>
        </p:nvSpPr>
        <p:spPr bwMode="auto">
          <a:xfrm>
            <a:off x="1905000" y="5809092"/>
            <a:ext cx="406582" cy="21070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u="none" dirty="0">
                <a:solidFill>
                  <a:srgbClr val="002060"/>
                </a:solidFill>
              </a:rPr>
              <a:t>SF</a:t>
            </a:r>
          </a:p>
        </p:txBody>
      </p:sp>
      <p:sp>
        <p:nvSpPr>
          <p:cNvPr id="27" name="Text Box 15"/>
          <p:cNvSpPr txBox="1">
            <a:spLocks noChangeArrowheads="1"/>
          </p:cNvSpPr>
          <p:nvPr/>
        </p:nvSpPr>
        <p:spPr bwMode="auto">
          <a:xfrm>
            <a:off x="3466328" y="6092032"/>
            <a:ext cx="601343" cy="21070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u="none" dirty="0">
                <a:solidFill>
                  <a:srgbClr val="002060"/>
                </a:solidFill>
              </a:rPr>
              <a:t>SFM</a:t>
            </a:r>
          </a:p>
        </p:txBody>
      </p:sp>
    </p:spTree>
    <p:extLst>
      <p:ext uri="{BB962C8B-B14F-4D97-AF65-F5344CB8AC3E}">
        <p14:creationId xmlns:p14="http://schemas.microsoft.com/office/powerpoint/2010/main" val="28339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5911" t="5906" r="8386" b="-409"/>
          <a:stretch/>
        </p:blipFill>
        <p:spPr>
          <a:xfrm>
            <a:off x="171450" y="1600200"/>
            <a:ext cx="8591550" cy="4740166"/>
          </a:xfrm>
          <a:prstGeom prst="rect">
            <a:avLst/>
          </a:prstGeom>
        </p:spPr>
      </p:pic>
      <p:sp>
        <p:nvSpPr>
          <p:cNvPr id="3" name="矩形 2"/>
          <p:cNvSpPr/>
          <p:nvPr/>
        </p:nvSpPr>
        <p:spPr>
          <a:xfrm>
            <a:off x="171450" y="525071"/>
            <a:ext cx="8839200" cy="461665"/>
          </a:xfrm>
          <a:prstGeom prst="rect">
            <a:avLst/>
          </a:prstGeom>
        </p:spPr>
        <p:txBody>
          <a:bodyPr wrap="square">
            <a:spAutoFit/>
          </a:bodyPr>
          <a:lstStyle/>
          <a:p>
            <a:r>
              <a:rPr kumimoji="1" lang="en-US" altLang="zh-TW" sz="2400" b="1" dirty="0">
                <a:solidFill>
                  <a:srgbClr val="FF0000"/>
                </a:solidFill>
                <a:latin typeface="Comic Sans MS" panose="030F0702030302020204" pitchFamily="66" charset="0"/>
                <a:ea typeface="SimHei" pitchFamily="49" charset="-122"/>
              </a:rPr>
              <a:t>Time series of </a:t>
            </a:r>
            <a:r>
              <a:rPr kumimoji="1" lang="en-US" altLang="zh-TW" sz="2400" b="1" dirty="0" smtClean="0">
                <a:solidFill>
                  <a:srgbClr val="FF0000"/>
                </a:solidFill>
                <a:latin typeface="Comic Sans MS" panose="030F0702030302020204" pitchFamily="66" charset="0"/>
                <a:ea typeface="SimHei" pitchFamily="49" charset="-122"/>
              </a:rPr>
              <a:t>Nov. EAWM and Jan. NPO index</a:t>
            </a:r>
            <a:endParaRPr kumimoji="1" lang="zh-TW" altLang="en-US" sz="2400" b="1" dirty="0">
              <a:solidFill>
                <a:srgbClr val="FF0000"/>
              </a:solidFill>
              <a:latin typeface="Comic Sans MS" panose="030F0702030302020204" pitchFamily="66" charset="0"/>
              <a:ea typeface="SimHei" pitchFamily="49" charset="-122"/>
            </a:endParaRPr>
          </a:p>
        </p:txBody>
      </p:sp>
      <p:sp>
        <p:nvSpPr>
          <p:cNvPr id="4" name="文字方塊 3"/>
          <p:cNvSpPr txBox="1"/>
          <p:nvPr/>
        </p:nvSpPr>
        <p:spPr>
          <a:xfrm>
            <a:off x="990600" y="1219200"/>
            <a:ext cx="7417415" cy="369332"/>
          </a:xfrm>
          <a:prstGeom prst="rect">
            <a:avLst/>
          </a:prstGeom>
          <a:noFill/>
        </p:spPr>
        <p:txBody>
          <a:bodyPr wrap="none" rtlCol="0">
            <a:spAutoFit/>
          </a:bodyPr>
          <a:lstStyle/>
          <a:p>
            <a:r>
              <a:rPr lang="en-US" altLang="zh-TW" dirty="0" smtClean="0">
                <a:latin typeface="Comic Sans MS" panose="030F0702030302020204" pitchFamily="66" charset="0"/>
              </a:rPr>
              <a:t>Correlation between </a:t>
            </a:r>
            <a:r>
              <a:rPr kumimoji="1" lang="en-US" altLang="zh-TW" dirty="0">
                <a:latin typeface="Comic Sans MS" panose="030F0702030302020204" pitchFamily="66" charset="0"/>
                <a:ea typeface="SimHei" pitchFamily="49" charset="-122"/>
              </a:rPr>
              <a:t>Nov. </a:t>
            </a:r>
            <a:r>
              <a:rPr kumimoji="1" lang="en-US" altLang="zh-TW" dirty="0" smtClean="0">
                <a:latin typeface="Comic Sans MS" panose="030F0702030302020204" pitchFamily="66" charset="0"/>
                <a:ea typeface="SimHei" pitchFamily="49" charset="-122"/>
              </a:rPr>
              <a:t>EAWM and </a:t>
            </a:r>
            <a:r>
              <a:rPr kumimoji="1" lang="en-US" altLang="zh-TW" dirty="0">
                <a:latin typeface="Comic Sans MS" panose="030F0702030302020204" pitchFamily="66" charset="0"/>
                <a:ea typeface="SimHei" pitchFamily="49" charset="-122"/>
              </a:rPr>
              <a:t>Jan. </a:t>
            </a:r>
            <a:r>
              <a:rPr kumimoji="1" lang="en-US" altLang="zh-TW" dirty="0" smtClean="0">
                <a:latin typeface="Comic Sans MS" panose="030F0702030302020204" pitchFamily="66" charset="0"/>
                <a:ea typeface="SimHei" pitchFamily="49" charset="-122"/>
              </a:rPr>
              <a:t>NPO</a:t>
            </a:r>
            <a:r>
              <a:rPr kumimoji="1" lang="en-US" altLang="zh-TW" baseline="-25000" dirty="0" smtClean="0">
                <a:latin typeface="Comic Sans MS" panose="030F0702030302020204" pitchFamily="66" charset="0"/>
                <a:ea typeface="SimHei" pitchFamily="49" charset="-122"/>
              </a:rPr>
              <a:t>S</a:t>
            </a:r>
            <a:r>
              <a:rPr kumimoji="1" lang="en-US" altLang="zh-TW" dirty="0" smtClean="0">
                <a:latin typeface="Comic Sans MS" panose="030F0702030302020204" pitchFamily="66" charset="0"/>
                <a:ea typeface="SimHei" pitchFamily="49" charset="-122"/>
              </a:rPr>
              <a:t> (southern tip) &gt;0.5</a:t>
            </a:r>
            <a:endParaRPr kumimoji="1" lang="zh-TW" altLang="en-US" dirty="0">
              <a:latin typeface="Comic Sans MS" panose="030F0702030302020204" pitchFamily="66" charset="0"/>
              <a:ea typeface="SimHei" pitchFamily="49" charset="-122"/>
            </a:endParaRPr>
          </a:p>
        </p:txBody>
      </p:sp>
      <p:sp>
        <p:nvSpPr>
          <p:cNvPr id="6" name="文字方塊 5"/>
          <p:cNvSpPr txBox="1"/>
          <p:nvPr/>
        </p:nvSpPr>
        <p:spPr>
          <a:xfrm>
            <a:off x="1245122" y="4648200"/>
            <a:ext cx="2358338" cy="369332"/>
          </a:xfrm>
          <a:prstGeom prst="rect">
            <a:avLst/>
          </a:prstGeom>
          <a:noFill/>
        </p:spPr>
        <p:txBody>
          <a:bodyPr wrap="none" rtlCol="0">
            <a:spAutoFit/>
          </a:bodyPr>
          <a:lstStyle/>
          <a:p>
            <a:r>
              <a:rPr lang="en-US" altLang="zh-TW" dirty="0" smtClean="0">
                <a:latin typeface="Comic Sans MS" panose="030F0702030302020204" pitchFamily="66" charset="0"/>
              </a:rPr>
              <a:t>9-year running mean</a:t>
            </a:r>
            <a:endParaRPr lang="zh-TW" altLang="en-US" dirty="0">
              <a:latin typeface="Comic Sans MS" panose="030F0702030302020204" pitchFamily="66" charset="0"/>
            </a:endParaRPr>
          </a:p>
        </p:txBody>
      </p:sp>
      <p:cxnSp>
        <p:nvCxnSpPr>
          <p:cNvPr id="8" name="直線單箭頭接點 7"/>
          <p:cNvCxnSpPr/>
          <p:nvPr/>
        </p:nvCxnSpPr>
        <p:spPr>
          <a:xfrm flipH="1" flipV="1">
            <a:off x="4038600" y="5410200"/>
            <a:ext cx="1130453" cy="941835"/>
          </a:xfrm>
          <a:prstGeom prst="straightConnector1">
            <a:avLst/>
          </a:prstGeom>
          <a:ln w="28575">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547389" y="6336794"/>
            <a:ext cx="4860626" cy="369332"/>
          </a:xfrm>
          <a:prstGeom prst="rect">
            <a:avLst/>
          </a:prstGeom>
          <a:noFill/>
        </p:spPr>
        <p:txBody>
          <a:bodyPr wrap="none" rtlCol="0">
            <a:spAutoFit/>
          </a:bodyPr>
          <a:lstStyle/>
          <a:p>
            <a:r>
              <a:rPr lang="en-US" altLang="zh-TW" dirty="0" smtClean="0">
                <a:solidFill>
                  <a:srgbClr val="00B0F0"/>
                </a:solidFill>
                <a:latin typeface="Comic Sans MS" panose="030F0702030302020204" pitchFamily="66" charset="0"/>
              </a:rPr>
              <a:t>Unsteady relation but increases after 1980</a:t>
            </a:r>
            <a:endParaRPr lang="zh-TW" altLang="en-US"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148145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2">
            <a:extLst>
              <a:ext uri="{28A0092B-C50C-407E-A947-70E740481C1C}">
                <a14:useLocalDpi xmlns:a14="http://schemas.microsoft.com/office/drawing/2010/main" val="0"/>
              </a:ext>
            </a:extLst>
          </a:blip>
          <a:srcRect l="987" t="6144" r="1782" b="4178"/>
          <a:stretch/>
        </p:blipFill>
        <p:spPr>
          <a:xfrm>
            <a:off x="0" y="609600"/>
            <a:ext cx="7467600" cy="3200400"/>
          </a:xfrm>
          <a:prstGeom prst="rect">
            <a:avLst/>
          </a:prstGeom>
        </p:spPr>
      </p:pic>
      <p:sp>
        <p:nvSpPr>
          <p:cNvPr id="6" name="文字方塊 5"/>
          <p:cNvSpPr txBox="1"/>
          <p:nvPr/>
        </p:nvSpPr>
        <p:spPr>
          <a:xfrm>
            <a:off x="228600" y="354568"/>
            <a:ext cx="5820824" cy="369332"/>
          </a:xfrm>
          <a:prstGeom prst="rect">
            <a:avLst/>
          </a:prstGeom>
          <a:noFill/>
        </p:spPr>
        <p:txBody>
          <a:bodyPr wrap="none" rtlCol="0">
            <a:spAutoFit/>
          </a:bodyPr>
          <a:lstStyle/>
          <a:p>
            <a:r>
              <a:rPr lang="en-US" altLang="zh-TW" dirty="0" smtClean="0">
                <a:solidFill>
                  <a:srgbClr val="FF0000"/>
                </a:solidFill>
                <a:latin typeface="Comic Sans MS" panose="030F0702030302020204" pitchFamily="66" charset="0"/>
              </a:rPr>
              <a:t>Lag correlation of </a:t>
            </a:r>
            <a:r>
              <a:rPr lang="en-US" altLang="zh-TW" dirty="0" err="1" smtClean="0">
                <a:solidFill>
                  <a:srgbClr val="FF0000"/>
                </a:solidFill>
                <a:latin typeface="Comic Sans MS" panose="030F0702030302020204" pitchFamily="66" charset="0"/>
              </a:rPr>
              <a:t>SLPa</a:t>
            </a:r>
            <a:r>
              <a:rPr lang="en-US" altLang="zh-TW" dirty="0" smtClean="0">
                <a:solidFill>
                  <a:srgbClr val="FF0000"/>
                </a:solidFill>
                <a:latin typeface="Comic Sans MS" panose="030F0702030302020204" pitchFamily="66" charset="0"/>
              </a:rPr>
              <a:t> with Nov. and Dec. </a:t>
            </a:r>
            <a:r>
              <a:rPr kumimoji="1" lang="en-US" altLang="zh-TW" dirty="0" smtClean="0">
                <a:solidFill>
                  <a:srgbClr val="FF0000"/>
                </a:solidFill>
                <a:latin typeface="Comic Sans MS" panose="030F0702030302020204" pitchFamily="66" charset="0"/>
                <a:ea typeface="SimHei" pitchFamily="49" charset="-122"/>
              </a:rPr>
              <a:t>EAWMI</a:t>
            </a:r>
            <a:r>
              <a:rPr kumimoji="1" lang="en-US" altLang="zh-TW" b="1" dirty="0" smtClean="0">
                <a:solidFill>
                  <a:srgbClr val="FF0000"/>
                </a:solidFill>
                <a:latin typeface="Comic Sans MS" panose="030F0702030302020204" pitchFamily="66" charset="0"/>
                <a:ea typeface="SimHei" pitchFamily="49" charset="-122"/>
              </a:rPr>
              <a:t> </a:t>
            </a:r>
            <a:endParaRPr lang="zh-TW" altLang="en-US" dirty="0">
              <a:solidFill>
                <a:srgbClr val="FF0000"/>
              </a:solidFill>
              <a:latin typeface="Comic Sans MS" panose="030F0702030302020204" pitchFamily="66" charset="0"/>
            </a:endParaRPr>
          </a:p>
        </p:txBody>
      </p:sp>
      <p:sp>
        <p:nvSpPr>
          <p:cNvPr id="7" name="矩形 6"/>
          <p:cNvSpPr/>
          <p:nvPr/>
        </p:nvSpPr>
        <p:spPr>
          <a:xfrm>
            <a:off x="7063979" y="914400"/>
            <a:ext cx="705642" cy="369332"/>
          </a:xfrm>
          <a:prstGeom prst="rect">
            <a:avLst/>
          </a:prstGeom>
        </p:spPr>
        <p:txBody>
          <a:bodyPr wrap="none">
            <a:spAutoFit/>
          </a:bodyPr>
          <a:lstStyle/>
          <a:p>
            <a:r>
              <a:rPr kumimoji="1" lang="en-US" altLang="zh-TW" b="1" dirty="0" smtClean="0">
                <a:solidFill>
                  <a:srgbClr val="FF0000"/>
                </a:solidFill>
                <a:latin typeface="Comic Sans MS" panose="030F0702030302020204" pitchFamily="66" charset="0"/>
                <a:ea typeface="SimHei" pitchFamily="49" charset="-122"/>
              </a:rPr>
              <a:t>Nov.</a:t>
            </a:r>
            <a:endParaRPr kumimoji="1" lang="zh-TW" altLang="en-US" b="1" dirty="0">
              <a:solidFill>
                <a:srgbClr val="FF0000"/>
              </a:solidFill>
              <a:latin typeface="Comic Sans MS" panose="030F0702030302020204" pitchFamily="66" charset="0"/>
              <a:ea typeface="SimHei" pitchFamily="49" charset="-122"/>
            </a:endParaRPr>
          </a:p>
        </p:txBody>
      </p:sp>
      <p:sp>
        <p:nvSpPr>
          <p:cNvPr id="8" name="矩形 7"/>
          <p:cNvSpPr/>
          <p:nvPr/>
        </p:nvSpPr>
        <p:spPr>
          <a:xfrm>
            <a:off x="1092993" y="6488668"/>
            <a:ext cx="699230" cy="369332"/>
          </a:xfrm>
          <a:prstGeom prst="rect">
            <a:avLst/>
          </a:prstGeom>
        </p:spPr>
        <p:txBody>
          <a:bodyPr wrap="none">
            <a:spAutoFit/>
          </a:bodyPr>
          <a:lstStyle/>
          <a:p>
            <a:r>
              <a:rPr kumimoji="1" lang="en-US" altLang="zh-TW" b="1" dirty="0" smtClean="0">
                <a:solidFill>
                  <a:srgbClr val="FF0000"/>
                </a:solidFill>
                <a:latin typeface="Comic Sans MS" panose="030F0702030302020204" pitchFamily="66" charset="0"/>
                <a:ea typeface="SimHei" pitchFamily="49" charset="-122"/>
              </a:rPr>
              <a:t>Dec.</a:t>
            </a:r>
            <a:endParaRPr kumimoji="1" lang="zh-TW" altLang="en-US" b="1" dirty="0">
              <a:solidFill>
                <a:srgbClr val="FF0000"/>
              </a:solidFill>
              <a:latin typeface="Comic Sans MS" panose="030F0702030302020204" pitchFamily="66" charset="0"/>
              <a:ea typeface="SimHei" pitchFamily="49" charset="-122"/>
            </a:endParaRPr>
          </a:p>
        </p:txBody>
      </p:sp>
      <p:sp>
        <p:nvSpPr>
          <p:cNvPr id="9" name="橢圓 8"/>
          <p:cNvSpPr/>
          <p:nvPr/>
        </p:nvSpPr>
        <p:spPr>
          <a:xfrm>
            <a:off x="1385823" y="2623312"/>
            <a:ext cx="1560577" cy="958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3">
            <a:extLst>
              <a:ext uri="{28A0092B-C50C-407E-A947-70E740481C1C}">
                <a14:useLocalDpi xmlns:a14="http://schemas.microsoft.com/office/drawing/2010/main" val="0"/>
              </a:ext>
            </a:extLst>
          </a:blip>
          <a:srcRect l="1471" t="7861" r="1299" b="2463"/>
          <a:stretch/>
        </p:blipFill>
        <p:spPr>
          <a:xfrm>
            <a:off x="1672099" y="3659117"/>
            <a:ext cx="7467599" cy="3200400"/>
          </a:xfrm>
          <a:prstGeom prst="rect">
            <a:avLst/>
          </a:prstGeom>
        </p:spPr>
      </p:pic>
      <p:pic>
        <p:nvPicPr>
          <p:cNvPr id="14" name="圖片 13"/>
          <p:cNvPicPr>
            <a:picLocks noChangeAspect="1"/>
          </p:cNvPicPr>
          <p:nvPr/>
        </p:nvPicPr>
        <p:blipFill rotWithShape="1">
          <a:blip r:embed="rId4">
            <a:extLst>
              <a:ext uri="{28A0092B-C50C-407E-A947-70E740481C1C}">
                <a14:useLocalDpi xmlns:a14="http://schemas.microsoft.com/office/drawing/2010/main" val="0"/>
              </a:ext>
            </a:extLst>
          </a:blip>
          <a:srcRect l="1633" r="4571" b="67745"/>
          <a:stretch/>
        </p:blipFill>
        <p:spPr>
          <a:xfrm>
            <a:off x="-1" y="4065032"/>
            <a:ext cx="3733575" cy="1748113"/>
          </a:xfrm>
          <a:prstGeom prst="rect">
            <a:avLst/>
          </a:prstGeom>
        </p:spPr>
      </p:pic>
      <p:cxnSp>
        <p:nvCxnSpPr>
          <p:cNvPr id="11" name="直線單箭頭接點 10"/>
          <p:cNvCxnSpPr/>
          <p:nvPr/>
        </p:nvCxnSpPr>
        <p:spPr>
          <a:xfrm flipH="1">
            <a:off x="2144048" y="3581400"/>
            <a:ext cx="21060" cy="126224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325" y="5259317"/>
            <a:ext cx="3217547" cy="369332"/>
          </a:xfrm>
          <a:prstGeom prst="rect">
            <a:avLst/>
          </a:prstGeom>
          <a:noFill/>
        </p:spPr>
        <p:txBody>
          <a:bodyPr wrap="none" rtlCol="0">
            <a:spAutoFit/>
          </a:bodyPr>
          <a:lstStyle/>
          <a:p>
            <a:r>
              <a:rPr lang="en-US" altLang="zh-TW" dirty="0" smtClean="0">
                <a:latin typeface="Comic Sans MS" panose="030F0702030302020204" pitchFamily="66" charset="0"/>
              </a:rPr>
              <a:t>Modifying the southern pole</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73728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13996</TotalTime>
  <Words>1293</Words>
  <Application>Microsoft Office PowerPoint</Application>
  <PresentationFormat>如螢幕大小 (4:3)</PresentationFormat>
  <Paragraphs>111</Paragraphs>
  <Slides>15</Slides>
  <Notes>9</Notes>
  <HiddenSlides>1</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15</vt:i4>
      </vt:variant>
    </vt:vector>
  </HeadingPairs>
  <TitlesOfParts>
    <vt:vector size="28" baseType="lpstr">
      <vt:lpstr>SimHei</vt:lpstr>
      <vt:lpstr>PMingLiU</vt:lpstr>
      <vt:lpstr>PMingLiU</vt:lpstr>
      <vt:lpstr>Arial</vt:lpstr>
      <vt:lpstr>Calibri</vt:lpstr>
      <vt:lpstr>Century Gothic</vt:lpstr>
      <vt:lpstr>Comic Sans MS</vt:lpstr>
      <vt:lpstr>Courier New</vt:lpstr>
      <vt:lpstr>Palatino Linotype</vt:lpstr>
      <vt:lpstr>Symbol</vt:lpstr>
      <vt:lpstr>Times New Roman</vt:lpstr>
      <vt:lpstr>Wingdings</vt:lpstr>
      <vt:lpstr>Executive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Representation of Coastal and Estuarine Processes in Earth System Models</dc:title>
  <dc:creator>yncl</dc:creator>
  <cp:lastModifiedBy>user</cp:lastModifiedBy>
  <cp:revision>777</cp:revision>
  <dcterms:created xsi:type="dcterms:W3CDTF">2012-04-04T20:43:20Z</dcterms:created>
  <dcterms:modified xsi:type="dcterms:W3CDTF">2018-06-08T07:34:49Z</dcterms:modified>
</cp:coreProperties>
</file>