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 id="2147483747" r:id="rId2"/>
    <p:sldMasterId id="2147483804" r:id="rId3"/>
  </p:sldMasterIdLst>
  <p:notesMasterIdLst>
    <p:notesMasterId r:id="rId21"/>
  </p:notesMasterIdLst>
  <p:handoutMasterIdLst>
    <p:handoutMasterId r:id="rId22"/>
  </p:handoutMasterIdLst>
  <p:sldIdLst>
    <p:sldId id="402" r:id="rId4"/>
    <p:sldId id="371" r:id="rId5"/>
    <p:sldId id="461" r:id="rId6"/>
    <p:sldId id="462" r:id="rId7"/>
    <p:sldId id="375" r:id="rId8"/>
    <p:sldId id="465" r:id="rId9"/>
    <p:sldId id="449" r:id="rId10"/>
    <p:sldId id="451" r:id="rId11"/>
    <p:sldId id="452" r:id="rId12"/>
    <p:sldId id="463" r:id="rId13"/>
    <p:sldId id="464" r:id="rId14"/>
    <p:sldId id="466" r:id="rId15"/>
    <p:sldId id="467" r:id="rId16"/>
    <p:sldId id="454" r:id="rId17"/>
    <p:sldId id="455" r:id="rId18"/>
    <p:sldId id="460" r:id="rId19"/>
    <p:sldId id="403" r:id="rId20"/>
  </p:sldIdLst>
  <p:sldSz cx="9144000" cy="6858000" type="screen4x3"/>
  <p:notesSz cx="6797675" cy="992822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8"/>
    <a:srgbClr val="0192FF"/>
    <a:srgbClr val="006BBC"/>
    <a:srgbClr val="003760"/>
    <a:srgbClr val="F41C1C"/>
    <a:srgbClr val="F868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672"/>
    <p:restoredTop sz="87224" autoAdjust="0"/>
  </p:normalViewPr>
  <p:slideViewPr>
    <p:cSldViewPr snapToGrid="0">
      <p:cViewPr varScale="1">
        <p:scale>
          <a:sx n="64" d="100"/>
          <a:sy n="64" d="100"/>
        </p:scale>
        <p:origin x="9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1116FB-80EE-4369-A064-E988F2EECF8F}"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zh-TW" altLang="en-US"/>
        </a:p>
      </dgm:t>
    </dgm:pt>
    <dgm:pt modelId="{2F5D5A0C-D4AF-4D38-A9B1-251FB39CCD85}">
      <dgm:prSet phldrT="[文字]">
        <dgm:style>
          <a:lnRef idx="2">
            <a:schemeClr val="dk1"/>
          </a:lnRef>
          <a:fillRef idx="1">
            <a:schemeClr val="lt1"/>
          </a:fillRef>
          <a:effectRef idx="0">
            <a:schemeClr val="dk1"/>
          </a:effectRef>
          <a:fontRef idx="minor">
            <a:schemeClr val="dk1"/>
          </a:fontRef>
        </dgm:style>
      </dgm:prSet>
      <dgm:spPr>
        <a:ln w="28575">
          <a:solidFill>
            <a:schemeClr val="tx2"/>
          </a:solidFill>
        </a:ln>
      </dgm:spPr>
      <dgm:t>
        <a:bodyPr/>
        <a:lstStyle/>
        <a:p>
          <a:r>
            <a:rPr lang="en-US" altLang="zh-TW" dirty="0">
              <a:solidFill>
                <a:schemeClr val="tx2"/>
              </a:solidFill>
              <a:latin typeface="Times New Roman" panose="02020603050405020304" pitchFamily="18" charset="0"/>
              <a:cs typeface="Times New Roman" panose="02020603050405020304" pitchFamily="18" charset="0"/>
            </a:rPr>
            <a:t>ENSO Prediction</a:t>
          </a:r>
          <a:endParaRPr lang="zh-TW" altLang="en-US" dirty="0">
            <a:solidFill>
              <a:schemeClr val="tx2"/>
            </a:solidFill>
            <a:latin typeface="Times New Roman" panose="02020603050405020304" pitchFamily="18" charset="0"/>
            <a:cs typeface="Times New Roman" panose="02020603050405020304" pitchFamily="18" charset="0"/>
          </a:endParaRPr>
        </a:p>
      </dgm:t>
    </dgm:pt>
    <dgm:pt modelId="{167DA745-830D-4ED9-ADC6-3012776F1847}" type="parTrans" cxnId="{177FD6FC-C07C-4378-8402-A366401BA026}">
      <dgm:prSet/>
      <dgm:spPr/>
      <dgm:t>
        <a:bodyPr/>
        <a:lstStyle/>
        <a:p>
          <a:endParaRPr lang="zh-TW" altLang="en-US">
            <a:solidFill>
              <a:schemeClr val="tx2"/>
            </a:solidFill>
            <a:latin typeface="Times New Roman" panose="02020603050405020304" pitchFamily="18" charset="0"/>
            <a:cs typeface="Times New Roman" panose="02020603050405020304" pitchFamily="18" charset="0"/>
          </a:endParaRPr>
        </a:p>
      </dgm:t>
    </dgm:pt>
    <dgm:pt modelId="{52A7896F-F880-48EA-B8B6-396A90134546}" type="sibTrans" cxnId="{177FD6FC-C07C-4378-8402-A366401BA026}">
      <dgm:prSet/>
      <dgm:spPr/>
      <dgm:t>
        <a:bodyPr/>
        <a:lstStyle/>
        <a:p>
          <a:endParaRPr lang="zh-TW" altLang="en-US">
            <a:solidFill>
              <a:schemeClr val="tx2"/>
            </a:solidFill>
            <a:latin typeface="Times New Roman" panose="02020603050405020304" pitchFamily="18" charset="0"/>
            <a:cs typeface="Times New Roman" panose="02020603050405020304" pitchFamily="18" charset="0"/>
          </a:endParaRPr>
        </a:p>
      </dgm:t>
    </dgm:pt>
    <dgm:pt modelId="{2C71CD9B-8EF2-4171-8BAD-C2A42E7E8B45}">
      <dgm:prSet phldrT="[文字]" custT="1">
        <dgm:style>
          <a:lnRef idx="2">
            <a:schemeClr val="dk1"/>
          </a:lnRef>
          <a:fillRef idx="1">
            <a:schemeClr val="lt1"/>
          </a:fillRef>
          <a:effectRef idx="0">
            <a:schemeClr val="dk1"/>
          </a:effectRef>
          <a:fontRef idx="minor">
            <a:schemeClr val="dk1"/>
          </a:fontRef>
        </dgm:style>
      </dgm:prSet>
      <dgm:spPr>
        <a:ln w="28575">
          <a:solidFill>
            <a:schemeClr val="tx2"/>
          </a:solidFill>
        </a:ln>
      </dgm:spPr>
      <dgm:t>
        <a:bodyPr/>
        <a:lstStyle/>
        <a:p>
          <a:r>
            <a:rPr lang="en-US" altLang="zh-TW" sz="3200" dirty="0">
              <a:solidFill>
                <a:schemeClr val="tx2"/>
              </a:solidFill>
              <a:latin typeface="Times New Roman" panose="02020603050405020304" pitchFamily="18" charset="0"/>
              <a:cs typeface="Times New Roman" panose="02020603050405020304" pitchFamily="18" charset="0"/>
            </a:rPr>
            <a:t>Heat content evolution</a:t>
          </a:r>
          <a:endParaRPr lang="zh-TW" altLang="en-US" sz="3200" dirty="0">
            <a:solidFill>
              <a:schemeClr val="tx2"/>
            </a:solidFill>
            <a:latin typeface="Times New Roman" panose="02020603050405020304" pitchFamily="18" charset="0"/>
            <a:cs typeface="Times New Roman" panose="02020603050405020304" pitchFamily="18" charset="0"/>
          </a:endParaRPr>
        </a:p>
      </dgm:t>
    </dgm:pt>
    <dgm:pt modelId="{4A34F4A4-402A-4AFD-B15D-1B45D05FB764}" type="parTrans" cxnId="{4C1BA17A-C1B5-40BB-BAE6-6C37923FE18A}">
      <dgm:prSet/>
      <dgm:spPr>
        <a:solidFill>
          <a:schemeClr val="bg1">
            <a:lumMod val="65000"/>
          </a:schemeClr>
        </a:solidFill>
      </dgm:spPr>
      <dgm:t>
        <a:bodyPr/>
        <a:lstStyle/>
        <a:p>
          <a:endParaRPr lang="zh-TW" altLang="en-US">
            <a:solidFill>
              <a:schemeClr val="tx2"/>
            </a:solidFill>
            <a:latin typeface="Times New Roman" panose="02020603050405020304" pitchFamily="18" charset="0"/>
            <a:cs typeface="Times New Roman" panose="02020603050405020304" pitchFamily="18" charset="0"/>
          </a:endParaRPr>
        </a:p>
      </dgm:t>
    </dgm:pt>
    <dgm:pt modelId="{14E36D9C-4D5A-41DA-A3A1-01CA1F5596A8}" type="sibTrans" cxnId="{4C1BA17A-C1B5-40BB-BAE6-6C37923FE18A}">
      <dgm:prSet/>
      <dgm:spPr/>
      <dgm:t>
        <a:bodyPr/>
        <a:lstStyle/>
        <a:p>
          <a:endParaRPr lang="zh-TW" altLang="en-US">
            <a:solidFill>
              <a:schemeClr val="tx2"/>
            </a:solidFill>
            <a:latin typeface="Times New Roman" panose="02020603050405020304" pitchFamily="18" charset="0"/>
            <a:cs typeface="Times New Roman" panose="02020603050405020304" pitchFamily="18" charset="0"/>
          </a:endParaRPr>
        </a:p>
      </dgm:t>
    </dgm:pt>
    <dgm:pt modelId="{FB517D82-8213-49DE-8706-49E2A3AED0C3}">
      <dgm:prSet phldrT="[文字]" custT="1">
        <dgm:style>
          <a:lnRef idx="2">
            <a:schemeClr val="dk1"/>
          </a:lnRef>
          <a:fillRef idx="1">
            <a:schemeClr val="lt1"/>
          </a:fillRef>
          <a:effectRef idx="0">
            <a:schemeClr val="dk1"/>
          </a:effectRef>
          <a:fontRef idx="minor">
            <a:schemeClr val="dk1"/>
          </a:fontRef>
        </dgm:style>
      </dgm:prSet>
      <dgm:spPr>
        <a:ln w="28575">
          <a:solidFill>
            <a:schemeClr val="tx2"/>
          </a:solidFill>
        </a:ln>
      </dgm:spPr>
      <dgm:t>
        <a:bodyPr/>
        <a:lstStyle/>
        <a:p>
          <a:r>
            <a:rPr lang="en-US" altLang="zh-TW" sz="3200" dirty="0">
              <a:solidFill>
                <a:schemeClr val="tx2"/>
              </a:solidFill>
              <a:latin typeface="Times New Roman" panose="02020603050405020304" pitchFamily="18" charset="0"/>
              <a:cs typeface="Times New Roman" panose="02020603050405020304" pitchFamily="18" charset="0"/>
            </a:rPr>
            <a:t>Ocean-Atm couple </a:t>
          </a:r>
          <a:endParaRPr lang="zh-TW" altLang="en-US" sz="3200" dirty="0">
            <a:solidFill>
              <a:schemeClr val="tx2"/>
            </a:solidFill>
            <a:latin typeface="Times New Roman" panose="02020603050405020304" pitchFamily="18" charset="0"/>
            <a:cs typeface="Times New Roman" panose="02020603050405020304" pitchFamily="18" charset="0"/>
          </a:endParaRPr>
        </a:p>
      </dgm:t>
    </dgm:pt>
    <dgm:pt modelId="{A7D41087-41D3-43DD-AE26-707944A3C08A}" type="parTrans" cxnId="{F17766B8-09F7-47B6-852D-B63C6C865D10}">
      <dgm:prSet/>
      <dgm:spPr>
        <a:solidFill>
          <a:schemeClr val="bg1">
            <a:lumMod val="65000"/>
          </a:schemeClr>
        </a:solidFill>
      </dgm:spPr>
      <dgm:t>
        <a:bodyPr/>
        <a:lstStyle/>
        <a:p>
          <a:endParaRPr lang="zh-TW" altLang="en-US">
            <a:solidFill>
              <a:schemeClr val="tx2"/>
            </a:solidFill>
            <a:latin typeface="Times New Roman" panose="02020603050405020304" pitchFamily="18" charset="0"/>
            <a:cs typeface="Times New Roman" panose="02020603050405020304" pitchFamily="18" charset="0"/>
          </a:endParaRPr>
        </a:p>
      </dgm:t>
    </dgm:pt>
    <dgm:pt modelId="{FDDB98D7-F152-4237-9334-07378B9EE2D8}" type="sibTrans" cxnId="{F17766B8-09F7-47B6-852D-B63C6C865D10}">
      <dgm:prSet/>
      <dgm:spPr/>
      <dgm:t>
        <a:bodyPr/>
        <a:lstStyle/>
        <a:p>
          <a:endParaRPr lang="zh-TW" altLang="en-US">
            <a:solidFill>
              <a:schemeClr val="tx2"/>
            </a:solidFill>
            <a:latin typeface="Times New Roman" panose="02020603050405020304" pitchFamily="18" charset="0"/>
            <a:cs typeface="Times New Roman" panose="02020603050405020304" pitchFamily="18" charset="0"/>
          </a:endParaRPr>
        </a:p>
      </dgm:t>
    </dgm:pt>
    <dgm:pt modelId="{ADF03EB0-976F-4A02-873B-B6CC91A0981A}">
      <dgm:prSet phldrT="[文字]" custT="1">
        <dgm:style>
          <a:lnRef idx="2">
            <a:schemeClr val="dk1"/>
          </a:lnRef>
          <a:fillRef idx="1">
            <a:schemeClr val="lt1"/>
          </a:fillRef>
          <a:effectRef idx="0">
            <a:schemeClr val="dk1"/>
          </a:effectRef>
          <a:fontRef idx="minor">
            <a:schemeClr val="dk1"/>
          </a:fontRef>
        </dgm:style>
      </dgm:prSet>
      <dgm:spPr>
        <a:ln w="28575">
          <a:solidFill>
            <a:schemeClr val="tx2"/>
          </a:solidFill>
        </a:ln>
      </dgm:spPr>
      <dgm:t>
        <a:bodyPr/>
        <a:lstStyle/>
        <a:p>
          <a:r>
            <a:rPr lang="en-US" altLang="zh-TW" sz="3200" dirty="0">
              <a:solidFill>
                <a:schemeClr val="tx2"/>
              </a:solidFill>
              <a:latin typeface="Times New Roman" panose="02020603050405020304" pitchFamily="18" charset="0"/>
              <a:ea typeface="新細明體" panose="02020500000000000000" pitchFamily="18" charset="-120"/>
              <a:cs typeface="Times New Roman" panose="02020603050405020304" pitchFamily="18" charset="0"/>
            </a:rPr>
            <a:t>Extra-tropical forcing</a:t>
          </a:r>
          <a:endParaRPr lang="zh-TW" altLang="en-US" sz="3200" dirty="0">
            <a:solidFill>
              <a:schemeClr val="tx2"/>
            </a:solidFill>
            <a:latin typeface="Times New Roman" panose="02020603050405020304" pitchFamily="18" charset="0"/>
            <a:cs typeface="Times New Roman" panose="02020603050405020304" pitchFamily="18" charset="0"/>
          </a:endParaRPr>
        </a:p>
      </dgm:t>
    </dgm:pt>
    <dgm:pt modelId="{2ED99C83-5ED9-4CD9-AD3F-2A7FD05149E3}" type="parTrans" cxnId="{71DF1A72-E2C4-4243-8333-51B69FB528F1}">
      <dgm:prSet/>
      <dgm:spPr>
        <a:solidFill>
          <a:schemeClr val="bg1">
            <a:lumMod val="65000"/>
          </a:schemeClr>
        </a:solidFill>
      </dgm:spPr>
      <dgm:t>
        <a:bodyPr/>
        <a:lstStyle/>
        <a:p>
          <a:endParaRPr lang="zh-TW" altLang="en-US">
            <a:solidFill>
              <a:schemeClr val="tx2"/>
            </a:solidFill>
            <a:latin typeface="Times New Roman" panose="02020603050405020304" pitchFamily="18" charset="0"/>
            <a:cs typeface="Times New Roman" panose="02020603050405020304" pitchFamily="18" charset="0"/>
          </a:endParaRPr>
        </a:p>
      </dgm:t>
    </dgm:pt>
    <dgm:pt modelId="{AFC81B78-3147-45D6-B1D0-2C5AF194A508}" type="sibTrans" cxnId="{71DF1A72-E2C4-4243-8333-51B69FB528F1}">
      <dgm:prSet/>
      <dgm:spPr/>
      <dgm:t>
        <a:bodyPr/>
        <a:lstStyle/>
        <a:p>
          <a:endParaRPr lang="zh-TW" altLang="en-US">
            <a:solidFill>
              <a:schemeClr val="tx2"/>
            </a:solidFill>
            <a:latin typeface="Times New Roman" panose="02020603050405020304" pitchFamily="18" charset="0"/>
            <a:cs typeface="Times New Roman" panose="02020603050405020304" pitchFamily="18" charset="0"/>
          </a:endParaRPr>
        </a:p>
      </dgm:t>
    </dgm:pt>
    <dgm:pt modelId="{763417D6-0DAB-4B5B-A15D-3C811599CD17}" type="pres">
      <dgm:prSet presAssocID="{CA1116FB-80EE-4369-A064-E988F2EECF8F}" presName="cycle" presStyleCnt="0">
        <dgm:presLayoutVars>
          <dgm:chMax val="1"/>
          <dgm:dir/>
          <dgm:animLvl val="ctr"/>
          <dgm:resizeHandles val="exact"/>
        </dgm:presLayoutVars>
      </dgm:prSet>
      <dgm:spPr/>
      <dgm:t>
        <a:bodyPr/>
        <a:lstStyle/>
        <a:p>
          <a:endParaRPr lang="zh-TW" altLang="en-US"/>
        </a:p>
      </dgm:t>
    </dgm:pt>
    <dgm:pt modelId="{6507A4C9-E048-4EAE-944F-00BBC78B9EDB}" type="pres">
      <dgm:prSet presAssocID="{2F5D5A0C-D4AF-4D38-A9B1-251FB39CCD85}" presName="centerShape" presStyleLbl="node0" presStyleIdx="0" presStyleCnt="1" custScaleX="103494" custScaleY="103494"/>
      <dgm:spPr/>
      <dgm:t>
        <a:bodyPr/>
        <a:lstStyle/>
        <a:p>
          <a:endParaRPr lang="zh-TW" altLang="en-US"/>
        </a:p>
      </dgm:t>
    </dgm:pt>
    <dgm:pt modelId="{9F64CA6F-79FA-4328-9D94-3B67999327DD}" type="pres">
      <dgm:prSet presAssocID="{4A34F4A4-402A-4AFD-B15D-1B45D05FB764}" presName="parTrans" presStyleLbl="bgSibTrans2D1" presStyleIdx="0" presStyleCnt="3"/>
      <dgm:spPr/>
      <dgm:t>
        <a:bodyPr/>
        <a:lstStyle/>
        <a:p>
          <a:endParaRPr lang="zh-TW" altLang="en-US"/>
        </a:p>
      </dgm:t>
    </dgm:pt>
    <dgm:pt modelId="{1E772A15-A6DA-4482-96BD-785C0C2451CD}" type="pres">
      <dgm:prSet presAssocID="{2C71CD9B-8EF2-4171-8BAD-C2A42E7E8B45}" presName="node" presStyleLbl="node1" presStyleIdx="0" presStyleCnt="3" custScaleX="132285" custScaleY="62252" custRadScaleRad="106456" custRadScaleInc="-2803">
        <dgm:presLayoutVars>
          <dgm:bulletEnabled val="1"/>
        </dgm:presLayoutVars>
      </dgm:prSet>
      <dgm:spPr/>
      <dgm:t>
        <a:bodyPr/>
        <a:lstStyle/>
        <a:p>
          <a:endParaRPr lang="zh-TW" altLang="en-US"/>
        </a:p>
      </dgm:t>
    </dgm:pt>
    <dgm:pt modelId="{1963DE65-86FD-4036-AA83-C2FDB4C3A5C7}" type="pres">
      <dgm:prSet presAssocID="{A7D41087-41D3-43DD-AE26-707944A3C08A}" presName="parTrans" presStyleLbl="bgSibTrans2D1" presStyleIdx="1" presStyleCnt="3"/>
      <dgm:spPr/>
      <dgm:t>
        <a:bodyPr/>
        <a:lstStyle/>
        <a:p>
          <a:endParaRPr lang="zh-TW" altLang="en-US"/>
        </a:p>
      </dgm:t>
    </dgm:pt>
    <dgm:pt modelId="{FC9FC91F-292D-40AE-A4EF-8D54AC50D727}" type="pres">
      <dgm:prSet presAssocID="{FB517D82-8213-49DE-8706-49E2A3AED0C3}" presName="node" presStyleLbl="node1" presStyleIdx="1" presStyleCnt="3" custScaleX="132285" custScaleY="62252">
        <dgm:presLayoutVars>
          <dgm:bulletEnabled val="1"/>
        </dgm:presLayoutVars>
      </dgm:prSet>
      <dgm:spPr/>
      <dgm:t>
        <a:bodyPr/>
        <a:lstStyle/>
        <a:p>
          <a:endParaRPr lang="zh-TW" altLang="en-US"/>
        </a:p>
      </dgm:t>
    </dgm:pt>
    <dgm:pt modelId="{A56B306C-B96E-48A7-A17F-9DB2E222E5DE}" type="pres">
      <dgm:prSet presAssocID="{2ED99C83-5ED9-4CD9-AD3F-2A7FD05149E3}" presName="parTrans" presStyleLbl="bgSibTrans2D1" presStyleIdx="2" presStyleCnt="3"/>
      <dgm:spPr/>
      <dgm:t>
        <a:bodyPr/>
        <a:lstStyle/>
        <a:p>
          <a:endParaRPr lang="zh-TW" altLang="en-US"/>
        </a:p>
      </dgm:t>
    </dgm:pt>
    <dgm:pt modelId="{9446FCA3-E82B-4D19-82DA-35B78A5EE391}" type="pres">
      <dgm:prSet presAssocID="{ADF03EB0-976F-4A02-873B-B6CC91A0981A}" presName="node" presStyleLbl="node1" presStyleIdx="2" presStyleCnt="3" custScaleX="132285" custScaleY="62252" custRadScaleRad="101393" custRadScaleInc="1214">
        <dgm:presLayoutVars>
          <dgm:bulletEnabled val="1"/>
        </dgm:presLayoutVars>
      </dgm:prSet>
      <dgm:spPr/>
      <dgm:t>
        <a:bodyPr/>
        <a:lstStyle/>
        <a:p>
          <a:endParaRPr lang="zh-TW" altLang="en-US"/>
        </a:p>
      </dgm:t>
    </dgm:pt>
  </dgm:ptLst>
  <dgm:cxnLst>
    <dgm:cxn modelId="{71DF1A72-E2C4-4243-8333-51B69FB528F1}" srcId="{2F5D5A0C-D4AF-4D38-A9B1-251FB39CCD85}" destId="{ADF03EB0-976F-4A02-873B-B6CC91A0981A}" srcOrd="2" destOrd="0" parTransId="{2ED99C83-5ED9-4CD9-AD3F-2A7FD05149E3}" sibTransId="{AFC81B78-3147-45D6-B1D0-2C5AF194A508}"/>
    <dgm:cxn modelId="{22172585-7E0B-4B7F-AEF4-B3F416F9212F}" type="presOf" srcId="{2F5D5A0C-D4AF-4D38-A9B1-251FB39CCD85}" destId="{6507A4C9-E048-4EAE-944F-00BBC78B9EDB}" srcOrd="0" destOrd="0" presId="urn:microsoft.com/office/officeart/2005/8/layout/radial4"/>
    <dgm:cxn modelId="{003D2492-891B-4389-A6D9-DF1C2950D418}" type="presOf" srcId="{ADF03EB0-976F-4A02-873B-B6CC91A0981A}" destId="{9446FCA3-E82B-4D19-82DA-35B78A5EE391}" srcOrd="0" destOrd="0" presId="urn:microsoft.com/office/officeart/2005/8/layout/radial4"/>
    <dgm:cxn modelId="{F007097A-00FD-48A3-A3E2-6CCFEAB6E675}" type="presOf" srcId="{2ED99C83-5ED9-4CD9-AD3F-2A7FD05149E3}" destId="{A56B306C-B96E-48A7-A17F-9DB2E222E5DE}" srcOrd="0" destOrd="0" presId="urn:microsoft.com/office/officeart/2005/8/layout/radial4"/>
    <dgm:cxn modelId="{177FD6FC-C07C-4378-8402-A366401BA026}" srcId="{CA1116FB-80EE-4369-A064-E988F2EECF8F}" destId="{2F5D5A0C-D4AF-4D38-A9B1-251FB39CCD85}" srcOrd="0" destOrd="0" parTransId="{167DA745-830D-4ED9-ADC6-3012776F1847}" sibTransId="{52A7896F-F880-48EA-B8B6-396A90134546}"/>
    <dgm:cxn modelId="{5A848A0F-2693-4B32-A8B6-99F3A74EF8C4}" type="presOf" srcId="{FB517D82-8213-49DE-8706-49E2A3AED0C3}" destId="{FC9FC91F-292D-40AE-A4EF-8D54AC50D727}" srcOrd="0" destOrd="0" presId="urn:microsoft.com/office/officeart/2005/8/layout/radial4"/>
    <dgm:cxn modelId="{4C1BA17A-C1B5-40BB-BAE6-6C37923FE18A}" srcId="{2F5D5A0C-D4AF-4D38-A9B1-251FB39CCD85}" destId="{2C71CD9B-8EF2-4171-8BAD-C2A42E7E8B45}" srcOrd="0" destOrd="0" parTransId="{4A34F4A4-402A-4AFD-B15D-1B45D05FB764}" sibTransId="{14E36D9C-4D5A-41DA-A3A1-01CA1F5596A8}"/>
    <dgm:cxn modelId="{0A8C6059-FA2B-41C2-AF47-8BBBD8A460C1}" type="presOf" srcId="{CA1116FB-80EE-4369-A064-E988F2EECF8F}" destId="{763417D6-0DAB-4B5B-A15D-3C811599CD17}" srcOrd="0" destOrd="0" presId="urn:microsoft.com/office/officeart/2005/8/layout/radial4"/>
    <dgm:cxn modelId="{F17766B8-09F7-47B6-852D-B63C6C865D10}" srcId="{2F5D5A0C-D4AF-4D38-A9B1-251FB39CCD85}" destId="{FB517D82-8213-49DE-8706-49E2A3AED0C3}" srcOrd="1" destOrd="0" parTransId="{A7D41087-41D3-43DD-AE26-707944A3C08A}" sibTransId="{FDDB98D7-F152-4237-9334-07378B9EE2D8}"/>
    <dgm:cxn modelId="{3DC5C1FD-51F8-426C-8398-89572C2D34F6}" type="presOf" srcId="{A7D41087-41D3-43DD-AE26-707944A3C08A}" destId="{1963DE65-86FD-4036-AA83-C2FDB4C3A5C7}" srcOrd="0" destOrd="0" presId="urn:microsoft.com/office/officeart/2005/8/layout/radial4"/>
    <dgm:cxn modelId="{0AB1BB2A-0D05-401D-B2F0-8F4873CA5E81}" type="presOf" srcId="{4A34F4A4-402A-4AFD-B15D-1B45D05FB764}" destId="{9F64CA6F-79FA-4328-9D94-3B67999327DD}" srcOrd="0" destOrd="0" presId="urn:microsoft.com/office/officeart/2005/8/layout/radial4"/>
    <dgm:cxn modelId="{F491D7A6-AECB-4EFE-877C-B29E315389B6}" type="presOf" srcId="{2C71CD9B-8EF2-4171-8BAD-C2A42E7E8B45}" destId="{1E772A15-A6DA-4482-96BD-785C0C2451CD}" srcOrd="0" destOrd="0" presId="urn:microsoft.com/office/officeart/2005/8/layout/radial4"/>
    <dgm:cxn modelId="{7EFA6DE2-322E-4C28-8B64-C362CFFD698C}" type="presParOf" srcId="{763417D6-0DAB-4B5B-A15D-3C811599CD17}" destId="{6507A4C9-E048-4EAE-944F-00BBC78B9EDB}" srcOrd="0" destOrd="0" presId="urn:microsoft.com/office/officeart/2005/8/layout/radial4"/>
    <dgm:cxn modelId="{039D2B7F-7791-4F58-A685-18CD329CFCD6}" type="presParOf" srcId="{763417D6-0DAB-4B5B-A15D-3C811599CD17}" destId="{9F64CA6F-79FA-4328-9D94-3B67999327DD}" srcOrd="1" destOrd="0" presId="urn:microsoft.com/office/officeart/2005/8/layout/radial4"/>
    <dgm:cxn modelId="{0440CFA7-CD7E-4278-9164-B9A04F02E0F5}" type="presParOf" srcId="{763417D6-0DAB-4B5B-A15D-3C811599CD17}" destId="{1E772A15-A6DA-4482-96BD-785C0C2451CD}" srcOrd="2" destOrd="0" presId="urn:microsoft.com/office/officeart/2005/8/layout/radial4"/>
    <dgm:cxn modelId="{DC1FC96C-749A-4150-878D-AF02DC73E2C6}" type="presParOf" srcId="{763417D6-0DAB-4B5B-A15D-3C811599CD17}" destId="{1963DE65-86FD-4036-AA83-C2FDB4C3A5C7}" srcOrd="3" destOrd="0" presId="urn:microsoft.com/office/officeart/2005/8/layout/radial4"/>
    <dgm:cxn modelId="{398409E4-04CE-43F0-9CBC-AA983630D680}" type="presParOf" srcId="{763417D6-0DAB-4B5B-A15D-3C811599CD17}" destId="{FC9FC91F-292D-40AE-A4EF-8D54AC50D727}" srcOrd="4" destOrd="0" presId="urn:microsoft.com/office/officeart/2005/8/layout/radial4"/>
    <dgm:cxn modelId="{0858B044-D168-47BD-97E4-ECDC328DA72E}" type="presParOf" srcId="{763417D6-0DAB-4B5B-A15D-3C811599CD17}" destId="{A56B306C-B96E-48A7-A17F-9DB2E222E5DE}" srcOrd="5" destOrd="0" presId="urn:microsoft.com/office/officeart/2005/8/layout/radial4"/>
    <dgm:cxn modelId="{386E9713-F7CF-4C7D-832F-1B49DBD7DD51}" type="presParOf" srcId="{763417D6-0DAB-4B5B-A15D-3C811599CD17}" destId="{9446FCA3-E82B-4D19-82DA-35B78A5EE391}"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A82EC9-C15E-442A-A915-9E1DF449F45D}" type="doc">
      <dgm:prSet loTypeId="urn:microsoft.com/office/officeart/2005/8/layout/vList3" loCatId="list" qsTypeId="urn:microsoft.com/office/officeart/2005/8/quickstyle/simple1" qsCatId="simple" csTypeId="urn:microsoft.com/office/officeart/2005/8/colors/accent1_2" csCatId="accent1" phldr="1"/>
      <dgm:spPr/>
    </dgm:pt>
    <dgm:pt modelId="{B0E4DDFE-1DC8-4D6B-A0E9-97BF682C9183}">
      <dgm:prSet phldrT="[文字]" custT="1">
        <dgm:style>
          <a:lnRef idx="3">
            <a:schemeClr val="lt1"/>
          </a:lnRef>
          <a:fillRef idx="1">
            <a:schemeClr val="accent2"/>
          </a:fillRef>
          <a:effectRef idx="1">
            <a:schemeClr val="accent2"/>
          </a:effectRef>
          <a:fontRef idx="minor">
            <a:schemeClr val="lt1"/>
          </a:fontRef>
        </dgm:style>
      </dgm:prSet>
      <dgm:spPr/>
      <dgm:t>
        <a:bodyPr/>
        <a:lstStyle/>
        <a:p>
          <a:pPr algn="l"/>
          <a:r>
            <a:rPr lang="en-US" altLang="zh-TW" sz="1800" b="1" dirty="0">
              <a:solidFill>
                <a:schemeClr val="tx2"/>
              </a:solidFill>
              <a:latin typeface="Times New Roman" panose="02020603050405020304" pitchFamily="18" charset="0"/>
              <a:ea typeface="SimSun" panose="02010600030101010101" pitchFamily="2" charset="-122"/>
            </a:rPr>
            <a:t>NCEP/NCAR</a:t>
          </a:r>
          <a:r>
            <a:rPr lang="zh-TW" altLang="en-US" sz="1800" b="1" dirty="0">
              <a:solidFill>
                <a:schemeClr val="tx2"/>
              </a:solidFill>
              <a:latin typeface="Times New Roman" panose="02020603050405020304" pitchFamily="18" charset="0"/>
              <a:ea typeface="SimSun" panose="02010600030101010101" pitchFamily="2" charset="-122"/>
            </a:rPr>
            <a:t> </a:t>
          </a:r>
          <a:r>
            <a:rPr lang="en-US" altLang="zh-TW" sz="1800" b="1" dirty="0">
              <a:solidFill>
                <a:schemeClr val="tx2"/>
              </a:solidFill>
              <a:latin typeface="Times New Roman" panose="02020603050405020304" pitchFamily="18" charset="0"/>
              <a:ea typeface="SimSun" panose="02010600030101010101" pitchFamily="2" charset="-122"/>
            </a:rPr>
            <a:t>Reanalysis</a:t>
          </a:r>
          <a:r>
            <a:rPr lang="zh-TW" altLang="en-US" sz="1800" b="1" dirty="0">
              <a:solidFill>
                <a:schemeClr val="tx2"/>
              </a:solidFill>
              <a:latin typeface="Times New Roman" panose="02020603050405020304" pitchFamily="18" charset="0"/>
              <a:ea typeface="SimSun" panose="02010600030101010101" pitchFamily="2" charset="-122"/>
            </a:rPr>
            <a:t> </a:t>
          </a:r>
          <a:r>
            <a:rPr lang="en-US" altLang="zh-TW" sz="1800" b="1" dirty="0">
              <a:solidFill>
                <a:schemeClr val="tx2"/>
              </a:solidFill>
              <a:latin typeface="Times New Roman" panose="02020603050405020304" pitchFamily="18" charset="0"/>
              <a:ea typeface="SimSun" panose="02010600030101010101" pitchFamily="2" charset="-122"/>
            </a:rPr>
            <a:t>1</a:t>
          </a:r>
        </a:p>
        <a:p>
          <a:pPr algn="l"/>
          <a:r>
            <a:rPr lang="en-US" altLang="zh-TW" sz="1800" dirty="0">
              <a:solidFill>
                <a:schemeClr val="tx2"/>
              </a:solidFill>
              <a:latin typeface="Times New Roman" panose="02020603050405020304" pitchFamily="18" charset="0"/>
              <a:ea typeface="SimSun" panose="02010600030101010101" pitchFamily="2" charset="-122"/>
            </a:rPr>
            <a:t>Near-Surface wind</a:t>
          </a:r>
          <a:r>
            <a:rPr lang="zh-TW" altLang="en-US" sz="1800" dirty="0">
              <a:solidFill>
                <a:schemeClr val="tx2"/>
              </a:solidFill>
              <a:latin typeface="Times New Roman" panose="02020603050405020304" pitchFamily="18" charset="0"/>
              <a:ea typeface="SimSun" panose="02010600030101010101" pitchFamily="2" charset="-122"/>
            </a:rPr>
            <a:t> </a:t>
          </a:r>
          <a:r>
            <a:rPr lang="en-US" altLang="zh-TW" sz="1800" dirty="0">
              <a:solidFill>
                <a:schemeClr val="tx2"/>
              </a:solidFill>
              <a:latin typeface="Times New Roman" panose="02020603050405020304" pitchFamily="18" charset="0"/>
              <a:ea typeface="SimSun" panose="02010600030101010101" pitchFamily="2" charset="-122"/>
            </a:rPr>
            <a:t>(.995</a:t>
          </a:r>
          <a:r>
            <a:rPr lang="zh-TW" altLang="en-US" sz="1800" baseline="0" dirty="0">
              <a:solidFill>
                <a:schemeClr val="tx2"/>
              </a:solidFill>
              <a:latin typeface="Times New Roman" panose="02020603050405020304" pitchFamily="18" charset="0"/>
              <a:ea typeface="SimSun" panose="02010600030101010101" pitchFamily="2" charset="-122"/>
            </a:rPr>
            <a:t> </a:t>
          </a:r>
          <a:r>
            <a:rPr lang="en-US" altLang="zh-TW" sz="1800" baseline="0" dirty="0">
              <a:solidFill>
                <a:schemeClr val="tx2"/>
              </a:solidFill>
              <a:latin typeface="Times New Roman" panose="02020603050405020304" pitchFamily="18" charset="0"/>
              <a:ea typeface="SimSun" panose="02010600030101010101" pitchFamily="2" charset="-122"/>
            </a:rPr>
            <a:t>sigma</a:t>
          </a:r>
          <a:r>
            <a:rPr lang="zh-TW" altLang="en-US" sz="1800" baseline="0" dirty="0">
              <a:solidFill>
                <a:schemeClr val="tx2"/>
              </a:solidFill>
              <a:latin typeface="Times New Roman" panose="02020603050405020304" pitchFamily="18" charset="0"/>
              <a:ea typeface="SimSun" panose="02010600030101010101" pitchFamily="2" charset="-122"/>
            </a:rPr>
            <a:t> </a:t>
          </a:r>
          <a:r>
            <a:rPr lang="en-US" altLang="zh-TW" sz="1800" baseline="0" dirty="0">
              <a:solidFill>
                <a:schemeClr val="tx2"/>
              </a:solidFill>
              <a:latin typeface="Times New Roman" panose="02020603050405020304" pitchFamily="18" charset="0"/>
              <a:ea typeface="SimSun" panose="02010600030101010101" pitchFamily="2" charset="-122"/>
            </a:rPr>
            <a:t>level</a:t>
          </a:r>
          <a:r>
            <a:rPr lang="en-US" altLang="zh-TW" sz="1800" dirty="0">
              <a:solidFill>
                <a:schemeClr val="tx2"/>
              </a:solidFill>
              <a:latin typeface="Times New Roman" panose="02020603050405020304" pitchFamily="18" charset="0"/>
              <a:ea typeface="SimSun" panose="02010600030101010101" pitchFamily="2" charset="-122"/>
            </a:rPr>
            <a:t>)</a:t>
          </a:r>
        </a:p>
        <a:p>
          <a:pPr algn="l"/>
          <a:r>
            <a:rPr lang="en-US" altLang="zh-TW" sz="1800" dirty="0">
              <a:solidFill>
                <a:schemeClr val="tx2"/>
              </a:solidFill>
              <a:latin typeface="Times New Roman" panose="02020603050405020304" pitchFamily="18" charset="0"/>
              <a:ea typeface="SimSun" panose="02010600030101010101" pitchFamily="2" charset="-122"/>
            </a:rPr>
            <a:t>Sea Level Pressure (SLP)</a:t>
          </a:r>
        </a:p>
        <a:p>
          <a:pPr algn="l"/>
          <a:r>
            <a:rPr lang="en-US" altLang="zh-TW" sz="1800" dirty="0">
              <a:solidFill>
                <a:schemeClr val="tx2"/>
              </a:solidFill>
              <a:latin typeface="Times New Roman" panose="02020603050405020304" pitchFamily="18" charset="0"/>
              <a:ea typeface="SimSun" panose="02010600030101010101" pitchFamily="2" charset="-122"/>
            </a:rPr>
            <a:t>2</a:t>
          </a:r>
          <a:r>
            <a:rPr lang="en-US" altLang="zh-TW" sz="1800" baseline="30000" dirty="0">
              <a:solidFill>
                <a:schemeClr val="tx2"/>
              </a:solidFill>
              <a:latin typeface="Times New Roman" panose="02020603050405020304" pitchFamily="18" charset="0"/>
              <a:ea typeface="SimSun" panose="02010600030101010101" pitchFamily="2" charset="-122"/>
            </a:rPr>
            <a:t>o</a:t>
          </a:r>
          <a:r>
            <a:rPr lang="en-US" altLang="zh-TW" sz="1800" dirty="0">
              <a:solidFill>
                <a:schemeClr val="tx2"/>
              </a:solidFill>
              <a:latin typeface="Times New Roman" panose="02020603050405020304" pitchFamily="18" charset="0"/>
              <a:ea typeface="SimSun" panose="02010600030101010101" pitchFamily="2" charset="-122"/>
            </a:rPr>
            <a:t>×2</a:t>
          </a:r>
          <a:r>
            <a:rPr lang="en-US" altLang="zh-TW" sz="1800" baseline="30000" dirty="0">
              <a:solidFill>
                <a:schemeClr val="tx2"/>
              </a:solidFill>
              <a:latin typeface="Times New Roman" panose="02020603050405020304" pitchFamily="18" charset="0"/>
              <a:ea typeface="SimSun" panose="02010600030101010101" pitchFamily="2" charset="-122"/>
            </a:rPr>
            <a:t>o</a:t>
          </a:r>
          <a:endParaRPr lang="zh-TW" altLang="en-US" sz="1800" dirty="0"/>
        </a:p>
      </dgm:t>
    </dgm:pt>
    <dgm:pt modelId="{329EBC26-ECD2-46D2-9058-7FAEA333FBED}" type="parTrans" cxnId="{A2C2F906-6013-426B-B2BA-F2C219267FAF}">
      <dgm:prSet/>
      <dgm:spPr/>
      <dgm:t>
        <a:bodyPr/>
        <a:lstStyle/>
        <a:p>
          <a:endParaRPr lang="zh-TW" altLang="en-US" sz="2000"/>
        </a:p>
      </dgm:t>
    </dgm:pt>
    <dgm:pt modelId="{917450CC-DAD5-4345-9A43-97E1B12C2637}" type="sibTrans" cxnId="{A2C2F906-6013-426B-B2BA-F2C219267FAF}">
      <dgm:prSet/>
      <dgm:spPr/>
      <dgm:t>
        <a:bodyPr/>
        <a:lstStyle/>
        <a:p>
          <a:endParaRPr lang="zh-TW" altLang="en-US" sz="2000"/>
        </a:p>
      </dgm:t>
    </dgm:pt>
    <dgm:pt modelId="{C3E8D2DF-D7E8-4B58-A3FC-AD31AF412565}">
      <dgm:prSet phldrT="[文字]" custT="1">
        <dgm:style>
          <a:lnRef idx="3">
            <a:schemeClr val="lt1"/>
          </a:lnRef>
          <a:fillRef idx="1">
            <a:schemeClr val="accent2"/>
          </a:fillRef>
          <a:effectRef idx="1">
            <a:schemeClr val="accent2"/>
          </a:effectRef>
          <a:fontRef idx="minor">
            <a:schemeClr val="lt1"/>
          </a:fontRef>
        </dgm:style>
      </dgm:prSet>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altLang="zh-TW" sz="1800" b="1" dirty="0">
              <a:solidFill>
                <a:schemeClr val="tx2"/>
              </a:solidFill>
              <a:latin typeface="Times New Roman" charset="0"/>
              <a:ea typeface="Times New Roman" charset="0"/>
              <a:cs typeface="Times New Roman" charset="0"/>
            </a:rPr>
            <a:t>Global Ocean Data Assimilation System (GODAS)</a:t>
          </a:r>
          <a:br>
            <a:rPr lang="en-US" altLang="zh-TW" sz="1800" b="1" dirty="0">
              <a:solidFill>
                <a:schemeClr val="tx2"/>
              </a:solidFill>
              <a:latin typeface="Times New Roman" charset="0"/>
              <a:ea typeface="Times New Roman" charset="0"/>
              <a:cs typeface="Times New Roman" charset="0"/>
            </a:rPr>
          </a:br>
          <a:r>
            <a:rPr lang="en-US" altLang="zh-TW" sz="1800" dirty="0">
              <a:solidFill>
                <a:schemeClr val="tx2"/>
              </a:solidFill>
              <a:latin typeface="Times New Roman" panose="02020603050405020304" pitchFamily="18" charset="0"/>
              <a:ea typeface="SimSun" panose="02010600030101010101" pitchFamily="2" charset="-122"/>
            </a:rPr>
            <a:t>Ocean Temperature, Heat Content (D20)</a:t>
          </a:r>
        </a:p>
        <a:p>
          <a:pPr marL="0" marR="0" indent="0" algn="l" defTabSz="914400" eaLnBrk="1" fontAlgn="auto" latinLnBrk="0" hangingPunct="1">
            <a:lnSpc>
              <a:spcPct val="100000"/>
            </a:lnSpc>
            <a:spcBef>
              <a:spcPts val="0"/>
            </a:spcBef>
            <a:spcAft>
              <a:spcPts val="0"/>
            </a:spcAft>
            <a:buClrTx/>
            <a:buSzTx/>
            <a:buFontTx/>
            <a:buNone/>
            <a:tabLst/>
            <a:defRPr/>
          </a:pPr>
          <a:r>
            <a:rPr lang="en-US" altLang="zh-TW" sz="1800" dirty="0">
              <a:solidFill>
                <a:schemeClr val="tx2"/>
              </a:solidFill>
              <a:latin typeface="Times New Roman" panose="02020603050405020304" pitchFamily="18" charset="0"/>
              <a:ea typeface="SimSun" panose="02010600030101010101" pitchFamily="2" charset="-122"/>
            </a:rPr>
            <a:t>0.333</a:t>
          </a:r>
          <a:r>
            <a:rPr lang="en-US" altLang="zh-TW" sz="1800" baseline="30000" dirty="0">
              <a:solidFill>
                <a:schemeClr val="tx2"/>
              </a:solidFill>
              <a:latin typeface="Times New Roman" panose="02020603050405020304" pitchFamily="18" charset="0"/>
              <a:ea typeface="SimSun" panose="02010600030101010101" pitchFamily="2" charset="-122"/>
            </a:rPr>
            <a:t>o</a:t>
          </a:r>
          <a:r>
            <a:rPr lang="en-US" altLang="zh-TW" sz="1800" dirty="0">
              <a:solidFill>
                <a:schemeClr val="tx2"/>
              </a:solidFill>
              <a:latin typeface="Times New Roman" panose="02020603050405020304" pitchFamily="18" charset="0"/>
              <a:ea typeface="SimSun" panose="02010600030101010101" pitchFamily="2" charset="-122"/>
            </a:rPr>
            <a:t> × 1.0</a:t>
          </a:r>
          <a:r>
            <a:rPr lang="en-US" altLang="zh-TW" sz="1800" baseline="30000" dirty="0">
              <a:solidFill>
                <a:schemeClr val="tx2"/>
              </a:solidFill>
              <a:latin typeface="Times New Roman" panose="02020603050405020304" pitchFamily="18" charset="0"/>
              <a:ea typeface="SimSun" panose="02010600030101010101" pitchFamily="2" charset="-122"/>
            </a:rPr>
            <a:t>o</a:t>
          </a:r>
          <a:endParaRPr lang="zh-TW" altLang="en-US" sz="1800" dirty="0"/>
        </a:p>
      </dgm:t>
    </dgm:pt>
    <dgm:pt modelId="{25612D69-5A66-421D-AAE9-7D1BC9F209F7}" type="sibTrans" cxnId="{B6112B5E-973F-4A6B-9672-6920AD9329B1}">
      <dgm:prSet/>
      <dgm:spPr/>
      <dgm:t>
        <a:bodyPr/>
        <a:lstStyle/>
        <a:p>
          <a:endParaRPr lang="zh-TW" altLang="en-US" sz="2000"/>
        </a:p>
      </dgm:t>
    </dgm:pt>
    <dgm:pt modelId="{79D53ECE-5F19-4441-B601-3675347065EA}" type="parTrans" cxnId="{B6112B5E-973F-4A6B-9672-6920AD9329B1}">
      <dgm:prSet/>
      <dgm:spPr/>
      <dgm:t>
        <a:bodyPr/>
        <a:lstStyle/>
        <a:p>
          <a:endParaRPr lang="zh-TW" altLang="en-US" sz="2000"/>
        </a:p>
      </dgm:t>
    </dgm:pt>
    <dgm:pt modelId="{C786E289-20C8-43A2-B7BE-42F009AA68F0}" type="pres">
      <dgm:prSet presAssocID="{C6A82EC9-C15E-442A-A915-9E1DF449F45D}" presName="linearFlow" presStyleCnt="0">
        <dgm:presLayoutVars>
          <dgm:dir/>
          <dgm:resizeHandles val="exact"/>
        </dgm:presLayoutVars>
      </dgm:prSet>
      <dgm:spPr/>
    </dgm:pt>
    <dgm:pt modelId="{B8D26477-9795-4A4D-940E-6D610395CAB7}" type="pres">
      <dgm:prSet presAssocID="{B0E4DDFE-1DC8-4D6B-A0E9-97BF682C9183}" presName="composite" presStyleCnt="0"/>
      <dgm:spPr/>
    </dgm:pt>
    <dgm:pt modelId="{78576C27-C25C-4885-B67B-4C96B7D75AF4}" type="pres">
      <dgm:prSet presAssocID="{B0E4DDFE-1DC8-4D6B-A0E9-97BF682C9183}" presName="imgShp"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8575">
          <a:solidFill>
            <a:schemeClr val="bg1"/>
          </a:solidFill>
        </a:ln>
      </dgm:spPr>
    </dgm:pt>
    <dgm:pt modelId="{87F32432-FCD6-4025-A749-434362DD69B8}" type="pres">
      <dgm:prSet presAssocID="{B0E4DDFE-1DC8-4D6B-A0E9-97BF682C9183}" presName="txShp" presStyleLbl="node1" presStyleIdx="0" presStyleCnt="2" custScaleX="104453">
        <dgm:presLayoutVars>
          <dgm:bulletEnabled val="1"/>
        </dgm:presLayoutVars>
      </dgm:prSet>
      <dgm:spPr/>
      <dgm:t>
        <a:bodyPr/>
        <a:lstStyle/>
        <a:p>
          <a:endParaRPr lang="zh-TW" altLang="en-US"/>
        </a:p>
      </dgm:t>
    </dgm:pt>
    <dgm:pt modelId="{50F0C71F-E400-4164-B37D-BE47AF4B992D}" type="pres">
      <dgm:prSet presAssocID="{917450CC-DAD5-4345-9A43-97E1B12C2637}" presName="spacing" presStyleCnt="0"/>
      <dgm:spPr/>
    </dgm:pt>
    <dgm:pt modelId="{55431859-208E-4A16-A44B-984BFF067956}" type="pres">
      <dgm:prSet presAssocID="{C3E8D2DF-D7E8-4B58-A3FC-AD31AF412565}" presName="composite" presStyleCnt="0"/>
      <dgm:spPr/>
    </dgm:pt>
    <dgm:pt modelId="{EBC6FB81-4638-473C-8F2F-DA3051FE4D86}" type="pres">
      <dgm:prSet presAssocID="{C3E8D2DF-D7E8-4B58-A3FC-AD31AF412565}" presName="imgShp"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8000" r="-48000"/>
          </a:stretch>
        </a:blipFill>
        <a:ln w="28575">
          <a:solidFill>
            <a:schemeClr val="bg1"/>
          </a:solidFill>
        </a:ln>
      </dgm:spPr>
    </dgm:pt>
    <dgm:pt modelId="{22C3E5F5-AEE8-4902-B98E-F142CF8F565C}" type="pres">
      <dgm:prSet presAssocID="{C3E8D2DF-D7E8-4B58-A3FC-AD31AF412565}" presName="txShp" presStyleLbl="node1" presStyleIdx="1" presStyleCnt="2" custScaleX="103301">
        <dgm:presLayoutVars>
          <dgm:bulletEnabled val="1"/>
        </dgm:presLayoutVars>
      </dgm:prSet>
      <dgm:spPr/>
      <dgm:t>
        <a:bodyPr/>
        <a:lstStyle/>
        <a:p>
          <a:endParaRPr lang="zh-TW" altLang="en-US"/>
        </a:p>
      </dgm:t>
    </dgm:pt>
  </dgm:ptLst>
  <dgm:cxnLst>
    <dgm:cxn modelId="{B6112B5E-973F-4A6B-9672-6920AD9329B1}" srcId="{C6A82EC9-C15E-442A-A915-9E1DF449F45D}" destId="{C3E8D2DF-D7E8-4B58-A3FC-AD31AF412565}" srcOrd="1" destOrd="0" parTransId="{79D53ECE-5F19-4441-B601-3675347065EA}" sibTransId="{25612D69-5A66-421D-AAE9-7D1BC9F209F7}"/>
    <dgm:cxn modelId="{D1553674-FC29-4D5C-8527-6E8F2C23EDDB}" type="presOf" srcId="{C6A82EC9-C15E-442A-A915-9E1DF449F45D}" destId="{C786E289-20C8-43A2-B7BE-42F009AA68F0}" srcOrd="0" destOrd="0" presId="urn:microsoft.com/office/officeart/2005/8/layout/vList3"/>
    <dgm:cxn modelId="{A2C2F906-6013-426B-B2BA-F2C219267FAF}" srcId="{C6A82EC9-C15E-442A-A915-9E1DF449F45D}" destId="{B0E4DDFE-1DC8-4D6B-A0E9-97BF682C9183}" srcOrd="0" destOrd="0" parTransId="{329EBC26-ECD2-46D2-9058-7FAEA333FBED}" sibTransId="{917450CC-DAD5-4345-9A43-97E1B12C2637}"/>
    <dgm:cxn modelId="{C24E4066-0A82-422F-803B-CBEDF8D71254}" type="presOf" srcId="{B0E4DDFE-1DC8-4D6B-A0E9-97BF682C9183}" destId="{87F32432-FCD6-4025-A749-434362DD69B8}" srcOrd="0" destOrd="0" presId="urn:microsoft.com/office/officeart/2005/8/layout/vList3"/>
    <dgm:cxn modelId="{C84E658F-085E-47D9-A8E4-06E3A644D473}" type="presOf" srcId="{C3E8D2DF-D7E8-4B58-A3FC-AD31AF412565}" destId="{22C3E5F5-AEE8-4902-B98E-F142CF8F565C}" srcOrd="0" destOrd="0" presId="urn:microsoft.com/office/officeart/2005/8/layout/vList3"/>
    <dgm:cxn modelId="{FE0BEF56-EFB9-4792-9F75-3EC7E5762F89}" type="presParOf" srcId="{C786E289-20C8-43A2-B7BE-42F009AA68F0}" destId="{B8D26477-9795-4A4D-940E-6D610395CAB7}" srcOrd="0" destOrd="0" presId="urn:microsoft.com/office/officeart/2005/8/layout/vList3"/>
    <dgm:cxn modelId="{A6DC4848-4634-4901-88B1-CCDC6A8E9CA2}" type="presParOf" srcId="{B8D26477-9795-4A4D-940E-6D610395CAB7}" destId="{78576C27-C25C-4885-B67B-4C96B7D75AF4}" srcOrd="0" destOrd="0" presId="urn:microsoft.com/office/officeart/2005/8/layout/vList3"/>
    <dgm:cxn modelId="{E826DB27-6DBA-407B-BAD2-8912AEED85FF}" type="presParOf" srcId="{B8D26477-9795-4A4D-940E-6D610395CAB7}" destId="{87F32432-FCD6-4025-A749-434362DD69B8}" srcOrd="1" destOrd="0" presId="urn:microsoft.com/office/officeart/2005/8/layout/vList3"/>
    <dgm:cxn modelId="{D73E8144-3B95-4014-866E-D3AD1282DE73}" type="presParOf" srcId="{C786E289-20C8-43A2-B7BE-42F009AA68F0}" destId="{50F0C71F-E400-4164-B37D-BE47AF4B992D}" srcOrd="1" destOrd="0" presId="urn:microsoft.com/office/officeart/2005/8/layout/vList3"/>
    <dgm:cxn modelId="{DA836788-2A5B-423A-BA9A-16B8DC2A8920}" type="presParOf" srcId="{C786E289-20C8-43A2-B7BE-42F009AA68F0}" destId="{55431859-208E-4A16-A44B-984BFF067956}" srcOrd="2" destOrd="0" presId="urn:microsoft.com/office/officeart/2005/8/layout/vList3"/>
    <dgm:cxn modelId="{472EDE1A-4578-476A-9E81-54AA5CCFF143}" type="presParOf" srcId="{55431859-208E-4A16-A44B-984BFF067956}" destId="{EBC6FB81-4638-473C-8F2F-DA3051FE4D86}" srcOrd="0" destOrd="0" presId="urn:microsoft.com/office/officeart/2005/8/layout/vList3"/>
    <dgm:cxn modelId="{75A330A4-80D7-4402-9EE4-BC896596D745}" type="presParOf" srcId="{55431859-208E-4A16-A44B-984BFF067956}" destId="{22C3E5F5-AEE8-4902-B98E-F142CF8F565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7A4C9-E048-4EAE-944F-00BBC78B9EDB}">
      <dsp:nvSpPr>
        <dsp:cNvPr id="0" name=""/>
        <dsp:cNvSpPr/>
      </dsp:nvSpPr>
      <dsp:spPr>
        <a:xfrm>
          <a:off x="3249130" y="2786398"/>
          <a:ext cx="2520009" cy="2520009"/>
        </a:xfrm>
        <a:prstGeom prst="ellipse">
          <a:avLst/>
        </a:prstGeom>
        <a:solidFill>
          <a:schemeClr val="lt1"/>
        </a:solidFill>
        <a:ln w="28575" cap="flat" cmpd="sng" algn="ctr">
          <a:solidFill>
            <a:schemeClr val="tx2"/>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altLang="zh-TW" sz="3300" kern="1200" dirty="0">
              <a:solidFill>
                <a:schemeClr val="tx2"/>
              </a:solidFill>
              <a:latin typeface="Times New Roman" panose="02020603050405020304" pitchFamily="18" charset="0"/>
              <a:cs typeface="Times New Roman" panose="02020603050405020304" pitchFamily="18" charset="0"/>
            </a:rPr>
            <a:t>ENSO Prediction</a:t>
          </a:r>
          <a:endParaRPr lang="zh-TW" altLang="en-US" sz="3300" kern="1200" dirty="0">
            <a:solidFill>
              <a:schemeClr val="tx2"/>
            </a:solidFill>
            <a:latin typeface="Times New Roman" panose="02020603050405020304" pitchFamily="18" charset="0"/>
            <a:cs typeface="Times New Roman" panose="02020603050405020304" pitchFamily="18" charset="0"/>
          </a:endParaRPr>
        </a:p>
      </dsp:txBody>
      <dsp:txXfrm>
        <a:off x="3618177" y="3155445"/>
        <a:ext cx="1781915" cy="1781915"/>
      </dsp:txXfrm>
    </dsp:sp>
    <dsp:sp modelId="{9F64CA6F-79FA-4328-9D94-3B67999327DD}">
      <dsp:nvSpPr>
        <dsp:cNvPr id="0" name=""/>
        <dsp:cNvSpPr/>
      </dsp:nvSpPr>
      <dsp:spPr>
        <a:xfrm rot="12799092">
          <a:off x="1383166" y="2349624"/>
          <a:ext cx="2145030" cy="693955"/>
        </a:xfrm>
        <a:prstGeom prst="leftArrow">
          <a:avLst>
            <a:gd name="adj1" fmla="val 60000"/>
            <a:gd name="adj2" fmla="val 50000"/>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sp>
    <dsp:sp modelId="{1E772A15-A6DA-4482-96BD-785C0C2451CD}">
      <dsp:nvSpPr>
        <dsp:cNvPr id="0" name=""/>
        <dsp:cNvSpPr/>
      </dsp:nvSpPr>
      <dsp:spPr>
        <a:xfrm>
          <a:off x="29453" y="1531480"/>
          <a:ext cx="3059998" cy="1152003"/>
        </a:xfrm>
        <a:prstGeom prst="roundRect">
          <a:avLst>
            <a:gd name="adj" fmla="val 10000"/>
          </a:avLst>
        </a:prstGeom>
        <a:solidFill>
          <a:schemeClr val="lt1"/>
        </a:solidFill>
        <a:ln w="28575" cap="flat" cmpd="sng" algn="ctr">
          <a:solidFill>
            <a:schemeClr val="tx2"/>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altLang="zh-TW" sz="3200" kern="1200" dirty="0">
              <a:solidFill>
                <a:schemeClr val="tx2"/>
              </a:solidFill>
              <a:latin typeface="Times New Roman" panose="02020603050405020304" pitchFamily="18" charset="0"/>
              <a:cs typeface="Times New Roman" panose="02020603050405020304" pitchFamily="18" charset="0"/>
            </a:rPr>
            <a:t>Heat content evolution</a:t>
          </a:r>
          <a:endParaRPr lang="zh-TW" altLang="en-US" sz="3200" kern="1200" dirty="0">
            <a:solidFill>
              <a:schemeClr val="tx2"/>
            </a:solidFill>
            <a:latin typeface="Times New Roman" panose="02020603050405020304" pitchFamily="18" charset="0"/>
            <a:cs typeface="Times New Roman" panose="02020603050405020304" pitchFamily="18" charset="0"/>
          </a:endParaRPr>
        </a:p>
      </dsp:txBody>
      <dsp:txXfrm>
        <a:off x="63194" y="1565221"/>
        <a:ext cx="2992516" cy="1084521"/>
      </dsp:txXfrm>
    </dsp:sp>
    <dsp:sp modelId="{1963DE65-86FD-4036-AA83-C2FDB4C3A5C7}">
      <dsp:nvSpPr>
        <dsp:cNvPr id="0" name=""/>
        <dsp:cNvSpPr/>
      </dsp:nvSpPr>
      <dsp:spPr>
        <a:xfrm rot="16200000">
          <a:off x="3537767" y="1354983"/>
          <a:ext cx="1942735" cy="693955"/>
        </a:xfrm>
        <a:prstGeom prst="leftArrow">
          <a:avLst>
            <a:gd name="adj1" fmla="val 60000"/>
            <a:gd name="adj2" fmla="val 50000"/>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sp>
    <dsp:sp modelId="{FC9FC91F-292D-40AE-A4EF-8D54AC50D727}">
      <dsp:nvSpPr>
        <dsp:cNvPr id="0" name=""/>
        <dsp:cNvSpPr/>
      </dsp:nvSpPr>
      <dsp:spPr>
        <a:xfrm>
          <a:off x="2979135" y="154591"/>
          <a:ext cx="3059998" cy="1152003"/>
        </a:xfrm>
        <a:prstGeom prst="roundRect">
          <a:avLst>
            <a:gd name="adj" fmla="val 10000"/>
          </a:avLst>
        </a:prstGeom>
        <a:solidFill>
          <a:schemeClr val="lt1"/>
        </a:solidFill>
        <a:ln w="28575" cap="flat" cmpd="sng" algn="ctr">
          <a:solidFill>
            <a:schemeClr val="tx2"/>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altLang="zh-TW" sz="3200" kern="1200" dirty="0">
              <a:solidFill>
                <a:schemeClr val="tx2"/>
              </a:solidFill>
              <a:latin typeface="Times New Roman" panose="02020603050405020304" pitchFamily="18" charset="0"/>
              <a:cs typeface="Times New Roman" panose="02020603050405020304" pitchFamily="18" charset="0"/>
            </a:rPr>
            <a:t>Ocean-Atm couple </a:t>
          </a:r>
          <a:endParaRPr lang="zh-TW" altLang="en-US" sz="3200" kern="1200" dirty="0">
            <a:solidFill>
              <a:schemeClr val="tx2"/>
            </a:solidFill>
            <a:latin typeface="Times New Roman" panose="02020603050405020304" pitchFamily="18" charset="0"/>
            <a:cs typeface="Times New Roman" panose="02020603050405020304" pitchFamily="18" charset="0"/>
          </a:endParaRPr>
        </a:p>
      </dsp:txBody>
      <dsp:txXfrm>
        <a:off x="3012876" y="188332"/>
        <a:ext cx="2992516" cy="1084521"/>
      </dsp:txXfrm>
    </dsp:sp>
    <dsp:sp modelId="{A56B306C-B96E-48A7-A17F-9DB2E222E5DE}">
      <dsp:nvSpPr>
        <dsp:cNvPr id="0" name=""/>
        <dsp:cNvSpPr/>
      </dsp:nvSpPr>
      <dsp:spPr>
        <a:xfrm rot="19543704">
          <a:off x="5473471" y="2365511"/>
          <a:ext cx="1986384" cy="693955"/>
        </a:xfrm>
        <a:prstGeom prst="leftArrow">
          <a:avLst>
            <a:gd name="adj1" fmla="val 60000"/>
            <a:gd name="adj2" fmla="val 50000"/>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sp>
    <dsp:sp modelId="{9446FCA3-E82B-4D19-82DA-35B78A5EE391}">
      <dsp:nvSpPr>
        <dsp:cNvPr id="0" name=""/>
        <dsp:cNvSpPr/>
      </dsp:nvSpPr>
      <dsp:spPr>
        <a:xfrm>
          <a:off x="5757415" y="1577204"/>
          <a:ext cx="3059998" cy="1152003"/>
        </a:xfrm>
        <a:prstGeom prst="roundRect">
          <a:avLst>
            <a:gd name="adj" fmla="val 10000"/>
          </a:avLst>
        </a:prstGeom>
        <a:solidFill>
          <a:schemeClr val="lt1"/>
        </a:solidFill>
        <a:ln w="28575" cap="flat" cmpd="sng" algn="ctr">
          <a:solidFill>
            <a:schemeClr val="tx2"/>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altLang="zh-TW" sz="3200" kern="1200" dirty="0">
              <a:solidFill>
                <a:schemeClr val="tx2"/>
              </a:solidFill>
              <a:latin typeface="Times New Roman" panose="02020603050405020304" pitchFamily="18" charset="0"/>
              <a:ea typeface="新細明體" panose="02020500000000000000" pitchFamily="18" charset="-120"/>
              <a:cs typeface="Times New Roman" panose="02020603050405020304" pitchFamily="18" charset="0"/>
            </a:rPr>
            <a:t>Extra-tropical forcing</a:t>
          </a:r>
          <a:endParaRPr lang="zh-TW" altLang="en-US" sz="3200" kern="1200" dirty="0">
            <a:solidFill>
              <a:schemeClr val="tx2"/>
            </a:solidFill>
            <a:latin typeface="Times New Roman" panose="02020603050405020304" pitchFamily="18" charset="0"/>
            <a:cs typeface="Times New Roman" panose="02020603050405020304" pitchFamily="18" charset="0"/>
          </a:endParaRPr>
        </a:p>
      </dsp:txBody>
      <dsp:txXfrm>
        <a:off x="5791156" y="1610945"/>
        <a:ext cx="2992516" cy="10845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32432-FCD6-4025-A749-434362DD69B8}">
      <dsp:nvSpPr>
        <dsp:cNvPr id="0" name=""/>
        <dsp:cNvSpPr/>
      </dsp:nvSpPr>
      <dsp:spPr>
        <a:xfrm rot="10800000">
          <a:off x="1694768" y="521"/>
          <a:ext cx="6297911" cy="1509790"/>
        </a:xfrm>
        <a:prstGeom prst="homePlate">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665776" tIns="68580" rIns="128016" bIns="68580" numCol="1" spcCol="1270" anchor="ctr" anchorCtr="0">
          <a:noAutofit/>
        </a:bodyPr>
        <a:lstStyle/>
        <a:p>
          <a:pPr lvl="0" algn="l" defTabSz="800100">
            <a:lnSpc>
              <a:spcPct val="90000"/>
            </a:lnSpc>
            <a:spcBef>
              <a:spcPct val="0"/>
            </a:spcBef>
            <a:spcAft>
              <a:spcPct val="35000"/>
            </a:spcAft>
          </a:pPr>
          <a:r>
            <a:rPr lang="en-US" altLang="zh-TW" sz="1800" b="1" kern="1200" dirty="0">
              <a:solidFill>
                <a:schemeClr val="tx2"/>
              </a:solidFill>
              <a:latin typeface="Times New Roman" panose="02020603050405020304" pitchFamily="18" charset="0"/>
              <a:ea typeface="SimSun" panose="02010600030101010101" pitchFamily="2" charset="-122"/>
            </a:rPr>
            <a:t>NCEP/NCAR</a:t>
          </a:r>
          <a:r>
            <a:rPr lang="zh-TW" altLang="en-US" sz="1800" b="1" kern="1200" dirty="0">
              <a:solidFill>
                <a:schemeClr val="tx2"/>
              </a:solidFill>
              <a:latin typeface="Times New Roman" panose="02020603050405020304" pitchFamily="18" charset="0"/>
              <a:ea typeface="SimSun" panose="02010600030101010101" pitchFamily="2" charset="-122"/>
            </a:rPr>
            <a:t> </a:t>
          </a:r>
          <a:r>
            <a:rPr lang="en-US" altLang="zh-TW" sz="1800" b="1" kern="1200" dirty="0">
              <a:solidFill>
                <a:schemeClr val="tx2"/>
              </a:solidFill>
              <a:latin typeface="Times New Roman" panose="02020603050405020304" pitchFamily="18" charset="0"/>
              <a:ea typeface="SimSun" panose="02010600030101010101" pitchFamily="2" charset="-122"/>
            </a:rPr>
            <a:t>Reanalysis</a:t>
          </a:r>
          <a:r>
            <a:rPr lang="zh-TW" altLang="en-US" sz="1800" b="1" kern="1200" dirty="0">
              <a:solidFill>
                <a:schemeClr val="tx2"/>
              </a:solidFill>
              <a:latin typeface="Times New Roman" panose="02020603050405020304" pitchFamily="18" charset="0"/>
              <a:ea typeface="SimSun" panose="02010600030101010101" pitchFamily="2" charset="-122"/>
            </a:rPr>
            <a:t> </a:t>
          </a:r>
          <a:r>
            <a:rPr lang="en-US" altLang="zh-TW" sz="1800" b="1" kern="1200" dirty="0">
              <a:solidFill>
                <a:schemeClr val="tx2"/>
              </a:solidFill>
              <a:latin typeface="Times New Roman" panose="02020603050405020304" pitchFamily="18" charset="0"/>
              <a:ea typeface="SimSun" panose="02010600030101010101" pitchFamily="2" charset="-122"/>
            </a:rPr>
            <a:t>1</a:t>
          </a:r>
        </a:p>
        <a:p>
          <a:pPr lvl="0" algn="l" defTabSz="800100">
            <a:lnSpc>
              <a:spcPct val="90000"/>
            </a:lnSpc>
            <a:spcBef>
              <a:spcPct val="0"/>
            </a:spcBef>
            <a:spcAft>
              <a:spcPct val="35000"/>
            </a:spcAft>
          </a:pPr>
          <a:r>
            <a:rPr lang="en-US" altLang="zh-TW" sz="1800" kern="1200" dirty="0">
              <a:solidFill>
                <a:schemeClr val="tx2"/>
              </a:solidFill>
              <a:latin typeface="Times New Roman" panose="02020603050405020304" pitchFamily="18" charset="0"/>
              <a:ea typeface="SimSun" panose="02010600030101010101" pitchFamily="2" charset="-122"/>
            </a:rPr>
            <a:t>Near-Surface wind</a:t>
          </a:r>
          <a:r>
            <a:rPr lang="zh-TW" altLang="en-US" sz="1800" kern="1200" dirty="0">
              <a:solidFill>
                <a:schemeClr val="tx2"/>
              </a:solidFill>
              <a:latin typeface="Times New Roman" panose="02020603050405020304" pitchFamily="18" charset="0"/>
              <a:ea typeface="SimSun" panose="02010600030101010101" pitchFamily="2" charset="-122"/>
            </a:rPr>
            <a:t> </a:t>
          </a:r>
          <a:r>
            <a:rPr lang="en-US" altLang="zh-TW" sz="1800" kern="1200" dirty="0">
              <a:solidFill>
                <a:schemeClr val="tx2"/>
              </a:solidFill>
              <a:latin typeface="Times New Roman" panose="02020603050405020304" pitchFamily="18" charset="0"/>
              <a:ea typeface="SimSun" panose="02010600030101010101" pitchFamily="2" charset="-122"/>
            </a:rPr>
            <a:t>(.995</a:t>
          </a:r>
          <a:r>
            <a:rPr lang="zh-TW" altLang="en-US" sz="1800" kern="1200" baseline="0" dirty="0">
              <a:solidFill>
                <a:schemeClr val="tx2"/>
              </a:solidFill>
              <a:latin typeface="Times New Roman" panose="02020603050405020304" pitchFamily="18" charset="0"/>
              <a:ea typeface="SimSun" panose="02010600030101010101" pitchFamily="2" charset="-122"/>
            </a:rPr>
            <a:t> </a:t>
          </a:r>
          <a:r>
            <a:rPr lang="en-US" altLang="zh-TW" sz="1800" kern="1200" baseline="0" dirty="0">
              <a:solidFill>
                <a:schemeClr val="tx2"/>
              </a:solidFill>
              <a:latin typeface="Times New Roman" panose="02020603050405020304" pitchFamily="18" charset="0"/>
              <a:ea typeface="SimSun" panose="02010600030101010101" pitchFamily="2" charset="-122"/>
            </a:rPr>
            <a:t>sigma</a:t>
          </a:r>
          <a:r>
            <a:rPr lang="zh-TW" altLang="en-US" sz="1800" kern="1200" baseline="0" dirty="0">
              <a:solidFill>
                <a:schemeClr val="tx2"/>
              </a:solidFill>
              <a:latin typeface="Times New Roman" panose="02020603050405020304" pitchFamily="18" charset="0"/>
              <a:ea typeface="SimSun" panose="02010600030101010101" pitchFamily="2" charset="-122"/>
            </a:rPr>
            <a:t> </a:t>
          </a:r>
          <a:r>
            <a:rPr lang="en-US" altLang="zh-TW" sz="1800" kern="1200" baseline="0" dirty="0">
              <a:solidFill>
                <a:schemeClr val="tx2"/>
              </a:solidFill>
              <a:latin typeface="Times New Roman" panose="02020603050405020304" pitchFamily="18" charset="0"/>
              <a:ea typeface="SimSun" panose="02010600030101010101" pitchFamily="2" charset="-122"/>
            </a:rPr>
            <a:t>level</a:t>
          </a:r>
          <a:r>
            <a:rPr lang="en-US" altLang="zh-TW" sz="1800" kern="1200" dirty="0">
              <a:solidFill>
                <a:schemeClr val="tx2"/>
              </a:solidFill>
              <a:latin typeface="Times New Roman" panose="02020603050405020304" pitchFamily="18" charset="0"/>
              <a:ea typeface="SimSun" panose="02010600030101010101" pitchFamily="2" charset="-122"/>
            </a:rPr>
            <a:t>)</a:t>
          </a:r>
        </a:p>
        <a:p>
          <a:pPr lvl="0" algn="l" defTabSz="800100">
            <a:lnSpc>
              <a:spcPct val="90000"/>
            </a:lnSpc>
            <a:spcBef>
              <a:spcPct val="0"/>
            </a:spcBef>
            <a:spcAft>
              <a:spcPct val="35000"/>
            </a:spcAft>
          </a:pPr>
          <a:r>
            <a:rPr lang="en-US" altLang="zh-TW" sz="1800" kern="1200" dirty="0">
              <a:solidFill>
                <a:schemeClr val="tx2"/>
              </a:solidFill>
              <a:latin typeface="Times New Roman" panose="02020603050405020304" pitchFamily="18" charset="0"/>
              <a:ea typeface="SimSun" panose="02010600030101010101" pitchFamily="2" charset="-122"/>
            </a:rPr>
            <a:t>Sea Level Pressure (SLP)</a:t>
          </a:r>
        </a:p>
        <a:p>
          <a:pPr lvl="0" algn="l" defTabSz="800100">
            <a:lnSpc>
              <a:spcPct val="90000"/>
            </a:lnSpc>
            <a:spcBef>
              <a:spcPct val="0"/>
            </a:spcBef>
            <a:spcAft>
              <a:spcPct val="35000"/>
            </a:spcAft>
          </a:pPr>
          <a:r>
            <a:rPr lang="en-US" altLang="zh-TW" sz="1800" kern="1200" dirty="0">
              <a:solidFill>
                <a:schemeClr val="tx2"/>
              </a:solidFill>
              <a:latin typeface="Times New Roman" panose="02020603050405020304" pitchFamily="18" charset="0"/>
              <a:ea typeface="SimSun" panose="02010600030101010101" pitchFamily="2" charset="-122"/>
            </a:rPr>
            <a:t>2</a:t>
          </a:r>
          <a:r>
            <a:rPr lang="en-US" altLang="zh-TW" sz="1800" kern="1200" baseline="30000" dirty="0">
              <a:solidFill>
                <a:schemeClr val="tx2"/>
              </a:solidFill>
              <a:latin typeface="Times New Roman" panose="02020603050405020304" pitchFamily="18" charset="0"/>
              <a:ea typeface="SimSun" panose="02010600030101010101" pitchFamily="2" charset="-122"/>
            </a:rPr>
            <a:t>o</a:t>
          </a:r>
          <a:r>
            <a:rPr lang="en-US" altLang="zh-TW" sz="1800" kern="1200" dirty="0">
              <a:solidFill>
                <a:schemeClr val="tx2"/>
              </a:solidFill>
              <a:latin typeface="Times New Roman" panose="02020603050405020304" pitchFamily="18" charset="0"/>
              <a:ea typeface="SimSun" panose="02010600030101010101" pitchFamily="2" charset="-122"/>
            </a:rPr>
            <a:t>×2</a:t>
          </a:r>
          <a:r>
            <a:rPr lang="en-US" altLang="zh-TW" sz="1800" kern="1200" baseline="30000" dirty="0">
              <a:solidFill>
                <a:schemeClr val="tx2"/>
              </a:solidFill>
              <a:latin typeface="Times New Roman" panose="02020603050405020304" pitchFamily="18" charset="0"/>
              <a:ea typeface="SimSun" panose="02010600030101010101" pitchFamily="2" charset="-122"/>
            </a:rPr>
            <a:t>o</a:t>
          </a:r>
          <a:endParaRPr lang="zh-TW" altLang="en-US" sz="1800" kern="1200" dirty="0"/>
        </a:p>
      </dsp:txBody>
      <dsp:txXfrm rot="10800000">
        <a:off x="2072215" y="521"/>
        <a:ext cx="5920464" cy="1509790"/>
      </dsp:txXfrm>
    </dsp:sp>
    <dsp:sp modelId="{78576C27-C25C-4885-B67B-4C96B7D75AF4}">
      <dsp:nvSpPr>
        <dsp:cNvPr id="0" name=""/>
        <dsp:cNvSpPr/>
      </dsp:nvSpPr>
      <dsp:spPr>
        <a:xfrm>
          <a:off x="1074118" y="521"/>
          <a:ext cx="1509790" cy="150979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22C3E5F5-AEE8-4902-B98E-F142CF8F565C}">
      <dsp:nvSpPr>
        <dsp:cNvPr id="0" name=""/>
        <dsp:cNvSpPr/>
      </dsp:nvSpPr>
      <dsp:spPr>
        <a:xfrm rot="10800000">
          <a:off x="1746863" y="1938942"/>
          <a:ext cx="6228452" cy="1509790"/>
        </a:xfrm>
        <a:prstGeom prst="homePlate">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665776" tIns="68580" rIns="128016" bIns="685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altLang="zh-TW" sz="1800" b="1" kern="1200" dirty="0">
              <a:solidFill>
                <a:schemeClr val="tx2"/>
              </a:solidFill>
              <a:latin typeface="Times New Roman" charset="0"/>
              <a:ea typeface="Times New Roman" charset="0"/>
              <a:cs typeface="Times New Roman" charset="0"/>
            </a:rPr>
            <a:t>Global Ocean Data Assimilation System (GODAS)</a:t>
          </a:r>
          <a:br>
            <a:rPr lang="en-US" altLang="zh-TW" sz="1800" b="1" kern="1200" dirty="0">
              <a:solidFill>
                <a:schemeClr val="tx2"/>
              </a:solidFill>
              <a:latin typeface="Times New Roman" charset="0"/>
              <a:ea typeface="Times New Roman" charset="0"/>
              <a:cs typeface="Times New Roman" charset="0"/>
            </a:rPr>
          </a:br>
          <a:r>
            <a:rPr lang="en-US" altLang="zh-TW" sz="1800" kern="1200" dirty="0">
              <a:solidFill>
                <a:schemeClr val="tx2"/>
              </a:solidFill>
              <a:latin typeface="Times New Roman" panose="02020603050405020304" pitchFamily="18" charset="0"/>
              <a:ea typeface="SimSun" panose="02010600030101010101" pitchFamily="2" charset="-122"/>
            </a:rPr>
            <a:t>Ocean Temperature, Heat Content (D20)</a:t>
          </a:r>
        </a:p>
        <a:p>
          <a:pPr marL="0" marR="0" lvl="0" indent="0" algn="l" defTabSz="914400" eaLnBrk="1" fontAlgn="auto" latinLnBrk="0" hangingPunct="1">
            <a:lnSpc>
              <a:spcPct val="100000"/>
            </a:lnSpc>
            <a:spcBef>
              <a:spcPct val="0"/>
            </a:spcBef>
            <a:spcAft>
              <a:spcPts val="0"/>
            </a:spcAft>
            <a:buClrTx/>
            <a:buSzTx/>
            <a:buFontTx/>
            <a:buNone/>
            <a:tabLst/>
            <a:defRPr/>
          </a:pPr>
          <a:r>
            <a:rPr lang="en-US" altLang="zh-TW" sz="1800" kern="1200" dirty="0">
              <a:solidFill>
                <a:schemeClr val="tx2"/>
              </a:solidFill>
              <a:latin typeface="Times New Roman" panose="02020603050405020304" pitchFamily="18" charset="0"/>
              <a:ea typeface="SimSun" panose="02010600030101010101" pitchFamily="2" charset="-122"/>
            </a:rPr>
            <a:t>0.333</a:t>
          </a:r>
          <a:r>
            <a:rPr lang="en-US" altLang="zh-TW" sz="1800" kern="1200" baseline="30000" dirty="0">
              <a:solidFill>
                <a:schemeClr val="tx2"/>
              </a:solidFill>
              <a:latin typeface="Times New Roman" panose="02020603050405020304" pitchFamily="18" charset="0"/>
              <a:ea typeface="SimSun" panose="02010600030101010101" pitchFamily="2" charset="-122"/>
            </a:rPr>
            <a:t>o</a:t>
          </a:r>
          <a:r>
            <a:rPr lang="en-US" altLang="zh-TW" sz="1800" kern="1200" dirty="0">
              <a:solidFill>
                <a:schemeClr val="tx2"/>
              </a:solidFill>
              <a:latin typeface="Times New Roman" panose="02020603050405020304" pitchFamily="18" charset="0"/>
              <a:ea typeface="SimSun" panose="02010600030101010101" pitchFamily="2" charset="-122"/>
            </a:rPr>
            <a:t> × 1.0</a:t>
          </a:r>
          <a:r>
            <a:rPr lang="en-US" altLang="zh-TW" sz="1800" kern="1200" baseline="30000" dirty="0">
              <a:solidFill>
                <a:schemeClr val="tx2"/>
              </a:solidFill>
              <a:latin typeface="Times New Roman" panose="02020603050405020304" pitchFamily="18" charset="0"/>
              <a:ea typeface="SimSun" panose="02010600030101010101" pitchFamily="2" charset="-122"/>
            </a:rPr>
            <a:t>o</a:t>
          </a:r>
          <a:endParaRPr lang="zh-TW" altLang="en-US" sz="1800" kern="1200" dirty="0"/>
        </a:p>
      </dsp:txBody>
      <dsp:txXfrm rot="10800000">
        <a:off x="2124310" y="1938942"/>
        <a:ext cx="5851005" cy="1509790"/>
      </dsp:txXfrm>
    </dsp:sp>
    <dsp:sp modelId="{EBC6FB81-4638-473C-8F2F-DA3051FE4D86}">
      <dsp:nvSpPr>
        <dsp:cNvPr id="0" name=""/>
        <dsp:cNvSpPr/>
      </dsp:nvSpPr>
      <dsp:spPr>
        <a:xfrm>
          <a:off x="1091483" y="1938942"/>
          <a:ext cx="1509790" cy="150979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48000" r="-48000"/>
          </a:stretch>
        </a:blip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D0B2DD77-0752-4478-A4DE-900AB4C0EA26}" type="datetimeFigureOut">
              <a:rPr lang="zh-TW" altLang="en-US" smtClean="0"/>
              <a:t>2018/6/2</a:t>
            </a:fld>
            <a:endParaRPr lang="zh-TW" altLang="en-US"/>
          </a:p>
        </p:txBody>
      </p:sp>
      <p:sp>
        <p:nvSpPr>
          <p:cNvPr id="4" name="頁尾版面配置區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1E8AEB05-0618-4F61-A97F-6BAE28F8F978}" type="slidenum">
              <a:rPr lang="zh-TW" altLang="en-US" smtClean="0"/>
              <a:t>‹#›</a:t>
            </a:fld>
            <a:endParaRPr lang="zh-TW" altLang="en-US"/>
          </a:p>
        </p:txBody>
      </p:sp>
    </p:spTree>
    <p:extLst>
      <p:ext uri="{BB962C8B-B14F-4D97-AF65-F5344CB8AC3E}">
        <p14:creationId xmlns:p14="http://schemas.microsoft.com/office/powerpoint/2010/main" val="756268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1396B2E-DD45-4359-9443-083F69CB2287}" type="datetimeFigureOut">
              <a:rPr lang="zh-TW" altLang="en-US" smtClean="0"/>
              <a:t>2018/6/2</a:t>
            </a:fld>
            <a:endParaRPr lang="zh-TW" altLang="en-US"/>
          </a:p>
        </p:txBody>
      </p:sp>
      <p:sp>
        <p:nvSpPr>
          <p:cNvPr id="4" name="投影片圖像版面配置區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506A215-43EC-4E86-AD73-4E1B3B1E838F}" type="slidenum">
              <a:rPr lang="zh-TW" altLang="en-US" smtClean="0"/>
              <a:t>‹#›</a:t>
            </a:fld>
            <a:endParaRPr lang="zh-TW" altLang="en-US"/>
          </a:p>
        </p:txBody>
      </p:sp>
    </p:spTree>
    <p:extLst>
      <p:ext uri="{BB962C8B-B14F-4D97-AF65-F5344CB8AC3E}">
        <p14:creationId xmlns:p14="http://schemas.microsoft.com/office/powerpoint/2010/main" val="4134987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9D0AF04-9DBB-4304-BE00-6DE655A15915}" type="slidenum">
              <a:rPr kumimoji="1" lang="en-US" altLang="zh-TW" sz="12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zh-TW" altLang="zh-TW" dirty="0"/>
          </a:p>
        </p:txBody>
      </p:sp>
    </p:spTree>
    <p:extLst>
      <p:ext uri="{BB962C8B-B14F-4D97-AF65-F5344CB8AC3E}">
        <p14:creationId xmlns:p14="http://schemas.microsoft.com/office/powerpoint/2010/main" val="2301113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fontAlgn="base">
              <a:spcBef>
                <a:spcPct val="0"/>
              </a:spcBef>
              <a:spcAft>
                <a:spcPct val="0"/>
              </a:spcAft>
              <a:defRPr/>
            </a:pPr>
            <a:fld id="{69D0AF04-9DBB-4304-BE00-6DE655A15915}" type="slidenum">
              <a:rPr kumimoji="1" lang="en-US" altLang="zh-TW" smtClean="0">
                <a:solidFill>
                  <a:srgbClr val="000000"/>
                </a:solidFill>
                <a:latin typeface="Arial" panose="020B0604020202020204" pitchFamily="34" charset="0"/>
              </a:rPr>
              <a:pPr fontAlgn="base">
                <a:spcBef>
                  <a:spcPct val="0"/>
                </a:spcBef>
                <a:spcAft>
                  <a:spcPct val="0"/>
                </a:spcAft>
                <a:defRPr/>
              </a:pPr>
              <a:t>17</a:t>
            </a:fld>
            <a:endParaRPr kumimoji="1" lang="en-US" altLang="zh-TW">
              <a:solidFill>
                <a:srgbClr val="000000"/>
              </a:solidFill>
              <a:latin typeface="Arial" panose="020B0604020202020204" pitchFamily="34" charset="0"/>
            </a:endParaRPr>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zh-TW" altLang="zh-TW"/>
          </a:p>
        </p:txBody>
      </p:sp>
    </p:spTree>
    <p:extLst>
      <p:ext uri="{BB962C8B-B14F-4D97-AF65-F5344CB8AC3E}">
        <p14:creationId xmlns:p14="http://schemas.microsoft.com/office/powerpoint/2010/main" val="2753748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506A215-43EC-4E86-AD73-4E1B3B1E838F}" type="slidenum">
              <a:rPr lang="zh-TW" altLang="en-US" smtClean="0"/>
              <a:t>2</a:t>
            </a:fld>
            <a:endParaRPr lang="zh-TW" altLang="en-US"/>
          </a:p>
        </p:txBody>
      </p:sp>
    </p:spTree>
    <p:extLst>
      <p:ext uri="{BB962C8B-B14F-4D97-AF65-F5344CB8AC3E}">
        <p14:creationId xmlns:p14="http://schemas.microsoft.com/office/powerpoint/2010/main" val="1576647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 data is from 1980</a:t>
            </a:r>
            <a:r>
              <a:rPr lang="en-US" altLang="zh-TW" baseline="0" dirty="0"/>
              <a:t> to 2015. We use NCEP R1 surface wind, </a:t>
            </a:r>
            <a:r>
              <a:rPr lang="en-US" altLang="zh-TW" baseline="0" dirty="0" err="1"/>
              <a:t>HadISST</a:t>
            </a:r>
            <a:r>
              <a:rPr lang="en-US" altLang="zh-TW" baseline="0" dirty="0"/>
              <a:t> and GODAS</a:t>
            </a:r>
            <a:endParaRPr lang="zh-TW" altLang="en-US" dirty="0"/>
          </a:p>
        </p:txBody>
      </p:sp>
      <p:sp>
        <p:nvSpPr>
          <p:cNvPr id="4" name="投影片編號版面配置區 3"/>
          <p:cNvSpPr>
            <a:spLocks noGrp="1"/>
          </p:cNvSpPr>
          <p:nvPr>
            <p:ph type="sldNum" sz="quarter" idx="10"/>
          </p:nvPr>
        </p:nvSpPr>
        <p:spPr/>
        <p:txBody>
          <a:bodyPr/>
          <a:lstStyle/>
          <a:p>
            <a:fld id="{A506A215-43EC-4E86-AD73-4E1B3B1E838F}" type="slidenum">
              <a:rPr lang="zh-TW" altLang="en-US" smtClean="0"/>
              <a:t>5</a:t>
            </a:fld>
            <a:endParaRPr lang="zh-TW" altLang="en-US"/>
          </a:p>
        </p:txBody>
      </p:sp>
    </p:spTree>
    <p:extLst>
      <p:ext uri="{BB962C8B-B14F-4D97-AF65-F5344CB8AC3E}">
        <p14:creationId xmlns:p14="http://schemas.microsoft.com/office/powerpoint/2010/main" val="2829142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506A215-43EC-4E86-AD73-4E1B3B1E838F}" type="slidenum">
              <a:rPr lang="zh-TW" altLang="en-US" smtClean="0"/>
              <a:t>6</a:t>
            </a:fld>
            <a:endParaRPr lang="zh-TW" altLang="en-US"/>
          </a:p>
        </p:txBody>
      </p:sp>
    </p:spTree>
    <p:extLst>
      <p:ext uri="{BB962C8B-B14F-4D97-AF65-F5344CB8AC3E}">
        <p14:creationId xmlns:p14="http://schemas.microsoft.com/office/powerpoint/2010/main" val="2192535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506A215-43EC-4E86-AD73-4E1B3B1E838F}" type="slidenum">
              <a:rPr lang="zh-TW" altLang="en-US" smtClean="0"/>
              <a:t>7</a:t>
            </a:fld>
            <a:endParaRPr lang="zh-TW" altLang="en-US"/>
          </a:p>
        </p:txBody>
      </p:sp>
    </p:spTree>
    <p:extLst>
      <p:ext uri="{BB962C8B-B14F-4D97-AF65-F5344CB8AC3E}">
        <p14:creationId xmlns:p14="http://schemas.microsoft.com/office/powerpoint/2010/main" val="2300100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solidFill>
                <a:schemeClr val="tx2"/>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A506A215-43EC-4E86-AD73-4E1B3B1E838F}" type="slidenum">
              <a:rPr lang="zh-TW" altLang="en-US" smtClean="0"/>
              <a:t>9</a:t>
            </a:fld>
            <a:endParaRPr lang="zh-TW" altLang="en-US"/>
          </a:p>
        </p:txBody>
      </p:sp>
    </p:spTree>
    <p:extLst>
      <p:ext uri="{BB962C8B-B14F-4D97-AF65-F5344CB8AC3E}">
        <p14:creationId xmlns:p14="http://schemas.microsoft.com/office/powerpoint/2010/main" val="1224663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506A215-43EC-4E86-AD73-4E1B3B1E838F}" type="slidenum">
              <a:rPr lang="zh-TW" altLang="en-US" smtClean="0"/>
              <a:t>13</a:t>
            </a:fld>
            <a:endParaRPr lang="zh-TW" altLang="en-US"/>
          </a:p>
        </p:txBody>
      </p:sp>
    </p:spTree>
    <p:extLst>
      <p:ext uri="{BB962C8B-B14F-4D97-AF65-F5344CB8AC3E}">
        <p14:creationId xmlns:p14="http://schemas.microsoft.com/office/powerpoint/2010/main" val="4082689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Figure 3: Lead-lag correlation of Niño3.4 index with (a) </a:t>
            </a:r>
            <a:r>
              <a:rPr lang="en-US" sz="1200" i="1" kern="1200" dirty="0" err="1">
                <a:solidFill>
                  <a:schemeClr val="tx1"/>
                </a:solidFill>
                <a:effectLst/>
                <a:latin typeface="+mn-lt"/>
                <a:ea typeface="+mn-ea"/>
                <a:cs typeface="+mn-cs"/>
              </a:rPr>
              <a:t>nEPI</a:t>
            </a:r>
            <a:r>
              <a:rPr lang="en-US" sz="1200" kern="1200" dirty="0">
                <a:solidFill>
                  <a:schemeClr val="tx1"/>
                </a:solidFill>
                <a:effectLst/>
                <a:latin typeface="+mn-lt"/>
                <a:ea typeface="+mn-ea"/>
                <a:cs typeface="+mn-cs"/>
              </a:rPr>
              <a:t> based on TAO (1994-2015), (b) </a:t>
            </a:r>
            <a:r>
              <a:rPr lang="en-US" sz="1200" i="1" kern="1200" dirty="0" err="1">
                <a:solidFill>
                  <a:schemeClr val="tx1"/>
                </a:solidFill>
                <a:effectLst/>
                <a:latin typeface="+mn-lt"/>
                <a:ea typeface="+mn-ea"/>
                <a:cs typeface="+mn-cs"/>
              </a:rPr>
              <a:t>nEPI</a:t>
            </a:r>
            <a:r>
              <a:rPr lang="en-US" sz="1200" kern="1200" dirty="0">
                <a:solidFill>
                  <a:schemeClr val="tx1"/>
                </a:solidFill>
                <a:effectLst/>
                <a:latin typeface="+mn-lt"/>
                <a:ea typeface="+mn-ea"/>
                <a:cs typeface="+mn-cs"/>
              </a:rPr>
              <a:t> based on GODAS (1994-2015), (c) </a:t>
            </a:r>
            <a:r>
              <a:rPr lang="en-US" sz="1200" i="1" kern="1200" dirty="0" err="1">
                <a:solidFill>
                  <a:schemeClr val="tx1"/>
                </a:solidFill>
                <a:effectLst/>
                <a:latin typeface="+mn-lt"/>
                <a:ea typeface="+mn-ea"/>
                <a:cs typeface="+mn-cs"/>
              </a:rPr>
              <a:t>nEPI</a:t>
            </a:r>
            <a:r>
              <a:rPr lang="en-US" sz="1200" kern="1200" dirty="0">
                <a:solidFill>
                  <a:schemeClr val="tx1"/>
                </a:solidFill>
                <a:effectLst/>
                <a:latin typeface="+mn-lt"/>
                <a:ea typeface="+mn-ea"/>
                <a:cs typeface="+mn-cs"/>
              </a:rPr>
              <a:t> based on GODAS (1980-2015) and (d) WWV index (1994-2015). Bar represents the correlation in 1994-2015 in (a, b, d), and 1980-2015 in (c); black line is the correlation in 1994-2003 in (a, b, d), and 1980-1993 in (c); and green line is the correlation in 2004-2015 in (a, b, d). 99.9% significance levels for 1994-2003 and 2004-2015 are indicated with dashed lines in (a, b, d). The same significance level for 1980-1993 is also indicated in (c). The bar in (a) is superimposed in (d) as a grey dashed line for comparison.</a:t>
            </a:r>
          </a:p>
          <a:p>
            <a:endParaRPr lang="en-US" dirty="0"/>
          </a:p>
        </p:txBody>
      </p:sp>
      <p:sp>
        <p:nvSpPr>
          <p:cNvPr id="4" name="Slide Number Placeholder 3"/>
          <p:cNvSpPr>
            <a:spLocks noGrp="1"/>
          </p:cNvSpPr>
          <p:nvPr>
            <p:ph type="sldNum" sz="quarter" idx="10"/>
          </p:nvPr>
        </p:nvSpPr>
        <p:spPr/>
        <p:txBody>
          <a:bodyPr/>
          <a:lstStyle/>
          <a:p>
            <a:fld id="{344A751F-5D27-4804-B5AC-2C3CDD54B4FB}" type="slidenum">
              <a:rPr lang="en-US" smtClean="0"/>
              <a:t>14</a:t>
            </a:fld>
            <a:endParaRPr lang="en-US"/>
          </a:p>
        </p:txBody>
      </p:sp>
    </p:spTree>
    <p:extLst>
      <p:ext uri="{BB962C8B-B14F-4D97-AF65-F5344CB8AC3E}">
        <p14:creationId xmlns:p14="http://schemas.microsoft.com/office/powerpoint/2010/main" val="1809964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solidFill>
                  <a:schemeClr val="tx1"/>
                </a:solidFill>
                <a:effectLst/>
                <a:latin typeface="Times New Roman" pitchFamily="18" charset="0"/>
                <a:ea typeface="PMingLiU" pitchFamily="18" charset="-120"/>
                <a:cs typeface="Times New Roman" pitchFamily="18" charset="0"/>
              </a:rPr>
              <a:t>Table 1: The </a:t>
            </a:r>
            <a:r>
              <a:rPr kumimoji="0" lang="en-US" altLang="en-US" sz="1200" b="0" i="0" u="none" strike="noStrike" cap="none" normalizeH="0" baseline="0" dirty="0" err="1">
                <a:ln>
                  <a:noFill/>
                </a:ln>
                <a:solidFill>
                  <a:schemeClr val="tx1"/>
                </a:solidFill>
                <a:effectLst/>
                <a:latin typeface="Times New Roman" pitchFamily="18" charset="0"/>
                <a:ea typeface="PMingLiU" pitchFamily="18" charset="-120"/>
                <a:cs typeface="Times New Roman" pitchFamily="18" charset="0"/>
              </a:rPr>
              <a:t>hindcast</a:t>
            </a:r>
            <a:r>
              <a:rPr kumimoji="0" lang="en-US" altLang="en-US" sz="1200" b="0" i="0" u="none" strike="noStrike" cap="none" normalizeH="0" baseline="0" dirty="0">
                <a:ln>
                  <a:noFill/>
                </a:ln>
                <a:solidFill>
                  <a:schemeClr val="tx1"/>
                </a:solidFill>
                <a:effectLst/>
                <a:latin typeface="Times New Roman" pitchFamily="18" charset="0"/>
                <a:ea typeface="PMingLiU" pitchFamily="18" charset="-120"/>
                <a:cs typeface="Times New Roman" pitchFamily="18" charset="0"/>
              </a:rPr>
              <a:t> skills (correlation and normalized RMSE) using the monthly data based on the linear regression model and the WWV, respectively. Values in parentheses are the ensemble-mean skill in </a:t>
            </a:r>
            <a:r>
              <a:rPr kumimoji="0" lang="en-US" altLang="en-US" sz="1200" b="0" i="0" u="none" strike="noStrike" cap="none" normalizeH="0" baseline="0" dirty="0" err="1">
                <a:ln>
                  <a:noFill/>
                </a:ln>
                <a:solidFill>
                  <a:schemeClr val="tx1"/>
                </a:solidFill>
                <a:effectLst/>
                <a:latin typeface="Times New Roman" pitchFamily="18" charset="0"/>
                <a:ea typeface="PMingLiU" pitchFamily="18" charset="-120"/>
                <a:cs typeface="Times New Roman" pitchFamily="18" charset="0"/>
              </a:rPr>
              <a:t>Barnston</a:t>
            </a:r>
            <a:r>
              <a:rPr kumimoji="0" lang="en-US" altLang="en-US" sz="1200" b="0" i="0" u="none" strike="noStrike" cap="none" normalizeH="0" baseline="0" dirty="0">
                <a:ln>
                  <a:noFill/>
                </a:ln>
                <a:solidFill>
                  <a:schemeClr val="tx1"/>
                </a:solidFill>
                <a:effectLst/>
                <a:latin typeface="Times New Roman" pitchFamily="18" charset="0"/>
                <a:ea typeface="PMingLiU" pitchFamily="18" charset="-120"/>
                <a:cs typeface="Times New Roman" pitchFamily="18" charset="0"/>
              </a:rPr>
              <a:t> et al. (2012).</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itchFamily="18" charset="0"/>
                <a:ea typeface="PMingLiU" pitchFamily="18" charset="-120"/>
                <a:cs typeface="Times New Roman" pitchFamily="18" charset="0"/>
              </a:rPr>
              <a:t>Table 2: Percent correct of six-month ENSO forecast (see Larson and Kirtman, 2014 for the metric definition). Values in parentheses are the percent correct predicted by the WWV. </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344A751F-5D27-4804-B5AC-2C3CDD54B4FB}" type="slidenum">
              <a:rPr lang="en-US" smtClean="0"/>
              <a:t>15</a:t>
            </a:fld>
            <a:endParaRPr lang="en-US"/>
          </a:p>
        </p:txBody>
      </p:sp>
    </p:spTree>
    <p:extLst>
      <p:ext uri="{BB962C8B-B14F-4D97-AF65-F5344CB8AC3E}">
        <p14:creationId xmlns:p14="http://schemas.microsoft.com/office/powerpoint/2010/main" val="42925269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99208" y="1752600"/>
            <a:ext cx="5143502" cy="1828800"/>
          </a:xfrm>
        </p:spPr>
        <p:txBody>
          <a:bodyPr anchor="b">
            <a:normAutofit/>
          </a:bodyPr>
          <a:lstStyle>
            <a:lvl1pPr algn="l">
              <a:defRPr sz="4050"/>
            </a:lvl1pPr>
          </a:lstStyle>
          <a:p>
            <a:r>
              <a:rPr lang="zh-TW" altLang="en-US"/>
              <a:t>按一下以編輯母片標題樣式</a:t>
            </a:r>
            <a:endParaRPr/>
          </a:p>
        </p:txBody>
      </p:sp>
      <p:sp>
        <p:nvSpPr>
          <p:cNvPr id="3" name="Subtitle 2"/>
          <p:cNvSpPr>
            <a:spLocks noGrp="1"/>
          </p:cNvSpPr>
          <p:nvPr>
            <p:ph type="subTitle" idx="1"/>
          </p:nvPr>
        </p:nvSpPr>
        <p:spPr>
          <a:xfrm>
            <a:off x="3199207" y="3733800"/>
            <a:ext cx="5143502" cy="914400"/>
          </a:xfrm>
        </p:spPr>
        <p:txBody>
          <a:bodyPr/>
          <a:lstStyle>
            <a:lvl1pPr marL="0" indent="0" algn="l">
              <a:spcBef>
                <a:spcPts val="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按一下以編輯母片副標題樣式</a:t>
            </a:r>
            <a:endParaRPr/>
          </a:p>
        </p:txBody>
      </p:sp>
    </p:spTree>
    <p:extLst>
      <p:ext uri="{BB962C8B-B14F-4D97-AF65-F5344CB8AC3E}">
        <p14:creationId xmlns:p14="http://schemas.microsoft.com/office/powerpoint/2010/main" val="184081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0EA766B6-E220-4093-A9B0-299E761706B0}" type="datetimeFigureOut">
              <a:rPr lang="zh-TW" altLang="en-US" smtClean="0">
                <a:solidFill>
                  <a:srgbClr val="9A5315"/>
                </a:solidFill>
              </a:rPr>
              <a:pPr/>
              <a:t>2018/6/2</a:t>
            </a:fld>
            <a:endParaRPr lang="zh-TW" altLang="en-US">
              <a:solidFill>
                <a:srgbClr val="9A5315"/>
              </a:solidFill>
            </a:endParaRPr>
          </a:p>
        </p:txBody>
      </p:sp>
      <p:sp>
        <p:nvSpPr>
          <p:cNvPr id="7" name="Footer Placeholder 6"/>
          <p:cNvSpPr>
            <a:spLocks noGrp="1"/>
          </p:cNvSpPr>
          <p:nvPr>
            <p:ph type="ftr" sz="quarter" idx="11"/>
          </p:nvPr>
        </p:nvSpPr>
        <p:spPr/>
        <p:txBody>
          <a:bodyPr/>
          <a:lstStyle/>
          <a:p>
            <a:endParaRPr lang="zh-TW" altLang="en-US">
              <a:solidFill>
                <a:srgbClr val="9A5315"/>
              </a:solidFill>
            </a:endParaRPr>
          </a:p>
        </p:txBody>
      </p:sp>
      <p:sp>
        <p:nvSpPr>
          <p:cNvPr id="8" name="Slide Number Placeholder 7"/>
          <p:cNvSpPr>
            <a:spLocks noGrp="1"/>
          </p:cNvSpPr>
          <p:nvPr>
            <p:ph type="sldNum" sz="quarter" idx="12"/>
          </p:nvPr>
        </p:nvSpPr>
        <p:spPr/>
        <p:txBody>
          <a:bodyPr/>
          <a:lstStyle/>
          <a:p>
            <a:fld id="{D52B8E93-F889-4E76-9B11-E34F9CA2D706}" type="slidenum">
              <a:rPr lang="zh-TW" altLang="en-US" smtClean="0">
                <a:solidFill>
                  <a:srgbClr val="9A5315"/>
                </a:solidFill>
              </a:rPr>
              <a:pPr/>
              <a:t>‹#›</a:t>
            </a:fld>
            <a:endParaRPr lang="zh-TW" altLang="en-US">
              <a:solidFill>
                <a:srgbClr val="9A5315"/>
              </a:solidFill>
            </a:endParaRPr>
          </a:p>
        </p:txBody>
      </p:sp>
      <p:grpSp>
        <p:nvGrpSpPr>
          <p:cNvPr id="84" name="Group 83"/>
          <p:cNvGrpSpPr>
            <a:grpSpLocks noChangeAspect="1"/>
          </p:cNvGrpSpPr>
          <p:nvPr/>
        </p:nvGrpSpPr>
        <p:grpSpPr>
          <a:xfrm rot="16200000" flipV="1">
            <a:off x="-425972" y="1653786"/>
            <a:ext cx="5053664" cy="3308889"/>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grpSp>
      <p:sp>
        <p:nvSpPr>
          <p:cNvPr id="97" name="Picture Placeholder 33"/>
          <p:cNvSpPr>
            <a:spLocks noGrp="1"/>
          </p:cNvSpPr>
          <p:nvPr>
            <p:ph type="pic" sz="quarter" idx="17"/>
          </p:nvPr>
        </p:nvSpPr>
        <p:spPr>
          <a:xfrm>
            <a:off x="630596" y="1020193"/>
            <a:ext cx="2914650" cy="4572000"/>
          </a:xfrm>
          <a:solidFill>
            <a:schemeClr val="bg2"/>
          </a:solidFill>
          <a:ln w="38100">
            <a:solidFill>
              <a:schemeClr val="bg1"/>
            </a:solidFill>
          </a:ln>
        </p:spPr>
        <p:txBody>
          <a:bodyPr/>
          <a:lstStyle>
            <a:lvl1pPr marL="0" indent="0" algn="ctr">
              <a:buNone/>
              <a:defRPr/>
            </a:lvl1pPr>
          </a:lstStyle>
          <a:p>
            <a:r>
              <a:rPr lang="zh-TW" altLang="en-US"/>
              <a:t>按一下圖示以新增圖片</a:t>
            </a:r>
            <a:endParaRPr/>
          </a:p>
        </p:txBody>
      </p:sp>
      <p:grpSp>
        <p:nvGrpSpPr>
          <p:cNvPr id="98" name="Group 97"/>
          <p:cNvGrpSpPr/>
          <p:nvPr/>
        </p:nvGrpSpPr>
        <p:grpSpPr>
          <a:xfrm>
            <a:off x="3991867" y="319177"/>
            <a:ext cx="2542205"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grpSp>
      <p:sp>
        <p:nvSpPr>
          <p:cNvPr id="111" name="Picture Placeholder 33"/>
          <p:cNvSpPr>
            <a:spLocks noGrp="1" noChangeAspect="1"/>
          </p:cNvSpPr>
          <p:nvPr>
            <p:ph type="pic" sz="quarter" idx="18"/>
          </p:nvPr>
        </p:nvSpPr>
        <p:spPr>
          <a:xfrm>
            <a:off x="4160085" y="529603"/>
            <a:ext cx="2245025" cy="2305338"/>
          </a:xfrm>
          <a:solidFill>
            <a:schemeClr val="bg2"/>
          </a:solidFill>
          <a:ln w="38100">
            <a:solidFill>
              <a:schemeClr val="bg1"/>
            </a:solidFill>
          </a:ln>
        </p:spPr>
        <p:txBody>
          <a:bodyPr/>
          <a:lstStyle>
            <a:lvl1pPr marL="0" indent="0" algn="ctr">
              <a:buNone/>
              <a:defRPr/>
            </a:lvl1pPr>
          </a:lstStyle>
          <a:p>
            <a:r>
              <a:rPr lang="zh-TW" altLang="en-US"/>
              <a:t>按一下圖示以新增圖片</a:t>
            </a:r>
            <a:endParaRPr/>
          </a:p>
        </p:txBody>
      </p:sp>
      <p:grpSp>
        <p:nvGrpSpPr>
          <p:cNvPr id="112" name="Group 111"/>
          <p:cNvGrpSpPr/>
          <p:nvPr/>
        </p:nvGrpSpPr>
        <p:grpSpPr>
          <a:xfrm>
            <a:off x="3991867" y="3436140"/>
            <a:ext cx="2542205"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grpSp>
      <p:sp>
        <p:nvSpPr>
          <p:cNvPr id="125" name="Picture Placeholder 33"/>
          <p:cNvSpPr>
            <a:spLocks noGrp="1" noChangeAspect="1"/>
          </p:cNvSpPr>
          <p:nvPr>
            <p:ph type="pic" sz="quarter" idx="19"/>
          </p:nvPr>
        </p:nvSpPr>
        <p:spPr>
          <a:xfrm>
            <a:off x="4160085" y="3646566"/>
            <a:ext cx="2245025" cy="2305338"/>
          </a:xfrm>
          <a:solidFill>
            <a:schemeClr val="bg2"/>
          </a:solidFill>
          <a:ln w="38100">
            <a:solidFill>
              <a:schemeClr val="bg1"/>
            </a:solidFill>
          </a:ln>
        </p:spPr>
        <p:txBody>
          <a:bodyPr/>
          <a:lstStyle>
            <a:lvl1pPr marL="0" indent="0" algn="ctr">
              <a:buNone/>
              <a:defRPr/>
            </a:lvl1pPr>
          </a:lstStyle>
          <a:p>
            <a:r>
              <a:rPr lang="zh-TW" altLang="en-US"/>
              <a:t>按一下圖示以新增圖片</a:t>
            </a:r>
            <a:endParaRPr/>
          </a:p>
        </p:txBody>
      </p:sp>
      <p:sp>
        <p:nvSpPr>
          <p:cNvPr id="126" name="Text Placeholder 3"/>
          <p:cNvSpPr>
            <a:spLocks noGrp="1"/>
          </p:cNvSpPr>
          <p:nvPr>
            <p:ph type="body" sz="half" idx="21"/>
          </p:nvPr>
        </p:nvSpPr>
        <p:spPr>
          <a:xfrm>
            <a:off x="6799661" y="2048894"/>
            <a:ext cx="1714500" cy="2514599"/>
          </a:xfrm>
        </p:spPr>
        <p:txBody>
          <a:bodyPr anchor="ctr">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Tree>
    <p:extLst>
      <p:ext uri="{BB962C8B-B14F-4D97-AF65-F5344CB8AC3E}">
        <p14:creationId xmlns:p14="http://schemas.microsoft.com/office/powerpoint/2010/main" val="83923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5633799" y="1330347"/>
            <a:ext cx="2880360" cy="2103120"/>
          </a:xfrm>
        </p:spPr>
        <p:txBody>
          <a:bodyPr anchor="b">
            <a:normAutofit/>
          </a:bodyPr>
          <a:lstStyle>
            <a:lvl1pPr>
              <a:defRPr sz="2700"/>
            </a:lvl1pPr>
          </a:lstStyle>
          <a:p>
            <a:r>
              <a:rPr lang="zh-TW" altLang="en-US"/>
              <a:t>按一下以編輯母片標題樣式</a:t>
            </a:r>
            <a:endParaRPr/>
          </a:p>
        </p:txBody>
      </p:sp>
      <p:sp>
        <p:nvSpPr>
          <p:cNvPr id="3" name="Content Placeholder 2"/>
          <p:cNvSpPr>
            <a:spLocks noGrp="1"/>
          </p:cNvSpPr>
          <p:nvPr>
            <p:ph idx="1"/>
          </p:nvPr>
        </p:nvSpPr>
        <p:spPr>
          <a:xfrm>
            <a:off x="627460" y="914400"/>
            <a:ext cx="4629151" cy="5029200"/>
          </a:xfrm>
        </p:spPr>
        <p:txBody>
          <a:bodyPr>
            <a:normAutofit/>
          </a:bodyPr>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4" name="Text Placeholder 3"/>
          <p:cNvSpPr>
            <a:spLocks noGrp="1"/>
          </p:cNvSpPr>
          <p:nvPr>
            <p:ph type="body" sz="half" idx="2"/>
          </p:nvPr>
        </p:nvSpPr>
        <p:spPr>
          <a:xfrm>
            <a:off x="5633799" y="3555524"/>
            <a:ext cx="2880360" cy="2388077"/>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Date Placeholder 4"/>
          <p:cNvSpPr>
            <a:spLocks noGrp="1"/>
          </p:cNvSpPr>
          <p:nvPr>
            <p:ph type="dt" sz="half" idx="10"/>
          </p:nvPr>
        </p:nvSpPr>
        <p:spPr>
          <a:xfrm>
            <a:off x="6056708" y="6019801"/>
            <a:ext cx="1047195" cy="228600"/>
          </a:xfrm>
        </p:spPr>
        <p:txBody>
          <a:bodyPr/>
          <a:lstStyle/>
          <a:p>
            <a:fld id="{0EA766B6-E220-4093-A9B0-299E761706B0}" type="datetimeFigureOut">
              <a:rPr lang="zh-TW" altLang="en-US" smtClean="0">
                <a:solidFill>
                  <a:srgbClr val="9A5315"/>
                </a:solidFill>
              </a:rPr>
              <a:pPr/>
              <a:t>2018/6/2</a:t>
            </a:fld>
            <a:endParaRPr lang="zh-TW" altLang="en-US">
              <a:solidFill>
                <a:srgbClr val="9A5315"/>
              </a:solidFill>
            </a:endParaRPr>
          </a:p>
        </p:txBody>
      </p:sp>
      <p:sp>
        <p:nvSpPr>
          <p:cNvPr id="6" name="Footer Placeholder 5"/>
          <p:cNvSpPr>
            <a:spLocks noGrp="1"/>
          </p:cNvSpPr>
          <p:nvPr>
            <p:ph type="ftr" sz="quarter" idx="11"/>
          </p:nvPr>
        </p:nvSpPr>
        <p:spPr/>
        <p:txBody>
          <a:bodyPr/>
          <a:lstStyle/>
          <a:p>
            <a:endParaRPr lang="zh-TW" altLang="en-US">
              <a:solidFill>
                <a:srgbClr val="9A5315"/>
              </a:solidFill>
            </a:endParaRPr>
          </a:p>
        </p:txBody>
      </p:sp>
      <p:sp>
        <p:nvSpPr>
          <p:cNvPr id="7" name="Slide Number Placeholder 6"/>
          <p:cNvSpPr>
            <a:spLocks noGrp="1"/>
          </p:cNvSpPr>
          <p:nvPr>
            <p:ph type="sldNum" sz="quarter" idx="12"/>
          </p:nvPr>
        </p:nvSpPr>
        <p:spPr>
          <a:xfrm>
            <a:off x="798910" y="6019801"/>
            <a:ext cx="571500" cy="228600"/>
          </a:xfrm>
        </p:spPr>
        <p:txBody>
          <a:bodyPr/>
          <a:lstStyle>
            <a:lvl1pPr algn="l">
              <a:defRPr/>
            </a:lvl1pPr>
          </a:lstStyle>
          <a:p>
            <a:fld id="{D52B8E93-F889-4E76-9B11-E34F9CA2D706}" type="slidenum">
              <a:rPr lang="zh-TW" altLang="en-US" smtClean="0">
                <a:solidFill>
                  <a:srgbClr val="9A5315"/>
                </a:solidFill>
              </a:rPr>
              <a:pPr/>
              <a:t>‹#›</a:t>
            </a:fld>
            <a:endParaRPr lang="zh-TW" altLang="en-US">
              <a:solidFill>
                <a:srgbClr val="9A5315"/>
              </a:solidFill>
            </a:endParaRPr>
          </a:p>
        </p:txBody>
      </p:sp>
    </p:spTree>
    <p:extLst>
      <p:ext uri="{BB962C8B-B14F-4D97-AF65-F5344CB8AC3E}">
        <p14:creationId xmlns:p14="http://schemas.microsoft.com/office/powerpoint/2010/main" val="43017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grpSp>
        <p:nvGrpSpPr>
          <p:cNvPr id="8" name="Group 7"/>
          <p:cNvGrpSpPr/>
          <p:nvPr/>
        </p:nvGrpSpPr>
        <p:grpSpPr>
          <a:xfrm>
            <a:off x="446659" y="781399"/>
            <a:ext cx="4825049"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grpSp>
      <p:sp>
        <p:nvSpPr>
          <p:cNvPr id="2" name="Title 1"/>
          <p:cNvSpPr>
            <a:spLocks noGrp="1"/>
          </p:cNvSpPr>
          <p:nvPr>
            <p:ph type="title"/>
          </p:nvPr>
        </p:nvSpPr>
        <p:spPr>
          <a:xfrm>
            <a:off x="5619668" y="1330347"/>
            <a:ext cx="2880360" cy="2103120"/>
          </a:xfrm>
        </p:spPr>
        <p:txBody>
          <a:bodyPr anchor="b">
            <a:normAutofit/>
          </a:bodyPr>
          <a:lstStyle>
            <a:lvl1pPr>
              <a:defRPr sz="2700"/>
            </a:lvl1pPr>
          </a:lstStyle>
          <a:p>
            <a:r>
              <a:rPr lang="zh-TW" altLang="en-US"/>
              <a:t>按一下以編輯母片標題樣式</a:t>
            </a:r>
            <a:endParaRPr/>
          </a:p>
        </p:txBody>
      </p:sp>
      <p:sp>
        <p:nvSpPr>
          <p:cNvPr id="3" name="Picture Placeholder 2"/>
          <p:cNvSpPr>
            <a:spLocks noGrp="1"/>
          </p:cNvSpPr>
          <p:nvPr>
            <p:ph type="pic" idx="1"/>
          </p:nvPr>
        </p:nvSpPr>
        <p:spPr>
          <a:xfrm>
            <a:off x="627460" y="1031195"/>
            <a:ext cx="4457700" cy="4572000"/>
          </a:xfrm>
          <a:solidFill>
            <a:schemeClr val="accent2">
              <a:lumMod val="40000"/>
              <a:lumOff val="60000"/>
            </a:schemeClr>
          </a:solidFill>
          <a:ln w="381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a:t>按一下圖示以新增圖片</a:t>
            </a:r>
            <a:endParaRPr/>
          </a:p>
        </p:txBody>
      </p:sp>
      <p:sp>
        <p:nvSpPr>
          <p:cNvPr id="4" name="Text Placeholder 3"/>
          <p:cNvSpPr>
            <a:spLocks noGrp="1"/>
          </p:cNvSpPr>
          <p:nvPr>
            <p:ph type="body" sz="half" idx="2"/>
          </p:nvPr>
        </p:nvSpPr>
        <p:spPr>
          <a:xfrm>
            <a:off x="5619668" y="3555522"/>
            <a:ext cx="2880360" cy="2168517"/>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0EA766B6-E220-4093-A9B0-299E761706B0}" type="datetimeFigureOut">
              <a:rPr lang="zh-TW" altLang="en-US" smtClean="0">
                <a:solidFill>
                  <a:srgbClr val="9A5315"/>
                </a:solidFill>
              </a:rPr>
              <a:pPr/>
              <a:t>2018/6/2</a:t>
            </a:fld>
            <a:endParaRPr lang="zh-TW" altLang="en-US">
              <a:solidFill>
                <a:srgbClr val="9A5315"/>
              </a:solidFill>
            </a:endParaRPr>
          </a:p>
        </p:txBody>
      </p:sp>
      <p:sp>
        <p:nvSpPr>
          <p:cNvPr id="6" name="Footer Placeholder 5"/>
          <p:cNvSpPr>
            <a:spLocks noGrp="1"/>
          </p:cNvSpPr>
          <p:nvPr>
            <p:ph type="ftr" sz="quarter" idx="11"/>
          </p:nvPr>
        </p:nvSpPr>
        <p:spPr/>
        <p:txBody>
          <a:bodyPr/>
          <a:lstStyle/>
          <a:p>
            <a:endParaRPr lang="zh-TW" altLang="en-US">
              <a:solidFill>
                <a:srgbClr val="9A5315"/>
              </a:solidFill>
            </a:endParaRPr>
          </a:p>
        </p:txBody>
      </p:sp>
      <p:sp>
        <p:nvSpPr>
          <p:cNvPr id="7" name="Slide Number Placeholder 6"/>
          <p:cNvSpPr>
            <a:spLocks noGrp="1"/>
          </p:cNvSpPr>
          <p:nvPr>
            <p:ph type="sldNum" sz="quarter" idx="12"/>
          </p:nvPr>
        </p:nvSpPr>
        <p:spPr/>
        <p:txBody>
          <a:bodyPr/>
          <a:lstStyle/>
          <a:p>
            <a:fld id="{D52B8E93-F889-4E76-9B11-E34F9CA2D706}" type="slidenum">
              <a:rPr lang="zh-TW" altLang="en-US" smtClean="0">
                <a:solidFill>
                  <a:srgbClr val="9A5315"/>
                </a:solidFill>
              </a:rPr>
              <a:pPr/>
              <a:t>‹#›</a:t>
            </a:fld>
            <a:endParaRPr lang="zh-TW" altLang="en-US">
              <a:solidFill>
                <a:srgbClr val="9A5315"/>
              </a:solidFill>
            </a:endParaRPr>
          </a:p>
        </p:txBody>
      </p:sp>
    </p:spTree>
    <p:extLst>
      <p:ext uri="{BB962C8B-B14F-4D97-AF65-F5344CB8AC3E}">
        <p14:creationId xmlns:p14="http://schemas.microsoft.com/office/powerpoint/2010/main" val="377677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4" name="Date Placeholder 3"/>
          <p:cNvSpPr>
            <a:spLocks noGrp="1"/>
          </p:cNvSpPr>
          <p:nvPr>
            <p:ph type="dt" sz="half" idx="10"/>
          </p:nvPr>
        </p:nvSpPr>
        <p:spPr/>
        <p:txBody>
          <a:bodyPr/>
          <a:lstStyle/>
          <a:p>
            <a:fld id="{0EA766B6-E220-4093-A9B0-299E761706B0}" type="datetimeFigureOut">
              <a:rPr lang="zh-TW" altLang="en-US" smtClean="0">
                <a:solidFill>
                  <a:srgbClr val="9A5315"/>
                </a:solidFill>
              </a:rPr>
              <a:pPr/>
              <a:t>2018/6/2</a:t>
            </a:fld>
            <a:endParaRPr lang="zh-TW" altLang="en-US">
              <a:solidFill>
                <a:srgbClr val="9A5315"/>
              </a:solidFill>
            </a:endParaRPr>
          </a:p>
        </p:txBody>
      </p:sp>
      <p:sp>
        <p:nvSpPr>
          <p:cNvPr id="5" name="Footer Placeholder 4"/>
          <p:cNvSpPr>
            <a:spLocks noGrp="1"/>
          </p:cNvSpPr>
          <p:nvPr>
            <p:ph type="ftr" sz="quarter" idx="11"/>
          </p:nvPr>
        </p:nvSpPr>
        <p:spPr/>
        <p:txBody>
          <a:bodyPr/>
          <a:lstStyle/>
          <a:p>
            <a:endParaRPr lang="zh-TW" altLang="en-US">
              <a:solidFill>
                <a:srgbClr val="9A5315"/>
              </a:solidFill>
            </a:endParaRPr>
          </a:p>
        </p:txBody>
      </p:sp>
      <p:sp>
        <p:nvSpPr>
          <p:cNvPr id="6" name="Slide Number Placeholder 5"/>
          <p:cNvSpPr>
            <a:spLocks noGrp="1"/>
          </p:cNvSpPr>
          <p:nvPr>
            <p:ph type="sldNum" sz="quarter" idx="12"/>
          </p:nvPr>
        </p:nvSpPr>
        <p:spPr/>
        <p:txBody>
          <a:bodyPr/>
          <a:lstStyle/>
          <a:p>
            <a:fld id="{D52B8E93-F889-4E76-9B11-E34F9CA2D706}" type="slidenum">
              <a:rPr lang="zh-TW" altLang="en-US" smtClean="0">
                <a:solidFill>
                  <a:srgbClr val="9A5315"/>
                </a:solidFill>
              </a:rPr>
              <a:pPr/>
              <a:t>‹#›</a:t>
            </a:fld>
            <a:endParaRPr lang="zh-TW" altLang="en-US">
              <a:solidFill>
                <a:srgbClr val="9A5315"/>
              </a:solidFill>
            </a:endParaRPr>
          </a:p>
        </p:txBody>
      </p:sp>
    </p:spTree>
    <p:extLst>
      <p:ext uri="{BB962C8B-B14F-4D97-AF65-F5344CB8AC3E}">
        <p14:creationId xmlns:p14="http://schemas.microsoft.com/office/powerpoint/2010/main" val="134880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直排標題及文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8202" y="304800"/>
            <a:ext cx="1297148" cy="5676900"/>
          </a:xfrm>
        </p:spPr>
        <p:txBody>
          <a:bodyPr vert="eaVert"/>
          <a:lstStyle/>
          <a:p>
            <a:r>
              <a:rPr lang="zh-TW" altLang="en-US"/>
              <a:t>按一下以編輯母片標題樣式</a:t>
            </a:r>
            <a:endParaRPr/>
          </a:p>
        </p:txBody>
      </p:sp>
      <p:sp>
        <p:nvSpPr>
          <p:cNvPr id="3" name="Vertical Text Placeholder 2"/>
          <p:cNvSpPr>
            <a:spLocks noGrp="1"/>
          </p:cNvSpPr>
          <p:nvPr>
            <p:ph type="body" orient="vert" idx="1"/>
          </p:nvPr>
        </p:nvSpPr>
        <p:spPr>
          <a:xfrm>
            <a:off x="628650" y="304800"/>
            <a:ext cx="6475253" cy="56769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4" name="Date Placeholder 3"/>
          <p:cNvSpPr>
            <a:spLocks noGrp="1"/>
          </p:cNvSpPr>
          <p:nvPr>
            <p:ph type="dt" sz="half" idx="10"/>
          </p:nvPr>
        </p:nvSpPr>
        <p:spPr/>
        <p:txBody>
          <a:bodyPr/>
          <a:lstStyle/>
          <a:p>
            <a:fld id="{0EA766B6-E220-4093-A9B0-299E761706B0}" type="datetimeFigureOut">
              <a:rPr lang="zh-TW" altLang="en-US" smtClean="0">
                <a:solidFill>
                  <a:srgbClr val="9A5315"/>
                </a:solidFill>
              </a:rPr>
              <a:pPr/>
              <a:t>2018/6/2</a:t>
            </a:fld>
            <a:endParaRPr lang="zh-TW" altLang="en-US">
              <a:solidFill>
                <a:srgbClr val="9A5315"/>
              </a:solidFill>
            </a:endParaRPr>
          </a:p>
        </p:txBody>
      </p:sp>
      <p:sp>
        <p:nvSpPr>
          <p:cNvPr id="5" name="Footer Placeholder 4"/>
          <p:cNvSpPr>
            <a:spLocks noGrp="1"/>
          </p:cNvSpPr>
          <p:nvPr>
            <p:ph type="ftr" sz="quarter" idx="11"/>
          </p:nvPr>
        </p:nvSpPr>
        <p:spPr/>
        <p:txBody>
          <a:bodyPr/>
          <a:lstStyle/>
          <a:p>
            <a:endParaRPr lang="zh-TW" altLang="en-US">
              <a:solidFill>
                <a:srgbClr val="9A5315"/>
              </a:solidFill>
            </a:endParaRPr>
          </a:p>
        </p:txBody>
      </p:sp>
      <p:sp>
        <p:nvSpPr>
          <p:cNvPr id="6" name="Slide Number Placeholder 5"/>
          <p:cNvSpPr>
            <a:spLocks noGrp="1"/>
          </p:cNvSpPr>
          <p:nvPr>
            <p:ph type="sldNum" sz="quarter" idx="12"/>
          </p:nvPr>
        </p:nvSpPr>
        <p:spPr/>
        <p:txBody>
          <a:bodyPr/>
          <a:lstStyle/>
          <a:p>
            <a:fld id="{D52B8E93-F889-4E76-9B11-E34F9CA2D706}" type="slidenum">
              <a:rPr lang="zh-TW" altLang="en-US" smtClean="0">
                <a:solidFill>
                  <a:srgbClr val="9A5315"/>
                </a:solidFill>
              </a:rPr>
              <a:pPr/>
              <a:t>‹#›</a:t>
            </a:fld>
            <a:endParaRPr lang="zh-TW" altLang="en-US">
              <a:solidFill>
                <a:srgbClr val="9A5315"/>
              </a:solidFill>
            </a:endParaRPr>
          </a:p>
        </p:txBody>
      </p:sp>
    </p:spTree>
    <p:extLst>
      <p:ext uri="{BB962C8B-B14F-4D97-AF65-F5344CB8AC3E}">
        <p14:creationId xmlns:p14="http://schemas.microsoft.com/office/powerpoint/2010/main" val="27353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99208" y="1752600"/>
            <a:ext cx="5143502" cy="1828800"/>
          </a:xfrm>
        </p:spPr>
        <p:txBody>
          <a:bodyPr anchor="b">
            <a:normAutofit/>
          </a:bodyPr>
          <a:lstStyle>
            <a:lvl1pPr algn="l">
              <a:defRPr sz="4050"/>
            </a:lvl1pPr>
          </a:lstStyle>
          <a:p>
            <a:r>
              <a:rPr lang="zh-TW" altLang="en-US"/>
              <a:t>按一下以編輯母片標題樣式</a:t>
            </a:r>
            <a:endParaRPr/>
          </a:p>
        </p:txBody>
      </p:sp>
      <p:sp>
        <p:nvSpPr>
          <p:cNvPr id="3" name="Subtitle 2"/>
          <p:cNvSpPr>
            <a:spLocks noGrp="1"/>
          </p:cNvSpPr>
          <p:nvPr>
            <p:ph type="subTitle" idx="1"/>
          </p:nvPr>
        </p:nvSpPr>
        <p:spPr>
          <a:xfrm>
            <a:off x="3199207" y="3733800"/>
            <a:ext cx="5143502" cy="914400"/>
          </a:xfrm>
        </p:spPr>
        <p:txBody>
          <a:bodyPr/>
          <a:lstStyle>
            <a:lvl1pPr marL="0" indent="0" algn="l">
              <a:spcBef>
                <a:spcPts val="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按一下以編輯母片副標題樣式</a:t>
            </a:r>
            <a:endParaRPr/>
          </a:p>
        </p:txBody>
      </p:sp>
    </p:spTree>
    <p:extLst>
      <p:ext uri="{BB962C8B-B14F-4D97-AF65-F5344CB8AC3E}">
        <p14:creationId xmlns:p14="http://schemas.microsoft.com/office/powerpoint/2010/main" val="25092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4" name="Date Placeholder 3"/>
          <p:cNvSpPr>
            <a:spLocks noGrp="1"/>
          </p:cNvSpPr>
          <p:nvPr>
            <p:ph type="dt" sz="half" idx="10"/>
          </p:nvPr>
        </p:nvSpPr>
        <p:spPr/>
        <p:txBody>
          <a:bodyPr/>
          <a:lstStyle/>
          <a:p>
            <a:fld id="{0EA766B6-E220-4093-A9B0-299E761706B0}" type="datetimeFigureOut">
              <a:rPr lang="zh-TW" altLang="en-US" smtClean="0">
                <a:solidFill>
                  <a:srgbClr val="9A5315"/>
                </a:solidFill>
              </a:rPr>
              <a:pPr/>
              <a:t>2018/6/2</a:t>
            </a:fld>
            <a:endParaRPr lang="zh-TW" altLang="en-US">
              <a:solidFill>
                <a:srgbClr val="9A5315"/>
              </a:solidFill>
            </a:endParaRPr>
          </a:p>
        </p:txBody>
      </p:sp>
      <p:sp>
        <p:nvSpPr>
          <p:cNvPr id="5" name="Footer Placeholder 4"/>
          <p:cNvSpPr>
            <a:spLocks noGrp="1"/>
          </p:cNvSpPr>
          <p:nvPr>
            <p:ph type="ftr" sz="quarter" idx="11"/>
          </p:nvPr>
        </p:nvSpPr>
        <p:spPr/>
        <p:txBody>
          <a:bodyPr/>
          <a:lstStyle/>
          <a:p>
            <a:endParaRPr lang="zh-TW" altLang="en-US">
              <a:solidFill>
                <a:srgbClr val="9A5315"/>
              </a:solidFill>
            </a:endParaRPr>
          </a:p>
        </p:txBody>
      </p:sp>
      <p:sp>
        <p:nvSpPr>
          <p:cNvPr id="6" name="Slide Number Placeholder 5"/>
          <p:cNvSpPr>
            <a:spLocks noGrp="1"/>
          </p:cNvSpPr>
          <p:nvPr>
            <p:ph type="sldNum" sz="quarter" idx="12"/>
          </p:nvPr>
        </p:nvSpPr>
        <p:spPr/>
        <p:txBody>
          <a:bodyPr/>
          <a:lstStyle/>
          <a:p>
            <a:fld id="{D52B8E93-F889-4E76-9B11-E34F9CA2D706}" type="slidenum">
              <a:rPr lang="zh-TW" altLang="en-US" smtClean="0">
                <a:solidFill>
                  <a:srgbClr val="9A5315"/>
                </a:solidFill>
              </a:rPr>
              <a:pPr/>
              <a:t>‹#›</a:t>
            </a:fld>
            <a:endParaRPr lang="zh-TW" altLang="en-US">
              <a:solidFill>
                <a:srgbClr val="9A5315"/>
              </a:solidFill>
            </a:endParaRPr>
          </a:p>
        </p:txBody>
      </p:sp>
    </p:spTree>
    <p:extLst>
      <p:ext uri="{BB962C8B-B14F-4D97-AF65-F5344CB8AC3E}">
        <p14:creationId xmlns:p14="http://schemas.microsoft.com/office/powerpoint/2010/main" val="417980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章節標題">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99210" y="1828800"/>
            <a:ext cx="5143502" cy="1828800"/>
          </a:xfrm>
        </p:spPr>
        <p:txBody>
          <a:bodyPr anchor="b">
            <a:normAutofit/>
          </a:bodyPr>
          <a:lstStyle>
            <a:lvl1pPr>
              <a:defRPr sz="3300"/>
            </a:lvl1pPr>
          </a:lstStyle>
          <a:p>
            <a:r>
              <a:rPr lang="zh-TW" altLang="en-US"/>
              <a:t>按一下以編輯母片標題樣式</a:t>
            </a:r>
            <a:endParaRPr/>
          </a:p>
        </p:txBody>
      </p:sp>
      <p:sp>
        <p:nvSpPr>
          <p:cNvPr id="3" name="Text Placeholder 2"/>
          <p:cNvSpPr>
            <a:spLocks noGrp="1"/>
          </p:cNvSpPr>
          <p:nvPr>
            <p:ph type="body" idx="1"/>
          </p:nvPr>
        </p:nvSpPr>
        <p:spPr>
          <a:xfrm>
            <a:off x="3199207" y="3733800"/>
            <a:ext cx="5143502" cy="914400"/>
          </a:xfrm>
        </p:spPr>
        <p:txBody>
          <a:bodyPr/>
          <a:lstStyle>
            <a:lvl1pPr marL="0" indent="0">
              <a:spcBef>
                <a:spcPts val="0"/>
              </a:spcBef>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按一下以編輯母片文字樣式</a:t>
            </a:r>
          </a:p>
        </p:txBody>
      </p:sp>
    </p:spTree>
    <p:extLst>
      <p:ext uri="{BB962C8B-B14F-4D97-AF65-F5344CB8AC3E}">
        <p14:creationId xmlns:p14="http://schemas.microsoft.com/office/powerpoint/2010/main" val="36346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a:p>
        </p:txBody>
      </p:sp>
      <p:sp>
        <p:nvSpPr>
          <p:cNvPr id="3" name="Content Placeholder 2"/>
          <p:cNvSpPr>
            <a:spLocks noGrp="1"/>
          </p:cNvSpPr>
          <p:nvPr>
            <p:ph sz="half" idx="1"/>
          </p:nvPr>
        </p:nvSpPr>
        <p:spPr>
          <a:xfrm>
            <a:off x="798909" y="1825625"/>
            <a:ext cx="3715941" cy="418795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4" name="Content Placeholder 3"/>
          <p:cNvSpPr>
            <a:spLocks noGrp="1"/>
          </p:cNvSpPr>
          <p:nvPr>
            <p:ph sz="half" idx="2"/>
          </p:nvPr>
        </p:nvSpPr>
        <p:spPr>
          <a:xfrm>
            <a:off x="4629150" y="1825625"/>
            <a:ext cx="3713561" cy="418795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5" name="Date Placeholder 4"/>
          <p:cNvSpPr>
            <a:spLocks noGrp="1"/>
          </p:cNvSpPr>
          <p:nvPr>
            <p:ph type="dt" sz="half" idx="10"/>
          </p:nvPr>
        </p:nvSpPr>
        <p:spPr/>
        <p:txBody>
          <a:bodyPr/>
          <a:lstStyle/>
          <a:p>
            <a:fld id="{0EA766B6-E220-4093-A9B0-299E761706B0}" type="datetimeFigureOut">
              <a:rPr lang="zh-TW" altLang="en-US" smtClean="0">
                <a:solidFill>
                  <a:srgbClr val="9A5315"/>
                </a:solidFill>
              </a:rPr>
              <a:pPr/>
              <a:t>2018/6/2</a:t>
            </a:fld>
            <a:endParaRPr lang="zh-TW" altLang="en-US">
              <a:solidFill>
                <a:srgbClr val="9A5315"/>
              </a:solidFill>
            </a:endParaRPr>
          </a:p>
        </p:txBody>
      </p:sp>
      <p:sp>
        <p:nvSpPr>
          <p:cNvPr id="6" name="Footer Placeholder 5"/>
          <p:cNvSpPr>
            <a:spLocks noGrp="1"/>
          </p:cNvSpPr>
          <p:nvPr>
            <p:ph type="ftr" sz="quarter" idx="11"/>
          </p:nvPr>
        </p:nvSpPr>
        <p:spPr/>
        <p:txBody>
          <a:bodyPr/>
          <a:lstStyle/>
          <a:p>
            <a:endParaRPr lang="zh-TW" altLang="en-US">
              <a:solidFill>
                <a:srgbClr val="9A5315"/>
              </a:solidFill>
            </a:endParaRPr>
          </a:p>
        </p:txBody>
      </p:sp>
      <p:sp>
        <p:nvSpPr>
          <p:cNvPr id="7" name="Slide Number Placeholder 6"/>
          <p:cNvSpPr>
            <a:spLocks noGrp="1"/>
          </p:cNvSpPr>
          <p:nvPr>
            <p:ph type="sldNum" sz="quarter" idx="12"/>
          </p:nvPr>
        </p:nvSpPr>
        <p:spPr/>
        <p:txBody>
          <a:bodyPr/>
          <a:lstStyle/>
          <a:p>
            <a:fld id="{D52B8E93-F889-4E76-9B11-E34F9CA2D706}" type="slidenum">
              <a:rPr lang="zh-TW" altLang="en-US" smtClean="0">
                <a:solidFill>
                  <a:srgbClr val="9A5315"/>
                </a:solidFill>
              </a:rPr>
              <a:pPr/>
              <a:t>‹#›</a:t>
            </a:fld>
            <a:endParaRPr lang="zh-TW" altLang="en-US">
              <a:solidFill>
                <a:srgbClr val="9A5315"/>
              </a:solidFill>
            </a:endParaRPr>
          </a:p>
        </p:txBody>
      </p:sp>
    </p:spTree>
    <p:extLst>
      <p:ext uri="{BB962C8B-B14F-4D97-AF65-F5344CB8AC3E}">
        <p14:creationId xmlns:p14="http://schemas.microsoft.com/office/powerpoint/2010/main" val="286446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a:p>
        </p:txBody>
      </p:sp>
      <p:sp>
        <p:nvSpPr>
          <p:cNvPr id="3" name="Text Placeholder 2"/>
          <p:cNvSpPr>
            <a:spLocks noGrp="1"/>
          </p:cNvSpPr>
          <p:nvPr>
            <p:ph type="body" idx="1"/>
          </p:nvPr>
        </p:nvSpPr>
        <p:spPr>
          <a:xfrm>
            <a:off x="802386" y="1681163"/>
            <a:ext cx="3717036" cy="823912"/>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802386" y="2505076"/>
            <a:ext cx="3717036" cy="34766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5" name="Text Placeholder 4"/>
          <p:cNvSpPr>
            <a:spLocks noGrp="1"/>
          </p:cNvSpPr>
          <p:nvPr>
            <p:ph type="body" sz="quarter" idx="3"/>
          </p:nvPr>
        </p:nvSpPr>
        <p:spPr>
          <a:xfrm>
            <a:off x="4629150" y="1681163"/>
            <a:ext cx="3717036" cy="823912"/>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6"/>
            <a:ext cx="3717036" cy="34766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7" name="Date Placeholder 6"/>
          <p:cNvSpPr>
            <a:spLocks noGrp="1"/>
          </p:cNvSpPr>
          <p:nvPr>
            <p:ph type="dt" sz="half" idx="10"/>
          </p:nvPr>
        </p:nvSpPr>
        <p:spPr/>
        <p:txBody>
          <a:bodyPr/>
          <a:lstStyle/>
          <a:p>
            <a:fld id="{0EA766B6-E220-4093-A9B0-299E761706B0}" type="datetimeFigureOut">
              <a:rPr lang="zh-TW" altLang="en-US" smtClean="0">
                <a:solidFill>
                  <a:srgbClr val="9A5315"/>
                </a:solidFill>
              </a:rPr>
              <a:pPr/>
              <a:t>2018/6/2</a:t>
            </a:fld>
            <a:endParaRPr lang="zh-TW" altLang="en-US">
              <a:solidFill>
                <a:srgbClr val="9A5315"/>
              </a:solidFill>
            </a:endParaRPr>
          </a:p>
        </p:txBody>
      </p:sp>
      <p:sp>
        <p:nvSpPr>
          <p:cNvPr id="8" name="Footer Placeholder 7"/>
          <p:cNvSpPr>
            <a:spLocks noGrp="1"/>
          </p:cNvSpPr>
          <p:nvPr>
            <p:ph type="ftr" sz="quarter" idx="11"/>
          </p:nvPr>
        </p:nvSpPr>
        <p:spPr/>
        <p:txBody>
          <a:bodyPr/>
          <a:lstStyle/>
          <a:p>
            <a:endParaRPr lang="zh-TW" altLang="en-US">
              <a:solidFill>
                <a:srgbClr val="9A5315"/>
              </a:solidFill>
            </a:endParaRPr>
          </a:p>
        </p:txBody>
      </p:sp>
      <p:sp>
        <p:nvSpPr>
          <p:cNvPr id="9" name="Slide Number Placeholder 8"/>
          <p:cNvSpPr>
            <a:spLocks noGrp="1"/>
          </p:cNvSpPr>
          <p:nvPr>
            <p:ph type="sldNum" sz="quarter" idx="12"/>
          </p:nvPr>
        </p:nvSpPr>
        <p:spPr/>
        <p:txBody>
          <a:bodyPr/>
          <a:lstStyle/>
          <a:p>
            <a:fld id="{D52B8E93-F889-4E76-9B11-E34F9CA2D706}" type="slidenum">
              <a:rPr lang="zh-TW" altLang="en-US" smtClean="0">
                <a:solidFill>
                  <a:srgbClr val="9A5315"/>
                </a:solidFill>
              </a:rPr>
              <a:pPr/>
              <a:t>‹#›</a:t>
            </a:fld>
            <a:endParaRPr lang="zh-TW" altLang="en-US">
              <a:solidFill>
                <a:srgbClr val="9A5315"/>
              </a:solidFill>
            </a:endParaRPr>
          </a:p>
        </p:txBody>
      </p:sp>
    </p:spTree>
    <p:extLst>
      <p:ext uri="{BB962C8B-B14F-4D97-AF65-F5344CB8AC3E}">
        <p14:creationId xmlns:p14="http://schemas.microsoft.com/office/powerpoint/2010/main" val="322271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4" name="Date Placeholder 3"/>
          <p:cNvSpPr>
            <a:spLocks noGrp="1"/>
          </p:cNvSpPr>
          <p:nvPr>
            <p:ph type="dt" sz="half" idx="10"/>
          </p:nvPr>
        </p:nvSpPr>
        <p:spPr/>
        <p:txBody>
          <a:bodyPr/>
          <a:lstStyle/>
          <a:p>
            <a:fld id="{0EA766B6-E220-4093-A9B0-299E761706B0}" type="datetimeFigureOut">
              <a:rPr lang="zh-TW" altLang="en-US" smtClean="0">
                <a:solidFill>
                  <a:srgbClr val="9A5315"/>
                </a:solidFill>
              </a:rPr>
              <a:pPr/>
              <a:t>2018/6/2</a:t>
            </a:fld>
            <a:endParaRPr lang="zh-TW" altLang="en-US">
              <a:solidFill>
                <a:srgbClr val="9A5315"/>
              </a:solidFill>
            </a:endParaRPr>
          </a:p>
        </p:txBody>
      </p:sp>
      <p:sp>
        <p:nvSpPr>
          <p:cNvPr id="5" name="Footer Placeholder 4"/>
          <p:cNvSpPr>
            <a:spLocks noGrp="1"/>
          </p:cNvSpPr>
          <p:nvPr>
            <p:ph type="ftr" sz="quarter" idx="11"/>
          </p:nvPr>
        </p:nvSpPr>
        <p:spPr/>
        <p:txBody>
          <a:bodyPr/>
          <a:lstStyle/>
          <a:p>
            <a:endParaRPr lang="zh-TW" altLang="en-US">
              <a:solidFill>
                <a:srgbClr val="9A5315"/>
              </a:solidFill>
            </a:endParaRPr>
          </a:p>
        </p:txBody>
      </p:sp>
      <p:sp>
        <p:nvSpPr>
          <p:cNvPr id="6" name="Slide Number Placeholder 5"/>
          <p:cNvSpPr>
            <a:spLocks noGrp="1"/>
          </p:cNvSpPr>
          <p:nvPr>
            <p:ph type="sldNum" sz="quarter" idx="12"/>
          </p:nvPr>
        </p:nvSpPr>
        <p:spPr/>
        <p:txBody>
          <a:bodyPr/>
          <a:lstStyle/>
          <a:p>
            <a:fld id="{D52B8E93-F889-4E76-9B11-E34F9CA2D706}" type="slidenum">
              <a:rPr lang="zh-TW" altLang="en-US" smtClean="0">
                <a:solidFill>
                  <a:srgbClr val="9A5315"/>
                </a:solidFill>
              </a:rPr>
              <a:pPr/>
              <a:t>‹#›</a:t>
            </a:fld>
            <a:endParaRPr lang="zh-TW" altLang="en-US">
              <a:solidFill>
                <a:srgbClr val="9A5315"/>
              </a:solidFill>
            </a:endParaRPr>
          </a:p>
        </p:txBody>
      </p:sp>
    </p:spTree>
    <p:extLst>
      <p:ext uri="{BB962C8B-B14F-4D97-AF65-F5344CB8AC3E}">
        <p14:creationId xmlns:p14="http://schemas.microsoft.com/office/powerpoint/2010/main" val="61043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a:p>
        </p:txBody>
      </p:sp>
      <p:sp>
        <p:nvSpPr>
          <p:cNvPr id="3" name="Date Placeholder 2"/>
          <p:cNvSpPr>
            <a:spLocks noGrp="1"/>
          </p:cNvSpPr>
          <p:nvPr>
            <p:ph type="dt" sz="half" idx="10"/>
          </p:nvPr>
        </p:nvSpPr>
        <p:spPr/>
        <p:txBody>
          <a:bodyPr/>
          <a:lstStyle/>
          <a:p>
            <a:fld id="{0EA766B6-E220-4093-A9B0-299E761706B0}" type="datetimeFigureOut">
              <a:rPr lang="zh-TW" altLang="en-US" smtClean="0">
                <a:solidFill>
                  <a:srgbClr val="9A5315"/>
                </a:solidFill>
              </a:rPr>
              <a:pPr/>
              <a:t>2018/6/2</a:t>
            </a:fld>
            <a:endParaRPr lang="zh-TW" altLang="en-US">
              <a:solidFill>
                <a:srgbClr val="9A5315"/>
              </a:solidFill>
            </a:endParaRPr>
          </a:p>
        </p:txBody>
      </p:sp>
      <p:sp>
        <p:nvSpPr>
          <p:cNvPr id="4" name="Footer Placeholder 3"/>
          <p:cNvSpPr>
            <a:spLocks noGrp="1"/>
          </p:cNvSpPr>
          <p:nvPr>
            <p:ph type="ftr" sz="quarter" idx="11"/>
          </p:nvPr>
        </p:nvSpPr>
        <p:spPr/>
        <p:txBody>
          <a:bodyPr/>
          <a:lstStyle/>
          <a:p>
            <a:endParaRPr lang="zh-TW" altLang="en-US">
              <a:solidFill>
                <a:srgbClr val="9A5315"/>
              </a:solidFill>
            </a:endParaRPr>
          </a:p>
        </p:txBody>
      </p:sp>
      <p:sp>
        <p:nvSpPr>
          <p:cNvPr id="5" name="Slide Number Placeholder 4"/>
          <p:cNvSpPr>
            <a:spLocks noGrp="1"/>
          </p:cNvSpPr>
          <p:nvPr>
            <p:ph type="sldNum" sz="quarter" idx="12"/>
          </p:nvPr>
        </p:nvSpPr>
        <p:spPr/>
        <p:txBody>
          <a:bodyPr/>
          <a:lstStyle/>
          <a:p>
            <a:fld id="{D52B8E93-F889-4E76-9B11-E34F9CA2D706}" type="slidenum">
              <a:rPr lang="zh-TW" altLang="en-US" smtClean="0">
                <a:solidFill>
                  <a:srgbClr val="9A5315"/>
                </a:solidFill>
              </a:rPr>
              <a:pPr/>
              <a:t>‹#›</a:t>
            </a:fld>
            <a:endParaRPr lang="zh-TW" altLang="en-US">
              <a:solidFill>
                <a:srgbClr val="9A5315"/>
              </a:solidFill>
            </a:endParaRPr>
          </a:p>
        </p:txBody>
      </p:sp>
    </p:spTree>
    <p:extLst>
      <p:ext uri="{BB962C8B-B14F-4D97-AF65-F5344CB8AC3E}">
        <p14:creationId xmlns:p14="http://schemas.microsoft.com/office/powerpoint/2010/main" val="128650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766B6-E220-4093-A9B0-299E761706B0}" type="datetimeFigureOut">
              <a:rPr lang="zh-TW" altLang="en-US" smtClean="0">
                <a:solidFill>
                  <a:srgbClr val="9A5315"/>
                </a:solidFill>
              </a:rPr>
              <a:pPr/>
              <a:t>2018/6/2</a:t>
            </a:fld>
            <a:endParaRPr lang="zh-TW" altLang="en-US">
              <a:solidFill>
                <a:srgbClr val="9A5315"/>
              </a:solidFill>
            </a:endParaRPr>
          </a:p>
        </p:txBody>
      </p:sp>
      <p:sp>
        <p:nvSpPr>
          <p:cNvPr id="3" name="Footer Placeholder 2"/>
          <p:cNvSpPr>
            <a:spLocks noGrp="1"/>
          </p:cNvSpPr>
          <p:nvPr>
            <p:ph type="ftr" sz="quarter" idx="11"/>
          </p:nvPr>
        </p:nvSpPr>
        <p:spPr/>
        <p:txBody>
          <a:bodyPr/>
          <a:lstStyle/>
          <a:p>
            <a:endParaRPr lang="zh-TW" altLang="en-US">
              <a:solidFill>
                <a:srgbClr val="9A5315"/>
              </a:solidFill>
            </a:endParaRPr>
          </a:p>
        </p:txBody>
      </p:sp>
      <p:sp>
        <p:nvSpPr>
          <p:cNvPr id="4" name="Slide Number Placeholder 3"/>
          <p:cNvSpPr>
            <a:spLocks noGrp="1"/>
          </p:cNvSpPr>
          <p:nvPr>
            <p:ph type="sldNum" sz="quarter" idx="12"/>
          </p:nvPr>
        </p:nvSpPr>
        <p:spPr/>
        <p:txBody>
          <a:bodyPr/>
          <a:lstStyle/>
          <a:p>
            <a:fld id="{D52B8E93-F889-4E76-9B11-E34F9CA2D706}" type="slidenum">
              <a:rPr lang="zh-TW" altLang="en-US" smtClean="0">
                <a:solidFill>
                  <a:srgbClr val="9A5315"/>
                </a:solidFill>
              </a:rPr>
              <a:pPr/>
              <a:t>‹#›</a:t>
            </a:fld>
            <a:endParaRPr lang="zh-TW" altLang="en-US">
              <a:solidFill>
                <a:srgbClr val="9A5315"/>
              </a:solidFill>
            </a:endParaRPr>
          </a:p>
        </p:txBody>
      </p:sp>
    </p:spTree>
    <p:extLst>
      <p:ext uri="{BB962C8B-B14F-4D97-AF65-F5344CB8AC3E}">
        <p14:creationId xmlns:p14="http://schemas.microsoft.com/office/powerpoint/2010/main" val="2726679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0EA766B6-E220-4093-A9B0-299E761706B0}" type="datetimeFigureOut">
              <a:rPr lang="zh-TW" altLang="en-US" smtClean="0">
                <a:solidFill>
                  <a:srgbClr val="9A5315"/>
                </a:solidFill>
              </a:rPr>
              <a:pPr/>
              <a:t>2018/6/2</a:t>
            </a:fld>
            <a:endParaRPr lang="zh-TW" altLang="en-US">
              <a:solidFill>
                <a:srgbClr val="9A5315"/>
              </a:solidFill>
            </a:endParaRPr>
          </a:p>
        </p:txBody>
      </p:sp>
      <p:sp>
        <p:nvSpPr>
          <p:cNvPr id="7" name="Footer Placeholder 6"/>
          <p:cNvSpPr>
            <a:spLocks noGrp="1"/>
          </p:cNvSpPr>
          <p:nvPr>
            <p:ph type="ftr" sz="quarter" idx="11"/>
          </p:nvPr>
        </p:nvSpPr>
        <p:spPr/>
        <p:txBody>
          <a:bodyPr/>
          <a:lstStyle/>
          <a:p>
            <a:endParaRPr lang="zh-TW" altLang="en-US">
              <a:solidFill>
                <a:srgbClr val="9A5315"/>
              </a:solidFill>
            </a:endParaRPr>
          </a:p>
        </p:txBody>
      </p:sp>
      <p:sp>
        <p:nvSpPr>
          <p:cNvPr id="8" name="Slide Number Placeholder 7"/>
          <p:cNvSpPr>
            <a:spLocks noGrp="1"/>
          </p:cNvSpPr>
          <p:nvPr>
            <p:ph type="sldNum" sz="quarter" idx="12"/>
          </p:nvPr>
        </p:nvSpPr>
        <p:spPr/>
        <p:txBody>
          <a:bodyPr/>
          <a:lstStyle/>
          <a:p>
            <a:fld id="{D52B8E93-F889-4E76-9B11-E34F9CA2D706}" type="slidenum">
              <a:rPr lang="zh-TW" altLang="en-US" smtClean="0">
                <a:solidFill>
                  <a:srgbClr val="9A5315"/>
                </a:solidFill>
              </a:rPr>
              <a:pPr/>
              <a:t>‹#›</a:t>
            </a:fld>
            <a:endParaRPr lang="zh-TW" altLang="en-US">
              <a:solidFill>
                <a:srgbClr val="9A5315"/>
              </a:solidFill>
            </a:endParaRPr>
          </a:p>
        </p:txBody>
      </p:sp>
      <p:grpSp>
        <p:nvGrpSpPr>
          <p:cNvPr id="9" name="Group 8"/>
          <p:cNvGrpSpPr/>
          <p:nvPr/>
        </p:nvGrpSpPr>
        <p:grpSpPr>
          <a:xfrm>
            <a:off x="430824" y="724620"/>
            <a:ext cx="3989234"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grpSp>
      <p:grpSp>
        <p:nvGrpSpPr>
          <p:cNvPr id="22" name="Group 21"/>
          <p:cNvGrpSpPr/>
          <p:nvPr/>
        </p:nvGrpSpPr>
        <p:grpSpPr>
          <a:xfrm>
            <a:off x="4713841" y="724620"/>
            <a:ext cx="3989234"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grpSp>
      <p:sp>
        <p:nvSpPr>
          <p:cNvPr id="36" name="Picture Placeholder 33"/>
          <p:cNvSpPr>
            <a:spLocks noGrp="1" noChangeAspect="1"/>
          </p:cNvSpPr>
          <p:nvPr>
            <p:ph type="pic" sz="quarter" idx="17"/>
          </p:nvPr>
        </p:nvSpPr>
        <p:spPr>
          <a:xfrm>
            <a:off x="625215" y="1020195"/>
            <a:ext cx="3600451" cy="3200400"/>
          </a:xfrm>
          <a:solidFill>
            <a:schemeClr val="bg2"/>
          </a:solidFill>
          <a:ln w="38100">
            <a:solidFill>
              <a:schemeClr val="bg1"/>
            </a:solidFill>
          </a:ln>
        </p:spPr>
        <p:txBody>
          <a:bodyPr/>
          <a:lstStyle>
            <a:lvl1pPr marL="0" indent="0" algn="ctr">
              <a:buNone/>
              <a:defRPr/>
            </a:lvl1pPr>
          </a:lstStyle>
          <a:p>
            <a:r>
              <a:rPr lang="zh-TW" altLang="en-US"/>
              <a:t>按一下圖示以新增圖片</a:t>
            </a:r>
            <a:endParaRPr/>
          </a:p>
        </p:txBody>
      </p:sp>
      <p:sp>
        <p:nvSpPr>
          <p:cNvPr id="37" name="Picture Placeholder 33"/>
          <p:cNvSpPr>
            <a:spLocks noGrp="1" noChangeAspect="1"/>
          </p:cNvSpPr>
          <p:nvPr>
            <p:ph type="pic" sz="quarter" idx="18"/>
          </p:nvPr>
        </p:nvSpPr>
        <p:spPr>
          <a:xfrm>
            <a:off x="4908232" y="1020195"/>
            <a:ext cx="3600451" cy="3200400"/>
          </a:xfrm>
          <a:solidFill>
            <a:schemeClr val="bg2"/>
          </a:solidFill>
          <a:ln w="38100">
            <a:solidFill>
              <a:schemeClr val="bg1"/>
            </a:solidFill>
          </a:ln>
        </p:spPr>
        <p:txBody>
          <a:bodyPr/>
          <a:lstStyle>
            <a:lvl1pPr marL="0" indent="0" algn="ctr">
              <a:buNone/>
              <a:defRPr/>
            </a:lvl1pPr>
          </a:lstStyle>
          <a:p>
            <a:r>
              <a:rPr lang="zh-TW" altLang="en-US"/>
              <a:t>按一下圖示以新增圖片</a:t>
            </a:r>
            <a:endParaRPr/>
          </a:p>
        </p:txBody>
      </p:sp>
      <p:sp>
        <p:nvSpPr>
          <p:cNvPr id="39" name="Text Placeholder 3"/>
          <p:cNvSpPr>
            <a:spLocks noGrp="1"/>
          </p:cNvSpPr>
          <p:nvPr>
            <p:ph type="body" sz="half" idx="2"/>
          </p:nvPr>
        </p:nvSpPr>
        <p:spPr>
          <a:xfrm>
            <a:off x="789317" y="4648200"/>
            <a:ext cx="3276735" cy="1295400"/>
          </a:xfrm>
        </p:spPr>
        <p:txBody>
          <a:bodyPr>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40" name="Text Placeholder 3"/>
          <p:cNvSpPr>
            <a:spLocks noGrp="1"/>
          </p:cNvSpPr>
          <p:nvPr>
            <p:ph type="body" sz="half" idx="19"/>
          </p:nvPr>
        </p:nvSpPr>
        <p:spPr>
          <a:xfrm>
            <a:off x="5057181" y="4648200"/>
            <a:ext cx="3276735" cy="1295400"/>
          </a:xfrm>
        </p:spPr>
        <p:txBody>
          <a:bodyPr>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Tree>
    <p:extLst>
      <p:ext uri="{BB962C8B-B14F-4D97-AF65-F5344CB8AC3E}">
        <p14:creationId xmlns:p14="http://schemas.microsoft.com/office/powerpoint/2010/main" val="265643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0EA766B6-E220-4093-A9B0-299E761706B0}" type="datetimeFigureOut">
              <a:rPr lang="zh-TW" altLang="en-US" smtClean="0">
                <a:solidFill>
                  <a:srgbClr val="9A5315"/>
                </a:solidFill>
              </a:rPr>
              <a:pPr/>
              <a:t>2018/6/2</a:t>
            </a:fld>
            <a:endParaRPr lang="zh-TW" altLang="en-US">
              <a:solidFill>
                <a:srgbClr val="9A5315"/>
              </a:solidFill>
            </a:endParaRPr>
          </a:p>
        </p:txBody>
      </p:sp>
      <p:sp>
        <p:nvSpPr>
          <p:cNvPr id="7" name="Footer Placeholder 6"/>
          <p:cNvSpPr>
            <a:spLocks noGrp="1"/>
          </p:cNvSpPr>
          <p:nvPr>
            <p:ph type="ftr" sz="quarter" idx="11"/>
          </p:nvPr>
        </p:nvSpPr>
        <p:spPr/>
        <p:txBody>
          <a:bodyPr/>
          <a:lstStyle/>
          <a:p>
            <a:endParaRPr lang="zh-TW" altLang="en-US">
              <a:solidFill>
                <a:srgbClr val="9A5315"/>
              </a:solidFill>
            </a:endParaRPr>
          </a:p>
        </p:txBody>
      </p:sp>
      <p:sp>
        <p:nvSpPr>
          <p:cNvPr id="8" name="Slide Number Placeholder 7"/>
          <p:cNvSpPr>
            <a:spLocks noGrp="1"/>
          </p:cNvSpPr>
          <p:nvPr>
            <p:ph type="sldNum" sz="quarter" idx="12"/>
          </p:nvPr>
        </p:nvSpPr>
        <p:spPr/>
        <p:txBody>
          <a:bodyPr/>
          <a:lstStyle/>
          <a:p>
            <a:fld id="{D52B8E93-F889-4E76-9B11-E34F9CA2D706}" type="slidenum">
              <a:rPr lang="zh-TW" altLang="en-US" smtClean="0">
                <a:solidFill>
                  <a:srgbClr val="9A5315"/>
                </a:solidFill>
              </a:rPr>
              <a:pPr/>
              <a:t>‹#›</a:t>
            </a:fld>
            <a:endParaRPr lang="zh-TW" altLang="en-US">
              <a:solidFill>
                <a:srgbClr val="9A5315"/>
              </a:solidFill>
            </a:endParaRPr>
          </a:p>
        </p:txBody>
      </p:sp>
      <p:grpSp>
        <p:nvGrpSpPr>
          <p:cNvPr id="35" name="Group 34"/>
          <p:cNvGrpSpPr>
            <a:grpSpLocks noChangeAspect="1"/>
          </p:cNvGrpSpPr>
          <p:nvPr/>
        </p:nvGrpSpPr>
        <p:grpSpPr>
          <a:xfrm rot="5400000">
            <a:off x="2508625" y="1070637"/>
            <a:ext cx="4116828" cy="253746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grpSp>
      <p:grpSp>
        <p:nvGrpSpPr>
          <p:cNvPr id="52" name="Group 51"/>
          <p:cNvGrpSpPr>
            <a:grpSpLocks noChangeAspect="1"/>
          </p:cNvGrpSpPr>
          <p:nvPr/>
        </p:nvGrpSpPr>
        <p:grpSpPr>
          <a:xfrm rot="5400000">
            <a:off x="-317047" y="1550435"/>
            <a:ext cx="4114800" cy="2536211"/>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grpSp>
      <p:grpSp>
        <p:nvGrpSpPr>
          <p:cNvPr id="65" name="Group 64"/>
          <p:cNvGrpSpPr>
            <a:grpSpLocks noChangeAspect="1"/>
          </p:cNvGrpSpPr>
          <p:nvPr/>
        </p:nvGrpSpPr>
        <p:grpSpPr>
          <a:xfrm rot="5400000">
            <a:off x="5338579" y="1550440"/>
            <a:ext cx="4114800" cy="2536210"/>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grpSp>
      <p:sp>
        <p:nvSpPr>
          <p:cNvPr id="78" name="Picture Placeholder 33"/>
          <p:cNvSpPr>
            <a:spLocks noGrp="1"/>
          </p:cNvSpPr>
          <p:nvPr>
            <p:ph type="pic" sz="quarter" idx="18"/>
          </p:nvPr>
        </p:nvSpPr>
        <p:spPr>
          <a:xfrm>
            <a:off x="3449914" y="533400"/>
            <a:ext cx="2228850" cy="3657600"/>
          </a:xfrm>
          <a:solidFill>
            <a:schemeClr val="bg2"/>
          </a:solidFill>
          <a:ln w="38100">
            <a:solidFill>
              <a:schemeClr val="bg1"/>
            </a:solidFill>
          </a:ln>
        </p:spPr>
        <p:txBody>
          <a:bodyPr/>
          <a:lstStyle>
            <a:lvl1pPr marL="0" indent="0" algn="ctr">
              <a:buNone/>
              <a:defRPr/>
            </a:lvl1pPr>
          </a:lstStyle>
          <a:p>
            <a:r>
              <a:rPr lang="zh-TW" altLang="en-US"/>
              <a:t>按一下圖示以新增圖片</a:t>
            </a:r>
            <a:endParaRPr/>
          </a:p>
        </p:txBody>
      </p:sp>
      <p:sp>
        <p:nvSpPr>
          <p:cNvPr id="79" name="Picture Placeholder 33"/>
          <p:cNvSpPr>
            <a:spLocks noGrp="1"/>
          </p:cNvSpPr>
          <p:nvPr>
            <p:ph type="pic" sz="quarter" idx="19"/>
          </p:nvPr>
        </p:nvSpPr>
        <p:spPr>
          <a:xfrm>
            <a:off x="625928" y="1013590"/>
            <a:ext cx="2228850" cy="3657600"/>
          </a:xfrm>
          <a:solidFill>
            <a:schemeClr val="bg2"/>
          </a:solidFill>
          <a:ln w="38100">
            <a:solidFill>
              <a:schemeClr val="bg1"/>
            </a:solidFill>
          </a:ln>
        </p:spPr>
        <p:txBody>
          <a:bodyPr/>
          <a:lstStyle>
            <a:lvl1pPr marL="0" indent="0" algn="ctr">
              <a:buNone/>
              <a:defRPr/>
            </a:lvl1pPr>
          </a:lstStyle>
          <a:p>
            <a:r>
              <a:rPr lang="zh-TW" altLang="en-US"/>
              <a:t>按一下圖示以新增圖片</a:t>
            </a:r>
            <a:endParaRPr/>
          </a:p>
        </p:txBody>
      </p:sp>
      <p:sp>
        <p:nvSpPr>
          <p:cNvPr id="80" name="Picture Placeholder 33"/>
          <p:cNvSpPr>
            <a:spLocks noGrp="1"/>
          </p:cNvSpPr>
          <p:nvPr>
            <p:ph type="pic" sz="quarter" idx="20"/>
          </p:nvPr>
        </p:nvSpPr>
        <p:spPr>
          <a:xfrm>
            <a:off x="6281554" y="1013591"/>
            <a:ext cx="2228850" cy="3657600"/>
          </a:xfrm>
          <a:solidFill>
            <a:schemeClr val="bg2"/>
          </a:solidFill>
          <a:ln w="38100">
            <a:solidFill>
              <a:schemeClr val="bg1"/>
            </a:solidFill>
          </a:ln>
        </p:spPr>
        <p:txBody>
          <a:bodyPr/>
          <a:lstStyle>
            <a:lvl1pPr marL="0" indent="0" algn="ctr">
              <a:buNone/>
              <a:defRPr/>
            </a:lvl1pPr>
          </a:lstStyle>
          <a:p>
            <a:r>
              <a:rPr lang="zh-TW" altLang="en-US"/>
              <a:t>按一下圖示以新增圖片</a:t>
            </a:r>
            <a:endParaRPr/>
          </a:p>
        </p:txBody>
      </p:sp>
      <p:sp>
        <p:nvSpPr>
          <p:cNvPr id="81" name="Text Placeholder 3"/>
          <p:cNvSpPr>
            <a:spLocks noGrp="1"/>
          </p:cNvSpPr>
          <p:nvPr>
            <p:ph type="body" sz="half" idx="2"/>
          </p:nvPr>
        </p:nvSpPr>
        <p:spPr>
          <a:xfrm>
            <a:off x="711653" y="5018002"/>
            <a:ext cx="2057400" cy="914400"/>
          </a:xfrm>
        </p:spPr>
        <p:txBody>
          <a:bodyPr>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82" name="Text Placeholder 3"/>
          <p:cNvSpPr>
            <a:spLocks noGrp="1"/>
          </p:cNvSpPr>
          <p:nvPr>
            <p:ph type="body" sz="half" idx="21"/>
          </p:nvPr>
        </p:nvSpPr>
        <p:spPr>
          <a:xfrm>
            <a:off x="3530406" y="4582378"/>
            <a:ext cx="2057400" cy="914400"/>
          </a:xfrm>
        </p:spPr>
        <p:txBody>
          <a:bodyPr>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83" name="Text Placeholder 3"/>
          <p:cNvSpPr>
            <a:spLocks noGrp="1"/>
          </p:cNvSpPr>
          <p:nvPr>
            <p:ph type="body" sz="half" idx="22"/>
          </p:nvPr>
        </p:nvSpPr>
        <p:spPr>
          <a:xfrm>
            <a:off x="6367279" y="5018002"/>
            <a:ext cx="2057400" cy="914400"/>
          </a:xfrm>
        </p:spPr>
        <p:txBody>
          <a:bodyPr>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Tree>
    <p:extLst>
      <p:ext uri="{BB962C8B-B14F-4D97-AF65-F5344CB8AC3E}">
        <p14:creationId xmlns:p14="http://schemas.microsoft.com/office/powerpoint/2010/main" val="406340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0EA766B6-E220-4093-A9B0-299E761706B0}" type="datetimeFigureOut">
              <a:rPr lang="zh-TW" altLang="en-US" smtClean="0">
                <a:solidFill>
                  <a:srgbClr val="9A5315"/>
                </a:solidFill>
              </a:rPr>
              <a:pPr/>
              <a:t>2018/6/2</a:t>
            </a:fld>
            <a:endParaRPr lang="zh-TW" altLang="en-US">
              <a:solidFill>
                <a:srgbClr val="9A5315"/>
              </a:solidFill>
            </a:endParaRPr>
          </a:p>
        </p:txBody>
      </p:sp>
      <p:sp>
        <p:nvSpPr>
          <p:cNvPr id="7" name="Footer Placeholder 6"/>
          <p:cNvSpPr>
            <a:spLocks noGrp="1"/>
          </p:cNvSpPr>
          <p:nvPr>
            <p:ph type="ftr" sz="quarter" idx="11"/>
          </p:nvPr>
        </p:nvSpPr>
        <p:spPr/>
        <p:txBody>
          <a:bodyPr/>
          <a:lstStyle/>
          <a:p>
            <a:endParaRPr lang="zh-TW" altLang="en-US">
              <a:solidFill>
                <a:srgbClr val="9A5315"/>
              </a:solidFill>
            </a:endParaRPr>
          </a:p>
        </p:txBody>
      </p:sp>
      <p:sp>
        <p:nvSpPr>
          <p:cNvPr id="8" name="Slide Number Placeholder 7"/>
          <p:cNvSpPr>
            <a:spLocks noGrp="1"/>
          </p:cNvSpPr>
          <p:nvPr>
            <p:ph type="sldNum" sz="quarter" idx="12"/>
          </p:nvPr>
        </p:nvSpPr>
        <p:spPr/>
        <p:txBody>
          <a:bodyPr/>
          <a:lstStyle/>
          <a:p>
            <a:fld id="{D52B8E93-F889-4E76-9B11-E34F9CA2D706}" type="slidenum">
              <a:rPr lang="zh-TW" altLang="en-US" smtClean="0">
                <a:solidFill>
                  <a:srgbClr val="9A5315"/>
                </a:solidFill>
              </a:rPr>
              <a:pPr/>
              <a:t>‹#›</a:t>
            </a:fld>
            <a:endParaRPr lang="zh-TW" altLang="en-US">
              <a:solidFill>
                <a:srgbClr val="9A5315"/>
              </a:solidFill>
            </a:endParaRPr>
          </a:p>
        </p:txBody>
      </p:sp>
      <p:grpSp>
        <p:nvGrpSpPr>
          <p:cNvPr id="84" name="Group 83"/>
          <p:cNvGrpSpPr>
            <a:grpSpLocks noChangeAspect="1"/>
          </p:cNvGrpSpPr>
          <p:nvPr/>
        </p:nvGrpSpPr>
        <p:grpSpPr>
          <a:xfrm rot="16200000" flipV="1">
            <a:off x="-425972" y="1653786"/>
            <a:ext cx="5053664" cy="3308889"/>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grpSp>
      <p:sp>
        <p:nvSpPr>
          <p:cNvPr id="97" name="Picture Placeholder 33"/>
          <p:cNvSpPr>
            <a:spLocks noGrp="1"/>
          </p:cNvSpPr>
          <p:nvPr>
            <p:ph type="pic" sz="quarter" idx="17"/>
          </p:nvPr>
        </p:nvSpPr>
        <p:spPr>
          <a:xfrm>
            <a:off x="630596" y="1020193"/>
            <a:ext cx="2914650" cy="4572000"/>
          </a:xfrm>
          <a:solidFill>
            <a:schemeClr val="bg2"/>
          </a:solidFill>
          <a:ln w="38100">
            <a:solidFill>
              <a:schemeClr val="bg1"/>
            </a:solidFill>
          </a:ln>
        </p:spPr>
        <p:txBody>
          <a:bodyPr/>
          <a:lstStyle>
            <a:lvl1pPr marL="0" indent="0" algn="ctr">
              <a:buNone/>
              <a:defRPr/>
            </a:lvl1pPr>
          </a:lstStyle>
          <a:p>
            <a:r>
              <a:rPr lang="zh-TW" altLang="en-US"/>
              <a:t>按一下圖示以新增圖片</a:t>
            </a:r>
            <a:endParaRPr/>
          </a:p>
        </p:txBody>
      </p:sp>
      <p:grpSp>
        <p:nvGrpSpPr>
          <p:cNvPr id="98" name="Group 97"/>
          <p:cNvGrpSpPr/>
          <p:nvPr/>
        </p:nvGrpSpPr>
        <p:grpSpPr>
          <a:xfrm>
            <a:off x="3991867" y="319177"/>
            <a:ext cx="2542205"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grpSp>
      <p:sp>
        <p:nvSpPr>
          <p:cNvPr id="111" name="Picture Placeholder 33"/>
          <p:cNvSpPr>
            <a:spLocks noGrp="1" noChangeAspect="1"/>
          </p:cNvSpPr>
          <p:nvPr>
            <p:ph type="pic" sz="quarter" idx="18"/>
          </p:nvPr>
        </p:nvSpPr>
        <p:spPr>
          <a:xfrm>
            <a:off x="4160085" y="529603"/>
            <a:ext cx="2245025" cy="2305338"/>
          </a:xfrm>
          <a:solidFill>
            <a:schemeClr val="bg2"/>
          </a:solidFill>
          <a:ln w="38100">
            <a:solidFill>
              <a:schemeClr val="bg1"/>
            </a:solidFill>
          </a:ln>
        </p:spPr>
        <p:txBody>
          <a:bodyPr/>
          <a:lstStyle>
            <a:lvl1pPr marL="0" indent="0" algn="ctr">
              <a:buNone/>
              <a:defRPr/>
            </a:lvl1pPr>
          </a:lstStyle>
          <a:p>
            <a:r>
              <a:rPr lang="zh-TW" altLang="en-US"/>
              <a:t>按一下圖示以新增圖片</a:t>
            </a:r>
            <a:endParaRPr/>
          </a:p>
        </p:txBody>
      </p:sp>
      <p:grpSp>
        <p:nvGrpSpPr>
          <p:cNvPr id="112" name="Group 111"/>
          <p:cNvGrpSpPr/>
          <p:nvPr/>
        </p:nvGrpSpPr>
        <p:grpSpPr>
          <a:xfrm>
            <a:off x="3991867" y="3436140"/>
            <a:ext cx="2542205"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grpSp>
      <p:sp>
        <p:nvSpPr>
          <p:cNvPr id="125" name="Picture Placeholder 33"/>
          <p:cNvSpPr>
            <a:spLocks noGrp="1" noChangeAspect="1"/>
          </p:cNvSpPr>
          <p:nvPr>
            <p:ph type="pic" sz="quarter" idx="19"/>
          </p:nvPr>
        </p:nvSpPr>
        <p:spPr>
          <a:xfrm>
            <a:off x="4160085" y="3646566"/>
            <a:ext cx="2245025" cy="2305338"/>
          </a:xfrm>
          <a:solidFill>
            <a:schemeClr val="bg2"/>
          </a:solidFill>
          <a:ln w="38100">
            <a:solidFill>
              <a:schemeClr val="bg1"/>
            </a:solidFill>
          </a:ln>
        </p:spPr>
        <p:txBody>
          <a:bodyPr/>
          <a:lstStyle>
            <a:lvl1pPr marL="0" indent="0" algn="ctr">
              <a:buNone/>
              <a:defRPr/>
            </a:lvl1pPr>
          </a:lstStyle>
          <a:p>
            <a:r>
              <a:rPr lang="zh-TW" altLang="en-US"/>
              <a:t>按一下圖示以新增圖片</a:t>
            </a:r>
            <a:endParaRPr/>
          </a:p>
        </p:txBody>
      </p:sp>
      <p:sp>
        <p:nvSpPr>
          <p:cNvPr id="126" name="Text Placeholder 3"/>
          <p:cNvSpPr>
            <a:spLocks noGrp="1"/>
          </p:cNvSpPr>
          <p:nvPr>
            <p:ph type="body" sz="half" idx="21"/>
          </p:nvPr>
        </p:nvSpPr>
        <p:spPr>
          <a:xfrm>
            <a:off x="6799661" y="2048894"/>
            <a:ext cx="1714500" cy="2514599"/>
          </a:xfrm>
        </p:spPr>
        <p:txBody>
          <a:bodyPr anchor="ctr">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Tree>
    <p:extLst>
      <p:ext uri="{BB962C8B-B14F-4D97-AF65-F5344CB8AC3E}">
        <p14:creationId xmlns:p14="http://schemas.microsoft.com/office/powerpoint/2010/main" val="362665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5633799" y="1330347"/>
            <a:ext cx="2880360" cy="2103120"/>
          </a:xfrm>
        </p:spPr>
        <p:txBody>
          <a:bodyPr anchor="b">
            <a:normAutofit/>
          </a:bodyPr>
          <a:lstStyle>
            <a:lvl1pPr>
              <a:defRPr sz="2700"/>
            </a:lvl1pPr>
          </a:lstStyle>
          <a:p>
            <a:r>
              <a:rPr lang="zh-TW" altLang="en-US"/>
              <a:t>按一下以編輯母片標題樣式</a:t>
            </a:r>
            <a:endParaRPr/>
          </a:p>
        </p:txBody>
      </p:sp>
      <p:sp>
        <p:nvSpPr>
          <p:cNvPr id="3" name="Content Placeholder 2"/>
          <p:cNvSpPr>
            <a:spLocks noGrp="1"/>
          </p:cNvSpPr>
          <p:nvPr>
            <p:ph idx="1"/>
          </p:nvPr>
        </p:nvSpPr>
        <p:spPr>
          <a:xfrm>
            <a:off x="627460" y="914400"/>
            <a:ext cx="4629151" cy="5029200"/>
          </a:xfrm>
        </p:spPr>
        <p:txBody>
          <a:bodyPr>
            <a:normAutofit/>
          </a:bodyPr>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4" name="Text Placeholder 3"/>
          <p:cNvSpPr>
            <a:spLocks noGrp="1"/>
          </p:cNvSpPr>
          <p:nvPr>
            <p:ph type="body" sz="half" idx="2"/>
          </p:nvPr>
        </p:nvSpPr>
        <p:spPr>
          <a:xfrm>
            <a:off x="5633799" y="3555524"/>
            <a:ext cx="2880360" cy="2388077"/>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Date Placeholder 4"/>
          <p:cNvSpPr>
            <a:spLocks noGrp="1"/>
          </p:cNvSpPr>
          <p:nvPr>
            <p:ph type="dt" sz="half" idx="10"/>
          </p:nvPr>
        </p:nvSpPr>
        <p:spPr>
          <a:xfrm>
            <a:off x="6056708" y="6019801"/>
            <a:ext cx="1047195" cy="228600"/>
          </a:xfrm>
        </p:spPr>
        <p:txBody>
          <a:bodyPr/>
          <a:lstStyle/>
          <a:p>
            <a:fld id="{0EA766B6-E220-4093-A9B0-299E761706B0}" type="datetimeFigureOut">
              <a:rPr lang="zh-TW" altLang="en-US" smtClean="0">
                <a:solidFill>
                  <a:srgbClr val="9A5315"/>
                </a:solidFill>
              </a:rPr>
              <a:pPr/>
              <a:t>2018/6/2</a:t>
            </a:fld>
            <a:endParaRPr lang="zh-TW" altLang="en-US">
              <a:solidFill>
                <a:srgbClr val="9A5315"/>
              </a:solidFill>
            </a:endParaRPr>
          </a:p>
        </p:txBody>
      </p:sp>
      <p:sp>
        <p:nvSpPr>
          <p:cNvPr id="6" name="Footer Placeholder 5"/>
          <p:cNvSpPr>
            <a:spLocks noGrp="1"/>
          </p:cNvSpPr>
          <p:nvPr>
            <p:ph type="ftr" sz="quarter" idx="11"/>
          </p:nvPr>
        </p:nvSpPr>
        <p:spPr/>
        <p:txBody>
          <a:bodyPr/>
          <a:lstStyle/>
          <a:p>
            <a:endParaRPr lang="zh-TW" altLang="en-US">
              <a:solidFill>
                <a:srgbClr val="9A5315"/>
              </a:solidFill>
            </a:endParaRPr>
          </a:p>
        </p:txBody>
      </p:sp>
      <p:sp>
        <p:nvSpPr>
          <p:cNvPr id="7" name="Slide Number Placeholder 6"/>
          <p:cNvSpPr>
            <a:spLocks noGrp="1"/>
          </p:cNvSpPr>
          <p:nvPr>
            <p:ph type="sldNum" sz="quarter" idx="12"/>
          </p:nvPr>
        </p:nvSpPr>
        <p:spPr>
          <a:xfrm>
            <a:off x="798910" y="6019801"/>
            <a:ext cx="571500" cy="228600"/>
          </a:xfrm>
        </p:spPr>
        <p:txBody>
          <a:bodyPr/>
          <a:lstStyle>
            <a:lvl1pPr algn="l">
              <a:defRPr/>
            </a:lvl1pPr>
          </a:lstStyle>
          <a:p>
            <a:fld id="{D52B8E93-F889-4E76-9B11-E34F9CA2D706}" type="slidenum">
              <a:rPr lang="zh-TW" altLang="en-US" smtClean="0">
                <a:solidFill>
                  <a:srgbClr val="9A5315"/>
                </a:solidFill>
              </a:rPr>
              <a:pPr/>
              <a:t>‹#›</a:t>
            </a:fld>
            <a:endParaRPr lang="zh-TW" altLang="en-US">
              <a:solidFill>
                <a:srgbClr val="9A5315"/>
              </a:solidFill>
            </a:endParaRPr>
          </a:p>
        </p:txBody>
      </p:sp>
    </p:spTree>
    <p:extLst>
      <p:ext uri="{BB962C8B-B14F-4D97-AF65-F5344CB8AC3E}">
        <p14:creationId xmlns:p14="http://schemas.microsoft.com/office/powerpoint/2010/main" val="425916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grpSp>
        <p:nvGrpSpPr>
          <p:cNvPr id="8" name="Group 7"/>
          <p:cNvGrpSpPr/>
          <p:nvPr/>
        </p:nvGrpSpPr>
        <p:grpSpPr>
          <a:xfrm>
            <a:off x="446659" y="781399"/>
            <a:ext cx="4825049"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grpSp>
      <p:sp>
        <p:nvSpPr>
          <p:cNvPr id="2" name="Title 1"/>
          <p:cNvSpPr>
            <a:spLocks noGrp="1"/>
          </p:cNvSpPr>
          <p:nvPr>
            <p:ph type="title"/>
          </p:nvPr>
        </p:nvSpPr>
        <p:spPr>
          <a:xfrm>
            <a:off x="5619668" y="1330347"/>
            <a:ext cx="2880360" cy="2103120"/>
          </a:xfrm>
        </p:spPr>
        <p:txBody>
          <a:bodyPr anchor="b">
            <a:normAutofit/>
          </a:bodyPr>
          <a:lstStyle>
            <a:lvl1pPr>
              <a:defRPr sz="2700"/>
            </a:lvl1pPr>
          </a:lstStyle>
          <a:p>
            <a:r>
              <a:rPr lang="zh-TW" altLang="en-US"/>
              <a:t>按一下以編輯母片標題樣式</a:t>
            </a:r>
            <a:endParaRPr/>
          </a:p>
        </p:txBody>
      </p:sp>
      <p:sp>
        <p:nvSpPr>
          <p:cNvPr id="3" name="Picture Placeholder 2"/>
          <p:cNvSpPr>
            <a:spLocks noGrp="1"/>
          </p:cNvSpPr>
          <p:nvPr>
            <p:ph type="pic" idx="1"/>
          </p:nvPr>
        </p:nvSpPr>
        <p:spPr>
          <a:xfrm>
            <a:off x="627460" y="1031195"/>
            <a:ext cx="4457700" cy="4572000"/>
          </a:xfrm>
          <a:solidFill>
            <a:schemeClr val="accent2">
              <a:lumMod val="40000"/>
              <a:lumOff val="60000"/>
            </a:schemeClr>
          </a:solidFill>
          <a:ln w="381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a:t>按一下圖示以新增圖片</a:t>
            </a:r>
            <a:endParaRPr/>
          </a:p>
        </p:txBody>
      </p:sp>
      <p:sp>
        <p:nvSpPr>
          <p:cNvPr id="4" name="Text Placeholder 3"/>
          <p:cNvSpPr>
            <a:spLocks noGrp="1"/>
          </p:cNvSpPr>
          <p:nvPr>
            <p:ph type="body" sz="half" idx="2"/>
          </p:nvPr>
        </p:nvSpPr>
        <p:spPr>
          <a:xfrm>
            <a:off x="5619668" y="3555522"/>
            <a:ext cx="2880360" cy="2168517"/>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0EA766B6-E220-4093-A9B0-299E761706B0}" type="datetimeFigureOut">
              <a:rPr lang="zh-TW" altLang="en-US" smtClean="0">
                <a:solidFill>
                  <a:srgbClr val="9A5315"/>
                </a:solidFill>
              </a:rPr>
              <a:pPr/>
              <a:t>2018/6/2</a:t>
            </a:fld>
            <a:endParaRPr lang="zh-TW" altLang="en-US">
              <a:solidFill>
                <a:srgbClr val="9A5315"/>
              </a:solidFill>
            </a:endParaRPr>
          </a:p>
        </p:txBody>
      </p:sp>
      <p:sp>
        <p:nvSpPr>
          <p:cNvPr id="6" name="Footer Placeholder 5"/>
          <p:cNvSpPr>
            <a:spLocks noGrp="1"/>
          </p:cNvSpPr>
          <p:nvPr>
            <p:ph type="ftr" sz="quarter" idx="11"/>
          </p:nvPr>
        </p:nvSpPr>
        <p:spPr/>
        <p:txBody>
          <a:bodyPr/>
          <a:lstStyle/>
          <a:p>
            <a:endParaRPr lang="zh-TW" altLang="en-US">
              <a:solidFill>
                <a:srgbClr val="9A5315"/>
              </a:solidFill>
            </a:endParaRPr>
          </a:p>
        </p:txBody>
      </p:sp>
      <p:sp>
        <p:nvSpPr>
          <p:cNvPr id="7" name="Slide Number Placeholder 6"/>
          <p:cNvSpPr>
            <a:spLocks noGrp="1"/>
          </p:cNvSpPr>
          <p:nvPr>
            <p:ph type="sldNum" sz="quarter" idx="12"/>
          </p:nvPr>
        </p:nvSpPr>
        <p:spPr/>
        <p:txBody>
          <a:bodyPr/>
          <a:lstStyle/>
          <a:p>
            <a:fld id="{D52B8E93-F889-4E76-9B11-E34F9CA2D706}" type="slidenum">
              <a:rPr lang="zh-TW" altLang="en-US" smtClean="0">
                <a:solidFill>
                  <a:srgbClr val="9A5315"/>
                </a:solidFill>
              </a:rPr>
              <a:pPr/>
              <a:t>‹#›</a:t>
            </a:fld>
            <a:endParaRPr lang="zh-TW" altLang="en-US">
              <a:solidFill>
                <a:srgbClr val="9A5315"/>
              </a:solidFill>
            </a:endParaRPr>
          </a:p>
        </p:txBody>
      </p:sp>
    </p:spTree>
    <p:extLst>
      <p:ext uri="{BB962C8B-B14F-4D97-AF65-F5344CB8AC3E}">
        <p14:creationId xmlns:p14="http://schemas.microsoft.com/office/powerpoint/2010/main" val="2864908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4" name="Date Placeholder 3"/>
          <p:cNvSpPr>
            <a:spLocks noGrp="1"/>
          </p:cNvSpPr>
          <p:nvPr>
            <p:ph type="dt" sz="half" idx="10"/>
          </p:nvPr>
        </p:nvSpPr>
        <p:spPr/>
        <p:txBody>
          <a:bodyPr/>
          <a:lstStyle/>
          <a:p>
            <a:fld id="{0EA766B6-E220-4093-A9B0-299E761706B0}" type="datetimeFigureOut">
              <a:rPr lang="zh-TW" altLang="en-US" smtClean="0">
                <a:solidFill>
                  <a:srgbClr val="9A5315"/>
                </a:solidFill>
              </a:rPr>
              <a:pPr/>
              <a:t>2018/6/2</a:t>
            </a:fld>
            <a:endParaRPr lang="zh-TW" altLang="en-US">
              <a:solidFill>
                <a:srgbClr val="9A5315"/>
              </a:solidFill>
            </a:endParaRPr>
          </a:p>
        </p:txBody>
      </p:sp>
      <p:sp>
        <p:nvSpPr>
          <p:cNvPr id="5" name="Footer Placeholder 4"/>
          <p:cNvSpPr>
            <a:spLocks noGrp="1"/>
          </p:cNvSpPr>
          <p:nvPr>
            <p:ph type="ftr" sz="quarter" idx="11"/>
          </p:nvPr>
        </p:nvSpPr>
        <p:spPr/>
        <p:txBody>
          <a:bodyPr/>
          <a:lstStyle/>
          <a:p>
            <a:endParaRPr lang="zh-TW" altLang="en-US">
              <a:solidFill>
                <a:srgbClr val="9A5315"/>
              </a:solidFill>
            </a:endParaRPr>
          </a:p>
        </p:txBody>
      </p:sp>
      <p:sp>
        <p:nvSpPr>
          <p:cNvPr id="6" name="Slide Number Placeholder 5"/>
          <p:cNvSpPr>
            <a:spLocks noGrp="1"/>
          </p:cNvSpPr>
          <p:nvPr>
            <p:ph type="sldNum" sz="quarter" idx="12"/>
          </p:nvPr>
        </p:nvSpPr>
        <p:spPr/>
        <p:txBody>
          <a:bodyPr/>
          <a:lstStyle/>
          <a:p>
            <a:fld id="{D52B8E93-F889-4E76-9B11-E34F9CA2D706}" type="slidenum">
              <a:rPr lang="zh-TW" altLang="en-US" smtClean="0">
                <a:solidFill>
                  <a:srgbClr val="9A5315"/>
                </a:solidFill>
              </a:rPr>
              <a:pPr/>
              <a:t>‹#›</a:t>
            </a:fld>
            <a:endParaRPr lang="zh-TW" altLang="en-US">
              <a:solidFill>
                <a:srgbClr val="9A5315"/>
              </a:solidFill>
            </a:endParaRPr>
          </a:p>
        </p:txBody>
      </p:sp>
    </p:spTree>
    <p:extLst>
      <p:ext uri="{BB962C8B-B14F-4D97-AF65-F5344CB8AC3E}">
        <p14:creationId xmlns:p14="http://schemas.microsoft.com/office/powerpoint/2010/main" val="58024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8202" y="304800"/>
            <a:ext cx="1297148" cy="5676900"/>
          </a:xfrm>
        </p:spPr>
        <p:txBody>
          <a:bodyPr vert="eaVert"/>
          <a:lstStyle/>
          <a:p>
            <a:r>
              <a:rPr lang="zh-TW" altLang="en-US"/>
              <a:t>按一下以編輯母片標題樣式</a:t>
            </a:r>
            <a:endParaRPr/>
          </a:p>
        </p:txBody>
      </p:sp>
      <p:sp>
        <p:nvSpPr>
          <p:cNvPr id="3" name="Vertical Text Placeholder 2"/>
          <p:cNvSpPr>
            <a:spLocks noGrp="1"/>
          </p:cNvSpPr>
          <p:nvPr>
            <p:ph type="body" orient="vert" idx="1"/>
          </p:nvPr>
        </p:nvSpPr>
        <p:spPr>
          <a:xfrm>
            <a:off x="628650" y="304800"/>
            <a:ext cx="6475253" cy="56769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4" name="Date Placeholder 3"/>
          <p:cNvSpPr>
            <a:spLocks noGrp="1"/>
          </p:cNvSpPr>
          <p:nvPr>
            <p:ph type="dt" sz="half" idx="10"/>
          </p:nvPr>
        </p:nvSpPr>
        <p:spPr/>
        <p:txBody>
          <a:bodyPr/>
          <a:lstStyle/>
          <a:p>
            <a:fld id="{0EA766B6-E220-4093-A9B0-299E761706B0}" type="datetimeFigureOut">
              <a:rPr lang="zh-TW" altLang="en-US" smtClean="0">
                <a:solidFill>
                  <a:srgbClr val="9A5315"/>
                </a:solidFill>
              </a:rPr>
              <a:pPr/>
              <a:t>2018/6/2</a:t>
            </a:fld>
            <a:endParaRPr lang="zh-TW" altLang="en-US">
              <a:solidFill>
                <a:srgbClr val="9A5315"/>
              </a:solidFill>
            </a:endParaRPr>
          </a:p>
        </p:txBody>
      </p:sp>
      <p:sp>
        <p:nvSpPr>
          <p:cNvPr id="5" name="Footer Placeholder 4"/>
          <p:cNvSpPr>
            <a:spLocks noGrp="1"/>
          </p:cNvSpPr>
          <p:nvPr>
            <p:ph type="ftr" sz="quarter" idx="11"/>
          </p:nvPr>
        </p:nvSpPr>
        <p:spPr/>
        <p:txBody>
          <a:bodyPr/>
          <a:lstStyle/>
          <a:p>
            <a:endParaRPr lang="zh-TW" altLang="en-US">
              <a:solidFill>
                <a:srgbClr val="9A5315"/>
              </a:solidFill>
            </a:endParaRPr>
          </a:p>
        </p:txBody>
      </p:sp>
      <p:sp>
        <p:nvSpPr>
          <p:cNvPr id="6" name="Slide Number Placeholder 5"/>
          <p:cNvSpPr>
            <a:spLocks noGrp="1"/>
          </p:cNvSpPr>
          <p:nvPr>
            <p:ph type="sldNum" sz="quarter" idx="12"/>
          </p:nvPr>
        </p:nvSpPr>
        <p:spPr/>
        <p:txBody>
          <a:bodyPr/>
          <a:lstStyle/>
          <a:p>
            <a:fld id="{D52B8E93-F889-4E76-9B11-E34F9CA2D706}" type="slidenum">
              <a:rPr lang="zh-TW" altLang="en-US" smtClean="0">
                <a:solidFill>
                  <a:srgbClr val="9A5315"/>
                </a:solidFill>
              </a:rPr>
              <a:pPr/>
              <a:t>‹#›</a:t>
            </a:fld>
            <a:endParaRPr lang="zh-TW" altLang="en-US">
              <a:solidFill>
                <a:srgbClr val="9A5315"/>
              </a:solidFill>
            </a:endParaRPr>
          </a:p>
        </p:txBody>
      </p:sp>
    </p:spTree>
    <p:extLst>
      <p:ext uri="{BB962C8B-B14F-4D97-AF65-F5344CB8AC3E}">
        <p14:creationId xmlns:p14="http://schemas.microsoft.com/office/powerpoint/2010/main" val="98814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C271B12-1A32-4F92-91B4-FCEBE22865F5}" type="datetime1">
              <a:rPr kumimoji="1" lang="zh-TW" altLang="en-US" sz="12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l" defTabSz="914400" rtl="0" eaLnBrk="1" fontAlgn="base" latinLnBrk="0" hangingPunct="1">
                <a:lnSpc>
                  <a:spcPct val="100000"/>
                </a:lnSpc>
                <a:spcBef>
                  <a:spcPct val="0"/>
                </a:spcBef>
                <a:spcAft>
                  <a:spcPct val="0"/>
                </a:spcAft>
                <a:buClrTx/>
                <a:buSzTx/>
                <a:buFontTx/>
                <a:buNone/>
                <a:tabLst/>
                <a:defRPr/>
              </a:pPr>
              <a:t>2018/6/2</a:t>
            </a:fld>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A1E4376-B4B0-4A90-8CBC-8B40881DC5E6}" type="slidenum">
              <a:rPr kumimoji="1" lang="en-US" altLang="zh-TW" sz="12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1565176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99210" y="1828800"/>
            <a:ext cx="5143502" cy="1828800"/>
          </a:xfrm>
        </p:spPr>
        <p:txBody>
          <a:bodyPr anchor="b">
            <a:normAutofit/>
          </a:bodyPr>
          <a:lstStyle>
            <a:lvl1pPr>
              <a:defRPr sz="3300"/>
            </a:lvl1pPr>
          </a:lstStyle>
          <a:p>
            <a:r>
              <a:rPr lang="zh-TW" altLang="en-US"/>
              <a:t>按一下以編輯母片標題樣式</a:t>
            </a:r>
            <a:endParaRPr/>
          </a:p>
        </p:txBody>
      </p:sp>
      <p:sp>
        <p:nvSpPr>
          <p:cNvPr id="3" name="Text Placeholder 2"/>
          <p:cNvSpPr>
            <a:spLocks noGrp="1"/>
          </p:cNvSpPr>
          <p:nvPr>
            <p:ph type="body" idx="1"/>
          </p:nvPr>
        </p:nvSpPr>
        <p:spPr>
          <a:xfrm>
            <a:off x="3199207" y="3733800"/>
            <a:ext cx="5143502" cy="914400"/>
          </a:xfrm>
        </p:spPr>
        <p:txBody>
          <a:bodyPr/>
          <a:lstStyle>
            <a:lvl1pPr marL="0" indent="0">
              <a:spcBef>
                <a:spcPts val="0"/>
              </a:spcBef>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按一下以編輯母片文字樣式</a:t>
            </a:r>
          </a:p>
        </p:txBody>
      </p:sp>
    </p:spTree>
    <p:extLst>
      <p:ext uri="{BB962C8B-B14F-4D97-AF65-F5344CB8AC3E}">
        <p14:creationId xmlns:p14="http://schemas.microsoft.com/office/powerpoint/2010/main" val="295437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C097C62-7784-42ED-A4E1-43EC367AE11E}" type="datetime1">
              <a:rPr kumimoji="1" lang="zh-TW" altLang="en-US" sz="12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l" defTabSz="914400" rtl="0" eaLnBrk="1" fontAlgn="base" latinLnBrk="0" hangingPunct="1">
                <a:lnSpc>
                  <a:spcPct val="100000"/>
                </a:lnSpc>
                <a:spcBef>
                  <a:spcPct val="0"/>
                </a:spcBef>
                <a:spcAft>
                  <a:spcPct val="0"/>
                </a:spcAft>
                <a:buClrTx/>
                <a:buSzTx/>
                <a:buFontTx/>
                <a:buNone/>
                <a:tabLst/>
                <a:defRPr/>
              </a:pPr>
              <a:t>2018/6/2</a:t>
            </a:fld>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5FE7A2A-8F42-4A7F-9264-F5CFEE6A8281}" type="slidenum">
              <a:rPr kumimoji="1" lang="en-US" altLang="zh-TW" sz="12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27901547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編輯母片文字樣式</a:t>
            </a:r>
          </a:p>
        </p:txBody>
      </p:sp>
      <p:sp>
        <p:nvSpPr>
          <p:cNvPr id="4" name="日期版面配置區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7886CF4-7D54-46E7-AAB3-3613CFC01736}" type="datetime1">
              <a:rPr kumimoji="1" lang="zh-TW" altLang="en-US" sz="12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l" defTabSz="914400" rtl="0" eaLnBrk="1" fontAlgn="base" latinLnBrk="0" hangingPunct="1">
                <a:lnSpc>
                  <a:spcPct val="100000"/>
                </a:lnSpc>
                <a:spcBef>
                  <a:spcPct val="0"/>
                </a:spcBef>
                <a:spcAft>
                  <a:spcPct val="0"/>
                </a:spcAft>
                <a:buClrTx/>
                <a:buSzTx/>
                <a:buFontTx/>
                <a:buNone/>
                <a:tabLst/>
                <a:defRPr/>
              </a:pPr>
              <a:t>2018/6/2</a:t>
            </a:fld>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4A98CFA-015A-4CDF-B710-0836127F12A2}" type="slidenum">
              <a:rPr kumimoji="1" lang="en-US" altLang="zh-TW" sz="12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16887980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68313" y="1884363"/>
            <a:ext cx="3990975" cy="44973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11688" y="1884363"/>
            <a:ext cx="3992562" cy="44973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276A648-6BE3-4AC6-BEA3-285A7EE57C18}" type="datetime1">
              <a:rPr kumimoji="1" lang="zh-TW" altLang="en-US" sz="12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l" defTabSz="914400" rtl="0" eaLnBrk="1" fontAlgn="base" latinLnBrk="0" hangingPunct="1">
                <a:lnSpc>
                  <a:spcPct val="100000"/>
                </a:lnSpc>
                <a:spcBef>
                  <a:spcPct val="0"/>
                </a:spcBef>
                <a:spcAft>
                  <a:spcPct val="0"/>
                </a:spcAft>
                <a:buClrTx/>
                <a:buSzTx/>
                <a:buFontTx/>
                <a:buNone/>
                <a:tabLst/>
                <a:defRPr/>
              </a:pPr>
              <a:t>2018/6/2</a:t>
            </a:fld>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6" name="頁尾版面配置區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7" name="投影片編號版面配置區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97A66D1-3955-4AA0-A58F-6A9B119A8031}" type="slidenum">
              <a:rPr kumimoji="1" lang="en-US" altLang="zh-TW" sz="12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37682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6EACD47-573B-4104-AE8D-E0D12F9D1362}" type="datetime1">
              <a:rPr kumimoji="1" lang="zh-TW" altLang="en-US" sz="12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l" defTabSz="914400" rtl="0" eaLnBrk="1" fontAlgn="base" latinLnBrk="0" hangingPunct="1">
                <a:lnSpc>
                  <a:spcPct val="100000"/>
                </a:lnSpc>
                <a:spcBef>
                  <a:spcPct val="0"/>
                </a:spcBef>
                <a:spcAft>
                  <a:spcPct val="0"/>
                </a:spcAft>
                <a:buClrTx/>
                <a:buSzTx/>
                <a:buFontTx/>
                <a:buNone/>
                <a:tabLst/>
                <a:defRPr/>
              </a:pPr>
              <a:t>2018/6/2</a:t>
            </a:fld>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8" name="頁尾版面配置區 7"/>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9" name="投影片編號版面配置區 8"/>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7F37133-3CFD-4015-9F14-F04F77E45001}" type="slidenum">
              <a:rPr kumimoji="1" lang="en-US" altLang="zh-TW" sz="12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22998953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2733504-9EA1-4AFB-A363-7AD3E12A7ECC}" type="datetime1">
              <a:rPr kumimoji="1" lang="zh-TW" altLang="en-US" sz="12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l" defTabSz="914400" rtl="0" eaLnBrk="1" fontAlgn="base" latinLnBrk="0" hangingPunct="1">
                <a:lnSpc>
                  <a:spcPct val="100000"/>
                </a:lnSpc>
                <a:spcBef>
                  <a:spcPct val="0"/>
                </a:spcBef>
                <a:spcAft>
                  <a:spcPct val="0"/>
                </a:spcAft>
                <a:buClrTx/>
                <a:buSzTx/>
                <a:buFontTx/>
                <a:buNone/>
                <a:tabLst/>
                <a:defRPr/>
              </a:pPr>
              <a:t>2018/6/2</a:t>
            </a:fld>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4" name="頁尾版面配置區 3"/>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5" name="投影片編號版面配置區 4"/>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96A27C8-E516-49B0-B5D2-860F8C1EDED5}" type="slidenum">
              <a:rPr kumimoji="1" lang="en-US" altLang="zh-TW" sz="12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28071169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4BF001D-D0EF-42B7-AE89-F8916F86A189}" type="datetime1">
              <a:rPr kumimoji="1" lang="zh-TW" altLang="en-US" sz="12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l" defTabSz="914400" rtl="0" eaLnBrk="1" fontAlgn="base" latinLnBrk="0" hangingPunct="1">
                <a:lnSpc>
                  <a:spcPct val="100000"/>
                </a:lnSpc>
                <a:spcBef>
                  <a:spcPct val="0"/>
                </a:spcBef>
                <a:spcAft>
                  <a:spcPct val="0"/>
                </a:spcAft>
                <a:buClrTx/>
                <a:buSzTx/>
                <a:buFontTx/>
                <a:buNone/>
                <a:tabLst/>
                <a:defRPr/>
              </a:pPr>
              <a:t>2018/6/2</a:t>
            </a:fld>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3" name="頁尾版面配置區 2"/>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4" name="投影片編號版面配置區 3"/>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7024EC3-869E-4C5A-9792-8734CD76E583}" type="slidenum">
              <a:rPr kumimoji="1" lang="en-US" altLang="zh-TW" sz="12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8374516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DF7A9D5-20E5-4D66-B3A4-A902964A34B1}" type="datetime1">
              <a:rPr kumimoji="1" lang="zh-TW" altLang="en-US" sz="12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l" defTabSz="914400" rtl="0" eaLnBrk="1" fontAlgn="base" latinLnBrk="0" hangingPunct="1">
                <a:lnSpc>
                  <a:spcPct val="100000"/>
                </a:lnSpc>
                <a:spcBef>
                  <a:spcPct val="0"/>
                </a:spcBef>
                <a:spcAft>
                  <a:spcPct val="0"/>
                </a:spcAft>
                <a:buClrTx/>
                <a:buSzTx/>
                <a:buFontTx/>
                <a:buNone/>
                <a:tabLst/>
                <a:defRPr/>
              </a:pPr>
              <a:t>2018/6/2</a:t>
            </a:fld>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6" name="頁尾版面配置區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7" name="投影片編號版面配置區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5903A3D-9A46-4F0E-8DD8-BED7B708B474}" type="slidenum">
              <a:rPr kumimoji="1" lang="en-US" altLang="zh-TW" sz="12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36006240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DA9527-8820-431E-A006-878A1D021E94}" type="datetime1">
              <a:rPr kumimoji="1" lang="zh-TW" altLang="en-US" sz="12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l" defTabSz="914400" rtl="0" eaLnBrk="1" fontAlgn="base" latinLnBrk="0" hangingPunct="1">
                <a:lnSpc>
                  <a:spcPct val="100000"/>
                </a:lnSpc>
                <a:spcBef>
                  <a:spcPct val="0"/>
                </a:spcBef>
                <a:spcAft>
                  <a:spcPct val="0"/>
                </a:spcAft>
                <a:buClrTx/>
                <a:buSzTx/>
                <a:buFontTx/>
                <a:buNone/>
                <a:tabLst/>
                <a:defRPr/>
              </a:pPr>
              <a:t>2018/6/2</a:t>
            </a:fld>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6" name="頁尾版面配置區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7" name="投影片編號版面配置區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6A196E2-6863-4E29-AAF3-B40855FEE457}" type="slidenum">
              <a:rPr kumimoji="1" lang="en-US" altLang="zh-TW" sz="12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26463797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25F1FC9-09E7-434C-85D9-3F02318ADEE1}" type="datetime1">
              <a:rPr kumimoji="1" lang="zh-TW" altLang="en-US" sz="12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l" defTabSz="914400" rtl="0" eaLnBrk="1" fontAlgn="base" latinLnBrk="0" hangingPunct="1">
                <a:lnSpc>
                  <a:spcPct val="100000"/>
                </a:lnSpc>
                <a:spcBef>
                  <a:spcPct val="0"/>
                </a:spcBef>
                <a:spcAft>
                  <a:spcPct val="0"/>
                </a:spcAft>
                <a:buClrTx/>
                <a:buSzTx/>
                <a:buFontTx/>
                <a:buNone/>
                <a:tabLst/>
                <a:defRPr/>
              </a:pPr>
              <a:t>2018/6/2</a:t>
            </a:fld>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8707B47-0809-47D1-B46B-8E347E664FC5}" type="slidenum">
              <a:rPr kumimoji="1" lang="en-US" altLang="zh-TW" sz="12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19328442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40513" y="1052513"/>
            <a:ext cx="2057400" cy="5329237"/>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68313" y="1052513"/>
            <a:ext cx="6019800" cy="5329237"/>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A166044-B954-43D3-9EDC-071F71CD77E7}" type="datetime1">
              <a:rPr kumimoji="1" lang="zh-TW" altLang="en-US" sz="12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l" defTabSz="914400" rtl="0" eaLnBrk="1" fontAlgn="base" latinLnBrk="0" hangingPunct="1">
                <a:lnSpc>
                  <a:spcPct val="100000"/>
                </a:lnSpc>
                <a:spcBef>
                  <a:spcPct val="0"/>
                </a:spcBef>
                <a:spcAft>
                  <a:spcPct val="0"/>
                </a:spcAft>
                <a:buClrTx/>
                <a:buSzTx/>
                <a:buFontTx/>
                <a:buNone/>
                <a:tabLst/>
                <a:defRPr/>
              </a:pPr>
              <a:t>2018/6/2</a:t>
            </a:fld>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201016-8989-4283-A2BA-4885D2F1F284}" type="slidenum">
              <a:rPr kumimoji="1" lang="en-US" altLang="zh-TW" sz="12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1106397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a:p>
        </p:txBody>
      </p:sp>
      <p:sp>
        <p:nvSpPr>
          <p:cNvPr id="3" name="Content Placeholder 2"/>
          <p:cNvSpPr>
            <a:spLocks noGrp="1"/>
          </p:cNvSpPr>
          <p:nvPr>
            <p:ph sz="half" idx="1"/>
          </p:nvPr>
        </p:nvSpPr>
        <p:spPr>
          <a:xfrm>
            <a:off x="798909" y="1825625"/>
            <a:ext cx="3715941" cy="418795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4" name="Content Placeholder 3"/>
          <p:cNvSpPr>
            <a:spLocks noGrp="1"/>
          </p:cNvSpPr>
          <p:nvPr>
            <p:ph sz="half" idx="2"/>
          </p:nvPr>
        </p:nvSpPr>
        <p:spPr>
          <a:xfrm>
            <a:off x="4629150" y="1825625"/>
            <a:ext cx="3713561" cy="418795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5" name="Date Placeholder 4"/>
          <p:cNvSpPr>
            <a:spLocks noGrp="1"/>
          </p:cNvSpPr>
          <p:nvPr>
            <p:ph type="dt" sz="half" idx="10"/>
          </p:nvPr>
        </p:nvSpPr>
        <p:spPr/>
        <p:txBody>
          <a:bodyPr/>
          <a:lstStyle/>
          <a:p>
            <a:fld id="{0EA766B6-E220-4093-A9B0-299E761706B0}" type="datetimeFigureOut">
              <a:rPr lang="zh-TW" altLang="en-US" smtClean="0">
                <a:solidFill>
                  <a:srgbClr val="9A5315"/>
                </a:solidFill>
              </a:rPr>
              <a:pPr/>
              <a:t>2018/6/2</a:t>
            </a:fld>
            <a:endParaRPr lang="zh-TW" altLang="en-US">
              <a:solidFill>
                <a:srgbClr val="9A5315"/>
              </a:solidFill>
            </a:endParaRPr>
          </a:p>
        </p:txBody>
      </p:sp>
      <p:sp>
        <p:nvSpPr>
          <p:cNvPr id="6" name="Footer Placeholder 5"/>
          <p:cNvSpPr>
            <a:spLocks noGrp="1"/>
          </p:cNvSpPr>
          <p:nvPr>
            <p:ph type="ftr" sz="quarter" idx="11"/>
          </p:nvPr>
        </p:nvSpPr>
        <p:spPr/>
        <p:txBody>
          <a:bodyPr/>
          <a:lstStyle/>
          <a:p>
            <a:endParaRPr lang="zh-TW" altLang="en-US">
              <a:solidFill>
                <a:srgbClr val="9A5315"/>
              </a:solidFill>
            </a:endParaRPr>
          </a:p>
        </p:txBody>
      </p:sp>
      <p:sp>
        <p:nvSpPr>
          <p:cNvPr id="7" name="Slide Number Placeholder 6"/>
          <p:cNvSpPr>
            <a:spLocks noGrp="1"/>
          </p:cNvSpPr>
          <p:nvPr>
            <p:ph type="sldNum" sz="quarter" idx="12"/>
          </p:nvPr>
        </p:nvSpPr>
        <p:spPr/>
        <p:txBody>
          <a:bodyPr/>
          <a:lstStyle/>
          <a:p>
            <a:fld id="{D52B8E93-F889-4E76-9B11-E34F9CA2D706}" type="slidenum">
              <a:rPr lang="zh-TW" altLang="en-US" smtClean="0">
                <a:solidFill>
                  <a:srgbClr val="9A5315"/>
                </a:solidFill>
              </a:rPr>
              <a:pPr/>
              <a:t>‹#›</a:t>
            </a:fld>
            <a:endParaRPr lang="zh-TW" altLang="en-US">
              <a:solidFill>
                <a:srgbClr val="9A5315"/>
              </a:solidFill>
            </a:endParaRPr>
          </a:p>
        </p:txBody>
      </p:sp>
    </p:spTree>
    <p:extLst>
      <p:ext uri="{BB962C8B-B14F-4D97-AF65-F5344CB8AC3E}">
        <p14:creationId xmlns:p14="http://schemas.microsoft.com/office/powerpoint/2010/main" val="267351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a:p>
        </p:txBody>
      </p:sp>
      <p:sp>
        <p:nvSpPr>
          <p:cNvPr id="3" name="Text Placeholder 2"/>
          <p:cNvSpPr>
            <a:spLocks noGrp="1"/>
          </p:cNvSpPr>
          <p:nvPr>
            <p:ph type="body" idx="1"/>
          </p:nvPr>
        </p:nvSpPr>
        <p:spPr>
          <a:xfrm>
            <a:off x="802386" y="1681163"/>
            <a:ext cx="3717036" cy="823912"/>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802386" y="2505076"/>
            <a:ext cx="3717036" cy="34766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5" name="Text Placeholder 4"/>
          <p:cNvSpPr>
            <a:spLocks noGrp="1"/>
          </p:cNvSpPr>
          <p:nvPr>
            <p:ph type="body" sz="quarter" idx="3"/>
          </p:nvPr>
        </p:nvSpPr>
        <p:spPr>
          <a:xfrm>
            <a:off x="4629150" y="1681163"/>
            <a:ext cx="3717036" cy="823912"/>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6"/>
            <a:ext cx="3717036" cy="34766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7" name="Date Placeholder 6"/>
          <p:cNvSpPr>
            <a:spLocks noGrp="1"/>
          </p:cNvSpPr>
          <p:nvPr>
            <p:ph type="dt" sz="half" idx="10"/>
          </p:nvPr>
        </p:nvSpPr>
        <p:spPr/>
        <p:txBody>
          <a:bodyPr/>
          <a:lstStyle/>
          <a:p>
            <a:fld id="{0EA766B6-E220-4093-A9B0-299E761706B0}" type="datetimeFigureOut">
              <a:rPr lang="zh-TW" altLang="en-US" smtClean="0">
                <a:solidFill>
                  <a:srgbClr val="9A5315"/>
                </a:solidFill>
              </a:rPr>
              <a:pPr/>
              <a:t>2018/6/2</a:t>
            </a:fld>
            <a:endParaRPr lang="zh-TW" altLang="en-US">
              <a:solidFill>
                <a:srgbClr val="9A5315"/>
              </a:solidFill>
            </a:endParaRPr>
          </a:p>
        </p:txBody>
      </p:sp>
      <p:sp>
        <p:nvSpPr>
          <p:cNvPr id="8" name="Footer Placeholder 7"/>
          <p:cNvSpPr>
            <a:spLocks noGrp="1"/>
          </p:cNvSpPr>
          <p:nvPr>
            <p:ph type="ftr" sz="quarter" idx="11"/>
          </p:nvPr>
        </p:nvSpPr>
        <p:spPr/>
        <p:txBody>
          <a:bodyPr/>
          <a:lstStyle/>
          <a:p>
            <a:endParaRPr lang="zh-TW" altLang="en-US">
              <a:solidFill>
                <a:srgbClr val="9A5315"/>
              </a:solidFill>
            </a:endParaRPr>
          </a:p>
        </p:txBody>
      </p:sp>
      <p:sp>
        <p:nvSpPr>
          <p:cNvPr id="9" name="Slide Number Placeholder 8"/>
          <p:cNvSpPr>
            <a:spLocks noGrp="1"/>
          </p:cNvSpPr>
          <p:nvPr>
            <p:ph type="sldNum" sz="quarter" idx="12"/>
          </p:nvPr>
        </p:nvSpPr>
        <p:spPr/>
        <p:txBody>
          <a:bodyPr/>
          <a:lstStyle/>
          <a:p>
            <a:fld id="{D52B8E93-F889-4E76-9B11-E34F9CA2D706}" type="slidenum">
              <a:rPr lang="zh-TW" altLang="en-US" smtClean="0">
                <a:solidFill>
                  <a:srgbClr val="9A5315"/>
                </a:solidFill>
              </a:rPr>
              <a:pPr/>
              <a:t>‹#›</a:t>
            </a:fld>
            <a:endParaRPr lang="zh-TW" altLang="en-US">
              <a:solidFill>
                <a:srgbClr val="9A5315"/>
              </a:solidFill>
            </a:endParaRPr>
          </a:p>
        </p:txBody>
      </p:sp>
    </p:spTree>
    <p:extLst>
      <p:ext uri="{BB962C8B-B14F-4D97-AF65-F5344CB8AC3E}">
        <p14:creationId xmlns:p14="http://schemas.microsoft.com/office/powerpoint/2010/main" val="78374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a:p>
        </p:txBody>
      </p:sp>
      <p:sp>
        <p:nvSpPr>
          <p:cNvPr id="3" name="Date Placeholder 2"/>
          <p:cNvSpPr>
            <a:spLocks noGrp="1"/>
          </p:cNvSpPr>
          <p:nvPr>
            <p:ph type="dt" sz="half" idx="10"/>
          </p:nvPr>
        </p:nvSpPr>
        <p:spPr/>
        <p:txBody>
          <a:bodyPr/>
          <a:lstStyle/>
          <a:p>
            <a:fld id="{0EA766B6-E220-4093-A9B0-299E761706B0}" type="datetimeFigureOut">
              <a:rPr lang="zh-TW" altLang="en-US" smtClean="0">
                <a:solidFill>
                  <a:srgbClr val="9A5315"/>
                </a:solidFill>
              </a:rPr>
              <a:pPr/>
              <a:t>2018/6/2</a:t>
            </a:fld>
            <a:endParaRPr lang="zh-TW" altLang="en-US">
              <a:solidFill>
                <a:srgbClr val="9A5315"/>
              </a:solidFill>
            </a:endParaRPr>
          </a:p>
        </p:txBody>
      </p:sp>
      <p:sp>
        <p:nvSpPr>
          <p:cNvPr id="4" name="Footer Placeholder 3"/>
          <p:cNvSpPr>
            <a:spLocks noGrp="1"/>
          </p:cNvSpPr>
          <p:nvPr>
            <p:ph type="ftr" sz="quarter" idx="11"/>
          </p:nvPr>
        </p:nvSpPr>
        <p:spPr/>
        <p:txBody>
          <a:bodyPr/>
          <a:lstStyle/>
          <a:p>
            <a:endParaRPr lang="zh-TW" altLang="en-US">
              <a:solidFill>
                <a:srgbClr val="9A5315"/>
              </a:solidFill>
            </a:endParaRPr>
          </a:p>
        </p:txBody>
      </p:sp>
      <p:sp>
        <p:nvSpPr>
          <p:cNvPr id="5" name="Slide Number Placeholder 4"/>
          <p:cNvSpPr>
            <a:spLocks noGrp="1"/>
          </p:cNvSpPr>
          <p:nvPr>
            <p:ph type="sldNum" sz="quarter" idx="12"/>
          </p:nvPr>
        </p:nvSpPr>
        <p:spPr/>
        <p:txBody>
          <a:bodyPr/>
          <a:lstStyle/>
          <a:p>
            <a:fld id="{D52B8E93-F889-4E76-9B11-E34F9CA2D706}" type="slidenum">
              <a:rPr lang="zh-TW" altLang="en-US" smtClean="0">
                <a:solidFill>
                  <a:srgbClr val="9A5315"/>
                </a:solidFill>
              </a:rPr>
              <a:pPr/>
              <a:t>‹#›</a:t>
            </a:fld>
            <a:endParaRPr lang="zh-TW" altLang="en-US">
              <a:solidFill>
                <a:srgbClr val="9A5315"/>
              </a:solidFill>
            </a:endParaRPr>
          </a:p>
        </p:txBody>
      </p:sp>
    </p:spTree>
    <p:extLst>
      <p:ext uri="{BB962C8B-B14F-4D97-AF65-F5344CB8AC3E}">
        <p14:creationId xmlns:p14="http://schemas.microsoft.com/office/powerpoint/2010/main" val="37271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766B6-E220-4093-A9B0-299E761706B0}" type="datetimeFigureOut">
              <a:rPr lang="zh-TW" altLang="en-US" smtClean="0">
                <a:solidFill>
                  <a:srgbClr val="9A5315"/>
                </a:solidFill>
              </a:rPr>
              <a:pPr/>
              <a:t>2018/6/2</a:t>
            </a:fld>
            <a:endParaRPr lang="zh-TW" altLang="en-US">
              <a:solidFill>
                <a:srgbClr val="9A5315"/>
              </a:solidFill>
            </a:endParaRPr>
          </a:p>
        </p:txBody>
      </p:sp>
      <p:sp>
        <p:nvSpPr>
          <p:cNvPr id="3" name="Footer Placeholder 2"/>
          <p:cNvSpPr>
            <a:spLocks noGrp="1"/>
          </p:cNvSpPr>
          <p:nvPr>
            <p:ph type="ftr" sz="quarter" idx="11"/>
          </p:nvPr>
        </p:nvSpPr>
        <p:spPr/>
        <p:txBody>
          <a:bodyPr/>
          <a:lstStyle/>
          <a:p>
            <a:endParaRPr lang="zh-TW" altLang="en-US">
              <a:solidFill>
                <a:srgbClr val="9A5315"/>
              </a:solidFill>
            </a:endParaRPr>
          </a:p>
        </p:txBody>
      </p:sp>
      <p:sp>
        <p:nvSpPr>
          <p:cNvPr id="4" name="Slide Number Placeholder 3"/>
          <p:cNvSpPr>
            <a:spLocks noGrp="1"/>
          </p:cNvSpPr>
          <p:nvPr>
            <p:ph type="sldNum" sz="quarter" idx="12"/>
          </p:nvPr>
        </p:nvSpPr>
        <p:spPr/>
        <p:txBody>
          <a:bodyPr/>
          <a:lstStyle/>
          <a:p>
            <a:fld id="{D52B8E93-F889-4E76-9B11-E34F9CA2D706}" type="slidenum">
              <a:rPr lang="zh-TW" altLang="en-US" smtClean="0">
                <a:solidFill>
                  <a:srgbClr val="9A5315"/>
                </a:solidFill>
              </a:rPr>
              <a:pPr/>
              <a:t>‹#›</a:t>
            </a:fld>
            <a:endParaRPr lang="zh-TW" altLang="en-US">
              <a:solidFill>
                <a:srgbClr val="9A5315"/>
              </a:solidFill>
            </a:endParaRPr>
          </a:p>
        </p:txBody>
      </p:sp>
    </p:spTree>
    <p:extLst>
      <p:ext uri="{BB962C8B-B14F-4D97-AF65-F5344CB8AC3E}">
        <p14:creationId xmlns:p14="http://schemas.microsoft.com/office/powerpoint/2010/main" val="10214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0EA766B6-E220-4093-A9B0-299E761706B0}" type="datetimeFigureOut">
              <a:rPr lang="zh-TW" altLang="en-US" smtClean="0">
                <a:solidFill>
                  <a:srgbClr val="9A5315"/>
                </a:solidFill>
              </a:rPr>
              <a:pPr/>
              <a:t>2018/6/2</a:t>
            </a:fld>
            <a:endParaRPr lang="zh-TW" altLang="en-US">
              <a:solidFill>
                <a:srgbClr val="9A5315"/>
              </a:solidFill>
            </a:endParaRPr>
          </a:p>
        </p:txBody>
      </p:sp>
      <p:sp>
        <p:nvSpPr>
          <p:cNvPr id="7" name="Footer Placeholder 6"/>
          <p:cNvSpPr>
            <a:spLocks noGrp="1"/>
          </p:cNvSpPr>
          <p:nvPr>
            <p:ph type="ftr" sz="quarter" idx="11"/>
          </p:nvPr>
        </p:nvSpPr>
        <p:spPr/>
        <p:txBody>
          <a:bodyPr/>
          <a:lstStyle/>
          <a:p>
            <a:endParaRPr lang="zh-TW" altLang="en-US">
              <a:solidFill>
                <a:srgbClr val="9A5315"/>
              </a:solidFill>
            </a:endParaRPr>
          </a:p>
        </p:txBody>
      </p:sp>
      <p:sp>
        <p:nvSpPr>
          <p:cNvPr id="8" name="Slide Number Placeholder 7"/>
          <p:cNvSpPr>
            <a:spLocks noGrp="1"/>
          </p:cNvSpPr>
          <p:nvPr>
            <p:ph type="sldNum" sz="quarter" idx="12"/>
          </p:nvPr>
        </p:nvSpPr>
        <p:spPr/>
        <p:txBody>
          <a:bodyPr/>
          <a:lstStyle/>
          <a:p>
            <a:fld id="{D52B8E93-F889-4E76-9B11-E34F9CA2D706}" type="slidenum">
              <a:rPr lang="zh-TW" altLang="en-US" smtClean="0">
                <a:solidFill>
                  <a:srgbClr val="9A5315"/>
                </a:solidFill>
              </a:rPr>
              <a:pPr/>
              <a:t>‹#›</a:t>
            </a:fld>
            <a:endParaRPr lang="zh-TW" altLang="en-US">
              <a:solidFill>
                <a:srgbClr val="9A5315"/>
              </a:solidFill>
            </a:endParaRPr>
          </a:p>
        </p:txBody>
      </p:sp>
      <p:grpSp>
        <p:nvGrpSpPr>
          <p:cNvPr id="9" name="Group 8"/>
          <p:cNvGrpSpPr/>
          <p:nvPr/>
        </p:nvGrpSpPr>
        <p:grpSpPr>
          <a:xfrm>
            <a:off x="430824" y="724620"/>
            <a:ext cx="3989234"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grpSp>
      <p:grpSp>
        <p:nvGrpSpPr>
          <p:cNvPr id="22" name="Group 21"/>
          <p:cNvGrpSpPr/>
          <p:nvPr/>
        </p:nvGrpSpPr>
        <p:grpSpPr>
          <a:xfrm>
            <a:off x="4713841" y="724620"/>
            <a:ext cx="3989234"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grpSp>
      <p:sp>
        <p:nvSpPr>
          <p:cNvPr id="36" name="Picture Placeholder 33"/>
          <p:cNvSpPr>
            <a:spLocks noGrp="1" noChangeAspect="1"/>
          </p:cNvSpPr>
          <p:nvPr>
            <p:ph type="pic" sz="quarter" idx="17"/>
          </p:nvPr>
        </p:nvSpPr>
        <p:spPr>
          <a:xfrm>
            <a:off x="625215" y="1020195"/>
            <a:ext cx="3600451" cy="3200400"/>
          </a:xfrm>
          <a:solidFill>
            <a:schemeClr val="bg2"/>
          </a:solidFill>
          <a:ln w="38100">
            <a:solidFill>
              <a:schemeClr val="bg1"/>
            </a:solidFill>
          </a:ln>
        </p:spPr>
        <p:txBody>
          <a:bodyPr/>
          <a:lstStyle>
            <a:lvl1pPr marL="0" indent="0" algn="ctr">
              <a:buNone/>
              <a:defRPr/>
            </a:lvl1pPr>
          </a:lstStyle>
          <a:p>
            <a:r>
              <a:rPr lang="zh-TW" altLang="en-US"/>
              <a:t>按一下圖示以新增圖片</a:t>
            </a:r>
            <a:endParaRPr/>
          </a:p>
        </p:txBody>
      </p:sp>
      <p:sp>
        <p:nvSpPr>
          <p:cNvPr id="37" name="Picture Placeholder 33"/>
          <p:cNvSpPr>
            <a:spLocks noGrp="1" noChangeAspect="1"/>
          </p:cNvSpPr>
          <p:nvPr>
            <p:ph type="pic" sz="quarter" idx="18"/>
          </p:nvPr>
        </p:nvSpPr>
        <p:spPr>
          <a:xfrm>
            <a:off x="4908232" y="1020195"/>
            <a:ext cx="3600451" cy="3200400"/>
          </a:xfrm>
          <a:solidFill>
            <a:schemeClr val="bg2"/>
          </a:solidFill>
          <a:ln w="38100">
            <a:solidFill>
              <a:schemeClr val="bg1"/>
            </a:solidFill>
          </a:ln>
        </p:spPr>
        <p:txBody>
          <a:bodyPr/>
          <a:lstStyle>
            <a:lvl1pPr marL="0" indent="0" algn="ctr">
              <a:buNone/>
              <a:defRPr/>
            </a:lvl1pPr>
          </a:lstStyle>
          <a:p>
            <a:r>
              <a:rPr lang="zh-TW" altLang="en-US"/>
              <a:t>按一下圖示以新增圖片</a:t>
            </a:r>
            <a:endParaRPr/>
          </a:p>
        </p:txBody>
      </p:sp>
      <p:sp>
        <p:nvSpPr>
          <p:cNvPr id="39" name="Text Placeholder 3"/>
          <p:cNvSpPr>
            <a:spLocks noGrp="1"/>
          </p:cNvSpPr>
          <p:nvPr>
            <p:ph type="body" sz="half" idx="2"/>
          </p:nvPr>
        </p:nvSpPr>
        <p:spPr>
          <a:xfrm>
            <a:off x="789317" y="4648200"/>
            <a:ext cx="3276735" cy="1295400"/>
          </a:xfrm>
        </p:spPr>
        <p:txBody>
          <a:bodyPr>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40" name="Text Placeholder 3"/>
          <p:cNvSpPr>
            <a:spLocks noGrp="1"/>
          </p:cNvSpPr>
          <p:nvPr>
            <p:ph type="body" sz="half" idx="19"/>
          </p:nvPr>
        </p:nvSpPr>
        <p:spPr>
          <a:xfrm>
            <a:off x="5057181" y="4648200"/>
            <a:ext cx="3276735" cy="1295400"/>
          </a:xfrm>
        </p:spPr>
        <p:txBody>
          <a:bodyPr>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Tree>
    <p:extLst>
      <p:ext uri="{BB962C8B-B14F-4D97-AF65-F5344CB8AC3E}">
        <p14:creationId xmlns:p14="http://schemas.microsoft.com/office/powerpoint/2010/main" val="317596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0EA766B6-E220-4093-A9B0-299E761706B0}" type="datetimeFigureOut">
              <a:rPr lang="zh-TW" altLang="en-US" smtClean="0">
                <a:solidFill>
                  <a:srgbClr val="9A5315"/>
                </a:solidFill>
              </a:rPr>
              <a:pPr/>
              <a:t>2018/6/2</a:t>
            </a:fld>
            <a:endParaRPr lang="zh-TW" altLang="en-US">
              <a:solidFill>
                <a:srgbClr val="9A5315"/>
              </a:solidFill>
            </a:endParaRPr>
          </a:p>
        </p:txBody>
      </p:sp>
      <p:sp>
        <p:nvSpPr>
          <p:cNvPr id="7" name="Footer Placeholder 6"/>
          <p:cNvSpPr>
            <a:spLocks noGrp="1"/>
          </p:cNvSpPr>
          <p:nvPr>
            <p:ph type="ftr" sz="quarter" idx="11"/>
          </p:nvPr>
        </p:nvSpPr>
        <p:spPr/>
        <p:txBody>
          <a:bodyPr/>
          <a:lstStyle/>
          <a:p>
            <a:endParaRPr lang="zh-TW" altLang="en-US">
              <a:solidFill>
                <a:srgbClr val="9A5315"/>
              </a:solidFill>
            </a:endParaRPr>
          </a:p>
        </p:txBody>
      </p:sp>
      <p:sp>
        <p:nvSpPr>
          <p:cNvPr id="8" name="Slide Number Placeholder 7"/>
          <p:cNvSpPr>
            <a:spLocks noGrp="1"/>
          </p:cNvSpPr>
          <p:nvPr>
            <p:ph type="sldNum" sz="quarter" idx="12"/>
          </p:nvPr>
        </p:nvSpPr>
        <p:spPr/>
        <p:txBody>
          <a:bodyPr/>
          <a:lstStyle/>
          <a:p>
            <a:fld id="{D52B8E93-F889-4E76-9B11-E34F9CA2D706}" type="slidenum">
              <a:rPr lang="zh-TW" altLang="en-US" smtClean="0">
                <a:solidFill>
                  <a:srgbClr val="9A5315"/>
                </a:solidFill>
              </a:rPr>
              <a:pPr/>
              <a:t>‹#›</a:t>
            </a:fld>
            <a:endParaRPr lang="zh-TW" altLang="en-US">
              <a:solidFill>
                <a:srgbClr val="9A5315"/>
              </a:solidFill>
            </a:endParaRPr>
          </a:p>
        </p:txBody>
      </p:sp>
      <p:grpSp>
        <p:nvGrpSpPr>
          <p:cNvPr id="35" name="Group 34"/>
          <p:cNvGrpSpPr>
            <a:grpSpLocks noChangeAspect="1"/>
          </p:cNvGrpSpPr>
          <p:nvPr/>
        </p:nvGrpSpPr>
        <p:grpSpPr>
          <a:xfrm rot="5400000">
            <a:off x="2508625" y="1070637"/>
            <a:ext cx="4116828" cy="253746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grpSp>
      <p:grpSp>
        <p:nvGrpSpPr>
          <p:cNvPr id="52" name="Group 51"/>
          <p:cNvGrpSpPr>
            <a:grpSpLocks noChangeAspect="1"/>
          </p:cNvGrpSpPr>
          <p:nvPr/>
        </p:nvGrpSpPr>
        <p:grpSpPr>
          <a:xfrm rot="5400000">
            <a:off x="-317047" y="1550435"/>
            <a:ext cx="4114800" cy="2536211"/>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grpSp>
      <p:grpSp>
        <p:nvGrpSpPr>
          <p:cNvPr id="65" name="Group 64"/>
          <p:cNvGrpSpPr>
            <a:grpSpLocks noChangeAspect="1"/>
          </p:cNvGrpSpPr>
          <p:nvPr/>
        </p:nvGrpSpPr>
        <p:grpSpPr>
          <a:xfrm rot="5400000">
            <a:off x="5338579" y="1550440"/>
            <a:ext cx="4114800" cy="2536210"/>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grpSp>
      <p:sp>
        <p:nvSpPr>
          <p:cNvPr id="78" name="Picture Placeholder 33"/>
          <p:cNvSpPr>
            <a:spLocks noGrp="1"/>
          </p:cNvSpPr>
          <p:nvPr>
            <p:ph type="pic" sz="quarter" idx="18"/>
          </p:nvPr>
        </p:nvSpPr>
        <p:spPr>
          <a:xfrm>
            <a:off x="3449914" y="533400"/>
            <a:ext cx="2228850" cy="3657600"/>
          </a:xfrm>
          <a:solidFill>
            <a:schemeClr val="bg2"/>
          </a:solidFill>
          <a:ln w="38100">
            <a:solidFill>
              <a:schemeClr val="bg1"/>
            </a:solidFill>
          </a:ln>
        </p:spPr>
        <p:txBody>
          <a:bodyPr/>
          <a:lstStyle>
            <a:lvl1pPr marL="0" indent="0" algn="ctr">
              <a:buNone/>
              <a:defRPr/>
            </a:lvl1pPr>
          </a:lstStyle>
          <a:p>
            <a:r>
              <a:rPr lang="zh-TW" altLang="en-US"/>
              <a:t>按一下圖示以新增圖片</a:t>
            </a:r>
            <a:endParaRPr/>
          </a:p>
        </p:txBody>
      </p:sp>
      <p:sp>
        <p:nvSpPr>
          <p:cNvPr id="79" name="Picture Placeholder 33"/>
          <p:cNvSpPr>
            <a:spLocks noGrp="1"/>
          </p:cNvSpPr>
          <p:nvPr>
            <p:ph type="pic" sz="quarter" idx="19"/>
          </p:nvPr>
        </p:nvSpPr>
        <p:spPr>
          <a:xfrm>
            <a:off x="625928" y="1013590"/>
            <a:ext cx="2228850" cy="3657600"/>
          </a:xfrm>
          <a:solidFill>
            <a:schemeClr val="bg2"/>
          </a:solidFill>
          <a:ln w="38100">
            <a:solidFill>
              <a:schemeClr val="bg1"/>
            </a:solidFill>
          </a:ln>
        </p:spPr>
        <p:txBody>
          <a:bodyPr/>
          <a:lstStyle>
            <a:lvl1pPr marL="0" indent="0" algn="ctr">
              <a:buNone/>
              <a:defRPr/>
            </a:lvl1pPr>
          </a:lstStyle>
          <a:p>
            <a:r>
              <a:rPr lang="zh-TW" altLang="en-US"/>
              <a:t>按一下圖示以新增圖片</a:t>
            </a:r>
            <a:endParaRPr/>
          </a:p>
        </p:txBody>
      </p:sp>
      <p:sp>
        <p:nvSpPr>
          <p:cNvPr id="80" name="Picture Placeholder 33"/>
          <p:cNvSpPr>
            <a:spLocks noGrp="1"/>
          </p:cNvSpPr>
          <p:nvPr>
            <p:ph type="pic" sz="quarter" idx="20"/>
          </p:nvPr>
        </p:nvSpPr>
        <p:spPr>
          <a:xfrm>
            <a:off x="6281554" y="1013591"/>
            <a:ext cx="2228850" cy="3657600"/>
          </a:xfrm>
          <a:solidFill>
            <a:schemeClr val="bg2"/>
          </a:solidFill>
          <a:ln w="38100">
            <a:solidFill>
              <a:schemeClr val="bg1"/>
            </a:solidFill>
          </a:ln>
        </p:spPr>
        <p:txBody>
          <a:bodyPr/>
          <a:lstStyle>
            <a:lvl1pPr marL="0" indent="0" algn="ctr">
              <a:buNone/>
              <a:defRPr/>
            </a:lvl1pPr>
          </a:lstStyle>
          <a:p>
            <a:r>
              <a:rPr lang="zh-TW" altLang="en-US"/>
              <a:t>按一下圖示以新增圖片</a:t>
            </a:r>
            <a:endParaRPr/>
          </a:p>
        </p:txBody>
      </p:sp>
      <p:sp>
        <p:nvSpPr>
          <p:cNvPr id="81" name="Text Placeholder 3"/>
          <p:cNvSpPr>
            <a:spLocks noGrp="1"/>
          </p:cNvSpPr>
          <p:nvPr>
            <p:ph type="body" sz="half" idx="2"/>
          </p:nvPr>
        </p:nvSpPr>
        <p:spPr>
          <a:xfrm>
            <a:off x="711653" y="5018002"/>
            <a:ext cx="2057400" cy="914400"/>
          </a:xfrm>
        </p:spPr>
        <p:txBody>
          <a:bodyPr>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82" name="Text Placeholder 3"/>
          <p:cNvSpPr>
            <a:spLocks noGrp="1"/>
          </p:cNvSpPr>
          <p:nvPr>
            <p:ph type="body" sz="half" idx="21"/>
          </p:nvPr>
        </p:nvSpPr>
        <p:spPr>
          <a:xfrm>
            <a:off x="3530406" y="4582378"/>
            <a:ext cx="2057400" cy="914400"/>
          </a:xfrm>
        </p:spPr>
        <p:txBody>
          <a:bodyPr>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83" name="Text Placeholder 3"/>
          <p:cNvSpPr>
            <a:spLocks noGrp="1"/>
          </p:cNvSpPr>
          <p:nvPr>
            <p:ph type="body" sz="half" idx="22"/>
          </p:nvPr>
        </p:nvSpPr>
        <p:spPr>
          <a:xfrm>
            <a:off x="6367279" y="5018002"/>
            <a:ext cx="2057400" cy="914400"/>
          </a:xfrm>
        </p:spPr>
        <p:txBody>
          <a:bodyPr>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Tree>
    <p:extLst>
      <p:ext uri="{BB962C8B-B14F-4D97-AF65-F5344CB8AC3E}">
        <p14:creationId xmlns:p14="http://schemas.microsoft.com/office/powerpoint/2010/main" val="99550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5.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8909" y="304800"/>
            <a:ext cx="7543802" cy="1219200"/>
          </a:xfrm>
          <a:prstGeom prst="rect">
            <a:avLst/>
          </a:prstGeom>
        </p:spPr>
        <p:txBody>
          <a:bodyPr vert="horz" lIns="91440" tIns="45720" rIns="91440" bIns="45720" rtlCol="0" anchor="b">
            <a:normAutofit/>
          </a:bodyPr>
          <a:lstStyle/>
          <a:p>
            <a:r>
              <a:rPr lang="zh-TW" altLang="en-US"/>
              <a:t>按一下以編輯母片標題樣式</a:t>
            </a:r>
            <a:endParaRPr/>
          </a:p>
        </p:txBody>
      </p:sp>
      <p:sp>
        <p:nvSpPr>
          <p:cNvPr id="3" name="Text Placeholder 2"/>
          <p:cNvSpPr>
            <a:spLocks noGrp="1"/>
          </p:cNvSpPr>
          <p:nvPr>
            <p:ph type="body" idx="1"/>
          </p:nvPr>
        </p:nvSpPr>
        <p:spPr>
          <a:xfrm>
            <a:off x="798911" y="1752600"/>
            <a:ext cx="7543800" cy="42291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4" name="Date Placeholder 3"/>
          <p:cNvSpPr>
            <a:spLocks noGrp="1"/>
          </p:cNvSpPr>
          <p:nvPr>
            <p:ph type="dt" sz="half" idx="2"/>
          </p:nvPr>
        </p:nvSpPr>
        <p:spPr>
          <a:xfrm>
            <a:off x="6056708" y="6019801"/>
            <a:ext cx="1047195" cy="228600"/>
          </a:xfrm>
          <a:prstGeom prst="rect">
            <a:avLst/>
          </a:prstGeom>
        </p:spPr>
        <p:txBody>
          <a:bodyPr vert="horz" lIns="91440" tIns="45720" rIns="91440" bIns="45720" rtlCol="0" anchor="ctr"/>
          <a:lstStyle>
            <a:lvl1pPr algn="l">
              <a:defRPr sz="750">
                <a:solidFill>
                  <a:schemeClr val="tx1"/>
                </a:solidFill>
              </a:defRPr>
            </a:lvl1pPr>
          </a:lstStyle>
          <a:p>
            <a:fld id="{0EA766B6-E220-4093-A9B0-299E761706B0}" type="datetimeFigureOut">
              <a:rPr lang="zh-TW" altLang="en-US" smtClean="0">
                <a:solidFill>
                  <a:srgbClr val="9A5315"/>
                </a:solidFill>
              </a:rPr>
              <a:pPr/>
              <a:t>2018/6/2</a:t>
            </a:fld>
            <a:endParaRPr lang="zh-TW" altLang="en-US">
              <a:solidFill>
                <a:srgbClr val="9A5315"/>
              </a:solidFill>
            </a:endParaRPr>
          </a:p>
        </p:txBody>
      </p:sp>
      <p:sp>
        <p:nvSpPr>
          <p:cNvPr id="5" name="Footer Placeholder 4"/>
          <p:cNvSpPr>
            <a:spLocks noGrp="1"/>
          </p:cNvSpPr>
          <p:nvPr>
            <p:ph type="ftr" sz="quarter" idx="3"/>
          </p:nvPr>
        </p:nvSpPr>
        <p:spPr>
          <a:xfrm>
            <a:off x="1484710" y="6019801"/>
            <a:ext cx="4457700" cy="228600"/>
          </a:xfrm>
          <a:prstGeom prst="rect">
            <a:avLst/>
          </a:prstGeom>
        </p:spPr>
        <p:txBody>
          <a:bodyPr vert="horz" lIns="91440" tIns="45720" rIns="91440" bIns="45720" rtlCol="0" anchor="ctr"/>
          <a:lstStyle>
            <a:lvl1pPr algn="l">
              <a:defRPr sz="750">
                <a:solidFill>
                  <a:schemeClr val="tx1"/>
                </a:solidFill>
              </a:defRPr>
            </a:lvl1pPr>
          </a:lstStyle>
          <a:p>
            <a:endParaRPr lang="zh-TW" altLang="en-US">
              <a:solidFill>
                <a:srgbClr val="9A5315"/>
              </a:solidFill>
            </a:endParaRPr>
          </a:p>
        </p:txBody>
      </p:sp>
      <p:sp>
        <p:nvSpPr>
          <p:cNvPr id="6" name="Slide Number Placeholder 5"/>
          <p:cNvSpPr>
            <a:spLocks noGrp="1"/>
          </p:cNvSpPr>
          <p:nvPr>
            <p:ph type="sldNum" sz="quarter" idx="4"/>
          </p:nvPr>
        </p:nvSpPr>
        <p:spPr>
          <a:xfrm>
            <a:off x="798910" y="6019801"/>
            <a:ext cx="571500" cy="228600"/>
          </a:xfrm>
          <a:prstGeom prst="rect">
            <a:avLst/>
          </a:prstGeom>
        </p:spPr>
        <p:txBody>
          <a:bodyPr vert="horz" lIns="91440" tIns="45720" rIns="91440" bIns="45720" rtlCol="0" anchor="ctr"/>
          <a:lstStyle>
            <a:lvl1pPr algn="l">
              <a:defRPr sz="750">
                <a:solidFill>
                  <a:schemeClr val="tx1"/>
                </a:solidFill>
              </a:defRPr>
            </a:lvl1pPr>
          </a:lstStyle>
          <a:p>
            <a:fld id="{D52B8E93-F889-4E76-9B11-E34F9CA2D706}" type="slidenum">
              <a:rPr lang="zh-TW" altLang="en-US" smtClean="0">
                <a:solidFill>
                  <a:srgbClr val="9A5315"/>
                </a:solidFill>
              </a:rPr>
              <a:pPr/>
              <a:t>‹#›</a:t>
            </a:fld>
            <a:endParaRPr lang="zh-TW" altLang="en-US">
              <a:solidFill>
                <a:srgbClr val="9A5315"/>
              </a:solidFill>
            </a:endParaRPr>
          </a:p>
        </p:txBody>
      </p:sp>
    </p:spTree>
    <p:extLst>
      <p:ext uri="{BB962C8B-B14F-4D97-AF65-F5344CB8AC3E}">
        <p14:creationId xmlns:p14="http://schemas.microsoft.com/office/powerpoint/2010/main" val="129409118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p:titleStyle>
    <p:bodyStyle>
      <a:lvl1pPr marL="260604" indent="-260604" algn="l" defTabSz="685800" rtl="0" eaLnBrk="1" latinLnBrk="0" hangingPunct="1">
        <a:lnSpc>
          <a:spcPct val="100000"/>
        </a:lnSpc>
        <a:spcBef>
          <a:spcPts val="1350"/>
        </a:spcBef>
        <a:buFont typeface="Arial" panose="020B0604020202020204" pitchFamily="34" charset="0"/>
        <a:buChar char="•"/>
        <a:defRPr sz="1800" kern="1200">
          <a:solidFill>
            <a:schemeClr val="tx1"/>
          </a:solidFill>
          <a:latin typeface="+mn-lt"/>
          <a:ea typeface="+mn-ea"/>
          <a:cs typeface="+mn-cs"/>
        </a:defRPr>
      </a:lvl1pPr>
      <a:lvl2pPr marL="555498" indent="-212598" algn="l" defTabSz="6858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600"/>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8pPr>
      <a:lvl9pPr marL="29146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8909" y="304800"/>
            <a:ext cx="7543802" cy="1219200"/>
          </a:xfrm>
          <a:prstGeom prst="rect">
            <a:avLst/>
          </a:prstGeom>
        </p:spPr>
        <p:txBody>
          <a:bodyPr vert="horz" lIns="91440" tIns="45720" rIns="91440" bIns="45720" rtlCol="0" anchor="b">
            <a:normAutofit/>
          </a:bodyPr>
          <a:lstStyle/>
          <a:p>
            <a:r>
              <a:rPr lang="zh-TW" altLang="en-US"/>
              <a:t>按一下以編輯母片標題樣式</a:t>
            </a:r>
            <a:endParaRPr/>
          </a:p>
        </p:txBody>
      </p:sp>
      <p:sp>
        <p:nvSpPr>
          <p:cNvPr id="3" name="Text Placeholder 2"/>
          <p:cNvSpPr>
            <a:spLocks noGrp="1"/>
          </p:cNvSpPr>
          <p:nvPr>
            <p:ph type="body" idx="1"/>
          </p:nvPr>
        </p:nvSpPr>
        <p:spPr>
          <a:xfrm>
            <a:off x="798911" y="1752600"/>
            <a:ext cx="7543800" cy="42291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4" name="Date Placeholder 3"/>
          <p:cNvSpPr>
            <a:spLocks noGrp="1"/>
          </p:cNvSpPr>
          <p:nvPr>
            <p:ph type="dt" sz="half" idx="2"/>
          </p:nvPr>
        </p:nvSpPr>
        <p:spPr>
          <a:xfrm>
            <a:off x="6056708" y="6019801"/>
            <a:ext cx="1047195" cy="228600"/>
          </a:xfrm>
          <a:prstGeom prst="rect">
            <a:avLst/>
          </a:prstGeom>
        </p:spPr>
        <p:txBody>
          <a:bodyPr vert="horz" lIns="91440" tIns="45720" rIns="91440" bIns="45720" rtlCol="0" anchor="ctr"/>
          <a:lstStyle>
            <a:lvl1pPr algn="l">
              <a:defRPr sz="750">
                <a:solidFill>
                  <a:schemeClr val="tx1"/>
                </a:solidFill>
              </a:defRPr>
            </a:lvl1pPr>
          </a:lstStyle>
          <a:p>
            <a:fld id="{0EA766B6-E220-4093-A9B0-299E761706B0}" type="datetimeFigureOut">
              <a:rPr lang="zh-TW" altLang="en-US" smtClean="0">
                <a:solidFill>
                  <a:srgbClr val="9A5315"/>
                </a:solidFill>
              </a:rPr>
              <a:pPr/>
              <a:t>2018/6/2</a:t>
            </a:fld>
            <a:endParaRPr lang="zh-TW" altLang="en-US">
              <a:solidFill>
                <a:srgbClr val="9A5315"/>
              </a:solidFill>
            </a:endParaRPr>
          </a:p>
        </p:txBody>
      </p:sp>
      <p:sp>
        <p:nvSpPr>
          <p:cNvPr id="5" name="Footer Placeholder 4"/>
          <p:cNvSpPr>
            <a:spLocks noGrp="1"/>
          </p:cNvSpPr>
          <p:nvPr>
            <p:ph type="ftr" sz="quarter" idx="3"/>
          </p:nvPr>
        </p:nvSpPr>
        <p:spPr>
          <a:xfrm>
            <a:off x="1484710" y="6019801"/>
            <a:ext cx="4457700" cy="228600"/>
          </a:xfrm>
          <a:prstGeom prst="rect">
            <a:avLst/>
          </a:prstGeom>
        </p:spPr>
        <p:txBody>
          <a:bodyPr vert="horz" lIns="91440" tIns="45720" rIns="91440" bIns="45720" rtlCol="0" anchor="ctr"/>
          <a:lstStyle>
            <a:lvl1pPr algn="l">
              <a:defRPr sz="750">
                <a:solidFill>
                  <a:schemeClr val="tx1"/>
                </a:solidFill>
              </a:defRPr>
            </a:lvl1pPr>
          </a:lstStyle>
          <a:p>
            <a:endParaRPr lang="zh-TW" altLang="en-US">
              <a:solidFill>
                <a:srgbClr val="9A5315"/>
              </a:solidFill>
            </a:endParaRPr>
          </a:p>
        </p:txBody>
      </p:sp>
      <p:sp>
        <p:nvSpPr>
          <p:cNvPr id="6" name="Slide Number Placeholder 5"/>
          <p:cNvSpPr>
            <a:spLocks noGrp="1"/>
          </p:cNvSpPr>
          <p:nvPr>
            <p:ph type="sldNum" sz="quarter" idx="4"/>
          </p:nvPr>
        </p:nvSpPr>
        <p:spPr>
          <a:xfrm>
            <a:off x="798910" y="6019801"/>
            <a:ext cx="571500" cy="228600"/>
          </a:xfrm>
          <a:prstGeom prst="rect">
            <a:avLst/>
          </a:prstGeom>
        </p:spPr>
        <p:txBody>
          <a:bodyPr vert="horz" lIns="91440" tIns="45720" rIns="91440" bIns="45720" rtlCol="0" anchor="ctr"/>
          <a:lstStyle>
            <a:lvl1pPr algn="l">
              <a:defRPr sz="750">
                <a:solidFill>
                  <a:schemeClr val="tx1"/>
                </a:solidFill>
              </a:defRPr>
            </a:lvl1pPr>
          </a:lstStyle>
          <a:p>
            <a:fld id="{D52B8E93-F889-4E76-9B11-E34F9CA2D706}" type="slidenum">
              <a:rPr lang="zh-TW" altLang="en-US" smtClean="0">
                <a:solidFill>
                  <a:srgbClr val="9A5315"/>
                </a:solidFill>
              </a:rPr>
              <a:pPr/>
              <a:t>‹#›</a:t>
            </a:fld>
            <a:endParaRPr lang="zh-TW" altLang="en-US">
              <a:solidFill>
                <a:srgbClr val="9A5315"/>
              </a:solidFill>
            </a:endParaRPr>
          </a:p>
        </p:txBody>
      </p:sp>
    </p:spTree>
    <p:extLst>
      <p:ext uri="{BB962C8B-B14F-4D97-AF65-F5344CB8AC3E}">
        <p14:creationId xmlns:p14="http://schemas.microsoft.com/office/powerpoint/2010/main" val="284259409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p:titleStyle>
    <p:bodyStyle>
      <a:lvl1pPr marL="260604" indent="-260604" algn="l" defTabSz="685800" rtl="0" eaLnBrk="1" latinLnBrk="0" hangingPunct="1">
        <a:lnSpc>
          <a:spcPct val="100000"/>
        </a:lnSpc>
        <a:spcBef>
          <a:spcPts val="1350"/>
        </a:spcBef>
        <a:buFont typeface="Arial" panose="020B0604020202020204" pitchFamily="34" charset="0"/>
        <a:buChar char="•"/>
        <a:defRPr sz="1800" kern="1200">
          <a:solidFill>
            <a:schemeClr val="tx1"/>
          </a:solidFill>
          <a:latin typeface="+mn-lt"/>
          <a:ea typeface="+mn-ea"/>
          <a:cs typeface="+mn-cs"/>
        </a:defRPr>
      </a:lvl1pPr>
      <a:lvl2pPr marL="555498" indent="-212598" algn="l" defTabSz="6858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600"/>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8pPr>
      <a:lvl9pPr marL="29146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052513"/>
            <a:ext cx="82296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468313" y="1884363"/>
            <a:ext cx="8135937"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p:cNvSpPr>
            <a:spLocks noGrp="1" noChangeArrowheads="1"/>
          </p:cNvSpPr>
          <p:nvPr>
            <p:ph type="dt" sz="half" idx="2"/>
          </p:nvPr>
        </p:nvSpPr>
        <p:spPr bwMode="auto">
          <a:xfrm>
            <a:off x="468313" y="6524625"/>
            <a:ext cx="213360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3CAA24B-8E79-4556-84B4-ECDF2D20D2EF}" type="datetime1">
              <a:rPr kumimoji="1" lang="zh-TW" altLang="en-US" sz="12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l" defTabSz="914400" rtl="0" eaLnBrk="1" fontAlgn="base" latinLnBrk="0" hangingPunct="1">
                <a:lnSpc>
                  <a:spcPct val="100000"/>
                </a:lnSpc>
                <a:spcBef>
                  <a:spcPct val="0"/>
                </a:spcBef>
                <a:spcAft>
                  <a:spcPct val="0"/>
                </a:spcAft>
                <a:buClrTx/>
                <a:buSzTx/>
                <a:buFontTx/>
                <a:buNone/>
                <a:tabLst/>
                <a:defRPr/>
              </a:pPr>
              <a:t>2018/6/2</a:t>
            </a:fld>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1029" name="Rectangle 5"/>
          <p:cNvSpPr>
            <a:spLocks noGrp="1" noChangeArrowheads="1"/>
          </p:cNvSpPr>
          <p:nvPr>
            <p:ph type="ftr" sz="quarter" idx="3"/>
          </p:nvPr>
        </p:nvSpPr>
        <p:spPr bwMode="auto">
          <a:xfrm>
            <a:off x="3124200" y="6524625"/>
            <a:ext cx="28956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1030" name="Rectangle 6"/>
          <p:cNvSpPr>
            <a:spLocks noGrp="1" noChangeArrowheads="1"/>
          </p:cNvSpPr>
          <p:nvPr>
            <p:ph type="sldNum" sz="quarter" idx="4"/>
          </p:nvPr>
        </p:nvSpPr>
        <p:spPr bwMode="auto">
          <a:xfrm>
            <a:off x="6553200" y="6524625"/>
            <a:ext cx="21336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89B2D63-8283-4B30-95DD-0B12E37A3DA0}" type="slidenum">
              <a:rPr kumimoji="1" lang="en-US" altLang="zh-TW" sz="12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209894267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p:txStyles>
    <p:titleStyle>
      <a:lvl1pPr algn="l" rtl="0" fontAlgn="base">
        <a:spcBef>
          <a:spcPct val="0"/>
        </a:spcBef>
        <a:spcAft>
          <a:spcPct val="0"/>
        </a:spcAft>
        <a:defRPr kumimoji="1" sz="3800" b="1" kern="12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kumimoji="1" sz="3800" b="1">
          <a:solidFill>
            <a:schemeClr val="tx2"/>
          </a:solidFill>
          <a:effectLst>
            <a:outerShdw blurRad="38100" dist="38100" dir="2700000" algn="tl">
              <a:srgbClr val="C0C0C0"/>
            </a:outerShdw>
          </a:effectLst>
          <a:latin typeface="Arial" panose="020B0604020202020204" pitchFamily="34" charset="0"/>
          <a:ea typeface="新細明體" panose="02020500000000000000" pitchFamily="18" charset="-120"/>
        </a:defRPr>
      </a:lvl2pPr>
      <a:lvl3pPr algn="l" rtl="0" fontAlgn="base">
        <a:spcBef>
          <a:spcPct val="0"/>
        </a:spcBef>
        <a:spcAft>
          <a:spcPct val="0"/>
        </a:spcAft>
        <a:defRPr kumimoji="1" sz="3800" b="1">
          <a:solidFill>
            <a:schemeClr val="tx2"/>
          </a:solidFill>
          <a:effectLst>
            <a:outerShdw blurRad="38100" dist="38100" dir="2700000" algn="tl">
              <a:srgbClr val="C0C0C0"/>
            </a:outerShdw>
          </a:effectLst>
          <a:latin typeface="Arial" panose="020B0604020202020204" pitchFamily="34" charset="0"/>
          <a:ea typeface="新細明體" panose="02020500000000000000" pitchFamily="18" charset="-120"/>
        </a:defRPr>
      </a:lvl3pPr>
      <a:lvl4pPr algn="l" rtl="0" fontAlgn="base">
        <a:spcBef>
          <a:spcPct val="0"/>
        </a:spcBef>
        <a:spcAft>
          <a:spcPct val="0"/>
        </a:spcAft>
        <a:defRPr kumimoji="1" sz="3800" b="1">
          <a:solidFill>
            <a:schemeClr val="tx2"/>
          </a:solidFill>
          <a:effectLst>
            <a:outerShdw blurRad="38100" dist="38100" dir="2700000" algn="tl">
              <a:srgbClr val="C0C0C0"/>
            </a:outerShdw>
          </a:effectLst>
          <a:latin typeface="Arial" panose="020B0604020202020204" pitchFamily="34" charset="0"/>
          <a:ea typeface="新細明體" panose="02020500000000000000" pitchFamily="18" charset="-120"/>
        </a:defRPr>
      </a:lvl4pPr>
      <a:lvl5pPr algn="l" rtl="0" fontAlgn="base">
        <a:spcBef>
          <a:spcPct val="0"/>
        </a:spcBef>
        <a:spcAft>
          <a:spcPct val="0"/>
        </a:spcAft>
        <a:defRPr kumimoji="1" sz="3800" b="1">
          <a:solidFill>
            <a:schemeClr val="tx2"/>
          </a:solidFill>
          <a:effectLst>
            <a:outerShdw blurRad="38100" dist="38100" dir="2700000" algn="tl">
              <a:srgbClr val="C0C0C0"/>
            </a:outerShdw>
          </a:effectLst>
          <a:latin typeface="Arial" panose="020B0604020202020204" pitchFamily="34" charset="0"/>
          <a:ea typeface="新細明體" panose="02020500000000000000" pitchFamily="18" charset="-120"/>
        </a:defRPr>
      </a:lvl5pPr>
      <a:lvl6pPr marL="457200" algn="l" rtl="0" fontAlgn="base">
        <a:spcBef>
          <a:spcPct val="0"/>
        </a:spcBef>
        <a:spcAft>
          <a:spcPct val="0"/>
        </a:spcAft>
        <a:defRPr kumimoji="1" sz="3800" b="1">
          <a:solidFill>
            <a:schemeClr val="tx2"/>
          </a:solidFill>
          <a:effectLst>
            <a:outerShdw blurRad="38100" dist="38100" dir="2700000" algn="tl">
              <a:srgbClr val="C0C0C0"/>
            </a:outerShdw>
          </a:effectLst>
          <a:latin typeface="Arial" panose="020B0604020202020204" pitchFamily="34" charset="0"/>
          <a:ea typeface="新細明體" panose="02020500000000000000" pitchFamily="18" charset="-120"/>
        </a:defRPr>
      </a:lvl6pPr>
      <a:lvl7pPr marL="914400" algn="l" rtl="0" fontAlgn="base">
        <a:spcBef>
          <a:spcPct val="0"/>
        </a:spcBef>
        <a:spcAft>
          <a:spcPct val="0"/>
        </a:spcAft>
        <a:defRPr kumimoji="1" sz="3800" b="1">
          <a:solidFill>
            <a:schemeClr val="tx2"/>
          </a:solidFill>
          <a:effectLst>
            <a:outerShdw blurRad="38100" dist="38100" dir="2700000" algn="tl">
              <a:srgbClr val="C0C0C0"/>
            </a:outerShdw>
          </a:effectLst>
          <a:latin typeface="Arial" panose="020B0604020202020204" pitchFamily="34" charset="0"/>
          <a:ea typeface="新細明體" panose="02020500000000000000" pitchFamily="18" charset="-120"/>
        </a:defRPr>
      </a:lvl7pPr>
      <a:lvl8pPr marL="1371600" algn="l" rtl="0" fontAlgn="base">
        <a:spcBef>
          <a:spcPct val="0"/>
        </a:spcBef>
        <a:spcAft>
          <a:spcPct val="0"/>
        </a:spcAft>
        <a:defRPr kumimoji="1" sz="3800" b="1">
          <a:solidFill>
            <a:schemeClr val="tx2"/>
          </a:solidFill>
          <a:effectLst>
            <a:outerShdw blurRad="38100" dist="38100" dir="2700000" algn="tl">
              <a:srgbClr val="C0C0C0"/>
            </a:outerShdw>
          </a:effectLst>
          <a:latin typeface="Arial" panose="020B0604020202020204" pitchFamily="34" charset="0"/>
          <a:ea typeface="新細明體" panose="02020500000000000000" pitchFamily="18" charset="-120"/>
        </a:defRPr>
      </a:lvl8pPr>
      <a:lvl9pPr marL="1828800" algn="l" rtl="0" fontAlgn="base">
        <a:spcBef>
          <a:spcPct val="0"/>
        </a:spcBef>
        <a:spcAft>
          <a:spcPct val="0"/>
        </a:spcAft>
        <a:defRPr kumimoji="1" sz="3800" b="1">
          <a:solidFill>
            <a:schemeClr val="tx2"/>
          </a:solidFill>
          <a:effectLst>
            <a:outerShdw blurRad="38100" dist="38100" dir="2700000" algn="tl">
              <a:srgbClr val="C0C0C0"/>
            </a:outerShdw>
          </a:effectLst>
          <a:latin typeface="Arial" panose="020B0604020202020204" pitchFamily="34" charset="0"/>
          <a:ea typeface="新細明體" panose="02020500000000000000" pitchFamily="18" charset="-120"/>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1.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2" descr="C:\Documents and Settings\AS\桌面\NTU.png"/>
          <p:cNvPicPr>
            <a:picLocks noChangeAspect="1" noChangeArrowheads="1"/>
          </p:cNvPicPr>
          <p:nvPr/>
        </p:nvPicPr>
        <p:blipFill>
          <a:blip r:embed="rId4" cstate="print"/>
          <a:srcRect l="11252" t="35432" r="38182" b="14443"/>
          <a:stretch>
            <a:fillRect/>
          </a:stretch>
        </p:blipFill>
        <p:spPr bwMode="auto">
          <a:xfrm>
            <a:off x="100129" y="0"/>
            <a:ext cx="1517193" cy="1476477"/>
          </a:xfrm>
          <a:prstGeom prst="rect">
            <a:avLst/>
          </a:prstGeom>
          <a:noFill/>
        </p:spPr>
      </p:pic>
      <p:sp>
        <p:nvSpPr>
          <p:cNvPr id="5" name="標題 1"/>
          <p:cNvSpPr txBox="1">
            <a:spLocks/>
          </p:cNvSpPr>
          <p:nvPr/>
        </p:nvSpPr>
        <p:spPr>
          <a:xfrm>
            <a:off x="338513" y="1958147"/>
            <a:ext cx="8694302" cy="1396052"/>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zh-TW" sz="3200" b="1" dirty="0">
                <a:solidFill>
                  <a:srgbClr val="000000"/>
                </a:solidFill>
                <a:latin typeface="Times New Roman" panose="02020603050405020304" pitchFamily="18" charset="0"/>
                <a:cs typeface="Times New Roman" panose="02020603050405020304" pitchFamily="18" charset="0"/>
              </a:rPr>
              <a:t>An ENSO Prediction Approach Based on Ocean Conditions and Ocean-atmosphere Coupling</a:t>
            </a:r>
            <a:endParaRPr lang="zh-TW" altLang="zh-TW" sz="3200" dirty="0">
              <a:solidFill>
                <a:srgbClr val="000000"/>
              </a:solidFill>
              <a:latin typeface="Times New Roman" panose="02020603050405020304" pitchFamily="18" charset="0"/>
              <a:cs typeface="Times New Roman" panose="02020603050405020304" pitchFamily="18" charset="0"/>
            </a:endParaRPr>
          </a:p>
        </p:txBody>
      </p:sp>
      <p:sp>
        <p:nvSpPr>
          <p:cNvPr id="6" name="副標題 2"/>
          <p:cNvSpPr>
            <a:spLocks noGrp="1"/>
          </p:cNvSpPr>
          <p:nvPr>
            <p:ph type="subTitle" idx="1"/>
          </p:nvPr>
        </p:nvSpPr>
        <p:spPr>
          <a:xfrm>
            <a:off x="1472142" y="3223962"/>
            <a:ext cx="5980509" cy="914400"/>
          </a:xfrm>
        </p:spPr>
        <p:txBody>
          <a:bodyPr>
            <a:noAutofit/>
          </a:bodyPr>
          <a:lstStyle/>
          <a:p>
            <a:r>
              <a:rPr lang="en-US" altLang="zh-TW" sz="2000" b="1" i="1" dirty="0" smtClean="0">
                <a:solidFill>
                  <a:schemeClr val="tx2"/>
                </a:solidFill>
                <a:latin typeface="Times New Roman" panose="02020603050405020304" pitchFamily="18" charset="0"/>
                <a:cs typeface="Times New Roman" panose="02020603050405020304" pitchFamily="18" charset="0"/>
              </a:rPr>
              <a:t>Yu‑heng Tseng</a:t>
            </a:r>
            <a:r>
              <a:rPr lang="en-US" altLang="zh-TW" sz="2000" b="1" i="1" baseline="30000" dirty="0" smtClean="0">
                <a:solidFill>
                  <a:schemeClr val="tx2"/>
                </a:solidFill>
                <a:latin typeface="Times New Roman" panose="02020603050405020304" pitchFamily="18" charset="0"/>
                <a:cs typeface="Times New Roman" panose="02020603050405020304" pitchFamily="18" charset="0"/>
              </a:rPr>
              <a:t>1</a:t>
            </a:r>
            <a:r>
              <a:rPr lang="en-US" altLang="zh-TW" sz="2000" b="1" i="1" dirty="0" smtClean="0">
                <a:solidFill>
                  <a:schemeClr val="tx2"/>
                </a:solidFill>
                <a:latin typeface="Times New Roman" panose="02020603050405020304" pitchFamily="18" charset="0"/>
                <a:cs typeface="Times New Roman" panose="02020603050405020304" pitchFamily="18" charset="0"/>
              </a:rPr>
              <a:t> · </a:t>
            </a:r>
            <a:r>
              <a:rPr lang="en-US" altLang="zh-TW" sz="2000" b="1" i="1" u="sng" dirty="0" err="1" smtClean="0">
                <a:solidFill>
                  <a:schemeClr val="tx2"/>
                </a:solidFill>
                <a:latin typeface="Times New Roman" panose="02020603050405020304" pitchFamily="18" charset="0"/>
                <a:cs typeface="Times New Roman" panose="02020603050405020304" pitchFamily="18" charset="0"/>
              </a:rPr>
              <a:t>Han‑ching</a:t>
            </a:r>
            <a:r>
              <a:rPr lang="en-US" altLang="zh-TW" sz="2000" b="1" i="1" u="sng" dirty="0" smtClean="0">
                <a:solidFill>
                  <a:schemeClr val="tx2"/>
                </a:solidFill>
                <a:latin typeface="Times New Roman" panose="02020603050405020304" pitchFamily="18" charset="0"/>
                <a:cs typeface="Times New Roman" panose="02020603050405020304" pitchFamily="18" charset="0"/>
              </a:rPr>
              <a:t> Chen</a:t>
            </a:r>
            <a:r>
              <a:rPr lang="en-US" altLang="zh-TW" sz="2000" b="1" i="1" baseline="30000" dirty="0" smtClean="0">
                <a:solidFill>
                  <a:schemeClr val="tx2"/>
                </a:solidFill>
                <a:latin typeface="Times New Roman" panose="02020603050405020304" pitchFamily="18" charset="0"/>
                <a:cs typeface="Times New Roman" panose="02020603050405020304" pitchFamily="18" charset="0"/>
              </a:rPr>
              <a:t>2</a:t>
            </a:r>
            <a:r>
              <a:rPr lang="en-US" altLang="zh-TW" sz="2000" b="1" i="1" dirty="0" smtClean="0">
                <a:solidFill>
                  <a:schemeClr val="tx2"/>
                </a:solidFill>
                <a:latin typeface="Times New Roman" panose="02020603050405020304" pitchFamily="18" charset="0"/>
                <a:cs typeface="Times New Roman" panose="02020603050405020304" pitchFamily="18" charset="0"/>
              </a:rPr>
              <a:t>· Zeng‑Zhen Hu</a:t>
            </a:r>
            <a:r>
              <a:rPr lang="en-US" altLang="zh-TW" sz="2000" b="1" i="1" baseline="30000" dirty="0" smtClean="0">
                <a:solidFill>
                  <a:schemeClr val="tx2"/>
                </a:solidFill>
                <a:latin typeface="Times New Roman" panose="02020603050405020304" pitchFamily="18" charset="0"/>
                <a:cs typeface="Times New Roman" panose="02020603050405020304" pitchFamily="18" charset="0"/>
              </a:rPr>
              <a:t>3</a:t>
            </a:r>
            <a:r>
              <a:rPr lang="en-US" altLang="zh-TW" sz="2000" b="1" i="1" dirty="0" smtClean="0">
                <a:solidFill>
                  <a:schemeClr val="tx2"/>
                </a:solidFill>
                <a:latin typeface="Times New Roman" panose="02020603050405020304" pitchFamily="18" charset="0"/>
                <a:cs typeface="Times New Roman" panose="02020603050405020304" pitchFamily="18" charset="0"/>
              </a:rPr>
              <a:t> </a:t>
            </a:r>
            <a:r>
              <a:rPr lang="en-US" altLang="zh-TW" sz="2000" b="1" i="1" dirty="0">
                <a:solidFill>
                  <a:schemeClr val="tx2"/>
                </a:solidFill>
                <a:latin typeface="Times New Roman" panose="02020603050405020304" pitchFamily="18" charset="0"/>
                <a:cs typeface="Times New Roman" panose="02020603050405020304" pitchFamily="18" charset="0"/>
              </a:rPr>
              <a:t>· </a:t>
            </a:r>
            <a:r>
              <a:rPr lang="en-US" altLang="zh-TW" sz="2000" b="1" i="1" dirty="0" err="1">
                <a:solidFill>
                  <a:schemeClr val="tx2"/>
                </a:solidFill>
                <a:latin typeface="Times New Roman" panose="02020603050405020304" pitchFamily="18" charset="0"/>
                <a:cs typeface="Times New Roman" panose="02020603050405020304" pitchFamily="18" charset="0"/>
              </a:rPr>
              <a:t>Ruiqiang</a:t>
            </a:r>
            <a:r>
              <a:rPr lang="en-US" altLang="zh-TW" sz="2000" b="1" i="1" dirty="0">
                <a:solidFill>
                  <a:schemeClr val="tx2"/>
                </a:solidFill>
                <a:latin typeface="Times New Roman" panose="02020603050405020304" pitchFamily="18" charset="0"/>
                <a:cs typeface="Times New Roman" panose="02020603050405020304" pitchFamily="18" charset="0"/>
              </a:rPr>
              <a:t> </a:t>
            </a:r>
            <a:r>
              <a:rPr lang="en-US" altLang="zh-TW" sz="2000" b="1" i="1" dirty="0" smtClean="0">
                <a:solidFill>
                  <a:schemeClr val="tx2"/>
                </a:solidFill>
                <a:latin typeface="Times New Roman" panose="02020603050405020304" pitchFamily="18" charset="0"/>
                <a:cs typeface="Times New Roman" panose="02020603050405020304" pitchFamily="18" charset="0"/>
              </a:rPr>
              <a:t>Ding</a:t>
            </a:r>
            <a:r>
              <a:rPr lang="en-US" altLang="zh-TW" sz="2000" b="1" i="1" baseline="30000" dirty="0" smtClean="0">
                <a:solidFill>
                  <a:schemeClr val="tx2"/>
                </a:solidFill>
                <a:latin typeface="Times New Roman" panose="02020603050405020304" pitchFamily="18" charset="0"/>
                <a:cs typeface="Times New Roman" panose="02020603050405020304" pitchFamily="18" charset="0"/>
              </a:rPr>
              <a:t>4</a:t>
            </a:r>
            <a:endParaRPr lang="en-US" altLang="zh-TW" sz="2000" b="1" i="1" dirty="0">
              <a:solidFill>
                <a:schemeClr val="tx2"/>
              </a:solidFill>
              <a:latin typeface="Times New Roman" panose="02020603050405020304" pitchFamily="18" charset="0"/>
              <a:cs typeface="Times New Roman" panose="02020603050405020304" pitchFamily="18" charset="0"/>
            </a:endParaRPr>
          </a:p>
        </p:txBody>
      </p:sp>
      <p:sp>
        <p:nvSpPr>
          <p:cNvPr id="7" name="矩形 6"/>
          <p:cNvSpPr/>
          <p:nvPr/>
        </p:nvSpPr>
        <p:spPr>
          <a:xfrm>
            <a:off x="204301" y="4420963"/>
            <a:ext cx="8694302" cy="1754326"/>
          </a:xfrm>
          <a:prstGeom prst="rect">
            <a:avLst/>
          </a:prstGeom>
          <a:solidFill>
            <a:schemeClr val="bg1">
              <a:alpha val="59000"/>
            </a:schemeClr>
          </a:solidFill>
          <a:ln>
            <a:solidFill>
              <a:schemeClr val="bg1">
                <a:lumMod val="85000"/>
              </a:schemeClr>
            </a:solidFill>
          </a:ln>
        </p:spPr>
        <p:txBody>
          <a:bodyPr wrap="square">
            <a:spAutoFit/>
          </a:bodyPr>
          <a:lstStyle/>
          <a:p>
            <a:pPr algn="just">
              <a:lnSpc>
                <a:spcPct val="150000"/>
              </a:lnSpc>
            </a:pPr>
            <a:r>
              <a:rPr lang="en-US" altLang="zh-TW" kern="1100" baseline="30000" dirty="0">
                <a:latin typeface="Times New Roman" panose="02020603050405020304" pitchFamily="18" charset="0"/>
                <a:ea typeface="SimSun" panose="02010600030101010101" pitchFamily="2" charset="-122"/>
              </a:rPr>
              <a:t>1</a:t>
            </a:r>
            <a:r>
              <a:rPr lang="en-US" altLang="zh-TW" kern="1100" dirty="0">
                <a:latin typeface="Times New Roman" panose="02020603050405020304" pitchFamily="18" charset="0"/>
                <a:ea typeface="SimSun" panose="02010600030101010101" pitchFamily="2" charset="-122"/>
              </a:rPr>
              <a:t> Institute</a:t>
            </a:r>
            <a:r>
              <a:rPr lang="zh-TW" altLang="en-US" kern="1100" dirty="0">
                <a:latin typeface="Times New Roman" panose="02020603050405020304" pitchFamily="18" charset="0"/>
                <a:ea typeface="SimSun" panose="02010600030101010101" pitchFamily="2" charset="-122"/>
              </a:rPr>
              <a:t> </a:t>
            </a:r>
            <a:r>
              <a:rPr lang="en-US" altLang="zh-TW" kern="1100" dirty="0">
                <a:latin typeface="Times New Roman" panose="02020603050405020304" pitchFamily="18" charset="0"/>
                <a:ea typeface="SimSun" panose="02010600030101010101" pitchFamily="2" charset="-122"/>
              </a:rPr>
              <a:t>of</a:t>
            </a:r>
            <a:r>
              <a:rPr lang="zh-TW" altLang="en-US" kern="1100" dirty="0">
                <a:latin typeface="Times New Roman" panose="02020603050405020304" pitchFamily="18" charset="0"/>
                <a:ea typeface="SimSun" panose="02010600030101010101" pitchFamily="2" charset="-122"/>
              </a:rPr>
              <a:t> </a:t>
            </a:r>
            <a:r>
              <a:rPr lang="en-US" altLang="zh-TW" kern="1100" dirty="0">
                <a:latin typeface="Times New Roman" panose="02020603050405020304" pitchFamily="18" charset="0"/>
                <a:ea typeface="SimSun" panose="02010600030101010101" pitchFamily="2" charset="-122"/>
              </a:rPr>
              <a:t>Oceanography, National Taiwan University, Taipei, </a:t>
            </a:r>
            <a:r>
              <a:rPr lang="en-US" altLang="zh-TW" kern="1100" dirty="0" smtClean="0">
                <a:latin typeface="Times New Roman" panose="02020603050405020304" pitchFamily="18" charset="0"/>
                <a:ea typeface="SimSun" panose="02010600030101010101" pitchFamily="2" charset="-122"/>
              </a:rPr>
              <a:t>Taiwan</a:t>
            </a:r>
          </a:p>
          <a:p>
            <a:pPr algn="just">
              <a:lnSpc>
                <a:spcPct val="150000"/>
              </a:lnSpc>
            </a:pPr>
            <a:r>
              <a:rPr lang="en-US" altLang="zh-TW" kern="1100" baseline="30000" dirty="0" smtClean="0">
                <a:latin typeface="Times New Roman" panose="02020603050405020304" pitchFamily="18" charset="0"/>
                <a:ea typeface="SimSun" panose="02010600030101010101" pitchFamily="2" charset="-122"/>
              </a:rPr>
              <a:t>2</a:t>
            </a:r>
            <a:r>
              <a:rPr lang="en-US" altLang="zh-TW" kern="1100" dirty="0" smtClean="0">
                <a:latin typeface="Times New Roman" panose="02020603050405020304" pitchFamily="18" charset="0"/>
                <a:ea typeface="SimSun" panose="02010600030101010101" pitchFamily="2" charset="-122"/>
              </a:rPr>
              <a:t> </a:t>
            </a:r>
            <a:r>
              <a:rPr lang="en-US" altLang="zh-TW" kern="1100" dirty="0">
                <a:latin typeface="Times New Roman" panose="02020603050405020304" pitchFamily="18" charset="0"/>
                <a:ea typeface="SimSun" panose="02010600030101010101" pitchFamily="2" charset="-122"/>
              </a:rPr>
              <a:t>Department of Atmospheric Sciences, National Taiwan University, Taipei, </a:t>
            </a:r>
            <a:r>
              <a:rPr lang="en-US" altLang="zh-TW" kern="1100" dirty="0" smtClean="0">
                <a:latin typeface="Times New Roman" panose="02020603050405020304" pitchFamily="18" charset="0"/>
                <a:ea typeface="SimSun" panose="02010600030101010101" pitchFamily="2" charset="-122"/>
              </a:rPr>
              <a:t>Taiwan</a:t>
            </a:r>
            <a:endParaRPr lang="zh-TW" altLang="zh-TW" kern="1100" dirty="0">
              <a:latin typeface="Times New Roman" panose="02020603050405020304" pitchFamily="18" charset="0"/>
              <a:ea typeface="SimSun" panose="02010600030101010101" pitchFamily="2" charset="-122"/>
            </a:endParaRPr>
          </a:p>
          <a:p>
            <a:pPr algn="just">
              <a:lnSpc>
                <a:spcPct val="150000"/>
              </a:lnSpc>
              <a:spcAft>
                <a:spcPts val="0"/>
              </a:spcAft>
            </a:pPr>
            <a:r>
              <a:rPr lang="en-US" altLang="zh-TW" kern="1100" baseline="30000" dirty="0">
                <a:latin typeface="Times New Roman" panose="02020603050405020304" pitchFamily="18" charset="0"/>
                <a:ea typeface="SimSun" panose="02010600030101010101" pitchFamily="2" charset="-122"/>
              </a:rPr>
              <a:t>3</a:t>
            </a:r>
            <a:r>
              <a:rPr lang="en-US" altLang="zh-TW" kern="1100" baseline="30000" dirty="0" smtClean="0">
                <a:latin typeface="Times New Roman" panose="02020603050405020304" pitchFamily="18" charset="0"/>
                <a:ea typeface="SimSun" panose="02010600030101010101" pitchFamily="2" charset="-122"/>
              </a:rPr>
              <a:t> </a:t>
            </a:r>
            <a:r>
              <a:rPr lang="en-US" altLang="zh-TW" kern="1100" dirty="0">
                <a:latin typeface="Times New Roman" panose="02020603050405020304" pitchFamily="18" charset="0"/>
                <a:ea typeface="SimSun" panose="02010600030101010101" pitchFamily="2" charset="-122"/>
              </a:rPr>
              <a:t>Climate Prediction Center, NCEP/NWS/NOAA, College Park, MD, USA</a:t>
            </a:r>
          </a:p>
          <a:p>
            <a:pPr algn="just">
              <a:lnSpc>
                <a:spcPct val="150000"/>
              </a:lnSpc>
              <a:spcAft>
                <a:spcPts val="0"/>
              </a:spcAft>
            </a:pPr>
            <a:r>
              <a:rPr lang="en-US" altLang="zh-TW" kern="1100" baseline="30000" dirty="0">
                <a:latin typeface="Times New Roman" panose="02020603050405020304" pitchFamily="18" charset="0"/>
                <a:ea typeface="SimSun" panose="02010600030101010101" pitchFamily="2" charset="-122"/>
              </a:rPr>
              <a:t>4</a:t>
            </a:r>
            <a:r>
              <a:rPr lang="en-US" altLang="zh-TW" kern="1100" dirty="0" smtClean="0">
                <a:latin typeface="Times New Roman" panose="02020603050405020304" pitchFamily="18" charset="0"/>
                <a:ea typeface="SimSun" panose="02010600030101010101" pitchFamily="2" charset="-122"/>
              </a:rPr>
              <a:t> </a:t>
            </a:r>
            <a:r>
              <a:rPr lang="en-US" altLang="zh-TW" kern="1100" dirty="0">
                <a:latin typeface="Times New Roman" panose="02020603050405020304" pitchFamily="18" charset="0"/>
                <a:ea typeface="SimSun" panose="02010600030101010101" pitchFamily="2" charset="-122"/>
              </a:rPr>
              <a:t>LASG, Institute of Atmospheric Physics, Chinese Academy of Sciences, Beijing, </a:t>
            </a:r>
            <a:r>
              <a:rPr lang="en-US" altLang="zh-TW" kern="1100" dirty="0" smtClean="0">
                <a:latin typeface="Times New Roman" panose="02020603050405020304" pitchFamily="18" charset="0"/>
                <a:ea typeface="SimSun" panose="02010600030101010101" pitchFamily="2" charset="-122"/>
              </a:rPr>
              <a:t>China</a:t>
            </a:r>
            <a:endParaRPr lang="en-US" altLang="zh-TW" kern="1100" dirty="0">
              <a:latin typeface="Times New Roman" panose="02020603050405020304" pitchFamily="18" charset="0"/>
              <a:ea typeface="SimSun" panose="02010600030101010101" pitchFamily="2" charset="-122"/>
            </a:endParaRPr>
          </a:p>
        </p:txBody>
      </p:sp>
      <p:sp>
        <p:nvSpPr>
          <p:cNvPr id="8" name="文字方塊 7"/>
          <p:cNvSpPr txBox="1"/>
          <p:nvPr/>
        </p:nvSpPr>
        <p:spPr>
          <a:xfrm>
            <a:off x="0" y="6457890"/>
            <a:ext cx="9144000" cy="400110"/>
          </a:xfrm>
          <a:prstGeom prst="rect">
            <a:avLst/>
          </a:prstGeom>
          <a:solidFill>
            <a:schemeClr val="bg1">
              <a:alpha val="82000"/>
            </a:schemeClr>
          </a:solidFill>
        </p:spPr>
        <p:txBody>
          <a:bodyPr wrap="square" rtlCol="0">
            <a:spAutoFit/>
          </a:bodyPr>
          <a:lstStyle/>
          <a:p>
            <a:r>
              <a:rPr lang="en-US" altLang="zh-TW" sz="2000" dirty="0">
                <a:solidFill>
                  <a:srgbClr val="333333"/>
                </a:solidFill>
                <a:latin typeface="Montserrat Light" charset="0"/>
              </a:rPr>
              <a:t>AOGS,</a:t>
            </a:r>
            <a:r>
              <a:rPr lang="zh-TW" altLang="en-US" sz="2000" dirty="0">
                <a:solidFill>
                  <a:srgbClr val="333333"/>
                </a:solidFill>
                <a:latin typeface="Montserrat Light" charset="0"/>
              </a:rPr>
              <a:t> </a:t>
            </a:r>
            <a:r>
              <a:rPr lang="en-US" altLang="zh-TW" sz="2000" dirty="0">
                <a:solidFill>
                  <a:srgbClr val="333333"/>
                </a:solidFill>
                <a:latin typeface="Montserrat Light" charset="0"/>
              </a:rPr>
              <a:t>Honolulu, Hawaii | 3-8 Jun 2018</a:t>
            </a:r>
            <a:endParaRPr lang="zh-TW" altLang="zh-TW" sz="20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矩形 8"/>
          <p:cNvSpPr/>
          <p:nvPr/>
        </p:nvSpPr>
        <p:spPr>
          <a:xfrm>
            <a:off x="7636889" y="6457890"/>
            <a:ext cx="1497526" cy="400110"/>
          </a:xfrm>
          <a:prstGeom prst="rect">
            <a:avLst/>
          </a:prstGeom>
        </p:spPr>
        <p:txBody>
          <a:bodyPr wrap="none">
            <a:spAutoFit/>
          </a:bodyPr>
          <a:lstStyle/>
          <a:p>
            <a:r>
              <a:rPr lang="en-US" altLang="zh-TW" sz="2000" dirty="0">
                <a:solidFill>
                  <a:srgbClr val="333333"/>
                </a:solidFill>
                <a:latin typeface="Montserrat Light" charset="0"/>
              </a:rPr>
              <a:t>AS34-A025</a:t>
            </a:r>
            <a:endParaRPr lang="zh-TW" altLang="en-US" sz="2000" dirty="0"/>
          </a:p>
        </p:txBody>
      </p:sp>
    </p:spTree>
    <p:extLst>
      <p:ext uri="{BB962C8B-B14F-4D97-AF65-F5344CB8AC3E}">
        <p14:creationId xmlns:p14="http://schemas.microsoft.com/office/powerpoint/2010/main" val="3199231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a:extLst>
              <a:ext uri="{FF2B5EF4-FFF2-40B4-BE49-F238E27FC236}">
                <a16:creationId xmlns:a16="http://schemas.microsoft.com/office/drawing/2014/main" id="{E4731747-411F-4FFA-AB91-E62DED1BBDA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546"/>
          <a:stretch/>
        </p:blipFill>
        <p:spPr>
          <a:xfrm>
            <a:off x="134180" y="1735044"/>
            <a:ext cx="5553132" cy="3559443"/>
          </a:xfrm>
          <a:prstGeom prst="rect">
            <a:avLst/>
          </a:prstGeom>
        </p:spPr>
      </p:pic>
      <p:sp>
        <p:nvSpPr>
          <p:cNvPr id="4" name="矩形 3">
            <a:extLst>
              <a:ext uri="{FF2B5EF4-FFF2-40B4-BE49-F238E27FC236}">
                <a16:creationId xmlns:a16="http://schemas.microsoft.com/office/drawing/2014/main" id="{29165167-92E3-48FD-88DE-AE95B2E6CE67}"/>
              </a:ext>
            </a:extLst>
          </p:cNvPr>
          <p:cNvSpPr/>
          <p:nvPr/>
        </p:nvSpPr>
        <p:spPr>
          <a:xfrm>
            <a:off x="134180" y="191128"/>
            <a:ext cx="4645824" cy="707886"/>
          </a:xfrm>
          <a:prstGeom prst="rect">
            <a:avLst/>
          </a:prstGeom>
        </p:spPr>
        <p:txBody>
          <a:bodyPr wrap="none">
            <a:spAutoFit/>
          </a:bodyPr>
          <a:lstStyle/>
          <a:p>
            <a:r>
              <a:rPr lang="en-US" altLang="zh-TW" sz="4000" dirty="0">
                <a:solidFill>
                  <a:srgbClr val="000000"/>
                </a:solidFill>
                <a:latin typeface="Times New Roman" panose="02020603050405020304" pitchFamily="18" charset="0"/>
                <a:cs typeface="Times New Roman" panose="02020603050405020304" pitchFamily="18" charset="0"/>
              </a:rPr>
              <a:t>Extra-tropical forcing</a:t>
            </a:r>
            <a:endParaRPr lang="zh-TW" altLang="en-US" sz="4000" dirty="0">
              <a:solidFill>
                <a:srgbClr val="0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ECC7049A-798F-4120-B60D-B53DE8679576}"/>
                  </a:ext>
                </a:extLst>
              </p:cNvPr>
              <p:cNvSpPr txBox="1"/>
              <p:nvPr/>
            </p:nvSpPr>
            <p:spPr>
              <a:xfrm>
                <a:off x="553306" y="1163140"/>
                <a:ext cx="5646226" cy="307777"/>
              </a:xfrm>
              <a:prstGeom prst="rect">
                <a:avLst/>
              </a:prstGeom>
              <a:noFill/>
            </p:spPr>
            <p:txBody>
              <a:bodyPr wrap="none" lIns="0" tIns="0" rIns="0" bIns="0" rtlCol="0">
                <a:spAutoFit/>
              </a:bodyPr>
              <a:lstStyle/>
              <a:p>
                <a14:m>
                  <m:oMath xmlns:m="http://schemas.openxmlformats.org/officeDocument/2006/math">
                    <m:sSub>
                      <m:sSubPr>
                        <m:ctrlPr>
                          <a:rPr lang="en-US" altLang="zh-TW" sz="2000" i="1" smtClean="0">
                            <a:solidFill>
                              <a:schemeClr val="accent1">
                                <a:lumMod val="75000"/>
                              </a:schemeClr>
                            </a:solidFill>
                            <a:latin typeface="Cambria Math" panose="02040503050406030204" pitchFamily="18" charset="0"/>
                          </a:rPr>
                        </m:ctrlPr>
                      </m:sSubPr>
                      <m:e>
                        <m:r>
                          <a:rPr lang="en-US" altLang="zh-TW" sz="2000" i="1">
                            <a:solidFill>
                              <a:schemeClr val="accent1">
                                <a:lumMod val="75000"/>
                              </a:schemeClr>
                            </a:solidFill>
                            <a:latin typeface="Cambria Math" panose="02040503050406030204" pitchFamily="18" charset="0"/>
                          </a:rPr>
                          <m:t>𝑛𝐸𝑃𝐼</m:t>
                        </m:r>
                      </m:e>
                      <m:sub>
                        <m:r>
                          <a:rPr lang="en-US" altLang="zh-TW" sz="2000" b="0" i="1" smtClean="0">
                            <a:solidFill>
                              <a:schemeClr val="accent1">
                                <a:lumMod val="75000"/>
                              </a:schemeClr>
                            </a:solidFill>
                            <a:latin typeface="Cambria Math" panose="02040503050406030204" pitchFamily="18" charset="0"/>
                          </a:rPr>
                          <m:t>𝐸𝑋</m:t>
                        </m:r>
                      </m:sub>
                    </m:sSub>
                    <m:r>
                      <a:rPr lang="en-US" altLang="zh-TW" sz="2000" i="1" smtClean="0">
                        <a:solidFill>
                          <a:schemeClr val="tx2"/>
                        </a:solidFill>
                        <a:latin typeface="Cambria Math" panose="02040503050406030204" pitchFamily="18" charset="0"/>
                      </a:rPr>
                      <m:t>=</m:t>
                    </m:r>
                  </m:oMath>
                </a14:m>
                <a:r>
                  <a:rPr lang="zh-TW" altLang="en-US" sz="2000" dirty="0"/>
                  <a:t> </a:t>
                </a:r>
                <a14:m>
                  <m:oMath xmlns:m="http://schemas.openxmlformats.org/officeDocument/2006/math">
                    <m:r>
                      <a:rPr lang="en-US" altLang="zh-TW" sz="2000" i="1" dirty="0">
                        <a:solidFill>
                          <a:schemeClr val="tx2"/>
                        </a:solidFill>
                        <a:latin typeface="Cambria Math" panose="02040503050406030204" pitchFamily="18" charset="0"/>
                        <a:ea typeface="Cambria Math" panose="02040503050406030204" pitchFamily="18" charset="0"/>
                      </a:rPr>
                      <m:t>−</m:t>
                    </m:r>
                  </m:oMath>
                </a14:m>
                <a:r>
                  <a:rPr lang="en-US" altLang="zh-TW" sz="2000" dirty="0" smtClean="0">
                    <a:solidFill>
                      <a:schemeClr val="tx2"/>
                    </a:solidFill>
                    <a:latin typeface="Cambria Math" panose="02040503050406030204" pitchFamily="18" charset="0"/>
                  </a:rPr>
                  <a:t>[(</a:t>
                </a:r>
                <a14:m>
                  <m:oMath xmlns:m="http://schemas.openxmlformats.org/officeDocument/2006/math">
                    <m:r>
                      <a:rPr lang="en-US" altLang="zh-TW" sz="2000" i="1" dirty="0" smtClean="0">
                        <a:solidFill>
                          <a:schemeClr val="tx2"/>
                        </a:solidFill>
                        <a:latin typeface="Cambria Math" panose="02040503050406030204" pitchFamily="18" charset="0"/>
                        <a:ea typeface="Cambria Math" panose="02040503050406030204" pitchFamily="18" charset="0"/>
                      </a:rPr>
                      <m:t>−</m:t>
                    </m:r>
                  </m:oMath>
                </a14:m>
                <a:r>
                  <a:rPr lang="en-US" altLang="zh-TW" sz="2000" dirty="0" smtClean="0">
                    <a:solidFill>
                      <a:schemeClr val="tx2"/>
                    </a:solidFill>
                    <a:latin typeface="Cambria Math" panose="02040503050406030204" pitchFamily="18" charset="0"/>
                  </a:rPr>
                  <a:t>NSLP</a:t>
                </a:r>
                <a:r>
                  <a:rPr lang="en-US" altLang="zh-TW" sz="2000" baseline="-25000" dirty="0" smtClean="0">
                    <a:solidFill>
                      <a:schemeClr val="tx2"/>
                    </a:solidFill>
                    <a:latin typeface="Cambria Math" panose="02040503050406030204" pitchFamily="18" charset="0"/>
                  </a:rPr>
                  <a:t>1</a:t>
                </a:r>
                <a:r>
                  <a:rPr lang="en-US" altLang="zh-TW" sz="2000" dirty="0" smtClean="0">
                    <a:solidFill>
                      <a:schemeClr val="tx2"/>
                    </a:solidFill>
                    <a:latin typeface="Cambria Math" panose="02040503050406030204" pitchFamily="18" charset="0"/>
                  </a:rPr>
                  <a:t> + NSLP</a:t>
                </a:r>
                <a:r>
                  <a:rPr lang="en-US" altLang="zh-TW" sz="2000" baseline="-25000" dirty="0" smtClean="0">
                    <a:solidFill>
                      <a:schemeClr val="tx2"/>
                    </a:solidFill>
                    <a:latin typeface="Cambria Math" panose="02040503050406030204" pitchFamily="18" charset="0"/>
                  </a:rPr>
                  <a:t>2</a:t>
                </a:r>
                <a:r>
                  <a:rPr lang="en-US" altLang="zh-TW" sz="2000" dirty="0" smtClean="0">
                    <a:solidFill>
                      <a:schemeClr val="tx2"/>
                    </a:solidFill>
                    <a:latin typeface="Cambria Math" panose="02040503050406030204" pitchFamily="18" charset="0"/>
                  </a:rPr>
                  <a:t>)+ (SSLP</a:t>
                </a:r>
                <a:r>
                  <a:rPr lang="en-US" altLang="zh-TW" sz="2000" baseline="-25000" dirty="0" smtClean="0">
                    <a:solidFill>
                      <a:schemeClr val="tx2"/>
                    </a:solidFill>
                    <a:latin typeface="Cambria Math" panose="02040503050406030204" pitchFamily="18" charset="0"/>
                  </a:rPr>
                  <a:t>1</a:t>
                </a:r>
                <a:r>
                  <a:rPr lang="en-US" altLang="zh-TW" sz="2000" dirty="0" smtClean="0">
                    <a:solidFill>
                      <a:schemeClr val="tx2"/>
                    </a:solidFill>
                    <a:latin typeface="Cambria Math" panose="02040503050406030204" pitchFamily="18" charset="0"/>
                  </a:rPr>
                  <a:t> + SSLP</a:t>
                </a:r>
                <a:r>
                  <a:rPr lang="en-US" altLang="zh-TW" sz="2000" baseline="-25000" dirty="0" smtClean="0">
                    <a:solidFill>
                      <a:schemeClr val="tx2"/>
                    </a:solidFill>
                    <a:latin typeface="Cambria Math" panose="02040503050406030204" pitchFamily="18" charset="0"/>
                  </a:rPr>
                  <a:t>2</a:t>
                </a:r>
                <a:r>
                  <a:rPr lang="en-US" altLang="zh-TW" sz="2000" dirty="0" smtClean="0">
                    <a:solidFill>
                      <a:schemeClr val="tx2"/>
                    </a:solidFill>
                    <a:latin typeface="Cambria Math" panose="02040503050406030204" pitchFamily="18" charset="0"/>
                  </a:rPr>
                  <a:t>)]</a:t>
                </a:r>
                <a:endParaRPr lang="zh-TW" altLang="en-US" sz="2000" dirty="0">
                  <a:solidFill>
                    <a:schemeClr val="tx2"/>
                  </a:solidFill>
                  <a:latin typeface="Cambria Math" panose="02040503050406030204" pitchFamily="18" charset="0"/>
                </a:endParaRPr>
              </a:p>
            </p:txBody>
          </p:sp>
        </mc:Choice>
        <mc:Fallback xmlns="">
          <p:sp>
            <p:nvSpPr>
              <p:cNvPr id="6" name="文字方塊 5">
                <a:extLst>
                  <a:ext uri="{FF2B5EF4-FFF2-40B4-BE49-F238E27FC236}">
                    <a16:creationId xmlns:a16="http://schemas.microsoft.com/office/drawing/2014/main" id="{ECC7049A-798F-4120-B60D-B53DE8679576}"/>
                  </a:ext>
                </a:extLst>
              </p:cNvPr>
              <p:cNvSpPr txBox="1">
                <a:spLocks noRot="1" noChangeAspect="1" noMove="1" noResize="1" noEditPoints="1" noAdjustHandles="1" noChangeArrowheads="1" noChangeShapeType="1" noTextEdit="1"/>
              </p:cNvSpPr>
              <p:nvPr/>
            </p:nvSpPr>
            <p:spPr>
              <a:xfrm>
                <a:off x="553306" y="1163140"/>
                <a:ext cx="5646226" cy="307777"/>
              </a:xfrm>
              <a:prstGeom prst="rect">
                <a:avLst/>
              </a:prstGeom>
              <a:blipFill>
                <a:blip r:embed="rId3"/>
                <a:stretch>
                  <a:fillRect l="-1620" t="-34000" r="-2052" b="-42000"/>
                </a:stretch>
              </a:blipFill>
            </p:spPr>
            <p:txBody>
              <a:bodyPr/>
              <a:lstStyle/>
              <a:p>
                <a:r>
                  <a:rPr lang="zh-TW" altLang="en-US">
                    <a:noFill/>
                  </a:rPr>
                  <a:t> </a:t>
                </a:r>
              </a:p>
            </p:txBody>
          </p:sp>
        </mc:Fallback>
      </mc:AlternateContent>
      <p:sp>
        <p:nvSpPr>
          <p:cNvPr id="5" name="矩形 4"/>
          <p:cNvSpPr/>
          <p:nvPr/>
        </p:nvSpPr>
        <p:spPr>
          <a:xfrm>
            <a:off x="247069" y="5571733"/>
            <a:ext cx="8648576" cy="923330"/>
          </a:xfrm>
          <a:prstGeom prst="rect">
            <a:avLst/>
          </a:prstGeom>
        </p:spPr>
        <p:txBody>
          <a:bodyPr wrap="square">
            <a:spAutoFit/>
          </a:bodyPr>
          <a:lstStyle/>
          <a:p>
            <a:r>
              <a:rPr lang="en-US" altLang="zh-TW" dirty="0" smtClean="0">
                <a:solidFill>
                  <a:schemeClr val="tx2"/>
                </a:solidFill>
                <a:latin typeface="Times New Roman" panose="02020603050405020304" pitchFamily="18" charset="0"/>
                <a:cs typeface="Times New Roman" panose="02020603050405020304" pitchFamily="18" charset="0"/>
              </a:rPr>
              <a:t>The boreal </a:t>
            </a:r>
            <a:r>
              <a:rPr lang="en-US" altLang="zh-TW" dirty="0">
                <a:solidFill>
                  <a:schemeClr val="tx2"/>
                </a:solidFill>
                <a:latin typeface="Times New Roman" panose="02020603050405020304" pitchFamily="18" charset="0"/>
                <a:cs typeface="Times New Roman" panose="02020603050405020304" pitchFamily="18" charset="0"/>
              </a:rPr>
              <a:t>winter subtropical and extratropical sea surface pressure (SLP) anomalies over both the North and South Pacific are significantly related to the </a:t>
            </a:r>
            <a:r>
              <a:rPr lang="en-US" altLang="zh-TW" dirty="0" smtClean="0">
                <a:solidFill>
                  <a:schemeClr val="tx2"/>
                </a:solidFill>
                <a:latin typeface="Times New Roman" panose="02020603050405020304" pitchFamily="18" charset="0"/>
                <a:cs typeface="Times New Roman" panose="02020603050405020304" pitchFamily="18" charset="0"/>
              </a:rPr>
              <a:t>ENSO </a:t>
            </a:r>
            <a:r>
              <a:rPr lang="en-US" altLang="zh-TW" dirty="0">
                <a:solidFill>
                  <a:schemeClr val="tx2"/>
                </a:solidFill>
                <a:latin typeface="Times New Roman" panose="02020603050405020304" pitchFamily="18" charset="0"/>
                <a:cs typeface="Times New Roman" panose="02020603050405020304" pitchFamily="18" charset="0"/>
              </a:rPr>
              <a:t>state in the following boreal </a:t>
            </a:r>
            <a:r>
              <a:rPr lang="en-US" altLang="zh-TW" dirty="0" smtClean="0">
                <a:solidFill>
                  <a:schemeClr val="tx2"/>
                </a:solidFill>
                <a:latin typeface="Times New Roman" panose="02020603050405020304" pitchFamily="18" charset="0"/>
                <a:cs typeface="Times New Roman" panose="02020603050405020304" pitchFamily="18" charset="0"/>
              </a:rPr>
              <a:t>winter (Ding et al. 2016)</a:t>
            </a:r>
            <a:endParaRPr lang="zh-TW" altLang="en-US" dirty="0">
              <a:solidFill>
                <a:schemeClr val="tx2"/>
              </a:solidFill>
              <a:latin typeface="Times New Roman" panose="02020603050405020304" pitchFamily="18" charset="0"/>
              <a:cs typeface="Times New Roman" panose="02020603050405020304" pitchFamily="18" charset="0"/>
            </a:endParaRPr>
          </a:p>
        </p:txBody>
      </p:sp>
      <p:sp>
        <p:nvSpPr>
          <p:cNvPr id="8" name="矩形 7"/>
          <p:cNvSpPr/>
          <p:nvPr/>
        </p:nvSpPr>
        <p:spPr>
          <a:xfrm>
            <a:off x="1969911" y="1986132"/>
            <a:ext cx="784189" cy="369332"/>
          </a:xfrm>
          <a:prstGeom prst="rect">
            <a:avLst/>
          </a:prstGeom>
        </p:spPr>
        <p:txBody>
          <a:bodyPr wrap="none">
            <a:spAutoFit/>
          </a:bodyPr>
          <a:lstStyle/>
          <a:p>
            <a:r>
              <a:rPr lang="en-US" altLang="zh-TW" b="1" dirty="0" smtClean="0">
                <a:solidFill>
                  <a:srgbClr val="FF0000"/>
                </a:solidFill>
                <a:latin typeface="Cambria Math" panose="02040503050406030204" pitchFamily="18" charset="0"/>
              </a:rPr>
              <a:t>NSLP</a:t>
            </a:r>
            <a:r>
              <a:rPr lang="en-US" altLang="zh-TW" b="1" baseline="-25000" dirty="0" smtClean="0">
                <a:solidFill>
                  <a:srgbClr val="FF0000"/>
                </a:solidFill>
                <a:latin typeface="Cambria Math" panose="02040503050406030204" pitchFamily="18" charset="0"/>
              </a:rPr>
              <a:t>1</a:t>
            </a:r>
            <a:endParaRPr lang="zh-TW" altLang="en-US" b="1" dirty="0">
              <a:solidFill>
                <a:srgbClr val="FF0000"/>
              </a:solidFill>
            </a:endParaRPr>
          </a:p>
        </p:txBody>
      </p:sp>
      <p:sp>
        <p:nvSpPr>
          <p:cNvPr id="10" name="矩形 9"/>
          <p:cNvSpPr/>
          <p:nvPr/>
        </p:nvSpPr>
        <p:spPr>
          <a:xfrm>
            <a:off x="1885245" y="2822162"/>
            <a:ext cx="784189" cy="369332"/>
          </a:xfrm>
          <a:prstGeom prst="rect">
            <a:avLst/>
          </a:prstGeom>
        </p:spPr>
        <p:txBody>
          <a:bodyPr wrap="none">
            <a:spAutoFit/>
          </a:bodyPr>
          <a:lstStyle/>
          <a:p>
            <a:r>
              <a:rPr lang="en-US" altLang="zh-TW" b="1" dirty="0" smtClean="0">
                <a:solidFill>
                  <a:srgbClr val="FF0000"/>
                </a:solidFill>
                <a:latin typeface="Cambria Math" panose="02040503050406030204" pitchFamily="18" charset="0"/>
              </a:rPr>
              <a:t>NSLP</a:t>
            </a:r>
            <a:r>
              <a:rPr lang="en-US" altLang="zh-TW" b="1" baseline="-25000" dirty="0" smtClean="0">
                <a:solidFill>
                  <a:srgbClr val="FF0000"/>
                </a:solidFill>
                <a:latin typeface="Cambria Math" panose="02040503050406030204" pitchFamily="18" charset="0"/>
              </a:rPr>
              <a:t>2</a:t>
            </a:r>
            <a:endParaRPr lang="zh-TW" altLang="en-US" b="1" dirty="0">
              <a:solidFill>
                <a:srgbClr val="FF0000"/>
              </a:solidFill>
            </a:endParaRPr>
          </a:p>
        </p:txBody>
      </p:sp>
      <p:sp>
        <p:nvSpPr>
          <p:cNvPr id="11" name="矩形 10"/>
          <p:cNvSpPr/>
          <p:nvPr/>
        </p:nvSpPr>
        <p:spPr>
          <a:xfrm>
            <a:off x="1672903" y="3842858"/>
            <a:ext cx="742511" cy="369332"/>
          </a:xfrm>
          <a:prstGeom prst="rect">
            <a:avLst/>
          </a:prstGeom>
        </p:spPr>
        <p:txBody>
          <a:bodyPr wrap="none">
            <a:spAutoFit/>
          </a:bodyPr>
          <a:lstStyle/>
          <a:p>
            <a:r>
              <a:rPr lang="en-US" altLang="zh-TW" b="1" dirty="0" smtClean="0">
                <a:solidFill>
                  <a:srgbClr val="FF0000"/>
                </a:solidFill>
                <a:latin typeface="Cambria Math" panose="02040503050406030204" pitchFamily="18" charset="0"/>
              </a:rPr>
              <a:t>SSLP</a:t>
            </a:r>
            <a:r>
              <a:rPr lang="en-US" altLang="zh-TW" b="1" baseline="-25000" dirty="0" smtClean="0">
                <a:solidFill>
                  <a:srgbClr val="FF0000"/>
                </a:solidFill>
                <a:latin typeface="Cambria Math" panose="02040503050406030204" pitchFamily="18" charset="0"/>
              </a:rPr>
              <a:t>1</a:t>
            </a:r>
            <a:endParaRPr lang="zh-TW" altLang="en-US" b="1" dirty="0">
              <a:solidFill>
                <a:srgbClr val="FF0000"/>
              </a:solidFill>
            </a:endParaRPr>
          </a:p>
        </p:txBody>
      </p:sp>
      <p:sp>
        <p:nvSpPr>
          <p:cNvPr id="12" name="矩形 11"/>
          <p:cNvSpPr/>
          <p:nvPr/>
        </p:nvSpPr>
        <p:spPr>
          <a:xfrm>
            <a:off x="3267173" y="4027524"/>
            <a:ext cx="742511" cy="369332"/>
          </a:xfrm>
          <a:prstGeom prst="rect">
            <a:avLst/>
          </a:prstGeom>
        </p:spPr>
        <p:txBody>
          <a:bodyPr wrap="none">
            <a:spAutoFit/>
          </a:bodyPr>
          <a:lstStyle/>
          <a:p>
            <a:r>
              <a:rPr lang="en-US" altLang="zh-TW" b="1" dirty="0" smtClean="0">
                <a:solidFill>
                  <a:srgbClr val="FF0000"/>
                </a:solidFill>
                <a:latin typeface="Cambria Math" panose="02040503050406030204" pitchFamily="18" charset="0"/>
              </a:rPr>
              <a:t>SSLP</a:t>
            </a:r>
            <a:r>
              <a:rPr lang="en-US" altLang="zh-TW" b="1" baseline="-25000" dirty="0" smtClean="0">
                <a:solidFill>
                  <a:srgbClr val="FF0000"/>
                </a:solidFill>
                <a:latin typeface="Cambria Math" panose="02040503050406030204" pitchFamily="18" charset="0"/>
              </a:rPr>
              <a:t>2</a:t>
            </a:r>
            <a:endParaRPr lang="zh-TW" altLang="en-US" b="1" dirty="0">
              <a:solidFill>
                <a:srgbClr val="FF0000"/>
              </a:solidFill>
            </a:endParaRPr>
          </a:p>
        </p:txBody>
      </p:sp>
      <p:sp>
        <p:nvSpPr>
          <p:cNvPr id="14" name="矩形 13"/>
          <p:cNvSpPr/>
          <p:nvPr/>
        </p:nvSpPr>
        <p:spPr>
          <a:xfrm>
            <a:off x="6129867" y="2355464"/>
            <a:ext cx="2420534" cy="369332"/>
          </a:xfrm>
          <a:prstGeom prst="rect">
            <a:avLst/>
          </a:prstGeom>
        </p:spPr>
        <p:txBody>
          <a:bodyPr wrap="none">
            <a:spAutoFit/>
          </a:bodyPr>
          <a:lstStyle/>
          <a:p>
            <a:r>
              <a:rPr lang="en-US" altLang="zh-TW" dirty="0" smtClean="0">
                <a:latin typeface="Times New Roman" panose="02020603050405020304" pitchFamily="18" charset="0"/>
                <a:cs typeface="Times New Roman" panose="02020603050405020304" pitchFamily="18" charset="0"/>
              </a:rPr>
              <a:t>185°–120°W</a:t>
            </a:r>
            <a:r>
              <a:rPr lang="en-US" altLang="zh-TW" dirty="0">
                <a:latin typeface="Times New Roman" panose="02020603050405020304" pitchFamily="18" charset="0"/>
                <a:cs typeface="Times New Roman" panose="02020603050405020304" pitchFamily="18" charset="0"/>
              </a:rPr>
              <a:t>, 50°–</a:t>
            </a:r>
            <a:r>
              <a:rPr lang="en-US" altLang="zh-TW" dirty="0" smtClean="0">
                <a:latin typeface="Times New Roman" panose="02020603050405020304" pitchFamily="18" charset="0"/>
                <a:cs typeface="Times New Roman" panose="02020603050405020304" pitchFamily="18" charset="0"/>
              </a:rPr>
              <a:t>75°N</a:t>
            </a:r>
            <a:endParaRPr lang="zh-TW" altLang="en-US" dirty="0">
              <a:latin typeface="Times New Roman" panose="02020603050405020304" pitchFamily="18" charset="0"/>
              <a:cs typeface="Times New Roman" panose="02020603050405020304" pitchFamily="18" charset="0"/>
            </a:endParaRPr>
          </a:p>
        </p:txBody>
      </p:sp>
      <p:sp>
        <p:nvSpPr>
          <p:cNvPr id="15" name="矩形 14"/>
          <p:cNvSpPr/>
          <p:nvPr/>
        </p:nvSpPr>
        <p:spPr>
          <a:xfrm>
            <a:off x="5807437" y="1986132"/>
            <a:ext cx="1000595" cy="461665"/>
          </a:xfrm>
          <a:prstGeom prst="rect">
            <a:avLst/>
          </a:prstGeom>
        </p:spPr>
        <p:txBody>
          <a:bodyPr wrap="none">
            <a:spAutoFit/>
          </a:bodyPr>
          <a:lstStyle/>
          <a:p>
            <a:r>
              <a:rPr lang="en-US" altLang="zh-TW" sz="2400" dirty="0" smtClean="0">
                <a:solidFill>
                  <a:srgbClr val="FF0000"/>
                </a:solidFill>
                <a:latin typeface="Cambria Math" panose="02040503050406030204" pitchFamily="18" charset="0"/>
              </a:rPr>
              <a:t>NSLP</a:t>
            </a:r>
            <a:r>
              <a:rPr lang="en-US" altLang="zh-TW" sz="2400" baseline="-25000" dirty="0" smtClean="0">
                <a:solidFill>
                  <a:srgbClr val="FF0000"/>
                </a:solidFill>
                <a:latin typeface="Cambria Math" panose="02040503050406030204" pitchFamily="18" charset="0"/>
              </a:rPr>
              <a:t>1</a:t>
            </a:r>
            <a:endParaRPr lang="zh-TW" altLang="en-US" sz="2400" dirty="0">
              <a:solidFill>
                <a:srgbClr val="FF0000"/>
              </a:solidFill>
            </a:endParaRPr>
          </a:p>
        </p:txBody>
      </p:sp>
      <p:sp>
        <p:nvSpPr>
          <p:cNvPr id="16" name="矩形 15"/>
          <p:cNvSpPr/>
          <p:nvPr/>
        </p:nvSpPr>
        <p:spPr>
          <a:xfrm>
            <a:off x="6129867" y="3060201"/>
            <a:ext cx="2420534" cy="369332"/>
          </a:xfrm>
          <a:prstGeom prst="rect">
            <a:avLst/>
          </a:prstGeom>
        </p:spPr>
        <p:txBody>
          <a:bodyPr wrap="none">
            <a:spAutoFit/>
          </a:bodyPr>
          <a:lstStyle/>
          <a:p>
            <a:r>
              <a:rPr lang="en-US" altLang="zh-TW" dirty="0" smtClean="0">
                <a:latin typeface="Times New Roman" panose="02020603050405020304" pitchFamily="18" charset="0"/>
                <a:cs typeface="Times New Roman" panose="02020603050405020304" pitchFamily="18" charset="0"/>
              </a:rPr>
              <a:t>180°–135°W</a:t>
            </a:r>
            <a:r>
              <a:rPr lang="en-US" altLang="zh-TW" dirty="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10°–30°N</a:t>
            </a:r>
            <a:endParaRPr lang="zh-TW" altLang="en-US" dirty="0">
              <a:latin typeface="Times New Roman" panose="02020603050405020304" pitchFamily="18" charset="0"/>
              <a:cs typeface="Times New Roman" panose="02020603050405020304" pitchFamily="18" charset="0"/>
            </a:endParaRPr>
          </a:p>
        </p:txBody>
      </p:sp>
      <p:sp>
        <p:nvSpPr>
          <p:cNvPr id="17" name="矩形 16"/>
          <p:cNvSpPr/>
          <p:nvPr/>
        </p:nvSpPr>
        <p:spPr>
          <a:xfrm>
            <a:off x="5807437" y="2690869"/>
            <a:ext cx="1000595" cy="461665"/>
          </a:xfrm>
          <a:prstGeom prst="rect">
            <a:avLst/>
          </a:prstGeom>
        </p:spPr>
        <p:txBody>
          <a:bodyPr wrap="none">
            <a:spAutoFit/>
          </a:bodyPr>
          <a:lstStyle/>
          <a:p>
            <a:r>
              <a:rPr lang="en-US" altLang="zh-TW" sz="2400" dirty="0" smtClean="0">
                <a:solidFill>
                  <a:srgbClr val="FF0000"/>
                </a:solidFill>
                <a:latin typeface="Cambria Math" panose="02040503050406030204" pitchFamily="18" charset="0"/>
              </a:rPr>
              <a:t>NSLP</a:t>
            </a:r>
            <a:r>
              <a:rPr lang="en-US" altLang="zh-TW" sz="2400" baseline="-25000" dirty="0" smtClean="0">
                <a:solidFill>
                  <a:srgbClr val="FF0000"/>
                </a:solidFill>
                <a:latin typeface="Cambria Math" panose="02040503050406030204" pitchFamily="18" charset="0"/>
              </a:rPr>
              <a:t>2</a:t>
            </a:r>
            <a:endParaRPr lang="zh-TW" altLang="en-US" sz="2400" dirty="0">
              <a:solidFill>
                <a:srgbClr val="FF0000"/>
              </a:solidFill>
            </a:endParaRPr>
          </a:p>
        </p:txBody>
      </p:sp>
      <p:sp>
        <p:nvSpPr>
          <p:cNvPr id="18" name="矩形 17"/>
          <p:cNvSpPr/>
          <p:nvPr/>
        </p:nvSpPr>
        <p:spPr>
          <a:xfrm>
            <a:off x="6137935" y="3856695"/>
            <a:ext cx="2561599" cy="369332"/>
          </a:xfrm>
          <a:prstGeom prst="rect">
            <a:avLst/>
          </a:prstGeom>
        </p:spPr>
        <p:txBody>
          <a:bodyPr wrap="none">
            <a:spAutoFit/>
          </a:bodyPr>
          <a:lstStyle/>
          <a:p>
            <a:r>
              <a:rPr lang="en-US" altLang="zh-TW" dirty="0" smtClean="0">
                <a:latin typeface="Times New Roman" panose="02020603050405020304" pitchFamily="18" charset="0"/>
                <a:cs typeface="Times New Roman" panose="02020603050405020304" pitchFamily="18" charset="0"/>
              </a:rPr>
              <a:t>160°E–150°W</a:t>
            </a:r>
            <a:r>
              <a:rPr lang="en-US" altLang="zh-TW" dirty="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25°–45°S</a:t>
            </a:r>
            <a:endParaRPr lang="zh-TW" altLang="en-US" dirty="0">
              <a:latin typeface="Times New Roman" panose="02020603050405020304" pitchFamily="18" charset="0"/>
              <a:cs typeface="Times New Roman" panose="02020603050405020304" pitchFamily="18" charset="0"/>
            </a:endParaRPr>
          </a:p>
        </p:txBody>
      </p:sp>
      <p:sp>
        <p:nvSpPr>
          <p:cNvPr id="19" name="矩形 18"/>
          <p:cNvSpPr/>
          <p:nvPr/>
        </p:nvSpPr>
        <p:spPr>
          <a:xfrm>
            <a:off x="5815505" y="3487363"/>
            <a:ext cx="942887" cy="461665"/>
          </a:xfrm>
          <a:prstGeom prst="rect">
            <a:avLst/>
          </a:prstGeom>
        </p:spPr>
        <p:txBody>
          <a:bodyPr wrap="none">
            <a:spAutoFit/>
          </a:bodyPr>
          <a:lstStyle/>
          <a:p>
            <a:r>
              <a:rPr lang="en-US" altLang="zh-TW" sz="2400" dirty="0" smtClean="0">
                <a:solidFill>
                  <a:srgbClr val="FF0000"/>
                </a:solidFill>
                <a:latin typeface="Cambria Math" panose="02040503050406030204" pitchFamily="18" charset="0"/>
              </a:rPr>
              <a:t>SSLP</a:t>
            </a:r>
            <a:r>
              <a:rPr lang="en-US" altLang="zh-TW" sz="2400" baseline="-25000" dirty="0" smtClean="0">
                <a:solidFill>
                  <a:srgbClr val="FF0000"/>
                </a:solidFill>
                <a:latin typeface="Cambria Math" panose="02040503050406030204" pitchFamily="18" charset="0"/>
              </a:rPr>
              <a:t>1</a:t>
            </a:r>
            <a:endParaRPr lang="zh-TW" altLang="en-US" sz="2400" dirty="0">
              <a:solidFill>
                <a:srgbClr val="FF0000"/>
              </a:solidFill>
            </a:endParaRPr>
          </a:p>
        </p:txBody>
      </p:sp>
      <p:sp>
        <p:nvSpPr>
          <p:cNvPr id="20" name="矩形 19"/>
          <p:cNvSpPr/>
          <p:nvPr/>
        </p:nvSpPr>
        <p:spPr>
          <a:xfrm>
            <a:off x="6127478" y="4653189"/>
            <a:ext cx="2296526" cy="369332"/>
          </a:xfrm>
          <a:prstGeom prst="rect">
            <a:avLst/>
          </a:prstGeom>
        </p:spPr>
        <p:txBody>
          <a:bodyPr wrap="none">
            <a:spAutoFit/>
          </a:bodyPr>
          <a:lstStyle/>
          <a:p>
            <a:r>
              <a:rPr lang="en-US" altLang="zh-TW" dirty="0" smtClean="0">
                <a:latin typeface="Times New Roman" panose="02020603050405020304" pitchFamily="18" charset="0"/>
                <a:cs typeface="Times New Roman" panose="02020603050405020304" pitchFamily="18" charset="0"/>
              </a:rPr>
              <a:t>110°–75°W</a:t>
            </a:r>
            <a:r>
              <a:rPr lang="en-US" altLang="zh-TW" dirty="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40°–60°S</a:t>
            </a:r>
            <a:endParaRPr lang="zh-TW" altLang="en-US" dirty="0">
              <a:latin typeface="Times New Roman" panose="02020603050405020304" pitchFamily="18" charset="0"/>
              <a:cs typeface="Times New Roman" panose="02020603050405020304" pitchFamily="18" charset="0"/>
            </a:endParaRPr>
          </a:p>
        </p:txBody>
      </p:sp>
      <p:sp>
        <p:nvSpPr>
          <p:cNvPr id="21" name="矩形 20"/>
          <p:cNvSpPr/>
          <p:nvPr/>
        </p:nvSpPr>
        <p:spPr>
          <a:xfrm>
            <a:off x="5805048" y="4283857"/>
            <a:ext cx="942887" cy="461665"/>
          </a:xfrm>
          <a:prstGeom prst="rect">
            <a:avLst/>
          </a:prstGeom>
        </p:spPr>
        <p:txBody>
          <a:bodyPr wrap="none">
            <a:spAutoFit/>
          </a:bodyPr>
          <a:lstStyle/>
          <a:p>
            <a:r>
              <a:rPr lang="en-US" altLang="zh-TW" sz="2400" dirty="0" smtClean="0">
                <a:solidFill>
                  <a:srgbClr val="FF0000"/>
                </a:solidFill>
                <a:latin typeface="Cambria Math" panose="02040503050406030204" pitchFamily="18" charset="0"/>
              </a:rPr>
              <a:t>SSLP</a:t>
            </a:r>
            <a:r>
              <a:rPr lang="en-US" altLang="zh-TW" sz="2400" baseline="-25000" dirty="0" smtClean="0">
                <a:solidFill>
                  <a:srgbClr val="FF0000"/>
                </a:solidFill>
                <a:latin typeface="Cambria Math" panose="02040503050406030204" pitchFamily="18" charset="0"/>
              </a:rPr>
              <a:t>2</a:t>
            </a:r>
            <a:endParaRPr lang="zh-TW" altLang="en-US" sz="2400" dirty="0">
              <a:solidFill>
                <a:srgbClr val="FF0000"/>
              </a:solidFill>
            </a:endParaRPr>
          </a:p>
        </p:txBody>
      </p:sp>
      <p:sp>
        <p:nvSpPr>
          <p:cNvPr id="22" name="矩形 21"/>
          <p:cNvSpPr/>
          <p:nvPr/>
        </p:nvSpPr>
        <p:spPr>
          <a:xfrm>
            <a:off x="440083" y="1091337"/>
            <a:ext cx="5759449" cy="46763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95516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29165167-92E3-48FD-88DE-AE95B2E6CE67}"/>
              </a:ext>
            </a:extLst>
          </p:cNvPr>
          <p:cNvSpPr/>
          <p:nvPr/>
        </p:nvSpPr>
        <p:spPr>
          <a:xfrm>
            <a:off x="134180" y="191128"/>
            <a:ext cx="4645824" cy="707886"/>
          </a:xfrm>
          <a:prstGeom prst="rect">
            <a:avLst/>
          </a:prstGeom>
        </p:spPr>
        <p:txBody>
          <a:bodyPr wrap="none">
            <a:spAutoFit/>
          </a:bodyPr>
          <a:lstStyle/>
          <a:p>
            <a:r>
              <a:rPr lang="en-US" altLang="zh-TW" sz="4000" dirty="0">
                <a:solidFill>
                  <a:srgbClr val="000000"/>
                </a:solidFill>
                <a:latin typeface="Times New Roman" panose="02020603050405020304" pitchFamily="18" charset="0"/>
                <a:cs typeface="Times New Roman" panose="02020603050405020304" pitchFamily="18" charset="0"/>
              </a:rPr>
              <a:t>Extra-tropical forcing</a:t>
            </a:r>
            <a:endParaRPr lang="zh-TW" altLang="en-US" sz="4000" dirty="0">
              <a:solidFill>
                <a:srgbClr val="000000"/>
              </a:solidFill>
              <a:latin typeface="Times New Roman" panose="02020603050405020304" pitchFamily="18" charset="0"/>
              <a:cs typeface="Times New Roman" panose="02020603050405020304" pitchFamily="18" charset="0"/>
            </a:endParaRP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2577" y="2196486"/>
            <a:ext cx="3917245" cy="3917245"/>
          </a:xfrm>
          <a:prstGeom prst="rect">
            <a:avLst/>
          </a:prstGeom>
        </p:spPr>
      </p:pic>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180" y="2283628"/>
            <a:ext cx="5245570" cy="3934178"/>
          </a:xfrm>
          <a:prstGeom prst="rect">
            <a:avLst/>
          </a:prstGeom>
        </p:spPr>
      </p:pic>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ECC7049A-798F-4120-B60D-B53DE8679576}"/>
                  </a:ext>
                </a:extLst>
              </p:cNvPr>
              <p:cNvSpPr txBox="1"/>
              <p:nvPr/>
            </p:nvSpPr>
            <p:spPr>
              <a:xfrm>
                <a:off x="553306" y="1163140"/>
                <a:ext cx="5646226" cy="307777"/>
              </a:xfrm>
              <a:prstGeom prst="rect">
                <a:avLst/>
              </a:prstGeom>
              <a:noFill/>
            </p:spPr>
            <p:txBody>
              <a:bodyPr wrap="none" lIns="0" tIns="0" rIns="0" bIns="0" rtlCol="0">
                <a:spAutoFit/>
              </a:bodyPr>
              <a:lstStyle/>
              <a:p>
                <a14:m>
                  <m:oMath xmlns:m="http://schemas.openxmlformats.org/officeDocument/2006/math">
                    <m:sSub>
                      <m:sSubPr>
                        <m:ctrlPr>
                          <a:rPr lang="en-US" altLang="zh-TW" sz="2000" i="1" smtClean="0">
                            <a:solidFill>
                              <a:schemeClr val="accent1">
                                <a:lumMod val="75000"/>
                              </a:schemeClr>
                            </a:solidFill>
                            <a:latin typeface="Cambria Math" panose="02040503050406030204" pitchFamily="18" charset="0"/>
                          </a:rPr>
                        </m:ctrlPr>
                      </m:sSubPr>
                      <m:e>
                        <m:r>
                          <a:rPr lang="en-US" altLang="zh-TW" sz="2000" i="1">
                            <a:solidFill>
                              <a:schemeClr val="accent1">
                                <a:lumMod val="75000"/>
                              </a:schemeClr>
                            </a:solidFill>
                            <a:latin typeface="Cambria Math" panose="02040503050406030204" pitchFamily="18" charset="0"/>
                          </a:rPr>
                          <m:t>𝑛𝐸𝑃𝐼</m:t>
                        </m:r>
                      </m:e>
                      <m:sub>
                        <m:r>
                          <a:rPr lang="en-US" altLang="zh-TW" sz="2000" b="0" i="1" smtClean="0">
                            <a:solidFill>
                              <a:schemeClr val="accent1">
                                <a:lumMod val="75000"/>
                              </a:schemeClr>
                            </a:solidFill>
                            <a:latin typeface="Cambria Math" panose="02040503050406030204" pitchFamily="18" charset="0"/>
                          </a:rPr>
                          <m:t>𝐸𝑋</m:t>
                        </m:r>
                      </m:sub>
                    </m:sSub>
                    <m:r>
                      <a:rPr lang="en-US" altLang="zh-TW" sz="2000" i="1" smtClean="0">
                        <a:solidFill>
                          <a:schemeClr val="tx2"/>
                        </a:solidFill>
                        <a:latin typeface="Cambria Math" panose="02040503050406030204" pitchFamily="18" charset="0"/>
                      </a:rPr>
                      <m:t>=</m:t>
                    </m:r>
                  </m:oMath>
                </a14:m>
                <a:r>
                  <a:rPr lang="zh-TW" altLang="en-US" sz="2000" dirty="0"/>
                  <a:t> </a:t>
                </a:r>
                <a14:m>
                  <m:oMath xmlns:m="http://schemas.openxmlformats.org/officeDocument/2006/math">
                    <m:r>
                      <a:rPr lang="en-US" altLang="zh-TW" sz="2000" i="1" dirty="0">
                        <a:solidFill>
                          <a:schemeClr val="tx2"/>
                        </a:solidFill>
                        <a:latin typeface="Cambria Math" panose="02040503050406030204" pitchFamily="18" charset="0"/>
                        <a:ea typeface="Cambria Math" panose="02040503050406030204" pitchFamily="18" charset="0"/>
                      </a:rPr>
                      <m:t>−</m:t>
                    </m:r>
                  </m:oMath>
                </a14:m>
                <a:r>
                  <a:rPr lang="en-US" altLang="zh-TW" sz="2000" dirty="0" smtClean="0">
                    <a:solidFill>
                      <a:schemeClr val="tx2"/>
                    </a:solidFill>
                    <a:latin typeface="Cambria Math" panose="02040503050406030204" pitchFamily="18" charset="0"/>
                  </a:rPr>
                  <a:t>[(</a:t>
                </a:r>
                <a14:m>
                  <m:oMath xmlns:m="http://schemas.openxmlformats.org/officeDocument/2006/math">
                    <m:r>
                      <a:rPr lang="en-US" altLang="zh-TW" sz="2000" i="1" dirty="0" smtClean="0">
                        <a:solidFill>
                          <a:schemeClr val="tx2"/>
                        </a:solidFill>
                        <a:latin typeface="Cambria Math" panose="02040503050406030204" pitchFamily="18" charset="0"/>
                        <a:ea typeface="Cambria Math" panose="02040503050406030204" pitchFamily="18" charset="0"/>
                      </a:rPr>
                      <m:t>−</m:t>
                    </m:r>
                  </m:oMath>
                </a14:m>
                <a:r>
                  <a:rPr lang="en-US" altLang="zh-TW" sz="2000" dirty="0" smtClean="0">
                    <a:solidFill>
                      <a:schemeClr val="tx2"/>
                    </a:solidFill>
                    <a:latin typeface="Cambria Math" panose="02040503050406030204" pitchFamily="18" charset="0"/>
                  </a:rPr>
                  <a:t>NSLP</a:t>
                </a:r>
                <a:r>
                  <a:rPr lang="en-US" altLang="zh-TW" sz="2000" baseline="-25000" dirty="0" smtClean="0">
                    <a:solidFill>
                      <a:schemeClr val="tx2"/>
                    </a:solidFill>
                    <a:latin typeface="Cambria Math" panose="02040503050406030204" pitchFamily="18" charset="0"/>
                  </a:rPr>
                  <a:t>1</a:t>
                </a:r>
                <a:r>
                  <a:rPr lang="en-US" altLang="zh-TW" sz="2000" dirty="0" smtClean="0">
                    <a:solidFill>
                      <a:schemeClr val="tx2"/>
                    </a:solidFill>
                    <a:latin typeface="Cambria Math" panose="02040503050406030204" pitchFamily="18" charset="0"/>
                  </a:rPr>
                  <a:t> + NSLP</a:t>
                </a:r>
                <a:r>
                  <a:rPr lang="en-US" altLang="zh-TW" sz="2000" baseline="-25000" dirty="0" smtClean="0">
                    <a:solidFill>
                      <a:schemeClr val="tx2"/>
                    </a:solidFill>
                    <a:latin typeface="Cambria Math" panose="02040503050406030204" pitchFamily="18" charset="0"/>
                  </a:rPr>
                  <a:t>2</a:t>
                </a:r>
                <a:r>
                  <a:rPr lang="en-US" altLang="zh-TW" sz="2000" dirty="0" smtClean="0">
                    <a:solidFill>
                      <a:schemeClr val="tx2"/>
                    </a:solidFill>
                    <a:latin typeface="Cambria Math" panose="02040503050406030204" pitchFamily="18" charset="0"/>
                  </a:rPr>
                  <a:t>)+ (SSLP</a:t>
                </a:r>
                <a:r>
                  <a:rPr lang="en-US" altLang="zh-TW" sz="2000" baseline="-25000" dirty="0" smtClean="0">
                    <a:solidFill>
                      <a:schemeClr val="tx2"/>
                    </a:solidFill>
                    <a:latin typeface="Cambria Math" panose="02040503050406030204" pitchFamily="18" charset="0"/>
                  </a:rPr>
                  <a:t>1</a:t>
                </a:r>
                <a:r>
                  <a:rPr lang="en-US" altLang="zh-TW" sz="2000" dirty="0" smtClean="0">
                    <a:solidFill>
                      <a:schemeClr val="tx2"/>
                    </a:solidFill>
                    <a:latin typeface="Cambria Math" panose="02040503050406030204" pitchFamily="18" charset="0"/>
                  </a:rPr>
                  <a:t> + SSLP</a:t>
                </a:r>
                <a:r>
                  <a:rPr lang="en-US" altLang="zh-TW" sz="2000" baseline="-25000" dirty="0" smtClean="0">
                    <a:solidFill>
                      <a:schemeClr val="tx2"/>
                    </a:solidFill>
                    <a:latin typeface="Cambria Math" panose="02040503050406030204" pitchFamily="18" charset="0"/>
                  </a:rPr>
                  <a:t>2</a:t>
                </a:r>
                <a:r>
                  <a:rPr lang="en-US" altLang="zh-TW" sz="2000" dirty="0" smtClean="0">
                    <a:solidFill>
                      <a:schemeClr val="tx2"/>
                    </a:solidFill>
                    <a:latin typeface="Cambria Math" panose="02040503050406030204" pitchFamily="18" charset="0"/>
                  </a:rPr>
                  <a:t>)]</a:t>
                </a:r>
                <a:endParaRPr lang="zh-TW" altLang="en-US" sz="2000" dirty="0">
                  <a:solidFill>
                    <a:schemeClr val="tx2"/>
                  </a:solidFill>
                  <a:latin typeface="Cambria Math" panose="02040503050406030204" pitchFamily="18" charset="0"/>
                </a:endParaRPr>
              </a:p>
            </p:txBody>
          </p:sp>
        </mc:Choice>
        <mc:Fallback xmlns="">
          <p:sp>
            <p:nvSpPr>
              <p:cNvPr id="8" name="文字方塊 7">
                <a:extLst>
                  <a:ext uri="{FF2B5EF4-FFF2-40B4-BE49-F238E27FC236}">
                    <a16:creationId xmlns:a16="http://schemas.microsoft.com/office/drawing/2014/main" id="{ECC7049A-798F-4120-B60D-B53DE8679576}"/>
                  </a:ext>
                </a:extLst>
              </p:cNvPr>
              <p:cNvSpPr txBox="1">
                <a:spLocks noRot="1" noChangeAspect="1" noMove="1" noResize="1" noEditPoints="1" noAdjustHandles="1" noChangeArrowheads="1" noChangeShapeType="1" noTextEdit="1"/>
              </p:cNvSpPr>
              <p:nvPr/>
            </p:nvSpPr>
            <p:spPr>
              <a:xfrm>
                <a:off x="553306" y="1163140"/>
                <a:ext cx="5646226" cy="307777"/>
              </a:xfrm>
              <a:prstGeom prst="rect">
                <a:avLst/>
              </a:prstGeom>
              <a:blipFill>
                <a:blip r:embed="rId4"/>
                <a:stretch>
                  <a:fillRect l="-1620" t="-34000" r="-2052" b="-42000"/>
                </a:stretch>
              </a:blipFill>
            </p:spPr>
            <p:txBody>
              <a:bodyPr/>
              <a:lstStyle/>
              <a:p>
                <a:r>
                  <a:rPr lang="zh-TW" altLang="en-US">
                    <a:noFill/>
                  </a:rPr>
                  <a:t> </a:t>
                </a:r>
              </a:p>
            </p:txBody>
          </p:sp>
        </mc:Fallback>
      </mc:AlternateContent>
      <p:sp>
        <p:nvSpPr>
          <p:cNvPr id="9" name="矩形 8"/>
          <p:cNvSpPr/>
          <p:nvPr/>
        </p:nvSpPr>
        <p:spPr>
          <a:xfrm>
            <a:off x="440083" y="1091337"/>
            <a:ext cx="5759449" cy="46763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271083" y="1598133"/>
            <a:ext cx="7958668" cy="646331"/>
          </a:xfrm>
          <a:prstGeom prst="rect">
            <a:avLst/>
          </a:prstGeom>
          <a:noFill/>
        </p:spPr>
        <p:txBody>
          <a:bodyPr wrap="square" rtlCol="0">
            <a:spAutoFit/>
          </a:bodyPr>
          <a:lstStyle/>
          <a:p>
            <a:r>
              <a:rPr lang="en-US" altLang="zh-TW" dirty="0" smtClean="0">
                <a:solidFill>
                  <a:schemeClr val="tx2"/>
                </a:solidFill>
                <a:latin typeface="Times New Roman" panose="02020603050405020304" pitchFamily="18" charset="0"/>
                <a:cs typeface="Times New Roman" panose="02020603050405020304" pitchFamily="18" charset="0"/>
              </a:rPr>
              <a:t>10-months </a:t>
            </a:r>
            <a:r>
              <a:rPr lang="en-US" altLang="zh-TW" dirty="0" err="1" smtClean="0">
                <a:solidFill>
                  <a:schemeClr val="tx2"/>
                </a:solidFill>
                <a:latin typeface="Times New Roman" panose="02020603050405020304" pitchFamily="18" charset="0"/>
                <a:cs typeface="Times New Roman" panose="02020603050405020304" pitchFamily="18" charset="0"/>
              </a:rPr>
              <a:t>lowpass</a:t>
            </a:r>
            <a:r>
              <a:rPr lang="en-US" altLang="zh-TW" dirty="0" smtClean="0">
                <a:solidFill>
                  <a:schemeClr val="tx2"/>
                </a:solidFill>
                <a:latin typeface="Times New Roman" panose="02020603050405020304" pitchFamily="18" charset="0"/>
                <a:cs typeface="Times New Roman" panose="02020603050405020304" pitchFamily="18" charset="0"/>
              </a:rPr>
              <a:t> filter is added to remove the high frequency noise and keep the interannual variability associated with ENSO</a:t>
            </a:r>
            <a:endParaRPr lang="zh-TW" altLang="en-US" dirty="0">
              <a:solidFill>
                <a:schemeClr val="tx2"/>
              </a:solidFill>
              <a:latin typeface="Times New Roman" panose="02020603050405020304" pitchFamily="18" charset="0"/>
              <a:cs typeface="Times New Roman" panose="02020603050405020304" pitchFamily="18" charset="0"/>
            </a:endParaRPr>
          </a:p>
        </p:txBody>
      </p:sp>
      <p:sp>
        <p:nvSpPr>
          <p:cNvPr id="11" name="文字方塊 10"/>
          <p:cNvSpPr txBox="1"/>
          <p:nvPr/>
        </p:nvSpPr>
        <p:spPr>
          <a:xfrm>
            <a:off x="1248353" y="6256970"/>
            <a:ext cx="6981398" cy="369332"/>
          </a:xfrm>
          <a:prstGeom prst="rect">
            <a:avLst/>
          </a:prstGeom>
          <a:noFill/>
        </p:spPr>
        <p:txBody>
          <a:bodyPr wrap="none" rtlCol="0">
            <a:spAutoFit/>
          </a:bodyPr>
          <a:lstStyle/>
          <a:p>
            <a:r>
              <a:rPr lang="en-US" altLang="zh-TW" dirty="0" smtClean="0">
                <a:solidFill>
                  <a:schemeClr val="tx2"/>
                </a:solidFill>
                <a:latin typeface="Times New Roman" panose="02020603050405020304" pitchFamily="18" charset="0"/>
                <a:cs typeface="Times New Roman" panose="02020603050405020304" pitchFamily="18" charset="0"/>
              </a:rPr>
              <a:t>The relationship between Ni</a:t>
            </a:r>
            <a:r>
              <a:rPr lang="en-US" altLang="zh-TW" dirty="0">
                <a:solidFill>
                  <a:schemeClr val="tx2"/>
                </a:solidFill>
                <a:latin typeface="Times New Roman" panose="02020603050405020304" pitchFamily="18" charset="0"/>
                <a:cs typeface="Times New Roman" panose="02020603050405020304" pitchFamily="18" charset="0"/>
              </a:rPr>
              <a:t>ñ</a:t>
            </a:r>
            <a:r>
              <a:rPr lang="en-US" altLang="zh-TW" dirty="0" smtClean="0">
                <a:solidFill>
                  <a:schemeClr val="tx2"/>
                </a:solidFill>
                <a:latin typeface="Times New Roman" panose="02020603050405020304" pitchFamily="18" charset="0"/>
                <a:cs typeface="Times New Roman" panose="02020603050405020304" pitchFamily="18" charset="0"/>
              </a:rPr>
              <a:t>o34 and </a:t>
            </a:r>
            <a:r>
              <a:rPr lang="en-US" altLang="zh-TW" dirty="0" err="1" smtClean="0">
                <a:solidFill>
                  <a:schemeClr val="tx2"/>
                </a:solidFill>
                <a:latin typeface="Times New Roman" panose="02020603050405020304" pitchFamily="18" charset="0"/>
                <a:cs typeface="Times New Roman" panose="02020603050405020304" pitchFamily="18" charset="0"/>
              </a:rPr>
              <a:t>nEPIex</a:t>
            </a:r>
            <a:r>
              <a:rPr lang="en-US" altLang="zh-TW" dirty="0" smtClean="0">
                <a:solidFill>
                  <a:schemeClr val="tx2"/>
                </a:solidFill>
                <a:latin typeface="Times New Roman" panose="02020603050405020304" pitchFamily="18" charset="0"/>
                <a:cs typeface="Times New Roman" panose="02020603050405020304" pitchFamily="18" charset="0"/>
              </a:rPr>
              <a:t> is better after </a:t>
            </a:r>
            <a:r>
              <a:rPr lang="en-US" altLang="zh-TW" dirty="0" err="1" smtClean="0">
                <a:solidFill>
                  <a:schemeClr val="tx2"/>
                </a:solidFill>
                <a:latin typeface="Times New Roman" panose="02020603050405020304" pitchFamily="18" charset="0"/>
                <a:cs typeface="Times New Roman" panose="02020603050405020304" pitchFamily="18" charset="0"/>
              </a:rPr>
              <a:t>lowpass</a:t>
            </a:r>
            <a:r>
              <a:rPr lang="en-US" altLang="zh-TW" dirty="0" smtClean="0">
                <a:solidFill>
                  <a:schemeClr val="tx2"/>
                </a:solidFill>
                <a:latin typeface="Times New Roman" panose="02020603050405020304" pitchFamily="18" charset="0"/>
                <a:cs typeface="Times New Roman" panose="02020603050405020304" pitchFamily="18" charset="0"/>
              </a:rPr>
              <a:t> filter</a:t>
            </a:r>
            <a:endParaRPr lang="zh-TW" altLang="en-US"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25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29165167-92E3-48FD-88DE-AE95B2E6CE67}"/>
              </a:ext>
            </a:extLst>
          </p:cNvPr>
          <p:cNvSpPr/>
          <p:nvPr/>
        </p:nvSpPr>
        <p:spPr>
          <a:xfrm>
            <a:off x="134180" y="191128"/>
            <a:ext cx="4645824" cy="707886"/>
          </a:xfrm>
          <a:prstGeom prst="rect">
            <a:avLst/>
          </a:prstGeom>
        </p:spPr>
        <p:txBody>
          <a:bodyPr wrap="none">
            <a:spAutoFit/>
          </a:bodyPr>
          <a:lstStyle/>
          <a:p>
            <a:r>
              <a:rPr lang="en-US" altLang="zh-TW" sz="4000" dirty="0">
                <a:solidFill>
                  <a:srgbClr val="000000"/>
                </a:solidFill>
                <a:latin typeface="Times New Roman" panose="02020603050405020304" pitchFamily="18" charset="0"/>
                <a:cs typeface="Times New Roman" panose="02020603050405020304" pitchFamily="18" charset="0"/>
              </a:rPr>
              <a:t>Extra-tropical forcing</a:t>
            </a:r>
            <a:endParaRPr lang="zh-TW" altLang="en-US" sz="4000" dirty="0">
              <a:solidFill>
                <a:srgbClr val="000000"/>
              </a:solidFill>
              <a:latin typeface="Times New Roman" panose="02020603050405020304" pitchFamily="18" charset="0"/>
              <a:cs typeface="Times New Roman" panose="02020603050405020304" pitchFamily="18" charset="0"/>
            </a:endParaRPr>
          </a:p>
        </p:txBody>
      </p:sp>
      <p:pic>
        <p:nvPicPr>
          <p:cNvPr id="6" name="圖片 5"/>
          <p:cNvPicPr>
            <a:picLocks noChangeAspect="1"/>
          </p:cNvPicPr>
          <p:nvPr/>
        </p:nvPicPr>
        <p:blipFill rotWithShape="1">
          <a:blip r:embed="rId2" cstate="print">
            <a:extLst>
              <a:ext uri="{28A0092B-C50C-407E-A947-70E740481C1C}">
                <a14:useLocalDpi xmlns:a14="http://schemas.microsoft.com/office/drawing/2010/main" val="0"/>
              </a:ext>
            </a:extLst>
          </a:blip>
          <a:srcRect t="10317" r="6172" b="48299"/>
          <a:stretch/>
        </p:blipFill>
        <p:spPr>
          <a:xfrm>
            <a:off x="11289" y="2510165"/>
            <a:ext cx="8579556" cy="1397756"/>
          </a:xfrm>
          <a:prstGeom prst="rect">
            <a:avLst/>
          </a:prstGeom>
        </p:spPr>
      </p:pic>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ECC7049A-798F-4120-B60D-B53DE8679576}"/>
                  </a:ext>
                </a:extLst>
              </p:cNvPr>
              <p:cNvSpPr txBox="1"/>
              <p:nvPr/>
            </p:nvSpPr>
            <p:spPr>
              <a:xfrm>
                <a:off x="553306" y="1163140"/>
                <a:ext cx="5646226" cy="307777"/>
              </a:xfrm>
              <a:prstGeom prst="rect">
                <a:avLst/>
              </a:prstGeom>
              <a:noFill/>
            </p:spPr>
            <p:txBody>
              <a:bodyPr wrap="none" lIns="0" tIns="0" rIns="0" bIns="0" rtlCol="0">
                <a:spAutoFit/>
              </a:bodyPr>
              <a:lstStyle/>
              <a:p>
                <a14:m>
                  <m:oMath xmlns:m="http://schemas.openxmlformats.org/officeDocument/2006/math">
                    <m:sSub>
                      <m:sSubPr>
                        <m:ctrlPr>
                          <a:rPr lang="en-US" altLang="zh-TW" sz="2000" i="1" smtClean="0">
                            <a:solidFill>
                              <a:schemeClr val="accent1">
                                <a:lumMod val="75000"/>
                              </a:schemeClr>
                            </a:solidFill>
                            <a:latin typeface="Cambria Math" panose="02040503050406030204" pitchFamily="18" charset="0"/>
                          </a:rPr>
                        </m:ctrlPr>
                      </m:sSubPr>
                      <m:e>
                        <m:r>
                          <a:rPr lang="en-US" altLang="zh-TW" sz="2000" i="1">
                            <a:solidFill>
                              <a:schemeClr val="accent1">
                                <a:lumMod val="75000"/>
                              </a:schemeClr>
                            </a:solidFill>
                            <a:latin typeface="Cambria Math" panose="02040503050406030204" pitchFamily="18" charset="0"/>
                          </a:rPr>
                          <m:t>𝑛𝐸𝑃𝐼</m:t>
                        </m:r>
                      </m:e>
                      <m:sub>
                        <m:r>
                          <a:rPr lang="en-US" altLang="zh-TW" sz="2000" b="0" i="1" smtClean="0">
                            <a:solidFill>
                              <a:schemeClr val="accent1">
                                <a:lumMod val="75000"/>
                              </a:schemeClr>
                            </a:solidFill>
                            <a:latin typeface="Cambria Math" panose="02040503050406030204" pitchFamily="18" charset="0"/>
                          </a:rPr>
                          <m:t>𝐸𝑋</m:t>
                        </m:r>
                      </m:sub>
                    </m:sSub>
                    <m:r>
                      <a:rPr lang="en-US" altLang="zh-TW" sz="2000" i="1" smtClean="0">
                        <a:solidFill>
                          <a:schemeClr val="tx2"/>
                        </a:solidFill>
                        <a:latin typeface="Cambria Math" panose="02040503050406030204" pitchFamily="18" charset="0"/>
                      </a:rPr>
                      <m:t>=</m:t>
                    </m:r>
                  </m:oMath>
                </a14:m>
                <a:r>
                  <a:rPr lang="zh-TW" altLang="en-US" sz="2000" dirty="0"/>
                  <a:t> </a:t>
                </a:r>
                <a14:m>
                  <m:oMath xmlns:m="http://schemas.openxmlformats.org/officeDocument/2006/math">
                    <m:r>
                      <a:rPr lang="en-US" altLang="zh-TW" sz="2000" i="1" dirty="0">
                        <a:solidFill>
                          <a:schemeClr val="tx2"/>
                        </a:solidFill>
                        <a:latin typeface="Cambria Math" panose="02040503050406030204" pitchFamily="18" charset="0"/>
                        <a:ea typeface="Cambria Math" panose="02040503050406030204" pitchFamily="18" charset="0"/>
                      </a:rPr>
                      <m:t>−</m:t>
                    </m:r>
                  </m:oMath>
                </a14:m>
                <a:r>
                  <a:rPr lang="en-US" altLang="zh-TW" sz="2000" dirty="0" smtClean="0">
                    <a:solidFill>
                      <a:schemeClr val="tx2"/>
                    </a:solidFill>
                    <a:latin typeface="Cambria Math" panose="02040503050406030204" pitchFamily="18" charset="0"/>
                  </a:rPr>
                  <a:t>[(</a:t>
                </a:r>
                <a14:m>
                  <m:oMath xmlns:m="http://schemas.openxmlformats.org/officeDocument/2006/math">
                    <m:r>
                      <a:rPr lang="en-US" altLang="zh-TW" sz="2000" i="1" dirty="0" smtClean="0">
                        <a:solidFill>
                          <a:schemeClr val="tx2"/>
                        </a:solidFill>
                        <a:latin typeface="Cambria Math" panose="02040503050406030204" pitchFamily="18" charset="0"/>
                        <a:ea typeface="Cambria Math" panose="02040503050406030204" pitchFamily="18" charset="0"/>
                      </a:rPr>
                      <m:t>−</m:t>
                    </m:r>
                  </m:oMath>
                </a14:m>
                <a:r>
                  <a:rPr lang="en-US" altLang="zh-TW" sz="2000" dirty="0" smtClean="0">
                    <a:solidFill>
                      <a:schemeClr val="tx2"/>
                    </a:solidFill>
                    <a:latin typeface="Cambria Math" panose="02040503050406030204" pitchFamily="18" charset="0"/>
                  </a:rPr>
                  <a:t>NSLP</a:t>
                </a:r>
                <a:r>
                  <a:rPr lang="en-US" altLang="zh-TW" sz="2000" baseline="-25000" dirty="0" smtClean="0">
                    <a:solidFill>
                      <a:schemeClr val="tx2"/>
                    </a:solidFill>
                    <a:latin typeface="Cambria Math" panose="02040503050406030204" pitchFamily="18" charset="0"/>
                  </a:rPr>
                  <a:t>1</a:t>
                </a:r>
                <a:r>
                  <a:rPr lang="en-US" altLang="zh-TW" sz="2000" dirty="0" smtClean="0">
                    <a:solidFill>
                      <a:schemeClr val="tx2"/>
                    </a:solidFill>
                    <a:latin typeface="Cambria Math" panose="02040503050406030204" pitchFamily="18" charset="0"/>
                  </a:rPr>
                  <a:t> + NSLP</a:t>
                </a:r>
                <a:r>
                  <a:rPr lang="en-US" altLang="zh-TW" sz="2000" baseline="-25000" dirty="0" smtClean="0">
                    <a:solidFill>
                      <a:schemeClr val="tx2"/>
                    </a:solidFill>
                    <a:latin typeface="Cambria Math" panose="02040503050406030204" pitchFamily="18" charset="0"/>
                  </a:rPr>
                  <a:t>2</a:t>
                </a:r>
                <a:r>
                  <a:rPr lang="en-US" altLang="zh-TW" sz="2000" dirty="0" smtClean="0">
                    <a:solidFill>
                      <a:schemeClr val="tx2"/>
                    </a:solidFill>
                    <a:latin typeface="Cambria Math" panose="02040503050406030204" pitchFamily="18" charset="0"/>
                  </a:rPr>
                  <a:t>)+ (SSLP</a:t>
                </a:r>
                <a:r>
                  <a:rPr lang="en-US" altLang="zh-TW" sz="2000" baseline="-25000" dirty="0" smtClean="0">
                    <a:solidFill>
                      <a:schemeClr val="tx2"/>
                    </a:solidFill>
                    <a:latin typeface="Cambria Math" panose="02040503050406030204" pitchFamily="18" charset="0"/>
                  </a:rPr>
                  <a:t>1</a:t>
                </a:r>
                <a:r>
                  <a:rPr lang="en-US" altLang="zh-TW" sz="2000" dirty="0" smtClean="0">
                    <a:solidFill>
                      <a:schemeClr val="tx2"/>
                    </a:solidFill>
                    <a:latin typeface="Cambria Math" panose="02040503050406030204" pitchFamily="18" charset="0"/>
                  </a:rPr>
                  <a:t> + SSLP</a:t>
                </a:r>
                <a:r>
                  <a:rPr lang="en-US" altLang="zh-TW" sz="2000" baseline="-25000" dirty="0" smtClean="0">
                    <a:solidFill>
                      <a:schemeClr val="tx2"/>
                    </a:solidFill>
                    <a:latin typeface="Cambria Math" panose="02040503050406030204" pitchFamily="18" charset="0"/>
                  </a:rPr>
                  <a:t>2</a:t>
                </a:r>
                <a:r>
                  <a:rPr lang="en-US" altLang="zh-TW" sz="2000" dirty="0" smtClean="0">
                    <a:solidFill>
                      <a:schemeClr val="tx2"/>
                    </a:solidFill>
                    <a:latin typeface="Cambria Math" panose="02040503050406030204" pitchFamily="18" charset="0"/>
                  </a:rPr>
                  <a:t>)]</a:t>
                </a:r>
                <a:endParaRPr lang="zh-TW" altLang="en-US" sz="2000" dirty="0">
                  <a:solidFill>
                    <a:schemeClr val="tx2"/>
                  </a:solidFill>
                  <a:latin typeface="Cambria Math" panose="02040503050406030204" pitchFamily="18" charset="0"/>
                </a:endParaRPr>
              </a:p>
            </p:txBody>
          </p:sp>
        </mc:Choice>
        <mc:Fallback xmlns="">
          <p:sp>
            <p:nvSpPr>
              <p:cNvPr id="7" name="文字方塊 6">
                <a:extLst>
                  <a:ext uri="{FF2B5EF4-FFF2-40B4-BE49-F238E27FC236}">
                    <a16:creationId xmlns:a16="http://schemas.microsoft.com/office/drawing/2014/main" id="{ECC7049A-798F-4120-B60D-B53DE8679576}"/>
                  </a:ext>
                </a:extLst>
              </p:cNvPr>
              <p:cNvSpPr txBox="1">
                <a:spLocks noRot="1" noChangeAspect="1" noMove="1" noResize="1" noEditPoints="1" noAdjustHandles="1" noChangeArrowheads="1" noChangeShapeType="1" noTextEdit="1"/>
              </p:cNvSpPr>
              <p:nvPr/>
            </p:nvSpPr>
            <p:spPr>
              <a:xfrm>
                <a:off x="553306" y="1163140"/>
                <a:ext cx="5646226" cy="307777"/>
              </a:xfrm>
              <a:prstGeom prst="rect">
                <a:avLst/>
              </a:prstGeom>
              <a:blipFill>
                <a:blip r:embed="rId3"/>
                <a:stretch>
                  <a:fillRect l="-1620" t="-34000" r="-2052" b="-42000"/>
                </a:stretch>
              </a:blipFill>
            </p:spPr>
            <p:txBody>
              <a:bodyPr/>
              <a:lstStyle/>
              <a:p>
                <a:r>
                  <a:rPr lang="zh-TW" altLang="en-US">
                    <a:noFill/>
                  </a:rPr>
                  <a:t> </a:t>
                </a:r>
              </a:p>
            </p:txBody>
          </p:sp>
        </mc:Fallback>
      </mc:AlternateContent>
      <p:sp>
        <p:nvSpPr>
          <p:cNvPr id="8" name="矩形 7"/>
          <p:cNvSpPr/>
          <p:nvPr/>
        </p:nvSpPr>
        <p:spPr>
          <a:xfrm>
            <a:off x="440083" y="1091337"/>
            <a:ext cx="5759449" cy="46763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圖片 8"/>
          <p:cNvPicPr>
            <a:picLocks noChangeAspect="1"/>
          </p:cNvPicPr>
          <p:nvPr/>
        </p:nvPicPr>
        <p:blipFill rotWithShape="1">
          <a:blip r:embed="rId2" cstate="print">
            <a:extLst>
              <a:ext uri="{28A0092B-C50C-407E-A947-70E740481C1C}">
                <a14:useLocalDpi xmlns:a14="http://schemas.microsoft.com/office/drawing/2010/main" val="0"/>
              </a:ext>
            </a:extLst>
          </a:blip>
          <a:srcRect l="123" t="50804" r="6049" b="-2505"/>
          <a:stretch/>
        </p:blipFill>
        <p:spPr>
          <a:xfrm>
            <a:off x="0" y="4213946"/>
            <a:ext cx="8579556" cy="1746196"/>
          </a:xfrm>
          <a:prstGeom prst="rect">
            <a:avLst/>
          </a:prstGeom>
        </p:spPr>
      </p:pic>
      <p:pic>
        <p:nvPicPr>
          <p:cNvPr id="10" name="圖片 9"/>
          <p:cNvPicPr>
            <a:picLocks noChangeAspect="1"/>
          </p:cNvPicPr>
          <p:nvPr/>
        </p:nvPicPr>
        <p:blipFill rotWithShape="1">
          <a:blip r:embed="rId2" cstate="print">
            <a:extLst>
              <a:ext uri="{28A0092B-C50C-407E-A947-70E740481C1C}">
                <a14:useLocalDpi xmlns:a14="http://schemas.microsoft.com/office/drawing/2010/main" val="0"/>
              </a:ext>
            </a:extLst>
          </a:blip>
          <a:srcRect l="94448" t="15664" r="681" b="-2505"/>
          <a:stretch/>
        </p:blipFill>
        <p:spPr>
          <a:xfrm>
            <a:off x="8602134" y="2913685"/>
            <a:ext cx="445348" cy="2933045"/>
          </a:xfrm>
          <a:prstGeom prst="rect">
            <a:avLst/>
          </a:prstGeom>
        </p:spPr>
      </p:pic>
      <p:sp>
        <p:nvSpPr>
          <p:cNvPr id="3" name="文字方塊 2"/>
          <p:cNvSpPr txBox="1"/>
          <p:nvPr/>
        </p:nvSpPr>
        <p:spPr>
          <a:xfrm>
            <a:off x="0" y="2140833"/>
            <a:ext cx="1858201" cy="369332"/>
          </a:xfrm>
          <a:prstGeom prst="rect">
            <a:avLst/>
          </a:prstGeom>
          <a:noFill/>
        </p:spPr>
        <p:txBody>
          <a:bodyPr wrap="none" rtlCol="0">
            <a:spAutoFit/>
          </a:bodyPr>
          <a:lstStyle/>
          <a:p>
            <a:r>
              <a:rPr lang="en-US" altLang="zh-TW" dirty="0" smtClean="0">
                <a:solidFill>
                  <a:srgbClr val="FF0000"/>
                </a:solidFill>
                <a:latin typeface="Times New Roman" panose="02020603050405020304" pitchFamily="18" charset="0"/>
                <a:cs typeface="Times New Roman" panose="02020603050405020304" pitchFamily="18" charset="0"/>
              </a:rPr>
              <a:t>Unfiltered </a:t>
            </a:r>
            <a:r>
              <a:rPr lang="en-US" altLang="zh-TW" dirty="0" err="1" smtClean="0">
                <a:solidFill>
                  <a:srgbClr val="FF0000"/>
                </a:solidFill>
                <a:latin typeface="Times New Roman" panose="02020603050405020304" pitchFamily="18" charset="0"/>
                <a:cs typeface="Times New Roman" panose="02020603050405020304" pitchFamily="18" charset="0"/>
              </a:rPr>
              <a:t>nEPI</a:t>
            </a:r>
            <a:r>
              <a:rPr lang="en-US" altLang="zh-TW" baseline="-25000" dirty="0" err="1" smtClean="0">
                <a:solidFill>
                  <a:srgbClr val="FF0000"/>
                </a:solidFill>
                <a:latin typeface="Times New Roman" panose="02020603050405020304" pitchFamily="18" charset="0"/>
                <a:cs typeface="Times New Roman" panose="02020603050405020304" pitchFamily="18" charset="0"/>
              </a:rPr>
              <a:t>EX</a:t>
            </a:r>
            <a:endParaRPr lang="zh-TW" altLang="en-US" baseline="-25000" dirty="0">
              <a:solidFill>
                <a:srgbClr val="FF0000"/>
              </a:solidFill>
              <a:latin typeface="Times New Roman" panose="02020603050405020304" pitchFamily="18" charset="0"/>
              <a:cs typeface="Times New Roman" panose="02020603050405020304" pitchFamily="18" charset="0"/>
            </a:endParaRPr>
          </a:p>
        </p:txBody>
      </p:sp>
      <p:sp>
        <p:nvSpPr>
          <p:cNvPr id="11" name="文字方塊 10"/>
          <p:cNvSpPr txBox="1"/>
          <p:nvPr/>
        </p:nvSpPr>
        <p:spPr>
          <a:xfrm>
            <a:off x="-11290" y="3844614"/>
            <a:ext cx="1947969" cy="369332"/>
          </a:xfrm>
          <a:prstGeom prst="rect">
            <a:avLst/>
          </a:prstGeom>
          <a:noFill/>
        </p:spPr>
        <p:txBody>
          <a:bodyPr wrap="none" rtlCol="0">
            <a:spAutoFit/>
          </a:bodyPr>
          <a:lstStyle/>
          <a:p>
            <a:r>
              <a:rPr lang="en-US" altLang="zh-TW" dirty="0" err="1" smtClean="0">
                <a:solidFill>
                  <a:srgbClr val="FF0000"/>
                </a:solidFill>
                <a:latin typeface="Times New Roman" panose="02020603050405020304" pitchFamily="18" charset="0"/>
                <a:cs typeface="Times New Roman" panose="02020603050405020304" pitchFamily="18" charset="0"/>
              </a:rPr>
              <a:t>Lowpassed</a:t>
            </a:r>
            <a:r>
              <a:rPr lang="en-US" altLang="zh-TW" dirty="0" smtClean="0">
                <a:solidFill>
                  <a:srgbClr val="FF0000"/>
                </a:solidFill>
                <a:latin typeface="Times New Roman" panose="02020603050405020304" pitchFamily="18" charset="0"/>
                <a:cs typeface="Times New Roman" panose="02020603050405020304" pitchFamily="18" charset="0"/>
              </a:rPr>
              <a:t> </a:t>
            </a:r>
            <a:r>
              <a:rPr lang="en-US" altLang="zh-TW" dirty="0" err="1" smtClean="0">
                <a:solidFill>
                  <a:srgbClr val="FF0000"/>
                </a:solidFill>
                <a:latin typeface="Times New Roman" panose="02020603050405020304" pitchFamily="18" charset="0"/>
                <a:cs typeface="Times New Roman" panose="02020603050405020304" pitchFamily="18" charset="0"/>
              </a:rPr>
              <a:t>nEPI</a:t>
            </a:r>
            <a:r>
              <a:rPr lang="en-US" altLang="zh-TW" baseline="-25000" dirty="0" err="1" smtClean="0">
                <a:solidFill>
                  <a:srgbClr val="FF0000"/>
                </a:solidFill>
                <a:latin typeface="Times New Roman" panose="02020603050405020304" pitchFamily="18" charset="0"/>
                <a:cs typeface="Times New Roman" panose="02020603050405020304" pitchFamily="18" charset="0"/>
              </a:rPr>
              <a:t>EX</a:t>
            </a:r>
            <a:endParaRPr lang="zh-TW" altLang="en-US" baseline="-25000" dirty="0">
              <a:solidFill>
                <a:srgbClr val="FF0000"/>
              </a:solidFill>
              <a:latin typeface="Times New Roman" panose="02020603050405020304" pitchFamily="18" charset="0"/>
              <a:cs typeface="Times New Roman" panose="02020603050405020304" pitchFamily="18" charset="0"/>
            </a:endParaRPr>
          </a:p>
        </p:txBody>
      </p:sp>
      <p:sp>
        <p:nvSpPr>
          <p:cNvPr id="4" name="文字方塊 3"/>
          <p:cNvSpPr txBox="1"/>
          <p:nvPr/>
        </p:nvSpPr>
        <p:spPr>
          <a:xfrm>
            <a:off x="-11290" y="1630773"/>
            <a:ext cx="5809411" cy="461665"/>
          </a:xfrm>
          <a:prstGeom prst="rect">
            <a:avLst/>
          </a:prstGeom>
          <a:noFill/>
        </p:spPr>
        <p:txBody>
          <a:bodyPr wrap="none" rtlCol="0">
            <a:spAutoFit/>
          </a:bodyPr>
          <a:lstStyle/>
          <a:p>
            <a:r>
              <a:rPr lang="en-US" altLang="zh-TW" sz="2400" dirty="0" smtClean="0">
                <a:solidFill>
                  <a:schemeClr val="tx2"/>
                </a:solidFill>
                <a:latin typeface="Times New Roman" panose="02020603050405020304" pitchFamily="18" charset="0"/>
                <a:cs typeface="Times New Roman" panose="02020603050405020304" pitchFamily="18" charset="0"/>
              </a:rPr>
              <a:t>The correlation map of SST/SLP with </a:t>
            </a:r>
            <a:r>
              <a:rPr lang="en-US" altLang="zh-TW" sz="2400" dirty="0" err="1" smtClean="0">
                <a:solidFill>
                  <a:schemeClr val="tx2"/>
                </a:solidFill>
                <a:latin typeface="Times New Roman" panose="02020603050405020304" pitchFamily="18" charset="0"/>
                <a:cs typeface="Times New Roman" panose="02020603050405020304" pitchFamily="18" charset="0"/>
              </a:rPr>
              <a:t>nEPI</a:t>
            </a:r>
            <a:r>
              <a:rPr lang="en-US" altLang="zh-TW" sz="2400" baseline="-25000" dirty="0" err="1" smtClean="0">
                <a:solidFill>
                  <a:schemeClr val="tx2"/>
                </a:solidFill>
                <a:latin typeface="Times New Roman" panose="02020603050405020304" pitchFamily="18" charset="0"/>
                <a:cs typeface="Times New Roman" panose="02020603050405020304" pitchFamily="18" charset="0"/>
              </a:rPr>
              <a:t>EX</a:t>
            </a:r>
            <a:endParaRPr lang="zh-TW" altLang="en-US" sz="2400" baseline="-25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812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F4ECA2C-2010-4AF2-ABDC-E4B42550A572}"/>
              </a:ext>
            </a:extLst>
          </p:cNvPr>
          <p:cNvSpPr txBox="1"/>
          <p:nvPr/>
        </p:nvSpPr>
        <p:spPr>
          <a:xfrm>
            <a:off x="141258" y="226878"/>
            <a:ext cx="6981398" cy="707886"/>
          </a:xfrm>
          <a:prstGeom prst="rect">
            <a:avLst/>
          </a:prstGeom>
          <a:noFill/>
        </p:spPr>
        <p:txBody>
          <a:bodyPr wrap="none" rtlCol="0">
            <a:spAutoFit/>
          </a:bodyPr>
          <a:lstStyle/>
          <a:p>
            <a:r>
              <a:rPr lang="en-US" sz="4000" dirty="0">
                <a:solidFill>
                  <a:srgbClr val="000000"/>
                </a:solidFill>
                <a:latin typeface="Times New Roman" panose="02020603050405020304" pitchFamily="18" charset="0"/>
                <a:cs typeface="Times New Roman" panose="02020603050405020304" pitchFamily="18" charset="0"/>
              </a:rPr>
              <a:t>Simple ENSO prediction scheme</a:t>
            </a:r>
          </a:p>
        </p:txBody>
      </p:sp>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CC02199F-F0E5-448B-92D8-87BA7BCB3D5A}"/>
                  </a:ext>
                </a:extLst>
              </p:cNvPr>
              <p:cNvSpPr txBox="1"/>
              <p:nvPr/>
            </p:nvSpPr>
            <p:spPr>
              <a:xfrm>
                <a:off x="584594" y="2884840"/>
                <a:ext cx="7210884" cy="420949"/>
              </a:xfrm>
              <a:prstGeom prst="rect">
                <a:avLst/>
              </a:prstGeom>
              <a:noFill/>
            </p:spPr>
            <p:txBody>
              <a:bodyPr wrap="square" lIns="0" tIns="0" rIns="0" bIns="0" rtlCol="0">
                <a:spAutoFit/>
              </a:bodyPr>
              <a:lstStyle/>
              <a:p>
                <a:pPr defTabSz="685800"/>
                <a14:m>
                  <m:oMathPara xmlns:m="http://schemas.openxmlformats.org/officeDocument/2006/math">
                    <m:oMathParaPr>
                      <m:jc m:val="centerGroup"/>
                    </m:oMathParaPr>
                    <m:oMath xmlns:m="http://schemas.openxmlformats.org/officeDocument/2006/math">
                      <m:r>
                        <a:rPr lang="en-US" altLang="zh-TW" sz="2800" i="1" smtClean="0">
                          <a:solidFill>
                            <a:prstClr val="black"/>
                          </a:solidFill>
                          <a:latin typeface="Cambria Math" panose="02040503050406030204" pitchFamily="18" charset="0"/>
                        </a:rPr>
                        <m:t>𝑛𝐸𝑃𝐼</m:t>
                      </m:r>
                      <m:r>
                        <a:rPr lang="en-US" altLang="zh-TW" sz="2800" i="1" smtClean="0">
                          <a:solidFill>
                            <a:prstClr val="black"/>
                          </a:solidFill>
                          <a:latin typeface="Cambria Math" panose="02040503050406030204" pitchFamily="18" charset="0"/>
                        </a:rPr>
                        <m:t>=</m:t>
                      </m:r>
                      <m:sSub>
                        <m:sSubPr>
                          <m:ctrlPr>
                            <a:rPr lang="en-US" altLang="zh-TW" sz="2800" i="1">
                              <a:solidFill>
                                <a:prstClr val="black"/>
                              </a:solidFill>
                              <a:latin typeface="Cambria Math" panose="02040503050406030204" pitchFamily="18" charset="0"/>
                            </a:rPr>
                          </m:ctrlPr>
                        </m:sSubPr>
                        <m:e>
                          <m:r>
                            <a:rPr lang="zh-TW" altLang="en-US" sz="2800" i="1">
                              <a:solidFill>
                                <a:prstClr val="black"/>
                              </a:solidFill>
                              <a:latin typeface="Cambria Math" panose="02040503050406030204" pitchFamily="18" charset="0"/>
                            </a:rPr>
                            <m:t>𝛽</m:t>
                          </m:r>
                        </m:e>
                        <m:sub>
                          <m:r>
                            <a:rPr lang="en-US" altLang="zh-TW" sz="2800" i="1">
                              <a:solidFill>
                                <a:prstClr val="black"/>
                              </a:solidFill>
                              <a:latin typeface="Cambria Math" panose="02040503050406030204" pitchFamily="18" charset="0"/>
                            </a:rPr>
                            <m:t>1</m:t>
                          </m:r>
                        </m:sub>
                      </m:sSub>
                      <m:sSub>
                        <m:sSubPr>
                          <m:ctrlPr>
                            <a:rPr lang="en-US" altLang="zh-TW" sz="2800" i="1">
                              <a:solidFill>
                                <a:srgbClr val="FF0000"/>
                              </a:solidFill>
                              <a:latin typeface="Cambria Math" panose="02040503050406030204" pitchFamily="18" charset="0"/>
                            </a:rPr>
                          </m:ctrlPr>
                        </m:sSubPr>
                        <m:e>
                          <m:r>
                            <a:rPr lang="en-US" altLang="zh-TW" sz="2800" i="1">
                              <a:solidFill>
                                <a:srgbClr val="FF0000"/>
                              </a:solidFill>
                              <a:latin typeface="Cambria Math" panose="02040503050406030204" pitchFamily="18" charset="0"/>
                            </a:rPr>
                            <m:t>𝑛𝐸𝑃𝐼</m:t>
                          </m:r>
                        </m:e>
                        <m:sub>
                          <m:r>
                            <a:rPr lang="en-US" altLang="zh-TW" sz="2800" i="1">
                              <a:solidFill>
                                <a:srgbClr val="FF0000"/>
                              </a:solidFill>
                              <a:latin typeface="Cambria Math" panose="02040503050406030204" pitchFamily="18" charset="0"/>
                            </a:rPr>
                            <m:t>𝑊𝑊𝑉</m:t>
                          </m:r>
                        </m:sub>
                      </m:sSub>
                      <m:r>
                        <a:rPr lang="en-US" altLang="zh-TW" sz="2800" i="1">
                          <a:solidFill>
                            <a:prstClr val="black"/>
                          </a:solidFill>
                          <a:latin typeface="Cambria Math" panose="02040503050406030204" pitchFamily="18" charset="0"/>
                        </a:rPr>
                        <m:t>+</m:t>
                      </m:r>
                      <m:sSub>
                        <m:sSubPr>
                          <m:ctrlPr>
                            <a:rPr lang="en-US" altLang="zh-TW" sz="2800" i="1">
                              <a:solidFill>
                                <a:prstClr val="black"/>
                              </a:solidFill>
                              <a:latin typeface="Cambria Math" panose="02040503050406030204" pitchFamily="18" charset="0"/>
                            </a:rPr>
                          </m:ctrlPr>
                        </m:sSubPr>
                        <m:e>
                          <m:r>
                            <a:rPr lang="zh-TW" altLang="en-US" sz="2800" i="1">
                              <a:solidFill>
                                <a:prstClr val="black"/>
                              </a:solidFill>
                              <a:latin typeface="Cambria Math" panose="02040503050406030204" pitchFamily="18" charset="0"/>
                            </a:rPr>
                            <m:t>𝛽</m:t>
                          </m:r>
                        </m:e>
                        <m:sub>
                          <m:r>
                            <a:rPr lang="en-US" altLang="zh-TW" sz="2800" i="1">
                              <a:solidFill>
                                <a:prstClr val="black"/>
                              </a:solidFill>
                              <a:latin typeface="Cambria Math" panose="02040503050406030204" pitchFamily="18" charset="0"/>
                            </a:rPr>
                            <m:t>2</m:t>
                          </m:r>
                        </m:sub>
                      </m:sSub>
                      <m:sSub>
                        <m:sSubPr>
                          <m:ctrlPr>
                            <a:rPr lang="en-US" altLang="zh-TW" sz="2800" i="1">
                              <a:solidFill>
                                <a:srgbClr val="0070C0"/>
                              </a:solidFill>
                              <a:latin typeface="Cambria Math" panose="02040503050406030204" pitchFamily="18" charset="0"/>
                            </a:rPr>
                          </m:ctrlPr>
                        </m:sSubPr>
                        <m:e>
                          <m:r>
                            <a:rPr lang="en-US" altLang="zh-TW" sz="2800" i="1">
                              <a:solidFill>
                                <a:srgbClr val="0070C0"/>
                              </a:solidFill>
                              <a:latin typeface="Cambria Math" panose="02040503050406030204" pitchFamily="18" charset="0"/>
                            </a:rPr>
                            <m:t>𝑛𝐸𝑃𝐼</m:t>
                          </m:r>
                        </m:e>
                        <m:sub>
                          <m:r>
                            <a:rPr lang="en-US" altLang="zh-TW" sz="2800" i="1">
                              <a:solidFill>
                                <a:srgbClr val="0070C0"/>
                              </a:solidFill>
                              <a:latin typeface="Cambria Math" panose="02040503050406030204" pitchFamily="18" charset="0"/>
                            </a:rPr>
                            <m:t>𝑂</m:t>
                          </m:r>
                          <m:r>
                            <a:rPr lang="en-US" altLang="zh-TW" sz="2800" i="1">
                              <a:solidFill>
                                <a:srgbClr val="0070C0"/>
                              </a:solidFill>
                              <a:latin typeface="Cambria Math" panose="02040503050406030204" pitchFamily="18" charset="0"/>
                            </a:rPr>
                            <m:t>−</m:t>
                          </m:r>
                          <m:r>
                            <a:rPr lang="en-US" altLang="zh-TW" sz="2800" i="1">
                              <a:solidFill>
                                <a:srgbClr val="0070C0"/>
                              </a:solidFill>
                              <a:latin typeface="Cambria Math" panose="02040503050406030204" pitchFamily="18" charset="0"/>
                            </a:rPr>
                            <m:t>𝐴</m:t>
                          </m:r>
                        </m:sub>
                      </m:sSub>
                      <m:sSub>
                        <m:sSubPr>
                          <m:ctrlPr>
                            <a:rPr lang="en-US" altLang="zh-TW" sz="2800" i="1">
                              <a:solidFill>
                                <a:prstClr val="black"/>
                              </a:solidFill>
                              <a:latin typeface="Cambria Math" panose="02040503050406030204" pitchFamily="18" charset="0"/>
                            </a:rPr>
                          </m:ctrlPr>
                        </m:sSubPr>
                        <m:e>
                          <m:r>
                            <a:rPr lang="en-US" altLang="zh-TW" sz="2800" b="0" i="1" smtClean="0">
                              <a:solidFill>
                                <a:prstClr val="black"/>
                              </a:solidFill>
                              <a:latin typeface="Cambria Math" panose="02040503050406030204" pitchFamily="18" charset="0"/>
                            </a:rPr>
                            <m:t>+</m:t>
                          </m:r>
                          <m:r>
                            <a:rPr lang="zh-TW" altLang="en-US" sz="2800" i="1">
                              <a:solidFill>
                                <a:prstClr val="black"/>
                              </a:solidFill>
                              <a:latin typeface="Cambria Math" panose="02040503050406030204" pitchFamily="18" charset="0"/>
                            </a:rPr>
                            <m:t>𝛽</m:t>
                          </m:r>
                        </m:e>
                        <m:sub>
                          <m:r>
                            <a:rPr lang="en-US" altLang="zh-TW" sz="2800" b="0" i="1" smtClean="0">
                              <a:solidFill>
                                <a:prstClr val="black"/>
                              </a:solidFill>
                              <a:latin typeface="Cambria Math" panose="02040503050406030204" pitchFamily="18" charset="0"/>
                            </a:rPr>
                            <m:t>3</m:t>
                          </m:r>
                        </m:sub>
                      </m:sSub>
                      <m:sSub>
                        <m:sSubPr>
                          <m:ctrlPr>
                            <a:rPr lang="en-US" altLang="zh-TW" sz="2800" i="1" smtClean="0">
                              <a:solidFill>
                                <a:schemeClr val="accent1">
                                  <a:lumMod val="75000"/>
                                </a:schemeClr>
                              </a:solidFill>
                              <a:latin typeface="Cambria Math" panose="02040503050406030204" pitchFamily="18" charset="0"/>
                            </a:rPr>
                          </m:ctrlPr>
                        </m:sSubPr>
                        <m:e>
                          <m:r>
                            <a:rPr lang="en-US" altLang="zh-TW" sz="2800" i="1">
                              <a:solidFill>
                                <a:schemeClr val="accent1">
                                  <a:lumMod val="75000"/>
                                </a:schemeClr>
                              </a:solidFill>
                              <a:latin typeface="Cambria Math" panose="02040503050406030204" pitchFamily="18" charset="0"/>
                            </a:rPr>
                            <m:t>𝑛𝐸𝑃𝐼</m:t>
                          </m:r>
                        </m:e>
                        <m:sub>
                          <m:r>
                            <a:rPr lang="en-US" altLang="zh-TW" sz="2800" b="0" i="1" smtClean="0">
                              <a:solidFill>
                                <a:schemeClr val="accent1">
                                  <a:lumMod val="75000"/>
                                </a:schemeClr>
                              </a:solidFill>
                              <a:latin typeface="Cambria Math" panose="02040503050406030204" pitchFamily="18" charset="0"/>
                            </a:rPr>
                            <m:t>𝐸𝑋</m:t>
                          </m:r>
                        </m:sub>
                      </m:sSub>
                    </m:oMath>
                  </m:oMathPara>
                </a14:m>
                <a:endParaRPr lang="zh-TW" altLang="en-US" sz="2800" baseline="-25000" dirty="0">
                  <a:solidFill>
                    <a:prstClr val="black"/>
                  </a:solidFill>
                  <a:latin typeface="Calibri" panose="020F0502020204030204"/>
                  <a:ea typeface="新細明體" panose="02020500000000000000" pitchFamily="18" charset="-120"/>
                </a:endParaRPr>
              </a:p>
            </p:txBody>
          </p:sp>
        </mc:Choice>
        <mc:Fallback xmlns="">
          <p:sp>
            <p:nvSpPr>
              <p:cNvPr id="8" name="文字方塊 7">
                <a:extLst>
                  <a:ext uri="{FF2B5EF4-FFF2-40B4-BE49-F238E27FC236}">
                    <a16:creationId xmlns:a16="http://schemas.microsoft.com/office/drawing/2014/main" id="{CC02199F-F0E5-448B-92D8-87BA7BCB3D5A}"/>
                  </a:ext>
                </a:extLst>
              </p:cNvPr>
              <p:cNvSpPr txBox="1">
                <a:spLocks noRot="1" noChangeAspect="1" noMove="1" noResize="1" noEditPoints="1" noAdjustHandles="1" noChangeArrowheads="1" noChangeShapeType="1" noTextEdit="1"/>
              </p:cNvSpPr>
              <p:nvPr/>
            </p:nvSpPr>
            <p:spPr>
              <a:xfrm>
                <a:off x="584594" y="2884840"/>
                <a:ext cx="7210884" cy="420949"/>
              </a:xfrm>
              <a:prstGeom prst="rect">
                <a:avLst/>
              </a:prstGeom>
              <a:blipFill>
                <a:blip r:embed="rId3"/>
                <a:stretch>
                  <a:fillRect/>
                </a:stretch>
              </a:blipFill>
            </p:spPr>
            <p:txBody>
              <a:bodyPr/>
              <a:lstStyle/>
              <a:p>
                <a:r>
                  <a:rPr lang="zh-TW" altLang="en-US">
                    <a:noFill/>
                  </a:rPr>
                  <a:t> </a:t>
                </a:r>
              </a:p>
            </p:txBody>
          </p:sp>
        </mc:Fallback>
      </mc:AlternateContent>
      <p:sp>
        <p:nvSpPr>
          <p:cNvPr id="9" name="文字方塊 8">
            <a:extLst>
              <a:ext uri="{FF2B5EF4-FFF2-40B4-BE49-F238E27FC236}">
                <a16:creationId xmlns:a16="http://schemas.microsoft.com/office/drawing/2014/main" id="{BB0DD77C-BFC2-4D5C-AED0-D6C8533DE6BA}"/>
              </a:ext>
            </a:extLst>
          </p:cNvPr>
          <p:cNvSpPr txBox="1"/>
          <p:nvPr/>
        </p:nvSpPr>
        <p:spPr>
          <a:xfrm>
            <a:off x="141258" y="1050502"/>
            <a:ext cx="5279394" cy="1569660"/>
          </a:xfrm>
          <a:prstGeom prst="rect">
            <a:avLst/>
          </a:prstGeom>
          <a:noFill/>
        </p:spPr>
        <p:txBody>
          <a:bodyPr wrap="none" rtlCol="0">
            <a:spAutoFit/>
          </a:bodyPr>
          <a:lstStyle/>
          <a:p>
            <a:pPr defTabSz="685800"/>
            <a:r>
              <a:rPr lang="en-US" altLang="zh-TW" sz="2400" dirty="0">
                <a:solidFill>
                  <a:prstClr val="black"/>
                </a:solidFill>
                <a:latin typeface="Calibri" panose="020F0502020204030204"/>
                <a:ea typeface="新細明體" panose="02020500000000000000" pitchFamily="18" charset="-120"/>
              </a:rPr>
              <a:t>Normalized ENSO Prediction Index (</a:t>
            </a:r>
            <a:r>
              <a:rPr lang="en-US" altLang="zh-TW" sz="2400" dirty="0" err="1">
                <a:solidFill>
                  <a:prstClr val="black"/>
                </a:solidFill>
                <a:latin typeface="Calibri" panose="020F0502020204030204"/>
                <a:ea typeface="新細明體" panose="02020500000000000000" pitchFamily="18" charset="-120"/>
              </a:rPr>
              <a:t>nEPI</a:t>
            </a:r>
            <a:r>
              <a:rPr lang="en-US" altLang="zh-TW" sz="2400" dirty="0">
                <a:solidFill>
                  <a:prstClr val="black"/>
                </a:solidFill>
                <a:latin typeface="Calibri" panose="020F0502020204030204"/>
                <a:ea typeface="新細明體" panose="02020500000000000000" pitchFamily="18" charset="-120"/>
              </a:rPr>
              <a:t>)</a:t>
            </a:r>
          </a:p>
          <a:p>
            <a:pPr defTabSz="685800"/>
            <a:r>
              <a:rPr lang="en-US" altLang="zh-TW" sz="2400" dirty="0">
                <a:solidFill>
                  <a:prstClr val="black"/>
                </a:solidFill>
                <a:latin typeface="Calibri" panose="020F0502020204030204"/>
                <a:ea typeface="新細明體" panose="02020500000000000000" pitchFamily="18" charset="-120"/>
              </a:rPr>
              <a:t>   - </a:t>
            </a:r>
            <a:r>
              <a:rPr lang="en-US" altLang="zh-TW" sz="2400" dirty="0">
                <a:solidFill>
                  <a:srgbClr val="FF0000"/>
                </a:solidFill>
                <a:latin typeface="Calibri" panose="020F0502020204030204"/>
                <a:ea typeface="新細明體" panose="02020500000000000000" pitchFamily="18" charset="-120"/>
              </a:rPr>
              <a:t>WWV propagation</a:t>
            </a:r>
          </a:p>
          <a:p>
            <a:pPr defTabSz="685800"/>
            <a:r>
              <a:rPr lang="en-US" altLang="zh-TW" sz="2400" dirty="0">
                <a:solidFill>
                  <a:prstClr val="black"/>
                </a:solidFill>
                <a:latin typeface="Calibri" panose="020F0502020204030204"/>
                <a:ea typeface="新細明體" panose="02020500000000000000" pitchFamily="18" charset="-120"/>
              </a:rPr>
              <a:t>   - </a:t>
            </a:r>
            <a:r>
              <a:rPr lang="en-US" altLang="zh-TW" sz="2400" dirty="0">
                <a:solidFill>
                  <a:srgbClr val="0070C0"/>
                </a:solidFill>
                <a:latin typeface="Calibri" panose="020F0502020204030204"/>
                <a:ea typeface="新細明體" panose="02020500000000000000" pitchFamily="18" charset="-120"/>
              </a:rPr>
              <a:t>ocean-atmosphere couple</a:t>
            </a:r>
          </a:p>
          <a:p>
            <a:pPr defTabSz="685800"/>
            <a:r>
              <a:rPr lang="en-US" altLang="zh-TW" sz="2400" dirty="0">
                <a:solidFill>
                  <a:srgbClr val="0070C0"/>
                </a:solidFill>
                <a:latin typeface="Calibri" panose="020F0502020204030204"/>
                <a:ea typeface="新細明體" panose="02020500000000000000" pitchFamily="18" charset="-120"/>
              </a:rPr>
              <a:t>   - </a:t>
            </a:r>
            <a:r>
              <a:rPr lang="en-US" altLang="zh-TW" sz="2400" dirty="0">
                <a:solidFill>
                  <a:schemeClr val="accent1">
                    <a:lumMod val="75000"/>
                  </a:schemeClr>
                </a:solidFill>
                <a:latin typeface="Calibri" panose="020F0502020204030204"/>
                <a:ea typeface="新細明體" panose="02020500000000000000" pitchFamily="18" charset="-120"/>
              </a:rPr>
              <a:t>Extra-tropical forcing</a:t>
            </a:r>
            <a:endParaRPr lang="zh-TW" altLang="en-US" sz="2400" dirty="0">
              <a:solidFill>
                <a:schemeClr val="accent1">
                  <a:lumMod val="75000"/>
                </a:schemeClr>
              </a:solidFill>
              <a:latin typeface="Calibri" panose="020F0502020204030204"/>
              <a:ea typeface="新細明體" panose="02020500000000000000" pitchFamily="18" charset="-120"/>
            </a:endParaRPr>
          </a:p>
        </p:txBody>
      </p:sp>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6A981213-22FC-4D65-97E6-C7613BDD9243}"/>
                  </a:ext>
                </a:extLst>
              </p:cNvPr>
              <p:cNvSpPr txBox="1"/>
              <p:nvPr/>
            </p:nvSpPr>
            <p:spPr>
              <a:xfrm>
                <a:off x="491526" y="3665220"/>
                <a:ext cx="5604474" cy="369332"/>
              </a:xfrm>
              <a:prstGeom prst="rect">
                <a:avLst/>
              </a:prstGeom>
              <a:noFill/>
            </p:spPr>
            <p:txBody>
              <a:bodyPr wrap="square" rtlCol="0">
                <a:spAutoFit/>
              </a:bodyPr>
              <a:lstStyle/>
              <a:p>
                <a14:m>
                  <m:oMath xmlns:m="http://schemas.openxmlformats.org/officeDocument/2006/math">
                    <m:sSub>
                      <m:sSubPr>
                        <m:ctrlPr>
                          <a:rPr lang="en-US" altLang="zh-TW" i="1" smtClean="0">
                            <a:solidFill>
                              <a:schemeClr val="tx2"/>
                            </a:solidFill>
                            <a:latin typeface="Cambria Math" panose="02040503050406030204" pitchFamily="18" charset="0"/>
                          </a:rPr>
                        </m:ctrlPr>
                      </m:sSubPr>
                      <m:e>
                        <m:r>
                          <a:rPr lang="zh-TW" altLang="en-US" i="1">
                            <a:solidFill>
                              <a:schemeClr val="tx2"/>
                            </a:solidFill>
                            <a:latin typeface="Cambria Math" panose="02040503050406030204" pitchFamily="18" charset="0"/>
                          </a:rPr>
                          <m:t>𝛽</m:t>
                        </m:r>
                      </m:e>
                      <m:sub>
                        <m:r>
                          <a:rPr lang="en-US" altLang="zh-TW" i="1">
                            <a:solidFill>
                              <a:schemeClr val="tx2"/>
                            </a:solidFill>
                            <a:latin typeface="Cambria Math" panose="02040503050406030204" pitchFamily="18" charset="0"/>
                          </a:rPr>
                          <m:t>1</m:t>
                        </m:r>
                      </m:sub>
                    </m:sSub>
                    <m:r>
                      <a:rPr lang="en-US" altLang="zh-TW" b="0" i="1" smtClean="0">
                        <a:solidFill>
                          <a:schemeClr val="tx2"/>
                        </a:solidFill>
                        <a:latin typeface="Cambria Math" panose="02040503050406030204" pitchFamily="18" charset="0"/>
                      </a:rPr>
                      <m:t>,</m:t>
                    </m:r>
                    <m:r>
                      <a:rPr lang="en-US" altLang="zh-TW" i="1">
                        <a:solidFill>
                          <a:schemeClr val="tx2"/>
                        </a:solidFill>
                        <a:latin typeface="Cambria Math" panose="02040503050406030204" pitchFamily="18" charset="0"/>
                      </a:rPr>
                      <m:t> </m:t>
                    </m:r>
                    <m:sSub>
                      <m:sSubPr>
                        <m:ctrlPr>
                          <a:rPr lang="en-US" altLang="zh-TW" i="1" smtClean="0">
                            <a:solidFill>
                              <a:schemeClr val="tx2"/>
                            </a:solidFill>
                            <a:latin typeface="Cambria Math" panose="02040503050406030204" pitchFamily="18" charset="0"/>
                          </a:rPr>
                        </m:ctrlPr>
                      </m:sSubPr>
                      <m:e>
                        <m:r>
                          <a:rPr lang="en-US" altLang="zh-TW" i="1">
                            <a:solidFill>
                              <a:schemeClr val="tx2"/>
                            </a:solidFill>
                            <a:latin typeface="Cambria Math" panose="02040503050406030204" pitchFamily="18" charset="0"/>
                          </a:rPr>
                          <m:t> </m:t>
                        </m:r>
                        <m:r>
                          <a:rPr lang="zh-TW" altLang="en-US" i="1">
                            <a:solidFill>
                              <a:schemeClr val="tx2"/>
                            </a:solidFill>
                            <a:latin typeface="Cambria Math" panose="02040503050406030204" pitchFamily="18" charset="0"/>
                          </a:rPr>
                          <m:t>𝛽</m:t>
                        </m:r>
                      </m:e>
                      <m:sub>
                        <m:r>
                          <a:rPr lang="en-US" altLang="zh-TW" i="1">
                            <a:solidFill>
                              <a:schemeClr val="tx2"/>
                            </a:solidFill>
                            <a:latin typeface="Cambria Math" panose="02040503050406030204" pitchFamily="18" charset="0"/>
                          </a:rPr>
                          <m:t>2</m:t>
                        </m:r>
                      </m:sub>
                    </m:sSub>
                  </m:oMath>
                </a14:m>
                <a:r>
                  <a:rPr lang="zh-TW" altLang="en-US" dirty="0">
                    <a:solidFill>
                      <a:schemeClr val="tx2"/>
                    </a:solidFill>
                    <a:latin typeface="Times New Roman" panose="02020603050405020304" pitchFamily="18" charset="0"/>
                    <a:cs typeface="Times New Roman" panose="02020603050405020304" pitchFamily="18" charset="0"/>
                  </a:rPr>
                  <a:t> </a:t>
                </a:r>
                <a:r>
                  <a:rPr lang="en-US" altLang="zh-TW" dirty="0">
                    <a:solidFill>
                      <a:schemeClr val="tx2"/>
                    </a:solidFill>
                    <a:latin typeface="Times New Roman" panose="02020603050405020304" pitchFamily="18" charset="0"/>
                    <a:cs typeface="Times New Roman" panose="02020603050405020304" pitchFamily="18" charset="0"/>
                  </a:rPr>
                  <a:t>and</a:t>
                </a:r>
                <a14:m>
                  <m:oMath xmlns:m="http://schemas.openxmlformats.org/officeDocument/2006/math">
                    <m:sSub>
                      <m:sSubPr>
                        <m:ctrlPr>
                          <a:rPr lang="en-US" altLang="zh-TW" i="1">
                            <a:solidFill>
                              <a:schemeClr val="tx2"/>
                            </a:solidFill>
                            <a:latin typeface="Cambria Math" panose="02040503050406030204" pitchFamily="18" charset="0"/>
                          </a:rPr>
                        </m:ctrlPr>
                      </m:sSubPr>
                      <m:e>
                        <m:r>
                          <a:rPr lang="en-US" altLang="zh-TW" i="1">
                            <a:solidFill>
                              <a:schemeClr val="tx2"/>
                            </a:solidFill>
                            <a:latin typeface="Cambria Math" panose="02040503050406030204" pitchFamily="18" charset="0"/>
                          </a:rPr>
                          <m:t> </m:t>
                        </m:r>
                        <m:r>
                          <a:rPr lang="zh-TW" altLang="en-US" i="1">
                            <a:solidFill>
                              <a:schemeClr val="tx2"/>
                            </a:solidFill>
                            <a:latin typeface="Cambria Math" panose="02040503050406030204" pitchFamily="18" charset="0"/>
                          </a:rPr>
                          <m:t>𝛽</m:t>
                        </m:r>
                      </m:e>
                      <m:sub>
                        <m:r>
                          <a:rPr lang="en-US" altLang="zh-TW" i="1">
                            <a:solidFill>
                              <a:schemeClr val="tx2"/>
                            </a:solidFill>
                            <a:latin typeface="Cambria Math" panose="02040503050406030204" pitchFamily="18" charset="0"/>
                          </a:rPr>
                          <m:t>2</m:t>
                        </m:r>
                      </m:sub>
                    </m:sSub>
                  </m:oMath>
                </a14:m>
                <a:r>
                  <a:rPr lang="zh-TW" altLang="en-US" dirty="0">
                    <a:solidFill>
                      <a:schemeClr val="tx2"/>
                    </a:solidFill>
                    <a:latin typeface="Times New Roman" panose="02020603050405020304" pitchFamily="18" charset="0"/>
                    <a:cs typeface="Times New Roman" panose="02020603050405020304" pitchFamily="18" charset="0"/>
                  </a:rPr>
                  <a:t> </a:t>
                </a:r>
                <a:r>
                  <a:rPr lang="en-US" altLang="zh-TW" dirty="0">
                    <a:solidFill>
                      <a:schemeClr val="tx2"/>
                    </a:solidFill>
                    <a:latin typeface="Times New Roman" panose="02020603050405020304" pitchFamily="18" charset="0"/>
                    <a:cs typeface="Times New Roman" panose="02020603050405020304" pitchFamily="18" charset="0"/>
                  </a:rPr>
                  <a:t>are defined by a linear regression model</a:t>
                </a:r>
                <a:endParaRPr lang="zh-TW" altLang="en-US" dirty="0">
                  <a:solidFill>
                    <a:schemeClr val="tx2"/>
                  </a:solidFill>
                  <a:latin typeface="Times New Roman" panose="02020603050405020304" pitchFamily="18" charset="0"/>
                  <a:cs typeface="Times New Roman" panose="02020603050405020304" pitchFamily="18" charset="0"/>
                </a:endParaRPr>
              </a:p>
            </p:txBody>
          </p:sp>
        </mc:Choice>
        <mc:Fallback xmlns="">
          <p:sp>
            <p:nvSpPr>
              <p:cNvPr id="10" name="文字方塊 9">
                <a:extLst>
                  <a:ext uri="{FF2B5EF4-FFF2-40B4-BE49-F238E27FC236}">
                    <a16:creationId xmlns:a16="http://schemas.microsoft.com/office/drawing/2014/main" id="{6A981213-22FC-4D65-97E6-C7613BDD9243}"/>
                  </a:ext>
                </a:extLst>
              </p:cNvPr>
              <p:cNvSpPr txBox="1">
                <a:spLocks noRot="1" noChangeAspect="1" noMove="1" noResize="1" noEditPoints="1" noAdjustHandles="1" noChangeArrowheads="1" noChangeShapeType="1" noTextEdit="1"/>
              </p:cNvSpPr>
              <p:nvPr/>
            </p:nvSpPr>
            <p:spPr>
              <a:xfrm>
                <a:off x="491526" y="3665220"/>
                <a:ext cx="5604474" cy="369332"/>
              </a:xfrm>
              <a:prstGeom prst="rect">
                <a:avLst/>
              </a:prstGeom>
              <a:blipFill>
                <a:blip r:embed="rId4"/>
                <a:stretch>
                  <a:fillRect l="-326" t="-8197" b="-2459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55BCB6B9-FB87-4E05-8A0B-C7636E744EC8}"/>
                  </a:ext>
                </a:extLst>
              </p:cNvPr>
              <p:cNvSpPr txBox="1"/>
              <p:nvPr/>
            </p:nvSpPr>
            <p:spPr>
              <a:xfrm>
                <a:off x="1680150" y="4474608"/>
                <a:ext cx="6115328" cy="269946"/>
              </a:xfrm>
              <a:prstGeom prst="rect">
                <a:avLst/>
              </a:prstGeom>
              <a:noFill/>
            </p:spPr>
            <p:txBody>
              <a:bodyPr wrap="none" lIns="0" tIns="0" rIns="0" bIns="0" rtlCol="0">
                <a:spAutoFit/>
              </a:bodyPr>
              <a:lstStyle/>
              <a:p>
                <a:pPr defTabSz="685800"/>
                <a14:m>
                  <m:oMathPara xmlns:m="http://schemas.openxmlformats.org/officeDocument/2006/math">
                    <m:oMathParaPr>
                      <m:jc m:val="centerGroup"/>
                    </m:oMathParaPr>
                    <m:oMath xmlns:m="http://schemas.openxmlformats.org/officeDocument/2006/math">
                      <m:sSub>
                        <m:sSubPr>
                          <m:ctrlPr>
                            <a:rPr lang="en-US" altLang="zh-TW" sz="1600" i="1">
                              <a:solidFill>
                                <a:srgbClr val="FF0000"/>
                              </a:solidFill>
                              <a:latin typeface="Cambria Math" panose="02040503050406030204" pitchFamily="18" charset="0"/>
                            </a:rPr>
                          </m:ctrlPr>
                        </m:sSubPr>
                        <m:e>
                          <m:r>
                            <a:rPr lang="en-US" altLang="zh-TW" sz="1600" i="1">
                              <a:solidFill>
                                <a:srgbClr val="FF0000"/>
                              </a:solidFill>
                              <a:latin typeface="Cambria Math" panose="02040503050406030204" pitchFamily="18" charset="0"/>
                            </a:rPr>
                            <m:t>𝑛𝐸𝑃𝐼</m:t>
                          </m:r>
                        </m:e>
                        <m:sub>
                          <m:r>
                            <a:rPr lang="en-US" altLang="zh-TW" sz="1600" i="1">
                              <a:solidFill>
                                <a:srgbClr val="FF0000"/>
                              </a:solidFill>
                              <a:latin typeface="Cambria Math" panose="02040503050406030204" pitchFamily="18" charset="0"/>
                            </a:rPr>
                            <m:t>𝑊𝑊𝑉</m:t>
                          </m:r>
                        </m:sub>
                      </m:sSub>
                      <m:r>
                        <a:rPr lang="en-US" altLang="zh-TW" sz="1600" i="1">
                          <a:solidFill>
                            <a:prstClr val="black"/>
                          </a:solidFill>
                          <a:latin typeface="Cambria Math" panose="02040503050406030204" pitchFamily="18" charset="0"/>
                        </a:rPr>
                        <m:t>=</m:t>
                      </m:r>
                      <m:sSub>
                        <m:sSubPr>
                          <m:ctrlPr>
                            <a:rPr lang="en-US" altLang="zh-TW" sz="1600" i="1">
                              <a:solidFill>
                                <a:prstClr val="black"/>
                              </a:solidFill>
                              <a:latin typeface="Cambria Math" panose="02040503050406030204" pitchFamily="18" charset="0"/>
                            </a:rPr>
                          </m:ctrlPr>
                        </m:sSubPr>
                        <m:e>
                          <m:r>
                            <a:rPr lang="zh-TW" altLang="en-US" sz="1600" i="1">
                              <a:solidFill>
                                <a:prstClr val="black"/>
                              </a:solidFill>
                              <a:latin typeface="Cambria Math" panose="02040503050406030204" pitchFamily="18" charset="0"/>
                            </a:rPr>
                            <m:t>𝛼</m:t>
                          </m:r>
                        </m:e>
                        <m:sub>
                          <m:r>
                            <a:rPr lang="en-US" altLang="zh-TW" sz="1600" i="1">
                              <a:solidFill>
                                <a:prstClr val="black"/>
                              </a:solidFill>
                              <a:latin typeface="Cambria Math" panose="02040503050406030204" pitchFamily="18" charset="0"/>
                            </a:rPr>
                            <m:t>1</m:t>
                          </m:r>
                        </m:sub>
                      </m:sSub>
                      <m:sSub>
                        <m:sSubPr>
                          <m:ctrlPr>
                            <a:rPr lang="en-US" altLang="zh-TW" sz="1600" i="1">
                              <a:solidFill>
                                <a:prstClr val="black"/>
                              </a:solidFill>
                              <a:latin typeface="Cambria Math" panose="02040503050406030204" pitchFamily="18" charset="0"/>
                            </a:rPr>
                          </m:ctrlPr>
                        </m:sSubPr>
                        <m:e>
                          <m:r>
                            <a:rPr lang="en-US" altLang="zh-TW" sz="1600" i="1">
                              <a:solidFill>
                                <a:prstClr val="black"/>
                              </a:solidFill>
                              <a:latin typeface="Cambria Math" panose="02040503050406030204" pitchFamily="18" charset="0"/>
                            </a:rPr>
                            <m:t>𝐷</m:t>
                          </m:r>
                          <m:r>
                            <a:rPr lang="en-US" altLang="zh-TW" sz="1600" i="1">
                              <a:solidFill>
                                <a:prstClr val="black"/>
                              </a:solidFill>
                              <a:latin typeface="Cambria Math" panose="02040503050406030204" pitchFamily="18" charset="0"/>
                            </a:rPr>
                            <m:t>20</m:t>
                          </m:r>
                          <m:r>
                            <a:rPr lang="en-US" altLang="zh-TW" sz="1600" i="1">
                              <a:solidFill>
                                <a:prstClr val="black"/>
                              </a:solidFill>
                              <a:latin typeface="Cambria Math" panose="02040503050406030204" pitchFamily="18" charset="0"/>
                            </a:rPr>
                            <m:t>𝑎</m:t>
                          </m:r>
                        </m:e>
                        <m:sub>
                          <m:r>
                            <a:rPr lang="en-US" altLang="zh-TW" sz="1600" i="1">
                              <a:solidFill>
                                <a:prstClr val="black"/>
                              </a:solidFill>
                              <a:latin typeface="Cambria Math" panose="02040503050406030204" pitchFamily="18" charset="0"/>
                            </a:rPr>
                            <m:t>180</m:t>
                          </m:r>
                          <m:r>
                            <a:rPr lang="en-US" altLang="zh-TW" sz="1600" i="1">
                              <a:solidFill>
                                <a:prstClr val="black"/>
                              </a:solidFill>
                              <a:latin typeface="Cambria Math" panose="02040503050406030204" pitchFamily="18" charset="0"/>
                              <a:ea typeface="Cambria Math" panose="02040503050406030204" pitchFamily="18" charset="0"/>
                            </a:rPr>
                            <m:t>°(</m:t>
                          </m:r>
                          <m:r>
                            <a:rPr lang="en-US" altLang="zh-TW" sz="1600" i="1">
                              <a:solidFill>
                                <a:prstClr val="black"/>
                              </a:solidFill>
                              <a:latin typeface="Cambria Math" panose="02040503050406030204" pitchFamily="18" charset="0"/>
                              <a:ea typeface="Cambria Math" panose="02040503050406030204" pitchFamily="18" charset="0"/>
                            </a:rPr>
                            <m:t>𝑡</m:t>
                          </m:r>
                          <m:r>
                            <a:rPr lang="en-US" altLang="zh-TW" sz="1600" i="1">
                              <a:solidFill>
                                <a:prstClr val="black"/>
                              </a:solidFill>
                              <a:latin typeface="Cambria Math" panose="02040503050406030204" pitchFamily="18" charset="0"/>
                              <a:ea typeface="Cambria Math" panose="02040503050406030204" pitchFamily="18" charset="0"/>
                            </a:rPr>
                            <m:t>−25)</m:t>
                          </m:r>
                        </m:sub>
                      </m:sSub>
                      <m:r>
                        <a:rPr lang="en-US" altLang="zh-TW" sz="1600" i="1">
                          <a:solidFill>
                            <a:prstClr val="black"/>
                          </a:solidFill>
                          <a:latin typeface="Cambria Math" panose="02040503050406030204" pitchFamily="18" charset="0"/>
                        </a:rPr>
                        <m:t>+</m:t>
                      </m:r>
                      <m:sSub>
                        <m:sSubPr>
                          <m:ctrlPr>
                            <a:rPr lang="en-US" altLang="zh-TW" sz="1600" i="1">
                              <a:solidFill>
                                <a:prstClr val="black"/>
                              </a:solidFill>
                              <a:latin typeface="Cambria Math" panose="02040503050406030204" pitchFamily="18" charset="0"/>
                            </a:rPr>
                          </m:ctrlPr>
                        </m:sSubPr>
                        <m:e>
                          <m:r>
                            <a:rPr lang="zh-TW" altLang="en-US" sz="1600" i="1">
                              <a:solidFill>
                                <a:prstClr val="black"/>
                              </a:solidFill>
                              <a:latin typeface="Cambria Math" panose="02040503050406030204" pitchFamily="18" charset="0"/>
                            </a:rPr>
                            <m:t>𝛼</m:t>
                          </m:r>
                        </m:e>
                        <m:sub>
                          <m:r>
                            <a:rPr lang="en-US" altLang="zh-TW" sz="1600" i="1">
                              <a:solidFill>
                                <a:prstClr val="black"/>
                              </a:solidFill>
                              <a:latin typeface="Cambria Math" panose="02040503050406030204" pitchFamily="18" charset="0"/>
                            </a:rPr>
                            <m:t>2</m:t>
                          </m:r>
                        </m:sub>
                      </m:sSub>
                      <m:sSub>
                        <m:sSubPr>
                          <m:ctrlPr>
                            <a:rPr lang="en-US" altLang="zh-TW" sz="1600" i="1">
                              <a:solidFill>
                                <a:prstClr val="black"/>
                              </a:solidFill>
                              <a:latin typeface="Cambria Math" panose="02040503050406030204" pitchFamily="18" charset="0"/>
                            </a:rPr>
                          </m:ctrlPr>
                        </m:sSubPr>
                        <m:e>
                          <m:r>
                            <a:rPr lang="en-US" altLang="zh-TW" sz="1600" i="1">
                              <a:solidFill>
                                <a:prstClr val="black"/>
                              </a:solidFill>
                              <a:latin typeface="Cambria Math" panose="02040503050406030204" pitchFamily="18" charset="0"/>
                            </a:rPr>
                            <m:t>𝐷</m:t>
                          </m:r>
                          <m:r>
                            <a:rPr lang="en-US" altLang="zh-TW" sz="1600" i="1">
                              <a:solidFill>
                                <a:prstClr val="black"/>
                              </a:solidFill>
                              <a:latin typeface="Cambria Math" panose="02040503050406030204" pitchFamily="18" charset="0"/>
                            </a:rPr>
                            <m:t>20</m:t>
                          </m:r>
                          <m:r>
                            <a:rPr lang="en-US" altLang="zh-TW" sz="1600" i="1">
                              <a:solidFill>
                                <a:prstClr val="black"/>
                              </a:solidFill>
                              <a:latin typeface="Cambria Math" panose="02040503050406030204" pitchFamily="18" charset="0"/>
                            </a:rPr>
                            <m:t>𝑎</m:t>
                          </m:r>
                        </m:e>
                        <m:sub>
                          <m:r>
                            <a:rPr lang="en-US" altLang="zh-TW" sz="1600" i="1">
                              <a:solidFill>
                                <a:prstClr val="black"/>
                              </a:solidFill>
                              <a:latin typeface="Cambria Math" panose="02040503050406030204" pitchFamily="18" charset="0"/>
                            </a:rPr>
                            <m:t>170</m:t>
                          </m:r>
                          <m:r>
                            <a:rPr lang="en-US" altLang="zh-TW" sz="1600" i="1">
                              <a:solidFill>
                                <a:prstClr val="black"/>
                              </a:solidFill>
                              <a:latin typeface="Cambria Math" panose="02040503050406030204" pitchFamily="18" charset="0"/>
                              <a:ea typeface="Cambria Math" panose="02040503050406030204" pitchFamily="18" charset="0"/>
                            </a:rPr>
                            <m:t>°</m:t>
                          </m:r>
                          <m:r>
                            <a:rPr lang="en-US" altLang="zh-TW" sz="1600" i="1">
                              <a:solidFill>
                                <a:prstClr val="black"/>
                              </a:solidFill>
                              <a:latin typeface="Cambria Math" panose="02040503050406030204" pitchFamily="18" charset="0"/>
                              <a:ea typeface="Cambria Math" panose="02040503050406030204" pitchFamily="18" charset="0"/>
                            </a:rPr>
                            <m:t>𝑤</m:t>
                          </m:r>
                          <m:r>
                            <a:rPr lang="en-US" altLang="zh-TW" sz="1600" i="1">
                              <a:solidFill>
                                <a:prstClr val="black"/>
                              </a:solidFill>
                              <a:latin typeface="Cambria Math" panose="02040503050406030204" pitchFamily="18" charset="0"/>
                              <a:ea typeface="Cambria Math" panose="02040503050406030204" pitchFamily="18" charset="0"/>
                            </a:rPr>
                            <m:t>(</m:t>
                          </m:r>
                          <m:r>
                            <a:rPr lang="en-US" altLang="zh-TW" sz="1600" i="1">
                              <a:solidFill>
                                <a:prstClr val="black"/>
                              </a:solidFill>
                              <a:latin typeface="Cambria Math" panose="02040503050406030204" pitchFamily="18" charset="0"/>
                              <a:ea typeface="Cambria Math" panose="02040503050406030204" pitchFamily="18" charset="0"/>
                            </a:rPr>
                            <m:t>𝑡</m:t>
                          </m:r>
                          <m:r>
                            <a:rPr lang="en-US" altLang="zh-TW" sz="1600" i="1">
                              <a:solidFill>
                                <a:prstClr val="black"/>
                              </a:solidFill>
                              <a:latin typeface="Cambria Math" panose="02040503050406030204" pitchFamily="18" charset="0"/>
                              <a:ea typeface="Cambria Math" panose="02040503050406030204" pitchFamily="18" charset="0"/>
                            </a:rPr>
                            <m:t>−15)</m:t>
                          </m:r>
                        </m:sub>
                      </m:sSub>
                      <m:r>
                        <a:rPr lang="en-US" altLang="zh-TW" sz="1600" i="1">
                          <a:solidFill>
                            <a:prstClr val="black"/>
                          </a:solidFill>
                          <a:latin typeface="Cambria Math" panose="02040503050406030204" pitchFamily="18" charset="0"/>
                          <a:ea typeface="Cambria Math" panose="02040503050406030204" pitchFamily="18" charset="0"/>
                        </a:rPr>
                        <m:t>+</m:t>
                      </m:r>
                      <m:sSub>
                        <m:sSubPr>
                          <m:ctrlPr>
                            <a:rPr lang="en-US" altLang="zh-TW" sz="1600" i="1">
                              <a:solidFill>
                                <a:prstClr val="black"/>
                              </a:solidFill>
                              <a:latin typeface="Cambria Math" panose="02040503050406030204" pitchFamily="18" charset="0"/>
                            </a:rPr>
                          </m:ctrlPr>
                        </m:sSubPr>
                        <m:e>
                          <m:r>
                            <a:rPr lang="zh-TW" altLang="en-US" sz="1600" i="1">
                              <a:solidFill>
                                <a:prstClr val="black"/>
                              </a:solidFill>
                              <a:latin typeface="Cambria Math" panose="02040503050406030204" pitchFamily="18" charset="0"/>
                            </a:rPr>
                            <m:t>𝛼</m:t>
                          </m:r>
                        </m:e>
                        <m:sub>
                          <m:r>
                            <a:rPr lang="en-US" altLang="zh-TW" sz="1600" i="1">
                              <a:solidFill>
                                <a:prstClr val="black"/>
                              </a:solidFill>
                              <a:latin typeface="Cambria Math" panose="02040503050406030204" pitchFamily="18" charset="0"/>
                            </a:rPr>
                            <m:t>3</m:t>
                          </m:r>
                        </m:sub>
                      </m:sSub>
                      <m:sSub>
                        <m:sSubPr>
                          <m:ctrlPr>
                            <a:rPr lang="en-US" altLang="zh-TW" sz="1600" i="1">
                              <a:solidFill>
                                <a:prstClr val="black"/>
                              </a:solidFill>
                              <a:latin typeface="Cambria Math" panose="02040503050406030204" pitchFamily="18" charset="0"/>
                            </a:rPr>
                          </m:ctrlPr>
                        </m:sSubPr>
                        <m:e>
                          <m:r>
                            <a:rPr lang="en-US" altLang="zh-TW" sz="1600" i="1">
                              <a:solidFill>
                                <a:prstClr val="black"/>
                              </a:solidFill>
                              <a:latin typeface="Cambria Math" panose="02040503050406030204" pitchFamily="18" charset="0"/>
                            </a:rPr>
                            <m:t>𝐷</m:t>
                          </m:r>
                          <m:r>
                            <a:rPr lang="en-US" altLang="zh-TW" sz="1600" i="1">
                              <a:solidFill>
                                <a:prstClr val="black"/>
                              </a:solidFill>
                              <a:latin typeface="Cambria Math" panose="02040503050406030204" pitchFamily="18" charset="0"/>
                            </a:rPr>
                            <m:t>20</m:t>
                          </m:r>
                          <m:r>
                            <a:rPr lang="en-US" altLang="zh-TW" sz="1600" i="1">
                              <a:solidFill>
                                <a:prstClr val="black"/>
                              </a:solidFill>
                              <a:latin typeface="Cambria Math" panose="02040503050406030204" pitchFamily="18" charset="0"/>
                            </a:rPr>
                            <m:t>𝑎</m:t>
                          </m:r>
                        </m:e>
                        <m:sub>
                          <m:r>
                            <a:rPr lang="en-US" altLang="zh-TW" sz="1600" i="1">
                              <a:solidFill>
                                <a:prstClr val="black"/>
                              </a:solidFill>
                              <a:latin typeface="Cambria Math" panose="02040503050406030204" pitchFamily="18" charset="0"/>
                            </a:rPr>
                            <m:t>155</m:t>
                          </m:r>
                          <m:r>
                            <a:rPr lang="en-US" altLang="zh-TW" sz="1600" i="1">
                              <a:solidFill>
                                <a:prstClr val="black"/>
                              </a:solidFill>
                              <a:latin typeface="Cambria Math" panose="02040503050406030204" pitchFamily="18" charset="0"/>
                              <a:ea typeface="Cambria Math" panose="02040503050406030204" pitchFamily="18" charset="0"/>
                            </a:rPr>
                            <m:t>°</m:t>
                          </m:r>
                          <m:r>
                            <a:rPr lang="en-US" altLang="zh-TW" sz="1600" i="1">
                              <a:solidFill>
                                <a:prstClr val="black"/>
                              </a:solidFill>
                              <a:latin typeface="Cambria Math" panose="02040503050406030204" pitchFamily="18" charset="0"/>
                              <a:ea typeface="Cambria Math" panose="02040503050406030204" pitchFamily="18" charset="0"/>
                            </a:rPr>
                            <m:t>𝑤</m:t>
                          </m:r>
                          <m:r>
                            <a:rPr lang="en-US" altLang="zh-TW" sz="1600" i="1">
                              <a:solidFill>
                                <a:prstClr val="black"/>
                              </a:solidFill>
                              <a:latin typeface="Cambria Math" panose="02040503050406030204" pitchFamily="18" charset="0"/>
                              <a:ea typeface="Cambria Math" panose="02040503050406030204" pitchFamily="18" charset="0"/>
                            </a:rPr>
                            <m:t>(</m:t>
                          </m:r>
                          <m:r>
                            <a:rPr lang="en-US" altLang="zh-TW" sz="1600" i="1">
                              <a:solidFill>
                                <a:prstClr val="black"/>
                              </a:solidFill>
                              <a:latin typeface="Cambria Math" panose="02040503050406030204" pitchFamily="18" charset="0"/>
                              <a:ea typeface="Cambria Math" panose="02040503050406030204" pitchFamily="18" charset="0"/>
                            </a:rPr>
                            <m:t>𝑡</m:t>
                          </m:r>
                          <m:r>
                            <a:rPr lang="en-US" altLang="zh-TW" sz="1600" i="1">
                              <a:solidFill>
                                <a:prstClr val="black"/>
                              </a:solidFill>
                              <a:latin typeface="Cambria Math" panose="02040503050406030204" pitchFamily="18" charset="0"/>
                              <a:ea typeface="Cambria Math" panose="02040503050406030204" pitchFamily="18" charset="0"/>
                            </a:rPr>
                            <m:t>)</m:t>
                          </m:r>
                        </m:sub>
                      </m:sSub>
                    </m:oMath>
                  </m:oMathPara>
                </a14:m>
                <a:endParaRPr lang="zh-TW" altLang="en-US" sz="16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mc:Choice>
        <mc:Fallback xmlns="">
          <p:sp>
            <p:nvSpPr>
              <p:cNvPr id="7" name="文字方塊 6">
                <a:extLst>
                  <a:ext uri="{FF2B5EF4-FFF2-40B4-BE49-F238E27FC236}">
                    <a16:creationId xmlns:a16="http://schemas.microsoft.com/office/drawing/2014/main" id="{55BCB6B9-FB87-4E05-8A0B-C7636E744EC8}"/>
                  </a:ext>
                </a:extLst>
              </p:cNvPr>
              <p:cNvSpPr txBox="1">
                <a:spLocks noRot="1" noChangeAspect="1" noMove="1" noResize="1" noEditPoints="1" noAdjustHandles="1" noChangeArrowheads="1" noChangeShapeType="1" noTextEdit="1"/>
              </p:cNvSpPr>
              <p:nvPr/>
            </p:nvSpPr>
            <p:spPr>
              <a:xfrm>
                <a:off x="1680150" y="4474608"/>
                <a:ext cx="6115328" cy="269946"/>
              </a:xfrm>
              <a:prstGeom prst="rect">
                <a:avLst/>
              </a:prstGeom>
              <a:blipFill>
                <a:blip r:embed="rId5"/>
                <a:stretch>
                  <a:fillRect l="-299" r="-100" b="-2727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4645B669-F8C6-4EA9-8112-54F929AAEC3F}"/>
                  </a:ext>
                </a:extLst>
              </p:cNvPr>
              <p:cNvSpPr txBox="1"/>
              <p:nvPr/>
            </p:nvSpPr>
            <p:spPr>
              <a:xfrm>
                <a:off x="1680150" y="4935231"/>
                <a:ext cx="364811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600" i="1">
                              <a:solidFill>
                                <a:srgbClr val="0070C0"/>
                              </a:solidFill>
                              <a:latin typeface="Cambria Math" panose="02040503050406030204" pitchFamily="18" charset="0"/>
                            </a:rPr>
                          </m:ctrlPr>
                        </m:sSubPr>
                        <m:e>
                          <m:r>
                            <a:rPr lang="en-US" altLang="zh-TW" sz="1600" i="1">
                              <a:solidFill>
                                <a:srgbClr val="0070C0"/>
                              </a:solidFill>
                              <a:latin typeface="Cambria Math" panose="02040503050406030204" pitchFamily="18" charset="0"/>
                            </a:rPr>
                            <m:t>𝑛𝐸𝑃𝐼</m:t>
                          </m:r>
                        </m:e>
                        <m:sub>
                          <m:r>
                            <a:rPr lang="en-US" altLang="zh-TW" sz="1600" i="1">
                              <a:solidFill>
                                <a:srgbClr val="0070C0"/>
                              </a:solidFill>
                              <a:latin typeface="Cambria Math" panose="02040503050406030204" pitchFamily="18" charset="0"/>
                            </a:rPr>
                            <m:t>𝑂</m:t>
                          </m:r>
                          <m:r>
                            <a:rPr lang="en-US" altLang="zh-TW" sz="1600" i="1">
                              <a:solidFill>
                                <a:srgbClr val="0070C0"/>
                              </a:solidFill>
                              <a:latin typeface="Cambria Math" panose="02040503050406030204" pitchFamily="18" charset="0"/>
                            </a:rPr>
                            <m:t>−</m:t>
                          </m:r>
                          <m:r>
                            <a:rPr lang="en-US" altLang="zh-TW" sz="1600" i="1">
                              <a:solidFill>
                                <a:srgbClr val="0070C0"/>
                              </a:solidFill>
                              <a:latin typeface="Cambria Math" panose="02040503050406030204" pitchFamily="18" charset="0"/>
                            </a:rPr>
                            <m:t>𝐴</m:t>
                          </m:r>
                        </m:sub>
                      </m:sSub>
                      <m:r>
                        <a:rPr lang="en-US" altLang="zh-TW" sz="1600" i="1" smtClean="0">
                          <a:solidFill>
                            <a:schemeClr val="tx2"/>
                          </a:solidFill>
                          <a:latin typeface="Cambria Math" panose="02040503050406030204" pitchFamily="18" charset="0"/>
                        </a:rPr>
                        <m:t>=</m:t>
                      </m:r>
                      <m:r>
                        <a:rPr lang="en-US" altLang="zh-TW" sz="1600" i="1" smtClean="0">
                          <a:solidFill>
                            <a:schemeClr val="tx2"/>
                          </a:solidFill>
                          <a:latin typeface="Cambria Math" panose="02040503050406030204" pitchFamily="18" charset="0"/>
                        </a:rPr>
                        <m:t>𝑠𝑖𝑔𝑛</m:t>
                      </m:r>
                      <m:r>
                        <a:rPr lang="en-US" altLang="zh-TW" sz="1600" i="1" smtClean="0">
                          <a:solidFill>
                            <a:schemeClr val="tx2"/>
                          </a:solidFill>
                          <a:latin typeface="Cambria Math" panose="02040503050406030204" pitchFamily="18" charset="0"/>
                        </a:rPr>
                        <m:t>(</m:t>
                      </m:r>
                      <m:r>
                        <a:rPr lang="en-US" altLang="zh-TW" sz="1600" i="1" smtClean="0">
                          <a:solidFill>
                            <a:schemeClr val="tx2"/>
                          </a:solidFill>
                          <a:latin typeface="Cambria Math" panose="02040503050406030204" pitchFamily="18" charset="0"/>
                        </a:rPr>
                        <m:t>𝑒𝑣𝑒𝑛𝑡</m:t>
                      </m:r>
                      <m:r>
                        <a:rPr lang="en-US" altLang="zh-TW" sz="1600" i="1" smtClean="0">
                          <a:solidFill>
                            <a:schemeClr val="tx2"/>
                          </a:solidFill>
                          <a:latin typeface="Cambria Math" panose="02040503050406030204" pitchFamily="18" charset="0"/>
                        </a:rPr>
                        <m:t>)∙</m:t>
                      </m:r>
                      <m:r>
                        <a:rPr lang="en-US" altLang="zh-TW" sz="1600" i="1">
                          <a:solidFill>
                            <a:schemeClr val="tx2"/>
                          </a:solidFill>
                          <a:latin typeface="Cambria Math" panose="02040503050406030204" pitchFamily="18" charset="0"/>
                          <a:ea typeface="Cambria Math" panose="02040503050406030204" pitchFamily="18" charset="0"/>
                        </a:rPr>
                        <m:t>𝑑𝐻</m:t>
                      </m:r>
                      <m:r>
                        <a:rPr lang="en-US" altLang="zh-TW" sz="1600" i="1">
                          <a:solidFill>
                            <a:schemeClr val="tx2"/>
                          </a:solidFill>
                          <a:latin typeface="Cambria Math" panose="02040503050406030204" pitchFamily="18" charset="0"/>
                          <a:ea typeface="Cambria Math" panose="02040503050406030204" pitchFamily="18" charset="0"/>
                        </a:rPr>
                        <m:t>(</m:t>
                      </m:r>
                      <m:sSub>
                        <m:sSubPr>
                          <m:ctrlPr>
                            <a:rPr lang="en-US" altLang="zh-TW" sz="1600" i="1">
                              <a:solidFill>
                                <a:schemeClr val="tx2"/>
                              </a:solidFill>
                              <a:latin typeface="Cambria Math" panose="02040503050406030204" pitchFamily="18" charset="0"/>
                            </a:rPr>
                          </m:ctrlPr>
                        </m:sSubPr>
                        <m:e>
                          <m:r>
                            <a:rPr lang="en-US" altLang="zh-TW" sz="1600" i="1">
                              <a:solidFill>
                                <a:schemeClr val="tx2"/>
                              </a:solidFill>
                              <a:latin typeface="Cambria Math" panose="02040503050406030204" pitchFamily="18" charset="0"/>
                            </a:rPr>
                            <m:t>𝑛𝐸𝑃𝐼</m:t>
                          </m:r>
                        </m:e>
                        <m:sub>
                          <m:r>
                            <a:rPr lang="en-US" altLang="zh-TW" sz="1600" i="1">
                              <a:solidFill>
                                <a:schemeClr val="tx2"/>
                              </a:solidFill>
                              <a:latin typeface="Cambria Math" panose="02040503050406030204" pitchFamily="18" charset="0"/>
                            </a:rPr>
                            <m:t>𝑊𝑊𝑉</m:t>
                          </m:r>
                        </m:sub>
                      </m:sSub>
                      <m:r>
                        <a:rPr lang="en-US" altLang="zh-TW" sz="1600" i="1">
                          <a:solidFill>
                            <a:schemeClr val="tx2"/>
                          </a:solidFill>
                          <a:latin typeface="Cambria Math" panose="02040503050406030204" pitchFamily="18" charset="0"/>
                          <a:ea typeface="Cambria Math" panose="02040503050406030204" pitchFamily="18" charset="0"/>
                        </a:rPr>
                        <m:t>)</m:t>
                      </m:r>
                    </m:oMath>
                  </m:oMathPara>
                </a14:m>
                <a:endParaRPr lang="zh-TW" altLang="en-US" sz="1600" dirty="0"/>
              </a:p>
            </p:txBody>
          </p:sp>
        </mc:Choice>
        <mc:Fallback xmlns="">
          <p:sp>
            <p:nvSpPr>
              <p:cNvPr id="11" name="文字方塊 10">
                <a:extLst>
                  <a:ext uri="{FF2B5EF4-FFF2-40B4-BE49-F238E27FC236}">
                    <a16:creationId xmlns:a16="http://schemas.microsoft.com/office/drawing/2014/main" id="{4645B669-F8C6-4EA9-8112-54F929AAEC3F}"/>
                  </a:ext>
                </a:extLst>
              </p:cNvPr>
              <p:cNvSpPr txBox="1">
                <a:spLocks noRot="1" noChangeAspect="1" noMove="1" noResize="1" noEditPoints="1" noAdjustHandles="1" noChangeArrowheads="1" noChangeShapeType="1" noTextEdit="1"/>
              </p:cNvSpPr>
              <p:nvPr/>
            </p:nvSpPr>
            <p:spPr>
              <a:xfrm>
                <a:off x="1680150" y="4935231"/>
                <a:ext cx="3648115" cy="246221"/>
              </a:xfrm>
              <a:prstGeom prst="rect">
                <a:avLst/>
              </a:prstGeom>
              <a:blipFill>
                <a:blip r:embed="rId6"/>
                <a:stretch>
                  <a:fillRect l="-334" t="-5000" r="-1003" b="-275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文字方塊 11">
                <a:extLst>
                  <a:ext uri="{FF2B5EF4-FFF2-40B4-BE49-F238E27FC236}">
                    <a16:creationId xmlns:a16="http://schemas.microsoft.com/office/drawing/2014/main" id="{ECC7049A-798F-4120-B60D-B53DE8679576}"/>
                  </a:ext>
                </a:extLst>
              </p:cNvPr>
              <p:cNvSpPr txBox="1"/>
              <p:nvPr/>
            </p:nvSpPr>
            <p:spPr>
              <a:xfrm>
                <a:off x="1742863" y="5402119"/>
                <a:ext cx="1796069" cy="246221"/>
              </a:xfrm>
              <a:prstGeom prst="rect">
                <a:avLst/>
              </a:prstGeom>
              <a:noFill/>
            </p:spPr>
            <p:txBody>
              <a:bodyPr wrap="none" lIns="0" tIns="0" rIns="0" bIns="0" rtlCol="0">
                <a:spAutoFit/>
              </a:bodyPr>
              <a:lstStyle/>
              <a:p>
                <a14:m>
                  <m:oMath xmlns:m="http://schemas.openxmlformats.org/officeDocument/2006/math">
                    <m:sSub>
                      <m:sSubPr>
                        <m:ctrlPr>
                          <a:rPr lang="en-US" altLang="zh-TW" sz="1600" i="1" smtClean="0">
                            <a:solidFill>
                              <a:schemeClr val="accent1">
                                <a:lumMod val="75000"/>
                              </a:schemeClr>
                            </a:solidFill>
                            <a:latin typeface="Cambria Math" panose="02040503050406030204" pitchFamily="18" charset="0"/>
                          </a:rPr>
                        </m:ctrlPr>
                      </m:sSubPr>
                      <m:e>
                        <m:r>
                          <a:rPr lang="en-US" altLang="zh-TW" sz="1600" i="1">
                            <a:solidFill>
                              <a:schemeClr val="accent1">
                                <a:lumMod val="75000"/>
                              </a:schemeClr>
                            </a:solidFill>
                            <a:latin typeface="Cambria Math" panose="02040503050406030204" pitchFamily="18" charset="0"/>
                          </a:rPr>
                          <m:t>𝑛𝐸𝑃𝐼</m:t>
                        </m:r>
                      </m:e>
                      <m:sub>
                        <m:r>
                          <a:rPr lang="en-US" altLang="zh-TW" sz="1600" b="0" i="1" smtClean="0">
                            <a:solidFill>
                              <a:schemeClr val="accent1">
                                <a:lumMod val="75000"/>
                              </a:schemeClr>
                            </a:solidFill>
                            <a:latin typeface="Cambria Math" panose="02040503050406030204" pitchFamily="18" charset="0"/>
                          </a:rPr>
                          <m:t>𝐸𝑋</m:t>
                        </m:r>
                      </m:sub>
                    </m:sSub>
                    <m:r>
                      <a:rPr lang="en-US" altLang="zh-TW" sz="1600" i="1" smtClean="0">
                        <a:solidFill>
                          <a:schemeClr val="tx2"/>
                        </a:solidFill>
                        <a:latin typeface="Cambria Math" panose="02040503050406030204" pitchFamily="18" charset="0"/>
                      </a:rPr>
                      <m:t>=</m:t>
                    </m:r>
                  </m:oMath>
                </a14:m>
                <a:r>
                  <a:rPr lang="zh-TW" altLang="en-US" sz="1600" dirty="0"/>
                  <a:t> </a:t>
                </a:r>
                <a:r>
                  <a:rPr lang="en-US" altLang="zh-TW" sz="1600" i="1" dirty="0">
                    <a:solidFill>
                      <a:schemeClr val="tx2"/>
                    </a:solidFill>
                    <a:latin typeface="Cambria Math" panose="02040503050406030204" pitchFamily="18" charset="0"/>
                  </a:rPr>
                  <a:t>NPI </a:t>
                </a:r>
                <a:r>
                  <a:rPr lang="en-US" altLang="zh-TW" sz="1600" dirty="0">
                    <a:solidFill>
                      <a:schemeClr val="tx2"/>
                    </a:solidFill>
                    <a:latin typeface="Cambria Math" panose="02040503050406030204" pitchFamily="18" charset="0"/>
                  </a:rPr>
                  <a:t>+</a:t>
                </a:r>
                <a:r>
                  <a:rPr lang="en-US" altLang="zh-TW" sz="1600" i="1" dirty="0">
                    <a:solidFill>
                      <a:schemeClr val="tx2"/>
                    </a:solidFill>
                    <a:latin typeface="Cambria Math" panose="02040503050406030204" pitchFamily="18" charset="0"/>
                  </a:rPr>
                  <a:t> SPI</a:t>
                </a:r>
                <a:endParaRPr lang="zh-TW" altLang="en-US" sz="1600" i="1" dirty="0">
                  <a:solidFill>
                    <a:schemeClr val="tx2"/>
                  </a:solidFill>
                  <a:latin typeface="Cambria Math" panose="02040503050406030204" pitchFamily="18" charset="0"/>
                </a:endParaRPr>
              </a:p>
            </p:txBody>
          </p:sp>
        </mc:Choice>
        <mc:Fallback xmlns="">
          <p:sp>
            <p:nvSpPr>
              <p:cNvPr id="12" name="文字方塊 11">
                <a:extLst>
                  <a:ext uri="{FF2B5EF4-FFF2-40B4-BE49-F238E27FC236}">
                    <a16:creationId xmlns:a16="http://schemas.microsoft.com/office/drawing/2014/main" id="{ECC7049A-798F-4120-B60D-B53DE8679576}"/>
                  </a:ext>
                </a:extLst>
              </p:cNvPr>
              <p:cNvSpPr txBox="1">
                <a:spLocks noRot="1" noChangeAspect="1" noMove="1" noResize="1" noEditPoints="1" noAdjustHandles="1" noChangeArrowheads="1" noChangeShapeType="1" noTextEdit="1"/>
              </p:cNvSpPr>
              <p:nvPr/>
            </p:nvSpPr>
            <p:spPr>
              <a:xfrm>
                <a:off x="1742863" y="5402119"/>
                <a:ext cx="1796069" cy="246221"/>
              </a:xfrm>
              <a:prstGeom prst="rect">
                <a:avLst/>
              </a:prstGeom>
              <a:blipFill>
                <a:blip r:embed="rId7"/>
                <a:stretch>
                  <a:fillRect l="-4068" t="-31707" r="-5424" b="-41463"/>
                </a:stretch>
              </a:blipFill>
            </p:spPr>
            <p:txBody>
              <a:bodyPr/>
              <a:lstStyle/>
              <a:p>
                <a:r>
                  <a:rPr lang="zh-TW" altLang="en-US">
                    <a:noFill/>
                  </a:rPr>
                  <a:t> </a:t>
                </a:r>
              </a:p>
            </p:txBody>
          </p:sp>
        </mc:Fallback>
      </mc:AlternateContent>
      <p:sp>
        <p:nvSpPr>
          <p:cNvPr id="3" name="左大括弧 2">
            <a:extLst>
              <a:ext uri="{FF2B5EF4-FFF2-40B4-BE49-F238E27FC236}">
                <a16:creationId xmlns:a16="http://schemas.microsoft.com/office/drawing/2014/main" id="{787438C6-0F89-498F-9A06-266D0B21C6D0}"/>
              </a:ext>
            </a:extLst>
          </p:cNvPr>
          <p:cNvSpPr/>
          <p:nvPr/>
        </p:nvSpPr>
        <p:spPr>
          <a:xfrm>
            <a:off x="1341155" y="4535513"/>
            <a:ext cx="208344" cy="1173732"/>
          </a:xfrm>
          <a:prstGeom prst="leftBrace">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4" name="矩形 3"/>
          <p:cNvSpPr/>
          <p:nvPr/>
        </p:nvSpPr>
        <p:spPr>
          <a:xfrm>
            <a:off x="491526" y="2862262"/>
            <a:ext cx="7896118" cy="544160"/>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6440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0869" y="-14111"/>
            <a:ext cx="6123131" cy="6858000"/>
          </a:xfrm>
          <a:prstGeom prst="rect">
            <a:avLst/>
          </a:prstGeom>
        </p:spPr>
      </p:pic>
      <p:sp>
        <p:nvSpPr>
          <p:cNvPr id="2" name="TextBox 1"/>
          <p:cNvSpPr txBox="1"/>
          <p:nvPr/>
        </p:nvSpPr>
        <p:spPr>
          <a:xfrm>
            <a:off x="0" y="0"/>
            <a:ext cx="2868592" cy="707886"/>
          </a:xfrm>
          <a:prstGeom prst="rect">
            <a:avLst/>
          </a:prstGeom>
          <a:noFill/>
        </p:spPr>
        <p:txBody>
          <a:bodyPr wrap="square" rtlCol="0">
            <a:spAutoFit/>
          </a:bodyPr>
          <a:lstStyle/>
          <a:p>
            <a:r>
              <a:rPr lang="en-US" sz="2000" dirty="0">
                <a:solidFill>
                  <a:schemeClr val="tx2"/>
                </a:solidFill>
                <a:latin typeface="Times New Roman" panose="02020603050405020304" pitchFamily="18" charset="0"/>
                <a:cs typeface="Times New Roman" panose="02020603050405020304" pitchFamily="18" charset="0"/>
              </a:rPr>
              <a:t>Linear regression </a:t>
            </a:r>
            <a:r>
              <a:rPr lang="en-US" sz="2000" dirty="0" smtClean="0">
                <a:solidFill>
                  <a:schemeClr val="tx2"/>
                </a:solidFill>
                <a:latin typeface="Times New Roman" panose="02020603050405020304" pitchFamily="18" charset="0"/>
                <a:cs typeface="Times New Roman" panose="02020603050405020304" pitchFamily="18" charset="0"/>
              </a:rPr>
              <a:t>model</a:t>
            </a:r>
          </a:p>
          <a:p>
            <a:r>
              <a:rPr lang="en-US" sz="2000" dirty="0" smtClean="0">
                <a:solidFill>
                  <a:schemeClr val="tx2"/>
                </a:solidFill>
                <a:latin typeface="Times New Roman" panose="02020603050405020304" pitchFamily="18" charset="0"/>
                <a:cs typeface="Times New Roman" panose="02020603050405020304" pitchFamily="18" charset="0"/>
              </a:rPr>
              <a:t>6-months </a:t>
            </a:r>
            <a:r>
              <a:rPr lang="en-US" sz="2000" dirty="0">
                <a:solidFill>
                  <a:schemeClr val="tx2"/>
                </a:solidFill>
                <a:latin typeface="Times New Roman" panose="02020603050405020304" pitchFamily="18" charset="0"/>
                <a:cs typeface="Times New Roman" panose="02020603050405020304" pitchFamily="18" charset="0"/>
              </a:rPr>
              <a:t>lead time</a:t>
            </a:r>
          </a:p>
        </p:txBody>
      </p:sp>
      <p:sp>
        <p:nvSpPr>
          <p:cNvPr id="6" name="矩形 5"/>
          <p:cNvSpPr/>
          <p:nvPr/>
        </p:nvSpPr>
        <p:spPr>
          <a:xfrm>
            <a:off x="56445" y="1074931"/>
            <a:ext cx="2868592" cy="1200329"/>
          </a:xfrm>
          <a:prstGeom prst="rect">
            <a:avLst/>
          </a:prstGeom>
          <a:ln>
            <a:solidFill>
              <a:schemeClr val="tx2"/>
            </a:solidFill>
          </a:ln>
        </p:spPr>
        <p:txBody>
          <a:bodyPr wrap="square">
            <a:spAutoFit/>
          </a:bodyPr>
          <a:lstStyle/>
          <a:p>
            <a:r>
              <a:rPr lang="en-US" altLang="zh-TW" dirty="0" smtClean="0">
                <a:solidFill>
                  <a:schemeClr val="tx2"/>
                </a:solidFill>
                <a:latin typeface="Times New Roman" panose="02020603050405020304" pitchFamily="18" charset="0"/>
                <a:cs typeface="Times New Roman" panose="02020603050405020304" pitchFamily="18" charset="0"/>
              </a:rPr>
              <a:t>Events:</a:t>
            </a:r>
            <a:r>
              <a:rPr lang="zh-TW" altLang="en-US" dirty="0" smtClean="0">
                <a:solidFill>
                  <a:schemeClr val="tx2"/>
                </a:solidFill>
                <a:latin typeface="Times New Roman" panose="02020603050405020304" pitchFamily="18" charset="0"/>
                <a:cs typeface="Times New Roman" panose="02020603050405020304" pitchFamily="18" charset="0"/>
              </a:rPr>
              <a:t> </a:t>
            </a:r>
            <a:r>
              <a:rPr lang="en-US" altLang="zh-TW" dirty="0" smtClean="0">
                <a:solidFill>
                  <a:schemeClr val="tx2"/>
                </a:solidFill>
                <a:latin typeface="Times New Roman" panose="02020603050405020304" pitchFamily="18" charset="0"/>
                <a:cs typeface="Times New Roman" panose="02020603050405020304" pitchFamily="18" charset="0"/>
              </a:rPr>
              <a:t>5 </a:t>
            </a:r>
            <a:r>
              <a:rPr lang="en-US" altLang="zh-TW" dirty="0">
                <a:solidFill>
                  <a:schemeClr val="tx2"/>
                </a:solidFill>
                <a:latin typeface="Times New Roman" panose="02020603050405020304" pitchFamily="18" charset="0"/>
                <a:cs typeface="Times New Roman" panose="02020603050405020304" pitchFamily="18" charset="0"/>
              </a:rPr>
              <a:t>consecutive overlapping 3-month </a:t>
            </a:r>
            <a:r>
              <a:rPr lang="en-US" altLang="zh-TW" dirty="0" smtClean="0">
                <a:solidFill>
                  <a:schemeClr val="tx2"/>
                </a:solidFill>
                <a:latin typeface="Times New Roman" panose="02020603050405020304" pitchFamily="18" charset="0"/>
                <a:cs typeface="Times New Roman" panose="02020603050405020304" pitchFamily="18" charset="0"/>
              </a:rPr>
              <a:t>periods at or above the half standard deviation of index</a:t>
            </a:r>
            <a:endParaRPr lang="zh-TW" altLang="en-US" dirty="0">
              <a:solidFill>
                <a:schemeClr val="tx2"/>
              </a:solidFill>
              <a:latin typeface="Times New Roman" panose="02020603050405020304" pitchFamily="18" charset="0"/>
              <a:cs typeface="Times New Roman" panose="02020603050405020304" pitchFamily="18" charset="0"/>
            </a:endParaRPr>
          </a:p>
        </p:txBody>
      </p:sp>
      <p:sp>
        <p:nvSpPr>
          <p:cNvPr id="7" name="矩形 6"/>
          <p:cNvSpPr/>
          <p:nvPr/>
        </p:nvSpPr>
        <p:spPr>
          <a:xfrm>
            <a:off x="3020869" y="-45156"/>
            <a:ext cx="1292578" cy="553998"/>
          </a:xfrm>
          <a:prstGeom prst="rect">
            <a:avLst/>
          </a:prstGeom>
        </p:spPr>
        <p:txBody>
          <a:bodyPr wrap="square">
            <a:spAutoFit/>
          </a:bodyPr>
          <a:lstStyle/>
          <a:p>
            <a:pPr algn="ctr"/>
            <a:r>
              <a:rPr lang="en-US" altLang="zh-TW" dirty="0" err="1">
                <a:solidFill>
                  <a:srgbClr val="FF0000"/>
                </a:solidFill>
                <a:latin typeface="Times New Roman" panose="02020603050405020304" pitchFamily="18" charset="0"/>
                <a:cs typeface="Times New Roman" panose="02020603050405020304" pitchFamily="18" charset="0"/>
              </a:rPr>
              <a:t>nEPI</a:t>
            </a:r>
            <a:endParaRPr lang="en-US" altLang="zh-TW" dirty="0">
              <a:solidFill>
                <a:srgbClr val="FF0000"/>
              </a:solidFill>
              <a:latin typeface="Times New Roman" panose="02020603050405020304" pitchFamily="18" charset="0"/>
              <a:cs typeface="Times New Roman" panose="02020603050405020304" pitchFamily="18" charset="0"/>
            </a:endParaRPr>
          </a:p>
          <a:p>
            <a:pPr algn="ctr"/>
            <a:r>
              <a:rPr lang="en-US" altLang="zh-TW" sz="1200" dirty="0">
                <a:solidFill>
                  <a:srgbClr val="FF0000"/>
                </a:solidFill>
                <a:latin typeface="Times New Roman" panose="02020603050405020304" pitchFamily="18" charset="0"/>
                <a:cs typeface="Times New Roman" panose="02020603050405020304" pitchFamily="18" charset="0"/>
              </a:rPr>
              <a:t>(WWV+OA+EX)</a:t>
            </a:r>
            <a:endParaRPr lang="zh-TW" altLang="en-US" dirty="0">
              <a:solidFill>
                <a:srgbClr val="FF0000"/>
              </a:solidFill>
              <a:latin typeface="Times New Roman" panose="02020603050405020304" pitchFamily="18" charset="0"/>
              <a:cs typeface="Times New Roman" panose="02020603050405020304" pitchFamily="18" charset="0"/>
            </a:endParaRPr>
          </a:p>
        </p:txBody>
      </p:sp>
      <p:sp>
        <p:nvSpPr>
          <p:cNvPr id="8" name="矩形 7"/>
          <p:cNvSpPr/>
          <p:nvPr/>
        </p:nvSpPr>
        <p:spPr>
          <a:xfrm>
            <a:off x="3020869" y="2206977"/>
            <a:ext cx="1292578" cy="553998"/>
          </a:xfrm>
          <a:prstGeom prst="rect">
            <a:avLst/>
          </a:prstGeom>
        </p:spPr>
        <p:txBody>
          <a:bodyPr wrap="square">
            <a:spAutoFit/>
          </a:bodyPr>
          <a:lstStyle/>
          <a:p>
            <a:pPr algn="ctr"/>
            <a:r>
              <a:rPr lang="en-US" altLang="zh-TW" dirty="0" err="1">
                <a:solidFill>
                  <a:srgbClr val="FF0000"/>
                </a:solidFill>
                <a:latin typeface="Times New Roman" panose="02020603050405020304" pitchFamily="18" charset="0"/>
                <a:cs typeface="Times New Roman" panose="02020603050405020304" pitchFamily="18" charset="0"/>
              </a:rPr>
              <a:t>nEPI</a:t>
            </a:r>
            <a:endParaRPr lang="en-US" altLang="zh-TW" dirty="0">
              <a:solidFill>
                <a:srgbClr val="FF0000"/>
              </a:solidFill>
              <a:latin typeface="Times New Roman" panose="02020603050405020304" pitchFamily="18" charset="0"/>
              <a:cs typeface="Times New Roman" panose="02020603050405020304" pitchFamily="18" charset="0"/>
            </a:endParaRPr>
          </a:p>
          <a:p>
            <a:pPr algn="ctr"/>
            <a:r>
              <a:rPr lang="en-US" altLang="zh-TW" sz="1200" dirty="0">
                <a:solidFill>
                  <a:srgbClr val="FF0000"/>
                </a:solidFill>
                <a:latin typeface="Times New Roman" panose="02020603050405020304" pitchFamily="18" charset="0"/>
                <a:cs typeface="Times New Roman" panose="02020603050405020304" pitchFamily="18" charset="0"/>
              </a:rPr>
              <a:t>(</a:t>
            </a:r>
            <a:r>
              <a:rPr lang="en-US" altLang="zh-TW" sz="1200" dirty="0" smtClean="0">
                <a:solidFill>
                  <a:srgbClr val="FF0000"/>
                </a:solidFill>
                <a:latin typeface="Times New Roman" panose="02020603050405020304" pitchFamily="18" charset="0"/>
                <a:cs typeface="Times New Roman" panose="02020603050405020304" pitchFamily="18" charset="0"/>
              </a:rPr>
              <a:t>WWV+OA)</a:t>
            </a:r>
            <a:endParaRPr lang="zh-TW" altLang="en-US" dirty="0">
              <a:solidFill>
                <a:srgbClr val="FF0000"/>
              </a:solidFill>
              <a:latin typeface="Times New Roman" panose="02020603050405020304" pitchFamily="18" charset="0"/>
              <a:cs typeface="Times New Roman" panose="02020603050405020304" pitchFamily="18" charset="0"/>
            </a:endParaRPr>
          </a:p>
        </p:txBody>
      </p:sp>
      <p:sp>
        <p:nvSpPr>
          <p:cNvPr id="9" name="矩形 8"/>
          <p:cNvSpPr/>
          <p:nvPr/>
        </p:nvSpPr>
        <p:spPr>
          <a:xfrm>
            <a:off x="3020869" y="4528938"/>
            <a:ext cx="1292578" cy="369332"/>
          </a:xfrm>
          <a:prstGeom prst="rect">
            <a:avLst/>
          </a:prstGeom>
        </p:spPr>
        <p:txBody>
          <a:bodyPr wrap="square">
            <a:spAutoFit/>
          </a:bodyPr>
          <a:lstStyle/>
          <a:p>
            <a:pPr algn="ctr"/>
            <a:r>
              <a:rPr lang="en-US" altLang="zh-TW" dirty="0" smtClean="0">
                <a:solidFill>
                  <a:srgbClr val="FF0000"/>
                </a:solidFill>
                <a:latin typeface="Times New Roman" panose="02020603050405020304" pitchFamily="18" charset="0"/>
                <a:cs typeface="Times New Roman" panose="02020603050405020304" pitchFamily="18" charset="0"/>
              </a:rPr>
              <a:t>WWV</a:t>
            </a:r>
            <a:endParaRPr lang="zh-TW" altLang="en-US" dirty="0">
              <a:solidFill>
                <a:srgbClr val="FF0000"/>
              </a:solidFill>
              <a:latin typeface="Times New Roman" panose="02020603050405020304" pitchFamily="18" charset="0"/>
              <a:cs typeface="Times New Roman" panose="02020603050405020304" pitchFamily="18" charset="0"/>
            </a:endParaRPr>
          </a:p>
        </p:txBody>
      </p:sp>
      <p:cxnSp>
        <p:nvCxnSpPr>
          <p:cNvPr id="11" name="直線單箭頭接點 10"/>
          <p:cNvCxnSpPr/>
          <p:nvPr/>
        </p:nvCxnSpPr>
        <p:spPr>
          <a:xfrm>
            <a:off x="2913748" y="2020711"/>
            <a:ext cx="292296" cy="1128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430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685801" y="421248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 name="TextBox 1"/>
          <p:cNvSpPr txBox="1"/>
          <p:nvPr/>
        </p:nvSpPr>
        <p:spPr>
          <a:xfrm>
            <a:off x="141111" y="334005"/>
            <a:ext cx="2460930" cy="461665"/>
          </a:xfrm>
          <a:prstGeom prst="rect">
            <a:avLst/>
          </a:prstGeom>
          <a:noFill/>
        </p:spPr>
        <p:txBody>
          <a:bodyPr wrap="none" rtlCol="0">
            <a:spAutoFit/>
          </a:bodyPr>
          <a:lstStyle/>
          <a:p>
            <a:r>
              <a:rPr lang="en-US" sz="2400" b="1" dirty="0">
                <a:solidFill>
                  <a:srgbClr val="FF0000"/>
                </a:solidFill>
                <a:latin typeface="Comic Sans MS" panose="030F0702030302020204" pitchFamily="66" charset="0"/>
              </a:rPr>
              <a:t>Hindcast </a:t>
            </a:r>
            <a:r>
              <a:rPr lang="en-US" sz="2400" b="1" dirty="0" smtClean="0">
                <a:solidFill>
                  <a:srgbClr val="FF0000"/>
                </a:solidFill>
                <a:latin typeface="Comic Sans MS" panose="030F0702030302020204" pitchFamily="66" charset="0"/>
              </a:rPr>
              <a:t>skills </a:t>
            </a:r>
            <a:endParaRPr lang="en-US" sz="2400" b="1" dirty="0">
              <a:solidFill>
                <a:srgbClr val="FF0000"/>
              </a:solidFill>
              <a:latin typeface="Comic Sans MS" panose="030F0702030302020204" pitchFamily="66" charset="0"/>
            </a:endParaRPr>
          </a:p>
        </p:txBody>
      </p:sp>
      <p:sp>
        <p:nvSpPr>
          <p:cNvPr id="8" name="TextBox 7"/>
          <p:cNvSpPr txBox="1"/>
          <p:nvPr/>
        </p:nvSpPr>
        <p:spPr>
          <a:xfrm>
            <a:off x="141112" y="3030954"/>
            <a:ext cx="6726521" cy="461665"/>
          </a:xfrm>
          <a:prstGeom prst="rect">
            <a:avLst/>
          </a:prstGeom>
          <a:noFill/>
        </p:spPr>
        <p:txBody>
          <a:bodyPr wrap="none" rtlCol="0">
            <a:spAutoFit/>
          </a:bodyPr>
          <a:lstStyle/>
          <a:p>
            <a:r>
              <a:rPr lang="en-US" altLang="en-US" sz="2400" dirty="0">
                <a:solidFill>
                  <a:srgbClr val="FF0000"/>
                </a:solidFill>
                <a:latin typeface="Comic Sans MS" panose="030F0702030302020204" pitchFamily="66" charset="0"/>
                <a:ea typeface="PMingLiU" pitchFamily="18" charset="-120"/>
                <a:cs typeface="Times New Roman" pitchFamily="18" charset="0"/>
              </a:rPr>
              <a:t>Percent correct of six-month ENSO forecast</a:t>
            </a:r>
            <a:endParaRPr lang="en-US" sz="2400" dirty="0">
              <a:solidFill>
                <a:srgbClr val="FF0000"/>
              </a:solidFill>
              <a:latin typeface="Comic Sans MS" panose="030F0702030302020204" pitchFamily="66" charset="0"/>
            </a:endParaRPr>
          </a:p>
        </p:txBody>
      </p:sp>
      <p:sp>
        <p:nvSpPr>
          <p:cNvPr id="15" name="TextBox 14"/>
          <p:cNvSpPr txBox="1"/>
          <p:nvPr/>
        </p:nvSpPr>
        <p:spPr>
          <a:xfrm>
            <a:off x="6338710" y="942750"/>
            <a:ext cx="1687689" cy="307777"/>
          </a:xfrm>
          <a:prstGeom prst="rect">
            <a:avLst/>
          </a:prstGeom>
          <a:noFill/>
        </p:spPr>
        <p:txBody>
          <a:bodyPr wrap="square" rtlCol="0">
            <a:spAutoFit/>
          </a:bodyPr>
          <a:lstStyle/>
          <a:p>
            <a:r>
              <a:rPr lang="en-US" sz="1400" dirty="0" smtClean="0">
                <a:solidFill>
                  <a:srgbClr val="FF0000"/>
                </a:solidFill>
                <a:latin typeface="Comic Sans MS" panose="030F0702030302020204" pitchFamily="66" charset="0"/>
              </a:rPr>
              <a:t>pentad (monthly)</a:t>
            </a:r>
            <a:endParaRPr lang="en-US" sz="1400" dirty="0">
              <a:solidFill>
                <a:srgbClr val="FF0000"/>
              </a:solidFill>
              <a:latin typeface="Comic Sans MS" panose="030F0702030302020204" pitchFamily="66"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1158063682"/>
              </p:ext>
            </p:extLst>
          </p:nvPr>
        </p:nvGraphicFramePr>
        <p:xfrm>
          <a:off x="293511" y="920172"/>
          <a:ext cx="8342491" cy="1986280"/>
        </p:xfrm>
        <a:graphic>
          <a:graphicData uri="http://schemas.openxmlformats.org/drawingml/2006/table">
            <a:tbl>
              <a:tblPr firstRow="1" bandRow="1">
                <a:tableStyleId>{793D81CF-94F2-401A-BA57-92F5A7B2D0C5}</a:tableStyleId>
              </a:tblPr>
              <a:tblGrid>
                <a:gridCol w="2557067">
                  <a:extLst>
                    <a:ext uri="{9D8B030D-6E8A-4147-A177-3AD203B41FA5}">
                      <a16:colId xmlns:a16="http://schemas.microsoft.com/office/drawing/2014/main" val="2080575437"/>
                    </a:ext>
                  </a:extLst>
                </a:gridCol>
                <a:gridCol w="2242673">
                  <a:extLst>
                    <a:ext uri="{9D8B030D-6E8A-4147-A177-3AD203B41FA5}">
                      <a16:colId xmlns:a16="http://schemas.microsoft.com/office/drawing/2014/main" val="1058925478"/>
                    </a:ext>
                  </a:extLst>
                </a:gridCol>
                <a:gridCol w="2002685">
                  <a:extLst>
                    <a:ext uri="{9D8B030D-6E8A-4147-A177-3AD203B41FA5}">
                      <a16:colId xmlns:a16="http://schemas.microsoft.com/office/drawing/2014/main" val="350156416"/>
                    </a:ext>
                  </a:extLst>
                </a:gridCol>
                <a:gridCol w="1540066">
                  <a:extLst>
                    <a:ext uri="{9D8B030D-6E8A-4147-A177-3AD203B41FA5}">
                      <a16:colId xmlns:a16="http://schemas.microsoft.com/office/drawing/2014/main" val="3581589997"/>
                    </a:ext>
                  </a:extLst>
                </a:gridCol>
              </a:tblGrid>
              <a:tr h="370840">
                <a:tc rowSpan="2">
                  <a:txBody>
                    <a:bodyPr/>
                    <a:lstStyle/>
                    <a:p>
                      <a:pPr algn="ctr"/>
                      <a:r>
                        <a:rPr lang="en-US" altLang="zh-TW" sz="1600" dirty="0" smtClean="0">
                          <a:solidFill>
                            <a:schemeClr val="tx2"/>
                          </a:solidFill>
                          <a:latin typeface="Times New Roman" panose="02020603050405020304" pitchFamily="18" charset="0"/>
                          <a:cs typeface="Times New Roman" panose="02020603050405020304" pitchFamily="18" charset="0"/>
                        </a:rPr>
                        <a:t>Lead time</a:t>
                      </a:r>
                      <a:endParaRPr lang="zh-TW" altLang="en-US" sz="1600" dirty="0">
                        <a:solidFill>
                          <a:schemeClr val="tx2"/>
                        </a:solidFill>
                        <a:latin typeface="Times New Roman" panose="02020603050405020304" pitchFamily="18" charset="0"/>
                        <a:cs typeface="Times New Roman" panose="02020603050405020304" pitchFamily="18" charset="0"/>
                      </a:endParaRPr>
                    </a:p>
                  </a:txBody>
                  <a:tcPr anchor="ctr">
                    <a:lnL w="12700" cmpd="sng">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altLang="zh-TW" sz="1600" dirty="0" smtClean="0">
                          <a:solidFill>
                            <a:schemeClr val="tx2"/>
                          </a:solidFill>
                          <a:latin typeface="Times New Roman" panose="02020603050405020304" pitchFamily="18" charset="0"/>
                          <a:cs typeface="Times New Roman" panose="02020603050405020304" pitchFamily="18" charset="0"/>
                        </a:rPr>
                        <a:t>Correlation</a:t>
                      </a:r>
                      <a:endParaRPr lang="zh-TW" altLang="en-US" sz="1600" dirty="0">
                        <a:solidFill>
                          <a:schemeClr val="tx2"/>
                        </a:solidFill>
                        <a:latin typeface="Times New Roman" panose="02020603050405020304" pitchFamily="18" charset="0"/>
                        <a:cs typeface="Times New Roman" panose="02020603050405020304" pitchFamily="18" charset="0"/>
                      </a:endParaRPr>
                    </a:p>
                  </a:txBody>
                  <a:tcPr>
                    <a:lnL>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1600" dirty="0">
                        <a:latin typeface="Times New Roman" panose="02020603050405020304" pitchFamily="18" charset="0"/>
                        <a:cs typeface="Times New Roman" panose="02020603050405020304" pitchFamily="18" charset="0"/>
                      </a:endParaRPr>
                    </a:p>
                  </a:txBody>
                  <a:tcPr/>
                </a:tc>
                <a:tc hMerge="1">
                  <a:txBody>
                    <a:bodyPr/>
                    <a:lstStyle/>
                    <a:p>
                      <a:pPr algn="ctr"/>
                      <a:endParaRPr lang="zh-TW" alt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41528675"/>
                  </a:ext>
                </a:extLst>
              </a:tr>
              <a:tr h="370840">
                <a:tc vMerge="1">
                  <a:txBody>
                    <a:bodyPr/>
                    <a:lstStyle/>
                    <a:p>
                      <a:endParaRPr lang="zh-TW"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TW" sz="1600" dirty="0" err="1" smtClean="0">
                          <a:solidFill>
                            <a:schemeClr val="tx2"/>
                          </a:solidFill>
                          <a:latin typeface="Times New Roman" panose="02020603050405020304" pitchFamily="18" charset="0"/>
                          <a:cs typeface="Times New Roman" panose="02020603050405020304" pitchFamily="18" charset="0"/>
                        </a:rPr>
                        <a:t>nEPI</a:t>
                      </a:r>
                      <a:endParaRPr lang="en-US" altLang="zh-TW" sz="1600" dirty="0" smtClean="0">
                        <a:solidFill>
                          <a:schemeClr val="tx2"/>
                        </a:solidFill>
                        <a:latin typeface="Times New Roman" panose="02020603050405020304" pitchFamily="18" charset="0"/>
                        <a:cs typeface="Times New Roman" panose="02020603050405020304" pitchFamily="18" charset="0"/>
                      </a:endParaRPr>
                    </a:p>
                    <a:p>
                      <a:pPr algn="ctr"/>
                      <a:r>
                        <a:rPr lang="en-US" altLang="zh-TW" sz="1100" dirty="0" smtClean="0">
                          <a:solidFill>
                            <a:schemeClr val="tx2"/>
                          </a:solidFill>
                          <a:latin typeface="Times New Roman" panose="02020603050405020304" pitchFamily="18" charset="0"/>
                          <a:cs typeface="Times New Roman" panose="02020603050405020304" pitchFamily="18" charset="0"/>
                        </a:rPr>
                        <a:t>(WWV+OA+EX)</a:t>
                      </a:r>
                      <a:endParaRPr lang="zh-TW" altLang="en-US" sz="1600" dirty="0">
                        <a:solidFill>
                          <a:schemeClr val="tx2"/>
                        </a:solidFill>
                        <a:latin typeface="Times New Roman" panose="02020603050405020304" pitchFamily="18" charset="0"/>
                        <a:cs typeface="Times New Roman" panose="02020603050405020304" pitchFamily="18" charset="0"/>
                      </a:endParaRPr>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dirty="0" err="1" smtClean="0">
                          <a:solidFill>
                            <a:schemeClr val="tx2"/>
                          </a:solidFill>
                          <a:latin typeface="Times New Roman" panose="02020603050405020304" pitchFamily="18" charset="0"/>
                          <a:cs typeface="Times New Roman" panose="02020603050405020304" pitchFamily="18" charset="0"/>
                        </a:rPr>
                        <a:t>nEPI</a:t>
                      </a:r>
                      <a:endParaRPr lang="en-US" altLang="zh-TW" sz="1600" dirty="0" smtClean="0">
                        <a:solidFill>
                          <a:schemeClr val="tx2"/>
                        </a:solidFill>
                        <a:latin typeface="Times New Roman" panose="02020603050405020304" pitchFamily="18" charset="0"/>
                        <a:cs typeface="Times New Roman" panose="02020603050405020304" pitchFamily="18" charset="0"/>
                      </a:endParaRPr>
                    </a:p>
                    <a:p>
                      <a:pPr algn="ctr"/>
                      <a:r>
                        <a:rPr lang="en-US" altLang="zh-TW" sz="1100" dirty="0" smtClean="0">
                          <a:solidFill>
                            <a:schemeClr val="tx2"/>
                          </a:solidFill>
                          <a:latin typeface="Times New Roman" panose="02020603050405020304" pitchFamily="18" charset="0"/>
                          <a:cs typeface="Times New Roman" panose="02020603050405020304" pitchFamily="18" charset="0"/>
                        </a:rPr>
                        <a:t>(WWV+OA)</a:t>
                      </a:r>
                      <a:endParaRPr lang="zh-TW" altLang="en-US" sz="1100" dirty="0">
                        <a:solidFill>
                          <a:schemeClr val="tx2"/>
                        </a:solidFill>
                        <a:latin typeface="Times New Roman" panose="02020603050405020304" pitchFamily="18" charset="0"/>
                        <a:cs typeface="Times New Roman" panose="02020603050405020304" pitchFamily="18" charset="0"/>
                      </a:endParaRPr>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dirty="0" smtClean="0">
                          <a:solidFill>
                            <a:schemeClr val="tx2"/>
                          </a:solidFill>
                          <a:latin typeface="Times New Roman" panose="02020603050405020304" pitchFamily="18" charset="0"/>
                          <a:cs typeface="Times New Roman" panose="02020603050405020304" pitchFamily="18" charset="0"/>
                        </a:rPr>
                        <a:t>WWV</a:t>
                      </a:r>
                      <a:endParaRPr lang="zh-TW" altLang="en-US" sz="1600" dirty="0">
                        <a:solidFill>
                          <a:schemeClr val="tx2"/>
                        </a:solidFill>
                        <a:latin typeface="Times New Roman" panose="02020603050405020304" pitchFamily="18" charset="0"/>
                        <a:cs typeface="Times New Roman" panose="02020603050405020304" pitchFamily="18" charset="0"/>
                      </a:endParaRPr>
                    </a:p>
                  </a:txBody>
                  <a:tcPr anchor="ctr">
                    <a:lnL>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4785899"/>
                  </a:ext>
                </a:extLst>
              </a:tr>
              <a:tr h="37084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TW" sz="1600" dirty="0" smtClean="0">
                          <a:solidFill>
                            <a:schemeClr val="tx2"/>
                          </a:solidFill>
                          <a:latin typeface="Times New Roman" panose="02020603050405020304" pitchFamily="18" charset="0"/>
                          <a:cs typeface="Times New Roman" panose="02020603050405020304" pitchFamily="18" charset="0"/>
                        </a:rPr>
                        <a:t>Six-month</a:t>
                      </a:r>
                      <a:endParaRPr lang="zh-TW" altLang="en-US" sz="1600" dirty="0" smtClean="0">
                        <a:solidFill>
                          <a:schemeClr val="tx2"/>
                        </a:solidFill>
                        <a:latin typeface="Times New Roman" panose="02020603050405020304" pitchFamily="18" charset="0"/>
                        <a:cs typeface="Times New Roman" panose="02020603050405020304" pitchFamily="18" charset="0"/>
                      </a:endParaRPr>
                    </a:p>
                  </a:txBody>
                  <a:tcPr>
                    <a:lnL w="12700" cmpd="sng">
                      <a:noFill/>
                    </a:lnL>
                    <a:lnR>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1600" dirty="0" smtClean="0">
                          <a:solidFill>
                            <a:schemeClr val="tx2"/>
                          </a:solidFill>
                          <a:latin typeface="Times New Roman" panose="02020603050405020304" pitchFamily="18" charset="0"/>
                          <a:cs typeface="Times New Roman" panose="02020603050405020304" pitchFamily="18" charset="0"/>
                        </a:rPr>
                        <a:t>0.65</a:t>
                      </a:r>
                      <a:r>
                        <a:rPr lang="zh-TW" altLang="en-US" sz="1600" dirty="0" smtClean="0">
                          <a:solidFill>
                            <a:schemeClr val="tx2"/>
                          </a:solidFill>
                          <a:latin typeface="Times New Roman" panose="02020603050405020304" pitchFamily="18" charset="0"/>
                          <a:cs typeface="Times New Roman" panose="02020603050405020304" pitchFamily="18" charset="0"/>
                        </a:rPr>
                        <a:t> </a:t>
                      </a:r>
                      <a:r>
                        <a:rPr lang="en-US" altLang="zh-TW" sz="1600" dirty="0" smtClean="0">
                          <a:solidFill>
                            <a:schemeClr val="tx2"/>
                          </a:solidFill>
                          <a:latin typeface="Times New Roman" panose="02020603050405020304" pitchFamily="18" charset="0"/>
                          <a:cs typeface="Times New Roman" panose="02020603050405020304" pitchFamily="18" charset="0"/>
                        </a:rPr>
                        <a:t>(0.71)</a:t>
                      </a:r>
                      <a:endParaRPr lang="zh-TW" altLang="en-US" sz="1600" dirty="0">
                        <a:solidFill>
                          <a:schemeClr val="tx2"/>
                        </a:solidFill>
                        <a:latin typeface="Times New Roman" panose="02020603050405020304" pitchFamily="18" charset="0"/>
                        <a:cs typeface="Times New Roman" panose="02020603050405020304" pitchFamily="18" charset="0"/>
                      </a:endParaRPr>
                    </a:p>
                  </a:txBody>
                  <a:tcPr>
                    <a:lnL>
                      <a:noFill/>
                    </a:lnL>
                    <a:lnR>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1600" dirty="0" smtClean="0">
                          <a:solidFill>
                            <a:schemeClr val="tx2"/>
                          </a:solidFill>
                          <a:latin typeface="Times New Roman" panose="02020603050405020304" pitchFamily="18" charset="0"/>
                          <a:cs typeface="Times New Roman" panose="02020603050405020304" pitchFamily="18" charset="0"/>
                        </a:rPr>
                        <a:t>0.59</a:t>
                      </a:r>
                      <a:r>
                        <a:rPr lang="zh-TW" altLang="en-US" sz="1600" dirty="0" smtClean="0">
                          <a:solidFill>
                            <a:schemeClr val="tx2"/>
                          </a:solidFill>
                          <a:latin typeface="Times New Roman" panose="02020603050405020304" pitchFamily="18" charset="0"/>
                          <a:cs typeface="Times New Roman" panose="02020603050405020304" pitchFamily="18" charset="0"/>
                        </a:rPr>
                        <a:t> </a:t>
                      </a:r>
                      <a:r>
                        <a:rPr lang="en-US" altLang="zh-TW" sz="1600" dirty="0" smtClean="0">
                          <a:solidFill>
                            <a:schemeClr val="tx2"/>
                          </a:solidFill>
                          <a:latin typeface="Times New Roman" panose="02020603050405020304" pitchFamily="18" charset="0"/>
                          <a:cs typeface="Times New Roman" panose="02020603050405020304" pitchFamily="18" charset="0"/>
                        </a:rPr>
                        <a:t>(0.67)</a:t>
                      </a:r>
                      <a:endParaRPr lang="zh-TW" altLang="en-US" sz="1600" dirty="0">
                        <a:solidFill>
                          <a:schemeClr val="tx2"/>
                        </a:solidFill>
                        <a:latin typeface="Times New Roman" panose="02020603050405020304" pitchFamily="18" charset="0"/>
                        <a:cs typeface="Times New Roman" panose="02020603050405020304" pitchFamily="18" charset="0"/>
                      </a:endParaRPr>
                    </a:p>
                  </a:txBody>
                  <a:tcPr>
                    <a:lnL>
                      <a:noFill/>
                    </a:lnL>
                    <a:lnR>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1600" dirty="0" smtClean="0">
                          <a:solidFill>
                            <a:schemeClr val="tx2"/>
                          </a:solidFill>
                          <a:latin typeface="Times New Roman" panose="02020603050405020304" pitchFamily="18" charset="0"/>
                          <a:cs typeface="Times New Roman" panose="02020603050405020304" pitchFamily="18" charset="0"/>
                        </a:rPr>
                        <a:t>0.55</a:t>
                      </a:r>
                      <a:r>
                        <a:rPr lang="zh-TW" altLang="en-US" sz="1600" dirty="0" smtClean="0">
                          <a:solidFill>
                            <a:schemeClr val="tx2"/>
                          </a:solidFill>
                          <a:latin typeface="Times New Roman" panose="02020603050405020304" pitchFamily="18" charset="0"/>
                          <a:cs typeface="Times New Roman" panose="02020603050405020304" pitchFamily="18" charset="0"/>
                        </a:rPr>
                        <a:t> </a:t>
                      </a:r>
                      <a:r>
                        <a:rPr lang="en-US" altLang="zh-TW" sz="1600" dirty="0" smtClean="0">
                          <a:solidFill>
                            <a:schemeClr val="tx2"/>
                          </a:solidFill>
                          <a:latin typeface="Times New Roman" panose="02020603050405020304" pitchFamily="18" charset="0"/>
                          <a:cs typeface="Times New Roman" panose="02020603050405020304" pitchFamily="18" charset="0"/>
                        </a:rPr>
                        <a:t>(0.57)</a:t>
                      </a:r>
                      <a:endParaRPr lang="zh-TW" altLang="en-US" sz="1600" dirty="0">
                        <a:solidFill>
                          <a:schemeClr val="tx2"/>
                        </a:solidFill>
                        <a:latin typeface="Times New Roman" panose="02020603050405020304" pitchFamily="18" charset="0"/>
                        <a:cs typeface="Times New Roman" panose="02020603050405020304" pitchFamily="18" charset="0"/>
                      </a:endParaRPr>
                    </a:p>
                  </a:txBody>
                  <a:tcPr>
                    <a:lnL>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11046940"/>
                  </a:ext>
                </a:extLst>
              </a:tr>
              <a:tr h="37084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TW" sz="1600" dirty="0" smtClean="0">
                          <a:solidFill>
                            <a:schemeClr val="tx2"/>
                          </a:solidFill>
                          <a:latin typeface="Times New Roman" panose="02020603050405020304" pitchFamily="18" charset="0"/>
                          <a:cs typeface="Times New Roman" panose="02020603050405020304" pitchFamily="18" charset="0"/>
                        </a:rPr>
                        <a:t>Eight-month</a:t>
                      </a:r>
                      <a:endParaRPr lang="zh-TW" altLang="en-US" sz="1600" dirty="0">
                        <a:solidFill>
                          <a:schemeClr val="tx2"/>
                        </a:solidFill>
                        <a:latin typeface="Times New Roman" panose="02020603050405020304" pitchFamily="18" charset="0"/>
                        <a:cs typeface="Times New Roman" panose="02020603050405020304" pitchFamily="18"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TW" sz="1600" dirty="0" smtClean="0">
                          <a:solidFill>
                            <a:schemeClr val="tx2"/>
                          </a:solidFill>
                          <a:latin typeface="Times New Roman" panose="02020603050405020304" pitchFamily="18" charset="0"/>
                          <a:cs typeface="Times New Roman" panose="02020603050405020304" pitchFamily="18" charset="0"/>
                        </a:rPr>
                        <a:t>0.63</a:t>
                      </a:r>
                      <a:r>
                        <a:rPr lang="zh-TW" altLang="en-US" sz="1600" dirty="0" smtClean="0">
                          <a:solidFill>
                            <a:schemeClr val="tx2"/>
                          </a:solidFill>
                          <a:latin typeface="Times New Roman" panose="02020603050405020304" pitchFamily="18" charset="0"/>
                          <a:cs typeface="Times New Roman" panose="02020603050405020304" pitchFamily="18" charset="0"/>
                        </a:rPr>
                        <a:t> </a:t>
                      </a:r>
                      <a:r>
                        <a:rPr lang="en-US" altLang="zh-TW" sz="1600" dirty="0" smtClean="0">
                          <a:solidFill>
                            <a:schemeClr val="tx2"/>
                          </a:solidFill>
                          <a:latin typeface="Times New Roman" panose="02020603050405020304" pitchFamily="18" charset="0"/>
                          <a:cs typeface="Times New Roman" panose="02020603050405020304" pitchFamily="18" charset="0"/>
                        </a:rPr>
                        <a:t>(0.67)</a:t>
                      </a:r>
                      <a:endParaRPr lang="zh-TW" altLang="en-US" sz="1600" dirty="0">
                        <a:solidFill>
                          <a:schemeClr val="tx2"/>
                        </a:solidFill>
                        <a:latin typeface="Times New Roman" panose="02020603050405020304" pitchFamily="18" charset="0"/>
                        <a:cs typeface="Times New Roman" panose="02020603050405020304" pitchFamily="18"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TW" sz="1600" dirty="0" smtClean="0">
                          <a:solidFill>
                            <a:schemeClr val="tx2"/>
                          </a:solidFill>
                          <a:latin typeface="Times New Roman" panose="02020603050405020304" pitchFamily="18" charset="0"/>
                          <a:cs typeface="Times New Roman" panose="02020603050405020304" pitchFamily="18" charset="0"/>
                        </a:rPr>
                        <a:t>0.52</a:t>
                      </a:r>
                      <a:r>
                        <a:rPr lang="zh-TW" altLang="en-US" sz="1600" dirty="0" smtClean="0">
                          <a:solidFill>
                            <a:schemeClr val="tx2"/>
                          </a:solidFill>
                          <a:latin typeface="Times New Roman" panose="02020603050405020304" pitchFamily="18" charset="0"/>
                          <a:cs typeface="Times New Roman" panose="02020603050405020304" pitchFamily="18" charset="0"/>
                        </a:rPr>
                        <a:t> </a:t>
                      </a:r>
                      <a:r>
                        <a:rPr lang="en-US" altLang="zh-TW" sz="1600" dirty="0" smtClean="0">
                          <a:solidFill>
                            <a:schemeClr val="tx2"/>
                          </a:solidFill>
                          <a:latin typeface="Times New Roman" panose="02020603050405020304" pitchFamily="18" charset="0"/>
                          <a:cs typeface="Times New Roman" panose="02020603050405020304" pitchFamily="18" charset="0"/>
                        </a:rPr>
                        <a:t>(0.58)</a:t>
                      </a:r>
                      <a:endParaRPr lang="zh-TW" altLang="en-US" sz="1600" dirty="0">
                        <a:solidFill>
                          <a:schemeClr val="tx2"/>
                        </a:solidFill>
                        <a:latin typeface="Times New Roman" panose="02020603050405020304" pitchFamily="18" charset="0"/>
                        <a:cs typeface="Times New Roman" panose="02020603050405020304" pitchFamily="18"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TW" sz="1600" dirty="0" smtClean="0">
                          <a:solidFill>
                            <a:schemeClr val="tx2"/>
                          </a:solidFill>
                          <a:latin typeface="Times New Roman" panose="02020603050405020304" pitchFamily="18" charset="0"/>
                          <a:cs typeface="Times New Roman" panose="02020603050405020304" pitchFamily="18" charset="0"/>
                        </a:rPr>
                        <a:t>0.48</a:t>
                      </a:r>
                      <a:r>
                        <a:rPr lang="zh-TW" altLang="en-US" sz="1600" dirty="0" smtClean="0">
                          <a:solidFill>
                            <a:schemeClr val="tx2"/>
                          </a:solidFill>
                          <a:latin typeface="Times New Roman" panose="02020603050405020304" pitchFamily="18" charset="0"/>
                          <a:cs typeface="Times New Roman" panose="02020603050405020304" pitchFamily="18" charset="0"/>
                        </a:rPr>
                        <a:t> </a:t>
                      </a:r>
                      <a:r>
                        <a:rPr lang="en-US" altLang="zh-TW" sz="1600" dirty="0" smtClean="0">
                          <a:solidFill>
                            <a:schemeClr val="tx2"/>
                          </a:solidFill>
                          <a:latin typeface="Times New Roman" panose="02020603050405020304" pitchFamily="18" charset="0"/>
                          <a:cs typeface="Times New Roman" panose="02020603050405020304" pitchFamily="18" charset="0"/>
                        </a:rPr>
                        <a:t>(0.51)</a:t>
                      </a:r>
                      <a:endParaRPr lang="zh-TW" altLang="en-US" sz="1600" dirty="0">
                        <a:solidFill>
                          <a:schemeClr val="tx2"/>
                        </a:solidFill>
                        <a:latin typeface="Times New Roman" panose="02020603050405020304" pitchFamily="18" charset="0"/>
                        <a:cs typeface="Times New Roman" panose="02020603050405020304" pitchFamily="18"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8331023"/>
                  </a:ext>
                </a:extLst>
              </a:tr>
              <a:tr h="37084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TW" sz="1600" dirty="0" smtClean="0">
                          <a:solidFill>
                            <a:schemeClr val="tx2"/>
                          </a:solidFill>
                          <a:latin typeface="Times New Roman" panose="02020603050405020304" pitchFamily="18" charset="0"/>
                          <a:cs typeface="Times New Roman" panose="02020603050405020304" pitchFamily="18" charset="0"/>
                        </a:rPr>
                        <a:t>Ten-month</a:t>
                      </a:r>
                      <a:endParaRPr lang="zh-TW" altLang="en-US" sz="1600" dirty="0">
                        <a:solidFill>
                          <a:schemeClr val="tx2"/>
                        </a:solidFill>
                        <a:latin typeface="Times New Roman" panose="02020603050405020304" pitchFamily="18" charset="0"/>
                        <a:cs typeface="Times New Roman" panose="02020603050405020304" pitchFamily="18" charset="0"/>
                      </a:endParaRPr>
                    </a:p>
                  </a:txBody>
                  <a:tcPr>
                    <a:lnL w="12700" cmpd="sng">
                      <a:noFill/>
                    </a:lnL>
                    <a:lnR>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dirty="0" smtClean="0">
                          <a:solidFill>
                            <a:schemeClr val="tx2"/>
                          </a:solidFill>
                          <a:latin typeface="Times New Roman" panose="02020603050405020304" pitchFamily="18" charset="0"/>
                          <a:cs typeface="Times New Roman" panose="02020603050405020304" pitchFamily="18" charset="0"/>
                        </a:rPr>
                        <a:t>0.57</a:t>
                      </a:r>
                      <a:r>
                        <a:rPr lang="zh-TW" altLang="en-US" sz="1600" dirty="0" smtClean="0">
                          <a:solidFill>
                            <a:schemeClr val="tx2"/>
                          </a:solidFill>
                          <a:latin typeface="Times New Roman" panose="02020603050405020304" pitchFamily="18" charset="0"/>
                          <a:cs typeface="Times New Roman" panose="02020603050405020304" pitchFamily="18" charset="0"/>
                        </a:rPr>
                        <a:t> </a:t>
                      </a:r>
                      <a:r>
                        <a:rPr lang="en-US" altLang="zh-TW" sz="1600" dirty="0" smtClean="0">
                          <a:solidFill>
                            <a:schemeClr val="tx2"/>
                          </a:solidFill>
                          <a:latin typeface="Times New Roman" panose="02020603050405020304" pitchFamily="18" charset="0"/>
                          <a:cs typeface="Times New Roman" panose="02020603050405020304" pitchFamily="18" charset="0"/>
                        </a:rPr>
                        <a:t>(0.60)</a:t>
                      </a:r>
                      <a:endParaRPr lang="zh-TW" altLang="en-US" sz="1600" dirty="0">
                        <a:solidFill>
                          <a:schemeClr val="tx2"/>
                        </a:solidFill>
                        <a:latin typeface="Times New Roman" panose="02020603050405020304" pitchFamily="18" charset="0"/>
                        <a:cs typeface="Times New Roman" panose="02020603050405020304" pitchFamily="18" charset="0"/>
                      </a:endParaRPr>
                    </a:p>
                  </a:txBody>
                  <a:tcPr>
                    <a:lnL>
                      <a:noFill/>
                    </a:lnL>
                    <a:lnR>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dirty="0" smtClean="0">
                          <a:solidFill>
                            <a:schemeClr val="tx2"/>
                          </a:solidFill>
                          <a:latin typeface="Times New Roman" panose="02020603050405020304" pitchFamily="18" charset="0"/>
                          <a:cs typeface="Times New Roman" panose="02020603050405020304" pitchFamily="18" charset="0"/>
                        </a:rPr>
                        <a:t>0.44</a:t>
                      </a:r>
                      <a:r>
                        <a:rPr lang="zh-TW" altLang="en-US" sz="1600" dirty="0" smtClean="0">
                          <a:solidFill>
                            <a:schemeClr val="tx2"/>
                          </a:solidFill>
                          <a:latin typeface="Times New Roman" panose="02020603050405020304" pitchFamily="18" charset="0"/>
                          <a:cs typeface="Times New Roman" panose="02020603050405020304" pitchFamily="18" charset="0"/>
                        </a:rPr>
                        <a:t> </a:t>
                      </a:r>
                      <a:r>
                        <a:rPr lang="en-US" altLang="zh-TW" sz="1600" dirty="0" smtClean="0">
                          <a:solidFill>
                            <a:schemeClr val="tx2"/>
                          </a:solidFill>
                          <a:latin typeface="Times New Roman" panose="02020603050405020304" pitchFamily="18" charset="0"/>
                          <a:cs typeface="Times New Roman" panose="02020603050405020304" pitchFamily="18" charset="0"/>
                        </a:rPr>
                        <a:t>(0.49)</a:t>
                      </a:r>
                      <a:endParaRPr lang="zh-TW" altLang="en-US" sz="1600" dirty="0">
                        <a:solidFill>
                          <a:schemeClr val="tx2"/>
                        </a:solidFill>
                        <a:latin typeface="Times New Roman" panose="02020603050405020304" pitchFamily="18" charset="0"/>
                        <a:cs typeface="Times New Roman" panose="02020603050405020304" pitchFamily="18" charset="0"/>
                      </a:endParaRPr>
                    </a:p>
                  </a:txBody>
                  <a:tcPr>
                    <a:lnL>
                      <a:noFill/>
                    </a:lnL>
                    <a:lnR>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dirty="0" smtClean="0">
                          <a:solidFill>
                            <a:schemeClr val="tx2"/>
                          </a:solidFill>
                          <a:latin typeface="Times New Roman" panose="02020603050405020304" pitchFamily="18" charset="0"/>
                          <a:cs typeface="Times New Roman" panose="02020603050405020304" pitchFamily="18" charset="0"/>
                        </a:rPr>
                        <a:t>0.41</a:t>
                      </a:r>
                      <a:r>
                        <a:rPr lang="zh-TW" altLang="en-US" sz="1600" dirty="0" smtClean="0">
                          <a:solidFill>
                            <a:schemeClr val="tx2"/>
                          </a:solidFill>
                          <a:latin typeface="Times New Roman" panose="02020603050405020304" pitchFamily="18" charset="0"/>
                          <a:cs typeface="Times New Roman" panose="02020603050405020304" pitchFamily="18" charset="0"/>
                        </a:rPr>
                        <a:t> </a:t>
                      </a:r>
                      <a:r>
                        <a:rPr lang="en-US" altLang="zh-TW" sz="1600" dirty="0" smtClean="0">
                          <a:solidFill>
                            <a:schemeClr val="tx2"/>
                          </a:solidFill>
                          <a:latin typeface="Times New Roman" panose="02020603050405020304" pitchFamily="18" charset="0"/>
                          <a:cs typeface="Times New Roman" panose="02020603050405020304" pitchFamily="18" charset="0"/>
                        </a:rPr>
                        <a:t>(0.44)</a:t>
                      </a:r>
                      <a:endParaRPr lang="zh-TW" altLang="en-US" sz="1600" dirty="0">
                        <a:solidFill>
                          <a:schemeClr val="tx2"/>
                        </a:solidFill>
                        <a:latin typeface="Times New Roman" panose="02020603050405020304" pitchFamily="18" charset="0"/>
                        <a:cs typeface="Times New Roman" panose="02020603050405020304" pitchFamily="18" charset="0"/>
                      </a:endParaRPr>
                    </a:p>
                  </a:txBody>
                  <a:tcPr>
                    <a:lnL>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1431065"/>
                  </a:ext>
                </a:extLst>
              </a:tr>
            </a:tbl>
          </a:graphicData>
        </a:graphic>
      </p:graphicFrame>
      <p:graphicFrame>
        <p:nvGraphicFramePr>
          <p:cNvPr id="14" name="表格 13"/>
          <p:cNvGraphicFramePr>
            <a:graphicFrameLocks noGrp="1"/>
          </p:cNvGraphicFramePr>
          <p:nvPr>
            <p:extLst>
              <p:ext uri="{D42A27DB-BD31-4B8C-83A1-F6EECF244321}">
                <p14:modId xmlns:p14="http://schemas.microsoft.com/office/powerpoint/2010/main" val="1818424886"/>
              </p:ext>
            </p:extLst>
          </p:nvPr>
        </p:nvGraphicFramePr>
        <p:xfrm>
          <a:off x="141111" y="3629052"/>
          <a:ext cx="8923867" cy="1615440"/>
        </p:xfrm>
        <a:graphic>
          <a:graphicData uri="http://schemas.openxmlformats.org/drawingml/2006/table">
            <a:tbl>
              <a:tblPr firstRow="1" bandRow="1">
                <a:tableStyleId>{793D81CF-94F2-401A-BA57-92F5A7B2D0C5}</a:tableStyleId>
              </a:tblPr>
              <a:tblGrid>
                <a:gridCol w="1405468">
                  <a:extLst>
                    <a:ext uri="{9D8B030D-6E8A-4147-A177-3AD203B41FA5}">
                      <a16:colId xmlns:a16="http://schemas.microsoft.com/office/drawing/2014/main" val="2080575437"/>
                    </a:ext>
                  </a:extLst>
                </a:gridCol>
                <a:gridCol w="1490133">
                  <a:extLst>
                    <a:ext uri="{9D8B030D-6E8A-4147-A177-3AD203B41FA5}">
                      <a16:colId xmlns:a16="http://schemas.microsoft.com/office/drawing/2014/main" val="1058925478"/>
                    </a:ext>
                  </a:extLst>
                </a:gridCol>
                <a:gridCol w="1230489">
                  <a:extLst>
                    <a:ext uri="{9D8B030D-6E8A-4147-A177-3AD203B41FA5}">
                      <a16:colId xmlns:a16="http://schemas.microsoft.com/office/drawing/2014/main" val="350156416"/>
                    </a:ext>
                  </a:extLst>
                </a:gridCol>
                <a:gridCol w="1343270">
                  <a:extLst>
                    <a:ext uri="{9D8B030D-6E8A-4147-A177-3AD203B41FA5}">
                      <a16:colId xmlns:a16="http://schemas.microsoft.com/office/drawing/2014/main" val="3581589997"/>
                    </a:ext>
                  </a:extLst>
                </a:gridCol>
                <a:gridCol w="1241886">
                  <a:extLst>
                    <a:ext uri="{9D8B030D-6E8A-4147-A177-3AD203B41FA5}">
                      <a16:colId xmlns:a16="http://schemas.microsoft.com/office/drawing/2014/main" val="2460508909"/>
                    </a:ext>
                  </a:extLst>
                </a:gridCol>
                <a:gridCol w="1128888">
                  <a:extLst>
                    <a:ext uri="{9D8B030D-6E8A-4147-A177-3AD203B41FA5}">
                      <a16:colId xmlns:a16="http://schemas.microsoft.com/office/drawing/2014/main" val="2445574830"/>
                    </a:ext>
                  </a:extLst>
                </a:gridCol>
                <a:gridCol w="1083733">
                  <a:extLst>
                    <a:ext uri="{9D8B030D-6E8A-4147-A177-3AD203B41FA5}">
                      <a16:colId xmlns:a16="http://schemas.microsoft.com/office/drawing/2014/main" val="1518027649"/>
                    </a:ext>
                  </a:extLst>
                </a:gridCol>
              </a:tblGrid>
              <a:tr h="370840">
                <a:tc rowSpan="2">
                  <a:txBody>
                    <a:bodyPr/>
                    <a:lstStyle/>
                    <a:p>
                      <a:pPr algn="ctr"/>
                      <a:r>
                        <a:rPr lang="en-US" altLang="zh-TW" sz="1600" dirty="0" smtClean="0">
                          <a:solidFill>
                            <a:schemeClr val="tx2"/>
                          </a:solidFill>
                          <a:latin typeface="Times New Roman" panose="02020603050405020304" pitchFamily="18" charset="0"/>
                          <a:cs typeface="Times New Roman" panose="02020603050405020304" pitchFamily="18" charset="0"/>
                        </a:rPr>
                        <a:t>Lead time</a:t>
                      </a:r>
                      <a:endParaRPr lang="zh-TW" altLang="en-US" sz="1600" dirty="0">
                        <a:solidFill>
                          <a:schemeClr val="tx2"/>
                        </a:solidFill>
                        <a:latin typeface="Times New Roman" panose="02020603050405020304" pitchFamily="18" charset="0"/>
                        <a:cs typeface="Times New Roman" panose="02020603050405020304" pitchFamily="18" charset="0"/>
                      </a:endParaRPr>
                    </a:p>
                  </a:txBody>
                  <a:tcPr anchor="ctr">
                    <a:lnL w="12700" cmpd="sng">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altLang="zh-TW" sz="1600" dirty="0" smtClean="0">
                          <a:solidFill>
                            <a:schemeClr val="tx2"/>
                          </a:solidFill>
                          <a:latin typeface="Times New Roman" panose="02020603050405020304" pitchFamily="18" charset="0"/>
                          <a:cs typeface="Times New Roman" panose="02020603050405020304" pitchFamily="18" charset="0"/>
                        </a:rPr>
                        <a:t>Percent correct</a:t>
                      </a:r>
                      <a:endParaRPr lang="zh-TW" altLang="en-US" sz="1600" dirty="0">
                        <a:solidFill>
                          <a:schemeClr val="tx2"/>
                        </a:solidFill>
                        <a:latin typeface="Times New Roman" panose="02020603050405020304" pitchFamily="18" charset="0"/>
                        <a:cs typeface="Times New Roman" panose="02020603050405020304" pitchFamily="18" charset="0"/>
                      </a:endParaRPr>
                    </a:p>
                  </a:txBody>
                  <a:tcPr>
                    <a:lnL>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1600" dirty="0">
                        <a:latin typeface="Times New Roman" panose="02020603050405020304" pitchFamily="18" charset="0"/>
                        <a:cs typeface="Times New Roman" panose="02020603050405020304" pitchFamily="18" charset="0"/>
                      </a:endParaRPr>
                    </a:p>
                  </a:txBody>
                  <a:tcPr/>
                </a:tc>
                <a:tc hMerge="1">
                  <a:txBody>
                    <a:bodyPr/>
                    <a:lstStyle/>
                    <a:p>
                      <a:pPr algn="ctr"/>
                      <a:endParaRPr lang="zh-TW" altLang="en-US" sz="1600" dirty="0">
                        <a:latin typeface="Times New Roman" panose="02020603050405020304" pitchFamily="18" charset="0"/>
                        <a:cs typeface="Times New Roman" panose="02020603050405020304" pitchFamily="18" charset="0"/>
                      </a:endParaRPr>
                    </a:p>
                  </a:txBody>
                  <a:tcPr/>
                </a:tc>
                <a:tc gridSpan="3">
                  <a:txBody>
                    <a:bodyPr/>
                    <a:lstStyle/>
                    <a:p>
                      <a:pPr algn="ctr"/>
                      <a:r>
                        <a:rPr lang="en-US" altLang="zh-TW" sz="1600" dirty="0" smtClean="0">
                          <a:solidFill>
                            <a:schemeClr val="tx2"/>
                          </a:solidFill>
                          <a:latin typeface="Times New Roman" panose="02020603050405020304" pitchFamily="18" charset="0"/>
                          <a:cs typeface="Times New Roman" panose="02020603050405020304" pitchFamily="18" charset="0"/>
                        </a:rPr>
                        <a:t>False alarm</a:t>
                      </a:r>
                      <a:endParaRPr lang="zh-TW" altLang="en-US" sz="1600" dirty="0">
                        <a:solidFill>
                          <a:schemeClr val="tx2"/>
                        </a:solidFill>
                        <a:latin typeface="Times New Roman" panose="02020603050405020304" pitchFamily="18" charset="0"/>
                        <a:cs typeface="Times New Roman" panose="02020603050405020304" pitchFamily="18" charset="0"/>
                      </a:endParaRPr>
                    </a:p>
                  </a:txBody>
                  <a:tcPr>
                    <a:lnL>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1600" dirty="0">
                        <a:solidFill>
                          <a:schemeClr val="tx2"/>
                        </a:solidFill>
                        <a:latin typeface="Times New Roman" panose="02020603050405020304" pitchFamily="18" charset="0"/>
                        <a:cs typeface="Times New Roman" panose="02020603050405020304" pitchFamily="18" charset="0"/>
                      </a:endParaRPr>
                    </a:p>
                  </a:txBody>
                  <a:tcP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1600" dirty="0">
                        <a:solidFill>
                          <a:schemeClr val="tx2"/>
                        </a:solidFill>
                        <a:latin typeface="Times New Roman" panose="02020603050405020304" pitchFamily="18" charset="0"/>
                        <a:cs typeface="Times New Roman" panose="02020603050405020304" pitchFamily="18" charset="0"/>
                      </a:endParaRPr>
                    </a:p>
                  </a:txBody>
                  <a:tcP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1528675"/>
                  </a:ext>
                </a:extLst>
              </a:tr>
              <a:tr h="370840">
                <a:tc vMerge="1">
                  <a:txBody>
                    <a:bodyPr/>
                    <a:lstStyle/>
                    <a:p>
                      <a:endParaRPr lang="zh-TW"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TW" sz="1600" dirty="0" err="1" smtClean="0">
                          <a:solidFill>
                            <a:schemeClr val="tx2"/>
                          </a:solidFill>
                          <a:latin typeface="Times New Roman" panose="02020603050405020304" pitchFamily="18" charset="0"/>
                          <a:cs typeface="Times New Roman" panose="02020603050405020304" pitchFamily="18" charset="0"/>
                        </a:rPr>
                        <a:t>nEPI</a:t>
                      </a:r>
                      <a:endParaRPr lang="en-US" altLang="zh-TW" sz="1600" dirty="0" smtClean="0">
                        <a:solidFill>
                          <a:schemeClr val="tx2"/>
                        </a:solidFill>
                        <a:latin typeface="Times New Roman" panose="02020603050405020304" pitchFamily="18" charset="0"/>
                        <a:cs typeface="Times New Roman" panose="02020603050405020304" pitchFamily="18" charset="0"/>
                      </a:endParaRPr>
                    </a:p>
                    <a:p>
                      <a:pPr algn="ctr"/>
                      <a:r>
                        <a:rPr lang="en-US" altLang="zh-TW" sz="1100" dirty="0" smtClean="0">
                          <a:solidFill>
                            <a:schemeClr val="tx2"/>
                          </a:solidFill>
                          <a:latin typeface="Times New Roman" panose="02020603050405020304" pitchFamily="18" charset="0"/>
                          <a:cs typeface="Times New Roman" panose="02020603050405020304" pitchFamily="18" charset="0"/>
                        </a:rPr>
                        <a:t>(WWV+OA+EX)</a:t>
                      </a:r>
                      <a:endParaRPr lang="zh-TW" altLang="en-US" sz="1600" dirty="0">
                        <a:solidFill>
                          <a:schemeClr val="tx2"/>
                        </a:solidFill>
                        <a:latin typeface="Times New Roman" panose="02020603050405020304" pitchFamily="18" charset="0"/>
                        <a:cs typeface="Times New Roman" panose="02020603050405020304" pitchFamily="18" charset="0"/>
                      </a:endParaRPr>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dirty="0" err="1" smtClean="0">
                          <a:solidFill>
                            <a:schemeClr val="tx2"/>
                          </a:solidFill>
                          <a:latin typeface="Times New Roman" panose="02020603050405020304" pitchFamily="18" charset="0"/>
                          <a:cs typeface="Times New Roman" panose="02020603050405020304" pitchFamily="18" charset="0"/>
                        </a:rPr>
                        <a:t>nEPI</a:t>
                      </a:r>
                      <a:endParaRPr lang="en-US" altLang="zh-TW" sz="1600" dirty="0" smtClean="0">
                        <a:solidFill>
                          <a:schemeClr val="tx2"/>
                        </a:solidFill>
                        <a:latin typeface="Times New Roman" panose="02020603050405020304" pitchFamily="18" charset="0"/>
                        <a:cs typeface="Times New Roman" panose="02020603050405020304" pitchFamily="18" charset="0"/>
                      </a:endParaRPr>
                    </a:p>
                    <a:p>
                      <a:pPr algn="ctr"/>
                      <a:r>
                        <a:rPr lang="en-US" altLang="zh-TW" sz="1100" dirty="0" smtClean="0">
                          <a:solidFill>
                            <a:schemeClr val="tx2"/>
                          </a:solidFill>
                          <a:latin typeface="Times New Roman" panose="02020603050405020304" pitchFamily="18" charset="0"/>
                          <a:cs typeface="Times New Roman" panose="02020603050405020304" pitchFamily="18" charset="0"/>
                        </a:rPr>
                        <a:t>(WWV+OA)</a:t>
                      </a:r>
                      <a:endParaRPr lang="zh-TW" altLang="en-US" sz="1100" dirty="0">
                        <a:solidFill>
                          <a:schemeClr val="tx2"/>
                        </a:solidFill>
                        <a:latin typeface="Times New Roman" panose="02020603050405020304" pitchFamily="18" charset="0"/>
                        <a:cs typeface="Times New Roman" panose="02020603050405020304" pitchFamily="18" charset="0"/>
                      </a:endParaRPr>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dirty="0" smtClean="0">
                          <a:solidFill>
                            <a:schemeClr val="tx2"/>
                          </a:solidFill>
                          <a:latin typeface="Times New Roman" panose="02020603050405020304" pitchFamily="18" charset="0"/>
                          <a:cs typeface="Times New Roman" panose="02020603050405020304" pitchFamily="18" charset="0"/>
                        </a:rPr>
                        <a:t>WWV</a:t>
                      </a:r>
                      <a:endParaRPr lang="zh-TW" altLang="en-US" sz="1600" dirty="0">
                        <a:solidFill>
                          <a:schemeClr val="tx2"/>
                        </a:solidFill>
                        <a:latin typeface="Times New Roman" panose="02020603050405020304" pitchFamily="18" charset="0"/>
                        <a:cs typeface="Times New Roman" panose="02020603050405020304" pitchFamily="18" charset="0"/>
                      </a:endParaRPr>
                    </a:p>
                  </a:txBody>
                  <a:tcPr>
                    <a:lnL>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dirty="0" err="1" smtClean="0">
                          <a:solidFill>
                            <a:schemeClr val="tx2"/>
                          </a:solidFill>
                          <a:latin typeface="Times New Roman" panose="02020603050405020304" pitchFamily="18" charset="0"/>
                          <a:cs typeface="Times New Roman" panose="02020603050405020304" pitchFamily="18" charset="0"/>
                        </a:rPr>
                        <a:t>nEPI</a:t>
                      </a:r>
                      <a:endParaRPr lang="en-US" altLang="zh-TW" sz="1600" dirty="0" smtClean="0">
                        <a:solidFill>
                          <a:schemeClr val="tx2"/>
                        </a:solidFill>
                        <a:latin typeface="Times New Roman" panose="02020603050405020304" pitchFamily="18" charset="0"/>
                        <a:cs typeface="Times New Roman" panose="02020603050405020304" pitchFamily="18" charset="0"/>
                      </a:endParaRPr>
                    </a:p>
                    <a:p>
                      <a:pPr algn="ctr"/>
                      <a:r>
                        <a:rPr lang="en-US" altLang="zh-TW" sz="1100" dirty="0" smtClean="0">
                          <a:solidFill>
                            <a:schemeClr val="tx2"/>
                          </a:solidFill>
                          <a:latin typeface="Times New Roman" panose="02020603050405020304" pitchFamily="18" charset="0"/>
                          <a:cs typeface="Times New Roman" panose="02020603050405020304" pitchFamily="18" charset="0"/>
                        </a:rPr>
                        <a:t>(WWV+OA+EX)</a:t>
                      </a:r>
                      <a:endParaRPr lang="zh-TW" altLang="en-US" sz="1600" dirty="0">
                        <a:solidFill>
                          <a:schemeClr val="tx2"/>
                        </a:solidFill>
                        <a:latin typeface="Times New Roman" panose="02020603050405020304" pitchFamily="18" charset="0"/>
                        <a:cs typeface="Times New Roman" panose="02020603050405020304" pitchFamily="18" charset="0"/>
                      </a:endParaRPr>
                    </a:p>
                  </a:txBody>
                  <a:tcPr>
                    <a:lnL>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dirty="0" err="1" smtClean="0">
                          <a:solidFill>
                            <a:schemeClr val="tx2"/>
                          </a:solidFill>
                          <a:latin typeface="Times New Roman" panose="02020603050405020304" pitchFamily="18" charset="0"/>
                          <a:cs typeface="Times New Roman" panose="02020603050405020304" pitchFamily="18" charset="0"/>
                        </a:rPr>
                        <a:t>nEPI</a:t>
                      </a:r>
                      <a:endParaRPr lang="en-US" altLang="zh-TW" sz="1600" dirty="0" smtClean="0">
                        <a:solidFill>
                          <a:schemeClr val="tx2"/>
                        </a:solidFill>
                        <a:latin typeface="Times New Roman" panose="02020603050405020304" pitchFamily="18" charset="0"/>
                        <a:cs typeface="Times New Roman" panose="02020603050405020304" pitchFamily="18" charset="0"/>
                      </a:endParaRPr>
                    </a:p>
                    <a:p>
                      <a:pPr algn="ctr"/>
                      <a:r>
                        <a:rPr lang="en-US" altLang="zh-TW" sz="1100" dirty="0" smtClean="0">
                          <a:solidFill>
                            <a:schemeClr val="tx2"/>
                          </a:solidFill>
                          <a:latin typeface="Times New Roman" panose="02020603050405020304" pitchFamily="18" charset="0"/>
                          <a:cs typeface="Times New Roman" panose="02020603050405020304" pitchFamily="18" charset="0"/>
                        </a:rPr>
                        <a:t>(WWV+OA)</a:t>
                      </a:r>
                      <a:endParaRPr lang="zh-TW" altLang="en-US" sz="1100" dirty="0">
                        <a:solidFill>
                          <a:schemeClr val="tx2"/>
                        </a:solidFill>
                        <a:latin typeface="Times New Roman" panose="02020603050405020304" pitchFamily="18" charset="0"/>
                        <a:cs typeface="Times New Roman" panose="02020603050405020304" pitchFamily="18" charset="0"/>
                      </a:endParaRPr>
                    </a:p>
                  </a:txBody>
                  <a:tcPr>
                    <a:lnL>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dirty="0" smtClean="0">
                          <a:solidFill>
                            <a:schemeClr val="tx2"/>
                          </a:solidFill>
                          <a:latin typeface="Times New Roman" panose="02020603050405020304" pitchFamily="18" charset="0"/>
                          <a:cs typeface="Times New Roman" panose="02020603050405020304" pitchFamily="18" charset="0"/>
                        </a:rPr>
                        <a:t>WWV</a:t>
                      </a:r>
                      <a:endParaRPr lang="zh-TW" altLang="en-US" sz="1600" dirty="0">
                        <a:solidFill>
                          <a:schemeClr val="tx2"/>
                        </a:solidFill>
                        <a:latin typeface="Times New Roman" panose="02020603050405020304" pitchFamily="18" charset="0"/>
                        <a:cs typeface="Times New Roman" panose="02020603050405020304" pitchFamily="18" charset="0"/>
                      </a:endParaRPr>
                    </a:p>
                  </a:txBody>
                  <a:tcPr anchor="ctr">
                    <a:lnL>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4785899"/>
                  </a:ext>
                </a:extLst>
              </a:tr>
              <a:tr h="37084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TW" sz="1600" dirty="0" smtClean="0">
                          <a:solidFill>
                            <a:schemeClr val="tx2"/>
                          </a:solidFill>
                          <a:latin typeface="Times New Roman" panose="02020603050405020304" pitchFamily="18" charset="0"/>
                          <a:cs typeface="Times New Roman" panose="02020603050405020304" pitchFamily="18" charset="0"/>
                        </a:rPr>
                        <a:t>El Niño</a:t>
                      </a:r>
                      <a:endParaRPr lang="zh-TW" altLang="en-US" sz="1600" dirty="0" smtClean="0">
                        <a:solidFill>
                          <a:schemeClr val="tx2"/>
                        </a:solidFill>
                        <a:latin typeface="Times New Roman" panose="02020603050405020304" pitchFamily="18" charset="0"/>
                        <a:cs typeface="Times New Roman" panose="02020603050405020304" pitchFamily="18" charset="0"/>
                      </a:endParaRPr>
                    </a:p>
                  </a:txBody>
                  <a:tcPr>
                    <a:lnL w="12700" cmpd="sng">
                      <a:noFill/>
                    </a:lnL>
                    <a:lnR>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1600" dirty="0" smtClean="0">
                          <a:solidFill>
                            <a:schemeClr val="tx2"/>
                          </a:solidFill>
                          <a:latin typeface="Times New Roman" panose="02020603050405020304" pitchFamily="18" charset="0"/>
                          <a:cs typeface="Times New Roman" panose="02020603050405020304" pitchFamily="18" charset="0"/>
                        </a:rPr>
                        <a:t>83%</a:t>
                      </a:r>
                      <a:r>
                        <a:rPr lang="zh-TW" altLang="en-US" sz="1600" dirty="0" smtClean="0">
                          <a:solidFill>
                            <a:schemeClr val="tx2"/>
                          </a:solidFill>
                          <a:latin typeface="Times New Roman" panose="02020603050405020304" pitchFamily="18" charset="0"/>
                          <a:cs typeface="Times New Roman" panose="02020603050405020304" pitchFamily="18" charset="0"/>
                        </a:rPr>
                        <a:t> </a:t>
                      </a:r>
                      <a:r>
                        <a:rPr lang="en-US" altLang="zh-TW" sz="1600" dirty="0" smtClean="0">
                          <a:solidFill>
                            <a:schemeClr val="tx2"/>
                          </a:solidFill>
                          <a:latin typeface="Times New Roman" panose="02020603050405020304" pitchFamily="18" charset="0"/>
                          <a:cs typeface="Times New Roman" panose="02020603050405020304" pitchFamily="18" charset="0"/>
                        </a:rPr>
                        <a:t>(83%)</a:t>
                      </a:r>
                      <a:endParaRPr lang="zh-TW" altLang="en-US" sz="1600" dirty="0">
                        <a:solidFill>
                          <a:schemeClr val="tx2"/>
                        </a:solidFill>
                        <a:latin typeface="Times New Roman" panose="02020603050405020304" pitchFamily="18" charset="0"/>
                        <a:cs typeface="Times New Roman" panose="02020603050405020304" pitchFamily="18" charset="0"/>
                      </a:endParaRPr>
                    </a:p>
                  </a:txBody>
                  <a:tcPr>
                    <a:lnL>
                      <a:noFill/>
                    </a:lnL>
                    <a:lnR>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1600" dirty="0" smtClean="0">
                          <a:solidFill>
                            <a:schemeClr val="tx2"/>
                          </a:solidFill>
                          <a:latin typeface="Times New Roman" panose="02020603050405020304" pitchFamily="18" charset="0"/>
                          <a:cs typeface="Times New Roman" panose="02020603050405020304" pitchFamily="18" charset="0"/>
                        </a:rPr>
                        <a:t>83%</a:t>
                      </a:r>
                      <a:r>
                        <a:rPr lang="zh-TW" altLang="en-US" sz="1600" dirty="0" smtClean="0">
                          <a:solidFill>
                            <a:schemeClr val="tx2"/>
                          </a:solidFill>
                          <a:latin typeface="Times New Roman" panose="02020603050405020304" pitchFamily="18" charset="0"/>
                          <a:cs typeface="Times New Roman" panose="02020603050405020304" pitchFamily="18" charset="0"/>
                        </a:rPr>
                        <a:t> </a:t>
                      </a:r>
                      <a:r>
                        <a:rPr lang="en-US" altLang="zh-TW" sz="1600" dirty="0" smtClean="0">
                          <a:solidFill>
                            <a:schemeClr val="tx2"/>
                          </a:solidFill>
                          <a:latin typeface="Times New Roman" panose="02020603050405020304" pitchFamily="18" charset="0"/>
                          <a:cs typeface="Times New Roman" panose="02020603050405020304" pitchFamily="18" charset="0"/>
                        </a:rPr>
                        <a:t>(83%)</a:t>
                      </a:r>
                      <a:endParaRPr lang="zh-TW" altLang="en-US" sz="1600" dirty="0">
                        <a:solidFill>
                          <a:schemeClr val="tx2"/>
                        </a:solidFill>
                        <a:latin typeface="Times New Roman" panose="02020603050405020304" pitchFamily="18" charset="0"/>
                        <a:cs typeface="Times New Roman" panose="02020603050405020304" pitchFamily="18" charset="0"/>
                      </a:endParaRPr>
                    </a:p>
                  </a:txBody>
                  <a:tcPr>
                    <a:lnL>
                      <a:noFill/>
                    </a:lnL>
                    <a:lnR>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1600" dirty="0" smtClean="0">
                          <a:solidFill>
                            <a:schemeClr val="tx2"/>
                          </a:solidFill>
                          <a:latin typeface="Times New Roman" panose="02020603050405020304" pitchFamily="18" charset="0"/>
                          <a:cs typeface="Times New Roman" panose="02020603050405020304" pitchFamily="18" charset="0"/>
                        </a:rPr>
                        <a:t>67%</a:t>
                      </a:r>
                      <a:r>
                        <a:rPr lang="zh-TW" altLang="en-US" sz="1600" dirty="0" smtClean="0">
                          <a:solidFill>
                            <a:schemeClr val="tx2"/>
                          </a:solidFill>
                          <a:latin typeface="Times New Roman" panose="02020603050405020304" pitchFamily="18" charset="0"/>
                          <a:cs typeface="Times New Roman" panose="02020603050405020304" pitchFamily="18" charset="0"/>
                        </a:rPr>
                        <a:t> </a:t>
                      </a:r>
                      <a:r>
                        <a:rPr lang="en-US" altLang="zh-TW" sz="1600" dirty="0" smtClean="0">
                          <a:solidFill>
                            <a:schemeClr val="tx2"/>
                          </a:solidFill>
                          <a:latin typeface="Times New Roman" panose="02020603050405020304" pitchFamily="18" charset="0"/>
                          <a:cs typeface="Times New Roman" panose="02020603050405020304" pitchFamily="18" charset="0"/>
                        </a:rPr>
                        <a:t>(75%)</a:t>
                      </a:r>
                      <a:endParaRPr lang="zh-TW" altLang="en-US" sz="1600" dirty="0">
                        <a:solidFill>
                          <a:schemeClr val="tx2"/>
                        </a:solidFill>
                        <a:latin typeface="Times New Roman" panose="02020603050405020304" pitchFamily="18" charset="0"/>
                        <a:cs typeface="Times New Roman" panose="02020603050405020304" pitchFamily="18" charset="0"/>
                      </a:endParaRPr>
                    </a:p>
                  </a:txBody>
                  <a:tcPr>
                    <a:lnL>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1600" dirty="0" smtClean="0">
                          <a:solidFill>
                            <a:schemeClr val="tx2"/>
                          </a:solidFill>
                          <a:latin typeface="Times New Roman" panose="02020603050405020304" pitchFamily="18" charset="0"/>
                          <a:cs typeface="Times New Roman" panose="02020603050405020304" pitchFamily="18" charset="0"/>
                        </a:rPr>
                        <a:t>2 (2)</a:t>
                      </a:r>
                      <a:endParaRPr lang="zh-TW" altLang="en-US" sz="1600" dirty="0">
                        <a:solidFill>
                          <a:schemeClr val="tx2"/>
                        </a:solidFill>
                        <a:latin typeface="Times New Roman" panose="02020603050405020304" pitchFamily="18" charset="0"/>
                        <a:cs typeface="Times New Roman" panose="02020603050405020304" pitchFamily="18" charset="0"/>
                      </a:endParaRPr>
                    </a:p>
                  </a:txBody>
                  <a:tcPr>
                    <a:lnL>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1600" dirty="0" smtClean="0">
                          <a:solidFill>
                            <a:schemeClr val="tx2"/>
                          </a:solidFill>
                          <a:latin typeface="Times New Roman" panose="02020603050405020304" pitchFamily="18" charset="0"/>
                          <a:cs typeface="Times New Roman" panose="02020603050405020304" pitchFamily="18" charset="0"/>
                        </a:rPr>
                        <a:t>2 (3)</a:t>
                      </a:r>
                      <a:endParaRPr lang="zh-TW" altLang="en-US" sz="1600" dirty="0">
                        <a:solidFill>
                          <a:schemeClr val="tx2"/>
                        </a:solidFill>
                        <a:latin typeface="Times New Roman" panose="02020603050405020304" pitchFamily="18" charset="0"/>
                        <a:cs typeface="Times New Roman" panose="02020603050405020304" pitchFamily="18" charset="0"/>
                      </a:endParaRPr>
                    </a:p>
                  </a:txBody>
                  <a:tcPr>
                    <a:lnL>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1600" dirty="0" smtClean="0">
                          <a:solidFill>
                            <a:schemeClr val="tx2"/>
                          </a:solidFill>
                          <a:latin typeface="Times New Roman" panose="02020603050405020304" pitchFamily="18" charset="0"/>
                          <a:cs typeface="Times New Roman" panose="02020603050405020304" pitchFamily="18" charset="0"/>
                        </a:rPr>
                        <a:t>3 (3)</a:t>
                      </a:r>
                      <a:endParaRPr lang="zh-TW" altLang="en-US" sz="1600" dirty="0">
                        <a:solidFill>
                          <a:schemeClr val="tx2"/>
                        </a:solidFill>
                        <a:latin typeface="Times New Roman" panose="02020603050405020304" pitchFamily="18" charset="0"/>
                        <a:cs typeface="Times New Roman" panose="02020603050405020304" pitchFamily="18" charset="0"/>
                      </a:endParaRPr>
                    </a:p>
                  </a:txBody>
                  <a:tcPr>
                    <a:lnL>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11046940"/>
                  </a:ext>
                </a:extLst>
              </a:tr>
              <a:tr h="37084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TW" sz="1600" dirty="0" smtClean="0">
                          <a:solidFill>
                            <a:schemeClr val="tx2"/>
                          </a:solidFill>
                          <a:latin typeface="Times New Roman" panose="02020603050405020304" pitchFamily="18" charset="0"/>
                          <a:cs typeface="Times New Roman" panose="02020603050405020304" pitchFamily="18" charset="0"/>
                        </a:rPr>
                        <a:t>La Niña</a:t>
                      </a:r>
                      <a:endParaRPr lang="zh-TW" altLang="en-US" sz="1600" dirty="0">
                        <a:solidFill>
                          <a:schemeClr val="tx2"/>
                        </a:solidFill>
                        <a:latin typeface="Times New Roman" panose="02020603050405020304" pitchFamily="18" charset="0"/>
                        <a:cs typeface="Times New Roman" panose="02020603050405020304" pitchFamily="18" charset="0"/>
                      </a:endParaRPr>
                    </a:p>
                  </a:txBody>
                  <a:tcPr>
                    <a:lnL w="12700" cmpd="sng">
                      <a:noFill/>
                    </a:lnL>
                    <a:lnR>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dirty="0" smtClean="0">
                          <a:solidFill>
                            <a:schemeClr val="tx2"/>
                          </a:solidFill>
                          <a:latin typeface="Times New Roman" panose="02020603050405020304" pitchFamily="18" charset="0"/>
                          <a:cs typeface="Times New Roman" panose="02020603050405020304" pitchFamily="18" charset="0"/>
                        </a:rPr>
                        <a:t>75%</a:t>
                      </a:r>
                      <a:r>
                        <a:rPr lang="zh-TW" altLang="en-US" sz="1600" dirty="0" smtClean="0">
                          <a:solidFill>
                            <a:schemeClr val="tx2"/>
                          </a:solidFill>
                          <a:latin typeface="Times New Roman" panose="02020603050405020304" pitchFamily="18" charset="0"/>
                          <a:cs typeface="Times New Roman" panose="02020603050405020304" pitchFamily="18" charset="0"/>
                        </a:rPr>
                        <a:t> </a:t>
                      </a:r>
                      <a:r>
                        <a:rPr lang="en-US" altLang="zh-TW" sz="1600" dirty="0" smtClean="0">
                          <a:solidFill>
                            <a:schemeClr val="tx2"/>
                          </a:solidFill>
                          <a:latin typeface="Times New Roman" panose="02020603050405020304" pitchFamily="18" charset="0"/>
                          <a:cs typeface="Times New Roman" panose="02020603050405020304" pitchFamily="18" charset="0"/>
                        </a:rPr>
                        <a:t>(82%)</a:t>
                      </a:r>
                      <a:endParaRPr lang="zh-TW" altLang="en-US" sz="1600" dirty="0">
                        <a:solidFill>
                          <a:schemeClr val="tx2"/>
                        </a:solidFill>
                        <a:latin typeface="Times New Roman" panose="02020603050405020304" pitchFamily="18" charset="0"/>
                        <a:cs typeface="Times New Roman" panose="02020603050405020304" pitchFamily="18" charset="0"/>
                      </a:endParaRPr>
                    </a:p>
                  </a:txBody>
                  <a:tcPr>
                    <a:lnL>
                      <a:noFill/>
                    </a:lnL>
                    <a:lnR>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dirty="0" smtClean="0">
                          <a:solidFill>
                            <a:schemeClr val="tx2"/>
                          </a:solidFill>
                          <a:latin typeface="Times New Roman" panose="02020603050405020304" pitchFamily="18" charset="0"/>
                          <a:cs typeface="Times New Roman" panose="02020603050405020304" pitchFamily="18" charset="0"/>
                        </a:rPr>
                        <a:t>82%</a:t>
                      </a:r>
                      <a:r>
                        <a:rPr lang="zh-TW" altLang="en-US" sz="1600" dirty="0" smtClean="0">
                          <a:solidFill>
                            <a:schemeClr val="tx2"/>
                          </a:solidFill>
                          <a:latin typeface="Times New Roman" panose="02020603050405020304" pitchFamily="18" charset="0"/>
                          <a:cs typeface="Times New Roman" panose="02020603050405020304" pitchFamily="18" charset="0"/>
                        </a:rPr>
                        <a:t> </a:t>
                      </a:r>
                      <a:r>
                        <a:rPr lang="en-US" altLang="zh-TW" sz="1600" dirty="0" smtClean="0">
                          <a:solidFill>
                            <a:schemeClr val="tx2"/>
                          </a:solidFill>
                          <a:latin typeface="Times New Roman" panose="02020603050405020304" pitchFamily="18" charset="0"/>
                          <a:cs typeface="Times New Roman" panose="02020603050405020304" pitchFamily="18" charset="0"/>
                        </a:rPr>
                        <a:t>(91%)</a:t>
                      </a:r>
                      <a:endParaRPr lang="zh-TW" altLang="en-US" sz="1600" dirty="0">
                        <a:solidFill>
                          <a:schemeClr val="tx2"/>
                        </a:solidFill>
                        <a:latin typeface="Times New Roman" panose="02020603050405020304" pitchFamily="18" charset="0"/>
                        <a:cs typeface="Times New Roman" panose="02020603050405020304" pitchFamily="18" charset="0"/>
                      </a:endParaRPr>
                    </a:p>
                  </a:txBody>
                  <a:tcPr>
                    <a:lnL>
                      <a:noFill/>
                    </a:lnL>
                    <a:lnR>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dirty="0" smtClean="0">
                          <a:solidFill>
                            <a:schemeClr val="tx2"/>
                          </a:solidFill>
                          <a:latin typeface="Times New Roman" panose="02020603050405020304" pitchFamily="18" charset="0"/>
                          <a:cs typeface="Times New Roman" panose="02020603050405020304" pitchFamily="18" charset="0"/>
                        </a:rPr>
                        <a:t>75%</a:t>
                      </a:r>
                      <a:r>
                        <a:rPr lang="zh-TW" altLang="en-US" sz="1600" dirty="0" smtClean="0">
                          <a:solidFill>
                            <a:schemeClr val="tx2"/>
                          </a:solidFill>
                          <a:latin typeface="Times New Roman" panose="02020603050405020304" pitchFamily="18" charset="0"/>
                          <a:cs typeface="Times New Roman" panose="02020603050405020304" pitchFamily="18" charset="0"/>
                        </a:rPr>
                        <a:t> </a:t>
                      </a:r>
                      <a:r>
                        <a:rPr lang="en-US" altLang="zh-TW" sz="1600" dirty="0" smtClean="0">
                          <a:solidFill>
                            <a:schemeClr val="tx2"/>
                          </a:solidFill>
                          <a:latin typeface="Times New Roman" panose="02020603050405020304" pitchFamily="18" charset="0"/>
                          <a:cs typeface="Times New Roman" panose="02020603050405020304" pitchFamily="18" charset="0"/>
                        </a:rPr>
                        <a:t>(82%)</a:t>
                      </a:r>
                      <a:endParaRPr lang="zh-TW" altLang="en-US" sz="1600" dirty="0">
                        <a:solidFill>
                          <a:schemeClr val="tx2"/>
                        </a:solidFill>
                        <a:latin typeface="Times New Roman" panose="02020603050405020304" pitchFamily="18" charset="0"/>
                        <a:cs typeface="Times New Roman" panose="02020603050405020304" pitchFamily="18" charset="0"/>
                      </a:endParaRPr>
                    </a:p>
                  </a:txBody>
                  <a:tcPr>
                    <a:lnL>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dirty="0" smtClean="0">
                          <a:solidFill>
                            <a:schemeClr val="tx2"/>
                          </a:solidFill>
                          <a:latin typeface="Times New Roman" panose="02020603050405020304" pitchFamily="18" charset="0"/>
                          <a:cs typeface="Times New Roman" panose="02020603050405020304" pitchFamily="18" charset="0"/>
                        </a:rPr>
                        <a:t>0 (1)</a:t>
                      </a:r>
                      <a:endParaRPr lang="zh-TW" altLang="en-US" sz="1600" dirty="0">
                        <a:solidFill>
                          <a:schemeClr val="tx2"/>
                        </a:solidFill>
                        <a:latin typeface="Times New Roman" panose="02020603050405020304" pitchFamily="18" charset="0"/>
                        <a:cs typeface="Times New Roman" panose="02020603050405020304" pitchFamily="18" charset="0"/>
                      </a:endParaRPr>
                    </a:p>
                  </a:txBody>
                  <a:tcPr>
                    <a:lnL>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dirty="0" smtClean="0">
                          <a:solidFill>
                            <a:schemeClr val="tx2"/>
                          </a:solidFill>
                          <a:latin typeface="Times New Roman" panose="02020603050405020304" pitchFamily="18" charset="0"/>
                          <a:cs typeface="Times New Roman" panose="02020603050405020304" pitchFamily="18" charset="0"/>
                        </a:rPr>
                        <a:t>0 (2)</a:t>
                      </a:r>
                      <a:endParaRPr lang="zh-TW" altLang="en-US" sz="1600" dirty="0">
                        <a:solidFill>
                          <a:schemeClr val="tx2"/>
                        </a:solidFill>
                        <a:latin typeface="Times New Roman" panose="02020603050405020304" pitchFamily="18" charset="0"/>
                        <a:cs typeface="Times New Roman" panose="02020603050405020304" pitchFamily="18" charset="0"/>
                      </a:endParaRPr>
                    </a:p>
                  </a:txBody>
                  <a:tcPr>
                    <a:lnL>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dirty="0" smtClean="0">
                          <a:solidFill>
                            <a:schemeClr val="tx2"/>
                          </a:solidFill>
                          <a:latin typeface="Times New Roman" panose="02020603050405020304" pitchFamily="18" charset="0"/>
                          <a:cs typeface="Times New Roman" panose="02020603050405020304" pitchFamily="18" charset="0"/>
                        </a:rPr>
                        <a:t>2 (3)</a:t>
                      </a:r>
                      <a:endParaRPr lang="zh-TW" altLang="en-US" sz="1600" dirty="0">
                        <a:solidFill>
                          <a:schemeClr val="tx2"/>
                        </a:solidFill>
                        <a:latin typeface="Times New Roman" panose="02020603050405020304" pitchFamily="18" charset="0"/>
                        <a:cs typeface="Times New Roman" panose="02020603050405020304" pitchFamily="18" charset="0"/>
                      </a:endParaRPr>
                    </a:p>
                  </a:txBody>
                  <a:tcPr>
                    <a:lnL>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8331023"/>
                  </a:ext>
                </a:extLst>
              </a:tr>
            </a:tbl>
          </a:graphicData>
        </a:graphic>
      </p:graphicFrame>
      <p:sp>
        <p:nvSpPr>
          <p:cNvPr id="11" name="矩形 10"/>
          <p:cNvSpPr/>
          <p:nvPr/>
        </p:nvSpPr>
        <p:spPr>
          <a:xfrm>
            <a:off x="7704863" y="463777"/>
            <a:ext cx="1184940" cy="369332"/>
          </a:xfrm>
          <a:prstGeom prst="rect">
            <a:avLst/>
          </a:prstGeom>
        </p:spPr>
        <p:txBody>
          <a:bodyPr wrap="none">
            <a:spAutoFit/>
          </a:bodyPr>
          <a:lstStyle/>
          <a:p>
            <a:r>
              <a:rPr lang="en-US" altLang="zh-TW" dirty="0">
                <a:solidFill>
                  <a:srgbClr val="000000"/>
                </a:solidFill>
                <a:latin typeface="Times New Roman" panose="02020603050405020304" pitchFamily="18" charset="0"/>
                <a:cs typeface="Times New Roman" panose="02020603050405020304" pitchFamily="18" charset="0"/>
              </a:rPr>
              <a:t>1980-2018</a:t>
            </a:r>
            <a:endParaRPr lang="zh-TW" altLang="en-US" dirty="0"/>
          </a:p>
        </p:txBody>
      </p:sp>
      <p:sp>
        <p:nvSpPr>
          <p:cNvPr id="13" name="矩形 12"/>
          <p:cNvSpPr/>
          <p:nvPr/>
        </p:nvSpPr>
        <p:spPr>
          <a:xfrm>
            <a:off x="428977" y="5327793"/>
            <a:ext cx="8348133" cy="800219"/>
          </a:xfrm>
          <a:prstGeom prst="rect">
            <a:avLst/>
          </a:prstGeom>
        </p:spPr>
        <p:txBody>
          <a:bodyPr wrap="square">
            <a:spAutoFit/>
          </a:bodyPr>
          <a:lstStyle/>
          <a:p>
            <a:r>
              <a:rPr lang="en-US" altLang="zh-TW" dirty="0" smtClean="0">
                <a:solidFill>
                  <a:schemeClr val="tx2"/>
                </a:solidFill>
                <a:latin typeface="Times New Roman" panose="02020603050405020304" pitchFamily="18" charset="0"/>
                <a:cs typeface="Times New Roman" panose="02020603050405020304" pitchFamily="18" charset="0"/>
              </a:rPr>
              <a:t>For </a:t>
            </a:r>
            <a:r>
              <a:rPr lang="en-US" altLang="zh-TW" dirty="0" err="1" smtClean="0">
                <a:solidFill>
                  <a:schemeClr val="tx2"/>
                </a:solidFill>
                <a:latin typeface="Times New Roman" panose="02020603050405020304" pitchFamily="18" charset="0"/>
                <a:cs typeface="Times New Roman" panose="02020603050405020304" pitchFamily="18" charset="0"/>
              </a:rPr>
              <a:t>nEPI</a:t>
            </a:r>
            <a:r>
              <a:rPr lang="en-US" altLang="zh-TW" baseline="-25000" dirty="0" smtClean="0">
                <a:solidFill>
                  <a:schemeClr val="tx2"/>
                </a:solidFill>
                <a:latin typeface="Times New Roman" panose="02020603050405020304" pitchFamily="18" charset="0"/>
                <a:cs typeface="Times New Roman" panose="02020603050405020304" pitchFamily="18" charset="0"/>
              </a:rPr>
              <a:t>(WWV+OA+EX)</a:t>
            </a:r>
            <a:r>
              <a:rPr lang="en-US" altLang="zh-TW" sz="2800" dirty="0" smtClean="0">
                <a:solidFill>
                  <a:schemeClr val="tx2"/>
                </a:solidFill>
                <a:latin typeface="Times New Roman" panose="02020603050405020304" pitchFamily="18" charset="0"/>
                <a:cs typeface="Times New Roman" panose="02020603050405020304" pitchFamily="18" charset="0"/>
              </a:rPr>
              <a:t>, </a:t>
            </a:r>
            <a:r>
              <a:rPr lang="en-US" altLang="zh-TW" dirty="0" smtClean="0">
                <a:solidFill>
                  <a:schemeClr val="tx2"/>
                </a:solidFill>
                <a:latin typeface="Times New Roman" panose="02020603050405020304" pitchFamily="18" charset="0"/>
                <a:cs typeface="Times New Roman" panose="02020603050405020304" pitchFamily="18" charset="0"/>
              </a:rPr>
              <a:t>Nino </a:t>
            </a:r>
            <a:r>
              <a:rPr lang="en-US" altLang="zh-TW" dirty="0">
                <a:solidFill>
                  <a:schemeClr val="tx2"/>
                </a:solidFill>
                <a:latin typeface="Times New Roman" panose="02020603050405020304" pitchFamily="18" charset="0"/>
                <a:cs typeface="Times New Roman" panose="02020603050405020304" pitchFamily="18" charset="0"/>
              </a:rPr>
              <a:t>3.4 </a:t>
            </a:r>
            <a:r>
              <a:rPr lang="en-US" altLang="zh-TW" dirty="0" err="1">
                <a:solidFill>
                  <a:schemeClr val="tx2"/>
                </a:solidFill>
                <a:latin typeface="Times New Roman" panose="02020603050405020304" pitchFamily="18" charset="0"/>
                <a:cs typeface="Times New Roman" panose="02020603050405020304" pitchFamily="18" charset="0"/>
              </a:rPr>
              <a:t>SSTa</a:t>
            </a:r>
            <a:r>
              <a:rPr lang="en-US" altLang="zh-TW" dirty="0">
                <a:solidFill>
                  <a:schemeClr val="tx2"/>
                </a:solidFill>
                <a:latin typeface="Times New Roman" panose="02020603050405020304" pitchFamily="18" charset="0"/>
                <a:cs typeface="Times New Roman" panose="02020603050405020304" pitchFamily="18" charset="0"/>
              </a:rPr>
              <a:t> hindcast skill based on the </a:t>
            </a:r>
            <a:r>
              <a:rPr lang="en-US" altLang="zh-TW" dirty="0" smtClean="0">
                <a:solidFill>
                  <a:schemeClr val="tx2"/>
                </a:solidFill>
                <a:latin typeface="Times New Roman" panose="02020603050405020304" pitchFamily="18" charset="0"/>
                <a:cs typeface="Times New Roman" panose="02020603050405020304" pitchFamily="18" charset="0"/>
              </a:rPr>
              <a:t>linear regression </a:t>
            </a:r>
            <a:r>
              <a:rPr lang="en-US" altLang="zh-TW" dirty="0">
                <a:solidFill>
                  <a:schemeClr val="tx2"/>
                </a:solidFill>
                <a:latin typeface="Times New Roman" panose="02020603050405020304" pitchFamily="18" charset="0"/>
                <a:cs typeface="Times New Roman" panose="02020603050405020304" pitchFamily="18" charset="0"/>
              </a:rPr>
              <a:t>model is generally better in terms of </a:t>
            </a:r>
            <a:r>
              <a:rPr lang="en-US" altLang="zh-TW" dirty="0" smtClean="0">
                <a:solidFill>
                  <a:schemeClr val="tx2"/>
                </a:solidFill>
                <a:latin typeface="Times New Roman" panose="02020603050405020304" pitchFamily="18" charset="0"/>
                <a:cs typeface="Times New Roman" panose="02020603050405020304" pitchFamily="18" charset="0"/>
              </a:rPr>
              <a:t>the monthly correlation.</a:t>
            </a:r>
            <a:endParaRPr lang="zh-TW" altLang="en-US"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9291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03913" y="970844"/>
            <a:ext cx="8771467" cy="1754326"/>
          </a:xfrm>
          <a:prstGeom prst="rect">
            <a:avLst/>
          </a:prstGeom>
        </p:spPr>
        <p:txBody>
          <a:bodyPr wrap="square">
            <a:spAutoFit/>
          </a:bodyPr>
          <a:lstStyle/>
          <a:p>
            <a:r>
              <a:rPr lang="en-US" altLang="zh-TW" dirty="0">
                <a:solidFill>
                  <a:schemeClr val="tx2"/>
                </a:solidFill>
                <a:latin typeface="Times New Roman" panose="02020603050405020304" pitchFamily="18" charset="0"/>
                <a:cs typeface="Times New Roman" panose="02020603050405020304" pitchFamily="18" charset="0"/>
              </a:rPr>
              <a:t>The hindcast skill of </a:t>
            </a:r>
            <a:r>
              <a:rPr lang="en-US" altLang="zh-TW" dirty="0" err="1">
                <a:solidFill>
                  <a:schemeClr val="tx2"/>
                </a:solidFill>
                <a:latin typeface="Times New Roman" panose="02020603050405020304" pitchFamily="18" charset="0"/>
                <a:cs typeface="Times New Roman" panose="02020603050405020304" pitchFamily="18" charset="0"/>
              </a:rPr>
              <a:t>SSTa</a:t>
            </a:r>
            <a:r>
              <a:rPr lang="en-US" altLang="zh-TW" dirty="0">
                <a:solidFill>
                  <a:schemeClr val="tx2"/>
                </a:solidFill>
                <a:latin typeface="Times New Roman" panose="02020603050405020304" pitchFamily="18" charset="0"/>
                <a:cs typeface="Times New Roman" panose="02020603050405020304" pitchFamily="18" charset="0"/>
              </a:rPr>
              <a:t> is </a:t>
            </a:r>
            <a:r>
              <a:rPr lang="en-US" altLang="zh-TW" dirty="0" smtClean="0">
                <a:solidFill>
                  <a:schemeClr val="tx2"/>
                </a:solidFill>
                <a:latin typeface="Times New Roman" panose="02020603050405020304" pitchFamily="18" charset="0"/>
                <a:cs typeface="Times New Roman" panose="02020603050405020304" pitchFamily="18" charset="0"/>
              </a:rPr>
              <a:t>generally better </a:t>
            </a:r>
            <a:r>
              <a:rPr lang="en-US" altLang="zh-TW" dirty="0">
                <a:solidFill>
                  <a:schemeClr val="tx2"/>
                </a:solidFill>
                <a:latin typeface="Times New Roman" panose="02020603050405020304" pitchFamily="18" charset="0"/>
                <a:cs typeface="Times New Roman" panose="02020603050405020304" pitchFamily="18" charset="0"/>
              </a:rPr>
              <a:t>than the commonly used WWV index in terms</a:t>
            </a:r>
          </a:p>
          <a:p>
            <a:r>
              <a:rPr lang="en-US" altLang="zh-TW" dirty="0">
                <a:solidFill>
                  <a:schemeClr val="tx2"/>
                </a:solidFill>
                <a:latin typeface="Times New Roman" panose="02020603050405020304" pitchFamily="18" charset="0"/>
                <a:cs typeface="Times New Roman" panose="02020603050405020304" pitchFamily="18" charset="0"/>
              </a:rPr>
              <a:t>of the monthly </a:t>
            </a:r>
            <a:r>
              <a:rPr lang="en-US" altLang="zh-TW" dirty="0" smtClean="0">
                <a:solidFill>
                  <a:schemeClr val="tx2"/>
                </a:solidFill>
                <a:latin typeface="Times New Roman" panose="02020603050405020304" pitchFamily="18" charset="0"/>
                <a:cs typeface="Times New Roman" panose="02020603050405020304" pitchFamily="18" charset="0"/>
              </a:rPr>
              <a:t>correlation due </a:t>
            </a:r>
            <a:r>
              <a:rPr lang="en-US" altLang="zh-TW" dirty="0">
                <a:solidFill>
                  <a:schemeClr val="tx2"/>
                </a:solidFill>
                <a:latin typeface="Times New Roman" panose="02020603050405020304" pitchFamily="18" charset="0"/>
                <a:cs typeface="Times New Roman" panose="02020603050405020304" pitchFamily="18" charset="0"/>
              </a:rPr>
              <a:t>to accounting the additional </a:t>
            </a:r>
            <a:r>
              <a:rPr lang="en-US" altLang="zh-TW" dirty="0" smtClean="0">
                <a:solidFill>
                  <a:schemeClr val="tx2"/>
                </a:solidFill>
                <a:latin typeface="Times New Roman" panose="02020603050405020304" pitchFamily="18" charset="0"/>
                <a:cs typeface="Times New Roman" panose="02020603050405020304" pitchFamily="18" charset="0"/>
              </a:rPr>
              <a:t>information of </a:t>
            </a:r>
            <a:r>
              <a:rPr lang="en-US" altLang="zh-TW" dirty="0">
                <a:solidFill>
                  <a:schemeClr val="tx2"/>
                </a:solidFill>
                <a:latin typeface="Times New Roman" panose="02020603050405020304" pitchFamily="18" charset="0"/>
                <a:cs typeface="Times New Roman" panose="02020603050405020304" pitchFamily="18" charset="0"/>
              </a:rPr>
              <a:t>the </a:t>
            </a:r>
            <a:r>
              <a:rPr lang="en-US" altLang="zh-TW" dirty="0">
                <a:solidFill>
                  <a:srgbClr val="FF0000"/>
                </a:solidFill>
                <a:latin typeface="Times New Roman" panose="02020603050405020304" pitchFamily="18" charset="0"/>
                <a:cs typeface="Times New Roman" panose="02020603050405020304" pitchFamily="18" charset="0"/>
              </a:rPr>
              <a:t>Kelvin wave propagation</a:t>
            </a:r>
            <a:r>
              <a:rPr lang="en-US" altLang="zh-TW" dirty="0">
                <a:solidFill>
                  <a:schemeClr val="tx2"/>
                </a:solidFill>
                <a:latin typeface="Times New Roman" panose="02020603050405020304" pitchFamily="18" charset="0"/>
                <a:cs typeface="Times New Roman" panose="02020603050405020304" pitchFamily="18" charset="0"/>
              </a:rPr>
              <a:t> resulting from the </a:t>
            </a:r>
            <a:r>
              <a:rPr lang="en-US" altLang="zh-TW" dirty="0" smtClean="0">
                <a:solidFill>
                  <a:srgbClr val="FF0000"/>
                </a:solidFill>
                <a:latin typeface="Times New Roman" panose="02020603050405020304" pitchFamily="18" charset="0"/>
                <a:cs typeface="Times New Roman" panose="02020603050405020304" pitchFamily="18" charset="0"/>
              </a:rPr>
              <a:t>ocean–atmosphere </a:t>
            </a:r>
            <a:r>
              <a:rPr lang="en-US" altLang="zh-TW" dirty="0">
                <a:solidFill>
                  <a:srgbClr val="FF0000"/>
                </a:solidFill>
                <a:latin typeface="Times New Roman" panose="02020603050405020304" pitchFamily="18" charset="0"/>
                <a:cs typeface="Times New Roman" panose="02020603050405020304" pitchFamily="18" charset="0"/>
              </a:rPr>
              <a:t>coupling </a:t>
            </a:r>
            <a:r>
              <a:rPr lang="en-US" altLang="zh-TW" dirty="0">
                <a:solidFill>
                  <a:schemeClr val="tx2"/>
                </a:solidFill>
                <a:latin typeface="Times New Roman" panose="02020603050405020304" pitchFamily="18" charset="0"/>
                <a:cs typeface="Times New Roman" panose="02020603050405020304" pitchFamily="18" charset="0"/>
              </a:rPr>
              <a:t>in the central Pacific</a:t>
            </a:r>
            <a:r>
              <a:rPr lang="en-US" altLang="zh-TW" dirty="0" smtClean="0">
                <a:solidFill>
                  <a:schemeClr val="tx2"/>
                </a:solidFill>
                <a:latin typeface="Times New Roman" panose="02020603050405020304" pitchFamily="18" charset="0"/>
                <a:cs typeface="Times New Roman" panose="02020603050405020304" pitchFamily="18" charset="0"/>
              </a:rPr>
              <a:t>.</a:t>
            </a:r>
          </a:p>
          <a:p>
            <a:endParaRPr lang="en-US" altLang="zh-TW" dirty="0">
              <a:solidFill>
                <a:schemeClr val="tx2"/>
              </a:solidFill>
              <a:latin typeface="Times New Roman" panose="02020603050405020304" pitchFamily="18" charset="0"/>
              <a:cs typeface="Times New Roman" panose="02020603050405020304" pitchFamily="18" charset="0"/>
            </a:endParaRPr>
          </a:p>
          <a:p>
            <a:r>
              <a:rPr lang="en-US" altLang="zh-TW" dirty="0">
                <a:solidFill>
                  <a:schemeClr val="tx2"/>
                </a:solidFill>
                <a:latin typeface="Times New Roman" panose="02020603050405020304" pitchFamily="18" charset="0"/>
                <a:cs typeface="Times New Roman" panose="02020603050405020304" pitchFamily="18" charset="0"/>
              </a:rPr>
              <a:t>The </a:t>
            </a:r>
            <a:r>
              <a:rPr lang="en-US" altLang="zh-TW" dirty="0" smtClean="0">
                <a:solidFill>
                  <a:schemeClr val="tx2"/>
                </a:solidFill>
                <a:latin typeface="Times New Roman" panose="02020603050405020304" pitchFamily="18" charset="0"/>
                <a:cs typeface="Times New Roman" panose="02020603050405020304" pitchFamily="18" charset="0"/>
              </a:rPr>
              <a:t>extratropical atmospheric forcing over </a:t>
            </a:r>
            <a:r>
              <a:rPr lang="en-US" altLang="zh-TW" dirty="0">
                <a:solidFill>
                  <a:schemeClr val="tx2"/>
                </a:solidFill>
                <a:latin typeface="Times New Roman" panose="02020603050405020304" pitchFamily="18" charset="0"/>
                <a:cs typeface="Times New Roman" panose="02020603050405020304" pitchFamily="18" charset="0"/>
              </a:rPr>
              <a:t>both the North and South Pacific </a:t>
            </a:r>
            <a:r>
              <a:rPr lang="en-US" altLang="zh-TW" dirty="0" smtClean="0">
                <a:solidFill>
                  <a:schemeClr val="tx2"/>
                </a:solidFill>
                <a:latin typeface="Times New Roman" panose="02020603050405020304" pitchFamily="18" charset="0"/>
                <a:cs typeface="Times New Roman" panose="02020603050405020304" pitchFamily="18" charset="0"/>
              </a:rPr>
              <a:t>can improve the hindcast skill with </a:t>
            </a:r>
            <a:r>
              <a:rPr lang="en-US" altLang="zh-TW" dirty="0" smtClean="0">
                <a:solidFill>
                  <a:srgbClr val="FF0000"/>
                </a:solidFill>
                <a:latin typeface="Times New Roman" panose="02020603050405020304" pitchFamily="18" charset="0"/>
                <a:cs typeface="Times New Roman" panose="02020603050405020304" pitchFamily="18" charset="0"/>
              </a:rPr>
              <a:t>6- to 10-months </a:t>
            </a:r>
            <a:r>
              <a:rPr lang="en-US" altLang="zh-TW" dirty="0" smtClean="0">
                <a:solidFill>
                  <a:schemeClr val="tx2"/>
                </a:solidFill>
                <a:latin typeface="Times New Roman" panose="02020603050405020304" pitchFamily="18" charset="0"/>
                <a:cs typeface="Times New Roman" panose="02020603050405020304" pitchFamily="18" charset="0"/>
              </a:rPr>
              <a:t>lead time. </a:t>
            </a:r>
            <a:endParaRPr lang="zh-TW" altLang="en-US" dirty="0">
              <a:solidFill>
                <a:schemeClr val="tx2"/>
              </a:solidFill>
              <a:latin typeface="Times New Roman" panose="02020603050405020304" pitchFamily="18" charset="0"/>
              <a:cs typeface="Times New Roman" panose="02020603050405020304" pitchFamily="18" charset="0"/>
            </a:endParaRPr>
          </a:p>
        </p:txBody>
      </p:sp>
      <p:grpSp>
        <p:nvGrpSpPr>
          <p:cNvPr id="10" name="群組 9"/>
          <p:cNvGrpSpPr/>
          <p:nvPr/>
        </p:nvGrpSpPr>
        <p:grpSpPr>
          <a:xfrm>
            <a:off x="173063" y="3011311"/>
            <a:ext cx="8837373" cy="3222057"/>
            <a:chOff x="173063" y="3011311"/>
            <a:chExt cx="8837373" cy="3222057"/>
          </a:xfrm>
        </p:grpSpPr>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4133" y="3011311"/>
              <a:ext cx="4296303" cy="3222057"/>
            </a:xfrm>
            <a:prstGeom prst="rect">
              <a:avLst/>
            </a:prstGeom>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063" y="3036797"/>
              <a:ext cx="4228334" cy="3171083"/>
            </a:xfrm>
            <a:prstGeom prst="rect">
              <a:avLst/>
            </a:prstGeom>
          </p:spPr>
        </p:pic>
        <p:sp>
          <p:nvSpPr>
            <p:cNvPr id="9" name="矩形 8"/>
            <p:cNvSpPr/>
            <p:nvPr/>
          </p:nvSpPr>
          <p:spPr>
            <a:xfrm>
              <a:off x="2212622" y="3296355"/>
              <a:ext cx="1128889" cy="2540000"/>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p:cNvSpPr txBox="1"/>
          <p:nvPr/>
        </p:nvSpPr>
        <p:spPr>
          <a:xfrm>
            <a:off x="83522" y="18806"/>
            <a:ext cx="2351926" cy="707886"/>
          </a:xfrm>
          <a:prstGeom prst="rect">
            <a:avLst/>
          </a:prstGeom>
          <a:noFill/>
        </p:spPr>
        <p:txBody>
          <a:bodyPr wrap="none" rtlCol="0">
            <a:spAutoFit/>
          </a:bodyPr>
          <a:lstStyle/>
          <a:p>
            <a:r>
              <a:rPr lang="en-US" altLang="zh-TW" sz="4000" b="1" dirty="0">
                <a:solidFill>
                  <a:schemeClr val="tx2"/>
                </a:solidFill>
                <a:latin typeface="Times New Roman" charset="0"/>
                <a:ea typeface="Times New Roman" charset="0"/>
                <a:cs typeface="Times New Roman" charset="0"/>
              </a:rPr>
              <a:t>Summary</a:t>
            </a:r>
            <a:endParaRPr lang="zh-TW" altLang="en-US" sz="4000" b="1" dirty="0">
              <a:solidFill>
                <a:schemeClr val="tx2"/>
              </a:solidFill>
              <a:latin typeface="Times New Roman" charset="0"/>
              <a:ea typeface="Times New Roman" charset="0"/>
              <a:cs typeface="Times New Roman" charset="0"/>
            </a:endParaRPr>
          </a:p>
        </p:txBody>
      </p:sp>
      <p:cxnSp>
        <p:nvCxnSpPr>
          <p:cNvPr id="12" name="直接连接符 84"/>
          <p:cNvCxnSpPr/>
          <p:nvPr/>
        </p:nvCxnSpPr>
        <p:spPr>
          <a:xfrm>
            <a:off x="83522" y="705570"/>
            <a:ext cx="8734553" cy="0"/>
          </a:xfrm>
          <a:prstGeom prst="line">
            <a:avLst/>
          </a:prstGeom>
          <a:noFill/>
          <a:ln w="28575" cap="flat" cmpd="sng" algn="ctr">
            <a:solidFill>
              <a:schemeClr val="tx2"/>
            </a:solidFill>
            <a:prstDash val="solid"/>
          </a:ln>
          <a:effectLst/>
        </p:spPr>
      </p:cxnSp>
    </p:spTree>
    <p:extLst>
      <p:ext uri="{BB962C8B-B14F-4D97-AF65-F5344CB8AC3E}">
        <p14:creationId xmlns:p14="http://schemas.microsoft.com/office/powerpoint/2010/main" val="11314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2" descr="C:\Documents and Settings\AS\桌面\NTU.png"/>
          <p:cNvPicPr>
            <a:picLocks noChangeAspect="1" noChangeArrowheads="1"/>
          </p:cNvPicPr>
          <p:nvPr/>
        </p:nvPicPr>
        <p:blipFill>
          <a:blip r:embed="rId4" cstate="print"/>
          <a:srcRect l="11252" t="35432" r="38182" b="14443"/>
          <a:stretch>
            <a:fillRect/>
          </a:stretch>
        </p:blipFill>
        <p:spPr bwMode="auto">
          <a:xfrm>
            <a:off x="117645" y="0"/>
            <a:ext cx="1517193" cy="1476477"/>
          </a:xfrm>
          <a:prstGeom prst="rect">
            <a:avLst/>
          </a:prstGeom>
          <a:noFill/>
        </p:spPr>
      </p:pic>
      <p:sp>
        <p:nvSpPr>
          <p:cNvPr id="9" name="標題 1"/>
          <p:cNvSpPr txBox="1">
            <a:spLocks/>
          </p:cNvSpPr>
          <p:nvPr/>
        </p:nvSpPr>
        <p:spPr bwMode="auto">
          <a:xfrm>
            <a:off x="606734" y="2261936"/>
            <a:ext cx="731485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kumimoji="1" sz="6000" b="1" kern="12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kumimoji="1" sz="3800" b="1">
                <a:solidFill>
                  <a:schemeClr val="tx2"/>
                </a:solidFill>
                <a:effectLst>
                  <a:outerShdw blurRad="38100" dist="38100" dir="2700000" algn="tl">
                    <a:srgbClr val="C0C0C0"/>
                  </a:outerShdw>
                </a:effectLst>
                <a:latin typeface="Arial" panose="020B0604020202020204" pitchFamily="34" charset="0"/>
                <a:ea typeface="新細明體" panose="02020500000000000000" pitchFamily="18" charset="-120"/>
              </a:defRPr>
            </a:lvl2pPr>
            <a:lvl3pPr algn="l" rtl="0" fontAlgn="base">
              <a:spcBef>
                <a:spcPct val="0"/>
              </a:spcBef>
              <a:spcAft>
                <a:spcPct val="0"/>
              </a:spcAft>
              <a:defRPr kumimoji="1" sz="3800" b="1">
                <a:solidFill>
                  <a:schemeClr val="tx2"/>
                </a:solidFill>
                <a:effectLst>
                  <a:outerShdw blurRad="38100" dist="38100" dir="2700000" algn="tl">
                    <a:srgbClr val="C0C0C0"/>
                  </a:outerShdw>
                </a:effectLst>
                <a:latin typeface="Arial" panose="020B0604020202020204" pitchFamily="34" charset="0"/>
                <a:ea typeface="新細明體" panose="02020500000000000000" pitchFamily="18" charset="-120"/>
              </a:defRPr>
            </a:lvl3pPr>
            <a:lvl4pPr algn="l" rtl="0" fontAlgn="base">
              <a:spcBef>
                <a:spcPct val="0"/>
              </a:spcBef>
              <a:spcAft>
                <a:spcPct val="0"/>
              </a:spcAft>
              <a:defRPr kumimoji="1" sz="3800" b="1">
                <a:solidFill>
                  <a:schemeClr val="tx2"/>
                </a:solidFill>
                <a:effectLst>
                  <a:outerShdw blurRad="38100" dist="38100" dir="2700000" algn="tl">
                    <a:srgbClr val="C0C0C0"/>
                  </a:outerShdw>
                </a:effectLst>
                <a:latin typeface="Arial" panose="020B0604020202020204" pitchFamily="34" charset="0"/>
                <a:ea typeface="新細明體" panose="02020500000000000000" pitchFamily="18" charset="-120"/>
              </a:defRPr>
            </a:lvl4pPr>
            <a:lvl5pPr algn="l" rtl="0" fontAlgn="base">
              <a:spcBef>
                <a:spcPct val="0"/>
              </a:spcBef>
              <a:spcAft>
                <a:spcPct val="0"/>
              </a:spcAft>
              <a:defRPr kumimoji="1" sz="3800" b="1">
                <a:solidFill>
                  <a:schemeClr val="tx2"/>
                </a:solidFill>
                <a:effectLst>
                  <a:outerShdw blurRad="38100" dist="38100" dir="2700000" algn="tl">
                    <a:srgbClr val="C0C0C0"/>
                  </a:outerShdw>
                </a:effectLst>
                <a:latin typeface="Arial" panose="020B0604020202020204" pitchFamily="34" charset="0"/>
                <a:ea typeface="新細明體" panose="02020500000000000000" pitchFamily="18" charset="-120"/>
              </a:defRPr>
            </a:lvl5pPr>
            <a:lvl6pPr marL="457200" algn="l" rtl="0" fontAlgn="base">
              <a:spcBef>
                <a:spcPct val="0"/>
              </a:spcBef>
              <a:spcAft>
                <a:spcPct val="0"/>
              </a:spcAft>
              <a:defRPr kumimoji="1" sz="3800" b="1">
                <a:solidFill>
                  <a:schemeClr val="tx2"/>
                </a:solidFill>
                <a:effectLst>
                  <a:outerShdw blurRad="38100" dist="38100" dir="2700000" algn="tl">
                    <a:srgbClr val="C0C0C0"/>
                  </a:outerShdw>
                </a:effectLst>
                <a:latin typeface="Arial" panose="020B0604020202020204" pitchFamily="34" charset="0"/>
                <a:ea typeface="新細明體" panose="02020500000000000000" pitchFamily="18" charset="-120"/>
              </a:defRPr>
            </a:lvl6pPr>
            <a:lvl7pPr marL="914400" algn="l" rtl="0" fontAlgn="base">
              <a:spcBef>
                <a:spcPct val="0"/>
              </a:spcBef>
              <a:spcAft>
                <a:spcPct val="0"/>
              </a:spcAft>
              <a:defRPr kumimoji="1" sz="3800" b="1">
                <a:solidFill>
                  <a:schemeClr val="tx2"/>
                </a:solidFill>
                <a:effectLst>
                  <a:outerShdw blurRad="38100" dist="38100" dir="2700000" algn="tl">
                    <a:srgbClr val="C0C0C0"/>
                  </a:outerShdw>
                </a:effectLst>
                <a:latin typeface="Arial" panose="020B0604020202020204" pitchFamily="34" charset="0"/>
                <a:ea typeface="新細明體" panose="02020500000000000000" pitchFamily="18" charset="-120"/>
              </a:defRPr>
            </a:lvl7pPr>
            <a:lvl8pPr marL="1371600" algn="l" rtl="0" fontAlgn="base">
              <a:spcBef>
                <a:spcPct val="0"/>
              </a:spcBef>
              <a:spcAft>
                <a:spcPct val="0"/>
              </a:spcAft>
              <a:defRPr kumimoji="1" sz="3800" b="1">
                <a:solidFill>
                  <a:schemeClr val="tx2"/>
                </a:solidFill>
                <a:effectLst>
                  <a:outerShdw blurRad="38100" dist="38100" dir="2700000" algn="tl">
                    <a:srgbClr val="C0C0C0"/>
                  </a:outerShdw>
                </a:effectLst>
                <a:latin typeface="Arial" panose="020B0604020202020204" pitchFamily="34" charset="0"/>
                <a:ea typeface="新細明體" panose="02020500000000000000" pitchFamily="18" charset="-120"/>
              </a:defRPr>
            </a:lvl8pPr>
            <a:lvl9pPr marL="1828800" algn="l" rtl="0" fontAlgn="base">
              <a:spcBef>
                <a:spcPct val="0"/>
              </a:spcBef>
              <a:spcAft>
                <a:spcPct val="0"/>
              </a:spcAft>
              <a:defRPr kumimoji="1" sz="3800" b="1">
                <a:solidFill>
                  <a:schemeClr val="tx2"/>
                </a:solidFill>
                <a:effectLst>
                  <a:outerShdw blurRad="38100" dist="38100" dir="2700000" algn="tl">
                    <a:srgbClr val="C0C0C0"/>
                  </a:outerShdw>
                </a:effectLst>
                <a:latin typeface="Arial" panose="020B0604020202020204" pitchFamily="34" charset="0"/>
                <a:ea typeface="新細明體" panose="02020500000000000000" pitchFamily="18" charset="-120"/>
              </a:defRPr>
            </a:lvl9pPr>
          </a:lstStyle>
          <a:p>
            <a:r>
              <a:rPr lang="en-US" altLang="zh-TW" dirty="0"/>
              <a:t>Thanks for </a:t>
            </a:r>
            <a:br>
              <a:rPr lang="en-US" altLang="zh-TW" dirty="0"/>
            </a:br>
            <a:r>
              <a:rPr lang="en-US" altLang="zh-TW" dirty="0"/>
              <a:t>	your attention</a:t>
            </a:r>
            <a:endParaRPr lang="zh-TW" altLang="en-US" dirty="0"/>
          </a:p>
        </p:txBody>
      </p:sp>
    </p:spTree>
    <p:extLst>
      <p:ext uri="{BB962C8B-B14F-4D97-AF65-F5344CB8AC3E}">
        <p14:creationId xmlns:p14="http://schemas.microsoft.com/office/powerpoint/2010/main" val="1313300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字方塊 42"/>
          <p:cNvSpPr txBox="1"/>
          <p:nvPr/>
        </p:nvSpPr>
        <p:spPr>
          <a:xfrm>
            <a:off x="917678" y="5378355"/>
            <a:ext cx="7534435" cy="523220"/>
          </a:xfrm>
          <a:prstGeom prst="rect">
            <a:avLst/>
          </a:prstGeom>
          <a:noFill/>
        </p:spPr>
        <p:txBody>
          <a:bodyPr wrap="none" rtlCol="0">
            <a:spAutoFit/>
          </a:bodyPr>
          <a:lstStyle/>
          <a:p>
            <a:r>
              <a:rPr lang="en-US" altLang="zh-TW" sz="2800" dirty="0">
                <a:solidFill>
                  <a:srgbClr val="FF0000"/>
                </a:solidFill>
                <a:latin typeface="Comic Sans MS" panose="030F0702030302020204" pitchFamily="66" charset="0"/>
              </a:rPr>
              <a:t>Can we enhance our ENSO prediction skills?</a:t>
            </a:r>
            <a:endParaRPr lang="zh-TW" altLang="en-US" sz="2800" dirty="0">
              <a:solidFill>
                <a:srgbClr val="FF0000"/>
              </a:solidFill>
              <a:latin typeface="Comic Sans MS" panose="030F0702030302020204" pitchFamily="66" charset="0"/>
            </a:endParaRPr>
          </a:p>
        </p:txBody>
      </p:sp>
      <p:sp>
        <p:nvSpPr>
          <p:cNvPr id="5" name="Rectangle 2">
            <a:extLst>
              <a:ext uri="{FF2B5EF4-FFF2-40B4-BE49-F238E27FC236}">
                <a16:creationId xmlns:a16="http://schemas.microsoft.com/office/drawing/2014/main" id="{FFD91C4C-8EAA-409B-9B99-BE8CA4CFAD49}"/>
              </a:ext>
            </a:extLst>
          </p:cNvPr>
          <p:cNvSpPr/>
          <p:nvPr/>
        </p:nvSpPr>
        <p:spPr>
          <a:xfrm>
            <a:off x="4572000" y="1636455"/>
            <a:ext cx="4415256" cy="2246769"/>
          </a:xfrm>
          <a:prstGeom prst="rect">
            <a:avLst/>
          </a:prstGeom>
        </p:spPr>
        <p:txBody>
          <a:bodyPr wrap="square">
            <a:spAutoFit/>
          </a:bodyPr>
          <a:lstStyle/>
          <a:p>
            <a:pPr>
              <a:spcBef>
                <a:spcPct val="0"/>
              </a:spcBef>
            </a:pPr>
            <a:r>
              <a:rPr kumimoji="1" lang="en-US" altLang="zh-TW" sz="2000" dirty="0">
                <a:solidFill>
                  <a:schemeClr val="tx2"/>
                </a:solidFill>
                <a:latin typeface="Times New Roman" panose="02020603050405020304" pitchFamily="18" charset="0"/>
                <a:ea typeface="SimHei" pitchFamily="49" charset="-122"/>
                <a:cs typeface="Times New Roman" panose="02020603050405020304" pitchFamily="18" charset="0"/>
              </a:rPr>
              <a:t>It appears that the hindcast skill has been reduced in recent years 2012/13 and 2014/15 are good examples.</a:t>
            </a:r>
            <a:endParaRPr kumimoji="1" lang="zh-TW" altLang="en-US" sz="2000" dirty="0">
              <a:solidFill>
                <a:schemeClr val="tx2"/>
              </a:solidFill>
              <a:latin typeface="Times New Roman" panose="02020603050405020304" pitchFamily="18" charset="0"/>
              <a:ea typeface="SimHei" pitchFamily="49" charset="-122"/>
              <a:cs typeface="Times New Roman" panose="02020603050405020304" pitchFamily="18" charset="0"/>
            </a:endParaRPr>
          </a:p>
          <a:p>
            <a:pPr>
              <a:spcBef>
                <a:spcPct val="0"/>
              </a:spcBef>
            </a:pPr>
            <a:endParaRPr kumimoji="1" lang="en-US" sz="2000" dirty="0">
              <a:solidFill>
                <a:schemeClr val="tx2"/>
              </a:solidFill>
              <a:latin typeface="Times New Roman" panose="02020603050405020304" pitchFamily="18" charset="0"/>
              <a:ea typeface="SimHei" pitchFamily="49" charset="-122"/>
              <a:cs typeface="Times New Roman" panose="02020603050405020304" pitchFamily="18" charset="0"/>
            </a:endParaRPr>
          </a:p>
          <a:p>
            <a:pPr>
              <a:spcBef>
                <a:spcPct val="0"/>
              </a:spcBef>
            </a:pPr>
            <a:r>
              <a:rPr kumimoji="1" lang="en-US" sz="2000" dirty="0">
                <a:solidFill>
                  <a:schemeClr val="tx2"/>
                </a:solidFill>
                <a:latin typeface="Times New Roman" panose="02020603050405020304" pitchFamily="18" charset="0"/>
                <a:ea typeface="SimHei" pitchFamily="49" charset="-122"/>
                <a:cs typeface="Times New Roman" panose="02020603050405020304" pitchFamily="18" charset="0"/>
              </a:rPr>
              <a:t>Why do we still have the spring barrier and why the current models give the false alarm in 2012?</a:t>
            </a:r>
          </a:p>
        </p:txBody>
      </p:sp>
      <p:pic>
        <p:nvPicPr>
          <p:cNvPr id="6" name="Picture 2" descr="http://iri.columbia.edu/our-expertise/climate/forecasts/enso/archive/201207/SST_table.gif">
            <a:extLst>
              <a:ext uri="{FF2B5EF4-FFF2-40B4-BE49-F238E27FC236}">
                <a16:creationId xmlns:a16="http://schemas.microsoft.com/office/drawing/2014/main" id="{ECA54D65-3871-40C6-B25C-9115D8EB33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46" y="1331055"/>
            <a:ext cx="4121324" cy="3499602"/>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a:extLst>
              <a:ext uri="{FF2B5EF4-FFF2-40B4-BE49-F238E27FC236}">
                <a16:creationId xmlns:a16="http://schemas.microsoft.com/office/drawing/2014/main" id="{61F460C7-1159-482E-958D-FA148FB1D7D5}"/>
              </a:ext>
            </a:extLst>
          </p:cNvPr>
          <p:cNvSpPr/>
          <p:nvPr/>
        </p:nvSpPr>
        <p:spPr>
          <a:xfrm>
            <a:off x="199834" y="109170"/>
            <a:ext cx="4945585" cy="707886"/>
          </a:xfrm>
          <a:prstGeom prst="rect">
            <a:avLst/>
          </a:prstGeom>
        </p:spPr>
        <p:txBody>
          <a:bodyPr wrap="none">
            <a:spAutoFit/>
          </a:bodyPr>
          <a:lstStyle/>
          <a:p>
            <a:r>
              <a:rPr lang="en-US" altLang="zh-TW" sz="4000" dirty="0">
                <a:solidFill>
                  <a:schemeClr val="tx2"/>
                </a:solidFill>
                <a:latin typeface="Times New Roman" panose="02020603050405020304" pitchFamily="18" charset="0"/>
                <a:cs typeface="Times New Roman" panose="02020603050405020304" pitchFamily="18" charset="0"/>
              </a:rPr>
              <a:t>ENSO prediction skills</a:t>
            </a:r>
            <a:endParaRPr lang="zh-TW" altLang="en-US" sz="4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075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pmel.noaa.gov/tao/wwv/gif/wwv_nino.gif">
            <a:extLst>
              <a:ext uri="{FF2B5EF4-FFF2-40B4-BE49-F238E27FC236}">
                <a16:creationId xmlns:a16="http://schemas.microsoft.com/office/drawing/2014/main" id="{A1EB37C4-B0ED-4555-A0BC-7928403234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24319"/>
            <a:ext cx="4097438" cy="327795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a:extLst>
              <a:ext uri="{FF2B5EF4-FFF2-40B4-BE49-F238E27FC236}">
                <a16:creationId xmlns:a16="http://schemas.microsoft.com/office/drawing/2014/main" id="{97FDACDD-95E3-4410-89FE-2E8B1319DF28}"/>
              </a:ext>
            </a:extLst>
          </p:cNvPr>
          <p:cNvSpPr/>
          <p:nvPr/>
        </p:nvSpPr>
        <p:spPr>
          <a:xfrm>
            <a:off x="0" y="4721661"/>
            <a:ext cx="6823710" cy="338554"/>
          </a:xfrm>
          <a:prstGeom prst="rect">
            <a:avLst/>
          </a:prstGeom>
        </p:spPr>
        <p:txBody>
          <a:bodyPr wrap="square">
            <a:spAutoFit/>
          </a:bodyPr>
          <a:lstStyle/>
          <a:p>
            <a:r>
              <a:rPr lang="zh-TW" altLang="en-US" sz="1600" dirty="0">
                <a:solidFill>
                  <a:schemeClr val="tx2"/>
                </a:solidFill>
                <a:latin typeface="Times New Roman" panose="02020603050405020304" pitchFamily="18" charset="0"/>
                <a:cs typeface="Times New Roman" panose="02020603050405020304" pitchFamily="18" charset="0"/>
              </a:rPr>
              <a:t>https://www.pmel.noaa.gov/elnino/upper-ocean-heat-content-and-enso</a:t>
            </a:r>
          </a:p>
        </p:txBody>
      </p:sp>
      <p:sp>
        <p:nvSpPr>
          <p:cNvPr id="3" name="矩形 2">
            <a:extLst>
              <a:ext uri="{FF2B5EF4-FFF2-40B4-BE49-F238E27FC236}">
                <a16:creationId xmlns:a16="http://schemas.microsoft.com/office/drawing/2014/main" id="{D9A78FDD-F23C-4EC7-A424-015636F6063E}"/>
              </a:ext>
            </a:extLst>
          </p:cNvPr>
          <p:cNvSpPr/>
          <p:nvPr/>
        </p:nvSpPr>
        <p:spPr>
          <a:xfrm>
            <a:off x="3862327" y="1590020"/>
            <a:ext cx="5200650" cy="2585323"/>
          </a:xfrm>
          <a:prstGeom prst="rect">
            <a:avLst/>
          </a:prstGeom>
        </p:spPr>
        <p:txBody>
          <a:bodyPr wrap="square">
            <a:spAutoFit/>
          </a:bodyPr>
          <a:lstStyle/>
          <a:p>
            <a:pPr marL="285750" indent="-285750" algn="just">
              <a:buFont typeface="Arial" panose="020B0604020202020204" pitchFamily="34" charset="0"/>
              <a:buChar char="•"/>
            </a:pPr>
            <a:r>
              <a:rPr lang="en-US" altLang="zh-TW" dirty="0">
                <a:solidFill>
                  <a:srgbClr val="000000"/>
                </a:solidFill>
                <a:latin typeface="Verdana" panose="020B0604030504040204" pitchFamily="34" charset="0"/>
              </a:rPr>
              <a:t>The predictability of ENSO likewise derives from the wind-driven ocean dynamics that govern the slowly evolving heat content of the upper ocean (Latif et al, 1998). </a:t>
            </a:r>
          </a:p>
          <a:p>
            <a:pPr marL="285750" indent="-285750" algn="just">
              <a:buFont typeface="Arial" panose="020B0604020202020204" pitchFamily="34" charset="0"/>
              <a:buChar char="•"/>
            </a:pPr>
            <a:endParaRPr lang="en-US" altLang="zh-TW" dirty="0">
              <a:solidFill>
                <a:srgbClr val="000000"/>
              </a:solidFill>
              <a:latin typeface="Verdana" panose="020B0604030504040204" pitchFamily="34" charset="0"/>
            </a:endParaRPr>
          </a:p>
          <a:p>
            <a:pPr marL="285750" indent="-285750" algn="just">
              <a:buFont typeface="Arial" panose="020B0604020202020204" pitchFamily="34" charset="0"/>
              <a:buChar char="•"/>
            </a:pPr>
            <a:r>
              <a:rPr lang="en-US" altLang="zh-TW" dirty="0">
                <a:solidFill>
                  <a:schemeClr val="tx2"/>
                </a:solidFill>
                <a:latin typeface="Verdana" panose="020B0604030504040204" pitchFamily="34" charset="0"/>
              </a:rPr>
              <a:t>Inclusion of upper ocean temperature data in ENSO prediction schemes significantly improves forecast skill.</a:t>
            </a:r>
            <a:endParaRPr lang="zh-TW" altLang="en-US" dirty="0">
              <a:solidFill>
                <a:schemeClr val="tx2"/>
              </a:solidFill>
            </a:endParaRPr>
          </a:p>
        </p:txBody>
      </p:sp>
      <p:sp>
        <p:nvSpPr>
          <p:cNvPr id="5" name="矩形 4">
            <a:extLst>
              <a:ext uri="{FF2B5EF4-FFF2-40B4-BE49-F238E27FC236}">
                <a16:creationId xmlns:a16="http://schemas.microsoft.com/office/drawing/2014/main" id="{806C262F-81DA-43D6-AD51-A44AEE9DB22C}"/>
              </a:ext>
            </a:extLst>
          </p:cNvPr>
          <p:cNvSpPr/>
          <p:nvPr/>
        </p:nvSpPr>
        <p:spPr>
          <a:xfrm>
            <a:off x="199834" y="109170"/>
            <a:ext cx="5753498" cy="707886"/>
          </a:xfrm>
          <a:prstGeom prst="rect">
            <a:avLst/>
          </a:prstGeom>
        </p:spPr>
        <p:txBody>
          <a:bodyPr wrap="none">
            <a:spAutoFit/>
          </a:bodyPr>
          <a:lstStyle/>
          <a:p>
            <a:r>
              <a:rPr lang="en-US" altLang="zh-TW" sz="4000" dirty="0">
                <a:solidFill>
                  <a:srgbClr val="000000"/>
                </a:solidFill>
                <a:latin typeface="Times New Roman" panose="02020603050405020304" pitchFamily="18" charset="0"/>
                <a:cs typeface="Times New Roman" panose="02020603050405020304" pitchFamily="18" charset="0"/>
              </a:rPr>
              <a:t>Upper Ocean Heat Content</a:t>
            </a:r>
          </a:p>
        </p:txBody>
      </p:sp>
      <p:sp>
        <p:nvSpPr>
          <p:cNvPr id="4" name="文字方塊 3">
            <a:extLst>
              <a:ext uri="{FF2B5EF4-FFF2-40B4-BE49-F238E27FC236}">
                <a16:creationId xmlns:a16="http://schemas.microsoft.com/office/drawing/2014/main" id="{ED30E8CE-D3E4-4D1A-9A96-09B20678B4AB}"/>
              </a:ext>
            </a:extLst>
          </p:cNvPr>
          <p:cNvSpPr txBox="1"/>
          <p:nvPr/>
        </p:nvSpPr>
        <p:spPr>
          <a:xfrm flipH="1">
            <a:off x="677842" y="5479052"/>
            <a:ext cx="8882846" cy="954107"/>
          </a:xfrm>
          <a:prstGeom prst="rect">
            <a:avLst/>
          </a:prstGeom>
          <a:noFill/>
        </p:spPr>
        <p:txBody>
          <a:bodyPr wrap="square" rtlCol="0">
            <a:spAutoFit/>
          </a:bodyPr>
          <a:lstStyle/>
          <a:p>
            <a:r>
              <a:rPr lang="en-US" altLang="zh-TW" sz="2800" dirty="0">
                <a:solidFill>
                  <a:srgbClr val="FF0000"/>
                </a:solidFill>
                <a:latin typeface="Comic Sans MS" panose="030F0702030302020204" pitchFamily="66" charset="0"/>
              </a:rPr>
              <a:t>There are other factors would influence the evolution of ENSO</a:t>
            </a:r>
            <a:endParaRPr lang="zh-TW" altLang="en-US" sz="28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54755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資料庫圖表 5">
            <a:extLst>
              <a:ext uri="{FF2B5EF4-FFF2-40B4-BE49-F238E27FC236}">
                <a16:creationId xmlns:a16="http://schemas.microsoft.com/office/drawing/2014/main" id="{C082B3A5-7C2A-478F-ACC6-CEE2E5B19F99}"/>
              </a:ext>
            </a:extLst>
          </p:cNvPr>
          <p:cNvGraphicFramePr/>
          <p:nvPr>
            <p:extLst>
              <p:ext uri="{D42A27DB-BD31-4B8C-83A1-F6EECF244321}">
                <p14:modId xmlns:p14="http://schemas.microsoft.com/office/powerpoint/2010/main" val="1551830001"/>
              </p:ext>
            </p:extLst>
          </p:nvPr>
        </p:nvGraphicFramePr>
        <p:xfrm>
          <a:off x="125730" y="1477010"/>
          <a:ext cx="901827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矩形 8">
            <a:extLst>
              <a:ext uri="{FF2B5EF4-FFF2-40B4-BE49-F238E27FC236}">
                <a16:creationId xmlns:a16="http://schemas.microsoft.com/office/drawing/2014/main" id="{602AF522-B73B-42A5-97E2-127111D5A46F}"/>
              </a:ext>
            </a:extLst>
          </p:cNvPr>
          <p:cNvSpPr/>
          <p:nvPr/>
        </p:nvSpPr>
        <p:spPr>
          <a:xfrm>
            <a:off x="199834" y="109170"/>
            <a:ext cx="5502404" cy="707886"/>
          </a:xfrm>
          <a:prstGeom prst="rect">
            <a:avLst/>
          </a:prstGeom>
        </p:spPr>
        <p:txBody>
          <a:bodyPr wrap="none">
            <a:spAutoFit/>
          </a:bodyPr>
          <a:lstStyle/>
          <a:p>
            <a:r>
              <a:rPr lang="en-US" altLang="zh-TW" sz="4000" dirty="0">
                <a:solidFill>
                  <a:srgbClr val="000000"/>
                </a:solidFill>
                <a:latin typeface="Times New Roman" panose="02020603050405020304" pitchFamily="18" charset="0"/>
                <a:cs typeface="Times New Roman" panose="02020603050405020304" pitchFamily="18" charset="0"/>
              </a:rPr>
              <a:t>A simple statistical model</a:t>
            </a:r>
          </a:p>
        </p:txBody>
      </p:sp>
      <p:sp>
        <p:nvSpPr>
          <p:cNvPr id="7" name="矩形 6">
            <a:extLst>
              <a:ext uri="{FF2B5EF4-FFF2-40B4-BE49-F238E27FC236}">
                <a16:creationId xmlns:a16="http://schemas.microsoft.com/office/drawing/2014/main" id="{893E0349-BCDA-48E4-AA2F-4B5A1DFDB27C}"/>
              </a:ext>
            </a:extLst>
          </p:cNvPr>
          <p:cNvSpPr/>
          <p:nvPr/>
        </p:nvSpPr>
        <p:spPr>
          <a:xfrm>
            <a:off x="1343015" y="817056"/>
            <a:ext cx="6131166" cy="523220"/>
          </a:xfrm>
          <a:prstGeom prst="rect">
            <a:avLst/>
          </a:prstGeom>
        </p:spPr>
        <p:txBody>
          <a:bodyPr wrap="none">
            <a:spAutoFit/>
          </a:bodyPr>
          <a:lstStyle/>
          <a:p>
            <a:pPr defTabSz="685800"/>
            <a:r>
              <a:rPr lang="en-US" altLang="zh-TW" sz="2800" dirty="0">
                <a:solidFill>
                  <a:srgbClr val="FF0000"/>
                </a:solidFill>
                <a:latin typeface="Calibri" panose="020F0502020204030204"/>
                <a:ea typeface="新細明體" panose="02020500000000000000" pitchFamily="18" charset="-120"/>
              </a:rPr>
              <a:t>Normalized ENSO Prediction Index (</a:t>
            </a:r>
            <a:r>
              <a:rPr lang="en-US" altLang="zh-TW" sz="2800" dirty="0" err="1">
                <a:solidFill>
                  <a:srgbClr val="FF0000"/>
                </a:solidFill>
                <a:latin typeface="Calibri" panose="020F0502020204030204"/>
                <a:ea typeface="新細明體" panose="02020500000000000000" pitchFamily="18" charset="-120"/>
              </a:rPr>
              <a:t>nEPI</a:t>
            </a:r>
            <a:r>
              <a:rPr lang="en-US" altLang="zh-TW" sz="2800" dirty="0">
                <a:solidFill>
                  <a:srgbClr val="FF0000"/>
                </a:solidFill>
                <a:latin typeface="Calibri" panose="020F0502020204030204"/>
                <a:ea typeface="新細明體" panose="02020500000000000000" pitchFamily="18" charset="-120"/>
              </a:rPr>
              <a:t>)</a:t>
            </a:r>
          </a:p>
        </p:txBody>
      </p:sp>
    </p:spTree>
    <p:extLst>
      <p:ext uri="{BB962C8B-B14F-4D97-AF65-F5344CB8AC3E}">
        <p14:creationId xmlns:p14="http://schemas.microsoft.com/office/powerpoint/2010/main" val="244199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211015" y="30145"/>
            <a:ext cx="1152880" cy="707886"/>
          </a:xfrm>
          <a:prstGeom prst="rect">
            <a:avLst/>
          </a:prstGeom>
          <a:noFill/>
        </p:spPr>
        <p:txBody>
          <a:bodyPr wrap="none" rtlCol="0">
            <a:spAutoFit/>
          </a:bodyPr>
          <a:lstStyle/>
          <a:p>
            <a:r>
              <a:rPr lang="en-US" altLang="zh-TW" sz="4000" dirty="0">
                <a:solidFill>
                  <a:srgbClr val="000000"/>
                </a:solidFill>
                <a:latin typeface="Times New Roman" panose="02020603050405020304" pitchFamily="18" charset="0"/>
                <a:cs typeface="Times New Roman" panose="02020603050405020304" pitchFamily="18" charset="0"/>
              </a:rPr>
              <a:t>Data</a:t>
            </a:r>
            <a:endParaRPr lang="zh-TW" altLang="en-US" sz="4800" dirty="0">
              <a:solidFill>
                <a:srgbClr val="000000"/>
              </a:solidFill>
              <a:latin typeface="Times New Roman" panose="02020603050405020304" pitchFamily="18" charset="0"/>
              <a:cs typeface="Times New Roman" panose="02020603050405020304" pitchFamily="18" charset="0"/>
            </a:endParaRPr>
          </a:p>
        </p:txBody>
      </p:sp>
      <p:sp>
        <p:nvSpPr>
          <p:cNvPr id="7" name="文字方塊 6"/>
          <p:cNvSpPr txBox="1"/>
          <p:nvPr/>
        </p:nvSpPr>
        <p:spPr>
          <a:xfrm>
            <a:off x="2427203" y="1648610"/>
            <a:ext cx="5530681" cy="400110"/>
          </a:xfrm>
          <a:prstGeom prst="rect">
            <a:avLst/>
          </a:prstGeom>
          <a:noFill/>
        </p:spPr>
        <p:txBody>
          <a:bodyPr wrap="none" rtlCol="0">
            <a:spAutoFit/>
          </a:bodyPr>
          <a:lstStyle/>
          <a:p>
            <a:r>
              <a:rPr lang="en-US" altLang="zh-TW" sz="2000" dirty="0">
                <a:solidFill>
                  <a:srgbClr val="000000"/>
                </a:solidFill>
                <a:latin typeface="Times New Roman" panose="02020603050405020304" pitchFamily="18" charset="0"/>
                <a:cs typeface="Times New Roman" panose="02020603050405020304" pitchFamily="18" charset="0"/>
              </a:rPr>
              <a:t>Period: 1980-2018</a:t>
            </a:r>
            <a:r>
              <a:rPr lang="zh-TW" altLang="en-US" sz="2000" dirty="0">
                <a:solidFill>
                  <a:srgbClr val="000000"/>
                </a:solidFill>
                <a:latin typeface="Times New Roman" panose="02020603050405020304" pitchFamily="18" charset="0"/>
                <a:cs typeface="Times New Roman" panose="02020603050405020304" pitchFamily="18" charset="0"/>
              </a:rPr>
              <a:t>                                   </a:t>
            </a:r>
            <a:r>
              <a:rPr lang="en-US" altLang="zh-TW" sz="2000" dirty="0">
                <a:solidFill>
                  <a:srgbClr val="000000"/>
                </a:solidFill>
                <a:latin typeface="Times New Roman" panose="02020603050405020304" pitchFamily="18" charset="0"/>
                <a:cs typeface="Times New Roman" panose="02020603050405020304" pitchFamily="18" charset="0"/>
              </a:rPr>
              <a:t>Pentad</a:t>
            </a:r>
            <a:r>
              <a:rPr lang="zh-TW" altLang="en-US" sz="2000" dirty="0">
                <a:solidFill>
                  <a:srgbClr val="000000"/>
                </a:solidFill>
                <a:latin typeface="Times New Roman" panose="02020603050405020304" pitchFamily="18" charset="0"/>
                <a:cs typeface="Times New Roman" panose="02020603050405020304" pitchFamily="18" charset="0"/>
              </a:rPr>
              <a:t> </a:t>
            </a:r>
            <a:r>
              <a:rPr lang="en-US" altLang="zh-TW" sz="2000" dirty="0">
                <a:solidFill>
                  <a:srgbClr val="000000"/>
                </a:solidFill>
                <a:latin typeface="Times New Roman" panose="02020603050405020304" pitchFamily="18" charset="0"/>
                <a:cs typeface="Times New Roman" panose="02020603050405020304" pitchFamily="18" charset="0"/>
              </a:rPr>
              <a:t>data</a:t>
            </a:r>
            <a:endParaRPr lang="zh-TW" altLang="en-US" sz="2000" dirty="0">
              <a:solidFill>
                <a:srgbClr val="000000"/>
              </a:solidFill>
              <a:latin typeface="Times New Roman" panose="02020603050405020304" pitchFamily="18" charset="0"/>
              <a:cs typeface="Times New Roman" panose="02020603050405020304" pitchFamily="18" charset="0"/>
            </a:endParaRPr>
          </a:p>
        </p:txBody>
      </p:sp>
      <p:graphicFrame>
        <p:nvGraphicFramePr>
          <p:cNvPr id="5" name="資料庫圖表 4"/>
          <p:cNvGraphicFramePr/>
          <p:nvPr>
            <p:extLst>
              <p:ext uri="{D42A27DB-BD31-4B8C-83A1-F6EECF244321}">
                <p14:modId xmlns:p14="http://schemas.microsoft.com/office/powerpoint/2010/main" val="431970754"/>
              </p:ext>
            </p:extLst>
          </p:nvPr>
        </p:nvGraphicFramePr>
        <p:xfrm>
          <a:off x="0" y="2048720"/>
          <a:ext cx="9066799" cy="3449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232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F4ECA2C-2010-4AF2-ABDC-E4B42550A572}"/>
              </a:ext>
            </a:extLst>
          </p:cNvPr>
          <p:cNvSpPr txBox="1"/>
          <p:nvPr/>
        </p:nvSpPr>
        <p:spPr>
          <a:xfrm>
            <a:off x="141258" y="226878"/>
            <a:ext cx="6981398" cy="707886"/>
          </a:xfrm>
          <a:prstGeom prst="rect">
            <a:avLst/>
          </a:prstGeom>
          <a:noFill/>
        </p:spPr>
        <p:txBody>
          <a:bodyPr wrap="none" rtlCol="0">
            <a:spAutoFit/>
          </a:bodyPr>
          <a:lstStyle/>
          <a:p>
            <a:r>
              <a:rPr lang="en-US" sz="4000" dirty="0">
                <a:solidFill>
                  <a:srgbClr val="000000"/>
                </a:solidFill>
                <a:latin typeface="Times New Roman" panose="02020603050405020304" pitchFamily="18" charset="0"/>
                <a:cs typeface="Times New Roman" panose="02020603050405020304" pitchFamily="18" charset="0"/>
              </a:rPr>
              <a:t>Simple ENSO prediction scheme</a:t>
            </a:r>
          </a:p>
        </p:txBody>
      </p:sp>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CC02199F-F0E5-448B-92D8-87BA7BCB3D5A}"/>
                  </a:ext>
                </a:extLst>
              </p:cNvPr>
              <p:cNvSpPr txBox="1"/>
              <p:nvPr/>
            </p:nvSpPr>
            <p:spPr>
              <a:xfrm>
                <a:off x="584594" y="2884840"/>
                <a:ext cx="7210884" cy="420949"/>
              </a:xfrm>
              <a:prstGeom prst="rect">
                <a:avLst/>
              </a:prstGeom>
              <a:noFill/>
            </p:spPr>
            <p:txBody>
              <a:bodyPr wrap="square" lIns="0" tIns="0" rIns="0" bIns="0" rtlCol="0">
                <a:spAutoFit/>
              </a:bodyPr>
              <a:lstStyle/>
              <a:p>
                <a:pPr defTabSz="685800"/>
                <a14:m>
                  <m:oMathPara xmlns:m="http://schemas.openxmlformats.org/officeDocument/2006/math">
                    <m:oMathParaPr>
                      <m:jc m:val="centerGroup"/>
                    </m:oMathParaPr>
                    <m:oMath xmlns:m="http://schemas.openxmlformats.org/officeDocument/2006/math">
                      <m:r>
                        <a:rPr lang="en-US" altLang="zh-TW" sz="2800" i="1" smtClean="0">
                          <a:solidFill>
                            <a:prstClr val="black"/>
                          </a:solidFill>
                          <a:latin typeface="Cambria Math" panose="02040503050406030204" pitchFamily="18" charset="0"/>
                        </a:rPr>
                        <m:t>𝑛𝐸𝑃𝐼</m:t>
                      </m:r>
                      <m:r>
                        <a:rPr lang="en-US" altLang="zh-TW" sz="2800" i="1" smtClean="0">
                          <a:solidFill>
                            <a:prstClr val="black"/>
                          </a:solidFill>
                          <a:latin typeface="Cambria Math" panose="02040503050406030204" pitchFamily="18" charset="0"/>
                        </a:rPr>
                        <m:t>=</m:t>
                      </m:r>
                      <m:sSub>
                        <m:sSubPr>
                          <m:ctrlPr>
                            <a:rPr lang="en-US" altLang="zh-TW" sz="2800" i="1">
                              <a:solidFill>
                                <a:prstClr val="black"/>
                              </a:solidFill>
                              <a:latin typeface="Cambria Math" panose="02040503050406030204" pitchFamily="18" charset="0"/>
                            </a:rPr>
                          </m:ctrlPr>
                        </m:sSubPr>
                        <m:e>
                          <m:r>
                            <a:rPr lang="zh-TW" altLang="en-US" sz="2800" i="1">
                              <a:solidFill>
                                <a:prstClr val="black"/>
                              </a:solidFill>
                              <a:latin typeface="Cambria Math" panose="02040503050406030204" pitchFamily="18" charset="0"/>
                            </a:rPr>
                            <m:t>𝛽</m:t>
                          </m:r>
                        </m:e>
                        <m:sub>
                          <m:r>
                            <a:rPr lang="en-US" altLang="zh-TW" sz="2800" i="1">
                              <a:solidFill>
                                <a:prstClr val="black"/>
                              </a:solidFill>
                              <a:latin typeface="Cambria Math" panose="02040503050406030204" pitchFamily="18" charset="0"/>
                            </a:rPr>
                            <m:t>1</m:t>
                          </m:r>
                        </m:sub>
                      </m:sSub>
                      <m:sSub>
                        <m:sSubPr>
                          <m:ctrlPr>
                            <a:rPr lang="en-US" altLang="zh-TW" sz="2800" i="1">
                              <a:solidFill>
                                <a:srgbClr val="FF0000"/>
                              </a:solidFill>
                              <a:latin typeface="Cambria Math" panose="02040503050406030204" pitchFamily="18" charset="0"/>
                            </a:rPr>
                          </m:ctrlPr>
                        </m:sSubPr>
                        <m:e>
                          <m:r>
                            <a:rPr lang="en-US" altLang="zh-TW" sz="2800" i="1">
                              <a:solidFill>
                                <a:srgbClr val="FF0000"/>
                              </a:solidFill>
                              <a:latin typeface="Cambria Math" panose="02040503050406030204" pitchFamily="18" charset="0"/>
                            </a:rPr>
                            <m:t>𝑛𝐸𝑃𝐼</m:t>
                          </m:r>
                        </m:e>
                        <m:sub>
                          <m:r>
                            <a:rPr lang="en-US" altLang="zh-TW" sz="2800" i="1">
                              <a:solidFill>
                                <a:srgbClr val="FF0000"/>
                              </a:solidFill>
                              <a:latin typeface="Cambria Math" panose="02040503050406030204" pitchFamily="18" charset="0"/>
                            </a:rPr>
                            <m:t>𝑊𝑊𝑉</m:t>
                          </m:r>
                        </m:sub>
                      </m:sSub>
                      <m:r>
                        <a:rPr lang="en-US" altLang="zh-TW" sz="2800" i="1">
                          <a:solidFill>
                            <a:prstClr val="black"/>
                          </a:solidFill>
                          <a:latin typeface="Cambria Math" panose="02040503050406030204" pitchFamily="18" charset="0"/>
                        </a:rPr>
                        <m:t>+</m:t>
                      </m:r>
                      <m:sSub>
                        <m:sSubPr>
                          <m:ctrlPr>
                            <a:rPr lang="en-US" altLang="zh-TW" sz="2800" i="1">
                              <a:solidFill>
                                <a:prstClr val="black"/>
                              </a:solidFill>
                              <a:latin typeface="Cambria Math" panose="02040503050406030204" pitchFamily="18" charset="0"/>
                            </a:rPr>
                          </m:ctrlPr>
                        </m:sSubPr>
                        <m:e>
                          <m:r>
                            <a:rPr lang="zh-TW" altLang="en-US" sz="2800" i="1">
                              <a:solidFill>
                                <a:prstClr val="black"/>
                              </a:solidFill>
                              <a:latin typeface="Cambria Math" panose="02040503050406030204" pitchFamily="18" charset="0"/>
                            </a:rPr>
                            <m:t>𝛽</m:t>
                          </m:r>
                        </m:e>
                        <m:sub>
                          <m:r>
                            <a:rPr lang="en-US" altLang="zh-TW" sz="2800" i="1">
                              <a:solidFill>
                                <a:prstClr val="black"/>
                              </a:solidFill>
                              <a:latin typeface="Cambria Math" panose="02040503050406030204" pitchFamily="18" charset="0"/>
                            </a:rPr>
                            <m:t>2</m:t>
                          </m:r>
                        </m:sub>
                      </m:sSub>
                      <m:sSub>
                        <m:sSubPr>
                          <m:ctrlPr>
                            <a:rPr lang="en-US" altLang="zh-TW" sz="2800" i="1">
                              <a:solidFill>
                                <a:srgbClr val="0070C0"/>
                              </a:solidFill>
                              <a:latin typeface="Cambria Math" panose="02040503050406030204" pitchFamily="18" charset="0"/>
                            </a:rPr>
                          </m:ctrlPr>
                        </m:sSubPr>
                        <m:e>
                          <m:r>
                            <a:rPr lang="en-US" altLang="zh-TW" sz="2800" i="1">
                              <a:solidFill>
                                <a:srgbClr val="0070C0"/>
                              </a:solidFill>
                              <a:latin typeface="Cambria Math" panose="02040503050406030204" pitchFamily="18" charset="0"/>
                            </a:rPr>
                            <m:t>𝑛𝐸𝑃𝐼</m:t>
                          </m:r>
                        </m:e>
                        <m:sub>
                          <m:r>
                            <a:rPr lang="en-US" altLang="zh-TW" sz="2800" i="1">
                              <a:solidFill>
                                <a:srgbClr val="0070C0"/>
                              </a:solidFill>
                              <a:latin typeface="Cambria Math" panose="02040503050406030204" pitchFamily="18" charset="0"/>
                            </a:rPr>
                            <m:t>𝑂</m:t>
                          </m:r>
                          <m:r>
                            <a:rPr lang="en-US" altLang="zh-TW" sz="2800" i="1">
                              <a:solidFill>
                                <a:srgbClr val="0070C0"/>
                              </a:solidFill>
                              <a:latin typeface="Cambria Math" panose="02040503050406030204" pitchFamily="18" charset="0"/>
                            </a:rPr>
                            <m:t>−</m:t>
                          </m:r>
                          <m:r>
                            <a:rPr lang="en-US" altLang="zh-TW" sz="2800" i="1">
                              <a:solidFill>
                                <a:srgbClr val="0070C0"/>
                              </a:solidFill>
                              <a:latin typeface="Cambria Math" panose="02040503050406030204" pitchFamily="18" charset="0"/>
                            </a:rPr>
                            <m:t>𝐴</m:t>
                          </m:r>
                        </m:sub>
                      </m:sSub>
                      <m:sSub>
                        <m:sSubPr>
                          <m:ctrlPr>
                            <a:rPr lang="en-US" altLang="zh-TW" sz="2800" i="1">
                              <a:solidFill>
                                <a:prstClr val="black"/>
                              </a:solidFill>
                              <a:latin typeface="Cambria Math" panose="02040503050406030204" pitchFamily="18" charset="0"/>
                            </a:rPr>
                          </m:ctrlPr>
                        </m:sSubPr>
                        <m:e>
                          <m:r>
                            <a:rPr lang="en-US" altLang="zh-TW" sz="2800" b="0" i="1" smtClean="0">
                              <a:solidFill>
                                <a:prstClr val="black"/>
                              </a:solidFill>
                              <a:latin typeface="Cambria Math" panose="02040503050406030204" pitchFamily="18" charset="0"/>
                            </a:rPr>
                            <m:t>+</m:t>
                          </m:r>
                          <m:r>
                            <a:rPr lang="zh-TW" altLang="en-US" sz="2800" i="1">
                              <a:solidFill>
                                <a:prstClr val="black"/>
                              </a:solidFill>
                              <a:latin typeface="Cambria Math" panose="02040503050406030204" pitchFamily="18" charset="0"/>
                            </a:rPr>
                            <m:t>𝛽</m:t>
                          </m:r>
                        </m:e>
                        <m:sub>
                          <m:r>
                            <a:rPr lang="en-US" altLang="zh-TW" sz="2800" b="0" i="1" smtClean="0">
                              <a:solidFill>
                                <a:prstClr val="black"/>
                              </a:solidFill>
                              <a:latin typeface="Cambria Math" panose="02040503050406030204" pitchFamily="18" charset="0"/>
                            </a:rPr>
                            <m:t>3</m:t>
                          </m:r>
                        </m:sub>
                      </m:sSub>
                      <m:sSub>
                        <m:sSubPr>
                          <m:ctrlPr>
                            <a:rPr lang="en-US" altLang="zh-TW" sz="2800" i="1" smtClean="0">
                              <a:solidFill>
                                <a:schemeClr val="accent1">
                                  <a:lumMod val="75000"/>
                                </a:schemeClr>
                              </a:solidFill>
                              <a:latin typeface="Cambria Math" panose="02040503050406030204" pitchFamily="18" charset="0"/>
                            </a:rPr>
                          </m:ctrlPr>
                        </m:sSubPr>
                        <m:e>
                          <m:r>
                            <a:rPr lang="en-US" altLang="zh-TW" sz="2800" i="1">
                              <a:solidFill>
                                <a:schemeClr val="accent1">
                                  <a:lumMod val="75000"/>
                                </a:schemeClr>
                              </a:solidFill>
                              <a:latin typeface="Cambria Math" panose="02040503050406030204" pitchFamily="18" charset="0"/>
                            </a:rPr>
                            <m:t>𝑛𝐸𝑃𝐼</m:t>
                          </m:r>
                        </m:e>
                        <m:sub>
                          <m:r>
                            <a:rPr lang="en-US" altLang="zh-TW" sz="2800" b="0" i="1" smtClean="0">
                              <a:solidFill>
                                <a:schemeClr val="accent1">
                                  <a:lumMod val="75000"/>
                                </a:schemeClr>
                              </a:solidFill>
                              <a:latin typeface="Cambria Math" panose="02040503050406030204" pitchFamily="18" charset="0"/>
                            </a:rPr>
                            <m:t>𝐸𝑋</m:t>
                          </m:r>
                        </m:sub>
                      </m:sSub>
                    </m:oMath>
                  </m:oMathPara>
                </a14:m>
                <a:endParaRPr lang="zh-TW" altLang="en-US" sz="2800" baseline="-25000" dirty="0">
                  <a:solidFill>
                    <a:prstClr val="black"/>
                  </a:solidFill>
                  <a:latin typeface="Calibri" panose="020F0502020204030204"/>
                  <a:ea typeface="新細明體" panose="02020500000000000000" pitchFamily="18" charset="-120"/>
                </a:endParaRPr>
              </a:p>
            </p:txBody>
          </p:sp>
        </mc:Choice>
        <mc:Fallback xmlns="">
          <p:sp>
            <p:nvSpPr>
              <p:cNvPr id="8" name="文字方塊 7">
                <a:extLst>
                  <a:ext uri="{FF2B5EF4-FFF2-40B4-BE49-F238E27FC236}">
                    <a16:creationId xmlns:a16="http://schemas.microsoft.com/office/drawing/2014/main" id="{CC02199F-F0E5-448B-92D8-87BA7BCB3D5A}"/>
                  </a:ext>
                </a:extLst>
              </p:cNvPr>
              <p:cNvSpPr txBox="1">
                <a:spLocks noRot="1" noChangeAspect="1" noMove="1" noResize="1" noEditPoints="1" noAdjustHandles="1" noChangeArrowheads="1" noChangeShapeType="1" noTextEdit="1"/>
              </p:cNvSpPr>
              <p:nvPr/>
            </p:nvSpPr>
            <p:spPr>
              <a:xfrm>
                <a:off x="584594" y="2884840"/>
                <a:ext cx="7210884" cy="420949"/>
              </a:xfrm>
              <a:prstGeom prst="rect">
                <a:avLst/>
              </a:prstGeom>
              <a:blipFill>
                <a:blip r:embed="rId3"/>
                <a:stretch>
                  <a:fillRect/>
                </a:stretch>
              </a:blipFill>
            </p:spPr>
            <p:txBody>
              <a:bodyPr/>
              <a:lstStyle/>
              <a:p>
                <a:r>
                  <a:rPr lang="zh-TW" altLang="en-US">
                    <a:noFill/>
                  </a:rPr>
                  <a:t> </a:t>
                </a:r>
              </a:p>
            </p:txBody>
          </p:sp>
        </mc:Fallback>
      </mc:AlternateContent>
      <p:sp>
        <p:nvSpPr>
          <p:cNvPr id="9" name="文字方塊 8">
            <a:extLst>
              <a:ext uri="{FF2B5EF4-FFF2-40B4-BE49-F238E27FC236}">
                <a16:creationId xmlns:a16="http://schemas.microsoft.com/office/drawing/2014/main" id="{BB0DD77C-BFC2-4D5C-AED0-D6C8533DE6BA}"/>
              </a:ext>
            </a:extLst>
          </p:cNvPr>
          <p:cNvSpPr txBox="1"/>
          <p:nvPr/>
        </p:nvSpPr>
        <p:spPr>
          <a:xfrm>
            <a:off x="141258" y="1050502"/>
            <a:ext cx="5279394" cy="1569660"/>
          </a:xfrm>
          <a:prstGeom prst="rect">
            <a:avLst/>
          </a:prstGeom>
          <a:noFill/>
        </p:spPr>
        <p:txBody>
          <a:bodyPr wrap="none" rtlCol="0">
            <a:spAutoFit/>
          </a:bodyPr>
          <a:lstStyle/>
          <a:p>
            <a:pPr defTabSz="685800"/>
            <a:r>
              <a:rPr lang="en-US" altLang="zh-TW" sz="2400" dirty="0">
                <a:solidFill>
                  <a:prstClr val="black"/>
                </a:solidFill>
                <a:latin typeface="Calibri" panose="020F0502020204030204"/>
                <a:ea typeface="新細明體" panose="02020500000000000000" pitchFamily="18" charset="-120"/>
              </a:rPr>
              <a:t>Normalized ENSO Prediction Index (</a:t>
            </a:r>
            <a:r>
              <a:rPr lang="en-US" altLang="zh-TW" sz="2400" dirty="0" err="1">
                <a:solidFill>
                  <a:prstClr val="black"/>
                </a:solidFill>
                <a:latin typeface="Calibri" panose="020F0502020204030204"/>
                <a:ea typeface="新細明體" panose="02020500000000000000" pitchFamily="18" charset="-120"/>
              </a:rPr>
              <a:t>nEPI</a:t>
            </a:r>
            <a:r>
              <a:rPr lang="en-US" altLang="zh-TW" sz="2400" dirty="0">
                <a:solidFill>
                  <a:prstClr val="black"/>
                </a:solidFill>
                <a:latin typeface="Calibri" panose="020F0502020204030204"/>
                <a:ea typeface="新細明體" panose="02020500000000000000" pitchFamily="18" charset="-120"/>
              </a:rPr>
              <a:t>)</a:t>
            </a:r>
          </a:p>
          <a:p>
            <a:pPr defTabSz="685800"/>
            <a:r>
              <a:rPr lang="en-US" altLang="zh-TW" sz="2400" dirty="0">
                <a:solidFill>
                  <a:prstClr val="black"/>
                </a:solidFill>
                <a:latin typeface="Calibri" panose="020F0502020204030204"/>
                <a:ea typeface="新細明體" panose="02020500000000000000" pitchFamily="18" charset="-120"/>
              </a:rPr>
              <a:t>   - </a:t>
            </a:r>
            <a:r>
              <a:rPr lang="en-US" altLang="zh-TW" sz="2400" dirty="0">
                <a:solidFill>
                  <a:srgbClr val="FF0000"/>
                </a:solidFill>
                <a:latin typeface="Calibri" panose="020F0502020204030204"/>
                <a:ea typeface="新細明體" panose="02020500000000000000" pitchFamily="18" charset="-120"/>
              </a:rPr>
              <a:t>WWV propagation</a:t>
            </a:r>
          </a:p>
          <a:p>
            <a:pPr defTabSz="685800"/>
            <a:r>
              <a:rPr lang="en-US" altLang="zh-TW" sz="2400" dirty="0">
                <a:solidFill>
                  <a:prstClr val="black"/>
                </a:solidFill>
                <a:latin typeface="Calibri" panose="020F0502020204030204"/>
                <a:ea typeface="新細明體" panose="02020500000000000000" pitchFamily="18" charset="-120"/>
              </a:rPr>
              <a:t>   - </a:t>
            </a:r>
            <a:r>
              <a:rPr lang="en-US" altLang="zh-TW" sz="2400" dirty="0">
                <a:solidFill>
                  <a:srgbClr val="0070C0"/>
                </a:solidFill>
                <a:latin typeface="Calibri" panose="020F0502020204030204"/>
                <a:ea typeface="新細明體" panose="02020500000000000000" pitchFamily="18" charset="-120"/>
              </a:rPr>
              <a:t>ocean-atmosphere couple</a:t>
            </a:r>
          </a:p>
          <a:p>
            <a:pPr defTabSz="685800"/>
            <a:r>
              <a:rPr lang="en-US" altLang="zh-TW" sz="2400" dirty="0">
                <a:solidFill>
                  <a:srgbClr val="0070C0"/>
                </a:solidFill>
                <a:latin typeface="Calibri" panose="020F0502020204030204"/>
                <a:ea typeface="新細明體" panose="02020500000000000000" pitchFamily="18" charset="-120"/>
              </a:rPr>
              <a:t>   - </a:t>
            </a:r>
            <a:r>
              <a:rPr lang="en-US" altLang="zh-TW" sz="2400" dirty="0">
                <a:solidFill>
                  <a:schemeClr val="accent1">
                    <a:lumMod val="75000"/>
                  </a:schemeClr>
                </a:solidFill>
                <a:latin typeface="Calibri" panose="020F0502020204030204"/>
                <a:ea typeface="新細明體" panose="02020500000000000000" pitchFamily="18" charset="-120"/>
              </a:rPr>
              <a:t>Extra-tropical forcing</a:t>
            </a:r>
            <a:endParaRPr lang="zh-TW" altLang="en-US" sz="2400" dirty="0">
              <a:solidFill>
                <a:schemeClr val="accent1">
                  <a:lumMod val="75000"/>
                </a:schemeClr>
              </a:solidFill>
              <a:latin typeface="Calibri" panose="020F0502020204030204"/>
              <a:ea typeface="新細明體" panose="02020500000000000000" pitchFamily="18" charset="-120"/>
            </a:endParaRPr>
          </a:p>
        </p:txBody>
      </p:sp>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6A981213-22FC-4D65-97E6-C7613BDD9243}"/>
                  </a:ext>
                </a:extLst>
              </p:cNvPr>
              <p:cNvSpPr txBox="1"/>
              <p:nvPr/>
            </p:nvSpPr>
            <p:spPr>
              <a:xfrm>
                <a:off x="491526" y="3665220"/>
                <a:ext cx="5604474" cy="369332"/>
              </a:xfrm>
              <a:prstGeom prst="rect">
                <a:avLst/>
              </a:prstGeom>
              <a:noFill/>
            </p:spPr>
            <p:txBody>
              <a:bodyPr wrap="square" rtlCol="0">
                <a:spAutoFit/>
              </a:bodyPr>
              <a:lstStyle/>
              <a:p>
                <a14:m>
                  <m:oMath xmlns:m="http://schemas.openxmlformats.org/officeDocument/2006/math">
                    <m:sSub>
                      <m:sSubPr>
                        <m:ctrlPr>
                          <a:rPr lang="en-US" altLang="zh-TW" i="1" smtClean="0">
                            <a:solidFill>
                              <a:schemeClr val="tx2"/>
                            </a:solidFill>
                            <a:latin typeface="Cambria Math" panose="02040503050406030204" pitchFamily="18" charset="0"/>
                          </a:rPr>
                        </m:ctrlPr>
                      </m:sSubPr>
                      <m:e>
                        <m:r>
                          <a:rPr lang="zh-TW" altLang="en-US" i="1">
                            <a:solidFill>
                              <a:schemeClr val="tx2"/>
                            </a:solidFill>
                            <a:latin typeface="Cambria Math" panose="02040503050406030204" pitchFamily="18" charset="0"/>
                          </a:rPr>
                          <m:t>𝛽</m:t>
                        </m:r>
                      </m:e>
                      <m:sub>
                        <m:r>
                          <a:rPr lang="en-US" altLang="zh-TW" i="1">
                            <a:solidFill>
                              <a:schemeClr val="tx2"/>
                            </a:solidFill>
                            <a:latin typeface="Cambria Math" panose="02040503050406030204" pitchFamily="18" charset="0"/>
                          </a:rPr>
                          <m:t>1</m:t>
                        </m:r>
                      </m:sub>
                    </m:sSub>
                    <m:r>
                      <a:rPr lang="en-US" altLang="zh-TW" b="0" i="1" smtClean="0">
                        <a:solidFill>
                          <a:schemeClr val="tx2"/>
                        </a:solidFill>
                        <a:latin typeface="Cambria Math" panose="02040503050406030204" pitchFamily="18" charset="0"/>
                      </a:rPr>
                      <m:t>,</m:t>
                    </m:r>
                    <m:r>
                      <a:rPr lang="en-US" altLang="zh-TW" i="1">
                        <a:solidFill>
                          <a:schemeClr val="tx2"/>
                        </a:solidFill>
                        <a:latin typeface="Cambria Math" panose="02040503050406030204" pitchFamily="18" charset="0"/>
                      </a:rPr>
                      <m:t> </m:t>
                    </m:r>
                    <m:sSub>
                      <m:sSubPr>
                        <m:ctrlPr>
                          <a:rPr lang="en-US" altLang="zh-TW" i="1" smtClean="0">
                            <a:solidFill>
                              <a:schemeClr val="tx2"/>
                            </a:solidFill>
                            <a:latin typeface="Cambria Math" panose="02040503050406030204" pitchFamily="18" charset="0"/>
                          </a:rPr>
                        </m:ctrlPr>
                      </m:sSubPr>
                      <m:e>
                        <m:r>
                          <a:rPr lang="en-US" altLang="zh-TW" i="1">
                            <a:solidFill>
                              <a:schemeClr val="tx2"/>
                            </a:solidFill>
                            <a:latin typeface="Cambria Math" panose="02040503050406030204" pitchFamily="18" charset="0"/>
                          </a:rPr>
                          <m:t> </m:t>
                        </m:r>
                        <m:r>
                          <a:rPr lang="zh-TW" altLang="en-US" i="1">
                            <a:solidFill>
                              <a:schemeClr val="tx2"/>
                            </a:solidFill>
                            <a:latin typeface="Cambria Math" panose="02040503050406030204" pitchFamily="18" charset="0"/>
                          </a:rPr>
                          <m:t>𝛽</m:t>
                        </m:r>
                      </m:e>
                      <m:sub>
                        <m:r>
                          <a:rPr lang="en-US" altLang="zh-TW" i="1">
                            <a:solidFill>
                              <a:schemeClr val="tx2"/>
                            </a:solidFill>
                            <a:latin typeface="Cambria Math" panose="02040503050406030204" pitchFamily="18" charset="0"/>
                          </a:rPr>
                          <m:t>2</m:t>
                        </m:r>
                      </m:sub>
                    </m:sSub>
                  </m:oMath>
                </a14:m>
                <a:r>
                  <a:rPr lang="zh-TW" altLang="en-US" dirty="0">
                    <a:solidFill>
                      <a:schemeClr val="tx2"/>
                    </a:solidFill>
                    <a:latin typeface="Times New Roman" panose="02020603050405020304" pitchFamily="18" charset="0"/>
                    <a:cs typeface="Times New Roman" panose="02020603050405020304" pitchFamily="18" charset="0"/>
                  </a:rPr>
                  <a:t> </a:t>
                </a:r>
                <a:r>
                  <a:rPr lang="en-US" altLang="zh-TW" dirty="0">
                    <a:solidFill>
                      <a:schemeClr val="tx2"/>
                    </a:solidFill>
                    <a:latin typeface="Times New Roman" panose="02020603050405020304" pitchFamily="18" charset="0"/>
                    <a:cs typeface="Times New Roman" panose="02020603050405020304" pitchFamily="18" charset="0"/>
                  </a:rPr>
                  <a:t>and</a:t>
                </a:r>
                <a14:m>
                  <m:oMath xmlns:m="http://schemas.openxmlformats.org/officeDocument/2006/math">
                    <m:sSub>
                      <m:sSubPr>
                        <m:ctrlPr>
                          <a:rPr lang="en-US" altLang="zh-TW" i="1">
                            <a:solidFill>
                              <a:schemeClr val="tx2"/>
                            </a:solidFill>
                            <a:latin typeface="Cambria Math" panose="02040503050406030204" pitchFamily="18" charset="0"/>
                          </a:rPr>
                        </m:ctrlPr>
                      </m:sSubPr>
                      <m:e>
                        <m:r>
                          <a:rPr lang="en-US" altLang="zh-TW" i="1">
                            <a:solidFill>
                              <a:schemeClr val="tx2"/>
                            </a:solidFill>
                            <a:latin typeface="Cambria Math" panose="02040503050406030204" pitchFamily="18" charset="0"/>
                          </a:rPr>
                          <m:t> </m:t>
                        </m:r>
                        <m:r>
                          <a:rPr lang="zh-TW" altLang="en-US" i="1">
                            <a:solidFill>
                              <a:schemeClr val="tx2"/>
                            </a:solidFill>
                            <a:latin typeface="Cambria Math" panose="02040503050406030204" pitchFamily="18" charset="0"/>
                          </a:rPr>
                          <m:t>𝛽</m:t>
                        </m:r>
                      </m:e>
                      <m:sub>
                        <m:r>
                          <a:rPr lang="en-US" altLang="zh-TW" i="1">
                            <a:solidFill>
                              <a:schemeClr val="tx2"/>
                            </a:solidFill>
                            <a:latin typeface="Cambria Math" panose="02040503050406030204" pitchFamily="18" charset="0"/>
                          </a:rPr>
                          <m:t>2</m:t>
                        </m:r>
                      </m:sub>
                    </m:sSub>
                  </m:oMath>
                </a14:m>
                <a:r>
                  <a:rPr lang="zh-TW" altLang="en-US" dirty="0">
                    <a:solidFill>
                      <a:schemeClr val="tx2"/>
                    </a:solidFill>
                    <a:latin typeface="Times New Roman" panose="02020603050405020304" pitchFamily="18" charset="0"/>
                    <a:cs typeface="Times New Roman" panose="02020603050405020304" pitchFamily="18" charset="0"/>
                  </a:rPr>
                  <a:t> </a:t>
                </a:r>
                <a:r>
                  <a:rPr lang="en-US" altLang="zh-TW" dirty="0">
                    <a:solidFill>
                      <a:schemeClr val="tx2"/>
                    </a:solidFill>
                    <a:latin typeface="Times New Roman" panose="02020603050405020304" pitchFamily="18" charset="0"/>
                    <a:cs typeface="Times New Roman" panose="02020603050405020304" pitchFamily="18" charset="0"/>
                  </a:rPr>
                  <a:t>are defined by a linear regression model</a:t>
                </a:r>
                <a:endParaRPr lang="zh-TW" altLang="en-US" dirty="0">
                  <a:solidFill>
                    <a:schemeClr val="tx2"/>
                  </a:solidFill>
                  <a:latin typeface="Times New Roman" panose="02020603050405020304" pitchFamily="18" charset="0"/>
                  <a:cs typeface="Times New Roman" panose="02020603050405020304" pitchFamily="18" charset="0"/>
                </a:endParaRPr>
              </a:p>
            </p:txBody>
          </p:sp>
        </mc:Choice>
        <mc:Fallback xmlns="">
          <p:sp>
            <p:nvSpPr>
              <p:cNvPr id="10" name="文字方塊 9">
                <a:extLst>
                  <a:ext uri="{FF2B5EF4-FFF2-40B4-BE49-F238E27FC236}">
                    <a16:creationId xmlns:a16="http://schemas.microsoft.com/office/drawing/2014/main" id="{6A981213-22FC-4D65-97E6-C7613BDD9243}"/>
                  </a:ext>
                </a:extLst>
              </p:cNvPr>
              <p:cNvSpPr txBox="1">
                <a:spLocks noRot="1" noChangeAspect="1" noMove="1" noResize="1" noEditPoints="1" noAdjustHandles="1" noChangeArrowheads="1" noChangeShapeType="1" noTextEdit="1"/>
              </p:cNvSpPr>
              <p:nvPr/>
            </p:nvSpPr>
            <p:spPr>
              <a:xfrm>
                <a:off x="491526" y="3665220"/>
                <a:ext cx="5604474" cy="369332"/>
              </a:xfrm>
              <a:prstGeom prst="rect">
                <a:avLst/>
              </a:prstGeom>
              <a:blipFill>
                <a:blip r:embed="rId4"/>
                <a:stretch>
                  <a:fillRect l="-326" t="-8197" b="-2459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55BCB6B9-FB87-4E05-8A0B-C7636E744EC8}"/>
                  </a:ext>
                </a:extLst>
              </p:cNvPr>
              <p:cNvSpPr txBox="1"/>
              <p:nvPr/>
            </p:nvSpPr>
            <p:spPr>
              <a:xfrm>
                <a:off x="1680150" y="4474608"/>
                <a:ext cx="6115328" cy="269946"/>
              </a:xfrm>
              <a:prstGeom prst="rect">
                <a:avLst/>
              </a:prstGeom>
              <a:noFill/>
            </p:spPr>
            <p:txBody>
              <a:bodyPr wrap="none" lIns="0" tIns="0" rIns="0" bIns="0" rtlCol="0">
                <a:spAutoFit/>
              </a:bodyPr>
              <a:lstStyle/>
              <a:p>
                <a:pPr defTabSz="685800"/>
                <a14:m>
                  <m:oMathPara xmlns:m="http://schemas.openxmlformats.org/officeDocument/2006/math">
                    <m:oMathParaPr>
                      <m:jc m:val="centerGroup"/>
                    </m:oMathParaPr>
                    <m:oMath xmlns:m="http://schemas.openxmlformats.org/officeDocument/2006/math">
                      <m:sSub>
                        <m:sSubPr>
                          <m:ctrlPr>
                            <a:rPr lang="en-US" altLang="zh-TW" sz="1600" i="1">
                              <a:solidFill>
                                <a:srgbClr val="FF0000"/>
                              </a:solidFill>
                              <a:latin typeface="Cambria Math" panose="02040503050406030204" pitchFamily="18" charset="0"/>
                            </a:rPr>
                          </m:ctrlPr>
                        </m:sSubPr>
                        <m:e>
                          <m:r>
                            <a:rPr lang="en-US" altLang="zh-TW" sz="1600" i="1">
                              <a:solidFill>
                                <a:srgbClr val="FF0000"/>
                              </a:solidFill>
                              <a:latin typeface="Cambria Math" panose="02040503050406030204" pitchFamily="18" charset="0"/>
                            </a:rPr>
                            <m:t>𝑛𝐸𝑃𝐼</m:t>
                          </m:r>
                        </m:e>
                        <m:sub>
                          <m:r>
                            <a:rPr lang="en-US" altLang="zh-TW" sz="1600" i="1">
                              <a:solidFill>
                                <a:srgbClr val="FF0000"/>
                              </a:solidFill>
                              <a:latin typeface="Cambria Math" panose="02040503050406030204" pitchFamily="18" charset="0"/>
                            </a:rPr>
                            <m:t>𝑊𝑊𝑉</m:t>
                          </m:r>
                        </m:sub>
                      </m:sSub>
                      <m:r>
                        <a:rPr lang="en-US" altLang="zh-TW" sz="1600" i="1">
                          <a:solidFill>
                            <a:prstClr val="black"/>
                          </a:solidFill>
                          <a:latin typeface="Cambria Math" panose="02040503050406030204" pitchFamily="18" charset="0"/>
                        </a:rPr>
                        <m:t>=</m:t>
                      </m:r>
                      <m:sSub>
                        <m:sSubPr>
                          <m:ctrlPr>
                            <a:rPr lang="en-US" altLang="zh-TW" sz="1600" i="1">
                              <a:solidFill>
                                <a:prstClr val="black"/>
                              </a:solidFill>
                              <a:latin typeface="Cambria Math" panose="02040503050406030204" pitchFamily="18" charset="0"/>
                            </a:rPr>
                          </m:ctrlPr>
                        </m:sSubPr>
                        <m:e>
                          <m:r>
                            <a:rPr lang="zh-TW" altLang="en-US" sz="1600" i="1">
                              <a:solidFill>
                                <a:prstClr val="black"/>
                              </a:solidFill>
                              <a:latin typeface="Cambria Math" panose="02040503050406030204" pitchFamily="18" charset="0"/>
                            </a:rPr>
                            <m:t>𝛼</m:t>
                          </m:r>
                        </m:e>
                        <m:sub>
                          <m:r>
                            <a:rPr lang="en-US" altLang="zh-TW" sz="1600" i="1">
                              <a:solidFill>
                                <a:prstClr val="black"/>
                              </a:solidFill>
                              <a:latin typeface="Cambria Math" panose="02040503050406030204" pitchFamily="18" charset="0"/>
                            </a:rPr>
                            <m:t>1</m:t>
                          </m:r>
                        </m:sub>
                      </m:sSub>
                      <m:sSub>
                        <m:sSubPr>
                          <m:ctrlPr>
                            <a:rPr lang="en-US" altLang="zh-TW" sz="1600" i="1">
                              <a:solidFill>
                                <a:prstClr val="black"/>
                              </a:solidFill>
                              <a:latin typeface="Cambria Math" panose="02040503050406030204" pitchFamily="18" charset="0"/>
                            </a:rPr>
                          </m:ctrlPr>
                        </m:sSubPr>
                        <m:e>
                          <m:r>
                            <a:rPr lang="en-US" altLang="zh-TW" sz="1600" i="1">
                              <a:solidFill>
                                <a:prstClr val="black"/>
                              </a:solidFill>
                              <a:latin typeface="Cambria Math" panose="02040503050406030204" pitchFamily="18" charset="0"/>
                            </a:rPr>
                            <m:t>𝐷</m:t>
                          </m:r>
                          <m:r>
                            <a:rPr lang="en-US" altLang="zh-TW" sz="1600" i="1">
                              <a:solidFill>
                                <a:prstClr val="black"/>
                              </a:solidFill>
                              <a:latin typeface="Cambria Math" panose="02040503050406030204" pitchFamily="18" charset="0"/>
                            </a:rPr>
                            <m:t>20</m:t>
                          </m:r>
                          <m:r>
                            <a:rPr lang="en-US" altLang="zh-TW" sz="1600" i="1">
                              <a:solidFill>
                                <a:prstClr val="black"/>
                              </a:solidFill>
                              <a:latin typeface="Cambria Math" panose="02040503050406030204" pitchFamily="18" charset="0"/>
                            </a:rPr>
                            <m:t>𝑎</m:t>
                          </m:r>
                        </m:e>
                        <m:sub>
                          <m:r>
                            <a:rPr lang="en-US" altLang="zh-TW" sz="1600" i="1">
                              <a:solidFill>
                                <a:prstClr val="black"/>
                              </a:solidFill>
                              <a:latin typeface="Cambria Math" panose="02040503050406030204" pitchFamily="18" charset="0"/>
                            </a:rPr>
                            <m:t>180</m:t>
                          </m:r>
                          <m:r>
                            <a:rPr lang="en-US" altLang="zh-TW" sz="1600" i="1">
                              <a:solidFill>
                                <a:prstClr val="black"/>
                              </a:solidFill>
                              <a:latin typeface="Cambria Math" panose="02040503050406030204" pitchFamily="18" charset="0"/>
                              <a:ea typeface="Cambria Math" panose="02040503050406030204" pitchFamily="18" charset="0"/>
                            </a:rPr>
                            <m:t>°(</m:t>
                          </m:r>
                          <m:r>
                            <a:rPr lang="en-US" altLang="zh-TW" sz="1600" i="1">
                              <a:solidFill>
                                <a:prstClr val="black"/>
                              </a:solidFill>
                              <a:latin typeface="Cambria Math" panose="02040503050406030204" pitchFamily="18" charset="0"/>
                              <a:ea typeface="Cambria Math" panose="02040503050406030204" pitchFamily="18" charset="0"/>
                            </a:rPr>
                            <m:t>𝑡</m:t>
                          </m:r>
                          <m:r>
                            <a:rPr lang="en-US" altLang="zh-TW" sz="1600" i="1">
                              <a:solidFill>
                                <a:prstClr val="black"/>
                              </a:solidFill>
                              <a:latin typeface="Cambria Math" panose="02040503050406030204" pitchFamily="18" charset="0"/>
                              <a:ea typeface="Cambria Math" panose="02040503050406030204" pitchFamily="18" charset="0"/>
                            </a:rPr>
                            <m:t>−25)</m:t>
                          </m:r>
                        </m:sub>
                      </m:sSub>
                      <m:r>
                        <a:rPr lang="en-US" altLang="zh-TW" sz="1600" i="1">
                          <a:solidFill>
                            <a:prstClr val="black"/>
                          </a:solidFill>
                          <a:latin typeface="Cambria Math" panose="02040503050406030204" pitchFamily="18" charset="0"/>
                        </a:rPr>
                        <m:t>+</m:t>
                      </m:r>
                      <m:sSub>
                        <m:sSubPr>
                          <m:ctrlPr>
                            <a:rPr lang="en-US" altLang="zh-TW" sz="1600" i="1">
                              <a:solidFill>
                                <a:prstClr val="black"/>
                              </a:solidFill>
                              <a:latin typeface="Cambria Math" panose="02040503050406030204" pitchFamily="18" charset="0"/>
                            </a:rPr>
                          </m:ctrlPr>
                        </m:sSubPr>
                        <m:e>
                          <m:r>
                            <a:rPr lang="zh-TW" altLang="en-US" sz="1600" i="1">
                              <a:solidFill>
                                <a:prstClr val="black"/>
                              </a:solidFill>
                              <a:latin typeface="Cambria Math" panose="02040503050406030204" pitchFamily="18" charset="0"/>
                            </a:rPr>
                            <m:t>𝛼</m:t>
                          </m:r>
                        </m:e>
                        <m:sub>
                          <m:r>
                            <a:rPr lang="en-US" altLang="zh-TW" sz="1600" i="1">
                              <a:solidFill>
                                <a:prstClr val="black"/>
                              </a:solidFill>
                              <a:latin typeface="Cambria Math" panose="02040503050406030204" pitchFamily="18" charset="0"/>
                            </a:rPr>
                            <m:t>2</m:t>
                          </m:r>
                        </m:sub>
                      </m:sSub>
                      <m:sSub>
                        <m:sSubPr>
                          <m:ctrlPr>
                            <a:rPr lang="en-US" altLang="zh-TW" sz="1600" i="1">
                              <a:solidFill>
                                <a:prstClr val="black"/>
                              </a:solidFill>
                              <a:latin typeface="Cambria Math" panose="02040503050406030204" pitchFamily="18" charset="0"/>
                            </a:rPr>
                          </m:ctrlPr>
                        </m:sSubPr>
                        <m:e>
                          <m:r>
                            <a:rPr lang="en-US" altLang="zh-TW" sz="1600" i="1">
                              <a:solidFill>
                                <a:prstClr val="black"/>
                              </a:solidFill>
                              <a:latin typeface="Cambria Math" panose="02040503050406030204" pitchFamily="18" charset="0"/>
                            </a:rPr>
                            <m:t>𝐷</m:t>
                          </m:r>
                          <m:r>
                            <a:rPr lang="en-US" altLang="zh-TW" sz="1600" i="1">
                              <a:solidFill>
                                <a:prstClr val="black"/>
                              </a:solidFill>
                              <a:latin typeface="Cambria Math" panose="02040503050406030204" pitchFamily="18" charset="0"/>
                            </a:rPr>
                            <m:t>20</m:t>
                          </m:r>
                          <m:r>
                            <a:rPr lang="en-US" altLang="zh-TW" sz="1600" i="1">
                              <a:solidFill>
                                <a:prstClr val="black"/>
                              </a:solidFill>
                              <a:latin typeface="Cambria Math" panose="02040503050406030204" pitchFamily="18" charset="0"/>
                            </a:rPr>
                            <m:t>𝑎</m:t>
                          </m:r>
                        </m:e>
                        <m:sub>
                          <m:r>
                            <a:rPr lang="en-US" altLang="zh-TW" sz="1600" i="1">
                              <a:solidFill>
                                <a:prstClr val="black"/>
                              </a:solidFill>
                              <a:latin typeface="Cambria Math" panose="02040503050406030204" pitchFamily="18" charset="0"/>
                            </a:rPr>
                            <m:t>170</m:t>
                          </m:r>
                          <m:r>
                            <a:rPr lang="en-US" altLang="zh-TW" sz="1600" i="1">
                              <a:solidFill>
                                <a:prstClr val="black"/>
                              </a:solidFill>
                              <a:latin typeface="Cambria Math" panose="02040503050406030204" pitchFamily="18" charset="0"/>
                              <a:ea typeface="Cambria Math" panose="02040503050406030204" pitchFamily="18" charset="0"/>
                            </a:rPr>
                            <m:t>°</m:t>
                          </m:r>
                          <m:r>
                            <a:rPr lang="en-US" altLang="zh-TW" sz="1600" i="1">
                              <a:solidFill>
                                <a:prstClr val="black"/>
                              </a:solidFill>
                              <a:latin typeface="Cambria Math" panose="02040503050406030204" pitchFamily="18" charset="0"/>
                              <a:ea typeface="Cambria Math" panose="02040503050406030204" pitchFamily="18" charset="0"/>
                            </a:rPr>
                            <m:t>𝑤</m:t>
                          </m:r>
                          <m:r>
                            <a:rPr lang="en-US" altLang="zh-TW" sz="1600" i="1">
                              <a:solidFill>
                                <a:prstClr val="black"/>
                              </a:solidFill>
                              <a:latin typeface="Cambria Math" panose="02040503050406030204" pitchFamily="18" charset="0"/>
                              <a:ea typeface="Cambria Math" panose="02040503050406030204" pitchFamily="18" charset="0"/>
                            </a:rPr>
                            <m:t>(</m:t>
                          </m:r>
                          <m:r>
                            <a:rPr lang="en-US" altLang="zh-TW" sz="1600" i="1">
                              <a:solidFill>
                                <a:prstClr val="black"/>
                              </a:solidFill>
                              <a:latin typeface="Cambria Math" panose="02040503050406030204" pitchFamily="18" charset="0"/>
                              <a:ea typeface="Cambria Math" panose="02040503050406030204" pitchFamily="18" charset="0"/>
                            </a:rPr>
                            <m:t>𝑡</m:t>
                          </m:r>
                          <m:r>
                            <a:rPr lang="en-US" altLang="zh-TW" sz="1600" i="1">
                              <a:solidFill>
                                <a:prstClr val="black"/>
                              </a:solidFill>
                              <a:latin typeface="Cambria Math" panose="02040503050406030204" pitchFamily="18" charset="0"/>
                              <a:ea typeface="Cambria Math" panose="02040503050406030204" pitchFamily="18" charset="0"/>
                            </a:rPr>
                            <m:t>−15)</m:t>
                          </m:r>
                        </m:sub>
                      </m:sSub>
                      <m:r>
                        <a:rPr lang="en-US" altLang="zh-TW" sz="1600" i="1">
                          <a:solidFill>
                            <a:prstClr val="black"/>
                          </a:solidFill>
                          <a:latin typeface="Cambria Math" panose="02040503050406030204" pitchFamily="18" charset="0"/>
                          <a:ea typeface="Cambria Math" panose="02040503050406030204" pitchFamily="18" charset="0"/>
                        </a:rPr>
                        <m:t>+</m:t>
                      </m:r>
                      <m:sSub>
                        <m:sSubPr>
                          <m:ctrlPr>
                            <a:rPr lang="en-US" altLang="zh-TW" sz="1600" i="1">
                              <a:solidFill>
                                <a:prstClr val="black"/>
                              </a:solidFill>
                              <a:latin typeface="Cambria Math" panose="02040503050406030204" pitchFamily="18" charset="0"/>
                            </a:rPr>
                          </m:ctrlPr>
                        </m:sSubPr>
                        <m:e>
                          <m:r>
                            <a:rPr lang="zh-TW" altLang="en-US" sz="1600" i="1">
                              <a:solidFill>
                                <a:prstClr val="black"/>
                              </a:solidFill>
                              <a:latin typeface="Cambria Math" panose="02040503050406030204" pitchFamily="18" charset="0"/>
                            </a:rPr>
                            <m:t>𝛼</m:t>
                          </m:r>
                        </m:e>
                        <m:sub>
                          <m:r>
                            <a:rPr lang="en-US" altLang="zh-TW" sz="1600" i="1">
                              <a:solidFill>
                                <a:prstClr val="black"/>
                              </a:solidFill>
                              <a:latin typeface="Cambria Math" panose="02040503050406030204" pitchFamily="18" charset="0"/>
                            </a:rPr>
                            <m:t>3</m:t>
                          </m:r>
                        </m:sub>
                      </m:sSub>
                      <m:sSub>
                        <m:sSubPr>
                          <m:ctrlPr>
                            <a:rPr lang="en-US" altLang="zh-TW" sz="1600" i="1">
                              <a:solidFill>
                                <a:prstClr val="black"/>
                              </a:solidFill>
                              <a:latin typeface="Cambria Math" panose="02040503050406030204" pitchFamily="18" charset="0"/>
                            </a:rPr>
                          </m:ctrlPr>
                        </m:sSubPr>
                        <m:e>
                          <m:r>
                            <a:rPr lang="en-US" altLang="zh-TW" sz="1600" i="1">
                              <a:solidFill>
                                <a:prstClr val="black"/>
                              </a:solidFill>
                              <a:latin typeface="Cambria Math" panose="02040503050406030204" pitchFamily="18" charset="0"/>
                            </a:rPr>
                            <m:t>𝐷</m:t>
                          </m:r>
                          <m:r>
                            <a:rPr lang="en-US" altLang="zh-TW" sz="1600" i="1">
                              <a:solidFill>
                                <a:prstClr val="black"/>
                              </a:solidFill>
                              <a:latin typeface="Cambria Math" panose="02040503050406030204" pitchFamily="18" charset="0"/>
                            </a:rPr>
                            <m:t>20</m:t>
                          </m:r>
                          <m:r>
                            <a:rPr lang="en-US" altLang="zh-TW" sz="1600" i="1">
                              <a:solidFill>
                                <a:prstClr val="black"/>
                              </a:solidFill>
                              <a:latin typeface="Cambria Math" panose="02040503050406030204" pitchFamily="18" charset="0"/>
                            </a:rPr>
                            <m:t>𝑎</m:t>
                          </m:r>
                        </m:e>
                        <m:sub>
                          <m:r>
                            <a:rPr lang="en-US" altLang="zh-TW" sz="1600" i="1">
                              <a:solidFill>
                                <a:prstClr val="black"/>
                              </a:solidFill>
                              <a:latin typeface="Cambria Math" panose="02040503050406030204" pitchFamily="18" charset="0"/>
                            </a:rPr>
                            <m:t>155</m:t>
                          </m:r>
                          <m:r>
                            <a:rPr lang="en-US" altLang="zh-TW" sz="1600" i="1">
                              <a:solidFill>
                                <a:prstClr val="black"/>
                              </a:solidFill>
                              <a:latin typeface="Cambria Math" panose="02040503050406030204" pitchFamily="18" charset="0"/>
                              <a:ea typeface="Cambria Math" panose="02040503050406030204" pitchFamily="18" charset="0"/>
                            </a:rPr>
                            <m:t>°</m:t>
                          </m:r>
                          <m:r>
                            <a:rPr lang="en-US" altLang="zh-TW" sz="1600" i="1">
                              <a:solidFill>
                                <a:prstClr val="black"/>
                              </a:solidFill>
                              <a:latin typeface="Cambria Math" panose="02040503050406030204" pitchFamily="18" charset="0"/>
                              <a:ea typeface="Cambria Math" panose="02040503050406030204" pitchFamily="18" charset="0"/>
                            </a:rPr>
                            <m:t>𝑤</m:t>
                          </m:r>
                          <m:r>
                            <a:rPr lang="en-US" altLang="zh-TW" sz="1600" i="1">
                              <a:solidFill>
                                <a:prstClr val="black"/>
                              </a:solidFill>
                              <a:latin typeface="Cambria Math" panose="02040503050406030204" pitchFamily="18" charset="0"/>
                              <a:ea typeface="Cambria Math" panose="02040503050406030204" pitchFamily="18" charset="0"/>
                            </a:rPr>
                            <m:t>(</m:t>
                          </m:r>
                          <m:r>
                            <a:rPr lang="en-US" altLang="zh-TW" sz="1600" i="1">
                              <a:solidFill>
                                <a:prstClr val="black"/>
                              </a:solidFill>
                              <a:latin typeface="Cambria Math" panose="02040503050406030204" pitchFamily="18" charset="0"/>
                              <a:ea typeface="Cambria Math" panose="02040503050406030204" pitchFamily="18" charset="0"/>
                            </a:rPr>
                            <m:t>𝑡</m:t>
                          </m:r>
                          <m:r>
                            <a:rPr lang="en-US" altLang="zh-TW" sz="1600" i="1">
                              <a:solidFill>
                                <a:prstClr val="black"/>
                              </a:solidFill>
                              <a:latin typeface="Cambria Math" panose="02040503050406030204" pitchFamily="18" charset="0"/>
                              <a:ea typeface="Cambria Math" panose="02040503050406030204" pitchFamily="18" charset="0"/>
                            </a:rPr>
                            <m:t>)</m:t>
                          </m:r>
                        </m:sub>
                      </m:sSub>
                    </m:oMath>
                  </m:oMathPara>
                </a14:m>
                <a:endParaRPr lang="zh-TW" altLang="en-US" sz="16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mc:Choice>
        <mc:Fallback xmlns="">
          <p:sp>
            <p:nvSpPr>
              <p:cNvPr id="7" name="文字方塊 6">
                <a:extLst>
                  <a:ext uri="{FF2B5EF4-FFF2-40B4-BE49-F238E27FC236}">
                    <a16:creationId xmlns:a16="http://schemas.microsoft.com/office/drawing/2014/main" id="{55BCB6B9-FB87-4E05-8A0B-C7636E744EC8}"/>
                  </a:ext>
                </a:extLst>
              </p:cNvPr>
              <p:cNvSpPr txBox="1">
                <a:spLocks noRot="1" noChangeAspect="1" noMove="1" noResize="1" noEditPoints="1" noAdjustHandles="1" noChangeArrowheads="1" noChangeShapeType="1" noTextEdit="1"/>
              </p:cNvSpPr>
              <p:nvPr/>
            </p:nvSpPr>
            <p:spPr>
              <a:xfrm>
                <a:off x="1680150" y="4474608"/>
                <a:ext cx="6115328" cy="269946"/>
              </a:xfrm>
              <a:prstGeom prst="rect">
                <a:avLst/>
              </a:prstGeom>
              <a:blipFill>
                <a:blip r:embed="rId5"/>
                <a:stretch>
                  <a:fillRect l="-299" r="-100" b="-2727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4645B669-F8C6-4EA9-8112-54F929AAEC3F}"/>
                  </a:ext>
                </a:extLst>
              </p:cNvPr>
              <p:cNvSpPr txBox="1"/>
              <p:nvPr/>
            </p:nvSpPr>
            <p:spPr>
              <a:xfrm>
                <a:off x="1680150" y="4935231"/>
                <a:ext cx="364811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600" i="1">
                              <a:solidFill>
                                <a:srgbClr val="0070C0"/>
                              </a:solidFill>
                              <a:latin typeface="Cambria Math" panose="02040503050406030204" pitchFamily="18" charset="0"/>
                            </a:rPr>
                          </m:ctrlPr>
                        </m:sSubPr>
                        <m:e>
                          <m:r>
                            <a:rPr lang="en-US" altLang="zh-TW" sz="1600" i="1">
                              <a:solidFill>
                                <a:srgbClr val="0070C0"/>
                              </a:solidFill>
                              <a:latin typeface="Cambria Math" panose="02040503050406030204" pitchFamily="18" charset="0"/>
                            </a:rPr>
                            <m:t>𝑛𝐸𝑃𝐼</m:t>
                          </m:r>
                        </m:e>
                        <m:sub>
                          <m:r>
                            <a:rPr lang="en-US" altLang="zh-TW" sz="1600" i="1">
                              <a:solidFill>
                                <a:srgbClr val="0070C0"/>
                              </a:solidFill>
                              <a:latin typeface="Cambria Math" panose="02040503050406030204" pitchFamily="18" charset="0"/>
                            </a:rPr>
                            <m:t>𝑂</m:t>
                          </m:r>
                          <m:r>
                            <a:rPr lang="en-US" altLang="zh-TW" sz="1600" i="1">
                              <a:solidFill>
                                <a:srgbClr val="0070C0"/>
                              </a:solidFill>
                              <a:latin typeface="Cambria Math" panose="02040503050406030204" pitchFamily="18" charset="0"/>
                            </a:rPr>
                            <m:t>−</m:t>
                          </m:r>
                          <m:r>
                            <a:rPr lang="en-US" altLang="zh-TW" sz="1600" i="1">
                              <a:solidFill>
                                <a:srgbClr val="0070C0"/>
                              </a:solidFill>
                              <a:latin typeface="Cambria Math" panose="02040503050406030204" pitchFamily="18" charset="0"/>
                            </a:rPr>
                            <m:t>𝐴</m:t>
                          </m:r>
                        </m:sub>
                      </m:sSub>
                      <m:r>
                        <a:rPr lang="en-US" altLang="zh-TW" sz="1600" i="1" smtClean="0">
                          <a:solidFill>
                            <a:schemeClr val="tx2"/>
                          </a:solidFill>
                          <a:latin typeface="Cambria Math" panose="02040503050406030204" pitchFamily="18" charset="0"/>
                        </a:rPr>
                        <m:t>=</m:t>
                      </m:r>
                      <m:r>
                        <a:rPr lang="en-US" altLang="zh-TW" sz="1600" i="1" smtClean="0">
                          <a:solidFill>
                            <a:schemeClr val="tx2"/>
                          </a:solidFill>
                          <a:latin typeface="Cambria Math" panose="02040503050406030204" pitchFamily="18" charset="0"/>
                        </a:rPr>
                        <m:t>𝑠𝑖𝑔𝑛</m:t>
                      </m:r>
                      <m:r>
                        <a:rPr lang="en-US" altLang="zh-TW" sz="1600" i="1" smtClean="0">
                          <a:solidFill>
                            <a:schemeClr val="tx2"/>
                          </a:solidFill>
                          <a:latin typeface="Cambria Math" panose="02040503050406030204" pitchFamily="18" charset="0"/>
                        </a:rPr>
                        <m:t>(</m:t>
                      </m:r>
                      <m:r>
                        <a:rPr lang="en-US" altLang="zh-TW" sz="1600" i="1" smtClean="0">
                          <a:solidFill>
                            <a:schemeClr val="tx2"/>
                          </a:solidFill>
                          <a:latin typeface="Cambria Math" panose="02040503050406030204" pitchFamily="18" charset="0"/>
                        </a:rPr>
                        <m:t>𝑒𝑣𝑒𝑛𝑡</m:t>
                      </m:r>
                      <m:r>
                        <a:rPr lang="en-US" altLang="zh-TW" sz="1600" i="1" smtClean="0">
                          <a:solidFill>
                            <a:schemeClr val="tx2"/>
                          </a:solidFill>
                          <a:latin typeface="Cambria Math" panose="02040503050406030204" pitchFamily="18" charset="0"/>
                        </a:rPr>
                        <m:t>)∙</m:t>
                      </m:r>
                      <m:r>
                        <a:rPr lang="en-US" altLang="zh-TW" sz="1600" i="1">
                          <a:solidFill>
                            <a:schemeClr val="tx2"/>
                          </a:solidFill>
                          <a:latin typeface="Cambria Math" panose="02040503050406030204" pitchFamily="18" charset="0"/>
                          <a:ea typeface="Cambria Math" panose="02040503050406030204" pitchFamily="18" charset="0"/>
                        </a:rPr>
                        <m:t>𝑑𝐻</m:t>
                      </m:r>
                      <m:r>
                        <a:rPr lang="en-US" altLang="zh-TW" sz="1600" i="1">
                          <a:solidFill>
                            <a:schemeClr val="tx2"/>
                          </a:solidFill>
                          <a:latin typeface="Cambria Math" panose="02040503050406030204" pitchFamily="18" charset="0"/>
                          <a:ea typeface="Cambria Math" panose="02040503050406030204" pitchFamily="18" charset="0"/>
                        </a:rPr>
                        <m:t>(</m:t>
                      </m:r>
                      <m:sSub>
                        <m:sSubPr>
                          <m:ctrlPr>
                            <a:rPr lang="en-US" altLang="zh-TW" sz="1600" i="1">
                              <a:solidFill>
                                <a:schemeClr val="tx2"/>
                              </a:solidFill>
                              <a:latin typeface="Cambria Math" panose="02040503050406030204" pitchFamily="18" charset="0"/>
                            </a:rPr>
                          </m:ctrlPr>
                        </m:sSubPr>
                        <m:e>
                          <m:r>
                            <a:rPr lang="en-US" altLang="zh-TW" sz="1600" i="1">
                              <a:solidFill>
                                <a:schemeClr val="tx2"/>
                              </a:solidFill>
                              <a:latin typeface="Cambria Math" panose="02040503050406030204" pitchFamily="18" charset="0"/>
                            </a:rPr>
                            <m:t>𝑛𝐸𝑃𝐼</m:t>
                          </m:r>
                        </m:e>
                        <m:sub>
                          <m:r>
                            <a:rPr lang="en-US" altLang="zh-TW" sz="1600" i="1">
                              <a:solidFill>
                                <a:schemeClr val="tx2"/>
                              </a:solidFill>
                              <a:latin typeface="Cambria Math" panose="02040503050406030204" pitchFamily="18" charset="0"/>
                            </a:rPr>
                            <m:t>𝑊𝑊𝑉</m:t>
                          </m:r>
                        </m:sub>
                      </m:sSub>
                      <m:r>
                        <a:rPr lang="en-US" altLang="zh-TW" sz="1600" i="1">
                          <a:solidFill>
                            <a:schemeClr val="tx2"/>
                          </a:solidFill>
                          <a:latin typeface="Cambria Math" panose="02040503050406030204" pitchFamily="18" charset="0"/>
                          <a:ea typeface="Cambria Math" panose="02040503050406030204" pitchFamily="18" charset="0"/>
                        </a:rPr>
                        <m:t>)</m:t>
                      </m:r>
                    </m:oMath>
                  </m:oMathPara>
                </a14:m>
                <a:endParaRPr lang="zh-TW" altLang="en-US" sz="1600" dirty="0"/>
              </a:p>
            </p:txBody>
          </p:sp>
        </mc:Choice>
        <mc:Fallback xmlns="">
          <p:sp>
            <p:nvSpPr>
              <p:cNvPr id="11" name="文字方塊 10">
                <a:extLst>
                  <a:ext uri="{FF2B5EF4-FFF2-40B4-BE49-F238E27FC236}">
                    <a16:creationId xmlns:a16="http://schemas.microsoft.com/office/drawing/2014/main" id="{4645B669-F8C6-4EA9-8112-54F929AAEC3F}"/>
                  </a:ext>
                </a:extLst>
              </p:cNvPr>
              <p:cNvSpPr txBox="1">
                <a:spLocks noRot="1" noChangeAspect="1" noMove="1" noResize="1" noEditPoints="1" noAdjustHandles="1" noChangeArrowheads="1" noChangeShapeType="1" noTextEdit="1"/>
              </p:cNvSpPr>
              <p:nvPr/>
            </p:nvSpPr>
            <p:spPr>
              <a:xfrm>
                <a:off x="1680150" y="4935231"/>
                <a:ext cx="3648115" cy="246221"/>
              </a:xfrm>
              <a:prstGeom prst="rect">
                <a:avLst/>
              </a:prstGeom>
              <a:blipFill>
                <a:blip r:embed="rId6"/>
                <a:stretch>
                  <a:fillRect l="-334" t="-5000" r="-1003" b="-275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文字方塊 11">
                <a:extLst>
                  <a:ext uri="{FF2B5EF4-FFF2-40B4-BE49-F238E27FC236}">
                    <a16:creationId xmlns:a16="http://schemas.microsoft.com/office/drawing/2014/main" id="{ECC7049A-798F-4120-B60D-B53DE8679576}"/>
                  </a:ext>
                </a:extLst>
              </p:cNvPr>
              <p:cNvSpPr txBox="1"/>
              <p:nvPr/>
            </p:nvSpPr>
            <p:spPr>
              <a:xfrm>
                <a:off x="1742863" y="5402119"/>
                <a:ext cx="1796069" cy="246221"/>
              </a:xfrm>
              <a:prstGeom prst="rect">
                <a:avLst/>
              </a:prstGeom>
              <a:noFill/>
            </p:spPr>
            <p:txBody>
              <a:bodyPr wrap="none" lIns="0" tIns="0" rIns="0" bIns="0" rtlCol="0">
                <a:spAutoFit/>
              </a:bodyPr>
              <a:lstStyle/>
              <a:p>
                <a14:m>
                  <m:oMath xmlns:m="http://schemas.openxmlformats.org/officeDocument/2006/math">
                    <m:sSub>
                      <m:sSubPr>
                        <m:ctrlPr>
                          <a:rPr lang="en-US" altLang="zh-TW" sz="1600" i="1" smtClean="0">
                            <a:solidFill>
                              <a:schemeClr val="accent1">
                                <a:lumMod val="75000"/>
                              </a:schemeClr>
                            </a:solidFill>
                            <a:latin typeface="Cambria Math" panose="02040503050406030204" pitchFamily="18" charset="0"/>
                          </a:rPr>
                        </m:ctrlPr>
                      </m:sSubPr>
                      <m:e>
                        <m:r>
                          <a:rPr lang="en-US" altLang="zh-TW" sz="1600" i="1">
                            <a:solidFill>
                              <a:schemeClr val="accent1">
                                <a:lumMod val="75000"/>
                              </a:schemeClr>
                            </a:solidFill>
                            <a:latin typeface="Cambria Math" panose="02040503050406030204" pitchFamily="18" charset="0"/>
                          </a:rPr>
                          <m:t>𝑛𝐸𝑃𝐼</m:t>
                        </m:r>
                      </m:e>
                      <m:sub>
                        <m:r>
                          <a:rPr lang="en-US" altLang="zh-TW" sz="1600" b="0" i="1" smtClean="0">
                            <a:solidFill>
                              <a:schemeClr val="accent1">
                                <a:lumMod val="75000"/>
                              </a:schemeClr>
                            </a:solidFill>
                            <a:latin typeface="Cambria Math" panose="02040503050406030204" pitchFamily="18" charset="0"/>
                          </a:rPr>
                          <m:t>𝐸𝑋</m:t>
                        </m:r>
                      </m:sub>
                    </m:sSub>
                    <m:r>
                      <a:rPr lang="en-US" altLang="zh-TW" sz="1600" i="1" smtClean="0">
                        <a:solidFill>
                          <a:schemeClr val="tx2"/>
                        </a:solidFill>
                        <a:latin typeface="Cambria Math" panose="02040503050406030204" pitchFamily="18" charset="0"/>
                      </a:rPr>
                      <m:t>=</m:t>
                    </m:r>
                  </m:oMath>
                </a14:m>
                <a:r>
                  <a:rPr lang="zh-TW" altLang="en-US" sz="1600" dirty="0"/>
                  <a:t> </a:t>
                </a:r>
                <a:r>
                  <a:rPr lang="en-US" altLang="zh-TW" sz="1600" i="1" dirty="0">
                    <a:solidFill>
                      <a:schemeClr val="tx2"/>
                    </a:solidFill>
                    <a:latin typeface="Cambria Math" panose="02040503050406030204" pitchFamily="18" charset="0"/>
                  </a:rPr>
                  <a:t>NPI </a:t>
                </a:r>
                <a:r>
                  <a:rPr lang="en-US" altLang="zh-TW" sz="1600" dirty="0">
                    <a:solidFill>
                      <a:schemeClr val="tx2"/>
                    </a:solidFill>
                    <a:latin typeface="Cambria Math" panose="02040503050406030204" pitchFamily="18" charset="0"/>
                  </a:rPr>
                  <a:t>+</a:t>
                </a:r>
                <a:r>
                  <a:rPr lang="en-US" altLang="zh-TW" sz="1600" i="1" dirty="0">
                    <a:solidFill>
                      <a:schemeClr val="tx2"/>
                    </a:solidFill>
                    <a:latin typeface="Cambria Math" panose="02040503050406030204" pitchFamily="18" charset="0"/>
                  </a:rPr>
                  <a:t> SPI</a:t>
                </a:r>
                <a:endParaRPr lang="zh-TW" altLang="en-US" sz="1600" i="1" dirty="0">
                  <a:solidFill>
                    <a:schemeClr val="tx2"/>
                  </a:solidFill>
                  <a:latin typeface="Cambria Math" panose="02040503050406030204" pitchFamily="18" charset="0"/>
                </a:endParaRPr>
              </a:p>
            </p:txBody>
          </p:sp>
        </mc:Choice>
        <mc:Fallback xmlns="">
          <p:sp>
            <p:nvSpPr>
              <p:cNvPr id="12" name="文字方塊 11">
                <a:extLst>
                  <a:ext uri="{FF2B5EF4-FFF2-40B4-BE49-F238E27FC236}">
                    <a16:creationId xmlns:a16="http://schemas.microsoft.com/office/drawing/2014/main" id="{ECC7049A-798F-4120-B60D-B53DE8679576}"/>
                  </a:ext>
                </a:extLst>
              </p:cNvPr>
              <p:cNvSpPr txBox="1">
                <a:spLocks noRot="1" noChangeAspect="1" noMove="1" noResize="1" noEditPoints="1" noAdjustHandles="1" noChangeArrowheads="1" noChangeShapeType="1" noTextEdit="1"/>
              </p:cNvSpPr>
              <p:nvPr/>
            </p:nvSpPr>
            <p:spPr>
              <a:xfrm>
                <a:off x="1742863" y="5402119"/>
                <a:ext cx="1796069" cy="246221"/>
              </a:xfrm>
              <a:prstGeom prst="rect">
                <a:avLst/>
              </a:prstGeom>
              <a:blipFill>
                <a:blip r:embed="rId7"/>
                <a:stretch>
                  <a:fillRect l="-4068" t="-31707" r="-5424" b="-41463"/>
                </a:stretch>
              </a:blipFill>
            </p:spPr>
            <p:txBody>
              <a:bodyPr/>
              <a:lstStyle/>
              <a:p>
                <a:r>
                  <a:rPr lang="zh-TW" altLang="en-US">
                    <a:noFill/>
                  </a:rPr>
                  <a:t> </a:t>
                </a:r>
              </a:p>
            </p:txBody>
          </p:sp>
        </mc:Fallback>
      </mc:AlternateContent>
      <p:sp>
        <p:nvSpPr>
          <p:cNvPr id="3" name="左大括弧 2">
            <a:extLst>
              <a:ext uri="{FF2B5EF4-FFF2-40B4-BE49-F238E27FC236}">
                <a16:creationId xmlns:a16="http://schemas.microsoft.com/office/drawing/2014/main" id="{787438C6-0F89-498F-9A06-266D0B21C6D0}"/>
              </a:ext>
            </a:extLst>
          </p:cNvPr>
          <p:cNvSpPr/>
          <p:nvPr/>
        </p:nvSpPr>
        <p:spPr>
          <a:xfrm>
            <a:off x="1341155" y="4535513"/>
            <a:ext cx="208344" cy="1173732"/>
          </a:xfrm>
          <a:prstGeom prst="leftBrace">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4" name="矩形 3"/>
          <p:cNvSpPr/>
          <p:nvPr/>
        </p:nvSpPr>
        <p:spPr>
          <a:xfrm>
            <a:off x="491526" y="2862262"/>
            <a:ext cx="7896118" cy="544160"/>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8830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DFC4C089-0603-4F62-BE29-39EE14B2F910}"/>
              </a:ext>
            </a:extLst>
          </p:cNvPr>
          <p:cNvGrpSpPr/>
          <p:nvPr/>
        </p:nvGrpSpPr>
        <p:grpSpPr>
          <a:xfrm>
            <a:off x="0" y="846464"/>
            <a:ext cx="9144000" cy="4642463"/>
            <a:chOff x="0" y="1254821"/>
            <a:chExt cx="9144000" cy="4642463"/>
          </a:xfrm>
        </p:grpSpPr>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25284"/>
              <a:ext cx="9144000" cy="4572000"/>
            </a:xfrm>
            <a:prstGeom prst="rect">
              <a:avLst/>
            </a:prstGeom>
          </p:spPr>
        </p:pic>
        <p:sp>
          <p:nvSpPr>
            <p:cNvPr id="5" name="文字方塊 4"/>
            <p:cNvSpPr txBox="1"/>
            <p:nvPr/>
          </p:nvSpPr>
          <p:spPr>
            <a:xfrm>
              <a:off x="503605" y="1281059"/>
              <a:ext cx="1793889" cy="338554"/>
            </a:xfrm>
            <a:prstGeom prst="rect">
              <a:avLst/>
            </a:prstGeom>
            <a:noFill/>
          </p:spPr>
          <p:txBody>
            <a:bodyPr wrap="square" rtlCol="0">
              <a:spAutoFit/>
            </a:bodyPr>
            <a:lstStyle/>
            <a:p>
              <a:r>
                <a:rPr lang="en-US" altLang="zh-TW" sz="1600" dirty="0">
                  <a:solidFill>
                    <a:schemeClr val="tx2"/>
                  </a:solidFill>
                  <a:latin typeface="Times New Roman" panose="02020603050405020304" pitchFamily="18" charset="0"/>
                  <a:cs typeface="Times New Roman" panose="02020603050405020304" pitchFamily="18" charset="0"/>
                </a:rPr>
                <a:t>Strong El Niño</a:t>
              </a:r>
              <a:endParaRPr lang="zh-TW" altLang="en-US" sz="1600" dirty="0">
                <a:solidFill>
                  <a:schemeClr val="tx2"/>
                </a:solidFill>
                <a:latin typeface="Times New Roman" panose="02020603050405020304" pitchFamily="18" charset="0"/>
                <a:cs typeface="Times New Roman" panose="02020603050405020304" pitchFamily="18" charset="0"/>
              </a:endParaRPr>
            </a:p>
          </p:txBody>
        </p:sp>
        <p:sp>
          <p:nvSpPr>
            <p:cNvPr id="6" name="文字方塊 5"/>
            <p:cNvSpPr txBox="1"/>
            <p:nvPr/>
          </p:nvSpPr>
          <p:spPr>
            <a:xfrm>
              <a:off x="2618255" y="1277971"/>
              <a:ext cx="1793888" cy="338554"/>
            </a:xfrm>
            <a:prstGeom prst="rect">
              <a:avLst/>
            </a:prstGeom>
            <a:noFill/>
          </p:spPr>
          <p:txBody>
            <a:bodyPr wrap="square" rtlCol="0">
              <a:spAutoFit/>
            </a:bodyPr>
            <a:lstStyle/>
            <a:p>
              <a:r>
                <a:rPr lang="en-US" altLang="zh-TW" sz="1600" dirty="0">
                  <a:solidFill>
                    <a:schemeClr val="tx2"/>
                  </a:solidFill>
                  <a:latin typeface="Times New Roman" panose="02020603050405020304" pitchFamily="18" charset="0"/>
                  <a:cs typeface="Times New Roman" panose="02020603050405020304" pitchFamily="18" charset="0"/>
                </a:rPr>
                <a:t>Weak El Niño</a:t>
              </a:r>
              <a:endParaRPr lang="zh-TW" altLang="en-US" sz="1600" dirty="0">
                <a:solidFill>
                  <a:schemeClr val="tx2"/>
                </a:solidFill>
                <a:latin typeface="Times New Roman" panose="02020603050405020304" pitchFamily="18" charset="0"/>
                <a:cs typeface="Times New Roman" panose="02020603050405020304" pitchFamily="18" charset="0"/>
              </a:endParaRPr>
            </a:p>
          </p:txBody>
        </p:sp>
        <p:sp>
          <p:nvSpPr>
            <p:cNvPr id="7" name="文字方塊 6"/>
            <p:cNvSpPr txBox="1"/>
            <p:nvPr/>
          </p:nvSpPr>
          <p:spPr>
            <a:xfrm>
              <a:off x="4649767" y="1283396"/>
              <a:ext cx="1613968" cy="338554"/>
            </a:xfrm>
            <a:prstGeom prst="rect">
              <a:avLst/>
            </a:prstGeom>
            <a:noFill/>
          </p:spPr>
          <p:txBody>
            <a:bodyPr wrap="square" rtlCol="0">
              <a:spAutoFit/>
            </a:bodyPr>
            <a:lstStyle/>
            <a:p>
              <a:r>
                <a:rPr lang="en-US" altLang="zh-TW" sz="1600" dirty="0">
                  <a:solidFill>
                    <a:schemeClr val="tx2"/>
                  </a:solidFill>
                  <a:latin typeface="Times New Roman" panose="02020603050405020304" pitchFamily="18" charset="0"/>
                  <a:cs typeface="Times New Roman" panose="02020603050405020304" pitchFamily="18" charset="0"/>
                </a:rPr>
                <a:t>Strong La Niña</a:t>
              </a:r>
              <a:endParaRPr lang="zh-TW" altLang="en-US" sz="1600" dirty="0">
                <a:solidFill>
                  <a:schemeClr val="tx2"/>
                </a:solidFill>
                <a:latin typeface="Times New Roman" panose="02020603050405020304" pitchFamily="18" charset="0"/>
                <a:cs typeface="Times New Roman" panose="02020603050405020304" pitchFamily="18" charset="0"/>
              </a:endParaRPr>
            </a:p>
          </p:txBody>
        </p:sp>
        <p:sp>
          <p:nvSpPr>
            <p:cNvPr id="8" name="文字方塊 7"/>
            <p:cNvSpPr txBox="1"/>
            <p:nvPr/>
          </p:nvSpPr>
          <p:spPr>
            <a:xfrm>
              <a:off x="6713115" y="1254821"/>
              <a:ext cx="1763203" cy="338554"/>
            </a:xfrm>
            <a:prstGeom prst="rect">
              <a:avLst/>
            </a:prstGeom>
            <a:noFill/>
          </p:spPr>
          <p:txBody>
            <a:bodyPr wrap="square" rtlCol="0">
              <a:spAutoFit/>
            </a:bodyPr>
            <a:lstStyle/>
            <a:p>
              <a:r>
                <a:rPr lang="en-US" altLang="zh-TW" sz="1600" dirty="0">
                  <a:solidFill>
                    <a:schemeClr val="tx2"/>
                  </a:solidFill>
                  <a:latin typeface="Times New Roman" panose="02020603050405020304" pitchFamily="18" charset="0"/>
                  <a:cs typeface="Times New Roman" panose="02020603050405020304" pitchFamily="18" charset="0"/>
                </a:rPr>
                <a:t>Weak La Niña</a:t>
              </a:r>
              <a:endParaRPr lang="zh-TW" altLang="en-US" sz="1600" dirty="0">
                <a:solidFill>
                  <a:schemeClr val="tx2"/>
                </a:solidFill>
                <a:latin typeface="Times New Roman" panose="02020603050405020304" pitchFamily="18" charset="0"/>
                <a:cs typeface="Times New Roman" panose="02020603050405020304" pitchFamily="18" charset="0"/>
              </a:endParaRPr>
            </a:p>
          </p:txBody>
        </p:sp>
      </p:grpSp>
      <p:sp>
        <p:nvSpPr>
          <p:cNvPr id="10" name="文字方塊 9"/>
          <p:cNvSpPr txBox="1"/>
          <p:nvPr/>
        </p:nvSpPr>
        <p:spPr>
          <a:xfrm>
            <a:off x="7211724" y="545071"/>
            <a:ext cx="1850186" cy="461665"/>
          </a:xfrm>
          <a:prstGeom prst="rect">
            <a:avLst/>
          </a:prstGeom>
          <a:noFill/>
        </p:spPr>
        <p:txBody>
          <a:bodyPr wrap="none" rtlCol="0">
            <a:spAutoFit/>
          </a:bodyPr>
          <a:lstStyle/>
          <a:p>
            <a:r>
              <a:rPr lang="en-US" altLang="zh-TW" sz="2400" dirty="0">
                <a:solidFill>
                  <a:schemeClr val="tx2"/>
                </a:solidFill>
                <a:latin typeface="Times New Roman" panose="02020603050405020304" pitchFamily="18" charset="0"/>
                <a:cs typeface="Times New Roman" panose="02020603050405020304" pitchFamily="18" charset="0"/>
              </a:rPr>
              <a:t>D20 anomaly</a:t>
            </a:r>
            <a:endParaRPr lang="zh-TW" altLang="en-US" sz="2400" dirty="0">
              <a:solidFill>
                <a:schemeClr val="tx2"/>
              </a:solidFill>
              <a:latin typeface="Times New Roman" panose="02020603050405020304" pitchFamily="18" charset="0"/>
              <a:cs typeface="Times New Roman" panose="02020603050405020304" pitchFamily="18" charset="0"/>
            </a:endParaRPr>
          </a:p>
        </p:txBody>
      </p:sp>
      <p:sp>
        <p:nvSpPr>
          <p:cNvPr id="2" name="矩形 1">
            <a:extLst>
              <a:ext uri="{FF2B5EF4-FFF2-40B4-BE49-F238E27FC236}">
                <a16:creationId xmlns:a16="http://schemas.microsoft.com/office/drawing/2014/main" id="{F213425B-0D29-48B5-8F10-37185B04C0DD}"/>
              </a:ext>
            </a:extLst>
          </p:cNvPr>
          <p:cNvSpPr/>
          <p:nvPr/>
        </p:nvSpPr>
        <p:spPr>
          <a:xfrm>
            <a:off x="134180" y="86026"/>
            <a:ext cx="4093108" cy="707886"/>
          </a:xfrm>
          <a:prstGeom prst="rect">
            <a:avLst/>
          </a:prstGeom>
        </p:spPr>
        <p:txBody>
          <a:bodyPr wrap="none">
            <a:spAutoFit/>
          </a:bodyPr>
          <a:lstStyle/>
          <a:p>
            <a:r>
              <a:rPr lang="en-US" altLang="zh-TW" sz="4000" dirty="0">
                <a:solidFill>
                  <a:srgbClr val="000000"/>
                </a:solidFill>
                <a:latin typeface="Times New Roman" panose="02020603050405020304" pitchFamily="18" charset="0"/>
                <a:cs typeface="Times New Roman" panose="02020603050405020304" pitchFamily="18" charset="0"/>
              </a:rPr>
              <a:t>WWV propagation</a:t>
            </a:r>
            <a:endParaRPr lang="zh-TW" altLang="en-US" sz="4000" dirty="0">
              <a:solidFill>
                <a:srgbClr val="000000"/>
              </a:solidFill>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AD12BDB4-45D8-45A3-8BC4-9C44F1001866}"/>
              </a:ext>
            </a:extLst>
          </p:cNvPr>
          <p:cNvSpPr/>
          <p:nvPr/>
        </p:nvSpPr>
        <p:spPr>
          <a:xfrm>
            <a:off x="77767" y="5279718"/>
            <a:ext cx="9144000" cy="923330"/>
          </a:xfrm>
          <a:prstGeom prst="rect">
            <a:avLst/>
          </a:prstGeom>
        </p:spPr>
        <p:txBody>
          <a:bodyPr wrap="square">
            <a:spAutoFit/>
          </a:bodyPr>
          <a:lstStyle/>
          <a:p>
            <a:r>
              <a:rPr lang="en-US" altLang="zh-TW" dirty="0">
                <a:solidFill>
                  <a:srgbClr val="000000"/>
                </a:solidFill>
                <a:latin typeface="Times New Roman" panose="02020603050405020304" pitchFamily="18" charset="0"/>
                <a:cs typeface="Times New Roman" panose="02020603050405020304" pitchFamily="18" charset="0"/>
              </a:rPr>
              <a:t>An evident thermocline anomaly deepening (or shoaling) toward the east over time, indicating the pronounced positive (or negative) ocean heat content anomalies propagating eastward along the equator in the El Nino (or La Nina).</a:t>
            </a:r>
            <a:endParaRPr lang="zh-TW" altLang="en-US" dirty="0">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id="{FFD992B1-7679-42DA-B7B8-4693FD5E9EF9}"/>
              </a:ext>
            </a:extLst>
          </p:cNvPr>
          <p:cNvSpPr/>
          <p:nvPr/>
        </p:nvSpPr>
        <p:spPr>
          <a:xfrm>
            <a:off x="1177894" y="6215503"/>
            <a:ext cx="7197704" cy="461665"/>
          </a:xfrm>
          <a:prstGeom prst="rect">
            <a:avLst/>
          </a:prstGeom>
        </p:spPr>
        <p:txBody>
          <a:bodyPr wrap="square">
            <a:spAutoFit/>
          </a:bodyPr>
          <a:lstStyle/>
          <a:p>
            <a:r>
              <a:rPr lang="en-US" altLang="zh-TW" sz="2400" b="1" dirty="0">
                <a:solidFill>
                  <a:srgbClr val="FF0000"/>
                </a:solidFill>
              </a:rPr>
              <a:t>We can use this signature to predict ENSO</a:t>
            </a:r>
            <a:endParaRPr lang="zh-TW" altLang="en-US" sz="2400" b="1" dirty="0">
              <a:solidFill>
                <a:srgbClr val="FF0000"/>
              </a:solidFill>
            </a:endParaRPr>
          </a:p>
        </p:txBody>
      </p:sp>
    </p:spTree>
    <p:extLst>
      <p:ext uri="{BB962C8B-B14F-4D97-AF65-F5344CB8AC3E}">
        <p14:creationId xmlns:p14="http://schemas.microsoft.com/office/powerpoint/2010/main" val="70984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7504235" y="1342160"/>
            <a:ext cx="441814" cy="415083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latin typeface="Calibri" panose="020F0502020204030204"/>
              <a:ea typeface="新細明體" panose="02020500000000000000" pitchFamily="18" charset="-120"/>
            </a:endParaRPr>
          </a:p>
        </p:txBody>
      </p:sp>
      <mc:AlternateContent xmlns:mc="http://schemas.openxmlformats.org/markup-compatibility/2006" xmlns:a14="http://schemas.microsoft.com/office/drawing/2010/main">
        <mc:Choice Requires="a14">
          <p:sp>
            <p:nvSpPr>
              <p:cNvPr id="14" name="文字方塊 13"/>
              <p:cNvSpPr txBox="1"/>
              <p:nvPr/>
            </p:nvSpPr>
            <p:spPr>
              <a:xfrm>
                <a:off x="29555" y="1385413"/>
                <a:ext cx="6115328" cy="269946"/>
              </a:xfrm>
              <a:prstGeom prst="rect">
                <a:avLst/>
              </a:prstGeom>
              <a:noFill/>
            </p:spPr>
            <p:txBody>
              <a:bodyPr wrap="none" lIns="0" tIns="0" rIns="0" bIns="0" rtlCol="0">
                <a:spAutoFit/>
              </a:bodyPr>
              <a:lstStyle/>
              <a:p>
                <a:pPr defTabSz="685800"/>
                <a14:m>
                  <m:oMathPara xmlns:m="http://schemas.openxmlformats.org/officeDocument/2006/math">
                    <m:oMathParaPr>
                      <m:jc m:val="centerGroup"/>
                    </m:oMathParaPr>
                    <m:oMath xmlns:m="http://schemas.openxmlformats.org/officeDocument/2006/math">
                      <m:sSub>
                        <m:sSubPr>
                          <m:ctrlPr>
                            <a:rPr lang="en-US" altLang="zh-TW" sz="1600" i="1">
                              <a:solidFill>
                                <a:srgbClr val="FF0000"/>
                              </a:solidFill>
                              <a:latin typeface="Cambria Math" panose="02040503050406030204" pitchFamily="18" charset="0"/>
                            </a:rPr>
                          </m:ctrlPr>
                        </m:sSubPr>
                        <m:e>
                          <m:r>
                            <a:rPr lang="en-US" altLang="zh-TW" sz="1600" i="1">
                              <a:solidFill>
                                <a:srgbClr val="FF0000"/>
                              </a:solidFill>
                              <a:latin typeface="Cambria Math" panose="02040503050406030204" pitchFamily="18" charset="0"/>
                            </a:rPr>
                            <m:t>𝑛𝐸𝑃𝐼</m:t>
                          </m:r>
                        </m:e>
                        <m:sub>
                          <m:r>
                            <a:rPr lang="en-US" altLang="zh-TW" sz="1600" i="1">
                              <a:solidFill>
                                <a:srgbClr val="FF0000"/>
                              </a:solidFill>
                              <a:latin typeface="Cambria Math" panose="02040503050406030204" pitchFamily="18" charset="0"/>
                            </a:rPr>
                            <m:t>𝑊𝑊𝑉</m:t>
                          </m:r>
                        </m:sub>
                      </m:sSub>
                      <m:r>
                        <a:rPr lang="en-US" altLang="zh-TW" sz="1600" i="1">
                          <a:solidFill>
                            <a:prstClr val="black"/>
                          </a:solidFill>
                          <a:latin typeface="Cambria Math" panose="02040503050406030204" pitchFamily="18" charset="0"/>
                        </a:rPr>
                        <m:t>=</m:t>
                      </m:r>
                      <m:sSub>
                        <m:sSubPr>
                          <m:ctrlPr>
                            <a:rPr lang="en-US" altLang="zh-TW" sz="1600" i="1">
                              <a:solidFill>
                                <a:prstClr val="black"/>
                              </a:solidFill>
                              <a:latin typeface="Cambria Math" panose="02040503050406030204" pitchFamily="18" charset="0"/>
                            </a:rPr>
                          </m:ctrlPr>
                        </m:sSubPr>
                        <m:e>
                          <m:r>
                            <a:rPr lang="zh-TW" altLang="en-US" sz="1600" i="1">
                              <a:solidFill>
                                <a:prstClr val="black"/>
                              </a:solidFill>
                              <a:latin typeface="Cambria Math" panose="02040503050406030204" pitchFamily="18" charset="0"/>
                            </a:rPr>
                            <m:t>𝛼</m:t>
                          </m:r>
                        </m:e>
                        <m:sub>
                          <m:r>
                            <a:rPr lang="en-US" altLang="zh-TW" sz="1600" i="1">
                              <a:solidFill>
                                <a:prstClr val="black"/>
                              </a:solidFill>
                              <a:latin typeface="Cambria Math" panose="02040503050406030204" pitchFamily="18" charset="0"/>
                            </a:rPr>
                            <m:t>1</m:t>
                          </m:r>
                        </m:sub>
                      </m:sSub>
                      <m:sSub>
                        <m:sSubPr>
                          <m:ctrlPr>
                            <a:rPr lang="en-US" altLang="zh-TW" sz="1600" i="1">
                              <a:solidFill>
                                <a:prstClr val="black"/>
                              </a:solidFill>
                              <a:latin typeface="Cambria Math" panose="02040503050406030204" pitchFamily="18" charset="0"/>
                            </a:rPr>
                          </m:ctrlPr>
                        </m:sSubPr>
                        <m:e>
                          <m:r>
                            <a:rPr lang="en-US" altLang="zh-TW" sz="1600" i="1">
                              <a:solidFill>
                                <a:prstClr val="black"/>
                              </a:solidFill>
                              <a:latin typeface="Cambria Math" panose="02040503050406030204" pitchFamily="18" charset="0"/>
                            </a:rPr>
                            <m:t>𝐷</m:t>
                          </m:r>
                          <m:r>
                            <a:rPr lang="en-US" altLang="zh-TW" sz="1600" i="1">
                              <a:solidFill>
                                <a:prstClr val="black"/>
                              </a:solidFill>
                              <a:latin typeface="Cambria Math" panose="02040503050406030204" pitchFamily="18" charset="0"/>
                            </a:rPr>
                            <m:t>20</m:t>
                          </m:r>
                          <m:r>
                            <a:rPr lang="en-US" altLang="zh-TW" sz="1600" i="1">
                              <a:solidFill>
                                <a:prstClr val="black"/>
                              </a:solidFill>
                              <a:latin typeface="Cambria Math" panose="02040503050406030204" pitchFamily="18" charset="0"/>
                            </a:rPr>
                            <m:t>𝑎</m:t>
                          </m:r>
                        </m:e>
                        <m:sub>
                          <m:r>
                            <a:rPr lang="en-US" altLang="zh-TW" sz="1600" i="1">
                              <a:solidFill>
                                <a:prstClr val="black"/>
                              </a:solidFill>
                              <a:latin typeface="Cambria Math" panose="02040503050406030204" pitchFamily="18" charset="0"/>
                            </a:rPr>
                            <m:t>180</m:t>
                          </m:r>
                          <m:r>
                            <a:rPr lang="en-US" altLang="zh-TW" sz="1600" i="1">
                              <a:solidFill>
                                <a:prstClr val="black"/>
                              </a:solidFill>
                              <a:latin typeface="Cambria Math" panose="02040503050406030204" pitchFamily="18" charset="0"/>
                              <a:ea typeface="Cambria Math" panose="02040503050406030204" pitchFamily="18" charset="0"/>
                            </a:rPr>
                            <m:t>°(</m:t>
                          </m:r>
                          <m:r>
                            <a:rPr lang="en-US" altLang="zh-TW" sz="1600" i="1">
                              <a:solidFill>
                                <a:prstClr val="black"/>
                              </a:solidFill>
                              <a:latin typeface="Cambria Math" panose="02040503050406030204" pitchFamily="18" charset="0"/>
                              <a:ea typeface="Cambria Math" panose="02040503050406030204" pitchFamily="18" charset="0"/>
                            </a:rPr>
                            <m:t>𝑡</m:t>
                          </m:r>
                          <m:r>
                            <a:rPr lang="en-US" altLang="zh-TW" sz="1600" i="1">
                              <a:solidFill>
                                <a:prstClr val="black"/>
                              </a:solidFill>
                              <a:latin typeface="Cambria Math" panose="02040503050406030204" pitchFamily="18" charset="0"/>
                              <a:ea typeface="Cambria Math" panose="02040503050406030204" pitchFamily="18" charset="0"/>
                            </a:rPr>
                            <m:t>−25)</m:t>
                          </m:r>
                        </m:sub>
                      </m:sSub>
                      <m:r>
                        <a:rPr lang="en-US" altLang="zh-TW" sz="1600" i="1">
                          <a:solidFill>
                            <a:prstClr val="black"/>
                          </a:solidFill>
                          <a:latin typeface="Cambria Math" panose="02040503050406030204" pitchFamily="18" charset="0"/>
                        </a:rPr>
                        <m:t>+</m:t>
                      </m:r>
                      <m:sSub>
                        <m:sSubPr>
                          <m:ctrlPr>
                            <a:rPr lang="en-US" altLang="zh-TW" sz="1600" i="1">
                              <a:solidFill>
                                <a:prstClr val="black"/>
                              </a:solidFill>
                              <a:latin typeface="Cambria Math" panose="02040503050406030204" pitchFamily="18" charset="0"/>
                            </a:rPr>
                          </m:ctrlPr>
                        </m:sSubPr>
                        <m:e>
                          <m:r>
                            <a:rPr lang="zh-TW" altLang="en-US" sz="1600" i="1">
                              <a:solidFill>
                                <a:prstClr val="black"/>
                              </a:solidFill>
                              <a:latin typeface="Cambria Math" panose="02040503050406030204" pitchFamily="18" charset="0"/>
                            </a:rPr>
                            <m:t>𝛼</m:t>
                          </m:r>
                        </m:e>
                        <m:sub>
                          <m:r>
                            <a:rPr lang="en-US" altLang="zh-TW" sz="1600" i="1">
                              <a:solidFill>
                                <a:prstClr val="black"/>
                              </a:solidFill>
                              <a:latin typeface="Cambria Math" panose="02040503050406030204" pitchFamily="18" charset="0"/>
                            </a:rPr>
                            <m:t>2</m:t>
                          </m:r>
                        </m:sub>
                      </m:sSub>
                      <m:sSub>
                        <m:sSubPr>
                          <m:ctrlPr>
                            <a:rPr lang="en-US" altLang="zh-TW" sz="1600" i="1">
                              <a:solidFill>
                                <a:prstClr val="black"/>
                              </a:solidFill>
                              <a:latin typeface="Cambria Math" panose="02040503050406030204" pitchFamily="18" charset="0"/>
                            </a:rPr>
                          </m:ctrlPr>
                        </m:sSubPr>
                        <m:e>
                          <m:r>
                            <a:rPr lang="en-US" altLang="zh-TW" sz="1600" i="1">
                              <a:solidFill>
                                <a:prstClr val="black"/>
                              </a:solidFill>
                              <a:latin typeface="Cambria Math" panose="02040503050406030204" pitchFamily="18" charset="0"/>
                            </a:rPr>
                            <m:t>𝐷</m:t>
                          </m:r>
                          <m:r>
                            <a:rPr lang="en-US" altLang="zh-TW" sz="1600" i="1">
                              <a:solidFill>
                                <a:prstClr val="black"/>
                              </a:solidFill>
                              <a:latin typeface="Cambria Math" panose="02040503050406030204" pitchFamily="18" charset="0"/>
                            </a:rPr>
                            <m:t>20</m:t>
                          </m:r>
                          <m:r>
                            <a:rPr lang="en-US" altLang="zh-TW" sz="1600" i="1">
                              <a:solidFill>
                                <a:prstClr val="black"/>
                              </a:solidFill>
                              <a:latin typeface="Cambria Math" panose="02040503050406030204" pitchFamily="18" charset="0"/>
                            </a:rPr>
                            <m:t>𝑎</m:t>
                          </m:r>
                        </m:e>
                        <m:sub>
                          <m:r>
                            <a:rPr lang="en-US" altLang="zh-TW" sz="1600" i="1">
                              <a:solidFill>
                                <a:prstClr val="black"/>
                              </a:solidFill>
                              <a:latin typeface="Cambria Math" panose="02040503050406030204" pitchFamily="18" charset="0"/>
                            </a:rPr>
                            <m:t>170</m:t>
                          </m:r>
                          <m:r>
                            <a:rPr lang="en-US" altLang="zh-TW" sz="1600" i="1">
                              <a:solidFill>
                                <a:prstClr val="black"/>
                              </a:solidFill>
                              <a:latin typeface="Cambria Math" panose="02040503050406030204" pitchFamily="18" charset="0"/>
                              <a:ea typeface="Cambria Math" panose="02040503050406030204" pitchFamily="18" charset="0"/>
                            </a:rPr>
                            <m:t>°</m:t>
                          </m:r>
                          <m:r>
                            <a:rPr lang="en-US" altLang="zh-TW" sz="1600" i="1">
                              <a:solidFill>
                                <a:prstClr val="black"/>
                              </a:solidFill>
                              <a:latin typeface="Cambria Math" panose="02040503050406030204" pitchFamily="18" charset="0"/>
                              <a:ea typeface="Cambria Math" panose="02040503050406030204" pitchFamily="18" charset="0"/>
                            </a:rPr>
                            <m:t>𝑤</m:t>
                          </m:r>
                          <m:r>
                            <a:rPr lang="en-US" altLang="zh-TW" sz="1600" i="1">
                              <a:solidFill>
                                <a:prstClr val="black"/>
                              </a:solidFill>
                              <a:latin typeface="Cambria Math" panose="02040503050406030204" pitchFamily="18" charset="0"/>
                              <a:ea typeface="Cambria Math" panose="02040503050406030204" pitchFamily="18" charset="0"/>
                            </a:rPr>
                            <m:t>(</m:t>
                          </m:r>
                          <m:r>
                            <a:rPr lang="en-US" altLang="zh-TW" sz="1600" i="1">
                              <a:solidFill>
                                <a:prstClr val="black"/>
                              </a:solidFill>
                              <a:latin typeface="Cambria Math" panose="02040503050406030204" pitchFamily="18" charset="0"/>
                              <a:ea typeface="Cambria Math" panose="02040503050406030204" pitchFamily="18" charset="0"/>
                            </a:rPr>
                            <m:t>𝑡</m:t>
                          </m:r>
                          <m:r>
                            <a:rPr lang="en-US" altLang="zh-TW" sz="1600" i="1">
                              <a:solidFill>
                                <a:prstClr val="black"/>
                              </a:solidFill>
                              <a:latin typeface="Cambria Math" panose="02040503050406030204" pitchFamily="18" charset="0"/>
                              <a:ea typeface="Cambria Math" panose="02040503050406030204" pitchFamily="18" charset="0"/>
                            </a:rPr>
                            <m:t>−15)</m:t>
                          </m:r>
                        </m:sub>
                      </m:sSub>
                      <m:r>
                        <a:rPr lang="en-US" altLang="zh-TW" sz="1600" i="1">
                          <a:solidFill>
                            <a:prstClr val="black"/>
                          </a:solidFill>
                          <a:latin typeface="Cambria Math" panose="02040503050406030204" pitchFamily="18" charset="0"/>
                          <a:ea typeface="Cambria Math" panose="02040503050406030204" pitchFamily="18" charset="0"/>
                        </a:rPr>
                        <m:t>+</m:t>
                      </m:r>
                      <m:sSub>
                        <m:sSubPr>
                          <m:ctrlPr>
                            <a:rPr lang="en-US" altLang="zh-TW" sz="1600" i="1">
                              <a:solidFill>
                                <a:prstClr val="black"/>
                              </a:solidFill>
                              <a:latin typeface="Cambria Math" panose="02040503050406030204" pitchFamily="18" charset="0"/>
                            </a:rPr>
                          </m:ctrlPr>
                        </m:sSubPr>
                        <m:e>
                          <m:r>
                            <a:rPr lang="zh-TW" altLang="en-US" sz="1600" i="1">
                              <a:solidFill>
                                <a:prstClr val="black"/>
                              </a:solidFill>
                              <a:latin typeface="Cambria Math" panose="02040503050406030204" pitchFamily="18" charset="0"/>
                            </a:rPr>
                            <m:t>𝛼</m:t>
                          </m:r>
                        </m:e>
                        <m:sub>
                          <m:r>
                            <a:rPr lang="en-US" altLang="zh-TW" sz="1600" i="1">
                              <a:solidFill>
                                <a:prstClr val="black"/>
                              </a:solidFill>
                              <a:latin typeface="Cambria Math" panose="02040503050406030204" pitchFamily="18" charset="0"/>
                            </a:rPr>
                            <m:t>3</m:t>
                          </m:r>
                        </m:sub>
                      </m:sSub>
                      <m:sSub>
                        <m:sSubPr>
                          <m:ctrlPr>
                            <a:rPr lang="en-US" altLang="zh-TW" sz="1600" i="1">
                              <a:solidFill>
                                <a:prstClr val="black"/>
                              </a:solidFill>
                              <a:latin typeface="Cambria Math" panose="02040503050406030204" pitchFamily="18" charset="0"/>
                            </a:rPr>
                          </m:ctrlPr>
                        </m:sSubPr>
                        <m:e>
                          <m:r>
                            <a:rPr lang="en-US" altLang="zh-TW" sz="1600" i="1">
                              <a:solidFill>
                                <a:prstClr val="black"/>
                              </a:solidFill>
                              <a:latin typeface="Cambria Math" panose="02040503050406030204" pitchFamily="18" charset="0"/>
                            </a:rPr>
                            <m:t>𝐷</m:t>
                          </m:r>
                          <m:r>
                            <a:rPr lang="en-US" altLang="zh-TW" sz="1600" i="1">
                              <a:solidFill>
                                <a:prstClr val="black"/>
                              </a:solidFill>
                              <a:latin typeface="Cambria Math" panose="02040503050406030204" pitchFamily="18" charset="0"/>
                            </a:rPr>
                            <m:t>20</m:t>
                          </m:r>
                          <m:r>
                            <a:rPr lang="en-US" altLang="zh-TW" sz="1600" i="1">
                              <a:solidFill>
                                <a:prstClr val="black"/>
                              </a:solidFill>
                              <a:latin typeface="Cambria Math" panose="02040503050406030204" pitchFamily="18" charset="0"/>
                            </a:rPr>
                            <m:t>𝑎</m:t>
                          </m:r>
                        </m:e>
                        <m:sub>
                          <m:r>
                            <a:rPr lang="en-US" altLang="zh-TW" sz="1600" i="1">
                              <a:solidFill>
                                <a:prstClr val="black"/>
                              </a:solidFill>
                              <a:latin typeface="Cambria Math" panose="02040503050406030204" pitchFamily="18" charset="0"/>
                            </a:rPr>
                            <m:t>155</m:t>
                          </m:r>
                          <m:r>
                            <a:rPr lang="en-US" altLang="zh-TW" sz="1600" i="1">
                              <a:solidFill>
                                <a:prstClr val="black"/>
                              </a:solidFill>
                              <a:latin typeface="Cambria Math" panose="02040503050406030204" pitchFamily="18" charset="0"/>
                              <a:ea typeface="Cambria Math" panose="02040503050406030204" pitchFamily="18" charset="0"/>
                            </a:rPr>
                            <m:t>°</m:t>
                          </m:r>
                          <m:r>
                            <a:rPr lang="en-US" altLang="zh-TW" sz="1600" i="1">
                              <a:solidFill>
                                <a:prstClr val="black"/>
                              </a:solidFill>
                              <a:latin typeface="Cambria Math" panose="02040503050406030204" pitchFamily="18" charset="0"/>
                              <a:ea typeface="Cambria Math" panose="02040503050406030204" pitchFamily="18" charset="0"/>
                            </a:rPr>
                            <m:t>𝑤</m:t>
                          </m:r>
                          <m:r>
                            <a:rPr lang="en-US" altLang="zh-TW" sz="1600" i="1">
                              <a:solidFill>
                                <a:prstClr val="black"/>
                              </a:solidFill>
                              <a:latin typeface="Cambria Math" panose="02040503050406030204" pitchFamily="18" charset="0"/>
                              <a:ea typeface="Cambria Math" panose="02040503050406030204" pitchFamily="18" charset="0"/>
                            </a:rPr>
                            <m:t>(</m:t>
                          </m:r>
                          <m:r>
                            <a:rPr lang="en-US" altLang="zh-TW" sz="1600" i="1">
                              <a:solidFill>
                                <a:prstClr val="black"/>
                              </a:solidFill>
                              <a:latin typeface="Cambria Math" panose="02040503050406030204" pitchFamily="18" charset="0"/>
                              <a:ea typeface="Cambria Math" panose="02040503050406030204" pitchFamily="18" charset="0"/>
                            </a:rPr>
                            <m:t>𝑡</m:t>
                          </m:r>
                          <m:r>
                            <a:rPr lang="en-US" altLang="zh-TW" sz="1600" i="1">
                              <a:solidFill>
                                <a:prstClr val="black"/>
                              </a:solidFill>
                              <a:latin typeface="Cambria Math" panose="02040503050406030204" pitchFamily="18" charset="0"/>
                              <a:ea typeface="Cambria Math" panose="02040503050406030204" pitchFamily="18" charset="0"/>
                            </a:rPr>
                            <m:t>)</m:t>
                          </m:r>
                        </m:sub>
                      </m:sSub>
                    </m:oMath>
                  </m:oMathPara>
                </a14:m>
                <a:endParaRPr lang="zh-TW" altLang="en-US" sz="16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mc:Choice>
        <mc:Fallback xmlns="">
          <p:sp>
            <p:nvSpPr>
              <p:cNvPr id="14" name="文字方塊 13"/>
              <p:cNvSpPr txBox="1">
                <a:spLocks noRot="1" noChangeAspect="1" noMove="1" noResize="1" noEditPoints="1" noAdjustHandles="1" noChangeArrowheads="1" noChangeShapeType="1" noTextEdit="1"/>
              </p:cNvSpPr>
              <p:nvPr/>
            </p:nvSpPr>
            <p:spPr>
              <a:xfrm>
                <a:off x="29555" y="1385413"/>
                <a:ext cx="6115328" cy="269946"/>
              </a:xfrm>
              <a:prstGeom prst="rect">
                <a:avLst/>
              </a:prstGeom>
              <a:blipFill>
                <a:blip r:embed="rId2"/>
                <a:stretch>
                  <a:fillRect l="-299" r="-100" b="-24444"/>
                </a:stretch>
              </a:blipFill>
            </p:spPr>
            <p:txBody>
              <a:bodyPr/>
              <a:lstStyle/>
              <a:p>
                <a:r>
                  <a:rPr lang="zh-TW" altLang="en-US">
                    <a:noFill/>
                  </a:rPr>
                  <a:t> </a:t>
                </a:r>
              </a:p>
            </p:txBody>
          </p:sp>
        </mc:Fallback>
      </mc:AlternateContent>
      <p:grpSp>
        <p:nvGrpSpPr>
          <p:cNvPr id="15" name="群組 14"/>
          <p:cNvGrpSpPr/>
          <p:nvPr/>
        </p:nvGrpSpPr>
        <p:grpSpPr>
          <a:xfrm>
            <a:off x="659754" y="3261892"/>
            <a:ext cx="4667498" cy="1329750"/>
            <a:chOff x="1143000" y="2655277"/>
            <a:chExt cx="6223331" cy="1772999"/>
          </a:xfrm>
        </p:grpSpPr>
        <p:sp>
          <p:nvSpPr>
            <p:cNvPr id="16" name="矩形 15"/>
            <p:cNvSpPr/>
            <p:nvPr/>
          </p:nvSpPr>
          <p:spPr>
            <a:xfrm>
              <a:off x="1143000" y="2655277"/>
              <a:ext cx="6223331" cy="17422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7" name="矩形 16"/>
            <p:cNvSpPr/>
            <p:nvPr/>
          </p:nvSpPr>
          <p:spPr>
            <a:xfrm>
              <a:off x="4712182" y="2736876"/>
              <a:ext cx="2539499" cy="40010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defTabSz="685800"/>
              <a:r>
                <a:rPr lang="en-US" altLang="zh-TW" sz="1350" i="1"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Phase speed: 30</a:t>
              </a:r>
              <a:r>
                <a:rPr lang="en-US" altLang="zh-TW" sz="1350" i="1" baseline="30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o</a:t>
              </a:r>
              <a:r>
                <a:rPr lang="en-US" altLang="zh-TW" sz="1350" i="1"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/month</a:t>
              </a:r>
            </a:p>
          </p:txBody>
        </p:sp>
        <p:cxnSp>
          <p:nvCxnSpPr>
            <p:cNvPr id="18" name="直線單箭頭接點 17"/>
            <p:cNvCxnSpPr/>
            <p:nvPr/>
          </p:nvCxnSpPr>
          <p:spPr>
            <a:xfrm>
              <a:off x="1758461" y="3922687"/>
              <a:ext cx="510833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橢圓 18"/>
            <p:cNvSpPr/>
            <p:nvPr/>
          </p:nvSpPr>
          <p:spPr>
            <a:xfrm>
              <a:off x="1257300" y="3192929"/>
              <a:ext cx="1213339" cy="334108"/>
            </a:xfrm>
            <a:prstGeom prst="ellipse">
              <a:avLst/>
            </a:prstGeom>
            <a:solidFill>
              <a:srgbClr val="FB5447"/>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endParaRPr lang="zh-TW" altLang="en-US" sz="1350">
                <a:solidFill>
                  <a:prstClr val="white"/>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20" name="橢圓 19"/>
            <p:cNvSpPr/>
            <p:nvPr/>
          </p:nvSpPr>
          <p:spPr>
            <a:xfrm>
              <a:off x="3015763" y="3192929"/>
              <a:ext cx="1213339" cy="334108"/>
            </a:xfrm>
            <a:prstGeom prst="ellipse">
              <a:avLst/>
            </a:prstGeom>
            <a:solidFill>
              <a:srgbClr val="FB5447"/>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endParaRPr lang="zh-TW" altLang="en-US" sz="1350">
                <a:solidFill>
                  <a:prstClr val="white"/>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21" name="橢圓 20"/>
            <p:cNvSpPr/>
            <p:nvPr/>
          </p:nvSpPr>
          <p:spPr>
            <a:xfrm>
              <a:off x="5446023" y="3192929"/>
              <a:ext cx="1213339" cy="334108"/>
            </a:xfrm>
            <a:prstGeom prst="ellipse">
              <a:avLst/>
            </a:prstGeom>
            <a:solidFill>
              <a:srgbClr val="FB5447"/>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endParaRPr lang="zh-TW" altLang="en-US" sz="1350">
                <a:solidFill>
                  <a:prstClr val="white"/>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22" name="向右箭號 21"/>
            <p:cNvSpPr/>
            <p:nvPr/>
          </p:nvSpPr>
          <p:spPr>
            <a:xfrm>
              <a:off x="2514602" y="3320799"/>
              <a:ext cx="465993" cy="10952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a:endParaRPr lang="zh-TW" altLang="en-US" sz="1350">
                <a:solidFill>
                  <a:prstClr val="white"/>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23" name="向右箭號 22"/>
            <p:cNvSpPr/>
            <p:nvPr/>
          </p:nvSpPr>
          <p:spPr>
            <a:xfrm>
              <a:off x="4608961" y="3320799"/>
              <a:ext cx="465993" cy="10952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a:endParaRPr lang="zh-TW" altLang="en-US" sz="1350">
                <a:solidFill>
                  <a:prstClr val="white"/>
                </a:solidFill>
                <a:latin typeface="Times New Roman" panose="02020603050405020304" pitchFamily="18" charset="0"/>
                <a:ea typeface="新細明體" panose="02020500000000000000" pitchFamily="18" charset="-120"/>
                <a:cs typeface="Times New Roman" panose="02020603050405020304" pitchFamily="18" charset="0"/>
              </a:endParaRPr>
            </a:p>
          </p:txBody>
        </p:sp>
        <p:cxnSp>
          <p:nvCxnSpPr>
            <p:cNvPr id="24" name="直線接點 23"/>
            <p:cNvCxnSpPr/>
            <p:nvPr/>
          </p:nvCxnSpPr>
          <p:spPr>
            <a:xfrm>
              <a:off x="1758461" y="3843554"/>
              <a:ext cx="0" cy="140677"/>
            </a:xfrm>
            <a:prstGeom prst="line">
              <a:avLst/>
            </a:prstGeom>
          </p:spPr>
          <p:style>
            <a:lnRef idx="3">
              <a:schemeClr val="dk1"/>
            </a:lnRef>
            <a:fillRef idx="0">
              <a:schemeClr val="dk1"/>
            </a:fillRef>
            <a:effectRef idx="2">
              <a:schemeClr val="dk1"/>
            </a:effectRef>
            <a:fontRef idx="minor">
              <a:schemeClr val="tx1"/>
            </a:fontRef>
          </p:style>
        </p:cxnSp>
        <p:cxnSp>
          <p:nvCxnSpPr>
            <p:cNvPr id="25" name="直線接點 24"/>
            <p:cNvCxnSpPr/>
            <p:nvPr/>
          </p:nvCxnSpPr>
          <p:spPr>
            <a:xfrm>
              <a:off x="3555020" y="3843553"/>
              <a:ext cx="0" cy="140677"/>
            </a:xfrm>
            <a:prstGeom prst="line">
              <a:avLst/>
            </a:prstGeom>
          </p:spPr>
          <p:style>
            <a:lnRef idx="3">
              <a:schemeClr val="dk1"/>
            </a:lnRef>
            <a:fillRef idx="0">
              <a:schemeClr val="dk1"/>
            </a:fillRef>
            <a:effectRef idx="2">
              <a:schemeClr val="dk1"/>
            </a:effectRef>
            <a:fontRef idx="minor">
              <a:schemeClr val="tx1"/>
            </a:fontRef>
          </p:style>
        </p:cxnSp>
        <p:cxnSp>
          <p:nvCxnSpPr>
            <p:cNvPr id="26" name="直線接點 25"/>
            <p:cNvCxnSpPr/>
            <p:nvPr/>
          </p:nvCxnSpPr>
          <p:spPr>
            <a:xfrm>
              <a:off x="6061471" y="3855276"/>
              <a:ext cx="0" cy="140677"/>
            </a:xfrm>
            <a:prstGeom prst="line">
              <a:avLst/>
            </a:prstGeom>
          </p:spPr>
          <p:style>
            <a:lnRef idx="3">
              <a:schemeClr val="dk1"/>
            </a:lnRef>
            <a:fillRef idx="0">
              <a:schemeClr val="dk1"/>
            </a:fillRef>
            <a:effectRef idx="2">
              <a:schemeClr val="dk1"/>
            </a:effectRef>
            <a:fontRef idx="minor">
              <a:schemeClr val="tx1"/>
            </a:fontRef>
          </p:style>
        </p:cxnSp>
        <p:sp>
          <p:nvSpPr>
            <p:cNvPr id="27" name="文字方塊 26"/>
            <p:cNvSpPr txBox="1"/>
            <p:nvPr/>
          </p:nvSpPr>
          <p:spPr>
            <a:xfrm>
              <a:off x="5930666" y="4019400"/>
              <a:ext cx="310341" cy="400109"/>
            </a:xfrm>
            <a:prstGeom prst="rect">
              <a:avLst/>
            </a:prstGeom>
            <a:noFill/>
          </p:spPr>
          <p:txBody>
            <a:bodyPr wrap="none" rtlCol="0">
              <a:spAutoFit/>
            </a:bodyPr>
            <a:lstStyle/>
            <a:p>
              <a:pPr defTabSz="685800"/>
              <a:r>
                <a:rPr lang="en-US" altLang="zh-TW" sz="135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t</a:t>
              </a:r>
              <a:endParaRPr lang="zh-TW" altLang="en-US" sz="135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28" name="文字方塊 27"/>
            <p:cNvSpPr txBox="1"/>
            <p:nvPr/>
          </p:nvSpPr>
          <p:spPr>
            <a:xfrm>
              <a:off x="3277791" y="4016473"/>
              <a:ext cx="628805" cy="400109"/>
            </a:xfrm>
            <a:prstGeom prst="rect">
              <a:avLst/>
            </a:prstGeom>
            <a:noFill/>
          </p:spPr>
          <p:txBody>
            <a:bodyPr wrap="none" rtlCol="0">
              <a:spAutoFit/>
            </a:bodyPr>
            <a:lstStyle/>
            <a:p>
              <a:pPr defTabSz="685800"/>
              <a:r>
                <a:rPr lang="en-US" altLang="zh-TW" sz="135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t-15</a:t>
              </a:r>
              <a:endParaRPr lang="zh-TW" altLang="en-US" sz="135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29" name="文字方塊 28"/>
            <p:cNvSpPr txBox="1"/>
            <p:nvPr/>
          </p:nvSpPr>
          <p:spPr>
            <a:xfrm>
              <a:off x="1536916" y="4028167"/>
              <a:ext cx="628805" cy="400109"/>
            </a:xfrm>
            <a:prstGeom prst="rect">
              <a:avLst/>
            </a:prstGeom>
            <a:noFill/>
          </p:spPr>
          <p:txBody>
            <a:bodyPr wrap="none" rtlCol="0">
              <a:spAutoFit/>
            </a:bodyPr>
            <a:lstStyle/>
            <a:p>
              <a:pPr defTabSz="685800"/>
              <a:r>
                <a:rPr lang="en-US" altLang="zh-TW" sz="135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t-25</a:t>
              </a:r>
              <a:endParaRPr lang="zh-TW" altLang="en-US" sz="135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30" name="文字方塊 29"/>
            <p:cNvSpPr txBox="1"/>
            <p:nvPr/>
          </p:nvSpPr>
          <p:spPr>
            <a:xfrm>
              <a:off x="1498996" y="3462427"/>
              <a:ext cx="680101" cy="400109"/>
            </a:xfrm>
            <a:prstGeom prst="rect">
              <a:avLst/>
            </a:prstGeom>
            <a:noFill/>
          </p:spPr>
          <p:txBody>
            <a:bodyPr wrap="none" rtlCol="0">
              <a:spAutoFit/>
            </a:bodyPr>
            <a:lstStyle/>
            <a:p>
              <a:pPr defTabSz="685800"/>
              <a:r>
                <a:rPr lang="en-US" altLang="zh-TW" sz="135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180</a:t>
              </a:r>
              <a:r>
                <a:rPr lang="en-US" altLang="zh-TW" sz="1350" baseline="30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o</a:t>
              </a:r>
              <a:endParaRPr lang="zh-TW" altLang="en-US" sz="1350" baseline="30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31" name="文字方塊 30"/>
            <p:cNvSpPr txBox="1"/>
            <p:nvPr/>
          </p:nvSpPr>
          <p:spPr>
            <a:xfrm>
              <a:off x="3244361" y="3475657"/>
              <a:ext cx="885285" cy="400109"/>
            </a:xfrm>
            <a:prstGeom prst="rect">
              <a:avLst/>
            </a:prstGeom>
            <a:noFill/>
          </p:spPr>
          <p:txBody>
            <a:bodyPr wrap="none" rtlCol="0">
              <a:spAutoFit/>
            </a:bodyPr>
            <a:lstStyle/>
            <a:p>
              <a:pPr defTabSz="685800"/>
              <a:r>
                <a:rPr lang="en-US" altLang="zh-TW" sz="135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170</a:t>
              </a:r>
              <a:r>
                <a:rPr lang="en-US" altLang="zh-TW" sz="1350" baseline="30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o</a:t>
              </a:r>
              <a:r>
                <a:rPr lang="en-US" altLang="zh-TW" sz="135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W</a:t>
              </a:r>
              <a:endParaRPr lang="zh-TW" altLang="en-US" sz="135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32" name="文字方塊 31"/>
            <p:cNvSpPr txBox="1"/>
            <p:nvPr/>
          </p:nvSpPr>
          <p:spPr>
            <a:xfrm>
              <a:off x="5602594" y="3503585"/>
              <a:ext cx="885285" cy="400109"/>
            </a:xfrm>
            <a:prstGeom prst="rect">
              <a:avLst/>
            </a:prstGeom>
            <a:noFill/>
          </p:spPr>
          <p:txBody>
            <a:bodyPr wrap="none" rtlCol="0">
              <a:spAutoFit/>
            </a:bodyPr>
            <a:lstStyle/>
            <a:p>
              <a:pPr defTabSz="685800"/>
              <a:r>
                <a:rPr lang="en-US" altLang="zh-TW" sz="135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155</a:t>
              </a:r>
              <a:r>
                <a:rPr lang="en-US" altLang="zh-TW" sz="1350" baseline="30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o</a:t>
              </a:r>
              <a:r>
                <a:rPr lang="en-US" altLang="zh-TW" sz="135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W</a:t>
              </a:r>
              <a:endParaRPr lang="zh-TW" altLang="en-US" sz="135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grpSp>
      <p:pic>
        <p:nvPicPr>
          <p:cNvPr id="36" name="圖片 35"/>
          <p:cNvPicPr>
            <a:picLocks noChangeAspect="1"/>
          </p:cNvPicPr>
          <p:nvPr/>
        </p:nvPicPr>
        <p:blipFill rotWithShape="1">
          <a:blip r:embed="rId3" cstate="print">
            <a:extLst>
              <a:ext uri="{28A0092B-C50C-407E-A947-70E740481C1C}">
                <a14:useLocalDpi xmlns:a14="http://schemas.microsoft.com/office/drawing/2010/main" val="0"/>
              </a:ext>
            </a:extLst>
          </a:blip>
          <a:srcRect r="76130"/>
          <a:stretch/>
        </p:blipFill>
        <p:spPr>
          <a:xfrm>
            <a:off x="6355132" y="899014"/>
            <a:ext cx="2420084" cy="5069258"/>
          </a:xfrm>
          <a:prstGeom prst="rect">
            <a:avLst/>
          </a:prstGeom>
        </p:spPr>
      </p:pic>
      <p:sp>
        <p:nvSpPr>
          <p:cNvPr id="37" name="矩形 36"/>
          <p:cNvSpPr/>
          <p:nvPr/>
        </p:nvSpPr>
        <p:spPr>
          <a:xfrm>
            <a:off x="7504235" y="1365006"/>
            <a:ext cx="441814" cy="412798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latin typeface="Calibri" panose="020F0502020204030204"/>
              <a:ea typeface="新細明體" panose="02020500000000000000" pitchFamily="18" charset="-120"/>
            </a:endParaRPr>
          </a:p>
        </p:txBody>
      </p:sp>
      <p:sp>
        <p:nvSpPr>
          <p:cNvPr id="38" name="文字方塊 37"/>
          <p:cNvSpPr txBox="1"/>
          <p:nvPr/>
        </p:nvSpPr>
        <p:spPr>
          <a:xfrm>
            <a:off x="8287357" y="1057666"/>
            <a:ext cx="750526" cy="415498"/>
          </a:xfrm>
          <a:prstGeom prst="rect">
            <a:avLst/>
          </a:prstGeom>
          <a:noFill/>
        </p:spPr>
        <p:txBody>
          <a:bodyPr wrap="none" rtlCol="0">
            <a:spAutoFit/>
          </a:bodyPr>
          <a:lstStyle/>
          <a:p>
            <a:pPr defTabSz="685800"/>
            <a:r>
              <a:rPr lang="en-US" altLang="zh-TW" sz="2100" dirty="0">
                <a:solidFill>
                  <a:prstClr val="black"/>
                </a:solidFill>
                <a:latin typeface="Calibri" panose="020F0502020204030204"/>
                <a:ea typeface="新細明體" panose="02020500000000000000" pitchFamily="18" charset="-120"/>
              </a:rPr>
              <a:t>D20a</a:t>
            </a:r>
            <a:endParaRPr lang="zh-TW" altLang="en-US" sz="2100" dirty="0">
              <a:solidFill>
                <a:prstClr val="black"/>
              </a:solidFill>
              <a:latin typeface="Calibri" panose="020F0502020204030204"/>
              <a:ea typeface="新細明體" panose="02020500000000000000" pitchFamily="18" charset="-120"/>
            </a:endParaRPr>
          </a:p>
        </p:txBody>
      </p:sp>
      <p:sp>
        <p:nvSpPr>
          <p:cNvPr id="3" name="矩形 2"/>
          <p:cNvSpPr/>
          <p:nvPr/>
        </p:nvSpPr>
        <p:spPr>
          <a:xfrm>
            <a:off x="372555" y="4944138"/>
            <a:ext cx="5791501" cy="830997"/>
          </a:xfrm>
          <a:prstGeom prst="rect">
            <a:avLst/>
          </a:prstGeom>
        </p:spPr>
        <p:txBody>
          <a:bodyPr wrap="square">
            <a:spAutoFit/>
          </a:bodyPr>
          <a:lstStyle/>
          <a:p>
            <a:r>
              <a:rPr lang="en-US" altLang="zh-TW" sz="1600" dirty="0">
                <a:solidFill>
                  <a:schemeClr val="tx2"/>
                </a:solidFill>
                <a:latin typeface="Times New Roman" panose="02020603050405020304" pitchFamily="18" charset="0"/>
                <a:cs typeface="Times New Roman" panose="02020603050405020304" pitchFamily="18" charset="0"/>
              </a:rPr>
              <a:t>α</a:t>
            </a:r>
            <a:r>
              <a:rPr lang="en-US" altLang="zh-TW" sz="1600" baseline="-25000" dirty="0">
                <a:solidFill>
                  <a:schemeClr val="tx2"/>
                </a:solidFill>
                <a:latin typeface="Times New Roman" panose="02020603050405020304" pitchFamily="18" charset="0"/>
                <a:cs typeface="Times New Roman" panose="02020603050405020304" pitchFamily="18" charset="0"/>
              </a:rPr>
              <a:t>1</a:t>
            </a:r>
            <a:r>
              <a:rPr lang="en-US" altLang="zh-TW" sz="1600" dirty="0">
                <a:solidFill>
                  <a:schemeClr val="tx2"/>
                </a:solidFill>
                <a:latin typeface="Times New Roman" panose="02020603050405020304" pitchFamily="18" charset="0"/>
                <a:cs typeface="Times New Roman" panose="02020603050405020304" pitchFamily="18" charset="0"/>
              </a:rPr>
              <a:t>–α</a:t>
            </a:r>
            <a:r>
              <a:rPr lang="en-US" altLang="zh-TW" sz="1600" baseline="-25000" dirty="0">
                <a:solidFill>
                  <a:schemeClr val="tx2"/>
                </a:solidFill>
                <a:latin typeface="Times New Roman" panose="02020603050405020304" pitchFamily="18" charset="0"/>
                <a:cs typeface="Times New Roman" panose="02020603050405020304" pitchFamily="18" charset="0"/>
              </a:rPr>
              <a:t>3</a:t>
            </a:r>
            <a:r>
              <a:rPr lang="en-US" altLang="zh-TW" sz="1600" dirty="0">
                <a:solidFill>
                  <a:schemeClr val="tx2"/>
                </a:solidFill>
                <a:latin typeface="Times New Roman" panose="02020603050405020304" pitchFamily="18" charset="0"/>
                <a:cs typeface="Times New Roman" panose="02020603050405020304" pitchFamily="18" charset="0"/>
              </a:rPr>
              <a:t> are defined as the climatologically mean thermocline depth differences between these three longitudes and the thermocline base at 175°E</a:t>
            </a:r>
            <a:endParaRPr lang="zh-TW" altLang="en-US" sz="1600" dirty="0">
              <a:solidFill>
                <a:schemeClr val="tx2"/>
              </a:solidFill>
              <a:latin typeface="Times New Roman" panose="02020603050405020304" pitchFamily="18" charset="0"/>
              <a:cs typeface="Times New Roman" panose="02020603050405020304" pitchFamily="18" charset="0"/>
            </a:endParaRPr>
          </a:p>
        </p:txBody>
      </p:sp>
      <p:sp>
        <p:nvSpPr>
          <p:cNvPr id="33" name="矩形 32">
            <a:extLst>
              <a:ext uri="{FF2B5EF4-FFF2-40B4-BE49-F238E27FC236}">
                <a16:creationId xmlns:a16="http://schemas.microsoft.com/office/drawing/2014/main" id="{56073358-195C-4583-AE16-C461596CBE07}"/>
              </a:ext>
            </a:extLst>
          </p:cNvPr>
          <p:cNvSpPr/>
          <p:nvPr/>
        </p:nvSpPr>
        <p:spPr>
          <a:xfrm>
            <a:off x="134180" y="191128"/>
            <a:ext cx="4093108" cy="707886"/>
          </a:xfrm>
          <a:prstGeom prst="rect">
            <a:avLst/>
          </a:prstGeom>
        </p:spPr>
        <p:txBody>
          <a:bodyPr wrap="none">
            <a:spAutoFit/>
          </a:bodyPr>
          <a:lstStyle/>
          <a:p>
            <a:r>
              <a:rPr lang="en-US" altLang="zh-TW" sz="4000" dirty="0">
                <a:solidFill>
                  <a:srgbClr val="000000"/>
                </a:solidFill>
                <a:latin typeface="Times New Roman" panose="02020603050405020304" pitchFamily="18" charset="0"/>
                <a:cs typeface="Times New Roman" panose="02020603050405020304" pitchFamily="18" charset="0"/>
              </a:rPr>
              <a:t>WWV propagation</a:t>
            </a:r>
            <a:endParaRPr lang="zh-TW" altLang="en-US" sz="4000" dirty="0">
              <a:solidFill>
                <a:srgbClr val="000000"/>
              </a:solidFill>
              <a:latin typeface="Times New Roman" panose="02020603050405020304" pitchFamily="18" charset="0"/>
              <a:cs typeface="Times New Roman" panose="02020603050405020304" pitchFamily="18" charset="0"/>
            </a:endParaRPr>
          </a:p>
        </p:txBody>
      </p:sp>
      <p:sp>
        <p:nvSpPr>
          <p:cNvPr id="2" name="矩形 1">
            <a:extLst>
              <a:ext uri="{FF2B5EF4-FFF2-40B4-BE49-F238E27FC236}">
                <a16:creationId xmlns:a16="http://schemas.microsoft.com/office/drawing/2014/main" id="{D1731DB5-B05C-4BCA-81CA-0312CCA746BC}"/>
              </a:ext>
            </a:extLst>
          </p:cNvPr>
          <p:cNvSpPr/>
          <p:nvPr/>
        </p:nvSpPr>
        <p:spPr>
          <a:xfrm>
            <a:off x="21786" y="1986067"/>
            <a:ext cx="6235574" cy="923330"/>
          </a:xfrm>
          <a:prstGeom prst="rect">
            <a:avLst/>
          </a:prstGeom>
        </p:spPr>
        <p:txBody>
          <a:bodyPr wrap="square">
            <a:spAutoFit/>
          </a:bodyPr>
          <a:lstStyle/>
          <a:p>
            <a:pPr algn="just"/>
            <a:r>
              <a:rPr lang="en-US" altLang="zh-TW" dirty="0">
                <a:solidFill>
                  <a:schemeClr val="tx2"/>
                </a:solidFill>
                <a:latin typeface="Times New Roman" panose="02020603050405020304" pitchFamily="18" charset="0"/>
                <a:cs typeface="Times New Roman" panose="02020603050405020304" pitchFamily="18" charset="0"/>
              </a:rPr>
              <a:t>The chosen longitudes and timings in the </a:t>
            </a:r>
            <a:r>
              <a:rPr lang="en-US" altLang="zh-TW" i="1" dirty="0" err="1">
                <a:solidFill>
                  <a:schemeClr val="tx2"/>
                </a:solidFill>
                <a:latin typeface="Times New Roman" panose="02020603050405020304" pitchFamily="18" charset="0"/>
                <a:cs typeface="Times New Roman" panose="02020603050405020304" pitchFamily="18" charset="0"/>
              </a:rPr>
              <a:t>nEPI</a:t>
            </a:r>
            <a:r>
              <a:rPr lang="en-US" altLang="zh-TW" sz="800" i="1" dirty="0" err="1">
                <a:solidFill>
                  <a:schemeClr val="tx2"/>
                </a:solidFill>
                <a:latin typeface="Times New Roman" panose="02020603050405020304" pitchFamily="18" charset="0"/>
                <a:cs typeface="Times New Roman" panose="02020603050405020304" pitchFamily="18" charset="0"/>
              </a:rPr>
              <a:t>WWV</a:t>
            </a:r>
            <a:r>
              <a:rPr lang="en-US" altLang="zh-TW" sz="800" i="1" dirty="0">
                <a:solidFill>
                  <a:schemeClr val="tx2"/>
                </a:solidFill>
                <a:latin typeface="Times New Roman" panose="02020603050405020304" pitchFamily="18" charset="0"/>
                <a:cs typeface="Times New Roman" panose="02020603050405020304" pitchFamily="18" charset="0"/>
              </a:rPr>
              <a:t>  </a:t>
            </a:r>
            <a:r>
              <a:rPr lang="en-US" altLang="zh-TW" dirty="0">
                <a:solidFill>
                  <a:schemeClr val="tx2"/>
                </a:solidFill>
                <a:latin typeface="Times New Roman" panose="02020603050405020304" pitchFamily="18" charset="0"/>
                <a:cs typeface="Times New Roman" panose="02020603050405020304" pitchFamily="18" charset="0"/>
              </a:rPr>
              <a:t>trace the influence of the </a:t>
            </a:r>
            <a:r>
              <a:rPr lang="en-US" altLang="zh-TW" i="1" dirty="0">
                <a:solidFill>
                  <a:schemeClr val="tx2"/>
                </a:solidFill>
                <a:latin typeface="Times New Roman" panose="02020603050405020304" pitchFamily="18" charset="0"/>
                <a:cs typeface="Times New Roman" panose="02020603050405020304" pitchFamily="18" charset="0"/>
              </a:rPr>
              <a:t>eastward Kelvin wave propagation </a:t>
            </a:r>
            <a:r>
              <a:rPr lang="en-US" altLang="zh-TW" dirty="0">
                <a:solidFill>
                  <a:schemeClr val="tx2"/>
                </a:solidFill>
                <a:latin typeface="Times New Roman" panose="02020603050405020304" pitchFamily="18" charset="0"/>
                <a:cs typeface="Times New Roman" panose="02020603050405020304" pitchFamily="18" charset="0"/>
              </a:rPr>
              <a:t>linking to the propagation of WWV at approximately 30°/month.</a:t>
            </a:r>
            <a:endParaRPr lang="zh-TW" altLang="en-US"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371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文字方塊 6"/>
              <p:cNvSpPr txBox="1"/>
              <p:nvPr/>
            </p:nvSpPr>
            <p:spPr>
              <a:xfrm>
                <a:off x="414776" y="2412248"/>
                <a:ext cx="410849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a:solidFill>
                                <a:srgbClr val="0070C0"/>
                              </a:solidFill>
                              <a:latin typeface="Cambria Math" panose="02040503050406030204" pitchFamily="18" charset="0"/>
                            </a:rPr>
                          </m:ctrlPr>
                        </m:sSubPr>
                        <m:e>
                          <m:r>
                            <a:rPr lang="en-US" altLang="zh-TW" i="1">
                              <a:solidFill>
                                <a:srgbClr val="0070C0"/>
                              </a:solidFill>
                              <a:latin typeface="Cambria Math" panose="02040503050406030204" pitchFamily="18" charset="0"/>
                            </a:rPr>
                            <m:t>𝑛𝐸𝑃𝐼</m:t>
                          </m:r>
                        </m:e>
                        <m:sub>
                          <m:r>
                            <a:rPr lang="en-US" altLang="zh-TW" i="1">
                              <a:solidFill>
                                <a:srgbClr val="0070C0"/>
                              </a:solidFill>
                              <a:latin typeface="Cambria Math" panose="02040503050406030204" pitchFamily="18" charset="0"/>
                            </a:rPr>
                            <m:t>𝑂</m:t>
                          </m:r>
                          <m:r>
                            <a:rPr lang="en-US" altLang="zh-TW" i="1">
                              <a:solidFill>
                                <a:srgbClr val="0070C0"/>
                              </a:solidFill>
                              <a:latin typeface="Cambria Math" panose="02040503050406030204" pitchFamily="18" charset="0"/>
                            </a:rPr>
                            <m:t>−</m:t>
                          </m:r>
                          <m:r>
                            <a:rPr lang="en-US" altLang="zh-TW" i="1">
                              <a:solidFill>
                                <a:srgbClr val="0070C0"/>
                              </a:solidFill>
                              <a:latin typeface="Cambria Math" panose="02040503050406030204" pitchFamily="18" charset="0"/>
                            </a:rPr>
                            <m:t>𝐴</m:t>
                          </m:r>
                        </m:sub>
                      </m:sSub>
                      <m:r>
                        <a:rPr lang="en-US" altLang="zh-TW" i="1" smtClean="0">
                          <a:solidFill>
                            <a:schemeClr val="tx2"/>
                          </a:solidFill>
                          <a:latin typeface="Cambria Math" panose="02040503050406030204" pitchFamily="18" charset="0"/>
                        </a:rPr>
                        <m:t>=</m:t>
                      </m:r>
                      <m:r>
                        <a:rPr lang="en-US" altLang="zh-TW" i="1" smtClean="0">
                          <a:solidFill>
                            <a:schemeClr val="tx2"/>
                          </a:solidFill>
                          <a:latin typeface="Cambria Math" panose="02040503050406030204" pitchFamily="18" charset="0"/>
                        </a:rPr>
                        <m:t>𝑠𝑖𝑔𝑛</m:t>
                      </m:r>
                      <m:r>
                        <a:rPr lang="en-US" altLang="zh-TW" i="1" smtClean="0">
                          <a:solidFill>
                            <a:schemeClr val="tx2"/>
                          </a:solidFill>
                          <a:latin typeface="Cambria Math" panose="02040503050406030204" pitchFamily="18" charset="0"/>
                        </a:rPr>
                        <m:t>(</m:t>
                      </m:r>
                      <m:r>
                        <a:rPr lang="en-US" altLang="zh-TW" i="1" smtClean="0">
                          <a:solidFill>
                            <a:schemeClr val="tx2"/>
                          </a:solidFill>
                          <a:latin typeface="Cambria Math" panose="02040503050406030204" pitchFamily="18" charset="0"/>
                        </a:rPr>
                        <m:t>𝑒𝑣𝑒𝑛𝑡</m:t>
                      </m:r>
                      <m:r>
                        <a:rPr lang="en-US" altLang="zh-TW" i="1" smtClean="0">
                          <a:solidFill>
                            <a:schemeClr val="tx2"/>
                          </a:solidFill>
                          <a:latin typeface="Cambria Math" panose="02040503050406030204" pitchFamily="18" charset="0"/>
                        </a:rPr>
                        <m:t>)∙</m:t>
                      </m:r>
                      <m:r>
                        <a:rPr lang="en-US" altLang="zh-TW" i="1">
                          <a:solidFill>
                            <a:schemeClr val="tx2"/>
                          </a:solidFill>
                          <a:latin typeface="Cambria Math" panose="02040503050406030204" pitchFamily="18" charset="0"/>
                          <a:ea typeface="Cambria Math" panose="02040503050406030204" pitchFamily="18" charset="0"/>
                        </a:rPr>
                        <m:t>𝑑𝐻</m:t>
                      </m:r>
                      <m:r>
                        <a:rPr lang="en-US" altLang="zh-TW" i="1">
                          <a:solidFill>
                            <a:schemeClr val="tx2"/>
                          </a:solidFill>
                          <a:latin typeface="Cambria Math" panose="02040503050406030204" pitchFamily="18" charset="0"/>
                          <a:ea typeface="Cambria Math" panose="02040503050406030204" pitchFamily="18" charset="0"/>
                        </a:rPr>
                        <m:t>(</m:t>
                      </m:r>
                      <m:sSub>
                        <m:sSubPr>
                          <m:ctrlPr>
                            <a:rPr lang="en-US" altLang="zh-TW" i="1">
                              <a:solidFill>
                                <a:schemeClr val="tx2"/>
                              </a:solidFill>
                              <a:latin typeface="Cambria Math" panose="02040503050406030204" pitchFamily="18" charset="0"/>
                            </a:rPr>
                          </m:ctrlPr>
                        </m:sSubPr>
                        <m:e>
                          <m:r>
                            <a:rPr lang="en-US" altLang="zh-TW" i="1">
                              <a:solidFill>
                                <a:schemeClr val="tx2"/>
                              </a:solidFill>
                              <a:latin typeface="Cambria Math" panose="02040503050406030204" pitchFamily="18" charset="0"/>
                            </a:rPr>
                            <m:t>𝑛𝐸𝑃𝐼</m:t>
                          </m:r>
                        </m:e>
                        <m:sub>
                          <m:r>
                            <a:rPr lang="en-US" altLang="zh-TW" i="1">
                              <a:solidFill>
                                <a:schemeClr val="tx2"/>
                              </a:solidFill>
                              <a:latin typeface="Cambria Math" panose="02040503050406030204" pitchFamily="18" charset="0"/>
                            </a:rPr>
                            <m:t>𝑊𝑊𝑉</m:t>
                          </m:r>
                        </m:sub>
                      </m:sSub>
                      <m:r>
                        <a:rPr lang="en-US" altLang="zh-TW" i="1">
                          <a:solidFill>
                            <a:schemeClr val="tx2"/>
                          </a:solidFill>
                          <a:latin typeface="Cambria Math" panose="02040503050406030204" pitchFamily="18" charset="0"/>
                          <a:ea typeface="Cambria Math" panose="02040503050406030204" pitchFamily="18" charset="0"/>
                        </a:rPr>
                        <m:t>)</m:t>
                      </m:r>
                    </m:oMath>
                  </m:oMathPara>
                </a14:m>
                <a:endParaRPr lang="zh-TW" altLang="en-US" dirty="0">
                  <a:solidFill>
                    <a:schemeClr val="tx2"/>
                  </a:solidFill>
                </a:endParaRPr>
              </a:p>
            </p:txBody>
          </p:sp>
        </mc:Choice>
        <mc:Fallback xmlns="">
          <p:sp>
            <p:nvSpPr>
              <p:cNvPr id="7" name="文字方塊 6"/>
              <p:cNvSpPr txBox="1">
                <a:spLocks noRot="1" noChangeAspect="1" noMove="1" noResize="1" noEditPoints="1" noAdjustHandles="1" noChangeArrowheads="1" noChangeShapeType="1" noTextEdit="1"/>
              </p:cNvSpPr>
              <p:nvPr/>
            </p:nvSpPr>
            <p:spPr>
              <a:xfrm>
                <a:off x="414776" y="2412248"/>
                <a:ext cx="4108497" cy="276999"/>
              </a:xfrm>
              <a:prstGeom prst="rect">
                <a:avLst/>
              </a:prstGeom>
              <a:blipFill>
                <a:blip r:embed="rId3"/>
                <a:stretch>
                  <a:fillRect l="-297" t="-8889" r="-1187" b="-3111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6" name="文字方塊 35"/>
              <p:cNvSpPr txBox="1"/>
              <p:nvPr/>
            </p:nvSpPr>
            <p:spPr>
              <a:xfrm>
                <a:off x="388418" y="2962684"/>
                <a:ext cx="225318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1600" i="1" smtClean="0">
                          <a:solidFill>
                            <a:schemeClr val="tx2"/>
                          </a:solidFill>
                          <a:latin typeface="Cambria Math" panose="02040503050406030204" pitchFamily="18" charset="0"/>
                        </a:rPr>
                        <m:t>𝑒𝑣𝑒𝑛𝑡</m:t>
                      </m:r>
                      <m:r>
                        <a:rPr lang="en-US" altLang="zh-TW" sz="1600" i="1" smtClean="0">
                          <a:solidFill>
                            <a:schemeClr val="tx2"/>
                          </a:solidFill>
                          <a:latin typeface="Cambria Math" panose="02040503050406030204" pitchFamily="18" charset="0"/>
                        </a:rPr>
                        <m:t>=</m:t>
                      </m:r>
                      <m:sSub>
                        <m:sSubPr>
                          <m:ctrlPr>
                            <a:rPr lang="en-US" altLang="zh-TW" sz="1600" i="1">
                              <a:solidFill>
                                <a:schemeClr val="tx2"/>
                              </a:solidFill>
                              <a:latin typeface="Cambria Math" panose="02040503050406030204" pitchFamily="18" charset="0"/>
                            </a:rPr>
                          </m:ctrlPr>
                        </m:sSubPr>
                        <m:e>
                          <m:r>
                            <a:rPr lang="en-US" altLang="zh-TW" sz="1600" i="1">
                              <a:solidFill>
                                <a:schemeClr val="tx2"/>
                              </a:solidFill>
                              <a:latin typeface="Cambria Math" panose="02040503050406030204" pitchFamily="18" charset="0"/>
                            </a:rPr>
                            <m:t>𝑤</m:t>
                          </m:r>
                        </m:e>
                        <m:sub>
                          <m:r>
                            <a:rPr lang="en-US" altLang="zh-TW" sz="1600" i="1">
                              <a:solidFill>
                                <a:schemeClr val="tx2"/>
                              </a:solidFill>
                              <a:latin typeface="Cambria Math" panose="02040503050406030204" pitchFamily="18" charset="0"/>
                            </a:rPr>
                            <m:t>𝑥</m:t>
                          </m:r>
                        </m:sub>
                      </m:sSub>
                      <m:r>
                        <a:rPr lang="en-US" altLang="zh-TW" sz="1600" i="1">
                          <a:solidFill>
                            <a:schemeClr val="tx2"/>
                          </a:solidFill>
                          <a:latin typeface="Cambria Math" panose="02040503050406030204" pitchFamily="18" charset="0"/>
                        </a:rPr>
                        <m:t> </m:t>
                      </m:r>
                      <m:r>
                        <a:rPr lang="en-US" altLang="zh-TW" sz="1600" i="1">
                          <a:solidFill>
                            <a:schemeClr val="tx2"/>
                          </a:solidFill>
                          <a:latin typeface="Cambria Math" panose="02040503050406030204" pitchFamily="18" charset="0"/>
                        </a:rPr>
                        <m:t>𝑖𝑛</m:t>
                      </m:r>
                      <m:r>
                        <a:rPr lang="en-US" altLang="zh-TW" sz="1600" i="1">
                          <a:solidFill>
                            <a:schemeClr val="tx2"/>
                          </a:solidFill>
                          <a:latin typeface="Cambria Math" panose="02040503050406030204" pitchFamily="18" charset="0"/>
                        </a:rPr>
                        <m:t> [</m:t>
                      </m:r>
                      <m:r>
                        <a:rPr lang="en-US" altLang="zh-TW" sz="1600" i="1">
                          <a:solidFill>
                            <a:schemeClr val="tx2"/>
                          </a:solidFill>
                          <a:latin typeface="Cambria Math" panose="02040503050406030204" pitchFamily="18" charset="0"/>
                        </a:rPr>
                        <m:t>𝑡</m:t>
                      </m:r>
                      <m:r>
                        <a:rPr lang="en-US" altLang="zh-TW" sz="1600" i="1">
                          <a:solidFill>
                            <a:schemeClr val="tx2"/>
                          </a:solidFill>
                          <a:latin typeface="Cambria Math" panose="02040503050406030204" pitchFamily="18" charset="0"/>
                        </a:rPr>
                        <m:t>−50,</m:t>
                      </m:r>
                      <m:r>
                        <a:rPr lang="en-US" altLang="zh-TW" sz="1600" i="1">
                          <a:solidFill>
                            <a:schemeClr val="tx2"/>
                          </a:solidFill>
                          <a:latin typeface="Cambria Math" panose="02040503050406030204" pitchFamily="18" charset="0"/>
                        </a:rPr>
                        <m:t>𝑡</m:t>
                      </m:r>
                      <m:r>
                        <a:rPr lang="en-US" altLang="zh-TW" sz="1600" i="1">
                          <a:solidFill>
                            <a:schemeClr val="tx2"/>
                          </a:solidFill>
                          <a:latin typeface="Cambria Math" panose="02040503050406030204" pitchFamily="18" charset="0"/>
                        </a:rPr>
                        <m:t>]</m:t>
                      </m:r>
                    </m:oMath>
                  </m:oMathPara>
                </a14:m>
                <a:endParaRPr lang="zh-TW" altLang="en-US" sz="1600" dirty="0">
                  <a:solidFill>
                    <a:schemeClr val="tx2"/>
                  </a:solidFill>
                </a:endParaRPr>
              </a:p>
            </p:txBody>
          </p:sp>
        </mc:Choice>
        <mc:Fallback xmlns="">
          <p:sp>
            <p:nvSpPr>
              <p:cNvPr id="36" name="文字方塊 35"/>
              <p:cNvSpPr txBox="1">
                <a:spLocks noRot="1" noChangeAspect="1" noMove="1" noResize="1" noEditPoints="1" noAdjustHandles="1" noChangeArrowheads="1" noChangeShapeType="1" noTextEdit="1"/>
              </p:cNvSpPr>
              <p:nvPr/>
            </p:nvSpPr>
            <p:spPr>
              <a:xfrm>
                <a:off x="388418" y="2962684"/>
                <a:ext cx="2253181" cy="246221"/>
              </a:xfrm>
              <a:prstGeom prst="rect">
                <a:avLst/>
              </a:prstGeom>
              <a:blipFill>
                <a:blip r:embed="rId4"/>
                <a:stretch>
                  <a:fillRect l="-813" t="-5000" r="-1897" b="-30000"/>
                </a:stretch>
              </a:blipFill>
            </p:spPr>
            <p:txBody>
              <a:bodyPr/>
              <a:lstStyle/>
              <a:p>
                <a:r>
                  <a:rPr lang="zh-TW" altLang="en-US">
                    <a:noFill/>
                  </a:rPr>
                  <a:t> </a:t>
                </a:r>
              </a:p>
            </p:txBody>
          </p:sp>
        </mc:Fallback>
      </mc:AlternateContent>
      <p:grpSp>
        <p:nvGrpSpPr>
          <p:cNvPr id="5" name="群組 4"/>
          <p:cNvGrpSpPr/>
          <p:nvPr/>
        </p:nvGrpSpPr>
        <p:grpSpPr>
          <a:xfrm>
            <a:off x="111000" y="4790715"/>
            <a:ext cx="5888277" cy="832407"/>
            <a:chOff x="134180" y="2628921"/>
            <a:chExt cx="5888277" cy="832407"/>
          </a:xfrm>
        </p:grpSpPr>
        <mc:AlternateContent xmlns:mc="http://schemas.openxmlformats.org/markup-compatibility/2006" xmlns:a14="http://schemas.microsoft.com/office/drawing/2010/main">
          <mc:Choice Requires="a14">
            <p:sp>
              <p:nvSpPr>
                <p:cNvPr id="37" name="文字方塊 36"/>
                <p:cNvSpPr txBox="1"/>
                <p:nvPr/>
              </p:nvSpPr>
              <p:spPr>
                <a:xfrm>
                  <a:off x="134180" y="2628921"/>
                  <a:ext cx="5606407" cy="8324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1200" i="1" smtClean="0">
                            <a:solidFill>
                              <a:schemeClr val="tx2"/>
                            </a:solidFill>
                            <a:latin typeface="Cambria Math" panose="02040503050406030204" pitchFamily="18" charset="0"/>
                          </a:rPr>
                          <m:t>𝑑𝐻</m:t>
                        </m:r>
                        <m:r>
                          <a:rPr lang="en-US" altLang="zh-TW" sz="1200" i="1" smtClean="0">
                            <a:solidFill>
                              <a:schemeClr val="tx2"/>
                            </a:solidFill>
                            <a:latin typeface="Cambria Math" panose="02040503050406030204" pitchFamily="18" charset="0"/>
                          </a:rPr>
                          <m:t>=</m:t>
                        </m:r>
                        <m:d>
                          <m:dPr>
                            <m:begChr m:val="{"/>
                            <m:endChr m:val=""/>
                            <m:ctrlPr>
                              <a:rPr lang="en-US" altLang="zh-TW" sz="1200" i="1">
                                <a:solidFill>
                                  <a:schemeClr val="tx2"/>
                                </a:solidFill>
                                <a:latin typeface="Cambria Math" panose="02040503050406030204" pitchFamily="18" charset="0"/>
                              </a:rPr>
                            </m:ctrlPr>
                          </m:dPr>
                          <m:e>
                            <m:eqArr>
                              <m:eqArrPr>
                                <m:ctrlPr>
                                  <a:rPr lang="en-US" altLang="zh-TW" sz="1200" i="1">
                                    <a:solidFill>
                                      <a:schemeClr val="tx2"/>
                                    </a:solidFill>
                                    <a:latin typeface="Cambria Math" panose="02040503050406030204" pitchFamily="18" charset="0"/>
                                  </a:rPr>
                                </m:ctrlPr>
                              </m:eqArrPr>
                              <m:e>
                                <m:f>
                                  <m:fPr>
                                    <m:ctrlPr>
                                      <a:rPr lang="en-US" altLang="zh-TW" sz="1200" i="1">
                                        <a:solidFill>
                                          <a:schemeClr val="tx2"/>
                                        </a:solidFill>
                                        <a:latin typeface="Cambria Math" panose="02040503050406030204" pitchFamily="18" charset="0"/>
                                      </a:rPr>
                                    </m:ctrlPr>
                                  </m:fPr>
                                  <m:num>
                                    <m:r>
                                      <a:rPr lang="en-US" altLang="zh-TW" sz="1200" i="1">
                                        <a:solidFill>
                                          <a:schemeClr val="tx2"/>
                                        </a:solidFill>
                                        <a:latin typeface="Cambria Math" panose="02040503050406030204" pitchFamily="18" charset="0"/>
                                      </a:rPr>
                                      <m:t>|</m:t>
                                    </m:r>
                                    <m:sSub>
                                      <m:sSubPr>
                                        <m:ctrlPr>
                                          <a:rPr lang="en-US" altLang="zh-TW" sz="1200" i="1">
                                            <a:solidFill>
                                              <a:schemeClr val="tx2"/>
                                            </a:solidFill>
                                            <a:latin typeface="Cambria Math" panose="02040503050406030204" pitchFamily="18" charset="0"/>
                                          </a:rPr>
                                        </m:ctrlPr>
                                      </m:sSubPr>
                                      <m:e>
                                        <m:r>
                                          <a:rPr lang="en-US" altLang="zh-TW" sz="1200" i="1">
                                            <a:solidFill>
                                              <a:schemeClr val="tx2"/>
                                            </a:solidFill>
                                            <a:latin typeface="Cambria Math" panose="02040503050406030204" pitchFamily="18" charset="0"/>
                                          </a:rPr>
                                          <m:t>𝑛𝐸𝑃𝐼</m:t>
                                        </m:r>
                                      </m:e>
                                      <m:sub>
                                        <m:r>
                                          <a:rPr lang="en-US" altLang="zh-TW" sz="1200" i="1">
                                            <a:solidFill>
                                              <a:schemeClr val="tx2"/>
                                            </a:solidFill>
                                            <a:latin typeface="Cambria Math" panose="02040503050406030204" pitchFamily="18" charset="0"/>
                                          </a:rPr>
                                          <m:t>𝑊𝑊𝑉</m:t>
                                        </m:r>
                                      </m:sub>
                                    </m:sSub>
                                    <m:d>
                                      <m:dPr>
                                        <m:ctrlPr>
                                          <a:rPr lang="en-US" altLang="zh-TW" sz="1200" i="1">
                                            <a:solidFill>
                                              <a:schemeClr val="tx2"/>
                                            </a:solidFill>
                                            <a:latin typeface="Cambria Math" panose="02040503050406030204" pitchFamily="18" charset="0"/>
                                          </a:rPr>
                                        </m:ctrlPr>
                                      </m:dPr>
                                      <m:e>
                                        <m:r>
                                          <a:rPr lang="en-US" altLang="zh-TW" sz="1200" i="1">
                                            <a:solidFill>
                                              <a:schemeClr val="tx2"/>
                                            </a:solidFill>
                                            <a:latin typeface="Cambria Math" panose="02040503050406030204" pitchFamily="18" charset="0"/>
                                          </a:rPr>
                                          <m:t>𝑡</m:t>
                                        </m:r>
                                      </m:e>
                                    </m:d>
                                    <m:r>
                                      <a:rPr lang="en-US" altLang="zh-TW" sz="1200" i="1">
                                        <a:solidFill>
                                          <a:schemeClr val="tx2"/>
                                        </a:solidFill>
                                        <a:latin typeface="Cambria Math" panose="02040503050406030204" pitchFamily="18" charset="0"/>
                                      </a:rPr>
                                      <m:t>−</m:t>
                                    </m:r>
                                    <m:sSub>
                                      <m:sSubPr>
                                        <m:ctrlPr>
                                          <a:rPr lang="en-US" altLang="zh-TW" sz="1200" i="1">
                                            <a:solidFill>
                                              <a:schemeClr val="tx2"/>
                                            </a:solidFill>
                                            <a:latin typeface="Cambria Math" panose="02040503050406030204" pitchFamily="18" charset="0"/>
                                          </a:rPr>
                                        </m:ctrlPr>
                                      </m:sSubPr>
                                      <m:e>
                                        <m:r>
                                          <a:rPr lang="en-US" altLang="zh-TW" sz="1200" i="1">
                                            <a:solidFill>
                                              <a:schemeClr val="tx2"/>
                                            </a:solidFill>
                                            <a:latin typeface="Cambria Math" panose="02040503050406030204" pitchFamily="18" charset="0"/>
                                          </a:rPr>
                                          <m:t>𝑛𝐸𝑃𝐼</m:t>
                                        </m:r>
                                      </m:e>
                                      <m:sub>
                                        <m:r>
                                          <a:rPr lang="en-US" altLang="zh-TW" sz="1200" i="1">
                                            <a:solidFill>
                                              <a:schemeClr val="tx2"/>
                                            </a:solidFill>
                                            <a:latin typeface="Cambria Math" panose="02040503050406030204" pitchFamily="18" charset="0"/>
                                          </a:rPr>
                                          <m:t>𝑊𝑊𝑉</m:t>
                                        </m:r>
                                      </m:sub>
                                    </m:sSub>
                                    <m:r>
                                      <a:rPr lang="en-US" altLang="zh-TW" sz="1200" i="1">
                                        <a:solidFill>
                                          <a:schemeClr val="tx2"/>
                                        </a:solidFill>
                                        <a:latin typeface="Cambria Math" panose="02040503050406030204" pitchFamily="18" charset="0"/>
                                      </a:rPr>
                                      <m:t>(</m:t>
                                    </m:r>
                                    <m:r>
                                      <a:rPr lang="en-US" altLang="zh-TW" sz="1200" i="1">
                                        <a:solidFill>
                                          <a:schemeClr val="tx2"/>
                                        </a:solidFill>
                                        <a:latin typeface="Cambria Math" panose="02040503050406030204" pitchFamily="18" charset="0"/>
                                      </a:rPr>
                                      <m:t>𝑡</m:t>
                                    </m:r>
                                    <m:r>
                                      <a:rPr lang="en-US" altLang="zh-TW" sz="1200" i="1">
                                        <a:solidFill>
                                          <a:schemeClr val="tx2"/>
                                        </a:solidFill>
                                        <a:latin typeface="Cambria Math" panose="02040503050406030204" pitchFamily="18" charset="0"/>
                                      </a:rPr>
                                      <m:t>−5)|+|</m:t>
                                    </m:r>
                                    <m:sSub>
                                      <m:sSubPr>
                                        <m:ctrlPr>
                                          <a:rPr lang="en-US" altLang="zh-TW" sz="1200" i="1">
                                            <a:solidFill>
                                              <a:schemeClr val="tx2"/>
                                            </a:solidFill>
                                            <a:latin typeface="Cambria Math" panose="02040503050406030204" pitchFamily="18" charset="0"/>
                                          </a:rPr>
                                        </m:ctrlPr>
                                      </m:sSubPr>
                                      <m:e>
                                        <m:r>
                                          <a:rPr lang="en-US" altLang="zh-TW" sz="1200" i="1">
                                            <a:solidFill>
                                              <a:schemeClr val="tx2"/>
                                            </a:solidFill>
                                            <a:latin typeface="Cambria Math" panose="02040503050406030204" pitchFamily="18" charset="0"/>
                                          </a:rPr>
                                          <m:t>𝑛𝐸𝑃𝐼</m:t>
                                        </m:r>
                                      </m:e>
                                      <m:sub>
                                        <m:r>
                                          <a:rPr lang="en-US" altLang="zh-TW" sz="1200" i="1">
                                            <a:solidFill>
                                              <a:schemeClr val="tx2"/>
                                            </a:solidFill>
                                            <a:latin typeface="Cambria Math" panose="02040503050406030204" pitchFamily="18" charset="0"/>
                                          </a:rPr>
                                          <m:t>𝑊𝑊𝑉</m:t>
                                        </m:r>
                                      </m:sub>
                                    </m:sSub>
                                    <m:d>
                                      <m:dPr>
                                        <m:ctrlPr>
                                          <a:rPr lang="en-US" altLang="zh-TW" sz="1200" i="1">
                                            <a:solidFill>
                                              <a:schemeClr val="tx2"/>
                                            </a:solidFill>
                                            <a:latin typeface="Cambria Math" panose="02040503050406030204" pitchFamily="18" charset="0"/>
                                          </a:rPr>
                                        </m:ctrlPr>
                                      </m:dPr>
                                      <m:e>
                                        <m:r>
                                          <a:rPr lang="en-US" altLang="zh-TW" sz="1200" i="1">
                                            <a:solidFill>
                                              <a:schemeClr val="tx2"/>
                                            </a:solidFill>
                                            <a:latin typeface="Cambria Math" panose="02040503050406030204" pitchFamily="18" charset="0"/>
                                          </a:rPr>
                                          <m:t>𝑡</m:t>
                                        </m:r>
                                        <m:r>
                                          <a:rPr lang="en-US" altLang="zh-TW" sz="1200" i="1">
                                            <a:solidFill>
                                              <a:schemeClr val="tx2"/>
                                            </a:solidFill>
                                            <a:latin typeface="Cambria Math" panose="02040503050406030204" pitchFamily="18" charset="0"/>
                                          </a:rPr>
                                          <m:t>−5</m:t>
                                        </m:r>
                                      </m:e>
                                    </m:d>
                                    <m:r>
                                      <a:rPr lang="en-US" altLang="zh-TW" sz="1200" i="1">
                                        <a:solidFill>
                                          <a:schemeClr val="tx2"/>
                                        </a:solidFill>
                                        <a:latin typeface="Cambria Math" panose="02040503050406030204" pitchFamily="18" charset="0"/>
                                      </a:rPr>
                                      <m:t>−</m:t>
                                    </m:r>
                                    <m:sSub>
                                      <m:sSubPr>
                                        <m:ctrlPr>
                                          <a:rPr lang="en-US" altLang="zh-TW" sz="1200" i="1">
                                            <a:solidFill>
                                              <a:schemeClr val="tx2"/>
                                            </a:solidFill>
                                            <a:latin typeface="Cambria Math" panose="02040503050406030204" pitchFamily="18" charset="0"/>
                                          </a:rPr>
                                        </m:ctrlPr>
                                      </m:sSubPr>
                                      <m:e>
                                        <m:r>
                                          <a:rPr lang="en-US" altLang="zh-TW" sz="1200" i="1">
                                            <a:solidFill>
                                              <a:schemeClr val="tx2"/>
                                            </a:solidFill>
                                            <a:latin typeface="Cambria Math" panose="02040503050406030204" pitchFamily="18" charset="0"/>
                                          </a:rPr>
                                          <m:t>𝑛𝐸𝑃𝐼</m:t>
                                        </m:r>
                                      </m:e>
                                      <m:sub>
                                        <m:r>
                                          <a:rPr lang="en-US" altLang="zh-TW" sz="1200" i="1">
                                            <a:solidFill>
                                              <a:schemeClr val="tx2"/>
                                            </a:solidFill>
                                            <a:latin typeface="Cambria Math" panose="02040503050406030204" pitchFamily="18" charset="0"/>
                                          </a:rPr>
                                          <m:t>𝑊𝑊𝑉</m:t>
                                        </m:r>
                                      </m:sub>
                                    </m:sSub>
                                    <m:r>
                                      <a:rPr lang="en-US" altLang="zh-TW" sz="1200" i="1">
                                        <a:solidFill>
                                          <a:schemeClr val="tx2"/>
                                        </a:solidFill>
                                        <a:latin typeface="Cambria Math" panose="02040503050406030204" pitchFamily="18" charset="0"/>
                                      </a:rPr>
                                      <m:t>(</m:t>
                                    </m:r>
                                    <m:r>
                                      <a:rPr lang="en-US" altLang="zh-TW" sz="1200" i="1">
                                        <a:solidFill>
                                          <a:schemeClr val="tx2"/>
                                        </a:solidFill>
                                        <a:latin typeface="Cambria Math" panose="02040503050406030204" pitchFamily="18" charset="0"/>
                                      </a:rPr>
                                      <m:t>𝑡</m:t>
                                    </m:r>
                                    <m:r>
                                      <a:rPr lang="en-US" altLang="zh-TW" sz="1200" i="1">
                                        <a:solidFill>
                                          <a:schemeClr val="tx2"/>
                                        </a:solidFill>
                                        <a:latin typeface="Cambria Math" panose="02040503050406030204" pitchFamily="18" charset="0"/>
                                      </a:rPr>
                                      <m:t>−10)|</m:t>
                                    </m:r>
                                  </m:num>
                                  <m:den>
                                    <m:r>
                                      <a:rPr lang="en-US" altLang="zh-TW" sz="1200" i="1">
                                        <a:solidFill>
                                          <a:schemeClr val="tx2"/>
                                        </a:solidFill>
                                        <a:latin typeface="Cambria Math" panose="02040503050406030204" pitchFamily="18" charset="0"/>
                                      </a:rPr>
                                      <m:t>2</m:t>
                                    </m:r>
                                  </m:den>
                                </m:f>
                                <m:r>
                                  <a:rPr lang="en-US" altLang="zh-TW" sz="1200" i="1">
                                    <a:solidFill>
                                      <a:schemeClr val="tx2"/>
                                    </a:solidFill>
                                    <a:latin typeface="Cambria Math" panose="02040503050406030204" pitchFamily="18" charset="0"/>
                                  </a:rPr>
                                  <m:t>, </m:t>
                                </m:r>
                              </m:e>
                              <m:e/>
                              <m:e>
                                <m:r>
                                  <a:rPr lang="en-US" altLang="zh-TW" sz="1200" i="1">
                                    <a:solidFill>
                                      <a:schemeClr val="tx2"/>
                                    </a:solidFill>
                                    <a:latin typeface="Cambria Math" panose="02040503050406030204" pitchFamily="18" charset="0"/>
                                  </a:rPr>
                                  <m:t>0, </m:t>
                                </m:r>
                              </m:e>
                            </m:eqArr>
                          </m:e>
                        </m:d>
                      </m:oMath>
                    </m:oMathPara>
                  </a14:m>
                  <a:endParaRPr lang="zh-TW" altLang="en-US" sz="1200" dirty="0">
                    <a:solidFill>
                      <a:schemeClr val="tx2"/>
                    </a:solidFill>
                  </a:endParaRPr>
                </a:p>
              </p:txBody>
            </p:sp>
          </mc:Choice>
          <mc:Fallback xmlns="">
            <p:sp>
              <p:nvSpPr>
                <p:cNvPr id="37" name="文字方塊 36"/>
                <p:cNvSpPr txBox="1">
                  <a:spLocks noRot="1" noChangeAspect="1" noMove="1" noResize="1" noEditPoints="1" noAdjustHandles="1" noChangeArrowheads="1" noChangeShapeType="1" noTextEdit="1"/>
                </p:cNvSpPr>
                <p:nvPr/>
              </p:nvSpPr>
              <p:spPr>
                <a:xfrm>
                  <a:off x="134180" y="2628921"/>
                  <a:ext cx="5606407" cy="832407"/>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8" name="矩形 37"/>
                <p:cNvSpPr/>
                <p:nvPr/>
              </p:nvSpPr>
              <p:spPr>
                <a:xfrm>
                  <a:off x="4791992" y="3189010"/>
                  <a:ext cx="1230465" cy="253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1050" i="1">
                            <a:latin typeface="Cambria Math" panose="02040503050406030204" pitchFamily="18" charset="0"/>
                          </a:rPr>
                          <m:t>𝑒𝑣𝑒𝑛𝑡</m:t>
                        </m:r>
                        <m:r>
                          <a:rPr lang="en-US" altLang="zh-TW" sz="1050" i="1">
                            <a:latin typeface="Cambria Math" panose="02040503050406030204" pitchFamily="18" charset="0"/>
                          </a:rPr>
                          <m:t>&lt;25 </m:t>
                        </m:r>
                        <m:r>
                          <a:rPr lang="en-US" altLang="zh-TW" sz="1050" i="1">
                            <a:latin typeface="Cambria Math" panose="02040503050406030204" pitchFamily="18" charset="0"/>
                          </a:rPr>
                          <m:t>𝑑𝑎𝑦𝑠</m:t>
                        </m:r>
                      </m:oMath>
                    </m:oMathPara>
                  </a14:m>
                  <a:endParaRPr lang="zh-TW" altLang="en-US" sz="1050" dirty="0"/>
                </a:p>
              </p:txBody>
            </p:sp>
          </mc:Choice>
          <mc:Fallback xmlns="">
            <p:sp>
              <p:nvSpPr>
                <p:cNvPr id="38" name="矩形 37"/>
                <p:cNvSpPr>
                  <a:spLocks noRot="1" noChangeAspect="1" noMove="1" noResize="1" noEditPoints="1" noAdjustHandles="1" noChangeArrowheads="1" noChangeShapeType="1" noTextEdit="1"/>
                </p:cNvSpPr>
                <p:nvPr/>
              </p:nvSpPr>
              <p:spPr>
                <a:xfrm>
                  <a:off x="4791992" y="3189010"/>
                  <a:ext cx="1230465" cy="253916"/>
                </a:xfrm>
                <a:prstGeom prst="rect">
                  <a:avLst/>
                </a:prstGeom>
                <a:blipFill>
                  <a:blip r:embed="rId6"/>
                  <a:stretch>
                    <a:fillRect b="-243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9" name="矩形 38"/>
                <p:cNvSpPr/>
                <p:nvPr/>
              </p:nvSpPr>
              <p:spPr>
                <a:xfrm>
                  <a:off x="4791992" y="2890363"/>
                  <a:ext cx="1230465" cy="253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1050" i="1">
                            <a:latin typeface="Cambria Math" panose="02040503050406030204" pitchFamily="18" charset="0"/>
                          </a:rPr>
                          <m:t>25 </m:t>
                        </m:r>
                        <m:r>
                          <a:rPr lang="en-US" altLang="zh-TW" sz="1050" i="1">
                            <a:latin typeface="Cambria Math" panose="02040503050406030204" pitchFamily="18" charset="0"/>
                          </a:rPr>
                          <m:t>𝑑𝑎𝑦𝑠</m:t>
                        </m:r>
                        <m:r>
                          <a:rPr lang="en-US" altLang="zh-TW" sz="1050" i="1">
                            <a:latin typeface="Cambria Math" panose="02040503050406030204" pitchFamily="18" charset="0"/>
                          </a:rPr>
                          <m:t>&lt;</m:t>
                        </m:r>
                        <m:r>
                          <a:rPr lang="en-US" altLang="zh-TW" sz="1050" i="1">
                            <a:latin typeface="Cambria Math" panose="02040503050406030204" pitchFamily="18" charset="0"/>
                          </a:rPr>
                          <m:t>𝑒𝑣𝑒𝑛𝑡</m:t>
                        </m:r>
                      </m:oMath>
                    </m:oMathPara>
                  </a14:m>
                  <a:endParaRPr lang="zh-TW" altLang="en-US" sz="1050" dirty="0"/>
                </a:p>
              </p:txBody>
            </p:sp>
          </mc:Choice>
          <mc:Fallback xmlns="">
            <p:sp>
              <p:nvSpPr>
                <p:cNvPr id="39" name="矩形 38"/>
                <p:cNvSpPr>
                  <a:spLocks noRot="1" noChangeAspect="1" noMove="1" noResize="1" noEditPoints="1" noAdjustHandles="1" noChangeArrowheads="1" noChangeShapeType="1" noTextEdit="1"/>
                </p:cNvSpPr>
                <p:nvPr/>
              </p:nvSpPr>
              <p:spPr>
                <a:xfrm>
                  <a:off x="4791992" y="2890363"/>
                  <a:ext cx="1230465" cy="253916"/>
                </a:xfrm>
                <a:prstGeom prst="rect">
                  <a:avLst/>
                </a:prstGeom>
                <a:blipFill>
                  <a:blip r:embed="rId7"/>
                  <a:stretch>
                    <a:fillRect b="-2439"/>
                  </a:stretch>
                </a:blipFill>
              </p:spPr>
              <p:txBody>
                <a:bodyPr/>
                <a:lstStyle/>
                <a:p>
                  <a:r>
                    <a:rPr lang="zh-TW" altLang="en-US">
                      <a:noFill/>
                    </a:rPr>
                    <a:t> </a:t>
                  </a:r>
                </a:p>
              </p:txBody>
            </p:sp>
          </mc:Fallback>
        </mc:AlternateContent>
      </p:grpSp>
      <p:sp>
        <p:nvSpPr>
          <p:cNvPr id="40" name="文字方塊 39"/>
          <p:cNvSpPr txBox="1"/>
          <p:nvPr/>
        </p:nvSpPr>
        <p:spPr>
          <a:xfrm>
            <a:off x="2831026" y="2918977"/>
            <a:ext cx="2077813" cy="276999"/>
          </a:xfrm>
          <a:prstGeom prst="rect">
            <a:avLst/>
          </a:prstGeom>
          <a:noFill/>
        </p:spPr>
        <p:txBody>
          <a:bodyPr wrap="none" rtlCol="0">
            <a:spAutoFit/>
          </a:bodyPr>
          <a:lstStyle/>
          <a:p>
            <a:r>
              <a:rPr lang="en-US" altLang="zh-TW" sz="1200" i="1" dirty="0" err="1">
                <a:solidFill>
                  <a:schemeClr val="tx2"/>
                </a:solidFill>
                <a:latin typeface="Times New Roman" panose="02020603050405020304" pitchFamily="18" charset="0"/>
                <a:cs typeface="Times New Roman" panose="02020603050405020304" pitchFamily="18" charset="0"/>
              </a:rPr>
              <a:t>Gebbie</a:t>
            </a:r>
            <a:r>
              <a:rPr lang="en-US" altLang="zh-TW" sz="1200" i="1" dirty="0">
                <a:solidFill>
                  <a:schemeClr val="tx2"/>
                </a:solidFill>
                <a:latin typeface="Times New Roman" panose="02020603050405020304" pitchFamily="18" charset="0"/>
                <a:cs typeface="Times New Roman" panose="02020603050405020304" pitchFamily="18" charset="0"/>
              </a:rPr>
              <a:t> and </a:t>
            </a:r>
            <a:r>
              <a:rPr lang="en-US" altLang="zh-TW" sz="1200" i="1" dirty="0" err="1">
                <a:solidFill>
                  <a:schemeClr val="tx2"/>
                </a:solidFill>
                <a:latin typeface="Times New Roman" panose="02020603050405020304" pitchFamily="18" charset="0"/>
                <a:cs typeface="Times New Roman" panose="02020603050405020304" pitchFamily="18" charset="0"/>
              </a:rPr>
              <a:t>Tzoperman</a:t>
            </a:r>
            <a:r>
              <a:rPr lang="en-US" altLang="zh-TW" sz="1200" i="1" dirty="0">
                <a:solidFill>
                  <a:schemeClr val="tx2"/>
                </a:solidFill>
                <a:latin typeface="Times New Roman" panose="02020603050405020304" pitchFamily="18" charset="0"/>
                <a:cs typeface="Times New Roman" panose="02020603050405020304" pitchFamily="18" charset="0"/>
              </a:rPr>
              <a:t> (2009)</a:t>
            </a:r>
            <a:endParaRPr lang="zh-TW" altLang="en-US" sz="1200" i="1" dirty="0">
              <a:solidFill>
                <a:schemeClr val="tx2"/>
              </a:solidFill>
              <a:latin typeface="Times New Roman" panose="02020603050405020304" pitchFamily="18" charset="0"/>
              <a:cs typeface="Times New Roman" panose="02020603050405020304" pitchFamily="18" charset="0"/>
            </a:endParaRPr>
          </a:p>
        </p:txBody>
      </p:sp>
      <p:pic>
        <p:nvPicPr>
          <p:cNvPr id="41" name="圖片 40"/>
          <p:cNvPicPr>
            <a:picLocks noChangeAspect="1"/>
          </p:cNvPicPr>
          <p:nvPr/>
        </p:nvPicPr>
        <p:blipFill rotWithShape="1">
          <a:blip r:embed="rId8" cstate="print">
            <a:extLst>
              <a:ext uri="{28A0092B-C50C-407E-A947-70E740481C1C}">
                <a14:useLocalDpi xmlns:a14="http://schemas.microsoft.com/office/drawing/2010/main" val="0"/>
              </a:ext>
            </a:extLst>
          </a:blip>
          <a:srcRect r="80833"/>
          <a:stretch/>
        </p:blipFill>
        <p:spPr>
          <a:xfrm>
            <a:off x="6224857" y="888217"/>
            <a:ext cx="2404451" cy="5064044"/>
          </a:xfrm>
          <a:prstGeom prst="rect">
            <a:avLst/>
          </a:prstGeom>
        </p:spPr>
      </p:pic>
      <p:sp>
        <p:nvSpPr>
          <p:cNvPr id="42" name="矩形 41"/>
          <p:cNvSpPr/>
          <p:nvPr/>
        </p:nvSpPr>
        <p:spPr>
          <a:xfrm>
            <a:off x="7504235" y="1342160"/>
            <a:ext cx="441814" cy="415083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43" name="文字方塊 42"/>
          <p:cNvSpPr txBox="1"/>
          <p:nvPr/>
        </p:nvSpPr>
        <p:spPr>
          <a:xfrm>
            <a:off x="8274163" y="1002248"/>
            <a:ext cx="773417" cy="415498"/>
          </a:xfrm>
          <a:prstGeom prst="rect">
            <a:avLst/>
          </a:prstGeom>
          <a:noFill/>
        </p:spPr>
        <p:txBody>
          <a:bodyPr wrap="none" rtlCol="0">
            <a:spAutoFit/>
          </a:bodyPr>
          <a:lstStyle/>
          <a:p>
            <a:r>
              <a:rPr lang="en-US" altLang="zh-TW" sz="2100" dirty="0">
                <a:solidFill>
                  <a:schemeClr val="tx2"/>
                </a:solidFill>
                <a:latin typeface="Times New Roman" panose="02020603050405020304" pitchFamily="18" charset="0"/>
                <a:cs typeface="Times New Roman" panose="02020603050405020304" pitchFamily="18" charset="0"/>
              </a:rPr>
              <a:t>Wind</a:t>
            </a:r>
            <a:endParaRPr lang="zh-TW" altLang="en-US" sz="2100" dirty="0">
              <a:solidFill>
                <a:schemeClr val="tx2"/>
              </a:solidFill>
              <a:latin typeface="Times New Roman" panose="02020603050405020304" pitchFamily="18" charset="0"/>
              <a:cs typeface="Times New Roman" panose="02020603050405020304" pitchFamily="18" charset="0"/>
            </a:endParaRPr>
          </a:p>
        </p:txBody>
      </p:sp>
      <p:sp>
        <p:nvSpPr>
          <p:cNvPr id="16" name="矩形 15">
            <a:extLst>
              <a:ext uri="{FF2B5EF4-FFF2-40B4-BE49-F238E27FC236}">
                <a16:creationId xmlns:a16="http://schemas.microsoft.com/office/drawing/2014/main" id="{29165167-92E3-48FD-88DE-AE95B2E6CE67}"/>
              </a:ext>
            </a:extLst>
          </p:cNvPr>
          <p:cNvSpPr/>
          <p:nvPr/>
        </p:nvSpPr>
        <p:spPr>
          <a:xfrm>
            <a:off x="134180" y="191128"/>
            <a:ext cx="5527475" cy="707886"/>
          </a:xfrm>
          <a:prstGeom prst="rect">
            <a:avLst/>
          </a:prstGeom>
        </p:spPr>
        <p:txBody>
          <a:bodyPr wrap="none">
            <a:spAutoFit/>
          </a:bodyPr>
          <a:lstStyle/>
          <a:p>
            <a:r>
              <a:rPr lang="en-US" altLang="zh-TW" sz="4000" dirty="0">
                <a:solidFill>
                  <a:srgbClr val="000000"/>
                </a:solidFill>
                <a:latin typeface="Times New Roman" panose="02020603050405020304" pitchFamily="18" charset="0"/>
                <a:cs typeface="Times New Roman" panose="02020603050405020304" pitchFamily="18" charset="0"/>
              </a:rPr>
              <a:t>Ocean-atmosphere couple</a:t>
            </a:r>
            <a:endParaRPr lang="zh-TW" altLang="en-US" sz="4000" dirty="0">
              <a:solidFill>
                <a:srgbClr val="000000"/>
              </a:solidFill>
              <a:latin typeface="Times New Roman" panose="02020603050405020304" pitchFamily="18" charset="0"/>
              <a:cs typeface="Times New Roman" panose="02020603050405020304" pitchFamily="18" charset="0"/>
            </a:endParaRPr>
          </a:p>
        </p:txBody>
      </p:sp>
      <p:sp>
        <p:nvSpPr>
          <p:cNvPr id="4" name="矩形 3"/>
          <p:cNvSpPr/>
          <p:nvPr/>
        </p:nvSpPr>
        <p:spPr>
          <a:xfrm>
            <a:off x="143596" y="3468901"/>
            <a:ext cx="5891834" cy="923330"/>
          </a:xfrm>
          <a:prstGeom prst="rect">
            <a:avLst/>
          </a:prstGeom>
        </p:spPr>
        <p:txBody>
          <a:bodyPr wrap="square">
            <a:spAutoFit/>
          </a:bodyPr>
          <a:lstStyle/>
          <a:p>
            <a:pPr algn="just"/>
            <a:r>
              <a:rPr lang="en-US" altLang="zh-TW" dirty="0" smtClean="0">
                <a:solidFill>
                  <a:schemeClr val="tx2"/>
                </a:solidFill>
                <a:latin typeface="Times New Roman" panose="02020603050405020304" pitchFamily="18" charset="0"/>
                <a:cs typeface="Times New Roman" panose="02020603050405020304" pitchFamily="18" charset="0"/>
              </a:rPr>
              <a:t>Occurrence </a:t>
            </a:r>
            <a:r>
              <a:rPr lang="en-US" altLang="zh-TW" dirty="0">
                <a:solidFill>
                  <a:schemeClr val="tx2"/>
                </a:solidFill>
                <a:latin typeface="Times New Roman" panose="02020603050405020304" pitchFamily="18" charset="0"/>
                <a:cs typeface="Times New Roman" panose="02020603050405020304" pitchFamily="18" charset="0"/>
              </a:rPr>
              <a:t>of more </a:t>
            </a:r>
            <a:r>
              <a:rPr lang="en-US" altLang="zh-TW" dirty="0" smtClean="0">
                <a:solidFill>
                  <a:schemeClr val="tx2"/>
                </a:solidFill>
                <a:latin typeface="Times New Roman" panose="02020603050405020304" pitchFamily="18" charset="0"/>
                <a:cs typeface="Times New Roman" panose="02020603050405020304" pitchFamily="18" charset="0"/>
              </a:rPr>
              <a:t>than </a:t>
            </a:r>
            <a:r>
              <a:rPr lang="en-US" altLang="zh-TW" dirty="0" smtClean="0">
                <a:solidFill>
                  <a:srgbClr val="FF0000"/>
                </a:solidFill>
                <a:latin typeface="Times New Roman" panose="02020603050405020304" pitchFamily="18" charset="0"/>
                <a:cs typeface="Times New Roman" panose="02020603050405020304" pitchFamily="18" charset="0"/>
              </a:rPr>
              <a:t>50 </a:t>
            </a:r>
            <a:r>
              <a:rPr lang="en-US" altLang="zh-TW" dirty="0">
                <a:solidFill>
                  <a:srgbClr val="FF0000"/>
                </a:solidFill>
                <a:latin typeface="Times New Roman" panose="02020603050405020304" pitchFamily="18" charset="0"/>
                <a:cs typeface="Times New Roman" panose="02020603050405020304" pitchFamily="18" charset="0"/>
              </a:rPr>
              <a:t>% probability </a:t>
            </a:r>
            <a:r>
              <a:rPr lang="en-US" altLang="zh-TW" dirty="0">
                <a:solidFill>
                  <a:schemeClr val="tx2"/>
                </a:solidFill>
                <a:latin typeface="Times New Roman" panose="02020603050405020304" pitchFamily="18" charset="0"/>
                <a:cs typeface="Times New Roman" panose="02020603050405020304" pitchFamily="18" charset="0"/>
              </a:rPr>
              <a:t>WWEs/EWSs events during a </a:t>
            </a:r>
            <a:r>
              <a:rPr lang="en-US" altLang="zh-TW" dirty="0" smtClean="0">
                <a:solidFill>
                  <a:schemeClr val="tx2"/>
                </a:solidFill>
                <a:latin typeface="Times New Roman" panose="02020603050405020304" pitchFamily="18" charset="0"/>
                <a:cs typeface="Times New Roman" panose="02020603050405020304" pitchFamily="18" charset="0"/>
              </a:rPr>
              <a:t>continuous period </a:t>
            </a:r>
            <a:r>
              <a:rPr lang="en-US" altLang="zh-TW" dirty="0">
                <a:solidFill>
                  <a:schemeClr val="tx2"/>
                </a:solidFill>
                <a:latin typeface="Times New Roman" panose="02020603050405020304" pitchFamily="18" charset="0"/>
                <a:cs typeface="Times New Roman" panose="02020603050405020304" pitchFamily="18" charset="0"/>
              </a:rPr>
              <a:t>of 50 days can have potential impacts </a:t>
            </a:r>
            <a:r>
              <a:rPr lang="en-US" altLang="zh-TW" dirty="0" smtClean="0">
                <a:solidFill>
                  <a:schemeClr val="tx2"/>
                </a:solidFill>
                <a:latin typeface="Times New Roman" panose="02020603050405020304" pitchFamily="18" charset="0"/>
                <a:cs typeface="Times New Roman" panose="02020603050405020304" pitchFamily="18" charset="0"/>
              </a:rPr>
              <a:t>modulating the </a:t>
            </a:r>
            <a:r>
              <a:rPr lang="en-US" altLang="zh-TW" dirty="0">
                <a:solidFill>
                  <a:schemeClr val="tx2"/>
                </a:solidFill>
                <a:latin typeface="Times New Roman" panose="02020603050405020304" pitchFamily="18" charset="0"/>
                <a:cs typeface="Times New Roman" panose="02020603050405020304" pitchFamily="18" charset="0"/>
              </a:rPr>
              <a:t>ENSO prediction</a:t>
            </a:r>
            <a:endParaRPr lang="zh-TW" altLang="en-US" dirty="0">
              <a:solidFill>
                <a:schemeClr val="tx2"/>
              </a:solidFill>
              <a:latin typeface="Times New Roman" panose="02020603050405020304" pitchFamily="18" charset="0"/>
              <a:cs typeface="Times New Roman" panose="02020603050405020304" pitchFamily="18" charset="0"/>
            </a:endParaRPr>
          </a:p>
        </p:txBody>
      </p:sp>
      <p:sp>
        <p:nvSpPr>
          <p:cNvPr id="6" name="矩形 5"/>
          <p:cNvSpPr/>
          <p:nvPr/>
        </p:nvSpPr>
        <p:spPr>
          <a:xfrm>
            <a:off x="111000" y="5858182"/>
            <a:ext cx="6218311" cy="646331"/>
          </a:xfrm>
          <a:prstGeom prst="rect">
            <a:avLst/>
          </a:prstGeom>
        </p:spPr>
        <p:txBody>
          <a:bodyPr wrap="square">
            <a:spAutoFit/>
          </a:bodyPr>
          <a:lstStyle/>
          <a:p>
            <a:r>
              <a:rPr lang="en-US" altLang="zh-TW" dirty="0">
                <a:solidFill>
                  <a:schemeClr val="tx2"/>
                </a:solidFill>
                <a:latin typeface="Times New Roman" panose="02020603050405020304" pitchFamily="18" charset="0"/>
                <a:cs typeface="Times New Roman" panose="02020603050405020304" pitchFamily="18" charset="0"/>
              </a:rPr>
              <a:t>Only when the </a:t>
            </a:r>
            <a:r>
              <a:rPr lang="en-US" altLang="zh-TW" i="1" dirty="0" err="1" smtClean="0">
                <a:solidFill>
                  <a:schemeClr val="tx2"/>
                </a:solidFill>
                <a:latin typeface="Times New Roman" panose="02020603050405020304" pitchFamily="18" charset="0"/>
                <a:cs typeface="Times New Roman" panose="02020603050405020304" pitchFamily="18" charset="0"/>
              </a:rPr>
              <a:t>nEPI</a:t>
            </a:r>
            <a:r>
              <a:rPr lang="en-US" altLang="zh-TW" sz="800" i="1" dirty="0" err="1" smtClean="0">
                <a:solidFill>
                  <a:schemeClr val="tx2"/>
                </a:solidFill>
                <a:latin typeface="Times New Roman" panose="02020603050405020304" pitchFamily="18" charset="0"/>
                <a:cs typeface="Times New Roman" panose="02020603050405020304" pitchFamily="18" charset="0"/>
              </a:rPr>
              <a:t>wwv</a:t>
            </a:r>
            <a:r>
              <a:rPr lang="en-US" altLang="zh-TW" sz="800" i="1" dirty="0" smtClean="0">
                <a:solidFill>
                  <a:schemeClr val="tx2"/>
                </a:solidFill>
                <a:latin typeface="Times New Roman" panose="02020603050405020304" pitchFamily="18" charset="0"/>
                <a:cs typeface="Times New Roman" panose="02020603050405020304" pitchFamily="18" charset="0"/>
              </a:rPr>
              <a:t> </a:t>
            </a:r>
            <a:r>
              <a:rPr lang="en-US" altLang="zh-TW" dirty="0" smtClean="0">
                <a:solidFill>
                  <a:schemeClr val="tx2"/>
                </a:solidFill>
                <a:latin typeface="Times New Roman" panose="02020603050405020304" pitchFamily="18" charset="0"/>
                <a:cs typeface="Times New Roman" panose="02020603050405020304" pitchFamily="18" charset="0"/>
              </a:rPr>
              <a:t>changes dramatically, the </a:t>
            </a:r>
            <a:r>
              <a:rPr lang="en-US" altLang="zh-TW" dirty="0">
                <a:solidFill>
                  <a:schemeClr val="tx2"/>
                </a:solidFill>
                <a:latin typeface="Times New Roman" panose="02020603050405020304" pitchFamily="18" charset="0"/>
                <a:cs typeface="Times New Roman" panose="02020603050405020304" pitchFamily="18" charset="0"/>
              </a:rPr>
              <a:t>large </a:t>
            </a:r>
            <a:r>
              <a:rPr lang="en-US" altLang="zh-TW" i="1" dirty="0" err="1">
                <a:solidFill>
                  <a:schemeClr val="tx2"/>
                </a:solidFill>
                <a:latin typeface="Times New Roman" panose="02020603050405020304" pitchFamily="18" charset="0"/>
                <a:cs typeface="Times New Roman" panose="02020603050405020304" pitchFamily="18" charset="0"/>
              </a:rPr>
              <a:t>nEPI</a:t>
            </a:r>
            <a:r>
              <a:rPr lang="en-US" altLang="zh-TW" sz="800" i="1" dirty="0" err="1">
                <a:solidFill>
                  <a:schemeClr val="tx2"/>
                </a:solidFill>
                <a:latin typeface="Times New Roman" panose="02020603050405020304" pitchFamily="18" charset="0"/>
                <a:cs typeface="Times New Roman" panose="02020603050405020304" pitchFamily="18" charset="0"/>
              </a:rPr>
              <a:t>O</a:t>
            </a:r>
            <a:r>
              <a:rPr lang="en-US" altLang="zh-TW" sz="800" dirty="0">
                <a:solidFill>
                  <a:schemeClr val="tx2"/>
                </a:solidFill>
                <a:latin typeface="Times New Roman" panose="02020603050405020304" pitchFamily="18" charset="0"/>
                <a:cs typeface="Times New Roman" panose="02020603050405020304" pitchFamily="18" charset="0"/>
              </a:rPr>
              <a:t>−</a:t>
            </a:r>
            <a:r>
              <a:rPr lang="en-US" altLang="zh-TW" sz="800" i="1" dirty="0">
                <a:solidFill>
                  <a:schemeClr val="tx2"/>
                </a:solidFill>
                <a:latin typeface="Times New Roman" panose="02020603050405020304" pitchFamily="18" charset="0"/>
                <a:cs typeface="Times New Roman" panose="02020603050405020304" pitchFamily="18" charset="0"/>
              </a:rPr>
              <a:t>A </a:t>
            </a:r>
            <a:r>
              <a:rPr lang="en-US" altLang="zh-TW" dirty="0">
                <a:solidFill>
                  <a:schemeClr val="tx2"/>
                </a:solidFill>
                <a:latin typeface="Times New Roman" panose="02020603050405020304" pitchFamily="18" charset="0"/>
                <a:cs typeface="Times New Roman" panose="02020603050405020304" pitchFamily="18" charset="0"/>
              </a:rPr>
              <a:t>occurs to </a:t>
            </a:r>
            <a:r>
              <a:rPr lang="en-US" altLang="zh-TW" dirty="0" smtClean="0">
                <a:solidFill>
                  <a:schemeClr val="tx2"/>
                </a:solidFill>
                <a:latin typeface="Times New Roman" panose="02020603050405020304" pitchFamily="18" charset="0"/>
                <a:cs typeface="Times New Roman" panose="02020603050405020304" pitchFamily="18" charset="0"/>
              </a:rPr>
              <a:t>amplify the </a:t>
            </a:r>
            <a:r>
              <a:rPr lang="en-US" altLang="zh-TW" dirty="0">
                <a:solidFill>
                  <a:schemeClr val="tx2"/>
                </a:solidFill>
                <a:latin typeface="Times New Roman" panose="02020603050405020304" pitchFamily="18" charset="0"/>
                <a:cs typeface="Times New Roman" panose="02020603050405020304" pitchFamily="18" charset="0"/>
              </a:rPr>
              <a:t>prediction model. </a:t>
            </a:r>
            <a:endParaRPr lang="zh-TW" altLang="en-US" dirty="0">
              <a:solidFill>
                <a:schemeClr val="tx2"/>
              </a:solidFill>
              <a:latin typeface="Times New Roman" panose="02020603050405020304" pitchFamily="18" charset="0"/>
              <a:cs typeface="Times New Roman" panose="02020603050405020304" pitchFamily="18" charset="0"/>
            </a:endParaRPr>
          </a:p>
        </p:txBody>
      </p:sp>
      <p:sp>
        <p:nvSpPr>
          <p:cNvPr id="8" name="矩形 7"/>
          <p:cNvSpPr/>
          <p:nvPr/>
        </p:nvSpPr>
        <p:spPr>
          <a:xfrm>
            <a:off x="6546" y="1065044"/>
            <a:ext cx="6218311" cy="923330"/>
          </a:xfrm>
          <a:prstGeom prst="rect">
            <a:avLst/>
          </a:prstGeom>
        </p:spPr>
        <p:txBody>
          <a:bodyPr wrap="square">
            <a:spAutoFit/>
          </a:bodyPr>
          <a:lstStyle/>
          <a:p>
            <a:r>
              <a:rPr lang="en-US" altLang="zh-TW" i="1" dirty="0" err="1" smtClean="0">
                <a:solidFill>
                  <a:schemeClr val="tx2"/>
                </a:solidFill>
                <a:latin typeface="Times New Roman" panose="02020603050405020304" pitchFamily="18" charset="0"/>
                <a:cs typeface="Times New Roman" panose="02020603050405020304" pitchFamily="18" charset="0"/>
              </a:rPr>
              <a:t>nEPI</a:t>
            </a:r>
            <a:r>
              <a:rPr lang="en-US" altLang="zh-TW" sz="800" i="1" dirty="0" err="1" smtClean="0">
                <a:solidFill>
                  <a:schemeClr val="tx2"/>
                </a:solidFill>
                <a:latin typeface="Times New Roman" panose="02020603050405020304" pitchFamily="18" charset="0"/>
                <a:cs typeface="Times New Roman" panose="02020603050405020304" pitchFamily="18" charset="0"/>
              </a:rPr>
              <a:t>O</a:t>
            </a:r>
            <a:r>
              <a:rPr lang="en-US" altLang="zh-TW" sz="800" dirty="0" smtClean="0">
                <a:solidFill>
                  <a:schemeClr val="tx2"/>
                </a:solidFill>
                <a:latin typeface="Times New Roman" panose="02020603050405020304" pitchFamily="18" charset="0"/>
                <a:cs typeface="Times New Roman" panose="02020603050405020304" pitchFamily="18" charset="0"/>
              </a:rPr>
              <a:t>–</a:t>
            </a:r>
            <a:r>
              <a:rPr lang="en-US" altLang="zh-TW" sz="800" i="1" dirty="0" smtClean="0">
                <a:solidFill>
                  <a:schemeClr val="tx2"/>
                </a:solidFill>
                <a:latin typeface="Times New Roman" panose="02020603050405020304" pitchFamily="18" charset="0"/>
                <a:cs typeface="Times New Roman" panose="02020603050405020304" pitchFamily="18" charset="0"/>
              </a:rPr>
              <a:t>A</a:t>
            </a:r>
            <a:r>
              <a:rPr lang="en-US" altLang="zh-TW" dirty="0" smtClean="0">
                <a:solidFill>
                  <a:schemeClr val="tx2"/>
                </a:solidFill>
                <a:latin typeface="Times New Roman" panose="02020603050405020304" pitchFamily="18" charset="0"/>
                <a:cs typeface="Times New Roman" panose="02020603050405020304" pitchFamily="18" charset="0"/>
              </a:rPr>
              <a:t> is </a:t>
            </a:r>
            <a:r>
              <a:rPr lang="en-US" altLang="zh-TW" dirty="0">
                <a:solidFill>
                  <a:schemeClr val="tx2"/>
                </a:solidFill>
                <a:latin typeface="Times New Roman" panose="02020603050405020304" pitchFamily="18" charset="0"/>
                <a:cs typeface="Times New Roman" panose="02020603050405020304" pitchFamily="18" charset="0"/>
              </a:rPr>
              <a:t>to assume that the ocean–atmosphere coupled feedback can amplify or reduce the magnitude change of </a:t>
            </a:r>
            <a:r>
              <a:rPr lang="en-US" altLang="zh-TW" i="1" dirty="0" err="1">
                <a:solidFill>
                  <a:schemeClr val="tx2"/>
                </a:solidFill>
                <a:latin typeface="Times New Roman" panose="02020603050405020304" pitchFamily="18" charset="0"/>
                <a:cs typeface="Times New Roman" panose="02020603050405020304" pitchFamily="18" charset="0"/>
              </a:rPr>
              <a:t>nEPI</a:t>
            </a:r>
            <a:r>
              <a:rPr lang="en-US" altLang="zh-TW" sz="800" i="1" dirty="0" err="1">
                <a:solidFill>
                  <a:schemeClr val="tx2"/>
                </a:solidFill>
                <a:latin typeface="Times New Roman" panose="02020603050405020304" pitchFamily="18" charset="0"/>
                <a:cs typeface="Times New Roman" panose="02020603050405020304" pitchFamily="18" charset="0"/>
              </a:rPr>
              <a:t>wwv</a:t>
            </a:r>
            <a:r>
              <a:rPr lang="en-US" altLang="zh-TW" sz="800" i="1" dirty="0">
                <a:solidFill>
                  <a:schemeClr val="tx2"/>
                </a:solidFill>
                <a:latin typeface="Times New Roman" panose="02020603050405020304" pitchFamily="18" charset="0"/>
                <a:cs typeface="Times New Roman" panose="02020603050405020304" pitchFamily="18" charset="0"/>
              </a:rPr>
              <a:t> </a:t>
            </a:r>
            <a:r>
              <a:rPr lang="en-US" altLang="zh-TW" dirty="0">
                <a:solidFill>
                  <a:schemeClr val="tx2"/>
                </a:solidFill>
                <a:latin typeface="Times New Roman" panose="02020603050405020304" pitchFamily="18" charset="0"/>
                <a:cs typeface="Times New Roman" panose="02020603050405020304" pitchFamily="18" charset="0"/>
              </a:rPr>
              <a:t>according to the events of WWEs/EWSs.</a:t>
            </a:r>
            <a:endParaRPr lang="zh-TW" altLang="en-US" dirty="0">
              <a:solidFill>
                <a:schemeClr val="tx2"/>
              </a:solidFill>
              <a:latin typeface="Times New Roman" panose="02020603050405020304" pitchFamily="18" charset="0"/>
              <a:cs typeface="Times New Roman" panose="02020603050405020304" pitchFamily="18" charset="0"/>
            </a:endParaRPr>
          </a:p>
        </p:txBody>
      </p:sp>
      <p:sp>
        <p:nvSpPr>
          <p:cNvPr id="9" name="矩形 8"/>
          <p:cNvSpPr/>
          <p:nvPr/>
        </p:nvSpPr>
        <p:spPr>
          <a:xfrm>
            <a:off x="372350" y="2367517"/>
            <a:ext cx="4259071" cy="366461"/>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8215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17094</TotalTime>
  <Words>1227</Words>
  <Application>Microsoft Office PowerPoint</Application>
  <PresentationFormat>如螢幕大小 (4:3)</PresentationFormat>
  <Paragraphs>187</Paragraphs>
  <Slides>17</Slides>
  <Notes>10</Notes>
  <HiddenSlides>0</HiddenSlides>
  <MMClips>0</MMClips>
  <ScaleCrop>false</ScaleCrop>
  <HeadingPairs>
    <vt:vector size="6" baseType="variant">
      <vt:variant>
        <vt:lpstr>使用字型</vt:lpstr>
      </vt:variant>
      <vt:variant>
        <vt:i4>13</vt:i4>
      </vt:variant>
      <vt:variant>
        <vt:lpstr>佈景主題</vt:lpstr>
      </vt:variant>
      <vt:variant>
        <vt:i4>3</vt:i4>
      </vt:variant>
      <vt:variant>
        <vt:lpstr>投影片標題</vt:lpstr>
      </vt:variant>
      <vt:variant>
        <vt:i4>17</vt:i4>
      </vt:variant>
    </vt:vector>
  </HeadingPairs>
  <TitlesOfParts>
    <vt:vector size="33" baseType="lpstr">
      <vt:lpstr>Montserrat Light</vt:lpstr>
      <vt:lpstr>SimHei</vt:lpstr>
      <vt:lpstr>SimSun</vt:lpstr>
      <vt:lpstr>PMingLiU</vt:lpstr>
      <vt:lpstr>PMingLiU</vt:lpstr>
      <vt:lpstr>標楷體</vt:lpstr>
      <vt:lpstr>Arial</vt:lpstr>
      <vt:lpstr>Calibri</vt:lpstr>
      <vt:lpstr>Cambria Math</vt:lpstr>
      <vt:lpstr>Comic Sans MS</vt:lpstr>
      <vt:lpstr>Segoe Print</vt:lpstr>
      <vt:lpstr>Times New Roman</vt:lpstr>
      <vt:lpstr>Verdana</vt:lpstr>
      <vt:lpstr>1_Nature Illustration 16x9</vt:lpstr>
      <vt:lpstr>3_Nature Illustration 16x9</vt:lpstr>
      <vt:lpstr>1_預設簡報設計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Han-Ching Chen</dc:creator>
  <cp:lastModifiedBy>user</cp:lastModifiedBy>
  <cp:revision>508</cp:revision>
  <cp:lastPrinted>2016-05-02T03:06:02Z</cp:lastPrinted>
  <dcterms:created xsi:type="dcterms:W3CDTF">2014-04-08T02:18:56Z</dcterms:created>
  <dcterms:modified xsi:type="dcterms:W3CDTF">2018-06-02T06:23:28Z</dcterms:modified>
</cp:coreProperties>
</file>