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44" r:id="rId1"/>
  </p:sldMasterIdLst>
  <p:notesMasterIdLst>
    <p:notesMasterId r:id="rId35"/>
  </p:notesMasterIdLst>
  <p:sldIdLst>
    <p:sldId id="364" r:id="rId2"/>
    <p:sldId id="416" r:id="rId3"/>
    <p:sldId id="387" r:id="rId4"/>
    <p:sldId id="420" r:id="rId5"/>
    <p:sldId id="388" r:id="rId6"/>
    <p:sldId id="389" r:id="rId7"/>
    <p:sldId id="403" r:id="rId8"/>
    <p:sldId id="422" r:id="rId9"/>
    <p:sldId id="390" r:id="rId10"/>
    <p:sldId id="391" r:id="rId11"/>
    <p:sldId id="392" r:id="rId12"/>
    <p:sldId id="393" r:id="rId13"/>
    <p:sldId id="394" r:id="rId14"/>
    <p:sldId id="395" r:id="rId15"/>
    <p:sldId id="396" r:id="rId16"/>
    <p:sldId id="397" r:id="rId17"/>
    <p:sldId id="406" r:id="rId18"/>
    <p:sldId id="405" r:id="rId19"/>
    <p:sldId id="407" r:id="rId20"/>
    <p:sldId id="408" r:id="rId21"/>
    <p:sldId id="411" r:id="rId22"/>
    <p:sldId id="409" r:id="rId23"/>
    <p:sldId id="410" r:id="rId24"/>
    <p:sldId id="412" r:id="rId25"/>
    <p:sldId id="414" r:id="rId26"/>
    <p:sldId id="415" r:id="rId27"/>
    <p:sldId id="413" r:id="rId28"/>
    <p:sldId id="417" r:id="rId29"/>
    <p:sldId id="418" r:id="rId30"/>
    <p:sldId id="402" r:id="rId31"/>
    <p:sldId id="385" r:id="rId32"/>
    <p:sldId id="374" r:id="rId33"/>
    <p:sldId id="42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99"/>
    <a:srgbClr val="FF5050"/>
    <a:srgbClr val="990000"/>
    <a:srgbClr val="FFCCFF"/>
    <a:srgbClr val="006600"/>
    <a:srgbClr val="E8C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87216" autoAdjust="0"/>
  </p:normalViewPr>
  <p:slideViewPr>
    <p:cSldViewPr>
      <p:cViewPr varScale="1">
        <p:scale>
          <a:sx n="59" d="100"/>
          <a:sy n="59" d="100"/>
        </p:scale>
        <p:origin x="1320" y="60"/>
      </p:cViewPr>
      <p:guideLst>
        <p:guide orient="horz" pos="2160"/>
        <p:guide pos="2880"/>
      </p:guideLst>
    </p:cSldViewPr>
  </p:slideViewPr>
  <p:outlineViewPr>
    <p:cViewPr>
      <p:scale>
        <a:sx n="33" d="100"/>
        <a:sy n="33" d="100"/>
      </p:scale>
      <p:origin x="0" y="312"/>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82EC9-C15E-442A-A915-9E1DF449F45D}" type="doc">
      <dgm:prSet loTypeId="urn:microsoft.com/office/officeart/2005/8/layout/vList3" loCatId="list" qsTypeId="urn:microsoft.com/office/officeart/2005/8/quickstyle/simple1" qsCatId="simple" csTypeId="urn:microsoft.com/office/officeart/2005/8/colors/accent1_2" csCatId="accent1" phldr="1"/>
      <dgm:spPr/>
    </dgm:pt>
    <dgm:pt modelId="{B0E4DDFE-1DC8-4D6B-A0E9-97BF682C9183}">
      <dgm:prSet phldrT="[文字]" custT="1">
        <dgm:style>
          <a:lnRef idx="3">
            <a:schemeClr val="lt1"/>
          </a:lnRef>
          <a:fillRef idx="1">
            <a:schemeClr val="accent2"/>
          </a:fillRef>
          <a:effectRef idx="1">
            <a:schemeClr val="accent2"/>
          </a:effectRef>
          <a:fontRef idx="minor">
            <a:schemeClr val="lt1"/>
          </a:fontRef>
        </dgm:style>
      </dgm:prSet>
      <dgm:spPr>
        <a:solidFill>
          <a:schemeClr val="accent2">
            <a:lumMod val="40000"/>
            <a:lumOff val="60000"/>
          </a:schemeClr>
        </a:solidFill>
      </dgm:spPr>
      <dgm:t>
        <a:bodyPr/>
        <a:lstStyle/>
        <a:p>
          <a:pPr algn="l"/>
          <a:r>
            <a:rPr lang="en-US" altLang="zh-TW" sz="1800" b="1" dirty="0">
              <a:solidFill>
                <a:schemeClr val="tx2"/>
              </a:solidFill>
              <a:latin typeface="Comic Sans MS" panose="030F0702030302020204" pitchFamily="66" charset="0"/>
              <a:ea typeface="SimSun" panose="02010600030101010101" pitchFamily="2" charset="-122"/>
            </a:rPr>
            <a:t>NCEP/NCAR</a:t>
          </a:r>
          <a:r>
            <a:rPr lang="zh-TW" altLang="en-US" sz="1800" b="1" dirty="0">
              <a:solidFill>
                <a:schemeClr val="tx2"/>
              </a:solidFill>
              <a:latin typeface="Comic Sans MS" panose="030F0702030302020204" pitchFamily="66" charset="0"/>
              <a:ea typeface="SimSun" panose="02010600030101010101" pitchFamily="2" charset="-122"/>
            </a:rPr>
            <a:t> </a:t>
          </a:r>
          <a:r>
            <a:rPr lang="en-US" altLang="zh-TW" sz="1800" b="1" dirty="0">
              <a:solidFill>
                <a:schemeClr val="tx2"/>
              </a:solidFill>
              <a:latin typeface="Comic Sans MS" panose="030F0702030302020204" pitchFamily="66" charset="0"/>
              <a:ea typeface="SimSun" panose="02010600030101010101" pitchFamily="2" charset="-122"/>
            </a:rPr>
            <a:t>Reanalysis</a:t>
          </a:r>
          <a:r>
            <a:rPr lang="zh-TW" altLang="en-US" sz="1800" b="1" dirty="0">
              <a:solidFill>
                <a:schemeClr val="tx2"/>
              </a:solidFill>
              <a:latin typeface="Comic Sans MS" panose="030F0702030302020204" pitchFamily="66" charset="0"/>
              <a:ea typeface="SimSun" panose="02010600030101010101" pitchFamily="2" charset="-122"/>
            </a:rPr>
            <a:t> </a:t>
          </a:r>
          <a:r>
            <a:rPr lang="en-US" altLang="zh-TW" sz="1800" b="1" dirty="0">
              <a:solidFill>
                <a:schemeClr val="tx2"/>
              </a:solidFill>
              <a:latin typeface="Comic Sans MS" panose="030F0702030302020204" pitchFamily="66" charset="0"/>
              <a:ea typeface="SimSun" panose="02010600030101010101" pitchFamily="2" charset="-122"/>
            </a:rPr>
            <a:t>1</a:t>
          </a:r>
        </a:p>
        <a:p>
          <a:pPr algn="l"/>
          <a:r>
            <a:rPr lang="en-US" altLang="zh-TW" sz="1800" dirty="0">
              <a:solidFill>
                <a:schemeClr val="tx2"/>
              </a:solidFill>
              <a:latin typeface="Comic Sans MS" panose="030F0702030302020204" pitchFamily="66" charset="0"/>
              <a:ea typeface="SimSun" panose="02010600030101010101" pitchFamily="2" charset="-122"/>
            </a:rPr>
            <a:t>Near-Surface wind</a:t>
          </a:r>
          <a:r>
            <a:rPr lang="zh-TW" altLang="en-US" sz="1800" dirty="0">
              <a:solidFill>
                <a:schemeClr val="tx2"/>
              </a:solidFill>
              <a:latin typeface="Comic Sans MS" panose="030F0702030302020204" pitchFamily="66" charset="0"/>
              <a:ea typeface="SimSun" panose="02010600030101010101" pitchFamily="2" charset="-122"/>
            </a:rPr>
            <a:t> </a:t>
          </a:r>
          <a:r>
            <a:rPr lang="en-US" altLang="zh-TW" sz="1800" dirty="0">
              <a:solidFill>
                <a:schemeClr val="tx2"/>
              </a:solidFill>
              <a:latin typeface="Comic Sans MS" panose="030F0702030302020204" pitchFamily="66" charset="0"/>
              <a:ea typeface="SimSun" panose="02010600030101010101" pitchFamily="2" charset="-122"/>
            </a:rPr>
            <a:t>(.995</a:t>
          </a:r>
          <a:r>
            <a:rPr lang="zh-TW" altLang="en-US" sz="1800" baseline="0" dirty="0">
              <a:solidFill>
                <a:schemeClr val="tx2"/>
              </a:solidFill>
              <a:latin typeface="Comic Sans MS" panose="030F0702030302020204" pitchFamily="66" charset="0"/>
              <a:ea typeface="SimSun" panose="02010600030101010101" pitchFamily="2" charset="-122"/>
            </a:rPr>
            <a:t> </a:t>
          </a:r>
          <a:r>
            <a:rPr lang="en-US" altLang="zh-TW" sz="1800" baseline="0" dirty="0">
              <a:solidFill>
                <a:schemeClr val="tx2"/>
              </a:solidFill>
              <a:latin typeface="Comic Sans MS" panose="030F0702030302020204" pitchFamily="66" charset="0"/>
              <a:ea typeface="SimSun" panose="02010600030101010101" pitchFamily="2" charset="-122"/>
            </a:rPr>
            <a:t>sigma</a:t>
          </a:r>
          <a:r>
            <a:rPr lang="zh-TW" altLang="en-US" sz="1800" baseline="0" dirty="0">
              <a:solidFill>
                <a:schemeClr val="tx2"/>
              </a:solidFill>
              <a:latin typeface="Comic Sans MS" panose="030F0702030302020204" pitchFamily="66" charset="0"/>
              <a:ea typeface="SimSun" panose="02010600030101010101" pitchFamily="2" charset="-122"/>
            </a:rPr>
            <a:t> </a:t>
          </a:r>
          <a:r>
            <a:rPr lang="en-US" altLang="zh-TW" sz="1800" baseline="0" dirty="0">
              <a:solidFill>
                <a:schemeClr val="tx2"/>
              </a:solidFill>
              <a:latin typeface="Comic Sans MS" panose="030F0702030302020204" pitchFamily="66" charset="0"/>
              <a:ea typeface="SimSun" panose="02010600030101010101" pitchFamily="2" charset="-122"/>
            </a:rPr>
            <a:t>level</a:t>
          </a:r>
          <a:r>
            <a:rPr lang="en-US" altLang="zh-TW" sz="1800" dirty="0">
              <a:solidFill>
                <a:schemeClr val="tx2"/>
              </a:solidFill>
              <a:latin typeface="Comic Sans MS" panose="030F0702030302020204" pitchFamily="66" charset="0"/>
              <a:ea typeface="SimSun" panose="02010600030101010101" pitchFamily="2" charset="-122"/>
            </a:rPr>
            <a:t>)</a:t>
          </a:r>
        </a:p>
        <a:p>
          <a:pPr algn="l"/>
          <a:r>
            <a:rPr lang="en-US" altLang="zh-TW" sz="1800" dirty="0">
              <a:solidFill>
                <a:schemeClr val="tx2"/>
              </a:solidFill>
              <a:latin typeface="Comic Sans MS" panose="030F0702030302020204" pitchFamily="66" charset="0"/>
              <a:ea typeface="SimSun" panose="02010600030101010101" pitchFamily="2" charset="-122"/>
            </a:rPr>
            <a:t>Sea Level Pressure (SLP)</a:t>
          </a:r>
        </a:p>
        <a:p>
          <a:pPr algn="l"/>
          <a:r>
            <a:rPr lang="en-US" altLang="zh-TW" sz="1800" dirty="0">
              <a:solidFill>
                <a:schemeClr val="tx2"/>
              </a:solidFill>
              <a:latin typeface="Comic Sans MS" panose="030F0702030302020204" pitchFamily="66" charset="0"/>
              <a:ea typeface="SimSun" panose="02010600030101010101" pitchFamily="2" charset="-122"/>
            </a:rPr>
            <a:t>2</a:t>
          </a:r>
          <a:r>
            <a:rPr lang="en-US" altLang="zh-TW" sz="1800" baseline="30000" dirty="0">
              <a:solidFill>
                <a:schemeClr val="tx2"/>
              </a:solidFill>
              <a:latin typeface="Comic Sans MS" panose="030F0702030302020204" pitchFamily="66" charset="0"/>
              <a:ea typeface="SimSun" panose="02010600030101010101" pitchFamily="2" charset="-122"/>
            </a:rPr>
            <a:t>o</a:t>
          </a:r>
          <a:r>
            <a:rPr lang="en-US" altLang="zh-TW" sz="1800" dirty="0">
              <a:solidFill>
                <a:schemeClr val="tx2"/>
              </a:solidFill>
              <a:latin typeface="Comic Sans MS" panose="030F0702030302020204" pitchFamily="66" charset="0"/>
              <a:ea typeface="SimSun" panose="02010600030101010101" pitchFamily="2" charset="-122"/>
            </a:rPr>
            <a:t>×2</a:t>
          </a:r>
          <a:r>
            <a:rPr lang="en-US" altLang="zh-TW" sz="1800" baseline="30000" dirty="0">
              <a:solidFill>
                <a:schemeClr val="tx2"/>
              </a:solidFill>
              <a:latin typeface="Comic Sans MS" panose="030F0702030302020204" pitchFamily="66" charset="0"/>
              <a:ea typeface="SimSun" panose="02010600030101010101" pitchFamily="2" charset="-122"/>
            </a:rPr>
            <a:t>o</a:t>
          </a:r>
          <a:endParaRPr lang="zh-TW" altLang="en-US" sz="1800" dirty="0">
            <a:latin typeface="Comic Sans MS" panose="030F0702030302020204" pitchFamily="66" charset="0"/>
          </a:endParaRPr>
        </a:p>
      </dgm:t>
    </dgm:pt>
    <dgm:pt modelId="{329EBC26-ECD2-46D2-9058-7FAEA333FBED}" type="parTrans" cxnId="{A2C2F906-6013-426B-B2BA-F2C219267FAF}">
      <dgm:prSet/>
      <dgm:spPr/>
      <dgm:t>
        <a:bodyPr/>
        <a:lstStyle/>
        <a:p>
          <a:endParaRPr lang="zh-TW" altLang="en-US" sz="2000"/>
        </a:p>
      </dgm:t>
    </dgm:pt>
    <dgm:pt modelId="{917450CC-DAD5-4345-9A43-97E1B12C2637}" type="sibTrans" cxnId="{A2C2F906-6013-426B-B2BA-F2C219267FAF}">
      <dgm:prSet/>
      <dgm:spPr/>
      <dgm:t>
        <a:bodyPr/>
        <a:lstStyle/>
        <a:p>
          <a:endParaRPr lang="zh-TW" altLang="en-US" sz="2000"/>
        </a:p>
      </dgm:t>
    </dgm:pt>
    <dgm:pt modelId="{C3E8D2DF-D7E8-4B58-A3FC-AD31AF412565}">
      <dgm:prSet phldrT="[文字]" custT="1">
        <dgm:style>
          <a:lnRef idx="3">
            <a:schemeClr val="lt1"/>
          </a:lnRef>
          <a:fillRef idx="1">
            <a:schemeClr val="accent2"/>
          </a:fillRef>
          <a:effectRef idx="1">
            <a:schemeClr val="accent2"/>
          </a:effectRef>
          <a:fontRef idx="minor">
            <a:schemeClr val="lt1"/>
          </a:fontRef>
        </dgm:style>
      </dgm:prSet>
      <dgm:spPr>
        <a:solidFill>
          <a:schemeClr val="accent2">
            <a:lumMod val="40000"/>
            <a:lumOff val="60000"/>
          </a:schemeClr>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altLang="zh-TW" sz="1800" b="1" dirty="0">
              <a:solidFill>
                <a:schemeClr val="tx2"/>
              </a:solidFill>
              <a:latin typeface="Comic Sans MS" panose="030F0702030302020204" pitchFamily="66" charset="0"/>
              <a:ea typeface="Times New Roman" charset="0"/>
              <a:cs typeface="Times New Roman" charset="0"/>
            </a:rPr>
            <a:t>Global Ocean Data Assimilation System (GODAS)</a:t>
          </a:r>
          <a:br>
            <a:rPr lang="en-US" altLang="zh-TW" sz="1800" b="1" dirty="0">
              <a:solidFill>
                <a:schemeClr val="tx2"/>
              </a:solidFill>
              <a:latin typeface="Comic Sans MS" panose="030F0702030302020204" pitchFamily="66" charset="0"/>
              <a:ea typeface="Times New Roman" charset="0"/>
              <a:cs typeface="Times New Roman" charset="0"/>
            </a:rPr>
          </a:br>
          <a:r>
            <a:rPr lang="en-US" altLang="zh-TW" sz="1800" dirty="0">
              <a:solidFill>
                <a:schemeClr val="tx2"/>
              </a:solidFill>
              <a:latin typeface="Comic Sans MS" panose="030F0702030302020204" pitchFamily="66" charset="0"/>
              <a:ea typeface="SimSun" panose="02010600030101010101" pitchFamily="2" charset="-122"/>
            </a:rPr>
            <a:t>Ocean Temperature, Heat Content (D20)</a:t>
          </a:r>
        </a:p>
        <a:p>
          <a:pPr marL="0" marR="0" indent="0" algn="l" defTabSz="914400" eaLnBrk="1" fontAlgn="auto" latinLnBrk="0" hangingPunct="1">
            <a:lnSpc>
              <a:spcPct val="100000"/>
            </a:lnSpc>
            <a:spcBef>
              <a:spcPts val="0"/>
            </a:spcBef>
            <a:spcAft>
              <a:spcPts val="0"/>
            </a:spcAft>
            <a:buClrTx/>
            <a:buSzTx/>
            <a:buFontTx/>
            <a:buNone/>
            <a:tabLst/>
            <a:defRPr/>
          </a:pPr>
          <a:r>
            <a:rPr lang="en-US" altLang="zh-TW" sz="1800" dirty="0">
              <a:solidFill>
                <a:schemeClr val="tx2"/>
              </a:solidFill>
              <a:latin typeface="Comic Sans MS" panose="030F0702030302020204" pitchFamily="66" charset="0"/>
              <a:ea typeface="SimSun" panose="02010600030101010101" pitchFamily="2" charset="-122"/>
            </a:rPr>
            <a:t>0.333</a:t>
          </a:r>
          <a:r>
            <a:rPr lang="en-US" altLang="zh-TW" sz="1800" baseline="30000" dirty="0">
              <a:solidFill>
                <a:schemeClr val="tx2"/>
              </a:solidFill>
              <a:latin typeface="Comic Sans MS" panose="030F0702030302020204" pitchFamily="66" charset="0"/>
              <a:ea typeface="SimSun" panose="02010600030101010101" pitchFamily="2" charset="-122"/>
            </a:rPr>
            <a:t>o</a:t>
          </a:r>
          <a:r>
            <a:rPr lang="en-US" altLang="zh-TW" sz="1800" dirty="0">
              <a:solidFill>
                <a:schemeClr val="tx2"/>
              </a:solidFill>
              <a:latin typeface="Comic Sans MS" panose="030F0702030302020204" pitchFamily="66" charset="0"/>
              <a:ea typeface="SimSun" panose="02010600030101010101" pitchFamily="2" charset="-122"/>
            </a:rPr>
            <a:t> × 1.0</a:t>
          </a:r>
          <a:r>
            <a:rPr lang="en-US" altLang="zh-TW" sz="1800" baseline="30000" dirty="0">
              <a:solidFill>
                <a:schemeClr val="tx2"/>
              </a:solidFill>
              <a:latin typeface="Comic Sans MS" panose="030F0702030302020204" pitchFamily="66" charset="0"/>
              <a:ea typeface="SimSun" panose="02010600030101010101" pitchFamily="2" charset="-122"/>
            </a:rPr>
            <a:t>o</a:t>
          </a:r>
          <a:endParaRPr lang="zh-TW" altLang="en-US" sz="1800" dirty="0">
            <a:latin typeface="Comic Sans MS" panose="030F0702030302020204" pitchFamily="66" charset="0"/>
          </a:endParaRPr>
        </a:p>
      </dgm:t>
    </dgm:pt>
    <dgm:pt modelId="{25612D69-5A66-421D-AAE9-7D1BC9F209F7}" type="sibTrans" cxnId="{B6112B5E-973F-4A6B-9672-6920AD9329B1}">
      <dgm:prSet/>
      <dgm:spPr/>
      <dgm:t>
        <a:bodyPr/>
        <a:lstStyle/>
        <a:p>
          <a:endParaRPr lang="zh-TW" altLang="en-US" sz="2000"/>
        </a:p>
      </dgm:t>
    </dgm:pt>
    <dgm:pt modelId="{79D53ECE-5F19-4441-B601-3675347065EA}" type="parTrans" cxnId="{B6112B5E-973F-4A6B-9672-6920AD9329B1}">
      <dgm:prSet/>
      <dgm:spPr/>
      <dgm:t>
        <a:bodyPr/>
        <a:lstStyle/>
        <a:p>
          <a:endParaRPr lang="zh-TW" altLang="en-US" sz="2000"/>
        </a:p>
      </dgm:t>
    </dgm:pt>
    <dgm:pt modelId="{C786E289-20C8-43A2-B7BE-42F009AA68F0}" type="pres">
      <dgm:prSet presAssocID="{C6A82EC9-C15E-442A-A915-9E1DF449F45D}" presName="linearFlow" presStyleCnt="0">
        <dgm:presLayoutVars>
          <dgm:dir/>
          <dgm:resizeHandles val="exact"/>
        </dgm:presLayoutVars>
      </dgm:prSet>
      <dgm:spPr/>
    </dgm:pt>
    <dgm:pt modelId="{B8D26477-9795-4A4D-940E-6D610395CAB7}" type="pres">
      <dgm:prSet presAssocID="{B0E4DDFE-1DC8-4D6B-A0E9-97BF682C9183}" presName="composite" presStyleCnt="0"/>
      <dgm:spPr/>
    </dgm:pt>
    <dgm:pt modelId="{78576C27-C25C-4885-B67B-4C96B7D75AF4}" type="pres">
      <dgm:prSet presAssocID="{B0E4DDFE-1DC8-4D6B-A0E9-97BF682C9183}"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8575">
          <a:solidFill>
            <a:schemeClr val="bg1"/>
          </a:solidFill>
        </a:ln>
      </dgm:spPr>
    </dgm:pt>
    <dgm:pt modelId="{87F32432-FCD6-4025-A749-434362DD69B8}" type="pres">
      <dgm:prSet presAssocID="{B0E4DDFE-1DC8-4D6B-A0E9-97BF682C9183}" presName="txShp" presStyleLbl="node1" presStyleIdx="0" presStyleCnt="2" custScaleX="104453">
        <dgm:presLayoutVars>
          <dgm:bulletEnabled val="1"/>
        </dgm:presLayoutVars>
      </dgm:prSet>
      <dgm:spPr/>
      <dgm:t>
        <a:bodyPr/>
        <a:lstStyle/>
        <a:p>
          <a:endParaRPr lang="zh-TW" altLang="en-US"/>
        </a:p>
      </dgm:t>
    </dgm:pt>
    <dgm:pt modelId="{50F0C71F-E400-4164-B37D-BE47AF4B992D}" type="pres">
      <dgm:prSet presAssocID="{917450CC-DAD5-4345-9A43-97E1B12C2637}" presName="spacing" presStyleCnt="0"/>
      <dgm:spPr/>
    </dgm:pt>
    <dgm:pt modelId="{55431859-208E-4A16-A44B-984BFF067956}" type="pres">
      <dgm:prSet presAssocID="{C3E8D2DF-D7E8-4B58-A3FC-AD31AF412565}" presName="composite" presStyleCnt="0"/>
      <dgm:spPr/>
    </dgm:pt>
    <dgm:pt modelId="{EBC6FB81-4638-473C-8F2F-DA3051FE4D86}" type="pres">
      <dgm:prSet presAssocID="{C3E8D2DF-D7E8-4B58-A3FC-AD31AF412565}"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8000" r="-48000"/>
          </a:stretch>
        </a:blipFill>
        <a:ln w="28575">
          <a:solidFill>
            <a:schemeClr val="bg1"/>
          </a:solidFill>
        </a:ln>
      </dgm:spPr>
    </dgm:pt>
    <dgm:pt modelId="{22C3E5F5-AEE8-4902-B98E-F142CF8F565C}" type="pres">
      <dgm:prSet presAssocID="{C3E8D2DF-D7E8-4B58-A3FC-AD31AF412565}" presName="txShp" presStyleLbl="node1" presStyleIdx="1" presStyleCnt="2" custScaleX="107106">
        <dgm:presLayoutVars>
          <dgm:bulletEnabled val="1"/>
        </dgm:presLayoutVars>
      </dgm:prSet>
      <dgm:spPr/>
      <dgm:t>
        <a:bodyPr/>
        <a:lstStyle/>
        <a:p>
          <a:endParaRPr lang="zh-TW" altLang="en-US"/>
        </a:p>
      </dgm:t>
    </dgm:pt>
  </dgm:ptLst>
  <dgm:cxnLst>
    <dgm:cxn modelId="{B6112B5E-973F-4A6B-9672-6920AD9329B1}" srcId="{C6A82EC9-C15E-442A-A915-9E1DF449F45D}" destId="{C3E8D2DF-D7E8-4B58-A3FC-AD31AF412565}" srcOrd="1" destOrd="0" parTransId="{79D53ECE-5F19-4441-B601-3675347065EA}" sibTransId="{25612D69-5A66-421D-AAE9-7D1BC9F209F7}"/>
    <dgm:cxn modelId="{D1553674-FC29-4D5C-8527-6E8F2C23EDDB}" type="presOf" srcId="{C6A82EC9-C15E-442A-A915-9E1DF449F45D}" destId="{C786E289-20C8-43A2-B7BE-42F009AA68F0}" srcOrd="0" destOrd="0" presId="urn:microsoft.com/office/officeart/2005/8/layout/vList3"/>
    <dgm:cxn modelId="{A2C2F906-6013-426B-B2BA-F2C219267FAF}" srcId="{C6A82EC9-C15E-442A-A915-9E1DF449F45D}" destId="{B0E4DDFE-1DC8-4D6B-A0E9-97BF682C9183}" srcOrd="0" destOrd="0" parTransId="{329EBC26-ECD2-46D2-9058-7FAEA333FBED}" sibTransId="{917450CC-DAD5-4345-9A43-97E1B12C2637}"/>
    <dgm:cxn modelId="{C24E4066-0A82-422F-803B-CBEDF8D71254}" type="presOf" srcId="{B0E4DDFE-1DC8-4D6B-A0E9-97BF682C9183}" destId="{87F32432-FCD6-4025-A749-434362DD69B8}" srcOrd="0" destOrd="0" presId="urn:microsoft.com/office/officeart/2005/8/layout/vList3"/>
    <dgm:cxn modelId="{C84E658F-085E-47D9-A8E4-06E3A644D473}" type="presOf" srcId="{C3E8D2DF-D7E8-4B58-A3FC-AD31AF412565}" destId="{22C3E5F5-AEE8-4902-B98E-F142CF8F565C}" srcOrd="0" destOrd="0" presId="urn:microsoft.com/office/officeart/2005/8/layout/vList3"/>
    <dgm:cxn modelId="{FE0BEF56-EFB9-4792-9F75-3EC7E5762F89}" type="presParOf" srcId="{C786E289-20C8-43A2-B7BE-42F009AA68F0}" destId="{B8D26477-9795-4A4D-940E-6D610395CAB7}" srcOrd="0" destOrd="0" presId="urn:microsoft.com/office/officeart/2005/8/layout/vList3"/>
    <dgm:cxn modelId="{A6DC4848-4634-4901-88B1-CCDC6A8E9CA2}" type="presParOf" srcId="{B8D26477-9795-4A4D-940E-6D610395CAB7}" destId="{78576C27-C25C-4885-B67B-4C96B7D75AF4}" srcOrd="0" destOrd="0" presId="urn:microsoft.com/office/officeart/2005/8/layout/vList3"/>
    <dgm:cxn modelId="{E826DB27-6DBA-407B-BAD2-8912AEED85FF}" type="presParOf" srcId="{B8D26477-9795-4A4D-940E-6D610395CAB7}" destId="{87F32432-FCD6-4025-A749-434362DD69B8}" srcOrd="1" destOrd="0" presId="urn:microsoft.com/office/officeart/2005/8/layout/vList3"/>
    <dgm:cxn modelId="{D73E8144-3B95-4014-866E-D3AD1282DE73}" type="presParOf" srcId="{C786E289-20C8-43A2-B7BE-42F009AA68F0}" destId="{50F0C71F-E400-4164-B37D-BE47AF4B992D}" srcOrd="1" destOrd="0" presId="urn:microsoft.com/office/officeart/2005/8/layout/vList3"/>
    <dgm:cxn modelId="{DA836788-2A5B-423A-BA9A-16B8DC2A8920}" type="presParOf" srcId="{C786E289-20C8-43A2-B7BE-42F009AA68F0}" destId="{55431859-208E-4A16-A44B-984BFF067956}" srcOrd="2" destOrd="0" presId="urn:microsoft.com/office/officeart/2005/8/layout/vList3"/>
    <dgm:cxn modelId="{472EDE1A-4578-476A-9E81-54AA5CCFF143}" type="presParOf" srcId="{55431859-208E-4A16-A44B-984BFF067956}" destId="{EBC6FB81-4638-473C-8F2F-DA3051FE4D86}" srcOrd="0" destOrd="0" presId="urn:microsoft.com/office/officeart/2005/8/layout/vList3"/>
    <dgm:cxn modelId="{75A330A4-80D7-4402-9EE4-BC896596D745}" type="presParOf" srcId="{55431859-208E-4A16-A44B-984BFF067956}" destId="{22C3E5F5-AEE8-4902-B98E-F142CF8F565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32432-FCD6-4025-A749-434362DD69B8}">
      <dsp:nvSpPr>
        <dsp:cNvPr id="0" name=""/>
        <dsp:cNvSpPr/>
      </dsp:nvSpPr>
      <dsp:spPr>
        <a:xfrm rot="10800000">
          <a:off x="1694768" y="521"/>
          <a:ext cx="6297911" cy="1509790"/>
        </a:xfrm>
        <a:prstGeom prst="homePlate">
          <a:avLst/>
        </a:prstGeom>
        <a:solidFill>
          <a:schemeClr val="accent2">
            <a:lumMod val="40000"/>
            <a:lumOff val="60000"/>
          </a:schemeClr>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665776" tIns="68580" rIns="128016" bIns="68580" numCol="1" spcCol="1270" anchor="ctr" anchorCtr="0">
          <a:noAutofit/>
        </a:bodyPr>
        <a:lstStyle/>
        <a:p>
          <a:pPr lvl="0" algn="l" defTabSz="800100">
            <a:lnSpc>
              <a:spcPct val="90000"/>
            </a:lnSpc>
            <a:spcBef>
              <a:spcPct val="0"/>
            </a:spcBef>
            <a:spcAft>
              <a:spcPct val="35000"/>
            </a:spcAft>
          </a:pPr>
          <a:r>
            <a:rPr lang="en-US" altLang="zh-TW" sz="1800" b="1" kern="1200" dirty="0">
              <a:solidFill>
                <a:schemeClr val="tx2"/>
              </a:solidFill>
              <a:latin typeface="Comic Sans MS" panose="030F0702030302020204" pitchFamily="66" charset="0"/>
              <a:ea typeface="SimSun" panose="02010600030101010101" pitchFamily="2" charset="-122"/>
            </a:rPr>
            <a:t>NCEP/NCAR</a:t>
          </a:r>
          <a:r>
            <a:rPr lang="zh-TW" altLang="en-US" sz="1800" b="1" kern="1200" dirty="0">
              <a:solidFill>
                <a:schemeClr val="tx2"/>
              </a:solidFill>
              <a:latin typeface="Comic Sans MS" panose="030F0702030302020204" pitchFamily="66" charset="0"/>
              <a:ea typeface="SimSun" panose="02010600030101010101" pitchFamily="2" charset="-122"/>
            </a:rPr>
            <a:t> </a:t>
          </a:r>
          <a:r>
            <a:rPr lang="en-US" altLang="zh-TW" sz="1800" b="1" kern="1200" dirty="0">
              <a:solidFill>
                <a:schemeClr val="tx2"/>
              </a:solidFill>
              <a:latin typeface="Comic Sans MS" panose="030F0702030302020204" pitchFamily="66" charset="0"/>
              <a:ea typeface="SimSun" panose="02010600030101010101" pitchFamily="2" charset="-122"/>
            </a:rPr>
            <a:t>Reanalysis</a:t>
          </a:r>
          <a:r>
            <a:rPr lang="zh-TW" altLang="en-US" sz="1800" b="1" kern="1200" dirty="0">
              <a:solidFill>
                <a:schemeClr val="tx2"/>
              </a:solidFill>
              <a:latin typeface="Comic Sans MS" panose="030F0702030302020204" pitchFamily="66" charset="0"/>
              <a:ea typeface="SimSun" panose="02010600030101010101" pitchFamily="2" charset="-122"/>
            </a:rPr>
            <a:t> </a:t>
          </a:r>
          <a:r>
            <a:rPr lang="en-US" altLang="zh-TW" sz="1800" b="1" kern="1200" dirty="0">
              <a:solidFill>
                <a:schemeClr val="tx2"/>
              </a:solidFill>
              <a:latin typeface="Comic Sans MS" panose="030F0702030302020204" pitchFamily="66" charset="0"/>
              <a:ea typeface="SimSun" panose="02010600030101010101" pitchFamily="2" charset="-122"/>
            </a:rPr>
            <a:t>1</a:t>
          </a:r>
        </a:p>
        <a:p>
          <a:pPr lvl="0" algn="l" defTabSz="800100">
            <a:lnSpc>
              <a:spcPct val="90000"/>
            </a:lnSpc>
            <a:spcBef>
              <a:spcPct val="0"/>
            </a:spcBef>
            <a:spcAft>
              <a:spcPct val="35000"/>
            </a:spcAft>
          </a:pPr>
          <a:r>
            <a:rPr lang="en-US" altLang="zh-TW" sz="1800" kern="1200" dirty="0">
              <a:solidFill>
                <a:schemeClr val="tx2"/>
              </a:solidFill>
              <a:latin typeface="Comic Sans MS" panose="030F0702030302020204" pitchFamily="66" charset="0"/>
              <a:ea typeface="SimSun" panose="02010600030101010101" pitchFamily="2" charset="-122"/>
            </a:rPr>
            <a:t>Near-Surface wind</a:t>
          </a:r>
          <a:r>
            <a:rPr lang="zh-TW" altLang="en-US" sz="1800" kern="1200" dirty="0">
              <a:solidFill>
                <a:schemeClr val="tx2"/>
              </a:solidFill>
              <a:latin typeface="Comic Sans MS" panose="030F0702030302020204" pitchFamily="66" charset="0"/>
              <a:ea typeface="SimSun" panose="02010600030101010101" pitchFamily="2" charset="-122"/>
            </a:rPr>
            <a:t> </a:t>
          </a:r>
          <a:r>
            <a:rPr lang="en-US" altLang="zh-TW" sz="1800" kern="1200" dirty="0">
              <a:solidFill>
                <a:schemeClr val="tx2"/>
              </a:solidFill>
              <a:latin typeface="Comic Sans MS" panose="030F0702030302020204" pitchFamily="66" charset="0"/>
              <a:ea typeface="SimSun" panose="02010600030101010101" pitchFamily="2" charset="-122"/>
            </a:rPr>
            <a:t>(.995</a:t>
          </a:r>
          <a:r>
            <a:rPr lang="zh-TW" altLang="en-US" sz="1800" kern="1200" baseline="0" dirty="0">
              <a:solidFill>
                <a:schemeClr val="tx2"/>
              </a:solidFill>
              <a:latin typeface="Comic Sans MS" panose="030F0702030302020204" pitchFamily="66" charset="0"/>
              <a:ea typeface="SimSun" panose="02010600030101010101" pitchFamily="2" charset="-122"/>
            </a:rPr>
            <a:t> </a:t>
          </a:r>
          <a:r>
            <a:rPr lang="en-US" altLang="zh-TW" sz="1800" kern="1200" baseline="0" dirty="0">
              <a:solidFill>
                <a:schemeClr val="tx2"/>
              </a:solidFill>
              <a:latin typeface="Comic Sans MS" panose="030F0702030302020204" pitchFamily="66" charset="0"/>
              <a:ea typeface="SimSun" panose="02010600030101010101" pitchFamily="2" charset="-122"/>
            </a:rPr>
            <a:t>sigma</a:t>
          </a:r>
          <a:r>
            <a:rPr lang="zh-TW" altLang="en-US" sz="1800" kern="1200" baseline="0" dirty="0">
              <a:solidFill>
                <a:schemeClr val="tx2"/>
              </a:solidFill>
              <a:latin typeface="Comic Sans MS" panose="030F0702030302020204" pitchFamily="66" charset="0"/>
              <a:ea typeface="SimSun" panose="02010600030101010101" pitchFamily="2" charset="-122"/>
            </a:rPr>
            <a:t> </a:t>
          </a:r>
          <a:r>
            <a:rPr lang="en-US" altLang="zh-TW" sz="1800" kern="1200" baseline="0" dirty="0">
              <a:solidFill>
                <a:schemeClr val="tx2"/>
              </a:solidFill>
              <a:latin typeface="Comic Sans MS" panose="030F0702030302020204" pitchFamily="66" charset="0"/>
              <a:ea typeface="SimSun" panose="02010600030101010101" pitchFamily="2" charset="-122"/>
            </a:rPr>
            <a:t>level</a:t>
          </a:r>
          <a:r>
            <a:rPr lang="en-US" altLang="zh-TW" sz="1800" kern="1200" dirty="0">
              <a:solidFill>
                <a:schemeClr val="tx2"/>
              </a:solidFill>
              <a:latin typeface="Comic Sans MS" panose="030F0702030302020204" pitchFamily="66" charset="0"/>
              <a:ea typeface="SimSun" panose="02010600030101010101" pitchFamily="2" charset="-122"/>
            </a:rPr>
            <a:t>)</a:t>
          </a:r>
        </a:p>
        <a:p>
          <a:pPr lvl="0" algn="l" defTabSz="800100">
            <a:lnSpc>
              <a:spcPct val="90000"/>
            </a:lnSpc>
            <a:spcBef>
              <a:spcPct val="0"/>
            </a:spcBef>
            <a:spcAft>
              <a:spcPct val="35000"/>
            </a:spcAft>
          </a:pPr>
          <a:r>
            <a:rPr lang="en-US" altLang="zh-TW" sz="1800" kern="1200" dirty="0">
              <a:solidFill>
                <a:schemeClr val="tx2"/>
              </a:solidFill>
              <a:latin typeface="Comic Sans MS" panose="030F0702030302020204" pitchFamily="66" charset="0"/>
              <a:ea typeface="SimSun" panose="02010600030101010101" pitchFamily="2" charset="-122"/>
            </a:rPr>
            <a:t>Sea Level Pressure (SLP)</a:t>
          </a:r>
        </a:p>
        <a:p>
          <a:pPr lvl="0" algn="l" defTabSz="800100">
            <a:lnSpc>
              <a:spcPct val="90000"/>
            </a:lnSpc>
            <a:spcBef>
              <a:spcPct val="0"/>
            </a:spcBef>
            <a:spcAft>
              <a:spcPct val="35000"/>
            </a:spcAft>
          </a:pPr>
          <a:r>
            <a:rPr lang="en-US" altLang="zh-TW" sz="1800" kern="1200" dirty="0">
              <a:solidFill>
                <a:schemeClr val="tx2"/>
              </a:solidFill>
              <a:latin typeface="Comic Sans MS" panose="030F0702030302020204" pitchFamily="66" charset="0"/>
              <a:ea typeface="SimSun" panose="02010600030101010101" pitchFamily="2" charset="-122"/>
            </a:rPr>
            <a:t>2</a:t>
          </a:r>
          <a:r>
            <a:rPr lang="en-US" altLang="zh-TW" sz="1800" kern="1200" baseline="30000" dirty="0">
              <a:solidFill>
                <a:schemeClr val="tx2"/>
              </a:solidFill>
              <a:latin typeface="Comic Sans MS" panose="030F0702030302020204" pitchFamily="66" charset="0"/>
              <a:ea typeface="SimSun" panose="02010600030101010101" pitchFamily="2" charset="-122"/>
            </a:rPr>
            <a:t>o</a:t>
          </a:r>
          <a:r>
            <a:rPr lang="en-US" altLang="zh-TW" sz="1800" kern="1200" dirty="0">
              <a:solidFill>
                <a:schemeClr val="tx2"/>
              </a:solidFill>
              <a:latin typeface="Comic Sans MS" panose="030F0702030302020204" pitchFamily="66" charset="0"/>
              <a:ea typeface="SimSun" panose="02010600030101010101" pitchFamily="2" charset="-122"/>
            </a:rPr>
            <a:t>×2</a:t>
          </a:r>
          <a:r>
            <a:rPr lang="en-US" altLang="zh-TW" sz="1800" kern="1200" baseline="30000" dirty="0">
              <a:solidFill>
                <a:schemeClr val="tx2"/>
              </a:solidFill>
              <a:latin typeface="Comic Sans MS" panose="030F0702030302020204" pitchFamily="66" charset="0"/>
              <a:ea typeface="SimSun" panose="02010600030101010101" pitchFamily="2" charset="-122"/>
            </a:rPr>
            <a:t>o</a:t>
          </a:r>
          <a:endParaRPr lang="zh-TW" altLang="en-US" sz="1800" kern="1200" dirty="0">
            <a:latin typeface="Comic Sans MS" panose="030F0702030302020204" pitchFamily="66" charset="0"/>
          </a:endParaRPr>
        </a:p>
      </dsp:txBody>
      <dsp:txXfrm rot="10800000">
        <a:off x="2072215" y="521"/>
        <a:ext cx="5920464" cy="1509790"/>
      </dsp:txXfrm>
    </dsp:sp>
    <dsp:sp modelId="{78576C27-C25C-4885-B67B-4C96B7D75AF4}">
      <dsp:nvSpPr>
        <dsp:cNvPr id="0" name=""/>
        <dsp:cNvSpPr/>
      </dsp:nvSpPr>
      <dsp:spPr>
        <a:xfrm>
          <a:off x="1074118" y="521"/>
          <a:ext cx="1509790" cy="150979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8575"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22C3E5F5-AEE8-4902-B98E-F142CF8F565C}">
      <dsp:nvSpPr>
        <dsp:cNvPr id="0" name=""/>
        <dsp:cNvSpPr/>
      </dsp:nvSpPr>
      <dsp:spPr>
        <a:xfrm rot="10800000">
          <a:off x="1574798" y="1938942"/>
          <a:ext cx="6457872" cy="1509790"/>
        </a:xfrm>
        <a:prstGeom prst="homePlate">
          <a:avLst/>
        </a:prstGeom>
        <a:solidFill>
          <a:schemeClr val="accent2">
            <a:lumMod val="40000"/>
            <a:lumOff val="60000"/>
          </a:schemeClr>
        </a:solidFill>
        <a:ln w="508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665776" tIns="68580" rIns="128016"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altLang="zh-TW" sz="1800" b="1" kern="1200" dirty="0">
              <a:solidFill>
                <a:schemeClr val="tx2"/>
              </a:solidFill>
              <a:latin typeface="Comic Sans MS" panose="030F0702030302020204" pitchFamily="66" charset="0"/>
              <a:ea typeface="Times New Roman" charset="0"/>
              <a:cs typeface="Times New Roman" charset="0"/>
            </a:rPr>
            <a:t>Global Ocean Data Assimilation System (GODAS)</a:t>
          </a:r>
          <a:br>
            <a:rPr lang="en-US" altLang="zh-TW" sz="1800" b="1" kern="1200" dirty="0">
              <a:solidFill>
                <a:schemeClr val="tx2"/>
              </a:solidFill>
              <a:latin typeface="Comic Sans MS" panose="030F0702030302020204" pitchFamily="66" charset="0"/>
              <a:ea typeface="Times New Roman" charset="0"/>
              <a:cs typeface="Times New Roman" charset="0"/>
            </a:rPr>
          </a:br>
          <a:r>
            <a:rPr lang="en-US" altLang="zh-TW" sz="1800" kern="1200" dirty="0">
              <a:solidFill>
                <a:schemeClr val="tx2"/>
              </a:solidFill>
              <a:latin typeface="Comic Sans MS" panose="030F0702030302020204" pitchFamily="66" charset="0"/>
              <a:ea typeface="SimSun" panose="02010600030101010101" pitchFamily="2" charset="-122"/>
            </a:rPr>
            <a:t>Ocean Temperature, Heat Content (D20)</a:t>
          </a:r>
        </a:p>
        <a:p>
          <a:pPr marL="0" marR="0" lvl="0" indent="0" algn="l" defTabSz="914400" eaLnBrk="1" fontAlgn="auto" latinLnBrk="0" hangingPunct="1">
            <a:lnSpc>
              <a:spcPct val="100000"/>
            </a:lnSpc>
            <a:spcBef>
              <a:spcPct val="0"/>
            </a:spcBef>
            <a:spcAft>
              <a:spcPts val="0"/>
            </a:spcAft>
            <a:buClrTx/>
            <a:buSzTx/>
            <a:buFontTx/>
            <a:buNone/>
            <a:tabLst/>
            <a:defRPr/>
          </a:pPr>
          <a:r>
            <a:rPr lang="en-US" altLang="zh-TW" sz="1800" kern="1200" dirty="0">
              <a:solidFill>
                <a:schemeClr val="tx2"/>
              </a:solidFill>
              <a:latin typeface="Comic Sans MS" panose="030F0702030302020204" pitchFamily="66" charset="0"/>
              <a:ea typeface="SimSun" panose="02010600030101010101" pitchFamily="2" charset="-122"/>
            </a:rPr>
            <a:t>0.333</a:t>
          </a:r>
          <a:r>
            <a:rPr lang="en-US" altLang="zh-TW" sz="1800" kern="1200" baseline="30000" dirty="0">
              <a:solidFill>
                <a:schemeClr val="tx2"/>
              </a:solidFill>
              <a:latin typeface="Comic Sans MS" panose="030F0702030302020204" pitchFamily="66" charset="0"/>
              <a:ea typeface="SimSun" panose="02010600030101010101" pitchFamily="2" charset="-122"/>
            </a:rPr>
            <a:t>o</a:t>
          </a:r>
          <a:r>
            <a:rPr lang="en-US" altLang="zh-TW" sz="1800" kern="1200" dirty="0">
              <a:solidFill>
                <a:schemeClr val="tx2"/>
              </a:solidFill>
              <a:latin typeface="Comic Sans MS" panose="030F0702030302020204" pitchFamily="66" charset="0"/>
              <a:ea typeface="SimSun" panose="02010600030101010101" pitchFamily="2" charset="-122"/>
            </a:rPr>
            <a:t> × 1.0</a:t>
          </a:r>
          <a:r>
            <a:rPr lang="en-US" altLang="zh-TW" sz="1800" kern="1200" baseline="30000" dirty="0">
              <a:solidFill>
                <a:schemeClr val="tx2"/>
              </a:solidFill>
              <a:latin typeface="Comic Sans MS" panose="030F0702030302020204" pitchFamily="66" charset="0"/>
              <a:ea typeface="SimSun" panose="02010600030101010101" pitchFamily="2" charset="-122"/>
            </a:rPr>
            <a:t>o</a:t>
          </a:r>
          <a:endParaRPr lang="zh-TW" altLang="en-US" sz="1800" kern="1200" dirty="0">
            <a:latin typeface="Comic Sans MS" panose="030F0702030302020204" pitchFamily="66" charset="0"/>
          </a:endParaRPr>
        </a:p>
      </dsp:txBody>
      <dsp:txXfrm rot="10800000">
        <a:off x="1952245" y="1938942"/>
        <a:ext cx="6080425" cy="1509790"/>
      </dsp:txXfrm>
    </dsp:sp>
    <dsp:sp modelId="{EBC6FB81-4638-473C-8F2F-DA3051FE4D86}">
      <dsp:nvSpPr>
        <dsp:cNvPr id="0" name=""/>
        <dsp:cNvSpPr/>
      </dsp:nvSpPr>
      <dsp:spPr>
        <a:xfrm>
          <a:off x="1034128" y="1938942"/>
          <a:ext cx="1509790" cy="150979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8000" r="-48000"/>
          </a:stretch>
        </a:blipFill>
        <a:ln w="28575"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67EADA-5168-4235-9951-7832FEA8E6B8}" type="datetimeFigureOut">
              <a:rPr lang="en-US" smtClean="0"/>
              <a:pPr/>
              <a:t>8/29/2018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BAC2CD-808D-4BA3-8111-64BF2C1E9854}" type="slidenum">
              <a:rPr lang="en-US" smtClean="0"/>
              <a:pPr/>
              <a:t>‹#›</a:t>
            </a:fld>
            <a:endParaRPr lang="en-US"/>
          </a:p>
        </p:txBody>
      </p:sp>
    </p:spTree>
    <p:extLst>
      <p:ext uri="{BB962C8B-B14F-4D97-AF65-F5344CB8AC3E}">
        <p14:creationId xmlns:p14="http://schemas.microsoft.com/office/powerpoint/2010/main" val="25051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 thank</a:t>
            </a:r>
            <a:r>
              <a:rPr lang="en-US" baseline="0" dirty="0" smtClean="0"/>
              <a:t> you very much for your coming for the first talk today!</a:t>
            </a:r>
            <a:endParaRPr lang="en-US" dirty="0" smtClean="0"/>
          </a:p>
          <a:p>
            <a:r>
              <a:rPr lang="en-US" dirty="0" smtClean="0"/>
              <a:t>What I am going to present is</a:t>
            </a:r>
          </a:p>
        </p:txBody>
      </p:sp>
      <p:sp>
        <p:nvSpPr>
          <p:cNvPr id="4" name="Slide Number Placeholder 3"/>
          <p:cNvSpPr>
            <a:spLocks noGrp="1"/>
          </p:cNvSpPr>
          <p:nvPr>
            <p:ph type="sldNum" sz="quarter" idx="10"/>
          </p:nvPr>
        </p:nvSpPr>
        <p:spPr/>
        <p:txBody>
          <a:bodyPr/>
          <a:lstStyle/>
          <a:p>
            <a:fld id="{03BAC2CD-808D-4BA3-8111-64BF2C1E9854}" type="slidenum">
              <a:rPr lang="en-US" smtClean="0"/>
              <a:pPr/>
              <a:t>1</a:t>
            </a:fld>
            <a:endParaRPr lang="en-US"/>
          </a:p>
        </p:txBody>
      </p:sp>
    </p:spTree>
    <p:extLst>
      <p:ext uri="{BB962C8B-B14F-4D97-AF65-F5344CB8AC3E}">
        <p14:creationId xmlns:p14="http://schemas.microsoft.com/office/powerpoint/2010/main" val="1189443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solidFill>
                <a:schemeClr val="tx2"/>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A506A215-43EC-4E86-AD73-4E1B3B1E838F}" type="slidenum">
              <a:rPr lang="zh-TW" altLang="en-US" smtClean="0"/>
              <a:t>13</a:t>
            </a:fld>
            <a:endParaRPr lang="zh-TW" altLang="en-US"/>
          </a:p>
        </p:txBody>
      </p:sp>
    </p:spTree>
    <p:extLst>
      <p:ext uri="{BB962C8B-B14F-4D97-AF65-F5344CB8AC3E}">
        <p14:creationId xmlns:p14="http://schemas.microsoft.com/office/powerpoint/2010/main" val="241662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nSLP1: </a:t>
            </a:r>
            <a:r>
              <a:rPr lang="en-US" altLang="zh-TW" dirty="0" smtClean="0">
                <a:latin typeface="Comic Sans MS" panose="030F0702030302020204" pitchFamily="66" charset="0"/>
                <a:cs typeface="Times New Roman" panose="02020603050405020304" pitchFamily="18" charset="0"/>
              </a:rPr>
              <a:t>185°–120°W, 50°–75°N</a:t>
            </a:r>
            <a:endParaRPr lang="zh-TW" altLang="en-US" dirty="0" smtClean="0">
              <a:latin typeface="Comic Sans MS" panose="030F0702030302020204" pitchFamily="66"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nSLP2: </a:t>
            </a:r>
            <a:r>
              <a:rPr lang="en-US" altLang="zh-TW" dirty="0" smtClean="0">
                <a:latin typeface="Comic Sans MS" panose="030F0702030302020204" pitchFamily="66" charset="0"/>
                <a:cs typeface="Times New Roman" panose="02020603050405020304" pitchFamily="18" charset="0"/>
              </a:rPr>
              <a:t>180°–135°W, 10°–30°N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Comic Sans MS" panose="030F0702030302020204" pitchFamily="66" charset="0"/>
                <a:cs typeface="Times New Roman" panose="02020603050405020304" pitchFamily="18" charset="0"/>
              </a:rPr>
              <a:t>sSLP1: 160°E–150°W, 25°–45°S</a:t>
            </a:r>
            <a:endParaRPr lang="zh-TW" altLang="en-US" dirty="0" smtClean="0">
              <a:latin typeface="Comic Sans MS" panose="030F0702030302020204" pitchFamily="66"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Comic Sans MS" panose="030F0702030302020204" pitchFamily="66" charset="0"/>
                <a:cs typeface="Times New Roman" panose="02020603050405020304" pitchFamily="18" charset="0"/>
              </a:rPr>
              <a:t>sSLP2: 110°–75°W, 40°–60°S</a:t>
            </a:r>
            <a:endParaRPr lang="zh-TW" altLang="en-US" dirty="0" smtClean="0">
              <a:latin typeface="Comic Sans MS" panose="030F0702030302020204" pitchFamily="66"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latin typeface="Comic Sans MS" panose="030F0702030302020204" pitchFamily="66"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0"/>
          </p:nvPr>
        </p:nvSpPr>
        <p:spPr/>
        <p:txBody>
          <a:bodyPr/>
          <a:lstStyle/>
          <a:p>
            <a:fld id="{03BAC2CD-808D-4BA3-8111-64BF2C1E9854}" type="slidenum">
              <a:rPr lang="en-US" smtClean="0"/>
              <a:pPr/>
              <a:t>14</a:t>
            </a:fld>
            <a:endParaRPr lang="en-US"/>
          </a:p>
        </p:txBody>
      </p:sp>
    </p:spTree>
    <p:extLst>
      <p:ext uri="{BB962C8B-B14F-4D97-AF65-F5344CB8AC3E}">
        <p14:creationId xmlns:p14="http://schemas.microsoft.com/office/powerpoint/2010/main" val="1554553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SFM: SST footprint induced by winter NPO persists until late spring</a:t>
            </a:r>
            <a:r>
              <a:rPr lang="en-US" baseline="0" dirty="0" smtClean="0"/>
              <a:t> and summer when its </a:t>
            </a:r>
            <a:r>
              <a:rPr lang="en-US" b="1" baseline="0" dirty="0" smtClean="0"/>
              <a:t>subtropical portion (0-20N) forces the overlying atmosphere</a:t>
            </a:r>
            <a:r>
              <a:rPr lang="en-US" baseline="0" dirty="0" smtClean="0"/>
              <a:t>, resulting in zonal wind stress anomalies that </a:t>
            </a:r>
            <a:r>
              <a:rPr lang="en-US" b="1" baseline="0" dirty="0" smtClean="0"/>
              <a:t>favor the ENSO initiation</a:t>
            </a:r>
            <a:r>
              <a:rPr lang="en-US" b="1" dirty="0" smtClean="0"/>
              <a:t> </a:t>
            </a:r>
            <a:r>
              <a:rPr lang="en-US" dirty="0" smtClean="0"/>
              <a:t>(</a:t>
            </a:r>
            <a:r>
              <a:rPr lang="en-US" dirty="0" err="1" smtClean="0"/>
              <a:t>Vimont</a:t>
            </a:r>
            <a:r>
              <a:rPr lang="en-US" baseline="0" dirty="0" smtClean="0"/>
              <a:t> et al., 2001; 2003a,b)</a:t>
            </a:r>
          </a:p>
          <a:p>
            <a:r>
              <a:rPr lang="en-US" baseline="0" dirty="0" smtClean="0"/>
              <a:t>PMM: anomalous north-south SST gradient and anomalous surface circulation in the northeasterly trade regime force energetic equatorially trapped oceanic waves to occur in Central Western Pacific through thermodynamic air-sea coupling (Chiang and </a:t>
            </a:r>
            <a:r>
              <a:rPr lang="en-US" baseline="0" dirty="0" err="1" smtClean="0"/>
              <a:t>Vimont</a:t>
            </a:r>
            <a:r>
              <a:rPr lang="en-US" baseline="0" dirty="0" smtClean="0"/>
              <a:t>, 2004; Chang et al., 2007)</a:t>
            </a:r>
          </a:p>
          <a:p>
            <a:r>
              <a:rPr lang="en-US" baseline="0" dirty="0" smtClean="0"/>
              <a:t>TWC: trade wind charging mechanism: NPO-induced variations in NP trade winds can force subsurface temperature anomalies across the central equatorial Pacific that are conducive to ENSO initiation.</a:t>
            </a:r>
          </a:p>
          <a:p>
            <a:endParaRPr lang="en-US" baseline="0" dirty="0" smtClean="0"/>
          </a:p>
          <a:p>
            <a:r>
              <a:rPr lang="en-US" dirty="0"/>
              <a:t>The strengthened NPO can then force a dipole-like SSTA pattern in the North Pacific N of 20°N and a subtropical positive SSTA band lying in 5°-20°N. During DJF(0), ~2 months before the VM peaks, a </a:t>
            </a:r>
            <a:r>
              <a:rPr lang="en-US" dirty="0" err="1"/>
              <a:t>meridional</a:t>
            </a:r>
            <a:r>
              <a:rPr lang="en-US" dirty="0"/>
              <a:t> </a:t>
            </a:r>
            <a:r>
              <a:rPr lang="en-US" dirty="0" err="1"/>
              <a:t>tripole</a:t>
            </a:r>
            <a:r>
              <a:rPr lang="en-US" dirty="0"/>
              <a:t>-like SSTA pattern can be clearly seen in the NP N of 5°N (Figure 7b). As expected, this </a:t>
            </a:r>
            <a:r>
              <a:rPr lang="en-US" dirty="0" err="1"/>
              <a:t>tripole</a:t>
            </a:r>
            <a:r>
              <a:rPr lang="en-US" dirty="0"/>
              <a:t>-like SSTA pattern reaches a peak during FMA(0) (Figure 7c). At this time the SSTA pattern associated with the VM in the tropical central–eastern Pacific closely resembles a PMM pattern [</a:t>
            </a:r>
            <a:r>
              <a:rPr lang="en-US" i="1" dirty="0"/>
              <a:t>Chiang and </a:t>
            </a:r>
            <a:r>
              <a:rPr lang="en-US" i="1" dirty="0" err="1"/>
              <a:t>Vimont</a:t>
            </a:r>
            <a:r>
              <a:rPr lang="en-US" dirty="0"/>
              <a:t>, 2004; </a:t>
            </a:r>
            <a:r>
              <a:rPr lang="en-US" i="1" dirty="0"/>
              <a:t>Chang et al.</a:t>
            </a:r>
            <a:r>
              <a:rPr lang="en-US" dirty="0"/>
              <a:t>, 2007], with positive SSTAs in the subtropical central–eastern North Pacific (10°</a:t>
            </a:r>
            <a:r>
              <a:rPr lang="en-US" dirty="0">
                <a:sym typeface="Symbol"/>
              </a:rPr>
              <a:t></a:t>
            </a:r>
            <a:r>
              <a:rPr lang="en-US" dirty="0"/>
              <a:t>30°N) and negative SSTAs in the tropical eastern Pacific. Note that in addition to the PMM pattern, there are significant negative SSTAs associated with the VM in the WNP. </a:t>
            </a:r>
          </a:p>
          <a:p>
            <a:endParaRPr lang="en-US" dirty="0"/>
          </a:p>
          <a:p>
            <a:pPr defTabSz="843973">
              <a:defRPr/>
            </a:pPr>
            <a:r>
              <a:rPr lang="en-US" dirty="0"/>
              <a:t>As the VM peaks during FMA(0), the significant positive SSTA band in the subtropical central–eastern NP extends toward the central equatorial Pacific (Figure 7c). At the same time, anomalous surface wind associated with the VM also extend across the entire equatorial Pacific. Anomalous </a:t>
            </a:r>
            <a:r>
              <a:rPr lang="en-US" dirty="0" err="1"/>
              <a:t>southeasterlies</a:t>
            </a:r>
            <a:r>
              <a:rPr lang="en-US" dirty="0"/>
              <a:t> occur in the tropical eastern Pacific, while anomalous </a:t>
            </a:r>
            <a:r>
              <a:rPr lang="en-US" dirty="0" err="1"/>
              <a:t>southwesterlies</a:t>
            </a:r>
            <a:r>
              <a:rPr lang="en-US" dirty="0"/>
              <a:t> occur in the tropical western Pacific. The westerly (easterly) component of anomalous </a:t>
            </a:r>
            <a:r>
              <a:rPr lang="en-US" dirty="0" err="1"/>
              <a:t>southwesterlies</a:t>
            </a:r>
            <a:r>
              <a:rPr lang="en-US" dirty="0"/>
              <a:t> (</a:t>
            </a:r>
            <a:r>
              <a:rPr lang="en-US" dirty="0" err="1"/>
              <a:t>southeasterlies</a:t>
            </a:r>
            <a:r>
              <a:rPr lang="en-US" dirty="0"/>
              <a:t>) causes convergence in the central equatorial Pacific, favoring the development of positive SSTAs there. During AMJ(0), significant positive SSTAs begin to establish in the central equatorial Pacific (Figure 7d). At this time, significant positive and negative SSTAs still persist in the subtropical central–eastern North Pacific and WNP, respectively. The positive SSTAs in the subtropical central–eastern North Pacific and central equatorial Pacific, combined with negative SSTAs in the WNP, lead to an increase in the zonal SST gradient across the western–central tropical Pacific, which then strengthens the anomalous </a:t>
            </a:r>
            <a:r>
              <a:rPr lang="en-US" dirty="0" err="1"/>
              <a:t>westerlies</a:t>
            </a:r>
            <a:r>
              <a:rPr lang="en-US" dirty="0"/>
              <a:t> over the western–central equatorial Pacific. After JJA(0), air–sea interaction through a positive feedback process in turn amplifies the zonal wind and SST anomalies along the equator [</a:t>
            </a:r>
            <a:r>
              <a:rPr lang="en-US" i="1" dirty="0" err="1"/>
              <a:t>Bjerknes</a:t>
            </a:r>
            <a:r>
              <a:rPr lang="en-US" dirty="0"/>
              <a:t>, 1969], driving continued growth of these anomalies. During DJF(+1), about 10 months after the VM peaks, a warming pattern is well developed in the central–eastern equatorial Pacific (Figure 7h).</a:t>
            </a:r>
          </a:p>
          <a:p>
            <a:endParaRPr lang="en-US" dirty="0" smtClean="0"/>
          </a:p>
          <a:p>
            <a:r>
              <a:rPr lang="en-US" dirty="0"/>
              <a:t>Different from SFM: different lag response of the equatorial wind and SSTA to the NP </a:t>
            </a:r>
            <a:r>
              <a:rPr lang="en-US" dirty="0" err="1"/>
              <a:t>extratropical</a:t>
            </a:r>
            <a:r>
              <a:rPr lang="en-US" dirty="0"/>
              <a:t> forcing. </a:t>
            </a:r>
          </a:p>
          <a:p>
            <a:r>
              <a:rPr lang="en-US" dirty="0"/>
              <a:t>SFM: significant SSTAs induced by the NPO persist until late spring and summer when they subsequently influence the equatorial wind fields and hence the underlying SSTs </a:t>
            </a:r>
          </a:p>
          <a:p>
            <a:r>
              <a:rPr lang="en-US" dirty="0"/>
              <a:t>VM: anomalous surface winds associated with the VM extend across the entire equatorial Pacific in late winter and early spring [FMA(0), see Figure 7c], which subsequently play an important role in triggering the warming in the central equatorial Pacific. They extend further toward the equator than those with NPO.</a:t>
            </a:r>
          </a:p>
          <a:p>
            <a:r>
              <a:rPr lang="en-US" dirty="0"/>
              <a:t>Consequently, the SST and surface wind responses in the equatorial Pacific to the VM are stronger and more immediate. </a:t>
            </a:r>
          </a:p>
          <a:p>
            <a:r>
              <a:rPr lang="en-US" dirty="0"/>
              <a:t>At this point, the VM is similar to the PMM, which also peaks in late winter and spring and affects the SST and surface winds in the tropical Pacific immediately at its peak phase. However, as mentioned above, the VM, as a basin-scale North Pacific SST pattern, combines the active role of SSTAs in both the central–eastern North Pacific and the WNP, different from the PMM pattern that mainly emphasizes the critical role of SSTAs in the central–eastern North Pacific as a precursor to ENSO but considers less the independent contribution of SSTAs in the WNP to the initiation of ENSO events.</a:t>
            </a:r>
          </a:p>
        </p:txBody>
      </p:sp>
      <p:sp>
        <p:nvSpPr>
          <p:cNvPr id="4" name="Slide Number Placeholder 3"/>
          <p:cNvSpPr>
            <a:spLocks noGrp="1"/>
          </p:cNvSpPr>
          <p:nvPr>
            <p:ph type="sldNum" sz="quarter" idx="10"/>
          </p:nvPr>
        </p:nvSpPr>
        <p:spPr/>
        <p:txBody>
          <a:bodyPr/>
          <a:lstStyle/>
          <a:p>
            <a:fld id="{03BAC2CD-808D-4BA3-8111-64BF2C1E9854}" type="slidenum">
              <a:rPr lang="en-US" smtClean="0"/>
              <a:pPr/>
              <a:t>17</a:t>
            </a:fld>
            <a:endParaRPr lang="en-US"/>
          </a:p>
        </p:txBody>
      </p:sp>
    </p:spTree>
    <p:extLst>
      <p:ext uri="{BB962C8B-B14F-4D97-AF65-F5344CB8AC3E}">
        <p14:creationId xmlns:p14="http://schemas.microsoft.com/office/powerpoint/2010/main" val="2978524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506A215-43EC-4E86-AD73-4E1B3B1E838F}" type="slidenum">
              <a:rPr lang="zh-TW" altLang="en-US" smtClean="0"/>
              <a:t>18</a:t>
            </a:fld>
            <a:endParaRPr lang="zh-TW" altLang="en-US"/>
          </a:p>
        </p:txBody>
      </p:sp>
    </p:spTree>
    <p:extLst>
      <p:ext uri="{BB962C8B-B14F-4D97-AF65-F5344CB8AC3E}">
        <p14:creationId xmlns:p14="http://schemas.microsoft.com/office/powerpoint/2010/main" val="224092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Table 1: The </a:t>
            </a:r>
            <a:r>
              <a:rPr kumimoji="0" lang="en-US" altLang="en-US" sz="1200" b="0"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hindcast</a:t>
            </a:r>
            <a:r>
              <a:rPr kumimoji="0" lang="en-US" altLang="en-US" sz="1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 skills (correlation and normalized RMSE) using the monthly data based on the linear regression model and the WWV, respectively. Values in parentheses are the ensemble-mean skill in </a:t>
            </a:r>
            <a:r>
              <a:rPr kumimoji="0" lang="en-US" altLang="en-US" sz="1200" b="0"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Barnston</a:t>
            </a:r>
            <a:r>
              <a:rPr kumimoji="0" lang="en-US" altLang="en-US" sz="1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 et al. (2012).</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Table 2: Percent correct of six-month ENSO forecast (see Larson and Kirtman, 2014 for the metric definition). Values in parentheses are the percent correct predicted by the WWV.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44A751F-5D27-4804-B5AC-2C3CDD54B4FB}" type="slidenum">
              <a:rPr lang="en-US" smtClean="0"/>
              <a:t>20</a:t>
            </a:fld>
            <a:endParaRPr lang="en-US"/>
          </a:p>
        </p:txBody>
      </p:sp>
    </p:spTree>
    <p:extLst>
      <p:ext uri="{BB962C8B-B14F-4D97-AF65-F5344CB8AC3E}">
        <p14:creationId xmlns:p14="http://schemas.microsoft.com/office/powerpoint/2010/main" val="3202965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3: Lead-lag correlation of Niño3.4 index with (a) </a:t>
            </a:r>
            <a:r>
              <a:rPr lang="en-US" sz="1200" i="1" kern="1200" dirty="0" err="1" smtClean="0">
                <a:solidFill>
                  <a:schemeClr val="tx1"/>
                </a:solidFill>
                <a:effectLst/>
                <a:latin typeface="+mn-lt"/>
                <a:ea typeface="+mn-ea"/>
                <a:cs typeface="+mn-cs"/>
              </a:rPr>
              <a:t>nEPI</a:t>
            </a:r>
            <a:r>
              <a:rPr lang="en-US" sz="1200" kern="1200" dirty="0" smtClean="0">
                <a:solidFill>
                  <a:schemeClr val="tx1"/>
                </a:solidFill>
                <a:effectLst/>
                <a:latin typeface="+mn-lt"/>
                <a:ea typeface="+mn-ea"/>
                <a:cs typeface="+mn-cs"/>
              </a:rPr>
              <a:t> based on TAO (1994-2015), (b) </a:t>
            </a:r>
            <a:r>
              <a:rPr lang="en-US" sz="1200" i="1" kern="1200" dirty="0" err="1" smtClean="0">
                <a:solidFill>
                  <a:schemeClr val="tx1"/>
                </a:solidFill>
                <a:effectLst/>
                <a:latin typeface="+mn-lt"/>
                <a:ea typeface="+mn-ea"/>
                <a:cs typeface="+mn-cs"/>
              </a:rPr>
              <a:t>nEPI</a:t>
            </a:r>
            <a:r>
              <a:rPr lang="en-US" sz="1200" kern="1200" dirty="0" smtClean="0">
                <a:solidFill>
                  <a:schemeClr val="tx1"/>
                </a:solidFill>
                <a:effectLst/>
                <a:latin typeface="+mn-lt"/>
                <a:ea typeface="+mn-ea"/>
                <a:cs typeface="+mn-cs"/>
              </a:rPr>
              <a:t> based on GODAS (1994-2015), (c) </a:t>
            </a:r>
            <a:r>
              <a:rPr lang="en-US" sz="1200" i="1" kern="1200" dirty="0" err="1" smtClean="0">
                <a:solidFill>
                  <a:schemeClr val="tx1"/>
                </a:solidFill>
                <a:effectLst/>
                <a:latin typeface="+mn-lt"/>
                <a:ea typeface="+mn-ea"/>
                <a:cs typeface="+mn-cs"/>
              </a:rPr>
              <a:t>nEPI</a:t>
            </a:r>
            <a:r>
              <a:rPr lang="en-US" sz="1200" kern="1200" dirty="0" smtClean="0">
                <a:solidFill>
                  <a:schemeClr val="tx1"/>
                </a:solidFill>
                <a:effectLst/>
                <a:latin typeface="+mn-lt"/>
                <a:ea typeface="+mn-ea"/>
                <a:cs typeface="+mn-cs"/>
              </a:rPr>
              <a:t> based on GODAS (1980-2015) and (d) WWV index (1994-2015). Bar represents the correlation in 1994-2015 in (a, b, d), and 1980-2015 in (c); black line is the correlation in 1994-2003 in (a, b, d), and 1980-1993 in (c); and green line is the correlation in 2004-2015 in (a, b, d). 99.9% significance levels for 1994-2003 and 2004-2015 are indicated with dashed lines in (a, b, d). The same significance level for 1980-1993 is also indicated in (c). The bar in (a) is superimposed in (d) as a grey dashed line for comparison.</a:t>
            </a:r>
          </a:p>
          <a:p>
            <a:endParaRPr lang="en-US" dirty="0"/>
          </a:p>
        </p:txBody>
      </p:sp>
      <p:sp>
        <p:nvSpPr>
          <p:cNvPr id="4" name="Slide Number Placeholder 3"/>
          <p:cNvSpPr>
            <a:spLocks noGrp="1"/>
          </p:cNvSpPr>
          <p:nvPr>
            <p:ph type="sldNum" sz="quarter" idx="10"/>
          </p:nvPr>
        </p:nvSpPr>
        <p:spPr/>
        <p:txBody>
          <a:bodyPr/>
          <a:lstStyle/>
          <a:p>
            <a:fld id="{344A751F-5D27-4804-B5AC-2C3CDD54B4FB}" type="slidenum">
              <a:rPr lang="en-US" smtClean="0"/>
              <a:t>22</a:t>
            </a:fld>
            <a:endParaRPr lang="en-US"/>
          </a:p>
        </p:txBody>
      </p:sp>
    </p:spTree>
    <p:extLst>
      <p:ext uri="{BB962C8B-B14F-4D97-AF65-F5344CB8AC3E}">
        <p14:creationId xmlns:p14="http://schemas.microsoft.com/office/powerpoint/2010/main" val="197630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monthly mean WWV index (</a:t>
            </a:r>
            <a:r>
              <a:rPr lang="en-US" sz="1200" b="0" i="1" kern="1200" dirty="0" smtClean="0">
                <a:solidFill>
                  <a:schemeClr val="tx1"/>
                </a:solidFill>
                <a:effectLst/>
                <a:latin typeface="+mn-lt"/>
                <a:ea typeface="+mn-ea"/>
                <a:cs typeface="+mn-cs"/>
              </a:rPr>
              <a:t>curve</a:t>
            </a:r>
            <a:r>
              <a:rPr lang="en-US" sz="1200" b="0" i="0" kern="1200" dirty="0" smtClean="0">
                <a:solidFill>
                  <a:schemeClr val="tx1"/>
                </a:solidFill>
                <a:effectLst/>
                <a:latin typeface="+mn-lt"/>
                <a:ea typeface="+mn-ea"/>
                <a:cs typeface="+mn-cs"/>
              </a:rPr>
              <a:t>) and its tendency (</a:t>
            </a:r>
            <a:r>
              <a:rPr lang="en-US" sz="1200" b="0" i="1" kern="1200" dirty="0" smtClean="0">
                <a:solidFill>
                  <a:schemeClr val="tx1"/>
                </a:solidFill>
                <a:effectLst/>
                <a:latin typeface="+mn-lt"/>
                <a:ea typeface="+mn-ea"/>
                <a:cs typeface="+mn-cs"/>
              </a:rPr>
              <a:t>shading</a:t>
            </a:r>
            <a:r>
              <a:rPr lang="en-US" sz="1200" b="0" i="0" kern="1200" dirty="0" smtClean="0">
                <a:solidFill>
                  <a:schemeClr val="tx1"/>
                </a:solidFill>
                <a:effectLst/>
                <a:latin typeface="+mn-lt"/>
                <a:ea typeface="+mn-ea"/>
                <a:cs typeface="+mn-cs"/>
              </a:rPr>
              <a:t>). The </a:t>
            </a:r>
            <a:r>
              <a:rPr lang="en-US" sz="1200" b="0" i="1" kern="1200" dirty="0" smtClean="0">
                <a:solidFill>
                  <a:schemeClr val="tx1"/>
                </a:solidFill>
                <a:effectLst/>
                <a:latin typeface="+mn-lt"/>
                <a:ea typeface="+mn-ea"/>
                <a:cs typeface="+mn-cs"/>
              </a:rPr>
              <a:t>y</a:t>
            </a:r>
            <a:r>
              <a:rPr lang="en-US" sz="1200" b="0" i="0" kern="1200" dirty="0" smtClean="0">
                <a:solidFill>
                  <a:schemeClr val="tx1"/>
                </a:solidFill>
                <a:effectLst/>
                <a:latin typeface="+mn-lt"/>
                <a:ea typeface="+mn-ea"/>
                <a:cs typeface="+mn-cs"/>
              </a:rPr>
              <a:t>-axis in the </a:t>
            </a:r>
            <a:r>
              <a:rPr lang="en-US" sz="1200" b="0" i="1" kern="1200" dirty="0" smtClean="0">
                <a:solidFill>
                  <a:schemeClr val="tx1"/>
                </a:solidFill>
                <a:effectLst/>
                <a:latin typeface="+mn-lt"/>
                <a:ea typeface="+mn-ea"/>
                <a:cs typeface="+mn-cs"/>
              </a:rPr>
              <a:t>left</a:t>
            </a:r>
            <a:r>
              <a:rPr lang="en-US" sz="1200" b="0" i="0" kern="1200" dirty="0" smtClean="0">
                <a:solidFill>
                  <a:schemeClr val="tx1"/>
                </a:solidFill>
                <a:effectLst/>
                <a:latin typeface="+mn-lt"/>
                <a:ea typeface="+mn-ea"/>
                <a:cs typeface="+mn-cs"/>
              </a:rPr>
              <a:t> represents the WWV and in the </a:t>
            </a:r>
            <a:r>
              <a:rPr lang="en-US" sz="1200" b="0" i="1" kern="1200" dirty="0" smtClean="0">
                <a:solidFill>
                  <a:schemeClr val="tx1"/>
                </a:solidFill>
                <a:effectLst/>
                <a:latin typeface="+mn-lt"/>
                <a:ea typeface="+mn-ea"/>
                <a:cs typeface="+mn-cs"/>
              </a:rPr>
              <a:t>right</a:t>
            </a:r>
            <a:r>
              <a:rPr lang="en-US" sz="1200" b="0" i="0" kern="1200" dirty="0" smtClean="0">
                <a:solidFill>
                  <a:schemeClr val="tx1"/>
                </a:solidFill>
                <a:effectLst/>
                <a:latin typeface="+mn-lt"/>
                <a:ea typeface="+mn-ea"/>
                <a:cs typeface="+mn-cs"/>
              </a:rPr>
              <a:t> is the WWV tendency. The unit is m for the index and m/month for the tendency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Meridional ocean temperature advection averaged in 5–205 m and 170°–120°W with unit of °C/month during </a:t>
            </a: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Jan 1988–Apr 1990;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Jan 1999–Apr 2001;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Jan 2007–Apr 2008; and </a:t>
            </a:r>
            <a:r>
              <a:rPr lang="en-US" sz="1200" b="1" i="0"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Jan 2010–Apr 2012. </a:t>
            </a:r>
            <a:r>
              <a:rPr lang="en-US" sz="1200" b="0" i="1" kern="1200" dirty="0" smtClean="0">
                <a:solidFill>
                  <a:schemeClr val="tx1"/>
                </a:solidFill>
                <a:effectLst/>
                <a:latin typeface="+mn-lt"/>
                <a:ea typeface="+mn-ea"/>
                <a:cs typeface="+mn-cs"/>
              </a:rPr>
              <a:t>Dashed green lines</a:t>
            </a:r>
            <a:r>
              <a:rPr lang="en-US" sz="1200" b="0" i="0" kern="1200" dirty="0" smtClean="0">
                <a:solidFill>
                  <a:schemeClr val="tx1"/>
                </a:solidFill>
                <a:effectLst/>
                <a:latin typeface="+mn-lt"/>
                <a:ea typeface="+mn-ea"/>
                <a:cs typeface="+mn-cs"/>
              </a:rPr>
              <a:t> represent the equator</a:t>
            </a:r>
            <a:endParaRPr lang="en-US" dirty="0"/>
          </a:p>
        </p:txBody>
      </p:sp>
      <p:sp>
        <p:nvSpPr>
          <p:cNvPr id="4" name="Slide Number Placeholder 3"/>
          <p:cNvSpPr>
            <a:spLocks noGrp="1"/>
          </p:cNvSpPr>
          <p:nvPr>
            <p:ph type="sldNum" sz="quarter" idx="10"/>
          </p:nvPr>
        </p:nvSpPr>
        <p:spPr/>
        <p:txBody>
          <a:bodyPr/>
          <a:lstStyle/>
          <a:p>
            <a:fld id="{344A751F-5D27-4804-B5AC-2C3CDD54B4FB}" type="slidenum">
              <a:rPr lang="en-US" smtClean="0"/>
              <a:t>23</a:t>
            </a:fld>
            <a:endParaRPr lang="en-US"/>
          </a:p>
        </p:txBody>
      </p:sp>
    </p:spTree>
    <p:extLst>
      <p:ext uri="{BB962C8B-B14F-4D97-AF65-F5344CB8AC3E}">
        <p14:creationId xmlns:p14="http://schemas.microsoft.com/office/powerpoint/2010/main" val="1080919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1181100" y="696913"/>
            <a:ext cx="4649788" cy="3486150"/>
          </a:xfrm>
          <a:prstGeom prst="rect">
            <a:avLst/>
          </a:prstGeom>
          <a:solidFill>
            <a:srgbClr val="FFFFFF"/>
          </a:solidFill>
          <a:ln w="9360">
            <a:solidFill>
              <a:srgbClr val="000000"/>
            </a:solidFill>
            <a:miter lim="800000"/>
            <a:headEnd/>
            <a:tailEnd/>
          </a:ln>
        </p:spPr>
        <p:txBody>
          <a:bodyPr wrap="none" lIns="91449" tIns="45725" rIns="91449" bIns="45725"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ts val="5338"/>
              </a:lnSpc>
              <a:spcBef>
                <a:spcPct val="0"/>
              </a:spcBef>
              <a:buFontTx/>
              <a:buNone/>
            </a:pPr>
            <a:endParaRPr lang="en-US" altLang="en-US" sz="2400">
              <a:solidFill>
                <a:schemeClr val="bg1"/>
              </a:solidFill>
            </a:endParaRPr>
          </a:p>
        </p:txBody>
      </p:sp>
      <p:sp>
        <p:nvSpPr>
          <p:cNvPr id="72707" name="Rectangle 2"/>
          <p:cNvSpPr>
            <a:spLocks noGrp="1" noChangeArrowheads="1"/>
          </p:cNvSpPr>
          <p:nvPr>
            <p:ph type="body"/>
          </p:nvPr>
        </p:nvSpPr>
        <p:spPr>
          <a:xfrm>
            <a:off x="701675" y="4416425"/>
            <a:ext cx="5573713" cy="4167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1561580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181100" y="696913"/>
            <a:ext cx="4649788" cy="3486150"/>
          </a:xfrm>
          <a:prstGeom prst="rect">
            <a:avLst/>
          </a:prstGeom>
          <a:solidFill>
            <a:srgbClr val="FFFFFF"/>
          </a:solidFill>
          <a:ln w="9360">
            <a:solidFill>
              <a:srgbClr val="000000"/>
            </a:solidFill>
            <a:miter lim="800000"/>
            <a:headEnd/>
            <a:tailEnd/>
          </a:ln>
        </p:spPr>
        <p:txBody>
          <a:bodyPr wrap="none" lIns="91449" tIns="45725" rIns="91449" bIns="45725"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ts val="5338"/>
              </a:lnSpc>
              <a:spcBef>
                <a:spcPct val="0"/>
              </a:spcBef>
              <a:buFontTx/>
              <a:buNone/>
            </a:pPr>
            <a:endParaRPr lang="en-US" altLang="en-US" sz="2400">
              <a:solidFill>
                <a:schemeClr val="bg1"/>
              </a:solidFill>
            </a:endParaRPr>
          </a:p>
        </p:txBody>
      </p:sp>
      <p:sp>
        <p:nvSpPr>
          <p:cNvPr id="73731" name="Rectangle 2"/>
          <p:cNvSpPr>
            <a:spLocks noGrp="1" noChangeArrowheads="1"/>
          </p:cNvSpPr>
          <p:nvPr>
            <p:ph type="body"/>
          </p:nvPr>
        </p:nvSpPr>
        <p:spPr>
          <a:xfrm>
            <a:off x="701675" y="4416425"/>
            <a:ext cx="5573713" cy="4167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1" dirty="0" smtClean="0">
                <a:solidFill>
                  <a:srgbClr val="000000"/>
                </a:solidFill>
                <a:latin typeface="Verdana" panose="020B0604030504040204" pitchFamily="34" charset="0"/>
                <a:ea typeface="SimSun" panose="02010600030101010101" pitchFamily="2" charset="-122"/>
              </a:rPr>
              <a:t>Fig. G1. Sea surface temperature anomalies (top) and anomaly tendency (bottom). Data are derived from the NCEP OI SST analysis, and anomalies are departures from the 1981-2010 base period means.</a:t>
            </a:r>
          </a:p>
          <a:p>
            <a:endParaRPr lang="en-US" altLang="en-US" dirty="0" smtClean="0"/>
          </a:p>
        </p:txBody>
      </p:sp>
    </p:spTree>
    <p:extLst>
      <p:ext uri="{BB962C8B-B14F-4D97-AF65-F5344CB8AC3E}">
        <p14:creationId xmlns:p14="http://schemas.microsoft.com/office/powerpoint/2010/main" val="301253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1181100" y="696913"/>
            <a:ext cx="4649788" cy="3486150"/>
          </a:xfrm>
          <a:prstGeom prst="rect">
            <a:avLst/>
          </a:prstGeom>
          <a:solidFill>
            <a:srgbClr val="FFFFFF"/>
          </a:solidFill>
          <a:ln w="9360">
            <a:solidFill>
              <a:srgbClr val="000000"/>
            </a:solidFill>
            <a:miter lim="800000"/>
            <a:headEnd/>
            <a:tailEnd/>
          </a:ln>
        </p:spPr>
        <p:txBody>
          <a:bodyPr wrap="none" lIns="91449" tIns="45725" rIns="91449" bIns="45725"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ts val="5338"/>
              </a:lnSpc>
              <a:spcBef>
                <a:spcPct val="0"/>
              </a:spcBef>
              <a:buFontTx/>
              <a:buNone/>
            </a:pPr>
            <a:endParaRPr lang="en-US" altLang="en-US" sz="2400">
              <a:solidFill>
                <a:schemeClr val="bg1"/>
              </a:solidFill>
            </a:endParaRPr>
          </a:p>
        </p:txBody>
      </p:sp>
      <p:sp>
        <p:nvSpPr>
          <p:cNvPr id="74755" name="Rectangle 2"/>
          <p:cNvSpPr>
            <a:spLocks noGrp="1" noChangeArrowheads="1"/>
          </p:cNvSpPr>
          <p:nvPr>
            <p:ph type="body"/>
          </p:nvPr>
        </p:nvSpPr>
        <p:spPr>
          <a:xfrm>
            <a:off x="701675" y="4416425"/>
            <a:ext cx="5573713" cy="4167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1" dirty="0" smtClean="0">
                <a:solidFill>
                  <a:srgbClr val="000000"/>
                </a:solidFill>
                <a:latin typeface="Verdana" panose="020B0604030504040204" pitchFamily="34" charset="0"/>
                <a:ea typeface="SimSun" panose="02010600030101010101" pitchFamily="2" charset="-122"/>
              </a:rPr>
              <a:t>Fig. G3. Equatorial depth-longitude section of ocean temperature anomalies (top) and anomaly tendency (bottom). Data are derived from the NCEP's global ocean data assimilation system which assimilates oceanic observations into an oceanic GCM. Anomalies are departures from the 1981-2010 base period means. </a:t>
            </a:r>
          </a:p>
          <a:p>
            <a:endParaRPr lang="en-US" altLang="en-US" dirty="0" smtClean="0"/>
          </a:p>
        </p:txBody>
      </p:sp>
    </p:spTree>
    <p:extLst>
      <p:ext uri="{BB962C8B-B14F-4D97-AF65-F5344CB8AC3E}">
        <p14:creationId xmlns:p14="http://schemas.microsoft.com/office/powerpoint/2010/main" val="256525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181100" y="696913"/>
            <a:ext cx="4649788" cy="3486150"/>
          </a:xfrm>
          <a:prstGeom prst="rect">
            <a:avLst/>
          </a:prstGeom>
          <a:solidFill>
            <a:srgbClr val="FFFFFF"/>
          </a:solidFill>
          <a:ln w="9360">
            <a:solidFill>
              <a:srgbClr val="000000"/>
            </a:solidFill>
            <a:miter lim="800000"/>
            <a:headEnd/>
            <a:tailEnd/>
          </a:ln>
        </p:spPr>
        <p:txBody>
          <a:bodyPr wrap="none" lIns="91449" tIns="45725" rIns="91449" bIns="45725"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ts val="5338"/>
              </a:lnSpc>
              <a:spcBef>
                <a:spcPct val="0"/>
              </a:spcBef>
              <a:buFontTx/>
              <a:buNone/>
            </a:pPr>
            <a:endParaRPr lang="en-US" altLang="en-US" sz="2400">
              <a:solidFill>
                <a:schemeClr val="bg1"/>
              </a:solidFill>
            </a:endParaRPr>
          </a:p>
        </p:txBody>
      </p:sp>
      <p:sp>
        <p:nvSpPr>
          <p:cNvPr id="73731" name="Rectangle 2"/>
          <p:cNvSpPr>
            <a:spLocks noGrp="1" noChangeArrowheads="1"/>
          </p:cNvSpPr>
          <p:nvPr>
            <p:ph type="body"/>
          </p:nvPr>
        </p:nvSpPr>
        <p:spPr>
          <a:xfrm>
            <a:off x="701675" y="4416425"/>
            <a:ext cx="5573713" cy="4167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1" dirty="0" smtClean="0">
                <a:solidFill>
                  <a:srgbClr val="000000"/>
                </a:solidFill>
                <a:latin typeface="Verdana" panose="020B0604030504040204" pitchFamily="34" charset="0"/>
                <a:ea typeface="SimSun" panose="02010600030101010101" pitchFamily="2" charset="-122"/>
              </a:rPr>
              <a:t>Fig. G1. Sea surface temperature anomalies (top) and anomaly tendency (bottom). Data are derived from the NCEP OI SST analysis, and anomalies are departures from the 1981-2010 base period means.</a:t>
            </a:r>
          </a:p>
          <a:p>
            <a:endParaRPr lang="en-US" altLang="en-US" dirty="0" smtClean="0"/>
          </a:p>
        </p:txBody>
      </p:sp>
    </p:spTree>
    <p:extLst>
      <p:ext uri="{BB962C8B-B14F-4D97-AF65-F5344CB8AC3E}">
        <p14:creationId xmlns:p14="http://schemas.microsoft.com/office/powerpoint/2010/main" val="168889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1181100" y="696913"/>
            <a:ext cx="4649788" cy="3486150"/>
          </a:xfrm>
          <a:prstGeom prst="rect">
            <a:avLst/>
          </a:prstGeom>
          <a:solidFill>
            <a:srgbClr val="FFFFFF"/>
          </a:solidFill>
          <a:ln w="9360">
            <a:solidFill>
              <a:srgbClr val="000000"/>
            </a:solidFill>
            <a:miter lim="800000"/>
            <a:headEnd/>
            <a:tailEnd/>
          </a:ln>
        </p:spPr>
        <p:txBody>
          <a:bodyPr wrap="none" lIns="91449" tIns="45725" rIns="91449" bIns="45725" anchor="ctr"/>
          <a:lstStyle>
            <a:lvl1pPr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1pPr>
            <a:lvl2pPr marL="742950" indent="-28575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2pPr>
            <a:lvl3pPr marL="11430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3pPr>
            <a:lvl4pPr marL="16002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4pPr>
            <a:lvl5pPr marL="2057400" indent="-228600" eaLnBrk="0" hangingPunct="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ea typeface="MS PGothic" panose="020B0600070205080204" pitchFamily="34" charset="-128"/>
              </a:defRPr>
            </a:lvl9pPr>
          </a:lstStyle>
          <a:p>
            <a:pPr>
              <a:lnSpc>
                <a:spcPts val="5338"/>
              </a:lnSpc>
              <a:spcBef>
                <a:spcPct val="0"/>
              </a:spcBef>
              <a:buFontTx/>
              <a:buNone/>
            </a:pPr>
            <a:endParaRPr lang="en-US" altLang="en-US" sz="2400">
              <a:solidFill>
                <a:schemeClr val="bg1"/>
              </a:solidFill>
            </a:endParaRPr>
          </a:p>
        </p:txBody>
      </p:sp>
      <p:sp>
        <p:nvSpPr>
          <p:cNvPr id="77827" name="Text Box 2"/>
          <p:cNvSpPr>
            <a:spLocks noGrp="1" noChangeArrowheads="1"/>
          </p:cNvSpPr>
          <p:nvPr>
            <p:ph type="body"/>
          </p:nvPr>
        </p:nvSpPr>
        <p:spPr>
          <a:xfrm>
            <a:off x="701675" y="4416425"/>
            <a:ext cx="5608638"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lnSpc>
                <a:spcPct val="124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Arial" panose="020B0604020202020204" pitchFamily="34" charset="0"/>
              <a:ea typeface="Arial Unicode MS" pitchFamily="34" charset="-128"/>
            </a:endParaRPr>
          </a:p>
        </p:txBody>
      </p:sp>
    </p:spTree>
    <p:extLst>
      <p:ext uri="{BB962C8B-B14F-4D97-AF65-F5344CB8AC3E}">
        <p14:creationId xmlns:p14="http://schemas.microsoft.com/office/powerpoint/2010/main" val="2739581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1" dirty="0" smtClean="0">
                <a:solidFill>
                  <a:srgbClr val="000000"/>
                </a:solidFill>
                <a:latin typeface="Verdana" panose="020B0604030504040204" pitchFamily="34" charset="0"/>
              </a:rPr>
              <a:t> The patterns of SST, surface winds and OLR anomalies largely persisted in Apr-Jun 2018, and resemble the North Pacific Meridional Mode (NPMM) that are characterized by north-south SSTA dipole, cross equatorial wind anomalies, and enhanced (suppressed) convection north of the equator (on the equator).</a:t>
            </a:r>
          </a:p>
          <a:p>
            <a:endParaRPr lang="zh-TW" altLang="en-US" dirty="0"/>
          </a:p>
        </p:txBody>
      </p:sp>
      <p:sp>
        <p:nvSpPr>
          <p:cNvPr id="4" name="投影片編號版面配置區 3"/>
          <p:cNvSpPr>
            <a:spLocks noGrp="1"/>
          </p:cNvSpPr>
          <p:nvPr>
            <p:ph type="sldNum" sz="quarter" idx="10"/>
          </p:nvPr>
        </p:nvSpPr>
        <p:spPr/>
        <p:txBody>
          <a:bodyPr/>
          <a:lstStyle/>
          <a:p>
            <a:fld id="{03BAC2CD-808D-4BA3-8111-64BF2C1E9854}" type="slidenum">
              <a:rPr lang="en-US" smtClean="0"/>
              <a:pPr/>
              <a:t>29</a:t>
            </a:fld>
            <a:endParaRPr lang="en-US"/>
          </a:p>
        </p:txBody>
      </p:sp>
    </p:spTree>
    <p:extLst>
      <p:ext uri="{BB962C8B-B14F-4D97-AF65-F5344CB8AC3E}">
        <p14:creationId xmlns:p14="http://schemas.microsoft.com/office/powerpoint/2010/main" val="981040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31</a:t>
            </a:fld>
            <a:endParaRPr lang="en-US"/>
          </a:p>
        </p:txBody>
      </p:sp>
    </p:spTree>
    <p:extLst>
      <p:ext uri="{BB962C8B-B14F-4D97-AF65-F5344CB8AC3E}">
        <p14:creationId xmlns:p14="http://schemas.microsoft.com/office/powerpoint/2010/main" val="2327722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506A215-43EC-4E86-AD73-4E1B3B1E838F}" type="slidenum">
              <a:rPr lang="zh-TW" altLang="en-US" smtClean="0"/>
              <a:t>3</a:t>
            </a:fld>
            <a:endParaRPr lang="zh-TW" altLang="en-US"/>
          </a:p>
        </p:txBody>
      </p:sp>
    </p:spTree>
    <p:extLst>
      <p:ext uri="{BB962C8B-B14F-4D97-AF65-F5344CB8AC3E}">
        <p14:creationId xmlns:p14="http://schemas.microsoft.com/office/powerpoint/2010/main" val="3419820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BAC2CD-808D-4BA3-8111-64BF2C1E9854}" type="slidenum">
              <a:rPr lang="en-US" smtClean="0"/>
              <a:pPr/>
              <a:t>6</a:t>
            </a:fld>
            <a:endParaRPr lang="en-US"/>
          </a:p>
        </p:txBody>
      </p:sp>
    </p:spTree>
    <p:extLst>
      <p:ext uri="{BB962C8B-B14F-4D97-AF65-F5344CB8AC3E}">
        <p14:creationId xmlns:p14="http://schemas.microsoft.com/office/powerpoint/2010/main" val="3901155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Table 1: The </a:t>
            </a:r>
            <a:r>
              <a:rPr kumimoji="0" lang="en-US" altLang="en-US" sz="1200" b="0"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hindcast</a:t>
            </a:r>
            <a:r>
              <a:rPr kumimoji="0" lang="en-US" altLang="en-US" sz="1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 skills (correlation and normalized RMSE) using the monthly data based on the linear regression model and the WWV, respectively. Values in parentheses are the ensemble-mean skill in </a:t>
            </a:r>
            <a:r>
              <a:rPr kumimoji="0" lang="en-US" altLang="en-US" sz="1200" b="0" i="0" u="none" strike="noStrike" cap="none" normalizeH="0" baseline="0" dirty="0" err="1" smtClean="0">
                <a:ln>
                  <a:noFill/>
                </a:ln>
                <a:solidFill>
                  <a:schemeClr val="tx1"/>
                </a:solidFill>
                <a:effectLst/>
                <a:latin typeface="Times New Roman" pitchFamily="18" charset="0"/>
                <a:ea typeface="PMingLiU" pitchFamily="18" charset="-120"/>
                <a:cs typeface="Times New Roman" pitchFamily="18" charset="0"/>
              </a:rPr>
              <a:t>Barnston</a:t>
            </a:r>
            <a:r>
              <a:rPr kumimoji="0" lang="en-US" altLang="en-US" sz="1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 et al. (2012).</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Table 2: Percent correct of six-month ENSO forecast (see Larson and Kirtman, 2014 for the metric definition). Values in parentheses are the percent correct predicted by the WWV.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44A751F-5D27-4804-B5AC-2C3CDD54B4FB}" type="slidenum">
              <a:rPr lang="en-US" smtClean="0"/>
              <a:t>7</a:t>
            </a:fld>
            <a:endParaRPr lang="en-US"/>
          </a:p>
        </p:txBody>
      </p:sp>
    </p:spTree>
    <p:extLst>
      <p:ext uri="{BB962C8B-B14F-4D97-AF65-F5344CB8AC3E}">
        <p14:creationId xmlns:p14="http://schemas.microsoft.com/office/powerpoint/2010/main" val="286205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BAC2CD-808D-4BA3-8111-64BF2C1E9854}" type="slidenum">
              <a:rPr lang="en-US" smtClean="0"/>
              <a:pPr/>
              <a:t>8</a:t>
            </a:fld>
            <a:endParaRPr lang="en-US"/>
          </a:p>
        </p:txBody>
      </p:sp>
    </p:spTree>
    <p:extLst>
      <p:ext uri="{BB962C8B-B14F-4D97-AF65-F5344CB8AC3E}">
        <p14:creationId xmlns:p14="http://schemas.microsoft.com/office/powerpoint/2010/main" val="882000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data is from 1980</a:t>
            </a:r>
            <a:r>
              <a:rPr lang="en-US" altLang="zh-TW" baseline="0" dirty="0"/>
              <a:t> to 2015. We use NCEP R1 surface wind, </a:t>
            </a:r>
            <a:r>
              <a:rPr lang="en-US" altLang="zh-TW" baseline="0" dirty="0" err="1"/>
              <a:t>HadISST</a:t>
            </a:r>
            <a:r>
              <a:rPr lang="en-US" altLang="zh-TW" baseline="0" dirty="0"/>
              <a:t> and GODAS</a:t>
            </a:r>
            <a:endParaRPr lang="zh-TW" altLang="en-US" dirty="0"/>
          </a:p>
        </p:txBody>
      </p:sp>
      <p:sp>
        <p:nvSpPr>
          <p:cNvPr id="4" name="投影片編號版面配置區 3"/>
          <p:cNvSpPr>
            <a:spLocks noGrp="1"/>
          </p:cNvSpPr>
          <p:nvPr>
            <p:ph type="sldNum" sz="quarter" idx="10"/>
          </p:nvPr>
        </p:nvSpPr>
        <p:spPr/>
        <p:txBody>
          <a:bodyPr/>
          <a:lstStyle/>
          <a:p>
            <a:fld id="{A506A215-43EC-4E86-AD73-4E1B3B1E838F}" type="slidenum">
              <a:rPr lang="zh-TW" altLang="en-US" smtClean="0"/>
              <a:t>9</a:t>
            </a:fld>
            <a:endParaRPr lang="zh-TW" altLang="en-US"/>
          </a:p>
        </p:txBody>
      </p:sp>
    </p:spTree>
    <p:extLst>
      <p:ext uri="{BB962C8B-B14F-4D97-AF65-F5344CB8AC3E}">
        <p14:creationId xmlns:p14="http://schemas.microsoft.com/office/powerpoint/2010/main" val="155859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506A215-43EC-4E86-AD73-4E1B3B1E838F}" type="slidenum">
              <a:rPr lang="zh-TW" altLang="en-US" smtClean="0"/>
              <a:t>10</a:t>
            </a:fld>
            <a:endParaRPr lang="zh-TW" altLang="en-US"/>
          </a:p>
        </p:txBody>
      </p:sp>
    </p:spTree>
    <p:extLst>
      <p:ext uri="{BB962C8B-B14F-4D97-AF65-F5344CB8AC3E}">
        <p14:creationId xmlns:p14="http://schemas.microsoft.com/office/powerpoint/2010/main" val="2234296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000000"/>
                </a:solidFill>
                <a:latin typeface="Comic Sans MS" panose="030F0702030302020204" pitchFamily="66" charset="0"/>
                <a:cs typeface="Times New Roman" panose="02020603050405020304" pitchFamily="18" charset="0"/>
              </a:rPr>
              <a:t>An evident thermocline anomaly deepening (or shoaling) toward the east over time, indicating the pronounced positive (or negative) </a:t>
            </a:r>
            <a:r>
              <a:rPr lang="en-US" altLang="zh-TW" dirty="0" err="1" smtClean="0">
                <a:solidFill>
                  <a:srgbClr val="000000"/>
                </a:solidFill>
                <a:latin typeface="Comic Sans MS" panose="030F0702030302020204" pitchFamily="66" charset="0"/>
                <a:cs typeface="Times New Roman" panose="02020603050405020304" pitchFamily="18" charset="0"/>
              </a:rPr>
              <a:t>OHCa</a:t>
            </a:r>
            <a:r>
              <a:rPr lang="en-US" altLang="zh-TW" dirty="0" smtClean="0">
                <a:solidFill>
                  <a:srgbClr val="000000"/>
                </a:solidFill>
                <a:latin typeface="Comic Sans MS" panose="030F0702030302020204" pitchFamily="66" charset="0"/>
                <a:cs typeface="Times New Roman" panose="02020603050405020304" pitchFamily="18" charset="0"/>
              </a:rPr>
              <a:t> propagating eastward along the equator in the El Nino (or La Nina).</a:t>
            </a:r>
            <a:endParaRPr lang="zh-TW" altLang="en-US" dirty="0" smtClean="0">
              <a:latin typeface="Comic Sans MS" panose="030F0702030302020204" pitchFamily="66"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0"/>
          </p:nvPr>
        </p:nvSpPr>
        <p:spPr/>
        <p:txBody>
          <a:bodyPr/>
          <a:lstStyle/>
          <a:p>
            <a:fld id="{A506A215-43EC-4E86-AD73-4E1B3B1E838F}" type="slidenum">
              <a:rPr lang="zh-TW" altLang="en-US" smtClean="0"/>
              <a:t>11</a:t>
            </a:fld>
            <a:endParaRPr lang="zh-TW" altLang="en-US"/>
          </a:p>
        </p:txBody>
      </p:sp>
    </p:spTree>
    <p:extLst>
      <p:ext uri="{BB962C8B-B14F-4D97-AF65-F5344CB8AC3E}">
        <p14:creationId xmlns:p14="http://schemas.microsoft.com/office/powerpoint/2010/main" val="70354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4DD336A-D926-4B7F-9DA4-015E8D760CC5}" type="datetimeFigureOut">
              <a:rPr lang="en-US" smtClean="0"/>
              <a:pPr/>
              <a:t>8/29/2018</a:t>
            </a:fld>
            <a:endParaRPr lang="en-US"/>
          </a:p>
        </p:txBody>
      </p:sp>
      <p:sp>
        <p:nvSpPr>
          <p:cNvPr id="8" name="Slide Number Placeholder 7"/>
          <p:cNvSpPr>
            <a:spLocks noGrp="1"/>
          </p:cNvSpPr>
          <p:nvPr>
            <p:ph type="sldNum" sz="quarter" idx="11"/>
          </p:nvPr>
        </p:nvSpPr>
        <p:spPr/>
        <p:txBody>
          <a:bodyPr/>
          <a:lstStyle/>
          <a:p>
            <a:fld id="{90325930-36DB-4B2F-83E7-BDB0D7ABBB4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D336A-D926-4B7F-9DA4-015E8D760CC5}"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D336A-D926-4B7F-9DA4-015E8D760CC5}"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7068D1-CD86-4DE6-B8F9-E4EC821420BC}" type="slidenum">
              <a:rPr lang="en-GB"/>
              <a:pPr/>
              <a:t>‹#›</a:t>
            </a:fld>
            <a:endParaRPr lang="en-GB"/>
          </a:p>
        </p:txBody>
      </p:sp>
      <p:pic>
        <p:nvPicPr>
          <p:cNvPr id="13"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4"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375663985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7068D1-CD86-4DE6-B8F9-E4EC821420BC}" type="slidenum">
              <a:rPr lang="en-GB"/>
              <a:pPr/>
              <a:t>‹#›</a:t>
            </a:fld>
            <a:endParaRPr lang="en-GB"/>
          </a:p>
        </p:txBody>
      </p:sp>
      <p:pic>
        <p:nvPicPr>
          <p:cNvPr id="10"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3"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4"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140169348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7068D1-CD86-4DE6-B8F9-E4EC821420BC}" type="slidenum">
              <a:rPr lang="en-GB"/>
              <a:pPr/>
              <a:t>‹#›</a:t>
            </a:fld>
            <a:endParaRPr lang="en-GB"/>
          </a:p>
        </p:txBody>
      </p:sp>
      <p:pic>
        <p:nvPicPr>
          <p:cNvPr id="10"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3"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4"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14203145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7068D1-CD86-4DE6-B8F9-E4EC821420BC}" type="slidenum">
              <a:rPr lang="en-GB"/>
              <a:pPr/>
              <a:t>‹#›</a:t>
            </a:fld>
            <a:endParaRPr lang="en-GB"/>
          </a:p>
        </p:txBody>
      </p:sp>
      <p:pic>
        <p:nvPicPr>
          <p:cNvPr id="10"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3"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4"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33169296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4DD336A-D926-4B7F-9DA4-015E8D760CC5}"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DD336A-D926-4B7F-9DA4-015E8D760CC5}"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25930-36DB-4B2F-83E7-BDB0D7ABBB4E}"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4DD336A-D926-4B7F-9DA4-015E8D760CC5}"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5930-36DB-4B2F-83E7-BDB0D7ABBB4E}"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4DD336A-D926-4B7F-9DA4-015E8D760CC5}" type="datetimeFigureOut">
              <a:rPr lang="en-US" smtClean="0"/>
              <a:pPr/>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25930-36DB-4B2F-83E7-BDB0D7ABBB4E}"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DD336A-D926-4B7F-9DA4-015E8D760CC5}" type="datetimeFigureOut">
              <a:rPr lang="en-US" smtClean="0"/>
              <a:pPr/>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D336A-D926-4B7F-9DA4-015E8D760CC5}" type="datetimeFigureOut">
              <a:rPr lang="en-US" smtClean="0"/>
              <a:pPr/>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D336A-D926-4B7F-9DA4-015E8D760CC5}"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D336A-D926-4B7F-9DA4-015E8D760CC5}"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25930-36DB-4B2F-83E7-BDB0D7ABBB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4DD336A-D926-4B7F-9DA4-015E8D760CC5}" type="datetimeFigureOut">
              <a:rPr lang="en-US" smtClean="0"/>
              <a:pPr/>
              <a:t>8/29/2018</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0325930-36DB-4B2F-83E7-BDB0D7ABBB4E}"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7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2986" y="-1574"/>
            <a:ext cx="3232847" cy="501648"/>
          </a:xfrm>
          <a:prstGeom prst="rect">
            <a:avLst/>
          </a:prstGeom>
        </p:spPr>
      </p:pic>
      <p:pic>
        <p:nvPicPr>
          <p:cNvPr id="15"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924800" y="0"/>
            <a:ext cx="685800" cy="500074"/>
          </a:xfrm>
          <a:prstGeom prst="rect">
            <a:avLst/>
          </a:prstGeom>
        </p:spPr>
      </p:pic>
      <p:pic>
        <p:nvPicPr>
          <p:cNvPr id="16" name="Picture 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610600" y="0"/>
            <a:ext cx="573088" cy="573088"/>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0.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33.gif"/><Relationship Id="rId4" Type="http://schemas.openxmlformats.org/officeDocument/2006/relationships/image" Target="../media/image32.gif"/></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Z:\ceof_63_ersst_20S_b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131" y="1828800"/>
            <a:ext cx="5522469" cy="2856449"/>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76200" y="550783"/>
            <a:ext cx="9220200" cy="1354217"/>
          </a:xfrm>
          <a:prstGeom prst="rect">
            <a:avLst/>
          </a:prstGeom>
        </p:spPr>
        <p:txBody>
          <a:bodyPr wrap="square">
            <a:spAutoFit/>
          </a:bodyPr>
          <a:lstStyle/>
          <a:p>
            <a:pPr algn="ctr"/>
            <a:r>
              <a:rPr lang="en-US" altLang="zh-TW" sz="3000" b="1" dirty="0" smtClean="0">
                <a:solidFill>
                  <a:srgbClr val="0000FF"/>
                </a:solidFill>
                <a:latin typeface="Comic Sans MS" panose="030F0702030302020204" pitchFamily="66" charset="0"/>
              </a:rPr>
              <a:t>Is El </a:t>
            </a:r>
            <a:r>
              <a:rPr lang="en-US" altLang="zh-TW" sz="3000" b="1" dirty="0">
                <a:solidFill>
                  <a:srgbClr val="0000FF"/>
                </a:solidFill>
                <a:latin typeface="Comic Sans MS" panose="030F0702030302020204" pitchFamily="66" charset="0"/>
              </a:rPr>
              <a:t>Niño coming again </a:t>
            </a:r>
            <a:r>
              <a:rPr lang="en-US" altLang="zh-TW" sz="3000" b="1" dirty="0" smtClean="0">
                <a:solidFill>
                  <a:srgbClr val="0000FF"/>
                </a:solidFill>
                <a:latin typeface="Comic Sans MS" panose="030F0702030302020204" pitchFamily="66" charset="0"/>
              </a:rPr>
              <a:t>at the end of 2018?</a:t>
            </a:r>
          </a:p>
          <a:p>
            <a:pPr algn="ctr"/>
            <a:r>
              <a:rPr lang="en-US" altLang="zh-TW" sz="2800" b="1" dirty="0" smtClean="0">
                <a:solidFill>
                  <a:srgbClr val="0000FF"/>
                </a:solidFill>
                <a:latin typeface="Comic Sans MS" panose="030F0702030302020204" pitchFamily="66" charset="0"/>
              </a:rPr>
              <a:t>-</a:t>
            </a:r>
            <a:r>
              <a:rPr lang="en-US" altLang="zh-TW" sz="2400" b="1" dirty="0" smtClean="0">
                <a:solidFill>
                  <a:srgbClr val="0000FF"/>
                </a:solidFill>
                <a:latin typeface="Comic Sans MS" panose="030F0702030302020204" pitchFamily="66" charset="0"/>
              </a:rPr>
              <a:t>An </a:t>
            </a:r>
            <a:r>
              <a:rPr lang="en-US" altLang="zh-TW" sz="2400" b="1" dirty="0">
                <a:solidFill>
                  <a:srgbClr val="0000FF"/>
                </a:solidFill>
                <a:latin typeface="Comic Sans MS" panose="030F0702030302020204" pitchFamily="66" charset="0"/>
              </a:rPr>
              <a:t>improved ENSO prediction implicated by a new Pacific climate paradigm</a:t>
            </a:r>
            <a:endParaRPr lang="zh-TW" altLang="en-US" sz="2400" b="1" dirty="0">
              <a:solidFill>
                <a:srgbClr val="0000FF"/>
              </a:solidFill>
              <a:latin typeface="Comic Sans MS" panose="030F0702030302020204" pitchFamily="66" charset="0"/>
            </a:endParaRPr>
          </a:p>
        </p:txBody>
      </p:sp>
      <p:sp>
        <p:nvSpPr>
          <p:cNvPr id="9" name="矩形 8"/>
          <p:cNvSpPr/>
          <p:nvPr/>
        </p:nvSpPr>
        <p:spPr>
          <a:xfrm>
            <a:off x="0" y="4676330"/>
            <a:ext cx="9220200" cy="2062103"/>
          </a:xfrm>
          <a:prstGeom prst="rect">
            <a:avLst/>
          </a:prstGeom>
        </p:spPr>
        <p:txBody>
          <a:bodyPr wrap="square">
            <a:spAutoFit/>
          </a:bodyPr>
          <a:lstStyle/>
          <a:p>
            <a:pPr algn="ctr"/>
            <a:r>
              <a:rPr lang="en-US" altLang="zh-TW" sz="2800" b="1" dirty="0" smtClean="0">
                <a:solidFill>
                  <a:srgbClr val="C00000"/>
                </a:solidFill>
                <a:latin typeface="Comic Sans MS" panose="030F0702030302020204" pitchFamily="66" charset="0"/>
              </a:rPr>
              <a:t>Yu‑heng </a:t>
            </a:r>
            <a:r>
              <a:rPr lang="en-US" altLang="zh-TW" sz="2800" b="1" dirty="0">
                <a:solidFill>
                  <a:srgbClr val="C00000"/>
                </a:solidFill>
                <a:latin typeface="Comic Sans MS" panose="030F0702030302020204" pitchFamily="66" charset="0"/>
              </a:rPr>
              <a:t>Tseng</a:t>
            </a:r>
            <a:r>
              <a:rPr lang="en-US" altLang="zh-TW" sz="2800" b="1" baseline="30000" dirty="0">
                <a:solidFill>
                  <a:srgbClr val="C00000"/>
                </a:solidFill>
                <a:latin typeface="Comic Sans MS" panose="030F0702030302020204" pitchFamily="66" charset="0"/>
              </a:rPr>
              <a:t>1</a:t>
            </a:r>
            <a:r>
              <a:rPr lang="en-US" altLang="zh-TW" sz="2800" b="1" dirty="0">
                <a:solidFill>
                  <a:srgbClr val="C00000"/>
                </a:solidFill>
                <a:latin typeface="Comic Sans MS" panose="030F0702030302020204" pitchFamily="66" charset="0"/>
              </a:rPr>
              <a:t> </a:t>
            </a:r>
            <a:r>
              <a:rPr lang="en-US" altLang="zh-TW" sz="2800" b="1" dirty="0" err="1" smtClean="0">
                <a:solidFill>
                  <a:srgbClr val="C00000"/>
                </a:solidFill>
                <a:latin typeface="Comic Sans MS" panose="030F0702030302020204" pitchFamily="66" charset="0"/>
              </a:rPr>
              <a:t>Han‑ching</a:t>
            </a:r>
            <a:r>
              <a:rPr lang="en-US" altLang="zh-TW" sz="2800" b="1" dirty="0" smtClean="0">
                <a:solidFill>
                  <a:srgbClr val="C00000"/>
                </a:solidFill>
                <a:latin typeface="Comic Sans MS" panose="030F0702030302020204" pitchFamily="66" charset="0"/>
              </a:rPr>
              <a:t> Chen</a:t>
            </a:r>
            <a:r>
              <a:rPr lang="en-US" altLang="zh-TW" sz="2800" b="1" baseline="30000" dirty="0" smtClean="0">
                <a:solidFill>
                  <a:srgbClr val="C00000"/>
                </a:solidFill>
                <a:latin typeface="Comic Sans MS" panose="030F0702030302020204" pitchFamily="66" charset="0"/>
              </a:rPr>
              <a:t>2</a:t>
            </a:r>
            <a:r>
              <a:rPr lang="en-US" altLang="zh-TW" sz="2800" b="1" dirty="0">
                <a:solidFill>
                  <a:srgbClr val="C00000"/>
                </a:solidFill>
                <a:latin typeface="Comic Sans MS" panose="030F0702030302020204" pitchFamily="66" charset="0"/>
              </a:rPr>
              <a:t> </a:t>
            </a:r>
            <a:r>
              <a:rPr lang="en-US" altLang="zh-TW" sz="2800" b="1" dirty="0" err="1" smtClean="0">
                <a:solidFill>
                  <a:srgbClr val="C00000"/>
                </a:solidFill>
                <a:latin typeface="Comic Sans MS" panose="030F0702030302020204" pitchFamily="66" charset="0"/>
              </a:rPr>
              <a:t>Ruiqiang</a:t>
            </a:r>
            <a:r>
              <a:rPr lang="en-US" altLang="zh-TW" sz="2800" b="1" dirty="0" smtClean="0">
                <a:solidFill>
                  <a:srgbClr val="C00000"/>
                </a:solidFill>
                <a:latin typeface="Comic Sans MS" panose="030F0702030302020204" pitchFamily="66" charset="0"/>
              </a:rPr>
              <a:t> Ding</a:t>
            </a:r>
            <a:r>
              <a:rPr lang="en-US" altLang="zh-TW" sz="2800" b="1" baseline="30000" dirty="0" smtClean="0">
                <a:solidFill>
                  <a:srgbClr val="C00000"/>
                </a:solidFill>
                <a:latin typeface="Comic Sans MS" panose="030F0702030302020204" pitchFamily="66" charset="0"/>
              </a:rPr>
              <a:t>3</a:t>
            </a:r>
            <a:endParaRPr lang="en-US" altLang="zh-TW" sz="2800" b="1" baseline="30000" dirty="0">
              <a:solidFill>
                <a:srgbClr val="C00000"/>
              </a:solidFill>
              <a:latin typeface="Comic Sans MS" panose="030F0702030302020204" pitchFamily="66" charset="0"/>
            </a:endParaRPr>
          </a:p>
          <a:p>
            <a:pPr algn="ctr"/>
            <a:r>
              <a:rPr lang="en-US" altLang="zh-TW" sz="2800" b="1" dirty="0">
                <a:solidFill>
                  <a:srgbClr val="C00000"/>
                </a:solidFill>
                <a:latin typeface="Comic Sans MS" panose="030F0702030302020204" pitchFamily="66" charset="0"/>
              </a:rPr>
              <a:t>Zeng‑Zhen </a:t>
            </a:r>
            <a:r>
              <a:rPr lang="en-US" altLang="zh-TW" sz="2800" b="1" dirty="0" smtClean="0">
                <a:solidFill>
                  <a:srgbClr val="C00000"/>
                </a:solidFill>
                <a:latin typeface="Comic Sans MS" panose="030F0702030302020204" pitchFamily="66" charset="0"/>
              </a:rPr>
              <a:t>Hu</a:t>
            </a:r>
            <a:r>
              <a:rPr lang="en-US" altLang="zh-TW" sz="2800" b="1" baseline="30000" dirty="0" smtClean="0">
                <a:solidFill>
                  <a:srgbClr val="C00000"/>
                </a:solidFill>
                <a:latin typeface="Comic Sans MS" panose="030F0702030302020204" pitchFamily="66" charset="0"/>
              </a:rPr>
              <a:t>4</a:t>
            </a:r>
          </a:p>
          <a:p>
            <a:pPr algn="ctr"/>
            <a:r>
              <a:rPr lang="en-US" altLang="zh-TW" b="1" i="1" baseline="30000" dirty="0" smtClean="0">
                <a:solidFill>
                  <a:srgbClr val="FF0000"/>
                </a:solidFill>
                <a:latin typeface="Comic Sans MS" panose="030F0702030302020204" pitchFamily="66" charset="0"/>
              </a:rPr>
              <a:t>1</a:t>
            </a:r>
            <a:r>
              <a:rPr lang="en-US" altLang="zh-TW" i="1" dirty="0" smtClean="0">
                <a:solidFill>
                  <a:srgbClr val="FF0000"/>
                </a:solidFill>
                <a:latin typeface="Comic Sans MS" panose="030F0702030302020204" pitchFamily="66" charset="0"/>
              </a:rPr>
              <a:t>Institute of Oceanography, National Taiwan University, Taiwan</a:t>
            </a:r>
          </a:p>
          <a:p>
            <a:pPr algn="ctr"/>
            <a:r>
              <a:rPr lang="en-US" altLang="zh-TW" i="1" baseline="30000" dirty="0" smtClean="0">
                <a:solidFill>
                  <a:srgbClr val="FF0000"/>
                </a:solidFill>
                <a:latin typeface="Comic Sans MS" panose="030F0702030302020204" pitchFamily="66" charset="0"/>
              </a:rPr>
              <a:t>2</a:t>
            </a:r>
            <a:r>
              <a:rPr lang="en-US" altLang="zh-TW" i="1" dirty="0" smtClean="0">
                <a:solidFill>
                  <a:srgbClr val="FF0000"/>
                </a:solidFill>
                <a:latin typeface="Comic Sans MS" panose="030F0702030302020204" pitchFamily="66" charset="0"/>
              </a:rPr>
              <a:t>U</a:t>
            </a:r>
            <a:r>
              <a:rPr lang="en-US" altLang="zh-TW" i="1" dirty="0">
                <a:solidFill>
                  <a:srgbClr val="FF0000"/>
                </a:solidFill>
                <a:latin typeface="Comic Sans MS" panose="030F0702030302020204" pitchFamily="66" charset="0"/>
              </a:rPr>
              <a:t>. </a:t>
            </a:r>
            <a:r>
              <a:rPr lang="en-US" altLang="zh-TW" i="1" dirty="0" smtClean="0">
                <a:solidFill>
                  <a:srgbClr val="FF0000"/>
                </a:solidFill>
                <a:latin typeface="Comic Sans MS" panose="030F0702030302020204" pitchFamily="66" charset="0"/>
              </a:rPr>
              <a:t>Hawaii at </a:t>
            </a:r>
            <a:r>
              <a:rPr lang="en-US" altLang="zh-TW" i="1" dirty="0" err="1" smtClean="0">
                <a:solidFill>
                  <a:srgbClr val="FF0000"/>
                </a:solidFill>
                <a:latin typeface="Comic Sans MS" panose="030F0702030302020204" pitchFamily="66" charset="0"/>
              </a:rPr>
              <a:t>Monoa</a:t>
            </a:r>
            <a:r>
              <a:rPr lang="en-US" altLang="zh-TW" i="1" dirty="0" smtClean="0">
                <a:solidFill>
                  <a:srgbClr val="FF0000"/>
                </a:solidFill>
                <a:latin typeface="Comic Sans MS" panose="030F0702030302020204" pitchFamily="66" charset="0"/>
              </a:rPr>
              <a:t>, USA</a:t>
            </a:r>
          </a:p>
          <a:p>
            <a:pPr algn="ctr"/>
            <a:r>
              <a:rPr lang="en-US" altLang="zh-TW" i="1" baseline="30000" dirty="0" smtClean="0">
                <a:solidFill>
                  <a:srgbClr val="FF0000"/>
                </a:solidFill>
                <a:latin typeface="Comic Sans MS" panose="030F0702030302020204" pitchFamily="66" charset="0"/>
              </a:rPr>
              <a:t>3</a:t>
            </a:r>
            <a:r>
              <a:rPr lang="en-US" altLang="zh-TW" i="1" dirty="0" smtClean="0">
                <a:solidFill>
                  <a:srgbClr val="FF0000"/>
                </a:solidFill>
                <a:latin typeface="Comic Sans MS" panose="030F0702030302020204" pitchFamily="66" charset="0"/>
              </a:rPr>
              <a:t>LASG, Institute of Atmospheric Physics, Chinese Academy of Sciences, China</a:t>
            </a:r>
          </a:p>
          <a:p>
            <a:pPr algn="ctr"/>
            <a:r>
              <a:rPr lang="en-US" altLang="zh-TW" i="1" baseline="30000" dirty="0" smtClean="0">
                <a:solidFill>
                  <a:srgbClr val="FF0000"/>
                </a:solidFill>
                <a:latin typeface="Comic Sans MS" panose="030F0702030302020204" pitchFamily="66" charset="0"/>
              </a:rPr>
              <a:t>4</a:t>
            </a:r>
            <a:r>
              <a:rPr lang="en-US" altLang="zh-TW" i="1" dirty="0" smtClean="0">
                <a:solidFill>
                  <a:srgbClr val="FF0000"/>
                </a:solidFill>
                <a:latin typeface="Comic Sans MS" panose="030F0702030302020204" pitchFamily="66" charset="0"/>
              </a:rPr>
              <a:t>Climate Prediction Center, NCEP/NWS/NOAA, USA</a:t>
            </a:r>
          </a:p>
        </p:txBody>
      </p:sp>
    </p:spTree>
    <p:extLst>
      <p:ext uri="{BB962C8B-B14F-4D97-AF65-F5344CB8AC3E}">
        <p14:creationId xmlns:p14="http://schemas.microsoft.com/office/powerpoint/2010/main" val="313139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4ECA2C-2010-4AF2-ABDC-E4B42550A572}"/>
              </a:ext>
            </a:extLst>
          </p:cNvPr>
          <p:cNvSpPr txBox="1"/>
          <p:nvPr/>
        </p:nvSpPr>
        <p:spPr>
          <a:xfrm>
            <a:off x="141258" y="689833"/>
            <a:ext cx="7378943" cy="646331"/>
          </a:xfrm>
          <a:prstGeom prst="rect">
            <a:avLst/>
          </a:prstGeom>
          <a:noFill/>
        </p:spPr>
        <p:txBody>
          <a:bodyPr wrap="none" rtlCol="0">
            <a:spAutoFit/>
          </a:bodyPr>
          <a:lstStyle/>
          <a:p>
            <a:r>
              <a:rPr lang="en-US" sz="3600" b="1" dirty="0">
                <a:solidFill>
                  <a:srgbClr val="0000FF"/>
                </a:solidFill>
                <a:latin typeface="Comic Sans MS" panose="030F0702030302020204" pitchFamily="66" charset="0"/>
              </a:rPr>
              <a:t>Simple ENSO prediction scheme</a:t>
            </a:r>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CC02199F-F0E5-448B-92D8-87BA7BCB3D5A}"/>
                  </a:ext>
                </a:extLst>
              </p:cNvPr>
              <p:cNvSpPr txBox="1"/>
              <p:nvPr/>
            </p:nvSpPr>
            <p:spPr>
              <a:xfrm>
                <a:off x="584594" y="3347795"/>
                <a:ext cx="7210884" cy="420949"/>
              </a:xfrm>
              <a:prstGeom prst="rect">
                <a:avLst/>
              </a:prstGeom>
              <a:noFill/>
            </p:spPr>
            <p:txBody>
              <a:bodyPr wrap="square" lIns="0" tIns="0" rIns="0" bIns="0" rtlCol="0">
                <a:spAutoFit/>
              </a:bodyPr>
              <a:lstStyle/>
              <a:p>
                <a:pPr defTabSz="685800"/>
                <a14:m>
                  <m:oMathPara xmlns:m="http://schemas.openxmlformats.org/officeDocument/2006/math">
                    <m:oMathParaPr>
                      <m:jc m:val="centerGroup"/>
                    </m:oMathParaPr>
                    <m:oMath xmlns:m="http://schemas.openxmlformats.org/officeDocument/2006/math">
                      <m:r>
                        <a:rPr lang="en-US" altLang="zh-TW" sz="2800" i="1" smtClean="0">
                          <a:solidFill>
                            <a:prstClr val="black"/>
                          </a:solidFill>
                          <a:latin typeface="Cambria Math" panose="02040503050406030204" pitchFamily="18" charset="0"/>
                        </a:rPr>
                        <m:t>𝑛𝐸𝑃𝐼</m:t>
                      </m:r>
                      <m:r>
                        <a:rPr lang="en-US" altLang="zh-TW" sz="2800" i="1" smtClean="0">
                          <a:solidFill>
                            <a:prstClr val="black"/>
                          </a:solidFill>
                          <a:latin typeface="Cambria Math" panose="02040503050406030204" pitchFamily="18" charset="0"/>
                        </a:rPr>
                        <m:t>=</m:t>
                      </m:r>
                      <m:sSub>
                        <m:sSubPr>
                          <m:ctrlPr>
                            <a:rPr lang="en-US" altLang="zh-TW" sz="2800" i="1">
                              <a:solidFill>
                                <a:prstClr val="black"/>
                              </a:solidFill>
                              <a:latin typeface="Cambria Math" panose="02040503050406030204" pitchFamily="18" charset="0"/>
                            </a:rPr>
                          </m:ctrlPr>
                        </m:sSubPr>
                        <m:e>
                          <m:r>
                            <a:rPr lang="zh-TW" altLang="en-US" sz="2800" i="1">
                              <a:solidFill>
                                <a:prstClr val="black"/>
                              </a:solidFill>
                              <a:latin typeface="Cambria Math" panose="02040503050406030204" pitchFamily="18" charset="0"/>
                            </a:rPr>
                            <m:t>𝛽</m:t>
                          </m:r>
                        </m:e>
                        <m:sub>
                          <m:r>
                            <a:rPr lang="en-US" altLang="zh-TW" sz="2800" i="1">
                              <a:solidFill>
                                <a:prstClr val="black"/>
                              </a:solidFill>
                              <a:latin typeface="Cambria Math" panose="02040503050406030204" pitchFamily="18" charset="0"/>
                            </a:rPr>
                            <m:t>1</m:t>
                          </m:r>
                        </m:sub>
                      </m:sSub>
                      <m:sSub>
                        <m:sSubPr>
                          <m:ctrlPr>
                            <a:rPr lang="en-US" altLang="zh-TW" sz="2800" i="1">
                              <a:solidFill>
                                <a:srgbClr val="FF0000"/>
                              </a:solidFill>
                              <a:latin typeface="Cambria Math" panose="02040503050406030204" pitchFamily="18" charset="0"/>
                            </a:rPr>
                          </m:ctrlPr>
                        </m:sSubPr>
                        <m:e>
                          <m:r>
                            <a:rPr lang="en-US" altLang="zh-TW" sz="2800" i="1">
                              <a:solidFill>
                                <a:srgbClr val="FF0000"/>
                              </a:solidFill>
                              <a:latin typeface="Cambria Math" panose="02040503050406030204" pitchFamily="18" charset="0"/>
                            </a:rPr>
                            <m:t>𝑛𝐸𝑃𝐼</m:t>
                          </m:r>
                        </m:e>
                        <m:sub>
                          <m:r>
                            <a:rPr lang="en-US" altLang="zh-TW" sz="2800" i="1">
                              <a:solidFill>
                                <a:srgbClr val="FF0000"/>
                              </a:solidFill>
                              <a:latin typeface="Cambria Math" panose="02040503050406030204" pitchFamily="18" charset="0"/>
                            </a:rPr>
                            <m:t>𝑊𝑊𝑉</m:t>
                          </m:r>
                        </m:sub>
                      </m:sSub>
                      <m:r>
                        <a:rPr lang="en-US" altLang="zh-TW" sz="2800" i="1">
                          <a:solidFill>
                            <a:prstClr val="black"/>
                          </a:solidFill>
                          <a:latin typeface="Cambria Math" panose="02040503050406030204" pitchFamily="18" charset="0"/>
                        </a:rPr>
                        <m:t>+</m:t>
                      </m:r>
                      <m:sSub>
                        <m:sSubPr>
                          <m:ctrlPr>
                            <a:rPr lang="en-US" altLang="zh-TW" sz="2800" i="1">
                              <a:solidFill>
                                <a:prstClr val="black"/>
                              </a:solidFill>
                              <a:latin typeface="Cambria Math" panose="02040503050406030204" pitchFamily="18" charset="0"/>
                            </a:rPr>
                          </m:ctrlPr>
                        </m:sSubPr>
                        <m:e>
                          <m:r>
                            <a:rPr lang="zh-TW" altLang="en-US" sz="2800" i="1">
                              <a:solidFill>
                                <a:prstClr val="black"/>
                              </a:solidFill>
                              <a:latin typeface="Cambria Math" panose="02040503050406030204" pitchFamily="18" charset="0"/>
                            </a:rPr>
                            <m:t>𝛽</m:t>
                          </m:r>
                        </m:e>
                        <m:sub>
                          <m:r>
                            <a:rPr lang="en-US" altLang="zh-TW" sz="2800" i="1">
                              <a:solidFill>
                                <a:prstClr val="black"/>
                              </a:solidFill>
                              <a:latin typeface="Cambria Math" panose="02040503050406030204" pitchFamily="18" charset="0"/>
                            </a:rPr>
                            <m:t>2</m:t>
                          </m:r>
                        </m:sub>
                      </m:sSub>
                      <m:sSub>
                        <m:sSubPr>
                          <m:ctrlPr>
                            <a:rPr lang="en-US" altLang="zh-TW" sz="2800" i="1">
                              <a:solidFill>
                                <a:srgbClr val="0070C0"/>
                              </a:solidFill>
                              <a:latin typeface="Cambria Math" panose="02040503050406030204" pitchFamily="18" charset="0"/>
                            </a:rPr>
                          </m:ctrlPr>
                        </m:sSubPr>
                        <m:e>
                          <m:r>
                            <a:rPr lang="en-US" altLang="zh-TW" sz="2800" i="1">
                              <a:solidFill>
                                <a:srgbClr val="0070C0"/>
                              </a:solidFill>
                              <a:latin typeface="Cambria Math" panose="02040503050406030204" pitchFamily="18" charset="0"/>
                            </a:rPr>
                            <m:t>𝑛𝐸𝑃𝐼</m:t>
                          </m:r>
                        </m:e>
                        <m:sub>
                          <m:r>
                            <a:rPr lang="en-US" altLang="zh-TW" sz="2800" i="1">
                              <a:solidFill>
                                <a:srgbClr val="0070C0"/>
                              </a:solidFill>
                              <a:latin typeface="Cambria Math" panose="02040503050406030204" pitchFamily="18" charset="0"/>
                            </a:rPr>
                            <m:t>𝑂</m:t>
                          </m:r>
                          <m:r>
                            <a:rPr lang="en-US" altLang="zh-TW" sz="2800" i="1">
                              <a:solidFill>
                                <a:srgbClr val="0070C0"/>
                              </a:solidFill>
                              <a:latin typeface="Cambria Math" panose="02040503050406030204" pitchFamily="18" charset="0"/>
                            </a:rPr>
                            <m:t>−</m:t>
                          </m:r>
                          <m:r>
                            <a:rPr lang="en-US" altLang="zh-TW" sz="2800" i="1">
                              <a:solidFill>
                                <a:srgbClr val="0070C0"/>
                              </a:solidFill>
                              <a:latin typeface="Cambria Math" panose="02040503050406030204" pitchFamily="18" charset="0"/>
                            </a:rPr>
                            <m:t>𝐴</m:t>
                          </m:r>
                        </m:sub>
                      </m:sSub>
                      <m:sSub>
                        <m:sSubPr>
                          <m:ctrlPr>
                            <a:rPr lang="en-US" altLang="zh-TW" sz="2800" i="1">
                              <a:solidFill>
                                <a:prstClr val="black"/>
                              </a:solidFill>
                              <a:latin typeface="Cambria Math" panose="02040503050406030204" pitchFamily="18" charset="0"/>
                            </a:rPr>
                          </m:ctrlPr>
                        </m:sSubPr>
                        <m:e>
                          <m:r>
                            <a:rPr lang="en-US" altLang="zh-TW" sz="2800" b="0" i="1" smtClean="0">
                              <a:solidFill>
                                <a:prstClr val="black"/>
                              </a:solidFill>
                              <a:latin typeface="Cambria Math" panose="02040503050406030204" pitchFamily="18" charset="0"/>
                            </a:rPr>
                            <m:t>+</m:t>
                          </m:r>
                          <m:r>
                            <a:rPr lang="zh-TW" altLang="en-US" sz="2800" i="1">
                              <a:solidFill>
                                <a:prstClr val="black"/>
                              </a:solidFill>
                              <a:latin typeface="Cambria Math" panose="02040503050406030204" pitchFamily="18" charset="0"/>
                            </a:rPr>
                            <m:t>𝛽</m:t>
                          </m:r>
                        </m:e>
                        <m:sub>
                          <m:r>
                            <a:rPr lang="en-US" altLang="zh-TW" sz="2800" b="0" i="1" smtClean="0">
                              <a:solidFill>
                                <a:prstClr val="black"/>
                              </a:solidFill>
                              <a:latin typeface="Cambria Math" panose="02040503050406030204" pitchFamily="18" charset="0"/>
                            </a:rPr>
                            <m:t>3</m:t>
                          </m:r>
                        </m:sub>
                      </m:sSub>
                      <m:sSub>
                        <m:sSubPr>
                          <m:ctrlPr>
                            <a:rPr lang="en-US" altLang="zh-TW" sz="2800" i="1" smtClean="0">
                              <a:solidFill>
                                <a:schemeClr val="accent1">
                                  <a:lumMod val="75000"/>
                                </a:schemeClr>
                              </a:solidFill>
                              <a:latin typeface="Cambria Math" panose="02040503050406030204" pitchFamily="18" charset="0"/>
                            </a:rPr>
                          </m:ctrlPr>
                        </m:sSubPr>
                        <m:e>
                          <m:r>
                            <a:rPr lang="en-US" altLang="zh-TW" sz="2800" i="1">
                              <a:solidFill>
                                <a:schemeClr val="accent1">
                                  <a:lumMod val="75000"/>
                                </a:schemeClr>
                              </a:solidFill>
                              <a:latin typeface="Cambria Math" panose="02040503050406030204" pitchFamily="18" charset="0"/>
                            </a:rPr>
                            <m:t>𝑛𝐸𝑃𝐼</m:t>
                          </m:r>
                        </m:e>
                        <m:sub>
                          <m:r>
                            <a:rPr lang="en-US" altLang="zh-TW" sz="2800" b="0" i="1" smtClean="0">
                              <a:solidFill>
                                <a:schemeClr val="accent1">
                                  <a:lumMod val="75000"/>
                                </a:schemeClr>
                              </a:solidFill>
                              <a:latin typeface="Cambria Math" panose="02040503050406030204" pitchFamily="18" charset="0"/>
                            </a:rPr>
                            <m:t>𝐸𝑋</m:t>
                          </m:r>
                        </m:sub>
                      </m:sSub>
                    </m:oMath>
                  </m:oMathPara>
                </a14:m>
                <a:endParaRPr lang="zh-TW" altLang="en-US" sz="2800" baseline="-25000" dirty="0">
                  <a:solidFill>
                    <a:prstClr val="black"/>
                  </a:solidFill>
                  <a:latin typeface="Comic Sans MS" panose="030F0702030302020204" pitchFamily="66" charset="0"/>
                  <a:ea typeface="新細明體" panose="02020500000000000000" pitchFamily="18" charset="-120"/>
                </a:endParaRPr>
              </a:p>
            </p:txBody>
          </p:sp>
        </mc:Choice>
        <mc:Fallback xmlns="">
          <p:sp>
            <p:nvSpPr>
              <p:cNvPr id="8" name="文字方塊 7">
                <a:extLst>
                  <a:ext uri="{FF2B5EF4-FFF2-40B4-BE49-F238E27FC236}">
                    <a16:creationId xmlns:a16="http://schemas.microsoft.com/office/drawing/2014/main" id="{CC02199F-F0E5-448B-92D8-87BA7BCB3D5A}"/>
                  </a:ext>
                </a:extLst>
              </p:cNvPr>
              <p:cNvSpPr txBox="1">
                <a:spLocks noRot="1" noChangeAspect="1" noMove="1" noResize="1" noEditPoints="1" noAdjustHandles="1" noChangeArrowheads="1" noChangeShapeType="1" noTextEdit="1"/>
              </p:cNvSpPr>
              <p:nvPr/>
            </p:nvSpPr>
            <p:spPr>
              <a:xfrm>
                <a:off x="584594" y="3347795"/>
                <a:ext cx="7210884" cy="420949"/>
              </a:xfrm>
              <a:prstGeom prst="rect">
                <a:avLst/>
              </a:prstGeom>
              <a:blipFill>
                <a:blip r:embed="rId3"/>
                <a:stretch>
                  <a:fillRect/>
                </a:stretch>
              </a:blipFill>
            </p:spPr>
            <p:txBody>
              <a:bodyPr/>
              <a:lstStyle/>
              <a:p>
                <a:r>
                  <a:rPr lang="zh-TW" altLang="en-US">
                    <a:noFill/>
                  </a:rPr>
                  <a:t> </a:t>
                </a:r>
              </a:p>
            </p:txBody>
          </p:sp>
        </mc:Fallback>
      </mc:AlternateContent>
      <p:sp>
        <p:nvSpPr>
          <p:cNvPr id="9" name="文字方塊 8">
            <a:extLst>
              <a:ext uri="{FF2B5EF4-FFF2-40B4-BE49-F238E27FC236}">
                <a16:creationId xmlns:a16="http://schemas.microsoft.com/office/drawing/2014/main" id="{BB0DD77C-BFC2-4D5C-AED0-D6C8533DE6BA}"/>
              </a:ext>
            </a:extLst>
          </p:cNvPr>
          <p:cNvSpPr txBox="1"/>
          <p:nvPr/>
        </p:nvSpPr>
        <p:spPr>
          <a:xfrm>
            <a:off x="141258" y="1513457"/>
            <a:ext cx="6308137" cy="1569660"/>
          </a:xfrm>
          <a:prstGeom prst="rect">
            <a:avLst/>
          </a:prstGeom>
          <a:noFill/>
        </p:spPr>
        <p:txBody>
          <a:bodyPr wrap="none" rtlCol="0">
            <a:spAutoFit/>
          </a:bodyPr>
          <a:lstStyle/>
          <a:p>
            <a:pPr defTabSz="685800"/>
            <a:r>
              <a:rPr lang="en-US" altLang="zh-TW" sz="2400" dirty="0">
                <a:solidFill>
                  <a:prstClr val="black"/>
                </a:solidFill>
                <a:latin typeface="Comic Sans MS" panose="030F0702030302020204" pitchFamily="66" charset="0"/>
                <a:ea typeface="新細明體" panose="02020500000000000000" pitchFamily="18" charset="-120"/>
              </a:rPr>
              <a:t>Normalized ENSO Prediction Index (</a:t>
            </a:r>
            <a:r>
              <a:rPr lang="en-US" altLang="zh-TW" sz="2400" dirty="0" err="1">
                <a:solidFill>
                  <a:prstClr val="black"/>
                </a:solidFill>
                <a:latin typeface="Comic Sans MS" panose="030F0702030302020204" pitchFamily="66" charset="0"/>
                <a:ea typeface="新細明體" panose="02020500000000000000" pitchFamily="18" charset="-120"/>
              </a:rPr>
              <a:t>nEPI</a:t>
            </a:r>
            <a:r>
              <a:rPr lang="en-US" altLang="zh-TW" sz="2400" dirty="0">
                <a:solidFill>
                  <a:prstClr val="black"/>
                </a:solidFill>
                <a:latin typeface="Comic Sans MS" panose="030F0702030302020204" pitchFamily="66" charset="0"/>
                <a:ea typeface="新細明體" panose="02020500000000000000" pitchFamily="18" charset="-120"/>
              </a:rPr>
              <a:t>)</a:t>
            </a:r>
          </a:p>
          <a:p>
            <a:pPr defTabSz="685800"/>
            <a:r>
              <a:rPr lang="en-US" altLang="zh-TW" sz="2400" dirty="0">
                <a:solidFill>
                  <a:prstClr val="black"/>
                </a:solidFill>
                <a:latin typeface="Comic Sans MS" panose="030F0702030302020204" pitchFamily="66" charset="0"/>
                <a:ea typeface="新細明體" panose="02020500000000000000" pitchFamily="18" charset="-120"/>
              </a:rPr>
              <a:t>   - </a:t>
            </a:r>
            <a:r>
              <a:rPr lang="en-US" altLang="zh-TW" sz="2400" dirty="0">
                <a:solidFill>
                  <a:srgbClr val="FF0000"/>
                </a:solidFill>
                <a:latin typeface="Comic Sans MS" panose="030F0702030302020204" pitchFamily="66" charset="0"/>
                <a:ea typeface="新細明體" panose="02020500000000000000" pitchFamily="18" charset="-120"/>
              </a:rPr>
              <a:t>WWV propagation</a:t>
            </a:r>
          </a:p>
          <a:p>
            <a:pPr defTabSz="685800"/>
            <a:r>
              <a:rPr lang="en-US" altLang="zh-TW" sz="2400" dirty="0">
                <a:solidFill>
                  <a:prstClr val="black"/>
                </a:solidFill>
                <a:latin typeface="Comic Sans MS" panose="030F0702030302020204" pitchFamily="66" charset="0"/>
                <a:ea typeface="新細明體" panose="02020500000000000000" pitchFamily="18" charset="-120"/>
              </a:rPr>
              <a:t>   - </a:t>
            </a:r>
            <a:r>
              <a:rPr lang="en-US" altLang="zh-TW" sz="2400" dirty="0">
                <a:solidFill>
                  <a:srgbClr val="0070C0"/>
                </a:solidFill>
                <a:latin typeface="Comic Sans MS" panose="030F0702030302020204" pitchFamily="66" charset="0"/>
                <a:ea typeface="新細明體" panose="02020500000000000000" pitchFamily="18" charset="-120"/>
              </a:rPr>
              <a:t>ocean-atmosphere couple</a:t>
            </a:r>
          </a:p>
          <a:p>
            <a:pPr defTabSz="685800"/>
            <a:r>
              <a:rPr lang="en-US" altLang="zh-TW" sz="2400" dirty="0">
                <a:solidFill>
                  <a:srgbClr val="0070C0"/>
                </a:solidFill>
                <a:latin typeface="Comic Sans MS" panose="030F0702030302020204" pitchFamily="66" charset="0"/>
                <a:ea typeface="新細明體" panose="02020500000000000000" pitchFamily="18" charset="-120"/>
              </a:rPr>
              <a:t>   - </a:t>
            </a:r>
            <a:r>
              <a:rPr lang="en-US" altLang="zh-TW" sz="2400" dirty="0">
                <a:solidFill>
                  <a:schemeClr val="accent1">
                    <a:lumMod val="75000"/>
                  </a:schemeClr>
                </a:solidFill>
                <a:latin typeface="Comic Sans MS" panose="030F0702030302020204" pitchFamily="66" charset="0"/>
                <a:ea typeface="新細明體" panose="02020500000000000000" pitchFamily="18" charset="-120"/>
              </a:rPr>
              <a:t>Extra-tropical forcing</a:t>
            </a:r>
            <a:endParaRPr lang="zh-TW" altLang="en-US" sz="2400" dirty="0">
              <a:solidFill>
                <a:schemeClr val="accent1">
                  <a:lumMod val="75000"/>
                </a:schemeClr>
              </a:solidFill>
              <a:latin typeface="Comic Sans MS" panose="030F0702030302020204" pitchFamily="66" charset="0"/>
              <a:ea typeface="新細明體" panose="02020500000000000000" pitchFamily="18" charset="-120"/>
            </a:endParaRPr>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6A981213-22FC-4D65-97E6-C7613BDD9243}"/>
                  </a:ext>
                </a:extLst>
              </p:cNvPr>
              <p:cNvSpPr txBox="1"/>
              <p:nvPr/>
            </p:nvSpPr>
            <p:spPr>
              <a:xfrm>
                <a:off x="491526" y="4128175"/>
                <a:ext cx="5604474" cy="646331"/>
              </a:xfrm>
              <a:prstGeom prst="rect">
                <a:avLst/>
              </a:prstGeom>
              <a:noFill/>
            </p:spPr>
            <p:txBody>
              <a:bodyPr wrap="square" rtlCol="0">
                <a:spAutoFit/>
              </a:bodyPr>
              <a:lstStyle/>
              <a:p>
                <a14:m>
                  <m:oMath xmlns:m="http://schemas.openxmlformats.org/officeDocument/2006/math">
                    <m:sSub>
                      <m:sSubPr>
                        <m:ctrlPr>
                          <a:rPr lang="en-US" altLang="zh-TW" i="1" smtClean="0">
                            <a:solidFill>
                              <a:schemeClr val="tx2"/>
                            </a:solidFill>
                            <a:latin typeface="Cambria Math" panose="02040503050406030204" pitchFamily="18" charset="0"/>
                          </a:rPr>
                        </m:ctrlPr>
                      </m:sSubPr>
                      <m:e>
                        <m:r>
                          <a:rPr lang="zh-TW" altLang="en-US" i="1">
                            <a:solidFill>
                              <a:schemeClr val="tx2"/>
                            </a:solidFill>
                            <a:latin typeface="Cambria Math" panose="02040503050406030204" pitchFamily="18" charset="0"/>
                          </a:rPr>
                          <m:t>𝛽</m:t>
                        </m:r>
                      </m:e>
                      <m:sub>
                        <m:r>
                          <a:rPr lang="en-US" altLang="zh-TW" i="1">
                            <a:solidFill>
                              <a:schemeClr val="tx2"/>
                            </a:solidFill>
                            <a:latin typeface="Cambria Math" panose="02040503050406030204" pitchFamily="18" charset="0"/>
                          </a:rPr>
                          <m:t>1</m:t>
                        </m:r>
                      </m:sub>
                    </m:sSub>
                    <m:r>
                      <a:rPr lang="en-US" altLang="zh-TW" b="0" i="1" smtClean="0">
                        <a:solidFill>
                          <a:schemeClr val="tx2"/>
                        </a:solidFill>
                        <a:latin typeface="Cambria Math" panose="02040503050406030204" pitchFamily="18" charset="0"/>
                      </a:rPr>
                      <m:t>,</m:t>
                    </m:r>
                    <m:r>
                      <a:rPr lang="en-US" altLang="zh-TW" i="1">
                        <a:solidFill>
                          <a:schemeClr val="tx2"/>
                        </a:solidFill>
                        <a:latin typeface="Cambria Math" panose="02040503050406030204" pitchFamily="18" charset="0"/>
                      </a:rPr>
                      <m:t> </m:t>
                    </m:r>
                    <m:sSub>
                      <m:sSubPr>
                        <m:ctrlPr>
                          <a:rPr lang="en-US" altLang="zh-TW" i="1" smtClean="0">
                            <a:solidFill>
                              <a:schemeClr val="tx2"/>
                            </a:solidFill>
                            <a:latin typeface="Cambria Math" panose="02040503050406030204" pitchFamily="18" charset="0"/>
                          </a:rPr>
                        </m:ctrlPr>
                      </m:sSubPr>
                      <m:e>
                        <m:r>
                          <a:rPr lang="en-US" altLang="zh-TW" i="1">
                            <a:solidFill>
                              <a:schemeClr val="tx2"/>
                            </a:solidFill>
                            <a:latin typeface="Cambria Math" panose="02040503050406030204" pitchFamily="18" charset="0"/>
                          </a:rPr>
                          <m:t> </m:t>
                        </m:r>
                        <m:r>
                          <a:rPr lang="zh-TW" altLang="en-US" i="1">
                            <a:solidFill>
                              <a:schemeClr val="tx2"/>
                            </a:solidFill>
                            <a:latin typeface="Cambria Math" panose="02040503050406030204" pitchFamily="18" charset="0"/>
                          </a:rPr>
                          <m:t>𝛽</m:t>
                        </m:r>
                      </m:e>
                      <m:sub>
                        <m:r>
                          <a:rPr lang="en-US" altLang="zh-TW" i="1">
                            <a:solidFill>
                              <a:schemeClr val="tx2"/>
                            </a:solidFill>
                            <a:latin typeface="Cambria Math" panose="02040503050406030204" pitchFamily="18" charset="0"/>
                          </a:rPr>
                          <m:t>2</m:t>
                        </m:r>
                      </m:sub>
                    </m:sSub>
                  </m:oMath>
                </a14:m>
                <a:r>
                  <a:rPr lang="zh-TW" altLang="en-US" dirty="0">
                    <a:solidFill>
                      <a:schemeClr val="tx2"/>
                    </a:solidFill>
                    <a:latin typeface="Comic Sans MS" panose="030F0702030302020204" pitchFamily="66" charset="0"/>
                    <a:cs typeface="Times New Roman" panose="02020603050405020304" pitchFamily="18" charset="0"/>
                  </a:rPr>
                  <a:t> </a:t>
                </a:r>
                <a:r>
                  <a:rPr lang="en-US" altLang="zh-TW" dirty="0">
                    <a:solidFill>
                      <a:schemeClr val="tx2"/>
                    </a:solidFill>
                    <a:latin typeface="Comic Sans MS" panose="030F0702030302020204" pitchFamily="66" charset="0"/>
                    <a:cs typeface="Times New Roman" panose="02020603050405020304" pitchFamily="18" charset="0"/>
                  </a:rPr>
                  <a:t>and</a:t>
                </a:r>
                <a14:m>
                  <m:oMath xmlns:m="http://schemas.openxmlformats.org/officeDocument/2006/math">
                    <m:sSub>
                      <m:sSubPr>
                        <m:ctrlPr>
                          <a:rPr lang="en-US" altLang="zh-TW" i="1">
                            <a:solidFill>
                              <a:schemeClr val="tx2"/>
                            </a:solidFill>
                            <a:latin typeface="Cambria Math" panose="02040503050406030204" pitchFamily="18" charset="0"/>
                          </a:rPr>
                        </m:ctrlPr>
                      </m:sSubPr>
                      <m:e>
                        <m:r>
                          <a:rPr lang="en-US" altLang="zh-TW" i="1">
                            <a:solidFill>
                              <a:schemeClr val="tx2"/>
                            </a:solidFill>
                            <a:latin typeface="Cambria Math" panose="02040503050406030204" pitchFamily="18" charset="0"/>
                          </a:rPr>
                          <m:t> </m:t>
                        </m:r>
                        <m:r>
                          <a:rPr lang="zh-TW" altLang="en-US" i="1">
                            <a:solidFill>
                              <a:schemeClr val="tx2"/>
                            </a:solidFill>
                            <a:latin typeface="Cambria Math" panose="02040503050406030204" pitchFamily="18" charset="0"/>
                          </a:rPr>
                          <m:t>𝛽</m:t>
                        </m:r>
                      </m:e>
                      <m:sub>
                        <m:r>
                          <a:rPr lang="en-US" altLang="zh-TW" b="0" i="1" smtClean="0">
                            <a:solidFill>
                              <a:schemeClr val="tx2"/>
                            </a:solidFill>
                            <a:latin typeface="Cambria Math" panose="02040503050406030204" pitchFamily="18" charset="0"/>
                          </a:rPr>
                          <m:t>3</m:t>
                        </m:r>
                      </m:sub>
                    </m:sSub>
                  </m:oMath>
                </a14:m>
                <a:r>
                  <a:rPr lang="zh-TW" altLang="en-US" dirty="0">
                    <a:solidFill>
                      <a:schemeClr val="tx2"/>
                    </a:solidFill>
                    <a:latin typeface="Comic Sans MS" panose="030F0702030302020204" pitchFamily="66" charset="0"/>
                    <a:cs typeface="Times New Roman" panose="02020603050405020304" pitchFamily="18" charset="0"/>
                  </a:rPr>
                  <a:t> </a:t>
                </a:r>
                <a:r>
                  <a:rPr lang="en-US" altLang="zh-TW" dirty="0">
                    <a:solidFill>
                      <a:schemeClr val="tx2"/>
                    </a:solidFill>
                    <a:latin typeface="Comic Sans MS" panose="030F0702030302020204" pitchFamily="66" charset="0"/>
                    <a:cs typeface="Times New Roman" panose="02020603050405020304" pitchFamily="18" charset="0"/>
                  </a:rPr>
                  <a:t>are defined by a linear regression model</a:t>
                </a:r>
                <a:endParaRPr lang="zh-TW" altLang="en-US" dirty="0">
                  <a:solidFill>
                    <a:schemeClr val="tx2"/>
                  </a:solidFill>
                  <a:latin typeface="Comic Sans MS" panose="030F0702030302020204" pitchFamily="66" charset="0"/>
                  <a:cs typeface="Times New Roman" panose="02020603050405020304" pitchFamily="18" charset="0"/>
                </a:endParaRPr>
              </a:p>
            </p:txBody>
          </p:sp>
        </mc:Choice>
        <mc:Fallback xmlns="">
          <p:sp>
            <p:nvSpPr>
              <p:cNvPr id="10" name="文字方塊 9">
                <a:extLst>
                  <a:ext uri="{FF2B5EF4-FFF2-40B4-BE49-F238E27FC236}">
                    <a16:creationId xmlns:a16="http://schemas.microsoft.com/office/drawing/2014/main" id="{6A981213-22FC-4D65-97E6-C7613BDD9243}"/>
                  </a:ext>
                </a:extLst>
              </p:cNvPr>
              <p:cNvSpPr txBox="1">
                <a:spLocks noRot="1" noChangeAspect="1" noMove="1" noResize="1" noEditPoints="1" noAdjustHandles="1" noChangeArrowheads="1" noChangeShapeType="1" noTextEdit="1"/>
              </p:cNvSpPr>
              <p:nvPr/>
            </p:nvSpPr>
            <p:spPr>
              <a:xfrm>
                <a:off x="491526" y="4128175"/>
                <a:ext cx="5604474" cy="646331"/>
              </a:xfrm>
              <a:prstGeom prst="rect">
                <a:avLst/>
              </a:prstGeom>
              <a:blipFill>
                <a:blip r:embed="rId4"/>
                <a:stretch>
                  <a:fillRect l="-979" t="-3774" b="-1509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55BCB6B9-FB87-4E05-8A0B-C7636E744EC8}"/>
                  </a:ext>
                </a:extLst>
              </p:cNvPr>
              <p:cNvSpPr txBox="1"/>
              <p:nvPr/>
            </p:nvSpPr>
            <p:spPr>
              <a:xfrm>
                <a:off x="1680150" y="4937563"/>
                <a:ext cx="6115328" cy="269946"/>
              </a:xfrm>
              <a:prstGeom prst="rect">
                <a:avLst/>
              </a:prstGeom>
              <a:noFill/>
            </p:spPr>
            <p:txBody>
              <a:bodyPr wrap="none" lIns="0" tIns="0" rIns="0" bIns="0" rtlCol="0">
                <a:spAutoFit/>
              </a:bodyPr>
              <a:lstStyle/>
              <a:p>
                <a:pPr defTabSz="685800"/>
                <a14:m>
                  <m:oMathPara xmlns:m="http://schemas.openxmlformats.org/officeDocument/2006/math">
                    <m:oMathParaPr>
                      <m:jc m:val="centerGroup"/>
                    </m:oMathParaPr>
                    <m:oMath xmlns:m="http://schemas.openxmlformats.org/officeDocument/2006/math">
                      <m:sSub>
                        <m:sSubPr>
                          <m:ctrlPr>
                            <a:rPr lang="en-US" altLang="zh-TW" sz="1600" i="1">
                              <a:solidFill>
                                <a:srgbClr val="FF0000"/>
                              </a:solidFill>
                              <a:latin typeface="Cambria Math" panose="02040503050406030204" pitchFamily="18" charset="0"/>
                            </a:rPr>
                          </m:ctrlPr>
                        </m:sSubPr>
                        <m:e>
                          <m:r>
                            <a:rPr lang="en-US" altLang="zh-TW" sz="1600" i="1">
                              <a:solidFill>
                                <a:srgbClr val="FF0000"/>
                              </a:solidFill>
                              <a:latin typeface="Cambria Math" panose="02040503050406030204" pitchFamily="18" charset="0"/>
                            </a:rPr>
                            <m:t>𝑛𝐸𝑃𝐼</m:t>
                          </m:r>
                        </m:e>
                        <m:sub>
                          <m:r>
                            <a:rPr lang="en-US" altLang="zh-TW" sz="1600" i="1">
                              <a:solidFill>
                                <a:srgbClr val="FF0000"/>
                              </a:solidFill>
                              <a:latin typeface="Cambria Math" panose="02040503050406030204" pitchFamily="18" charset="0"/>
                            </a:rPr>
                            <m:t>𝑊𝑊𝑉</m:t>
                          </m:r>
                        </m:sub>
                      </m:sSub>
                      <m:r>
                        <a:rPr lang="en-US" altLang="zh-TW" sz="1600" i="1">
                          <a:solidFill>
                            <a:prstClr val="black"/>
                          </a:solidFill>
                          <a:latin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1</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180</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−25)</m:t>
                          </m:r>
                        </m:sub>
                      </m:sSub>
                      <m:r>
                        <a:rPr lang="en-US" altLang="zh-TW" sz="1600" i="1">
                          <a:solidFill>
                            <a:prstClr val="black"/>
                          </a:solidFill>
                          <a:latin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2</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170</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𝑤</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−15)</m:t>
                          </m:r>
                        </m:sub>
                      </m:sSub>
                      <m:r>
                        <a:rPr lang="en-US" altLang="zh-TW" sz="1600" i="1">
                          <a:solidFill>
                            <a:prstClr val="black"/>
                          </a:solidFill>
                          <a:latin typeface="Cambria Math" panose="02040503050406030204" pitchFamily="18" charset="0"/>
                          <a:ea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3</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155</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𝑤</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m:t>
                          </m:r>
                        </m:sub>
                      </m:sSub>
                    </m:oMath>
                  </m:oMathPara>
                </a14:m>
                <a:endParaRPr lang="zh-TW" altLang="en-US" sz="160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endParaRPr>
              </a:p>
            </p:txBody>
          </p:sp>
        </mc:Choice>
        <mc:Fallback xmlns="">
          <p:sp>
            <p:nvSpPr>
              <p:cNvPr id="7" name="文字方塊 6">
                <a:extLst>
                  <a:ext uri="{FF2B5EF4-FFF2-40B4-BE49-F238E27FC236}">
                    <a16:creationId xmlns:a16="http://schemas.microsoft.com/office/drawing/2014/main" id="{55BCB6B9-FB87-4E05-8A0B-C7636E744EC8}"/>
                  </a:ext>
                </a:extLst>
              </p:cNvPr>
              <p:cNvSpPr txBox="1">
                <a:spLocks noRot="1" noChangeAspect="1" noMove="1" noResize="1" noEditPoints="1" noAdjustHandles="1" noChangeArrowheads="1" noChangeShapeType="1" noTextEdit="1"/>
              </p:cNvSpPr>
              <p:nvPr/>
            </p:nvSpPr>
            <p:spPr>
              <a:xfrm>
                <a:off x="1680150" y="4937563"/>
                <a:ext cx="6115328" cy="269946"/>
              </a:xfrm>
              <a:prstGeom prst="rect">
                <a:avLst/>
              </a:prstGeom>
              <a:blipFill>
                <a:blip r:embed="rId5"/>
                <a:stretch>
                  <a:fillRect l="-299" r="-100" b="-2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4645B669-F8C6-4EA9-8112-54F929AAEC3F}"/>
                  </a:ext>
                </a:extLst>
              </p:cNvPr>
              <p:cNvSpPr txBox="1"/>
              <p:nvPr/>
            </p:nvSpPr>
            <p:spPr>
              <a:xfrm>
                <a:off x="1680150" y="5398186"/>
                <a:ext cx="364811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600" i="1">
                              <a:solidFill>
                                <a:srgbClr val="0070C0"/>
                              </a:solidFill>
                              <a:latin typeface="Cambria Math" panose="02040503050406030204" pitchFamily="18" charset="0"/>
                            </a:rPr>
                          </m:ctrlPr>
                        </m:sSubPr>
                        <m:e>
                          <m:r>
                            <a:rPr lang="en-US" altLang="zh-TW" sz="1600" i="1">
                              <a:solidFill>
                                <a:srgbClr val="0070C0"/>
                              </a:solidFill>
                              <a:latin typeface="Cambria Math" panose="02040503050406030204" pitchFamily="18" charset="0"/>
                            </a:rPr>
                            <m:t>𝑛𝐸𝑃𝐼</m:t>
                          </m:r>
                        </m:e>
                        <m:sub>
                          <m:r>
                            <a:rPr lang="en-US" altLang="zh-TW" sz="1600" i="1">
                              <a:solidFill>
                                <a:srgbClr val="0070C0"/>
                              </a:solidFill>
                              <a:latin typeface="Cambria Math" panose="02040503050406030204" pitchFamily="18" charset="0"/>
                            </a:rPr>
                            <m:t>𝑂</m:t>
                          </m:r>
                          <m:r>
                            <a:rPr lang="en-US" altLang="zh-TW" sz="1600" i="1">
                              <a:solidFill>
                                <a:srgbClr val="0070C0"/>
                              </a:solidFill>
                              <a:latin typeface="Cambria Math" panose="02040503050406030204" pitchFamily="18" charset="0"/>
                            </a:rPr>
                            <m:t>−</m:t>
                          </m:r>
                          <m:r>
                            <a:rPr lang="en-US" altLang="zh-TW" sz="1600" i="1">
                              <a:solidFill>
                                <a:srgbClr val="0070C0"/>
                              </a:solidFill>
                              <a:latin typeface="Cambria Math" panose="02040503050406030204" pitchFamily="18" charset="0"/>
                            </a:rPr>
                            <m:t>𝐴</m:t>
                          </m:r>
                        </m:sub>
                      </m:sSub>
                      <m:r>
                        <a:rPr lang="en-US" altLang="zh-TW" sz="1600" i="1" smtClean="0">
                          <a:solidFill>
                            <a:schemeClr val="tx2"/>
                          </a:solidFill>
                          <a:latin typeface="Cambria Math" panose="02040503050406030204" pitchFamily="18" charset="0"/>
                        </a:rPr>
                        <m:t>=</m:t>
                      </m:r>
                      <m:r>
                        <a:rPr lang="en-US" altLang="zh-TW" sz="1600" i="1" smtClean="0">
                          <a:solidFill>
                            <a:schemeClr val="tx2"/>
                          </a:solidFill>
                          <a:latin typeface="Cambria Math" panose="02040503050406030204" pitchFamily="18" charset="0"/>
                        </a:rPr>
                        <m:t>𝑠𝑖𝑔𝑛</m:t>
                      </m:r>
                      <m:r>
                        <a:rPr lang="en-US" altLang="zh-TW" sz="1600" i="1" smtClean="0">
                          <a:solidFill>
                            <a:schemeClr val="tx2"/>
                          </a:solidFill>
                          <a:latin typeface="Cambria Math" panose="02040503050406030204" pitchFamily="18" charset="0"/>
                        </a:rPr>
                        <m:t>(</m:t>
                      </m:r>
                      <m:r>
                        <a:rPr lang="en-US" altLang="zh-TW" sz="1600" i="1" smtClean="0">
                          <a:solidFill>
                            <a:schemeClr val="tx2"/>
                          </a:solidFill>
                          <a:latin typeface="Cambria Math" panose="02040503050406030204" pitchFamily="18" charset="0"/>
                        </a:rPr>
                        <m:t>𝑒𝑣𝑒𝑛𝑡</m:t>
                      </m:r>
                      <m:r>
                        <a:rPr lang="en-US" altLang="zh-TW" sz="1600" i="1" smtClean="0">
                          <a:solidFill>
                            <a:schemeClr val="tx2"/>
                          </a:solidFill>
                          <a:latin typeface="Cambria Math" panose="02040503050406030204" pitchFamily="18" charset="0"/>
                        </a:rPr>
                        <m:t>)∙</m:t>
                      </m:r>
                      <m:r>
                        <a:rPr lang="en-US" altLang="zh-TW" sz="1600" i="1">
                          <a:solidFill>
                            <a:schemeClr val="tx2"/>
                          </a:solidFill>
                          <a:latin typeface="Cambria Math" panose="02040503050406030204" pitchFamily="18" charset="0"/>
                          <a:ea typeface="Cambria Math" panose="02040503050406030204" pitchFamily="18" charset="0"/>
                        </a:rPr>
                        <m:t>𝑑𝐻</m:t>
                      </m:r>
                      <m:r>
                        <a:rPr lang="en-US" altLang="zh-TW" sz="1600" i="1">
                          <a:solidFill>
                            <a:schemeClr val="tx2"/>
                          </a:solidFill>
                          <a:latin typeface="Cambria Math" panose="02040503050406030204" pitchFamily="18" charset="0"/>
                          <a:ea typeface="Cambria Math" panose="02040503050406030204" pitchFamily="18" charset="0"/>
                        </a:rPr>
                        <m:t>(</m:t>
                      </m:r>
                      <m:sSub>
                        <m:sSubPr>
                          <m:ctrlPr>
                            <a:rPr lang="en-US" altLang="zh-TW" sz="1600" i="1">
                              <a:solidFill>
                                <a:schemeClr val="tx2"/>
                              </a:solidFill>
                              <a:latin typeface="Cambria Math" panose="02040503050406030204" pitchFamily="18" charset="0"/>
                            </a:rPr>
                          </m:ctrlPr>
                        </m:sSubPr>
                        <m:e>
                          <m:r>
                            <a:rPr lang="en-US" altLang="zh-TW" sz="1600" i="1">
                              <a:solidFill>
                                <a:schemeClr val="tx2"/>
                              </a:solidFill>
                              <a:latin typeface="Cambria Math" panose="02040503050406030204" pitchFamily="18" charset="0"/>
                            </a:rPr>
                            <m:t>𝑛𝐸𝑃𝐼</m:t>
                          </m:r>
                        </m:e>
                        <m:sub>
                          <m:r>
                            <a:rPr lang="en-US" altLang="zh-TW" sz="1600" i="1">
                              <a:solidFill>
                                <a:schemeClr val="tx2"/>
                              </a:solidFill>
                              <a:latin typeface="Cambria Math" panose="02040503050406030204" pitchFamily="18" charset="0"/>
                            </a:rPr>
                            <m:t>𝑊𝑊𝑉</m:t>
                          </m:r>
                        </m:sub>
                      </m:sSub>
                      <m:r>
                        <a:rPr lang="en-US" altLang="zh-TW" sz="1600" i="1">
                          <a:solidFill>
                            <a:schemeClr val="tx2"/>
                          </a:solidFill>
                          <a:latin typeface="Cambria Math" panose="02040503050406030204" pitchFamily="18" charset="0"/>
                          <a:ea typeface="Cambria Math" panose="02040503050406030204" pitchFamily="18" charset="0"/>
                        </a:rPr>
                        <m:t>)</m:t>
                      </m:r>
                    </m:oMath>
                  </m:oMathPara>
                </a14:m>
                <a:endParaRPr lang="zh-TW" altLang="en-US" sz="1600" dirty="0">
                  <a:latin typeface="Comic Sans MS" panose="030F0702030302020204" pitchFamily="66" charset="0"/>
                </a:endParaRPr>
              </a:p>
            </p:txBody>
          </p:sp>
        </mc:Choice>
        <mc:Fallback xmlns="">
          <p:sp>
            <p:nvSpPr>
              <p:cNvPr id="11" name="文字方塊 10">
                <a:extLst>
                  <a:ext uri="{FF2B5EF4-FFF2-40B4-BE49-F238E27FC236}">
                    <a16:creationId xmlns:a16="http://schemas.microsoft.com/office/drawing/2014/main" id="{4645B669-F8C6-4EA9-8112-54F929AAEC3F}"/>
                  </a:ext>
                </a:extLst>
              </p:cNvPr>
              <p:cNvSpPr txBox="1">
                <a:spLocks noRot="1" noChangeAspect="1" noMove="1" noResize="1" noEditPoints="1" noAdjustHandles="1" noChangeArrowheads="1" noChangeShapeType="1" noTextEdit="1"/>
              </p:cNvSpPr>
              <p:nvPr/>
            </p:nvSpPr>
            <p:spPr>
              <a:xfrm>
                <a:off x="1680150" y="5398186"/>
                <a:ext cx="3648115" cy="246221"/>
              </a:xfrm>
              <a:prstGeom prst="rect">
                <a:avLst/>
              </a:prstGeom>
              <a:blipFill>
                <a:blip r:embed="rId6"/>
                <a:stretch>
                  <a:fillRect l="-334" r="-1003" b="-3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ECC7049A-798F-4120-B60D-B53DE8679576}"/>
                  </a:ext>
                </a:extLst>
              </p:cNvPr>
              <p:cNvSpPr txBox="1"/>
              <p:nvPr/>
            </p:nvSpPr>
            <p:spPr>
              <a:xfrm>
                <a:off x="1742863" y="5865074"/>
                <a:ext cx="1887440" cy="246221"/>
              </a:xfrm>
              <a:prstGeom prst="rect">
                <a:avLst/>
              </a:prstGeom>
              <a:noFill/>
            </p:spPr>
            <p:txBody>
              <a:bodyPr wrap="none" lIns="0" tIns="0" rIns="0" bIns="0" rtlCol="0">
                <a:spAutoFit/>
              </a:bodyPr>
              <a:lstStyle/>
              <a:p>
                <a14:m>
                  <m:oMath xmlns:m="http://schemas.openxmlformats.org/officeDocument/2006/math">
                    <m:sSub>
                      <m:sSubPr>
                        <m:ctrlPr>
                          <a:rPr lang="en-US" altLang="zh-TW" sz="1600" i="1" smtClean="0">
                            <a:solidFill>
                              <a:schemeClr val="accent1">
                                <a:lumMod val="75000"/>
                              </a:schemeClr>
                            </a:solidFill>
                            <a:latin typeface="Cambria Math" panose="02040503050406030204" pitchFamily="18" charset="0"/>
                          </a:rPr>
                        </m:ctrlPr>
                      </m:sSubPr>
                      <m:e>
                        <m:r>
                          <a:rPr lang="en-US" altLang="zh-TW" sz="1600" i="1">
                            <a:solidFill>
                              <a:schemeClr val="accent1">
                                <a:lumMod val="75000"/>
                              </a:schemeClr>
                            </a:solidFill>
                            <a:latin typeface="Cambria Math" panose="02040503050406030204" pitchFamily="18" charset="0"/>
                          </a:rPr>
                          <m:t>𝑛𝐸𝑃𝐼</m:t>
                        </m:r>
                      </m:e>
                      <m:sub>
                        <m:r>
                          <a:rPr lang="en-US" altLang="zh-TW" sz="1600" b="0" i="1" smtClean="0">
                            <a:solidFill>
                              <a:schemeClr val="accent1">
                                <a:lumMod val="75000"/>
                              </a:schemeClr>
                            </a:solidFill>
                            <a:latin typeface="Cambria Math" panose="02040503050406030204" pitchFamily="18" charset="0"/>
                          </a:rPr>
                          <m:t>𝐸𝑋</m:t>
                        </m:r>
                      </m:sub>
                    </m:sSub>
                    <m:r>
                      <a:rPr lang="en-US" altLang="zh-TW" sz="1600" i="1" smtClean="0">
                        <a:solidFill>
                          <a:schemeClr val="tx2"/>
                        </a:solidFill>
                        <a:latin typeface="Cambria Math" panose="02040503050406030204" pitchFamily="18" charset="0"/>
                      </a:rPr>
                      <m:t>=</m:t>
                    </m:r>
                  </m:oMath>
                </a14:m>
                <a:r>
                  <a:rPr lang="zh-TW" altLang="en-US" sz="1600" dirty="0">
                    <a:latin typeface="Comic Sans MS" panose="030F0702030302020204" pitchFamily="66" charset="0"/>
                  </a:rPr>
                  <a:t> </a:t>
                </a:r>
                <a:r>
                  <a:rPr lang="en-US" altLang="zh-TW" sz="1600" i="1" dirty="0">
                    <a:solidFill>
                      <a:schemeClr val="tx2"/>
                    </a:solidFill>
                    <a:latin typeface="Comic Sans MS" panose="030F0702030302020204" pitchFamily="66" charset="0"/>
                  </a:rPr>
                  <a:t>NPI </a:t>
                </a:r>
                <a:r>
                  <a:rPr lang="en-US" altLang="zh-TW" sz="1600" dirty="0">
                    <a:solidFill>
                      <a:schemeClr val="tx2"/>
                    </a:solidFill>
                    <a:latin typeface="Comic Sans MS" panose="030F0702030302020204" pitchFamily="66" charset="0"/>
                  </a:rPr>
                  <a:t>+</a:t>
                </a:r>
                <a:r>
                  <a:rPr lang="en-US" altLang="zh-TW" sz="1600" i="1" dirty="0">
                    <a:solidFill>
                      <a:schemeClr val="tx2"/>
                    </a:solidFill>
                    <a:latin typeface="Comic Sans MS" panose="030F0702030302020204" pitchFamily="66" charset="0"/>
                  </a:rPr>
                  <a:t> SPI</a:t>
                </a:r>
                <a:endParaRPr lang="zh-TW" altLang="en-US" sz="1600" i="1" dirty="0">
                  <a:solidFill>
                    <a:schemeClr val="tx2"/>
                  </a:solidFill>
                  <a:latin typeface="Comic Sans MS" panose="030F0702030302020204" pitchFamily="66" charset="0"/>
                </a:endParaRPr>
              </a:p>
            </p:txBody>
          </p:sp>
        </mc:Choice>
        <mc:Fallback xmlns="">
          <p:sp>
            <p:nvSpPr>
              <p:cNvPr id="12" name="文字方塊 11">
                <a:extLst>
                  <a:ext uri="{FF2B5EF4-FFF2-40B4-BE49-F238E27FC236}">
                    <a16:creationId xmlns:a16="http://schemas.microsoft.com/office/drawing/2014/main" id="{ECC7049A-798F-4120-B60D-B53DE8679576}"/>
                  </a:ext>
                </a:extLst>
              </p:cNvPr>
              <p:cNvSpPr txBox="1">
                <a:spLocks noRot="1" noChangeAspect="1" noMove="1" noResize="1" noEditPoints="1" noAdjustHandles="1" noChangeArrowheads="1" noChangeShapeType="1" noTextEdit="1"/>
              </p:cNvSpPr>
              <p:nvPr/>
            </p:nvSpPr>
            <p:spPr>
              <a:xfrm>
                <a:off x="1742863" y="5865074"/>
                <a:ext cx="1887440" cy="246221"/>
              </a:xfrm>
              <a:prstGeom prst="rect">
                <a:avLst/>
              </a:prstGeom>
              <a:blipFill>
                <a:blip r:embed="rId7"/>
                <a:stretch>
                  <a:fillRect l="-3871" t="-21951" r="-5161" b="-51220"/>
                </a:stretch>
              </a:blipFill>
            </p:spPr>
            <p:txBody>
              <a:bodyPr/>
              <a:lstStyle/>
              <a:p>
                <a:r>
                  <a:rPr lang="zh-TW" altLang="en-US">
                    <a:noFill/>
                  </a:rPr>
                  <a:t> </a:t>
                </a:r>
              </a:p>
            </p:txBody>
          </p:sp>
        </mc:Fallback>
      </mc:AlternateContent>
      <p:sp>
        <p:nvSpPr>
          <p:cNvPr id="3" name="左大括弧 2">
            <a:extLst>
              <a:ext uri="{FF2B5EF4-FFF2-40B4-BE49-F238E27FC236}">
                <a16:creationId xmlns:a16="http://schemas.microsoft.com/office/drawing/2014/main" id="{787438C6-0F89-498F-9A06-266D0B21C6D0}"/>
              </a:ext>
            </a:extLst>
          </p:cNvPr>
          <p:cNvSpPr/>
          <p:nvPr/>
        </p:nvSpPr>
        <p:spPr>
          <a:xfrm>
            <a:off x="1341155" y="4998468"/>
            <a:ext cx="208344" cy="1173732"/>
          </a:xfrm>
          <a:prstGeom prst="lef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Comic Sans MS" panose="030F0702030302020204" pitchFamily="66" charset="0"/>
            </a:endParaRPr>
          </a:p>
        </p:txBody>
      </p:sp>
      <p:sp>
        <p:nvSpPr>
          <p:cNvPr id="4" name="矩形 3"/>
          <p:cNvSpPr/>
          <p:nvPr/>
        </p:nvSpPr>
        <p:spPr>
          <a:xfrm>
            <a:off x="491526" y="3325217"/>
            <a:ext cx="7896118" cy="54416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omic Sans MS" panose="030F0702030302020204" pitchFamily="66" charset="0"/>
            </a:endParaRPr>
          </a:p>
        </p:txBody>
      </p:sp>
    </p:spTree>
    <p:extLst>
      <p:ext uri="{BB962C8B-B14F-4D97-AF65-F5344CB8AC3E}">
        <p14:creationId xmlns:p14="http://schemas.microsoft.com/office/powerpoint/2010/main" val="421066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DFC4C089-0603-4F62-BE29-39EE14B2F910}"/>
              </a:ext>
            </a:extLst>
          </p:cNvPr>
          <p:cNvGrpSpPr/>
          <p:nvPr/>
        </p:nvGrpSpPr>
        <p:grpSpPr>
          <a:xfrm>
            <a:off x="0" y="1232279"/>
            <a:ext cx="9144000" cy="4642463"/>
            <a:chOff x="0" y="1254821"/>
            <a:chExt cx="9144000" cy="4642463"/>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25284"/>
              <a:ext cx="9144000" cy="4572000"/>
            </a:xfrm>
            <a:prstGeom prst="rect">
              <a:avLst/>
            </a:prstGeom>
          </p:spPr>
        </p:pic>
        <p:sp>
          <p:nvSpPr>
            <p:cNvPr id="5" name="文字方塊 4"/>
            <p:cNvSpPr txBox="1"/>
            <p:nvPr/>
          </p:nvSpPr>
          <p:spPr>
            <a:xfrm>
              <a:off x="503605" y="1281059"/>
              <a:ext cx="1793889" cy="338554"/>
            </a:xfrm>
            <a:prstGeom prst="rect">
              <a:avLst/>
            </a:prstGeom>
            <a:noFill/>
          </p:spPr>
          <p:txBody>
            <a:bodyPr wrap="square" rtlCol="0">
              <a:spAutoFit/>
            </a:bodyPr>
            <a:lstStyle/>
            <a:p>
              <a:r>
                <a:rPr lang="en-US" altLang="zh-TW" sz="1600" dirty="0">
                  <a:solidFill>
                    <a:schemeClr val="tx2"/>
                  </a:solidFill>
                  <a:latin typeface="Comic Sans MS" panose="030F0702030302020204" pitchFamily="66" charset="0"/>
                  <a:cs typeface="Times New Roman" panose="02020603050405020304" pitchFamily="18" charset="0"/>
                </a:rPr>
                <a:t>Strong El Niño</a:t>
              </a:r>
              <a:endParaRPr lang="zh-TW" altLang="en-US" sz="1600" dirty="0">
                <a:solidFill>
                  <a:schemeClr val="tx2"/>
                </a:solidFill>
                <a:latin typeface="Comic Sans MS" panose="030F0702030302020204" pitchFamily="66" charset="0"/>
                <a:cs typeface="Times New Roman" panose="02020603050405020304" pitchFamily="18" charset="0"/>
              </a:endParaRPr>
            </a:p>
          </p:txBody>
        </p:sp>
        <p:sp>
          <p:nvSpPr>
            <p:cNvPr id="6" name="文字方塊 5"/>
            <p:cNvSpPr txBox="1"/>
            <p:nvPr/>
          </p:nvSpPr>
          <p:spPr>
            <a:xfrm>
              <a:off x="2618255" y="1277971"/>
              <a:ext cx="1793888" cy="338554"/>
            </a:xfrm>
            <a:prstGeom prst="rect">
              <a:avLst/>
            </a:prstGeom>
            <a:noFill/>
          </p:spPr>
          <p:txBody>
            <a:bodyPr wrap="square" rtlCol="0">
              <a:spAutoFit/>
            </a:bodyPr>
            <a:lstStyle/>
            <a:p>
              <a:r>
                <a:rPr lang="en-US" altLang="zh-TW" sz="1600" dirty="0">
                  <a:solidFill>
                    <a:schemeClr val="tx2"/>
                  </a:solidFill>
                  <a:latin typeface="Comic Sans MS" panose="030F0702030302020204" pitchFamily="66" charset="0"/>
                  <a:cs typeface="Times New Roman" panose="02020603050405020304" pitchFamily="18" charset="0"/>
                </a:rPr>
                <a:t>Weak El Niño</a:t>
              </a:r>
              <a:endParaRPr lang="zh-TW" altLang="en-US" sz="1600" dirty="0">
                <a:solidFill>
                  <a:schemeClr val="tx2"/>
                </a:solidFill>
                <a:latin typeface="Comic Sans MS" panose="030F0702030302020204" pitchFamily="66" charset="0"/>
                <a:cs typeface="Times New Roman" panose="02020603050405020304" pitchFamily="18" charset="0"/>
              </a:endParaRPr>
            </a:p>
          </p:txBody>
        </p:sp>
        <p:sp>
          <p:nvSpPr>
            <p:cNvPr id="7" name="文字方塊 6"/>
            <p:cNvSpPr txBox="1"/>
            <p:nvPr/>
          </p:nvSpPr>
          <p:spPr>
            <a:xfrm>
              <a:off x="4649767" y="1283396"/>
              <a:ext cx="1613968" cy="338554"/>
            </a:xfrm>
            <a:prstGeom prst="rect">
              <a:avLst/>
            </a:prstGeom>
            <a:noFill/>
          </p:spPr>
          <p:txBody>
            <a:bodyPr wrap="square" rtlCol="0">
              <a:spAutoFit/>
            </a:bodyPr>
            <a:lstStyle/>
            <a:p>
              <a:r>
                <a:rPr lang="en-US" altLang="zh-TW" sz="1600" dirty="0">
                  <a:solidFill>
                    <a:schemeClr val="tx2"/>
                  </a:solidFill>
                  <a:latin typeface="Comic Sans MS" panose="030F0702030302020204" pitchFamily="66" charset="0"/>
                  <a:cs typeface="Times New Roman" panose="02020603050405020304" pitchFamily="18" charset="0"/>
                </a:rPr>
                <a:t>Strong La Niña</a:t>
              </a:r>
              <a:endParaRPr lang="zh-TW" altLang="en-US" sz="1600" dirty="0">
                <a:solidFill>
                  <a:schemeClr val="tx2"/>
                </a:solidFill>
                <a:latin typeface="Comic Sans MS" panose="030F0702030302020204" pitchFamily="66" charset="0"/>
                <a:cs typeface="Times New Roman" panose="02020603050405020304" pitchFamily="18" charset="0"/>
              </a:endParaRPr>
            </a:p>
          </p:txBody>
        </p:sp>
        <p:sp>
          <p:nvSpPr>
            <p:cNvPr id="8" name="文字方塊 7"/>
            <p:cNvSpPr txBox="1"/>
            <p:nvPr/>
          </p:nvSpPr>
          <p:spPr>
            <a:xfrm>
              <a:off x="6713115" y="1254821"/>
              <a:ext cx="1763203" cy="338554"/>
            </a:xfrm>
            <a:prstGeom prst="rect">
              <a:avLst/>
            </a:prstGeom>
            <a:noFill/>
          </p:spPr>
          <p:txBody>
            <a:bodyPr wrap="square" rtlCol="0">
              <a:spAutoFit/>
            </a:bodyPr>
            <a:lstStyle/>
            <a:p>
              <a:r>
                <a:rPr lang="en-US" altLang="zh-TW" sz="1600" dirty="0">
                  <a:solidFill>
                    <a:schemeClr val="tx2"/>
                  </a:solidFill>
                  <a:latin typeface="Comic Sans MS" panose="030F0702030302020204" pitchFamily="66" charset="0"/>
                  <a:cs typeface="Times New Roman" panose="02020603050405020304" pitchFamily="18" charset="0"/>
                </a:rPr>
                <a:t>Weak La Niña</a:t>
              </a:r>
              <a:endParaRPr lang="zh-TW" altLang="en-US" sz="1600" dirty="0">
                <a:solidFill>
                  <a:schemeClr val="tx2"/>
                </a:solidFill>
                <a:latin typeface="Comic Sans MS" panose="030F0702030302020204" pitchFamily="66" charset="0"/>
                <a:cs typeface="Times New Roman" panose="02020603050405020304" pitchFamily="18" charset="0"/>
              </a:endParaRPr>
            </a:p>
          </p:txBody>
        </p:sp>
      </p:grpSp>
      <p:sp>
        <p:nvSpPr>
          <p:cNvPr id="10" name="文字方塊 9"/>
          <p:cNvSpPr txBox="1"/>
          <p:nvPr/>
        </p:nvSpPr>
        <p:spPr>
          <a:xfrm>
            <a:off x="7147941" y="637403"/>
            <a:ext cx="1996059" cy="461665"/>
          </a:xfrm>
          <a:prstGeom prst="rect">
            <a:avLst/>
          </a:prstGeom>
          <a:noFill/>
        </p:spPr>
        <p:txBody>
          <a:bodyPr wrap="none" rtlCol="0">
            <a:spAutoFit/>
          </a:bodyPr>
          <a:lstStyle/>
          <a:p>
            <a:r>
              <a:rPr lang="en-US" altLang="zh-TW" sz="2400" dirty="0">
                <a:solidFill>
                  <a:schemeClr val="tx2"/>
                </a:solidFill>
                <a:latin typeface="Comic Sans MS" panose="030F0702030302020204" pitchFamily="66" charset="0"/>
                <a:cs typeface="Times New Roman" panose="02020603050405020304" pitchFamily="18" charset="0"/>
              </a:rPr>
              <a:t>D20 anomaly</a:t>
            </a:r>
            <a:endParaRPr lang="zh-TW" altLang="en-US" sz="2400" dirty="0">
              <a:solidFill>
                <a:schemeClr val="tx2"/>
              </a:solidFill>
              <a:latin typeface="Comic Sans MS" panose="030F0702030302020204" pitchFamily="66" charset="0"/>
              <a:cs typeface="Times New Roman" panose="02020603050405020304" pitchFamily="18" charset="0"/>
            </a:endParaRPr>
          </a:p>
        </p:txBody>
      </p:sp>
      <p:sp>
        <p:nvSpPr>
          <p:cNvPr id="2" name="矩形 1">
            <a:extLst>
              <a:ext uri="{FF2B5EF4-FFF2-40B4-BE49-F238E27FC236}">
                <a16:creationId xmlns:a16="http://schemas.microsoft.com/office/drawing/2014/main" id="{F213425B-0D29-48B5-8F10-37185B04C0DD}"/>
              </a:ext>
            </a:extLst>
          </p:cNvPr>
          <p:cNvSpPr/>
          <p:nvPr/>
        </p:nvSpPr>
        <p:spPr>
          <a:xfrm>
            <a:off x="2471104" y="309589"/>
            <a:ext cx="4201791" cy="646331"/>
          </a:xfrm>
          <a:prstGeom prst="rect">
            <a:avLst/>
          </a:prstGeom>
        </p:spPr>
        <p:txBody>
          <a:bodyPr wrap="none">
            <a:spAutoFit/>
          </a:bodyPr>
          <a:lstStyle/>
          <a:p>
            <a:r>
              <a:rPr lang="en-US" altLang="zh-TW" sz="3600" b="1" dirty="0">
                <a:solidFill>
                  <a:srgbClr val="0000FF"/>
                </a:solidFill>
                <a:latin typeface="Comic Sans MS" panose="030F0702030302020204" pitchFamily="66" charset="0"/>
              </a:rPr>
              <a:t>WWV propagation</a:t>
            </a:r>
            <a:endParaRPr lang="zh-TW" altLang="en-US" sz="3600" b="1" dirty="0">
              <a:solidFill>
                <a:srgbClr val="0000FF"/>
              </a:solidFill>
              <a:latin typeface="Comic Sans MS" panose="030F0702030302020204" pitchFamily="66" charset="0"/>
            </a:endParaRPr>
          </a:p>
        </p:txBody>
      </p:sp>
      <p:sp>
        <p:nvSpPr>
          <p:cNvPr id="12" name="矩形 11">
            <a:extLst>
              <a:ext uri="{FF2B5EF4-FFF2-40B4-BE49-F238E27FC236}">
                <a16:creationId xmlns:a16="http://schemas.microsoft.com/office/drawing/2014/main" id="{FFD992B1-7679-42DA-B7B8-4693FD5E9EF9}"/>
              </a:ext>
            </a:extLst>
          </p:cNvPr>
          <p:cNvSpPr/>
          <p:nvPr/>
        </p:nvSpPr>
        <p:spPr>
          <a:xfrm>
            <a:off x="1062529" y="6377285"/>
            <a:ext cx="7197704" cy="461665"/>
          </a:xfrm>
          <a:prstGeom prst="rect">
            <a:avLst/>
          </a:prstGeom>
        </p:spPr>
        <p:txBody>
          <a:bodyPr wrap="square">
            <a:spAutoFit/>
          </a:bodyPr>
          <a:lstStyle/>
          <a:p>
            <a:r>
              <a:rPr lang="en-US" altLang="zh-TW" sz="2400" b="1" dirty="0">
                <a:solidFill>
                  <a:srgbClr val="FF0000"/>
                </a:solidFill>
                <a:latin typeface="Comic Sans MS" panose="030F0702030302020204" pitchFamily="66" charset="0"/>
              </a:rPr>
              <a:t>We can use this signature to predict ENSO</a:t>
            </a:r>
            <a:endParaRPr lang="zh-TW" altLang="en-US" sz="2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06362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504235" y="1342160"/>
            <a:ext cx="441814" cy="415083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omic Sans MS" panose="030F0702030302020204" pitchFamily="66" charset="0"/>
              <a:ea typeface="新細明體" panose="02020500000000000000" pitchFamily="18" charset="-120"/>
            </a:endParaRPr>
          </a:p>
        </p:txBody>
      </p:sp>
      <mc:AlternateContent xmlns:mc="http://schemas.openxmlformats.org/markup-compatibility/2006" xmlns:a14="http://schemas.microsoft.com/office/drawing/2010/main">
        <mc:Choice Requires="a14">
          <p:sp>
            <p:nvSpPr>
              <p:cNvPr id="14" name="文字方塊 13"/>
              <p:cNvSpPr txBox="1"/>
              <p:nvPr/>
            </p:nvSpPr>
            <p:spPr>
              <a:xfrm>
                <a:off x="29555" y="1385413"/>
                <a:ext cx="6115328" cy="269946"/>
              </a:xfrm>
              <a:prstGeom prst="rect">
                <a:avLst/>
              </a:prstGeom>
              <a:noFill/>
            </p:spPr>
            <p:txBody>
              <a:bodyPr wrap="none" lIns="0" tIns="0" rIns="0" bIns="0" rtlCol="0">
                <a:spAutoFit/>
              </a:bodyPr>
              <a:lstStyle/>
              <a:p>
                <a:pPr defTabSz="685800"/>
                <a14:m>
                  <m:oMathPara xmlns:m="http://schemas.openxmlformats.org/officeDocument/2006/math">
                    <m:oMathParaPr>
                      <m:jc m:val="centerGroup"/>
                    </m:oMathParaPr>
                    <m:oMath xmlns:m="http://schemas.openxmlformats.org/officeDocument/2006/math">
                      <m:sSub>
                        <m:sSubPr>
                          <m:ctrlPr>
                            <a:rPr lang="en-US" altLang="zh-TW" sz="1600" i="1">
                              <a:solidFill>
                                <a:srgbClr val="FF0000"/>
                              </a:solidFill>
                              <a:latin typeface="Cambria Math" panose="02040503050406030204" pitchFamily="18" charset="0"/>
                            </a:rPr>
                          </m:ctrlPr>
                        </m:sSubPr>
                        <m:e>
                          <m:r>
                            <a:rPr lang="en-US" altLang="zh-TW" sz="1600" i="1">
                              <a:solidFill>
                                <a:srgbClr val="FF0000"/>
                              </a:solidFill>
                              <a:latin typeface="Cambria Math" panose="02040503050406030204" pitchFamily="18" charset="0"/>
                            </a:rPr>
                            <m:t>𝑛𝐸𝑃𝐼</m:t>
                          </m:r>
                        </m:e>
                        <m:sub>
                          <m:r>
                            <a:rPr lang="en-US" altLang="zh-TW" sz="1600" i="1">
                              <a:solidFill>
                                <a:srgbClr val="FF0000"/>
                              </a:solidFill>
                              <a:latin typeface="Cambria Math" panose="02040503050406030204" pitchFamily="18" charset="0"/>
                            </a:rPr>
                            <m:t>𝑊𝑊𝑉</m:t>
                          </m:r>
                        </m:sub>
                      </m:sSub>
                      <m:r>
                        <a:rPr lang="en-US" altLang="zh-TW" sz="1600" i="1">
                          <a:solidFill>
                            <a:prstClr val="black"/>
                          </a:solidFill>
                          <a:latin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1</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180</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−25)</m:t>
                          </m:r>
                        </m:sub>
                      </m:sSub>
                      <m:r>
                        <a:rPr lang="en-US" altLang="zh-TW" sz="1600" i="1">
                          <a:solidFill>
                            <a:prstClr val="black"/>
                          </a:solidFill>
                          <a:latin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2</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170</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𝑤</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−15)</m:t>
                          </m:r>
                        </m:sub>
                      </m:sSub>
                      <m:r>
                        <a:rPr lang="en-US" altLang="zh-TW" sz="1600" i="1">
                          <a:solidFill>
                            <a:prstClr val="black"/>
                          </a:solidFill>
                          <a:latin typeface="Cambria Math" panose="02040503050406030204" pitchFamily="18" charset="0"/>
                          <a:ea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3</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155</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𝑤</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m:t>
                          </m:r>
                        </m:sub>
                      </m:sSub>
                    </m:oMath>
                  </m:oMathPara>
                </a14:m>
                <a:endParaRPr lang="zh-TW" altLang="en-US" sz="160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endParaRPr>
              </a:p>
            </p:txBody>
          </p:sp>
        </mc:Choice>
        <mc:Fallback xmlns="">
          <p:sp>
            <p:nvSpPr>
              <p:cNvPr id="14" name="文字方塊 13"/>
              <p:cNvSpPr txBox="1">
                <a:spLocks noRot="1" noChangeAspect="1" noMove="1" noResize="1" noEditPoints="1" noAdjustHandles="1" noChangeArrowheads="1" noChangeShapeType="1" noTextEdit="1"/>
              </p:cNvSpPr>
              <p:nvPr/>
            </p:nvSpPr>
            <p:spPr>
              <a:xfrm>
                <a:off x="29555" y="1385413"/>
                <a:ext cx="6115328" cy="269946"/>
              </a:xfrm>
              <a:prstGeom prst="rect">
                <a:avLst/>
              </a:prstGeom>
              <a:blipFill>
                <a:blip r:embed="rId2"/>
                <a:stretch>
                  <a:fillRect l="-299" r="-100" b="-24444"/>
                </a:stretch>
              </a:blipFill>
            </p:spPr>
            <p:txBody>
              <a:bodyPr/>
              <a:lstStyle/>
              <a:p>
                <a:r>
                  <a:rPr lang="zh-TW" altLang="en-US">
                    <a:noFill/>
                  </a:rPr>
                  <a:t> </a:t>
                </a:r>
              </a:p>
            </p:txBody>
          </p:sp>
        </mc:Fallback>
      </mc:AlternateContent>
      <p:grpSp>
        <p:nvGrpSpPr>
          <p:cNvPr id="15" name="群組 14"/>
          <p:cNvGrpSpPr/>
          <p:nvPr/>
        </p:nvGrpSpPr>
        <p:grpSpPr>
          <a:xfrm>
            <a:off x="659754" y="3261892"/>
            <a:ext cx="4799583" cy="1329750"/>
            <a:chOff x="1143000" y="2655277"/>
            <a:chExt cx="6399445" cy="1772999"/>
          </a:xfrm>
        </p:grpSpPr>
        <p:sp>
          <p:nvSpPr>
            <p:cNvPr id="16" name="矩形 15"/>
            <p:cNvSpPr/>
            <p:nvPr/>
          </p:nvSpPr>
          <p:spPr>
            <a:xfrm>
              <a:off x="1143000" y="2655277"/>
              <a:ext cx="6223331" cy="17422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omic Sans MS" panose="030F0702030302020204" pitchFamily="66" charset="0"/>
                <a:ea typeface="新細明體" panose="02020500000000000000" pitchFamily="18" charset="-120"/>
                <a:cs typeface="Times New Roman" panose="02020603050405020304" pitchFamily="18" charset="0"/>
              </a:endParaRPr>
            </a:p>
          </p:txBody>
        </p:sp>
        <p:sp>
          <p:nvSpPr>
            <p:cNvPr id="17" name="矩形 16"/>
            <p:cNvSpPr/>
            <p:nvPr/>
          </p:nvSpPr>
          <p:spPr>
            <a:xfrm>
              <a:off x="4712182" y="2736876"/>
              <a:ext cx="2830263" cy="40010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defTabSz="685800"/>
              <a:r>
                <a:rPr lang="en-US" altLang="zh-TW" sz="1350" i="1"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rPr>
                <a:t>Phase speed: 30</a:t>
              </a:r>
              <a:r>
                <a:rPr lang="en-US" altLang="zh-TW" sz="1350" i="1" baseline="3000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rPr>
                <a:t>o</a:t>
              </a:r>
              <a:r>
                <a:rPr lang="en-US" altLang="zh-TW" sz="1350" i="1"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rPr>
                <a:t>/month</a:t>
              </a:r>
            </a:p>
          </p:txBody>
        </p:sp>
        <p:cxnSp>
          <p:nvCxnSpPr>
            <p:cNvPr id="18" name="直線單箭頭接點 17"/>
            <p:cNvCxnSpPr/>
            <p:nvPr/>
          </p:nvCxnSpPr>
          <p:spPr>
            <a:xfrm>
              <a:off x="1758461" y="3922687"/>
              <a:ext cx="510833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橢圓 18"/>
            <p:cNvSpPr/>
            <p:nvPr/>
          </p:nvSpPr>
          <p:spPr>
            <a:xfrm>
              <a:off x="1257300" y="3192929"/>
              <a:ext cx="1213339" cy="334108"/>
            </a:xfrm>
            <a:prstGeom prst="ellipse">
              <a:avLst/>
            </a:prstGeom>
            <a:solidFill>
              <a:srgbClr val="FB544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zh-TW" altLang="en-US" sz="1350">
                <a:solidFill>
                  <a:prstClr val="white"/>
                </a:solidFill>
                <a:latin typeface="Comic Sans MS" panose="030F0702030302020204" pitchFamily="66" charset="0"/>
                <a:ea typeface="新細明體" panose="02020500000000000000" pitchFamily="18" charset="-120"/>
                <a:cs typeface="Times New Roman" panose="02020603050405020304" pitchFamily="18" charset="0"/>
              </a:endParaRPr>
            </a:p>
          </p:txBody>
        </p:sp>
        <p:sp>
          <p:nvSpPr>
            <p:cNvPr id="20" name="橢圓 19"/>
            <p:cNvSpPr/>
            <p:nvPr/>
          </p:nvSpPr>
          <p:spPr>
            <a:xfrm>
              <a:off x="3015763" y="3192929"/>
              <a:ext cx="1213339" cy="334108"/>
            </a:xfrm>
            <a:prstGeom prst="ellipse">
              <a:avLst/>
            </a:prstGeom>
            <a:solidFill>
              <a:srgbClr val="FB544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zh-TW" altLang="en-US" sz="1350">
                <a:solidFill>
                  <a:prstClr val="white"/>
                </a:solidFill>
                <a:latin typeface="Comic Sans MS" panose="030F0702030302020204" pitchFamily="66" charset="0"/>
                <a:ea typeface="新細明體" panose="02020500000000000000" pitchFamily="18" charset="-120"/>
                <a:cs typeface="Times New Roman" panose="02020603050405020304" pitchFamily="18" charset="0"/>
              </a:endParaRPr>
            </a:p>
          </p:txBody>
        </p:sp>
        <p:sp>
          <p:nvSpPr>
            <p:cNvPr id="21" name="橢圓 20"/>
            <p:cNvSpPr/>
            <p:nvPr/>
          </p:nvSpPr>
          <p:spPr>
            <a:xfrm>
              <a:off x="5446023" y="3192929"/>
              <a:ext cx="1213339" cy="334108"/>
            </a:xfrm>
            <a:prstGeom prst="ellipse">
              <a:avLst/>
            </a:prstGeom>
            <a:solidFill>
              <a:srgbClr val="FB544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zh-TW" altLang="en-US" sz="1350">
                <a:solidFill>
                  <a:prstClr val="white"/>
                </a:solidFill>
                <a:latin typeface="Comic Sans MS" panose="030F0702030302020204" pitchFamily="66" charset="0"/>
                <a:ea typeface="新細明體" panose="02020500000000000000" pitchFamily="18" charset="-120"/>
                <a:cs typeface="Times New Roman" panose="02020603050405020304" pitchFamily="18" charset="0"/>
              </a:endParaRPr>
            </a:p>
          </p:txBody>
        </p:sp>
        <p:sp>
          <p:nvSpPr>
            <p:cNvPr id="22" name="向右箭號 21"/>
            <p:cNvSpPr/>
            <p:nvPr/>
          </p:nvSpPr>
          <p:spPr>
            <a:xfrm>
              <a:off x="2514602" y="3320799"/>
              <a:ext cx="465993" cy="1095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zh-TW" altLang="en-US" sz="1350">
                <a:solidFill>
                  <a:prstClr val="white"/>
                </a:solidFill>
                <a:latin typeface="Comic Sans MS" panose="030F0702030302020204" pitchFamily="66" charset="0"/>
                <a:ea typeface="新細明體" panose="02020500000000000000" pitchFamily="18" charset="-120"/>
                <a:cs typeface="Times New Roman" panose="02020603050405020304" pitchFamily="18" charset="0"/>
              </a:endParaRPr>
            </a:p>
          </p:txBody>
        </p:sp>
        <p:sp>
          <p:nvSpPr>
            <p:cNvPr id="23" name="向右箭號 22"/>
            <p:cNvSpPr/>
            <p:nvPr/>
          </p:nvSpPr>
          <p:spPr>
            <a:xfrm>
              <a:off x="4608961" y="3320799"/>
              <a:ext cx="465993" cy="1095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zh-TW" altLang="en-US" sz="1350">
                <a:solidFill>
                  <a:prstClr val="white"/>
                </a:solidFill>
                <a:latin typeface="Comic Sans MS" panose="030F0702030302020204" pitchFamily="66" charset="0"/>
                <a:ea typeface="新細明體" panose="02020500000000000000" pitchFamily="18" charset="-120"/>
                <a:cs typeface="Times New Roman" panose="02020603050405020304" pitchFamily="18" charset="0"/>
              </a:endParaRPr>
            </a:p>
          </p:txBody>
        </p:sp>
        <p:cxnSp>
          <p:nvCxnSpPr>
            <p:cNvPr id="24" name="直線接點 23"/>
            <p:cNvCxnSpPr/>
            <p:nvPr/>
          </p:nvCxnSpPr>
          <p:spPr>
            <a:xfrm>
              <a:off x="1758461" y="3843554"/>
              <a:ext cx="0" cy="140677"/>
            </a:xfrm>
            <a:prstGeom prst="line">
              <a:avLst/>
            </a:prstGeom>
          </p:spPr>
          <p:style>
            <a:lnRef idx="3">
              <a:schemeClr val="dk1"/>
            </a:lnRef>
            <a:fillRef idx="0">
              <a:schemeClr val="dk1"/>
            </a:fillRef>
            <a:effectRef idx="2">
              <a:schemeClr val="dk1"/>
            </a:effectRef>
            <a:fontRef idx="minor">
              <a:schemeClr val="tx1"/>
            </a:fontRef>
          </p:style>
        </p:cxnSp>
        <p:cxnSp>
          <p:nvCxnSpPr>
            <p:cNvPr id="25" name="直線接點 24"/>
            <p:cNvCxnSpPr/>
            <p:nvPr/>
          </p:nvCxnSpPr>
          <p:spPr>
            <a:xfrm>
              <a:off x="3555020" y="3843553"/>
              <a:ext cx="0" cy="140677"/>
            </a:xfrm>
            <a:prstGeom prst="line">
              <a:avLst/>
            </a:prstGeom>
          </p:spPr>
          <p:style>
            <a:lnRef idx="3">
              <a:schemeClr val="dk1"/>
            </a:lnRef>
            <a:fillRef idx="0">
              <a:schemeClr val="dk1"/>
            </a:fillRef>
            <a:effectRef idx="2">
              <a:schemeClr val="dk1"/>
            </a:effectRef>
            <a:fontRef idx="minor">
              <a:schemeClr val="tx1"/>
            </a:fontRef>
          </p:style>
        </p:cxnSp>
        <p:cxnSp>
          <p:nvCxnSpPr>
            <p:cNvPr id="26" name="直線接點 25"/>
            <p:cNvCxnSpPr/>
            <p:nvPr/>
          </p:nvCxnSpPr>
          <p:spPr>
            <a:xfrm>
              <a:off x="6061471" y="3855276"/>
              <a:ext cx="0" cy="140677"/>
            </a:xfrm>
            <a:prstGeom prst="line">
              <a:avLst/>
            </a:prstGeom>
          </p:spPr>
          <p:style>
            <a:lnRef idx="3">
              <a:schemeClr val="dk1"/>
            </a:lnRef>
            <a:fillRef idx="0">
              <a:schemeClr val="dk1"/>
            </a:fillRef>
            <a:effectRef idx="2">
              <a:schemeClr val="dk1"/>
            </a:effectRef>
            <a:fontRef idx="minor">
              <a:schemeClr val="tx1"/>
            </a:fontRef>
          </p:style>
        </p:cxnSp>
        <p:sp>
          <p:nvSpPr>
            <p:cNvPr id="27" name="文字方塊 26"/>
            <p:cNvSpPr txBox="1"/>
            <p:nvPr/>
          </p:nvSpPr>
          <p:spPr>
            <a:xfrm>
              <a:off x="5930666" y="4019400"/>
              <a:ext cx="355227" cy="400109"/>
            </a:xfrm>
            <a:prstGeom prst="rect">
              <a:avLst/>
            </a:prstGeom>
            <a:noFill/>
          </p:spPr>
          <p:txBody>
            <a:bodyPr wrap="none" rtlCol="0">
              <a:spAutoFit/>
            </a:bodyPr>
            <a:lstStyle/>
            <a:p>
              <a:pPr defTabSz="685800"/>
              <a:r>
                <a:rPr lang="en-US" altLang="zh-TW" sz="135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rPr>
                <a:t>t</a:t>
              </a:r>
              <a:endParaRPr lang="zh-TW" altLang="en-US" sz="135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endParaRPr>
            </a:p>
          </p:txBody>
        </p:sp>
        <p:sp>
          <p:nvSpPr>
            <p:cNvPr id="28" name="文字方塊 27"/>
            <p:cNvSpPr txBox="1"/>
            <p:nvPr/>
          </p:nvSpPr>
          <p:spPr>
            <a:xfrm>
              <a:off x="3277791" y="4016474"/>
              <a:ext cx="697200" cy="400109"/>
            </a:xfrm>
            <a:prstGeom prst="rect">
              <a:avLst/>
            </a:prstGeom>
            <a:noFill/>
          </p:spPr>
          <p:txBody>
            <a:bodyPr wrap="none" rtlCol="0">
              <a:spAutoFit/>
            </a:bodyPr>
            <a:lstStyle/>
            <a:p>
              <a:pPr defTabSz="685800"/>
              <a:r>
                <a:rPr lang="en-US" altLang="zh-TW" sz="135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rPr>
                <a:t>t-15</a:t>
              </a:r>
              <a:endParaRPr lang="zh-TW" altLang="en-US" sz="135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endParaRPr>
            </a:p>
          </p:txBody>
        </p:sp>
        <p:sp>
          <p:nvSpPr>
            <p:cNvPr id="29" name="文字方塊 28"/>
            <p:cNvSpPr txBox="1"/>
            <p:nvPr/>
          </p:nvSpPr>
          <p:spPr>
            <a:xfrm>
              <a:off x="1536916" y="4028167"/>
              <a:ext cx="733535" cy="400109"/>
            </a:xfrm>
            <a:prstGeom prst="rect">
              <a:avLst/>
            </a:prstGeom>
            <a:noFill/>
          </p:spPr>
          <p:txBody>
            <a:bodyPr wrap="none" rtlCol="0">
              <a:spAutoFit/>
            </a:bodyPr>
            <a:lstStyle/>
            <a:p>
              <a:pPr defTabSz="685800"/>
              <a:r>
                <a:rPr lang="en-US" altLang="zh-TW" sz="135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rPr>
                <a:t>t-25</a:t>
              </a:r>
              <a:endParaRPr lang="zh-TW" altLang="en-US" sz="135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endParaRPr>
            </a:p>
          </p:txBody>
        </p:sp>
        <p:sp>
          <p:nvSpPr>
            <p:cNvPr id="30" name="文字方塊 29"/>
            <p:cNvSpPr txBox="1"/>
            <p:nvPr/>
          </p:nvSpPr>
          <p:spPr>
            <a:xfrm>
              <a:off x="1498996" y="3462427"/>
              <a:ext cx="714299" cy="400109"/>
            </a:xfrm>
            <a:prstGeom prst="rect">
              <a:avLst/>
            </a:prstGeom>
            <a:noFill/>
          </p:spPr>
          <p:txBody>
            <a:bodyPr wrap="none" rtlCol="0">
              <a:spAutoFit/>
            </a:bodyPr>
            <a:lstStyle/>
            <a:p>
              <a:pPr defTabSz="685800"/>
              <a:r>
                <a:rPr lang="en-US" altLang="zh-TW" sz="135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rPr>
                <a:t>180</a:t>
              </a:r>
              <a:r>
                <a:rPr lang="en-US" altLang="zh-TW" sz="1350" baseline="3000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rPr>
                <a:t>o</a:t>
              </a:r>
              <a:endParaRPr lang="zh-TW" altLang="en-US" sz="1350" baseline="3000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endParaRPr>
            </a:p>
          </p:txBody>
        </p:sp>
        <p:sp>
          <p:nvSpPr>
            <p:cNvPr id="31" name="文字方塊 30"/>
            <p:cNvSpPr txBox="1"/>
            <p:nvPr/>
          </p:nvSpPr>
          <p:spPr>
            <a:xfrm>
              <a:off x="3244362" y="3475657"/>
              <a:ext cx="953680" cy="400109"/>
            </a:xfrm>
            <a:prstGeom prst="rect">
              <a:avLst/>
            </a:prstGeom>
            <a:noFill/>
          </p:spPr>
          <p:txBody>
            <a:bodyPr wrap="none" rtlCol="0">
              <a:spAutoFit/>
            </a:bodyPr>
            <a:lstStyle/>
            <a:p>
              <a:pPr defTabSz="685800"/>
              <a:r>
                <a:rPr lang="en-US" altLang="zh-TW" sz="135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rPr>
                <a:t>170</a:t>
              </a:r>
              <a:r>
                <a:rPr lang="en-US" altLang="zh-TW" sz="1350" baseline="3000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rPr>
                <a:t>o</a:t>
              </a:r>
              <a:r>
                <a:rPr lang="en-US" altLang="zh-TW" sz="135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rPr>
                <a:t>W</a:t>
              </a:r>
              <a:endParaRPr lang="zh-TW" altLang="en-US" sz="135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endParaRPr>
            </a:p>
          </p:txBody>
        </p:sp>
        <p:sp>
          <p:nvSpPr>
            <p:cNvPr id="32" name="文字方塊 31"/>
            <p:cNvSpPr txBox="1"/>
            <p:nvPr/>
          </p:nvSpPr>
          <p:spPr>
            <a:xfrm>
              <a:off x="5602594" y="3503585"/>
              <a:ext cx="953680" cy="400109"/>
            </a:xfrm>
            <a:prstGeom prst="rect">
              <a:avLst/>
            </a:prstGeom>
            <a:noFill/>
          </p:spPr>
          <p:txBody>
            <a:bodyPr wrap="none" rtlCol="0">
              <a:spAutoFit/>
            </a:bodyPr>
            <a:lstStyle/>
            <a:p>
              <a:pPr defTabSz="685800"/>
              <a:r>
                <a:rPr lang="en-US" altLang="zh-TW" sz="135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rPr>
                <a:t>155</a:t>
              </a:r>
              <a:r>
                <a:rPr lang="en-US" altLang="zh-TW" sz="1350" baseline="3000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rPr>
                <a:t>o</a:t>
              </a:r>
              <a:r>
                <a:rPr lang="en-US" altLang="zh-TW" sz="135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rPr>
                <a:t>W</a:t>
              </a:r>
              <a:endParaRPr lang="zh-TW" altLang="en-US" sz="135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endParaRPr>
            </a:p>
          </p:txBody>
        </p:sp>
      </p:grpSp>
      <p:pic>
        <p:nvPicPr>
          <p:cNvPr id="36" name="圖片 35"/>
          <p:cNvPicPr>
            <a:picLocks noChangeAspect="1"/>
          </p:cNvPicPr>
          <p:nvPr/>
        </p:nvPicPr>
        <p:blipFill rotWithShape="1">
          <a:blip r:embed="rId3" cstate="print">
            <a:extLst>
              <a:ext uri="{28A0092B-C50C-407E-A947-70E740481C1C}">
                <a14:useLocalDpi xmlns:a14="http://schemas.microsoft.com/office/drawing/2010/main" val="0"/>
              </a:ext>
            </a:extLst>
          </a:blip>
          <a:srcRect r="76130"/>
          <a:stretch/>
        </p:blipFill>
        <p:spPr>
          <a:xfrm>
            <a:off x="6355132" y="899014"/>
            <a:ext cx="2420084" cy="5069258"/>
          </a:xfrm>
          <a:prstGeom prst="rect">
            <a:avLst/>
          </a:prstGeom>
        </p:spPr>
      </p:pic>
      <p:sp>
        <p:nvSpPr>
          <p:cNvPr id="37" name="矩形 36"/>
          <p:cNvSpPr/>
          <p:nvPr/>
        </p:nvSpPr>
        <p:spPr>
          <a:xfrm>
            <a:off x="7504235" y="1365006"/>
            <a:ext cx="441814" cy="412798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omic Sans MS" panose="030F0702030302020204" pitchFamily="66" charset="0"/>
              <a:ea typeface="新細明體" panose="02020500000000000000" pitchFamily="18" charset="-120"/>
            </a:endParaRPr>
          </a:p>
        </p:txBody>
      </p:sp>
      <p:sp>
        <p:nvSpPr>
          <p:cNvPr id="38" name="文字方塊 37"/>
          <p:cNvSpPr txBox="1"/>
          <p:nvPr/>
        </p:nvSpPr>
        <p:spPr>
          <a:xfrm>
            <a:off x="8287357" y="1057666"/>
            <a:ext cx="846707" cy="415498"/>
          </a:xfrm>
          <a:prstGeom prst="rect">
            <a:avLst/>
          </a:prstGeom>
          <a:noFill/>
        </p:spPr>
        <p:txBody>
          <a:bodyPr wrap="none" rtlCol="0">
            <a:spAutoFit/>
          </a:bodyPr>
          <a:lstStyle/>
          <a:p>
            <a:pPr defTabSz="685800"/>
            <a:r>
              <a:rPr lang="en-US" altLang="zh-TW" sz="2100" dirty="0">
                <a:solidFill>
                  <a:prstClr val="black"/>
                </a:solidFill>
                <a:latin typeface="Comic Sans MS" panose="030F0702030302020204" pitchFamily="66" charset="0"/>
                <a:ea typeface="新細明體" panose="02020500000000000000" pitchFamily="18" charset="-120"/>
              </a:rPr>
              <a:t>D20a</a:t>
            </a:r>
            <a:endParaRPr lang="zh-TW" altLang="en-US" sz="2100" dirty="0">
              <a:solidFill>
                <a:prstClr val="black"/>
              </a:solidFill>
              <a:latin typeface="Comic Sans MS" panose="030F0702030302020204" pitchFamily="66" charset="0"/>
              <a:ea typeface="新細明體" panose="02020500000000000000" pitchFamily="18" charset="-120"/>
            </a:endParaRPr>
          </a:p>
        </p:txBody>
      </p:sp>
      <p:sp>
        <p:nvSpPr>
          <p:cNvPr id="3" name="矩形 2"/>
          <p:cNvSpPr/>
          <p:nvPr/>
        </p:nvSpPr>
        <p:spPr>
          <a:xfrm>
            <a:off x="372555" y="4944138"/>
            <a:ext cx="5791501" cy="830997"/>
          </a:xfrm>
          <a:prstGeom prst="rect">
            <a:avLst/>
          </a:prstGeom>
        </p:spPr>
        <p:txBody>
          <a:bodyPr wrap="square">
            <a:spAutoFit/>
          </a:bodyPr>
          <a:lstStyle/>
          <a:p>
            <a:r>
              <a:rPr lang="en-US" altLang="zh-TW" sz="1600" dirty="0">
                <a:solidFill>
                  <a:schemeClr val="tx2"/>
                </a:solidFill>
                <a:latin typeface="Comic Sans MS" panose="030F0702030302020204" pitchFamily="66" charset="0"/>
                <a:cs typeface="Times New Roman" panose="02020603050405020304" pitchFamily="18" charset="0"/>
              </a:rPr>
              <a:t>α</a:t>
            </a:r>
            <a:r>
              <a:rPr lang="en-US" altLang="zh-TW" sz="1600" baseline="-25000" dirty="0">
                <a:solidFill>
                  <a:schemeClr val="tx2"/>
                </a:solidFill>
                <a:latin typeface="Comic Sans MS" panose="030F0702030302020204" pitchFamily="66" charset="0"/>
                <a:cs typeface="Times New Roman" panose="02020603050405020304" pitchFamily="18" charset="0"/>
              </a:rPr>
              <a:t>1</a:t>
            </a:r>
            <a:r>
              <a:rPr lang="en-US" altLang="zh-TW" sz="1600" dirty="0">
                <a:solidFill>
                  <a:schemeClr val="tx2"/>
                </a:solidFill>
                <a:latin typeface="Comic Sans MS" panose="030F0702030302020204" pitchFamily="66" charset="0"/>
                <a:cs typeface="Times New Roman" panose="02020603050405020304" pitchFamily="18" charset="0"/>
              </a:rPr>
              <a:t>–α</a:t>
            </a:r>
            <a:r>
              <a:rPr lang="en-US" altLang="zh-TW" sz="1600" baseline="-25000" dirty="0">
                <a:solidFill>
                  <a:schemeClr val="tx2"/>
                </a:solidFill>
                <a:latin typeface="Comic Sans MS" panose="030F0702030302020204" pitchFamily="66" charset="0"/>
                <a:cs typeface="Times New Roman" panose="02020603050405020304" pitchFamily="18" charset="0"/>
              </a:rPr>
              <a:t>3</a:t>
            </a:r>
            <a:r>
              <a:rPr lang="en-US" altLang="zh-TW" sz="1600" dirty="0">
                <a:solidFill>
                  <a:schemeClr val="tx2"/>
                </a:solidFill>
                <a:latin typeface="Comic Sans MS" panose="030F0702030302020204" pitchFamily="66" charset="0"/>
                <a:cs typeface="Times New Roman" panose="02020603050405020304" pitchFamily="18" charset="0"/>
              </a:rPr>
              <a:t> are defined as the climatologically mean thermocline depth differences between these three longitudes and the thermocline base at </a:t>
            </a:r>
            <a:r>
              <a:rPr lang="en-US" altLang="zh-TW" sz="1600" dirty="0" smtClean="0">
                <a:solidFill>
                  <a:schemeClr val="tx2"/>
                </a:solidFill>
                <a:latin typeface="Comic Sans MS" panose="030F0702030302020204" pitchFamily="66" charset="0"/>
                <a:cs typeface="Times New Roman" panose="02020603050405020304" pitchFamily="18" charset="0"/>
              </a:rPr>
              <a:t>180°E</a:t>
            </a:r>
            <a:endParaRPr lang="zh-TW" altLang="en-US" sz="1600" dirty="0">
              <a:solidFill>
                <a:schemeClr val="tx2"/>
              </a:solidFill>
              <a:latin typeface="Comic Sans MS" panose="030F0702030302020204" pitchFamily="66" charset="0"/>
              <a:cs typeface="Times New Roman" panose="02020603050405020304" pitchFamily="18" charset="0"/>
            </a:endParaRPr>
          </a:p>
        </p:txBody>
      </p:sp>
      <p:sp>
        <p:nvSpPr>
          <p:cNvPr id="2" name="矩形 1">
            <a:extLst>
              <a:ext uri="{FF2B5EF4-FFF2-40B4-BE49-F238E27FC236}">
                <a16:creationId xmlns:a16="http://schemas.microsoft.com/office/drawing/2014/main" id="{D1731DB5-B05C-4BCA-81CA-0312CCA746BC}"/>
              </a:ext>
            </a:extLst>
          </p:cNvPr>
          <p:cNvSpPr/>
          <p:nvPr/>
        </p:nvSpPr>
        <p:spPr>
          <a:xfrm>
            <a:off x="21786" y="1986067"/>
            <a:ext cx="6235574" cy="1200329"/>
          </a:xfrm>
          <a:prstGeom prst="rect">
            <a:avLst/>
          </a:prstGeom>
        </p:spPr>
        <p:txBody>
          <a:bodyPr wrap="square">
            <a:spAutoFit/>
          </a:bodyPr>
          <a:lstStyle/>
          <a:p>
            <a:pPr algn="just"/>
            <a:r>
              <a:rPr lang="en-US" altLang="zh-TW" dirty="0">
                <a:solidFill>
                  <a:schemeClr val="tx2"/>
                </a:solidFill>
                <a:latin typeface="Comic Sans MS" panose="030F0702030302020204" pitchFamily="66" charset="0"/>
                <a:cs typeface="Times New Roman" panose="02020603050405020304" pitchFamily="18" charset="0"/>
              </a:rPr>
              <a:t>The chosen longitudes and timings in the </a:t>
            </a:r>
            <a:r>
              <a:rPr lang="en-US" altLang="zh-TW" i="1" dirty="0" err="1">
                <a:solidFill>
                  <a:schemeClr val="tx2"/>
                </a:solidFill>
                <a:latin typeface="Comic Sans MS" panose="030F0702030302020204" pitchFamily="66" charset="0"/>
                <a:cs typeface="Times New Roman" panose="02020603050405020304" pitchFamily="18" charset="0"/>
              </a:rPr>
              <a:t>nEPI</a:t>
            </a:r>
            <a:r>
              <a:rPr lang="en-US" altLang="zh-TW" sz="800" i="1" dirty="0" err="1">
                <a:solidFill>
                  <a:schemeClr val="tx2"/>
                </a:solidFill>
                <a:latin typeface="Comic Sans MS" panose="030F0702030302020204" pitchFamily="66" charset="0"/>
                <a:cs typeface="Times New Roman" panose="02020603050405020304" pitchFamily="18" charset="0"/>
              </a:rPr>
              <a:t>WWV</a:t>
            </a:r>
            <a:r>
              <a:rPr lang="en-US" altLang="zh-TW" sz="800" i="1" dirty="0">
                <a:solidFill>
                  <a:schemeClr val="tx2"/>
                </a:solidFill>
                <a:latin typeface="Comic Sans MS" panose="030F0702030302020204" pitchFamily="66" charset="0"/>
                <a:cs typeface="Times New Roman" panose="02020603050405020304" pitchFamily="18" charset="0"/>
              </a:rPr>
              <a:t>  </a:t>
            </a:r>
            <a:r>
              <a:rPr lang="en-US" altLang="zh-TW" dirty="0">
                <a:solidFill>
                  <a:schemeClr val="tx2"/>
                </a:solidFill>
                <a:latin typeface="Comic Sans MS" panose="030F0702030302020204" pitchFamily="66" charset="0"/>
                <a:cs typeface="Times New Roman" panose="02020603050405020304" pitchFamily="18" charset="0"/>
              </a:rPr>
              <a:t>trace the influence of the </a:t>
            </a:r>
            <a:r>
              <a:rPr lang="en-US" altLang="zh-TW" i="1" dirty="0">
                <a:solidFill>
                  <a:schemeClr val="tx2"/>
                </a:solidFill>
                <a:latin typeface="Comic Sans MS" panose="030F0702030302020204" pitchFamily="66" charset="0"/>
                <a:cs typeface="Times New Roman" panose="02020603050405020304" pitchFamily="18" charset="0"/>
              </a:rPr>
              <a:t>eastward Kelvin wave propagation </a:t>
            </a:r>
            <a:r>
              <a:rPr lang="en-US" altLang="zh-TW" dirty="0">
                <a:solidFill>
                  <a:schemeClr val="tx2"/>
                </a:solidFill>
                <a:latin typeface="Comic Sans MS" panose="030F0702030302020204" pitchFamily="66" charset="0"/>
                <a:cs typeface="Times New Roman" panose="02020603050405020304" pitchFamily="18" charset="0"/>
              </a:rPr>
              <a:t>linking to the propagation of WWV at approximately 30°/month.</a:t>
            </a:r>
            <a:endParaRPr lang="zh-TW" altLang="en-US" dirty="0">
              <a:solidFill>
                <a:schemeClr val="tx2"/>
              </a:solidFill>
              <a:latin typeface="Comic Sans MS" panose="030F0702030302020204" pitchFamily="66" charset="0"/>
              <a:cs typeface="Times New Roman" panose="02020603050405020304" pitchFamily="18" charset="0"/>
            </a:endParaRPr>
          </a:p>
        </p:txBody>
      </p:sp>
      <p:sp>
        <p:nvSpPr>
          <p:cNvPr id="34" name="矩形 33">
            <a:extLst>
              <a:ext uri="{FF2B5EF4-FFF2-40B4-BE49-F238E27FC236}">
                <a16:creationId xmlns:a16="http://schemas.microsoft.com/office/drawing/2014/main" id="{F213425B-0D29-48B5-8F10-37185B04C0DD}"/>
              </a:ext>
            </a:extLst>
          </p:cNvPr>
          <p:cNvSpPr/>
          <p:nvPr/>
        </p:nvSpPr>
        <p:spPr>
          <a:xfrm>
            <a:off x="2471104" y="309589"/>
            <a:ext cx="4201791" cy="646331"/>
          </a:xfrm>
          <a:prstGeom prst="rect">
            <a:avLst/>
          </a:prstGeom>
        </p:spPr>
        <p:txBody>
          <a:bodyPr wrap="none">
            <a:spAutoFit/>
          </a:bodyPr>
          <a:lstStyle/>
          <a:p>
            <a:r>
              <a:rPr lang="en-US" altLang="zh-TW" sz="3600" b="1" dirty="0">
                <a:solidFill>
                  <a:srgbClr val="0000FF"/>
                </a:solidFill>
                <a:latin typeface="Comic Sans MS" panose="030F0702030302020204" pitchFamily="66" charset="0"/>
              </a:rPr>
              <a:t>WWV propagation</a:t>
            </a:r>
            <a:endParaRPr lang="zh-TW" altLang="en-US" sz="36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426089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文字方塊 6"/>
              <p:cNvSpPr txBox="1"/>
              <p:nvPr/>
            </p:nvSpPr>
            <p:spPr>
              <a:xfrm>
                <a:off x="414776" y="2412248"/>
                <a:ext cx="41084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a:solidFill>
                                <a:srgbClr val="0070C0"/>
                              </a:solidFill>
                              <a:latin typeface="Cambria Math" panose="02040503050406030204" pitchFamily="18" charset="0"/>
                            </a:rPr>
                          </m:ctrlPr>
                        </m:sSubPr>
                        <m:e>
                          <m:r>
                            <a:rPr lang="en-US" altLang="zh-TW" i="1">
                              <a:solidFill>
                                <a:srgbClr val="0070C0"/>
                              </a:solidFill>
                              <a:latin typeface="Cambria Math" panose="02040503050406030204" pitchFamily="18" charset="0"/>
                            </a:rPr>
                            <m:t>𝑛𝐸𝑃𝐼</m:t>
                          </m:r>
                        </m:e>
                        <m:sub>
                          <m:r>
                            <a:rPr lang="en-US" altLang="zh-TW" i="1">
                              <a:solidFill>
                                <a:srgbClr val="0070C0"/>
                              </a:solidFill>
                              <a:latin typeface="Cambria Math" panose="02040503050406030204" pitchFamily="18" charset="0"/>
                            </a:rPr>
                            <m:t>𝑂</m:t>
                          </m:r>
                          <m:r>
                            <a:rPr lang="en-US" altLang="zh-TW" i="1">
                              <a:solidFill>
                                <a:srgbClr val="0070C0"/>
                              </a:solidFill>
                              <a:latin typeface="Cambria Math" panose="02040503050406030204" pitchFamily="18" charset="0"/>
                            </a:rPr>
                            <m:t>−</m:t>
                          </m:r>
                          <m:r>
                            <a:rPr lang="en-US" altLang="zh-TW" i="1">
                              <a:solidFill>
                                <a:srgbClr val="0070C0"/>
                              </a:solidFill>
                              <a:latin typeface="Cambria Math" panose="02040503050406030204" pitchFamily="18" charset="0"/>
                            </a:rPr>
                            <m:t>𝐴</m:t>
                          </m:r>
                        </m:sub>
                      </m:sSub>
                      <m:r>
                        <a:rPr lang="en-US" altLang="zh-TW" i="1" smtClean="0">
                          <a:solidFill>
                            <a:schemeClr val="tx2"/>
                          </a:solidFill>
                          <a:latin typeface="Cambria Math" panose="02040503050406030204" pitchFamily="18" charset="0"/>
                        </a:rPr>
                        <m:t>=</m:t>
                      </m:r>
                      <m:r>
                        <a:rPr lang="en-US" altLang="zh-TW" i="1" smtClean="0">
                          <a:solidFill>
                            <a:schemeClr val="tx2"/>
                          </a:solidFill>
                          <a:latin typeface="Cambria Math" panose="02040503050406030204" pitchFamily="18" charset="0"/>
                        </a:rPr>
                        <m:t>𝑠𝑖𝑔𝑛</m:t>
                      </m:r>
                      <m:r>
                        <a:rPr lang="en-US" altLang="zh-TW" i="1" smtClean="0">
                          <a:solidFill>
                            <a:schemeClr val="tx2"/>
                          </a:solidFill>
                          <a:latin typeface="Cambria Math" panose="02040503050406030204" pitchFamily="18" charset="0"/>
                        </a:rPr>
                        <m:t>(</m:t>
                      </m:r>
                      <m:r>
                        <a:rPr lang="en-US" altLang="zh-TW" i="1" smtClean="0">
                          <a:solidFill>
                            <a:schemeClr val="tx2"/>
                          </a:solidFill>
                          <a:latin typeface="Cambria Math" panose="02040503050406030204" pitchFamily="18" charset="0"/>
                        </a:rPr>
                        <m:t>𝑒𝑣𝑒𝑛𝑡</m:t>
                      </m:r>
                      <m:r>
                        <a:rPr lang="en-US" altLang="zh-TW" i="1" smtClean="0">
                          <a:solidFill>
                            <a:schemeClr val="tx2"/>
                          </a:solidFill>
                          <a:latin typeface="Cambria Math" panose="02040503050406030204" pitchFamily="18" charset="0"/>
                        </a:rPr>
                        <m:t>)∙</m:t>
                      </m:r>
                      <m:r>
                        <a:rPr lang="en-US" altLang="zh-TW" i="1">
                          <a:solidFill>
                            <a:schemeClr val="tx2"/>
                          </a:solidFill>
                          <a:latin typeface="Cambria Math" panose="02040503050406030204" pitchFamily="18" charset="0"/>
                          <a:ea typeface="Cambria Math" panose="02040503050406030204" pitchFamily="18" charset="0"/>
                        </a:rPr>
                        <m:t>𝑑𝐻</m:t>
                      </m:r>
                      <m:r>
                        <a:rPr lang="en-US" altLang="zh-TW" i="1">
                          <a:solidFill>
                            <a:schemeClr val="tx2"/>
                          </a:solidFill>
                          <a:latin typeface="Cambria Math" panose="02040503050406030204" pitchFamily="18" charset="0"/>
                          <a:ea typeface="Cambria Math" panose="02040503050406030204" pitchFamily="18" charset="0"/>
                        </a:rPr>
                        <m:t>(</m:t>
                      </m:r>
                      <m:sSub>
                        <m:sSubPr>
                          <m:ctrlPr>
                            <a:rPr lang="en-US" altLang="zh-TW" i="1">
                              <a:solidFill>
                                <a:schemeClr val="tx2"/>
                              </a:solidFill>
                              <a:latin typeface="Cambria Math" panose="02040503050406030204" pitchFamily="18" charset="0"/>
                            </a:rPr>
                          </m:ctrlPr>
                        </m:sSubPr>
                        <m:e>
                          <m:r>
                            <a:rPr lang="en-US" altLang="zh-TW" i="1">
                              <a:solidFill>
                                <a:schemeClr val="tx2"/>
                              </a:solidFill>
                              <a:latin typeface="Cambria Math" panose="02040503050406030204" pitchFamily="18" charset="0"/>
                            </a:rPr>
                            <m:t>𝑛𝐸𝑃𝐼</m:t>
                          </m:r>
                        </m:e>
                        <m:sub>
                          <m:r>
                            <a:rPr lang="en-US" altLang="zh-TW" i="1">
                              <a:solidFill>
                                <a:schemeClr val="tx2"/>
                              </a:solidFill>
                              <a:latin typeface="Cambria Math" panose="02040503050406030204" pitchFamily="18" charset="0"/>
                            </a:rPr>
                            <m:t>𝑊𝑊𝑉</m:t>
                          </m:r>
                        </m:sub>
                      </m:sSub>
                      <m:r>
                        <a:rPr lang="en-US" altLang="zh-TW" i="1">
                          <a:solidFill>
                            <a:schemeClr val="tx2"/>
                          </a:solidFill>
                          <a:latin typeface="Cambria Math" panose="02040503050406030204" pitchFamily="18" charset="0"/>
                          <a:ea typeface="Cambria Math" panose="02040503050406030204" pitchFamily="18" charset="0"/>
                        </a:rPr>
                        <m:t>)</m:t>
                      </m:r>
                    </m:oMath>
                  </m:oMathPara>
                </a14:m>
                <a:endParaRPr lang="zh-TW" altLang="en-US" dirty="0">
                  <a:solidFill>
                    <a:schemeClr val="tx2"/>
                  </a:solidFill>
                  <a:latin typeface="Comic Sans MS" panose="030F0702030302020204" pitchFamily="66" charset="0"/>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414776" y="2412248"/>
                <a:ext cx="4108497" cy="276999"/>
              </a:xfrm>
              <a:prstGeom prst="rect">
                <a:avLst/>
              </a:prstGeom>
              <a:blipFill>
                <a:blip r:embed="rId3"/>
                <a:stretch>
                  <a:fillRect l="-297" t="-2222" r="-1187" b="-377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6" name="文字方塊 35"/>
              <p:cNvSpPr txBox="1"/>
              <p:nvPr/>
            </p:nvSpPr>
            <p:spPr>
              <a:xfrm>
                <a:off x="388418" y="2962684"/>
                <a:ext cx="225318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1600" i="1" smtClean="0">
                          <a:solidFill>
                            <a:schemeClr val="tx2"/>
                          </a:solidFill>
                          <a:latin typeface="Cambria Math" panose="02040503050406030204" pitchFamily="18" charset="0"/>
                        </a:rPr>
                        <m:t>𝑒𝑣𝑒𝑛𝑡</m:t>
                      </m:r>
                      <m:r>
                        <a:rPr lang="en-US" altLang="zh-TW" sz="1600" i="1" smtClean="0">
                          <a:solidFill>
                            <a:schemeClr val="tx2"/>
                          </a:solidFill>
                          <a:latin typeface="Cambria Math" panose="02040503050406030204" pitchFamily="18" charset="0"/>
                        </a:rPr>
                        <m:t>=</m:t>
                      </m:r>
                      <m:sSub>
                        <m:sSubPr>
                          <m:ctrlPr>
                            <a:rPr lang="en-US" altLang="zh-TW" sz="1600" i="1">
                              <a:solidFill>
                                <a:schemeClr val="tx2"/>
                              </a:solidFill>
                              <a:latin typeface="Cambria Math" panose="02040503050406030204" pitchFamily="18" charset="0"/>
                            </a:rPr>
                          </m:ctrlPr>
                        </m:sSubPr>
                        <m:e>
                          <m:r>
                            <a:rPr lang="en-US" altLang="zh-TW" sz="1600" i="1">
                              <a:solidFill>
                                <a:schemeClr val="tx2"/>
                              </a:solidFill>
                              <a:latin typeface="Cambria Math" panose="02040503050406030204" pitchFamily="18" charset="0"/>
                            </a:rPr>
                            <m:t>𝑤</m:t>
                          </m:r>
                        </m:e>
                        <m:sub>
                          <m:r>
                            <a:rPr lang="en-US" altLang="zh-TW" sz="1600" i="1">
                              <a:solidFill>
                                <a:schemeClr val="tx2"/>
                              </a:solidFill>
                              <a:latin typeface="Cambria Math" panose="02040503050406030204" pitchFamily="18" charset="0"/>
                            </a:rPr>
                            <m:t>𝑥</m:t>
                          </m:r>
                        </m:sub>
                      </m:sSub>
                      <m:r>
                        <a:rPr lang="en-US" altLang="zh-TW" sz="1600" i="1">
                          <a:solidFill>
                            <a:schemeClr val="tx2"/>
                          </a:solidFill>
                          <a:latin typeface="Cambria Math" panose="02040503050406030204" pitchFamily="18" charset="0"/>
                        </a:rPr>
                        <m:t> </m:t>
                      </m:r>
                      <m:r>
                        <a:rPr lang="en-US" altLang="zh-TW" sz="1600" i="1">
                          <a:solidFill>
                            <a:schemeClr val="tx2"/>
                          </a:solidFill>
                          <a:latin typeface="Cambria Math" panose="02040503050406030204" pitchFamily="18" charset="0"/>
                        </a:rPr>
                        <m:t>𝑖𝑛</m:t>
                      </m:r>
                      <m:r>
                        <a:rPr lang="en-US" altLang="zh-TW" sz="1600" i="1">
                          <a:solidFill>
                            <a:schemeClr val="tx2"/>
                          </a:solidFill>
                          <a:latin typeface="Cambria Math" panose="02040503050406030204" pitchFamily="18" charset="0"/>
                        </a:rPr>
                        <m:t> [</m:t>
                      </m:r>
                      <m:r>
                        <a:rPr lang="en-US" altLang="zh-TW" sz="1600" i="1">
                          <a:solidFill>
                            <a:schemeClr val="tx2"/>
                          </a:solidFill>
                          <a:latin typeface="Cambria Math" panose="02040503050406030204" pitchFamily="18" charset="0"/>
                        </a:rPr>
                        <m:t>𝑡</m:t>
                      </m:r>
                      <m:r>
                        <a:rPr lang="en-US" altLang="zh-TW" sz="1600" i="1">
                          <a:solidFill>
                            <a:schemeClr val="tx2"/>
                          </a:solidFill>
                          <a:latin typeface="Cambria Math" panose="02040503050406030204" pitchFamily="18" charset="0"/>
                        </a:rPr>
                        <m:t>−50,</m:t>
                      </m:r>
                      <m:r>
                        <a:rPr lang="en-US" altLang="zh-TW" sz="1600" i="1">
                          <a:solidFill>
                            <a:schemeClr val="tx2"/>
                          </a:solidFill>
                          <a:latin typeface="Cambria Math" panose="02040503050406030204" pitchFamily="18" charset="0"/>
                        </a:rPr>
                        <m:t>𝑡</m:t>
                      </m:r>
                      <m:r>
                        <a:rPr lang="en-US" altLang="zh-TW" sz="1600" i="1">
                          <a:solidFill>
                            <a:schemeClr val="tx2"/>
                          </a:solidFill>
                          <a:latin typeface="Cambria Math" panose="02040503050406030204" pitchFamily="18" charset="0"/>
                        </a:rPr>
                        <m:t>]</m:t>
                      </m:r>
                    </m:oMath>
                  </m:oMathPara>
                </a14:m>
                <a:endParaRPr lang="zh-TW" altLang="en-US" sz="1600" dirty="0">
                  <a:solidFill>
                    <a:schemeClr val="tx2"/>
                  </a:solidFill>
                  <a:latin typeface="Comic Sans MS" panose="030F0702030302020204" pitchFamily="66" charset="0"/>
                </a:endParaRPr>
              </a:p>
            </p:txBody>
          </p:sp>
        </mc:Choice>
        <mc:Fallback xmlns="">
          <p:sp>
            <p:nvSpPr>
              <p:cNvPr id="36" name="文字方塊 35"/>
              <p:cNvSpPr txBox="1">
                <a:spLocks noRot="1" noChangeAspect="1" noMove="1" noResize="1" noEditPoints="1" noAdjustHandles="1" noChangeArrowheads="1" noChangeShapeType="1" noTextEdit="1"/>
              </p:cNvSpPr>
              <p:nvPr/>
            </p:nvSpPr>
            <p:spPr>
              <a:xfrm>
                <a:off x="388418" y="2962684"/>
                <a:ext cx="2253181" cy="246221"/>
              </a:xfrm>
              <a:prstGeom prst="rect">
                <a:avLst/>
              </a:prstGeom>
              <a:blipFill>
                <a:blip r:embed="rId4"/>
                <a:stretch>
                  <a:fillRect l="-813" r="-1897" b="-37500"/>
                </a:stretch>
              </a:blipFill>
            </p:spPr>
            <p:txBody>
              <a:bodyPr/>
              <a:lstStyle/>
              <a:p>
                <a:r>
                  <a:rPr lang="zh-TW" altLang="en-US">
                    <a:noFill/>
                  </a:rPr>
                  <a:t> </a:t>
                </a:r>
              </a:p>
            </p:txBody>
          </p:sp>
        </mc:Fallback>
      </mc:AlternateContent>
      <p:grpSp>
        <p:nvGrpSpPr>
          <p:cNvPr id="5" name="群組 4"/>
          <p:cNvGrpSpPr/>
          <p:nvPr/>
        </p:nvGrpSpPr>
        <p:grpSpPr>
          <a:xfrm>
            <a:off x="111000" y="4790715"/>
            <a:ext cx="5888277" cy="832407"/>
            <a:chOff x="134180" y="2628921"/>
            <a:chExt cx="5888277" cy="832407"/>
          </a:xfrm>
        </p:grpSpPr>
        <mc:AlternateContent xmlns:mc="http://schemas.openxmlformats.org/markup-compatibility/2006" xmlns:a14="http://schemas.microsoft.com/office/drawing/2010/main">
          <mc:Choice Requires="a14">
            <p:sp>
              <p:nvSpPr>
                <p:cNvPr id="37" name="文字方塊 36"/>
                <p:cNvSpPr txBox="1"/>
                <p:nvPr/>
              </p:nvSpPr>
              <p:spPr>
                <a:xfrm>
                  <a:off x="134180" y="2628921"/>
                  <a:ext cx="5606407" cy="8324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1200" i="1" smtClean="0">
                            <a:solidFill>
                              <a:schemeClr val="tx2"/>
                            </a:solidFill>
                            <a:latin typeface="Cambria Math" panose="02040503050406030204" pitchFamily="18" charset="0"/>
                          </a:rPr>
                          <m:t>𝑑𝐻</m:t>
                        </m:r>
                        <m:r>
                          <a:rPr lang="en-US" altLang="zh-TW" sz="1200" i="1" smtClean="0">
                            <a:solidFill>
                              <a:schemeClr val="tx2"/>
                            </a:solidFill>
                            <a:latin typeface="Cambria Math" panose="02040503050406030204" pitchFamily="18" charset="0"/>
                          </a:rPr>
                          <m:t>=</m:t>
                        </m:r>
                        <m:d>
                          <m:dPr>
                            <m:begChr m:val="{"/>
                            <m:endChr m:val=""/>
                            <m:ctrlPr>
                              <a:rPr lang="en-US" altLang="zh-TW" sz="1200" i="1">
                                <a:solidFill>
                                  <a:schemeClr val="tx2"/>
                                </a:solidFill>
                                <a:latin typeface="Cambria Math" panose="02040503050406030204" pitchFamily="18" charset="0"/>
                              </a:rPr>
                            </m:ctrlPr>
                          </m:dPr>
                          <m:e>
                            <m:eqArr>
                              <m:eqArrPr>
                                <m:ctrlPr>
                                  <a:rPr lang="en-US" altLang="zh-TW" sz="1200" i="1">
                                    <a:solidFill>
                                      <a:schemeClr val="tx2"/>
                                    </a:solidFill>
                                    <a:latin typeface="Cambria Math" panose="02040503050406030204" pitchFamily="18" charset="0"/>
                                  </a:rPr>
                                </m:ctrlPr>
                              </m:eqArrPr>
                              <m:e>
                                <m:f>
                                  <m:fPr>
                                    <m:ctrlPr>
                                      <a:rPr lang="en-US" altLang="zh-TW" sz="1200" i="1">
                                        <a:solidFill>
                                          <a:schemeClr val="tx2"/>
                                        </a:solidFill>
                                        <a:latin typeface="Cambria Math" panose="02040503050406030204" pitchFamily="18" charset="0"/>
                                      </a:rPr>
                                    </m:ctrlPr>
                                  </m:fPr>
                                  <m:num>
                                    <m:r>
                                      <a:rPr lang="en-US" altLang="zh-TW" sz="1200" i="1">
                                        <a:solidFill>
                                          <a:schemeClr val="tx2"/>
                                        </a:solidFill>
                                        <a:latin typeface="Cambria Math" panose="02040503050406030204" pitchFamily="18" charset="0"/>
                                      </a:rPr>
                                      <m:t>|</m:t>
                                    </m:r>
                                    <m:sSub>
                                      <m:sSubPr>
                                        <m:ctrlPr>
                                          <a:rPr lang="en-US" altLang="zh-TW" sz="1200" i="1">
                                            <a:solidFill>
                                              <a:schemeClr val="tx2"/>
                                            </a:solidFill>
                                            <a:latin typeface="Cambria Math" panose="02040503050406030204" pitchFamily="18" charset="0"/>
                                          </a:rPr>
                                        </m:ctrlPr>
                                      </m:sSubPr>
                                      <m:e>
                                        <m:r>
                                          <a:rPr lang="en-US" altLang="zh-TW" sz="1200" i="1">
                                            <a:solidFill>
                                              <a:schemeClr val="tx2"/>
                                            </a:solidFill>
                                            <a:latin typeface="Cambria Math" panose="02040503050406030204" pitchFamily="18" charset="0"/>
                                          </a:rPr>
                                          <m:t>𝑛𝐸𝑃𝐼</m:t>
                                        </m:r>
                                      </m:e>
                                      <m:sub>
                                        <m:r>
                                          <a:rPr lang="en-US" altLang="zh-TW" sz="1200" i="1">
                                            <a:solidFill>
                                              <a:schemeClr val="tx2"/>
                                            </a:solidFill>
                                            <a:latin typeface="Cambria Math" panose="02040503050406030204" pitchFamily="18" charset="0"/>
                                          </a:rPr>
                                          <m:t>𝑊𝑊𝑉</m:t>
                                        </m:r>
                                      </m:sub>
                                    </m:sSub>
                                    <m:d>
                                      <m:dPr>
                                        <m:ctrlPr>
                                          <a:rPr lang="en-US" altLang="zh-TW" sz="1200" i="1">
                                            <a:solidFill>
                                              <a:schemeClr val="tx2"/>
                                            </a:solidFill>
                                            <a:latin typeface="Cambria Math" panose="02040503050406030204" pitchFamily="18" charset="0"/>
                                          </a:rPr>
                                        </m:ctrlPr>
                                      </m:dPr>
                                      <m:e>
                                        <m:r>
                                          <a:rPr lang="en-US" altLang="zh-TW" sz="1200" i="1">
                                            <a:solidFill>
                                              <a:schemeClr val="tx2"/>
                                            </a:solidFill>
                                            <a:latin typeface="Cambria Math" panose="02040503050406030204" pitchFamily="18" charset="0"/>
                                          </a:rPr>
                                          <m:t>𝑡</m:t>
                                        </m:r>
                                      </m:e>
                                    </m:d>
                                    <m:r>
                                      <a:rPr lang="en-US" altLang="zh-TW" sz="1200" i="1">
                                        <a:solidFill>
                                          <a:schemeClr val="tx2"/>
                                        </a:solidFill>
                                        <a:latin typeface="Cambria Math" panose="02040503050406030204" pitchFamily="18" charset="0"/>
                                      </a:rPr>
                                      <m:t>−</m:t>
                                    </m:r>
                                    <m:sSub>
                                      <m:sSubPr>
                                        <m:ctrlPr>
                                          <a:rPr lang="en-US" altLang="zh-TW" sz="1200" i="1">
                                            <a:solidFill>
                                              <a:schemeClr val="tx2"/>
                                            </a:solidFill>
                                            <a:latin typeface="Cambria Math" panose="02040503050406030204" pitchFamily="18" charset="0"/>
                                          </a:rPr>
                                        </m:ctrlPr>
                                      </m:sSubPr>
                                      <m:e>
                                        <m:r>
                                          <a:rPr lang="en-US" altLang="zh-TW" sz="1200" i="1">
                                            <a:solidFill>
                                              <a:schemeClr val="tx2"/>
                                            </a:solidFill>
                                            <a:latin typeface="Cambria Math" panose="02040503050406030204" pitchFamily="18" charset="0"/>
                                          </a:rPr>
                                          <m:t>𝑛𝐸𝑃𝐼</m:t>
                                        </m:r>
                                      </m:e>
                                      <m:sub>
                                        <m:r>
                                          <a:rPr lang="en-US" altLang="zh-TW" sz="1200" i="1">
                                            <a:solidFill>
                                              <a:schemeClr val="tx2"/>
                                            </a:solidFill>
                                            <a:latin typeface="Cambria Math" panose="02040503050406030204" pitchFamily="18" charset="0"/>
                                          </a:rPr>
                                          <m:t>𝑊𝑊𝑉</m:t>
                                        </m:r>
                                      </m:sub>
                                    </m:sSub>
                                    <m:r>
                                      <a:rPr lang="en-US" altLang="zh-TW" sz="1200" i="1">
                                        <a:solidFill>
                                          <a:schemeClr val="tx2"/>
                                        </a:solidFill>
                                        <a:latin typeface="Cambria Math" panose="02040503050406030204" pitchFamily="18" charset="0"/>
                                      </a:rPr>
                                      <m:t>(</m:t>
                                    </m:r>
                                    <m:r>
                                      <a:rPr lang="en-US" altLang="zh-TW" sz="1200" i="1">
                                        <a:solidFill>
                                          <a:schemeClr val="tx2"/>
                                        </a:solidFill>
                                        <a:latin typeface="Cambria Math" panose="02040503050406030204" pitchFamily="18" charset="0"/>
                                      </a:rPr>
                                      <m:t>𝑡</m:t>
                                    </m:r>
                                    <m:r>
                                      <a:rPr lang="en-US" altLang="zh-TW" sz="1200" i="1">
                                        <a:solidFill>
                                          <a:schemeClr val="tx2"/>
                                        </a:solidFill>
                                        <a:latin typeface="Cambria Math" panose="02040503050406030204" pitchFamily="18" charset="0"/>
                                      </a:rPr>
                                      <m:t>−5)|+|</m:t>
                                    </m:r>
                                    <m:sSub>
                                      <m:sSubPr>
                                        <m:ctrlPr>
                                          <a:rPr lang="en-US" altLang="zh-TW" sz="1200" i="1">
                                            <a:solidFill>
                                              <a:schemeClr val="tx2"/>
                                            </a:solidFill>
                                            <a:latin typeface="Cambria Math" panose="02040503050406030204" pitchFamily="18" charset="0"/>
                                          </a:rPr>
                                        </m:ctrlPr>
                                      </m:sSubPr>
                                      <m:e>
                                        <m:r>
                                          <a:rPr lang="en-US" altLang="zh-TW" sz="1200" i="1">
                                            <a:solidFill>
                                              <a:schemeClr val="tx2"/>
                                            </a:solidFill>
                                            <a:latin typeface="Cambria Math" panose="02040503050406030204" pitchFamily="18" charset="0"/>
                                          </a:rPr>
                                          <m:t>𝑛𝐸𝑃𝐼</m:t>
                                        </m:r>
                                      </m:e>
                                      <m:sub>
                                        <m:r>
                                          <a:rPr lang="en-US" altLang="zh-TW" sz="1200" i="1">
                                            <a:solidFill>
                                              <a:schemeClr val="tx2"/>
                                            </a:solidFill>
                                            <a:latin typeface="Cambria Math" panose="02040503050406030204" pitchFamily="18" charset="0"/>
                                          </a:rPr>
                                          <m:t>𝑊𝑊𝑉</m:t>
                                        </m:r>
                                      </m:sub>
                                    </m:sSub>
                                    <m:d>
                                      <m:dPr>
                                        <m:ctrlPr>
                                          <a:rPr lang="en-US" altLang="zh-TW" sz="1200" i="1">
                                            <a:solidFill>
                                              <a:schemeClr val="tx2"/>
                                            </a:solidFill>
                                            <a:latin typeface="Cambria Math" panose="02040503050406030204" pitchFamily="18" charset="0"/>
                                          </a:rPr>
                                        </m:ctrlPr>
                                      </m:dPr>
                                      <m:e>
                                        <m:r>
                                          <a:rPr lang="en-US" altLang="zh-TW" sz="1200" i="1">
                                            <a:solidFill>
                                              <a:schemeClr val="tx2"/>
                                            </a:solidFill>
                                            <a:latin typeface="Cambria Math" panose="02040503050406030204" pitchFamily="18" charset="0"/>
                                          </a:rPr>
                                          <m:t>𝑡</m:t>
                                        </m:r>
                                        <m:r>
                                          <a:rPr lang="en-US" altLang="zh-TW" sz="1200" i="1">
                                            <a:solidFill>
                                              <a:schemeClr val="tx2"/>
                                            </a:solidFill>
                                            <a:latin typeface="Cambria Math" panose="02040503050406030204" pitchFamily="18" charset="0"/>
                                          </a:rPr>
                                          <m:t>−5</m:t>
                                        </m:r>
                                      </m:e>
                                    </m:d>
                                    <m:r>
                                      <a:rPr lang="en-US" altLang="zh-TW" sz="1200" i="1">
                                        <a:solidFill>
                                          <a:schemeClr val="tx2"/>
                                        </a:solidFill>
                                        <a:latin typeface="Cambria Math" panose="02040503050406030204" pitchFamily="18" charset="0"/>
                                      </a:rPr>
                                      <m:t>−</m:t>
                                    </m:r>
                                    <m:sSub>
                                      <m:sSubPr>
                                        <m:ctrlPr>
                                          <a:rPr lang="en-US" altLang="zh-TW" sz="1200" i="1">
                                            <a:solidFill>
                                              <a:schemeClr val="tx2"/>
                                            </a:solidFill>
                                            <a:latin typeface="Cambria Math" panose="02040503050406030204" pitchFamily="18" charset="0"/>
                                          </a:rPr>
                                        </m:ctrlPr>
                                      </m:sSubPr>
                                      <m:e>
                                        <m:r>
                                          <a:rPr lang="en-US" altLang="zh-TW" sz="1200" i="1">
                                            <a:solidFill>
                                              <a:schemeClr val="tx2"/>
                                            </a:solidFill>
                                            <a:latin typeface="Cambria Math" panose="02040503050406030204" pitchFamily="18" charset="0"/>
                                          </a:rPr>
                                          <m:t>𝑛𝐸𝑃𝐼</m:t>
                                        </m:r>
                                      </m:e>
                                      <m:sub>
                                        <m:r>
                                          <a:rPr lang="en-US" altLang="zh-TW" sz="1200" i="1">
                                            <a:solidFill>
                                              <a:schemeClr val="tx2"/>
                                            </a:solidFill>
                                            <a:latin typeface="Cambria Math" panose="02040503050406030204" pitchFamily="18" charset="0"/>
                                          </a:rPr>
                                          <m:t>𝑊𝑊𝑉</m:t>
                                        </m:r>
                                      </m:sub>
                                    </m:sSub>
                                    <m:r>
                                      <a:rPr lang="en-US" altLang="zh-TW" sz="1200" i="1">
                                        <a:solidFill>
                                          <a:schemeClr val="tx2"/>
                                        </a:solidFill>
                                        <a:latin typeface="Cambria Math" panose="02040503050406030204" pitchFamily="18" charset="0"/>
                                      </a:rPr>
                                      <m:t>(</m:t>
                                    </m:r>
                                    <m:r>
                                      <a:rPr lang="en-US" altLang="zh-TW" sz="1200" i="1">
                                        <a:solidFill>
                                          <a:schemeClr val="tx2"/>
                                        </a:solidFill>
                                        <a:latin typeface="Cambria Math" panose="02040503050406030204" pitchFamily="18" charset="0"/>
                                      </a:rPr>
                                      <m:t>𝑡</m:t>
                                    </m:r>
                                    <m:r>
                                      <a:rPr lang="en-US" altLang="zh-TW" sz="1200" i="1">
                                        <a:solidFill>
                                          <a:schemeClr val="tx2"/>
                                        </a:solidFill>
                                        <a:latin typeface="Cambria Math" panose="02040503050406030204" pitchFamily="18" charset="0"/>
                                      </a:rPr>
                                      <m:t>−10)|</m:t>
                                    </m:r>
                                  </m:num>
                                  <m:den>
                                    <m:r>
                                      <a:rPr lang="en-US" altLang="zh-TW" sz="1200" i="1">
                                        <a:solidFill>
                                          <a:schemeClr val="tx2"/>
                                        </a:solidFill>
                                        <a:latin typeface="Cambria Math" panose="02040503050406030204" pitchFamily="18" charset="0"/>
                                      </a:rPr>
                                      <m:t>2</m:t>
                                    </m:r>
                                  </m:den>
                                </m:f>
                                <m:r>
                                  <a:rPr lang="en-US" altLang="zh-TW" sz="1200" i="1">
                                    <a:solidFill>
                                      <a:schemeClr val="tx2"/>
                                    </a:solidFill>
                                    <a:latin typeface="Cambria Math" panose="02040503050406030204" pitchFamily="18" charset="0"/>
                                  </a:rPr>
                                  <m:t>, </m:t>
                                </m:r>
                              </m:e>
                              <m:e/>
                              <m:e>
                                <m:r>
                                  <a:rPr lang="en-US" altLang="zh-TW" sz="1200" i="1">
                                    <a:solidFill>
                                      <a:schemeClr val="tx2"/>
                                    </a:solidFill>
                                    <a:latin typeface="Cambria Math" panose="02040503050406030204" pitchFamily="18" charset="0"/>
                                  </a:rPr>
                                  <m:t>0, </m:t>
                                </m:r>
                              </m:e>
                            </m:eqArr>
                          </m:e>
                        </m:d>
                      </m:oMath>
                    </m:oMathPara>
                  </a14:m>
                  <a:endParaRPr lang="zh-TW" altLang="en-US" sz="1200" dirty="0">
                    <a:solidFill>
                      <a:schemeClr val="tx2"/>
                    </a:solidFill>
                    <a:latin typeface="Comic Sans MS" panose="030F0702030302020204" pitchFamily="66" charset="0"/>
                  </a:endParaRPr>
                </a:p>
              </p:txBody>
            </p:sp>
          </mc:Choice>
          <mc:Fallback xmlns="">
            <p:sp>
              <p:nvSpPr>
                <p:cNvPr id="37" name="文字方塊 36"/>
                <p:cNvSpPr txBox="1">
                  <a:spLocks noRot="1" noChangeAspect="1" noMove="1" noResize="1" noEditPoints="1" noAdjustHandles="1" noChangeArrowheads="1" noChangeShapeType="1" noTextEdit="1"/>
                </p:cNvSpPr>
                <p:nvPr/>
              </p:nvSpPr>
              <p:spPr>
                <a:xfrm>
                  <a:off x="134180" y="2628921"/>
                  <a:ext cx="5606407" cy="832407"/>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8" name="矩形 37"/>
                <p:cNvSpPr/>
                <p:nvPr/>
              </p:nvSpPr>
              <p:spPr>
                <a:xfrm>
                  <a:off x="4791992" y="3189010"/>
                  <a:ext cx="1230465"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1050" i="1">
                            <a:latin typeface="Cambria Math" panose="02040503050406030204" pitchFamily="18" charset="0"/>
                          </a:rPr>
                          <m:t>𝑒𝑣𝑒𝑛𝑡</m:t>
                        </m:r>
                        <m:r>
                          <a:rPr lang="en-US" altLang="zh-TW" sz="1050" i="1">
                            <a:latin typeface="Cambria Math" panose="02040503050406030204" pitchFamily="18" charset="0"/>
                          </a:rPr>
                          <m:t>&lt;25 </m:t>
                        </m:r>
                        <m:r>
                          <a:rPr lang="en-US" altLang="zh-TW" sz="1050" i="1">
                            <a:latin typeface="Cambria Math" panose="02040503050406030204" pitchFamily="18" charset="0"/>
                          </a:rPr>
                          <m:t>𝑑𝑎𝑦𝑠</m:t>
                        </m:r>
                      </m:oMath>
                    </m:oMathPara>
                  </a14:m>
                  <a:endParaRPr lang="zh-TW" altLang="en-US" sz="1050" dirty="0">
                    <a:latin typeface="Comic Sans MS" panose="030F0702030302020204" pitchFamily="66" charset="0"/>
                  </a:endParaRPr>
                </a:p>
              </p:txBody>
            </p:sp>
          </mc:Choice>
          <mc:Fallback xmlns="">
            <p:sp>
              <p:nvSpPr>
                <p:cNvPr id="38" name="矩形 37"/>
                <p:cNvSpPr>
                  <a:spLocks noRot="1" noChangeAspect="1" noMove="1" noResize="1" noEditPoints="1" noAdjustHandles="1" noChangeArrowheads="1" noChangeShapeType="1" noTextEdit="1"/>
                </p:cNvSpPr>
                <p:nvPr/>
              </p:nvSpPr>
              <p:spPr>
                <a:xfrm>
                  <a:off x="4791992" y="3189010"/>
                  <a:ext cx="1230465" cy="253916"/>
                </a:xfrm>
                <a:prstGeom prst="rect">
                  <a:avLst/>
                </a:prstGeom>
                <a:blipFill>
                  <a:blip r:embed="rId6"/>
                  <a:stretch>
                    <a:fillRect b="-24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矩形 38"/>
                <p:cNvSpPr/>
                <p:nvPr/>
              </p:nvSpPr>
              <p:spPr>
                <a:xfrm>
                  <a:off x="4791992" y="2890363"/>
                  <a:ext cx="1230465" cy="253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1050" i="1">
                            <a:latin typeface="Cambria Math" panose="02040503050406030204" pitchFamily="18" charset="0"/>
                          </a:rPr>
                          <m:t>25 </m:t>
                        </m:r>
                        <m:r>
                          <a:rPr lang="en-US" altLang="zh-TW" sz="1050" i="1">
                            <a:latin typeface="Cambria Math" panose="02040503050406030204" pitchFamily="18" charset="0"/>
                          </a:rPr>
                          <m:t>𝑑𝑎𝑦𝑠</m:t>
                        </m:r>
                        <m:r>
                          <a:rPr lang="en-US" altLang="zh-TW" sz="1050" i="1">
                            <a:latin typeface="Cambria Math" panose="02040503050406030204" pitchFamily="18" charset="0"/>
                          </a:rPr>
                          <m:t>&lt;</m:t>
                        </m:r>
                        <m:r>
                          <a:rPr lang="en-US" altLang="zh-TW" sz="1050" i="1">
                            <a:latin typeface="Cambria Math" panose="02040503050406030204" pitchFamily="18" charset="0"/>
                          </a:rPr>
                          <m:t>𝑒𝑣𝑒𝑛𝑡</m:t>
                        </m:r>
                      </m:oMath>
                    </m:oMathPara>
                  </a14:m>
                  <a:endParaRPr lang="zh-TW" altLang="en-US" sz="1050" dirty="0">
                    <a:latin typeface="Comic Sans MS" panose="030F0702030302020204" pitchFamily="66" charset="0"/>
                  </a:endParaRPr>
                </a:p>
              </p:txBody>
            </p:sp>
          </mc:Choice>
          <mc:Fallback xmlns="">
            <p:sp>
              <p:nvSpPr>
                <p:cNvPr id="39" name="矩形 38"/>
                <p:cNvSpPr>
                  <a:spLocks noRot="1" noChangeAspect="1" noMove="1" noResize="1" noEditPoints="1" noAdjustHandles="1" noChangeArrowheads="1" noChangeShapeType="1" noTextEdit="1"/>
                </p:cNvSpPr>
                <p:nvPr/>
              </p:nvSpPr>
              <p:spPr>
                <a:xfrm>
                  <a:off x="4791992" y="2890363"/>
                  <a:ext cx="1230465" cy="253916"/>
                </a:xfrm>
                <a:prstGeom prst="rect">
                  <a:avLst/>
                </a:prstGeom>
                <a:blipFill>
                  <a:blip r:embed="rId7"/>
                  <a:stretch>
                    <a:fillRect b="-2439"/>
                  </a:stretch>
                </a:blipFill>
              </p:spPr>
              <p:txBody>
                <a:bodyPr/>
                <a:lstStyle/>
                <a:p>
                  <a:r>
                    <a:rPr lang="zh-TW" altLang="en-US">
                      <a:noFill/>
                    </a:rPr>
                    <a:t> </a:t>
                  </a:r>
                </a:p>
              </p:txBody>
            </p:sp>
          </mc:Fallback>
        </mc:AlternateContent>
      </p:grpSp>
      <p:sp>
        <p:nvSpPr>
          <p:cNvPr id="40" name="文字方塊 39"/>
          <p:cNvSpPr txBox="1"/>
          <p:nvPr/>
        </p:nvSpPr>
        <p:spPr>
          <a:xfrm>
            <a:off x="2831026" y="2918977"/>
            <a:ext cx="2350323" cy="276999"/>
          </a:xfrm>
          <a:prstGeom prst="rect">
            <a:avLst/>
          </a:prstGeom>
          <a:noFill/>
        </p:spPr>
        <p:txBody>
          <a:bodyPr wrap="none" rtlCol="0">
            <a:spAutoFit/>
          </a:bodyPr>
          <a:lstStyle/>
          <a:p>
            <a:r>
              <a:rPr lang="en-US" altLang="zh-TW" sz="1200" i="1" dirty="0" err="1">
                <a:solidFill>
                  <a:schemeClr val="tx2"/>
                </a:solidFill>
                <a:latin typeface="Comic Sans MS" panose="030F0702030302020204" pitchFamily="66" charset="0"/>
                <a:cs typeface="Times New Roman" panose="02020603050405020304" pitchFamily="18" charset="0"/>
              </a:rPr>
              <a:t>Gebbie</a:t>
            </a:r>
            <a:r>
              <a:rPr lang="en-US" altLang="zh-TW" sz="1200" i="1" dirty="0">
                <a:solidFill>
                  <a:schemeClr val="tx2"/>
                </a:solidFill>
                <a:latin typeface="Comic Sans MS" panose="030F0702030302020204" pitchFamily="66" charset="0"/>
                <a:cs typeface="Times New Roman" panose="02020603050405020304" pitchFamily="18" charset="0"/>
              </a:rPr>
              <a:t> and </a:t>
            </a:r>
            <a:r>
              <a:rPr lang="en-US" altLang="zh-TW" sz="1200" i="1" dirty="0" err="1">
                <a:solidFill>
                  <a:schemeClr val="tx2"/>
                </a:solidFill>
                <a:latin typeface="Comic Sans MS" panose="030F0702030302020204" pitchFamily="66" charset="0"/>
                <a:cs typeface="Times New Roman" panose="02020603050405020304" pitchFamily="18" charset="0"/>
              </a:rPr>
              <a:t>Tzoperman</a:t>
            </a:r>
            <a:r>
              <a:rPr lang="en-US" altLang="zh-TW" sz="1200" i="1" dirty="0">
                <a:solidFill>
                  <a:schemeClr val="tx2"/>
                </a:solidFill>
                <a:latin typeface="Comic Sans MS" panose="030F0702030302020204" pitchFamily="66" charset="0"/>
                <a:cs typeface="Times New Roman" panose="02020603050405020304" pitchFamily="18" charset="0"/>
              </a:rPr>
              <a:t> (2009)</a:t>
            </a:r>
            <a:endParaRPr lang="zh-TW" altLang="en-US" sz="1200" i="1" dirty="0">
              <a:solidFill>
                <a:schemeClr val="tx2"/>
              </a:solidFill>
              <a:latin typeface="Comic Sans MS" panose="030F0702030302020204" pitchFamily="66" charset="0"/>
              <a:cs typeface="Times New Roman" panose="02020603050405020304" pitchFamily="18" charset="0"/>
            </a:endParaRPr>
          </a:p>
        </p:txBody>
      </p:sp>
      <p:pic>
        <p:nvPicPr>
          <p:cNvPr id="41" name="圖片 40"/>
          <p:cNvPicPr>
            <a:picLocks noChangeAspect="1"/>
          </p:cNvPicPr>
          <p:nvPr/>
        </p:nvPicPr>
        <p:blipFill rotWithShape="1">
          <a:blip r:embed="rId8" cstate="print">
            <a:extLst>
              <a:ext uri="{28A0092B-C50C-407E-A947-70E740481C1C}">
                <a14:useLocalDpi xmlns:a14="http://schemas.microsoft.com/office/drawing/2010/main" val="0"/>
              </a:ext>
            </a:extLst>
          </a:blip>
          <a:srcRect r="80833"/>
          <a:stretch/>
        </p:blipFill>
        <p:spPr>
          <a:xfrm>
            <a:off x="6224857" y="888217"/>
            <a:ext cx="2404451" cy="5064044"/>
          </a:xfrm>
          <a:prstGeom prst="rect">
            <a:avLst/>
          </a:prstGeom>
        </p:spPr>
      </p:pic>
      <p:sp>
        <p:nvSpPr>
          <p:cNvPr id="42" name="矩形 41"/>
          <p:cNvSpPr/>
          <p:nvPr/>
        </p:nvSpPr>
        <p:spPr>
          <a:xfrm>
            <a:off x="7504235" y="1342160"/>
            <a:ext cx="441814" cy="415083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latin typeface="Comic Sans MS" panose="030F0702030302020204" pitchFamily="66" charset="0"/>
            </a:endParaRPr>
          </a:p>
        </p:txBody>
      </p:sp>
      <p:sp>
        <p:nvSpPr>
          <p:cNvPr id="43" name="文字方塊 42"/>
          <p:cNvSpPr txBox="1"/>
          <p:nvPr/>
        </p:nvSpPr>
        <p:spPr>
          <a:xfrm>
            <a:off x="8274163" y="1002248"/>
            <a:ext cx="840295" cy="415498"/>
          </a:xfrm>
          <a:prstGeom prst="rect">
            <a:avLst/>
          </a:prstGeom>
          <a:noFill/>
        </p:spPr>
        <p:txBody>
          <a:bodyPr wrap="none" rtlCol="0">
            <a:spAutoFit/>
          </a:bodyPr>
          <a:lstStyle/>
          <a:p>
            <a:r>
              <a:rPr lang="en-US" altLang="zh-TW" sz="2100" dirty="0">
                <a:solidFill>
                  <a:schemeClr val="tx2"/>
                </a:solidFill>
                <a:latin typeface="Comic Sans MS" panose="030F0702030302020204" pitchFamily="66" charset="0"/>
                <a:cs typeface="Times New Roman" panose="02020603050405020304" pitchFamily="18" charset="0"/>
              </a:rPr>
              <a:t>Wind</a:t>
            </a:r>
            <a:endParaRPr lang="zh-TW" altLang="en-US" sz="2100" dirty="0">
              <a:solidFill>
                <a:schemeClr val="tx2"/>
              </a:solidFill>
              <a:latin typeface="Comic Sans MS" panose="030F0702030302020204" pitchFamily="66" charset="0"/>
              <a:cs typeface="Times New Roman" panose="02020603050405020304" pitchFamily="18" charset="0"/>
            </a:endParaRPr>
          </a:p>
        </p:txBody>
      </p:sp>
      <p:sp>
        <p:nvSpPr>
          <p:cNvPr id="16" name="矩形 15">
            <a:extLst>
              <a:ext uri="{FF2B5EF4-FFF2-40B4-BE49-F238E27FC236}">
                <a16:creationId xmlns:a16="http://schemas.microsoft.com/office/drawing/2014/main" id="{29165167-92E3-48FD-88DE-AE95B2E6CE67}"/>
              </a:ext>
            </a:extLst>
          </p:cNvPr>
          <p:cNvSpPr/>
          <p:nvPr/>
        </p:nvSpPr>
        <p:spPr>
          <a:xfrm>
            <a:off x="1467512" y="297228"/>
            <a:ext cx="6290505" cy="646331"/>
          </a:xfrm>
          <a:prstGeom prst="rect">
            <a:avLst/>
          </a:prstGeom>
        </p:spPr>
        <p:txBody>
          <a:bodyPr wrap="none">
            <a:spAutoFit/>
          </a:bodyPr>
          <a:lstStyle/>
          <a:p>
            <a:r>
              <a:rPr lang="en-US" altLang="zh-TW" sz="3600" b="1" dirty="0">
                <a:solidFill>
                  <a:srgbClr val="0000FF"/>
                </a:solidFill>
                <a:latin typeface="Comic Sans MS" panose="030F0702030302020204" pitchFamily="66" charset="0"/>
              </a:rPr>
              <a:t>Ocean-atmosphere </a:t>
            </a:r>
            <a:r>
              <a:rPr lang="en-US" altLang="zh-TW" sz="3600" b="1" dirty="0" smtClean="0">
                <a:solidFill>
                  <a:srgbClr val="0000FF"/>
                </a:solidFill>
                <a:latin typeface="Comic Sans MS" panose="030F0702030302020204" pitchFamily="66" charset="0"/>
              </a:rPr>
              <a:t>coupling</a:t>
            </a:r>
            <a:endParaRPr lang="zh-TW" altLang="en-US" sz="3600" b="1" dirty="0">
              <a:solidFill>
                <a:srgbClr val="0000FF"/>
              </a:solidFill>
              <a:latin typeface="Comic Sans MS" panose="030F0702030302020204" pitchFamily="66" charset="0"/>
            </a:endParaRPr>
          </a:p>
        </p:txBody>
      </p:sp>
      <p:sp>
        <p:nvSpPr>
          <p:cNvPr id="4" name="矩形 3"/>
          <p:cNvSpPr/>
          <p:nvPr/>
        </p:nvSpPr>
        <p:spPr>
          <a:xfrm>
            <a:off x="143596" y="3468901"/>
            <a:ext cx="5891834" cy="1200329"/>
          </a:xfrm>
          <a:prstGeom prst="rect">
            <a:avLst/>
          </a:prstGeom>
        </p:spPr>
        <p:txBody>
          <a:bodyPr wrap="square">
            <a:spAutoFit/>
          </a:bodyPr>
          <a:lstStyle/>
          <a:p>
            <a:pPr algn="just"/>
            <a:r>
              <a:rPr lang="en-US" altLang="zh-TW" dirty="0" smtClean="0">
                <a:solidFill>
                  <a:schemeClr val="tx2"/>
                </a:solidFill>
                <a:latin typeface="Comic Sans MS" panose="030F0702030302020204" pitchFamily="66" charset="0"/>
                <a:cs typeface="Times New Roman" panose="02020603050405020304" pitchFamily="18" charset="0"/>
              </a:rPr>
              <a:t>Occurrence </a:t>
            </a:r>
            <a:r>
              <a:rPr lang="en-US" altLang="zh-TW" dirty="0">
                <a:solidFill>
                  <a:schemeClr val="tx2"/>
                </a:solidFill>
                <a:latin typeface="Comic Sans MS" panose="030F0702030302020204" pitchFamily="66" charset="0"/>
                <a:cs typeface="Times New Roman" panose="02020603050405020304" pitchFamily="18" charset="0"/>
              </a:rPr>
              <a:t>of more </a:t>
            </a:r>
            <a:r>
              <a:rPr lang="en-US" altLang="zh-TW" dirty="0" smtClean="0">
                <a:solidFill>
                  <a:schemeClr val="tx2"/>
                </a:solidFill>
                <a:latin typeface="Comic Sans MS" panose="030F0702030302020204" pitchFamily="66" charset="0"/>
                <a:cs typeface="Times New Roman" panose="02020603050405020304" pitchFamily="18" charset="0"/>
              </a:rPr>
              <a:t>than </a:t>
            </a:r>
            <a:r>
              <a:rPr lang="en-US" altLang="zh-TW" dirty="0" smtClean="0">
                <a:solidFill>
                  <a:srgbClr val="FF0000"/>
                </a:solidFill>
                <a:latin typeface="Comic Sans MS" panose="030F0702030302020204" pitchFamily="66" charset="0"/>
                <a:cs typeface="Times New Roman" panose="02020603050405020304" pitchFamily="18" charset="0"/>
              </a:rPr>
              <a:t>50 </a:t>
            </a:r>
            <a:r>
              <a:rPr lang="en-US" altLang="zh-TW" dirty="0">
                <a:solidFill>
                  <a:srgbClr val="FF0000"/>
                </a:solidFill>
                <a:latin typeface="Comic Sans MS" panose="030F0702030302020204" pitchFamily="66" charset="0"/>
                <a:cs typeface="Times New Roman" panose="02020603050405020304" pitchFamily="18" charset="0"/>
              </a:rPr>
              <a:t>% probability </a:t>
            </a:r>
            <a:r>
              <a:rPr lang="en-US" altLang="zh-TW" dirty="0">
                <a:solidFill>
                  <a:schemeClr val="tx2"/>
                </a:solidFill>
                <a:latin typeface="Comic Sans MS" panose="030F0702030302020204" pitchFamily="66" charset="0"/>
                <a:cs typeface="Times New Roman" panose="02020603050405020304" pitchFamily="18" charset="0"/>
              </a:rPr>
              <a:t>WWEs/EWSs events during a </a:t>
            </a:r>
            <a:r>
              <a:rPr lang="en-US" altLang="zh-TW" dirty="0" smtClean="0">
                <a:solidFill>
                  <a:schemeClr val="tx2"/>
                </a:solidFill>
                <a:latin typeface="Comic Sans MS" panose="030F0702030302020204" pitchFamily="66" charset="0"/>
                <a:cs typeface="Times New Roman" panose="02020603050405020304" pitchFamily="18" charset="0"/>
              </a:rPr>
              <a:t>continuous period </a:t>
            </a:r>
            <a:r>
              <a:rPr lang="en-US" altLang="zh-TW" dirty="0">
                <a:solidFill>
                  <a:schemeClr val="tx2"/>
                </a:solidFill>
                <a:latin typeface="Comic Sans MS" panose="030F0702030302020204" pitchFamily="66" charset="0"/>
                <a:cs typeface="Times New Roman" panose="02020603050405020304" pitchFamily="18" charset="0"/>
              </a:rPr>
              <a:t>of 50 days can have potential impacts </a:t>
            </a:r>
            <a:r>
              <a:rPr lang="en-US" altLang="zh-TW" dirty="0" smtClean="0">
                <a:solidFill>
                  <a:schemeClr val="tx2"/>
                </a:solidFill>
                <a:latin typeface="Comic Sans MS" panose="030F0702030302020204" pitchFamily="66" charset="0"/>
                <a:cs typeface="Times New Roman" panose="02020603050405020304" pitchFamily="18" charset="0"/>
              </a:rPr>
              <a:t>modulating the </a:t>
            </a:r>
            <a:r>
              <a:rPr lang="en-US" altLang="zh-TW" dirty="0">
                <a:solidFill>
                  <a:schemeClr val="tx2"/>
                </a:solidFill>
                <a:latin typeface="Comic Sans MS" panose="030F0702030302020204" pitchFamily="66" charset="0"/>
                <a:cs typeface="Times New Roman" panose="02020603050405020304" pitchFamily="18" charset="0"/>
              </a:rPr>
              <a:t>ENSO prediction</a:t>
            </a:r>
            <a:endParaRPr lang="zh-TW" altLang="en-US" dirty="0">
              <a:solidFill>
                <a:schemeClr val="tx2"/>
              </a:solidFill>
              <a:latin typeface="Comic Sans MS" panose="030F0702030302020204" pitchFamily="66" charset="0"/>
              <a:cs typeface="Times New Roman" panose="02020603050405020304" pitchFamily="18" charset="0"/>
            </a:endParaRPr>
          </a:p>
        </p:txBody>
      </p:sp>
      <p:sp>
        <p:nvSpPr>
          <p:cNvPr id="6" name="矩形 5"/>
          <p:cNvSpPr/>
          <p:nvPr/>
        </p:nvSpPr>
        <p:spPr>
          <a:xfrm>
            <a:off x="111000" y="5858182"/>
            <a:ext cx="6218311" cy="646331"/>
          </a:xfrm>
          <a:prstGeom prst="rect">
            <a:avLst/>
          </a:prstGeom>
        </p:spPr>
        <p:txBody>
          <a:bodyPr wrap="square">
            <a:spAutoFit/>
          </a:bodyPr>
          <a:lstStyle/>
          <a:p>
            <a:r>
              <a:rPr lang="en-US" altLang="zh-TW" dirty="0">
                <a:solidFill>
                  <a:schemeClr val="tx2"/>
                </a:solidFill>
                <a:latin typeface="Comic Sans MS" panose="030F0702030302020204" pitchFamily="66" charset="0"/>
                <a:cs typeface="Times New Roman" panose="02020603050405020304" pitchFamily="18" charset="0"/>
              </a:rPr>
              <a:t>Only when the </a:t>
            </a:r>
            <a:r>
              <a:rPr lang="en-US" altLang="zh-TW" i="1" dirty="0" err="1" smtClean="0">
                <a:solidFill>
                  <a:schemeClr val="tx2"/>
                </a:solidFill>
                <a:latin typeface="Comic Sans MS" panose="030F0702030302020204" pitchFamily="66" charset="0"/>
                <a:cs typeface="Times New Roman" panose="02020603050405020304" pitchFamily="18" charset="0"/>
              </a:rPr>
              <a:t>nEPI</a:t>
            </a:r>
            <a:r>
              <a:rPr lang="en-US" altLang="zh-TW" sz="800" i="1" dirty="0" err="1" smtClean="0">
                <a:solidFill>
                  <a:schemeClr val="tx2"/>
                </a:solidFill>
                <a:latin typeface="Comic Sans MS" panose="030F0702030302020204" pitchFamily="66" charset="0"/>
                <a:cs typeface="Times New Roman" panose="02020603050405020304" pitchFamily="18" charset="0"/>
              </a:rPr>
              <a:t>wwv</a:t>
            </a:r>
            <a:r>
              <a:rPr lang="en-US" altLang="zh-TW" sz="800" i="1" dirty="0" smtClean="0">
                <a:solidFill>
                  <a:schemeClr val="tx2"/>
                </a:solidFill>
                <a:latin typeface="Comic Sans MS" panose="030F0702030302020204" pitchFamily="66" charset="0"/>
                <a:cs typeface="Times New Roman" panose="02020603050405020304" pitchFamily="18" charset="0"/>
              </a:rPr>
              <a:t> </a:t>
            </a:r>
            <a:r>
              <a:rPr lang="en-US" altLang="zh-TW" dirty="0" smtClean="0">
                <a:solidFill>
                  <a:schemeClr val="tx2"/>
                </a:solidFill>
                <a:latin typeface="Comic Sans MS" panose="030F0702030302020204" pitchFamily="66" charset="0"/>
                <a:cs typeface="Times New Roman" panose="02020603050405020304" pitchFamily="18" charset="0"/>
              </a:rPr>
              <a:t>changes dramatically, the </a:t>
            </a:r>
            <a:r>
              <a:rPr lang="en-US" altLang="zh-TW" dirty="0">
                <a:solidFill>
                  <a:schemeClr val="tx2"/>
                </a:solidFill>
                <a:latin typeface="Comic Sans MS" panose="030F0702030302020204" pitchFamily="66" charset="0"/>
                <a:cs typeface="Times New Roman" panose="02020603050405020304" pitchFamily="18" charset="0"/>
              </a:rPr>
              <a:t>large </a:t>
            </a:r>
            <a:r>
              <a:rPr lang="en-US" altLang="zh-TW" i="1" dirty="0" err="1">
                <a:solidFill>
                  <a:schemeClr val="tx2"/>
                </a:solidFill>
                <a:latin typeface="Comic Sans MS" panose="030F0702030302020204" pitchFamily="66" charset="0"/>
                <a:cs typeface="Times New Roman" panose="02020603050405020304" pitchFamily="18" charset="0"/>
              </a:rPr>
              <a:t>nEPI</a:t>
            </a:r>
            <a:r>
              <a:rPr lang="en-US" altLang="zh-TW" sz="800" i="1" dirty="0" err="1">
                <a:solidFill>
                  <a:schemeClr val="tx2"/>
                </a:solidFill>
                <a:latin typeface="Comic Sans MS" panose="030F0702030302020204" pitchFamily="66" charset="0"/>
                <a:cs typeface="Times New Roman" panose="02020603050405020304" pitchFamily="18" charset="0"/>
              </a:rPr>
              <a:t>O</a:t>
            </a:r>
            <a:r>
              <a:rPr lang="en-US" altLang="zh-TW" sz="800" dirty="0">
                <a:solidFill>
                  <a:schemeClr val="tx2"/>
                </a:solidFill>
                <a:latin typeface="Comic Sans MS" panose="030F0702030302020204" pitchFamily="66" charset="0"/>
                <a:cs typeface="Times New Roman" panose="02020603050405020304" pitchFamily="18" charset="0"/>
              </a:rPr>
              <a:t>−</a:t>
            </a:r>
            <a:r>
              <a:rPr lang="en-US" altLang="zh-TW" sz="800" i="1" dirty="0">
                <a:solidFill>
                  <a:schemeClr val="tx2"/>
                </a:solidFill>
                <a:latin typeface="Comic Sans MS" panose="030F0702030302020204" pitchFamily="66" charset="0"/>
                <a:cs typeface="Times New Roman" panose="02020603050405020304" pitchFamily="18" charset="0"/>
              </a:rPr>
              <a:t>A </a:t>
            </a:r>
            <a:r>
              <a:rPr lang="en-US" altLang="zh-TW" dirty="0">
                <a:solidFill>
                  <a:schemeClr val="tx2"/>
                </a:solidFill>
                <a:latin typeface="Comic Sans MS" panose="030F0702030302020204" pitchFamily="66" charset="0"/>
                <a:cs typeface="Times New Roman" panose="02020603050405020304" pitchFamily="18" charset="0"/>
              </a:rPr>
              <a:t>occurs to </a:t>
            </a:r>
            <a:r>
              <a:rPr lang="en-US" altLang="zh-TW" dirty="0" smtClean="0">
                <a:solidFill>
                  <a:schemeClr val="tx2"/>
                </a:solidFill>
                <a:latin typeface="Comic Sans MS" panose="030F0702030302020204" pitchFamily="66" charset="0"/>
                <a:cs typeface="Times New Roman" panose="02020603050405020304" pitchFamily="18" charset="0"/>
              </a:rPr>
              <a:t>amplify the </a:t>
            </a:r>
            <a:r>
              <a:rPr lang="en-US" altLang="zh-TW" dirty="0">
                <a:solidFill>
                  <a:schemeClr val="tx2"/>
                </a:solidFill>
                <a:latin typeface="Comic Sans MS" panose="030F0702030302020204" pitchFamily="66" charset="0"/>
                <a:cs typeface="Times New Roman" panose="02020603050405020304" pitchFamily="18" charset="0"/>
              </a:rPr>
              <a:t>prediction model. </a:t>
            </a:r>
            <a:endParaRPr lang="zh-TW" altLang="en-US" dirty="0">
              <a:solidFill>
                <a:schemeClr val="tx2"/>
              </a:solidFill>
              <a:latin typeface="Comic Sans MS" panose="030F0702030302020204" pitchFamily="66" charset="0"/>
              <a:cs typeface="Times New Roman" panose="02020603050405020304" pitchFamily="18" charset="0"/>
            </a:endParaRPr>
          </a:p>
        </p:txBody>
      </p:sp>
      <p:sp>
        <p:nvSpPr>
          <p:cNvPr id="8" name="矩形 7"/>
          <p:cNvSpPr/>
          <p:nvPr/>
        </p:nvSpPr>
        <p:spPr>
          <a:xfrm>
            <a:off x="6546" y="1065044"/>
            <a:ext cx="6218311" cy="923330"/>
          </a:xfrm>
          <a:prstGeom prst="rect">
            <a:avLst/>
          </a:prstGeom>
        </p:spPr>
        <p:txBody>
          <a:bodyPr wrap="square">
            <a:spAutoFit/>
          </a:bodyPr>
          <a:lstStyle/>
          <a:p>
            <a:r>
              <a:rPr lang="en-US" altLang="zh-TW" i="1" dirty="0" err="1" smtClean="0">
                <a:solidFill>
                  <a:schemeClr val="tx2"/>
                </a:solidFill>
                <a:latin typeface="Comic Sans MS" panose="030F0702030302020204" pitchFamily="66" charset="0"/>
                <a:cs typeface="Times New Roman" panose="02020603050405020304" pitchFamily="18" charset="0"/>
              </a:rPr>
              <a:t>nEPI</a:t>
            </a:r>
            <a:r>
              <a:rPr lang="en-US" altLang="zh-TW" sz="800" i="1" dirty="0" err="1" smtClean="0">
                <a:solidFill>
                  <a:schemeClr val="tx2"/>
                </a:solidFill>
                <a:latin typeface="Comic Sans MS" panose="030F0702030302020204" pitchFamily="66" charset="0"/>
                <a:cs typeface="Times New Roman" panose="02020603050405020304" pitchFamily="18" charset="0"/>
              </a:rPr>
              <a:t>O</a:t>
            </a:r>
            <a:r>
              <a:rPr lang="en-US" altLang="zh-TW" sz="800" dirty="0" smtClean="0">
                <a:solidFill>
                  <a:schemeClr val="tx2"/>
                </a:solidFill>
                <a:latin typeface="Comic Sans MS" panose="030F0702030302020204" pitchFamily="66" charset="0"/>
                <a:cs typeface="Times New Roman" panose="02020603050405020304" pitchFamily="18" charset="0"/>
              </a:rPr>
              <a:t>–</a:t>
            </a:r>
            <a:r>
              <a:rPr lang="en-US" altLang="zh-TW" sz="800" i="1" dirty="0" smtClean="0">
                <a:solidFill>
                  <a:schemeClr val="tx2"/>
                </a:solidFill>
                <a:latin typeface="Comic Sans MS" panose="030F0702030302020204" pitchFamily="66" charset="0"/>
                <a:cs typeface="Times New Roman" panose="02020603050405020304" pitchFamily="18" charset="0"/>
              </a:rPr>
              <a:t>A</a:t>
            </a:r>
            <a:r>
              <a:rPr lang="en-US" altLang="zh-TW" dirty="0" smtClean="0">
                <a:solidFill>
                  <a:schemeClr val="tx2"/>
                </a:solidFill>
                <a:latin typeface="Comic Sans MS" panose="030F0702030302020204" pitchFamily="66" charset="0"/>
                <a:cs typeface="Times New Roman" panose="02020603050405020304" pitchFamily="18" charset="0"/>
              </a:rPr>
              <a:t> is </a:t>
            </a:r>
            <a:r>
              <a:rPr lang="en-US" altLang="zh-TW" dirty="0">
                <a:solidFill>
                  <a:schemeClr val="tx2"/>
                </a:solidFill>
                <a:latin typeface="Comic Sans MS" panose="030F0702030302020204" pitchFamily="66" charset="0"/>
                <a:cs typeface="Times New Roman" panose="02020603050405020304" pitchFamily="18" charset="0"/>
              </a:rPr>
              <a:t>to assume that the ocean–atmosphere coupled feedback can amplify or reduce the magnitude change of </a:t>
            </a:r>
            <a:r>
              <a:rPr lang="en-US" altLang="zh-TW" i="1" dirty="0" err="1">
                <a:solidFill>
                  <a:schemeClr val="tx2"/>
                </a:solidFill>
                <a:latin typeface="Comic Sans MS" panose="030F0702030302020204" pitchFamily="66" charset="0"/>
                <a:cs typeface="Times New Roman" panose="02020603050405020304" pitchFamily="18" charset="0"/>
              </a:rPr>
              <a:t>nEPI</a:t>
            </a:r>
            <a:r>
              <a:rPr lang="en-US" altLang="zh-TW" sz="800" i="1" dirty="0" err="1">
                <a:solidFill>
                  <a:schemeClr val="tx2"/>
                </a:solidFill>
                <a:latin typeface="Comic Sans MS" panose="030F0702030302020204" pitchFamily="66" charset="0"/>
                <a:cs typeface="Times New Roman" panose="02020603050405020304" pitchFamily="18" charset="0"/>
              </a:rPr>
              <a:t>wwv</a:t>
            </a:r>
            <a:r>
              <a:rPr lang="en-US" altLang="zh-TW" sz="800" i="1" dirty="0">
                <a:solidFill>
                  <a:schemeClr val="tx2"/>
                </a:solidFill>
                <a:latin typeface="Comic Sans MS" panose="030F0702030302020204" pitchFamily="66" charset="0"/>
                <a:cs typeface="Times New Roman" panose="02020603050405020304" pitchFamily="18" charset="0"/>
              </a:rPr>
              <a:t> </a:t>
            </a:r>
            <a:r>
              <a:rPr lang="en-US" altLang="zh-TW" dirty="0">
                <a:solidFill>
                  <a:schemeClr val="tx2"/>
                </a:solidFill>
                <a:latin typeface="Comic Sans MS" panose="030F0702030302020204" pitchFamily="66" charset="0"/>
                <a:cs typeface="Times New Roman" panose="02020603050405020304" pitchFamily="18" charset="0"/>
              </a:rPr>
              <a:t>according to the events of WWEs/EWSs.</a:t>
            </a:r>
            <a:endParaRPr lang="zh-TW" altLang="en-US" dirty="0">
              <a:solidFill>
                <a:schemeClr val="tx2"/>
              </a:solidFill>
              <a:latin typeface="Comic Sans MS" panose="030F0702030302020204" pitchFamily="66" charset="0"/>
              <a:cs typeface="Times New Roman" panose="02020603050405020304" pitchFamily="18" charset="0"/>
            </a:endParaRPr>
          </a:p>
        </p:txBody>
      </p:sp>
      <p:sp>
        <p:nvSpPr>
          <p:cNvPr id="9" name="矩形 8"/>
          <p:cNvSpPr/>
          <p:nvPr/>
        </p:nvSpPr>
        <p:spPr>
          <a:xfrm>
            <a:off x="372350" y="2367517"/>
            <a:ext cx="4259071" cy="366461"/>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omic Sans MS" panose="030F0702030302020204" pitchFamily="66" charset="0"/>
            </a:endParaRPr>
          </a:p>
        </p:txBody>
      </p:sp>
    </p:spTree>
    <p:extLst>
      <p:ext uri="{BB962C8B-B14F-4D97-AF65-F5344CB8AC3E}">
        <p14:creationId xmlns:p14="http://schemas.microsoft.com/office/powerpoint/2010/main" val="334378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55" y="1651534"/>
            <a:ext cx="5366922" cy="3681059"/>
          </a:xfrm>
          <a:prstGeom prst="rect">
            <a:avLst/>
          </a:prstGeom>
        </p:spPr>
      </p:pic>
      <p:sp>
        <p:nvSpPr>
          <p:cNvPr id="4" name="矩形 3">
            <a:extLst>
              <a:ext uri="{FF2B5EF4-FFF2-40B4-BE49-F238E27FC236}">
                <a16:creationId xmlns:a16="http://schemas.microsoft.com/office/drawing/2014/main" id="{29165167-92E3-48FD-88DE-AE95B2E6CE67}"/>
              </a:ext>
            </a:extLst>
          </p:cNvPr>
          <p:cNvSpPr/>
          <p:nvPr/>
        </p:nvSpPr>
        <p:spPr>
          <a:xfrm>
            <a:off x="1748857" y="397239"/>
            <a:ext cx="5153975" cy="646331"/>
          </a:xfrm>
          <a:prstGeom prst="rect">
            <a:avLst/>
          </a:prstGeom>
        </p:spPr>
        <p:txBody>
          <a:bodyPr wrap="none">
            <a:spAutoFit/>
          </a:bodyPr>
          <a:lstStyle/>
          <a:p>
            <a:r>
              <a:rPr lang="en-US" altLang="zh-TW" sz="3600" b="1" dirty="0">
                <a:solidFill>
                  <a:srgbClr val="0000FF"/>
                </a:solidFill>
                <a:latin typeface="Comic Sans MS" panose="030F0702030302020204" pitchFamily="66" charset="0"/>
              </a:rPr>
              <a:t>Extra-tropical forcing</a:t>
            </a:r>
            <a:endParaRPr lang="zh-TW" altLang="en-US" sz="3600" b="1"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ECC7049A-798F-4120-B60D-B53DE8679576}"/>
                  </a:ext>
                </a:extLst>
              </p:cNvPr>
              <p:cNvSpPr txBox="1"/>
              <p:nvPr/>
            </p:nvSpPr>
            <p:spPr>
              <a:xfrm>
                <a:off x="381000" y="1163140"/>
                <a:ext cx="5561266" cy="307777"/>
              </a:xfrm>
              <a:prstGeom prst="rect">
                <a:avLst/>
              </a:prstGeom>
              <a:noFill/>
            </p:spPr>
            <p:txBody>
              <a:bodyPr wrap="none" lIns="0" tIns="0" rIns="0" bIns="0" rtlCol="0">
                <a:spAutoFit/>
              </a:bodyPr>
              <a:lstStyle/>
              <a:p>
                <a14:m>
                  <m:oMath xmlns:m="http://schemas.openxmlformats.org/officeDocument/2006/math">
                    <m:sSub>
                      <m:sSubPr>
                        <m:ctrlPr>
                          <a:rPr lang="en-US" altLang="zh-TW" sz="2000" i="1" smtClean="0">
                            <a:solidFill>
                              <a:schemeClr val="accent1">
                                <a:lumMod val="75000"/>
                              </a:schemeClr>
                            </a:solidFill>
                            <a:latin typeface="Cambria Math" panose="02040503050406030204" pitchFamily="18" charset="0"/>
                          </a:rPr>
                        </m:ctrlPr>
                      </m:sSubPr>
                      <m:e>
                        <m:r>
                          <a:rPr lang="en-US" altLang="zh-TW" sz="2000" i="1">
                            <a:solidFill>
                              <a:schemeClr val="accent1">
                                <a:lumMod val="75000"/>
                              </a:schemeClr>
                            </a:solidFill>
                            <a:latin typeface="Cambria Math" panose="02040503050406030204" pitchFamily="18" charset="0"/>
                          </a:rPr>
                          <m:t>𝑛𝐸𝑃𝐼</m:t>
                        </m:r>
                      </m:e>
                      <m:sub>
                        <m:r>
                          <a:rPr lang="en-US" altLang="zh-TW" sz="2000" b="0" i="1" smtClean="0">
                            <a:solidFill>
                              <a:schemeClr val="accent1">
                                <a:lumMod val="75000"/>
                              </a:schemeClr>
                            </a:solidFill>
                            <a:latin typeface="Cambria Math" panose="02040503050406030204" pitchFamily="18" charset="0"/>
                          </a:rPr>
                          <m:t>𝐸𝑋</m:t>
                        </m:r>
                      </m:sub>
                    </m:sSub>
                    <m:r>
                      <a:rPr lang="en-US" altLang="zh-TW" sz="2000" i="1" smtClean="0">
                        <a:solidFill>
                          <a:schemeClr val="tx2"/>
                        </a:solidFill>
                        <a:latin typeface="Cambria Math" panose="02040503050406030204" pitchFamily="18" charset="0"/>
                      </a:rPr>
                      <m:t>=</m:t>
                    </m:r>
                  </m:oMath>
                </a14:m>
                <a:r>
                  <a:rPr lang="zh-TW" altLang="en-US" sz="2000" dirty="0">
                    <a:latin typeface="Comic Sans MS" panose="030F0702030302020204" pitchFamily="66" charset="0"/>
                  </a:rPr>
                  <a:t> </a:t>
                </a:r>
                <a14:m>
                  <m:oMath xmlns:m="http://schemas.openxmlformats.org/officeDocument/2006/math">
                    <m:r>
                      <a:rPr lang="en-US" altLang="zh-TW" sz="2000" i="1" dirty="0">
                        <a:solidFill>
                          <a:schemeClr val="tx2"/>
                        </a:solidFill>
                        <a:latin typeface="Cambria Math" panose="02040503050406030204" pitchFamily="18" charset="0"/>
                        <a:ea typeface="Cambria Math" panose="02040503050406030204" pitchFamily="18" charset="0"/>
                      </a:rPr>
                      <m:t>−</m:t>
                    </m:r>
                  </m:oMath>
                </a14:m>
                <a:r>
                  <a:rPr lang="en-US" altLang="zh-TW" sz="2000" dirty="0" smtClean="0">
                    <a:solidFill>
                      <a:schemeClr val="tx2"/>
                    </a:solidFill>
                    <a:latin typeface="Comic Sans MS" panose="030F0702030302020204" pitchFamily="66" charset="0"/>
                  </a:rPr>
                  <a:t>[(</a:t>
                </a:r>
                <a14:m>
                  <m:oMath xmlns:m="http://schemas.openxmlformats.org/officeDocument/2006/math">
                    <m:r>
                      <a:rPr lang="en-US" altLang="zh-TW" sz="2000" i="1" dirty="0" smtClean="0">
                        <a:solidFill>
                          <a:schemeClr val="tx2"/>
                        </a:solidFill>
                        <a:latin typeface="Cambria Math" panose="02040503050406030204" pitchFamily="18" charset="0"/>
                        <a:ea typeface="Cambria Math" panose="02040503050406030204" pitchFamily="18" charset="0"/>
                      </a:rPr>
                      <m:t>−</m:t>
                    </m:r>
                    <m:r>
                      <m:rPr>
                        <m:sty m:val="p"/>
                      </m:rPr>
                      <a:rPr lang="en-US" altLang="zh-TW" sz="2000" b="0" i="0" dirty="0" smtClean="0">
                        <a:solidFill>
                          <a:schemeClr val="tx2"/>
                        </a:solidFill>
                        <a:latin typeface="Cambria Math" panose="02040503050406030204" pitchFamily="18" charset="0"/>
                        <a:ea typeface="Cambria Math" panose="02040503050406030204" pitchFamily="18" charset="0"/>
                      </a:rPr>
                      <m:t>n</m:t>
                    </m:r>
                  </m:oMath>
                </a14:m>
                <a:r>
                  <a:rPr lang="en-US" altLang="zh-TW" sz="2000" dirty="0" smtClean="0">
                    <a:solidFill>
                      <a:schemeClr val="tx2"/>
                    </a:solidFill>
                    <a:latin typeface="Comic Sans MS" panose="030F0702030302020204" pitchFamily="66" charset="0"/>
                  </a:rPr>
                  <a:t>SLP</a:t>
                </a:r>
                <a:r>
                  <a:rPr lang="en-US" altLang="zh-TW" sz="2000" baseline="-25000" dirty="0" smtClean="0">
                    <a:solidFill>
                      <a:schemeClr val="tx2"/>
                    </a:solidFill>
                    <a:latin typeface="Comic Sans MS" panose="030F0702030302020204" pitchFamily="66" charset="0"/>
                  </a:rPr>
                  <a:t>1</a:t>
                </a:r>
                <a:r>
                  <a:rPr lang="en-US" altLang="zh-TW" sz="2000" dirty="0" smtClean="0">
                    <a:solidFill>
                      <a:schemeClr val="tx2"/>
                    </a:solidFill>
                    <a:latin typeface="Comic Sans MS" panose="030F0702030302020204" pitchFamily="66" charset="0"/>
                  </a:rPr>
                  <a:t> + nSLP</a:t>
                </a:r>
                <a:r>
                  <a:rPr lang="en-US" altLang="zh-TW" sz="2000" baseline="-25000" dirty="0" smtClean="0">
                    <a:solidFill>
                      <a:schemeClr val="tx2"/>
                    </a:solidFill>
                    <a:latin typeface="Comic Sans MS" panose="030F0702030302020204" pitchFamily="66" charset="0"/>
                  </a:rPr>
                  <a:t>2</a:t>
                </a:r>
                <a:r>
                  <a:rPr lang="en-US" altLang="zh-TW" sz="2000" dirty="0" smtClean="0">
                    <a:solidFill>
                      <a:schemeClr val="tx2"/>
                    </a:solidFill>
                    <a:latin typeface="Comic Sans MS" panose="030F0702030302020204" pitchFamily="66" charset="0"/>
                  </a:rPr>
                  <a:t>)+ (sSLP</a:t>
                </a:r>
                <a:r>
                  <a:rPr lang="en-US" altLang="zh-TW" sz="2000" baseline="-25000" dirty="0" smtClean="0">
                    <a:solidFill>
                      <a:schemeClr val="tx2"/>
                    </a:solidFill>
                    <a:latin typeface="Comic Sans MS" panose="030F0702030302020204" pitchFamily="66" charset="0"/>
                  </a:rPr>
                  <a:t>1</a:t>
                </a:r>
                <a:r>
                  <a:rPr lang="en-US" altLang="zh-TW" sz="2000" dirty="0" smtClean="0">
                    <a:solidFill>
                      <a:schemeClr val="tx2"/>
                    </a:solidFill>
                    <a:latin typeface="Comic Sans MS" panose="030F0702030302020204" pitchFamily="66" charset="0"/>
                  </a:rPr>
                  <a:t> + sSLP</a:t>
                </a:r>
                <a:r>
                  <a:rPr lang="en-US" altLang="zh-TW" sz="2000" baseline="-25000" dirty="0" smtClean="0">
                    <a:solidFill>
                      <a:schemeClr val="tx2"/>
                    </a:solidFill>
                    <a:latin typeface="Comic Sans MS" panose="030F0702030302020204" pitchFamily="66" charset="0"/>
                  </a:rPr>
                  <a:t>2</a:t>
                </a:r>
                <a:r>
                  <a:rPr lang="en-US" altLang="zh-TW" sz="2000" dirty="0" smtClean="0">
                    <a:solidFill>
                      <a:schemeClr val="tx2"/>
                    </a:solidFill>
                    <a:latin typeface="Comic Sans MS" panose="030F0702030302020204" pitchFamily="66" charset="0"/>
                  </a:rPr>
                  <a:t>)]</a:t>
                </a:r>
                <a:endParaRPr lang="zh-TW" altLang="en-US" sz="2000" dirty="0">
                  <a:solidFill>
                    <a:schemeClr val="tx2"/>
                  </a:solidFill>
                  <a:latin typeface="Comic Sans MS" panose="030F0702030302020204" pitchFamily="66" charset="0"/>
                </a:endParaRPr>
              </a:p>
            </p:txBody>
          </p:sp>
        </mc:Choice>
        <mc:Fallback xmlns="">
          <p:sp>
            <p:nvSpPr>
              <p:cNvPr id="6" name="文字方塊 5">
                <a:extLst>
                  <a:ext uri="{FF2B5EF4-FFF2-40B4-BE49-F238E27FC236}">
                    <a16:creationId xmlns:a16="http://schemas.microsoft.com/office/drawing/2014/main" id="{ECC7049A-798F-4120-B60D-B53DE8679576}"/>
                  </a:ext>
                </a:extLst>
              </p:cNvPr>
              <p:cNvSpPr txBox="1">
                <a:spLocks noRot="1" noChangeAspect="1" noMove="1" noResize="1" noEditPoints="1" noAdjustHandles="1" noChangeArrowheads="1" noChangeShapeType="1" noTextEdit="1"/>
              </p:cNvSpPr>
              <p:nvPr/>
            </p:nvSpPr>
            <p:spPr>
              <a:xfrm>
                <a:off x="381000" y="1163140"/>
                <a:ext cx="5561266" cy="307777"/>
              </a:xfrm>
              <a:prstGeom prst="rect">
                <a:avLst/>
              </a:prstGeom>
              <a:blipFill>
                <a:blip r:embed="rId4"/>
                <a:stretch>
                  <a:fillRect l="-1645" t="-26000" r="-1754" b="-50000"/>
                </a:stretch>
              </a:blipFill>
            </p:spPr>
            <p:txBody>
              <a:bodyPr/>
              <a:lstStyle/>
              <a:p>
                <a:r>
                  <a:rPr lang="zh-TW" altLang="en-US">
                    <a:noFill/>
                  </a:rPr>
                  <a:t> </a:t>
                </a:r>
              </a:p>
            </p:txBody>
          </p:sp>
        </mc:Fallback>
      </mc:AlternateContent>
      <p:sp>
        <p:nvSpPr>
          <p:cNvPr id="5" name="矩形 4"/>
          <p:cNvSpPr/>
          <p:nvPr/>
        </p:nvSpPr>
        <p:spPr>
          <a:xfrm>
            <a:off x="247068" y="5571733"/>
            <a:ext cx="8846823" cy="923330"/>
          </a:xfrm>
          <a:prstGeom prst="rect">
            <a:avLst/>
          </a:prstGeom>
        </p:spPr>
        <p:txBody>
          <a:bodyPr wrap="square">
            <a:spAutoFit/>
          </a:bodyPr>
          <a:lstStyle/>
          <a:p>
            <a:r>
              <a:rPr lang="en-US" altLang="zh-TW" dirty="0" smtClean="0">
                <a:solidFill>
                  <a:schemeClr val="tx2"/>
                </a:solidFill>
                <a:latin typeface="Comic Sans MS" panose="030F0702030302020204" pitchFamily="66" charset="0"/>
                <a:cs typeface="Times New Roman" panose="02020603050405020304" pitchFamily="18" charset="0"/>
              </a:rPr>
              <a:t>The boreal </a:t>
            </a:r>
            <a:r>
              <a:rPr lang="en-US" altLang="zh-TW" dirty="0">
                <a:solidFill>
                  <a:schemeClr val="tx2"/>
                </a:solidFill>
                <a:latin typeface="Comic Sans MS" panose="030F0702030302020204" pitchFamily="66" charset="0"/>
                <a:cs typeface="Times New Roman" panose="02020603050405020304" pitchFamily="18" charset="0"/>
              </a:rPr>
              <a:t>winter subtropical and extratropical </a:t>
            </a:r>
            <a:r>
              <a:rPr lang="en-US" altLang="zh-TW" dirty="0" err="1" smtClean="0">
                <a:solidFill>
                  <a:schemeClr val="tx2"/>
                </a:solidFill>
                <a:latin typeface="Comic Sans MS" panose="030F0702030302020204" pitchFamily="66" charset="0"/>
                <a:cs typeface="Times New Roman" panose="02020603050405020304" pitchFamily="18" charset="0"/>
              </a:rPr>
              <a:t>SLPa</a:t>
            </a:r>
            <a:r>
              <a:rPr lang="en-US" altLang="zh-TW" dirty="0" smtClean="0">
                <a:solidFill>
                  <a:schemeClr val="tx2"/>
                </a:solidFill>
                <a:latin typeface="Comic Sans MS" panose="030F0702030302020204" pitchFamily="66" charset="0"/>
                <a:cs typeface="Times New Roman" panose="02020603050405020304" pitchFamily="18" charset="0"/>
              </a:rPr>
              <a:t> over </a:t>
            </a:r>
            <a:r>
              <a:rPr lang="en-US" altLang="zh-TW" dirty="0">
                <a:solidFill>
                  <a:schemeClr val="tx2"/>
                </a:solidFill>
                <a:latin typeface="Comic Sans MS" panose="030F0702030302020204" pitchFamily="66" charset="0"/>
                <a:cs typeface="Times New Roman" panose="02020603050405020304" pitchFamily="18" charset="0"/>
              </a:rPr>
              <a:t>both the </a:t>
            </a:r>
            <a:r>
              <a:rPr lang="en-US" altLang="zh-TW" dirty="0" smtClean="0">
                <a:solidFill>
                  <a:schemeClr val="tx2"/>
                </a:solidFill>
                <a:latin typeface="Comic Sans MS" panose="030F0702030302020204" pitchFamily="66" charset="0"/>
                <a:cs typeface="Times New Roman" panose="02020603050405020304" pitchFamily="18" charset="0"/>
              </a:rPr>
              <a:t>North/South </a:t>
            </a:r>
            <a:r>
              <a:rPr lang="en-US" altLang="zh-TW" dirty="0">
                <a:solidFill>
                  <a:schemeClr val="tx2"/>
                </a:solidFill>
                <a:latin typeface="Comic Sans MS" panose="030F0702030302020204" pitchFamily="66" charset="0"/>
                <a:cs typeface="Times New Roman" panose="02020603050405020304" pitchFamily="18" charset="0"/>
              </a:rPr>
              <a:t>Pacific are significantly related to the </a:t>
            </a:r>
            <a:r>
              <a:rPr lang="en-US" altLang="zh-TW" dirty="0" smtClean="0">
                <a:solidFill>
                  <a:schemeClr val="tx2"/>
                </a:solidFill>
                <a:latin typeface="Comic Sans MS" panose="030F0702030302020204" pitchFamily="66" charset="0"/>
                <a:cs typeface="Times New Roman" panose="02020603050405020304" pitchFamily="18" charset="0"/>
              </a:rPr>
              <a:t>ENSO </a:t>
            </a:r>
            <a:r>
              <a:rPr lang="en-US" altLang="zh-TW" dirty="0">
                <a:solidFill>
                  <a:schemeClr val="tx2"/>
                </a:solidFill>
                <a:latin typeface="Comic Sans MS" panose="030F0702030302020204" pitchFamily="66" charset="0"/>
                <a:cs typeface="Times New Roman" panose="02020603050405020304" pitchFamily="18" charset="0"/>
              </a:rPr>
              <a:t>state in the following </a:t>
            </a:r>
            <a:r>
              <a:rPr lang="en-US" altLang="zh-TW" dirty="0" smtClean="0">
                <a:solidFill>
                  <a:schemeClr val="tx2"/>
                </a:solidFill>
                <a:latin typeface="Comic Sans MS" panose="030F0702030302020204" pitchFamily="66" charset="0"/>
                <a:cs typeface="Times New Roman" panose="02020603050405020304" pitchFamily="18" charset="0"/>
              </a:rPr>
              <a:t>boreal winter</a:t>
            </a:r>
            <a:endParaRPr lang="zh-TW" altLang="en-US" dirty="0">
              <a:solidFill>
                <a:schemeClr val="tx2"/>
              </a:solidFill>
              <a:latin typeface="Comic Sans MS" panose="030F0702030302020204" pitchFamily="66" charset="0"/>
              <a:cs typeface="Times New Roman" panose="02020603050405020304" pitchFamily="18" charset="0"/>
            </a:endParaRPr>
          </a:p>
        </p:txBody>
      </p:sp>
      <p:sp>
        <p:nvSpPr>
          <p:cNvPr id="8" name="矩形 7"/>
          <p:cNvSpPr/>
          <p:nvPr/>
        </p:nvSpPr>
        <p:spPr>
          <a:xfrm>
            <a:off x="2138505" y="1986132"/>
            <a:ext cx="809837" cy="369332"/>
          </a:xfrm>
          <a:prstGeom prst="rect">
            <a:avLst/>
          </a:prstGeom>
        </p:spPr>
        <p:txBody>
          <a:bodyPr wrap="none">
            <a:spAutoFit/>
          </a:bodyPr>
          <a:lstStyle/>
          <a:p>
            <a:r>
              <a:rPr lang="en-US" altLang="zh-TW" b="1" dirty="0">
                <a:solidFill>
                  <a:srgbClr val="FF0000"/>
                </a:solidFill>
                <a:latin typeface="Comic Sans MS" panose="030F0702030302020204" pitchFamily="66" charset="0"/>
              </a:rPr>
              <a:t>n</a:t>
            </a:r>
            <a:r>
              <a:rPr lang="en-US" altLang="zh-TW" b="1" dirty="0" smtClean="0">
                <a:solidFill>
                  <a:srgbClr val="FF0000"/>
                </a:solidFill>
                <a:latin typeface="Comic Sans MS" panose="030F0702030302020204" pitchFamily="66" charset="0"/>
              </a:rPr>
              <a:t>SLP</a:t>
            </a:r>
            <a:r>
              <a:rPr lang="en-US" altLang="zh-TW" b="1" baseline="-25000" dirty="0" smtClean="0">
                <a:solidFill>
                  <a:srgbClr val="FF0000"/>
                </a:solidFill>
                <a:latin typeface="Comic Sans MS" panose="030F0702030302020204" pitchFamily="66" charset="0"/>
              </a:rPr>
              <a:t>1</a:t>
            </a:r>
            <a:endParaRPr lang="zh-TW" altLang="en-US" b="1" dirty="0">
              <a:solidFill>
                <a:srgbClr val="FF0000"/>
              </a:solidFill>
              <a:latin typeface="Comic Sans MS" panose="030F0702030302020204" pitchFamily="66" charset="0"/>
            </a:endParaRPr>
          </a:p>
        </p:txBody>
      </p:sp>
      <p:sp>
        <p:nvSpPr>
          <p:cNvPr id="10" name="矩形 9"/>
          <p:cNvSpPr/>
          <p:nvPr/>
        </p:nvSpPr>
        <p:spPr>
          <a:xfrm>
            <a:off x="1733586" y="3111546"/>
            <a:ext cx="809837" cy="369332"/>
          </a:xfrm>
          <a:prstGeom prst="rect">
            <a:avLst/>
          </a:prstGeom>
        </p:spPr>
        <p:txBody>
          <a:bodyPr wrap="none">
            <a:spAutoFit/>
          </a:bodyPr>
          <a:lstStyle/>
          <a:p>
            <a:r>
              <a:rPr lang="en-US" altLang="zh-TW" b="1" dirty="0">
                <a:solidFill>
                  <a:srgbClr val="FF0000"/>
                </a:solidFill>
                <a:latin typeface="Comic Sans MS" panose="030F0702030302020204" pitchFamily="66" charset="0"/>
              </a:rPr>
              <a:t>n</a:t>
            </a:r>
            <a:r>
              <a:rPr lang="en-US" altLang="zh-TW" b="1" dirty="0" smtClean="0">
                <a:solidFill>
                  <a:srgbClr val="FF0000"/>
                </a:solidFill>
                <a:latin typeface="Comic Sans MS" panose="030F0702030302020204" pitchFamily="66" charset="0"/>
              </a:rPr>
              <a:t>SLP</a:t>
            </a:r>
            <a:r>
              <a:rPr lang="en-US" altLang="zh-TW" b="1" baseline="-25000" dirty="0" smtClean="0">
                <a:solidFill>
                  <a:srgbClr val="FF0000"/>
                </a:solidFill>
                <a:latin typeface="Comic Sans MS" panose="030F0702030302020204" pitchFamily="66" charset="0"/>
              </a:rPr>
              <a:t>2</a:t>
            </a:r>
            <a:endParaRPr lang="zh-TW" altLang="en-US" b="1" dirty="0">
              <a:solidFill>
                <a:srgbClr val="FF0000"/>
              </a:solidFill>
              <a:latin typeface="Comic Sans MS" panose="030F0702030302020204" pitchFamily="66" charset="0"/>
            </a:endParaRPr>
          </a:p>
        </p:txBody>
      </p:sp>
      <p:sp>
        <p:nvSpPr>
          <p:cNvPr id="11" name="矩形 10"/>
          <p:cNvSpPr/>
          <p:nvPr/>
        </p:nvSpPr>
        <p:spPr>
          <a:xfrm>
            <a:off x="1741600" y="3825099"/>
            <a:ext cx="801823" cy="369332"/>
          </a:xfrm>
          <a:prstGeom prst="rect">
            <a:avLst/>
          </a:prstGeom>
        </p:spPr>
        <p:txBody>
          <a:bodyPr wrap="none">
            <a:spAutoFit/>
          </a:bodyPr>
          <a:lstStyle/>
          <a:p>
            <a:r>
              <a:rPr lang="en-US" altLang="zh-TW" b="1" dirty="0">
                <a:solidFill>
                  <a:srgbClr val="FF0000"/>
                </a:solidFill>
                <a:latin typeface="Comic Sans MS" panose="030F0702030302020204" pitchFamily="66" charset="0"/>
              </a:rPr>
              <a:t>s</a:t>
            </a:r>
            <a:r>
              <a:rPr lang="en-US" altLang="zh-TW" b="1" dirty="0" smtClean="0">
                <a:solidFill>
                  <a:srgbClr val="FF0000"/>
                </a:solidFill>
                <a:latin typeface="Comic Sans MS" panose="030F0702030302020204" pitchFamily="66" charset="0"/>
              </a:rPr>
              <a:t>SLP</a:t>
            </a:r>
            <a:r>
              <a:rPr lang="en-US" altLang="zh-TW" b="1" baseline="-25000" dirty="0" smtClean="0">
                <a:solidFill>
                  <a:srgbClr val="FF0000"/>
                </a:solidFill>
                <a:latin typeface="Comic Sans MS" panose="030F0702030302020204" pitchFamily="66" charset="0"/>
              </a:rPr>
              <a:t>1</a:t>
            </a:r>
            <a:endParaRPr lang="zh-TW" altLang="en-US" b="1" dirty="0">
              <a:solidFill>
                <a:srgbClr val="FF0000"/>
              </a:solidFill>
              <a:latin typeface="Comic Sans MS" panose="030F0702030302020204" pitchFamily="66" charset="0"/>
            </a:endParaRPr>
          </a:p>
        </p:txBody>
      </p:sp>
      <p:sp>
        <p:nvSpPr>
          <p:cNvPr id="12" name="矩形 11"/>
          <p:cNvSpPr/>
          <p:nvPr/>
        </p:nvSpPr>
        <p:spPr>
          <a:xfrm>
            <a:off x="3594188" y="4397312"/>
            <a:ext cx="801823" cy="369332"/>
          </a:xfrm>
          <a:prstGeom prst="rect">
            <a:avLst/>
          </a:prstGeom>
        </p:spPr>
        <p:txBody>
          <a:bodyPr wrap="none">
            <a:spAutoFit/>
          </a:bodyPr>
          <a:lstStyle/>
          <a:p>
            <a:r>
              <a:rPr lang="en-US" altLang="zh-TW" b="1" dirty="0">
                <a:solidFill>
                  <a:srgbClr val="FF0000"/>
                </a:solidFill>
                <a:latin typeface="Comic Sans MS" panose="030F0702030302020204" pitchFamily="66" charset="0"/>
              </a:rPr>
              <a:t>s</a:t>
            </a:r>
            <a:r>
              <a:rPr lang="en-US" altLang="zh-TW" b="1" dirty="0" smtClean="0">
                <a:solidFill>
                  <a:srgbClr val="FF0000"/>
                </a:solidFill>
                <a:latin typeface="Comic Sans MS" panose="030F0702030302020204" pitchFamily="66" charset="0"/>
              </a:rPr>
              <a:t>SLP</a:t>
            </a:r>
            <a:r>
              <a:rPr lang="en-US" altLang="zh-TW" b="1" baseline="-25000" dirty="0" smtClean="0">
                <a:solidFill>
                  <a:srgbClr val="FF0000"/>
                </a:solidFill>
                <a:latin typeface="Comic Sans MS" panose="030F0702030302020204" pitchFamily="66" charset="0"/>
              </a:rPr>
              <a:t>2</a:t>
            </a:r>
            <a:endParaRPr lang="zh-TW" altLang="en-US" b="1" dirty="0">
              <a:solidFill>
                <a:srgbClr val="FF0000"/>
              </a:solidFill>
              <a:latin typeface="Comic Sans MS" panose="030F0702030302020204" pitchFamily="66" charset="0"/>
            </a:endParaRPr>
          </a:p>
        </p:txBody>
      </p:sp>
      <p:sp>
        <p:nvSpPr>
          <p:cNvPr id="22" name="矩形 21"/>
          <p:cNvSpPr/>
          <p:nvPr/>
        </p:nvSpPr>
        <p:spPr>
          <a:xfrm>
            <a:off x="247069" y="1091337"/>
            <a:ext cx="5866048" cy="4676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omic Sans MS" panose="030F0702030302020204" pitchFamily="66" charset="0"/>
            </a:endParaRPr>
          </a:p>
        </p:txBody>
      </p:sp>
      <p:pic>
        <p:nvPicPr>
          <p:cNvPr id="1026" name="Picture 2" descr="UW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1221674"/>
            <a:ext cx="2845492" cy="380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973543" y="5097280"/>
            <a:ext cx="2036135" cy="369332"/>
          </a:xfrm>
          <a:prstGeom prst="rect">
            <a:avLst/>
          </a:prstGeom>
        </p:spPr>
        <p:txBody>
          <a:bodyPr wrap="none">
            <a:spAutoFit/>
          </a:bodyPr>
          <a:lstStyle/>
          <a:p>
            <a:r>
              <a:rPr lang="en-US" altLang="zh-TW" dirty="0" smtClean="0">
                <a:solidFill>
                  <a:schemeClr val="tx2"/>
                </a:solidFill>
                <a:latin typeface="Comic Sans MS" panose="030F0702030302020204" pitchFamily="66" charset="0"/>
                <a:cs typeface="Times New Roman" panose="02020603050405020304" pitchFamily="18" charset="0"/>
              </a:rPr>
              <a:t>Ding </a:t>
            </a:r>
            <a:r>
              <a:rPr lang="en-US" altLang="zh-TW" dirty="0">
                <a:solidFill>
                  <a:schemeClr val="tx2"/>
                </a:solidFill>
                <a:latin typeface="Comic Sans MS" panose="030F0702030302020204" pitchFamily="66" charset="0"/>
                <a:cs typeface="Times New Roman" panose="02020603050405020304" pitchFamily="18" charset="0"/>
              </a:rPr>
              <a:t>et al. </a:t>
            </a:r>
            <a:r>
              <a:rPr lang="en-US" altLang="zh-TW" dirty="0" smtClean="0">
                <a:solidFill>
                  <a:schemeClr val="tx2"/>
                </a:solidFill>
                <a:latin typeface="Comic Sans MS" panose="030F0702030302020204" pitchFamily="66" charset="0"/>
                <a:cs typeface="Times New Roman" panose="02020603050405020304" pitchFamily="18" charset="0"/>
              </a:rPr>
              <a:t>(2016</a:t>
            </a:r>
            <a:r>
              <a:rPr lang="en-US" altLang="zh-TW" dirty="0">
                <a:solidFill>
                  <a:schemeClr val="tx2"/>
                </a:solidFill>
                <a:latin typeface="Comic Sans MS" panose="030F0702030302020204" pitchFamily="66" charset="0"/>
                <a:cs typeface="Times New Roman" panose="02020603050405020304" pitchFamily="18" charset="0"/>
              </a:rPr>
              <a:t>)</a:t>
            </a:r>
            <a:endParaRPr lang="zh-TW" altLang="en-US" dirty="0">
              <a:solidFill>
                <a:schemeClr val="tx2"/>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5112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271083" y="1598133"/>
            <a:ext cx="7958668" cy="646331"/>
          </a:xfrm>
          <a:prstGeom prst="rect">
            <a:avLst/>
          </a:prstGeom>
          <a:noFill/>
        </p:spPr>
        <p:txBody>
          <a:bodyPr wrap="square" rtlCol="0">
            <a:spAutoFit/>
          </a:bodyPr>
          <a:lstStyle/>
          <a:p>
            <a:r>
              <a:rPr lang="en-US" altLang="zh-TW" dirty="0" smtClean="0">
                <a:solidFill>
                  <a:schemeClr val="tx2"/>
                </a:solidFill>
                <a:latin typeface="Comic Sans MS" panose="030F0702030302020204" pitchFamily="66" charset="0"/>
                <a:cs typeface="Times New Roman" panose="02020603050405020304" pitchFamily="18" charset="0"/>
              </a:rPr>
              <a:t>10-months </a:t>
            </a:r>
            <a:r>
              <a:rPr lang="en-US" altLang="zh-TW" dirty="0" err="1" smtClean="0">
                <a:solidFill>
                  <a:schemeClr val="tx2"/>
                </a:solidFill>
                <a:latin typeface="Comic Sans MS" panose="030F0702030302020204" pitchFamily="66" charset="0"/>
                <a:cs typeface="Times New Roman" panose="02020603050405020304" pitchFamily="18" charset="0"/>
              </a:rPr>
              <a:t>lowpass</a:t>
            </a:r>
            <a:r>
              <a:rPr lang="en-US" altLang="zh-TW" dirty="0" smtClean="0">
                <a:solidFill>
                  <a:schemeClr val="tx2"/>
                </a:solidFill>
                <a:latin typeface="Comic Sans MS" panose="030F0702030302020204" pitchFamily="66" charset="0"/>
                <a:cs typeface="Times New Roman" panose="02020603050405020304" pitchFamily="18" charset="0"/>
              </a:rPr>
              <a:t> filter removes the high frequency noise and keep the interannual variability associated with ENSO</a:t>
            </a:r>
            <a:endParaRPr lang="zh-TW" altLang="en-US" dirty="0">
              <a:solidFill>
                <a:schemeClr val="tx2"/>
              </a:solidFill>
              <a:latin typeface="Comic Sans MS" panose="030F0702030302020204" pitchFamily="66" charset="0"/>
              <a:cs typeface="Times New Roman" panose="02020603050405020304" pitchFamily="18" charset="0"/>
            </a:endParaRPr>
          </a:p>
        </p:txBody>
      </p:sp>
      <p:sp>
        <p:nvSpPr>
          <p:cNvPr id="11" name="文字方塊 10"/>
          <p:cNvSpPr txBox="1"/>
          <p:nvPr/>
        </p:nvSpPr>
        <p:spPr>
          <a:xfrm>
            <a:off x="393700" y="6172200"/>
            <a:ext cx="8445500" cy="646331"/>
          </a:xfrm>
          <a:prstGeom prst="rect">
            <a:avLst/>
          </a:prstGeom>
          <a:noFill/>
        </p:spPr>
        <p:txBody>
          <a:bodyPr wrap="square" rtlCol="0">
            <a:spAutoFit/>
          </a:bodyPr>
          <a:lstStyle/>
          <a:p>
            <a:r>
              <a:rPr lang="en-US" altLang="zh-TW" dirty="0" smtClean="0">
                <a:solidFill>
                  <a:schemeClr val="tx2"/>
                </a:solidFill>
                <a:latin typeface="Comic Sans MS" panose="030F0702030302020204" pitchFamily="66" charset="0"/>
                <a:cs typeface="Times New Roman" panose="02020603050405020304" pitchFamily="18" charset="0"/>
              </a:rPr>
              <a:t>Better relation between Ni</a:t>
            </a:r>
            <a:r>
              <a:rPr lang="en-US" altLang="zh-TW" dirty="0">
                <a:solidFill>
                  <a:schemeClr val="tx2"/>
                </a:solidFill>
                <a:latin typeface="Comic Sans MS" panose="030F0702030302020204" pitchFamily="66" charset="0"/>
                <a:cs typeface="Times New Roman" panose="02020603050405020304" pitchFamily="18" charset="0"/>
              </a:rPr>
              <a:t>ñ</a:t>
            </a:r>
            <a:r>
              <a:rPr lang="en-US" altLang="zh-TW" dirty="0" smtClean="0">
                <a:solidFill>
                  <a:schemeClr val="tx2"/>
                </a:solidFill>
                <a:latin typeface="Comic Sans MS" panose="030F0702030302020204" pitchFamily="66" charset="0"/>
                <a:cs typeface="Times New Roman" panose="02020603050405020304" pitchFamily="18" charset="0"/>
              </a:rPr>
              <a:t>o34 and </a:t>
            </a:r>
            <a:r>
              <a:rPr lang="en-US" altLang="zh-TW" dirty="0" err="1" smtClean="0">
                <a:solidFill>
                  <a:schemeClr val="tx2"/>
                </a:solidFill>
                <a:latin typeface="Comic Sans MS" panose="030F0702030302020204" pitchFamily="66" charset="0"/>
                <a:cs typeface="Times New Roman" panose="02020603050405020304" pitchFamily="18" charset="0"/>
              </a:rPr>
              <a:t>nEPIex</a:t>
            </a:r>
            <a:r>
              <a:rPr lang="en-US" altLang="zh-TW" dirty="0" smtClean="0">
                <a:solidFill>
                  <a:schemeClr val="tx2"/>
                </a:solidFill>
                <a:latin typeface="Comic Sans MS" panose="030F0702030302020204" pitchFamily="66" charset="0"/>
                <a:cs typeface="Times New Roman" panose="02020603050405020304" pitchFamily="18" charset="0"/>
              </a:rPr>
              <a:t> after the filtering due to the robust tropical-extratropical teleconnection</a:t>
            </a:r>
            <a:endParaRPr lang="zh-TW" altLang="en-US" dirty="0">
              <a:solidFill>
                <a:schemeClr val="tx2"/>
              </a:solidFill>
              <a:latin typeface="Comic Sans MS" panose="030F0702030302020204" pitchFamily="66" charset="0"/>
              <a:cs typeface="Times New Roman" panose="02020603050405020304" pitchFamily="18" charset="0"/>
            </a:endParaRPr>
          </a:p>
        </p:txBody>
      </p:sp>
      <p:pic>
        <p:nvPicPr>
          <p:cNvPr id="12" name="圖片 11"/>
          <p:cNvPicPr>
            <a:picLocks noChangeAspect="1"/>
          </p:cNvPicPr>
          <p:nvPr/>
        </p:nvPicPr>
        <p:blipFill rotWithShape="1">
          <a:blip r:embed="rId2" cstate="print">
            <a:extLst>
              <a:ext uri="{28A0092B-C50C-407E-A947-70E740481C1C}">
                <a14:useLocalDpi xmlns:a14="http://schemas.microsoft.com/office/drawing/2010/main" val="0"/>
              </a:ext>
            </a:extLst>
          </a:blip>
          <a:srcRect l="2034" r="16346" b="51111"/>
          <a:stretch/>
        </p:blipFill>
        <p:spPr>
          <a:xfrm>
            <a:off x="298400" y="2371680"/>
            <a:ext cx="8686260" cy="3571920"/>
          </a:xfrm>
          <a:prstGeom prst="rect">
            <a:avLst/>
          </a:prstGeom>
        </p:spPr>
      </p:pic>
      <p:sp>
        <p:nvSpPr>
          <p:cNvPr id="13" name="矩形 12">
            <a:extLst>
              <a:ext uri="{FF2B5EF4-FFF2-40B4-BE49-F238E27FC236}">
                <a16:creationId xmlns:a16="http://schemas.microsoft.com/office/drawing/2014/main" id="{29165167-92E3-48FD-88DE-AE95B2E6CE67}"/>
              </a:ext>
            </a:extLst>
          </p:cNvPr>
          <p:cNvSpPr/>
          <p:nvPr/>
        </p:nvSpPr>
        <p:spPr>
          <a:xfrm>
            <a:off x="1748857" y="397239"/>
            <a:ext cx="5153975" cy="646331"/>
          </a:xfrm>
          <a:prstGeom prst="rect">
            <a:avLst/>
          </a:prstGeom>
        </p:spPr>
        <p:txBody>
          <a:bodyPr wrap="none">
            <a:spAutoFit/>
          </a:bodyPr>
          <a:lstStyle/>
          <a:p>
            <a:r>
              <a:rPr lang="en-US" altLang="zh-TW" sz="3600" b="1" dirty="0">
                <a:solidFill>
                  <a:srgbClr val="0000FF"/>
                </a:solidFill>
                <a:latin typeface="Comic Sans MS" panose="030F0702030302020204" pitchFamily="66" charset="0"/>
              </a:rPr>
              <a:t>Extra-tropical forcing</a:t>
            </a:r>
            <a:endParaRPr lang="zh-TW" altLang="en-US" sz="3600" b="1" dirty="0">
              <a:solidFill>
                <a:srgbClr val="0000FF"/>
              </a:solidFill>
              <a:latin typeface="Comic Sans MS" panose="030F0702030302020204" pitchFamily="66" charset="0"/>
            </a:endParaRPr>
          </a:p>
        </p:txBody>
      </p:sp>
      <p:sp>
        <p:nvSpPr>
          <p:cNvPr id="14" name="矩形 13"/>
          <p:cNvSpPr/>
          <p:nvPr/>
        </p:nvSpPr>
        <p:spPr>
          <a:xfrm>
            <a:off x="247069" y="1091337"/>
            <a:ext cx="5866048" cy="4676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ECC7049A-798F-4120-B60D-B53DE8679576}"/>
                  </a:ext>
                </a:extLst>
              </p:cNvPr>
              <p:cNvSpPr txBox="1"/>
              <p:nvPr/>
            </p:nvSpPr>
            <p:spPr>
              <a:xfrm>
                <a:off x="381000" y="1163140"/>
                <a:ext cx="5561266" cy="307777"/>
              </a:xfrm>
              <a:prstGeom prst="rect">
                <a:avLst/>
              </a:prstGeom>
              <a:noFill/>
            </p:spPr>
            <p:txBody>
              <a:bodyPr wrap="none" lIns="0" tIns="0" rIns="0" bIns="0" rtlCol="0">
                <a:spAutoFit/>
              </a:bodyPr>
              <a:lstStyle/>
              <a:p>
                <a14:m>
                  <m:oMath xmlns:m="http://schemas.openxmlformats.org/officeDocument/2006/math">
                    <m:sSub>
                      <m:sSubPr>
                        <m:ctrlPr>
                          <a:rPr lang="en-US" altLang="zh-TW" sz="2000" i="1" smtClean="0">
                            <a:solidFill>
                              <a:schemeClr val="accent1">
                                <a:lumMod val="75000"/>
                              </a:schemeClr>
                            </a:solidFill>
                            <a:latin typeface="Cambria Math" panose="02040503050406030204" pitchFamily="18" charset="0"/>
                          </a:rPr>
                        </m:ctrlPr>
                      </m:sSubPr>
                      <m:e>
                        <m:r>
                          <a:rPr lang="en-US" altLang="zh-TW" sz="2000" i="1">
                            <a:solidFill>
                              <a:schemeClr val="accent1">
                                <a:lumMod val="75000"/>
                              </a:schemeClr>
                            </a:solidFill>
                            <a:latin typeface="Cambria Math" panose="02040503050406030204" pitchFamily="18" charset="0"/>
                          </a:rPr>
                          <m:t>𝑛𝐸𝑃𝐼</m:t>
                        </m:r>
                      </m:e>
                      <m:sub>
                        <m:r>
                          <a:rPr lang="en-US" altLang="zh-TW" sz="2000" b="0" i="1" smtClean="0">
                            <a:solidFill>
                              <a:schemeClr val="accent1">
                                <a:lumMod val="75000"/>
                              </a:schemeClr>
                            </a:solidFill>
                            <a:latin typeface="Cambria Math" panose="02040503050406030204" pitchFamily="18" charset="0"/>
                          </a:rPr>
                          <m:t>𝐸𝑋</m:t>
                        </m:r>
                      </m:sub>
                    </m:sSub>
                    <m:r>
                      <a:rPr lang="en-US" altLang="zh-TW" sz="2000" i="1" smtClean="0">
                        <a:solidFill>
                          <a:schemeClr val="tx2"/>
                        </a:solidFill>
                        <a:latin typeface="Cambria Math" panose="02040503050406030204" pitchFamily="18" charset="0"/>
                      </a:rPr>
                      <m:t>=</m:t>
                    </m:r>
                  </m:oMath>
                </a14:m>
                <a:r>
                  <a:rPr lang="zh-TW" altLang="en-US" sz="2000" dirty="0">
                    <a:latin typeface="Comic Sans MS" panose="030F0702030302020204" pitchFamily="66" charset="0"/>
                  </a:rPr>
                  <a:t> </a:t>
                </a:r>
                <a14:m>
                  <m:oMath xmlns:m="http://schemas.openxmlformats.org/officeDocument/2006/math">
                    <m:r>
                      <a:rPr lang="en-US" altLang="zh-TW" sz="2000" i="1" dirty="0">
                        <a:solidFill>
                          <a:schemeClr val="tx2"/>
                        </a:solidFill>
                        <a:latin typeface="Cambria Math" panose="02040503050406030204" pitchFamily="18" charset="0"/>
                        <a:ea typeface="Cambria Math" panose="02040503050406030204" pitchFamily="18" charset="0"/>
                      </a:rPr>
                      <m:t>−</m:t>
                    </m:r>
                  </m:oMath>
                </a14:m>
                <a:r>
                  <a:rPr lang="en-US" altLang="zh-TW" sz="2000" dirty="0" smtClean="0">
                    <a:solidFill>
                      <a:schemeClr val="tx2"/>
                    </a:solidFill>
                    <a:latin typeface="Comic Sans MS" panose="030F0702030302020204" pitchFamily="66" charset="0"/>
                  </a:rPr>
                  <a:t>[(</a:t>
                </a:r>
                <a14:m>
                  <m:oMath xmlns:m="http://schemas.openxmlformats.org/officeDocument/2006/math">
                    <m:r>
                      <a:rPr lang="en-US" altLang="zh-TW" sz="2000" i="1" dirty="0" smtClean="0">
                        <a:solidFill>
                          <a:schemeClr val="tx2"/>
                        </a:solidFill>
                        <a:latin typeface="Cambria Math" panose="02040503050406030204" pitchFamily="18" charset="0"/>
                        <a:ea typeface="Cambria Math" panose="02040503050406030204" pitchFamily="18" charset="0"/>
                      </a:rPr>
                      <m:t>−</m:t>
                    </m:r>
                    <m:r>
                      <m:rPr>
                        <m:sty m:val="p"/>
                      </m:rPr>
                      <a:rPr lang="en-US" altLang="zh-TW" sz="2000" b="0" i="0" dirty="0" smtClean="0">
                        <a:solidFill>
                          <a:schemeClr val="tx2"/>
                        </a:solidFill>
                        <a:latin typeface="Cambria Math" panose="02040503050406030204" pitchFamily="18" charset="0"/>
                        <a:ea typeface="Cambria Math" panose="02040503050406030204" pitchFamily="18" charset="0"/>
                      </a:rPr>
                      <m:t>n</m:t>
                    </m:r>
                  </m:oMath>
                </a14:m>
                <a:r>
                  <a:rPr lang="en-US" altLang="zh-TW" sz="2000" dirty="0" smtClean="0">
                    <a:solidFill>
                      <a:schemeClr val="tx2"/>
                    </a:solidFill>
                    <a:latin typeface="Comic Sans MS" panose="030F0702030302020204" pitchFamily="66" charset="0"/>
                  </a:rPr>
                  <a:t>SLP</a:t>
                </a:r>
                <a:r>
                  <a:rPr lang="en-US" altLang="zh-TW" sz="2000" baseline="-25000" dirty="0" smtClean="0">
                    <a:solidFill>
                      <a:schemeClr val="tx2"/>
                    </a:solidFill>
                    <a:latin typeface="Comic Sans MS" panose="030F0702030302020204" pitchFamily="66" charset="0"/>
                  </a:rPr>
                  <a:t>1</a:t>
                </a:r>
                <a:r>
                  <a:rPr lang="en-US" altLang="zh-TW" sz="2000" dirty="0" smtClean="0">
                    <a:solidFill>
                      <a:schemeClr val="tx2"/>
                    </a:solidFill>
                    <a:latin typeface="Comic Sans MS" panose="030F0702030302020204" pitchFamily="66" charset="0"/>
                  </a:rPr>
                  <a:t> + nSLP</a:t>
                </a:r>
                <a:r>
                  <a:rPr lang="en-US" altLang="zh-TW" sz="2000" baseline="-25000" dirty="0" smtClean="0">
                    <a:solidFill>
                      <a:schemeClr val="tx2"/>
                    </a:solidFill>
                    <a:latin typeface="Comic Sans MS" panose="030F0702030302020204" pitchFamily="66" charset="0"/>
                  </a:rPr>
                  <a:t>2</a:t>
                </a:r>
                <a:r>
                  <a:rPr lang="en-US" altLang="zh-TW" sz="2000" dirty="0" smtClean="0">
                    <a:solidFill>
                      <a:schemeClr val="tx2"/>
                    </a:solidFill>
                    <a:latin typeface="Comic Sans MS" panose="030F0702030302020204" pitchFamily="66" charset="0"/>
                  </a:rPr>
                  <a:t>)+ (sSLP</a:t>
                </a:r>
                <a:r>
                  <a:rPr lang="en-US" altLang="zh-TW" sz="2000" baseline="-25000" dirty="0" smtClean="0">
                    <a:solidFill>
                      <a:schemeClr val="tx2"/>
                    </a:solidFill>
                    <a:latin typeface="Comic Sans MS" panose="030F0702030302020204" pitchFamily="66" charset="0"/>
                  </a:rPr>
                  <a:t>1</a:t>
                </a:r>
                <a:r>
                  <a:rPr lang="en-US" altLang="zh-TW" sz="2000" dirty="0" smtClean="0">
                    <a:solidFill>
                      <a:schemeClr val="tx2"/>
                    </a:solidFill>
                    <a:latin typeface="Comic Sans MS" panose="030F0702030302020204" pitchFamily="66" charset="0"/>
                  </a:rPr>
                  <a:t> + sSLP</a:t>
                </a:r>
                <a:r>
                  <a:rPr lang="en-US" altLang="zh-TW" sz="2000" baseline="-25000" dirty="0" smtClean="0">
                    <a:solidFill>
                      <a:schemeClr val="tx2"/>
                    </a:solidFill>
                    <a:latin typeface="Comic Sans MS" panose="030F0702030302020204" pitchFamily="66" charset="0"/>
                  </a:rPr>
                  <a:t>2</a:t>
                </a:r>
                <a:r>
                  <a:rPr lang="en-US" altLang="zh-TW" sz="2000" dirty="0" smtClean="0">
                    <a:solidFill>
                      <a:schemeClr val="tx2"/>
                    </a:solidFill>
                    <a:latin typeface="Comic Sans MS" panose="030F0702030302020204" pitchFamily="66" charset="0"/>
                  </a:rPr>
                  <a:t>)]</a:t>
                </a:r>
                <a:endParaRPr lang="zh-TW" altLang="en-US" sz="2000" dirty="0">
                  <a:solidFill>
                    <a:schemeClr val="tx2"/>
                  </a:solidFill>
                  <a:latin typeface="Comic Sans MS" panose="030F0702030302020204" pitchFamily="66" charset="0"/>
                </a:endParaRPr>
              </a:p>
            </p:txBody>
          </p:sp>
        </mc:Choice>
        <mc:Fallback xmlns="">
          <p:sp>
            <p:nvSpPr>
              <p:cNvPr id="15" name="文字方塊 14">
                <a:extLst>
                  <a:ext uri="{FF2B5EF4-FFF2-40B4-BE49-F238E27FC236}">
                    <a16:creationId xmlns:a16="http://schemas.microsoft.com/office/drawing/2014/main" id="{ECC7049A-798F-4120-B60D-B53DE8679576}"/>
                  </a:ext>
                </a:extLst>
              </p:cNvPr>
              <p:cNvSpPr txBox="1">
                <a:spLocks noRot="1" noChangeAspect="1" noMove="1" noResize="1" noEditPoints="1" noAdjustHandles="1" noChangeArrowheads="1" noChangeShapeType="1" noTextEdit="1"/>
              </p:cNvSpPr>
              <p:nvPr/>
            </p:nvSpPr>
            <p:spPr>
              <a:xfrm>
                <a:off x="381000" y="1163140"/>
                <a:ext cx="5561266" cy="307777"/>
              </a:xfrm>
              <a:prstGeom prst="rect">
                <a:avLst/>
              </a:prstGeom>
              <a:blipFill>
                <a:blip r:embed="rId3"/>
                <a:stretch>
                  <a:fillRect l="-1645" t="-26000" r="-1754" b="-500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6903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rotWithShape="1">
          <a:blip r:embed="rId2" cstate="print">
            <a:extLst>
              <a:ext uri="{28A0092B-C50C-407E-A947-70E740481C1C}">
                <a14:useLocalDpi xmlns:a14="http://schemas.microsoft.com/office/drawing/2010/main" val="0"/>
              </a:ext>
            </a:extLst>
          </a:blip>
          <a:srcRect l="3687" t="49931" r="2676" b="2093"/>
          <a:stretch/>
        </p:blipFill>
        <p:spPr>
          <a:xfrm>
            <a:off x="134180" y="2202676"/>
            <a:ext cx="8857420" cy="4366013"/>
          </a:xfrm>
          <a:prstGeom prst="rect">
            <a:avLst/>
          </a:prstGeom>
        </p:spPr>
      </p:pic>
      <p:sp>
        <p:nvSpPr>
          <p:cNvPr id="3" name="文字方塊 2"/>
          <p:cNvSpPr txBox="1"/>
          <p:nvPr/>
        </p:nvSpPr>
        <p:spPr>
          <a:xfrm>
            <a:off x="0" y="2454865"/>
            <a:ext cx="2114681" cy="369332"/>
          </a:xfrm>
          <a:prstGeom prst="rect">
            <a:avLst/>
          </a:prstGeom>
          <a:noFill/>
        </p:spPr>
        <p:txBody>
          <a:bodyPr wrap="none" rtlCol="0">
            <a:spAutoFit/>
          </a:bodyPr>
          <a:lstStyle/>
          <a:p>
            <a:r>
              <a:rPr lang="en-US" altLang="zh-TW" dirty="0" smtClean="0">
                <a:solidFill>
                  <a:srgbClr val="FF0000"/>
                </a:solidFill>
                <a:latin typeface="Comic Sans MS" panose="030F0702030302020204" pitchFamily="66" charset="0"/>
                <a:cs typeface="Times New Roman" panose="02020603050405020304" pitchFamily="18" charset="0"/>
              </a:rPr>
              <a:t>Unfiltered </a:t>
            </a:r>
            <a:r>
              <a:rPr lang="en-US" altLang="zh-TW" dirty="0" err="1" smtClean="0">
                <a:solidFill>
                  <a:srgbClr val="FF0000"/>
                </a:solidFill>
                <a:latin typeface="Comic Sans MS" panose="030F0702030302020204" pitchFamily="66" charset="0"/>
                <a:cs typeface="Times New Roman" panose="02020603050405020304" pitchFamily="18" charset="0"/>
              </a:rPr>
              <a:t>nEPI</a:t>
            </a:r>
            <a:r>
              <a:rPr lang="en-US" altLang="zh-TW" baseline="-25000" dirty="0" err="1" smtClean="0">
                <a:solidFill>
                  <a:srgbClr val="FF0000"/>
                </a:solidFill>
                <a:latin typeface="Comic Sans MS" panose="030F0702030302020204" pitchFamily="66" charset="0"/>
                <a:cs typeface="Times New Roman" panose="02020603050405020304" pitchFamily="18" charset="0"/>
              </a:rPr>
              <a:t>EX</a:t>
            </a:r>
            <a:endParaRPr lang="zh-TW" altLang="en-US" baseline="-25000" dirty="0">
              <a:solidFill>
                <a:srgbClr val="FF0000"/>
              </a:solidFill>
              <a:latin typeface="Comic Sans MS" panose="030F0702030302020204" pitchFamily="66" charset="0"/>
              <a:cs typeface="Times New Roman" panose="02020603050405020304" pitchFamily="18" charset="0"/>
            </a:endParaRPr>
          </a:p>
        </p:txBody>
      </p:sp>
      <p:sp>
        <p:nvSpPr>
          <p:cNvPr id="11" name="文字方塊 10"/>
          <p:cNvSpPr txBox="1"/>
          <p:nvPr/>
        </p:nvSpPr>
        <p:spPr>
          <a:xfrm>
            <a:off x="332723" y="6445866"/>
            <a:ext cx="2108269" cy="369332"/>
          </a:xfrm>
          <a:prstGeom prst="rect">
            <a:avLst/>
          </a:prstGeom>
          <a:noFill/>
        </p:spPr>
        <p:txBody>
          <a:bodyPr wrap="none" rtlCol="0">
            <a:spAutoFit/>
          </a:bodyPr>
          <a:lstStyle/>
          <a:p>
            <a:r>
              <a:rPr lang="en-US" altLang="zh-TW" dirty="0" err="1" smtClean="0">
                <a:solidFill>
                  <a:srgbClr val="FF0000"/>
                </a:solidFill>
                <a:latin typeface="Comic Sans MS" panose="030F0702030302020204" pitchFamily="66" charset="0"/>
                <a:cs typeface="Times New Roman" panose="02020603050405020304" pitchFamily="18" charset="0"/>
              </a:rPr>
              <a:t>Lowpassed</a:t>
            </a:r>
            <a:r>
              <a:rPr lang="en-US" altLang="zh-TW" dirty="0" smtClean="0">
                <a:solidFill>
                  <a:srgbClr val="FF0000"/>
                </a:solidFill>
                <a:latin typeface="Comic Sans MS" panose="030F0702030302020204" pitchFamily="66" charset="0"/>
                <a:cs typeface="Times New Roman" panose="02020603050405020304" pitchFamily="18" charset="0"/>
              </a:rPr>
              <a:t> </a:t>
            </a:r>
            <a:r>
              <a:rPr lang="en-US" altLang="zh-TW" dirty="0" err="1" smtClean="0">
                <a:solidFill>
                  <a:srgbClr val="FF0000"/>
                </a:solidFill>
                <a:latin typeface="Comic Sans MS" panose="030F0702030302020204" pitchFamily="66" charset="0"/>
                <a:cs typeface="Times New Roman" panose="02020603050405020304" pitchFamily="18" charset="0"/>
              </a:rPr>
              <a:t>nEPI</a:t>
            </a:r>
            <a:r>
              <a:rPr lang="en-US" altLang="zh-TW" baseline="-25000" dirty="0" err="1" smtClean="0">
                <a:solidFill>
                  <a:srgbClr val="FF0000"/>
                </a:solidFill>
                <a:latin typeface="Comic Sans MS" panose="030F0702030302020204" pitchFamily="66" charset="0"/>
                <a:cs typeface="Times New Roman" panose="02020603050405020304" pitchFamily="18" charset="0"/>
              </a:rPr>
              <a:t>EX</a:t>
            </a:r>
            <a:endParaRPr lang="zh-TW" altLang="en-US" baseline="-25000" dirty="0">
              <a:solidFill>
                <a:srgbClr val="FF0000"/>
              </a:solidFill>
              <a:latin typeface="Comic Sans MS" panose="030F0702030302020204" pitchFamily="66" charset="0"/>
              <a:cs typeface="Times New Roman" panose="02020603050405020304" pitchFamily="18" charset="0"/>
            </a:endParaRPr>
          </a:p>
        </p:txBody>
      </p:sp>
      <p:sp>
        <p:nvSpPr>
          <p:cNvPr id="4" name="文字方塊 3"/>
          <p:cNvSpPr txBox="1"/>
          <p:nvPr/>
        </p:nvSpPr>
        <p:spPr>
          <a:xfrm>
            <a:off x="-11290" y="1630773"/>
            <a:ext cx="6665607" cy="461665"/>
          </a:xfrm>
          <a:prstGeom prst="rect">
            <a:avLst/>
          </a:prstGeom>
          <a:noFill/>
        </p:spPr>
        <p:txBody>
          <a:bodyPr wrap="none" rtlCol="0">
            <a:spAutoFit/>
          </a:bodyPr>
          <a:lstStyle/>
          <a:p>
            <a:r>
              <a:rPr lang="en-US" altLang="zh-TW" sz="2400" dirty="0" smtClean="0">
                <a:solidFill>
                  <a:schemeClr val="tx2"/>
                </a:solidFill>
                <a:latin typeface="Comic Sans MS" panose="030F0702030302020204" pitchFamily="66" charset="0"/>
                <a:cs typeface="Times New Roman" panose="02020603050405020304" pitchFamily="18" charset="0"/>
              </a:rPr>
              <a:t>The correlation map of SST/SLP with </a:t>
            </a:r>
            <a:r>
              <a:rPr lang="en-US" altLang="zh-TW" sz="2400" dirty="0" err="1" smtClean="0">
                <a:solidFill>
                  <a:schemeClr val="tx2"/>
                </a:solidFill>
                <a:latin typeface="Comic Sans MS" panose="030F0702030302020204" pitchFamily="66" charset="0"/>
                <a:cs typeface="Times New Roman" panose="02020603050405020304" pitchFamily="18" charset="0"/>
              </a:rPr>
              <a:t>nEPI</a:t>
            </a:r>
            <a:r>
              <a:rPr lang="en-US" altLang="zh-TW" sz="2400" baseline="-25000" dirty="0" err="1" smtClean="0">
                <a:solidFill>
                  <a:schemeClr val="tx2"/>
                </a:solidFill>
                <a:latin typeface="Comic Sans MS" panose="030F0702030302020204" pitchFamily="66" charset="0"/>
                <a:cs typeface="Times New Roman" panose="02020603050405020304" pitchFamily="18" charset="0"/>
              </a:rPr>
              <a:t>EX</a:t>
            </a:r>
            <a:endParaRPr lang="zh-TW" altLang="en-US" sz="2400" baseline="-25000" dirty="0">
              <a:solidFill>
                <a:schemeClr val="tx2"/>
              </a:solidFill>
              <a:latin typeface="Comic Sans MS" panose="030F0702030302020204" pitchFamily="66" charset="0"/>
              <a:cs typeface="Times New Roman" panose="02020603050405020304" pitchFamily="18" charset="0"/>
            </a:endParaRPr>
          </a:p>
        </p:txBody>
      </p:sp>
      <p:sp>
        <p:nvSpPr>
          <p:cNvPr id="13" name="矩形 12">
            <a:extLst>
              <a:ext uri="{FF2B5EF4-FFF2-40B4-BE49-F238E27FC236}">
                <a16:creationId xmlns:a16="http://schemas.microsoft.com/office/drawing/2014/main" id="{29165167-92E3-48FD-88DE-AE95B2E6CE67}"/>
              </a:ext>
            </a:extLst>
          </p:cNvPr>
          <p:cNvSpPr/>
          <p:nvPr/>
        </p:nvSpPr>
        <p:spPr>
          <a:xfrm>
            <a:off x="1748857" y="397239"/>
            <a:ext cx="5153975" cy="646331"/>
          </a:xfrm>
          <a:prstGeom prst="rect">
            <a:avLst/>
          </a:prstGeom>
        </p:spPr>
        <p:txBody>
          <a:bodyPr wrap="none">
            <a:spAutoFit/>
          </a:bodyPr>
          <a:lstStyle/>
          <a:p>
            <a:r>
              <a:rPr lang="en-US" altLang="zh-TW" sz="3600" b="1" dirty="0">
                <a:solidFill>
                  <a:srgbClr val="0000FF"/>
                </a:solidFill>
                <a:latin typeface="Comic Sans MS" panose="030F0702030302020204" pitchFamily="66" charset="0"/>
              </a:rPr>
              <a:t>Extra-tropical forcing</a:t>
            </a:r>
            <a:endParaRPr lang="zh-TW" altLang="en-US" sz="3600" b="1" dirty="0">
              <a:solidFill>
                <a:srgbClr val="0000FF"/>
              </a:solidFill>
              <a:latin typeface="Comic Sans MS" panose="030F0702030302020204" pitchFamily="66" charset="0"/>
            </a:endParaRPr>
          </a:p>
        </p:txBody>
      </p:sp>
      <p:sp>
        <p:nvSpPr>
          <p:cNvPr id="14" name="矩形 13"/>
          <p:cNvSpPr/>
          <p:nvPr/>
        </p:nvSpPr>
        <p:spPr>
          <a:xfrm>
            <a:off x="247069" y="1091337"/>
            <a:ext cx="5866048" cy="4676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ECC7049A-798F-4120-B60D-B53DE8679576}"/>
                  </a:ext>
                </a:extLst>
              </p:cNvPr>
              <p:cNvSpPr txBox="1"/>
              <p:nvPr/>
            </p:nvSpPr>
            <p:spPr>
              <a:xfrm>
                <a:off x="381000" y="1163140"/>
                <a:ext cx="5561266" cy="307777"/>
              </a:xfrm>
              <a:prstGeom prst="rect">
                <a:avLst/>
              </a:prstGeom>
              <a:noFill/>
            </p:spPr>
            <p:txBody>
              <a:bodyPr wrap="none" lIns="0" tIns="0" rIns="0" bIns="0" rtlCol="0">
                <a:spAutoFit/>
              </a:bodyPr>
              <a:lstStyle/>
              <a:p>
                <a14:m>
                  <m:oMath xmlns:m="http://schemas.openxmlformats.org/officeDocument/2006/math">
                    <m:sSub>
                      <m:sSubPr>
                        <m:ctrlPr>
                          <a:rPr lang="en-US" altLang="zh-TW" sz="2000" i="1" smtClean="0">
                            <a:solidFill>
                              <a:schemeClr val="accent1">
                                <a:lumMod val="75000"/>
                              </a:schemeClr>
                            </a:solidFill>
                            <a:latin typeface="Cambria Math" panose="02040503050406030204" pitchFamily="18" charset="0"/>
                          </a:rPr>
                        </m:ctrlPr>
                      </m:sSubPr>
                      <m:e>
                        <m:r>
                          <a:rPr lang="en-US" altLang="zh-TW" sz="2000" i="1">
                            <a:solidFill>
                              <a:schemeClr val="accent1">
                                <a:lumMod val="75000"/>
                              </a:schemeClr>
                            </a:solidFill>
                            <a:latin typeface="Cambria Math" panose="02040503050406030204" pitchFamily="18" charset="0"/>
                          </a:rPr>
                          <m:t>𝑛𝐸𝑃𝐼</m:t>
                        </m:r>
                      </m:e>
                      <m:sub>
                        <m:r>
                          <a:rPr lang="en-US" altLang="zh-TW" sz="2000" b="0" i="1" smtClean="0">
                            <a:solidFill>
                              <a:schemeClr val="accent1">
                                <a:lumMod val="75000"/>
                              </a:schemeClr>
                            </a:solidFill>
                            <a:latin typeface="Cambria Math" panose="02040503050406030204" pitchFamily="18" charset="0"/>
                          </a:rPr>
                          <m:t>𝐸𝑋</m:t>
                        </m:r>
                      </m:sub>
                    </m:sSub>
                    <m:r>
                      <a:rPr lang="en-US" altLang="zh-TW" sz="2000" i="1" smtClean="0">
                        <a:solidFill>
                          <a:schemeClr val="tx2"/>
                        </a:solidFill>
                        <a:latin typeface="Cambria Math" panose="02040503050406030204" pitchFamily="18" charset="0"/>
                      </a:rPr>
                      <m:t>=</m:t>
                    </m:r>
                  </m:oMath>
                </a14:m>
                <a:r>
                  <a:rPr lang="zh-TW" altLang="en-US" sz="2000" dirty="0">
                    <a:latin typeface="Comic Sans MS" panose="030F0702030302020204" pitchFamily="66" charset="0"/>
                  </a:rPr>
                  <a:t> </a:t>
                </a:r>
                <a14:m>
                  <m:oMath xmlns:m="http://schemas.openxmlformats.org/officeDocument/2006/math">
                    <m:r>
                      <a:rPr lang="en-US" altLang="zh-TW" sz="2000" i="1" dirty="0">
                        <a:solidFill>
                          <a:schemeClr val="tx2"/>
                        </a:solidFill>
                        <a:latin typeface="Cambria Math" panose="02040503050406030204" pitchFamily="18" charset="0"/>
                        <a:ea typeface="Cambria Math" panose="02040503050406030204" pitchFamily="18" charset="0"/>
                      </a:rPr>
                      <m:t>−</m:t>
                    </m:r>
                  </m:oMath>
                </a14:m>
                <a:r>
                  <a:rPr lang="en-US" altLang="zh-TW" sz="2000" dirty="0" smtClean="0">
                    <a:solidFill>
                      <a:schemeClr val="tx2"/>
                    </a:solidFill>
                    <a:latin typeface="Comic Sans MS" panose="030F0702030302020204" pitchFamily="66" charset="0"/>
                  </a:rPr>
                  <a:t>[(</a:t>
                </a:r>
                <a14:m>
                  <m:oMath xmlns:m="http://schemas.openxmlformats.org/officeDocument/2006/math">
                    <m:r>
                      <a:rPr lang="en-US" altLang="zh-TW" sz="2000" i="1" dirty="0" smtClean="0">
                        <a:solidFill>
                          <a:schemeClr val="tx2"/>
                        </a:solidFill>
                        <a:latin typeface="Cambria Math" panose="02040503050406030204" pitchFamily="18" charset="0"/>
                        <a:ea typeface="Cambria Math" panose="02040503050406030204" pitchFamily="18" charset="0"/>
                      </a:rPr>
                      <m:t>−</m:t>
                    </m:r>
                    <m:r>
                      <m:rPr>
                        <m:sty m:val="p"/>
                      </m:rPr>
                      <a:rPr lang="en-US" altLang="zh-TW" sz="2000" b="0" i="0" dirty="0" smtClean="0">
                        <a:solidFill>
                          <a:schemeClr val="tx2"/>
                        </a:solidFill>
                        <a:latin typeface="Cambria Math" panose="02040503050406030204" pitchFamily="18" charset="0"/>
                        <a:ea typeface="Cambria Math" panose="02040503050406030204" pitchFamily="18" charset="0"/>
                      </a:rPr>
                      <m:t>n</m:t>
                    </m:r>
                  </m:oMath>
                </a14:m>
                <a:r>
                  <a:rPr lang="en-US" altLang="zh-TW" sz="2000" dirty="0" smtClean="0">
                    <a:solidFill>
                      <a:schemeClr val="tx2"/>
                    </a:solidFill>
                    <a:latin typeface="Comic Sans MS" panose="030F0702030302020204" pitchFamily="66" charset="0"/>
                  </a:rPr>
                  <a:t>SLP</a:t>
                </a:r>
                <a:r>
                  <a:rPr lang="en-US" altLang="zh-TW" sz="2000" baseline="-25000" dirty="0" smtClean="0">
                    <a:solidFill>
                      <a:schemeClr val="tx2"/>
                    </a:solidFill>
                    <a:latin typeface="Comic Sans MS" panose="030F0702030302020204" pitchFamily="66" charset="0"/>
                  </a:rPr>
                  <a:t>1</a:t>
                </a:r>
                <a:r>
                  <a:rPr lang="en-US" altLang="zh-TW" sz="2000" dirty="0" smtClean="0">
                    <a:solidFill>
                      <a:schemeClr val="tx2"/>
                    </a:solidFill>
                    <a:latin typeface="Comic Sans MS" panose="030F0702030302020204" pitchFamily="66" charset="0"/>
                  </a:rPr>
                  <a:t> + nSLP</a:t>
                </a:r>
                <a:r>
                  <a:rPr lang="en-US" altLang="zh-TW" sz="2000" baseline="-25000" dirty="0" smtClean="0">
                    <a:solidFill>
                      <a:schemeClr val="tx2"/>
                    </a:solidFill>
                    <a:latin typeface="Comic Sans MS" panose="030F0702030302020204" pitchFamily="66" charset="0"/>
                  </a:rPr>
                  <a:t>2</a:t>
                </a:r>
                <a:r>
                  <a:rPr lang="en-US" altLang="zh-TW" sz="2000" dirty="0" smtClean="0">
                    <a:solidFill>
                      <a:schemeClr val="tx2"/>
                    </a:solidFill>
                    <a:latin typeface="Comic Sans MS" panose="030F0702030302020204" pitchFamily="66" charset="0"/>
                  </a:rPr>
                  <a:t>)+ (sSLP</a:t>
                </a:r>
                <a:r>
                  <a:rPr lang="en-US" altLang="zh-TW" sz="2000" baseline="-25000" dirty="0" smtClean="0">
                    <a:solidFill>
                      <a:schemeClr val="tx2"/>
                    </a:solidFill>
                    <a:latin typeface="Comic Sans MS" panose="030F0702030302020204" pitchFamily="66" charset="0"/>
                  </a:rPr>
                  <a:t>1</a:t>
                </a:r>
                <a:r>
                  <a:rPr lang="en-US" altLang="zh-TW" sz="2000" dirty="0" smtClean="0">
                    <a:solidFill>
                      <a:schemeClr val="tx2"/>
                    </a:solidFill>
                    <a:latin typeface="Comic Sans MS" panose="030F0702030302020204" pitchFamily="66" charset="0"/>
                  </a:rPr>
                  <a:t> + sSLP</a:t>
                </a:r>
                <a:r>
                  <a:rPr lang="en-US" altLang="zh-TW" sz="2000" baseline="-25000" dirty="0" smtClean="0">
                    <a:solidFill>
                      <a:schemeClr val="tx2"/>
                    </a:solidFill>
                    <a:latin typeface="Comic Sans MS" panose="030F0702030302020204" pitchFamily="66" charset="0"/>
                  </a:rPr>
                  <a:t>2</a:t>
                </a:r>
                <a:r>
                  <a:rPr lang="en-US" altLang="zh-TW" sz="2000" dirty="0" smtClean="0">
                    <a:solidFill>
                      <a:schemeClr val="tx2"/>
                    </a:solidFill>
                    <a:latin typeface="Comic Sans MS" panose="030F0702030302020204" pitchFamily="66" charset="0"/>
                  </a:rPr>
                  <a:t>)]</a:t>
                </a:r>
                <a:endParaRPr lang="zh-TW" altLang="en-US" sz="2000" dirty="0">
                  <a:solidFill>
                    <a:schemeClr val="tx2"/>
                  </a:solidFill>
                  <a:latin typeface="Comic Sans MS" panose="030F0702030302020204" pitchFamily="66" charset="0"/>
                </a:endParaRPr>
              </a:p>
            </p:txBody>
          </p:sp>
        </mc:Choice>
        <mc:Fallback xmlns="">
          <p:sp>
            <p:nvSpPr>
              <p:cNvPr id="15" name="文字方塊 14">
                <a:extLst>
                  <a:ext uri="{FF2B5EF4-FFF2-40B4-BE49-F238E27FC236}">
                    <a16:creationId xmlns:a16="http://schemas.microsoft.com/office/drawing/2014/main" id="{ECC7049A-798F-4120-B60D-B53DE8679576}"/>
                  </a:ext>
                </a:extLst>
              </p:cNvPr>
              <p:cNvSpPr txBox="1">
                <a:spLocks noRot="1" noChangeAspect="1" noMove="1" noResize="1" noEditPoints="1" noAdjustHandles="1" noChangeArrowheads="1" noChangeShapeType="1" noTextEdit="1"/>
              </p:cNvSpPr>
              <p:nvPr/>
            </p:nvSpPr>
            <p:spPr>
              <a:xfrm>
                <a:off x="381000" y="1163140"/>
                <a:ext cx="5561266" cy="307777"/>
              </a:xfrm>
              <a:prstGeom prst="rect">
                <a:avLst/>
              </a:prstGeom>
              <a:blipFill>
                <a:blip r:embed="rId3"/>
                <a:stretch>
                  <a:fillRect l="-1645" t="-26000" r="-1754" b="-500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724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w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1064" y="94665"/>
            <a:ext cx="4800601" cy="668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2667000"/>
            <a:ext cx="3525324" cy="1200329"/>
          </a:xfrm>
          <a:prstGeom prst="rect">
            <a:avLst/>
          </a:prstGeom>
          <a:noFill/>
        </p:spPr>
        <p:txBody>
          <a:bodyPr wrap="none" rtlCol="0">
            <a:spAutoFit/>
          </a:bodyPr>
          <a:lstStyle/>
          <a:p>
            <a:r>
              <a:rPr lang="en-US" dirty="0" smtClean="0">
                <a:latin typeface="Comic Sans MS" panose="030F0702030302020204" pitchFamily="66" charset="0"/>
              </a:rPr>
              <a:t>Previous proposed mechanisms</a:t>
            </a:r>
          </a:p>
          <a:p>
            <a:pPr marL="342900" indent="-342900">
              <a:buAutoNum type="arabicParenR"/>
            </a:pPr>
            <a:r>
              <a:rPr lang="en-US" dirty="0" smtClean="0">
                <a:latin typeface="Comic Sans MS" panose="030F0702030302020204" pitchFamily="66" charset="0"/>
              </a:rPr>
              <a:t>SFM</a:t>
            </a:r>
          </a:p>
          <a:p>
            <a:pPr marL="342900" indent="-342900">
              <a:buAutoNum type="arabicParenR"/>
            </a:pPr>
            <a:r>
              <a:rPr lang="en-US" dirty="0" smtClean="0">
                <a:latin typeface="Comic Sans MS" panose="030F0702030302020204" pitchFamily="66" charset="0"/>
              </a:rPr>
              <a:t>PMM</a:t>
            </a:r>
          </a:p>
          <a:p>
            <a:pPr marL="342900" indent="-342900">
              <a:buAutoNum type="arabicParenR"/>
            </a:pPr>
            <a:r>
              <a:rPr lang="en-US" dirty="0" smtClean="0">
                <a:latin typeface="Comic Sans MS" panose="030F0702030302020204" pitchFamily="66" charset="0"/>
              </a:rPr>
              <a:t>TWC</a:t>
            </a:r>
            <a:endParaRPr lang="en-US" dirty="0">
              <a:latin typeface="Comic Sans MS" panose="030F0702030302020204" pitchFamily="66" charset="0"/>
            </a:endParaRPr>
          </a:p>
        </p:txBody>
      </p:sp>
      <p:sp>
        <p:nvSpPr>
          <p:cNvPr id="3" name="Rectangle 2"/>
          <p:cNvSpPr/>
          <p:nvPr/>
        </p:nvSpPr>
        <p:spPr>
          <a:xfrm>
            <a:off x="152400" y="1314271"/>
            <a:ext cx="3723168" cy="923330"/>
          </a:xfrm>
          <a:prstGeom prst="rect">
            <a:avLst/>
          </a:prstGeom>
        </p:spPr>
        <p:txBody>
          <a:bodyPr wrap="square">
            <a:spAutoFit/>
          </a:bodyPr>
          <a:lstStyle/>
          <a:p>
            <a:r>
              <a:rPr lang="en-US" dirty="0" smtClean="0">
                <a:latin typeface="Comic Sans MS" panose="030F0702030302020204" pitchFamily="66" charset="0"/>
              </a:rPr>
              <a:t>Corr. </a:t>
            </a:r>
            <a:r>
              <a:rPr lang="en-US" dirty="0">
                <a:latin typeface="Comic Sans MS" panose="030F0702030302020204" pitchFamily="66" charset="0"/>
              </a:rPr>
              <a:t>maps of the FMA(0)-averaged </a:t>
            </a:r>
            <a:r>
              <a:rPr lang="en-US" dirty="0" smtClean="0">
                <a:latin typeface="Comic Sans MS" panose="030F0702030302020204" pitchFamily="66" charset="0"/>
              </a:rPr>
              <a:t>VMI </a:t>
            </a:r>
            <a:r>
              <a:rPr lang="en-US" dirty="0">
                <a:latin typeface="Comic Sans MS" panose="030F0702030302020204" pitchFamily="66" charset="0"/>
              </a:rPr>
              <a:t>with </a:t>
            </a:r>
            <a:r>
              <a:rPr lang="en-US" dirty="0" smtClean="0">
                <a:latin typeface="Comic Sans MS" panose="030F0702030302020204" pitchFamily="66" charset="0"/>
              </a:rPr>
              <a:t>averaged SST </a:t>
            </a:r>
            <a:r>
              <a:rPr lang="en-US" dirty="0">
                <a:latin typeface="Comic Sans MS" panose="030F0702030302020204" pitchFamily="66" charset="0"/>
              </a:rPr>
              <a:t>and surface </a:t>
            </a:r>
            <a:r>
              <a:rPr lang="en-US" dirty="0" smtClean="0">
                <a:latin typeface="Comic Sans MS" panose="030F0702030302020204" pitchFamily="66" charset="0"/>
              </a:rPr>
              <a:t>wind anomalies </a:t>
            </a:r>
            <a:endParaRPr lang="en-US" dirty="0">
              <a:latin typeface="Comic Sans MS" panose="030F0702030302020204" pitchFamily="66" charset="0"/>
            </a:endParaRPr>
          </a:p>
        </p:txBody>
      </p:sp>
      <p:sp>
        <p:nvSpPr>
          <p:cNvPr id="5" name="Text Box 5"/>
          <p:cNvSpPr txBox="1">
            <a:spLocks noChangeArrowheads="1"/>
          </p:cNvSpPr>
          <p:nvPr/>
        </p:nvSpPr>
        <p:spPr bwMode="auto">
          <a:xfrm>
            <a:off x="76200" y="757535"/>
            <a:ext cx="4572000" cy="46166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533400" indent="-533400" eaLnBrk="0" hangingPunct="0">
              <a:defRPr kumimoji="1" b="1" u="sng">
                <a:solidFill>
                  <a:schemeClr val="tx1"/>
                </a:solidFill>
                <a:latin typeface="Times New Roman" pitchFamily="18" charset="0"/>
                <a:ea typeface="SimHei" pitchFamily="49" charset="-122"/>
              </a:defRPr>
            </a:lvl1pPr>
            <a:lvl2pPr eaLnBrk="0" hangingPunct="0">
              <a:defRPr kumimoji="1" b="1" u="sng">
                <a:solidFill>
                  <a:schemeClr val="tx1"/>
                </a:solidFill>
                <a:latin typeface="Times New Roman" pitchFamily="18" charset="0"/>
                <a:ea typeface="SimHei" pitchFamily="49" charset="-122"/>
              </a:defRPr>
            </a:lvl2pPr>
            <a:lvl3pPr eaLnBrk="0" hangingPunct="0">
              <a:defRPr kumimoji="1" b="1" u="sng">
                <a:solidFill>
                  <a:schemeClr val="tx1"/>
                </a:solidFill>
                <a:latin typeface="Times New Roman" pitchFamily="18" charset="0"/>
                <a:ea typeface="SimHei" pitchFamily="49" charset="-122"/>
              </a:defRPr>
            </a:lvl3pPr>
            <a:lvl4pPr eaLnBrk="0" hangingPunct="0">
              <a:defRPr kumimoji="1" b="1" u="sng">
                <a:solidFill>
                  <a:schemeClr val="tx1"/>
                </a:solidFill>
                <a:latin typeface="Times New Roman" pitchFamily="18" charset="0"/>
                <a:ea typeface="SimHei" pitchFamily="49" charset="-122"/>
              </a:defRPr>
            </a:lvl4pPr>
            <a:lvl5pPr eaLnBrk="0" hangingPunct="0">
              <a:defRPr kumimoji="1" b="1" u="sng">
                <a:solidFill>
                  <a:schemeClr val="tx1"/>
                </a:solidFill>
                <a:latin typeface="Times New Roman" pitchFamily="18" charset="0"/>
                <a:ea typeface="SimHei" pitchFamily="49" charset="-122"/>
              </a:defRPr>
            </a:lvl5pPr>
            <a:lvl6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6pPr>
            <a:lvl7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7pPr>
            <a:lvl8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8pPr>
            <a:lvl9pPr eaLnBrk="0" fontAlgn="base" hangingPunct="0">
              <a:lnSpc>
                <a:spcPct val="120000"/>
              </a:lnSpc>
              <a:spcBef>
                <a:spcPct val="50000"/>
              </a:spcBef>
              <a:spcAft>
                <a:spcPct val="0"/>
              </a:spcAft>
              <a:buFont typeface="Wingdings" pitchFamily="2" charset="2"/>
              <a:buChar char="q"/>
              <a:defRPr kumimoji="1" b="1" u="sng">
                <a:solidFill>
                  <a:schemeClr val="tx1"/>
                </a:solidFill>
                <a:latin typeface="Times New Roman" pitchFamily="18" charset="0"/>
                <a:ea typeface="SimHei" pitchFamily="49" charset="-122"/>
              </a:defRPr>
            </a:lvl9pPr>
          </a:lstStyle>
          <a:p>
            <a:pPr eaLnBrk="1" hangingPunct="1">
              <a:buFont typeface="Wingdings" pitchFamily="2" charset="2"/>
              <a:buNone/>
            </a:pPr>
            <a:r>
              <a:rPr lang="en-US" altLang="zh-CN" sz="2400" u="none" dirty="0" smtClean="0">
                <a:solidFill>
                  <a:srgbClr val="FF0000"/>
                </a:solidFill>
                <a:latin typeface="Comic Sans MS" panose="030F0702030302020204" pitchFamily="66" charset="0"/>
              </a:rPr>
              <a:t>How VM affects ENSO?</a:t>
            </a:r>
            <a:endParaRPr lang="zh-CN" altLang="en-US" dirty="0">
              <a:solidFill>
                <a:srgbClr val="FF0000"/>
              </a:solidFill>
              <a:latin typeface="Comic Sans MS" panose="030F0702030302020204" pitchFamily="66" charset="0"/>
            </a:endParaRPr>
          </a:p>
        </p:txBody>
      </p:sp>
      <p:sp>
        <p:nvSpPr>
          <p:cNvPr id="4" name="TextBox 3"/>
          <p:cNvSpPr txBox="1"/>
          <p:nvPr/>
        </p:nvSpPr>
        <p:spPr>
          <a:xfrm>
            <a:off x="7306523" y="-76200"/>
            <a:ext cx="1685077" cy="369332"/>
          </a:xfrm>
          <a:prstGeom prst="rect">
            <a:avLst/>
          </a:prstGeom>
          <a:noFill/>
        </p:spPr>
        <p:txBody>
          <a:bodyPr wrap="none" rtlCol="0">
            <a:spAutoFit/>
          </a:bodyPr>
          <a:lstStyle/>
          <a:p>
            <a:r>
              <a:rPr lang="en-US" dirty="0" smtClean="0">
                <a:solidFill>
                  <a:srgbClr val="C00000"/>
                </a:solidFill>
                <a:latin typeface="Comic Sans MS" panose="030F0702030302020204" pitchFamily="66" charset="0"/>
              </a:rPr>
              <a:t>NPO develops</a:t>
            </a:r>
            <a:endParaRPr lang="en-US" dirty="0">
              <a:solidFill>
                <a:srgbClr val="C00000"/>
              </a:solidFill>
              <a:latin typeface="Comic Sans MS" panose="030F0702030302020204" pitchFamily="66" charset="0"/>
            </a:endParaRPr>
          </a:p>
        </p:txBody>
      </p:sp>
      <p:sp>
        <p:nvSpPr>
          <p:cNvPr id="7" name="TextBox 6"/>
          <p:cNvSpPr txBox="1"/>
          <p:nvPr/>
        </p:nvSpPr>
        <p:spPr>
          <a:xfrm>
            <a:off x="4876800" y="1545103"/>
            <a:ext cx="1281120" cy="369332"/>
          </a:xfrm>
          <a:prstGeom prst="rect">
            <a:avLst/>
          </a:prstGeom>
          <a:noFill/>
        </p:spPr>
        <p:txBody>
          <a:bodyPr wrap="none" rtlCol="0">
            <a:spAutoFit/>
          </a:bodyPr>
          <a:lstStyle/>
          <a:p>
            <a:r>
              <a:rPr lang="en-US" dirty="0" smtClean="0">
                <a:solidFill>
                  <a:srgbClr val="C00000"/>
                </a:solidFill>
                <a:latin typeface="Comic Sans MS" panose="030F0702030302020204" pitchFamily="66" charset="0"/>
              </a:rPr>
              <a:t>NPO -&gt;VM</a:t>
            </a:r>
            <a:endParaRPr lang="en-US" dirty="0">
              <a:solidFill>
                <a:srgbClr val="C00000"/>
              </a:solidFill>
              <a:latin typeface="Comic Sans MS" panose="030F0702030302020204" pitchFamily="66" charset="0"/>
            </a:endParaRPr>
          </a:p>
        </p:txBody>
      </p:sp>
      <p:sp>
        <p:nvSpPr>
          <p:cNvPr id="8" name="TextBox 7"/>
          <p:cNvSpPr txBox="1"/>
          <p:nvPr/>
        </p:nvSpPr>
        <p:spPr>
          <a:xfrm>
            <a:off x="5397629" y="1905000"/>
            <a:ext cx="712054" cy="369332"/>
          </a:xfrm>
          <a:prstGeom prst="rect">
            <a:avLst/>
          </a:prstGeom>
          <a:noFill/>
        </p:spPr>
        <p:txBody>
          <a:bodyPr wrap="none" rtlCol="0">
            <a:spAutoFit/>
          </a:bodyPr>
          <a:lstStyle/>
          <a:p>
            <a:r>
              <a:rPr lang="en-US" dirty="0" smtClean="0">
                <a:solidFill>
                  <a:srgbClr val="FF0000"/>
                </a:solidFill>
                <a:latin typeface="Comic Sans MS" panose="030F0702030302020204" pitchFamily="66" charset="0"/>
              </a:rPr>
              <a:t>PMM</a:t>
            </a:r>
            <a:endParaRPr lang="en-US" dirty="0">
              <a:solidFill>
                <a:srgbClr val="FF0000"/>
              </a:solidFill>
              <a:latin typeface="Comic Sans MS" panose="030F0702030302020204" pitchFamily="66" charset="0"/>
            </a:endParaRPr>
          </a:p>
        </p:txBody>
      </p:sp>
      <p:sp>
        <p:nvSpPr>
          <p:cNvPr id="6" name="Oval 5"/>
          <p:cNvSpPr/>
          <p:nvPr/>
        </p:nvSpPr>
        <p:spPr>
          <a:xfrm>
            <a:off x="7010400" y="2514600"/>
            <a:ext cx="609600" cy="304800"/>
          </a:xfrm>
          <a:prstGeom prst="ellipse">
            <a:avLst/>
          </a:prstGeom>
          <a:noFill/>
          <a:ln>
            <a:solidFill>
              <a:srgbClr val="E101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772400" y="2514600"/>
            <a:ext cx="609600" cy="304800"/>
          </a:xfrm>
          <a:prstGeom prst="ellipse">
            <a:avLst/>
          </a:prstGeom>
          <a:noFill/>
          <a:ln>
            <a:solidFill>
              <a:srgbClr val="E101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 y="4572000"/>
            <a:ext cx="3951768" cy="923330"/>
          </a:xfrm>
          <a:prstGeom prst="rect">
            <a:avLst/>
          </a:prstGeom>
          <a:solidFill>
            <a:srgbClr val="00B0F0">
              <a:alpha val="30000"/>
            </a:srgbClr>
          </a:solidFill>
        </p:spPr>
        <p:txBody>
          <a:bodyPr wrap="square" rtlCol="0">
            <a:spAutoFit/>
          </a:bodyPr>
          <a:lstStyle/>
          <a:p>
            <a:r>
              <a:rPr lang="en-US" dirty="0" smtClean="0">
                <a:latin typeface="Comic Sans MS" panose="030F0702030302020204" pitchFamily="66" charset="0"/>
              </a:rPr>
              <a:t>Zonal tropical SST grad increases -&gt; WWB</a:t>
            </a:r>
          </a:p>
          <a:p>
            <a:r>
              <a:rPr lang="en-US" dirty="0">
                <a:latin typeface="Comic Sans MS" panose="030F0702030302020204" pitchFamily="66" charset="0"/>
              </a:rPr>
              <a:t>-&gt; </a:t>
            </a:r>
            <a:r>
              <a:rPr lang="en-US" dirty="0" err="1">
                <a:latin typeface="Comic Sans MS" panose="030F0702030302020204" pitchFamily="66" charset="0"/>
              </a:rPr>
              <a:t>Bjerknes</a:t>
            </a:r>
            <a:r>
              <a:rPr lang="en-US" dirty="0">
                <a:latin typeface="Comic Sans MS" panose="030F0702030302020204" pitchFamily="66" charset="0"/>
              </a:rPr>
              <a:t> </a:t>
            </a:r>
            <a:r>
              <a:rPr lang="en-US" dirty="0" smtClean="0">
                <a:latin typeface="Comic Sans MS" panose="030F0702030302020204" pitchFamily="66" charset="0"/>
              </a:rPr>
              <a:t>feedback</a:t>
            </a:r>
            <a:endParaRPr lang="en-US" dirty="0">
              <a:latin typeface="Comic Sans MS" panose="030F0702030302020204" pitchFamily="66" charset="0"/>
            </a:endParaRPr>
          </a:p>
        </p:txBody>
      </p:sp>
      <p:sp>
        <p:nvSpPr>
          <p:cNvPr id="12" name="文字方塊 11"/>
          <p:cNvSpPr txBox="1"/>
          <p:nvPr/>
        </p:nvSpPr>
        <p:spPr>
          <a:xfrm>
            <a:off x="1798339" y="6412468"/>
            <a:ext cx="2154757" cy="369332"/>
          </a:xfrm>
          <a:prstGeom prst="rect">
            <a:avLst/>
          </a:prstGeom>
          <a:noFill/>
        </p:spPr>
        <p:txBody>
          <a:bodyPr wrap="none" rtlCol="0">
            <a:spAutoFit/>
          </a:bodyPr>
          <a:lstStyle/>
          <a:p>
            <a:r>
              <a:rPr lang="en-US" altLang="zh-TW" dirty="0" smtClean="0">
                <a:latin typeface="Comic Sans MS" panose="030F0702030302020204" pitchFamily="66" charset="0"/>
              </a:rPr>
              <a:t>Ding et al. (2015a)</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54407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6" grpId="0" animBg="1"/>
      <p:bldP spid="10"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4ECA2C-2010-4AF2-ABDC-E4B42550A572}"/>
              </a:ext>
            </a:extLst>
          </p:cNvPr>
          <p:cNvSpPr txBox="1"/>
          <p:nvPr/>
        </p:nvSpPr>
        <p:spPr>
          <a:xfrm>
            <a:off x="141258" y="689833"/>
            <a:ext cx="7378943" cy="646331"/>
          </a:xfrm>
          <a:prstGeom prst="rect">
            <a:avLst/>
          </a:prstGeom>
          <a:noFill/>
        </p:spPr>
        <p:txBody>
          <a:bodyPr wrap="none" rtlCol="0">
            <a:spAutoFit/>
          </a:bodyPr>
          <a:lstStyle/>
          <a:p>
            <a:r>
              <a:rPr lang="en-US" sz="3600" b="1" dirty="0">
                <a:solidFill>
                  <a:srgbClr val="0000FF"/>
                </a:solidFill>
                <a:latin typeface="Comic Sans MS" panose="030F0702030302020204" pitchFamily="66" charset="0"/>
              </a:rPr>
              <a:t>Simple ENSO prediction scheme</a:t>
            </a:r>
          </a:p>
        </p:txBody>
      </p:sp>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CC02199F-F0E5-448B-92D8-87BA7BCB3D5A}"/>
                  </a:ext>
                </a:extLst>
              </p:cNvPr>
              <p:cNvSpPr txBox="1"/>
              <p:nvPr/>
            </p:nvSpPr>
            <p:spPr>
              <a:xfrm>
                <a:off x="584594" y="3347795"/>
                <a:ext cx="7210884" cy="420949"/>
              </a:xfrm>
              <a:prstGeom prst="rect">
                <a:avLst/>
              </a:prstGeom>
              <a:noFill/>
            </p:spPr>
            <p:txBody>
              <a:bodyPr wrap="square" lIns="0" tIns="0" rIns="0" bIns="0" rtlCol="0">
                <a:spAutoFit/>
              </a:bodyPr>
              <a:lstStyle/>
              <a:p>
                <a:pPr defTabSz="685800"/>
                <a14:m>
                  <m:oMathPara xmlns:m="http://schemas.openxmlformats.org/officeDocument/2006/math">
                    <m:oMathParaPr>
                      <m:jc m:val="centerGroup"/>
                    </m:oMathParaPr>
                    <m:oMath xmlns:m="http://schemas.openxmlformats.org/officeDocument/2006/math">
                      <m:r>
                        <a:rPr lang="en-US" altLang="zh-TW" sz="2800" i="1" smtClean="0">
                          <a:solidFill>
                            <a:prstClr val="black"/>
                          </a:solidFill>
                          <a:latin typeface="Cambria Math" panose="02040503050406030204" pitchFamily="18" charset="0"/>
                        </a:rPr>
                        <m:t>𝑛𝐸𝑃𝐼</m:t>
                      </m:r>
                      <m:r>
                        <a:rPr lang="en-US" altLang="zh-TW" sz="2800" i="1" smtClean="0">
                          <a:solidFill>
                            <a:prstClr val="black"/>
                          </a:solidFill>
                          <a:latin typeface="Cambria Math" panose="02040503050406030204" pitchFamily="18" charset="0"/>
                        </a:rPr>
                        <m:t>=</m:t>
                      </m:r>
                      <m:sSub>
                        <m:sSubPr>
                          <m:ctrlPr>
                            <a:rPr lang="en-US" altLang="zh-TW" sz="2800" i="1">
                              <a:solidFill>
                                <a:prstClr val="black"/>
                              </a:solidFill>
                              <a:latin typeface="Cambria Math" panose="02040503050406030204" pitchFamily="18" charset="0"/>
                            </a:rPr>
                          </m:ctrlPr>
                        </m:sSubPr>
                        <m:e>
                          <m:r>
                            <a:rPr lang="zh-TW" altLang="en-US" sz="2800" i="1">
                              <a:solidFill>
                                <a:prstClr val="black"/>
                              </a:solidFill>
                              <a:latin typeface="Cambria Math" panose="02040503050406030204" pitchFamily="18" charset="0"/>
                            </a:rPr>
                            <m:t>𝛽</m:t>
                          </m:r>
                        </m:e>
                        <m:sub>
                          <m:r>
                            <a:rPr lang="en-US" altLang="zh-TW" sz="2800" i="1">
                              <a:solidFill>
                                <a:prstClr val="black"/>
                              </a:solidFill>
                              <a:latin typeface="Cambria Math" panose="02040503050406030204" pitchFamily="18" charset="0"/>
                            </a:rPr>
                            <m:t>1</m:t>
                          </m:r>
                        </m:sub>
                      </m:sSub>
                      <m:sSub>
                        <m:sSubPr>
                          <m:ctrlPr>
                            <a:rPr lang="en-US" altLang="zh-TW" sz="2800" i="1">
                              <a:solidFill>
                                <a:srgbClr val="FF0000"/>
                              </a:solidFill>
                              <a:latin typeface="Cambria Math" panose="02040503050406030204" pitchFamily="18" charset="0"/>
                            </a:rPr>
                          </m:ctrlPr>
                        </m:sSubPr>
                        <m:e>
                          <m:r>
                            <a:rPr lang="en-US" altLang="zh-TW" sz="2800" i="1">
                              <a:solidFill>
                                <a:srgbClr val="FF0000"/>
                              </a:solidFill>
                              <a:latin typeface="Cambria Math" panose="02040503050406030204" pitchFamily="18" charset="0"/>
                            </a:rPr>
                            <m:t>𝑛𝐸𝑃𝐼</m:t>
                          </m:r>
                        </m:e>
                        <m:sub>
                          <m:r>
                            <a:rPr lang="en-US" altLang="zh-TW" sz="2800" i="1">
                              <a:solidFill>
                                <a:srgbClr val="FF0000"/>
                              </a:solidFill>
                              <a:latin typeface="Cambria Math" panose="02040503050406030204" pitchFamily="18" charset="0"/>
                            </a:rPr>
                            <m:t>𝑊𝑊𝑉</m:t>
                          </m:r>
                        </m:sub>
                      </m:sSub>
                      <m:r>
                        <a:rPr lang="en-US" altLang="zh-TW" sz="2800" i="1">
                          <a:solidFill>
                            <a:prstClr val="black"/>
                          </a:solidFill>
                          <a:latin typeface="Cambria Math" panose="02040503050406030204" pitchFamily="18" charset="0"/>
                        </a:rPr>
                        <m:t>+</m:t>
                      </m:r>
                      <m:sSub>
                        <m:sSubPr>
                          <m:ctrlPr>
                            <a:rPr lang="en-US" altLang="zh-TW" sz="2800" i="1">
                              <a:solidFill>
                                <a:prstClr val="black"/>
                              </a:solidFill>
                              <a:latin typeface="Cambria Math" panose="02040503050406030204" pitchFamily="18" charset="0"/>
                            </a:rPr>
                          </m:ctrlPr>
                        </m:sSubPr>
                        <m:e>
                          <m:r>
                            <a:rPr lang="zh-TW" altLang="en-US" sz="2800" i="1">
                              <a:solidFill>
                                <a:prstClr val="black"/>
                              </a:solidFill>
                              <a:latin typeface="Cambria Math" panose="02040503050406030204" pitchFamily="18" charset="0"/>
                            </a:rPr>
                            <m:t>𝛽</m:t>
                          </m:r>
                        </m:e>
                        <m:sub>
                          <m:r>
                            <a:rPr lang="en-US" altLang="zh-TW" sz="2800" i="1">
                              <a:solidFill>
                                <a:prstClr val="black"/>
                              </a:solidFill>
                              <a:latin typeface="Cambria Math" panose="02040503050406030204" pitchFamily="18" charset="0"/>
                            </a:rPr>
                            <m:t>2</m:t>
                          </m:r>
                        </m:sub>
                      </m:sSub>
                      <m:sSub>
                        <m:sSubPr>
                          <m:ctrlPr>
                            <a:rPr lang="en-US" altLang="zh-TW" sz="2800" i="1">
                              <a:solidFill>
                                <a:srgbClr val="0070C0"/>
                              </a:solidFill>
                              <a:latin typeface="Cambria Math" panose="02040503050406030204" pitchFamily="18" charset="0"/>
                            </a:rPr>
                          </m:ctrlPr>
                        </m:sSubPr>
                        <m:e>
                          <m:r>
                            <a:rPr lang="en-US" altLang="zh-TW" sz="2800" i="1">
                              <a:solidFill>
                                <a:srgbClr val="0070C0"/>
                              </a:solidFill>
                              <a:latin typeface="Cambria Math" panose="02040503050406030204" pitchFamily="18" charset="0"/>
                            </a:rPr>
                            <m:t>𝑛𝐸𝑃𝐼</m:t>
                          </m:r>
                        </m:e>
                        <m:sub>
                          <m:r>
                            <a:rPr lang="en-US" altLang="zh-TW" sz="2800" i="1">
                              <a:solidFill>
                                <a:srgbClr val="0070C0"/>
                              </a:solidFill>
                              <a:latin typeface="Cambria Math" panose="02040503050406030204" pitchFamily="18" charset="0"/>
                            </a:rPr>
                            <m:t>𝑂</m:t>
                          </m:r>
                          <m:r>
                            <a:rPr lang="en-US" altLang="zh-TW" sz="2800" i="1">
                              <a:solidFill>
                                <a:srgbClr val="0070C0"/>
                              </a:solidFill>
                              <a:latin typeface="Cambria Math" panose="02040503050406030204" pitchFamily="18" charset="0"/>
                            </a:rPr>
                            <m:t>−</m:t>
                          </m:r>
                          <m:r>
                            <a:rPr lang="en-US" altLang="zh-TW" sz="2800" i="1">
                              <a:solidFill>
                                <a:srgbClr val="0070C0"/>
                              </a:solidFill>
                              <a:latin typeface="Cambria Math" panose="02040503050406030204" pitchFamily="18" charset="0"/>
                            </a:rPr>
                            <m:t>𝐴</m:t>
                          </m:r>
                        </m:sub>
                      </m:sSub>
                      <m:sSub>
                        <m:sSubPr>
                          <m:ctrlPr>
                            <a:rPr lang="en-US" altLang="zh-TW" sz="2800" i="1">
                              <a:solidFill>
                                <a:prstClr val="black"/>
                              </a:solidFill>
                              <a:latin typeface="Cambria Math" panose="02040503050406030204" pitchFamily="18" charset="0"/>
                            </a:rPr>
                          </m:ctrlPr>
                        </m:sSubPr>
                        <m:e>
                          <m:r>
                            <a:rPr lang="en-US" altLang="zh-TW" sz="2800" b="0" i="1" smtClean="0">
                              <a:solidFill>
                                <a:prstClr val="black"/>
                              </a:solidFill>
                              <a:latin typeface="Cambria Math" panose="02040503050406030204" pitchFamily="18" charset="0"/>
                            </a:rPr>
                            <m:t>+</m:t>
                          </m:r>
                          <m:r>
                            <a:rPr lang="zh-TW" altLang="en-US" sz="2800" i="1">
                              <a:solidFill>
                                <a:prstClr val="black"/>
                              </a:solidFill>
                              <a:latin typeface="Cambria Math" panose="02040503050406030204" pitchFamily="18" charset="0"/>
                            </a:rPr>
                            <m:t>𝛽</m:t>
                          </m:r>
                        </m:e>
                        <m:sub>
                          <m:r>
                            <a:rPr lang="en-US" altLang="zh-TW" sz="2800" b="0" i="1" smtClean="0">
                              <a:solidFill>
                                <a:prstClr val="black"/>
                              </a:solidFill>
                              <a:latin typeface="Cambria Math" panose="02040503050406030204" pitchFamily="18" charset="0"/>
                            </a:rPr>
                            <m:t>3</m:t>
                          </m:r>
                        </m:sub>
                      </m:sSub>
                      <m:sSub>
                        <m:sSubPr>
                          <m:ctrlPr>
                            <a:rPr lang="en-US" altLang="zh-TW" sz="2800" i="1" smtClean="0">
                              <a:solidFill>
                                <a:schemeClr val="accent1">
                                  <a:lumMod val="75000"/>
                                </a:schemeClr>
                              </a:solidFill>
                              <a:latin typeface="Cambria Math" panose="02040503050406030204" pitchFamily="18" charset="0"/>
                            </a:rPr>
                          </m:ctrlPr>
                        </m:sSubPr>
                        <m:e>
                          <m:r>
                            <a:rPr lang="en-US" altLang="zh-TW" sz="2800" i="1">
                              <a:solidFill>
                                <a:schemeClr val="accent1">
                                  <a:lumMod val="75000"/>
                                </a:schemeClr>
                              </a:solidFill>
                              <a:latin typeface="Cambria Math" panose="02040503050406030204" pitchFamily="18" charset="0"/>
                            </a:rPr>
                            <m:t>𝑛𝐸𝑃𝐼</m:t>
                          </m:r>
                        </m:e>
                        <m:sub>
                          <m:r>
                            <a:rPr lang="en-US" altLang="zh-TW" sz="2800" b="0" i="1" smtClean="0">
                              <a:solidFill>
                                <a:schemeClr val="accent1">
                                  <a:lumMod val="75000"/>
                                </a:schemeClr>
                              </a:solidFill>
                              <a:latin typeface="Cambria Math" panose="02040503050406030204" pitchFamily="18" charset="0"/>
                            </a:rPr>
                            <m:t>𝐸𝑋</m:t>
                          </m:r>
                        </m:sub>
                      </m:sSub>
                    </m:oMath>
                  </m:oMathPara>
                </a14:m>
                <a:endParaRPr lang="zh-TW" altLang="en-US" sz="2800" baseline="-25000" dirty="0">
                  <a:solidFill>
                    <a:prstClr val="black"/>
                  </a:solidFill>
                  <a:latin typeface="Comic Sans MS" panose="030F0702030302020204" pitchFamily="66" charset="0"/>
                  <a:ea typeface="新細明體" panose="02020500000000000000" pitchFamily="18" charset="-120"/>
                </a:endParaRPr>
              </a:p>
            </p:txBody>
          </p:sp>
        </mc:Choice>
        <mc:Fallback xmlns="">
          <p:sp>
            <p:nvSpPr>
              <p:cNvPr id="8" name="文字方塊 7">
                <a:extLst>
                  <a:ext uri="{FF2B5EF4-FFF2-40B4-BE49-F238E27FC236}">
                    <a16:creationId xmlns:a16="http://schemas.microsoft.com/office/drawing/2014/main" id="{CC02199F-F0E5-448B-92D8-87BA7BCB3D5A}"/>
                  </a:ext>
                </a:extLst>
              </p:cNvPr>
              <p:cNvSpPr txBox="1">
                <a:spLocks noRot="1" noChangeAspect="1" noMove="1" noResize="1" noEditPoints="1" noAdjustHandles="1" noChangeArrowheads="1" noChangeShapeType="1" noTextEdit="1"/>
              </p:cNvSpPr>
              <p:nvPr/>
            </p:nvSpPr>
            <p:spPr>
              <a:xfrm>
                <a:off x="584594" y="3347795"/>
                <a:ext cx="7210884" cy="420949"/>
              </a:xfrm>
              <a:prstGeom prst="rect">
                <a:avLst/>
              </a:prstGeom>
              <a:blipFill>
                <a:blip r:embed="rId3"/>
                <a:stretch>
                  <a:fillRect/>
                </a:stretch>
              </a:blipFill>
            </p:spPr>
            <p:txBody>
              <a:bodyPr/>
              <a:lstStyle/>
              <a:p>
                <a:r>
                  <a:rPr lang="zh-TW" altLang="en-US">
                    <a:noFill/>
                  </a:rPr>
                  <a:t> </a:t>
                </a:r>
              </a:p>
            </p:txBody>
          </p:sp>
        </mc:Fallback>
      </mc:AlternateContent>
      <p:sp>
        <p:nvSpPr>
          <p:cNvPr id="9" name="文字方塊 8">
            <a:extLst>
              <a:ext uri="{FF2B5EF4-FFF2-40B4-BE49-F238E27FC236}">
                <a16:creationId xmlns:a16="http://schemas.microsoft.com/office/drawing/2014/main" id="{BB0DD77C-BFC2-4D5C-AED0-D6C8533DE6BA}"/>
              </a:ext>
            </a:extLst>
          </p:cNvPr>
          <p:cNvSpPr txBox="1"/>
          <p:nvPr/>
        </p:nvSpPr>
        <p:spPr>
          <a:xfrm>
            <a:off x="141258" y="1513457"/>
            <a:ext cx="6308137" cy="1569660"/>
          </a:xfrm>
          <a:prstGeom prst="rect">
            <a:avLst/>
          </a:prstGeom>
          <a:noFill/>
        </p:spPr>
        <p:txBody>
          <a:bodyPr wrap="none" rtlCol="0">
            <a:spAutoFit/>
          </a:bodyPr>
          <a:lstStyle/>
          <a:p>
            <a:pPr defTabSz="685800"/>
            <a:r>
              <a:rPr lang="en-US" altLang="zh-TW" sz="2400" dirty="0">
                <a:solidFill>
                  <a:prstClr val="black"/>
                </a:solidFill>
                <a:latin typeface="Comic Sans MS" panose="030F0702030302020204" pitchFamily="66" charset="0"/>
                <a:ea typeface="新細明體" panose="02020500000000000000" pitchFamily="18" charset="-120"/>
              </a:rPr>
              <a:t>Normalized ENSO Prediction Index (</a:t>
            </a:r>
            <a:r>
              <a:rPr lang="en-US" altLang="zh-TW" sz="2400" dirty="0" err="1">
                <a:solidFill>
                  <a:prstClr val="black"/>
                </a:solidFill>
                <a:latin typeface="Comic Sans MS" panose="030F0702030302020204" pitchFamily="66" charset="0"/>
                <a:ea typeface="新細明體" panose="02020500000000000000" pitchFamily="18" charset="-120"/>
              </a:rPr>
              <a:t>nEPI</a:t>
            </a:r>
            <a:r>
              <a:rPr lang="en-US" altLang="zh-TW" sz="2400" dirty="0">
                <a:solidFill>
                  <a:prstClr val="black"/>
                </a:solidFill>
                <a:latin typeface="Comic Sans MS" panose="030F0702030302020204" pitchFamily="66" charset="0"/>
                <a:ea typeface="新細明體" panose="02020500000000000000" pitchFamily="18" charset="-120"/>
              </a:rPr>
              <a:t>)</a:t>
            </a:r>
          </a:p>
          <a:p>
            <a:pPr defTabSz="685800"/>
            <a:r>
              <a:rPr lang="en-US" altLang="zh-TW" sz="2400" dirty="0">
                <a:solidFill>
                  <a:prstClr val="black"/>
                </a:solidFill>
                <a:latin typeface="Comic Sans MS" panose="030F0702030302020204" pitchFamily="66" charset="0"/>
                <a:ea typeface="新細明體" panose="02020500000000000000" pitchFamily="18" charset="-120"/>
              </a:rPr>
              <a:t>   - </a:t>
            </a:r>
            <a:r>
              <a:rPr lang="en-US" altLang="zh-TW" sz="2400" dirty="0">
                <a:solidFill>
                  <a:srgbClr val="FF0000"/>
                </a:solidFill>
                <a:latin typeface="Comic Sans MS" panose="030F0702030302020204" pitchFamily="66" charset="0"/>
                <a:ea typeface="新細明體" panose="02020500000000000000" pitchFamily="18" charset="-120"/>
              </a:rPr>
              <a:t>WWV propagation</a:t>
            </a:r>
          </a:p>
          <a:p>
            <a:pPr defTabSz="685800"/>
            <a:r>
              <a:rPr lang="en-US" altLang="zh-TW" sz="2400" dirty="0">
                <a:solidFill>
                  <a:prstClr val="black"/>
                </a:solidFill>
                <a:latin typeface="Comic Sans MS" panose="030F0702030302020204" pitchFamily="66" charset="0"/>
                <a:ea typeface="新細明體" panose="02020500000000000000" pitchFamily="18" charset="-120"/>
              </a:rPr>
              <a:t>   - </a:t>
            </a:r>
            <a:r>
              <a:rPr lang="en-US" altLang="zh-TW" sz="2400" dirty="0">
                <a:solidFill>
                  <a:srgbClr val="0070C0"/>
                </a:solidFill>
                <a:latin typeface="Comic Sans MS" panose="030F0702030302020204" pitchFamily="66" charset="0"/>
                <a:ea typeface="新細明體" panose="02020500000000000000" pitchFamily="18" charset="-120"/>
              </a:rPr>
              <a:t>ocean-atmosphere couple</a:t>
            </a:r>
          </a:p>
          <a:p>
            <a:pPr defTabSz="685800"/>
            <a:r>
              <a:rPr lang="en-US" altLang="zh-TW" sz="2400" dirty="0">
                <a:solidFill>
                  <a:srgbClr val="0070C0"/>
                </a:solidFill>
                <a:latin typeface="Comic Sans MS" panose="030F0702030302020204" pitchFamily="66" charset="0"/>
                <a:ea typeface="新細明體" panose="02020500000000000000" pitchFamily="18" charset="-120"/>
              </a:rPr>
              <a:t>   - </a:t>
            </a:r>
            <a:r>
              <a:rPr lang="en-US" altLang="zh-TW" sz="2400" dirty="0">
                <a:solidFill>
                  <a:schemeClr val="accent1">
                    <a:lumMod val="75000"/>
                  </a:schemeClr>
                </a:solidFill>
                <a:latin typeface="Comic Sans MS" panose="030F0702030302020204" pitchFamily="66" charset="0"/>
                <a:ea typeface="新細明體" panose="02020500000000000000" pitchFamily="18" charset="-120"/>
              </a:rPr>
              <a:t>Extra-tropical forcing</a:t>
            </a:r>
            <a:endParaRPr lang="zh-TW" altLang="en-US" sz="2400" dirty="0">
              <a:solidFill>
                <a:schemeClr val="accent1">
                  <a:lumMod val="75000"/>
                </a:schemeClr>
              </a:solidFill>
              <a:latin typeface="Comic Sans MS" panose="030F0702030302020204" pitchFamily="66" charset="0"/>
              <a:ea typeface="新細明體" panose="02020500000000000000" pitchFamily="18" charset="-120"/>
            </a:endParaRPr>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6A981213-22FC-4D65-97E6-C7613BDD9243}"/>
                  </a:ext>
                </a:extLst>
              </p:cNvPr>
              <p:cNvSpPr txBox="1"/>
              <p:nvPr/>
            </p:nvSpPr>
            <p:spPr>
              <a:xfrm>
                <a:off x="491526" y="4128175"/>
                <a:ext cx="5604474" cy="646331"/>
              </a:xfrm>
              <a:prstGeom prst="rect">
                <a:avLst/>
              </a:prstGeom>
              <a:noFill/>
            </p:spPr>
            <p:txBody>
              <a:bodyPr wrap="square" rtlCol="0">
                <a:spAutoFit/>
              </a:bodyPr>
              <a:lstStyle/>
              <a:p>
                <a14:m>
                  <m:oMath xmlns:m="http://schemas.openxmlformats.org/officeDocument/2006/math">
                    <m:sSub>
                      <m:sSubPr>
                        <m:ctrlPr>
                          <a:rPr lang="en-US" altLang="zh-TW" i="1" smtClean="0">
                            <a:solidFill>
                              <a:schemeClr val="tx2"/>
                            </a:solidFill>
                            <a:latin typeface="Cambria Math" panose="02040503050406030204" pitchFamily="18" charset="0"/>
                          </a:rPr>
                        </m:ctrlPr>
                      </m:sSubPr>
                      <m:e>
                        <m:r>
                          <a:rPr lang="zh-TW" altLang="en-US" i="1">
                            <a:solidFill>
                              <a:schemeClr val="tx2"/>
                            </a:solidFill>
                            <a:latin typeface="Cambria Math" panose="02040503050406030204" pitchFamily="18" charset="0"/>
                          </a:rPr>
                          <m:t>𝛽</m:t>
                        </m:r>
                      </m:e>
                      <m:sub>
                        <m:r>
                          <a:rPr lang="en-US" altLang="zh-TW" i="1">
                            <a:solidFill>
                              <a:schemeClr val="tx2"/>
                            </a:solidFill>
                            <a:latin typeface="Cambria Math" panose="02040503050406030204" pitchFamily="18" charset="0"/>
                          </a:rPr>
                          <m:t>1</m:t>
                        </m:r>
                      </m:sub>
                    </m:sSub>
                    <m:r>
                      <a:rPr lang="en-US" altLang="zh-TW" b="0" i="1" smtClean="0">
                        <a:solidFill>
                          <a:schemeClr val="tx2"/>
                        </a:solidFill>
                        <a:latin typeface="Cambria Math" panose="02040503050406030204" pitchFamily="18" charset="0"/>
                      </a:rPr>
                      <m:t>,</m:t>
                    </m:r>
                    <m:r>
                      <a:rPr lang="en-US" altLang="zh-TW" i="1">
                        <a:solidFill>
                          <a:schemeClr val="tx2"/>
                        </a:solidFill>
                        <a:latin typeface="Cambria Math" panose="02040503050406030204" pitchFamily="18" charset="0"/>
                      </a:rPr>
                      <m:t> </m:t>
                    </m:r>
                    <m:sSub>
                      <m:sSubPr>
                        <m:ctrlPr>
                          <a:rPr lang="en-US" altLang="zh-TW" i="1" smtClean="0">
                            <a:solidFill>
                              <a:schemeClr val="tx2"/>
                            </a:solidFill>
                            <a:latin typeface="Cambria Math" panose="02040503050406030204" pitchFamily="18" charset="0"/>
                          </a:rPr>
                        </m:ctrlPr>
                      </m:sSubPr>
                      <m:e>
                        <m:r>
                          <a:rPr lang="en-US" altLang="zh-TW" i="1">
                            <a:solidFill>
                              <a:schemeClr val="tx2"/>
                            </a:solidFill>
                            <a:latin typeface="Cambria Math" panose="02040503050406030204" pitchFamily="18" charset="0"/>
                          </a:rPr>
                          <m:t> </m:t>
                        </m:r>
                        <m:r>
                          <a:rPr lang="zh-TW" altLang="en-US" i="1">
                            <a:solidFill>
                              <a:schemeClr val="tx2"/>
                            </a:solidFill>
                            <a:latin typeface="Cambria Math" panose="02040503050406030204" pitchFamily="18" charset="0"/>
                          </a:rPr>
                          <m:t>𝛽</m:t>
                        </m:r>
                      </m:e>
                      <m:sub>
                        <m:r>
                          <a:rPr lang="en-US" altLang="zh-TW" i="1">
                            <a:solidFill>
                              <a:schemeClr val="tx2"/>
                            </a:solidFill>
                            <a:latin typeface="Cambria Math" panose="02040503050406030204" pitchFamily="18" charset="0"/>
                          </a:rPr>
                          <m:t>2</m:t>
                        </m:r>
                      </m:sub>
                    </m:sSub>
                  </m:oMath>
                </a14:m>
                <a:r>
                  <a:rPr lang="zh-TW" altLang="en-US" dirty="0">
                    <a:solidFill>
                      <a:schemeClr val="tx2"/>
                    </a:solidFill>
                    <a:latin typeface="Comic Sans MS" panose="030F0702030302020204" pitchFamily="66" charset="0"/>
                    <a:cs typeface="Times New Roman" panose="02020603050405020304" pitchFamily="18" charset="0"/>
                  </a:rPr>
                  <a:t> </a:t>
                </a:r>
                <a:r>
                  <a:rPr lang="en-US" altLang="zh-TW" dirty="0">
                    <a:solidFill>
                      <a:schemeClr val="tx2"/>
                    </a:solidFill>
                    <a:latin typeface="Comic Sans MS" panose="030F0702030302020204" pitchFamily="66" charset="0"/>
                    <a:cs typeface="Times New Roman" panose="02020603050405020304" pitchFamily="18" charset="0"/>
                  </a:rPr>
                  <a:t>and</a:t>
                </a:r>
                <a14:m>
                  <m:oMath xmlns:m="http://schemas.openxmlformats.org/officeDocument/2006/math">
                    <m:sSub>
                      <m:sSubPr>
                        <m:ctrlPr>
                          <a:rPr lang="en-US" altLang="zh-TW" i="1">
                            <a:solidFill>
                              <a:schemeClr val="tx2"/>
                            </a:solidFill>
                            <a:latin typeface="Cambria Math" panose="02040503050406030204" pitchFamily="18" charset="0"/>
                          </a:rPr>
                        </m:ctrlPr>
                      </m:sSubPr>
                      <m:e>
                        <m:r>
                          <a:rPr lang="en-US" altLang="zh-TW" i="1">
                            <a:solidFill>
                              <a:schemeClr val="tx2"/>
                            </a:solidFill>
                            <a:latin typeface="Cambria Math" panose="02040503050406030204" pitchFamily="18" charset="0"/>
                          </a:rPr>
                          <m:t> </m:t>
                        </m:r>
                        <m:r>
                          <a:rPr lang="zh-TW" altLang="en-US" i="1">
                            <a:solidFill>
                              <a:schemeClr val="tx2"/>
                            </a:solidFill>
                            <a:latin typeface="Cambria Math" panose="02040503050406030204" pitchFamily="18" charset="0"/>
                          </a:rPr>
                          <m:t>𝛽</m:t>
                        </m:r>
                      </m:e>
                      <m:sub>
                        <m:r>
                          <a:rPr lang="en-US" altLang="zh-TW" b="0" i="1" smtClean="0">
                            <a:solidFill>
                              <a:schemeClr val="tx2"/>
                            </a:solidFill>
                            <a:latin typeface="Cambria Math" panose="02040503050406030204" pitchFamily="18" charset="0"/>
                          </a:rPr>
                          <m:t>3</m:t>
                        </m:r>
                      </m:sub>
                    </m:sSub>
                  </m:oMath>
                </a14:m>
                <a:r>
                  <a:rPr lang="zh-TW" altLang="en-US" dirty="0">
                    <a:solidFill>
                      <a:schemeClr val="tx2"/>
                    </a:solidFill>
                    <a:latin typeface="Comic Sans MS" panose="030F0702030302020204" pitchFamily="66" charset="0"/>
                    <a:cs typeface="Times New Roman" panose="02020603050405020304" pitchFamily="18" charset="0"/>
                  </a:rPr>
                  <a:t> </a:t>
                </a:r>
                <a:r>
                  <a:rPr lang="en-US" altLang="zh-TW" dirty="0">
                    <a:solidFill>
                      <a:schemeClr val="tx2"/>
                    </a:solidFill>
                    <a:latin typeface="Comic Sans MS" panose="030F0702030302020204" pitchFamily="66" charset="0"/>
                    <a:cs typeface="Times New Roman" panose="02020603050405020304" pitchFamily="18" charset="0"/>
                  </a:rPr>
                  <a:t>are defined by a linear regression model</a:t>
                </a:r>
                <a:endParaRPr lang="zh-TW" altLang="en-US" dirty="0">
                  <a:solidFill>
                    <a:schemeClr val="tx2"/>
                  </a:solidFill>
                  <a:latin typeface="Comic Sans MS" panose="030F0702030302020204" pitchFamily="66" charset="0"/>
                  <a:cs typeface="Times New Roman" panose="02020603050405020304" pitchFamily="18" charset="0"/>
                </a:endParaRPr>
              </a:p>
            </p:txBody>
          </p:sp>
        </mc:Choice>
        <mc:Fallback xmlns="">
          <p:sp>
            <p:nvSpPr>
              <p:cNvPr id="10" name="文字方塊 9">
                <a:extLst>
                  <a:ext uri="{FF2B5EF4-FFF2-40B4-BE49-F238E27FC236}">
                    <a16:creationId xmlns:a16="http://schemas.microsoft.com/office/drawing/2014/main" id="{6A981213-22FC-4D65-97E6-C7613BDD9243}"/>
                  </a:ext>
                </a:extLst>
              </p:cNvPr>
              <p:cNvSpPr txBox="1">
                <a:spLocks noRot="1" noChangeAspect="1" noMove="1" noResize="1" noEditPoints="1" noAdjustHandles="1" noChangeArrowheads="1" noChangeShapeType="1" noTextEdit="1"/>
              </p:cNvSpPr>
              <p:nvPr/>
            </p:nvSpPr>
            <p:spPr>
              <a:xfrm>
                <a:off x="491526" y="4128175"/>
                <a:ext cx="5604474" cy="646331"/>
              </a:xfrm>
              <a:prstGeom prst="rect">
                <a:avLst/>
              </a:prstGeom>
              <a:blipFill>
                <a:blip r:embed="rId4"/>
                <a:stretch>
                  <a:fillRect l="-979" t="-3774" b="-1509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55BCB6B9-FB87-4E05-8A0B-C7636E744EC8}"/>
                  </a:ext>
                </a:extLst>
              </p:cNvPr>
              <p:cNvSpPr txBox="1"/>
              <p:nvPr/>
            </p:nvSpPr>
            <p:spPr>
              <a:xfrm>
                <a:off x="1680150" y="4937563"/>
                <a:ext cx="6115328" cy="269946"/>
              </a:xfrm>
              <a:prstGeom prst="rect">
                <a:avLst/>
              </a:prstGeom>
              <a:noFill/>
            </p:spPr>
            <p:txBody>
              <a:bodyPr wrap="none" lIns="0" tIns="0" rIns="0" bIns="0" rtlCol="0">
                <a:spAutoFit/>
              </a:bodyPr>
              <a:lstStyle/>
              <a:p>
                <a:pPr defTabSz="685800"/>
                <a14:m>
                  <m:oMathPara xmlns:m="http://schemas.openxmlformats.org/officeDocument/2006/math">
                    <m:oMathParaPr>
                      <m:jc m:val="centerGroup"/>
                    </m:oMathParaPr>
                    <m:oMath xmlns:m="http://schemas.openxmlformats.org/officeDocument/2006/math">
                      <m:sSub>
                        <m:sSubPr>
                          <m:ctrlPr>
                            <a:rPr lang="en-US" altLang="zh-TW" sz="1600" i="1">
                              <a:solidFill>
                                <a:srgbClr val="FF0000"/>
                              </a:solidFill>
                              <a:latin typeface="Cambria Math" panose="02040503050406030204" pitchFamily="18" charset="0"/>
                            </a:rPr>
                          </m:ctrlPr>
                        </m:sSubPr>
                        <m:e>
                          <m:r>
                            <a:rPr lang="en-US" altLang="zh-TW" sz="1600" i="1">
                              <a:solidFill>
                                <a:srgbClr val="FF0000"/>
                              </a:solidFill>
                              <a:latin typeface="Cambria Math" panose="02040503050406030204" pitchFamily="18" charset="0"/>
                            </a:rPr>
                            <m:t>𝑛𝐸𝑃𝐼</m:t>
                          </m:r>
                        </m:e>
                        <m:sub>
                          <m:r>
                            <a:rPr lang="en-US" altLang="zh-TW" sz="1600" i="1">
                              <a:solidFill>
                                <a:srgbClr val="FF0000"/>
                              </a:solidFill>
                              <a:latin typeface="Cambria Math" panose="02040503050406030204" pitchFamily="18" charset="0"/>
                            </a:rPr>
                            <m:t>𝑊𝑊𝑉</m:t>
                          </m:r>
                        </m:sub>
                      </m:sSub>
                      <m:r>
                        <a:rPr lang="en-US" altLang="zh-TW" sz="1600" i="1">
                          <a:solidFill>
                            <a:prstClr val="black"/>
                          </a:solidFill>
                          <a:latin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1</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180</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−25)</m:t>
                          </m:r>
                        </m:sub>
                      </m:sSub>
                      <m:r>
                        <a:rPr lang="en-US" altLang="zh-TW" sz="1600" i="1">
                          <a:solidFill>
                            <a:prstClr val="black"/>
                          </a:solidFill>
                          <a:latin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2</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170</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𝑤</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−15)</m:t>
                          </m:r>
                        </m:sub>
                      </m:sSub>
                      <m:r>
                        <a:rPr lang="en-US" altLang="zh-TW" sz="1600" i="1">
                          <a:solidFill>
                            <a:prstClr val="black"/>
                          </a:solidFill>
                          <a:latin typeface="Cambria Math" panose="02040503050406030204" pitchFamily="18" charset="0"/>
                          <a:ea typeface="Cambria Math" panose="02040503050406030204" pitchFamily="18" charset="0"/>
                        </a:rPr>
                        <m:t>+</m:t>
                      </m:r>
                      <m:sSub>
                        <m:sSubPr>
                          <m:ctrlPr>
                            <a:rPr lang="en-US" altLang="zh-TW" sz="1600" i="1">
                              <a:solidFill>
                                <a:prstClr val="black"/>
                              </a:solidFill>
                              <a:latin typeface="Cambria Math" panose="02040503050406030204" pitchFamily="18" charset="0"/>
                            </a:rPr>
                          </m:ctrlPr>
                        </m:sSubPr>
                        <m:e>
                          <m:r>
                            <a:rPr lang="zh-TW" altLang="en-US" sz="1600" i="1">
                              <a:solidFill>
                                <a:prstClr val="black"/>
                              </a:solidFill>
                              <a:latin typeface="Cambria Math" panose="02040503050406030204" pitchFamily="18" charset="0"/>
                            </a:rPr>
                            <m:t>𝛼</m:t>
                          </m:r>
                        </m:e>
                        <m:sub>
                          <m:r>
                            <a:rPr lang="en-US" altLang="zh-TW" sz="1600" i="1">
                              <a:solidFill>
                                <a:prstClr val="black"/>
                              </a:solidFill>
                              <a:latin typeface="Cambria Math" panose="02040503050406030204" pitchFamily="18" charset="0"/>
                            </a:rPr>
                            <m:t>3</m:t>
                          </m:r>
                        </m:sub>
                      </m:sSub>
                      <m:sSub>
                        <m:sSubPr>
                          <m:ctrlPr>
                            <a:rPr lang="en-US" altLang="zh-TW" sz="1600" i="1">
                              <a:solidFill>
                                <a:prstClr val="black"/>
                              </a:solidFill>
                              <a:latin typeface="Cambria Math" panose="02040503050406030204" pitchFamily="18" charset="0"/>
                            </a:rPr>
                          </m:ctrlPr>
                        </m:sSubPr>
                        <m:e>
                          <m:r>
                            <a:rPr lang="en-US" altLang="zh-TW" sz="1600" i="1">
                              <a:solidFill>
                                <a:prstClr val="black"/>
                              </a:solidFill>
                              <a:latin typeface="Cambria Math" panose="02040503050406030204" pitchFamily="18" charset="0"/>
                            </a:rPr>
                            <m:t>𝐷</m:t>
                          </m:r>
                          <m:r>
                            <a:rPr lang="en-US" altLang="zh-TW" sz="1600" i="1">
                              <a:solidFill>
                                <a:prstClr val="black"/>
                              </a:solidFill>
                              <a:latin typeface="Cambria Math" panose="02040503050406030204" pitchFamily="18" charset="0"/>
                            </a:rPr>
                            <m:t>20</m:t>
                          </m:r>
                          <m:r>
                            <a:rPr lang="en-US" altLang="zh-TW" sz="1600" i="1">
                              <a:solidFill>
                                <a:prstClr val="black"/>
                              </a:solidFill>
                              <a:latin typeface="Cambria Math" panose="02040503050406030204" pitchFamily="18" charset="0"/>
                            </a:rPr>
                            <m:t>𝑎</m:t>
                          </m:r>
                        </m:e>
                        <m:sub>
                          <m:r>
                            <a:rPr lang="en-US" altLang="zh-TW" sz="1600" i="1">
                              <a:solidFill>
                                <a:prstClr val="black"/>
                              </a:solidFill>
                              <a:latin typeface="Cambria Math" panose="02040503050406030204" pitchFamily="18" charset="0"/>
                            </a:rPr>
                            <m:t>155</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𝑤</m:t>
                          </m:r>
                          <m:r>
                            <a:rPr lang="en-US" altLang="zh-TW" sz="1600" i="1">
                              <a:solidFill>
                                <a:prstClr val="black"/>
                              </a:solidFill>
                              <a:latin typeface="Cambria Math" panose="02040503050406030204" pitchFamily="18" charset="0"/>
                              <a:ea typeface="Cambria Math" panose="02040503050406030204" pitchFamily="18" charset="0"/>
                            </a:rPr>
                            <m:t>(</m:t>
                          </m:r>
                          <m:r>
                            <a:rPr lang="en-US" altLang="zh-TW" sz="1600" i="1">
                              <a:solidFill>
                                <a:prstClr val="black"/>
                              </a:solidFill>
                              <a:latin typeface="Cambria Math" panose="02040503050406030204" pitchFamily="18" charset="0"/>
                              <a:ea typeface="Cambria Math" panose="02040503050406030204" pitchFamily="18" charset="0"/>
                            </a:rPr>
                            <m:t>𝑡</m:t>
                          </m:r>
                          <m:r>
                            <a:rPr lang="en-US" altLang="zh-TW" sz="1600" i="1">
                              <a:solidFill>
                                <a:prstClr val="black"/>
                              </a:solidFill>
                              <a:latin typeface="Cambria Math" panose="02040503050406030204" pitchFamily="18" charset="0"/>
                              <a:ea typeface="Cambria Math" panose="02040503050406030204" pitchFamily="18" charset="0"/>
                            </a:rPr>
                            <m:t>)</m:t>
                          </m:r>
                        </m:sub>
                      </m:sSub>
                    </m:oMath>
                  </m:oMathPara>
                </a14:m>
                <a:endParaRPr lang="zh-TW" altLang="en-US" sz="1600" dirty="0">
                  <a:solidFill>
                    <a:prstClr val="black"/>
                  </a:solidFill>
                  <a:latin typeface="Comic Sans MS" panose="030F0702030302020204" pitchFamily="66" charset="0"/>
                  <a:ea typeface="新細明體" panose="02020500000000000000" pitchFamily="18" charset="-120"/>
                  <a:cs typeface="Times New Roman" panose="02020603050405020304" pitchFamily="18" charset="0"/>
                </a:endParaRPr>
              </a:p>
            </p:txBody>
          </p:sp>
        </mc:Choice>
        <mc:Fallback xmlns="">
          <p:sp>
            <p:nvSpPr>
              <p:cNvPr id="7" name="文字方塊 6">
                <a:extLst>
                  <a:ext uri="{FF2B5EF4-FFF2-40B4-BE49-F238E27FC236}">
                    <a16:creationId xmlns:a16="http://schemas.microsoft.com/office/drawing/2014/main" id="{55BCB6B9-FB87-4E05-8A0B-C7636E744EC8}"/>
                  </a:ext>
                </a:extLst>
              </p:cNvPr>
              <p:cNvSpPr txBox="1">
                <a:spLocks noRot="1" noChangeAspect="1" noMove="1" noResize="1" noEditPoints="1" noAdjustHandles="1" noChangeArrowheads="1" noChangeShapeType="1" noTextEdit="1"/>
              </p:cNvSpPr>
              <p:nvPr/>
            </p:nvSpPr>
            <p:spPr>
              <a:xfrm>
                <a:off x="1680150" y="4937563"/>
                <a:ext cx="6115328" cy="269946"/>
              </a:xfrm>
              <a:prstGeom prst="rect">
                <a:avLst/>
              </a:prstGeom>
              <a:blipFill>
                <a:blip r:embed="rId5"/>
                <a:stretch>
                  <a:fillRect l="-299" r="-100" b="-2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4645B669-F8C6-4EA9-8112-54F929AAEC3F}"/>
                  </a:ext>
                </a:extLst>
              </p:cNvPr>
              <p:cNvSpPr txBox="1"/>
              <p:nvPr/>
            </p:nvSpPr>
            <p:spPr>
              <a:xfrm>
                <a:off x="1680150" y="5398186"/>
                <a:ext cx="364811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1600" i="1">
                              <a:solidFill>
                                <a:srgbClr val="0070C0"/>
                              </a:solidFill>
                              <a:latin typeface="Cambria Math" panose="02040503050406030204" pitchFamily="18" charset="0"/>
                            </a:rPr>
                          </m:ctrlPr>
                        </m:sSubPr>
                        <m:e>
                          <m:r>
                            <a:rPr lang="en-US" altLang="zh-TW" sz="1600" i="1">
                              <a:solidFill>
                                <a:srgbClr val="0070C0"/>
                              </a:solidFill>
                              <a:latin typeface="Cambria Math" panose="02040503050406030204" pitchFamily="18" charset="0"/>
                            </a:rPr>
                            <m:t>𝑛𝐸𝑃𝐼</m:t>
                          </m:r>
                        </m:e>
                        <m:sub>
                          <m:r>
                            <a:rPr lang="en-US" altLang="zh-TW" sz="1600" i="1">
                              <a:solidFill>
                                <a:srgbClr val="0070C0"/>
                              </a:solidFill>
                              <a:latin typeface="Cambria Math" panose="02040503050406030204" pitchFamily="18" charset="0"/>
                            </a:rPr>
                            <m:t>𝑂</m:t>
                          </m:r>
                          <m:r>
                            <a:rPr lang="en-US" altLang="zh-TW" sz="1600" i="1">
                              <a:solidFill>
                                <a:srgbClr val="0070C0"/>
                              </a:solidFill>
                              <a:latin typeface="Cambria Math" panose="02040503050406030204" pitchFamily="18" charset="0"/>
                            </a:rPr>
                            <m:t>−</m:t>
                          </m:r>
                          <m:r>
                            <a:rPr lang="en-US" altLang="zh-TW" sz="1600" i="1">
                              <a:solidFill>
                                <a:srgbClr val="0070C0"/>
                              </a:solidFill>
                              <a:latin typeface="Cambria Math" panose="02040503050406030204" pitchFamily="18" charset="0"/>
                            </a:rPr>
                            <m:t>𝐴</m:t>
                          </m:r>
                        </m:sub>
                      </m:sSub>
                      <m:r>
                        <a:rPr lang="en-US" altLang="zh-TW" sz="1600" i="1" smtClean="0">
                          <a:solidFill>
                            <a:schemeClr val="tx2"/>
                          </a:solidFill>
                          <a:latin typeface="Cambria Math" panose="02040503050406030204" pitchFamily="18" charset="0"/>
                        </a:rPr>
                        <m:t>=</m:t>
                      </m:r>
                      <m:r>
                        <a:rPr lang="en-US" altLang="zh-TW" sz="1600" i="1" smtClean="0">
                          <a:solidFill>
                            <a:schemeClr val="tx2"/>
                          </a:solidFill>
                          <a:latin typeface="Cambria Math" panose="02040503050406030204" pitchFamily="18" charset="0"/>
                        </a:rPr>
                        <m:t>𝑠𝑖𝑔𝑛</m:t>
                      </m:r>
                      <m:r>
                        <a:rPr lang="en-US" altLang="zh-TW" sz="1600" i="1" smtClean="0">
                          <a:solidFill>
                            <a:schemeClr val="tx2"/>
                          </a:solidFill>
                          <a:latin typeface="Cambria Math" panose="02040503050406030204" pitchFamily="18" charset="0"/>
                        </a:rPr>
                        <m:t>(</m:t>
                      </m:r>
                      <m:r>
                        <a:rPr lang="en-US" altLang="zh-TW" sz="1600" i="1" smtClean="0">
                          <a:solidFill>
                            <a:schemeClr val="tx2"/>
                          </a:solidFill>
                          <a:latin typeface="Cambria Math" panose="02040503050406030204" pitchFamily="18" charset="0"/>
                        </a:rPr>
                        <m:t>𝑒𝑣𝑒𝑛𝑡</m:t>
                      </m:r>
                      <m:r>
                        <a:rPr lang="en-US" altLang="zh-TW" sz="1600" i="1" smtClean="0">
                          <a:solidFill>
                            <a:schemeClr val="tx2"/>
                          </a:solidFill>
                          <a:latin typeface="Cambria Math" panose="02040503050406030204" pitchFamily="18" charset="0"/>
                        </a:rPr>
                        <m:t>)∙</m:t>
                      </m:r>
                      <m:r>
                        <a:rPr lang="en-US" altLang="zh-TW" sz="1600" i="1">
                          <a:solidFill>
                            <a:schemeClr val="tx2"/>
                          </a:solidFill>
                          <a:latin typeface="Cambria Math" panose="02040503050406030204" pitchFamily="18" charset="0"/>
                          <a:ea typeface="Cambria Math" panose="02040503050406030204" pitchFamily="18" charset="0"/>
                        </a:rPr>
                        <m:t>𝑑𝐻</m:t>
                      </m:r>
                      <m:r>
                        <a:rPr lang="en-US" altLang="zh-TW" sz="1600" i="1">
                          <a:solidFill>
                            <a:schemeClr val="tx2"/>
                          </a:solidFill>
                          <a:latin typeface="Cambria Math" panose="02040503050406030204" pitchFamily="18" charset="0"/>
                          <a:ea typeface="Cambria Math" panose="02040503050406030204" pitchFamily="18" charset="0"/>
                        </a:rPr>
                        <m:t>(</m:t>
                      </m:r>
                      <m:sSub>
                        <m:sSubPr>
                          <m:ctrlPr>
                            <a:rPr lang="en-US" altLang="zh-TW" sz="1600" i="1">
                              <a:solidFill>
                                <a:schemeClr val="tx2"/>
                              </a:solidFill>
                              <a:latin typeface="Cambria Math" panose="02040503050406030204" pitchFamily="18" charset="0"/>
                            </a:rPr>
                          </m:ctrlPr>
                        </m:sSubPr>
                        <m:e>
                          <m:r>
                            <a:rPr lang="en-US" altLang="zh-TW" sz="1600" i="1">
                              <a:solidFill>
                                <a:schemeClr val="tx2"/>
                              </a:solidFill>
                              <a:latin typeface="Cambria Math" panose="02040503050406030204" pitchFamily="18" charset="0"/>
                            </a:rPr>
                            <m:t>𝑛𝐸𝑃𝐼</m:t>
                          </m:r>
                        </m:e>
                        <m:sub>
                          <m:r>
                            <a:rPr lang="en-US" altLang="zh-TW" sz="1600" i="1">
                              <a:solidFill>
                                <a:schemeClr val="tx2"/>
                              </a:solidFill>
                              <a:latin typeface="Cambria Math" panose="02040503050406030204" pitchFamily="18" charset="0"/>
                            </a:rPr>
                            <m:t>𝑊𝑊𝑉</m:t>
                          </m:r>
                        </m:sub>
                      </m:sSub>
                      <m:r>
                        <a:rPr lang="en-US" altLang="zh-TW" sz="1600" i="1">
                          <a:solidFill>
                            <a:schemeClr val="tx2"/>
                          </a:solidFill>
                          <a:latin typeface="Cambria Math" panose="02040503050406030204" pitchFamily="18" charset="0"/>
                          <a:ea typeface="Cambria Math" panose="02040503050406030204" pitchFamily="18" charset="0"/>
                        </a:rPr>
                        <m:t>)</m:t>
                      </m:r>
                    </m:oMath>
                  </m:oMathPara>
                </a14:m>
                <a:endParaRPr lang="zh-TW" altLang="en-US" sz="1600" dirty="0">
                  <a:latin typeface="Comic Sans MS" panose="030F0702030302020204" pitchFamily="66" charset="0"/>
                </a:endParaRPr>
              </a:p>
            </p:txBody>
          </p:sp>
        </mc:Choice>
        <mc:Fallback xmlns="">
          <p:sp>
            <p:nvSpPr>
              <p:cNvPr id="11" name="文字方塊 10">
                <a:extLst>
                  <a:ext uri="{FF2B5EF4-FFF2-40B4-BE49-F238E27FC236}">
                    <a16:creationId xmlns:a16="http://schemas.microsoft.com/office/drawing/2014/main" id="{4645B669-F8C6-4EA9-8112-54F929AAEC3F}"/>
                  </a:ext>
                </a:extLst>
              </p:cNvPr>
              <p:cNvSpPr txBox="1">
                <a:spLocks noRot="1" noChangeAspect="1" noMove="1" noResize="1" noEditPoints="1" noAdjustHandles="1" noChangeArrowheads="1" noChangeShapeType="1" noTextEdit="1"/>
              </p:cNvSpPr>
              <p:nvPr/>
            </p:nvSpPr>
            <p:spPr>
              <a:xfrm>
                <a:off x="1680150" y="5398186"/>
                <a:ext cx="3648115" cy="246221"/>
              </a:xfrm>
              <a:prstGeom prst="rect">
                <a:avLst/>
              </a:prstGeom>
              <a:blipFill>
                <a:blip r:embed="rId6"/>
                <a:stretch>
                  <a:fillRect l="-334" r="-1003" b="-3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ECC7049A-798F-4120-B60D-B53DE8679576}"/>
                  </a:ext>
                </a:extLst>
              </p:cNvPr>
              <p:cNvSpPr txBox="1"/>
              <p:nvPr/>
            </p:nvSpPr>
            <p:spPr>
              <a:xfrm>
                <a:off x="1742863" y="5865074"/>
                <a:ext cx="1887440" cy="246221"/>
              </a:xfrm>
              <a:prstGeom prst="rect">
                <a:avLst/>
              </a:prstGeom>
              <a:noFill/>
            </p:spPr>
            <p:txBody>
              <a:bodyPr wrap="none" lIns="0" tIns="0" rIns="0" bIns="0" rtlCol="0">
                <a:spAutoFit/>
              </a:bodyPr>
              <a:lstStyle/>
              <a:p>
                <a14:m>
                  <m:oMath xmlns:m="http://schemas.openxmlformats.org/officeDocument/2006/math">
                    <m:sSub>
                      <m:sSubPr>
                        <m:ctrlPr>
                          <a:rPr lang="en-US" altLang="zh-TW" sz="1600" i="1" smtClean="0">
                            <a:solidFill>
                              <a:schemeClr val="accent1">
                                <a:lumMod val="75000"/>
                              </a:schemeClr>
                            </a:solidFill>
                            <a:latin typeface="Cambria Math" panose="02040503050406030204" pitchFamily="18" charset="0"/>
                          </a:rPr>
                        </m:ctrlPr>
                      </m:sSubPr>
                      <m:e>
                        <m:r>
                          <a:rPr lang="en-US" altLang="zh-TW" sz="1600" i="1">
                            <a:solidFill>
                              <a:schemeClr val="accent1">
                                <a:lumMod val="75000"/>
                              </a:schemeClr>
                            </a:solidFill>
                            <a:latin typeface="Cambria Math" panose="02040503050406030204" pitchFamily="18" charset="0"/>
                          </a:rPr>
                          <m:t>𝑛𝐸𝑃𝐼</m:t>
                        </m:r>
                      </m:e>
                      <m:sub>
                        <m:r>
                          <a:rPr lang="en-US" altLang="zh-TW" sz="1600" b="0" i="1" smtClean="0">
                            <a:solidFill>
                              <a:schemeClr val="accent1">
                                <a:lumMod val="75000"/>
                              </a:schemeClr>
                            </a:solidFill>
                            <a:latin typeface="Cambria Math" panose="02040503050406030204" pitchFamily="18" charset="0"/>
                          </a:rPr>
                          <m:t>𝐸𝑋</m:t>
                        </m:r>
                      </m:sub>
                    </m:sSub>
                    <m:r>
                      <a:rPr lang="en-US" altLang="zh-TW" sz="1600" i="1" smtClean="0">
                        <a:solidFill>
                          <a:schemeClr val="tx2"/>
                        </a:solidFill>
                        <a:latin typeface="Cambria Math" panose="02040503050406030204" pitchFamily="18" charset="0"/>
                      </a:rPr>
                      <m:t>=</m:t>
                    </m:r>
                  </m:oMath>
                </a14:m>
                <a:r>
                  <a:rPr lang="zh-TW" altLang="en-US" sz="1600" dirty="0">
                    <a:latin typeface="Comic Sans MS" panose="030F0702030302020204" pitchFamily="66" charset="0"/>
                  </a:rPr>
                  <a:t> </a:t>
                </a:r>
                <a:r>
                  <a:rPr lang="en-US" altLang="zh-TW" sz="1600" i="1" dirty="0">
                    <a:solidFill>
                      <a:schemeClr val="tx2"/>
                    </a:solidFill>
                    <a:latin typeface="Comic Sans MS" panose="030F0702030302020204" pitchFamily="66" charset="0"/>
                  </a:rPr>
                  <a:t>NPI </a:t>
                </a:r>
                <a:r>
                  <a:rPr lang="en-US" altLang="zh-TW" sz="1600" dirty="0">
                    <a:solidFill>
                      <a:schemeClr val="tx2"/>
                    </a:solidFill>
                    <a:latin typeface="Comic Sans MS" panose="030F0702030302020204" pitchFamily="66" charset="0"/>
                  </a:rPr>
                  <a:t>+</a:t>
                </a:r>
                <a:r>
                  <a:rPr lang="en-US" altLang="zh-TW" sz="1600" i="1" dirty="0">
                    <a:solidFill>
                      <a:schemeClr val="tx2"/>
                    </a:solidFill>
                    <a:latin typeface="Comic Sans MS" panose="030F0702030302020204" pitchFamily="66" charset="0"/>
                  </a:rPr>
                  <a:t> SPI</a:t>
                </a:r>
                <a:endParaRPr lang="zh-TW" altLang="en-US" sz="1600" i="1" dirty="0">
                  <a:solidFill>
                    <a:schemeClr val="tx2"/>
                  </a:solidFill>
                  <a:latin typeface="Comic Sans MS" panose="030F0702030302020204" pitchFamily="66" charset="0"/>
                </a:endParaRPr>
              </a:p>
            </p:txBody>
          </p:sp>
        </mc:Choice>
        <mc:Fallback xmlns="">
          <p:sp>
            <p:nvSpPr>
              <p:cNvPr id="12" name="文字方塊 11">
                <a:extLst>
                  <a:ext uri="{FF2B5EF4-FFF2-40B4-BE49-F238E27FC236}">
                    <a16:creationId xmlns:a16="http://schemas.microsoft.com/office/drawing/2014/main" id="{ECC7049A-798F-4120-B60D-B53DE8679576}"/>
                  </a:ext>
                </a:extLst>
              </p:cNvPr>
              <p:cNvSpPr txBox="1">
                <a:spLocks noRot="1" noChangeAspect="1" noMove="1" noResize="1" noEditPoints="1" noAdjustHandles="1" noChangeArrowheads="1" noChangeShapeType="1" noTextEdit="1"/>
              </p:cNvSpPr>
              <p:nvPr/>
            </p:nvSpPr>
            <p:spPr>
              <a:xfrm>
                <a:off x="1742863" y="5865074"/>
                <a:ext cx="1887440" cy="246221"/>
              </a:xfrm>
              <a:prstGeom prst="rect">
                <a:avLst/>
              </a:prstGeom>
              <a:blipFill>
                <a:blip r:embed="rId7"/>
                <a:stretch>
                  <a:fillRect l="-3871" t="-21951" r="-5161" b="-51220"/>
                </a:stretch>
              </a:blipFill>
            </p:spPr>
            <p:txBody>
              <a:bodyPr/>
              <a:lstStyle/>
              <a:p>
                <a:r>
                  <a:rPr lang="zh-TW" altLang="en-US">
                    <a:noFill/>
                  </a:rPr>
                  <a:t> </a:t>
                </a:r>
              </a:p>
            </p:txBody>
          </p:sp>
        </mc:Fallback>
      </mc:AlternateContent>
      <p:sp>
        <p:nvSpPr>
          <p:cNvPr id="3" name="左大括弧 2">
            <a:extLst>
              <a:ext uri="{FF2B5EF4-FFF2-40B4-BE49-F238E27FC236}">
                <a16:creationId xmlns:a16="http://schemas.microsoft.com/office/drawing/2014/main" id="{787438C6-0F89-498F-9A06-266D0B21C6D0}"/>
              </a:ext>
            </a:extLst>
          </p:cNvPr>
          <p:cNvSpPr/>
          <p:nvPr/>
        </p:nvSpPr>
        <p:spPr>
          <a:xfrm>
            <a:off x="1341155" y="4998468"/>
            <a:ext cx="208344" cy="1173732"/>
          </a:xfrm>
          <a:prstGeom prst="leftBrace">
            <a:avLst/>
          </a:prstGeom>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Comic Sans MS" panose="030F0702030302020204" pitchFamily="66" charset="0"/>
            </a:endParaRPr>
          </a:p>
        </p:txBody>
      </p:sp>
      <p:sp>
        <p:nvSpPr>
          <p:cNvPr id="4" name="矩形 3"/>
          <p:cNvSpPr/>
          <p:nvPr/>
        </p:nvSpPr>
        <p:spPr>
          <a:xfrm>
            <a:off x="491526" y="3325217"/>
            <a:ext cx="7896118" cy="54416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omic Sans MS" panose="030F0702030302020204" pitchFamily="66" charset="0"/>
            </a:endParaRPr>
          </a:p>
        </p:txBody>
      </p:sp>
    </p:spTree>
    <p:extLst>
      <p:ext uri="{BB962C8B-B14F-4D97-AF65-F5344CB8AC3E}">
        <p14:creationId xmlns:p14="http://schemas.microsoft.com/office/powerpoint/2010/main" val="286625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print">
            <a:extLst>
              <a:ext uri="{28A0092B-C50C-407E-A947-70E740481C1C}">
                <a14:useLocalDpi xmlns:a14="http://schemas.microsoft.com/office/drawing/2010/main" val="0"/>
              </a:ext>
            </a:extLst>
          </a:blip>
          <a:srcRect l="2542" r="-1"/>
          <a:stretch/>
        </p:blipFill>
        <p:spPr>
          <a:xfrm>
            <a:off x="228600" y="990600"/>
            <a:ext cx="8763000" cy="5715000"/>
          </a:xfrm>
          <a:prstGeom prst="rect">
            <a:avLst/>
          </a:prstGeom>
        </p:spPr>
      </p:pic>
      <p:sp>
        <p:nvSpPr>
          <p:cNvPr id="3" name="TextBox 1"/>
          <p:cNvSpPr txBox="1"/>
          <p:nvPr/>
        </p:nvSpPr>
        <p:spPr>
          <a:xfrm>
            <a:off x="228600" y="457200"/>
            <a:ext cx="3124200" cy="707886"/>
          </a:xfrm>
          <a:prstGeom prst="rect">
            <a:avLst/>
          </a:prstGeom>
          <a:noFill/>
        </p:spPr>
        <p:txBody>
          <a:bodyPr wrap="square" rtlCol="0">
            <a:spAutoFit/>
          </a:bodyPr>
          <a:lstStyle/>
          <a:p>
            <a:r>
              <a:rPr lang="en-US" sz="2000" dirty="0">
                <a:solidFill>
                  <a:schemeClr val="tx2"/>
                </a:solidFill>
                <a:latin typeface="Comic Sans MS" panose="030F0702030302020204" pitchFamily="66" charset="0"/>
                <a:cs typeface="Times New Roman" panose="02020603050405020304" pitchFamily="18" charset="0"/>
              </a:rPr>
              <a:t>Linear regression </a:t>
            </a:r>
            <a:r>
              <a:rPr lang="en-US" sz="2000" dirty="0" smtClean="0">
                <a:solidFill>
                  <a:schemeClr val="tx2"/>
                </a:solidFill>
                <a:latin typeface="Comic Sans MS" panose="030F0702030302020204" pitchFamily="66" charset="0"/>
                <a:cs typeface="Times New Roman" panose="02020603050405020304" pitchFamily="18" charset="0"/>
              </a:rPr>
              <a:t>model</a:t>
            </a:r>
          </a:p>
          <a:p>
            <a:r>
              <a:rPr lang="en-US" sz="2000" dirty="0" smtClean="0">
                <a:solidFill>
                  <a:schemeClr val="tx2"/>
                </a:solidFill>
                <a:latin typeface="Comic Sans MS" panose="030F0702030302020204" pitchFamily="66" charset="0"/>
                <a:cs typeface="Times New Roman" panose="02020603050405020304" pitchFamily="18" charset="0"/>
              </a:rPr>
              <a:t>6-months </a:t>
            </a:r>
            <a:r>
              <a:rPr lang="en-US" sz="2000" dirty="0">
                <a:solidFill>
                  <a:schemeClr val="tx2"/>
                </a:solidFill>
                <a:latin typeface="Comic Sans MS" panose="030F0702030302020204" pitchFamily="66" charset="0"/>
                <a:cs typeface="Times New Roman" panose="02020603050405020304" pitchFamily="18" charset="0"/>
              </a:rPr>
              <a:t>lead time</a:t>
            </a:r>
          </a:p>
        </p:txBody>
      </p:sp>
      <p:sp>
        <p:nvSpPr>
          <p:cNvPr id="4" name="橢圓 3"/>
          <p:cNvSpPr/>
          <p:nvPr/>
        </p:nvSpPr>
        <p:spPr>
          <a:xfrm>
            <a:off x="6553200" y="4648200"/>
            <a:ext cx="7620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3352800" y="4648200"/>
            <a:ext cx="10668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6127029" y="6260068"/>
            <a:ext cx="1973617" cy="369332"/>
          </a:xfrm>
          <a:prstGeom prst="rect">
            <a:avLst/>
          </a:prstGeom>
          <a:noFill/>
        </p:spPr>
        <p:txBody>
          <a:bodyPr wrap="none" rtlCol="0">
            <a:spAutoFit/>
          </a:bodyPr>
          <a:lstStyle/>
          <a:p>
            <a:r>
              <a:rPr lang="en-US" altLang="zh-TW" dirty="0" smtClean="0">
                <a:latin typeface="Comic Sans MS" panose="030F0702030302020204" pitchFamily="66" charset="0"/>
              </a:rPr>
              <a:t>WWV dominates</a:t>
            </a:r>
            <a:endParaRPr lang="zh-TW" altLang="en-US" dirty="0">
              <a:latin typeface="Comic Sans MS" panose="030F0702030302020204" pitchFamily="66" charset="0"/>
            </a:endParaRPr>
          </a:p>
        </p:txBody>
      </p:sp>
      <p:sp>
        <p:nvSpPr>
          <p:cNvPr id="7" name="文字方塊 6"/>
          <p:cNvSpPr txBox="1"/>
          <p:nvPr/>
        </p:nvSpPr>
        <p:spPr>
          <a:xfrm>
            <a:off x="2286000" y="6260068"/>
            <a:ext cx="3632726" cy="369332"/>
          </a:xfrm>
          <a:prstGeom prst="rect">
            <a:avLst/>
          </a:prstGeom>
          <a:noFill/>
        </p:spPr>
        <p:txBody>
          <a:bodyPr wrap="none" rtlCol="0">
            <a:spAutoFit/>
          </a:bodyPr>
          <a:lstStyle/>
          <a:p>
            <a:r>
              <a:rPr lang="en-US" altLang="zh-TW" dirty="0" smtClean="0">
                <a:latin typeface="Comic Sans MS" panose="030F0702030302020204" pitchFamily="66" charset="0"/>
              </a:rPr>
              <a:t>Extratropical forcing dominates</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3755180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7" descr="http://www.cpc.ncep.noaa.gov/products/GODAS/ocean_briefing_new/mnth_sst_sstdiff_glb_xy.gif"/>
          <p:cNvPicPr>
            <a:picLocks noChangeAspect="1" noChangeArrowheads="1"/>
          </p:cNvPicPr>
          <p:nvPr/>
        </p:nvPicPr>
        <p:blipFill rotWithShape="1">
          <a:blip r:embed="rId3">
            <a:extLst>
              <a:ext uri="{28A0092B-C50C-407E-A947-70E740481C1C}">
                <a14:useLocalDpi xmlns:a14="http://schemas.microsoft.com/office/drawing/2010/main" val="0"/>
              </a:ext>
            </a:extLst>
          </a:blip>
          <a:srcRect b="12426"/>
          <a:stretch/>
        </p:blipFill>
        <p:spPr bwMode="auto">
          <a:xfrm>
            <a:off x="155575" y="990600"/>
            <a:ext cx="4973638" cy="591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a:xfrm>
            <a:off x="76200" y="407987"/>
            <a:ext cx="9216992" cy="658813"/>
          </a:xfrm>
        </p:spPr>
        <p:txBody>
          <a:bodyPr/>
          <a:lstStyle/>
          <a:p>
            <a:pPr algn="l">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b="1" dirty="0">
                <a:solidFill>
                  <a:srgbClr val="0000FF"/>
                </a:solidFill>
                <a:latin typeface="Comic Sans MS" panose="030F0702030302020204" pitchFamily="66" charset="0"/>
                <a:ea typeface="+mn-ea"/>
                <a:cs typeface="+mn-cs"/>
              </a:rPr>
              <a:t>2018 June Global SST Anomaly </a:t>
            </a:r>
            <a:r>
              <a:rPr lang="en-GB" altLang="en-US" sz="2400" b="1" dirty="0" smtClean="0">
                <a:solidFill>
                  <a:srgbClr val="0000FF"/>
                </a:solidFill>
                <a:latin typeface="Comic Sans MS" panose="030F0702030302020204" pitchFamily="66" charset="0"/>
                <a:ea typeface="+mn-ea"/>
                <a:cs typeface="+mn-cs"/>
              </a:rPr>
              <a:t>and </a:t>
            </a:r>
            <a:r>
              <a:rPr lang="en-GB" altLang="en-US" sz="2400" b="1" dirty="0">
                <a:solidFill>
                  <a:srgbClr val="0000FF"/>
                </a:solidFill>
                <a:latin typeface="Comic Sans MS" panose="030F0702030302020204" pitchFamily="66" charset="0"/>
                <a:ea typeface="+mn-ea"/>
                <a:cs typeface="+mn-cs"/>
              </a:rPr>
              <a:t>Anomaly Tendency</a:t>
            </a:r>
          </a:p>
        </p:txBody>
      </p:sp>
      <p:sp>
        <p:nvSpPr>
          <p:cNvPr id="19461" name="Text Box 5"/>
          <p:cNvSpPr txBox="1">
            <a:spLocks noChangeArrowheads="1"/>
          </p:cNvSpPr>
          <p:nvPr/>
        </p:nvSpPr>
        <p:spPr bwMode="auto">
          <a:xfrm>
            <a:off x="4849488" y="1578658"/>
            <a:ext cx="4142111" cy="2486451"/>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1000"/>
              </a:lnSpc>
              <a:spcBef>
                <a:spcPts val="625"/>
              </a:spcBef>
              <a:buClr>
                <a:srgbClr val="000000"/>
              </a:buClr>
              <a:buFont typeface="Verdana" panose="020B0604030504040204" pitchFamily="34" charset="0"/>
              <a:buChar char="-"/>
            </a:pPr>
            <a:r>
              <a:rPr lang="en-GB" altLang="en-US" sz="1800" dirty="0">
                <a:solidFill>
                  <a:srgbClr val="000000"/>
                </a:solidFill>
                <a:latin typeface="Verdana" panose="020B0604030504040204" pitchFamily="34" charset="0"/>
              </a:rPr>
              <a:t> </a:t>
            </a:r>
            <a:r>
              <a:rPr lang="en-GB" altLang="en-US" sz="1800" dirty="0">
                <a:solidFill>
                  <a:srgbClr val="000000"/>
                </a:solidFill>
                <a:latin typeface="Comic Sans MS" panose="030F0702030302020204" pitchFamily="66" charset="0"/>
              </a:rPr>
              <a:t>Positive (negative) SSTAs presented along the eq. Pacific, the northeast and southwest Pacific (southeast Pacific). </a:t>
            </a:r>
          </a:p>
          <a:p>
            <a:pPr eaLnBrk="1" hangingPunct="1">
              <a:lnSpc>
                <a:spcPct val="101000"/>
              </a:lnSpc>
              <a:spcBef>
                <a:spcPts val="625"/>
              </a:spcBef>
              <a:buClr>
                <a:srgbClr val="000000"/>
              </a:buClr>
              <a:buFont typeface="Verdana" panose="020B0604030504040204" pitchFamily="34" charset="0"/>
              <a:buChar char="-"/>
            </a:pPr>
            <a:r>
              <a:rPr lang="en-GB" altLang="en-US" sz="1800" dirty="0">
                <a:solidFill>
                  <a:srgbClr val="000000"/>
                </a:solidFill>
                <a:latin typeface="Comic Sans MS" panose="030F0702030302020204" pitchFamily="66" charset="0"/>
              </a:rPr>
              <a:t> Strong positive </a:t>
            </a:r>
            <a:r>
              <a:rPr lang="en-GB" altLang="en-US" sz="1800" dirty="0">
                <a:solidFill>
                  <a:srgbClr val="000000"/>
                </a:solidFill>
                <a:latin typeface="Comic Sans MS" panose="030F0702030302020204" pitchFamily="66" charset="0"/>
                <a:ea typeface="SimSun" panose="02010600030101010101" pitchFamily="2" charset="-122"/>
              </a:rPr>
              <a:t>SSTAs presented in the western N. Pacific.</a:t>
            </a:r>
          </a:p>
          <a:p>
            <a:pPr eaLnBrk="1" hangingPunct="1">
              <a:lnSpc>
                <a:spcPct val="101000"/>
              </a:lnSpc>
              <a:spcBef>
                <a:spcPts val="625"/>
              </a:spcBef>
              <a:buClr>
                <a:srgbClr val="000000"/>
              </a:buClr>
              <a:buFont typeface="Verdana" panose="020B0604030504040204" pitchFamily="34" charset="0"/>
              <a:buChar char="-"/>
            </a:pPr>
            <a:r>
              <a:rPr lang="en-GB" altLang="en-US" sz="1800" dirty="0">
                <a:solidFill>
                  <a:srgbClr val="000000"/>
                </a:solidFill>
                <a:latin typeface="Comic Sans MS" panose="030F0702030302020204" pitchFamily="66" charset="0"/>
                <a:ea typeface="SimSun" panose="02010600030101010101" pitchFamily="2" charset="-122"/>
              </a:rPr>
              <a:t> Horseshoe/</a:t>
            </a:r>
            <a:r>
              <a:rPr lang="en-GB" altLang="en-US" sz="1800" dirty="0" err="1">
                <a:solidFill>
                  <a:srgbClr val="000000"/>
                </a:solidFill>
                <a:latin typeface="Comic Sans MS" panose="030F0702030302020204" pitchFamily="66" charset="0"/>
                <a:ea typeface="SimSun" panose="02010600030101010101" pitchFamily="2" charset="-122"/>
              </a:rPr>
              <a:t>tripole</a:t>
            </a:r>
            <a:r>
              <a:rPr lang="en-GB" altLang="en-US" sz="1800" dirty="0">
                <a:solidFill>
                  <a:srgbClr val="000000"/>
                </a:solidFill>
                <a:latin typeface="Comic Sans MS" panose="030F0702030302020204" pitchFamily="66" charset="0"/>
                <a:ea typeface="SimSun" panose="02010600030101010101" pitchFamily="2" charset="-122"/>
              </a:rPr>
              <a:t>-like SSTA pattern presented in the N. Atlantic</a:t>
            </a:r>
            <a:r>
              <a:rPr lang="en-GB" altLang="en-US" sz="1800" dirty="0" smtClean="0">
                <a:solidFill>
                  <a:srgbClr val="000000"/>
                </a:solidFill>
                <a:latin typeface="Comic Sans MS" panose="030F0702030302020204" pitchFamily="66" charset="0"/>
                <a:ea typeface="SimSun" panose="02010600030101010101" pitchFamily="2" charset="-122"/>
              </a:rPr>
              <a:t>.</a:t>
            </a:r>
            <a:endParaRPr lang="en-GB" altLang="en-US" sz="1800" dirty="0">
              <a:solidFill>
                <a:srgbClr val="000000"/>
              </a:solidFill>
              <a:latin typeface="Comic Sans MS" panose="030F0702030302020204" pitchFamily="66" charset="0"/>
              <a:ea typeface="SimSun" panose="02010600030101010101" pitchFamily="2" charset="-122"/>
            </a:endParaRPr>
          </a:p>
        </p:txBody>
      </p:sp>
      <p:sp>
        <p:nvSpPr>
          <p:cNvPr id="19462" name="Text Box 8"/>
          <p:cNvSpPr txBox="1">
            <a:spLocks noChangeArrowheads="1"/>
          </p:cNvSpPr>
          <p:nvPr/>
        </p:nvSpPr>
        <p:spPr bwMode="auto">
          <a:xfrm>
            <a:off x="4849488" y="4576967"/>
            <a:ext cx="3837311" cy="1838005"/>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1000"/>
              </a:lnSpc>
              <a:spcBef>
                <a:spcPts val="625"/>
              </a:spcBef>
              <a:buClr>
                <a:srgbClr val="000000"/>
              </a:buClr>
              <a:buFontTx/>
              <a:buChar char="-"/>
            </a:pPr>
            <a:r>
              <a:rPr lang="en-GB" altLang="en-US" sz="1600" dirty="0">
                <a:solidFill>
                  <a:srgbClr val="000000"/>
                </a:solidFill>
                <a:latin typeface="Comic Sans MS" panose="030F0702030302020204" pitchFamily="66" charset="0"/>
                <a:ea typeface="SimSun" panose="02010600030101010101" pitchFamily="2" charset="-122"/>
              </a:rPr>
              <a:t> </a:t>
            </a:r>
            <a:r>
              <a:rPr lang="en-GB" altLang="en-US" sz="1800" dirty="0">
                <a:solidFill>
                  <a:srgbClr val="000000"/>
                </a:solidFill>
                <a:latin typeface="Comic Sans MS" panose="030F0702030302020204" pitchFamily="66" charset="0"/>
                <a:ea typeface="SimSun" panose="02010600030101010101" pitchFamily="2" charset="-122"/>
              </a:rPr>
              <a:t>Positive SSTA tendencies were observed  in the central-eastern equatorial Pacific.</a:t>
            </a:r>
          </a:p>
          <a:p>
            <a:pPr eaLnBrk="1" hangingPunct="1">
              <a:lnSpc>
                <a:spcPct val="101000"/>
              </a:lnSpc>
              <a:spcBef>
                <a:spcPts val="625"/>
              </a:spcBef>
              <a:buClr>
                <a:srgbClr val="000000"/>
              </a:buClr>
              <a:buFontTx/>
              <a:buChar char="-"/>
            </a:pPr>
            <a:r>
              <a:rPr lang="en-GB" altLang="en-US" sz="1800" dirty="0">
                <a:solidFill>
                  <a:srgbClr val="000000"/>
                </a:solidFill>
                <a:latin typeface="Comic Sans MS" panose="030F0702030302020204" pitchFamily="66" charset="0"/>
                <a:ea typeface="SimSun" panose="02010600030101010101" pitchFamily="2" charset="-122"/>
              </a:rPr>
              <a:t> Negative SSTA tendencies were seen in the NW Pacific and NW Atlantic.</a:t>
            </a:r>
          </a:p>
        </p:txBody>
      </p:sp>
      <p:sp>
        <p:nvSpPr>
          <p:cNvPr id="19463" name="Oval 24"/>
          <p:cNvSpPr>
            <a:spLocks noChangeArrowheads="1"/>
          </p:cNvSpPr>
          <p:nvPr/>
        </p:nvSpPr>
        <p:spPr bwMode="auto">
          <a:xfrm>
            <a:off x="1681843" y="2516322"/>
            <a:ext cx="1779588" cy="677863"/>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Times New Roman" panose="02020603050405020304" pitchFamily="18" charset="0"/>
            </a:endParaRPr>
          </a:p>
        </p:txBody>
      </p:sp>
      <p:sp>
        <p:nvSpPr>
          <p:cNvPr id="19464" name="Oval 24"/>
          <p:cNvSpPr>
            <a:spLocks noChangeArrowheads="1"/>
          </p:cNvSpPr>
          <p:nvPr/>
        </p:nvSpPr>
        <p:spPr bwMode="auto">
          <a:xfrm>
            <a:off x="1563915" y="2141276"/>
            <a:ext cx="914400" cy="3048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Times New Roman" panose="02020603050405020304" pitchFamily="18" charset="0"/>
            </a:endParaRPr>
          </a:p>
        </p:txBody>
      </p:sp>
      <p:sp>
        <p:nvSpPr>
          <p:cNvPr id="19465" name="Oval 24"/>
          <p:cNvSpPr>
            <a:spLocks noChangeArrowheads="1"/>
          </p:cNvSpPr>
          <p:nvPr/>
        </p:nvSpPr>
        <p:spPr bwMode="auto">
          <a:xfrm>
            <a:off x="3117298" y="1835152"/>
            <a:ext cx="1217613" cy="877888"/>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Times New Roman" panose="02020603050405020304" pitchFamily="18" charset="0"/>
            </a:endParaRPr>
          </a:p>
        </p:txBody>
      </p:sp>
      <p:sp>
        <p:nvSpPr>
          <p:cNvPr id="19467" name="Oval 24"/>
          <p:cNvSpPr>
            <a:spLocks noChangeArrowheads="1"/>
          </p:cNvSpPr>
          <p:nvPr/>
        </p:nvSpPr>
        <p:spPr bwMode="auto">
          <a:xfrm>
            <a:off x="2015559" y="5384810"/>
            <a:ext cx="1651000" cy="2286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Times New Roman" panose="02020603050405020304" pitchFamily="18" charset="0"/>
            </a:endParaRPr>
          </a:p>
        </p:txBody>
      </p:sp>
      <p:sp>
        <p:nvSpPr>
          <p:cNvPr id="19468" name="Oval 24"/>
          <p:cNvSpPr>
            <a:spLocks noChangeArrowheads="1"/>
          </p:cNvSpPr>
          <p:nvPr/>
        </p:nvSpPr>
        <p:spPr bwMode="auto">
          <a:xfrm rot="20186041">
            <a:off x="889540" y="4889963"/>
            <a:ext cx="1928813" cy="515938"/>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Times New Roman" panose="02020603050405020304" pitchFamily="18" charset="0"/>
            </a:endParaRPr>
          </a:p>
        </p:txBody>
      </p:sp>
      <p:sp>
        <p:nvSpPr>
          <p:cNvPr id="19469" name="Oval 24"/>
          <p:cNvSpPr>
            <a:spLocks noChangeArrowheads="1"/>
          </p:cNvSpPr>
          <p:nvPr/>
        </p:nvSpPr>
        <p:spPr bwMode="auto">
          <a:xfrm>
            <a:off x="3285618" y="4525903"/>
            <a:ext cx="533400" cy="7620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426209224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685800" y="4615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152400" y="882134"/>
            <a:ext cx="4373313" cy="461665"/>
          </a:xfrm>
          <a:prstGeom prst="rect">
            <a:avLst/>
          </a:prstGeom>
          <a:noFill/>
        </p:spPr>
        <p:txBody>
          <a:bodyPr wrap="none" rtlCol="0">
            <a:spAutoFit/>
          </a:bodyPr>
          <a:lstStyle/>
          <a:p>
            <a:r>
              <a:rPr lang="en-US" sz="2400" b="1" dirty="0" err="1" smtClean="0">
                <a:solidFill>
                  <a:srgbClr val="FF0000"/>
                </a:solidFill>
                <a:latin typeface="Comic Sans MS" panose="030F0702030302020204" pitchFamily="66" charset="0"/>
              </a:rPr>
              <a:t>Hindcast</a:t>
            </a:r>
            <a:r>
              <a:rPr lang="en-US" sz="2400" b="1" dirty="0" smtClean="0">
                <a:solidFill>
                  <a:srgbClr val="FF0000"/>
                </a:solidFill>
                <a:latin typeface="Comic Sans MS" panose="030F0702030302020204" pitchFamily="66" charset="0"/>
              </a:rPr>
              <a:t> skills (1980-2018)</a:t>
            </a:r>
            <a:endParaRPr lang="en-US" sz="2400" b="1" dirty="0">
              <a:solidFill>
                <a:srgbClr val="FF0000"/>
              </a:solidFill>
              <a:latin typeface="Comic Sans MS" panose="030F0702030302020204" pitchFamily="66" charset="0"/>
            </a:endParaRPr>
          </a:p>
        </p:txBody>
      </p:sp>
      <p:sp>
        <p:nvSpPr>
          <p:cNvPr id="3" name="TextBox 2"/>
          <p:cNvSpPr txBox="1"/>
          <p:nvPr/>
        </p:nvSpPr>
        <p:spPr>
          <a:xfrm>
            <a:off x="5791200" y="578860"/>
            <a:ext cx="3529314" cy="523220"/>
          </a:xfrm>
          <a:prstGeom prst="rect">
            <a:avLst/>
          </a:prstGeom>
          <a:noFill/>
        </p:spPr>
        <p:txBody>
          <a:bodyPr wrap="square" rtlCol="0">
            <a:spAutoFit/>
          </a:bodyPr>
          <a:lstStyle/>
          <a:p>
            <a:r>
              <a:rPr lang="en-US" sz="1400" dirty="0" smtClean="0">
                <a:solidFill>
                  <a:srgbClr val="FF0000"/>
                </a:solidFill>
                <a:latin typeface="Comic Sans MS" panose="030F0702030302020204" pitchFamily="66" charset="0"/>
              </a:rPr>
              <a:t>1981-2010 Multi-model ensemble mean skill: 0.65 6-month lead</a:t>
            </a:r>
            <a:endParaRPr lang="en-US" sz="1400" dirty="0">
              <a:solidFill>
                <a:srgbClr val="FF0000"/>
              </a:solidFill>
              <a:latin typeface="Comic Sans MS" panose="030F0702030302020204" pitchFamily="66"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3920066372"/>
              </p:ext>
            </p:extLst>
          </p:nvPr>
        </p:nvGraphicFramePr>
        <p:xfrm>
          <a:off x="354467" y="1836866"/>
          <a:ext cx="8342491" cy="2286000"/>
        </p:xfrm>
        <a:graphic>
          <a:graphicData uri="http://schemas.openxmlformats.org/drawingml/2006/table">
            <a:tbl>
              <a:tblPr firstRow="1" bandRow="1">
                <a:tableStyleId>{793D81CF-94F2-401A-BA57-92F5A7B2D0C5}</a:tableStyleId>
              </a:tblPr>
              <a:tblGrid>
                <a:gridCol w="2557067">
                  <a:extLst>
                    <a:ext uri="{9D8B030D-6E8A-4147-A177-3AD203B41FA5}">
                      <a16:colId xmlns:a16="http://schemas.microsoft.com/office/drawing/2014/main" val="2080575437"/>
                    </a:ext>
                  </a:extLst>
                </a:gridCol>
                <a:gridCol w="2242673">
                  <a:extLst>
                    <a:ext uri="{9D8B030D-6E8A-4147-A177-3AD203B41FA5}">
                      <a16:colId xmlns:a16="http://schemas.microsoft.com/office/drawing/2014/main" val="1058925478"/>
                    </a:ext>
                  </a:extLst>
                </a:gridCol>
                <a:gridCol w="2002685">
                  <a:extLst>
                    <a:ext uri="{9D8B030D-6E8A-4147-A177-3AD203B41FA5}">
                      <a16:colId xmlns:a16="http://schemas.microsoft.com/office/drawing/2014/main" val="350156416"/>
                    </a:ext>
                  </a:extLst>
                </a:gridCol>
                <a:gridCol w="1540066">
                  <a:extLst>
                    <a:ext uri="{9D8B030D-6E8A-4147-A177-3AD203B41FA5}">
                      <a16:colId xmlns:a16="http://schemas.microsoft.com/office/drawing/2014/main" val="3581589997"/>
                    </a:ext>
                  </a:extLst>
                </a:gridCol>
              </a:tblGrid>
              <a:tr h="370840">
                <a:tc rowSpan="2">
                  <a:txBody>
                    <a:bodyPr/>
                    <a:lstStyle/>
                    <a:p>
                      <a:pPr algn="ctr"/>
                      <a:r>
                        <a:rPr lang="en-US" altLang="zh-TW" sz="2000" baseline="0" dirty="0" smtClean="0">
                          <a:solidFill>
                            <a:schemeClr val="bg1"/>
                          </a:solidFill>
                          <a:latin typeface="Comic Sans MS" panose="030F0702030302020204" pitchFamily="66" charset="0"/>
                          <a:cs typeface="Times New Roman" panose="02020603050405020304" pitchFamily="18" charset="0"/>
                        </a:rPr>
                        <a:t>Lead time</a:t>
                      </a:r>
                      <a:endParaRPr lang="zh-TW" altLang="en-US" sz="2000" baseline="0" dirty="0">
                        <a:solidFill>
                          <a:schemeClr val="bg1"/>
                        </a:solidFill>
                        <a:latin typeface="Comic Sans MS" panose="030F0702030302020204" pitchFamily="66" charset="0"/>
                        <a:cs typeface="Times New Roman" panose="02020603050405020304" pitchFamily="18" charset="0"/>
                      </a:endParaRPr>
                    </a:p>
                  </a:txBody>
                  <a:tcPr anchor="ctr">
                    <a:lnL w="12700" cmpd="sng">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gridSpan="3">
                  <a:txBody>
                    <a:bodyPr/>
                    <a:lstStyle/>
                    <a:p>
                      <a:pPr algn="ctr"/>
                      <a:r>
                        <a:rPr lang="en-US" altLang="zh-TW" sz="2000" baseline="0" dirty="0" smtClean="0">
                          <a:solidFill>
                            <a:schemeClr val="bg1"/>
                          </a:solidFill>
                          <a:latin typeface="Comic Sans MS" panose="030F0702030302020204" pitchFamily="66" charset="0"/>
                          <a:cs typeface="Times New Roman" panose="02020603050405020304" pitchFamily="18" charset="0"/>
                        </a:rPr>
                        <a:t>Correlation </a:t>
                      </a:r>
                      <a:r>
                        <a:rPr lang="en-US" altLang="zh-TW" sz="2000" baseline="0" dirty="0" smtClean="0">
                          <a:solidFill>
                            <a:schemeClr val="accent3">
                              <a:lumMod val="20000"/>
                              <a:lumOff val="80000"/>
                            </a:schemeClr>
                          </a:solidFill>
                          <a:latin typeface="Comic Sans MS" panose="030F0702030302020204" pitchFamily="66" charset="0"/>
                          <a:cs typeface="Times New Roman" panose="02020603050405020304" pitchFamily="18" charset="0"/>
                        </a:rPr>
                        <a:t>pentad (monthly)</a:t>
                      </a:r>
                      <a:endParaRPr lang="zh-TW" altLang="en-US" sz="2000" baseline="0" dirty="0">
                        <a:solidFill>
                          <a:schemeClr val="accent3">
                            <a:lumMod val="20000"/>
                            <a:lumOff val="80000"/>
                          </a:schemeClr>
                        </a:solidFill>
                        <a:latin typeface="Comic Sans MS" panose="030F0702030302020204" pitchFamily="66" charset="0"/>
                        <a:cs typeface="Times New Roman" panose="02020603050405020304" pitchFamily="18" charset="0"/>
                      </a:endParaRPr>
                    </a:p>
                  </a:txBody>
                  <a:tcPr>
                    <a:lnL>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hMerge="1">
                  <a:txBody>
                    <a:bodyPr/>
                    <a:lstStyle/>
                    <a:p>
                      <a:pPr algn="ctr"/>
                      <a:endParaRPr lang="zh-TW" altLang="en-US" sz="1600" dirty="0">
                        <a:latin typeface="Times New Roman" panose="02020603050405020304" pitchFamily="18" charset="0"/>
                        <a:cs typeface="Times New Roman" panose="02020603050405020304" pitchFamily="18" charset="0"/>
                      </a:endParaRPr>
                    </a:p>
                  </a:txBody>
                  <a:tcPr/>
                </a:tc>
                <a:tc hMerge="1">
                  <a:txBody>
                    <a:bodyPr/>
                    <a:lstStyle/>
                    <a:p>
                      <a:pPr algn="ctr"/>
                      <a:endParaRPr lang="zh-TW"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41528675"/>
                  </a:ext>
                </a:extLst>
              </a:tr>
              <a:tr h="370840">
                <a:tc vMerge="1">
                  <a:txBody>
                    <a:bodyPr/>
                    <a:lstStyle/>
                    <a:p>
                      <a:endParaRPr lang="zh-TW"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TW" sz="2000" dirty="0" err="1" smtClean="0">
                          <a:solidFill>
                            <a:schemeClr val="tx2"/>
                          </a:solidFill>
                          <a:latin typeface="Comic Sans MS" panose="030F0702030302020204" pitchFamily="66" charset="0"/>
                          <a:cs typeface="Times New Roman" panose="02020603050405020304" pitchFamily="18" charset="0"/>
                        </a:rPr>
                        <a:t>nEPI</a:t>
                      </a:r>
                      <a:endParaRPr lang="en-US" altLang="zh-TW" sz="2000" dirty="0" smtClean="0">
                        <a:solidFill>
                          <a:schemeClr val="tx2"/>
                        </a:solidFill>
                        <a:latin typeface="Comic Sans MS" panose="030F0702030302020204" pitchFamily="66" charset="0"/>
                        <a:cs typeface="Times New Roman" panose="02020603050405020304" pitchFamily="18" charset="0"/>
                      </a:endParaRPr>
                    </a:p>
                    <a:p>
                      <a:pPr algn="ctr"/>
                      <a:r>
                        <a:rPr lang="en-US" altLang="zh-TW" sz="2000" dirty="0" smtClean="0">
                          <a:solidFill>
                            <a:schemeClr val="tx2"/>
                          </a:solidFill>
                          <a:latin typeface="Comic Sans MS" panose="030F0702030302020204" pitchFamily="66" charset="0"/>
                          <a:cs typeface="Times New Roman" panose="02020603050405020304" pitchFamily="18" charset="0"/>
                        </a:rPr>
                        <a:t>(WWV+OA+EX)</a:t>
                      </a:r>
                      <a:endParaRPr lang="zh-TW" altLang="en-US" sz="2000" dirty="0">
                        <a:solidFill>
                          <a:schemeClr val="tx2"/>
                        </a:solidFill>
                        <a:latin typeface="Comic Sans MS" panose="030F0702030302020204" pitchFamily="66" charset="0"/>
                        <a:cs typeface="Times New Roman" panose="02020603050405020304" pitchFamily="18" charset="0"/>
                      </a:endParaRP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dirty="0" err="1" smtClean="0">
                          <a:solidFill>
                            <a:schemeClr val="tx2"/>
                          </a:solidFill>
                          <a:latin typeface="Comic Sans MS" panose="030F0702030302020204" pitchFamily="66" charset="0"/>
                          <a:cs typeface="Times New Roman" panose="02020603050405020304" pitchFamily="18" charset="0"/>
                        </a:rPr>
                        <a:t>nEPI</a:t>
                      </a:r>
                      <a:endParaRPr lang="en-US" altLang="zh-TW" sz="2000" dirty="0" smtClean="0">
                        <a:solidFill>
                          <a:schemeClr val="tx2"/>
                        </a:solidFill>
                        <a:latin typeface="Comic Sans MS" panose="030F0702030302020204" pitchFamily="66" charset="0"/>
                        <a:cs typeface="Times New Roman" panose="02020603050405020304" pitchFamily="18" charset="0"/>
                      </a:endParaRPr>
                    </a:p>
                    <a:p>
                      <a:pPr algn="ctr"/>
                      <a:r>
                        <a:rPr lang="en-US" altLang="zh-TW" sz="2000" dirty="0" smtClean="0">
                          <a:solidFill>
                            <a:schemeClr val="tx2"/>
                          </a:solidFill>
                          <a:latin typeface="Comic Sans MS" panose="030F0702030302020204" pitchFamily="66" charset="0"/>
                          <a:cs typeface="Times New Roman" panose="02020603050405020304" pitchFamily="18" charset="0"/>
                        </a:rPr>
                        <a:t>(WWV+OA)</a:t>
                      </a:r>
                      <a:endParaRPr lang="zh-TW" altLang="en-US" sz="2000" dirty="0">
                        <a:solidFill>
                          <a:schemeClr val="tx2"/>
                        </a:solidFill>
                        <a:latin typeface="Comic Sans MS" panose="030F0702030302020204" pitchFamily="66" charset="0"/>
                        <a:cs typeface="Times New Roman" panose="02020603050405020304" pitchFamily="18" charset="0"/>
                      </a:endParaRP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dirty="0" smtClean="0">
                          <a:solidFill>
                            <a:schemeClr val="tx2"/>
                          </a:solidFill>
                          <a:latin typeface="Comic Sans MS" panose="030F0702030302020204" pitchFamily="66" charset="0"/>
                          <a:cs typeface="Times New Roman" panose="02020603050405020304" pitchFamily="18" charset="0"/>
                        </a:rPr>
                        <a:t>WWV</a:t>
                      </a:r>
                      <a:endParaRPr lang="zh-TW" altLang="en-US" sz="2000" dirty="0">
                        <a:solidFill>
                          <a:schemeClr val="tx2"/>
                        </a:solidFill>
                        <a:latin typeface="Comic Sans MS" panose="030F0702030302020204" pitchFamily="66" charset="0"/>
                        <a:cs typeface="Times New Roman" panose="02020603050405020304" pitchFamily="18" charset="0"/>
                      </a:endParaRPr>
                    </a:p>
                  </a:txBody>
                  <a:tcPr anchor="ctr">
                    <a:lnL>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4785899"/>
                  </a:ext>
                </a:extLst>
              </a:tr>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TW" sz="2000" baseline="0" dirty="0" smtClean="0">
                          <a:solidFill>
                            <a:schemeClr val="bg1"/>
                          </a:solidFill>
                          <a:latin typeface="Comic Sans MS" panose="030F0702030302020204" pitchFamily="66" charset="0"/>
                          <a:cs typeface="Times New Roman" panose="02020603050405020304" pitchFamily="18" charset="0"/>
                        </a:rPr>
                        <a:t>Six-month</a:t>
                      </a:r>
                      <a:endParaRPr lang="zh-TW" altLang="en-US" sz="2000" baseline="0" dirty="0" smtClean="0">
                        <a:solidFill>
                          <a:schemeClr val="bg1"/>
                        </a:solidFill>
                        <a:latin typeface="Comic Sans MS" panose="030F0702030302020204" pitchFamily="66" charset="0"/>
                        <a:cs typeface="Times New Roman" panose="02020603050405020304" pitchFamily="18" charset="0"/>
                      </a:endParaRPr>
                    </a:p>
                  </a:txBody>
                  <a:tcPr>
                    <a:lnL w="12700" cmpd="sng">
                      <a:noFill/>
                    </a:lnL>
                    <a:lnR>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US" altLang="zh-TW" sz="2000" dirty="0" smtClean="0">
                          <a:solidFill>
                            <a:schemeClr val="tx2"/>
                          </a:solidFill>
                          <a:latin typeface="Comic Sans MS" panose="030F0702030302020204" pitchFamily="66" charset="0"/>
                          <a:cs typeface="Times New Roman" panose="02020603050405020304" pitchFamily="18" charset="0"/>
                        </a:rPr>
                        <a:t>0.65</a:t>
                      </a:r>
                      <a:r>
                        <a:rPr lang="zh-TW" altLang="en-US" sz="2000" dirty="0" smtClean="0">
                          <a:solidFill>
                            <a:schemeClr val="tx2"/>
                          </a:solidFill>
                          <a:latin typeface="Comic Sans MS" panose="030F0702030302020204" pitchFamily="66" charset="0"/>
                          <a:cs typeface="Times New Roman" panose="02020603050405020304" pitchFamily="18" charset="0"/>
                        </a:rPr>
                        <a:t> </a:t>
                      </a:r>
                      <a:r>
                        <a:rPr lang="en-US" altLang="zh-TW" sz="2000" dirty="0" smtClean="0">
                          <a:solidFill>
                            <a:schemeClr val="tx2"/>
                          </a:solidFill>
                          <a:latin typeface="Comic Sans MS" panose="030F0702030302020204" pitchFamily="66" charset="0"/>
                          <a:cs typeface="Times New Roman" panose="02020603050405020304" pitchFamily="18" charset="0"/>
                        </a:rPr>
                        <a:t>(0.71)</a:t>
                      </a:r>
                      <a:endParaRPr lang="zh-TW" altLang="en-US" sz="2000" dirty="0">
                        <a:solidFill>
                          <a:schemeClr val="tx2"/>
                        </a:solidFill>
                        <a:latin typeface="Comic Sans MS" panose="030F0702030302020204" pitchFamily="66" charset="0"/>
                        <a:cs typeface="Times New Roman" panose="02020603050405020304" pitchFamily="18" charset="0"/>
                      </a:endParaRPr>
                    </a:p>
                  </a:txBody>
                  <a:tcPr>
                    <a:lnL>
                      <a:noFill/>
                    </a:lnL>
                    <a:lnR>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tint val="40000"/>
                        <a:alpha val="60000"/>
                      </a:schemeClr>
                    </a:solidFill>
                  </a:tcPr>
                </a:tc>
                <a:tc>
                  <a:txBody>
                    <a:bodyPr/>
                    <a:lstStyle/>
                    <a:p>
                      <a:pPr algn="ctr"/>
                      <a:r>
                        <a:rPr lang="en-US" altLang="zh-TW" sz="2000" dirty="0" smtClean="0">
                          <a:solidFill>
                            <a:schemeClr val="tx2"/>
                          </a:solidFill>
                          <a:latin typeface="Comic Sans MS" panose="030F0702030302020204" pitchFamily="66" charset="0"/>
                          <a:cs typeface="Times New Roman" panose="02020603050405020304" pitchFamily="18" charset="0"/>
                        </a:rPr>
                        <a:t>0.59</a:t>
                      </a:r>
                      <a:r>
                        <a:rPr lang="zh-TW" altLang="en-US" sz="2000" dirty="0" smtClean="0">
                          <a:solidFill>
                            <a:schemeClr val="tx2"/>
                          </a:solidFill>
                          <a:latin typeface="Comic Sans MS" panose="030F0702030302020204" pitchFamily="66" charset="0"/>
                          <a:cs typeface="Times New Roman" panose="02020603050405020304" pitchFamily="18" charset="0"/>
                        </a:rPr>
                        <a:t> </a:t>
                      </a:r>
                      <a:r>
                        <a:rPr lang="en-US" altLang="zh-TW" sz="2000" dirty="0" smtClean="0">
                          <a:solidFill>
                            <a:schemeClr val="tx2"/>
                          </a:solidFill>
                          <a:latin typeface="Comic Sans MS" panose="030F0702030302020204" pitchFamily="66" charset="0"/>
                          <a:cs typeface="Times New Roman" panose="02020603050405020304" pitchFamily="18" charset="0"/>
                        </a:rPr>
                        <a:t>(0.67)</a:t>
                      </a:r>
                      <a:endParaRPr lang="zh-TW" altLang="en-US" sz="2000" dirty="0">
                        <a:solidFill>
                          <a:schemeClr val="tx2"/>
                        </a:solidFill>
                        <a:latin typeface="Comic Sans MS" panose="030F0702030302020204" pitchFamily="66" charset="0"/>
                        <a:cs typeface="Times New Roman" panose="02020603050405020304" pitchFamily="18" charset="0"/>
                      </a:endParaRPr>
                    </a:p>
                  </a:txBody>
                  <a:tcPr>
                    <a:lnL>
                      <a:noFill/>
                    </a:lnL>
                    <a:lnR>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tint val="40000"/>
                        <a:alpha val="60000"/>
                      </a:schemeClr>
                    </a:solidFill>
                  </a:tcPr>
                </a:tc>
                <a:tc>
                  <a:txBody>
                    <a:bodyPr/>
                    <a:lstStyle/>
                    <a:p>
                      <a:pPr algn="ctr"/>
                      <a:r>
                        <a:rPr lang="en-US" altLang="zh-TW" sz="2000" dirty="0" smtClean="0">
                          <a:solidFill>
                            <a:schemeClr val="tx2"/>
                          </a:solidFill>
                          <a:latin typeface="Comic Sans MS" panose="030F0702030302020204" pitchFamily="66" charset="0"/>
                          <a:cs typeface="Times New Roman" panose="02020603050405020304" pitchFamily="18" charset="0"/>
                        </a:rPr>
                        <a:t>0.55</a:t>
                      </a:r>
                      <a:r>
                        <a:rPr lang="zh-TW" altLang="en-US" sz="2000" dirty="0" smtClean="0">
                          <a:solidFill>
                            <a:schemeClr val="tx2"/>
                          </a:solidFill>
                          <a:latin typeface="Comic Sans MS" panose="030F0702030302020204" pitchFamily="66" charset="0"/>
                          <a:cs typeface="Times New Roman" panose="02020603050405020304" pitchFamily="18" charset="0"/>
                        </a:rPr>
                        <a:t> </a:t>
                      </a:r>
                      <a:r>
                        <a:rPr lang="en-US" altLang="zh-TW" sz="2000" dirty="0" smtClean="0">
                          <a:solidFill>
                            <a:schemeClr val="tx2"/>
                          </a:solidFill>
                          <a:latin typeface="Comic Sans MS" panose="030F0702030302020204" pitchFamily="66" charset="0"/>
                          <a:cs typeface="Times New Roman" panose="02020603050405020304" pitchFamily="18" charset="0"/>
                        </a:rPr>
                        <a:t>(0.57)</a:t>
                      </a:r>
                      <a:endParaRPr lang="zh-TW" altLang="en-US" sz="2000" dirty="0">
                        <a:solidFill>
                          <a:schemeClr val="tx2"/>
                        </a:solidFill>
                        <a:latin typeface="Comic Sans MS" panose="030F0702030302020204" pitchFamily="66" charset="0"/>
                        <a:cs typeface="Times New Roman" panose="02020603050405020304" pitchFamily="18" charset="0"/>
                      </a:endParaRPr>
                    </a:p>
                  </a:txBody>
                  <a:tcPr>
                    <a:lnL>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tint val="40000"/>
                        <a:alpha val="60000"/>
                      </a:schemeClr>
                    </a:solidFill>
                  </a:tcPr>
                </a:tc>
                <a:extLst>
                  <a:ext uri="{0D108BD9-81ED-4DB2-BD59-A6C34878D82A}">
                    <a16:rowId xmlns:a16="http://schemas.microsoft.com/office/drawing/2014/main" val="3611046940"/>
                  </a:ext>
                </a:extLst>
              </a:tr>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TW" sz="2000" baseline="0" dirty="0" smtClean="0">
                          <a:solidFill>
                            <a:schemeClr val="bg1"/>
                          </a:solidFill>
                          <a:latin typeface="Comic Sans MS" panose="030F0702030302020204" pitchFamily="66" charset="0"/>
                          <a:cs typeface="Times New Roman" panose="02020603050405020304" pitchFamily="18" charset="0"/>
                        </a:rPr>
                        <a:t>Eight-month</a:t>
                      </a:r>
                      <a:endParaRPr lang="zh-TW" altLang="en-US" sz="2000" baseline="0" dirty="0">
                        <a:solidFill>
                          <a:schemeClr val="bg1"/>
                        </a:solidFill>
                        <a:latin typeface="Comic Sans MS" panose="030F0702030302020204" pitchFamily="66" charset="0"/>
                        <a:cs typeface="Times New Roman" panose="02020603050405020304" pitchFamily="18"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tx2">
                        <a:lumMod val="50000"/>
                      </a:schemeClr>
                    </a:solidFill>
                  </a:tcPr>
                </a:tc>
                <a:tc>
                  <a:txBody>
                    <a:bodyPr/>
                    <a:lstStyle/>
                    <a:p>
                      <a:pPr algn="ctr"/>
                      <a:r>
                        <a:rPr lang="en-US" altLang="zh-TW" sz="2000" dirty="0" smtClean="0">
                          <a:solidFill>
                            <a:schemeClr val="tx2"/>
                          </a:solidFill>
                          <a:latin typeface="Comic Sans MS" panose="030F0702030302020204" pitchFamily="66" charset="0"/>
                          <a:cs typeface="Times New Roman" panose="02020603050405020304" pitchFamily="18" charset="0"/>
                        </a:rPr>
                        <a:t>0.63</a:t>
                      </a:r>
                      <a:r>
                        <a:rPr lang="zh-TW" altLang="en-US" sz="2000" dirty="0" smtClean="0">
                          <a:solidFill>
                            <a:schemeClr val="tx2"/>
                          </a:solidFill>
                          <a:latin typeface="Comic Sans MS" panose="030F0702030302020204" pitchFamily="66" charset="0"/>
                          <a:cs typeface="Times New Roman" panose="02020603050405020304" pitchFamily="18" charset="0"/>
                        </a:rPr>
                        <a:t> </a:t>
                      </a:r>
                      <a:r>
                        <a:rPr lang="en-US" altLang="zh-TW" sz="2000" dirty="0" smtClean="0">
                          <a:solidFill>
                            <a:schemeClr val="tx2"/>
                          </a:solidFill>
                          <a:latin typeface="Comic Sans MS" panose="030F0702030302020204" pitchFamily="66" charset="0"/>
                          <a:cs typeface="Times New Roman" panose="02020603050405020304" pitchFamily="18" charset="0"/>
                        </a:rPr>
                        <a:t>(0.67)</a:t>
                      </a:r>
                      <a:endParaRPr lang="zh-TW" altLang="en-US" sz="2000" dirty="0">
                        <a:solidFill>
                          <a:schemeClr val="tx2"/>
                        </a:solidFill>
                        <a:latin typeface="Comic Sans MS" panose="030F0702030302020204" pitchFamily="66" charset="0"/>
                        <a:cs typeface="Times New Roman" panose="02020603050405020304" pitchFamily="18"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2000" dirty="0" smtClean="0">
                          <a:solidFill>
                            <a:schemeClr val="tx2"/>
                          </a:solidFill>
                          <a:latin typeface="Comic Sans MS" panose="030F0702030302020204" pitchFamily="66" charset="0"/>
                          <a:cs typeface="Times New Roman" panose="02020603050405020304" pitchFamily="18" charset="0"/>
                        </a:rPr>
                        <a:t>0.52</a:t>
                      </a:r>
                      <a:r>
                        <a:rPr lang="zh-TW" altLang="en-US" sz="2000" dirty="0" smtClean="0">
                          <a:solidFill>
                            <a:schemeClr val="tx2"/>
                          </a:solidFill>
                          <a:latin typeface="Comic Sans MS" panose="030F0702030302020204" pitchFamily="66" charset="0"/>
                          <a:cs typeface="Times New Roman" panose="02020603050405020304" pitchFamily="18" charset="0"/>
                        </a:rPr>
                        <a:t> </a:t>
                      </a:r>
                      <a:r>
                        <a:rPr lang="en-US" altLang="zh-TW" sz="2000" dirty="0" smtClean="0">
                          <a:solidFill>
                            <a:schemeClr val="tx2"/>
                          </a:solidFill>
                          <a:latin typeface="Comic Sans MS" panose="030F0702030302020204" pitchFamily="66" charset="0"/>
                          <a:cs typeface="Times New Roman" panose="02020603050405020304" pitchFamily="18" charset="0"/>
                        </a:rPr>
                        <a:t>(0.58)</a:t>
                      </a:r>
                      <a:endParaRPr lang="zh-TW" altLang="en-US" sz="2000" dirty="0">
                        <a:solidFill>
                          <a:schemeClr val="tx2"/>
                        </a:solidFill>
                        <a:latin typeface="Comic Sans MS" panose="030F0702030302020204" pitchFamily="66" charset="0"/>
                        <a:cs typeface="Times New Roman" panose="02020603050405020304" pitchFamily="18" charset="0"/>
                      </a:endParaRP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2000" dirty="0" smtClean="0">
                          <a:solidFill>
                            <a:schemeClr val="tx2"/>
                          </a:solidFill>
                          <a:latin typeface="Comic Sans MS" panose="030F0702030302020204" pitchFamily="66" charset="0"/>
                          <a:cs typeface="Times New Roman" panose="02020603050405020304" pitchFamily="18" charset="0"/>
                        </a:rPr>
                        <a:t>0.48</a:t>
                      </a:r>
                      <a:r>
                        <a:rPr lang="zh-TW" altLang="en-US" sz="2000" dirty="0" smtClean="0">
                          <a:solidFill>
                            <a:schemeClr val="tx2"/>
                          </a:solidFill>
                          <a:latin typeface="Comic Sans MS" panose="030F0702030302020204" pitchFamily="66" charset="0"/>
                          <a:cs typeface="Times New Roman" panose="02020603050405020304" pitchFamily="18" charset="0"/>
                        </a:rPr>
                        <a:t> </a:t>
                      </a:r>
                      <a:r>
                        <a:rPr lang="en-US" altLang="zh-TW" sz="2000" dirty="0" smtClean="0">
                          <a:solidFill>
                            <a:schemeClr val="tx2"/>
                          </a:solidFill>
                          <a:latin typeface="Comic Sans MS" panose="030F0702030302020204" pitchFamily="66" charset="0"/>
                          <a:cs typeface="Times New Roman" panose="02020603050405020304" pitchFamily="18" charset="0"/>
                        </a:rPr>
                        <a:t>(0.51)</a:t>
                      </a:r>
                      <a:endParaRPr lang="zh-TW" altLang="en-US" sz="2000" dirty="0">
                        <a:solidFill>
                          <a:schemeClr val="tx2"/>
                        </a:solidFill>
                        <a:latin typeface="Comic Sans MS" panose="030F0702030302020204" pitchFamily="66" charset="0"/>
                        <a:cs typeface="Times New Roman" panose="02020603050405020304" pitchFamily="18"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8331023"/>
                  </a:ext>
                </a:extLst>
              </a:tr>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TW" sz="2000" baseline="0" dirty="0" smtClean="0">
                          <a:solidFill>
                            <a:schemeClr val="bg1"/>
                          </a:solidFill>
                          <a:latin typeface="Comic Sans MS" panose="030F0702030302020204" pitchFamily="66" charset="0"/>
                          <a:cs typeface="Times New Roman" panose="02020603050405020304" pitchFamily="18" charset="0"/>
                        </a:rPr>
                        <a:t>Ten-month</a:t>
                      </a:r>
                      <a:endParaRPr lang="zh-TW" altLang="en-US" sz="2000" baseline="0" dirty="0">
                        <a:solidFill>
                          <a:schemeClr val="bg1"/>
                        </a:solidFill>
                        <a:latin typeface="Comic Sans MS" panose="030F0702030302020204" pitchFamily="66" charset="0"/>
                        <a:cs typeface="Times New Roman" panose="02020603050405020304" pitchFamily="18" charset="0"/>
                      </a:endParaRPr>
                    </a:p>
                  </a:txBody>
                  <a:tcPr>
                    <a:lnL w="12700" cmpd="sng">
                      <a:noFill/>
                    </a:lnL>
                    <a:lnR>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a:r>
                        <a:rPr lang="en-US" altLang="zh-TW" sz="2000" dirty="0" smtClean="0">
                          <a:solidFill>
                            <a:schemeClr val="tx2"/>
                          </a:solidFill>
                          <a:latin typeface="Comic Sans MS" panose="030F0702030302020204" pitchFamily="66" charset="0"/>
                          <a:cs typeface="Times New Roman" panose="02020603050405020304" pitchFamily="18" charset="0"/>
                        </a:rPr>
                        <a:t>0.57</a:t>
                      </a:r>
                      <a:r>
                        <a:rPr lang="zh-TW" altLang="en-US" sz="2000" dirty="0" smtClean="0">
                          <a:solidFill>
                            <a:schemeClr val="tx2"/>
                          </a:solidFill>
                          <a:latin typeface="Comic Sans MS" panose="030F0702030302020204" pitchFamily="66" charset="0"/>
                          <a:cs typeface="Times New Roman" panose="02020603050405020304" pitchFamily="18" charset="0"/>
                        </a:rPr>
                        <a:t> </a:t>
                      </a:r>
                      <a:r>
                        <a:rPr lang="en-US" altLang="zh-TW" sz="2000" dirty="0" smtClean="0">
                          <a:solidFill>
                            <a:schemeClr val="tx2"/>
                          </a:solidFill>
                          <a:latin typeface="Comic Sans MS" panose="030F0702030302020204" pitchFamily="66" charset="0"/>
                          <a:cs typeface="Times New Roman" panose="02020603050405020304" pitchFamily="18" charset="0"/>
                        </a:rPr>
                        <a:t>(0.60)</a:t>
                      </a:r>
                      <a:endParaRPr lang="zh-TW" altLang="en-US" sz="2000" dirty="0">
                        <a:solidFill>
                          <a:schemeClr val="tx2"/>
                        </a:solidFill>
                        <a:latin typeface="Comic Sans MS" panose="030F0702030302020204" pitchFamily="66" charset="0"/>
                        <a:cs typeface="Times New Roman" panose="02020603050405020304" pitchFamily="18" charset="0"/>
                      </a:endParaRPr>
                    </a:p>
                  </a:txBody>
                  <a:tcPr>
                    <a:lnL>
                      <a:noFill/>
                    </a:lnL>
                    <a:lnR>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tint val="40000"/>
                        <a:alpha val="60000"/>
                      </a:schemeClr>
                    </a:solidFill>
                  </a:tcPr>
                </a:tc>
                <a:tc>
                  <a:txBody>
                    <a:bodyPr/>
                    <a:lstStyle/>
                    <a:p>
                      <a:pPr algn="ctr"/>
                      <a:r>
                        <a:rPr lang="en-US" altLang="zh-TW" sz="2000" dirty="0" smtClean="0">
                          <a:solidFill>
                            <a:schemeClr val="tx2"/>
                          </a:solidFill>
                          <a:latin typeface="Comic Sans MS" panose="030F0702030302020204" pitchFamily="66" charset="0"/>
                          <a:cs typeface="Times New Roman" panose="02020603050405020304" pitchFamily="18" charset="0"/>
                        </a:rPr>
                        <a:t>0.44</a:t>
                      </a:r>
                      <a:r>
                        <a:rPr lang="zh-TW" altLang="en-US" sz="2000" dirty="0" smtClean="0">
                          <a:solidFill>
                            <a:schemeClr val="tx2"/>
                          </a:solidFill>
                          <a:latin typeface="Comic Sans MS" panose="030F0702030302020204" pitchFamily="66" charset="0"/>
                          <a:cs typeface="Times New Roman" panose="02020603050405020304" pitchFamily="18" charset="0"/>
                        </a:rPr>
                        <a:t> </a:t>
                      </a:r>
                      <a:r>
                        <a:rPr lang="en-US" altLang="zh-TW" sz="2000" dirty="0" smtClean="0">
                          <a:solidFill>
                            <a:schemeClr val="tx2"/>
                          </a:solidFill>
                          <a:latin typeface="Comic Sans MS" panose="030F0702030302020204" pitchFamily="66" charset="0"/>
                          <a:cs typeface="Times New Roman" panose="02020603050405020304" pitchFamily="18" charset="0"/>
                        </a:rPr>
                        <a:t>(0.49)</a:t>
                      </a:r>
                      <a:endParaRPr lang="zh-TW" altLang="en-US" sz="2000" dirty="0">
                        <a:solidFill>
                          <a:schemeClr val="tx2"/>
                        </a:solidFill>
                        <a:latin typeface="Comic Sans MS" panose="030F0702030302020204" pitchFamily="66" charset="0"/>
                        <a:cs typeface="Times New Roman" panose="02020603050405020304" pitchFamily="18" charset="0"/>
                      </a:endParaRPr>
                    </a:p>
                  </a:txBody>
                  <a:tcPr>
                    <a:lnL>
                      <a:noFill/>
                    </a:lnL>
                    <a:lnR>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tint val="40000"/>
                        <a:alpha val="60000"/>
                      </a:schemeClr>
                    </a:solidFill>
                  </a:tcPr>
                </a:tc>
                <a:tc>
                  <a:txBody>
                    <a:bodyPr/>
                    <a:lstStyle/>
                    <a:p>
                      <a:pPr algn="ctr"/>
                      <a:r>
                        <a:rPr lang="en-US" altLang="zh-TW" sz="2000" dirty="0" smtClean="0">
                          <a:solidFill>
                            <a:schemeClr val="tx2"/>
                          </a:solidFill>
                          <a:latin typeface="Comic Sans MS" panose="030F0702030302020204" pitchFamily="66" charset="0"/>
                          <a:cs typeface="Times New Roman" panose="02020603050405020304" pitchFamily="18" charset="0"/>
                        </a:rPr>
                        <a:t>0.41</a:t>
                      </a:r>
                      <a:r>
                        <a:rPr lang="zh-TW" altLang="en-US" sz="2000" dirty="0" smtClean="0">
                          <a:solidFill>
                            <a:schemeClr val="tx2"/>
                          </a:solidFill>
                          <a:latin typeface="Comic Sans MS" panose="030F0702030302020204" pitchFamily="66" charset="0"/>
                          <a:cs typeface="Times New Roman" panose="02020603050405020304" pitchFamily="18" charset="0"/>
                        </a:rPr>
                        <a:t> </a:t>
                      </a:r>
                      <a:r>
                        <a:rPr lang="en-US" altLang="zh-TW" sz="2000" dirty="0" smtClean="0">
                          <a:solidFill>
                            <a:schemeClr val="tx2"/>
                          </a:solidFill>
                          <a:latin typeface="Comic Sans MS" panose="030F0702030302020204" pitchFamily="66" charset="0"/>
                          <a:cs typeface="Times New Roman" panose="02020603050405020304" pitchFamily="18" charset="0"/>
                        </a:rPr>
                        <a:t>(0.44)</a:t>
                      </a:r>
                      <a:endParaRPr lang="zh-TW" altLang="en-US" sz="2000" dirty="0">
                        <a:solidFill>
                          <a:schemeClr val="tx2"/>
                        </a:solidFill>
                        <a:latin typeface="Comic Sans MS" panose="030F0702030302020204" pitchFamily="66" charset="0"/>
                        <a:cs typeface="Times New Roman" panose="02020603050405020304" pitchFamily="18" charset="0"/>
                      </a:endParaRPr>
                    </a:p>
                  </a:txBody>
                  <a:tcPr>
                    <a:lnL>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tint val="40000"/>
                        <a:alpha val="60000"/>
                      </a:schemeClr>
                    </a:solidFill>
                  </a:tcPr>
                </a:tc>
                <a:extLst>
                  <a:ext uri="{0D108BD9-81ED-4DB2-BD59-A6C34878D82A}">
                    <a16:rowId xmlns:a16="http://schemas.microsoft.com/office/drawing/2014/main" val="2011431065"/>
                  </a:ext>
                </a:extLst>
              </a:tr>
            </a:tbl>
          </a:graphicData>
        </a:graphic>
      </p:graphicFrame>
      <p:sp>
        <p:nvSpPr>
          <p:cNvPr id="16" name="矩形 15"/>
          <p:cNvSpPr/>
          <p:nvPr/>
        </p:nvSpPr>
        <p:spPr>
          <a:xfrm>
            <a:off x="457200" y="4400490"/>
            <a:ext cx="8348133" cy="800219"/>
          </a:xfrm>
          <a:prstGeom prst="rect">
            <a:avLst/>
          </a:prstGeom>
        </p:spPr>
        <p:txBody>
          <a:bodyPr wrap="square">
            <a:spAutoFit/>
          </a:bodyPr>
          <a:lstStyle/>
          <a:p>
            <a:r>
              <a:rPr lang="en-US" altLang="zh-TW" dirty="0" smtClean="0">
                <a:solidFill>
                  <a:schemeClr val="tx2"/>
                </a:solidFill>
                <a:latin typeface="Comic Sans MS" panose="030F0702030302020204" pitchFamily="66" charset="0"/>
                <a:cs typeface="Times New Roman" panose="02020603050405020304" pitchFamily="18" charset="0"/>
              </a:rPr>
              <a:t>For </a:t>
            </a:r>
            <a:r>
              <a:rPr lang="en-US" altLang="zh-TW" dirty="0" err="1" smtClean="0">
                <a:solidFill>
                  <a:schemeClr val="tx2"/>
                </a:solidFill>
                <a:latin typeface="Comic Sans MS" panose="030F0702030302020204" pitchFamily="66" charset="0"/>
                <a:cs typeface="Times New Roman" panose="02020603050405020304" pitchFamily="18" charset="0"/>
              </a:rPr>
              <a:t>nEPI</a:t>
            </a:r>
            <a:r>
              <a:rPr lang="en-US" altLang="zh-TW" baseline="-25000" dirty="0" smtClean="0">
                <a:solidFill>
                  <a:schemeClr val="tx2"/>
                </a:solidFill>
                <a:latin typeface="Comic Sans MS" panose="030F0702030302020204" pitchFamily="66" charset="0"/>
                <a:cs typeface="Times New Roman" panose="02020603050405020304" pitchFamily="18" charset="0"/>
              </a:rPr>
              <a:t>(WWV+OA+EX)</a:t>
            </a:r>
            <a:r>
              <a:rPr lang="en-US" altLang="zh-TW" sz="2800" dirty="0" smtClean="0">
                <a:solidFill>
                  <a:schemeClr val="tx2"/>
                </a:solidFill>
                <a:latin typeface="Comic Sans MS" panose="030F0702030302020204" pitchFamily="66" charset="0"/>
                <a:cs typeface="Times New Roman" panose="02020603050405020304" pitchFamily="18" charset="0"/>
              </a:rPr>
              <a:t>, </a:t>
            </a:r>
            <a:r>
              <a:rPr lang="en-US" altLang="zh-TW" dirty="0" smtClean="0">
                <a:solidFill>
                  <a:schemeClr val="tx2"/>
                </a:solidFill>
                <a:latin typeface="Comic Sans MS" panose="030F0702030302020204" pitchFamily="66" charset="0"/>
                <a:cs typeface="Times New Roman" panose="02020603050405020304" pitchFamily="18" charset="0"/>
              </a:rPr>
              <a:t>Nino </a:t>
            </a:r>
            <a:r>
              <a:rPr lang="en-US" altLang="zh-TW" dirty="0">
                <a:solidFill>
                  <a:schemeClr val="tx2"/>
                </a:solidFill>
                <a:latin typeface="Comic Sans MS" panose="030F0702030302020204" pitchFamily="66" charset="0"/>
                <a:cs typeface="Times New Roman" panose="02020603050405020304" pitchFamily="18" charset="0"/>
              </a:rPr>
              <a:t>3.4 </a:t>
            </a:r>
            <a:r>
              <a:rPr lang="en-US" altLang="zh-TW" dirty="0" err="1">
                <a:solidFill>
                  <a:schemeClr val="tx2"/>
                </a:solidFill>
                <a:latin typeface="Comic Sans MS" panose="030F0702030302020204" pitchFamily="66" charset="0"/>
                <a:cs typeface="Times New Roman" panose="02020603050405020304" pitchFamily="18" charset="0"/>
              </a:rPr>
              <a:t>SSTa</a:t>
            </a:r>
            <a:r>
              <a:rPr lang="en-US" altLang="zh-TW" dirty="0">
                <a:solidFill>
                  <a:schemeClr val="tx2"/>
                </a:solidFill>
                <a:latin typeface="Comic Sans MS" panose="030F0702030302020204" pitchFamily="66" charset="0"/>
                <a:cs typeface="Times New Roman" panose="02020603050405020304" pitchFamily="18" charset="0"/>
              </a:rPr>
              <a:t> hindcast skill based on the </a:t>
            </a:r>
            <a:r>
              <a:rPr lang="en-US" altLang="zh-TW" dirty="0" smtClean="0">
                <a:solidFill>
                  <a:schemeClr val="tx2"/>
                </a:solidFill>
                <a:latin typeface="Comic Sans MS" panose="030F0702030302020204" pitchFamily="66" charset="0"/>
                <a:cs typeface="Times New Roman" panose="02020603050405020304" pitchFamily="18" charset="0"/>
              </a:rPr>
              <a:t>linear regression </a:t>
            </a:r>
            <a:r>
              <a:rPr lang="en-US" altLang="zh-TW" dirty="0">
                <a:solidFill>
                  <a:schemeClr val="tx2"/>
                </a:solidFill>
                <a:latin typeface="Comic Sans MS" panose="030F0702030302020204" pitchFamily="66" charset="0"/>
                <a:cs typeface="Times New Roman" panose="02020603050405020304" pitchFamily="18" charset="0"/>
              </a:rPr>
              <a:t>model is generally better in terms of </a:t>
            </a:r>
            <a:r>
              <a:rPr lang="en-US" altLang="zh-TW" dirty="0" smtClean="0">
                <a:solidFill>
                  <a:schemeClr val="tx2"/>
                </a:solidFill>
                <a:latin typeface="Comic Sans MS" panose="030F0702030302020204" pitchFamily="66" charset="0"/>
                <a:cs typeface="Times New Roman" panose="02020603050405020304" pitchFamily="18" charset="0"/>
              </a:rPr>
              <a:t>the monthly correlation.</a:t>
            </a:r>
            <a:endParaRPr lang="zh-TW" altLang="en-US" dirty="0">
              <a:solidFill>
                <a:schemeClr val="tx2"/>
              </a:solidFill>
              <a:latin typeface="Comic Sans MS" panose="030F0702030302020204" pitchFamily="66" charset="0"/>
              <a:cs typeface="Times New Roman" panose="02020603050405020304" pitchFamily="18" charset="0"/>
            </a:endParaRPr>
          </a:p>
        </p:txBody>
      </p:sp>
      <p:sp>
        <p:nvSpPr>
          <p:cNvPr id="9" name="文字方塊 8"/>
          <p:cNvSpPr txBox="1"/>
          <p:nvPr/>
        </p:nvSpPr>
        <p:spPr>
          <a:xfrm>
            <a:off x="713610" y="5638800"/>
            <a:ext cx="7624203" cy="461665"/>
          </a:xfrm>
          <a:prstGeom prst="rect">
            <a:avLst/>
          </a:prstGeom>
          <a:noFill/>
        </p:spPr>
        <p:txBody>
          <a:bodyPr wrap="none" rtlCol="0">
            <a:spAutoFit/>
          </a:bodyPr>
          <a:lstStyle/>
          <a:p>
            <a:r>
              <a:rPr lang="en-US" altLang="zh-TW" sz="2400" dirty="0" smtClean="0">
                <a:solidFill>
                  <a:srgbClr val="C00000"/>
                </a:solidFill>
                <a:latin typeface="Comic Sans MS" panose="030F0702030302020204" pitchFamily="66" charset="0"/>
              </a:rPr>
              <a:t>Also, significantly increased  for 10-month forecast</a:t>
            </a:r>
            <a:endParaRPr lang="zh-TW" altLang="en-US" sz="24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57715155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9435" y="495300"/>
            <a:ext cx="5054365" cy="6438900"/>
          </a:xfrm>
          <a:prstGeom prst="rect">
            <a:avLst/>
          </a:prstGeom>
        </p:spPr>
      </p:pic>
      <p:cxnSp>
        <p:nvCxnSpPr>
          <p:cNvPr id="4" name="直線接點 3"/>
          <p:cNvCxnSpPr/>
          <p:nvPr/>
        </p:nvCxnSpPr>
        <p:spPr>
          <a:xfrm flipV="1">
            <a:off x="4648200" y="3089148"/>
            <a:ext cx="0" cy="73152"/>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H="1">
            <a:off x="6260864" y="1612900"/>
            <a:ext cx="6096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7000090" y="1689100"/>
            <a:ext cx="2238678" cy="1200329"/>
          </a:xfrm>
          <a:prstGeom prst="rect">
            <a:avLst/>
          </a:prstGeom>
          <a:noFill/>
        </p:spPr>
        <p:txBody>
          <a:bodyPr wrap="square" rtlCol="0">
            <a:spAutoFit/>
          </a:bodyPr>
          <a:lstStyle/>
          <a:p>
            <a:r>
              <a:rPr lang="en-US" altLang="zh-TW" dirty="0" smtClean="0">
                <a:solidFill>
                  <a:srgbClr val="FF0000"/>
                </a:solidFill>
                <a:latin typeface="Comic Sans MS" panose="030F0702030302020204" pitchFamily="66" charset="0"/>
              </a:rPr>
              <a:t>Correlation is not degraded too much at 6-month lead-time or longer</a:t>
            </a:r>
            <a:endParaRPr lang="zh-TW" altLang="en-US" dirty="0">
              <a:solidFill>
                <a:srgbClr val="FF0000"/>
              </a:solidFill>
              <a:latin typeface="Comic Sans MS" panose="030F0702030302020204" pitchFamily="66" charset="0"/>
            </a:endParaRPr>
          </a:p>
        </p:txBody>
      </p:sp>
      <p:sp>
        <p:nvSpPr>
          <p:cNvPr id="11" name="橢圓 10"/>
          <p:cNvSpPr/>
          <p:nvPr/>
        </p:nvSpPr>
        <p:spPr>
          <a:xfrm>
            <a:off x="3048000" y="800100"/>
            <a:ext cx="1523999" cy="8094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667816" y="1028700"/>
            <a:ext cx="2367956" cy="369332"/>
          </a:xfrm>
          <a:prstGeom prst="rect">
            <a:avLst/>
          </a:prstGeom>
          <a:noFill/>
        </p:spPr>
        <p:txBody>
          <a:bodyPr wrap="none" rtlCol="0">
            <a:spAutoFit/>
          </a:bodyPr>
          <a:lstStyle/>
          <a:p>
            <a:r>
              <a:rPr lang="en-US" altLang="zh-TW" dirty="0" smtClean="0">
                <a:latin typeface="Comic Sans MS" panose="030F0702030302020204" pitchFamily="66" charset="0"/>
              </a:rPr>
              <a:t>Strong O-A coupling</a:t>
            </a:r>
            <a:endParaRPr lang="zh-TW" altLang="en-US" dirty="0">
              <a:latin typeface="Comic Sans MS" panose="030F0702030302020204" pitchFamily="66" charset="0"/>
            </a:endParaRPr>
          </a:p>
        </p:txBody>
      </p:sp>
      <p:sp>
        <p:nvSpPr>
          <p:cNvPr id="13" name="文字方塊 12"/>
          <p:cNvSpPr txBox="1"/>
          <p:nvPr/>
        </p:nvSpPr>
        <p:spPr>
          <a:xfrm>
            <a:off x="5206757" y="2552700"/>
            <a:ext cx="813043" cy="369332"/>
          </a:xfrm>
          <a:prstGeom prst="rect">
            <a:avLst/>
          </a:prstGeom>
          <a:noFill/>
        </p:spPr>
        <p:txBody>
          <a:bodyPr wrap="none" rtlCol="0">
            <a:spAutoFit/>
          </a:bodyPr>
          <a:lstStyle/>
          <a:p>
            <a:r>
              <a:rPr lang="en-US" altLang="zh-TW" dirty="0" smtClean="0">
                <a:latin typeface="Comic Sans MS" panose="030F0702030302020204" pitchFamily="66" charset="0"/>
              </a:rPr>
              <a:t>WWV</a:t>
            </a:r>
            <a:endParaRPr lang="zh-TW" altLang="en-US" dirty="0">
              <a:latin typeface="Comic Sans MS" panose="030F0702030302020204" pitchFamily="66" charset="0"/>
            </a:endParaRPr>
          </a:p>
        </p:txBody>
      </p:sp>
      <p:sp>
        <p:nvSpPr>
          <p:cNvPr id="14" name="文字方塊 13"/>
          <p:cNvSpPr txBox="1"/>
          <p:nvPr/>
        </p:nvSpPr>
        <p:spPr>
          <a:xfrm>
            <a:off x="4107910" y="1714500"/>
            <a:ext cx="1279517" cy="369332"/>
          </a:xfrm>
          <a:prstGeom prst="rect">
            <a:avLst/>
          </a:prstGeom>
          <a:noFill/>
        </p:spPr>
        <p:txBody>
          <a:bodyPr wrap="none" rtlCol="0">
            <a:spAutoFit/>
          </a:bodyPr>
          <a:lstStyle/>
          <a:p>
            <a:r>
              <a:rPr lang="en-US" altLang="zh-TW" dirty="0" smtClean="0">
                <a:solidFill>
                  <a:srgbClr val="0000FF"/>
                </a:solidFill>
                <a:latin typeface="Comic Sans MS" panose="030F0702030302020204" pitchFamily="66" charset="0"/>
              </a:rPr>
              <a:t>WWV+OA</a:t>
            </a:r>
            <a:endParaRPr lang="zh-TW" altLang="en-US" dirty="0">
              <a:solidFill>
                <a:srgbClr val="0000FF"/>
              </a:solidFill>
              <a:latin typeface="Comic Sans MS" panose="030F0702030302020204" pitchFamily="66" charset="0"/>
            </a:endParaRPr>
          </a:p>
        </p:txBody>
      </p:sp>
      <p:sp>
        <p:nvSpPr>
          <p:cNvPr id="15" name="文字方塊 14"/>
          <p:cNvSpPr txBox="1"/>
          <p:nvPr/>
        </p:nvSpPr>
        <p:spPr>
          <a:xfrm>
            <a:off x="6121971" y="1262102"/>
            <a:ext cx="1701107" cy="369332"/>
          </a:xfrm>
          <a:prstGeom prst="rect">
            <a:avLst/>
          </a:prstGeom>
          <a:noFill/>
        </p:spPr>
        <p:txBody>
          <a:bodyPr wrap="none" rtlCol="0">
            <a:spAutoFit/>
          </a:bodyPr>
          <a:lstStyle/>
          <a:p>
            <a:r>
              <a:rPr lang="en-US" altLang="zh-TW" dirty="0" smtClean="0">
                <a:solidFill>
                  <a:srgbClr val="FF0000"/>
                </a:solidFill>
                <a:latin typeface="Comic Sans MS" panose="030F0702030302020204" pitchFamily="66" charset="0"/>
              </a:rPr>
              <a:t>WWV+OA+EX</a:t>
            </a:r>
            <a:endParaRPr lang="zh-TW" altLang="en-US" dirty="0">
              <a:solidFill>
                <a:srgbClr val="FF0000"/>
              </a:solidFill>
              <a:latin typeface="Comic Sans MS" panose="030F0702030302020204" pitchFamily="66" charset="0"/>
            </a:endParaRPr>
          </a:p>
        </p:txBody>
      </p:sp>
      <p:sp>
        <p:nvSpPr>
          <p:cNvPr id="17" name="文字方塊 16"/>
          <p:cNvSpPr txBox="1"/>
          <p:nvPr/>
        </p:nvSpPr>
        <p:spPr>
          <a:xfrm>
            <a:off x="33328" y="2795032"/>
            <a:ext cx="2545890" cy="369332"/>
          </a:xfrm>
          <a:prstGeom prst="rect">
            <a:avLst/>
          </a:prstGeom>
          <a:noFill/>
        </p:spPr>
        <p:txBody>
          <a:bodyPr wrap="none" rtlCol="0">
            <a:spAutoFit/>
          </a:bodyPr>
          <a:lstStyle/>
          <a:p>
            <a:r>
              <a:rPr lang="en-US" altLang="zh-TW" dirty="0" smtClean="0">
                <a:latin typeface="Comic Sans MS" panose="030F0702030302020204" pitchFamily="66" charset="0"/>
              </a:rPr>
              <a:t>WWV is ¼ phase lead </a:t>
            </a:r>
            <a:endParaRPr lang="zh-TW" altLang="en-US" dirty="0">
              <a:latin typeface="Comic Sans MS" panose="030F0702030302020204" pitchFamily="66" charset="0"/>
            </a:endParaRPr>
          </a:p>
        </p:txBody>
      </p:sp>
      <p:sp>
        <p:nvSpPr>
          <p:cNvPr id="18" name="橢圓 17"/>
          <p:cNvSpPr/>
          <p:nvPr/>
        </p:nvSpPr>
        <p:spPr>
          <a:xfrm>
            <a:off x="5029200" y="5295900"/>
            <a:ext cx="1752599" cy="11773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0" y="5443835"/>
            <a:ext cx="2921700" cy="923330"/>
          </a:xfrm>
          <a:prstGeom prst="rect">
            <a:avLst/>
          </a:prstGeom>
          <a:noFill/>
        </p:spPr>
        <p:txBody>
          <a:bodyPr wrap="square" rtlCol="0">
            <a:spAutoFit/>
          </a:bodyPr>
          <a:lstStyle/>
          <a:p>
            <a:r>
              <a:rPr lang="en-US" altLang="zh-TW" dirty="0" smtClean="0">
                <a:latin typeface="Comic Sans MS" panose="030F0702030302020204" pitchFamily="66" charset="0"/>
              </a:rPr>
              <a:t>Extratropical forcing weights increase for the longer lead-time</a:t>
            </a:r>
            <a:endParaRPr lang="zh-TW" altLang="en-US" dirty="0">
              <a:latin typeface="Comic Sans MS" panose="030F0702030302020204" pitchFamily="66" charset="0"/>
            </a:endParaRPr>
          </a:p>
        </p:txBody>
      </p:sp>
      <p:sp>
        <p:nvSpPr>
          <p:cNvPr id="23" name="矩形 22">
            <a:extLst>
              <a:ext uri="{FF2B5EF4-FFF2-40B4-BE49-F238E27FC236}">
                <a16:creationId xmlns:a16="http://schemas.microsoft.com/office/drawing/2014/main" id="{F213425B-0D29-48B5-8F10-37185B04C0DD}"/>
              </a:ext>
            </a:extLst>
          </p:cNvPr>
          <p:cNvSpPr/>
          <p:nvPr/>
        </p:nvSpPr>
        <p:spPr>
          <a:xfrm>
            <a:off x="2438400" y="16033"/>
            <a:ext cx="5485797" cy="646331"/>
          </a:xfrm>
          <a:prstGeom prst="rect">
            <a:avLst/>
          </a:prstGeom>
        </p:spPr>
        <p:txBody>
          <a:bodyPr wrap="none">
            <a:spAutoFit/>
          </a:bodyPr>
          <a:lstStyle/>
          <a:p>
            <a:r>
              <a:rPr lang="en-US" altLang="zh-TW" sz="3600" b="1" dirty="0" smtClean="0">
                <a:solidFill>
                  <a:srgbClr val="0000FF"/>
                </a:solidFill>
                <a:latin typeface="Comic Sans MS" panose="030F0702030302020204" pitchFamily="66" charset="0"/>
              </a:rPr>
              <a:t>Role of individual terms</a:t>
            </a:r>
            <a:endParaRPr lang="zh-TW" altLang="en-US" sz="36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3976213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ytseng\Google Drive\Storage\NP_STC_paper\manuscript_ENSO\submission2\FIGURES\20160413_mon4\Figure7.png"/>
          <p:cNvPicPr/>
          <p:nvPr/>
        </p:nvPicPr>
        <p:blipFill rotWithShape="1">
          <a:blip r:embed="rId3" cstate="print">
            <a:extLst>
              <a:ext uri="{28A0092B-C50C-407E-A947-70E740481C1C}">
                <a14:useLocalDpi xmlns:a14="http://schemas.microsoft.com/office/drawing/2010/main" val="0"/>
              </a:ext>
            </a:extLst>
          </a:blip>
          <a:srcRect t="48456" b="3087"/>
          <a:stretch/>
        </p:blipFill>
        <p:spPr bwMode="auto">
          <a:xfrm>
            <a:off x="76200" y="1981200"/>
            <a:ext cx="9067800" cy="3505201"/>
          </a:xfrm>
          <a:prstGeom prst="rect">
            <a:avLst/>
          </a:prstGeom>
          <a:noFill/>
          <a:ln>
            <a:noFill/>
          </a:ln>
        </p:spPr>
      </p:pic>
      <p:sp>
        <p:nvSpPr>
          <p:cNvPr id="6" name="Rectangle 5"/>
          <p:cNvSpPr/>
          <p:nvPr/>
        </p:nvSpPr>
        <p:spPr>
          <a:xfrm>
            <a:off x="2763078" y="2475600"/>
            <a:ext cx="396000" cy="2635200"/>
          </a:xfrm>
          <a:prstGeom prst="rect">
            <a:avLst/>
          </a:prstGeom>
          <a:solidFill>
            <a:srgbClr val="FFFF00">
              <a:alpha val="40000"/>
            </a:srgbClr>
          </a:solidFill>
          <a:ln>
            <a:solidFill>
              <a:schemeClr val="bg2">
                <a:lumMod val="60000"/>
                <a:lumOff val="40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5"/>
          <p:cNvSpPr/>
          <p:nvPr/>
        </p:nvSpPr>
        <p:spPr>
          <a:xfrm>
            <a:off x="685800" y="1519535"/>
            <a:ext cx="6019800" cy="461665"/>
          </a:xfrm>
          <a:prstGeom prst="rect">
            <a:avLst/>
          </a:prstGeom>
        </p:spPr>
        <p:txBody>
          <a:bodyPr wrap="square">
            <a:spAutoFit/>
          </a:bodyPr>
          <a:lstStyle/>
          <a:p>
            <a:r>
              <a:rPr lang="en-US" altLang="zh-TW" sz="2400" dirty="0" smtClean="0">
                <a:solidFill>
                  <a:srgbClr val="FF0000"/>
                </a:solidFill>
                <a:latin typeface="Comic Sans MS" panose="030F0702030302020204" pitchFamily="66" charset="0"/>
              </a:rPr>
              <a:t>The only missed event: 2000/01 La N</a:t>
            </a:r>
            <a:r>
              <a:rPr lang="en-US" altLang="zh-TW" sz="2400" dirty="0">
                <a:solidFill>
                  <a:srgbClr val="FF0000"/>
                </a:solidFill>
                <a:latin typeface="Comic Sans MS" panose="030F0702030302020204" pitchFamily="66" charset="0"/>
              </a:rPr>
              <a:t>i</a:t>
            </a:r>
            <a:r>
              <a:rPr lang="en-US" sz="2400" dirty="0">
                <a:solidFill>
                  <a:srgbClr val="FF0000"/>
                </a:solidFill>
                <a:latin typeface="Comic Sans MS" panose="030F0702030302020204" pitchFamily="66" charset="0"/>
              </a:rPr>
              <a:t>ñ</a:t>
            </a:r>
            <a:r>
              <a:rPr lang="en-US" altLang="zh-TW" sz="2400" dirty="0">
                <a:solidFill>
                  <a:srgbClr val="FF0000"/>
                </a:solidFill>
                <a:latin typeface="Comic Sans MS" panose="030F0702030302020204" pitchFamily="66" charset="0"/>
              </a:rPr>
              <a:t>a</a:t>
            </a:r>
            <a:r>
              <a:rPr lang="en-US" altLang="zh-TW" sz="2400" dirty="0" smtClean="0">
                <a:solidFill>
                  <a:srgbClr val="FF0000"/>
                </a:solidFill>
                <a:latin typeface="Comic Sans MS" panose="030F0702030302020204" pitchFamily="66" charset="0"/>
              </a:rPr>
              <a:t> </a:t>
            </a:r>
            <a:endParaRPr lang="zh-TW" altLang="en-US"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11321753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26872"/>
            <a:ext cx="5749223" cy="4331128"/>
          </a:xfrm>
          <a:prstGeom prst="rect">
            <a:avLst/>
          </a:prstGeom>
        </p:spPr>
      </p:pic>
      <p:pic>
        <p:nvPicPr>
          <p:cNvPr id="1026" name="Picture 2" descr="https://static-content.springer.com/image/art%3A10.1007%2Fs00382-013-1917-3/MediaObjects/382_2013_1917_Fig4_HTML.gif"/>
          <p:cNvPicPr>
            <a:picLocks noChangeAspect="1" noChangeArrowheads="1"/>
          </p:cNvPicPr>
          <p:nvPr/>
        </p:nvPicPr>
        <p:blipFill rotWithShape="1">
          <a:blip r:embed="rId4">
            <a:extLst>
              <a:ext uri="{28A0092B-C50C-407E-A947-70E740481C1C}">
                <a14:useLocalDpi xmlns:a14="http://schemas.microsoft.com/office/drawing/2010/main" val="0"/>
              </a:ext>
            </a:extLst>
          </a:blip>
          <a:srcRect t="28035" b="47930"/>
          <a:stretch/>
        </p:blipFill>
        <p:spPr bwMode="auto">
          <a:xfrm>
            <a:off x="2286000" y="944880"/>
            <a:ext cx="6753225"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content.springer.com/image/art%3A10.1007%2Fs00382-013-1917-3/MediaObjects/382_2013_1917_Fig5_HTML.gif"/>
          <p:cNvPicPr>
            <a:picLocks noChangeAspect="1" noChangeArrowheads="1"/>
          </p:cNvPicPr>
          <p:nvPr/>
        </p:nvPicPr>
        <p:blipFill rotWithShape="1">
          <a:blip r:embed="rId5">
            <a:extLst>
              <a:ext uri="{28A0092B-C50C-407E-A947-70E740481C1C}">
                <a14:useLocalDpi xmlns:a14="http://schemas.microsoft.com/office/drawing/2010/main" val="0"/>
              </a:ext>
            </a:extLst>
          </a:blip>
          <a:srcRect l="50101" t="4241" r="1154" b="49664"/>
          <a:stretch/>
        </p:blipFill>
        <p:spPr bwMode="auto">
          <a:xfrm>
            <a:off x="5852160" y="4171230"/>
            <a:ext cx="3291840" cy="26517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57600" y="1840468"/>
            <a:ext cx="5410201" cy="369332"/>
          </a:xfrm>
          <a:prstGeom prst="rect">
            <a:avLst/>
          </a:prstGeom>
        </p:spPr>
        <p:txBody>
          <a:bodyPr wrap="square">
            <a:spAutoFit/>
          </a:bodyPr>
          <a:lstStyle/>
          <a:p>
            <a:r>
              <a:rPr lang="en-US" dirty="0" smtClean="0">
                <a:latin typeface="Comic Sans MS" panose="030F0702030302020204" pitchFamily="66" charset="0"/>
              </a:rPr>
              <a:t>WWV </a:t>
            </a:r>
            <a:r>
              <a:rPr lang="en-US" dirty="0">
                <a:latin typeface="Comic Sans MS" panose="030F0702030302020204" pitchFamily="66" charset="0"/>
              </a:rPr>
              <a:t>index (</a:t>
            </a:r>
            <a:r>
              <a:rPr lang="en-US" i="1" dirty="0">
                <a:latin typeface="Comic Sans MS" panose="030F0702030302020204" pitchFamily="66" charset="0"/>
              </a:rPr>
              <a:t>curve</a:t>
            </a:r>
            <a:r>
              <a:rPr lang="en-US" dirty="0">
                <a:latin typeface="Comic Sans MS" panose="030F0702030302020204" pitchFamily="66" charset="0"/>
              </a:rPr>
              <a:t>) and its tendency (</a:t>
            </a:r>
            <a:r>
              <a:rPr lang="en-US" i="1" dirty="0">
                <a:latin typeface="Comic Sans MS" panose="030F0702030302020204" pitchFamily="66" charset="0"/>
              </a:rPr>
              <a:t>shading</a:t>
            </a:r>
            <a:r>
              <a:rPr lang="en-US" dirty="0" smtClean="0">
                <a:latin typeface="Comic Sans MS" panose="030F0702030302020204" pitchFamily="66" charset="0"/>
              </a:rPr>
              <a:t>) </a:t>
            </a:r>
            <a:endParaRPr lang="en-US" dirty="0">
              <a:latin typeface="Comic Sans MS" panose="030F0702030302020204" pitchFamily="66" charset="0"/>
            </a:endParaRPr>
          </a:p>
        </p:txBody>
      </p:sp>
      <p:sp>
        <p:nvSpPr>
          <p:cNvPr id="8" name="矩形 5"/>
          <p:cNvSpPr/>
          <p:nvPr/>
        </p:nvSpPr>
        <p:spPr>
          <a:xfrm>
            <a:off x="2057400" y="452735"/>
            <a:ext cx="5029200" cy="461665"/>
          </a:xfrm>
          <a:prstGeom prst="rect">
            <a:avLst/>
          </a:prstGeom>
        </p:spPr>
        <p:txBody>
          <a:bodyPr wrap="square">
            <a:spAutoFit/>
          </a:bodyPr>
          <a:lstStyle/>
          <a:p>
            <a:r>
              <a:rPr lang="en-US" altLang="zh-TW" sz="2400" dirty="0" smtClean="0">
                <a:solidFill>
                  <a:srgbClr val="FF0000"/>
                </a:solidFill>
                <a:latin typeface="Comic Sans MS" panose="030F0702030302020204" pitchFamily="66" charset="0"/>
              </a:rPr>
              <a:t>The only missed 2000/01 La N</a:t>
            </a:r>
            <a:r>
              <a:rPr lang="en-US" altLang="zh-TW" sz="2400" dirty="0">
                <a:solidFill>
                  <a:srgbClr val="FF0000"/>
                </a:solidFill>
                <a:latin typeface="Comic Sans MS" panose="030F0702030302020204" pitchFamily="66" charset="0"/>
              </a:rPr>
              <a:t>i</a:t>
            </a:r>
            <a:r>
              <a:rPr lang="en-US" sz="2400" dirty="0">
                <a:solidFill>
                  <a:srgbClr val="FF0000"/>
                </a:solidFill>
                <a:latin typeface="Comic Sans MS" panose="030F0702030302020204" pitchFamily="66" charset="0"/>
              </a:rPr>
              <a:t>ñ</a:t>
            </a:r>
            <a:r>
              <a:rPr lang="en-US" altLang="zh-TW" sz="2400" dirty="0">
                <a:solidFill>
                  <a:srgbClr val="FF0000"/>
                </a:solidFill>
                <a:latin typeface="Comic Sans MS" panose="030F0702030302020204" pitchFamily="66" charset="0"/>
              </a:rPr>
              <a:t>a</a:t>
            </a:r>
            <a:r>
              <a:rPr lang="en-US" altLang="zh-TW" sz="2400" dirty="0" smtClean="0">
                <a:solidFill>
                  <a:srgbClr val="FF0000"/>
                </a:solidFill>
                <a:latin typeface="Comic Sans MS" panose="030F0702030302020204" pitchFamily="66" charset="0"/>
              </a:rPr>
              <a:t> </a:t>
            </a:r>
            <a:endParaRPr lang="zh-TW" altLang="en-US" sz="2400" dirty="0">
              <a:solidFill>
                <a:srgbClr val="FF0000"/>
              </a:solidFill>
              <a:latin typeface="Comic Sans MS" panose="030F0702030302020204" pitchFamily="66" charset="0"/>
            </a:endParaRPr>
          </a:p>
        </p:txBody>
      </p:sp>
      <p:sp>
        <p:nvSpPr>
          <p:cNvPr id="6" name="Rectangle 5"/>
          <p:cNvSpPr/>
          <p:nvPr/>
        </p:nvSpPr>
        <p:spPr>
          <a:xfrm>
            <a:off x="6019800" y="3524898"/>
            <a:ext cx="3124200" cy="646331"/>
          </a:xfrm>
          <a:prstGeom prst="rect">
            <a:avLst/>
          </a:prstGeom>
        </p:spPr>
        <p:txBody>
          <a:bodyPr wrap="square">
            <a:spAutoFit/>
          </a:bodyPr>
          <a:lstStyle/>
          <a:p>
            <a:r>
              <a:rPr lang="en-US" dirty="0">
                <a:latin typeface="Comic Sans MS" panose="030F0702030302020204" pitchFamily="66" charset="0"/>
              </a:rPr>
              <a:t>Meridional </a:t>
            </a:r>
            <a:r>
              <a:rPr lang="en-US" dirty="0" smtClean="0">
                <a:latin typeface="Comic Sans MS" panose="030F0702030302020204" pitchFamily="66" charset="0"/>
              </a:rPr>
              <a:t>temp. </a:t>
            </a:r>
            <a:r>
              <a:rPr lang="en-US" dirty="0">
                <a:latin typeface="Comic Sans MS" panose="030F0702030302020204" pitchFamily="66" charset="0"/>
              </a:rPr>
              <a:t>advection </a:t>
            </a:r>
            <a:r>
              <a:rPr lang="en-US" dirty="0" smtClean="0">
                <a:latin typeface="Comic Sans MS" panose="030F0702030302020204" pitchFamily="66" charset="0"/>
              </a:rPr>
              <a:t>5–205</a:t>
            </a:r>
            <a:r>
              <a:rPr lang="en-US" dirty="0">
                <a:latin typeface="Comic Sans MS" panose="030F0702030302020204" pitchFamily="66" charset="0"/>
              </a:rPr>
              <a:t> </a:t>
            </a:r>
            <a:r>
              <a:rPr lang="en-US" dirty="0" smtClean="0">
                <a:latin typeface="Comic Sans MS" panose="030F0702030302020204" pitchFamily="66" charset="0"/>
              </a:rPr>
              <a:t>m, </a:t>
            </a:r>
            <a:r>
              <a:rPr lang="en-US" dirty="0">
                <a:latin typeface="Comic Sans MS" panose="030F0702030302020204" pitchFamily="66" charset="0"/>
              </a:rPr>
              <a:t>170°–120°W</a:t>
            </a:r>
          </a:p>
        </p:txBody>
      </p:sp>
      <p:sp>
        <p:nvSpPr>
          <p:cNvPr id="7" name="TextBox 6"/>
          <p:cNvSpPr txBox="1"/>
          <p:nvPr/>
        </p:nvSpPr>
        <p:spPr>
          <a:xfrm>
            <a:off x="5667375" y="2554069"/>
            <a:ext cx="3019425" cy="646331"/>
          </a:xfrm>
          <a:prstGeom prst="rect">
            <a:avLst/>
          </a:prstGeom>
          <a:noFill/>
        </p:spPr>
        <p:txBody>
          <a:bodyPr wrap="square" rtlCol="0">
            <a:spAutoFit/>
          </a:bodyPr>
          <a:lstStyle/>
          <a:p>
            <a:r>
              <a:rPr lang="en-US" dirty="0" smtClean="0">
                <a:latin typeface="Comic Sans MS" panose="030F0702030302020204" pitchFamily="66" charset="0"/>
              </a:rPr>
              <a:t>Extensive cold SST in the tropic and subtropics</a:t>
            </a:r>
            <a:endParaRPr lang="en-US" dirty="0">
              <a:latin typeface="Comic Sans MS" panose="030F0702030302020204" pitchFamily="66" charset="0"/>
            </a:endParaRPr>
          </a:p>
        </p:txBody>
      </p:sp>
      <p:sp>
        <p:nvSpPr>
          <p:cNvPr id="2" name="TextBox 1"/>
          <p:cNvSpPr txBox="1"/>
          <p:nvPr/>
        </p:nvSpPr>
        <p:spPr>
          <a:xfrm>
            <a:off x="7010400" y="1154668"/>
            <a:ext cx="1861407" cy="369332"/>
          </a:xfrm>
          <a:prstGeom prst="rect">
            <a:avLst/>
          </a:prstGeom>
          <a:noFill/>
        </p:spPr>
        <p:txBody>
          <a:bodyPr wrap="none" rtlCol="0">
            <a:spAutoFit/>
          </a:bodyPr>
          <a:lstStyle/>
          <a:p>
            <a:r>
              <a:rPr lang="en-US" dirty="0" smtClean="0">
                <a:latin typeface="Comic Sans MS" panose="030F0702030302020204" pitchFamily="66" charset="0"/>
              </a:rPr>
              <a:t>Hu et al. (2014)</a:t>
            </a:r>
            <a:endParaRPr lang="en-US" dirty="0">
              <a:latin typeface="Comic Sans MS" panose="030F0702030302020204" pitchFamily="66" charset="0"/>
            </a:endParaRPr>
          </a:p>
        </p:txBody>
      </p:sp>
    </p:spTree>
    <p:extLst>
      <p:ext uri="{BB962C8B-B14F-4D97-AF65-F5344CB8AC3E}">
        <p14:creationId xmlns:p14="http://schemas.microsoft.com/office/powerpoint/2010/main" val="394375840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print">
            <a:extLst>
              <a:ext uri="{28A0092B-C50C-407E-A947-70E740481C1C}">
                <a14:useLocalDpi xmlns:a14="http://schemas.microsoft.com/office/drawing/2010/main" val="0"/>
              </a:ext>
            </a:extLst>
          </a:blip>
          <a:srcRect l="2542" r="-1"/>
          <a:stretch/>
        </p:blipFill>
        <p:spPr>
          <a:xfrm>
            <a:off x="228600" y="990600"/>
            <a:ext cx="8763000" cy="5715000"/>
          </a:xfrm>
          <a:prstGeom prst="rect">
            <a:avLst/>
          </a:prstGeom>
        </p:spPr>
      </p:pic>
      <p:sp>
        <p:nvSpPr>
          <p:cNvPr id="3" name="TextBox 1"/>
          <p:cNvSpPr txBox="1"/>
          <p:nvPr/>
        </p:nvSpPr>
        <p:spPr>
          <a:xfrm>
            <a:off x="228600" y="457200"/>
            <a:ext cx="3124200" cy="707886"/>
          </a:xfrm>
          <a:prstGeom prst="rect">
            <a:avLst/>
          </a:prstGeom>
          <a:noFill/>
        </p:spPr>
        <p:txBody>
          <a:bodyPr wrap="square" rtlCol="0">
            <a:spAutoFit/>
          </a:bodyPr>
          <a:lstStyle/>
          <a:p>
            <a:r>
              <a:rPr lang="en-US" sz="2000" dirty="0">
                <a:solidFill>
                  <a:schemeClr val="tx2"/>
                </a:solidFill>
                <a:latin typeface="Comic Sans MS" panose="030F0702030302020204" pitchFamily="66" charset="0"/>
                <a:cs typeface="Times New Roman" panose="02020603050405020304" pitchFamily="18" charset="0"/>
              </a:rPr>
              <a:t>Linear regression </a:t>
            </a:r>
            <a:r>
              <a:rPr lang="en-US" sz="2000" dirty="0" smtClean="0">
                <a:solidFill>
                  <a:schemeClr val="tx2"/>
                </a:solidFill>
                <a:latin typeface="Comic Sans MS" panose="030F0702030302020204" pitchFamily="66" charset="0"/>
                <a:cs typeface="Times New Roman" panose="02020603050405020304" pitchFamily="18" charset="0"/>
              </a:rPr>
              <a:t>model</a:t>
            </a:r>
          </a:p>
          <a:p>
            <a:r>
              <a:rPr lang="en-US" sz="2000" dirty="0" smtClean="0">
                <a:solidFill>
                  <a:schemeClr val="tx2"/>
                </a:solidFill>
                <a:latin typeface="Comic Sans MS" panose="030F0702030302020204" pitchFamily="66" charset="0"/>
                <a:cs typeface="Times New Roman" panose="02020603050405020304" pitchFamily="18" charset="0"/>
              </a:rPr>
              <a:t>6-months </a:t>
            </a:r>
            <a:r>
              <a:rPr lang="en-US" sz="2000" dirty="0">
                <a:solidFill>
                  <a:schemeClr val="tx2"/>
                </a:solidFill>
                <a:latin typeface="Comic Sans MS" panose="030F0702030302020204" pitchFamily="66" charset="0"/>
                <a:cs typeface="Times New Roman" panose="02020603050405020304" pitchFamily="18" charset="0"/>
              </a:rPr>
              <a:t>lead time</a:t>
            </a:r>
          </a:p>
        </p:txBody>
      </p:sp>
      <p:sp>
        <p:nvSpPr>
          <p:cNvPr id="4" name="橢圓 3"/>
          <p:cNvSpPr/>
          <p:nvPr/>
        </p:nvSpPr>
        <p:spPr>
          <a:xfrm>
            <a:off x="6553200" y="4648200"/>
            <a:ext cx="7620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3352800" y="4648200"/>
            <a:ext cx="10668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6127029" y="6260068"/>
            <a:ext cx="1973617" cy="369332"/>
          </a:xfrm>
          <a:prstGeom prst="rect">
            <a:avLst/>
          </a:prstGeom>
          <a:noFill/>
        </p:spPr>
        <p:txBody>
          <a:bodyPr wrap="none" rtlCol="0">
            <a:spAutoFit/>
          </a:bodyPr>
          <a:lstStyle/>
          <a:p>
            <a:r>
              <a:rPr lang="en-US" altLang="zh-TW" dirty="0" smtClean="0">
                <a:latin typeface="Comic Sans MS" panose="030F0702030302020204" pitchFamily="66" charset="0"/>
              </a:rPr>
              <a:t>WWV dominates</a:t>
            </a:r>
            <a:endParaRPr lang="zh-TW" altLang="en-US" dirty="0">
              <a:latin typeface="Comic Sans MS" panose="030F0702030302020204" pitchFamily="66" charset="0"/>
            </a:endParaRPr>
          </a:p>
        </p:txBody>
      </p:sp>
      <p:sp>
        <p:nvSpPr>
          <p:cNvPr id="7" name="文字方塊 6"/>
          <p:cNvSpPr txBox="1"/>
          <p:nvPr/>
        </p:nvSpPr>
        <p:spPr>
          <a:xfrm>
            <a:off x="2286000" y="6260068"/>
            <a:ext cx="3632726" cy="369332"/>
          </a:xfrm>
          <a:prstGeom prst="rect">
            <a:avLst/>
          </a:prstGeom>
          <a:noFill/>
        </p:spPr>
        <p:txBody>
          <a:bodyPr wrap="none" rtlCol="0">
            <a:spAutoFit/>
          </a:bodyPr>
          <a:lstStyle/>
          <a:p>
            <a:r>
              <a:rPr lang="en-US" altLang="zh-TW" dirty="0" smtClean="0">
                <a:latin typeface="Comic Sans MS" panose="030F0702030302020204" pitchFamily="66" charset="0"/>
              </a:rPr>
              <a:t>Extratropical forcing dominates</a:t>
            </a:r>
            <a:endParaRPr lang="zh-TW" altLang="en-US" dirty="0">
              <a:latin typeface="Comic Sans MS" panose="030F0702030302020204" pitchFamily="66" charset="0"/>
            </a:endParaRPr>
          </a:p>
        </p:txBody>
      </p:sp>
      <p:sp>
        <p:nvSpPr>
          <p:cNvPr id="8" name="Rectangle 5"/>
          <p:cNvSpPr/>
          <p:nvPr/>
        </p:nvSpPr>
        <p:spPr>
          <a:xfrm>
            <a:off x="4023600" y="1676400"/>
            <a:ext cx="167400" cy="4507468"/>
          </a:xfrm>
          <a:prstGeom prst="rect">
            <a:avLst/>
          </a:prstGeom>
          <a:solidFill>
            <a:srgbClr val="FFFF00">
              <a:alpha val="40000"/>
            </a:srgbClr>
          </a:solidFill>
          <a:ln>
            <a:solidFill>
              <a:schemeClr val="bg2">
                <a:lumMod val="60000"/>
                <a:lumOff val="40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738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569265" y="2133600"/>
            <a:ext cx="8229600" cy="1143000"/>
          </a:xfrm>
        </p:spPr>
        <p:txBody>
          <a:bodyPr/>
          <a:lstStyle/>
          <a:p>
            <a:pPr>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600" b="1" dirty="0" smtClean="0">
                <a:solidFill>
                  <a:srgbClr val="0000FF"/>
                </a:solidFill>
                <a:latin typeface="Comic Sans MS" panose="030F0702030302020204" pitchFamily="66" charset="0"/>
                <a:ea typeface="+mn-ea"/>
                <a:cs typeface="+mn-cs"/>
              </a:rPr>
              <a:t>What happens in 2018?</a:t>
            </a:r>
            <a:endParaRPr lang="en-GB" altLang="en-US" sz="3600" b="1" dirty="0">
              <a:solidFill>
                <a:srgbClr val="0000FF"/>
              </a:solidFill>
              <a:latin typeface="Comic Sans MS" panose="030F0702030302020204" pitchFamily="66" charset="0"/>
              <a:ea typeface="+mn-ea"/>
              <a:cs typeface="+mn-cs"/>
            </a:endParaRPr>
          </a:p>
        </p:txBody>
      </p:sp>
      <p:sp>
        <p:nvSpPr>
          <p:cNvPr id="1843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A2D34610-9C2F-4F60-8AF1-ABF940FBDE89}" type="slidenum">
              <a:rPr lang="en-US" altLang="en-US" sz="1200">
                <a:solidFill>
                  <a:srgbClr val="898989"/>
                </a:solidFill>
                <a:latin typeface="Times New Roman" panose="02020603050405020304" pitchFamily="18" charset="0"/>
              </a:rPr>
              <a:pPr eaLnBrk="1" hangingPunct="1">
                <a:spcBef>
                  <a:spcPct val="0"/>
                </a:spcBef>
                <a:buFontTx/>
                <a:buNone/>
              </a:pPr>
              <a:t>25</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28363949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7" descr="http://www.cpc.ncep.noaa.gov/products/GODAS/ocean_briefing_new/mnth_sst_sstdiff_glb_xy.gif"/>
          <p:cNvPicPr>
            <a:picLocks noChangeAspect="1" noChangeArrowheads="1"/>
          </p:cNvPicPr>
          <p:nvPr/>
        </p:nvPicPr>
        <p:blipFill rotWithShape="1">
          <a:blip r:embed="rId3">
            <a:extLst>
              <a:ext uri="{28A0092B-C50C-407E-A947-70E740481C1C}">
                <a14:useLocalDpi xmlns:a14="http://schemas.microsoft.com/office/drawing/2010/main" val="0"/>
              </a:ext>
            </a:extLst>
          </a:blip>
          <a:srcRect b="12426"/>
          <a:stretch/>
        </p:blipFill>
        <p:spPr bwMode="auto">
          <a:xfrm>
            <a:off x="155575" y="990600"/>
            <a:ext cx="4973638" cy="591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a:xfrm>
            <a:off x="76200" y="407987"/>
            <a:ext cx="9216992" cy="658813"/>
          </a:xfrm>
        </p:spPr>
        <p:txBody>
          <a:bodyPr/>
          <a:lstStyle/>
          <a:p>
            <a:pPr algn="l">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b="1" dirty="0">
                <a:solidFill>
                  <a:srgbClr val="0000FF"/>
                </a:solidFill>
                <a:latin typeface="Comic Sans MS" panose="030F0702030302020204" pitchFamily="66" charset="0"/>
                <a:ea typeface="+mn-ea"/>
                <a:cs typeface="+mn-cs"/>
              </a:rPr>
              <a:t>2018 June Global SST Anomaly (0C) and Anomaly Tendency</a:t>
            </a:r>
          </a:p>
        </p:txBody>
      </p:sp>
      <p:sp>
        <p:nvSpPr>
          <p:cNvPr id="19461" name="Text Box 5"/>
          <p:cNvSpPr txBox="1">
            <a:spLocks noChangeArrowheads="1"/>
          </p:cNvSpPr>
          <p:nvPr/>
        </p:nvSpPr>
        <p:spPr bwMode="auto">
          <a:xfrm>
            <a:off x="4849488" y="1578658"/>
            <a:ext cx="4142111" cy="2486451"/>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1000"/>
              </a:lnSpc>
              <a:spcBef>
                <a:spcPts val="625"/>
              </a:spcBef>
              <a:buClr>
                <a:srgbClr val="000000"/>
              </a:buClr>
              <a:buFont typeface="Verdana" panose="020B0604030504040204" pitchFamily="34" charset="0"/>
              <a:buChar char="-"/>
            </a:pPr>
            <a:r>
              <a:rPr lang="en-GB" altLang="en-US" sz="1800" dirty="0">
                <a:solidFill>
                  <a:srgbClr val="000000"/>
                </a:solidFill>
                <a:latin typeface="Verdana" panose="020B0604030504040204" pitchFamily="34" charset="0"/>
              </a:rPr>
              <a:t> </a:t>
            </a:r>
            <a:r>
              <a:rPr lang="en-GB" altLang="en-US" sz="1800" dirty="0">
                <a:solidFill>
                  <a:srgbClr val="000000"/>
                </a:solidFill>
                <a:latin typeface="Comic Sans MS" panose="030F0702030302020204" pitchFamily="66" charset="0"/>
              </a:rPr>
              <a:t>Positive (negative) SSTAs presented along the eq. Pacific, the northeast and southwest Pacific (southeast Pacific). </a:t>
            </a:r>
          </a:p>
          <a:p>
            <a:pPr eaLnBrk="1" hangingPunct="1">
              <a:lnSpc>
                <a:spcPct val="101000"/>
              </a:lnSpc>
              <a:spcBef>
                <a:spcPts val="625"/>
              </a:spcBef>
              <a:buClr>
                <a:srgbClr val="000000"/>
              </a:buClr>
              <a:buFont typeface="Verdana" panose="020B0604030504040204" pitchFamily="34" charset="0"/>
              <a:buChar char="-"/>
            </a:pPr>
            <a:r>
              <a:rPr lang="en-GB" altLang="en-US" sz="1800" dirty="0">
                <a:solidFill>
                  <a:srgbClr val="000000"/>
                </a:solidFill>
                <a:latin typeface="Comic Sans MS" panose="030F0702030302020204" pitchFamily="66" charset="0"/>
              </a:rPr>
              <a:t> Strong positive </a:t>
            </a:r>
            <a:r>
              <a:rPr lang="en-GB" altLang="en-US" sz="1800" dirty="0">
                <a:solidFill>
                  <a:srgbClr val="000000"/>
                </a:solidFill>
                <a:latin typeface="Comic Sans MS" panose="030F0702030302020204" pitchFamily="66" charset="0"/>
                <a:ea typeface="SimSun" panose="02010600030101010101" pitchFamily="2" charset="-122"/>
              </a:rPr>
              <a:t>SSTAs presented in the western N. Pacific.</a:t>
            </a:r>
          </a:p>
          <a:p>
            <a:pPr eaLnBrk="1" hangingPunct="1">
              <a:lnSpc>
                <a:spcPct val="101000"/>
              </a:lnSpc>
              <a:spcBef>
                <a:spcPts val="625"/>
              </a:spcBef>
              <a:buClr>
                <a:srgbClr val="000000"/>
              </a:buClr>
              <a:buFont typeface="Verdana" panose="020B0604030504040204" pitchFamily="34" charset="0"/>
              <a:buChar char="-"/>
            </a:pPr>
            <a:r>
              <a:rPr lang="en-GB" altLang="en-US" sz="1800" dirty="0">
                <a:solidFill>
                  <a:srgbClr val="000000"/>
                </a:solidFill>
                <a:latin typeface="Comic Sans MS" panose="030F0702030302020204" pitchFamily="66" charset="0"/>
                <a:ea typeface="SimSun" panose="02010600030101010101" pitchFamily="2" charset="-122"/>
              </a:rPr>
              <a:t> Horseshoe/</a:t>
            </a:r>
            <a:r>
              <a:rPr lang="en-GB" altLang="en-US" sz="1800" dirty="0" err="1">
                <a:solidFill>
                  <a:srgbClr val="000000"/>
                </a:solidFill>
                <a:latin typeface="Comic Sans MS" panose="030F0702030302020204" pitchFamily="66" charset="0"/>
                <a:ea typeface="SimSun" panose="02010600030101010101" pitchFamily="2" charset="-122"/>
              </a:rPr>
              <a:t>tripole</a:t>
            </a:r>
            <a:r>
              <a:rPr lang="en-GB" altLang="en-US" sz="1800" dirty="0">
                <a:solidFill>
                  <a:srgbClr val="000000"/>
                </a:solidFill>
                <a:latin typeface="Comic Sans MS" panose="030F0702030302020204" pitchFamily="66" charset="0"/>
                <a:ea typeface="SimSun" panose="02010600030101010101" pitchFamily="2" charset="-122"/>
              </a:rPr>
              <a:t>-like SSTA pattern presented in the N. Atlantic</a:t>
            </a:r>
            <a:r>
              <a:rPr lang="en-GB" altLang="en-US" sz="1800" dirty="0" smtClean="0">
                <a:solidFill>
                  <a:srgbClr val="000000"/>
                </a:solidFill>
                <a:latin typeface="Comic Sans MS" panose="030F0702030302020204" pitchFamily="66" charset="0"/>
                <a:ea typeface="SimSun" panose="02010600030101010101" pitchFamily="2" charset="-122"/>
              </a:rPr>
              <a:t>.</a:t>
            </a:r>
            <a:endParaRPr lang="en-GB" altLang="en-US" sz="1800" dirty="0">
              <a:solidFill>
                <a:srgbClr val="000000"/>
              </a:solidFill>
              <a:latin typeface="Comic Sans MS" panose="030F0702030302020204" pitchFamily="66" charset="0"/>
              <a:ea typeface="SimSun" panose="02010600030101010101" pitchFamily="2" charset="-122"/>
            </a:endParaRPr>
          </a:p>
        </p:txBody>
      </p:sp>
      <p:sp>
        <p:nvSpPr>
          <p:cNvPr id="19462" name="Text Box 8"/>
          <p:cNvSpPr txBox="1">
            <a:spLocks noChangeArrowheads="1"/>
          </p:cNvSpPr>
          <p:nvPr/>
        </p:nvSpPr>
        <p:spPr bwMode="auto">
          <a:xfrm>
            <a:off x="4849488" y="4576967"/>
            <a:ext cx="3837311" cy="1838005"/>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1000"/>
              </a:lnSpc>
              <a:spcBef>
                <a:spcPts val="625"/>
              </a:spcBef>
              <a:buClr>
                <a:srgbClr val="000000"/>
              </a:buClr>
              <a:buFontTx/>
              <a:buChar char="-"/>
            </a:pPr>
            <a:r>
              <a:rPr lang="en-GB" altLang="en-US" sz="1600" dirty="0">
                <a:solidFill>
                  <a:srgbClr val="000000"/>
                </a:solidFill>
                <a:latin typeface="Comic Sans MS" panose="030F0702030302020204" pitchFamily="66" charset="0"/>
                <a:ea typeface="SimSun" panose="02010600030101010101" pitchFamily="2" charset="-122"/>
              </a:rPr>
              <a:t> </a:t>
            </a:r>
            <a:r>
              <a:rPr lang="en-GB" altLang="en-US" sz="1800" dirty="0">
                <a:solidFill>
                  <a:srgbClr val="000000"/>
                </a:solidFill>
                <a:latin typeface="Comic Sans MS" panose="030F0702030302020204" pitchFamily="66" charset="0"/>
                <a:ea typeface="SimSun" panose="02010600030101010101" pitchFamily="2" charset="-122"/>
              </a:rPr>
              <a:t>Positive SSTA tendencies were observed  in the central-eastern equatorial Pacific.</a:t>
            </a:r>
          </a:p>
          <a:p>
            <a:pPr eaLnBrk="1" hangingPunct="1">
              <a:lnSpc>
                <a:spcPct val="101000"/>
              </a:lnSpc>
              <a:spcBef>
                <a:spcPts val="625"/>
              </a:spcBef>
              <a:buClr>
                <a:srgbClr val="000000"/>
              </a:buClr>
              <a:buFontTx/>
              <a:buChar char="-"/>
            </a:pPr>
            <a:r>
              <a:rPr lang="en-GB" altLang="en-US" sz="1800" dirty="0">
                <a:solidFill>
                  <a:srgbClr val="000000"/>
                </a:solidFill>
                <a:latin typeface="Comic Sans MS" panose="030F0702030302020204" pitchFamily="66" charset="0"/>
                <a:ea typeface="SimSun" panose="02010600030101010101" pitchFamily="2" charset="-122"/>
              </a:rPr>
              <a:t> Negative SSTA tendencies were seen in the NW Pacific and NW Atlantic.</a:t>
            </a:r>
          </a:p>
        </p:txBody>
      </p:sp>
      <p:sp>
        <p:nvSpPr>
          <p:cNvPr id="19463" name="Oval 24"/>
          <p:cNvSpPr>
            <a:spLocks noChangeArrowheads="1"/>
          </p:cNvSpPr>
          <p:nvPr/>
        </p:nvSpPr>
        <p:spPr bwMode="auto">
          <a:xfrm>
            <a:off x="1681843" y="2516322"/>
            <a:ext cx="1779588" cy="677863"/>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Times New Roman" panose="02020603050405020304" pitchFamily="18" charset="0"/>
            </a:endParaRPr>
          </a:p>
        </p:txBody>
      </p:sp>
      <p:sp>
        <p:nvSpPr>
          <p:cNvPr id="19464" name="Oval 24"/>
          <p:cNvSpPr>
            <a:spLocks noChangeArrowheads="1"/>
          </p:cNvSpPr>
          <p:nvPr/>
        </p:nvSpPr>
        <p:spPr bwMode="auto">
          <a:xfrm>
            <a:off x="1563915" y="2141276"/>
            <a:ext cx="914400" cy="3048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Times New Roman" panose="02020603050405020304" pitchFamily="18" charset="0"/>
            </a:endParaRPr>
          </a:p>
        </p:txBody>
      </p:sp>
      <p:sp>
        <p:nvSpPr>
          <p:cNvPr id="19465" name="Oval 24"/>
          <p:cNvSpPr>
            <a:spLocks noChangeArrowheads="1"/>
          </p:cNvSpPr>
          <p:nvPr/>
        </p:nvSpPr>
        <p:spPr bwMode="auto">
          <a:xfrm>
            <a:off x="3117298" y="1835152"/>
            <a:ext cx="1217613" cy="877888"/>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Times New Roman" panose="02020603050405020304" pitchFamily="18" charset="0"/>
            </a:endParaRPr>
          </a:p>
        </p:txBody>
      </p:sp>
      <p:sp>
        <p:nvSpPr>
          <p:cNvPr id="19467" name="Oval 24"/>
          <p:cNvSpPr>
            <a:spLocks noChangeArrowheads="1"/>
          </p:cNvSpPr>
          <p:nvPr/>
        </p:nvSpPr>
        <p:spPr bwMode="auto">
          <a:xfrm>
            <a:off x="2015559" y="5384810"/>
            <a:ext cx="1651000" cy="2286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Times New Roman" panose="02020603050405020304" pitchFamily="18" charset="0"/>
            </a:endParaRPr>
          </a:p>
        </p:txBody>
      </p:sp>
      <p:sp>
        <p:nvSpPr>
          <p:cNvPr id="19468" name="Oval 24"/>
          <p:cNvSpPr>
            <a:spLocks noChangeArrowheads="1"/>
          </p:cNvSpPr>
          <p:nvPr/>
        </p:nvSpPr>
        <p:spPr bwMode="auto">
          <a:xfrm rot="20186041">
            <a:off x="889540" y="4889963"/>
            <a:ext cx="1928813" cy="515938"/>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Times New Roman" panose="02020603050405020304" pitchFamily="18" charset="0"/>
            </a:endParaRPr>
          </a:p>
        </p:txBody>
      </p:sp>
      <p:sp>
        <p:nvSpPr>
          <p:cNvPr id="19469" name="Oval 24"/>
          <p:cNvSpPr>
            <a:spLocks noChangeArrowheads="1"/>
          </p:cNvSpPr>
          <p:nvPr/>
        </p:nvSpPr>
        <p:spPr bwMode="auto">
          <a:xfrm>
            <a:off x="3285618" y="4525903"/>
            <a:ext cx="533400" cy="7620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120026373"/>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9" descr="http://www.cpc.ncep.noaa.gov/products/GODAS/ocean_briefing_new/mnth_temp_tempdiff_glb_eq_xz.gif"/>
          <p:cNvPicPr>
            <a:picLocks noChangeAspect="1" noChangeArrowheads="1"/>
          </p:cNvPicPr>
          <p:nvPr/>
        </p:nvPicPr>
        <p:blipFill rotWithShape="1">
          <a:blip r:embed="rId3">
            <a:extLst>
              <a:ext uri="{28A0092B-C50C-407E-A947-70E740481C1C}">
                <a14:useLocalDpi xmlns:a14="http://schemas.microsoft.com/office/drawing/2010/main" val="0"/>
              </a:ext>
            </a:extLst>
          </a:blip>
          <a:srcRect l="-490" t="2412" r="490" b="23829"/>
          <a:stretch/>
        </p:blipFill>
        <p:spPr bwMode="auto">
          <a:xfrm>
            <a:off x="228600" y="914401"/>
            <a:ext cx="51879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7"/>
          <p:cNvSpPr txBox="1">
            <a:spLocks noChangeArrowheads="1"/>
          </p:cNvSpPr>
          <p:nvPr/>
        </p:nvSpPr>
        <p:spPr bwMode="auto">
          <a:xfrm>
            <a:off x="5433072" y="1219200"/>
            <a:ext cx="3634728" cy="1468480"/>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24000"/>
              </a:lnSpc>
              <a:spcBef>
                <a:spcPts val="625"/>
              </a:spcBef>
              <a:buClr>
                <a:srgbClr val="000000"/>
              </a:buClr>
              <a:buFont typeface="Verdana" panose="020B0604030504040204" pitchFamily="34" charset="0"/>
              <a:buChar char="-"/>
            </a:pPr>
            <a:r>
              <a:rPr lang="en-US" altLang="en-US" sz="1800" b="1" dirty="0">
                <a:latin typeface="Comic Sans MS" panose="030F0702030302020204" pitchFamily="66" charset="0"/>
              </a:rPr>
              <a:t> Positive temperature anomalies presented along the thermocline in the equatorial Pacific</a:t>
            </a:r>
            <a:r>
              <a:rPr lang="en-US" altLang="en-US" sz="1800" b="1" dirty="0" smtClean="0">
                <a:latin typeface="Comic Sans MS" panose="030F0702030302020204" pitchFamily="66" charset="0"/>
              </a:rPr>
              <a:t>.</a:t>
            </a:r>
            <a:endParaRPr lang="en-US" altLang="en-US" sz="1800" b="1" dirty="0">
              <a:latin typeface="Comic Sans MS" panose="030F0702030302020204" pitchFamily="66" charset="0"/>
            </a:endParaRPr>
          </a:p>
        </p:txBody>
      </p:sp>
      <p:grpSp>
        <p:nvGrpSpPr>
          <p:cNvPr id="20484" name="Group 2"/>
          <p:cNvGrpSpPr>
            <a:grpSpLocks/>
          </p:cNvGrpSpPr>
          <p:nvPr/>
        </p:nvGrpSpPr>
        <p:grpSpPr bwMode="auto">
          <a:xfrm>
            <a:off x="457200" y="273050"/>
            <a:ext cx="8220076" cy="658813"/>
            <a:chOff x="288" y="-16"/>
            <a:chExt cx="5178" cy="415"/>
          </a:xfrm>
        </p:grpSpPr>
        <p:sp>
          <p:nvSpPr>
            <p:cNvPr id="20496" name="AutoShape 3"/>
            <p:cNvSpPr>
              <a:spLocks noChangeArrowheads="1"/>
            </p:cNvSpPr>
            <p:nvPr/>
          </p:nvSpPr>
          <p:spPr bwMode="auto">
            <a:xfrm>
              <a:off x="288" y="95"/>
              <a:ext cx="5178" cy="191"/>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Comic Sans MS" panose="030F0702030302020204" pitchFamily="66" charset="0"/>
              </a:endParaRPr>
            </a:p>
          </p:txBody>
        </p:sp>
        <p:sp>
          <p:nvSpPr>
            <p:cNvPr id="20497" name="Text Box 4"/>
            <p:cNvSpPr txBox="1">
              <a:spLocks noChangeArrowheads="1"/>
            </p:cNvSpPr>
            <p:nvPr/>
          </p:nvSpPr>
          <p:spPr bwMode="auto">
            <a:xfrm>
              <a:off x="288" y="-16"/>
              <a:ext cx="5178"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9pPr>
            </a:lstStyle>
            <a:p>
              <a:pPr eaLnBrk="1" hangingPunct="1">
                <a:lnSpc>
                  <a:spcPts val="4363"/>
                </a:lnSpc>
                <a:spcBef>
                  <a:spcPct val="0"/>
                </a:spcBef>
                <a:buClr>
                  <a:srgbClr val="000000"/>
                </a:buClr>
                <a:buNone/>
              </a:pPr>
              <a:r>
                <a:rPr lang="en-GB" altLang="en-US" sz="2400" b="1" dirty="0" smtClean="0">
                  <a:solidFill>
                    <a:srgbClr val="0000FF"/>
                  </a:solidFill>
                  <a:effectLst>
                    <a:outerShdw blurRad="63500" dist="38100" dir="5400000" algn="t" rotWithShape="0">
                      <a:prstClr val="black">
                        <a:alpha val="25000"/>
                      </a:prstClr>
                    </a:outerShdw>
                  </a:effectLst>
                  <a:latin typeface="Comic Sans MS" panose="030F0702030302020204" pitchFamily="66" charset="0"/>
                  <a:ea typeface="+mn-ea"/>
                </a:rPr>
                <a:t>Temperature Anomaly/Anomaly </a:t>
              </a:r>
              <a:r>
                <a:rPr lang="en-GB" altLang="en-US" sz="2400" b="1" dirty="0">
                  <a:solidFill>
                    <a:srgbClr val="0000FF"/>
                  </a:solidFill>
                  <a:effectLst>
                    <a:outerShdw blurRad="63500" dist="38100" dir="5400000" algn="t" rotWithShape="0">
                      <a:prstClr val="black">
                        <a:alpha val="25000"/>
                      </a:prstClr>
                    </a:outerShdw>
                  </a:effectLst>
                  <a:latin typeface="Comic Sans MS" panose="030F0702030302020204" pitchFamily="66" charset="0"/>
                  <a:ea typeface="+mn-ea"/>
                </a:rPr>
                <a:t>Tendency </a:t>
              </a:r>
              <a:r>
                <a:rPr lang="en-GB" altLang="en-US" sz="2400" b="1" dirty="0" smtClean="0">
                  <a:solidFill>
                    <a:srgbClr val="0000FF"/>
                  </a:solidFill>
                  <a:effectLst>
                    <a:outerShdw blurRad="63500" dist="38100" dir="5400000" algn="t" rotWithShape="0">
                      <a:prstClr val="black">
                        <a:alpha val="25000"/>
                      </a:prstClr>
                    </a:outerShdw>
                  </a:effectLst>
                  <a:latin typeface="Comic Sans MS" panose="030F0702030302020204" pitchFamily="66" charset="0"/>
                  <a:ea typeface="+mn-ea"/>
                </a:rPr>
                <a:t>2OS-2ON</a:t>
              </a:r>
              <a:endParaRPr lang="en-GB" altLang="en-US" sz="2400" b="1" dirty="0">
                <a:solidFill>
                  <a:srgbClr val="0000FF"/>
                </a:solidFill>
                <a:effectLst>
                  <a:outerShdw blurRad="63500" dist="38100" dir="5400000" algn="t" rotWithShape="0">
                    <a:prstClr val="black">
                      <a:alpha val="25000"/>
                    </a:prstClr>
                  </a:outerShdw>
                </a:effectLst>
                <a:latin typeface="Comic Sans MS" panose="030F0702030302020204" pitchFamily="66" charset="0"/>
                <a:ea typeface="+mn-ea"/>
              </a:endParaRPr>
            </a:p>
          </p:txBody>
        </p:sp>
      </p:grpSp>
      <p:sp>
        <p:nvSpPr>
          <p:cNvPr id="20486" name="Text Box 10"/>
          <p:cNvSpPr txBox="1">
            <a:spLocks noChangeArrowheads="1"/>
          </p:cNvSpPr>
          <p:nvPr/>
        </p:nvSpPr>
        <p:spPr bwMode="auto">
          <a:xfrm>
            <a:off x="5337310" y="3306110"/>
            <a:ext cx="3676003" cy="1579279"/>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ea typeface="MS PGothic" panose="020B0600070205080204" pitchFamily="34" charset="-128"/>
              </a:defRPr>
            </a:lvl9pPr>
          </a:lstStyle>
          <a:p>
            <a:pPr>
              <a:lnSpc>
                <a:spcPct val="134000"/>
              </a:lnSpc>
              <a:spcBef>
                <a:spcPct val="0"/>
              </a:spcBef>
              <a:buClr>
                <a:srgbClr val="000000"/>
              </a:buClr>
              <a:buFontTx/>
              <a:buChar char="-"/>
            </a:pPr>
            <a:r>
              <a:rPr lang="en-GB" altLang="en-US" sz="1800" b="1" dirty="0" err="1">
                <a:solidFill>
                  <a:srgbClr val="000000"/>
                </a:solidFill>
                <a:latin typeface="Comic Sans MS" panose="030F0702030302020204" pitchFamily="66" charset="0"/>
                <a:ea typeface="SimSun" panose="02010600030101010101" pitchFamily="2" charset="-122"/>
              </a:rPr>
              <a:t>T</a:t>
            </a:r>
            <a:r>
              <a:rPr lang="en-GB" altLang="en-US" sz="1800" b="1" dirty="0" err="1" smtClean="0">
                <a:solidFill>
                  <a:srgbClr val="000000"/>
                </a:solidFill>
                <a:latin typeface="Comic Sans MS" panose="030F0702030302020204" pitchFamily="66" charset="0"/>
                <a:ea typeface="SimSun" panose="02010600030101010101" pitchFamily="2" charset="-122"/>
              </a:rPr>
              <a:t>ripole</a:t>
            </a:r>
            <a:r>
              <a:rPr lang="en-GB" altLang="en-US" sz="1800" b="1" dirty="0" smtClean="0">
                <a:solidFill>
                  <a:srgbClr val="000000"/>
                </a:solidFill>
                <a:latin typeface="Comic Sans MS" panose="030F0702030302020204" pitchFamily="66" charset="0"/>
                <a:ea typeface="SimSun" panose="02010600030101010101" pitchFamily="2" charset="-122"/>
              </a:rPr>
              <a:t> tendency </a:t>
            </a:r>
            <a:r>
              <a:rPr lang="en-GB" altLang="en-US" sz="1800" b="1" dirty="0">
                <a:solidFill>
                  <a:srgbClr val="000000"/>
                </a:solidFill>
                <a:latin typeface="Comic Sans MS" panose="030F0702030302020204" pitchFamily="66" charset="0"/>
                <a:ea typeface="SimSun" panose="02010600030101010101" pitchFamily="2" charset="-122"/>
              </a:rPr>
              <a:t>pattern in the Pacific: positive in the west and east, and negative in the central</a:t>
            </a:r>
            <a:r>
              <a:rPr lang="en-GB" altLang="en-US" sz="1800" b="1" dirty="0" smtClean="0">
                <a:solidFill>
                  <a:srgbClr val="000000"/>
                </a:solidFill>
                <a:latin typeface="Comic Sans MS" panose="030F0702030302020204" pitchFamily="66" charset="0"/>
                <a:ea typeface="SimSun" panose="02010600030101010101" pitchFamily="2" charset="-122"/>
              </a:rPr>
              <a:t>.</a:t>
            </a:r>
            <a:endParaRPr lang="en-GB" altLang="en-US" sz="1800" b="1" dirty="0">
              <a:solidFill>
                <a:srgbClr val="000000"/>
              </a:solidFill>
              <a:latin typeface="Comic Sans MS" panose="030F0702030302020204" pitchFamily="66" charset="0"/>
              <a:ea typeface="SimSun" panose="02010600030101010101" pitchFamily="2" charset="-122"/>
            </a:endParaRPr>
          </a:p>
        </p:txBody>
      </p:sp>
      <p:sp>
        <p:nvSpPr>
          <p:cNvPr id="20487" name="Oval 24"/>
          <p:cNvSpPr>
            <a:spLocks noChangeArrowheads="1"/>
          </p:cNvSpPr>
          <p:nvPr/>
        </p:nvSpPr>
        <p:spPr bwMode="auto">
          <a:xfrm>
            <a:off x="1371600" y="1390650"/>
            <a:ext cx="2328863" cy="12954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Comic Sans MS" panose="030F0702030302020204" pitchFamily="66" charset="0"/>
            </a:endParaRPr>
          </a:p>
        </p:txBody>
      </p:sp>
      <p:sp>
        <p:nvSpPr>
          <p:cNvPr id="20488" name="Oval 24"/>
          <p:cNvSpPr>
            <a:spLocks noChangeArrowheads="1"/>
          </p:cNvSpPr>
          <p:nvPr/>
        </p:nvSpPr>
        <p:spPr bwMode="auto">
          <a:xfrm>
            <a:off x="2438400" y="3752850"/>
            <a:ext cx="1447800" cy="6858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Comic Sans MS" panose="030F0702030302020204" pitchFamily="66" charset="0"/>
            </a:endParaRPr>
          </a:p>
        </p:txBody>
      </p:sp>
      <p:sp>
        <p:nvSpPr>
          <p:cNvPr id="20489" name="Slide Number Placeholder 1"/>
          <p:cNvSpPr>
            <a:spLocks noGrp="1"/>
          </p:cNvSpPr>
          <p:nvPr>
            <p:ph type="sldNum" sz="quarter" idx="12"/>
          </p:nvPr>
        </p:nvSpPr>
        <p:spPr bwMode="auto">
          <a:xfrm>
            <a:off x="8543278" y="6604000"/>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0F8C68FD-9F09-4083-8D8B-AC0B94E69B09}" type="slidenum">
              <a:rPr lang="en-US" altLang="en-US" sz="1200">
                <a:solidFill>
                  <a:srgbClr val="898989"/>
                </a:solidFill>
                <a:latin typeface="Comic Sans MS" panose="030F0702030302020204" pitchFamily="66" charset="0"/>
              </a:rPr>
              <a:pPr eaLnBrk="1" hangingPunct="1">
                <a:spcBef>
                  <a:spcPct val="0"/>
                </a:spcBef>
                <a:buFontTx/>
                <a:buNone/>
              </a:pPr>
              <a:t>27</a:t>
            </a:fld>
            <a:endParaRPr lang="en-US" altLang="en-US" sz="1200">
              <a:solidFill>
                <a:srgbClr val="898989"/>
              </a:solidFill>
              <a:latin typeface="Comic Sans MS" panose="030F0702030302020204" pitchFamily="66" charset="0"/>
            </a:endParaRPr>
          </a:p>
        </p:txBody>
      </p:sp>
      <p:sp>
        <p:nvSpPr>
          <p:cNvPr id="20491" name="Oval 24"/>
          <p:cNvSpPr>
            <a:spLocks noChangeArrowheads="1"/>
          </p:cNvSpPr>
          <p:nvPr/>
        </p:nvSpPr>
        <p:spPr bwMode="auto">
          <a:xfrm>
            <a:off x="1600200" y="4514850"/>
            <a:ext cx="657225" cy="1066800"/>
          </a:xfrm>
          <a:prstGeom prst="ellipse">
            <a:avLst/>
          </a:prstGeom>
          <a:noFill/>
          <a:ln w="2088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Comic Sans MS" panose="030F0702030302020204" pitchFamily="66" charset="0"/>
            </a:endParaRPr>
          </a:p>
        </p:txBody>
      </p:sp>
      <p:sp>
        <p:nvSpPr>
          <p:cNvPr id="20492" name="Oval 24"/>
          <p:cNvSpPr>
            <a:spLocks noChangeArrowheads="1"/>
          </p:cNvSpPr>
          <p:nvPr/>
        </p:nvSpPr>
        <p:spPr bwMode="auto">
          <a:xfrm>
            <a:off x="2209800" y="4362450"/>
            <a:ext cx="862013" cy="968375"/>
          </a:xfrm>
          <a:prstGeom prst="ellipse">
            <a:avLst/>
          </a:prstGeom>
          <a:noFill/>
          <a:ln w="2088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Comic Sans MS" panose="030F0702030302020204" pitchFamily="66" charset="0"/>
            </a:endParaRPr>
          </a:p>
        </p:txBody>
      </p:sp>
      <p:pic>
        <p:nvPicPr>
          <p:cNvPr id="18"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4802378"/>
            <a:ext cx="3709005" cy="2047494"/>
          </a:xfrm>
          <a:prstGeom prst="rect">
            <a:avLst/>
          </a:prstGeom>
        </p:spPr>
      </p:pic>
      <p:cxnSp>
        <p:nvCxnSpPr>
          <p:cNvPr id="10" name="直線接點 9"/>
          <p:cNvCxnSpPr/>
          <p:nvPr/>
        </p:nvCxnSpPr>
        <p:spPr>
          <a:xfrm>
            <a:off x="7250400" y="4860000"/>
            <a:ext cx="0" cy="1836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7740000" y="4876800"/>
            <a:ext cx="0" cy="1836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235806"/>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2" descr="http://www.cpc.ncep.noaa.gov/products/GODAS/ocean_briefing_new/pent_oisst_heat_u850_pac_eq_xt.gif"/>
          <p:cNvPicPr>
            <a:picLocks noChangeAspect="1" noChangeArrowheads="1"/>
          </p:cNvPicPr>
          <p:nvPr/>
        </p:nvPicPr>
        <p:blipFill>
          <a:blip r:embed="rId3">
            <a:extLst>
              <a:ext uri="{28A0092B-C50C-407E-A947-70E740481C1C}">
                <a14:useLocalDpi xmlns:a14="http://schemas.microsoft.com/office/drawing/2010/main" val="0"/>
              </a:ext>
            </a:extLst>
          </a:blip>
          <a:srcRect t="4001" r="61270"/>
          <a:stretch>
            <a:fillRect/>
          </a:stretch>
        </p:blipFill>
        <p:spPr bwMode="auto">
          <a:xfrm>
            <a:off x="152400" y="1030288"/>
            <a:ext cx="32004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4" descr="https://www.pmel.noaa.gov/cache-tao/sy1/jsdisplay/time_lon_EQ_hf_uwnd_tbar_anom_anom_201706_201807_2018070605.png"/>
          <p:cNvPicPr>
            <a:picLocks noChangeAspect="1" noChangeArrowheads="1"/>
          </p:cNvPicPr>
          <p:nvPr/>
        </p:nvPicPr>
        <p:blipFill>
          <a:blip r:embed="rId4">
            <a:extLst>
              <a:ext uri="{28A0092B-C50C-407E-A947-70E740481C1C}">
                <a14:useLocalDpi xmlns:a14="http://schemas.microsoft.com/office/drawing/2010/main" val="0"/>
              </a:ext>
            </a:extLst>
          </a:blip>
          <a:srcRect t="9097" b="4236"/>
          <a:stretch>
            <a:fillRect/>
          </a:stretch>
        </p:blipFill>
        <p:spPr bwMode="auto">
          <a:xfrm>
            <a:off x="3352799" y="947738"/>
            <a:ext cx="5472113"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Oval 24"/>
          <p:cNvSpPr>
            <a:spLocks noChangeArrowheads="1"/>
          </p:cNvSpPr>
          <p:nvPr/>
        </p:nvSpPr>
        <p:spPr bwMode="auto">
          <a:xfrm>
            <a:off x="4457700" y="4152900"/>
            <a:ext cx="1671638" cy="519113"/>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Times New Roman" panose="02020603050405020304" pitchFamily="18" charset="0"/>
            </a:endParaRPr>
          </a:p>
        </p:txBody>
      </p:sp>
      <p:sp>
        <p:nvSpPr>
          <p:cNvPr id="24580" name="Rectangle 3"/>
          <p:cNvSpPr>
            <a:spLocks noGrp="1" noChangeArrowheads="1"/>
          </p:cNvSpPr>
          <p:nvPr>
            <p:ph type="title"/>
          </p:nvPr>
        </p:nvSpPr>
        <p:spPr>
          <a:xfrm>
            <a:off x="347663" y="554038"/>
            <a:ext cx="8686800" cy="387350"/>
          </a:xfrm>
        </p:spPr>
        <p:txBody>
          <a:bodyPr/>
          <a:lstStyle/>
          <a:p>
            <a:pPr eaLnBrk="1" hangingPunct="1">
              <a:lnSpc>
                <a:spcPts val="25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b="1" dirty="0">
                <a:solidFill>
                  <a:srgbClr val="0000FF"/>
                </a:solidFill>
                <a:latin typeface="Comic Sans MS" panose="030F0702030302020204" pitchFamily="66" charset="0"/>
                <a:ea typeface="+mn-ea"/>
                <a:cs typeface="+mn-cs"/>
              </a:rPr>
              <a:t>Equatorial </a:t>
            </a:r>
            <a:r>
              <a:rPr lang="en-GB" altLang="en-US" sz="2400" b="1" dirty="0" smtClean="0">
                <a:solidFill>
                  <a:srgbClr val="0000FF"/>
                </a:solidFill>
                <a:latin typeface="Comic Sans MS" panose="030F0702030302020204" pitchFamily="66" charset="0"/>
                <a:ea typeface="+mn-ea"/>
                <a:cs typeface="+mn-cs"/>
              </a:rPr>
              <a:t>SST, </a:t>
            </a:r>
            <a:r>
              <a:rPr lang="en-GB" altLang="en-US" sz="2400" b="1" dirty="0">
                <a:solidFill>
                  <a:srgbClr val="0000FF"/>
                </a:solidFill>
                <a:latin typeface="Comic Sans MS" panose="030F0702030302020204" pitchFamily="66" charset="0"/>
                <a:ea typeface="+mn-ea"/>
                <a:cs typeface="+mn-cs"/>
              </a:rPr>
              <a:t>Surface Zonal </a:t>
            </a:r>
            <a:r>
              <a:rPr lang="en-GB" altLang="en-US" sz="2400" b="1" dirty="0" smtClean="0">
                <a:solidFill>
                  <a:srgbClr val="0000FF"/>
                </a:solidFill>
                <a:latin typeface="Comic Sans MS" panose="030F0702030302020204" pitchFamily="66" charset="0"/>
                <a:ea typeface="+mn-ea"/>
                <a:cs typeface="+mn-cs"/>
              </a:rPr>
              <a:t> and HC300 Anomalies</a:t>
            </a:r>
            <a:endParaRPr lang="en-GB" altLang="en-US" sz="1800" b="1" u="sng" dirty="0" smtClean="0">
              <a:ea typeface="SimSun" panose="02010600030101010101" pitchFamily="2" charset="-122"/>
            </a:endParaRPr>
          </a:p>
        </p:txBody>
      </p:sp>
      <p:cxnSp>
        <p:nvCxnSpPr>
          <p:cNvPr id="24581" name="Straight Arrow Connector 16"/>
          <p:cNvCxnSpPr>
            <a:cxnSpLocks noChangeShapeType="1"/>
          </p:cNvCxnSpPr>
          <p:nvPr/>
        </p:nvCxnSpPr>
        <p:spPr bwMode="auto">
          <a:xfrm>
            <a:off x="4038600" y="3933825"/>
            <a:ext cx="1524000" cy="601663"/>
          </a:xfrm>
          <a:prstGeom prst="straightConnector1">
            <a:avLst/>
          </a:prstGeom>
          <a:noFill/>
          <a:ln w="38100">
            <a:solidFill>
              <a:srgbClr val="002060"/>
            </a:solidFill>
            <a:prstDash val="dash"/>
            <a:round/>
            <a:headEnd/>
            <a:tailEnd type="arrow" w="med" len="med"/>
          </a:ln>
          <a:extLst>
            <a:ext uri="{909E8E84-426E-40DD-AFC4-6F175D3DCCD1}">
              <a14:hiddenFill xmlns:a14="http://schemas.microsoft.com/office/drawing/2010/main">
                <a:noFill/>
              </a14:hiddenFill>
            </a:ext>
          </a:extLst>
        </p:spPr>
      </p:cxnSp>
      <p:sp>
        <p:nvSpPr>
          <p:cNvPr id="24583" name="Oval 24"/>
          <p:cNvSpPr>
            <a:spLocks noChangeArrowheads="1"/>
          </p:cNvSpPr>
          <p:nvPr/>
        </p:nvSpPr>
        <p:spPr bwMode="auto">
          <a:xfrm>
            <a:off x="762000" y="4632325"/>
            <a:ext cx="2560638" cy="457200"/>
          </a:xfrm>
          <a:prstGeom prst="ellipse">
            <a:avLst/>
          </a:prstGeom>
          <a:noFill/>
          <a:ln w="3810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Times New Roman" panose="02020603050405020304" pitchFamily="18" charset="0"/>
            </a:endParaRPr>
          </a:p>
        </p:txBody>
      </p:sp>
      <p:sp>
        <p:nvSpPr>
          <p:cNvPr id="24584" name="Slide Number Placeholder 1"/>
          <p:cNvSpPr>
            <a:spLocks noGrp="1"/>
          </p:cNvSpPr>
          <p:nvPr>
            <p:ph type="sldNum" sz="quarter" idx="12"/>
          </p:nvPr>
        </p:nvSpPr>
        <p:spPr bwMode="auto">
          <a:xfrm>
            <a:off x="8543278" y="6645275"/>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6BE8E878-9455-4ED5-B347-7FEF00B4FC40}" type="slidenum">
              <a:rPr lang="en-US" altLang="en-US" sz="1200">
                <a:solidFill>
                  <a:srgbClr val="898989"/>
                </a:solidFill>
                <a:latin typeface="Times New Roman" panose="02020603050405020304" pitchFamily="18" charset="0"/>
              </a:rPr>
              <a:pPr eaLnBrk="1" hangingPunct="1">
                <a:spcBef>
                  <a:spcPct val="0"/>
                </a:spcBef>
                <a:buFontTx/>
                <a:buNone/>
              </a:pPr>
              <a:t>28</a:t>
            </a:fld>
            <a:endParaRPr lang="en-US" altLang="en-US" sz="1200">
              <a:solidFill>
                <a:srgbClr val="898989"/>
              </a:solidFill>
              <a:latin typeface="Times New Roman" panose="02020603050405020304" pitchFamily="18" charset="0"/>
            </a:endParaRPr>
          </a:p>
        </p:txBody>
      </p:sp>
      <p:sp>
        <p:nvSpPr>
          <p:cNvPr id="24585" name="Oval 24"/>
          <p:cNvSpPr>
            <a:spLocks noChangeArrowheads="1"/>
          </p:cNvSpPr>
          <p:nvPr/>
        </p:nvSpPr>
        <p:spPr bwMode="auto">
          <a:xfrm>
            <a:off x="6237288" y="3763963"/>
            <a:ext cx="968375" cy="1219200"/>
          </a:xfrm>
          <a:prstGeom prst="ellipse">
            <a:avLst/>
          </a:prstGeom>
          <a:noFill/>
          <a:ln w="3810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ts val="5338"/>
              </a:lnSpc>
              <a:spcBef>
                <a:spcPct val="0"/>
              </a:spcBef>
              <a:buClr>
                <a:srgbClr val="000000"/>
              </a:buClr>
              <a:buFont typeface="Times New Roman" panose="02020603050405020304" pitchFamily="18" charset="0"/>
              <a:buNone/>
            </a:pPr>
            <a:endParaRPr lang="en-US" altLang="en-US" sz="2400">
              <a:solidFill>
                <a:schemeClr val="bg1"/>
              </a:solidFill>
              <a:latin typeface="Times New Roman" panose="02020603050405020304" pitchFamily="18" charset="0"/>
            </a:endParaRPr>
          </a:p>
        </p:txBody>
      </p:sp>
      <p:cxnSp>
        <p:nvCxnSpPr>
          <p:cNvPr id="4" name="Straight Connector 3"/>
          <p:cNvCxnSpPr>
            <a:cxnSpLocks noChangeShapeType="1"/>
          </p:cNvCxnSpPr>
          <p:nvPr/>
        </p:nvCxnSpPr>
        <p:spPr bwMode="auto">
          <a:xfrm>
            <a:off x="6477000" y="3565525"/>
            <a:ext cx="1981200" cy="762000"/>
          </a:xfrm>
          <a:prstGeom prst="line">
            <a:avLst/>
          </a:prstGeom>
          <a:noFill/>
          <a:ln w="25400">
            <a:solidFill>
              <a:schemeClr val="tx1"/>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a:off x="6477000" y="4022725"/>
            <a:ext cx="1981200" cy="762000"/>
          </a:xfrm>
          <a:prstGeom prst="line">
            <a:avLst/>
          </a:prstGeom>
          <a:noFill/>
          <a:ln w="25400">
            <a:solidFill>
              <a:schemeClr val="tx1"/>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4038600" y="3641725"/>
            <a:ext cx="1752600" cy="0"/>
          </a:xfrm>
          <a:prstGeom prst="line">
            <a:avLst/>
          </a:prstGeom>
          <a:noFill/>
          <a:ln w="25400">
            <a:solidFill>
              <a:schemeClr val="tx1"/>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a:off x="4038600" y="3946525"/>
            <a:ext cx="1752600" cy="76200"/>
          </a:xfrm>
          <a:prstGeom prst="line">
            <a:avLst/>
          </a:prstGeom>
          <a:noFill/>
          <a:ln w="25400">
            <a:solidFill>
              <a:schemeClr val="tx1"/>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a:off x="4038600" y="4327525"/>
            <a:ext cx="1447800" cy="228600"/>
          </a:xfrm>
          <a:prstGeom prst="line">
            <a:avLst/>
          </a:prstGeom>
          <a:noFill/>
          <a:ln w="25400">
            <a:solidFill>
              <a:schemeClr val="tx1"/>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Connector 20"/>
          <p:cNvCxnSpPr>
            <a:cxnSpLocks noChangeShapeType="1"/>
          </p:cNvCxnSpPr>
          <p:nvPr/>
        </p:nvCxnSpPr>
        <p:spPr bwMode="auto">
          <a:xfrm>
            <a:off x="4114800" y="4784725"/>
            <a:ext cx="1676400" cy="0"/>
          </a:xfrm>
          <a:prstGeom prst="line">
            <a:avLst/>
          </a:prstGeom>
          <a:noFill/>
          <a:ln w="25400">
            <a:solidFill>
              <a:schemeClr val="tx1"/>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p:cNvCxnSpPr>
          <p:nvPr/>
        </p:nvCxnSpPr>
        <p:spPr bwMode="auto">
          <a:xfrm>
            <a:off x="6477000" y="4403725"/>
            <a:ext cx="1371600" cy="457200"/>
          </a:xfrm>
          <a:prstGeom prst="line">
            <a:avLst/>
          </a:prstGeom>
          <a:noFill/>
          <a:ln w="25400">
            <a:solidFill>
              <a:schemeClr val="tx1"/>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文字方塊 17"/>
          <p:cNvSpPr txBox="1"/>
          <p:nvPr/>
        </p:nvSpPr>
        <p:spPr>
          <a:xfrm>
            <a:off x="190500" y="6005513"/>
            <a:ext cx="3429000" cy="369332"/>
          </a:xfrm>
          <a:prstGeom prst="rect">
            <a:avLst/>
          </a:prstGeom>
          <a:noFill/>
        </p:spPr>
        <p:txBody>
          <a:bodyPr wrap="square" rtlCol="0">
            <a:spAutoFit/>
          </a:bodyPr>
          <a:lstStyle/>
          <a:p>
            <a:r>
              <a:rPr lang="en-US" altLang="zh-TW" dirty="0" smtClean="0">
                <a:solidFill>
                  <a:srgbClr val="C00000"/>
                </a:solidFill>
                <a:latin typeface="Comic Sans MS" panose="030F0702030302020204" pitchFamily="66" charset="0"/>
              </a:rPr>
              <a:t>Switch to positive in late May</a:t>
            </a:r>
            <a:endParaRPr lang="zh-TW" altLang="en-US" dirty="0">
              <a:solidFill>
                <a:srgbClr val="C00000"/>
              </a:solidFill>
              <a:latin typeface="Comic Sans MS" panose="030F0702030302020204" pitchFamily="66" charset="0"/>
            </a:endParaRPr>
          </a:p>
        </p:txBody>
      </p:sp>
      <p:sp>
        <p:nvSpPr>
          <p:cNvPr id="2" name="文字方塊 1"/>
          <p:cNvSpPr txBox="1"/>
          <p:nvPr/>
        </p:nvSpPr>
        <p:spPr>
          <a:xfrm>
            <a:off x="4876800" y="5966381"/>
            <a:ext cx="2876108" cy="369332"/>
          </a:xfrm>
          <a:prstGeom prst="rect">
            <a:avLst/>
          </a:prstGeom>
          <a:noFill/>
        </p:spPr>
        <p:txBody>
          <a:bodyPr wrap="none" rtlCol="0">
            <a:spAutoFit/>
          </a:bodyPr>
          <a:lstStyle/>
          <a:p>
            <a:r>
              <a:rPr lang="en-US" altLang="zh-TW" dirty="0" smtClean="0">
                <a:latin typeface="Comic Sans MS" panose="030F0702030302020204" pitchFamily="66" charset="0"/>
              </a:rPr>
              <a:t>WWB+WWV propagation</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4117573158"/>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6" descr="http://www.cpc.ncep.noaa.gov/products/GODAS/ocean_briefing_new/mnth_sst_olr_wind_TPAC_evolution_3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137" y="895350"/>
            <a:ext cx="64008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0" y="488950"/>
            <a:ext cx="8686800" cy="38735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ts val="25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b="1" dirty="0" smtClean="0">
                <a:solidFill>
                  <a:srgbClr val="0000FF"/>
                </a:solidFill>
                <a:latin typeface="Comic Sans MS" panose="030F0702030302020204" pitchFamily="66" charset="0"/>
                <a:ea typeface="+mn-ea"/>
                <a:cs typeface="+mn-cs"/>
              </a:rPr>
              <a:t>Typical VM in April to June</a:t>
            </a:r>
            <a:endParaRPr lang="en-GB" altLang="en-US" sz="1800" b="1" u="sng" dirty="0" smtClean="0">
              <a:ea typeface="SimSun" panose="02010600030101010101" pitchFamily="2" charset="-122"/>
            </a:endParaRPr>
          </a:p>
        </p:txBody>
      </p:sp>
      <p:sp>
        <p:nvSpPr>
          <p:cNvPr id="2" name="矩形 1"/>
          <p:cNvSpPr/>
          <p:nvPr/>
        </p:nvSpPr>
        <p:spPr>
          <a:xfrm>
            <a:off x="0" y="1530251"/>
            <a:ext cx="3048000" cy="2308324"/>
          </a:xfrm>
          <a:prstGeom prst="rect">
            <a:avLst/>
          </a:prstGeom>
        </p:spPr>
        <p:txBody>
          <a:bodyPr wrap="square">
            <a:spAutoFit/>
          </a:bodyPr>
          <a:lstStyle/>
          <a:p>
            <a:pPr marL="285750" indent="-285750">
              <a:buFont typeface="Arial" panose="020B0604020202020204" pitchFamily="34" charset="0"/>
              <a:buChar char="•"/>
            </a:pPr>
            <a:r>
              <a:rPr lang="en-GB" altLang="en-US" b="1" dirty="0" smtClean="0">
                <a:solidFill>
                  <a:srgbClr val="000000"/>
                </a:solidFill>
                <a:latin typeface="Comic Sans MS" panose="030F0702030302020204" pitchFamily="66" charset="0"/>
              </a:rPr>
              <a:t>north-south </a:t>
            </a:r>
            <a:r>
              <a:rPr lang="en-GB" altLang="en-US" b="1" dirty="0">
                <a:solidFill>
                  <a:srgbClr val="000000"/>
                </a:solidFill>
                <a:latin typeface="Comic Sans MS" panose="030F0702030302020204" pitchFamily="66" charset="0"/>
              </a:rPr>
              <a:t>SSTA </a:t>
            </a:r>
            <a:r>
              <a:rPr lang="en-GB" altLang="en-US" b="1" dirty="0" smtClean="0">
                <a:solidFill>
                  <a:srgbClr val="000000"/>
                </a:solidFill>
                <a:latin typeface="Comic Sans MS" panose="030F0702030302020204" pitchFamily="66" charset="0"/>
              </a:rPr>
              <a:t>dipole</a:t>
            </a:r>
          </a:p>
          <a:p>
            <a:pPr marL="285750" indent="-285750">
              <a:buFont typeface="Arial" panose="020B0604020202020204" pitchFamily="34" charset="0"/>
              <a:buChar char="•"/>
            </a:pPr>
            <a:r>
              <a:rPr lang="en-GB" altLang="en-US" b="1" dirty="0" smtClean="0">
                <a:solidFill>
                  <a:srgbClr val="000000"/>
                </a:solidFill>
                <a:latin typeface="Comic Sans MS" panose="030F0702030302020204" pitchFamily="66" charset="0"/>
              </a:rPr>
              <a:t>cross </a:t>
            </a:r>
            <a:r>
              <a:rPr lang="en-GB" altLang="en-US" b="1" dirty="0">
                <a:solidFill>
                  <a:srgbClr val="000000"/>
                </a:solidFill>
                <a:latin typeface="Comic Sans MS" panose="030F0702030302020204" pitchFamily="66" charset="0"/>
              </a:rPr>
              <a:t>equatorial wind </a:t>
            </a:r>
            <a:r>
              <a:rPr lang="en-GB" altLang="en-US" b="1" dirty="0" smtClean="0">
                <a:solidFill>
                  <a:srgbClr val="000000"/>
                </a:solidFill>
                <a:latin typeface="Comic Sans MS" panose="030F0702030302020204" pitchFamily="66" charset="0"/>
              </a:rPr>
              <a:t>anomalies</a:t>
            </a:r>
          </a:p>
          <a:p>
            <a:pPr marL="285750" indent="-285750">
              <a:buFont typeface="Arial" panose="020B0604020202020204" pitchFamily="34" charset="0"/>
              <a:buChar char="•"/>
            </a:pPr>
            <a:r>
              <a:rPr lang="en-GB" altLang="en-US" b="1" dirty="0" smtClean="0">
                <a:solidFill>
                  <a:srgbClr val="000000"/>
                </a:solidFill>
                <a:latin typeface="Comic Sans MS" panose="030F0702030302020204" pitchFamily="66" charset="0"/>
              </a:rPr>
              <a:t>enhanced </a:t>
            </a:r>
            <a:r>
              <a:rPr lang="en-GB" altLang="en-US" b="1" dirty="0">
                <a:solidFill>
                  <a:srgbClr val="000000"/>
                </a:solidFill>
                <a:latin typeface="Comic Sans MS" panose="030F0702030302020204" pitchFamily="66" charset="0"/>
              </a:rPr>
              <a:t>(suppressed) convection north of the equator (on the equator).</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2307652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字方塊 42"/>
          <p:cNvSpPr txBox="1"/>
          <p:nvPr/>
        </p:nvSpPr>
        <p:spPr>
          <a:xfrm>
            <a:off x="914400" y="5474329"/>
            <a:ext cx="7534435" cy="523220"/>
          </a:xfrm>
          <a:prstGeom prst="rect">
            <a:avLst/>
          </a:prstGeom>
          <a:noFill/>
        </p:spPr>
        <p:txBody>
          <a:bodyPr wrap="none" rtlCol="0">
            <a:spAutoFit/>
          </a:bodyPr>
          <a:lstStyle/>
          <a:p>
            <a:r>
              <a:rPr lang="en-US" altLang="zh-TW" sz="2800" dirty="0">
                <a:solidFill>
                  <a:srgbClr val="FF0000"/>
                </a:solidFill>
                <a:latin typeface="Comic Sans MS" panose="030F0702030302020204" pitchFamily="66" charset="0"/>
              </a:rPr>
              <a:t>Can we enhance our ENSO prediction skills?</a:t>
            </a:r>
            <a:endParaRPr lang="zh-TW" altLang="en-US" sz="2800" dirty="0">
              <a:solidFill>
                <a:srgbClr val="FF0000"/>
              </a:solidFill>
              <a:latin typeface="Comic Sans MS" panose="030F0702030302020204" pitchFamily="66" charset="0"/>
            </a:endParaRPr>
          </a:p>
        </p:txBody>
      </p:sp>
      <p:sp>
        <p:nvSpPr>
          <p:cNvPr id="5" name="Rectangle 2">
            <a:extLst>
              <a:ext uri="{FF2B5EF4-FFF2-40B4-BE49-F238E27FC236}">
                <a16:creationId xmlns:a16="http://schemas.microsoft.com/office/drawing/2014/main" id="{FFD91C4C-8EAA-409B-9B99-BE8CA4CFAD49}"/>
              </a:ext>
            </a:extLst>
          </p:cNvPr>
          <p:cNvSpPr/>
          <p:nvPr/>
        </p:nvSpPr>
        <p:spPr>
          <a:xfrm>
            <a:off x="4956968" y="1676400"/>
            <a:ext cx="4415256" cy="2554545"/>
          </a:xfrm>
          <a:prstGeom prst="rect">
            <a:avLst/>
          </a:prstGeom>
        </p:spPr>
        <p:txBody>
          <a:bodyPr wrap="square">
            <a:spAutoFit/>
          </a:bodyPr>
          <a:lstStyle/>
          <a:p>
            <a:pPr>
              <a:spcBef>
                <a:spcPct val="0"/>
              </a:spcBef>
            </a:pPr>
            <a:r>
              <a:rPr kumimoji="1" lang="en-US" altLang="zh-TW" sz="2000" dirty="0">
                <a:solidFill>
                  <a:schemeClr val="tx2"/>
                </a:solidFill>
                <a:latin typeface="Comic Sans MS" panose="030F0702030302020204" pitchFamily="66" charset="0"/>
                <a:ea typeface="SimHei" pitchFamily="49" charset="-122"/>
                <a:cs typeface="Times New Roman" panose="02020603050405020304" pitchFamily="18" charset="0"/>
              </a:rPr>
              <a:t>It appears that the hindcast skill has been reduced in recent years 2012/13 and 2014/15 are good examples.</a:t>
            </a:r>
            <a:endParaRPr kumimoji="1" lang="zh-TW" altLang="en-US" sz="2000" dirty="0">
              <a:solidFill>
                <a:schemeClr val="tx2"/>
              </a:solidFill>
              <a:latin typeface="Comic Sans MS" panose="030F0702030302020204" pitchFamily="66" charset="0"/>
              <a:ea typeface="SimHei" pitchFamily="49" charset="-122"/>
              <a:cs typeface="Times New Roman" panose="02020603050405020304" pitchFamily="18" charset="0"/>
            </a:endParaRPr>
          </a:p>
          <a:p>
            <a:pPr>
              <a:spcBef>
                <a:spcPct val="0"/>
              </a:spcBef>
            </a:pPr>
            <a:endParaRPr kumimoji="1" lang="en-US" sz="2000" dirty="0">
              <a:solidFill>
                <a:schemeClr val="tx2"/>
              </a:solidFill>
              <a:latin typeface="Comic Sans MS" panose="030F0702030302020204" pitchFamily="66" charset="0"/>
              <a:ea typeface="SimHei" pitchFamily="49" charset="-122"/>
              <a:cs typeface="Times New Roman" panose="02020603050405020304" pitchFamily="18" charset="0"/>
            </a:endParaRPr>
          </a:p>
          <a:p>
            <a:pPr>
              <a:spcBef>
                <a:spcPct val="0"/>
              </a:spcBef>
            </a:pPr>
            <a:r>
              <a:rPr kumimoji="1" lang="en-US" sz="2000" dirty="0">
                <a:solidFill>
                  <a:schemeClr val="tx2"/>
                </a:solidFill>
                <a:latin typeface="Comic Sans MS" panose="030F0702030302020204" pitchFamily="66" charset="0"/>
                <a:ea typeface="SimHei" pitchFamily="49" charset="-122"/>
                <a:cs typeface="Times New Roman" panose="02020603050405020304" pitchFamily="18" charset="0"/>
              </a:rPr>
              <a:t>Why do we still have the spring barrier and why the current models give the false alarm in 2012?</a:t>
            </a:r>
          </a:p>
        </p:txBody>
      </p:sp>
      <p:pic>
        <p:nvPicPr>
          <p:cNvPr id="6" name="Picture 2" descr="http://iri.columbia.edu/our-expertise/climate/forecasts/enso/archive/201207/SST_table.gif">
            <a:extLst>
              <a:ext uri="{FF2B5EF4-FFF2-40B4-BE49-F238E27FC236}">
                <a16:creationId xmlns:a16="http://schemas.microsoft.com/office/drawing/2014/main" id="{ECA54D65-3871-40C6-B25C-9115D8EB3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45" y="1331055"/>
            <a:ext cx="4766323" cy="40473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61F460C7-1159-482E-958D-FA148FB1D7D5}"/>
              </a:ext>
            </a:extLst>
          </p:cNvPr>
          <p:cNvSpPr/>
          <p:nvPr/>
        </p:nvSpPr>
        <p:spPr>
          <a:xfrm>
            <a:off x="1066800" y="433016"/>
            <a:ext cx="6875600" cy="646331"/>
          </a:xfrm>
          <a:prstGeom prst="rect">
            <a:avLst/>
          </a:prstGeom>
        </p:spPr>
        <p:txBody>
          <a:bodyPr wrap="none">
            <a:spAutoFit/>
          </a:bodyPr>
          <a:lstStyle/>
          <a:p>
            <a:r>
              <a:rPr lang="en-US" altLang="zh-TW" sz="3600" b="1" dirty="0" smtClean="0">
                <a:solidFill>
                  <a:srgbClr val="0000FF"/>
                </a:solidFill>
                <a:latin typeface="Comic Sans MS" panose="030F0702030302020204" pitchFamily="66" charset="0"/>
              </a:rPr>
              <a:t>Challenge of ENSO prediction</a:t>
            </a:r>
            <a:endParaRPr lang="zh-TW" altLang="en-US" sz="36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374249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ri.columbia.edu/wp-content/uploads/2018/07/figure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6686550" cy="486294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F213425B-0D29-48B5-8F10-37185B04C0DD}"/>
              </a:ext>
            </a:extLst>
          </p:cNvPr>
          <p:cNvSpPr/>
          <p:nvPr/>
        </p:nvSpPr>
        <p:spPr>
          <a:xfrm>
            <a:off x="533400" y="533400"/>
            <a:ext cx="8066632" cy="646331"/>
          </a:xfrm>
          <a:prstGeom prst="rect">
            <a:avLst/>
          </a:prstGeom>
        </p:spPr>
        <p:txBody>
          <a:bodyPr wrap="none">
            <a:spAutoFit/>
          </a:bodyPr>
          <a:lstStyle/>
          <a:p>
            <a:r>
              <a:rPr lang="en-US" altLang="zh-TW" sz="3600" b="1" dirty="0" smtClean="0">
                <a:solidFill>
                  <a:srgbClr val="0000FF"/>
                </a:solidFill>
                <a:latin typeface="Comic Sans MS" panose="030F0702030302020204" pitchFamily="66" charset="0"/>
              </a:rPr>
              <a:t>IRI ENSO plume prediction in July</a:t>
            </a:r>
            <a:endParaRPr lang="zh-TW" altLang="en-US" sz="3600" b="1" dirty="0">
              <a:solidFill>
                <a:srgbClr val="0000FF"/>
              </a:solidFill>
              <a:latin typeface="Comic Sans MS" panose="030F0702030302020204" pitchFamily="66" charset="0"/>
            </a:endParaRPr>
          </a:p>
        </p:txBody>
      </p:sp>
      <p:cxnSp>
        <p:nvCxnSpPr>
          <p:cNvPr id="6" name="直線單箭頭接點 5"/>
          <p:cNvCxnSpPr/>
          <p:nvPr/>
        </p:nvCxnSpPr>
        <p:spPr>
          <a:xfrm flipV="1">
            <a:off x="3657600" y="3399304"/>
            <a:ext cx="2514600" cy="762000"/>
          </a:xfrm>
          <a:prstGeom prst="straightConnector1">
            <a:avLst/>
          </a:prstGeom>
          <a:ln w="28575">
            <a:solidFill>
              <a:schemeClr val="tx1">
                <a:lumMod val="95000"/>
                <a:lumOff val="5000"/>
              </a:schemeClr>
            </a:solidFill>
            <a:headEnd w="lg" len="lg"/>
            <a:tailEnd type="stealth" w="med" len="lg"/>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2590800" y="4161304"/>
            <a:ext cx="1457450" cy="369332"/>
          </a:xfrm>
          <a:prstGeom prst="rect">
            <a:avLst/>
          </a:prstGeom>
          <a:noFill/>
        </p:spPr>
        <p:txBody>
          <a:bodyPr wrap="none" rtlCol="0">
            <a:spAutoFit/>
          </a:bodyPr>
          <a:lstStyle/>
          <a:p>
            <a:r>
              <a:rPr lang="en-US" altLang="zh-TW" dirty="0" smtClean="0">
                <a:solidFill>
                  <a:schemeClr val="tx2">
                    <a:lumMod val="50000"/>
                  </a:schemeClr>
                </a:solidFill>
                <a:latin typeface="Comic Sans MS" panose="030F0702030302020204" pitchFamily="66" charset="0"/>
              </a:rPr>
              <a:t>NTU CODA</a:t>
            </a:r>
            <a:endParaRPr lang="zh-TW" altLang="en-US" dirty="0">
              <a:solidFill>
                <a:schemeClr val="tx2">
                  <a:lumMod val="50000"/>
                </a:schemeClr>
              </a:solidFill>
              <a:latin typeface="Comic Sans MS" panose="030F0702030302020204" pitchFamily="66" charset="0"/>
            </a:endParaRPr>
          </a:p>
        </p:txBody>
      </p:sp>
    </p:spTree>
    <p:extLst>
      <p:ext uri="{BB962C8B-B14F-4D97-AF65-F5344CB8AC3E}">
        <p14:creationId xmlns:p14="http://schemas.microsoft.com/office/powerpoint/2010/main" val="1818107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ceof_63_ersst_20S_b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 y="990600"/>
            <a:ext cx="9133840"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2362200" y="3575566"/>
            <a:ext cx="5105400" cy="609600"/>
          </a:xfrm>
          <a:prstGeom prst="rightArrow">
            <a:avLst>
              <a:gd name="adj1" fmla="val 53333"/>
              <a:gd name="adj2" fmla="val 78333"/>
            </a:avLst>
          </a:prstGeom>
          <a:noFill/>
          <a:ln w="38100" cap="flat">
            <a:solidFill>
              <a:srgbClr val="00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rved Down Arrow 5"/>
          <p:cNvSpPr/>
          <p:nvPr/>
        </p:nvSpPr>
        <p:spPr>
          <a:xfrm flipH="1">
            <a:off x="6553200" y="1828800"/>
            <a:ext cx="2438400" cy="1009152"/>
          </a:xfrm>
          <a:prstGeom prst="curvedDownArrow">
            <a:avLst>
              <a:gd name="adj1" fmla="val 32122"/>
              <a:gd name="adj2" fmla="val 50000"/>
              <a:gd name="adj3" fmla="val 36982"/>
            </a:avLst>
          </a:prstGeom>
          <a:solidFill>
            <a:srgbClr val="990099"/>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Up Arrow 6"/>
          <p:cNvSpPr/>
          <p:nvPr/>
        </p:nvSpPr>
        <p:spPr>
          <a:xfrm>
            <a:off x="2743200" y="4568952"/>
            <a:ext cx="3960000" cy="1298448"/>
          </a:xfrm>
          <a:prstGeom prst="curvedUpArrow">
            <a:avLst>
              <a:gd name="adj1" fmla="val 35146"/>
              <a:gd name="adj2" fmla="val 50000"/>
              <a:gd name="adj3" fmla="val 41937"/>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293933" y="5955268"/>
            <a:ext cx="4277133" cy="369332"/>
          </a:xfrm>
          <a:prstGeom prst="rect">
            <a:avLst/>
          </a:prstGeom>
          <a:noFill/>
        </p:spPr>
        <p:txBody>
          <a:bodyPr wrap="none" rtlCol="0">
            <a:spAutoFit/>
          </a:bodyPr>
          <a:lstStyle/>
          <a:p>
            <a:r>
              <a:rPr lang="en-US" dirty="0" smtClean="0">
                <a:solidFill>
                  <a:srgbClr val="996600"/>
                </a:solidFill>
                <a:latin typeface="Comic Sans MS" panose="030F0702030302020204" pitchFamily="66" charset="0"/>
              </a:rPr>
              <a:t>Ding et al. (2015c); Ding et al. (2016)</a:t>
            </a:r>
            <a:endParaRPr lang="en-US" dirty="0">
              <a:solidFill>
                <a:srgbClr val="996600"/>
              </a:solidFill>
              <a:latin typeface="Comic Sans MS" panose="030F0702030302020204" pitchFamily="66" charset="0"/>
            </a:endParaRPr>
          </a:p>
        </p:txBody>
      </p:sp>
      <p:sp>
        <p:nvSpPr>
          <p:cNvPr id="9" name="矩形 8"/>
          <p:cNvSpPr/>
          <p:nvPr/>
        </p:nvSpPr>
        <p:spPr>
          <a:xfrm>
            <a:off x="2389825" y="3682800"/>
            <a:ext cx="5153975" cy="369332"/>
          </a:xfrm>
          <a:prstGeom prst="rect">
            <a:avLst/>
          </a:prstGeom>
        </p:spPr>
        <p:txBody>
          <a:bodyPr wrap="none">
            <a:spAutoFit/>
          </a:bodyPr>
          <a:lstStyle/>
          <a:p>
            <a:r>
              <a:rPr lang="en-US" altLang="zh-TW" dirty="0" smtClean="0">
                <a:solidFill>
                  <a:srgbClr val="000000"/>
                </a:solidFill>
                <a:latin typeface="Comic Sans MS" panose="030F0702030302020204" pitchFamily="66" charset="0"/>
              </a:rPr>
              <a:t>Chen et </a:t>
            </a:r>
            <a:r>
              <a:rPr lang="en-US" altLang="zh-TW" dirty="0">
                <a:solidFill>
                  <a:srgbClr val="000000"/>
                </a:solidFill>
                <a:latin typeface="Comic Sans MS" panose="030F0702030302020204" pitchFamily="66" charset="0"/>
              </a:rPr>
              <a:t>al. (</a:t>
            </a:r>
            <a:r>
              <a:rPr lang="en-US" altLang="zh-TW" dirty="0" smtClean="0">
                <a:solidFill>
                  <a:srgbClr val="000000"/>
                </a:solidFill>
                <a:latin typeface="Comic Sans MS" panose="030F0702030302020204" pitchFamily="66" charset="0"/>
              </a:rPr>
              <a:t>2015, 2018); Tseng et al. (2017a);</a:t>
            </a:r>
            <a:endParaRPr lang="en-US" altLang="zh-TW" dirty="0">
              <a:solidFill>
                <a:srgbClr val="000000"/>
              </a:solidFill>
              <a:latin typeface="Comic Sans MS" panose="030F0702030302020204" pitchFamily="66" charset="0"/>
            </a:endParaRPr>
          </a:p>
        </p:txBody>
      </p:sp>
      <p:sp>
        <p:nvSpPr>
          <p:cNvPr id="8" name="弧形 7"/>
          <p:cNvSpPr/>
          <p:nvPr/>
        </p:nvSpPr>
        <p:spPr>
          <a:xfrm>
            <a:off x="4574462" y="3048000"/>
            <a:ext cx="1371600" cy="2590800"/>
          </a:xfrm>
          <a:prstGeom prst="arc">
            <a:avLst>
              <a:gd name="adj1" fmla="val 16151720"/>
              <a:gd name="adj2" fmla="val 20002783"/>
            </a:avLst>
          </a:prstGeom>
          <a:ln w="101600">
            <a:solidFill>
              <a:srgbClr val="002060"/>
            </a:solidFill>
            <a:tailEnd type="triangle" w="med" len="sm"/>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3" name="矩形 12"/>
          <p:cNvSpPr/>
          <p:nvPr/>
        </p:nvSpPr>
        <p:spPr>
          <a:xfrm>
            <a:off x="6096000" y="3352800"/>
            <a:ext cx="688009" cy="369332"/>
          </a:xfrm>
          <a:prstGeom prst="rect">
            <a:avLst/>
          </a:prstGeom>
        </p:spPr>
        <p:txBody>
          <a:bodyPr wrap="none">
            <a:spAutoFit/>
          </a:bodyPr>
          <a:lstStyle/>
          <a:p>
            <a:r>
              <a:rPr lang="en-US" altLang="zh-TW" dirty="0" smtClean="0">
                <a:solidFill>
                  <a:srgbClr val="002060"/>
                </a:solidFill>
                <a:latin typeface="Comic Sans MS" panose="030F0702030302020204" pitchFamily="66" charset="0"/>
              </a:rPr>
              <a:t>SFM</a:t>
            </a:r>
            <a:endParaRPr lang="en-US" altLang="zh-TW" dirty="0">
              <a:solidFill>
                <a:srgbClr val="002060"/>
              </a:solidFill>
              <a:latin typeface="Comic Sans MS" panose="030F0702030302020204" pitchFamily="66" charset="0"/>
            </a:endParaRPr>
          </a:p>
        </p:txBody>
      </p:sp>
      <p:sp>
        <p:nvSpPr>
          <p:cNvPr id="12" name="TextBox 9"/>
          <p:cNvSpPr txBox="1"/>
          <p:nvPr/>
        </p:nvSpPr>
        <p:spPr>
          <a:xfrm>
            <a:off x="2717352" y="1459468"/>
            <a:ext cx="4445448" cy="369332"/>
          </a:xfrm>
          <a:prstGeom prst="rect">
            <a:avLst/>
          </a:prstGeom>
          <a:noFill/>
        </p:spPr>
        <p:txBody>
          <a:bodyPr wrap="none" rtlCol="0">
            <a:spAutoFit/>
          </a:bodyPr>
          <a:lstStyle/>
          <a:p>
            <a:r>
              <a:rPr lang="en-US" dirty="0" smtClean="0">
                <a:solidFill>
                  <a:srgbClr val="CC3300"/>
                </a:solidFill>
                <a:latin typeface="Comic Sans MS" panose="030F0702030302020204" pitchFamily="66" charset="0"/>
              </a:rPr>
              <a:t>Ding et al. (2015a); Tseng et al. (2017b)</a:t>
            </a:r>
            <a:endParaRPr lang="en-US" dirty="0">
              <a:solidFill>
                <a:srgbClr val="CC3300"/>
              </a:solidFill>
              <a:latin typeface="Comic Sans MS" panose="030F0702030302020204" pitchFamily="66" charset="0"/>
            </a:endParaRPr>
          </a:p>
        </p:txBody>
      </p:sp>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6523" y="2895600"/>
            <a:ext cx="1211277" cy="811222"/>
          </a:xfrm>
          <a:prstGeom prst="rect">
            <a:avLst/>
          </a:prstGeom>
        </p:spPr>
      </p:pic>
      <p:sp>
        <p:nvSpPr>
          <p:cNvPr id="2" name="矩形 1"/>
          <p:cNvSpPr/>
          <p:nvPr/>
        </p:nvSpPr>
        <p:spPr>
          <a:xfrm>
            <a:off x="3735200" y="3135868"/>
            <a:ext cx="2284600" cy="369332"/>
          </a:xfrm>
          <a:prstGeom prst="rect">
            <a:avLst/>
          </a:prstGeom>
        </p:spPr>
        <p:txBody>
          <a:bodyPr wrap="none">
            <a:spAutoFit/>
          </a:bodyPr>
          <a:lstStyle/>
          <a:p>
            <a:r>
              <a:rPr lang="en-US" altLang="zh-TW" dirty="0">
                <a:solidFill>
                  <a:srgbClr val="002060"/>
                </a:solidFill>
                <a:latin typeface="Comic Sans MS" panose="030F0702030302020204" pitchFamily="66" charset="0"/>
              </a:rPr>
              <a:t>Ding et al. (</a:t>
            </a:r>
            <a:r>
              <a:rPr lang="en-US" altLang="zh-TW" dirty="0" smtClean="0">
                <a:solidFill>
                  <a:srgbClr val="002060"/>
                </a:solidFill>
                <a:latin typeface="Comic Sans MS" panose="030F0702030302020204" pitchFamily="66" charset="0"/>
              </a:rPr>
              <a:t>2015b) </a:t>
            </a:r>
            <a:endParaRPr lang="en-US" altLang="zh-TW" dirty="0">
              <a:solidFill>
                <a:srgbClr val="002060"/>
              </a:solidFill>
              <a:latin typeface="Comic Sans MS" panose="030F0702030302020204" pitchFamily="66" charset="0"/>
            </a:endParaRPr>
          </a:p>
        </p:txBody>
      </p:sp>
      <p:sp>
        <p:nvSpPr>
          <p:cNvPr id="14" name="矩形 13"/>
          <p:cNvSpPr/>
          <p:nvPr/>
        </p:nvSpPr>
        <p:spPr>
          <a:xfrm>
            <a:off x="609600" y="445644"/>
            <a:ext cx="6649577" cy="523220"/>
          </a:xfrm>
          <a:prstGeom prst="rect">
            <a:avLst/>
          </a:prstGeom>
        </p:spPr>
        <p:txBody>
          <a:bodyPr wrap="none">
            <a:spAutoFit/>
          </a:bodyPr>
          <a:lstStyle/>
          <a:p>
            <a:r>
              <a:rPr lang="en-US" altLang="zh-TW" sz="2800" b="1" dirty="0" smtClean="0">
                <a:solidFill>
                  <a:srgbClr val="0000FF"/>
                </a:solidFill>
                <a:latin typeface="Comic Sans MS" panose="030F0702030302020204" pitchFamily="66" charset="0"/>
              </a:rPr>
              <a:t>New North </a:t>
            </a:r>
            <a:r>
              <a:rPr lang="en-US" altLang="zh-TW" sz="2800" b="1" dirty="0">
                <a:solidFill>
                  <a:srgbClr val="0000FF"/>
                </a:solidFill>
                <a:latin typeface="Comic Sans MS" panose="030F0702030302020204" pitchFamily="66" charset="0"/>
              </a:rPr>
              <a:t>Pacific climate paradigm </a:t>
            </a:r>
            <a:endParaRPr lang="zh-TW" altLang="en-US" sz="2800" dirty="0"/>
          </a:p>
        </p:txBody>
      </p:sp>
      <p:sp>
        <p:nvSpPr>
          <p:cNvPr id="3" name="文字方塊 2"/>
          <p:cNvSpPr txBox="1"/>
          <p:nvPr/>
        </p:nvSpPr>
        <p:spPr>
          <a:xfrm>
            <a:off x="762000" y="1981200"/>
            <a:ext cx="2667000" cy="646331"/>
          </a:xfrm>
          <a:prstGeom prst="rect">
            <a:avLst/>
          </a:prstGeom>
          <a:noFill/>
        </p:spPr>
        <p:txBody>
          <a:bodyPr wrap="square" rtlCol="0">
            <a:spAutoFit/>
          </a:bodyPr>
          <a:lstStyle/>
          <a:p>
            <a:r>
              <a:rPr lang="en-US" altLang="zh-TW" dirty="0" smtClean="0">
                <a:solidFill>
                  <a:srgbClr val="CC3300"/>
                </a:solidFill>
                <a:latin typeface="Comic Sans MS" panose="030F0702030302020204" pitchFamily="66" charset="0"/>
              </a:rPr>
              <a:t>Tropical-extratropical interaction</a:t>
            </a:r>
            <a:endParaRPr lang="zh-TW" altLang="en-US" dirty="0">
              <a:solidFill>
                <a:srgbClr val="CC3300"/>
              </a:solidFill>
              <a:latin typeface="Comic Sans MS" panose="030F0702030302020204" pitchFamily="66" charset="0"/>
            </a:endParaRPr>
          </a:p>
        </p:txBody>
      </p:sp>
      <p:sp>
        <p:nvSpPr>
          <p:cNvPr id="15" name="文字方塊 14"/>
          <p:cNvSpPr txBox="1"/>
          <p:nvPr/>
        </p:nvSpPr>
        <p:spPr>
          <a:xfrm>
            <a:off x="762000" y="5449669"/>
            <a:ext cx="2667000" cy="646331"/>
          </a:xfrm>
          <a:prstGeom prst="rect">
            <a:avLst/>
          </a:prstGeom>
          <a:noFill/>
        </p:spPr>
        <p:txBody>
          <a:bodyPr wrap="square" rtlCol="0">
            <a:spAutoFit/>
          </a:bodyPr>
          <a:lstStyle/>
          <a:p>
            <a:r>
              <a:rPr lang="en-US" altLang="zh-TW" dirty="0" smtClean="0">
                <a:solidFill>
                  <a:srgbClr val="996600"/>
                </a:solidFill>
                <a:latin typeface="Comic Sans MS" panose="030F0702030302020204" pitchFamily="66" charset="0"/>
              </a:rPr>
              <a:t>Tropical-extratropical interaction</a:t>
            </a:r>
            <a:endParaRPr lang="zh-TW" altLang="en-US" dirty="0">
              <a:solidFill>
                <a:srgbClr val="996600"/>
              </a:solidFill>
              <a:latin typeface="Comic Sans MS" panose="030F0702030302020204" pitchFamily="66" charset="0"/>
            </a:endParaRPr>
          </a:p>
        </p:txBody>
      </p:sp>
      <p:sp>
        <p:nvSpPr>
          <p:cNvPr id="17" name="Curved Down Arrow 5"/>
          <p:cNvSpPr/>
          <p:nvPr/>
        </p:nvSpPr>
        <p:spPr>
          <a:xfrm>
            <a:off x="2898000" y="1981200"/>
            <a:ext cx="3960000" cy="1295400"/>
          </a:xfrm>
          <a:prstGeom prst="curvedDownArrow">
            <a:avLst>
              <a:gd name="adj1" fmla="val 32122"/>
              <a:gd name="adj2" fmla="val 50000"/>
              <a:gd name="adj3" fmla="val 36982"/>
            </a:avLst>
          </a:prstGeom>
          <a:solidFill>
            <a:srgbClr val="CC330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9"/>
          <p:cNvSpPr txBox="1"/>
          <p:nvPr/>
        </p:nvSpPr>
        <p:spPr>
          <a:xfrm>
            <a:off x="6989243" y="1371600"/>
            <a:ext cx="2154757" cy="369332"/>
          </a:xfrm>
          <a:prstGeom prst="rect">
            <a:avLst/>
          </a:prstGeom>
          <a:noFill/>
        </p:spPr>
        <p:txBody>
          <a:bodyPr wrap="none" rtlCol="0">
            <a:spAutoFit/>
          </a:bodyPr>
          <a:lstStyle/>
          <a:p>
            <a:r>
              <a:rPr lang="en-US" dirty="0" smtClean="0">
                <a:solidFill>
                  <a:srgbClr val="660066"/>
                </a:solidFill>
                <a:latin typeface="Comic Sans MS" panose="030F0702030302020204" pitchFamily="66" charset="0"/>
              </a:rPr>
              <a:t>Ding et al. (2017a)</a:t>
            </a:r>
            <a:endParaRPr lang="en-US" dirty="0">
              <a:solidFill>
                <a:srgbClr val="660066"/>
              </a:solidFill>
              <a:latin typeface="Comic Sans MS" panose="030F0702030302020204" pitchFamily="66" charset="0"/>
            </a:endParaRPr>
          </a:p>
        </p:txBody>
      </p:sp>
      <p:cxnSp>
        <p:nvCxnSpPr>
          <p:cNvPr id="16" name="直線單箭頭接點 15"/>
          <p:cNvCxnSpPr/>
          <p:nvPr/>
        </p:nvCxnSpPr>
        <p:spPr>
          <a:xfrm flipH="1" flipV="1">
            <a:off x="6656798" y="3131085"/>
            <a:ext cx="323627" cy="2169480"/>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stCxn id="23" idx="1"/>
          </p:cNvCxnSpPr>
          <p:nvPr/>
        </p:nvCxnSpPr>
        <p:spPr>
          <a:xfrm flipH="1" flipV="1">
            <a:off x="6571066" y="5300565"/>
            <a:ext cx="355508" cy="153569"/>
          </a:xfrm>
          <a:prstGeom prst="straightConnector1">
            <a:avLst/>
          </a:prstGeom>
          <a:ln w="508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6926574" y="5269468"/>
            <a:ext cx="2172390" cy="369332"/>
          </a:xfrm>
          <a:prstGeom prst="rect">
            <a:avLst/>
          </a:prstGeom>
          <a:noFill/>
        </p:spPr>
        <p:txBody>
          <a:bodyPr wrap="none" rtlCol="0">
            <a:spAutoFit/>
          </a:bodyPr>
          <a:lstStyle/>
          <a:p>
            <a:r>
              <a:rPr lang="en-US" altLang="zh-TW" dirty="0" smtClean="0">
                <a:solidFill>
                  <a:srgbClr val="002060"/>
                </a:solidFill>
                <a:latin typeface="Comic Sans MS" panose="030F0702030302020204" pitchFamily="66" charset="0"/>
              </a:rPr>
              <a:t>Ding et al. (2017b)</a:t>
            </a:r>
            <a:endParaRPr lang="zh-TW" altLang="en-US" dirty="0">
              <a:solidFill>
                <a:srgbClr val="002060"/>
              </a:solidFill>
              <a:latin typeface="Comic Sans MS" panose="030F0702030302020204" pitchFamily="66" charset="0"/>
            </a:endParaRPr>
          </a:p>
        </p:txBody>
      </p:sp>
      <p:sp>
        <p:nvSpPr>
          <p:cNvPr id="11" name="文字方塊 10"/>
          <p:cNvSpPr txBox="1"/>
          <p:nvPr/>
        </p:nvSpPr>
        <p:spPr>
          <a:xfrm>
            <a:off x="1374671" y="3303032"/>
            <a:ext cx="2721035" cy="369332"/>
          </a:xfrm>
          <a:prstGeom prst="rect">
            <a:avLst/>
          </a:prstGeom>
          <a:noFill/>
        </p:spPr>
        <p:txBody>
          <a:bodyPr wrap="square" rtlCol="0">
            <a:spAutoFit/>
          </a:bodyPr>
          <a:lstStyle/>
          <a:p>
            <a:r>
              <a:rPr lang="en-US" altLang="zh-TW" dirty="0" smtClean="0">
                <a:latin typeface="Comic Sans MS" panose="030F0702030302020204" pitchFamily="66" charset="0"/>
              </a:rPr>
              <a:t>Hu et al. (2017a; 2017b)</a:t>
            </a:r>
            <a:endParaRPr lang="zh-TW" altLang="en-US" dirty="0">
              <a:latin typeface="Comic Sans MS" panose="030F0702030302020204" pitchFamily="66" charset="0"/>
            </a:endParaRPr>
          </a:p>
        </p:txBody>
      </p:sp>
      <p:sp>
        <p:nvSpPr>
          <p:cNvPr id="19" name="文字方塊 18"/>
          <p:cNvSpPr txBox="1"/>
          <p:nvPr/>
        </p:nvSpPr>
        <p:spPr>
          <a:xfrm>
            <a:off x="838200" y="1295400"/>
            <a:ext cx="2193229" cy="369332"/>
          </a:xfrm>
          <a:prstGeom prst="rect">
            <a:avLst/>
          </a:prstGeom>
          <a:noFill/>
        </p:spPr>
        <p:txBody>
          <a:bodyPr wrap="none" rtlCol="0">
            <a:spAutoFit/>
          </a:bodyPr>
          <a:lstStyle/>
          <a:p>
            <a:r>
              <a:rPr lang="en-US" altLang="zh-TW" dirty="0" smtClean="0">
                <a:solidFill>
                  <a:srgbClr val="000000"/>
                </a:solidFill>
                <a:latin typeface="Comic Sans MS" panose="030F0702030302020204" pitchFamily="66" charset="0"/>
              </a:rPr>
              <a:t>Miller et al. (2017)</a:t>
            </a:r>
            <a:endParaRPr lang="zh-TW" altLang="en-US" dirty="0">
              <a:solidFill>
                <a:srgbClr val="000000"/>
              </a:solidFill>
              <a:latin typeface="Comic Sans MS" panose="030F0702030302020204" pitchFamily="66" charset="0"/>
            </a:endParaRPr>
          </a:p>
        </p:txBody>
      </p:sp>
      <p:sp>
        <p:nvSpPr>
          <p:cNvPr id="21" name="矩形 20"/>
          <p:cNvSpPr/>
          <p:nvPr/>
        </p:nvSpPr>
        <p:spPr>
          <a:xfrm>
            <a:off x="5943600" y="2209800"/>
            <a:ext cx="685800" cy="381000"/>
          </a:xfrm>
          <a:prstGeom prst="rect">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1589528" y="4134029"/>
            <a:ext cx="2036135" cy="369332"/>
          </a:xfrm>
          <a:prstGeom prst="rect">
            <a:avLst/>
          </a:prstGeom>
          <a:noFill/>
        </p:spPr>
        <p:txBody>
          <a:bodyPr wrap="none" rtlCol="0">
            <a:spAutoFit/>
          </a:bodyPr>
          <a:lstStyle/>
          <a:p>
            <a:r>
              <a:rPr lang="en-US" altLang="zh-TW" dirty="0" smtClean="0">
                <a:latin typeface="Comic Sans MS" panose="030F0702030302020204" pitchFamily="66" charset="0"/>
              </a:rPr>
              <a:t>Ding et al. (2018)</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208454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par>
                                <p:cTn id="82" presetID="53" presetClass="entr" presetSubtype="16" fill="hold" nodeType="with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ppt_w</p:attrName>
                                        </p:attrNameLst>
                                      </p:cBhvr>
                                      <p:tavLst>
                                        <p:tav tm="0">
                                          <p:val>
                                            <p:fltVal val="0"/>
                                          </p:val>
                                        </p:tav>
                                        <p:tav tm="100000">
                                          <p:val>
                                            <p:strVal val="#ppt_w"/>
                                          </p:val>
                                        </p:tav>
                                      </p:tavLst>
                                    </p:anim>
                                    <p:anim calcmode="lin" valueType="num">
                                      <p:cBhvr>
                                        <p:cTn id="85" dur="500" fill="hold"/>
                                        <p:tgtEl>
                                          <p:spTgt spid="22"/>
                                        </p:tgtEl>
                                        <p:attrNameLst>
                                          <p:attrName>ppt_h</p:attrName>
                                        </p:attrNameLst>
                                      </p:cBhvr>
                                      <p:tavLst>
                                        <p:tav tm="0">
                                          <p:val>
                                            <p:fltVal val="0"/>
                                          </p:val>
                                        </p:tav>
                                        <p:tav tm="100000">
                                          <p:val>
                                            <p:strVal val="#ppt_h"/>
                                          </p:val>
                                        </p:tav>
                                      </p:tavLst>
                                    </p:anim>
                                    <p:animEffect transition="in" filter="fade">
                                      <p:cBhvr>
                                        <p:cTn id="86" dur="500"/>
                                        <p:tgtEl>
                                          <p:spTgt spid="22"/>
                                        </p:tgtEl>
                                      </p:cBhvr>
                                    </p:animEffect>
                                  </p:childTnLst>
                                </p:cTn>
                              </p:par>
                              <p:par>
                                <p:cTn id="87" presetID="53" presetClass="entr" presetSubtype="16"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par>
                                <p:cTn id="92" presetID="1"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p:bldP spid="9" grpId="0"/>
      <p:bldP spid="8" grpId="0" animBg="1"/>
      <p:bldP spid="13" grpId="0"/>
      <p:bldP spid="12" grpId="0"/>
      <p:bldP spid="2" grpId="0"/>
      <p:bldP spid="3" grpId="0"/>
      <p:bldP spid="15" grpId="0"/>
      <p:bldP spid="17" grpId="0" animBg="1"/>
      <p:bldP spid="18" grpId="0"/>
      <p:bldP spid="23" grpId="0"/>
      <p:bldP spid="11" grpId="0"/>
      <p:bldP spid="19" grpId="0"/>
      <p:bldP spid="21" grpId="0" animBg="1"/>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ytseng\TEMP\11964_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914900"/>
            <a:ext cx="1943100" cy="1943100"/>
          </a:xfrm>
          <a:prstGeom prst="rect">
            <a:avLst/>
          </a:prstGeom>
          <a:noFill/>
          <a:extLst>
            <a:ext uri="{909E8E84-426E-40DD-AFC4-6F175D3DCCD1}">
              <a14:hiddenFill xmlns:a14="http://schemas.microsoft.com/office/drawing/2010/main">
                <a:solidFill>
                  <a:srgbClr val="FFFFFF"/>
                </a:solidFill>
              </a14:hiddenFill>
            </a:ext>
          </a:extLst>
        </p:spPr>
      </p:pic>
      <p:sp>
        <p:nvSpPr>
          <p:cNvPr id="3" name="內容版面配置區 2"/>
          <p:cNvSpPr>
            <a:spLocks noGrp="1"/>
          </p:cNvSpPr>
          <p:nvPr>
            <p:ph sz="quarter" idx="1"/>
          </p:nvPr>
        </p:nvSpPr>
        <p:spPr>
          <a:xfrm>
            <a:off x="76200" y="685800"/>
            <a:ext cx="9067800" cy="5181600"/>
          </a:xfrm>
        </p:spPr>
        <p:txBody>
          <a:bodyPr>
            <a:normAutofit/>
          </a:bodyPr>
          <a:lstStyle/>
          <a:p>
            <a:pPr marL="0" indent="0">
              <a:buNone/>
            </a:pPr>
            <a:r>
              <a:rPr lang="en-US" altLang="zh-TW" dirty="0" smtClean="0">
                <a:solidFill>
                  <a:srgbClr val="FF0000"/>
                </a:solidFill>
                <a:latin typeface="Comic Sans MS" panose="030F0702030302020204" pitchFamily="66" charset="0"/>
              </a:rPr>
              <a:t>Conclusion</a:t>
            </a:r>
          </a:p>
          <a:p>
            <a:r>
              <a:rPr lang="en-US" altLang="zh-TW" b="1" dirty="0">
                <a:solidFill>
                  <a:schemeClr val="accent1">
                    <a:lumMod val="75000"/>
                  </a:schemeClr>
                </a:solidFill>
                <a:latin typeface="Comic Sans MS" panose="030F0702030302020204" pitchFamily="66" charset="0"/>
              </a:rPr>
              <a:t>El Niño </a:t>
            </a:r>
            <a:r>
              <a:rPr lang="en-US" altLang="zh-TW" b="1" dirty="0" smtClean="0">
                <a:solidFill>
                  <a:schemeClr val="accent1">
                    <a:lumMod val="75000"/>
                  </a:schemeClr>
                </a:solidFill>
                <a:latin typeface="Comic Sans MS" panose="030F0702030302020204" pitchFamily="66" charset="0"/>
              </a:rPr>
              <a:t>“is” coming this winter, our improved prediction model suggests it will not be a strong one</a:t>
            </a:r>
          </a:p>
          <a:p>
            <a:r>
              <a:rPr lang="en-US" altLang="zh-TW" b="1" dirty="0" err="1" smtClean="0">
                <a:solidFill>
                  <a:schemeClr val="accent1">
                    <a:lumMod val="75000"/>
                  </a:schemeClr>
                </a:solidFill>
                <a:latin typeface="Comic Sans MS" panose="030F0702030302020204" pitchFamily="66" charset="0"/>
              </a:rPr>
              <a:t>Hindcast</a:t>
            </a:r>
            <a:r>
              <a:rPr lang="en-US" altLang="zh-TW" b="1" dirty="0" smtClean="0">
                <a:solidFill>
                  <a:schemeClr val="accent1">
                    <a:lumMod val="75000"/>
                  </a:schemeClr>
                </a:solidFill>
                <a:latin typeface="Comic Sans MS" panose="030F0702030302020204" pitchFamily="66" charset="0"/>
              </a:rPr>
              <a:t> </a:t>
            </a:r>
            <a:r>
              <a:rPr lang="en-US" altLang="zh-TW" b="1" dirty="0">
                <a:solidFill>
                  <a:schemeClr val="accent1">
                    <a:lumMod val="75000"/>
                  </a:schemeClr>
                </a:solidFill>
                <a:latin typeface="Comic Sans MS" panose="030F0702030302020204" pitchFamily="66" charset="0"/>
              </a:rPr>
              <a:t>skill of </a:t>
            </a:r>
            <a:r>
              <a:rPr lang="en-US" altLang="zh-TW" b="1" dirty="0" err="1">
                <a:solidFill>
                  <a:schemeClr val="accent1">
                    <a:lumMod val="75000"/>
                  </a:schemeClr>
                </a:solidFill>
                <a:latin typeface="Comic Sans MS" panose="030F0702030302020204" pitchFamily="66" charset="0"/>
              </a:rPr>
              <a:t>SSTa</a:t>
            </a:r>
            <a:r>
              <a:rPr lang="en-US" altLang="zh-TW" b="1" dirty="0">
                <a:solidFill>
                  <a:schemeClr val="accent1">
                    <a:lumMod val="75000"/>
                  </a:schemeClr>
                </a:solidFill>
                <a:latin typeface="Comic Sans MS" panose="030F0702030302020204" pitchFamily="66" charset="0"/>
              </a:rPr>
              <a:t> is generally better than the commonly used WWV index </a:t>
            </a:r>
            <a:r>
              <a:rPr lang="en-US" altLang="zh-TW" b="1" dirty="0" smtClean="0">
                <a:solidFill>
                  <a:schemeClr val="accent1">
                    <a:lumMod val="75000"/>
                  </a:schemeClr>
                </a:solidFill>
                <a:latin typeface="Comic Sans MS" panose="030F0702030302020204" pitchFamily="66" charset="0"/>
              </a:rPr>
              <a:t>and all other prediction models in terms of </a:t>
            </a:r>
            <a:r>
              <a:rPr lang="en-US" altLang="zh-TW" b="1" dirty="0">
                <a:solidFill>
                  <a:schemeClr val="accent1">
                    <a:lumMod val="75000"/>
                  </a:schemeClr>
                </a:solidFill>
                <a:latin typeface="Comic Sans MS" panose="030F0702030302020204" pitchFamily="66" charset="0"/>
              </a:rPr>
              <a:t>the monthly </a:t>
            </a:r>
            <a:r>
              <a:rPr lang="en-US" altLang="zh-TW" b="1" dirty="0" smtClean="0">
                <a:solidFill>
                  <a:schemeClr val="accent1">
                    <a:lumMod val="75000"/>
                  </a:schemeClr>
                </a:solidFill>
                <a:latin typeface="Comic Sans MS" panose="030F0702030302020204" pitchFamily="66" charset="0"/>
              </a:rPr>
              <a:t>correlation</a:t>
            </a:r>
          </a:p>
          <a:p>
            <a:r>
              <a:rPr lang="en-US" altLang="zh-TW" b="1" dirty="0" smtClean="0">
                <a:solidFill>
                  <a:schemeClr val="accent1">
                    <a:lumMod val="75000"/>
                  </a:schemeClr>
                </a:solidFill>
                <a:latin typeface="Comic Sans MS" panose="030F0702030302020204" pitchFamily="66" charset="0"/>
              </a:rPr>
              <a:t>WWV </a:t>
            </a:r>
            <a:r>
              <a:rPr lang="en-US" altLang="zh-TW" b="1" dirty="0" err="1" smtClean="0">
                <a:solidFill>
                  <a:schemeClr val="accent1">
                    <a:lumMod val="75000"/>
                  </a:schemeClr>
                </a:solidFill>
                <a:latin typeface="Comic Sans MS" panose="030F0702030302020204" pitchFamily="66" charset="0"/>
              </a:rPr>
              <a:t>propagation+O-A</a:t>
            </a:r>
            <a:r>
              <a:rPr lang="en-US" altLang="zh-TW" b="1" dirty="0" smtClean="0">
                <a:solidFill>
                  <a:schemeClr val="accent1">
                    <a:lumMod val="75000"/>
                  </a:schemeClr>
                </a:solidFill>
                <a:latin typeface="Comic Sans MS" panose="030F0702030302020204" pitchFamily="66" charset="0"/>
              </a:rPr>
              <a:t> coupling greatly improves the ENSO prediction skill</a:t>
            </a:r>
          </a:p>
          <a:p>
            <a:r>
              <a:rPr lang="en-US" altLang="zh-TW" b="1" dirty="0" smtClean="0">
                <a:solidFill>
                  <a:schemeClr val="accent1">
                    <a:lumMod val="75000"/>
                  </a:schemeClr>
                </a:solidFill>
                <a:latin typeface="Comic Sans MS" panose="030F0702030302020204" pitchFamily="66" charset="0"/>
              </a:rPr>
              <a:t>6 </a:t>
            </a:r>
            <a:r>
              <a:rPr lang="en-US" altLang="zh-TW" b="1" dirty="0">
                <a:solidFill>
                  <a:schemeClr val="accent1">
                    <a:lumMod val="75000"/>
                  </a:schemeClr>
                </a:solidFill>
                <a:latin typeface="Comic Sans MS" panose="030F0702030302020204" pitchFamily="66" charset="0"/>
              </a:rPr>
              <a:t>to </a:t>
            </a:r>
            <a:r>
              <a:rPr lang="en-US" altLang="zh-TW" b="1" dirty="0" smtClean="0">
                <a:solidFill>
                  <a:schemeClr val="accent1">
                    <a:lumMod val="75000"/>
                  </a:schemeClr>
                </a:solidFill>
                <a:latin typeface="Comic Sans MS" panose="030F0702030302020204" pitchFamily="66" charset="0"/>
              </a:rPr>
              <a:t>10 months </a:t>
            </a:r>
            <a:r>
              <a:rPr lang="en-US" altLang="zh-TW" b="1" dirty="0">
                <a:solidFill>
                  <a:schemeClr val="accent1">
                    <a:lumMod val="75000"/>
                  </a:schemeClr>
                </a:solidFill>
                <a:latin typeface="Comic Sans MS" panose="030F0702030302020204" pitchFamily="66" charset="0"/>
              </a:rPr>
              <a:t>lead time </a:t>
            </a:r>
            <a:r>
              <a:rPr lang="en-US" altLang="zh-TW" b="1" dirty="0" err="1" smtClean="0">
                <a:solidFill>
                  <a:schemeClr val="accent1">
                    <a:lumMod val="75000"/>
                  </a:schemeClr>
                </a:solidFill>
                <a:latin typeface="Comic Sans MS" panose="030F0702030302020204" pitchFamily="66" charset="0"/>
              </a:rPr>
              <a:t>hindcast</a:t>
            </a:r>
            <a:r>
              <a:rPr lang="en-US" altLang="zh-TW" b="1" dirty="0" smtClean="0">
                <a:solidFill>
                  <a:schemeClr val="accent1">
                    <a:lumMod val="75000"/>
                  </a:schemeClr>
                </a:solidFill>
                <a:latin typeface="Comic Sans MS" panose="030F0702030302020204" pitchFamily="66" charset="0"/>
              </a:rPr>
              <a:t> </a:t>
            </a:r>
            <a:r>
              <a:rPr lang="en-US" altLang="zh-TW" b="1" dirty="0">
                <a:solidFill>
                  <a:schemeClr val="accent1">
                    <a:lumMod val="75000"/>
                  </a:schemeClr>
                </a:solidFill>
                <a:latin typeface="Comic Sans MS" panose="030F0702030302020204" pitchFamily="66" charset="0"/>
              </a:rPr>
              <a:t>skill </a:t>
            </a:r>
            <a:r>
              <a:rPr lang="en-US" altLang="zh-TW" b="1" dirty="0" smtClean="0">
                <a:solidFill>
                  <a:schemeClr val="accent1">
                    <a:lumMod val="75000"/>
                  </a:schemeClr>
                </a:solidFill>
                <a:latin typeface="Comic Sans MS" panose="030F0702030302020204" pitchFamily="66" charset="0"/>
              </a:rPr>
              <a:t>can be even enhanced by further incorporating the extratropical North/South Pacific forcing (Spring barrier may not be an issue)</a:t>
            </a:r>
            <a:endParaRPr lang="en-US" altLang="zh-TW" b="1"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val="656355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sz="2800" dirty="0"/>
          </a:p>
        </p:txBody>
      </p:sp>
      <p:sp>
        <p:nvSpPr>
          <p:cNvPr id="3" name="內容版面配置區 2"/>
          <p:cNvSpPr>
            <a:spLocks noGrp="1"/>
          </p:cNvSpPr>
          <p:nvPr>
            <p:ph idx="1"/>
          </p:nvPr>
        </p:nvSpPr>
        <p:spPr/>
        <p:txBody>
          <a:bodyPr/>
          <a:lstStyle/>
          <a:p>
            <a:r>
              <a:rPr lang="en-US" altLang="zh-TW" dirty="0"/>
              <a:t>Change the coefficients for El Nino/La </a:t>
            </a:r>
            <a:r>
              <a:rPr lang="en-US" altLang="zh-TW" dirty="0" smtClean="0"/>
              <a:t>Nina</a:t>
            </a:r>
          </a:p>
          <a:p>
            <a:r>
              <a:rPr lang="en-US" altLang="zh-TW" dirty="0" err="1" smtClean="0"/>
              <a:t>Sepearte</a:t>
            </a:r>
            <a:r>
              <a:rPr lang="en-US" altLang="zh-TW" dirty="0" smtClean="0"/>
              <a:t> South Pacific/North Pacific</a:t>
            </a:r>
            <a:endParaRPr lang="zh-TW" altLang="en-US" dirty="0"/>
          </a:p>
        </p:txBody>
      </p:sp>
    </p:spTree>
    <p:extLst>
      <p:ext uri="{BB962C8B-B14F-4D97-AF65-F5344CB8AC3E}">
        <p14:creationId xmlns:p14="http://schemas.microsoft.com/office/powerpoint/2010/main" val="815535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b="45905"/>
          <a:stretch/>
        </p:blipFill>
        <p:spPr>
          <a:xfrm>
            <a:off x="533400" y="2277872"/>
            <a:ext cx="8289539" cy="3490154"/>
          </a:xfrm>
          <a:prstGeom prst="rect">
            <a:avLst/>
          </a:prstGeom>
        </p:spPr>
      </p:pic>
      <p:sp>
        <p:nvSpPr>
          <p:cNvPr id="5" name="文字方塊 4"/>
          <p:cNvSpPr txBox="1"/>
          <p:nvPr/>
        </p:nvSpPr>
        <p:spPr>
          <a:xfrm>
            <a:off x="1633796" y="5860386"/>
            <a:ext cx="4172750" cy="523220"/>
          </a:xfrm>
          <a:prstGeom prst="rect">
            <a:avLst/>
          </a:prstGeom>
          <a:noFill/>
        </p:spPr>
        <p:txBody>
          <a:bodyPr wrap="square" rtlCol="0">
            <a:spAutoFit/>
          </a:bodyPr>
          <a:lstStyle/>
          <a:p>
            <a:r>
              <a:rPr lang="en-US" altLang="zh-TW" sz="1400" dirty="0">
                <a:latin typeface="Comic Sans MS" panose="030F0702030302020204" pitchFamily="66" charset="0"/>
              </a:rPr>
              <a:t>probability</a:t>
            </a:r>
            <a:r>
              <a:rPr lang="zh-TW" altLang="en-US" sz="1400" dirty="0">
                <a:latin typeface="Comic Sans MS" panose="030F0702030302020204" pitchFamily="66" charset="0"/>
              </a:rPr>
              <a:t> </a:t>
            </a:r>
            <a:r>
              <a:rPr lang="en-US" altLang="zh-TW" sz="1400" dirty="0">
                <a:latin typeface="Comic Sans MS" panose="030F0702030302020204" pitchFamily="66" charset="0"/>
              </a:rPr>
              <a:t>density,</a:t>
            </a:r>
            <a:r>
              <a:rPr lang="zh-TW" altLang="en-US" sz="1400" dirty="0">
                <a:latin typeface="Comic Sans MS" panose="030F0702030302020204" pitchFamily="66" charset="0"/>
              </a:rPr>
              <a:t> </a:t>
            </a:r>
            <a:r>
              <a:rPr lang="en-US" altLang="zh-TW" sz="1400" dirty="0" err="1">
                <a:latin typeface="Comic Sans MS" panose="030F0702030302020204" pitchFamily="66" charset="0"/>
              </a:rPr>
              <a:t>cint</a:t>
            </a:r>
            <a:r>
              <a:rPr lang="zh-TW" altLang="en-US" sz="1400" dirty="0">
                <a:latin typeface="Comic Sans MS" panose="030F0702030302020204" pitchFamily="66" charset="0"/>
              </a:rPr>
              <a:t> </a:t>
            </a:r>
            <a:r>
              <a:rPr lang="en-US" altLang="zh-TW" sz="1400" dirty="0">
                <a:latin typeface="Comic Sans MS" panose="030F0702030302020204" pitchFamily="66" charset="0"/>
              </a:rPr>
              <a:t>=</a:t>
            </a:r>
            <a:r>
              <a:rPr lang="zh-TW" altLang="en-US" sz="1400" dirty="0">
                <a:latin typeface="Comic Sans MS" panose="030F0702030302020204" pitchFamily="66" charset="0"/>
              </a:rPr>
              <a:t> </a:t>
            </a:r>
            <a:r>
              <a:rPr lang="en-US" altLang="zh-TW" sz="1400" dirty="0">
                <a:latin typeface="Comic Sans MS" panose="030F0702030302020204" pitchFamily="66" charset="0"/>
              </a:rPr>
              <a:t>0.005</a:t>
            </a:r>
          </a:p>
          <a:p>
            <a:r>
              <a:rPr lang="en-US" altLang="zh-TW" sz="1400" dirty="0">
                <a:latin typeface="Comic Sans MS" panose="030F0702030302020204" pitchFamily="66" charset="0"/>
              </a:rPr>
              <a:t>black</a:t>
            </a:r>
            <a:r>
              <a:rPr lang="zh-TW" altLang="en-US" sz="1400" dirty="0">
                <a:latin typeface="Comic Sans MS" panose="030F0702030302020204" pitchFamily="66" charset="0"/>
              </a:rPr>
              <a:t> </a:t>
            </a:r>
            <a:r>
              <a:rPr lang="en-US" altLang="zh-TW" sz="1400" dirty="0">
                <a:latin typeface="Comic Sans MS" panose="030F0702030302020204" pitchFamily="66" charset="0"/>
              </a:rPr>
              <a:t>dashed:</a:t>
            </a:r>
            <a:r>
              <a:rPr lang="zh-TW" altLang="en-US" sz="1400" dirty="0">
                <a:latin typeface="Comic Sans MS" panose="030F0702030302020204" pitchFamily="66" charset="0"/>
              </a:rPr>
              <a:t> </a:t>
            </a:r>
            <a:r>
              <a:rPr lang="en-US" altLang="zh-TW" sz="1400" dirty="0">
                <a:latin typeface="Comic Sans MS" panose="030F0702030302020204" pitchFamily="66" charset="0"/>
              </a:rPr>
              <a:t>maximum</a:t>
            </a:r>
            <a:endParaRPr lang="zh-TW" altLang="en-US" sz="1400" dirty="0">
              <a:latin typeface="Comic Sans MS" panose="030F0702030302020204" pitchFamily="66" charset="0"/>
            </a:endParaRPr>
          </a:p>
        </p:txBody>
      </p:sp>
      <p:sp>
        <p:nvSpPr>
          <p:cNvPr id="6" name="文字方塊 5"/>
          <p:cNvSpPr txBox="1"/>
          <p:nvPr/>
        </p:nvSpPr>
        <p:spPr>
          <a:xfrm>
            <a:off x="76200" y="1143000"/>
            <a:ext cx="7287942" cy="615553"/>
          </a:xfrm>
          <a:prstGeom prst="rect">
            <a:avLst/>
          </a:prstGeom>
          <a:noFill/>
        </p:spPr>
        <p:txBody>
          <a:bodyPr wrap="square" rtlCol="0">
            <a:spAutoFit/>
          </a:bodyPr>
          <a:lstStyle/>
          <a:p>
            <a:r>
              <a:rPr lang="en-US" altLang="zh-TW" sz="2000" dirty="0" smtClean="0">
                <a:latin typeface="Comic Sans MS" panose="030F0702030302020204" pitchFamily="66" charset="0"/>
              </a:rPr>
              <a:t>1958-2016 Monthly </a:t>
            </a:r>
            <a:r>
              <a:rPr lang="en-US" altLang="zh-TW" sz="2000" dirty="0">
                <a:latin typeface="Comic Sans MS" panose="030F0702030302020204" pitchFamily="66" charset="0"/>
              </a:rPr>
              <a:t>SSTA</a:t>
            </a:r>
            <a:r>
              <a:rPr lang="zh-TW" altLang="en-US" sz="2000" dirty="0">
                <a:latin typeface="Comic Sans MS" panose="030F0702030302020204" pitchFamily="66" charset="0"/>
              </a:rPr>
              <a:t> </a:t>
            </a:r>
            <a:r>
              <a:rPr lang="en-US" altLang="zh-TW" sz="2000" dirty="0" smtClean="0">
                <a:latin typeface="Comic Sans MS" panose="030F0702030302020204" pitchFamily="66" charset="0"/>
              </a:rPr>
              <a:t>Probability</a:t>
            </a:r>
            <a:r>
              <a:rPr lang="zh-TW" altLang="en-US" sz="2000" dirty="0" smtClean="0">
                <a:latin typeface="Comic Sans MS" panose="030F0702030302020204" pitchFamily="66" charset="0"/>
              </a:rPr>
              <a:t> </a:t>
            </a:r>
            <a:r>
              <a:rPr lang="en-US" altLang="zh-TW" sz="2000" dirty="0">
                <a:latin typeface="Comic Sans MS" panose="030F0702030302020204" pitchFamily="66" charset="0"/>
              </a:rPr>
              <a:t>Density</a:t>
            </a:r>
            <a:r>
              <a:rPr lang="zh-TW" altLang="en-US" sz="2000" dirty="0">
                <a:latin typeface="Comic Sans MS" panose="030F0702030302020204" pitchFamily="66" charset="0"/>
              </a:rPr>
              <a:t> </a:t>
            </a:r>
            <a:r>
              <a:rPr lang="en-US" altLang="zh-TW" sz="2000" dirty="0" smtClean="0">
                <a:latin typeface="Comic Sans MS" panose="030F0702030302020204" pitchFamily="66" charset="0"/>
              </a:rPr>
              <a:t>Composite</a:t>
            </a:r>
            <a:endParaRPr lang="en-US" altLang="zh-TW" sz="2000" dirty="0">
              <a:latin typeface="Comic Sans MS" panose="030F0702030302020204" pitchFamily="66" charset="0"/>
            </a:endParaRPr>
          </a:p>
          <a:p>
            <a:endParaRPr lang="zh-TW" altLang="en-US" sz="1400" dirty="0">
              <a:latin typeface="Comic Sans MS" panose="030F0702030302020204" pitchFamily="66" charset="0"/>
            </a:endParaRPr>
          </a:p>
        </p:txBody>
      </p:sp>
      <p:sp>
        <p:nvSpPr>
          <p:cNvPr id="7" name="文字方塊 6"/>
          <p:cNvSpPr txBox="1"/>
          <p:nvPr/>
        </p:nvSpPr>
        <p:spPr>
          <a:xfrm>
            <a:off x="225090" y="1621011"/>
            <a:ext cx="2256376" cy="707886"/>
          </a:xfrm>
          <a:prstGeom prst="rect">
            <a:avLst/>
          </a:prstGeom>
          <a:noFill/>
        </p:spPr>
        <p:txBody>
          <a:bodyPr wrap="square" rtlCol="0">
            <a:spAutoFit/>
          </a:bodyPr>
          <a:lstStyle/>
          <a:p>
            <a:r>
              <a:rPr lang="en-US" altLang="zh-TW" sz="2000" dirty="0">
                <a:latin typeface="Comic Sans MS" panose="030F0702030302020204" pitchFamily="66" charset="0"/>
              </a:rPr>
              <a:t>NINO3.4</a:t>
            </a:r>
          </a:p>
          <a:p>
            <a:r>
              <a:rPr lang="en-US" altLang="zh-TW" sz="2000" dirty="0">
                <a:solidFill>
                  <a:srgbClr val="C00000"/>
                </a:solidFill>
                <a:latin typeface="Comic Sans MS" panose="030F0702030302020204" pitchFamily="66" charset="0"/>
              </a:rPr>
              <a:t>SSTA</a:t>
            </a:r>
          </a:p>
        </p:txBody>
      </p:sp>
      <p:sp>
        <p:nvSpPr>
          <p:cNvPr id="9" name="文字方塊 8"/>
          <p:cNvSpPr txBox="1"/>
          <p:nvPr/>
        </p:nvSpPr>
        <p:spPr>
          <a:xfrm>
            <a:off x="4000092" y="2246088"/>
            <a:ext cx="3145350" cy="300082"/>
          </a:xfrm>
          <a:prstGeom prst="rect">
            <a:avLst/>
          </a:prstGeom>
          <a:noFill/>
        </p:spPr>
        <p:txBody>
          <a:bodyPr wrap="square" rtlCol="0">
            <a:spAutoFit/>
          </a:bodyPr>
          <a:lstStyle/>
          <a:p>
            <a:r>
              <a:rPr lang="en-US" altLang="zh-TW" sz="1350" dirty="0" smtClean="0">
                <a:latin typeface="Comic Sans MS" panose="030F0702030302020204" pitchFamily="66" charset="0"/>
              </a:rPr>
              <a:t>1980-2015 Prediction</a:t>
            </a:r>
            <a:r>
              <a:rPr lang="zh-TW" altLang="en-US" sz="1350" dirty="0" smtClean="0">
                <a:latin typeface="Comic Sans MS" panose="030F0702030302020204" pitchFamily="66" charset="0"/>
              </a:rPr>
              <a:t> </a:t>
            </a:r>
            <a:r>
              <a:rPr lang="en-US" altLang="zh-TW" sz="1350" dirty="0">
                <a:latin typeface="Comic Sans MS" panose="030F0702030302020204" pitchFamily="66" charset="0"/>
              </a:rPr>
              <a:t>Skill</a:t>
            </a:r>
            <a:endParaRPr lang="zh-TW" altLang="en-US" sz="1350" dirty="0">
              <a:latin typeface="Comic Sans MS" panose="030F0702030302020204" pitchFamily="66" charset="0"/>
            </a:endParaRPr>
          </a:p>
        </p:txBody>
      </p:sp>
      <p:cxnSp>
        <p:nvCxnSpPr>
          <p:cNvPr id="11" name="直線單箭頭接點 10"/>
          <p:cNvCxnSpPr/>
          <p:nvPr/>
        </p:nvCxnSpPr>
        <p:spPr>
          <a:xfrm flipH="1">
            <a:off x="4132640" y="2511329"/>
            <a:ext cx="374841" cy="383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2411726" y="2383442"/>
            <a:ext cx="6540" cy="6119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文字方塊 19"/>
          <p:cNvSpPr txBox="1"/>
          <p:nvPr/>
        </p:nvSpPr>
        <p:spPr>
          <a:xfrm>
            <a:off x="1658953" y="2037569"/>
            <a:ext cx="1518626" cy="338554"/>
          </a:xfrm>
          <a:prstGeom prst="rect">
            <a:avLst/>
          </a:prstGeom>
          <a:noFill/>
        </p:spPr>
        <p:txBody>
          <a:bodyPr wrap="square" rtlCol="0">
            <a:spAutoFit/>
          </a:bodyPr>
          <a:lstStyle/>
          <a:p>
            <a:r>
              <a:rPr lang="en-US" altLang="zh-TW" sz="1600" dirty="0">
                <a:solidFill>
                  <a:schemeClr val="accent2"/>
                </a:solidFill>
                <a:latin typeface="Comic Sans MS" panose="030F0702030302020204" pitchFamily="66" charset="0"/>
              </a:rPr>
              <a:t>El</a:t>
            </a:r>
            <a:r>
              <a:rPr lang="zh-TW" altLang="en-US" sz="1600" dirty="0">
                <a:solidFill>
                  <a:schemeClr val="accent2"/>
                </a:solidFill>
                <a:latin typeface="Comic Sans MS" panose="030F0702030302020204" pitchFamily="66" charset="0"/>
              </a:rPr>
              <a:t> </a:t>
            </a:r>
            <a:r>
              <a:rPr lang="en-US" altLang="zh-TW" sz="1600" dirty="0">
                <a:solidFill>
                  <a:schemeClr val="accent2"/>
                </a:solidFill>
                <a:latin typeface="Comic Sans MS" panose="030F0702030302020204" pitchFamily="66" charset="0"/>
              </a:rPr>
              <a:t>Niño</a:t>
            </a:r>
            <a:r>
              <a:rPr lang="zh-TW" altLang="en-US" sz="1600" dirty="0">
                <a:solidFill>
                  <a:schemeClr val="accent2"/>
                </a:solidFill>
                <a:latin typeface="Comic Sans MS" panose="030F0702030302020204" pitchFamily="66" charset="0"/>
              </a:rPr>
              <a:t> </a:t>
            </a:r>
            <a:r>
              <a:rPr lang="en-US" altLang="zh-TW" sz="1600" dirty="0">
                <a:solidFill>
                  <a:schemeClr val="accent2"/>
                </a:solidFill>
                <a:latin typeface="Comic Sans MS" panose="030F0702030302020204" pitchFamily="66" charset="0"/>
              </a:rPr>
              <a:t>only</a:t>
            </a:r>
            <a:endParaRPr lang="zh-TW" altLang="en-US" sz="1600" dirty="0">
              <a:solidFill>
                <a:schemeClr val="accent2"/>
              </a:solidFill>
              <a:latin typeface="Comic Sans MS" panose="030F0702030302020204" pitchFamily="66" charset="0"/>
            </a:endParaRPr>
          </a:p>
        </p:txBody>
      </p:sp>
      <p:cxnSp>
        <p:nvCxnSpPr>
          <p:cNvPr id="21" name="直線單箭頭接點 20"/>
          <p:cNvCxnSpPr/>
          <p:nvPr/>
        </p:nvCxnSpPr>
        <p:spPr>
          <a:xfrm flipH="1">
            <a:off x="2481466" y="2230850"/>
            <a:ext cx="1482017" cy="1059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3465316" y="2068479"/>
            <a:ext cx="1146126" cy="338554"/>
          </a:xfrm>
          <a:prstGeom prst="rect">
            <a:avLst/>
          </a:prstGeom>
          <a:noFill/>
        </p:spPr>
        <p:txBody>
          <a:bodyPr wrap="square" rtlCol="0">
            <a:spAutoFit/>
          </a:bodyPr>
          <a:lstStyle/>
          <a:p>
            <a:r>
              <a:rPr lang="en-US" altLang="zh-TW" sz="1600" dirty="0">
                <a:solidFill>
                  <a:schemeClr val="accent1"/>
                </a:solidFill>
                <a:latin typeface="Comic Sans MS" panose="030F0702030302020204" pitchFamily="66" charset="0"/>
              </a:rPr>
              <a:t>All</a:t>
            </a:r>
            <a:r>
              <a:rPr lang="zh-TW" altLang="en-US" sz="1600" dirty="0">
                <a:solidFill>
                  <a:schemeClr val="accent1"/>
                </a:solidFill>
                <a:latin typeface="Comic Sans MS" panose="030F0702030302020204" pitchFamily="66" charset="0"/>
              </a:rPr>
              <a:t> </a:t>
            </a:r>
            <a:r>
              <a:rPr lang="en-US" altLang="zh-TW" sz="1600" dirty="0">
                <a:solidFill>
                  <a:schemeClr val="accent1"/>
                </a:solidFill>
                <a:latin typeface="Comic Sans MS" panose="030F0702030302020204" pitchFamily="66" charset="0"/>
              </a:rPr>
              <a:t>years</a:t>
            </a:r>
            <a:endParaRPr lang="zh-TW" altLang="en-US" sz="1600" dirty="0">
              <a:solidFill>
                <a:schemeClr val="accent1"/>
              </a:solidFill>
              <a:latin typeface="Comic Sans MS" panose="030F0702030302020204" pitchFamily="66" charset="0"/>
            </a:endParaRPr>
          </a:p>
        </p:txBody>
      </p:sp>
      <p:sp>
        <p:nvSpPr>
          <p:cNvPr id="26" name="文字方塊 25"/>
          <p:cNvSpPr txBox="1"/>
          <p:nvPr/>
        </p:nvSpPr>
        <p:spPr>
          <a:xfrm>
            <a:off x="2280162" y="4338278"/>
            <a:ext cx="1538593" cy="338554"/>
          </a:xfrm>
          <a:prstGeom prst="rect">
            <a:avLst/>
          </a:prstGeom>
          <a:noFill/>
        </p:spPr>
        <p:txBody>
          <a:bodyPr wrap="square" rtlCol="0">
            <a:spAutoFit/>
          </a:bodyPr>
          <a:lstStyle/>
          <a:p>
            <a:r>
              <a:rPr lang="en-US" altLang="zh-TW" sz="1600" dirty="0">
                <a:solidFill>
                  <a:schemeClr val="bg2">
                    <a:lumMod val="75000"/>
                  </a:schemeClr>
                </a:solidFill>
                <a:latin typeface="Comic Sans MS" panose="030F0702030302020204" pitchFamily="66" charset="0"/>
              </a:rPr>
              <a:t>Neutral</a:t>
            </a:r>
            <a:r>
              <a:rPr lang="zh-TW" altLang="en-US" sz="1600" dirty="0">
                <a:solidFill>
                  <a:schemeClr val="bg2">
                    <a:lumMod val="75000"/>
                  </a:schemeClr>
                </a:solidFill>
                <a:latin typeface="Comic Sans MS" panose="030F0702030302020204" pitchFamily="66" charset="0"/>
              </a:rPr>
              <a:t> </a:t>
            </a:r>
            <a:r>
              <a:rPr lang="en-US" altLang="zh-TW" sz="1600" dirty="0">
                <a:solidFill>
                  <a:schemeClr val="bg2">
                    <a:lumMod val="75000"/>
                  </a:schemeClr>
                </a:solidFill>
                <a:latin typeface="Comic Sans MS" panose="030F0702030302020204" pitchFamily="66" charset="0"/>
              </a:rPr>
              <a:t>Only</a:t>
            </a:r>
            <a:endParaRPr lang="zh-TW" altLang="en-US" sz="1600" dirty="0">
              <a:solidFill>
                <a:schemeClr val="bg2">
                  <a:lumMod val="75000"/>
                </a:schemeClr>
              </a:solidFill>
              <a:latin typeface="Comic Sans MS" panose="030F0702030302020204" pitchFamily="66" charset="0"/>
            </a:endParaRPr>
          </a:p>
        </p:txBody>
      </p:sp>
      <p:cxnSp>
        <p:nvCxnSpPr>
          <p:cNvPr id="27" name="直線單箭頭接點 26"/>
          <p:cNvCxnSpPr/>
          <p:nvPr/>
        </p:nvCxnSpPr>
        <p:spPr>
          <a:xfrm flipH="1">
            <a:off x="6636969" y="2229969"/>
            <a:ext cx="156596" cy="596135"/>
          </a:xfrm>
          <a:prstGeom prst="straightConnector1">
            <a:avLst/>
          </a:prstGeom>
          <a:ln>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28" name="文字方塊 27"/>
          <p:cNvSpPr txBox="1"/>
          <p:nvPr/>
        </p:nvSpPr>
        <p:spPr>
          <a:xfrm>
            <a:off x="5867815" y="1891415"/>
            <a:ext cx="1628032" cy="338554"/>
          </a:xfrm>
          <a:prstGeom prst="rect">
            <a:avLst/>
          </a:prstGeom>
          <a:noFill/>
        </p:spPr>
        <p:txBody>
          <a:bodyPr wrap="square" rtlCol="0">
            <a:spAutoFit/>
          </a:bodyPr>
          <a:lstStyle/>
          <a:p>
            <a:r>
              <a:rPr lang="en-US" altLang="zh-TW" sz="1600" dirty="0">
                <a:solidFill>
                  <a:srgbClr val="0070C0"/>
                </a:solidFill>
                <a:latin typeface="Comic Sans MS" panose="030F0702030302020204" pitchFamily="66" charset="0"/>
              </a:rPr>
              <a:t>La</a:t>
            </a:r>
            <a:r>
              <a:rPr lang="zh-TW" altLang="en-US" sz="1600" dirty="0">
                <a:solidFill>
                  <a:srgbClr val="0070C0"/>
                </a:solidFill>
                <a:latin typeface="Comic Sans MS" panose="030F0702030302020204" pitchFamily="66" charset="0"/>
              </a:rPr>
              <a:t> </a:t>
            </a:r>
            <a:r>
              <a:rPr lang="en-US" altLang="zh-TW" sz="1600" dirty="0">
                <a:solidFill>
                  <a:srgbClr val="0070C0"/>
                </a:solidFill>
                <a:latin typeface="Comic Sans MS" panose="030F0702030302020204" pitchFamily="66" charset="0"/>
              </a:rPr>
              <a:t>Niña</a:t>
            </a:r>
            <a:r>
              <a:rPr lang="zh-TW" altLang="en-US" sz="1600" dirty="0">
                <a:solidFill>
                  <a:srgbClr val="0070C0"/>
                </a:solidFill>
                <a:latin typeface="Comic Sans MS" panose="030F0702030302020204" pitchFamily="66" charset="0"/>
              </a:rPr>
              <a:t> </a:t>
            </a:r>
            <a:r>
              <a:rPr lang="en-US" altLang="zh-TW" sz="1600" dirty="0">
                <a:solidFill>
                  <a:srgbClr val="0070C0"/>
                </a:solidFill>
                <a:latin typeface="Comic Sans MS" panose="030F0702030302020204" pitchFamily="66" charset="0"/>
              </a:rPr>
              <a:t>only</a:t>
            </a:r>
            <a:endParaRPr lang="zh-TW" altLang="en-US" sz="1600" dirty="0">
              <a:solidFill>
                <a:srgbClr val="0070C0"/>
              </a:solidFill>
              <a:latin typeface="Comic Sans MS" panose="030F0702030302020204" pitchFamily="66" charset="0"/>
            </a:endParaRPr>
          </a:p>
        </p:txBody>
      </p:sp>
      <p:cxnSp>
        <p:nvCxnSpPr>
          <p:cNvPr id="29" name="直線單箭頭接點 28"/>
          <p:cNvCxnSpPr/>
          <p:nvPr/>
        </p:nvCxnSpPr>
        <p:spPr>
          <a:xfrm>
            <a:off x="6802148" y="2759284"/>
            <a:ext cx="20365" cy="19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6853965" y="2995391"/>
            <a:ext cx="1283763" cy="338554"/>
          </a:xfrm>
          <a:prstGeom prst="rect">
            <a:avLst/>
          </a:prstGeom>
          <a:noFill/>
        </p:spPr>
        <p:txBody>
          <a:bodyPr wrap="square" rtlCol="0">
            <a:spAutoFit/>
          </a:bodyPr>
          <a:lstStyle/>
          <a:p>
            <a:r>
              <a:rPr lang="en-US" altLang="zh-TW" sz="1600" dirty="0">
                <a:solidFill>
                  <a:schemeClr val="accent1"/>
                </a:solidFill>
                <a:latin typeface="Comic Sans MS" panose="030F0702030302020204" pitchFamily="66" charset="0"/>
              </a:rPr>
              <a:t>All</a:t>
            </a:r>
            <a:r>
              <a:rPr lang="zh-TW" altLang="en-US" sz="1600" dirty="0">
                <a:solidFill>
                  <a:schemeClr val="accent1"/>
                </a:solidFill>
                <a:latin typeface="Comic Sans MS" panose="030F0702030302020204" pitchFamily="66" charset="0"/>
              </a:rPr>
              <a:t> </a:t>
            </a:r>
            <a:r>
              <a:rPr lang="en-US" altLang="zh-TW" sz="1600" dirty="0">
                <a:solidFill>
                  <a:schemeClr val="accent1"/>
                </a:solidFill>
                <a:latin typeface="Comic Sans MS" panose="030F0702030302020204" pitchFamily="66" charset="0"/>
              </a:rPr>
              <a:t>years</a:t>
            </a:r>
            <a:endParaRPr lang="zh-TW" altLang="en-US" sz="1600" dirty="0">
              <a:solidFill>
                <a:schemeClr val="accent1"/>
              </a:solidFill>
              <a:latin typeface="Comic Sans MS" panose="030F0702030302020204" pitchFamily="66" charset="0"/>
            </a:endParaRPr>
          </a:p>
        </p:txBody>
      </p:sp>
      <p:sp>
        <p:nvSpPr>
          <p:cNvPr id="31" name="文字方塊 30"/>
          <p:cNvSpPr txBox="1"/>
          <p:nvPr/>
        </p:nvSpPr>
        <p:spPr>
          <a:xfrm>
            <a:off x="5021256" y="3644315"/>
            <a:ext cx="1615713" cy="253916"/>
          </a:xfrm>
          <a:prstGeom prst="rect">
            <a:avLst/>
          </a:prstGeom>
          <a:noFill/>
        </p:spPr>
        <p:txBody>
          <a:bodyPr wrap="square" rtlCol="0">
            <a:spAutoFit/>
          </a:bodyPr>
          <a:lstStyle/>
          <a:p>
            <a:r>
              <a:rPr lang="en-US" altLang="zh-TW" sz="1050" dirty="0">
                <a:solidFill>
                  <a:schemeClr val="bg2">
                    <a:lumMod val="75000"/>
                  </a:schemeClr>
                </a:solidFill>
                <a:latin typeface="Comic Sans MS" panose="030F0702030302020204" pitchFamily="66" charset="0"/>
              </a:rPr>
              <a:t>Neutral</a:t>
            </a:r>
            <a:r>
              <a:rPr lang="zh-TW" altLang="en-US" sz="1050" dirty="0">
                <a:solidFill>
                  <a:schemeClr val="bg2">
                    <a:lumMod val="75000"/>
                  </a:schemeClr>
                </a:solidFill>
                <a:latin typeface="Comic Sans MS" panose="030F0702030302020204" pitchFamily="66" charset="0"/>
              </a:rPr>
              <a:t> </a:t>
            </a:r>
            <a:r>
              <a:rPr lang="en-US" altLang="zh-TW" sz="1050" dirty="0">
                <a:solidFill>
                  <a:schemeClr val="bg2">
                    <a:lumMod val="75000"/>
                  </a:schemeClr>
                </a:solidFill>
                <a:latin typeface="Comic Sans MS" panose="030F0702030302020204" pitchFamily="66" charset="0"/>
              </a:rPr>
              <a:t>Only</a:t>
            </a:r>
            <a:endParaRPr lang="zh-TW" altLang="en-US" sz="1050" dirty="0">
              <a:solidFill>
                <a:schemeClr val="bg2">
                  <a:lumMod val="75000"/>
                </a:schemeClr>
              </a:solidFill>
              <a:latin typeface="Comic Sans MS" panose="030F0702030302020204" pitchFamily="66" charset="0"/>
            </a:endParaRPr>
          </a:p>
        </p:txBody>
      </p:sp>
      <p:sp>
        <p:nvSpPr>
          <p:cNvPr id="2" name="矩形 1"/>
          <p:cNvSpPr/>
          <p:nvPr/>
        </p:nvSpPr>
        <p:spPr>
          <a:xfrm>
            <a:off x="6518085" y="5910884"/>
            <a:ext cx="2625915" cy="338554"/>
          </a:xfrm>
          <a:prstGeom prst="rect">
            <a:avLst/>
          </a:prstGeom>
        </p:spPr>
        <p:txBody>
          <a:bodyPr wrap="square">
            <a:spAutoFit/>
          </a:bodyPr>
          <a:lstStyle/>
          <a:p>
            <a:r>
              <a:rPr lang="es-ES_tradnl" altLang="zh-TW" sz="1600" dirty="0" smtClean="0">
                <a:latin typeface="Comic Sans MS" panose="030F0702030302020204" pitchFamily="66" charset="0"/>
              </a:rPr>
              <a:t>Timmermann </a:t>
            </a:r>
            <a:r>
              <a:rPr lang="es-ES_tradnl" altLang="zh-TW" sz="1600" dirty="0">
                <a:latin typeface="Comic Sans MS" panose="030F0702030302020204" pitchFamily="66" charset="0"/>
              </a:rPr>
              <a:t>et al</a:t>
            </a:r>
            <a:r>
              <a:rPr lang="es-ES_tradnl" altLang="zh-TW" sz="1600" dirty="0" smtClean="0">
                <a:latin typeface="Comic Sans MS" panose="030F0702030302020204" pitchFamily="66" charset="0"/>
              </a:rPr>
              <a:t>. (2018</a:t>
            </a:r>
            <a:r>
              <a:rPr lang="es-ES_tradnl" altLang="zh-TW" sz="1600" dirty="0">
                <a:latin typeface="Comic Sans MS" panose="030F0702030302020204" pitchFamily="66" charset="0"/>
              </a:rPr>
              <a:t>)</a:t>
            </a:r>
            <a:endParaRPr lang="zh-TW" altLang="en-US" sz="1600" dirty="0"/>
          </a:p>
        </p:txBody>
      </p:sp>
      <p:sp>
        <p:nvSpPr>
          <p:cNvPr id="40" name="矩形 39">
            <a:extLst>
              <a:ext uri="{FF2B5EF4-FFF2-40B4-BE49-F238E27FC236}">
                <a16:creationId xmlns:a16="http://schemas.microsoft.com/office/drawing/2014/main" id="{61F460C7-1159-482E-958D-FA148FB1D7D5}"/>
              </a:ext>
            </a:extLst>
          </p:cNvPr>
          <p:cNvSpPr/>
          <p:nvPr/>
        </p:nvSpPr>
        <p:spPr>
          <a:xfrm>
            <a:off x="1066800" y="433016"/>
            <a:ext cx="6875600" cy="646331"/>
          </a:xfrm>
          <a:prstGeom prst="rect">
            <a:avLst/>
          </a:prstGeom>
        </p:spPr>
        <p:txBody>
          <a:bodyPr wrap="none">
            <a:spAutoFit/>
          </a:bodyPr>
          <a:lstStyle/>
          <a:p>
            <a:r>
              <a:rPr lang="en-US" altLang="zh-TW" sz="3600" b="1" dirty="0" smtClean="0">
                <a:solidFill>
                  <a:srgbClr val="0000FF"/>
                </a:solidFill>
                <a:latin typeface="Comic Sans MS" panose="030F0702030302020204" pitchFamily="66" charset="0"/>
              </a:rPr>
              <a:t>Challenge of ENSO prediction</a:t>
            </a:r>
            <a:endParaRPr lang="zh-TW" altLang="en-US" sz="36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340619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pmel.noaa.gov/tao/wwv/gif/wwv_nino.gif">
            <a:extLst>
              <a:ext uri="{FF2B5EF4-FFF2-40B4-BE49-F238E27FC236}">
                <a16:creationId xmlns:a16="http://schemas.microsoft.com/office/drawing/2014/main" id="{A1EB37C4-B0ED-4555-A0BC-7928403234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970503"/>
            <a:ext cx="6477000" cy="3957281"/>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97FDACDD-95E3-4410-89FE-2E8B1319DF28}"/>
              </a:ext>
            </a:extLst>
          </p:cNvPr>
          <p:cNvSpPr/>
          <p:nvPr/>
        </p:nvSpPr>
        <p:spPr>
          <a:xfrm>
            <a:off x="5574587" y="3917427"/>
            <a:ext cx="3644096" cy="584775"/>
          </a:xfrm>
          <a:prstGeom prst="rect">
            <a:avLst/>
          </a:prstGeom>
        </p:spPr>
        <p:txBody>
          <a:bodyPr wrap="square">
            <a:spAutoFit/>
          </a:bodyPr>
          <a:lstStyle/>
          <a:p>
            <a:r>
              <a:rPr lang="zh-TW" altLang="en-US" sz="1600" dirty="0">
                <a:solidFill>
                  <a:schemeClr val="tx2"/>
                </a:solidFill>
                <a:latin typeface="Comic Sans MS" panose="030F0702030302020204" pitchFamily="66" charset="0"/>
                <a:cs typeface="Times New Roman" panose="02020603050405020304" pitchFamily="18" charset="0"/>
              </a:rPr>
              <a:t>https://www.pmel.noaa.gov/elnino/upper-ocean-heat-content-and-enso</a:t>
            </a:r>
          </a:p>
        </p:txBody>
      </p:sp>
      <p:sp>
        <p:nvSpPr>
          <p:cNvPr id="3" name="矩形 2">
            <a:extLst>
              <a:ext uri="{FF2B5EF4-FFF2-40B4-BE49-F238E27FC236}">
                <a16:creationId xmlns:a16="http://schemas.microsoft.com/office/drawing/2014/main" id="{D9A78FDD-F23C-4EC7-A424-015636F6063E}"/>
              </a:ext>
            </a:extLst>
          </p:cNvPr>
          <p:cNvSpPr/>
          <p:nvPr/>
        </p:nvSpPr>
        <p:spPr>
          <a:xfrm>
            <a:off x="493395" y="4671479"/>
            <a:ext cx="7888605" cy="1938992"/>
          </a:xfrm>
          <a:prstGeom prst="rect">
            <a:avLst/>
          </a:prstGeom>
        </p:spPr>
        <p:txBody>
          <a:bodyPr wrap="square">
            <a:spAutoFit/>
          </a:bodyPr>
          <a:lstStyle/>
          <a:p>
            <a:pPr marL="285750" indent="-285750" algn="just">
              <a:buFont typeface="Arial" panose="020B0604020202020204" pitchFamily="34" charset="0"/>
              <a:buChar char="•"/>
            </a:pPr>
            <a:r>
              <a:rPr lang="en-US" altLang="zh-TW" sz="2000" dirty="0">
                <a:solidFill>
                  <a:srgbClr val="000000"/>
                </a:solidFill>
                <a:latin typeface="Comic Sans MS" panose="030F0702030302020204" pitchFamily="66" charset="0"/>
              </a:rPr>
              <a:t>The predictability of ENSO likewise derives from the wind-driven ocean dynamics that govern the slowly evolving heat content of the upper ocean (Latif et al, 1998). </a:t>
            </a:r>
          </a:p>
          <a:p>
            <a:pPr marL="285750" indent="-285750" algn="just">
              <a:buFont typeface="Arial" panose="020B0604020202020204" pitchFamily="34" charset="0"/>
              <a:buChar char="•"/>
            </a:pPr>
            <a:endParaRPr lang="en-US" altLang="zh-TW" sz="2000" dirty="0">
              <a:solidFill>
                <a:srgbClr val="000000"/>
              </a:solidFill>
              <a:latin typeface="Comic Sans MS" panose="030F0702030302020204" pitchFamily="66" charset="0"/>
            </a:endParaRPr>
          </a:p>
          <a:p>
            <a:pPr marL="285750" indent="-285750" algn="just">
              <a:buFont typeface="Arial" panose="020B0604020202020204" pitchFamily="34" charset="0"/>
              <a:buChar char="•"/>
            </a:pPr>
            <a:r>
              <a:rPr lang="en-US" altLang="zh-TW" sz="2000" dirty="0">
                <a:solidFill>
                  <a:schemeClr val="tx2"/>
                </a:solidFill>
                <a:latin typeface="Comic Sans MS" panose="030F0702030302020204" pitchFamily="66" charset="0"/>
              </a:rPr>
              <a:t>Inclusion of upper ocean temperature data in ENSO prediction schemes significantly improves forecast skill.</a:t>
            </a:r>
            <a:endParaRPr lang="zh-TW" altLang="en-US" sz="2000" dirty="0">
              <a:solidFill>
                <a:schemeClr val="tx2"/>
              </a:solidFill>
              <a:latin typeface="Comic Sans MS" panose="030F0702030302020204" pitchFamily="66" charset="0"/>
            </a:endParaRPr>
          </a:p>
        </p:txBody>
      </p:sp>
      <p:sp>
        <p:nvSpPr>
          <p:cNvPr id="5" name="矩形 4">
            <a:extLst>
              <a:ext uri="{FF2B5EF4-FFF2-40B4-BE49-F238E27FC236}">
                <a16:creationId xmlns:a16="http://schemas.microsoft.com/office/drawing/2014/main" id="{806C262F-81DA-43D6-AD51-A44AEE9DB22C}"/>
              </a:ext>
            </a:extLst>
          </p:cNvPr>
          <p:cNvSpPr/>
          <p:nvPr/>
        </p:nvSpPr>
        <p:spPr>
          <a:xfrm>
            <a:off x="1143000" y="390541"/>
            <a:ext cx="6253635" cy="646331"/>
          </a:xfrm>
          <a:prstGeom prst="rect">
            <a:avLst/>
          </a:prstGeom>
        </p:spPr>
        <p:txBody>
          <a:bodyPr wrap="none">
            <a:spAutoFit/>
          </a:bodyPr>
          <a:lstStyle/>
          <a:p>
            <a:r>
              <a:rPr lang="en-US" altLang="zh-TW" sz="3600" b="1" dirty="0">
                <a:solidFill>
                  <a:srgbClr val="0000FF"/>
                </a:solidFill>
                <a:latin typeface="Comic Sans MS" panose="030F0702030302020204" pitchFamily="66" charset="0"/>
              </a:rPr>
              <a:t>Upper Ocean Heat Content</a:t>
            </a:r>
          </a:p>
        </p:txBody>
      </p:sp>
      <p:sp>
        <p:nvSpPr>
          <p:cNvPr id="4" name="文字方塊 3">
            <a:extLst>
              <a:ext uri="{FF2B5EF4-FFF2-40B4-BE49-F238E27FC236}">
                <a16:creationId xmlns:a16="http://schemas.microsoft.com/office/drawing/2014/main" id="{ED30E8CE-D3E4-4D1A-9A96-09B20678B4AB}"/>
              </a:ext>
            </a:extLst>
          </p:cNvPr>
          <p:cNvSpPr txBox="1"/>
          <p:nvPr/>
        </p:nvSpPr>
        <p:spPr>
          <a:xfrm flipH="1">
            <a:off x="1143000" y="5163921"/>
            <a:ext cx="7358846" cy="954107"/>
          </a:xfrm>
          <a:prstGeom prst="rect">
            <a:avLst/>
          </a:prstGeom>
          <a:noFill/>
        </p:spPr>
        <p:txBody>
          <a:bodyPr wrap="square" rtlCol="0">
            <a:spAutoFit/>
          </a:bodyPr>
          <a:lstStyle/>
          <a:p>
            <a:r>
              <a:rPr lang="en-US" altLang="zh-TW" sz="2800" dirty="0">
                <a:solidFill>
                  <a:srgbClr val="FF0000"/>
                </a:solidFill>
                <a:latin typeface="Comic Sans MS" panose="030F0702030302020204" pitchFamily="66" charset="0"/>
              </a:rPr>
              <a:t>There are other factors would influence the evolution of ENSO</a:t>
            </a:r>
            <a:endParaRPr lang="zh-TW" altLang="en-US" sz="2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85843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3"/>
          <p:cNvSpPr/>
          <p:nvPr/>
        </p:nvSpPr>
        <p:spPr>
          <a:xfrm>
            <a:off x="3374860" y="4263408"/>
            <a:ext cx="2520009" cy="2520009"/>
          </a:xfrm>
          <a:custGeom>
            <a:avLst/>
            <a:gdLst>
              <a:gd name="connsiteX0" fmla="*/ 0 w 2520009"/>
              <a:gd name="connsiteY0" fmla="*/ 1260005 h 2520009"/>
              <a:gd name="connsiteX1" fmla="*/ 1260005 w 2520009"/>
              <a:gd name="connsiteY1" fmla="*/ 0 h 2520009"/>
              <a:gd name="connsiteX2" fmla="*/ 2520010 w 2520009"/>
              <a:gd name="connsiteY2" fmla="*/ 1260005 h 2520009"/>
              <a:gd name="connsiteX3" fmla="*/ 1260005 w 2520009"/>
              <a:gd name="connsiteY3" fmla="*/ 2520010 h 2520009"/>
              <a:gd name="connsiteX4" fmla="*/ 0 w 2520009"/>
              <a:gd name="connsiteY4" fmla="*/ 1260005 h 252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9" h="2520009">
                <a:moveTo>
                  <a:pt x="0" y="1260005"/>
                </a:moveTo>
                <a:cubicBezTo>
                  <a:pt x="0" y="564123"/>
                  <a:pt x="564123" y="0"/>
                  <a:pt x="1260005" y="0"/>
                </a:cubicBezTo>
                <a:cubicBezTo>
                  <a:pt x="1955887" y="0"/>
                  <a:pt x="2520010" y="564123"/>
                  <a:pt x="2520010" y="1260005"/>
                </a:cubicBezTo>
                <a:cubicBezTo>
                  <a:pt x="2520010" y="1955887"/>
                  <a:pt x="1955887" y="2520010"/>
                  <a:pt x="1260005" y="2520010"/>
                </a:cubicBezTo>
                <a:cubicBezTo>
                  <a:pt x="564123" y="2520010"/>
                  <a:pt x="0" y="1955887"/>
                  <a:pt x="0" y="1260005"/>
                </a:cubicBezTo>
                <a:close/>
              </a:path>
            </a:pathLst>
          </a:custGeom>
          <a:ln w="28575">
            <a:solidFill>
              <a:schemeClr val="tx2"/>
            </a:solidFill>
          </a:ln>
        </p:spPr>
        <p:style>
          <a:lnRef idx="2">
            <a:schemeClr val="dk1"/>
          </a:lnRef>
          <a:fillRef idx="1">
            <a:schemeClr val="lt1"/>
          </a:fillRef>
          <a:effectRef idx="0">
            <a:schemeClr val="dk1"/>
          </a:effectRef>
          <a:fontRef idx="minor">
            <a:schemeClr val="dk1"/>
          </a:fontRef>
        </p:style>
        <p:txBody>
          <a:bodyPr spcFirstLastPara="0" vert="horz" wrap="square" lIns="387462" tIns="387462" rIns="387462" bIns="387462" numCol="1" spcCol="1270" anchor="ctr" anchorCtr="0">
            <a:noAutofit/>
          </a:bodyPr>
          <a:lstStyle/>
          <a:p>
            <a:pPr lvl="0" algn="ctr" defTabSz="1289050">
              <a:lnSpc>
                <a:spcPct val="90000"/>
              </a:lnSpc>
              <a:spcBef>
                <a:spcPct val="0"/>
              </a:spcBef>
              <a:spcAft>
                <a:spcPct val="35000"/>
              </a:spcAft>
            </a:pPr>
            <a:r>
              <a:rPr lang="en-US" altLang="zh-TW" sz="2900" kern="1200" dirty="0">
                <a:solidFill>
                  <a:schemeClr val="tx2"/>
                </a:solidFill>
                <a:latin typeface="Comic Sans MS" panose="030F0702030302020204" pitchFamily="66" charset="0"/>
                <a:cs typeface="Times New Roman" panose="02020603050405020304" pitchFamily="18" charset="0"/>
              </a:rPr>
              <a:t>ENSO Prediction</a:t>
            </a:r>
            <a:endParaRPr lang="zh-TW" altLang="en-US" sz="2900" kern="1200" dirty="0">
              <a:solidFill>
                <a:schemeClr val="tx2"/>
              </a:solidFill>
              <a:latin typeface="Comic Sans MS" panose="030F0702030302020204" pitchFamily="66" charset="0"/>
              <a:cs typeface="Times New Roman" panose="02020603050405020304" pitchFamily="18" charset="0"/>
            </a:endParaRPr>
          </a:p>
        </p:txBody>
      </p:sp>
      <p:sp>
        <p:nvSpPr>
          <p:cNvPr id="5" name="向左箭號 4"/>
          <p:cNvSpPr/>
          <p:nvPr/>
        </p:nvSpPr>
        <p:spPr>
          <a:xfrm rot="12799092">
            <a:off x="1508896" y="3826634"/>
            <a:ext cx="2145030" cy="693955"/>
          </a:xfrm>
          <a:prstGeom prst="leftArrow">
            <a:avLst>
              <a:gd name="adj1" fmla="val 60000"/>
              <a:gd name="adj2" fmla="val 50000"/>
            </a:avLst>
          </a:prstGeom>
          <a:solidFill>
            <a:schemeClr val="bg1">
              <a:lumMod val="6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8" name="手繪多邊形 7"/>
          <p:cNvSpPr/>
          <p:nvPr/>
        </p:nvSpPr>
        <p:spPr>
          <a:xfrm>
            <a:off x="155183" y="3008490"/>
            <a:ext cx="3059998" cy="1152003"/>
          </a:xfrm>
          <a:custGeom>
            <a:avLst/>
            <a:gdLst>
              <a:gd name="connsiteX0" fmla="*/ 0 w 3059998"/>
              <a:gd name="connsiteY0" fmla="*/ 115200 h 1152003"/>
              <a:gd name="connsiteX1" fmla="*/ 115200 w 3059998"/>
              <a:gd name="connsiteY1" fmla="*/ 0 h 1152003"/>
              <a:gd name="connsiteX2" fmla="*/ 2944798 w 3059998"/>
              <a:gd name="connsiteY2" fmla="*/ 0 h 1152003"/>
              <a:gd name="connsiteX3" fmla="*/ 3059998 w 3059998"/>
              <a:gd name="connsiteY3" fmla="*/ 115200 h 1152003"/>
              <a:gd name="connsiteX4" fmla="*/ 3059998 w 3059998"/>
              <a:gd name="connsiteY4" fmla="*/ 1036803 h 1152003"/>
              <a:gd name="connsiteX5" fmla="*/ 2944798 w 3059998"/>
              <a:gd name="connsiteY5" fmla="*/ 1152003 h 1152003"/>
              <a:gd name="connsiteX6" fmla="*/ 115200 w 3059998"/>
              <a:gd name="connsiteY6" fmla="*/ 1152003 h 1152003"/>
              <a:gd name="connsiteX7" fmla="*/ 0 w 3059998"/>
              <a:gd name="connsiteY7" fmla="*/ 1036803 h 1152003"/>
              <a:gd name="connsiteX8" fmla="*/ 0 w 3059998"/>
              <a:gd name="connsiteY8" fmla="*/ 115200 h 115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9998" h="1152003">
                <a:moveTo>
                  <a:pt x="0" y="115200"/>
                </a:moveTo>
                <a:cubicBezTo>
                  <a:pt x="0" y="51577"/>
                  <a:pt x="51577" y="0"/>
                  <a:pt x="115200" y="0"/>
                </a:cubicBezTo>
                <a:lnTo>
                  <a:pt x="2944798" y="0"/>
                </a:lnTo>
                <a:cubicBezTo>
                  <a:pt x="3008421" y="0"/>
                  <a:pt x="3059998" y="51577"/>
                  <a:pt x="3059998" y="115200"/>
                </a:cubicBezTo>
                <a:lnTo>
                  <a:pt x="3059998" y="1036803"/>
                </a:lnTo>
                <a:cubicBezTo>
                  <a:pt x="3059998" y="1100426"/>
                  <a:pt x="3008421" y="1152003"/>
                  <a:pt x="2944798" y="1152003"/>
                </a:cubicBezTo>
                <a:lnTo>
                  <a:pt x="115200" y="1152003"/>
                </a:lnTo>
                <a:cubicBezTo>
                  <a:pt x="51577" y="1152003"/>
                  <a:pt x="0" y="1100426"/>
                  <a:pt x="0" y="1036803"/>
                </a:cubicBezTo>
                <a:lnTo>
                  <a:pt x="0" y="115200"/>
                </a:lnTo>
                <a:close/>
              </a:path>
            </a:pathLst>
          </a:custGeom>
          <a:ln w="28575">
            <a:solidFill>
              <a:schemeClr val="tx2"/>
            </a:solidFill>
          </a:ln>
        </p:spPr>
        <p:style>
          <a:lnRef idx="2">
            <a:schemeClr val="dk1"/>
          </a:lnRef>
          <a:fillRef idx="1">
            <a:schemeClr val="lt1"/>
          </a:fillRef>
          <a:effectRef idx="0">
            <a:schemeClr val="dk1"/>
          </a:effectRef>
          <a:fontRef idx="minor">
            <a:schemeClr val="dk1"/>
          </a:fontRef>
        </p:style>
        <p:txBody>
          <a:bodyPr spcFirstLastPara="0" vert="horz" wrap="square" lIns="94701" tIns="94701" rIns="94701" bIns="94701" numCol="1" spcCol="1270" anchor="ctr" anchorCtr="0">
            <a:noAutofit/>
          </a:bodyPr>
          <a:lstStyle/>
          <a:p>
            <a:pPr lvl="0" algn="ctr" defTabSz="1422400">
              <a:lnSpc>
                <a:spcPct val="90000"/>
              </a:lnSpc>
              <a:spcBef>
                <a:spcPct val="0"/>
              </a:spcBef>
              <a:spcAft>
                <a:spcPct val="35000"/>
              </a:spcAft>
            </a:pPr>
            <a:r>
              <a:rPr lang="en-US" altLang="zh-TW" sz="3200" kern="1200" dirty="0">
                <a:solidFill>
                  <a:schemeClr val="tx2"/>
                </a:solidFill>
                <a:latin typeface="Comic Sans MS" panose="030F0702030302020204" pitchFamily="66" charset="0"/>
                <a:cs typeface="Times New Roman" panose="02020603050405020304" pitchFamily="18" charset="0"/>
              </a:rPr>
              <a:t>Heat content evolution</a:t>
            </a:r>
            <a:endParaRPr lang="zh-TW" altLang="en-US" sz="3200" kern="1200" dirty="0">
              <a:solidFill>
                <a:schemeClr val="tx2"/>
              </a:solidFill>
              <a:latin typeface="Comic Sans MS" panose="030F0702030302020204" pitchFamily="66" charset="0"/>
              <a:cs typeface="Times New Roman" panose="02020603050405020304" pitchFamily="18" charset="0"/>
            </a:endParaRPr>
          </a:p>
        </p:txBody>
      </p:sp>
      <p:sp>
        <p:nvSpPr>
          <p:cNvPr id="10" name="向左箭號 9"/>
          <p:cNvSpPr/>
          <p:nvPr/>
        </p:nvSpPr>
        <p:spPr>
          <a:xfrm rot="16200000">
            <a:off x="3663497" y="2831993"/>
            <a:ext cx="1942735" cy="693955"/>
          </a:xfrm>
          <a:prstGeom prst="leftArrow">
            <a:avLst>
              <a:gd name="adj1" fmla="val 60000"/>
              <a:gd name="adj2" fmla="val 50000"/>
            </a:avLst>
          </a:prstGeom>
          <a:solidFill>
            <a:schemeClr val="bg1">
              <a:lumMod val="6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 name="手繪多邊形 10"/>
          <p:cNvSpPr/>
          <p:nvPr/>
        </p:nvSpPr>
        <p:spPr>
          <a:xfrm>
            <a:off x="3104865" y="1631601"/>
            <a:ext cx="3059998" cy="1152003"/>
          </a:xfrm>
          <a:custGeom>
            <a:avLst/>
            <a:gdLst>
              <a:gd name="connsiteX0" fmla="*/ 0 w 3059998"/>
              <a:gd name="connsiteY0" fmla="*/ 115200 h 1152003"/>
              <a:gd name="connsiteX1" fmla="*/ 115200 w 3059998"/>
              <a:gd name="connsiteY1" fmla="*/ 0 h 1152003"/>
              <a:gd name="connsiteX2" fmla="*/ 2944798 w 3059998"/>
              <a:gd name="connsiteY2" fmla="*/ 0 h 1152003"/>
              <a:gd name="connsiteX3" fmla="*/ 3059998 w 3059998"/>
              <a:gd name="connsiteY3" fmla="*/ 115200 h 1152003"/>
              <a:gd name="connsiteX4" fmla="*/ 3059998 w 3059998"/>
              <a:gd name="connsiteY4" fmla="*/ 1036803 h 1152003"/>
              <a:gd name="connsiteX5" fmla="*/ 2944798 w 3059998"/>
              <a:gd name="connsiteY5" fmla="*/ 1152003 h 1152003"/>
              <a:gd name="connsiteX6" fmla="*/ 115200 w 3059998"/>
              <a:gd name="connsiteY6" fmla="*/ 1152003 h 1152003"/>
              <a:gd name="connsiteX7" fmla="*/ 0 w 3059998"/>
              <a:gd name="connsiteY7" fmla="*/ 1036803 h 1152003"/>
              <a:gd name="connsiteX8" fmla="*/ 0 w 3059998"/>
              <a:gd name="connsiteY8" fmla="*/ 115200 h 115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9998" h="1152003">
                <a:moveTo>
                  <a:pt x="0" y="115200"/>
                </a:moveTo>
                <a:cubicBezTo>
                  <a:pt x="0" y="51577"/>
                  <a:pt x="51577" y="0"/>
                  <a:pt x="115200" y="0"/>
                </a:cubicBezTo>
                <a:lnTo>
                  <a:pt x="2944798" y="0"/>
                </a:lnTo>
                <a:cubicBezTo>
                  <a:pt x="3008421" y="0"/>
                  <a:pt x="3059998" y="51577"/>
                  <a:pt x="3059998" y="115200"/>
                </a:cubicBezTo>
                <a:lnTo>
                  <a:pt x="3059998" y="1036803"/>
                </a:lnTo>
                <a:cubicBezTo>
                  <a:pt x="3059998" y="1100426"/>
                  <a:pt x="3008421" y="1152003"/>
                  <a:pt x="2944798" y="1152003"/>
                </a:cubicBezTo>
                <a:lnTo>
                  <a:pt x="115200" y="1152003"/>
                </a:lnTo>
                <a:cubicBezTo>
                  <a:pt x="51577" y="1152003"/>
                  <a:pt x="0" y="1100426"/>
                  <a:pt x="0" y="1036803"/>
                </a:cubicBezTo>
                <a:lnTo>
                  <a:pt x="0" y="115200"/>
                </a:lnTo>
                <a:close/>
              </a:path>
            </a:pathLst>
          </a:custGeom>
          <a:ln w="28575">
            <a:solidFill>
              <a:schemeClr val="tx2"/>
            </a:solidFill>
          </a:ln>
        </p:spPr>
        <p:style>
          <a:lnRef idx="2">
            <a:schemeClr val="dk1"/>
          </a:lnRef>
          <a:fillRef idx="1">
            <a:schemeClr val="lt1"/>
          </a:fillRef>
          <a:effectRef idx="0">
            <a:schemeClr val="dk1"/>
          </a:effectRef>
          <a:fontRef idx="minor">
            <a:schemeClr val="dk1"/>
          </a:fontRef>
        </p:style>
        <p:txBody>
          <a:bodyPr spcFirstLastPara="0" vert="horz" wrap="square" lIns="94701" tIns="94701" rIns="94701" bIns="94701" numCol="1" spcCol="1270" anchor="ctr" anchorCtr="0">
            <a:noAutofit/>
          </a:bodyPr>
          <a:lstStyle/>
          <a:p>
            <a:pPr lvl="0" algn="ctr" defTabSz="1422400">
              <a:lnSpc>
                <a:spcPct val="90000"/>
              </a:lnSpc>
              <a:spcBef>
                <a:spcPct val="0"/>
              </a:spcBef>
              <a:spcAft>
                <a:spcPct val="35000"/>
              </a:spcAft>
            </a:pPr>
            <a:r>
              <a:rPr lang="en-US" altLang="zh-TW" sz="3200" kern="1200" dirty="0">
                <a:solidFill>
                  <a:schemeClr val="tx2"/>
                </a:solidFill>
                <a:latin typeface="Comic Sans MS" panose="030F0702030302020204" pitchFamily="66" charset="0"/>
                <a:cs typeface="Times New Roman" panose="02020603050405020304" pitchFamily="18" charset="0"/>
              </a:rPr>
              <a:t>Ocean-</a:t>
            </a:r>
            <a:r>
              <a:rPr lang="en-US" altLang="zh-TW" sz="3200" kern="1200" dirty="0" err="1">
                <a:solidFill>
                  <a:schemeClr val="tx2"/>
                </a:solidFill>
                <a:latin typeface="Comic Sans MS" panose="030F0702030302020204" pitchFamily="66" charset="0"/>
                <a:cs typeface="Times New Roman" panose="02020603050405020304" pitchFamily="18" charset="0"/>
              </a:rPr>
              <a:t>Atm</a:t>
            </a:r>
            <a:r>
              <a:rPr lang="en-US" altLang="zh-TW" sz="3200" kern="1200" dirty="0">
                <a:solidFill>
                  <a:schemeClr val="tx2"/>
                </a:solidFill>
                <a:latin typeface="Comic Sans MS" panose="030F0702030302020204" pitchFamily="66" charset="0"/>
                <a:cs typeface="Times New Roman" panose="02020603050405020304" pitchFamily="18" charset="0"/>
              </a:rPr>
              <a:t> </a:t>
            </a:r>
            <a:r>
              <a:rPr lang="en-US" altLang="zh-TW" sz="3200" kern="1200" dirty="0" smtClean="0">
                <a:solidFill>
                  <a:schemeClr val="tx2"/>
                </a:solidFill>
                <a:latin typeface="Comic Sans MS" panose="030F0702030302020204" pitchFamily="66" charset="0"/>
                <a:cs typeface="Times New Roman" panose="02020603050405020304" pitchFamily="18" charset="0"/>
              </a:rPr>
              <a:t>coupling </a:t>
            </a:r>
            <a:endParaRPr lang="zh-TW" altLang="en-US" sz="3200" kern="1200" dirty="0">
              <a:solidFill>
                <a:schemeClr val="tx2"/>
              </a:solidFill>
              <a:latin typeface="Comic Sans MS" panose="030F0702030302020204" pitchFamily="66" charset="0"/>
              <a:cs typeface="Times New Roman" panose="02020603050405020304" pitchFamily="18" charset="0"/>
            </a:endParaRPr>
          </a:p>
        </p:txBody>
      </p:sp>
      <p:sp>
        <p:nvSpPr>
          <p:cNvPr id="9" name="矩形 8">
            <a:extLst>
              <a:ext uri="{FF2B5EF4-FFF2-40B4-BE49-F238E27FC236}">
                <a16:creationId xmlns:a16="http://schemas.microsoft.com/office/drawing/2014/main" id="{602AF522-B73B-42A5-97E2-127111D5A46F}"/>
              </a:ext>
            </a:extLst>
          </p:cNvPr>
          <p:cNvSpPr/>
          <p:nvPr/>
        </p:nvSpPr>
        <p:spPr>
          <a:xfrm>
            <a:off x="1461559" y="476166"/>
            <a:ext cx="5965095" cy="646331"/>
          </a:xfrm>
          <a:prstGeom prst="rect">
            <a:avLst/>
          </a:prstGeom>
        </p:spPr>
        <p:txBody>
          <a:bodyPr wrap="none">
            <a:spAutoFit/>
          </a:bodyPr>
          <a:lstStyle/>
          <a:p>
            <a:r>
              <a:rPr lang="en-US" altLang="zh-TW" sz="3600" b="1" dirty="0">
                <a:solidFill>
                  <a:srgbClr val="0000FF"/>
                </a:solidFill>
                <a:latin typeface="Comic Sans MS" panose="030F0702030302020204" pitchFamily="66" charset="0"/>
              </a:rPr>
              <a:t>A simple statistical model</a:t>
            </a:r>
          </a:p>
        </p:txBody>
      </p:sp>
      <p:sp>
        <p:nvSpPr>
          <p:cNvPr id="7" name="矩形 6">
            <a:extLst>
              <a:ext uri="{FF2B5EF4-FFF2-40B4-BE49-F238E27FC236}">
                <a16:creationId xmlns:a16="http://schemas.microsoft.com/office/drawing/2014/main" id="{893E0349-BCDA-48E4-AA2F-4B5A1DFDB27C}"/>
              </a:ext>
            </a:extLst>
          </p:cNvPr>
          <p:cNvSpPr/>
          <p:nvPr/>
        </p:nvSpPr>
        <p:spPr>
          <a:xfrm>
            <a:off x="965430" y="1215400"/>
            <a:ext cx="7338869" cy="523220"/>
          </a:xfrm>
          <a:prstGeom prst="rect">
            <a:avLst/>
          </a:prstGeom>
        </p:spPr>
        <p:txBody>
          <a:bodyPr wrap="none">
            <a:spAutoFit/>
          </a:bodyPr>
          <a:lstStyle/>
          <a:p>
            <a:pPr defTabSz="685800"/>
            <a:r>
              <a:rPr lang="en-US" altLang="zh-TW" sz="2800" dirty="0">
                <a:solidFill>
                  <a:srgbClr val="FF0000"/>
                </a:solidFill>
                <a:latin typeface="Comic Sans MS" panose="030F0702030302020204" pitchFamily="66" charset="0"/>
                <a:ea typeface="新細明體" panose="02020500000000000000" pitchFamily="18" charset="-120"/>
              </a:rPr>
              <a:t>Normalized ENSO Prediction Index (</a:t>
            </a:r>
            <a:r>
              <a:rPr lang="en-US" altLang="zh-TW" sz="2800" dirty="0" err="1">
                <a:solidFill>
                  <a:srgbClr val="FF0000"/>
                </a:solidFill>
                <a:latin typeface="Comic Sans MS" panose="030F0702030302020204" pitchFamily="66" charset="0"/>
                <a:ea typeface="新細明體" panose="02020500000000000000" pitchFamily="18" charset="-120"/>
              </a:rPr>
              <a:t>nEPI</a:t>
            </a:r>
            <a:r>
              <a:rPr lang="en-US" altLang="zh-TW" sz="2800" dirty="0">
                <a:solidFill>
                  <a:srgbClr val="FF0000"/>
                </a:solidFill>
                <a:latin typeface="Comic Sans MS" panose="030F0702030302020204" pitchFamily="66" charset="0"/>
                <a:ea typeface="新細明體" panose="02020500000000000000" pitchFamily="18" charset="-120"/>
              </a:rPr>
              <a:t>)</a:t>
            </a:r>
          </a:p>
        </p:txBody>
      </p:sp>
      <p:sp>
        <p:nvSpPr>
          <p:cNvPr id="14" name="文字方塊 13"/>
          <p:cNvSpPr txBox="1"/>
          <p:nvPr/>
        </p:nvSpPr>
        <p:spPr>
          <a:xfrm>
            <a:off x="831534" y="5363564"/>
            <a:ext cx="2430474" cy="400110"/>
          </a:xfrm>
          <a:prstGeom prst="rect">
            <a:avLst/>
          </a:prstGeom>
          <a:noFill/>
        </p:spPr>
        <p:txBody>
          <a:bodyPr wrap="none" rtlCol="0">
            <a:spAutoFit/>
          </a:bodyPr>
          <a:lstStyle/>
          <a:p>
            <a:r>
              <a:rPr lang="en-US" altLang="zh-TW" sz="2000" dirty="0" smtClean="0">
                <a:latin typeface="Comic Sans MS" panose="030F0702030302020204" pitchFamily="66" charset="0"/>
              </a:rPr>
              <a:t>Tseng et al. (2016)</a:t>
            </a:r>
            <a:endParaRPr lang="zh-TW" altLang="en-US" sz="2000" dirty="0">
              <a:latin typeface="Comic Sans MS" panose="030F0702030302020204" pitchFamily="66" charset="0"/>
            </a:endParaRPr>
          </a:p>
        </p:txBody>
      </p:sp>
    </p:spTree>
    <p:extLst>
      <p:ext uri="{BB962C8B-B14F-4D97-AF65-F5344CB8AC3E}">
        <p14:creationId xmlns:p14="http://schemas.microsoft.com/office/powerpoint/2010/main" val="29321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04800" y="1524000"/>
          <a:ext cx="8534400" cy="2194560"/>
        </p:xfrm>
        <a:graphic>
          <a:graphicData uri="http://schemas.openxmlformats.org/drawingml/2006/table">
            <a:tbl>
              <a:tblPr firstRow="1" firstCol="1" bandRow="1">
                <a:tableStyleId>{5C22544A-7EE6-4342-B048-85BDC9FD1C3A}</a:tableStyleId>
              </a:tblPr>
              <a:tblGrid>
                <a:gridCol w="1240890">
                  <a:extLst>
                    <a:ext uri="{9D8B030D-6E8A-4147-A177-3AD203B41FA5}">
                      <a16:colId xmlns:a16="http://schemas.microsoft.com/office/drawing/2014/main" val="20000"/>
                    </a:ext>
                  </a:extLst>
                </a:gridCol>
                <a:gridCol w="1086560">
                  <a:extLst>
                    <a:ext uri="{9D8B030D-6E8A-4147-A177-3AD203B41FA5}">
                      <a16:colId xmlns:a16="http://schemas.microsoft.com/office/drawing/2014/main" val="20001"/>
                    </a:ext>
                  </a:extLst>
                </a:gridCol>
                <a:gridCol w="1240890">
                  <a:extLst>
                    <a:ext uri="{9D8B030D-6E8A-4147-A177-3AD203B41FA5}">
                      <a16:colId xmlns:a16="http://schemas.microsoft.com/office/drawing/2014/main" val="20002"/>
                    </a:ext>
                  </a:extLst>
                </a:gridCol>
                <a:gridCol w="1241515">
                  <a:extLst>
                    <a:ext uri="{9D8B030D-6E8A-4147-A177-3AD203B41FA5}">
                      <a16:colId xmlns:a16="http://schemas.microsoft.com/office/drawing/2014/main" val="20003"/>
                    </a:ext>
                  </a:extLst>
                </a:gridCol>
                <a:gridCol w="1241515">
                  <a:extLst>
                    <a:ext uri="{9D8B030D-6E8A-4147-A177-3AD203B41FA5}">
                      <a16:colId xmlns:a16="http://schemas.microsoft.com/office/drawing/2014/main" val="20004"/>
                    </a:ext>
                  </a:extLst>
                </a:gridCol>
                <a:gridCol w="1241515">
                  <a:extLst>
                    <a:ext uri="{9D8B030D-6E8A-4147-A177-3AD203B41FA5}">
                      <a16:colId xmlns:a16="http://schemas.microsoft.com/office/drawing/2014/main" val="20005"/>
                    </a:ext>
                  </a:extLst>
                </a:gridCol>
                <a:gridCol w="1241515">
                  <a:extLst>
                    <a:ext uri="{9D8B030D-6E8A-4147-A177-3AD203B41FA5}">
                      <a16:colId xmlns:a16="http://schemas.microsoft.com/office/drawing/2014/main" val="20006"/>
                    </a:ext>
                  </a:extLst>
                </a:gridCol>
              </a:tblGrid>
              <a:tr h="209550">
                <a:tc rowSpan="2">
                  <a:txBody>
                    <a:bodyPr/>
                    <a:lstStyle/>
                    <a:p>
                      <a:pPr marL="0" marR="0" algn="ctr">
                        <a:spcBef>
                          <a:spcPts val="0"/>
                        </a:spcBef>
                        <a:spcAft>
                          <a:spcPts val="0"/>
                        </a:spcAft>
                      </a:pPr>
                      <a:r>
                        <a:rPr lang="en-US" sz="1600" kern="0" dirty="0">
                          <a:effectLst/>
                          <a:latin typeface="Comic Sans MS" panose="030F0702030302020204" pitchFamily="66" charset="0"/>
                        </a:rPr>
                        <a:t>Lead time</a:t>
                      </a:r>
                      <a:endParaRPr lang="en-US" sz="1600" kern="100" dirty="0">
                        <a:effectLst/>
                        <a:latin typeface="Comic Sans MS" panose="030F0702030302020204" pitchFamily="66" charset="0"/>
                        <a:ea typeface="PMingLiU"/>
                        <a:cs typeface="Times New Roman"/>
                      </a:endParaRPr>
                    </a:p>
                  </a:txBody>
                  <a:tcPr marL="17780" marR="17780" marT="0" marB="0" anchor="ctr">
                    <a:solidFill>
                      <a:schemeClr val="accent1">
                        <a:lumMod val="50000"/>
                      </a:schemeClr>
                    </a:solidFill>
                  </a:tcPr>
                </a:tc>
                <a:tc rowSpan="2">
                  <a:txBody>
                    <a:bodyPr/>
                    <a:lstStyle/>
                    <a:p>
                      <a:pPr marL="0" marR="0" algn="ctr">
                        <a:spcBef>
                          <a:spcPts val="0"/>
                        </a:spcBef>
                        <a:spcAft>
                          <a:spcPts val="0"/>
                        </a:spcAft>
                      </a:pPr>
                      <a:r>
                        <a:rPr lang="en-US" sz="1600" kern="0" dirty="0">
                          <a:effectLst/>
                          <a:latin typeface="Comic Sans MS" panose="030F0702030302020204" pitchFamily="66" charset="0"/>
                        </a:rPr>
                        <a:t>Data source</a:t>
                      </a:r>
                      <a:endParaRPr lang="en-US" sz="1600" kern="100" dirty="0">
                        <a:effectLst/>
                        <a:latin typeface="Comic Sans MS" panose="030F0702030302020204" pitchFamily="66" charset="0"/>
                        <a:ea typeface="PMingLiU"/>
                        <a:cs typeface="Times New Roman"/>
                      </a:endParaRPr>
                    </a:p>
                  </a:txBody>
                  <a:tcPr marL="17780" marR="17780" marT="0" marB="0" anchor="ctr">
                    <a:solidFill>
                      <a:schemeClr val="accent1">
                        <a:lumMod val="50000"/>
                      </a:schemeClr>
                    </a:solidFill>
                  </a:tcPr>
                </a:tc>
                <a:tc rowSpan="2">
                  <a:txBody>
                    <a:bodyPr/>
                    <a:lstStyle/>
                    <a:p>
                      <a:pPr marL="0" marR="0" algn="ctr">
                        <a:spcBef>
                          <a:spcPts val="0"/>
                        </a:spcBef>
                        <a:spcAft>
                          <a:spcPts val="0"/>
                        </a:spcAft>
                      </a:pPr>
                      <a:r>
                        <a:rPr lang="en-US" sz="1600" kern="0" dirty="0">
                          <a:effectLst/>
                          <a:latin typeface="Comic Sans MS" panose="030F0702030302020204" pitchFamily="66" charset="0"/>
                        </a:rPr>
                        <a:t>Year</a:t>
                      </a:r>
                      <a:endParaRPr lang="en-US" sz="1600" kern="100" dirty="0">
                        <a:effectLst/>
                        <a:latin typeface="Comic Sans MS" panose="030F0702030302020204" pitchFamily="66" charset="0"/>
                        <a:ea typeface="PMingLiU"/>
                        <a:cs typeface="Times New Roman"/>
                      </a:endParaRPr>
                    </a:p>
                  </a:txBody>
                  <a:tcPr marL="17780" marR="17780" marT="0" marB="0" anchor="ctr">
                    <a:solidFill>
                      <a:schemeClr val="accent1">
                        <a:lumMod val="50000"/>
                      </a:schemeClr>
                    </a:solidFill>
                  </a:tcPr>
                </a:tc>
                <a:tc gridSpan="2">
                  <a:txBody>
                    <a:bodyPr/>
                    <a:lstStyle/>
                    <a:p>
                      <a:pPr marL="0" marR="0" algn="ctr">
                        <a:spcBef>
                          <a:spcPts val="0"/>
                        </a:spcBef>
                        <a:spcAft>
                          <a:spcPts val="0"/>
                        </a:spcAft>
                      </a:pPr>
                      <a:r>
                        <a:rPr lang="en-US" sz="1400" kern="0" dirty="0">
                          <a:effectLst/>
                        </a:rPr>
                        <a:t>Correlation</a:t>
                      </a:r>
                      <a:endParaRPr lang="en-US" sz="1400" kern="100" dirty="0">
                        <a:effectLst/>
                        <a:latin typeface="Calibri"/>
                        <a:ea typeface="PMingLiU"/>
                        <a:cs typeface="Times New Roman"/>
                      </a:endParaRPr>
                    </a:p>
                  </a:txBody>
                  <a:tcPr marL="17780" marR="17780" marT="0" marB="0" anchor="ctr">
                    <a:solidFill>
                      <a:schemeClr val="accent1">
                        <a:lumMod val="50000"/>
                      </a:schemeClr>
                    </a:solidFill>
                  </a:tcPr>
                </a:tc>
                <a:tc hMerge="1">
                  <a:txBody>
                    <a:bodyPr/>
                    <a:lstStyle/>
                    <a:p>
                      <a:endParaRPr lang="en-US"/>
                    </a:p>
                  </a:txBody>
                  <a:tcPr/>
                </a:tc>
                <a:tc gridSpan="2">
                  <a:txBody>
                    <a:bodyPr/>
                    <a:lstStyle/>
                    <a:p>
                      <a:pPr marL="0" marR="0" algn="ctr">
                        <a:spcBef>
                          <a:spcPts val="0"/>
                        </a:spcBef>
                        <a:spcAft>
                          <a:spcPts val="0"/>
                        </a:spcAft>
                      </a:pPr>
                      <a:r>
                        <a:rPr lang="en-US" sz="1400" kern="0" dirty="0">
                          <a:effectLst/>
                        </a:rPr>
                        <a:t>Normalized RMSEs</a:t>
                      </a:r>
                      <a:endParaRPr lang="en-US" sz="1400" kern="100" dirty="0">
                        <a:effectLst/>
                        <a:latin typeface="Calibri"/>
                        <a:ea typeface="PMingLiU"/>
                        <a:cs typeface="Times New Roman"/>
                      </a:endParaRPr>
                    </a:p>
                  </a:txBody>
                  <a:tcPr marL="17780" marR="17780" marT="0" marB="0">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10000"/>
                  </a:ext>
                </a:extLst>
              </a:tr>
              <a:tr h="2190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600" kern="0" dirty="0" err="1">
                          <a:effectLst/>
                          <a:latin typeface="Comic Sans MS" panose="030F0702030302020204" pitchFamily="66" charset="0"/>
                        </a:rPr>
                        <a:t>nEPI</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WWV</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nEPI</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WWV</a:t>
                      </a:r>
                      <a:endParaRPr lang="en-US" sz="1600" kern="100">
                        <a:effectLst/>
                        <a:latin typeface="Comic Sans MS" panose="030F0702030302020204" pitchFamily="66" charset="0"/>
                        <a:ea typeface="PMingLiU"/>
                        <a:cs typeface="Times New Roman"/>
                      </a:endParaRPr>
                    </a:p>
                  </a:txBody>
                  <a:tcPr marL="17780" marR="17780" marT="0" marB="0" anchor="ctr"/>
                </a:tc>
                <a:extLst>
                  <a:ext uri="{0D108BD9-81ED-4DB2-BD59-A6C34878D82A}">
                    <a16:rowId xmlns:a16="http://schemas.microsoft.com/office/drawing/2014/main" val="10001"/>
                  </a:ext>
                </a:extLst>
              </a:tr>
              <a:tr h="219075">
                <a:tc>
                  <a:txBody>
                    <a:bodyPr/>
                    <a:lstStyle/>
                    <a:p>
                      <a:pPr marL="0" marR="0" algn="ctr">
                        <a:spcBef>
                          <a:spcPts val="0"/>
                        </a:spcBef>
                        <a:spcAft>
                          <a:spcPts val="0"/>
                        </a:spcAft>
                      </a:pPr>
                      <a:r>
                        <a:rPr lang="en-US" sz="1600" kern="0" dirty="0">
                          <a:effectLst/>
                          <a:latin typeface="Comic Sans MS" panose="030F0702030302020204" pitchFamily="66" charset="0"/>
                        </a:rPr>
                        <a:t>four-month</a:t>
                      </a:r>
                      <a:endParaRPr lang="en-US" sz="1600" kern="100" dirty="0">
                        <a:effectLst/>
                        <a:latin typeface="Comic Sans MS" panose="030F0702030302020204" pitchFamily="66" charset="0"/>
                        <a:ea typeface="PMingLiU"/>
                        <a:cs typeface="Times New Roman"/>
                      </a:endParaRPr>
                    </a:p>
                  </a:txBody>
                  <a:tcPr marL="17780" marR="17780" marT="0" marB="0" anchor="ctr">
                    <a:solidFill>
                      <a:schemeClr val="accent1">
                        <a:lumMod val="50000"/>
                      </a:schemeClr>
                    </a:solidFill>
                  </a:tcPr>
                </a:tc>
                <a:tc>
                  <a:txBody>
                    <a:bodyPr/>
                    <a:lstStyle/>
                    <a:p>
                      <a:pPr marL="0" marR="0" algn="ctr">
                        <a:spcBef>
                          <a:spcPts val="0"/>
                        </a:spcBef>
                        <a:spcAft>
                          <a:spcPts val="0"/>
                        </a:spcAft>
                      </a:pPr>
                      <a:r>
                        <a:rPr lang="en-US" sz="1600" kern="0">
                          <a:effectLst/>
                          <a:latin typeface="Comic Sans MS" panose="030F0702030302020204" pitchFamily="66" charset="0"/>
                        </a:rPr>
                        <a:t>TAO</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1994-2015</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0.75</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0.70</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0.66</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0.72</a:t>
                      </a:r>
                      <a:endParaRPr lang="en-US" sz="1600" kern="100">
                        <a:effectLst/>
                        <a:latin typeface="Comic Sans MS" panose="030F0702030302020204" pitchFamily="66" charset="0"/>
                        <a:ea typeface="PMingLiU"/>
                        <a:cs typeface="Times New Roman"/>
                      </a:endParaRPr>
                    </a:p>
                  </a:txBody>
                  <a:tcPr marL="17780" marR="17780" marT="0" marB="0" anchor="ctr"/>
                </a:tc>
                <a:extLst>
                  <a:ext uri="{0D108BD9-81ED-4DB2-BD59-A6C34878D82A}">
                    <a16:rowId xmlns:a16="http://schemas.microsoft.com/office/drawing/2014/main" val="10002"/>
                  </a:ext>
                </a:extLst>
              </a:tr>
              <a:tr h="219075">
                <a:tc rowSpan="4">
                  <a:txBody>
                    <a:bodyPr/>
                    <a:lstStyle/>
                    <a:p>
                      <a:pPr marL="0" marR="0" algn="ctr">
                        <a:spcBef>
                          <a:spcPts val="0"/>
                        </a:spcBef>
                        <a:spcAft>
                          <a:spcPts val="0"/>
                        </a:spcAft>
                      </a:pPr>
                      <a:r>
                        <a:rPr lang="en-US" sz="1600" kern="0" dirty="0">
                          <a:effectLst/>
                          <a:latin typeface="Comic Sans MS" panose="030F0702030302020204" pitchFamily="66" charset="0"/>
                        </a:rPr>
                        <a:t>six-month</a:t>
                      </a:r>
                      <a:endParaRPr lang="en-US" sz="1600" kern="100" dirty="0">
                        <a:effectLst/>
                        <a:latin typeface="Comic Sans MS" panose="030F0702030302020204" pitchFamily="66" charset="0"/>
                        <a:ea typeface="PMingLiU"/>
                        <a:cs typeface="Times New Roman"/>
                      </a:endParaRPr>
                    </a:p>
                  </a:txBody>
                  <a:tcPr marL="17780" marR="17780" marT="0" marB="0" anchor="ctr">
                    <a:solidFill>
                      <a:schemeClr val="accent1">
                        <a:lumMod val="50000"/>
                      </a:schemeClr>
                    </a:solidFill>
                  </a:tcPr>
                </a:tc>
                <a:tc>
                  <a:txBody>
                    <a:bodyPr/>
                    <a:lstStyle/>
                    <a:p>
                      <a:pPr marL="0" marR="0" algn="ctr">
                        <a:spcBef>
                          <a:spcPts val="0"/>
                        </a:spcBef>
                        <a:spcAft>
                          <a:spcPts val="0"/>
                        </a:spcAft>
                      </a:pPr>
                      <a:r>
                        <a:rPr lang="en-US" sz="1600" kern="0" dirty="0">
                          <a:effectLst/>
                          <a:latin typeface="Comic Sans MS" panose="030F0702030302020204" pitchFamily="66" charset="0"/>
                        </a:rPr>
                        <a:t>TAO</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1994-2015</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smtClean="0">
                          <a:effectLst/>
                          <a:latin typeface="Comic Sans MS" panose="030F0702030302020204" pitchFamily="66" charset="0"/>
                        </a:rPr>
                        <a:t>0.67</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0.62</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0.75</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0.78</a:t>
                      </a:r>
                      <a:endParaRPr lang="en-US" sz="1600" kern="100">
                        <a:effectLst/>
                        <a:latin typeface="Comic Sans MS" panose="030F0702030302020204" pitchFamily="66" charset="0"/>
                        <a:ea typeface="PMingLiU"/>
                        <a:cs typeface="Times New Roman"/>
                      </a:endParaRPr>
                    </a:p>
                  </a:txBody>
                  <a:tcPr marL="17780" marR="17780" marT="0" marB="0" anchor="ctr"/>
                </a:tc>
                <a:extLst>
                  <a:ext uri="{0D108BD9-81ED-4DB2-BD59-A6C34878D82A}">
                    <a16:rowId xmlns:a16="http://schemas.microsoft.com/office/drawing/2014/main" val="10003"/>
                  </a:ext>
                </a:extLst>
              </a:tr>
              <a:tr h="219075">
                <a:tc vMerge="1">
                  <a:txBody>
                    <a:bodyPr/>
                    <a:lstStyle/>
                    <a:p>
                      <a:endParaRPr lang="en-US"/>
                    </a:p>
                  </a:txBody>
                  <a:tcPr/>
                </a:tc>
                <a:tc>
                  <a:txBody>
                    <a:bodyPr/>
                    <a:lstStyle/>
                    <a:p>
                      <a:pPr marL="0" marR="0" algn="ctr">
                        <a:spcBef>
                          <a:spcPts val="0"/>
                        </a:spcBef>
                        <a:spcAft>
                          <a:spcPts val="0"/>
                        </a:spcAft>
                      </a:pPr>
                      <a:r>
                        <a:rPr lang="en-US" sz="1600" kern="0" dirty="0">
                          <a:effectLst/>
                          <a:latin typeface="Comic Sans MS" panose="030F0702030302020204" pitchFamily="66" charset="0"/>
                        </a:rPr>
                        <a:t>TAO</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2002-2011</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 </a:t>
                      </a:r>
                      <a:r>
                        <a:rPr lang="en-US" sz="1600" kern="0" dirty="0" smtClean="0">
                          <a:effectLst/>
                          <a:latin typeface="Comic Sans MS" panose="030F0702030302020204" pitchFamily="66" charset="0"/>
                        </a:rPr>
                        <a:t>0.59 </a:t>
                      </a:r>
                      <a:r>
                        <a:rPr lang="en-US" sz="1600" kern="0" dirty="0" smtClean="0">
                          <a:solidFill>
                            <a:srgbClr val="FF0000"/>
                          </a:solidFill>
                          <a:effectLst/>
                          <a:latin typeface="Comic Sans MS" panose="030F0702030302020204" pitchFamily="66" charset="0"/>
                        </a:rPr>
                        <a:t>(0.42)</a:t>
                      </a:r>
                      <a:endParaRPr lang="en-US" sz="1600" kern="100" dirty="0">
                        <a:solidFill>
                          <a:srgbClr val="FF0000"/>
                        </a:solidFill>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 </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0.81</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 </a:t>
                      </a:r>
                      <a:endParaRPr lang="en-US" sz="1600" kern="100" dirty="0">
                        <a:effectLst/>
                        <a:latin typeface="Comic Sans MS" panose="030F0702030302020204" pitchFamily="66" charset="0"/>
                        <a:ea typeface="PMingLiU"/>
                        <a:cs typeface="Times New Roman"/>
                      </a:endParaRPr>
                    </a:p>
                  </a:txBody>
                  <a:tcPr marL="17780" marR="17780" marT="0" marB="0" anchor="ctr"/>
                </a:tc>
                <a:extLst>
                  <a:ext uri="{0D108BD9-81ED-4DB2-BD59-A6C34878D82A}">
                    <a16:rowId xmlns:a16="http://schemas.microsoft.com/office/drawing/2014/main" val="10004"/>
                  </a:ext>
                </a:extLst>
              </a:tr>
              <a:tr h="219075">
                <a:tc vMerge="1">
                  <a:txBody>
                    <a:bodyPr/>
                    <a:lstStyle/>
                    <a:p>
                      <a:endParaRPr lang="en-US"/>
                    </a:p>
                  </a:txBody>
                  <a:tcPr/>
                </a:tc>
                <a:tc>
                  <a:txBody>
                    <a:bodyPr/>
                    <a:lstStyle/>
                    <a:p>
                      <a:pPr marL="0" marR="0" algn="ctr">
                        <a:spcBef>
                          <a:spcPts val="0"/>
                        </a:spcBef>
                        <a:spcAft>
                          <a:spcPts val="0"/>
                        </a:spcAft>
                      </a:pPr>
                      <a:r>
                        <a:rPr lang="en-US" sz="1600" kern="0">
                          <a:effectLst/>
                          <a:latin typeface="Comic Sans MS" panose="030F0702030302020204" pitchFamily="66" charset="0"/>
                        </a:rPr>
                        <a:t>GODAS</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1980-2015</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0.64</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endParaRPr lang="en-US" sz="1600" kern="100">
                        <a:effectLst/>
                        <a:latin typeface="Comic Sans MS" panose="030F0702030302020204" pitchFamily="66" charset="0"/>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0.77</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 </a:t>
                      </a:r>
                      <a:endParaRPr lang="en-US" sz="1600" kern="100" dirty="0">
                        <a:effectLst/>
                        <a:latin typeface="Comic Sans MS" panose="030F0702030302020204" pitchFamily="66" charset="0"/>
                        <a:ea typeface="PMingLiU"/>
                        <a:cs typeface="Times New Roman"/>
                      </a:endParaRPr>
                    </a:p>
                  </a:txBody>
                  <a:tcPr marL="17780" marR="17780" marT="0" marB="0" anchor="ctr"/>
                </a:tc>
                <a:extLst>
                  <a:ext uri="{0D108BD9-81ED-4DB2-BD59-A6C34878D82A}">
                    <a16:rowId xmlns:a16="http://schemas.microsoft.com/office/drawing/2014/main" val="10005"/>
                  </a:ext>
                </a:extLst>
              </a:tr>
              <a:tr h="219075">
                <a:tc vMerge="1">
                  <a:txBody>
                    <a:bodyPr/>
                    <a:lstStyle/>
                    <a:p>
                      <a:endParaRPr lang="en-US"/>
                    </a:p>
                  </a:txBody>
                  <a:tcPr/>
                </a:tc>
                <a:tc>
                  <a:txBody>
                    <a:bodyPr/>
                    <a:lstStyle/>
                    <a:p>
                      <a:pPr marL="0" marR="0" algn="ctr">
                        <a:spcBef>
                          <a:spcPts val="0"/>
                        </a:spcBef>
                        <a:spcAft>
                          <a:spcPts val="0"/>
                        </a:spcAft>
                      </a:pPr>
                      <a:r>
                        <a:rPr lang="en-US" sz="1600" kern="0">
                          <a:effectLst/>
                          <a:latin typeface="Comic Sans MS" panose="030F0702030302020204" pitchFamily="66" charset="0"/>
                        </a:rPr>
                        <a:t>GODAS</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1981-2010</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0.68 </a:t>
                      </a:r>
                      <a:r>
                        <a:rPr lang="en-US" sz="1600" kern="0" dirty="0">
                          <a:solidFill>
                            <a:srgbClr val="FF0000"/>
                          </a:solidFill>
                          <a:effectLst/>
                          <a:latin typeface="Comic Sans MS" panose="030F0702030302020204" pitchFamily="66" charset="0"/>
                        </a:rPr>
                        <a:t>(0.65)</a:t>
                      </a:r>
                      <a:endParaRPr lang="en-US" sz="1600" kern="100" dirty="0">
                        <a:solidFill>
                          <a:srgbClr val="FF0000"/>
                        </a:solidFill>
                        <a:effectLst/>
                        <a:latin typeface="Comic Sans MS" panose="030F0702030302020204" pitchFamily="66" charset="0"/>
                        <a:ea typeface="PMingLiU"/>
                        <a:cs typeface="Times New Roman"/>
                      </a:endParaRPr>
                    </a:p>
                  </a:txBody>
                  <a:tcPr marL="17780" marR="17780" marT="0" marB="0" anchor="ctr"/>
                </a:tc>
                <a:tc>
                  <a:txBody>
                    <a:bodyPr/>
                    <a:lstStyle/>
                    <a:p>
                      <a:endParaRPr lang="en-US" sz="1600" kern="100">
                        <a:effectLst/>
                        <a:latin typeface="Comic Sans MS" panose="030F0702030302020204" pitchFamily="66" charset="0"/>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0.73</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 </a:t>
                      </a:r>
                      <a:endParaRPr lang="en-US" sz="1600" kern="100" dirty="0">
                        <a:effectLst/>
                        <a:latin typeface="Comic Sans MS" panose="030F0702030302020204" pitchFamily="66" charset="0"/>
                        <a:ea typeface="PMingLiU"/>
                        <a:cs typeface="Times New Roman"/>
                      </a:endParaRPr>
                    </a:p>
                  </a:txBody>
                  <a:tcPr marL="17780" marR="17780" marT="0" marB="0" anchor="ctr"/>
                </a:tc>
                <a:extLst>
                  <a:ext uri="{0D108BD9-81ED-4DB2-BD59-A6C34878D82A}">
                    <a16:rowId xmlns:a16="http://schemas.microsoft.com/office/drawing/2014/main" val="10006"/>
                  </a:ext>
                </a:extLst>
              </a:tr>
              <a:tr h="219075">
                <a:tc rowSpan="2">
                  <a:txBody>
                    <a:bodyPr/>
                    <a:lstStyle/>
                    <a:p>
                      <a:pPr marL="0" marR="0" algn="ctr">
                        <a:spcBef>
                          <a:spcPts val="0"/>
                        </a:spcBef>
                        <a:spcAft>
                          <a:spcPts val="0"/>
                        </a:spcAft>
                      </a:pPr>
                      <a:r>
                        <a:rPr lang="en-US" sz="1600" kern="0" dirty="0">
                          <a:effectLst/>
                          <a:latin typeface="Comic Sans MS" panose="030F0702030302020204" pitchFamily="66" charset="0"/>
                        </a:rPr>
                        <a:t>eight-month</a:t>
                      </a:r>
                      <a:endParaRPr lang="en-US" sz="1600" kern="100" dirty="0">
                        <a:effectLst/>
                        <a:latin typeface="Comic Sans MS" panose="030F0702030302020204" pitchFamily="66" charset="0"/>
                        <a:ea typeface="PMingLiU"/>
                        <a:cs typeface="Times New Roman"/>
                      </a:endParaRPr>
                    </a:p>
                  </a:txBody>
                  <a:tcPr marL="17780" marR="17780" marT="0" marB="0" anchor="ctr">
                    <a:solidFill>
                      <a:schemeClr val="accent1">
                        <a:lumMod val="50000"/>
                      </a:schemeClr>
                    </a:solidFill>
                  </a:tcPr>
                </a:tc>
                <a:tc>
                  <a:txBody>
                    <a:bodyPr/>
                    <a:lstStyle/>
                    <a:p>
                      <a:pPr marL="0" marR="0" algn="ctr">
                        <a:spcBef>
                          <a:spcPts val="0"/>
                        </a:spcBef>
                        <a:spcAft>
                          <a:spcPts val="0"/>
                        </a:spcAft>
                      </a:pPr>
                      <a:r>
                        <a:rPr lang="en-US" sz="1600" kern="0">
                          <a:effectLst/>
                          <a:latin typeface="Comic Sans MS" panose="030F0702030302020204" pitchFamily="66" charset="0"/>
                        </a:rPr>
                        <a:t>TAO</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1994-2015</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0.57</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0.49</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0.82</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0.87</a:t>
                      </a:r>
                      <a:endParaRPr lang="en-US" sz="1600" kern="100" dirty="0">
                        <a:effectLst/>
                        <a:latin typeface="Comic Sans MS" panose="030F0702030302020204" pitchFamily="66" charset="0"/>
                        <a:ea typeface="PMingLiU"/>
                        <a:cs typeface="Times New Roman"/>
                      </a:endParaRPr>
                    </a:p>
                  </a:txBody>
                  <a:tcPr marL="17780" marR="17780" marT="0" marB="0" anchor="ctr"/>
                </a:tc>
                <a:extLst>
                  <a:ext uri="{0D108BD9-81ED-4DB2-BD59-A6C34878D82A}">
                    <a16:rowId xmlns:a16="http://schemas.microsoft.com/office/drawing/2014/main" val="10007"/>
                  </a:ext>
                </a:extLst>
              </a:tr>
              <a:tr h="219075">
                <a:tc vMerge="1">
                  <a:txBody>
                    <a:bodyPr/>
                    <a:lstStyle/>
                    <a:p>
                      <a:endParaRPr lang="en-US"/>
                    </a:p>
                  </a:txBody>
                  <a:tcPr/>
                </a:tc>
                <a:tc>
                  <a:txBody>
                    <a:bodyPr/>
                    <a:lstStyle/>
                    <a:p>
                      <a:pPr marL="0" marR="0" algn="ctr">
                        <a:spcBef>
                          <a:spcPts val="0"/>
                        </a:spcBef>
                        <a:spcAft>
                          <a:spcPts val="0"/>
                        </a:spcAft>
                      </a:pPr>
                      <a:r>
                        <a:rPr lang="en-US" sz="1600" kern="0">
                          <a:effectLst/>
                          <a:latin typeface="Comic Sans MS" panose="030F0702030302020204" pitchFamily="66" charset="0"/>
                        </a:rPr>
                        <a:t>GODAS</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1980-2015</a:t>
                      </a:r>
                      <a:endParaRPr lang="en-US" sz="1600" kern="100" dirty="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0.58</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 </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a:effectLst/>
                          <a:latin typeface="Comic Sans MS" panose="030F0702030302020204" pitchFamily="66" charset="0"/>
                        </a:rPr>
                        <a:t>0.79</a:t>
                      </a:r>
                      <a:endParaRPr lang="en-US" sz="1600" kern="100">
                        <a:effectLst/>
                        <a:latin typeface="Comic Sans MS" panose="030F0702030302020204" pitchFamily="66" charset="0"/>
                        <a:ea typeface="PMingLiU"/>
                        <a:cs typeface="Times New Roman"/>
                      </a:endParaRPr>
                    </a:p>
                  </a:txBody>
                  <a:tcPr marL="17780" marR="17780" marT="0" marB="0" anchor="ctr"/>
                </a:tc>
                <a:tc>
                  <a:txBody>
                    <a:bodyPr/>
                    <a:lstStyle/>
                    <a:p>
                      <a:pPr marL="0" marR="0" algn="ctr">
                        <a:spcBef>
                          <a:spcPts val="0"/>
                        </a:spcBef>
                        <a:spcAft>
                          <a:spcPts val="0"/>
                        </a:spcAft>
                      </a:pPr>
                      <a:r>
                        <a:rPr lang="en-US" sz="1600" kern="0" dirty="0">
                          <a:effectLst/>
                          <a:latin typeface="Comic Sans MS" panose="030F0702030302020204" pitchFamily="66" charset="0"/>
                        </a:rPr>
                        <a:t> </a:t>
                      </a:r>
                      <a:endParaRPr lang="en-US" sz="1600" kern="100" dirty="0">
                        <a:effectLst/>
                        <a:latin typeface="Comic Sans MS" panose="030F0702030302020204" pitchFamily="66" charset="0"/>
                        <a:ea typeface="PMingLiU"/>
                        <a:cs typeface="Times New Roman"/>
                      </a:endParaRPr>
                    </a:p>
                  </a:txBody>
                  <a:tcPr marL="17780" marR="17780" marT="0" marB="0" anchor="ctr"/>
                </a:tc>
                <a:extLst>
                  <a:ext uri="{0D108BD9-81ED-4DB2-BD59-A6C34878D82A}">
                    <a16:rowId xmlns:a16="http://schemas.microsoft.com/office/drawing/2014/main" val="10008"/>
                  </a:ext>
                </a:extLst>
              </a:tr>
            </a:tbl>
          </a:graphicData>
        </a:graphic>
      </p:graphicFrame>
      <p:graphicFrame>
        <p:nvGraphicFramePr>
          <p:cNvPr id="6" name="Table 5"/>
          <p:cNvGraphicFramePr>
            <a:graphicFrameLocks noGrp="1"/>
          </p:cNvGraphicFramePr>
          <p:nvPr>
            <p:extLst/>
          </p:nvPr>
        </p:nvGraphicFramePr>
        <p:xfrm>
          <a:off x="304800" y="4556760"/>
          <a:ext cx="8458200" cy="1463040"/>
        </p:xfrm>
        <a:graphic>
          <a:graphicData uri="http://schemas.openxmlformats.org/drawingml/2006/table">
            <a:tbl>
              <a:tblPr firstRow="1" firstCol="1" bandRow="1">
                <a:tableStyleId>{5C22544A-7EE6-4342-B048-85BDC9FD1C3A}</a:tableStyleId>
              </a:tblPr>
              <a:tblGrid>
                <a:gridCol w="3894496">
                  <a:extLst>
                    <a:ext uri="{9D8B030D-6E8A-4147-A177-3AD203B41FA5}">
                      <a16:colId xmlns:a16="http://schemas.microsoft.com/office/drawing/2014/main" val="20000"/>
                    </a:ext>
                  </a:extLst>
                </a:gridCol>
                <a:gridCol w="2281852">
                  <a:extLst>
                    <a:ext uri="{9D8B030D-6E8A-4147-A177-3AD203B41FA5}">
                      <a16:colId xmlns:a16="http://schemas.microsoft.com/office/drawing/2014/main" val="20001"/>
                    </a:ext>
                  </a:extLst>
                </a:gridCol>
                <a:gridCol w="2281852">
                  <a:extLst>
                    <a:ext uri="{9D8B030D-6E8A-4147-A177-3AD203B41FA5}">
                      <a16:colId xmlns:a16="http://schemas.microsoft.com/office/drawing/2014/main" val="20002"/>
                    </a:ext>
                  </a:extLst>
                </a:gridCol>
              </a:tblGrid>
              <a:tr h="242054">
                <a:tc>
                  <a:txBody>
                    <a:bodyPr/>
                    <a:lstStyle/>
                    <a:p>
                      <a:pPr marL="0" marR="0" algn="ctr">
                        <a:spcBef>
                          <a:spcPts val="0"/>
                        </a:spcBef>
                        <a:spcAft>
                          <a:spcPts val="0"/>
                        </a:spcAft>
                      </a:pPr>
                      <a:r>
                        <a:rPr lang="en-US" sz="1600" kern="100" dirty="0">
                          <a:effectLst/>
                          <a:latin typeface="Comic Sans MS" panose="030F0702030302020204" pitchFamily="66" charset="0"/>
                        </a:rPr>
                        <a:t>ENSO index threshold</a:t>
                      </a:r>
                      <a:endParaRPr lang="en-US" sz="1600" kern="100" dirty="0">
                        <a:effectLst/>
                        <a:latin typeface="Comic Sans MS" panose="030F0702030302020204" pitchFamily="66" charset="0"/>
                        <a:ea typeface="PMingLiU"/>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r>
                        <a:rPr lang="en-US" sz="1600" kern="100" dirty="0">
                          <a:effectLst/>
                          <a:latin typeface="Comic Sans MS" panose="030F0702030302020204" pitchFamily="66" charset="0"/>
                        </a:rPr>
                        <a:t>Percent correct</a:t>
                      </a:r>
                    </a:p>
                    <a:p>
                      <a:pPr marL="0" marR="0" algn="ctr">
                        <a:spcBef>
                          <a:spcPts val="0"/>
                        </a:spcBef>
                        <a:spcAft>
                          <a:spcPts val="0"/>
                        </a:spcAft>
                      </a:pPr>
                      <a:r>
                        <a:rPr lang="en-US" sz="1600" kern="100" dirty="0">
                          <a:effectLst/>
                          <a:latin typeface="Comic Sans MS" panose="030F0702030302020204" pitchFamily="66" charset="0"/>
                        </a:rPr>
                        <a:t>1994-2015 (TAO)</a:t>
                      </a:r>
                      <a:endParaRPr lang="en-US" sz="1600" kern="100" dirty="0">
                        <a:effectLst/>
                        <a:latin typeface="Comic Sans MS" panose="030F0702030302020204" pitchFamily="66" charset="0"/>
                        <a:ea typeface="PMingLiU"/>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r>
                        <a:rPr lang="en-US" sz="1600" kern="100" dirty="0">
                          <a:effectLst/>
                          <a:latin typeface="Comic Sans MS" panose="030F0702030302020204" pitchFamily="66" charset="0"/>
                        </a:rPr>
                        <a:t>Percent correct</a:t>
                      </a:r>
                    </a:p>
                    <a:p>
                      <a:pPr marL="0" marR="0" algn="ctr">
                        <a:spcBef>
                          <a:spcPts val="0"/>
                        </a:spcBef>
                        <a:spcAft>
                          <a:spcPts val="0"/>
                        </a:spcAft>
                      </a:pPr>
                      <a:r>
                        <a:rPr lang="en-US" sz="1600" kern="100" dirty="0">
                          <a:effectLst/>
                          <a:latin typeface="Comic Sans MS" panose="030F0702030302020204" pitchFamily="66" charset="0"/>
                        </a:rPr>
                        <a:t>1980-2015 (GODAS)</a:t>
                      </a:r>
                      <a:endParaRPr lang="en-US" sz="1600" kern="100" dirty="0">
                        <a:effectLst/>
                        <a:latin typeface="Comic Sans MS" panose="030F0702030302020204" pitchFamily="66" charset="0"/>
                        <a:ea typeface="PMingLiU"/>
                        <a:cs typeface="Times New Roman"/>
                      </a:endParaRPr>
                    </a:p>
                  </a:txBody>
                  <a:tcPr marL="68580" marR="68580" marT="0" marB="0">
                    <a:solidFill>
                      <a:schemeClr val="accent1">
                        <a:lumMod val="50000"/>
                      </a:schemeClr>
                    </a:solid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600" kern="100" dirty="0">
                          <a:effectLst/>
                          <a:latin typeface="Comic Sans MS" panose="030F0702030302020204" pitchFamily="66" charset="0"/>
                        </a:rPr>
                        <a:t>+ Niño3.4 index</a:t>
                      </a:r>
                      <a:endParaRPr lang="en-US" sz="1600" kern="100" dirty="0">
                        <a:effectLst/>
                        <a:latin typeface="Comic Sans MS" panose="030F0702030302020204" pitchFamily="66" charset="0"/>
                        <a:ea typeface="PMingLiU"/>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r>
                        <a:rPr lang="en-US" sz="1600" kern="100" dirty="0">
                          <a:effectLst/>
                          <a:latin typeface="Comic Sans MS" panose="030F0702030302020204" pitchFamily="66" charset="0"/>
                        </a:rPr>
                        <a:t>100% </a:t>
                      </a:r>
                      <a:r>
                        <a:rPr lang="en-US" sz="1600" kern="100" dirty="0">
                          <a:solidFill>
                            <a:srgbClr val="FF0000"/>
                          </a:solidFill>
                          <a:effectLst/>
                          <a:latin typeface="Comic Sans MS" panose="030F0702030302020204" pitchFamily="66" charset="0"/>
                        </a:rPr>
                        <a:t>(67%)</a:t>
                      </a:r>
                      <a:endParaRPr lang="en-US" sz="1600" kern="100" dirty="0">
                        <a:solidFill>
                          <a:srgbClr val="FF0000"/>
                        </a:solidFill>
                        <a:effectLst/>
                        <a:latin typeface="Comic Sans MS" panose="030F0702030302020204" pitchFamily="66" charset="0"/>
                        <a:ea typeface="PMingLiU"/>
                        <a:cs typeface="Times New Roman"/>
                      </a:endParaRPr>
                    </a:p>
                  </a:txBody>
                  <a:tcPr marL="68580" marR="68580" marT="0" marB="0"/>
                </a:tc>
                <a:tc>
                  <a:txBody>
                    <a:bodyPr/>
                    <a:lstStyle/>
                    <a:p>
                      <a:pPr marL="0" marR="0" algn="ctr">
                        <a:spcBef>
                          <a:spcPts val="0"/>
                        </a:spcBef>
                        <a:spcAft>
                          <a:spcPts val="0"/>
                        </a:spcAft>
                      </a:pPr>
                      <a:r>
                        <a:rPr lang="en-US" sz="1600" kern="100" dirty="0">
                          <a:effectLst/>
                          <a:latin typeface="Comic Sans MS" panose="030F0702030302020204" pitchFamily="66" charset="0"/>
                        </a:rPr>
                        <a:t>68%</a:t>
                      </a:r>
                      <a:endParaRPr lang="en-US" sz="1600" kern="100" dirty="0">
                        <a:effectLst/>
                        <a:latin typeface="Comic Sans MS" panose="030F0702030302020204" pitchFamily="66" charset="0"/>
                        <a:ea typeface="PMingLiU"/>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600" kern="100" dirty="0">
                          <a:effectLst/>
                          <a:latin typeface="Comic Sans MS" panose="030F0702030302020204" pitchFamily="66" charset="0"/>
                        </a:rPr>
                        <a:t>− Niño3.4 index</a:t>
                      </a:r>
                      <a:endParaRPr lang="en-US" sz="1600" kern="100" dirty="0">
                        <a:effectLst/>
                        <a:latin typeface="Comic Sans MS" panose="030F0702030302020204" pitchFamily="66" charset="0"/>
                        <a:ea typeface="PMingLiU"/>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r>
                        <a:rPr lang="en-US" sz="1600" kern="100" dirty="0" smtClean="0">
                          <a:effectLst/>
                          <a:latin typeface="Comic Sans MS" panose="030F0702030302020204" pitchFamily="66" charset="0"/>
                        </a:rPr>
                        <a:t>83% </a:t>
                      </a:r>
                      <a:r>
                        <a:rPr lang="en-US" sz="1600" kern="100" dirty="0">
                          <a:solidFill>
                            <a:srgbClr val="FF0000"/>
                          </a:solidFill>
                          <a:effectLst/>
                          <a:latin typeface="Comic Sans MS" panose="030F0702030302020204" pitchFamily="66" charset="0"/>
                        </a:rPr>
                        <a:t>(75%)</a:t>
                      </a:r>
                      <a:endParaRPr lang="en-US" sz="1600" kern="100" dirty="0">
                        <a:solidFill>
                          <a:srgbClr val="FF0000"/>
                        </a:solidFill>
                        <a:effectLst/>
                        <a:latin typeface="Comic Sans MS" panose="030F0702030302020204" pitchFamily="66" charset="0"/>
                        <a:ea typeface="PMingLiU"/>
                        <a:cs typeface="Times New Roman"/>
                      </a:endParaRPr>
                    </a:p>
                  </a:txBody>
                  <a:tcPr marL="68580" marR="68580" marT="0" marB="0"/>
                </a:tc>
                <a:tc>
                  <a:txBody>
                    <a:bodyPr/>
                    <a:lstStyle/>
                    <a:p>
                      <a:pPr marL="0" marR="0" algn="ctr">
                        <a:spcBef>
                          <a:spcPts val="0"/>
                        </a:spcBef>
                        <a:spcAft>
                          <a:spcPts val="0"/>
                        </a:spcAft>
                      </a:pPr>
                      <a:r>
                        <a:rPr lang="en-US" sz="1600" kern="100" dirty="0">
                          <a:effectLst/>
                          <a:latin typeface="Comic Sans MS" panose="030F0702030302020204" pitchFamily="66" charset="0"/>
                        </a:rPr>
                        <a:t>87%</a:t>
                      </a:r>
                      <a:endParaRPr lang="en-US" sz="1600" kern="100" dirty="0">
                        <a:effectLst/>
                        <a:latin typeface="Comic Sans MS" panose="030F0702030302020204" pitchFamily="66" charset="0"/>
                        <a:ea typeface="PMingLiU"/>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600" kern="100" dirty="0">
                          <a:effectLst/>
                          <a:latin typeface="Comic Sans MS" panose="030F0702030302020204" pitchFamily="66" charset="0"/>
                        </a:rPr>
                        <a:t>upper </a:t>
                      </a:r>
                      <a:r>
                        <a:rPr lang="en-US" sz="1600" kern="100" dirty="0" err="1">
                          <a:effectLst/>
                          <a:latin typeface="Comic Sans MS" panose="030F0702030302020204" pitchFamily="66" charset="0"/>
                        </a:rPr>
                        <a:t>tercile</a:t>
                      </a:r>
                      <a:r>
                        <a:rPr lang="en-US" sz="1600" kern="100" dirty="0">
                          <a:effectLst/>
                          <a:latin typeface="Comic Sans MS" panose="030F0702030302020204" pitchFamily="66" charset="0"/>
                        </a:rPr>
                        <a:t> Niño3.4 index (El Niño)</a:t>
                      </a:r>
                      <a:endParaRPr lang="en-US" sz="1600" kern="100" dirty="0">
                        <a:effectLst/>
                        <a:latin typeface="Comic Sans MS" panose="030F0702030302020204" pitchFamily="66" charset="0"/>
                        <a:ea typeface="PMingLiU"/>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r>
                        <a:rPr lang="en-US" sz="1600" kern="100" dirty="0">
                          <a:effectLst/>
                          <a:latin typeface="Comic Sans MS" panose="030F0702030302020204" pitchFamily="66" charset="0"/>
                        </a:rPr>
                        <a:t>86% </a:t>
                      </a:r>
                      <a:r>
                        <a:rPr lang="en-US" sz="1600" kern="100" dirty="0">
                          <a:solidFill>
                            <a:srgbClr val="FF0000"/>
                          </a:solidFill>
                          <a:effectLst/>
                          <a:latin typeface="Comic Sans MS" panose="030F0702030302020204" pitchFamily="66" charset="0"/>
                        </a:rPr>
                        <a:t>(57%)</a:t>
                      </a:r>
                      <a:endParaRPr lang="en-US" sz="1600" kern="100" dirty="0">
                        <a:solidFill>
                          <a:srgbClr val="FF0000"/>
                        </a:solidFill>
                        <a:effectLst/>
                        <a:latin typeface="Comic Sans MS" panose="030F0702030302020204" pitchFamily="66" charset="0"/>
                        <a:ea typeface="PMingLiU"/>
                        <a:cs typeface="Times New Roman"/>
                      </a:endParaRPr>
                    </a:p>
                  </a:txBody>
                  <a:tcPr marL="68580" marR="68580" marT="0" marB="0"/>
                </a:tc>
                <a:tc>
                  <a:txBody>
                    <a:bodyPr/>
                    <a:lstStyle/>
                    <a:p>
                      <a:pPr marL="0" marR="0" algn="ctr">
                        <a:spcBef>
                          <a:spcPts val="0"/>
                        </a:spcBef>
                        <a:spcAft>
                          <a:spcPts val="0"/>
                        </a:spcAft>
                      </a:pPr>
                      <a:r>
                        <a:rPr lang="en-US" sz="1600" kern="100" dirty="0">
                          <a:effectLst/>
                          <a:latin typeface="Comic Sans MS" panose="030F0702030302020204" pitchFamily="66" charset="0"/>
                        </a:rPr>
                        <a:t>73%</a:t>
                      </a:r>
                      <a:endParaRPr lang="en-US" sz="1600" kern="100" dirty="0">
                        <a:effectLst/>
                        <a:latin typeface="Comic Sans MS" panose="030F0702030302020204" pitchFamily="66" charset="0"/>
                        <a:ea typeface="PMingLiU"/>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1600" kern="100" dirty="0">
                          <a:effectLst/>
                          <a:latin typeface="Comic Sans MS" panose="030F0702030302020204" pitchFamily="66" charset="0"/>
                        </a:rPr>
                        <a:t>lower </a:t>
                      </a:r>
                      <a:r>
                        <a:rPr lang="en-US" sz="1600" kern="100" dirty="0" err="1">
                          <a:effectLst/>
                          <a:latin typeface="Comic Sans MS" panose="030F0702030302020204" pitchFamily="66" charset="0"/>
                        </a:rPr>
                        <a:t>tercile</a:t>
                      </a:r>
                      <a:r>
                        <a:rPr lang="en-US" sz="1600" kern="100" dirty="0">
                          <a:effectLst/>
                          <a:latin typeface="Comic Sans MS" panose="030F0702030302020204" pitchFamily="66" charset="0"/>
                        </a:rPr>
                        <a:t> Niño3.4 index (La Niña)</a:t>
                      </a:r>
                      <a:endParaRPr lang="en-US" sz="1600" kern="100" dirty="0">
                        <a:effectLst/>
                        <a:latin typeface="Comic Sans MS" panose="030F0702030302020204" pitchFamily="66" charset="0"/>
                        <a:ea typeface="PMingLiU"/>
                        <a:cs typeface="Times New Roman"/>
                      </a:endParaRPr>
                    </a:p>
                  </a:txBody>
                  <a:tcPr marL="68580" marR="68580" marT="0" marB="0">
                    <a:solidFill>
                      <a:schemeClr val="accent1">
                        <a:lumMod val="50000"/>
                      </a:schemeClr>
                    </a:solidFill>
                  </a:tcPr>
                </a:tc>
                <a:tc>
                  <a:txBody>
                    <a:bodyPr/>
                    <a:lstStyle/>
                    <a:p>
                      <a:pPr marL="0" marR="0" algn="ctr">
                        <a:spcBef>
                          <a:spcPts val="0"/>
                        </a:spcBef>
                        <a:spcAft>
                          <a:spcPts val="0"/>
                        </a:spcAft>
                      </a:pPr>
                      <a:r>
                        <a:rPr lang="en-US" sz="1600" kern="100" dirty="0">
                          <a:effectLst/>
                          <a:latin typeface="Comic Sans MS" panose="030F0702030302020204" pitchFamily="66" charset="0"/>
                        </a:rPr>
                        <a:t>86% </a:t>
                      </a:r>
                      <a:r>
                        <a:rPr lang="en-US" sz="1600" kern="100" dirty="0">
                          <a:solidFill>
                            <a:srgbClr val="FF0000"/>
                          </a:solidFill>
                          <a:effectLst/>
                          <a:latin typeface="Comic Sans MS" panose="030F0702030302020204" pitchFamily="66" charset="0"/>
                        </a:rPr>
                        <a:t>(71%)</a:t>
                      </a:r>
                      <a:endParaRPr lang="en-US" sz="1600" kern="100" dirty="0">
                        <a:solidFill>
                          <a:srgbClr val="FF0000"/>
                        </a:solidFill>
                        <a:effectLst/>
                        <a:latin typeface="Comic Sans MS" panose="030F0702030302020204" pitchFamily="66" charset="0"/>
                        <a:ea typeface="PMingLiU"/>
                        <a:cs typeface="Times New Roman"/>
                      </a:endParaRPr>
                    </a:p>
                  </a:txBody>
                  <a:tcPr marL="68580" marR="68580" marT="0" marB="0"/>
                </a:tc>
                <a:tc>
                  <a:txBody>
                    <a:bodyPr/>
                    <a:lstStyle/>
                    <a:p>
                      <a:pPr marL="0" marR="0" algn="ctr">
                        <a:spcBef>
                          <a:spcPts val="0"/>
                        </a:spcBef>
                        <a:spcAft>
                          <a:spcPts val="0"/>
                        </a:spcAft>
                      </a:pPr>
                      <a:r>
                        <a:rPr lang="en-US" sz="1600" kern="100" dirty="0">
                          <a:effectLst/>
                          <a:latin typeface="Comic Sans MS" panose="030F0702030302020204" pitchFamily="66" charset="0"/>
                        </a:rPr>
                        <a:t>82%</a:t>
                      </a:r>
                      <a:endParaRPr lang="en-US" sz="1600" kern="100" dirty="0">
                        <a:effectLst/>
                        <a:latin typeface="Comic Sans MS" panose="030F0702030302020204" pitchFamily="66" charset="0"/>
                        <a:ea typeface="PMingLiU"/>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7" name="Rectangle 2"/>
          <p:cNvSpPr>
            <a:spLocks noChangeArrowheads="1"/>
          </p:cNvSpPr>
          <p:nvPr/>
        </p:nvSpPr>
        <p:spPr bwMode="auto">
          <a:xfrm>
            <a:off x="685800" y="4615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152400" y="882134"/>
            <a:ext cx="2327881" cy="461665"/>
          </a:xfrm>
          <a:prstGeom prst="rect">
            <a:avLst/>
          </a:prstGeom>
          <a:noFill/>
        </p:spPr>
        <p:txBody>
          <a:bodyPr wrap="none" rtlCol="0">
            <a:spAutoFit/>
          </a:bodyPr>
          <a:lstStyle/>
          <a:p>
            <a:r>
              <a:rPr lang="en-US" sz="2400" b="1" dirty="0" err="1" smtClean="0">
                <a:solidFill>
                  <a:srgbClr val="FF0000"/>
                </a:solidFill>
                <a:latin typeface="Comic Sans MS" panose="030F0702030302020204" pitchFamily="66" charset="0"/>
              </a:rPr>
              <a:t>Hindcast</a:t>
            </a:r>
            <a:r>
              <a:rPr lang="en-US" sz="2400" b="1" dirty="0" smtClean="0">
                <a:solidFill>
                  <a:srgbClr val="FF0000"/>
                </a:solidFill>
                <a:latin typeface="Comic Sans MS" panose="030F0702030302020204" pitchFamily="66" charset="0"/>
              </a:rPr>
              <a:t> skills</a:t>
            </a:r>
            <a:endParaRPr lang="en-US" sz="2400" b="1" dirty="0">
              <a:solidFill>
                <a:srgbClr val="FF0000"/>
              </a:solidFill>
              <a:latin typeface="Comic Sans MS" panose="030F0702030302020204" pitchFamily="66" charset="0"/>
            </a:endParaRPr>
          </a:p>
        </p:txBody>
      </p:sp>
      <p:sp>
        <p:nvSpPr>
          <p:cNvPr id="3" name="TextBox 2"/>
          <p:cNvSpPr txBox="1"/>
          <p:nvPr/>
        </p:nvSpPr>
        <p:spPr>
          <a:xfrm>
            <a:off x="5967714" y="772180"/>
            <a:ext cx="2895600" cy="523220"/>
          </a:xfrm>
          <a:prstGeom prst="rect">
            <a:avLst/>
          </a:prstGeom>
          <a:noFill/>
        </p:spPr>
        <p:txBody>
          <a:bodyPr wrap="square" rtlCol="0">
            <a:spAutoFit/>
          </a:bodyPr>
          <a:lstStyle/>
          <a:p>
            <a:r>
              <a:rPr lang="en-US" sz="1400" dirty="0" smtClean="0">
                <a:solidFill>
                  <a:srgbClr val="FF0000"/>
                </a:solidFill>
                <a:latin typeface="Comic Sans MS" panose="030F0702030302020204" pitchFamily="66" charset="0"/>
              </a:rPr>
              <a:t>Multi-model ensemble mean skill (</a:t>
            </a:r>
            <a:r>
              <a:rPr lang="en-US" sz="1400" dirty="0" err="1" smtClean="0">
                <a:solidFill>
                  <a:srgbClr val="FF0000"/>
                </a:solidFill>
                <a:latin typeface="Comic Sans MS" panose="030F0702030302020204" pitchFamily="66" charset="0"/>
              </a:rPr>
              <a:t>Barnston</a:t>
            </a:r>
            <a:r>
              <a:rPr lang="en-US" sz="1400" dirty="0" smtClean="0">
                <a:solidFill>
                  <a:srgbClr val="FF0000"/>
                </a:solidFill>
                <a:latin typeface="Comic Sans MS" panose="030F0702030302020204" pitchFamily="66" charset="0"/>
              </a:rPr>
              <a:t> et al., 2012)</a:t>
            </a:r>
            <a:endParaRPr lang="en-US" sz="1400" dirty="0">
              <a:solidFill>
                <a:srgbClr val="FF0000"/>
              </a:solidFill>
              <a:latin typeface="Comic Sans MS" panose="030F0702030302020204" pitchFamily="66" charset="0"/>
            </a:endParaRPr>
          </a:p>
        </p:txBody>
      </p:sp>
      <p:sp>
        <p:nvSpPr>
          <p:cNvPr id="8" name="TextBox 7"/>
          <p:cNvSpPr txBox="1"/>
          <p:nvPr/>
        </p:nvSpPr>
        <p:spPr>
          <a:xfrm>
            <a:off x="304800" y="4038600"/>
            <a:ext cx="6726521" cy="461665"/>
          </a:xfrm>
          <a:prstGeom prst="rect">
            <a:avLst/>
          </a:prstGeom>
          <a:noFill/>
        </p:spPr>
        <p:txBody>
          <a:bodyPr wrap="none" rtlCol="0">
            <a:spAutoFit/>
          </a:bodyPr>
          <a:lstStyle/>
          <a:p>
            <a:r>
              <a:rPr lang="en-US" altLang="en-US" sz="2400" dirty="0">
                <a:latin typeface="Comic Sans MS" panose="030F0702030302020204" pitchFamily="66" charset="0"/>
                <a:ea typeface="PMingLiU" pitchFamily="18" charset="-120"/>
                <a:cs typeface="Times New Roman" pitchFamily="18" charset="0"/>
              </a:rPr>
              <a:t>Percent correct of six-month ENSO </a:t>
            </a:r>
            <a:r>
              <a:rPr lang="en-US" altLang="en-US" sz="2400" dirty="0" smtClean="0">
                <a:latin typeface="Comic Sans MS" panose="030F0702030302020204" pitchFamily="66" charset="0"/>
                <a:ea typeface="PMingLiU" pitchFamily="18" charset="-120"/>
                <a:cs typeface="Times New Roman" pitchFamily="18" charset="0"/>
              </a:rPr>
              <a:t>forecast</a:t>
            </a:r>
            <a:endParaRPr lang="en-US" sz="2400" dirty="0">
              <a:latin typeface="Comic Sans MS" panose="030F0702030302020204" pitchFamily="66" charset="0"/>
            </a:endParaRPr>
          </a:p>
        </p:txBody>
      </p:sp>
      <p:cxnSp>
        <p:nvCxnSpPr>
          <p:cNvPr id="10" name="Straight Arrow Connector 9"/>
          <p:cNvCxnSpPr/>
          <p:nvPr/>
        </p:nvCxnSpPr>
        <p:spPr>
          <a:xfrm flipH="1">
            <a:off x="5029200" y="1295400"/>
            <a:ext cx="1357614"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029200" y="1295400"/>
            <a:ext cx="1359061" cy="1676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29200" y="6323835"/>
            <a:ext cx="1385104" cy="307777"/>
          </a:xfrm>
          <a:prstGeom prst="rect">
            <a:avLst/>
          </a:prstGeom>
          <a:noFill/>
        </p:spPr>
        <p:txBody>
          <a:bodyPr wrap="square" rtlCol="0">
            <a:spAutoFit/>
          </a:bodyPr>
          <a:lstStyle/>
          <a:p>
            <a:r>
              <a:rPr lang="en-US" sz="1400" dirty="0" smtClean="0">
                <a:solidFill>
                  <a:srgbClr val="FF0000"/>
                </a:solidFill>
                <a:latin typeface="Comic Sans MS" panose="030F0702030302020204" pitchFamily="66" charset="0"/>
              </a:rPr>
              <a:t>Using WWV</a:t>
            </a:r>
            <a:endParaRPr lang="en-US" sz="1400" dirty="0">
              <a:solidFill>
                <a:srgbClr val="FF0000"/>
              </a:solidFill>
              <a:latin typeface="Comic Sans MS" panose="030F0702030302020204" pitchFamily="66" charset="0"/>
            </a:endParaRPr>
          </a:p>
        </p:txBody>
      </p:sp>
      <p:cxnSp>
        <p:nvCxnSpPr>
          <p:cNvPr id="18" name="Straight Arrow Connector 17"/>
          <p:cNvCxnSpPr/>
          <p:nvPr/>
        </p:nvCxnSpPr>
        <p:spPr>
          <a:xfrm flipH="1" flipV="1">
            <a:off x="5473861" y="6096000"/>
            <a:ext cx="1" cy="2278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04800" y="6019800"/>
            <a:ext cx="2486578" cy="307777"/>
          </a:xfrm>
          <a:prstGeom prst="rect">
            <a:avLst/>
          </a:prstGeom>
        </p:spPr>
        <p:txBody>
          <a:bodyPr wrap="none">
            <a:spAutoFit/>
          </a:bodyPr>
          <a:lstStyle/>
          <a:p>
            <a:r>
              <a:rPr lang="en-US" altLang="en-US" sz="1400" dirty="0">
                <a:latin typeface="Comic Sans MS" panose="030F0702030302020204" pitchFamily="66" charset="0"/>
                <a:ea typeface="PMingLiU" pitchFamily="18" charset="-120"/>
                <a:cs typeface="Times New Roman" pitchFamily="18" charset="0"/>
              </a:rPr>
              <a:t>(Larson and Kirtman, 2014) </a:t>
            </a:r>
            <a:endParaRPr lang="en-US" sz="1400" dirty="0"/>
          </a:p>
        </p:txBody>
      </p:sp>
    </p:spTree>
    <p:extLst>
      <p:ext uri="{BB962C8B-B14F-4D97-AF65-F5344CB8AC3E}">
        <p14:creationId xmlns:p14="http://schemas.microsoft.com/office/powerpoint/2010/main" val="282589670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3"/>
          <p:cNvSpPr/>
          <p:nvPr/>
        </p:nvSpPr>
        <p:spPr>
          <a:xfrm>
            <a:off x="3374860" y="4263408"/>
            <a:ext cx="2520009" cy="2520009"/>
          </a:xfrm>
          <a:custGeom>
            <a:avLst/>
            <a:gdLst>
              <a:gd name="connsiteX0" fmla="*/ 0 w 2520009"/>
              <a:gd name="connsiteY0" fmla="*/ 1260005 h 2520009"/>
              <a:gd name="connsiteX1" fmla="*/ 1260005 w 2520009"/>
              <a:gd name="connsiteY1" fmla="*/ 0 h 2520009"/>
              <a:gd name="connsiteX2" fmla="*/ 2520010 w 2520009"/>
              <a:gd name="connsiteY2" fmla="*/ 1260005 h 2520009"/>
              <a:gd name="connsiteX3" fmla="*/ 1260005 w 2520009"/>
              <a:gd name="connsiteY3" fmla="*/ 2520010 h 2520009"/>
              <a:gd name="connsiteX4" fmla="*/ 0 w 2520009"/>
              <a:gd name="connsiteY4" fmla="*/ 1260005 h 252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9" h="2520009">
                <a:moveTo>
                  <a:pt x="0" y="1260005"/>
                </a:moveTo>
                <a:cubicBezTo>
                  <a:pt x="0" y="564123"/>
                  <a:pt x="564123" y="0"/>
                  <a:pt x="1260005" y="0"/>
                </a:cubicBezTo>
                <a:cubicBezTo>
                  <a:pt x="1955887" y="0"/>
                  <a:pt x="2520010" y="564123"/>
                  <a:pt x="2520010" y="1260005"/>
                </a:cubicBezTo>
                <a:cubicBezTo>
                  <a:pt x="2520010" y="1955887"/>
                  <a:pt x="1955887" y="2520010"/>
                  <a:pt x="1260005" y="2520010"/>
                </a:cubicBezTo>
                <a:cubicBezTo>
                  <a:pt x="564123" y="2520010"/>
                  <a:pt x="0" y="1955887"/>
                  <a:pt x="0" y="1260005"/>
                </a:cubicBezTo>
                <a:close/>
              </a:path>
            </a:pathLst>
          </a:custGeom>
          <a:ln w="28575">
            <a:solidFill>
              <a:schemeClr val="tx2"/>
            </a:solidFill>
          </a:ln>
        </p:spPr>
        <p:style>
          <a:lnRef idx="2">
            <a:schemeClr val="dk1"/>
          </a:lnRef>
          <a:fillRef idx="1">
            <a:schemeClr val="lt1"/>
          </a:fillRef>
          <a:effectRef idx="0">
            <a:schemeClr val="dk1"/>
          </a:effectRef>
          <a:fontRef idx="minor">
            <a:schemeClr val="dk1"/>
          </a:fontRef>
        </p:style>
        <p:txBody>
          <a:bodyPr spcFirstLastPara="0" vert="horz" wrap="square" lIns="387462" tIns="387462" rIns="387462" bIns="387462" numCol="1" spcCol="1270" anchor="ctr" anchorCtr="0">
            <a:noAutofit/>
          </a:bodyPr>
          <a:lstStyle/>
          <a:p>
            <a:pPr lvl="0" algn="ctr" defTabSz="1289050">
              <a:lnSpc>
                <a:spcPct val="90000"/>
              </a:lnSpc>
              <a:spcBef>
                <a:spcPct val="0"/>
              </a:spcBef>
              <a:spcAft>
                <a:spcPct val="35000"/>
              </a:spcAft>
            </a:pPr>
            <a:r>
              <a:rPr lang="en-US" altLang="zh-TW" sz="2900" kern="1200" dirty="0">
                <a:solidFill>
                  <a:schemeClr val="tx2"/>
                </a:solidFill>
                <a:latin typeface="Comic Sans MS" panose="030F0702030302020204" pitchFamily="66" charset="0"/>
                <a:cs typeface="Times New Roman" panose="02020603050405020304" pitchFamily="18" charset="0"/>
              </a:rPr>
              <a:t>ENSO Prediction</a:t>
            </a:r>
            <a:endParaRPr lang="zh-TW" altLang="en-US" sz="2900" kern="1200" dirty="0">
              <a:solidFill>
                <a:schemeClr val="tx2"/>
              </a:solidFill>
              <a:latin typeface="Comic Sans MS" panose="030F0702030302020204" pitchFamily="66" charset="0"/>
              <a:cs typeface="Times New Roman" panose="02020603050405020304" pitchFamily="18" charset="0"/>
            </a:endParaRPr>
          </a:p>
        </p:txBody>
      </p:sp>
      <p:sp>
        <p:nvSpPr>
          <p:cNvPr id="5" name="向左箭號 4"/>
          <p:cNvSpPr/>
          <p:nvPr/>
        </p:nvSpPr>
        <p:spPr>
          <a:xfrm rot="12799092">
            <a:off x="1508896" y="3826634"/>
            <a:ext cx="2145030" cy="693955"/>
          </a:xfrm>
          <a:prstGeom prst="leftArrow">
            <a:avLst>
              <a:gd name="adj1" fmla="val 60000"/>
              <a:gd name="adj2" fmla="val 50000"/>
            </a:avLst>
          </a:prstGeom>
          <a:solidFill>
            <a:schemeClr val="bg1">
              <a:lumMod val="6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8" name="手繪多邊形 7"/>
          <p:cNvSpPr/>
          <p:nvPr/>
        </p:nvSpPr>
        <p:spPr>
          <a:xfrm>
            <a:off x="155183" y="3008490"/>
            <a:ext cx="3059998" cy="1152003"/>
          </a:xfrm>
          <a:custGeom>
            <a:avLst/>
            <a:gdLst>
              <a:gd name="connsiteX0" fmla="*/ 0 w 3059998"/>
              <a:gd name="connsiteY0" fmla="*/ 115200 h 1152003"/>
              <a:gd name="connsiteX1" fmla="*/ 115200 w 3059998"/>
              <a:gd name="connsiteY1" fmla="*/ 0 h 1152003"/>
              <a:gd name="connsiteX2" fmla="*/ 2944798 w 3059998"/>
              <a:gd name="connsiteY2" fmla="*/ 0 h 1152003"/>
              <a:gd name="connsiteX3" fmla="*/ 3059998 w 3059998"/>
              <a:gd name="connsiteY3" fmla="*/ 115200 h 1152003"/>
              <a:gd name="connsiteX4" fmla="*/ 3059998 w 3059998"/>
              <a:gd name="connsiteY4" fmla="*/ 1036803 h 1152003"/>
              <a:gd name="connsiteX5" fmla="*/ 2944798 w 3059998"/>
              <a:gd name="connsiteY5" fmla="*/ 1152003 h 1152003"/>
              <a:gd name="connsiteX6" fmla="*/ 115200 w 3059998"/>
              <a:gd name="connsiteY6" fmla="*/ 1152003 h 1152003"/>
              <a:gd name="connsiteX7" fmla="*/ 0 w 3059998"/>
              <a:gd name="connsiteY7" fmla="*/ 1036803 h 1152003"/>
              <a:gd name="connsiteX8" fmla="*/ 0 w 3059998"/>
              <a:gd name="connsiteY8" fmla="*/ 115200 h 115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9998" h="1152003">
                <a:moveTo>
                  <a:pt x="0" y="115200"/>
                </a:moveTo>
                <a:cubicBezTo>
                  <a:pt x="0" y="51577"/>
                  <a:pt x="51577" y="0"/>
                  <a:pt x="115200" y="0"/>
                </a:cubicBezTo>
                <a:lnTo>
                  <a:pt x="2944798" y="0"/>
                </a:lnTo>
                <a:cubicBezTo>
                  <a:pt x="3008421" y="0"/>
                  <a:pt x="3059998" y="51577"/>
                  <a:pt x="3059998" y="115200"/>
                </a:cubicBezTo>
                <a:lnTo>
                  <a:pt x="3059998" y="1036803"/>
                </a:lnTo>
                <a:cubicBezTo>
                  <a:pt x="3059998" y="1100426"/>
                  <a:pt x="3008421" y="1152003"/>
                  <a:pt x="2944798" y="1152003"/>
                </a:cubicBezTo>
                <a:lnTo>
                  <a:pt x="115200" y="1152003"/>
                </a:lnTo>
                <a:cubicBezTo>
                  <a:pt x="51577" y="1152003"/>
                  <a:pt x="0" y="1100426"/>
                  <a:pt x="0" y="1036803"/>
                </a:cubicBezTo>
                <a:lnTo>
                  <a:pt x="0" y="115200"/>
                </a:lnTo>
                <a:close/>
              </a:path>
            </a:pathLst>
          </a:custGeom>
          <a:ln w="28575">
            <a:solidFill>
              <a:schemeClr val="tx2"/>
            </a:solidFill>
          </a:ln>
        </p:spPr>
        <p:style>
          <a:lnRef idx="2">
            <a:schemeClr val="dk1"/>
          </a:lnRef>
          <a:fillRef idx="1">
            <a:schemeClr val="lt1"/>
          </a:fillRef>
          <a:effectRef idx="0">
            <a:schemeClr val="dk1"/>
          </a:effectRef>
          <a:fontRef idx="minor">
            <a:schemeClr val="dk1"/>
          </a:fontRef>
        </p:style>
        <p:txBody>
          <a:bodyPr spcFirstLastPara="0" vert="horz" wrap="square" lIns="94701" tIns="94701" rIns="94701" bIns="94701" numCol="1" spcCol="1270" anchor="ctr" anchorCtr="0">
            <a:noAutofit/>
          </a:bodyPr>
          <a:lstStyle/>
          <a:p>
            <a:pPr lvl="0" algn="ctr" defTabSz="1422400">
              <a:lnSpc>
                <a:spcPct val="90000"/>
              </a:lnSpc>
              <a:spcBef>
                <a:spcPct val="0"/>
              </a:spcBef>
              <a:spcAft>
                <a:spcPct val="35000"/>
              </a:spcAft>
            </a:pPr>
            <a:r>
              <a:rPr lang="en-US" altLang="zh-TW" sz="3200" kern="1200" dirty="0">
                <a:solidFill>
                  <a:schemeClr val="tx2"/>
                </a:solidFill>
                <a:latin typeface="Comic Sans MS" panose="030F0702030302020204" pitchFamily="66" charset="0"/>
                <a:cs typeface="Times New Roman" panose="02020603050405020304" pitchFamily="18" charset="0"/>
              </a:rPr>
              <a:t>Heat content evolution</a:t>
            </a:r>
            <a:endParaRPr lang="zh-TW" altLang="en-US" sz="3200" kern="1200" dirty="0">
              <a:solidFill>
                <a:schemeClr val="tx2"/>
              </a:solidFill>
              <a:latin typeface="Comic Sans MS" panose="030F0702030302020204" pitchFamily="66" charset="0"/>
              <a:cs typeface="Times New Roman" panose="02020603050405020304" pitchFamily="18" charset="0"/>
            </a:endParaRPr>
          </a:p>
        </p:txBody>
      </p:sp>
      <p:sp>
        <p:nvSpPr>
          <p:cNvPr id="10" name="向左箭號 9"/>
          <p:cNvSpPr/>
          <p:nvPr/>
        </p:nvSpPr>
        <p:spPr>
          <a:xfrm rot="16200000">
            <a:off x="3663497" y="2831993"/>
            <a:ext cx="1942735" cy="693955"/>
          </a:xfrm>
          <a:prstGeom prst="leftArrow">
            <a:avLst>
              <a:gd name="adj1" fmla="val 60000"/>
              <a:gd name="adj2" fmla="val 50000"/>
            </a:avLst>
          </a:prstGeom>
          <a:solidFill>
            <a:schemeClr val="bg1">
              <a:lumMod val="6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 name="手繪多邊形 10"/>
          <p:cNvSpPr/>
          <p:nvPr/>
        </p:nvSpPr>
        <p:spPr>
          <a:xfrm>
            <a:off x="3104865" y="1631601"/>
            <a:ext cx="3059998" cy="1152003"/>
          </a:xfrm>
          <a:custGeom>
            <a:avLst/>
            <a:gdLst>
              <a:gd name="connsiteX0" fmla="*/ 0 w 3059998"/>
              <a:gd name="connsiteY0" fmla="*/ 115200 h 1152003"/>
              <a:gd name="connsiteX1" fmla="*/ 115200 w 3059998"/>
              <a:gd name="connsiteY1" fmla="*/ 0 h 1152003"/>
              <a:gd name="connsiteX2" fmla="*/ 2944798 w 3059998"/>
              <a:gd name="connsiteY2" fmla="*/ 0 h 1152003"/>
              <a:gd name="connsiteX3" fmla="*/ 3059998 w 3059998"/>
              <a:gd name="connsiteY3" fmla="*/ 115200 h 1152003"/>
              <a:gd name="connsiteX4" fmla="*/ 3059998 w 3059998"/>
              <a:gd name="connsiteY4" fmla="*/ 1036803 h 1152003"/>
              <a:gd name="connsiteX5" fmla="*/ 2944798 w 3059998"/>
              <a:gd name="connsiteY5" fmla="*/ 1152003 h 1152003"/>
              <a:gd name="connsiteX6" fmla="*/ 115200 w 3059998"/>
              <a:gd name="connsiteY6" fmla="*/ 1152003 h 1152003"/>
              <a:gd name="connsiteX7" fmla="*/ 0 w 3059998"/>
              <a:gd name="connsiteY7" fmla="*/ 1036803 h 1152003"/>
              <a:gd name="connsiteX8" fmla="*/ 0 w 3059998"/>
              <a:gd name="connsiteY8" fmla="*/ 115200 h 115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9998" h="1152003">
                <a:moveTo>
                  <a:pt x="0" y="115200"/>
                </a:moveTo>
                <a:cubicBezTo>
                  <a:pt x="0" y="51577"/>
                  <a:pt x="51577" y="0"/>
                  <a:pt x="115200" y="0"/>
                </a:cubicBezTo>
                <a:lnTo>
                  <a:pt x="2944798" y="0"/>
                </a:lnTo>
                <a:cubicBezTo>
                  <a:pt x="3008421" y="0"/>
                  <a:pt x="3059998" y="51577"/>
                  <a:pt x="3059998" y="115200"/>
                </a:cubicBezTo>
                <a:lnTo>
                  <a:pt x="3059998" y="1036803"/>
                </a:lnTo>
                <a:cubicBezTo>
                  <a:pt x="3059998" y="1100426"/>
                  <a:pt x="3008421" y="1152003"/>
                  <a:pt x="2944798" y="1152003"/>
                </a:cubicBezTo>
                <a:lnTo>
                  <a:pt x="115200" y="1152003"/>
                </a:lnTo>
                <a:cubicBezTo>
                  <a:pt x="51577" y="1152003"/>
                  <a:pt x="0" y="1100426"/>
                  <a:pt x="0" y="1036803"/>
                </a:cubicBezTo>
                <a:lnTo>
                  <a:pt x="0" y="115200"/>
                </a:lnTo>
                <a:close/>
              </a:path>
            </a:pathLst>
          </a:custGeom>
          <a:ln w="28575">
            <a:solidFill>
              <a:schemeClr val="tx2"/>
            </a:solidFill>
          </a:ln>
        </p:spPr>
        <p:style>
          <a:lnRef idx="2">
            <a:schemeClr val="dk1"/>
          </a:lnRef>
          <a:fillRef idx="1">
            <a:schemeClr val="lt1"/>
          </a:fillRef>
          <a:effectRef idx="0">
            <a:schemeClr val="dk1"/>
          </a:effectRef>
          <a:fontRef idx="minor">
            <a:schemeClr val="dk1"/>
          </a:fontRef>
        </p:style>
        <p:txBody>
          <a:bodyPr spcFirstLastPara="0" vert="horz" wrap="square" lIns="94701" tIns="94701" rIns="94701" bIns="94701" numCol="1" spcCol="1270" anchor="ctr" anchorCtr="0">
            <a:noAutofit/>
          </a:bodyPr>
          <a:lstStyle/>
          <a:p>
            <a:pPr lvl="0" algn="ctr" defTabSz="1422400">
              <a:lnSpc>
                <a:spcPct val="90000"/>
              </a:lnSpc>
              <a:spcBef>
                <a:spcPct val="0"/>
              </a:spcBef>
              <a:spcAft>
                <a:spcPct val="35000"/>
              </a:spcAft>
            </a:pPr>
            <a:r>
              <a:rPr lang="en-US" altLang="zh-TW" sz="3200" kern="1200" dirty="0">
                <a:solidFill>
                  <a:schemeClr val="tx2"/>
                </a:solidFill>
                <a:latin typeface="Comic Sans MS" panose="030F0702030302020204" pitchFamily="66" charset="0"/>
                <a:cs typeface="Times New Roman" panose="02020603050405020304" pitchFamily="18" charset="0"/>
              </a:rPr>
              <a:t>Ocean-</a:t>
            </a:r>
            <a:r>
              <a:rPr lang="en-US" altLang="zh-TW" sz="3200" kern="1200" dirty="0" err="1">
                <a:solidFill>
                  <a:schemeClr val="tx2"/>
                </a:solidFill>
                <a:latin typeface="Comic Sans MS" panose="030F0702030302020204" pitchFamily="66" charset="0"/>
                <a:cs typeface="Times New Roman" panose="02020603050405020304" pitchFamily="18" charset="0"/>
              </a:rPr>
              <a:t>Atm</a:t>
            </a:r>
            <a:r>
              <a:rPr lang="en-US" altLang="zh-TW" sz="3200" kern="1200" dirty="0">
                <a:solidFill>
                  <a:schemeClr val="tx2"/>
                </a:solidFill>
                <a:latin typeface="Comic Sans MS" panose="030F0702030302020204" pitchFamily="66" charset="0"/>
                <a:cs typeface="Times New Roman" panose="02020603050405020304" pitchFamily="18" charset="0"/>
              </a:rPr>
              <a:t> </a:t>
            </a:r>
            <a:r>
              <a:rPr lang="en-US" altLang="zh-TW" sz="3200" kern="1200" dirty="0" smtClean="0">
                <a:solidFill>
                  <a:schemeClr val="tx2"/>
                </a:solidFill>
                <a:latin typeface="Comic Sans MS" panose="030F0702030302020204" pitchFamily="66" charset="0"/>
                <a:cs typeface="Times New Roman" panose="02020603050405020304" pitchFamily="18" charset="0"/>
              </a:rPr>
              <a:t>coupling </a:t>
            </a:r>
            <a:endParaRPr lang="zh-TW" altLang="en-US" sz="3200" kern="1200" dirty="0">
              <a:solidFill>
                <a:schemeClr val="tx2"/>
              </a:solidFill>
              <a:latin typeface="Comic Sans MS" panose="030F0702030302020204" pitchFamily="66" charset="0"/>
              <a:cs typeface="Times New Roman" panose="02020603050405020304" pitchFamily="18" charset="0"/>
            </a:endParaRPr>
          </a:p>
        </p:txBody>
      </p:sp>
      <p:sp>
        <p:nvSpPr>
          <p:cNvPr id="9" name="矩形 8">
            <a:extLst>
              <a:ext uri="{FF2B5EF4-FFF2-40B4-BE49-F238E27FC236}">
                <a16:creationId xmlns:a16="http://schemas.microsoft.com/office/drawing/2014/main" id="{602AF522-B73B-42A5-97E2-127111D5A46F}"/>
              </a:ext>
            </a:extLst>
          </p:cNvPr>
          <p:cNvSpPr/>
          <p:nvPr/>
        </p:nvSpPr>
        <p:spPr>
          <a:xfrm>
            <a:off x="1461559" y="476166"/>
            <a:ext cx="6514925" cy="646331"/>
          </a:xfrm>
          <a:prstGeom prst="rect">
            <a:avLst/>
          </a:prstGeom>
        </p:spPr>
        <p:txBody>
          <a:bodyPr wrap="none">
            <a:spAutoFit/>
          </a:bodyPr>
          <a:lstStyle/>
          <a:p>
            <a:r>
              <a:rPr lang="en-US" altLang="zh-TW" sz="3600" b="1" dirty="0">
                <a:solidFill>
                  <a:srgbClr val="0000FF"/>
                </a:solidFill>
                <a:latin typeface="Comic Sans MS" panose="030F0702030302020204" pitchFamily="66" charset="0"/>
              </a:rPr>
              <a:t>A </a:t>
            </a:r>
            <a:r>
              <a:rPr lang="en-US" altLang="zh-TW" sz="3600" b="1" dirty="0" smtClean="0">
                <a:solidFill>
                  <a:srgbClr val="0000FF"/>
                </a:solidFill>
                <a:latin typeface="Comic Sans MS" panose="030F0702030302020204" pitchFamily="66" charset="0"/>
              </a:rPr>
              <a:t>modified </a:t>
            </a:r>
            <a:r>
              <a:rPr lang="en-US" altLang="zh-TW" sz="3600" b="1" dirty="0">
                <a:solidFill>
                  <a:srgbClr val="0000FF"/>
                </a:solidFill>
                <a:latin typeface="Comic Sans MS" panose="030F0702030302020204" pitchFamily="66" charset="0"/>
              </a:rPr>
              <a:t>statistical model</a:t>
            </a:r>
          </a:p>
        </p:txBody>
      </p:sp>
      <p:sp>
        <p:nvSpPr>
          <p:cNvPr id="7" name="矩形 6">
            <a:extLst>
              <a:ext uri="{FF2B5EF4-FFF2-40B4-BE49-F238E27FC236}">
                <a16:creationId xmlns:a16="http://schemas.microsoft.com/office/drawing/2014/main" id="{893E0349-BCDA-48E4-AA2F-4B5A1DFDB27C}"/>
              </a:ext>
            </a:extLst>
          </p:cNvPr>
          <p:cNvSpPr/>
          <p:nvPr/>
        </p:nvSpPr>
        <p:spPr>
          <a:xfrm>
            <a:off x="965430" y="1215400"/>
            <a:ext cx="7338869" cy="523220"/>
          </a:xfrm>
          <a:prstGeom prst="rect">
            <a:avLst/>
          </a:prstGeom>
        </p:spPr>
        <p:txBody>
          <a:bodyPr wrap="none">
            <a:spAutoFit/>
          </a:bodyPr>
          <a:lstStyle/>
          <a:p>
            <a:pPr defTabSz="685800"/>
            <a:r>
              <a:rPr lang="en-US" altLang="zh-TW" sz="2800" dirty="0">
                <a:solidFill>
                  <a:srgbClr val="FF0000"/>
                </a:solidFill>
                <a:latin typeface="Comic Sans MS" panose="030F0702030302020204" pitchFamily="66" charset="0"/>
                <a:ea typeface="新細明體" panose="02020500000000000000" pitchFamily="18" charset="-120"/>
              </a:rPr>
              <a:t>Normalized ENSO Prediction Index (</a:t>
            </a:r>
            <a:r>
              <a:rPr lang="en-US" altLang="zh-TW" sz="2800" dirty="0" err="1">
                <a:solidFill>
                  <a:srgbClr val="FF0000"/>
                </a:solidFill>
                <a:latin typeface="Comic Sans MS" panose="030F0702030302020204" pitchFamily="66" charset="0"/>
                <a:ea typeface="新細明體" panose="02020500000000000000" pitchFamily="18" charset="-120"/>
              </a:rPr>
              <a:t>nEPI</a:t>
            </a:r>
            <a:r>
              <a:rPr lang="en-US" altLang="zh-TW" sz="2800" dirty="0">
                <a:solidFill>
                  <a:srgbClr val="FF0000"/>
                </a:solidFill>
                <a:latin typeface="Comic Sans MS" panose="030F0702030302020204" pitchFamily="66" charset="0"/>
                <a:ea typeface="新細明體" panose="02020500000000000000" pitchFamily="18" charset="-120"/>
              </a:rPr>
              <a:t>)</a:t>
            </a:r>
          </a:p>
        </p:txBody>
      </p:sp>
      <p:sp>
        <p:nvSpPr>
          <p:cNvPr id="14" name="文字方塊 13"/>
          <p:cNvSpPr txBox="1"/>
          <p:nvPr/>
        </p:nvSpPr>
        <p:spPr>
          <a:xfrm>
            <a:off x="831534" y="5363564"/>
            <a:ext cx="2430474" cy="400110"/>
          </a:xfrm>
          <a:prstGeom prst="rect">
            <a:avLst/>
          </a:prstGeom>
          <a:noFill/>
        </p:spPr>
        <p:txBody>
          <a:bodyPr wrap="none" rtlCol="0">
            <a:spAutoFit/>
          </a:bodyPr>
          <a:lstStyle/>
          <a:p>
            <a:r>
              <a:rPr lang="en-US" altLang="zh-TW" sz="2000" dirty="0" smtClean="0">
                <a:latin typeface="Comic Sans MS" panose="030F0702030302020204" pitchFamily="66" charset="0"/>
              </a:rPr>
              <a:t>Tseng et al. (2016)</a:t>
            </a:r>
            <a:endParaRPr lang="zh-TW" altLang="en-US" sz="2000" dirty="0">
              <a:latin typeface="Comic Sans MS" panose="030F0702030302020204" pitchFamily="66" charset="0"/>
            </a:endParaRPr>
          </a:p>
        </p:txBody>
      </p:sp>
      <p:sp>
        <p:nvSpPr>
          <p:cNvPr id="12" name="向左箭號 11"/>
          <p:cNvSpPr/>
          <p:nvPr/>
        </p:nvSpPr>
        <p:spPr>
          <a:xfrm rot="19543704">
            <a:off x="5599201" y="3842521"/>
            <a:ext cx="1986384" cy="693955"/>
          </a:xfrm>
          <a:prstGeom prst="leftArrow">
            <a:avLst>
              <a:gd name="adj1" fmla="val 60000"/>
              <a:gd name="adj2" fmla="val 50000"/>
            </a:avLst>
          </a:prstGeom>
          <a:solidFill>
            <a:schemeClr val="bg1">
              <a:lumMod val="6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3" name="手繪多邊形 12"/>
          <p:cNvSpPr/>
          <p:nvPr/>
        </p:nvSpPr>
        <p:spPr>
          <a:xfrm>
            <a:off x="5883145" y="3054214"/>
            <a:ext cx="3059998" cy="1152003"/>
          </a:xfrm>
          <a:custGeom>
            <a:avLst/>
            <a:gdLst>
              <a:gd name="connsiteX0" fmla="*/ 0 w 3059998"/>
              <a:gd name="connsiteY0" fmla="*/ 115200 h 1152003"/>
              <a:gd name="connsiteX1" fmla="*/ 115200 w 3059998"/>
              <a:gd name="connsiteY1" fmla="*/ 0 h 1152003"/>
              <a:gd name="connsiteX2" fmla="*/ 2944798 w 3059998"/>
              <a:gd name="connsiteY2" fmla="*/ 0 h 1152003"/>
              <a:gd name="connsiteX3" fmla="*/ 3059998 w 3059998"/>
              <a:gd name="connsiteY3" fmla="*/ 115200 h 1152003"/>
              <a:gd name="connsiteX4" fmla="*/ 3059998 w 3059998"/>
              <a:gd name="connsiteY4" fmla="*/ 1036803 h 1152003"/>
              <a:gd name="connsiteX5" fmla="*/ 2944798 w 3059998"/>
              <a:gd name="connsiteY5" fmla="*/ 1152003 h 1152003"/>
              <a:gd name="connsiteX6" fmla="*/ 115200 w 3059998"/>
              <a:gd name="connsiteY6" fmla="*/ 1152003 h 1152003"/>
              <a:gd name="connsiteX7" fmla="*/ 0 w 3059998"/>
              <a:gd name="connsiteY7" fmla="*/ 1036803 h 1152003"/>
              <a:gd name="connsiteX8" fmla="*/ 0 w 3059998"/>
              <a:gd name="connsiteY8" fmla="*/ 115200 h 115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9998" h="1152003">
                <a:moveTo>
                  <a:pt x="0" y="115200"/>
                </a:moveTo>
                <a:cubicBezTo>
                  <a:pt x="0" y="51577"/>
                  <a:pt x="51577" y="0"/>
                  <a:pt x="115200" y="0"/>
                </a:cubicBezTo>
                <a:lnTo>
                  <a:pt x="2944798" y="0"/>
                </a:lnTo>
                <a:cubicBezTo>
                  <a:pt x="3008421" y="0"/>
                  <a:pt x="3059998" y="51577"/>
                  <a:pt x="3059998" y="115200"/>
                </a:cubicBezTo>
                <a:lnTo>
                  <a:pt x="3059998" y="1036803"/>
                </a:lnTo>
                <a:cubicBezTo>
                  <a:pt x="3059998" y="1100426"/>
                  <a:pt x="3008421" y="1152003"/>
                  <a:pt x="2944798" y="1152003"/>
                </a:cubicBezTo>
                <a:lnTo>
                  <a:pt x="115200" y="1152003"/>
                </a:lnTo>
                <a:cubicBezTo>
                  <a:pt x="51577" y="1152003"/>
                  <a:pt x="0" y="1100426"/>
                  <a:pt x="0" y="1036803"/>
                </a:cubicBezTo>
                <a:lnTo>
                  <a:pt x="0" y="115200"/>
                </a:lnTo>
                <a:close/>
              </a:path>
            </a:pathLst>
          </a:custGeom>
          <a:ln w="28575">
            <a:solidFill>
              <a:schemeClr val="tx2"/>
            </a:solidFill>
          </a:ln>
        </p:spPr>
        <p:style>
          <a:lnRef idx="2">
            <a:schemeClr val="dk1"/>
          </a:lnRef>
          <a:fillRef idx="1">
            <a:schemeClr val="lt1"/>
          </a:fillRef>
          <a:effectRef idx="0">
            <a:schemeClr val="dk1"/>
          </a:effectRef>
          <a:fontRef idx="minor">
            <a:schemeClr val="dk1"/>
          </a:fontRef>
        </p:style>
        <p:txBody>
          <a:bodyPr spcFirstLastPara="0" vert="horz" wrap="square" lIns="94701" tIns="94701" rIns="94701" bIns="94701" numCol="1" spcCol="1270" anchor="ctr" anchorCtr="0">
            <a:noAutofit/>
          </a:bodyPr>
          <a:lstStyle/>
          <a:p>
            <a:pPr lvl="0" algn="ctr" defTabSz="1422400">
              <a:lnSpc>
                <a:spcPct val="90000"/>
              </a:lnSpc>
              <a:spcBef>
                <a:spcPct val="0"/>
              </a:spcBef>
              <a:spcAft>
                <a:spcPct val="35000"/>
              </a:spcAft>
            </a:pPr>
            <a:r>
              <a:rPr lang="en-US" altLang="zh-TW" sz="3200" kern="1200" dirty="0">
                <a:solidFill>
                  <a:schemeClr val="tx2"/>
                </a:solidFill>
                <a:latin typeface="Comic Sans MS" panose="030F0702030302020204" pitchFamily="66" charset="0"/>
                <a:ea typeface="新細明體" panose="02020500000000000000" pitchFamily="18" charset="-120"/>
                <a:cs typeface="Times New Roman" panose="02020603050405020304" pitchFamily="18" charset="0"/>
              </a:rPr>
              <a:t>Extra-tropical forcing</a:t>
            </a:r>
            <a:endParaRPr lang="zh-TW" altLang="en-US" sz="3200" kern="1200" dirty="0">
              <a:solidFill>
                <a:schemeClr val="tx2"/>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13985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85800" y="609600"/>
            <a:ext cx="1322798" cy="707886"/>
          </a:xfrm>
          <a:prstGeom prst="rect">
            <a:avLst/>
          </a:prstGeom>
          <a:noFill/>
        </p:spPr>
        <p:txBody>
          <a:bodyPr wrap="none" rtlCol="0">
            <a:spAutoFit/>
          </a:bodyPr>
          <a:lstStyle/>
          <a:p>
            <a:r>
              <a:rPr lang="en-US" altLang="zh-TW" sz="4000" dirty="0">
                <a:solidFill>
                  <a:srgbClr val="000000"/>
                </a:solidFill>
                <a:latin typeface="Comic Sans MS" panose="030F0702030302020204" pitchFamily="66" charset="0"/>
                <a:cs typeface="Times New Roman" panose="02020603050405020304" pitchFamily="18" charset="0"/>
              </a:rPr>
              <a:t>Data</a:t>
            </a:r>
            <a:endParaRPr lang="zh-TW" altLang="en-US" sz="4800" dirty="0">
              <a:solidFill>
                <a:srgbClr val="000000"/>
              </a:solidFill>
              <a:latin typeface="Comic Sans MS" panose="030F0702030302020204" pitchFamily="66" charset="0"/>
              <a:cs typeface="Times New Roman" panose="02020603050405020304" pitchFamily="18" charset="0"/>
            </a:endParaRPr>
          </a:p>
        </p:txBody>
      </p:sp>
      <p:sp>
        <p:nvSpPr>
          <p:cNvPr id="7" name="文字方塊 6"/>
          <p:cNvSpPr txBox="1"/>
          <p:nvPr/>
        </p:nvSpPr>
        <p:spPr>
          <a:xfrm>
            <a:off x="2427203" y="1648610"/>
            <a:ext cx="6489277" cy="400110"/>
          </a:xfrm>
          <a:prstGeom prst="rect">
            <a:avLst/>
          </a:prstGeom>
          <a:noFill/>
        </p:spPr>
        <p:txBody>
          <a:bodyPr wrap="none" rtlCol="0">
            <a:spAutoFit/>
          </a:bodyPr>
          <a:lstStyle/>
          <a:p>
            <a:r>
              <a:rPr lang="en-US" altLang="zh-TW" sz="2000" dirty="0">
                <a:solidFill>
                  <a:srgbClr val="000000"/>
                </a:solidFill>
                <a:latin typeface="Comic Sans MS" panose="030F0702030302020204" pitchFamily="66" charset="0"/>
                <a:cs typeface="Times New Roman" panose="02020603050405020304" pitchFamily="18" charset="0"/>
              </a:rPr>
              <a:t>Period: 1980-2018</a:t>
            </a:r>
            <a:r>
              <a:rPr lang="zh-TW" altLang="en-US" sz="2000" dirty="0">
                <a:solidFill>
                  <a:srgbClr val="000000"/>
                </a:solidFill>
                <a:latin typeface="Comic Sans MS" panose="030F0702030302020204" pitchFamily="66" charset="0"/>
                <a:cs typeface="Times New Roman" panose="02020603050405020304" pitchFamily="18" charset="0"/>
              </a:rPr>
              <a:t>                                   </a:t>
            </a:r>
            <a:r>
              <a:rPr lang="en-US" altLang="zh-TW" sz="2000" dirty="0">
                <a:solidFill>
                  <a:srgbClr val="000000"/>
                </a:solidFill>
                <a:latin typeface="Comic Sans MS" panose="030F0702030302020204" pitchFamily="66" charset="0"/>
                <a:cs typeface="Times New Roman" panose="02020603050405020304" pitchFamily="18" charset="0"/>
              </a:rPr>
              <a:t>Pentad</a:t>
            </a:r>
            <a:r>
              <a:rPr lang="zh-TW" altLang="en-US" sz="2000" dirty="0">
                <a:solidFill>
                  <a:srgbClr val="000000"/>
                </a:solidFill>
                <a:latin typeface="Comic Sans MS" panose="030F0702030302020204" pitchFamily="66" charset="0"/>
                <a:cs typeface="Times New Roman" panose="02020603050405020304" pitchFamily="18" charset="0"/>
              </a:rPr>
              <a:t> </a:t>
            </a:r>
            <a:r>
              <a:rPr lang="en-US" altLang="zh-TW" sz="2000" dirty="0">
                <a:solidFill>
                  <a:srgbClr val="000000"/>
                </a:solidFill>
                <a:latin typeface="Comic Sans MS" panose="030F0702030302020204" pitchFamily="66" charset="0"/>
                <a:cs typeface="Times New Roman" panose="02020603050405020304" pitchFamily="18" charset="0"/>
              </a:rPr>
              <a:t>data</a:t>
            </a:r>
            <a:endParaRPr lang="zh-TW" altLang="en-US" sz="2000" dirty="0">
              <a:solidFill>
                <a:srgbClr val="000000"/>
              </a:solidFill>
              <a:latin typeface="Comic Sans MS" panose="030F0702030302020204" pitchFamily="66" charset="0"/>
              <a:cs typeface="Times New Roman" panose="02020603050405020304" pitchFamily="18" charset="0"/>
            </a:endParaRPr>
          </a:p>
        </p:txBody>
      </p:sp>
      <p:graphicFrame>
        <p:nvGraphicFramePr>
          <p:cNvPr id="5" name="資料庫圖表 4"/>
          <p:cNvGraphicFramePr/>
          <p:nvPr>
            <p:extLst>
              <p:ext uri="{D42A27DB-BD31-4B8C-83A1-F6EECF244321}">
                <p14:modId xmlns:p14="http://schemas.microsoft.com/office/powerpoint/2010/main" val="890558740"/>
              </p:ext>
            </p:extLst>
          </p:nvPr>
        </p:nvGraphicFramePr>
        <p:xfrm>
          <a:off x="0" y="2048720"/>
          <a:ext cx="9066799" cy="3449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850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14576</TotalTime>
  <Words>2917</Words>
  <Application>Microsoft Office PowerPoint</Application>
  <PresentationFormat>如螢幕大小 (4:3)</PresentationFormat>
  <Paragraphs>350</Paragraphs>
  <Slides>33</Slides>
  <Notes>22</Notes>
  <HiddenSlides>0</HiddenSlides>
  <MMClips>0</MMClips>
  <ScaleCrop>false</ScaleCrop>
  <HeadingPairs>
    <vt:vector size="6" baseType="variant">
      <vt:variant>
        <vt:lpstr>使用字型</vt:lpstr>
      </vt:variant>
      <vt:variant>
        <vt:i4>18</vt:i4>
      </vt:variant>
      <vt:variant>
        <vt:lpstr>佈景主題</vt:lpstr>
      </vt:variant>
      <vt:variant>
        <vt:i4>1</vt:i4>
      </vt:variant>
      <vt:variant>
        <vt:lpstr>投影片標題</vt:lpstr>
      </vt:variant>
      <vt:variant>
        <vt:i4>33</vt:i4>
      </vt:variant>
    </vt:vector>
  </HeadingPairs>
  <TitlesOfParts>
    <vt:vector size="52" baseType="lpstr">
      <vt:lpstr>Arial Unicode MS</vt:lpstr>
      <vt:lpstr>MS PGothic</vt:lpstr>
      <vt:lpstr>SimHei</vt:lpstr>
      <vt:lpstr>SimSun</vt:lpstr>
      <vt:lpstr>微軟正黑體</vt:lpstr>
      <vt:lpstr>新細明體</vt:lpstr>
      <vt:lpstr>新細明體</vt:lpstr>
      <vt:lpstr>Arial</vt:lpstr>
      <vt:lpstr>Calibri</vt:lpstr>
      <vt:lpstr>Cambria Math</vt:lpstr>
      <vt:lpstr>Century Gothic</vt:lpstr>
      <vt:lpstr>Comic Sans MS</vt:lpstr>
      <vt:lpstr>Courier New</vt:lpstr>
      <vt:lpstr>Palatino Linotype</vt:lpstr>
      <vt:lpstr>Symbol</vt:lpstr>
      <vt:lpstr>Times New Roman</vt:lpstr>
      <vt:lpstr>Verdana</vt:lpstr>
      <vt:lpstr>Wingdings</vt:lpstr>
      <vt:lpstr>Executive</vt:lpstr>
      <vt:lpstr>PowerPoint 簡報</vt:lpstr>
      <vt:lpstr>2018 June Global SST Anomaly and Anomaly Tendency</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What happens in 2018?</vt:lpstr>
      <vt:lpstr>2018 June Global SST Anomaly (0C) and Anomaly Tendency</vt:lpstr>
      <vt:lpstr>PowerPoint 簡報</vt:lpstr>
      <vt:lpstr>Equatorial SST, Surface Zonal  and HC300 Anomalies</vt:lpstr>
      <vt:lpstr>PowerPoint 簡報</vt:lpstr>
      <vt:lpstr>PowerPoint 簡報</vt:lpstr>
      <vt:lpstr>PowerPoint 簡報</vt:lpstr>
      <vt:lpstr>PowerPoint 簡報</vt:lpstr>
      <vt:lpstr>PowerPoint 簡報</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Representation of Coastal and Estuarine Processes in Earth System Models</dc:title>
  <dc:creator>yncl</dc:creator>
  <cp:lastModifiedBy>user</cp:lastModifiedBy>
  <cp:revision>822</cp:revision>
  <dcterms:created xsi:type="dcterms:W3CDTF">2012-04-04T20:43:20Z</dcterms:created>
  <dcterms:modified xsi:type="dcterms:W3CDTF">2018-08-28T16:45:17Z</dcterms:modified>
</cp:coreProperties>
</file>