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7" r:id="rId2"/>
    <p:sldId id="423" r:id="rId3"/>
    <p:sldId id="418" r:id="rId4"/>
    <p:sldId id="419" r:id="rId5"/>
    <p:sldId id="420" r:id="rId6"/>
    <p:sldId id="421" r:id="rId7"/>
    <p:sldId id="422" r:id="rId8"/>
    <p:sldId id="416" r:id="rId9"/>
    <p:sldId id="433" r:id="rId10"/>
    <p:sldId id="434" r:id="rId11"/>
    <p:sldId id="435" r:id="rId12"/>
    <p:sldId id="387" r:id="rId13"/>
    <p:sldId id="388" r:id="rId14"/>
    <p:sldId id="411" r:id="rId15"/>
    <p:sldId id="425" r:id="rId16"/>
    <p:sldId id="426" r:id="rId17"/>
    <p:sldId id="430" r:id="rId18"/>
    <p:sldId id="408" r:id="rId19"/>
    <p:sldId id="432" r:id="rId20"/>
    <p:sldId id="407" r:id="rId21"/>
    <p:sldId id="409" r:id="rId22"/>
    <p:sldId id="389" r:id="rId23"/>
    <p:sldId id="412" r:id="rId24"/>
    <p:sldId id="390" r:id="rId25"/>
    <p:sldId id="391" r:id="rId26"/>
    <p:sldId id="414" r:id="rId27"/>
    <p:sldId id="413" r:id="rId28"/>
    <p:sldId id="392" r:id="rId29"/>
    <p:sldId id="410" r:id="rId30"/>
    <p:sldId id="395" r:id="rId31"/>
    <p:sldId id="397" r:id="rId32"/>
    <p:sldId id="415" r:id="rId33"/>
    <p:sldId id="417" r:id="rId34"/>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00"/>
    <a:srgbClr val="CC6600"/>
    <a:srgbClr val="660066"/>
    <a:srgbClr val="990099"/>
    <a:srgbClr val="CC3300"/>
    <a:srgbClr val="002060"/>
    <a:srgbClr val="F9F9F9"/>
    <a:srgbClr val="FF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autoAdjust="0"/>
    <p:restoredTop sz="71685" autoAdjust="0"/>
  </p:normalViewPr>
  <p:slideViewPr>
    <p:cSldViewPr showGuides="1">
      <p:cViewPr varScale="1">
        <p:scale>
          <a:sx n="70" d="100"/>
          <a:sy n="70" d="100"/>
        </p:scale>
        <p:origin x="810" y="72"/>
      </p:cViewPr>
      <p:guideLst>
        <p:guide orient="horz" pos="2160"/>
        <p:guide pos="2880"/>
      </p:guideLst>
    </p:cSldViewPr>
  </p:slideViewPr>
  <p:outlineViewPr>
    <p:cViewPr>
      <p:scale>
        <a:sx n="33" d="100"/>
        <a:sy n="33" d="100"/>
      </p:scale>
      <p:origin x="0" y="-10242"/>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561C579-97CA-4DDA-98FF-63A145631796}" type="datetimeFigureOut">
              <a:rPr lang="zh-TW" altLang="en-US" smtClean="0"/>
              <a:t>2019/10/23</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4288B3-829E-46FF-BC55-CA27013DC5E5}" type="slidenum">
              <a:rPr lang="zh-TW" altLang="en-US" smtClean="0"/>
              <a:t>‹#›</a:t>
            </a:fld>
            <a:endParaRPr lang="zh-TW" altLang="en-US"/>
          </a:p>
        </p:txBody>
      </p:sp>
    </p:spTree>
    <p:extLst>
      <p:ext uri="{BB962C8B-B14F-4D97-AF65-F5344CB8AC3E}">
        <p14:creationId xmlns:p14="http://schemas.microsoft.com/office/powerpoint/2010/main" val="130078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A57F4E-B227-4039-BF45-A5CCC31F1F0E}" type="datetimeFigureOut">
              <a:rPr lang="en-US" smtClean="0"/>
              <a:t>10/23/2019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4A751F-5D27-4804-B5AC-2C3CDD54B4FB}" type="slidenum">
              <a:rPr lang="en-US" smtClean="0"/>
              <a:t>‹#›</a:t>
            </a:fld>
            <a:endParaRPr lang="en-US"/>
          </a:p>
        </p:txBody>
      </p:sp>
    </p:spTree>
    <p:extLst>
      <p:ext uri="{BB962C8B-B14F-4D97-AF65-F5344CB8AC3E}">
        <p14:creationId xmlns:p14="http://schemas.microsoft.com/office/powerpoint/2010/main" val="365430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ola.gmu.edu/grad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thank</a:t>
            </a:r>
            <a:r>
              <a:rPr lang="en-US" baseline="0" dirty="0" smtClean="0"/>
              <a:t> you very much for your coming for the first talk today!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solidFill>
                  <a:srgbClr val="0000FF"/>
                </a:solidFill>
                <a:latin typeface="Comic Sans MS" panose="030F0702030302020204" pitchFamily="66" charset="0"/>
              </a:rPr>
              <a:t>Pacific climate variability and the ENSO prediction</a:t>
            </a:r>
            <a:endParaRPr lang="zh-TW" altLang="zh-TW" sz="1200" b="1" dirty="0" smtClean="0">
              <a:solidFill>
                <a:srgbClr val="0000FF"/>
              </a:solidFill>
              <a:latin typeface="Comic Sans MS" panose="030F0702030302020204" pitchFamily="66" charset="0"/>
            </a:endParaRPr>
          </a:p>
          <a:p>
            <a:endParaRPr lang="en-US" dirty="0" smtClean="0"/>
          </a:p>
        </p:txBody>
      </p:sp>
      <p:sp>
        <p:nvSpPr>
          <p:cNvPr id="4" name="Slide Number Placeholder 3"/>
          <p:cNvSpPr>
            <a:spLocks noGrp="1"/>
          </p:cNvSpPr>
          <p:nvPr>
            <p:ph type="sldNum" sz="quarter" idx="10"/>
          </p:nvPr>
        </p:nvSpPr>
        <p:spPr/>
        <p:txBody>
          <a:bodyPr/>
          <a:lstStyle/>
          <a:p>
            <a:fld id="{03BAC2CD-808D-4BA3-8111-64BF2C1E9854}" type="slidenum">
              <a:rPr lang="en-US" smtClean="0"/>
              <a:pPr/>
              <a:t>1</a:t>
            </a:fld>
            <a:endParaRPr lang="en-US"/>
          </a:p>
        </p:txBody>
      </p:sp>
    </p:spTree>
    <p:extLst>
      <p:ext uri="{BB962C8B-B14F-4D97-AF65-F5344CB8AC3E}">
        <p14:creationId xmlns:p14="http://schemas.microsoft.com/office/powerpoint/2010/main" val="350247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66563"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https://origin.cpc.ncep.noaa.gov/products/GODAS/ocean_briefing_new/mnth_sst_sstdiff_glb_xy.gif</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itchFamily="34" charset="0"/>
                <a:ea typeface="SimSun" pitchFamily="2" charset="-122"/>
              </a:rPr>
              <a:t>Fig. G1. Sea surface temperature anomalies (top) and anomaly tendency (bottom). Data are derived from the NCEP OI SST analysis, and a</a:t>
            </a:r>
            <a:r>
              <a:rPr lang="en-GB" altLang="en-US" sz="1200" b="1" dirty="0" smtClean="0">
                <a:solidFill>
                  <a:srgbClr val="000000"/>
                </a:solidFill>
                <a:latin typeface="Verdana" pitchFamily="34" charset="0"/>
                <a:cs typeface="Times New Roman" pitchFamily="18" charset="0"/>
              </a:rPr>
              <a:t>nomalies are departures from the 1981-2010 base period means.</a:t>
            </a:r>
          </a:p>
          <a:p>
            <a:endParaRPr lang="en-US" altLang="en-US" dirty="0" smtClean="0"/>
          </a:p>
        </p:txBody>
      </p:sp>
    </p:spTree>
    <p:extLst>
      <p:ext uri="{BB962C8B-B14F-4D97-AF65-F5344CB8AC3E}">
        <p14:creationId xmlns:p14="http://schemas.microsoft.com/office/powerpoint/2010/main" val="6418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70659" name="Text Box 2"/>
          <p:cNvSpPr>
            <a:spLocks noGrp="1" noChangeArrowheads="1"/>
          </p:cNvSpPr>
          <p:nvPr>
            <p:ph type="body"/>
          </p:nvPr>
        </p:nvSpPr>
        <p:spPr>
          <a:xfrm>
            <a:off x="699133" y="4410392"/>
            <a:ext cx="5588317" cy="4178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49"/>
              </a:spcBef>
              <a:tabLst>
                <a:tab pos="0" algn="l"/>
                <a:tab pos="456103" algn="l"/>
                <a:tab pos="912205" algn="l"/>
                <a:tab pos="1368308" algn="l"/>
                <a:tab pos="1824411" algn="l"/>
                <a:tab pos="2280514" algn="l"/>
                <a:tab pos="2736616" algn="l"/>
                <a:tab pos="3192719" algn="l"/>
                <a:tab pos="3648822" algn="l"/>
                <a:tab pos="4104924" algn="l"/>
                <a:tab pos="4561027" algn="l"/>
                <a:tab pos="5017130" algn="l"/>
                <a:tab pos="5473233" algn="l"/>
                <a:tab pos="5929335" algn="l"/>
                <a:tab pos="6385438" algn="l"/>
                <a:tab pos="6841541" algn="l"/>
                <a:tab pos="7297644" algn="l"/>
                <a:tab pos="7753746" algn="l"/>
                <a:tab pos="8209849" algn="l"/>
                <a:tab pos="8665952" algn="l"/>
                <a:tab pos="9122054" algn="l"/>
              </a:tabLst>
            </a:pPr>
            <a:r>
              <a:rPr lang="en-US" altLang="en-US" dirty="0" smtClean="0">
                <a:latin typeface="Arial" pitchFamily="34" charset="0"/>
                <a:ea typeface="Arial Unicode MS" pitchFamily="34" charset="-128"/>
                <a:cs typeface="Arial Unicode MS" pitchFamily="34" charset="-128"/>
              </a:rPr>
              <a:t>https://origin.cpc.ncep.noaa.gov/products/GODAS/ocean_briefing_new/pent_oisst_heat_u850_pac_eq_xt.gif</a:t>
            </a:r>
          </a:p>
        </p:txBody>
      </p:sp>
    </p:spTree>
    <p:extLst>
      <p:ext uri="{BB962C8B-B14F-4D97-AF65-F5344CB8AC3E}">
        <p14:creationId xmlns:p14="http://schemas.microsoft.com/office/powerpoint/2010/main" val="79670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https://origin.cpc.ncep.noaa.gov/products/people/zzhu/HU_YAN_tao_godas_pent.gif</a:t>
            </a:r>
            <a:endParaRPr lang="en-US" dirty="0"/>
          </a:p>
        </p:txBody>
      </p:sp>
    </p:spTree>
    <p:extLst>
      <p:ext uri="{BB962C8B-B14F-4D97-AF65-F5344CB8AC3E}">
        <p14:creationId xmlns:p14="http://schemas.microsoft.com/office/powerpoint/2010/main" val="148970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67587"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https://origin.cpc.ncep.noaa.gov/products/GODAS/ocean_briefing_new/mnth_temp_tempdiff_glb_eq_xz.gif</a:t>
            </a:r>
          </a:p>
        </p:txBody>
      </p:sp>
    </p:spTree>
    <p:extLst>
      <p:ext uri="{BB962C8B-B14F-4D97-AF65-F5344CB8AC3E}">
        <p14:creationId xmlns:p14="http://schemas.microsoft.com/office/powerpoint/2010/main" val="235028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68611"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https://origin.cpc.ncep.noaa.gov/products/GODAS/ocean_briefing_new/mnth_ssh_sshdiff_glb_xy.gif</a:t>
            </a:r>
          </a:p>
          <a:p>
            <a:r>
              <a:rPr lang="en-US" altLang="en-US" dirty="0" smtClean="0"/>
              <a:t>https://origin.cpc.ncep.noaa.gov/products/GODAS/ocean_briefing_new/mnth_hc_hcdiff_glb_xy.gif</a:t>
            </a:r>
          </a:p>
        </p:txBody>
      </p:sp>
    </p:spTree>
    <p:extLst>
      <p:ext uri="{BB962C8B-B14F-4D97-AF65-F5344CB8AC3E}">
        <p14:creationId xmlns:p14="http://schemas.microsoft.com/office/powerpoint/2010/main" val="46237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70659" name="Text Box 2"/>
          <p:cNvSpPr>
            <a:spLocks noGrp="1" noChangeArrowheads="1"/>
          </p:cNvSpPr>
          <p:nvPr>
            <p:ph type="body"/>
          </p:nvPr>
        </p:nvSpPr>
        <p:spPr>
          <a:xfrm>
            <a:off x="699133" y="4410392"/>
            <a:ext cx="5588317" cy="4178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49"/>
              </a:spcBef>
              <a:tabLst>
                <a:tab pos="0" algn="l"/>
                <a:tab pos="456103" algn="l"/>
                <a:tab pos="912205" algn="l"/>
                <a:tab pos="1368308" algn="l"/>
                <a:tab pos="1824411" algn="l"/>
                <a:tab pos="2280514" algn="l"/>
                <a:tab pos="2736616" algn="l"/>
                <a:tab pos="3192719" algn="l"/>
                <a:tab pos="3648822" algn="l"/>
                <a:tab pos="4104924" algn="l"/>
                <a:tab pos="4561027" algn="l"/>
                <a:tab pos="5017130" algn="l"/>
                <a:tab pos="5473233" algn="l"/>
                <a:tab pos="5929335" algn="l"/>
                <a:tab pos="6385438" algn="l"/>
                <a:tab pos="6841541" algn="l"/>
                <a:tab pos="7297644" algn="l"/>
                <a:tab pos="7753746" algn="l"/>
                <a:tab pos="8209849" algn="l"/>
                <a:tab pos="8665952" algn="l"/>
                <a:tab pos="9122054" algn="l"/>
              </a:tabLst>
            </a:pPr>
            <a:r>
              <a:rPr lang="en-US" altLang="en-US" dirty="0" smtClean="0">
                <a:latin typeface="Arial" pitchFamily="34" charset="0"/>
                <a:ea typeface="Arial Unicode MS" pitchFamily="34" charset="-128"/>
                <a:cs typeface="Arial Unicode MS" pitchFamily="34" charset="-128"/>
              </a:rPr>
              <a:t>https://origin.cpc.ncep.noaa.gov/products/GODAS/ocean_briefing_new/pent_oisst_heat_u850_pac_eq_xt.gif</a:t>
            </a:r>
          </a:p>
        </p:txBody>
      </p:sp>
    </p:spTree>
    <p:extLst>
      <p:ext uri="{BB962C8B-B14F-4D97-AF65-F5344CB8AC3E}">
        <p14:creationId xmlns:p14="http://schemas.microsoft.com/office/powerpoint/2010/main" val="399787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WWV-ONI</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phase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diagram</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for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(left)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single-winter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Niño</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(right)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double-winter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Niño</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from</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1980-2019.</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evolution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of</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two</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(three)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years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plotted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for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single-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(double-)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winter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events.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850-hPa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anomalous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westerly</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(easterly)</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over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5°S-5°N,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135°E-120°W</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composite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denoted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by</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(blue)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triangle.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Each</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dot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represent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month,</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open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circle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denotes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December.</a:t>
            </a:r>
            <a:endParaRPr lang="zh-TW" altLang="en-US"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kern="0" dirty="0" smtClean="0">
                <a:solidFill>
                  <a:srgbClr val="000000"/>
                </a:solidFill>
                <a:latin typeface="Comic Sans MS" panose="030F0702030302020204" pitchFamily="66" charset="0"/>
                <a:ea typeface="+mn-ea"/>
              </a:rPr>
              <a:t>ONI largely increases in the second July-October but the basin wide WWV anomaly is nearly zero/negative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kern="0" dirty="0" smtClean="0">
                <a:solidFill>
                  <a:srgbClr val="996600"/>
                </a:solidFill>
                <a:latin typeface="Comic Sans MS" panose="030F0702030302020204" pitchFamily="66" charset="0"/>
                <a:ea typeface="+mn-ea"/>
              </a:rPr>
              <a:t>The decrease of WWV is slower in the 2</a:t>
            </a:r>
            <a:r>
              <a:rPr lang="en-US" altLang="zh-TW" kern="0" baseline="30000" dirty="0" smtClean="0">
                <a:solidFill>
                  <a:srgbClr val="996600"/>
                </a:solidFill>
                <a:latin typeface="Comic Sans MS" panose="030F0702030302020204" pitchFamily="66" charset="0"/>
                <a:ea typeface="+mn-ea"/>
              </a:rPr>
              <a:t>nd</a:t>
            </a:r>
            <a:r>
              <a:rPr lang="en-US" altLang="zh-TW" kern="0" dirty="0" smtClean="0">
                <a:solidFill>
                  <a:srgbClr val="996600"/>
                </a:solidFill>
                <a:latin typeface="Comic Sans MS" panose="030F0702030302020204" pitchFamily="66" charset="0"/>
                <a:ea typeface="+mn-ea"/>
              </a:rPr>
              <a:t> year and the 2</a:t>
            </a:r>
            <a:r>
              <a:rPr lang="en-US" altLang="zh-TW" kern="0" baseline="30000" dirty="0" smtClean="0">
                <a:solidFill>
                  <a:srgbClr val="996600"/>
                </a:solidFill>
                <a:latin typeface="Comic Sans MS" panose="030F0702030302020204" pitchFamily="66" charset="0"/>
                <a:ea typeface="+mn-ea"/>
              </a:rPr>
              <a:t>nd</a:t>
            </a:r>
            <a:r>
              <a:rPr lang="en-US" altLang="zh-TW" kern="0" dirty="0" smtClean="0">
                <a:solidFill>
                  <a:srgbClr val="996600"/>
                </a:solidFill>
                <a:latin typeface="Comic Sans MS" panose="030F0702030302020204" pitchFamily="66" charset="0"/>
                <a:ea typeface="+mn-ea"/>
              </a:rPr>
              <a:t> peak is higher than the 1</a:t>
            </a:r>
            <a:r>
              <a:rPr lang="en-US" altLang="zh-TW" kern="0" baseline="30000" dirty="0" smtClean="0">
                <a:solidFill>
                  <a:srgbClr val="996600"/>
                </a:solidFill>
                <a:latin typeface="Comic Sans MS" panose="030F0702030302020204" pitchFamily="66" charset="0"/>
                <a:ea typeface="+mn-ea"/>
              </a:rPr>
              <a:t>st</a:t>
            </a:r>
            <a:r>
              <a:rPr lang="en-US" altLang="zh-TW" kern="0" dirty="0" smtClean="0">
                <a:solidFill>
                  <a:srgbClr val="996600"/>
                </a:solidFill>
                <a:latin typeface="Comic Sans MS" panose="030F0702030302020204" pitchFamily="66" charset="0"/>
                <a:ea typeface="+mn-e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kern="0" dirty="0" smtClean="0">
                <a:solidFill>
                  <a:srgbClr val="000000"/>
                </a:solidFill>
                <a:latin typeface="Comic Sans MS" panose="030F0702030302020204" pitchFamily="66" charset="0"/>
                <a:ea typeface="+mn-ea"/>
              </a:rPr>
              <a:t>ONI&gt;0.5°C a season late with weak anomalous westerly in the first boreal summer/autumn</a:t>
            </a:r>
            <a:endParaRPr lang="en-US" altLang="zh-TW" kern="0" dirty="0" smtClean="0">
              <a:solidFill>
                <a:srgbClr val="996600"/>
              </a:solidFill>
              <a:latin typeface="Comic Sans MS" panose="030F0702030302020204" pitchFamily="66"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latin typeface="Comic Sans MS" panose="030F0702030302020204" pitchFamily="66" charset="0"/>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22</a:t>
            </a:fld>
            <a:endParaRPr lang="en-US"/>
          </a:p>
        </p:txBody>
      </p:sp>
    </p:spTree>
    <p:extLst>
      <p:ext uri="{BB962C8B-B14F-4D97-AF65-F5344CB8AC3E}">
        <p14:creationId xmlns:p14="http://schemas.microsoft.com/office/powerpoint/2010/main" val="88946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71683"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https://origin.cpc.ncep.noaa.gov/products/GODAS/ocean_briefing_new/wwv_n3.gif</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itchFamily="34" charset="0"/>
                <a:ea typeface="SimSun" pitchFamily="2" charset="-122"/>
              </a:rPr>
              <a:t>Fig. P3. Phase diagram of Warm Water Volume (WWV) and NINO 3.4 SST anomalies. WWV is the average of depth of 20ºC in [120ºE-80ºW, 5ºS-5ºN] calculated with the NCEP's global ocean data assimilation system. Anomalies are departures from the 1981-2010 base period means. </a:t>
            </a:r>
          </a:p>
          <a:p>
            <a:endParaRPr lang="en-US" altLang="en-US" dirty="0" smtClean="0"/>
          </a:p>
        </p:txBody>
      </p:sp>
    </p:spTree>
    <p:extLst>
      <p:ext uri="{BB962C8B-B14F-4D97-AF65-F5344CB8AC3E}">
        <p14:creationId xmlns:p14="http://schemas.microsoft.com/office/powerpoint/2010/main" val="174968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longitude-time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diagram</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for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D20</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(shading),</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SST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(contour),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850-hPa</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(vector)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anomalies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averaged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over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5°S-5°N.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SSTA</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winds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are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smoothed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with</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3-month</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running</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mean.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SSTA</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are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plotted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-0.5°C,</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0°C,</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0.5°C</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with</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blue,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green,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contours,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respectively.</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minimum</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vector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shown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1m/s.</a:t>
            </a:r>
            <a:endParaRPr lang="en-US" altLang="zh-TW" sz="1200" dirty="0" smtClean="0"/>
          </a:p>
          <a:p>
            <a:endParaRPr lang="en-US" altLang="zh-TW" sz="1200" dirty="0" smtClean="0"/>
          </a:p>
          <a:p>
            <a:r>
              <a:rPr lang="en-US" altLang="zh-TW" sz="1200" kern="1200" dirty="0" smtClean="0">
                <a:solidFill>
                  <a:schemeClr val="tx1"/>
                </a:solidFill>
                <a:effectLst/>
                <a:latin typeface="+mn-lt"/>
                <a:ea typeface="+mn-ea"/>
                <a:cs typeface="+mn-cs"/>
              </a:rPr>
              <a:t>Enhanced convection and westerly anomalies are over western to central Pacific as the SSTA over central to eastern Pacific reaches 0.5°C</a:t>
            </a:r>
            <a:endParaRPr lang="zh-TW" altLang="en-US" dirty="0"/>
          </a:p>
        </p:txBody>
      </p:sp>
      <p:sp>
        <p:nvSpPr>
          <p:cNvPr id="4" name="投影片編號版面配置區 3"/>
          <p:cNvSpPr>
            <a:spLocks noGrp="1"/>
          </p:cNvSpPr>
          <p:nvPr>
            <p:ph type="sldNum" sz="quarter" idx="10"/>
          </p:nvPr>
        </p:nvSpPr>
        <p:spPr/>
        <p:txBody>
          <a:bodyPr/>
          <a:lstStyle/>
          <a:p>
            <a:fld id="{FE79C752-8D36-47CD-8BAE-8BCD3F0084C4}" type="slidenum">
              <a:rPr lang="zh-TW" altLang="en-US" smtClean="0"/>
              <a:t>24</a:t>
            </a:fld>
            <a:endParaRPr lang="zh-TW" altLang="en-US"/>
          </a:p>
        </p:txBody>
      </p:sp>
    </p:spTree>
    <p:extLst>
      <p:ext uri="{BB962C8B-B14F-4D97-AF65-F5344CB8AC3E}">
        <p14:creationId xmlns:p14="http://schemas.microsoft.com/office/powerpoint/2010/main" val="85185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seasonal</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D20</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(shading),</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SST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(contour),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rainfall</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(dotted)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850-hPa</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(vector)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anomalies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for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double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winter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event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first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developing</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JJA.</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(blue)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contours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are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positive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values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0.25°C</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interval,</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black</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dashed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0°C</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contour.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minimum</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vector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shown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1m/s.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green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(brown)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dots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denotes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where</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rainfall</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anomaly</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is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larger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(smaller)</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than</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1</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mm/day</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(-1</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mm/day).</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FE79C752-8D36-47CD-8BAE-8BCD3F0084C4}" type="slidenum">
              <a:rPr lang="zh-TW" altLang="en-US" smtClean="0"/>
              <a:t>25</a:t>
            </a:fld>
            <a:endParaRPr lang="zh-TW" altLang="en-US"/>
          </a:p>
        </p:txBody>
      </p:sp>
    </p:spTree>
    <p:extLst>
      <p:ext uri="{BB962C8B-B14F-4D97-AF65-F5344CB8AC3E}">
        <p14:creationId xmlns:p14="http://schemas.microsoft.com/office/powerpoint/2010/main" val="59683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connection of STC and </a:t>
            </a:r>
            <a:r>
              <a:rPr lang="en-US" baseline="0" dirty="0" err="1" smtClean="0"/>
              <a:t>SSTa</a:t>
            </a:r>
            <a:r>
              <a:rPr lang="en-US" baseline="0" dirty="0" smtClean="0"/>
              <a:t> seems to </a:t>
            </a:r>
            <a:r>
              <a:rPr lang="en-US" b="1" baseline="0" dirty="0" smtClean="0"/>
              <a:t>be an oscillated process </a:t>
            </a:r>
            <a:r>
              <a:rPr lang="en-US" baseline="0" dirty="0" smtClean="0"/>
              <a:t>where we can explain using the recharge-discharge process. 18 month before the matured El Nino, an enhanced STC convergence charges the equatorial upper ocean with warm water to produce a peak WWV after 8 month.</a:t>
            </a:r>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3</a:t>
            </a:fld>
            <a:endParaRPr lang="en-US"/>
          </a:p>
        </p:txBody>
      </p:sp>
    </p:spTree>
    <p:extLst>
      <p:ext uri="{BB962C8B-B14F-4D97-AF65-F5344CB8AC3E}">
        <p14:creationId xmlns:p14="http://schemas.microsoft.com/office/powerpoint/2010/main" val="1536150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SFM: SST footprint induced by winter NPO persists until late spring</a:t>
            </a:r>
            <a:r>
              <a:rPr lang="en-US" baseline="0" dirty="0" smtClean="0"/>
              <a:t> and summer when its </a:t>
            </a:r>
            <a:r>
              <a:rPr lang="en-US" b="1" baseline="0" dirty="0" smtClean="0"/>
              <a:t>subtropical portion (0-20N) forces the overlying atmosphere</a:t>
            </a:r>
            <a:r>
              <a:rPr lang="en-US" baseline="0" dirty="0" smtClean="0"/>
              <a:t>, resulting in zonal wind stress anomalies that </a:t>
            </a:r>
            <a:r>
              <a:rPr lang="en-US" b="1" baseline="0" dirty="0" smtClean="0"/>
              <a:t>favor the ENSO initiation</a:t>
            </a:r>
            <a:r>
              <a:rPr lang="en-US" b="1" dirty="0" smtClean="0"/>
              <a:t> </a:t>
            </a:r>
            <a:r>
              <a:rPr lang="en-US" dirty="0" smtClean="0"/>
              <a:t>(</a:t>
            </a:r>
            <a:r>
              <a:rPr lang="en-US" dirty="0" err="1" smtClean="0"/>
              <a:t>Vimont</a:t>
            </a:r>
            <a:r>
              <a:rPr lang="en-US" baseline="0" dirty="0" smtClean="0"/>
              <a:t> et al., 2001; 2003a,b)</a:t>
            </a:r>
          </a:p>
          <a:p>
            <a:r>
              <a:rPr lang="en-US" baseline="0" dirty="0" smtClean="0"/>
              <a:t>PMM: anomalous north-south SST gradient and anomalous surface circulation in the northeasterly trade regime force energetic equatorially trapped oceanic waves to occur in Central Western Pacific through thermodynamic air-sea coupling (Chiang and </a:t>
            </a:r>
            <a:r>
              <a:rPr lang="en-US" baseline="0" dirty="0" err="1" smtClean="0"/>
              <a:t>Vimont</a:t>
            </a:r>
            <a:r>
              <a:rPr lang="en-US" baseline="0" dirty="0" smtClean="0"/>
              <a:t>, 2004; Chang et al., 2007)</a:t>
            </a:r>
          </a:p>
          <a:p>
            <a:r>
              <a:rPr lang="en-US" baseline="0" dirty="0" smtClean="0"/>
              <a:t>TWC: trade wind charging mechanism: NPO-induced variations in NP trade winds can force subsurface temperature anomalies across the central equatorial Pacific that are conducive to ENSO initiation.</a:t>
            </a:r>
          </a:p>
          <a:p>
            <a:endParaRPr lang="en-US" baseline="0" dirty="0" smtClean="0"/>
          </a:p>
          <a:p>
            <a:r>
              <a:rPr lang="en-US" dirty="0"/>
              <a:t>The strengthened NPO can then force a dipole-like SSTA pattern in the North Pacific N of 20°N and a subtropical positive SSTA band lying in 5°-20°N. During DJF(0), ~2 months before the VM peaks, a </a:t>
            </a:r>
            <a:r>
              <a:rPr lang="en-US" dirty="0" err="1"/>
              <a:t>meridional</a:t>
            </a:r>
            <a:r>
              <a:rPr lang="en-US" dirty="0"/>
              <a:t> </a:t>
            </a:r>
            <a:r>
              <a:rPr lang="en-US" dirty="0" err="1"/>
              <a:t>tripole</a:t>
            </a:r>
            <a:r>
              <a:rPr lang="en-US" dirty="0"/>
              <a:t>-like SSTA pattern can be clearly seen in the NP N of 5°N (Figure 7b). As expected, this </a:t>
            </a:r>
            <a:r>
              <a:rPr lang="en-US" dirty="0" err="1"/>
              <a:t>tripole</a:t>
            </a:r>
            <a:r>
              <a:rPr lang="en-US" dirty="0"/>
              <a:t>-like SSTA pattern reaches a peak during FMA(0) (Figure 7c). At this time the SSTA pattern associated with the VM in the tropical central–eastern Pacific closely resembles a PMM pattern [</a:t>
            </a:r>
            <a:r>
              <a:rPr lang="en-US" i="1" dirty="0"/>
              <a:t>Chiang and </a:t>
            </a:r>
            <a:r>
              <a:rPr lang="en-US" i="1" dirty="0" err="1"/>
              <a:t>Vimont</a:t>
            </a:r>
            <a:r>
              <a:rPr lang="en-US" dirty="0"/>
              <a:t>, 2004; </a:t>
            </a:r>
            <a:r>
              <a:rPr lang="en-US" i="1" dirty="0"/>
              <a:t>Chang et al.</a:t>
            </a:r>
            <a:r>
              <a:rPr lang="en-US" dirty="0"/>
              <a:t>, 2007], with positive SSTAs in the subtropical central–eastern North Pacific (10°</a:t>
            </a:r>
            <a:r>
              <a:rPr lang="en-US" dirty="0">
                <a:sym typeface="Symbol"/>
              </a:rPr>
              <a:t></a:t>
            </a:r>
            <a:r>
              <a:rPr lang="en-US" dirty="0"/>
              <a:t>30°N) and negative SSTAs in the tropical eastern Pacific. Note that in addition to the PMM pattern, there are significant negative SSTAs associated with the VM in the WNP. </a:t>
            </a:r>
          </a:p>
          <a:p>
            <a:endParaRPr lang="en-US" dirty="0"/>
          </a:p>
          <a:p>
            <a:pPr defTabSz="843973">
              <a:defRPr/>
            </a:pPr>
            <a:r>
              <a:rPr lang="en-US" dirty="0"/>
              <a:t>As the VM peaks during FMA(0), the significant positive SSTA band in the subtropical central–eastern NP extends toward the central equatorial Pacific (Figure 7c). At the same time, anomalous surface wind associated with the VM also extend across the entire equatorial Pacific. Anomalous </a:t>
            </a:r>
            <a:r>
              <a:rPr lang="en-US" dirty="0" err="1"/>
              <a:t>southeasterlies</a:t>
            </a:r>
            <a:r>
              <a:rPr lang="en-US" dirty="0"/>
              <a:t> occur in the tropical eastern Pacific, while anomalous </a:t>
            </a:r>
            <a:r>
              <a:rPr lang="en-US" dirty="0" err="1"/>
              <a:t>southwesterlies</a:t>
            </a:r>
            <a:r>
              <a:rPr lang="en-US" dirty="0"/>
              <a:t> occur in the tropical western Pacific. The westerly (easterly) component of anomalous </a:t>
            </a:r>
            <a:r>
              <a:rPr lang="en-US" dirty="0" err="1"/>
              <a:t>southwesterlies</a:t>
            </a:r>
            <a:r>
              <a:rPr lang="en-US" dirty="0"/>
              <a:t> (</a:t>
            </a:r>
            <a:r>
              <a:rPr lang="en-US" dirty="0" err="1"/>
              <a:t>southeasterlies</a:t>
            </a:r>
            <a:r>
              <a:rPr lang="en-US" dirty="0"/>
              <a:t>) causes convergence in the central equatorial Pacific, favoring the development of positive SSTAs there. During AMJ(0), significant positive SSTAs begin to establish in the central equatorial Pacific (Figure 7d). At this time, significant positive and negative SSTAs still persist in the subtropical central–eastern North Pacific and WNP, respectively. The positive SSTAs in the subtropical central–eastern North Pacific and central equatorial Pacific, combined with negative SSTAs in the WNP, lead to an increase in the zonal SST gradient across the western–central tropical Pacific, which then strengthens the anomalous </a:t>
            </a:r>
            <a:r>
              <a:rPr lang="en-US" dirty="0" err="1"/>
              <a:t>westerlies</a:t>
            </a:r>
            <a:r>
              <a:rPr lang="en-US" dirty="0"/>
              <a:t> over the western–central equatorial Pacific. After JJA(0), air–sea interaction through a positive feedback process in turn amplifies the zonal wind and SST anomalies along the equator [</a:t>
            </a:r>
            <a:r>
              <a:rPr lang="en-US" i="1" dirty="0" err="1"/>
              <a:t>Bjerknes</a:t>
            </a:r>
            <a:r>
              <a:rPr lang="en-US" dirty="0"/>
              <a:t>, 1969], driving continued growth of these anomalies. During DJF(+1), about 10 months after the VM peaks, a warming pattern is well developed in the central–eastern equatorial Pacific (Figure 7h).</a:t>
            </a:r>
          </a:p>
          <a:p>
            <a:endParaRPr lang="en-US" dirty="0" smtClean="0"/>
          </a:p>
          <a:p>
            <a:r>
              <a:rPr lang="en-US" dirty="0"/>
              <a:t>Different from SFM: different lag response of the equatorial wind and SSTA to the NP </a:t>
            </a:r>
            <a:r>
              <a:rPr lang="en-US" dirty="0" err="1"/>
              <a:t>extratropical</a:t>
            </a:r>
            <a:r>
              <a:rPr lang="en-US" dirty="0"/>
              <a:t> forcing. </a:t>
            </a:r>
          </a:p>
          <a:p>
            <a:r>
              <a:rPr lang="en-US" dirty="0"/>
              <a:t>SFM: significant SSTAs induced by the NPO persist until late spring and summer when they subsequently influence the equatorial wind fields and hence the underlying SSTs </a:t>
            </a:r>
          </a:p>
          <a:p>
            <a:r>
              <a:rPr lang="en-US" dirty="0"/>
              <a:t>VM: anomalous surface winds associated with the VM extend across the entire equatorial Pacific in late winter and early spring [FMA(0), see Figure 7c], which subsequently play an important role in triggering the warming in the central equatorial Pacific. They extend further toward the equator than those with NPO.</a:t>
            </a:r>
          </a:p>
          <a:p>
            <a:r>
              <a:rPr lang="en-US" dirty="0"/>
              <a:t>Consequently, the SST and surface wind responses in the equatorial Pacific to the VM are stronger and more immediate. </a:t>
            </a:r>
          </a:p>
          <a:p>
            <a:r>
              <a:rPr lang="en-US" dirty="0"/>
              <a:t>At this point, the VM is similar to the PMM, which also peaks in late winter and spring and affects the SST and surface winds in the tropical Pacific immediately at its peak phase. However, as mentioned above, the VM, as a basin-scale North Pacific SST pattern, combines the active role of SSTAs in both the central–eastern North Pacific and the WNP, different from the PMM pattern that mainly emphasizes the critical role of SSTAs in the central–eastern North Pacific as a precursor to ENSO but considers less the independent contribution of SSTAs in the WNP to the initiation of ENSO events.</a:t>
            </a:r>
          </a:p>
        </p:txBody>
      </p:sp>
      <p:sp>
        <p:nvSpPr>
          <p:cNvPr id="4" name="Slide Number Placeholder 3"/>
          <p:cNvSpPr>
            <a:spLocks noGrp="1"/>
          </p:cNvSpPr>
          <p:nvPr>
            <p:ph type="sldNum" sz="quarter" idx="10"/>
          </p:nvPr>
        </p:nvSpPr>
        <p:spPr/>
        <p:txBody>
          <a:bodyPr/>
          <a:lstStyle/>
          <a:p>
            <a:fld id="{03BAC2CD-808D-4BA3-8111-64BF2C1E9854}" type="slidenum">
              <a:rPr lang="en-US" smtClean="0"/>
              <a:pPr/>
              <a:t>26</a:t>
            </a:fld>
            <a:endParaRPr lang="en-US"/>
          </a:p>
        </p:txBody>
      </p:sp>
    </p:spTree>
    <p:extLst>
      <p:ext uri="{BB962C8B-B14F-4D97-AF65-F5344CB8AC3E}">
        <p14:creationId xmlns:p14="http://schemas.microsoft.com/office/powerpoint/2010/main" val="33060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Figure 1: Three-month averaged SST (shading), SLP (contours), and the near-surface wind vector anomalies after 2013 November. The interval is 0.2˚C for SST, and 1 </a:t>
            </a:r>
            <a:r>
              <a:rPr lang="en-US" altLang="zh-TW" sz="1200" kern="1200" dirty="0" err="1" smtClean="0">
                <a:solidFill>
                  <a:schemeClr val="tx1"/>
                </a:solidFill>
                <a:effectLst/>
                <a:latin typeface="+mn-lt"/>
                <a:ea typeface="+mn-ea"/>
                <a:cs typeface="+mn-cs"/>
              </a:rPr>
              <a:t>hPa</a:t>
            </a:r>
            <a:r>
              <a:rPr lang="en-US" altLang="zh-TW" sz="1200" kern="1200" dirty="0" smtClean="0">
                <a:solidFill>
                  <a:schemeClr val="tx1"/>
                </a:solidFill>
                <a:effectLst/>
                <a:latin typeface="+mn-lt"/>
                <a:ea typeface="+mn-ea"/>
                <a:cs typeface="+mn-cs"/>
              </a:rPr>
              <a:t> for SLP (magenta is positive and blue is negative). The anomalous wind has the unit of m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27</a:t>
            </a:fld>
            <a:endParaRPr lang="en-US"/>
          </a:p>
        </p:txBody>
      </p:sp>
    </p:spTree>
    <p:extLst>
      <p:ext uri="{BB962C8B-B14F-4D97-AF65-F5344CB8AC3E}">
        <p14:creationId xmlns:p14="http://schemas.microsoft.com/office/powerpoint/2010/main" val="155018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suppressed equatorial convection and a relatively strong off-equatorial enhanced convection in the north. Since the enhanced convection anomalies are located off the equator, the associated equatorial westerly is weaker than the one-winter El Niño, thus weaker atmosphere-ocean coupling.</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28</a:t>
            </a:fld>
            <a:endParaRPr lang="en-US"/>
          </a:p>
        </p:txBody>
      </p:sp>
    </p:spTree>
    <p:extLst>
      <p:ext uri="{BB962C8B-B14F-4D97-AF65-F5344CB8AC3E}">
        <p14:creationId xmlns:p14="http://schemas.microsoft.com/office/powerpoint/2010/main" val="3703655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Simultaneous regressions of zonal wind stress anomalies onto the Niño3.4 index. Contours are for the regressions in Jan 1979-Dec 1999, and shadings for Jan 2000-Dec 2016. The unit is N/(10</a:t>
            </a:r>
            <a:r>
              <a:rPr lang="en-US" altLang="zh-TW" sz="1200" kern="1200" baseline="30000" dirty="0" smtClean="0">
                <a:solidFill>
                  <a:schemeClr val="tx1"/>
                </a:solidFill>
                <a:effectLst/>
                <a:latin typeface="+mn-lt"/>
                <a:ea typeface="+mn-ea"/>
                <a:cs typeface="+mn-cs"/>
              </a:rPr>
              <a:t>3</a:t>
            </a:r>
            <a:r>
              <a:rPr lang="en-US" altLang="zh-TW" sz="1200" kern="1200" dirty="0" smtClean="0">
                <a:solidFill>
                  <a:schemeClr val="tx1"/>
                </a:solidFill>
                <a:effectLst/>
                <a:latin typeface="+mn-lt"/>
                <a:ea typeface="+mn-ea"/>
                <a:cs typeface="+mn-cs"/>
              </a:rPr>
              <a:t>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 </a:t>
            </a:r>
            <a:r>
              <a:rPr lang="en-US" altLang="zh-TW" sz="1200" kern="1200" baseline="30000" dirty="0" err="1" smtClean="0">
                <a:solidFill>
                  <a:schemeClr val="tx1"/>
                </a:solidFill>
                <a:effectLst/>
                <a:latin typeface="+mn-lt"/>
                <a:ea typeface="+mn-ea"/>
                <a:cs typeface="+mn-cs"/>
              </a:rPr>
              <a:t>o</a:t>
            </a:r>
            <a:r>
              <a:rPr lang="en-US" altLang="zh-TW" sz="1200" kern="1200" dirty="0" err="1" smtClean="0">
                <a:solidFill>
                  <a:schemeClr val="tx1"/>
                </a:solidFill>
                <a:effectLst/>
                <a:latin typeface="+mn-lt"/>
                <a:ea typeface="+mn-ea"/>
                <a:cs typeface="+mn-cs"/>
              </a:rPr>
              <a:t>C</a:t>
            </a:r>
            <a:r>
              <a:rPr lang="en-US" altLang="zh-TW" sz="1200" kern="1200" dirty="0" smtClean="0">
                <a:solidFill>
                  <a:schemeClr val="tx1"/>
                </a:solidFill>
                <a:effectLst/>
                <a:latin typeface="+mn-lt"/>
                <a:ea typeface="+mn-ea"/>
                <a:cs typeface="+mn-cs"/>
              </a:rPr>
              <a:t>) and the contour interval is 3. Figure is generated by </a:t>
            </a:r>
            <a:r>
              <a:rPr lang="en-US" altLang="zh-TW" sz="1200" kern="1200" dirty="0" err="1" smtClean="0">
                <a:solidFill>
                  <a:schemeClr val="tx1"/>
                </a:solidFill>
                <a:effectLst/>
                <a:latin typeface="+mn-lt"/>
                <a:ea typeface="+mn-ea"/>
                <a:cs typeface="+mn-cs"/>
              </a:rPr>
              <a:t>GrADS</a:t>
            </a:r>
            <a:r>
              <a:rPr lang="en-US" altLang="zh-TW" sz="1200" kern="1200" dirty="0" smtClean="0">
                <a:solidFill>
                  <a:schemeClr val="tx1"/>
                </a:solidFill>
                <a:effectLst/>
                <a:latin typeface="+mn-lt"/>
                <a:ea typeface="+mn-ea"/>
                <a:cs typeface="+mn-cs"/>
              </a:rPr>
              <a:t> (</a:t>
            </a:r>
            <a:r>
              <a:rPr lang="en-US" altLang="zh-TW" sz="1200" u="sng" kern="1200" dirty="0" smtClean="0">
                <a:solidFill>
                  <a:schemeClr val="tx1"/>
                </a:solidFill>
                <a:effectLst/>
                <a:latin typeface="+mn-lt"/>
                <a:ea typeface="+mn-ea"/>
                <a:cs typeface="+mn-cs"/>
                <a:hlinkClick r:id="rId3"/>
              </a:rPr>
              <a:t>http://cola.gmu.edu/grads/</a:t>
            </a:r>
            <a:r>
              <a:rPr lang="en-US"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29</a:t>
            </a:fld>
            <a:endParaRPr lang="en-US"/>
          </a:p>
        </p:txBody>
      </p:sp>
    </p:spTree>
    <p:extLst>
      <p:ext uri="{BB962C8B-B14F-4D97-AF65-F5344CB8AC3E}">
        <p14:creationId xmlns:p14="http://schemas.microsoft.com/office/powerpoint/2010/main" val="38497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solidFill>
                  <a:srgbClr val="0000FF"/>
                </a:solidFill>
                <a:latin typeface="Comic Sans MS" panose="030F0702030302020204" pitchFamily="66" charset="0"/>
              </a:rPr>
              <a:t>one-winter</a:t>
            </a:r>
            <a:r>
              <a:rPr lang="zh-TW" altLang="en-US" sz="1200" b="1" dirty="0" smtClean="0">
                <a:solidFill>
                  <a:srgbClr val="0000FF"/>
                </a:solidFill>
                <a:latin typeface="Comic Sans MS" panose="030F0702030302020204" pitchFamily="66" charset="0"/>
              </a:rPr>
              <a:t> </a:t>
            </a:r>
            <a:r>
              <a:rPr lang="en-US" altLang="zh-TW" sz="1200" b="1" dirty="0" smtClean="0">
                <a:solidFill>
                  <a:srgbClr val="0000FF"/>
                </a:solidFill>
                <a:latin typeface="Comic Sans MS" panose="030F0702030302020204" pitchFamily="66" charset="0"/>
              </a:rPr>
              <a:t>El</a:t>
            </a:r>
            <a:r>
              <a:rPr lang="zh-TW" altLang="en-US" sz="1200" b="1" dirty="0" smtClean="0">
                <a:solidFill>
                  <a:srgbClr val="0000FF"/>
                </a:solidFill>
                <a:latin typeface="Comic Sans MS" panose="030F0702030302020204" pitchFamily="66" charset="0"/>
              </a:rPr>
              <a:t> </a:t>
            </a:r>
            <a:r>
              <a:rPr lang="en-US" altLang="zh-TW" sz="1200" b="1" dirty="0" smtClean="0">
                <a:solidFill>
                  <a:srgbClr val="0000FF"/>
                </a:solidFill>
                <a:latin typeface="Comic Sans MS" panose="030F0702030302020204" pitchFamily="66" charset="0"/>
              </a:rPr>
              <a:t>Niño</a:t>
            </a:r>
            <a:r>
              <a:rPr lang="zh-TW" altLang="en-US" sz="1200" b="1" dirty="0" smtClean="0">
                <a:solidFill>
                  <a:srgbClr val="0000FF"/>
                </a:solidFill>
                <a:latin typeface="Comic Sans MS" panose="030F0702030302020204" pitchFamily="66" charset="0"/>
              </a:rPr>
              <a:t> </a:t>
            </a:r>
            <a:r>
              <a:rPr lang="en-US" altLang="zh-TW" sz="1200" b="1" dirty="0" smtClean="0">
                <a:solidFill>
                  <a:srgbClr val="0000FF"/>
                </a:solidFill>
                <a:latin typeface="Comic Sans MS" panose="030F0702030302020204" pitchFamily="66" charset="0"/>
              </a:rPr>
              <a:t>evolution after</a:t>
            </a:r>
            <a:r>
              <a:rPr lang="zh-TW" altLang="en-US" sz="1200" b="1" dirty="0" smtClean="0">
                <a:solidFill>
                  <a:srgbClr val="0000FF"/>
                </a:solidFill>
                <a:latin typeface="Comic Sans MS" panose="030F0702030302020204" pitchFamily="66" charset="0"/>
              </a:rPr>
              <a:t> </a:t>
            </a:r>
            <a:r>
              <a:rPr lang="en-US" altLang="zh-TW" sz="1200" b="1" dirty="0" smtClean="0">
                <a:solidFill>
                  <a:srgbClr val="0000FF"/>
                </a:solidFill>
                <a:latin typeface="Comic Sans MS" panose="030F0702030302020204" pitchFamily="66" charset="0"/>
              </a:rPr>
              <a:t>1980</a:t>
            </a:r>
            <a:endParaRPr lang="zh-TW" altLang="en-US" sz="1200" b="1" dirty="0" smtClean="0">
              <a:solidFill>
                <a:srgbClr val="0000FF"/>
              </a:solidFill>
              <a:latin typeface="Comic Sans MS" panose="030F0702030302020204" pitchFamily="66" charset="0"/>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30</a:t>
            </a:fld>
            <a:endParaRPr lang="en-US"/>
          </a:p>
        </p:txBody>
      </p:sp>
    </p:spTree>
    <p:extLst>
      <p:ext uri="{BB962C8B-B14F-4D97-AF65-F5344CB8AC3E}">
        <p14:creationId xmlns:p14="http://schemas.microsoft.com/office/powerpoint/2010/main" val="373935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 changed WWV initiates the</a:t>
            </a:r>
            <a:r>
              <a:rPr lang="en-US" altLang="zh-TW" baseline="0" dirty="0" smtClean="0"/>
              <a:t> </a:t>
            </a:r>
            <a:r>
              <a:rPr lang="en-US" altLang="zh-TW" dirty="0" smtClean="0"/>
              <a:t>surface warming in the</a:t>
            </a:r>
            <a:r>
              <a:rPr lang="en-US" altLang="zh-TW" baseline="0" dirty="0" smtClean="0"/>
              <a:t> CP &amp; EP and a warmest SST is reached 10 month later.</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4</a:t>
            </a:fld>
            <a:endParaRPr lang="en-US"/>
          </a:p>
        </p:txBody>
      </p:sp>
    </p:spTree>
    <p:extLst>
      <p:ext uri="{BB962C8B-B14F-4D97-AF65-F5344CB8AC3E}">
        <p14:creationId xmlns:p14="http://schemas.microsoft.com/office/powerpoint/2010/main" val="367489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Atmospheric responses to </a:t>
            </a:r>
            <a:r>
              <a:rPr lang="en-US" altLang="zh-TW" b="1" dirty="0" smtClean="0"/>
              <a:t>convective heating over warm SST </a:t>
            </a:r>
            <a:r>
              <a:rPr lang="en-US" altLang="zh-TW" dirty="0" smtClean="0"/>
              <a:t>anomalies result in equatorial</a:t>
            </a:r>
            <a:r>
              <a:rPr lang="en-US" altLang="zh-TW" baseline="0" dirty="0" smtClean="0"/>
              <a:t> </a:t>
            </a:r>
            <a:r>
              <a:rPr lang="en-US" altLang="zh-TW" baseline="0" dirty="0" err="1" smtClean="0"/>
              <a:t>Windano</a:t>
            </a:r>
            <a:r>
              <a:rPr lang="en-US" altLang="zh-TW" baseline="0" dirty="0" smtClean="0"/>
              <a:t> and the off-equatorial cyclonic wind stress in the WP and CP that produce divergence of STC transport. So</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5</a:t>
            </a:fld>
            <a:endParaRPr lang="en-US"/>
          </a:p>
        </p:txBody>
      </p:sp>
    </p:spTree>
    <p:extLst>
      <p:ext uri="{BB962C8B-B14F-4D97-AF65-F5344CB8AC3E}">
        <p14:creationId xmlns:p14="http://schemas.microsoft.com/office/powerpoint/2010/main" val="331666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 diverging</a:t>
            </a:r>
            <a:r>
              <a:rPr lang="en-US" altLang="zh-TW" baseline="0" dirty="0" smtClean="0"/>
              <a:t>  STC transport discharges equatorial warm water, so that a minimum WWV is reached after 8 month.</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6</a:t>
            </a:fld>
            <a:endParaRPr lang="en-US"/>
          </a:p>
        </p:txBody>
      </p:sp>
    </p:spTree>
    <p:extLst>
      <p:ext uri="{BB962C8B-B14F-4D97-AF65-F5344CB8AC3E}">
        <p14:creationId xmlns:p14="http://schemas.microsoft.com/office/powerpoint/2010/main" val="266420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composite evolution of different ENSO events</a:t>
            </a:r>
            <a:r>
              <a:rPr lang="en-US" baseline="0" dirty="0" smtClean="0"/>
              <a:t> also support the recharge-discharge processes.</a:t>
            </a:r>
            <a:endParaRPr lang="en-US" dirty="0" smtClean="0"/>
          </a:p>
          <a:p>
            <a:r>
              <a:rPr lang="en-US" dirty="0" smtClean="0"/>
              <a:t>The </a:t>
            </a:r>
            <a:r>
              <a:rPr lang="en-US" b="1" dirty="0" smtClean="0"/>
              <a:t>evolution of the El</a:t>
            </a:r>
            <a:r>
              <a:rPr lang="en-US" b="1" baseline="0" dirty="0" smtClean="0"/>
              <a:t> Nino events </a:t>
            </a:r>
            <a:r>
              <a:rPr lang="en-US" baseline="0" dirty="0" smtClean="0"/>
              <a:t>starts from the recharging stage (maximum interior STC convergence stage I), develops to the recharged stage (maximum WWV; stage II), peaks at the warmest SST (stage III), is followed by the discharging stage (maximum interior STC divergence; stage IV), and finally reaches the discharged stage (minimum WWV; stage V).</a:t>
            </a:r>
          </a:p>
          <a:p>
            <a:r>
              <a:rPr lang="en-US" baseline="0" dirty="0" smtClean="0"/>
              <a:t>The time intervals can be determined by the adjustment time of tropical Pacific oceanic waves. The evolution WWV is explained by the off-equatorial Sverdrup transport associated with the </a:t>
            </a:r>
            <a:r>
              <a:rPr lang="en-US" baseline="0" dirty="0" err="1" smtClean="0"/>
              <a:t>Rossby</a:t>
            </a:r>
            <a:r>
              <a:rPr lang="en-US" baseline="0" dirty="0" smtClean="0"/>
              <a:t> waves (</a:t>
            </a:r>
            <a:r>
              <a:rPr lang="en-US" baseline="0" dirty="0" err="1" smtClean="0"/>
              <a:t>jin</a:t>
            </a:r>
            <a:r>
              <a:rPr lang="en-US" baseline="0" dirty="0" smtClean="0"/>
              <a:t>, 1997).</a:t>
            </a:r>
          </a:p>
          <a:p>
            <a:r>
              <a:rPr lang="en-US" baseline="0" dirty="0" smtClean="0"/>
              <a:t>Observed equatorial </a:t>
            </a:r>
            <a:r>
              <a:rPr lang="en-US" baseline="0" dirty="0" err="1" smtClean="0"/>
              <a:t>Rossby</a:t>
            </a:r>
            <a:r>
              <a:rPr lang="en-US" baseline="0" dirty="0" smtClean="0"/>
              <a:t> waves were responsible for changing the basin-scale zonal pressure gradient and consequently the anomalous meridional geostrophic transport. Bosc and Delcroix (2008).</a:t>
            </a:r>
          </a:p>
          <a:p>
            <a:r>
              <a:rPr lang="en-US" baseline="0" dirty="0" smtClean="0"/>
              <a:t>Zonal mean thermocline depth leads the SST by a ¼ cycle but also lags the SST by a ¼ cycle. Interior STC leads SST by 150° and also lags SST by 20°° An and Kang (2000).</a:t>
            </a:r>
          </a:p>
          <a:p>
            <a:r>
              <a:rPr lang="en-US" baseline="0" dirty="0" smtClean="0"/>
              <a:t>Asymmetry of interior STC also exists.</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7</a:t>
            </a:fld>
            <a:endParaRPr lang="en-US"/>
          </a:p>
        </p:txBody>
      </p:sp>
    </p:spTree>
    <p:extLst>
      <p:ext uri="{BB962C8B-B14F-4D97-AF65-F5344CB8AC3E}">
        <p14:creationId xmlns:p14="http://schemas.microsoft.com/office/powerpoint/2010/main" val="427077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66563"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https://origin.cpc.ncep.noaa.gov/products/GODAS/ocean_briefing_new/mnth_sst_sstdiff_glb_xy.gif</a:t>
            </a:r>
          </a:p>
        </p:txBody>
      </p:sp>
    </p:spTree>
    <p:extLst>
      <p:ext uri="{BB962C8B-B14F-4D97-AF65-F5344CB8AC3E}">
        <p14:creationId xmlns:p14="http://schemas.microsoft.com/office/powerpoint/2010/main" val="297937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https://origin.cpc.ncep.noaa.gov/products/people/zzhu/HU_YAN_tao_godas_pent.gif</a:t>
            </a:r>
            <a:endParaRPr lang="en-US" dirty="0"/>
          </a:p>
        </p:txBody>
      </p:sp>
    </p:spTree>
    <p:extLst>
      <p:ext uri="{BB962C8B-B14F-4D97-AF65-F5344CB8AC3E}">
        <p14:creationId xmlns:p14="http://schemas.microsoft.com/office/powerpoint/2010/main" val="349865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76821" y="695961"/>
            <a:ext cx="4632941" cy="3481388"/>
          </a:xfrm>
          <a:prstGeom prst="rect">
            <a:avLst/>
          </a:prstGeom>
          <a:solidFill>
            <a:srgbClr val="FFFFFF"/>
          </a:solidFill>
          <a:ln w="9360">
            <a:solidFill>
              <a:srgbClr val="000000"/>
            </a:solidFill>
            <a:miter lim="800000"/>
            <a:headEnd/>
            <a:tailEnd/>
          </a:ln>
        </p:spPr>
        <p:txBody>
          <a:bodyPr wrap="none" lIns="91230" tIns="45615" rIns="91230" bIns="45615"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nSpc>
                <a:spcPts val="5325"/>
              </a:lnSpc>
              <a:spcBef>
                <a:spcPct val="0"/>
              </a:spcBef>
            </a:pPr>
            <a:endParaRPr lang="en-US" altLang="en-US" sz="2400">
              <a:solidFill>
                <a:schemeClr val="bg1"/>
              </a:solidFill>
            </a:endParaRPr>
          </a:p>
        </p:txBody>
      </p:sp>
      <p:sp>
        <p:nvSpPr>
          <p:cNvPr id="72707" name="Rectangle 2"/>
          <p:cNvSpPr>
            <a:spLocks noGrp="1" noChangeArrowheads="1"/>
          </p:cNvSpPr>
          <p:nvPr>
            <p:ph type="body"/>
          </p:nvPr>
        </p:nvSpPr>
        <p:spPr>
          <a:xfrm>
            <a:off x="699133" y="4410392"/>
            <a:ext cx="5553518" cy="4161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https://origin.cpc.ncep.noaa.gov/products/GODAS/ocean_briefing_new/mnth_sst_pac_xy_box.gif</a:t>
            </a:r>
          </a:p>
          <a:p>
            <a:r>
              <a:rPr lang="en-US" altLang="en-US" dirty="0" smtClean="0"/>
              <a:t>https://origin.cpc.ncep.noaa.gov/products/people/zzhu/HU_mnth_Nino_Index_10yr.gif</a:t>
            </a:r>
          </a:p>
          <a:p>
            <a:r>
              <a:rPr lang="en-US" altLang="en-US" dirty="0" smtClean="0"/>
              <a:t>https://origin.cpc.ncep.noaa.gov/products/GODAS/ocean_briefing_new/mnth_nino_4yr.gif</a:t>
            </a:r>
          </a:p>
          <a:p>
            <a:r>
              <a:rPr lang="en-US" altLang="en-US" dirty="0" smtClean="0"/>
              <a:t>http://www.cpc.ncep.noaa.gov/data/indices/sstoi.indices</a:t>
            </a:r>
          </a:p>
        </p:txBody>
      </p:sp>
    </p:spTree>
    <p:extLst>
      <p:ext uri="{BB962C8B-B14F-4D97-AF65-F5344CB8AC3E}">
        <p14:creationId xmlns:p14="http://schemas.microsoft.com/office/powerpoint/2010/main" val="138215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388" y="1916113"/>
            <a:ext cx="7772400" cy="1470025"/>
          </a:xfrm>
        </p:spPr>
        <p:txBody>
          <a:bodyPr/>
          <a:lstStyle>
            <a:lvl1pPr>
              <a:defRPr sz="4000" b="1">
                <a:solidFill>
                  <a:schemeClr val="accent2"/>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smtClean="0"/>
              <a:t>Click to edit Master subtitle style</a:t>
            </a:r>
            <a:endParaRPr lang="en-GB" noProof="0" smtClean="0"/>
          </a:p>
        </p:txBody>
      </p:sp>
      <p:sp>
        <p:nvSpPr>
          <p:cNvPr id="3080" name="Rectangle 8"/>
          <p:cNvSpPr>
            <a:spLocks noGrp="1" noChangeArrowheads="1"/>
          </p:cNvSpPr>
          <p:nvPr>
            <p:ph type="dt" sz="half" idx="2"/>
          </p:nvPr>
        </p:nvSpPr>
        <p:spPr/>
        <p:txBody>
          <a:bodyPr/>
          <a:lstStyle>
            <a:lvl1pPr>
              <a:defRPr>
                <a:solidFill>
                  <a:schemeClr val="accent2"/>
                </a:solidFill>
              </a:defRPr>
            </a:lvl1pPr>
          </a:lstStyle>
          <a:p>
            <a:endParaRPr lang="en-GB"/>
          </a:p>
        </p:txBody>
      </p:sp>
      <p:sp>
        <p:nvSpPr>
          <p:cNvPr id="3081" name="Rectangle 9"/>
          <p:cNvSpPr>
            <a:spLocks noGrp="1" noChangeArrowheads="1"/>
          </p:cNvSpPr>
          <p:nvPr>
            <p:ph type="ftr" sz="quarter" idx="3"/>
          </p:nvPr>
        </p:nvSpPr>
        <p:spPr/>
        <p:txBody>
          <a:bodyPr/>
          <a:lstStyle>
            <a:lvl1pPr>
              <a:defRPr>
                <a:solidFill>
                  <a:schemeClr val="accent2"/>
                </a:solidFill>
              </a:defRPr>
            </a:lvl1pPr>
          </a:lstStyle>
          <a:p>
            <a:endParaRPr lang="en-GB"/>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fld id="{FBBFD62E-9B4B-4F74-820A-ECBB867F6A80}" type="slidenum">
              <a:rPr lang="en-GB"/>
              <a:pPr/>
              <a:t>‹#›</a:t>
            </a:fld>
            <a:endParaRPr lang="en-GB"/>
          </a:p>
        </p:txBody>
      </p:sp>
      <p:pic>
        <p:nvPicPr>
          <p:cNvPr id="7"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600"/>
                                        <p:tgtEl>
                                          <p:spTgt spid="3074"/>
                                        </p:tgtEl>
                                      </p:cBhvr>
                                    </p:animEffect>
                                  </p:childTnLst>
                                </p:cTn>
                              </p:par>
                            </p:childTnLst>
                          </p:cTn>
                        </p:par>
                        <p:par>
                          <p:cTn id="8" fill="hold" nodeType="afterGroup">
                            <p:stCondLst>
                              <p:cond delay="6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
                                        <p:tgtEl>
                                          <p:spTgt spid="3075">
                                            <p:txEl>
                                              <p:pRg st="0" end="0"/>
                                            </p:txEl>
                                          </p:spTgt>
                                        </p:tgtEl>
                                      </p:cBhvr>
                                    </p:animEffect>
                                    <p:anim calcmode="lin" valueType="num">
                                      <p:cBhvr>
                                        <p:cTn id="12" dur="1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
                        <p:tgtEl>
                          <p:spTgt spid="3075"/>
                        </p:tgtEl>
                      </p:cBhvr>
                    </p:animEffect>
                    <p:anim calcmode="lin" valueType="num">
                      <p:cBhvr>
                        <p:cTn dur="100" fill="hold"/>
                        <p:tgtEl>
                          <p:spTgt spid="3075"/>
                        </p:tgtEl>
                        <p:attrNameLst>
                          <p:attrName>ppt_x</p:attrName>
                        </p:attrNameLst>
                      </p:cBhvr>
                      <p:tavLst>
                        <p:tav tm="0">
                          <p:val>
                            <p:strVal val="#ppt_x"/>
                          </p:val>
                        </p:tav>
                        <p:tav tm="100000">
                          <p:val>
                            <p:strVal val="#ppt_x"/>
                          </p:val>
                        </p:tav>
                      </p:tavLst>
                    </p:anim>
                    <p:anim calcmode="lin" valueType="num">
                      <p:cBhvr>
                        <p:cTn dur="1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2984971"/>
            <a:ext cx="7772400" cy="1362075"/>
          </a:xfrm>
        </p:spPr>
        <p:txBody>
          <a:bodyPr anchor="t"/>
          <a:lstStyle>
            <a:lvl1pPr algn="l">
              <a:defRPr sz="4000" b="1" cap="all">
                <a:solidFill>
                  <a:schemeClr val="tx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251520" y="148478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92A4D9-9592-4945-8E45-CB82C3C9BAC4}"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5717204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663" y="765175"/>
            <a:ext cx="4405312"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765175"/>
            <a:ext cx="4406900"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D217E2A-CFA3-42BC-8E65-154C66B1B061}" type="slidenum">
              <a:rPr lang="en-GB"/>
              <a:pPr/>
              <a:t>‹#›</a:t>
            </a:fld>
            <a:endParaRPr lang="en-GB"/>
          </a:p>
        </p:txBody>
      </p:sp>
      <p:pic>
        <p:nvPicPr>
          <p:cNvPr id="11"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5"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3010938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8A91751-14EE-436F-A3C6-FBBD71E56B5A}" type="slidenum">
              <a:rPr lang="en-GB"/>
              <a:pPr/>
              <a:t>‹#›</a:t>
            </a:fld>
            <a:endParaRPr lang="en-GB"/>
          </a:p>
        </p:txBody>
      </p:sp>
      <p:pic>
        <p:nvPicPr>
          <p:cNvPr id="8"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2"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6192514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DD336A-D926-4B7F-9DA4-015E8D760CC5}"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pic>
        <p:nvPicPr>
          <p:cNvPr id="7"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2375110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D77315-0042-4C1C-A597-BF3B058081F1}" type="slidenum">
              <a:rPr lang="en-US"/>
              <a:pPr>
                <a:defRPr/>
              </a:pPr>
              <a:t>‹#›</a:t>
            </a:fld>
            <a:endParaRPr lang="en-US"/>
          </a:p>
        </p:txBody>
      </p:sp>
    </p:spTree>
    <p:extLst>
      <p:ext uri="{BB962C8B-B14F-4D97-AF65-F5344CB8AC3E}">
        <p14:creationId xmlns:p14="http://schemas.microsoft.com/office/powerpoint/2010/main" val="219930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3663" y="115888"/>
            <a:ext cx="82946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3663" y="765175"/>
            <a:ext cx="8964612"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9366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vl1pPr>
          </a:lstStyle>
          <a:p>
            <a:endParaRPr lang="en-GB"/>
          </a:p>
        </p:txBody>
      </p:sp>
      <p:sp>
        <p:nvSpPr>
          <p:cNvPr id="1029" name="Rectangle 5"/>
          <p:cNvSpPr>
            <a:spLocks noGrp="1" noChangeArrowheads="1"/>
          </p:cNvSpPr>
          <p:nvPr>
            <p:ph type="ftr" sz="quarter" idx="3"/>
          </p:nvPr>
        </p:nvSpPr>
        <p:spPr bwMode="auto">
          <a:xfrm>
            <a:off x="2284413" y="6337300"/>
            <a:ext cx="5759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1"/>
            </a:lvl1pPr>
          </a:lstStyle>
          <a:p>
            <a:endParaRPr lang="en-GB"/>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vl1pPr>
          </a:lstStyle>
          <a:p>
            <a:fld id="{3C519060-044E-4916-B6BF-C3232112D945}" type="slidenum">
              <a:rPr lang="en-GB"/>
              <a:pPr/>
              <a:t>‹#›</a:t>
            </a:fld>
            <a:endParaRPr lang="en-GB"/>
          </a:p>
        </p:txBody>
      </p:sp>
      <p:pic>
        <p:nvPicPr>
          <p:cNvPr id="8" name="Picture 7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9"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0"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8" r:id="rId7"/>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hyperlink" Target="https://en.wikipedia.org/wiki/Hovm%C3%B6ller_diagram" TargetMode="External"/><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en.wikipedia.org/wiki/Hovm%C3%B6ller_dia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6.png"/><Relationship Id="rId11" Type="http://schemas.openxmlformats.org/officeDocument/2006/relationships/image" Target="../media/image42.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42.png"/><Relationship Id="rId4" Type="http://schemas.openxmlformats.org/officeDocument/2006/relationships/image" Target="../media/image63.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Z:\ceof_63_ersst_20S_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131" y="2210732"/>
            <a:ext cx="5522469" cy="285644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8100" y="5067181"/>
            <a:ext cx="9220200" cy="800219"/>
          </a:xfrm>
          <a:prstGeom prst="rect">
            <a:avLst/>
          </a:prstGeom>
        </p:spPr>
        <p:txBody>
          <a:bodyPr wrap="square">
            <a:spAutoFit/>
          </a:bodyPr>
          <a:lstStyle/>
          <a:p>
            <a:pPr algn="ctr"/>
            <a:r>
              <a:rPr lang="en-US" altLang="zh-TW" sz="2800" b="1" dirty="0" smtClean="0">
                <a:solidFill>
                  <a:srgbClr val="C00000"/>
                </a:solidFill>
                <a:latin typeface="Comic Sans MS" panose="030F0702030302020204" pitchFamily="66" charset="0"/>
              </a:rPr>
              <a:t>Yu‑</a:t>
            </a:r>
            <a:r>
              <a:rPr lang="en-US" altLang="zh-TW" sz="2800" b="1" dirty="0" err="1" smtClean="0">
                <a:solidFill>
                  <a:srgbClr val="C00000"/>
                </a:solidFill>
                <a:latin typeface="Comic Sans MS" panose="030F0702030302020204" pitchFamily="66" charset="0"/>
              </a:rPr>
              <a:t>heng</a:t>
            </a:r>
            <a:r>
              <a:rPr lang="en-US" altLang="zh-TW" sz="2800" b="1" dirty="0" smtClean="0">
                <a:solidFill>
                  <a:srgbClr val="C00000"/>
                </a:solidFill>
                <a:latin typeface="Comic Sans MS" panose="030F0702030302020204" pitchFamily="66" charset="0"/>
              </a:rPr>
              <a:t> Tseng</a:t>
            </a:r>
          </a:p>
          <a:p>
            <a:pPr algn="ctr"/>
            <a:r>
              <a:rPr lang="en-US" altLang="zh-TW" i="1" dirty="0" smtClean="0">
                <a:solidFill>
                  <a:srgbClr val="FF0000"/>
                </a:solidFill>
                <a:latin typeface="Comic Sans MS" panose="030F0702030302020204" pitchFamily="66" charset="0"/>
              </a:rPr>
              <a:t>Institute of Oceanography, National Taiwan University, Taiwan</a:t>
            </a:r>
          </a:p>
        </p:txBody>
      </p:sp>
      <p:sp>
        <p:nvSpPr>
          <p:cNvPr id="5" name="Rectangle 7"/>
          <p:cNvSpPr/>
          <p:nvPr/>
        </p:nvSpPr>
        <p:spPr>
          <a:xfrm>
            <a:off x="152400" y="6400800"/>
            <a:ext cx="8839200" cy="338554"/>
          </a:xfrm>
          <a:prstGeom prst="rect">
            <a:avLst/>
          </a:prstGeom>
        </p:spPr>
        <p:txBody>
          <a:bodyPr wrap="square">
            <a:spAutoFit/>
          </a:bodyPr>
          <a:lstStyle/>
          <a:p>
            <a:r>
              <a:rPr lang="en-US" altLang="zh-TW" sz="1600" baseline="30000" dirty="0" smtClean="0">
                <a:solidFill>
                  <a:srgbClr val="E101C6"/>
                </a:solidFill>
              </a:rPr>
              <a:t> </a:t>
            </a:r>
            <a:r>
              <a:rPr lang="en-US" altLang="zh-TW" sz="1600" dirty="0">
                <a:solidFill>
                  <a:schemeClr val="tx1">
                    <a:lumMod val="85000"/>
                    <a:lumOff val="15000"/>
                  </a:schemeClr>
                </a:solidFill>
                <a:latin typeface="Comic Sans MS" panose="030F0702030302020204" pitchFamily="66" charset="0"/>
              </a:rPr>
              <a:t>Acknowledgments: </a:t>
            </a:r>
            <a:r>
              <a:rPr lang="en-US" altLang="zh-TW" sz="1600" dirty="0" smtClean="0">
                <a:solidFill>
                  <a:schemeClr val="tx1">
                    <a:lumMod val="85000"/>
                    <a:lumOff val="15000"/>
                  </a:schemeClr>
                </a:solidFill>
                <a:latin typeface="Comic Sans MS" panose="030F0702030302020204" pitchFamily="66" charset="0"/>
              </a:rPr>
              <a:t>Wayne Lee, Chung-</a:t>
            </a:r>
            <a:r>
              <a:rPr lang="en-US" altLang="zh-TW" sz="1600" dirty="0" err="1" smtClean="0">
                <a:solidFill>
                  <a:schemeClr val="tx1">
                    <a:lumMod val="85000"/>
                    <a:lumOff val="15000"/>
                  </a:schemeClr>
                </a:solidFill>
                <a:latin typeface="Comic Sans MS" panose="030F0702030302020204" pitchFamily="66" charset="0"/>
              </a:rPr>
              <a:t>Hsiung</a:t>
            </a:r>
            <a:r>
              <a:rPr lang="en-US" altLang="zh-TW" sz="1600" dirty="0" smtClean="0">
                <a:solidFill>
                  <a:schemeClr val="tx1">
                    <a:lumMod val="85000"/>
                    <a:lumOff val="15000"/>
                  </a:schemeClr>
                </a:solidFill>
                <a:latin typeface="Comic Sans MS" panose="030F0702030302020204" pitchFamily="66" charset="0"/>
              </a:rPr>
              <a:t> Sui, </a:t>
            </a:r>
            <a:r>
              <a:rPr lang="en-US" altLang="zh-TW" sz="1600" dirty="0" err="1" smtClean="0">
                <a:solidFill>
                  <a:schemeClr val="tx1">
                    <a:lumMod val="85000"/>
                    <a:lumOff val="15000"/>
                  </a:schemeClr>
                </a:solidFill>
                <a:latin typeface="Comic Sans MS" panose="030F0702030302020204" pitchFamily="66" charset="0"/>
              </a:rPr>
              <a:t>Fei</a:t>
            </a:r>
            <a:r>
              <a:rPr lang="en-US" altLang="zh-TW" sz="1600" dirty="0" smtClean="0">
                <a:solidFill>
                  <a:schemeClr val="tx1">
                    <a:lumMod val="85000"/>
                    <a:lumOff val="15000"/>
                  </a:schemeClr>
                </a:solidFill>
                <a:latin typeface="Comic Sans MS" panose="030F0702030302020204" pitchFamily="66" charset="0"/>
              </a:rPr>
              <a:t> </a:t>
            </a:r>
            <a:r>
              <a:rPr lang="en-US" altLang="zh-TW" sz="1600" dirty="0">
                <a:solidFill>
                  <a:schemeClr val="tx1">
                    <a:lumMod val="85000"/>
                    <a:lumOff val="15000"/>
                  </a:schemeClr>
                </a:solidFill>
                <a:latin typeface="Comic Sans MS" panose="030F0702030302020204" pitchFamily="66" charset="0"/>
              </a:rPr>
              <a:t>Zheng, </a:t>
            </a:r>
            <a:r>
              <a:rPr lang="en-US" altLang="zh-TW" sz="1600" dirty="0" err="1">
                <a:solidFill>
                  <a:schemeClr val="tx1">
                    <a:lumMod val="85000"/>
                    <a:lumOff val="15000"/>
                  </a:schemeClr>
                </a:solidFill>
                <a:latin typeface="Comic Sans MS" panose="030F0702030302020204" pitchFamily="66" charset="0"/>
              </a:rPr>
              <a:t>Xianghui</a:t>
            </a:r>
            <a:r>
              <a:rPr lang="en-US" altLang="zh-TW" sz="1600" dirty="0">
                <a:solidFill>
                  <a:schemeClr val="tx1">
                    <a:lumMod val="85000"/>
                    <a:lumOff val="15000"/>
                  </a:schemeClr>
                </a:solidFill>
                <a:latin typeface="Comic Sans MS" panose="030F0702030302020204" pitchFamily="66" charset="0"/>
              </a:rPr>
              <a:t> </a:t>
            </a:r>
            <a:r>
              <a:rPr lang="en-US" altLang="zh-TW" sz="1600" dirty="0" smtClean="0">
                <a:solidFill>
                  <a:schemeClr val="tx1">
                    <a:lumMod val="85000"/>
                    <a:lumOff val="15000"/>
                  </a:schemeClr>
                </a:solidFill>
                <a:latin typeface="Comic Sans MS" panose="030F0702030302020204" pitchFamily="66" charset="0"/>
              </a:rPr>
              <a:t>Fang, </a:t>
            </a:r>
            <a:r>
              <a:rPr lang="en-US" altLang="zh-TW" sz="1600" dirty="0" err="1" smtClean="0">
                <a:solidFill>
                  <a:schemeClr val="tx1">
                    <a:lumMod val="85000"/>
                    <a:lumOff val="15000"/>
                  </a:schemeClr>
                </a:solidFill>
                <a:latin typeface="Comic Sans MS" panose="030F0702030302020204" pitchFamily="66" charset="0"/>
              </a:rPr>
              <a:t>Jin-yi</a:t>
            </a:r>
            <a:r>
              <a:rPr lang="en-US" altLang="zh-TW" sz="1600" dirty="0" smtClean="0">
                <a:solidFill>
                  <a:schemeClr val="tx1">
                    <a:lumMod val="85000"/>
                    <a:lumOff val="15000"/>
                  </a:schemeClr>
                </a:solidFill>
                <a:latin typeface="Comic Sans MS" panose="030F0702030302020204" pitchFamily="66" charset="0"/>
              </a:rPr>
              <a:t> Yu</a:t>
            </a:r>
            <a:endParaRPr lang="en-US" altLang="zh-TW" sz="1600" dirty="0">
              <a:solidFill>
                <a:schemeClr val="tx1">
                  <a:lumMod val="85000"/>
                  <a:lumOff val="15000"/>
                </a:schemeClr>
              </a:solidFill>
              <a:latin typeface="Comic Sans MS" panose="030F0702030302020204" pitchFamily="66" charset="0"/>
            </a:endParaRPr>
          </a:p>
        </p:txBody>
      </p:sp>
      <p:sp>
        <p:nvSpPr>
          <p:cNvPr id="3" name="矩形 2"/>
          <p:cNvSpPr/>
          <p:nvPr/>
        </p:nvSpPr>
        <p:spPr>
          <a:xfrm>
            <a:off x="609600" y="704761"/>
            <a:ext cx="8991600" cy="1200329"/>
          </a:xfrm>
          <a:prstGeom prst="rect">
            <a:avLst/>
          </a:prstGeom>
        </p:spPr>
        <p:txBody>
          <a:bodyPr wrap="square">
            <a:spAutoFit/>
          </a:bodyPr>
          <a:lstStyle/>
          <a:p>
            <a:r>
              <a:rPr lang="en-US" altLang="zh-TW" sz="3600" b="1" dirty="0">
                <a:solidFill>
                  <a:srgbClr val="0000FF"/>
                </a:solidFill>
                <a:latin typeface="Comic Sans MS" panose="030F0702030302020204" pitchFamily="66" charset="0"/>
              </a:rPr>
              <a:t>Another El Niño at the end of 2019: Is an ENSO Diversity Emerging?</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7514749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86097"/>
            <a:ext cx="5562600" cy="5642855"/>
          </a:xfrm>
          <a:prstGeom prst="rect">
            <a:avLst/>
          </a:prstGeom>
        </p:spPr>
      </p:pic>
      <p:sp>
        <p:nvSpPr>
          <p:cNvPr id="105480" name="Text Box 8"/>
          <p:cNvSpPr txBox="1">
            <a:spLocks noChangeArrowheads="1"/>
          </p:cNvSpPr>
          <p:nvPr/>
        </p:nvSpPr>
        <p:spPr bwMode="auto">
          <a:xfrm>
            <a:off x="1620470" y="613652"/>
            <a:ext cx="998415" cy="772006"/>
          </a:xfrm>
          <a:prstGeom prst="rect">
            <a:avLst/>
          </a:prstGeom>
          <a:noFill/>
          <a:ln w="9525">
            <a:noFill/>
            <a:miter lim="800000"/>
            <a:headEnd/>
            <a:tailEnd/>
          </a:ln>
          <a:effectLst/>
        </p:spPr>
        <p:txBody>
          <a:bodyPr wrap="square">
            <a:spAutoFit/>
          </a:bodyPr>
          <a:lstStyle/>
          <a:p>
            <a:pPr eaLnBrk="0" hangingPunct="0">
              <a:lnSpc>
                <a:spcPts val="5338"/>
              </a:lnSpc>
              <a:buClr>
                <a:srgbClr val="000000"/>
              </a:buClr>
              <a:buSzPct val="100000"/>
              <a:buFont typeface="Times New Roman" pitchFamily="18" charset="0"/>
              <a:buNone/>
              <a:defRPr/>
            </a:pPr>
            <a:r>
              <a:rPr lang="en-US" sz="2000" dirty="0">
                <a:solidFill>
                  <a:srgbClr val="FF0000"/>
                </a:solidFill>
                <a:latin typeface="Comic Sans MS" panose="030F0702030302020204" pitchFamily="66" charset="0"/>
                <a:ea typeface="Arial Unicode MS" pitchFamily="34" charset="-122"/>
                <a:cs typeface="Arial Unicode MS" pitchFamily="34" charset="-122"/>
              </a:rPr>
              <a:t>TAO</a:t>
            </a:r>
          </a:p>
        </p:txBody>
      </p:sp>
      <p:sp>
        <p:nvSpPr>
          <p:cNvPr id="105482" name="Text Box 10"/>
          <p:cNvSpPr txBox="1">
            <a:spLocks noChangeArrowheads="1"/>
          </p:cNvSpPr>
          <p:nvPr/>
        </p:nvSpPr>
        <p:spPr bwMode="auto">
          <a:xfrm>
            <a:off x="4282489" y="605721"/>
            <a:ext cx="1889711" cy="772006"/>
          </a:xfrm>
          <a:prstGeom prst="rect">
            <a:avLst/>
          </a:prstGeom>
          <a:noFill/>
          <a:ln w="9525">
            <a:noFill/>
            <a:miter lim="800000"/>
            <a:headEnd/>
            <a:tailEnd/>
          </a:ln>
          <a:effectLst/>
        </p:spPr>
        <p:txBody>
          <a:bodyPr wrap="square">
            <a:spAutoFit/>
          </a:bodyPr>
          <a:lstStyle/>
          <a:p>
            <a:pPr eaLnBrk="0" hangingPunct="0">
              <a:lnSpc>
                <a:spcPts val="5338"/>
              </a:lnSpc>
              <a:buClr>
                <a:srgbClr val="000000"/>
              </a:buClr>
              <a:buSzPct val="100000"/>
              <a:buFont typeface="Times New Roman" pitchFamily="18" charset="0"/>
              <a:buNone/>
              <a:defRPr/>
            </a:pPr>
            <a:r>
              <a:rPr lang="en-US" sz="2000" dirty="0">
                <a:solidFill>
                  <a:srgbClr val="FF0000"/>
                </a:solidFill>
                <a:latin typeface="Comic Sans MS" panose="030F0702030302020204" pitchFamily="66" charset="0"/>
                <a:ea typeface="Arial Unicode MS" pitchFamily="34" charset="-122"/>
                <a:cs typeface="Arial Unicode MS" pitchFamily="34" charset="-122"/>
              </a:rPr>
              <a:t>GODAS</a:t>
            </a:r>
          </a:p>
        </p:txBody>
      </p:sp>
      <p:sp>
        <p:nvSpPr>
          <p:cNvPr id="11270" name="Text Box 7"/>
          <p:cNvSpPr txBox="1">
            <a:spLocks noChangeArrowheads="1"/>
          </p:cNvSpPr>
          <p:nvPr/>
        </p:nvSpPr>
        <p:spPr bwMode="auto">
          <a:xfrm>
            <a:off x="6096000" y="1957540"/>
            <a:ext cx="2971800" cy="253826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625"/>
              </a:spcBef>
              <a:buClr>
                <a:srgbClr val="000000"/>
              </a:buClr>
              <a:buFont typeface="Verdana" pitchFamily="34" charset="0"/>
              <a:buChar char="-"/>
            </a:pPr>
            <a:r>
              <a:rPr lang="en-US" altLang="en-US" sz="1500" b="1" dirty="0">
                <a:latin typeface="Comic Sans MS" panose="030F0702030302020204" pitchFamily="66" charset="0"/>
                <a:cs typeface="Times New Roman" pitchFamily="18" charset="0"/>
              </a:rPr>
              <a:t> </a:t>
            </a:r>
            <a:r>
              <a:rPr lang="en-US" altLang="en-US" sz="1500" b="1" dirty="0" smtClean="0">
                <a:latin typeface="Comic Sans MS" panose="030F0702030302020204" pitchFamily="66" charset="0"/>
                <a:cs typeface="Times New Roman" pitchFamily="18" charset="0"/>
              </a:rPr>
              <a:t>Positive </a:t>
            </a:r>
            <a:r>
              <a:rPr lang="en-US" altLang="en-US" sz="1500" b="1" dirty="0">
                <a:latin typeface="Comic Sans MS" panose="030F0702030302020204" pitchFamily="66" charset="0"/>
                <a:cs typeface="Times New Roman" pitchFamily="18" charset="0"/>
              </a:rPr>
              <a:t>ocean temperature anomalies </a:t>
            </a:r>
            <a:r>
              <a:rPr lang="en-US" altLang="en-US" sz="1500" b="1" dirty="0" smtClean="0">
                <a:latin typeface="Comic Sans MS" panose="030F0702030302020204" pitchFamily="66" charset="0"/>
                <a:cs typeface="Times New Roman" pitchFamily="18" charset="0"/>
              </a:rPr>
              <a:t>propagated eastward.</a:t>
            </a:r>
          </a:p>
          <a:p>
            <a:pPr eaLnBrk="1" hangingPunct="1">
              <a:lnSpc>
                <a:spcPct val="124000"/>
              </a:lnSpc>
              <a:spcBef>
                <a:spcPts val="625"/>
              </a:spcBef>
              <a:buClr>
                <a:srgbClr val="000000"/>
              </a:buClr>
              <a:buFont typeface="Verdana" pitchFamily="34" charset="0"/>
              <a:buChar char="-"/>
            </a:pPr>
            <a:endParaRPr lang="en-US" altLang="en-US" sz="1500" b="1" dirty="0">
              <a:latin typeface="Comic Sans MS" panose="030F0702030302020204" pitchFamily="66" charset="0"/>
              <a:cs typeface="Times New Roman" pitchFamily="18" charset="0"/>
            </a:endParaRPr>
          </a:p>
          <a:p>
            <a:pPr eaLnBrk="1" hangingPunct="1">
              <a:lnSpc>
                <a:spcPct val="124000"/>
              </a:lnSpc>
              <a:spcBef>
                <a:spcPts val="625"/>
              </a:spcBef>
              <a:buClr>
                <a:srgbClr val="000000"/>
              </a:buClr>
              <a:buFont typeface="Verdana" pitchFamily="34" charset="0"/>
              <a:buChar char="-"/>
            </a:pPr>
            <a:r>
              <a:rPr lang="en-US" altLang="en-US" sz="1500" b="1" dirty="0">
                <a:latin typeface="Comic Sans MS" panose="030F0702030302020204" pitchFamily="66" charset="0"/>
                <a:cs typeface="Times New Roman" pitchFamily="18" charset="0"/>
              </a:rPr>
              <a:t> The </a:t>
            </a:r>
            <a:r>
              <a:rPr lang="en-US" altLang="en-US" sz="1500" b="1" dirty="0" smtClean="0">
                <a:latin typeface="Comic Sans MS" panose="030F0702030302020204" pitchFamily="66" charset="0"/>
                <a:cs typeface="Times New Roman" pitchFamily="18" charset="0"/>
              </a:rPr>
              <a:t>features of the ocean </a:t>
            </a:r>
            <a:r>
              <a:rPr lang="en-US" altLang="en-US" sz="1500" b="1" dirty="0">
                <a:latin typeface="Comic Sans MS" panose="030F0702030302020204" pitchFamily="66" charset="0"/>
                <a:cs typeface="Times New Roman" pitchFamily="18" charset="0"/>
              </a:rPr>
              <a:t>temperature </a:t>
            </a:r>
            <a:r>
              <a:rPr lang="en-US" altLang="en-US" sz="1500" b="1" dirty="0" smtClean="0">
                <a:latin typeface="Comic Sans MS" panose="030F0702030302020204" pitchFamily="66" charset="0"/>
                <a:cs typeface="Times New Roman" pitchFamily="18" charset="0"/>
              </a:rPr>
              <a:t>anomalies were </a:t>
            </a:r>
            <a:r>
              <a:rPr lang="en-US" altLang="en-US" sz="1500" b="1" dirty="0">
                <a:latin typeface="Comic Sans MS" panose="030F0702030302020204" pitchFamily="66" charset="0"/>
                <a:cs typeface="Times New Roman" pitchFamily="18" charset="0"/>
              </a:rPr>
              <a:t>similar </a:t>
            </a:r>
            <a:r>
              <a:rPr lang="en-US" altLang="en-US" sz="1500" b="1" dirty="0" smtClean="0">
                <a:latin typeface="Comic Sans MS" panose="030F0702030302020204" pitchFamily="66" charset="0"/>
                <a:cs typeface="Times New Roman" pitchFamily="18" charset="0"/>
              </a:rPr>
              <a:t>between GODAS and TAO analysis.</a:t>
            </a:r>
            <a:endParaRPr lang="en-US" altLang="en-US" sz="1500" b="1" dirty="0">
              <a:latin typeface="Comic Sans MS" panose="030F0702030302020204" pitchFamily="66" charset="0"/>
              <a:cs typeface="Times New Roman" pitchFamily="18" charset="0"/>
            </a:endParaRPr>
          </a:p>
        </p:txBody>
      </p:sp>
      <p:cxnSp>
        <p:nvCxnSpPr>
          <p:cNvPr id="11271" name="Straight Arrow Connector 3"/>
          <p:cNvCxnSpPr>
            <a:cxnSpLocks noChangeShapeType="1"/>
          </p:cNvCxnSpPr>
          <p:nvPr/>
        </p:nvCxnSpPr>
        <p:spPr bwMode="auto">
          <a:xfrm>
            <a:off x="1828800" y="2600366"/>
            <a:ext cx="661737" cy="347674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11272" name="Straight Arrow Connector 14"/>
          <p:cNvCxnSpPr>
            <a:cxnSpLocks noChangeShapeType="1"/>
          </p:cNvCxnSpPr>
          <p:nvPr/>
        </p:nvCxnSpPr>
        <p:spPr bwMode="auto">
          <a:xfrm>
            <a:off x="4572000" y="2600366"/>
            <a:ext cx="632661" cy="3500803"/>
          </a:xfrm>
          <a:prstGeom prst="straightConnector1">
            <a:avLst/>
          </a:prstGeom>
          <a:noFill/>
          <a:ln w="57150"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7"/>
          <p:cNvSpPr>
            <a:spLocks noChangeArrowheads="1"/>
          </p:cNvSpPr>
          <p:nvPr/>
        </p:nvSpPr>
        <p:spPr bwMode="auto">
          <a:xfrm>
            <a:off x="0" y="273050"/>
            <a:ext cx="8991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lgn="ctr" eaLnBrk="1" hangingPunct="1">
              <a:lnSpc>
                <a:spcPts val="4363"/>
              </a:lnSpc>
              <a:spcBef>
                <a:spcPct val="0"/>
              </a:spcBef>
              <a:buClr>
                <a:srgbClr val="000000"/>
              </a:buClr>
              <a:buFont typeface="Verdana" pitchFamily="34" charset="0"/>
              <a:buNone/>
            </a:pPr>
            <a:r>
              <a:rPr lang="en-GB" altLang="en-US" sz="1800" b="1" u="sng">
                <a:solidFill>
                  <a:srgbClr val="000000"/>
                </a:solidFill>
                <a:latin typeface="Comic Sans MS" panose="030F0702030302020204" pitchFamily="66" charset="0"/>
              </a:rPr>
              <a:t>Equatorial Pacific  Ocean Temperature Pentad Mean Anomaly</a:t>
            </a:r>
          </a:p>
        </p:txBody>
      </p:sp>
    </p:spTree>
    <p:extLst>
      <p:ext uri="{BB962C8B-B14F-4D97-AF65-F5344CB8AC3E}">
        <p14:creationId xmlns:p14="http://schemas.microsoft.com/office/powerpoint/2010/main" val="8364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8" y="933922"/>
            <a:ext cx="4842211" cy="540751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496" t="2947" r="23737" b="44018"/>
          <a:stretch/>
        </p:blipFill>
        <p:spPr>
          <a:xfrm>
            <a:off x="5175629" y="1002267"/>
            <a:ext cx="3587371" cy="3384605"/>
          </a:xfrm>
          <a:prstGeom prst="rect">
            <a:avLst/>
          </a:prstGeom>
        </p:spPr>
      </p:pic>
      <p:sp>
        <p:nvSpPr>
          <p:cNvPr id="41986" name="Rectangle 3"/>
          <p:cNvSpPr>
            <a:spLocks noGrp="1" noChangeArrowheads="1"/>
          </p:cNvSpPr>
          <p:nvPr>
            <p:ph type="title"/>
          </p:nvPr>
        </p:nvSpPr>
        <p:spPr>
          <a:xfrm>
            <a:off x="457200" y="468868"/>
            <a:ext cx="8229600" cy="533400"/>
          </a:xfrm>
        </p:spPr>
        <p:txBody>
          <a:bodyPr rtlCol="0">
            <a:noAutofit/>
          </a:bodyPr>
          <a:lstStyle/>
          <a:p>
            <a:pPr>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u="sng" dirty="0">
                <a:solidFill>
                  <a:schemeClr val="tx1"/>
                </a:solidFill>
                <a:latin typeface="Comic Sans MS" panose="030F0702030302020204" pitchFamily="66" charset="0"/>
              </a:rPr>
              <a:t>Evolution of Pacific NINO SST Indices</a:t>
            </a:r>
          </a:p>
        </p:txBody>
      </p:sp>
      <p:sp>
        <p:nvSpPr>
          <p:cNvPr id="18436" name="Text Box 6"/>
          <p:cNvSpPr txBox="1">
            <a:spLocks noChangeArrowheads="1"/>
          </p:cNvSpPr>
          <p:nvPr/>
        </p:nvSpPr>
        <p:spPr bwMode="auto">
          <a:xfrm>
            <a:off x="4931508" y="4589967"/>
            <a:ext cx="4190999" cy="190244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750"/>
              </a:spcBef>
              <a:buClr>
                <a:srgbClr val="000000"/>
              </a:buClr>
              <a:buFontTx/>
              <a:buChar char="-"/>
            </a:pPr>
            <a:r>
              <a:rPr lang="en-GB" altLang="en-US" sz="1400" b="1" dirty="0">
                <a:solidFill>
                  <a:srgbClr val="000000"/>
                </a:solidFill>
                <a:latin typeface="Comic Sans MS" panose="030F0702030302020204" pitchFamily="66" charset="0"/>
                <a:cs typeface="Times New Roman" pitchFamily="18" charset="0"/>
              </a:rPr>
              <a:t> </a:t>
            </a:r>
            <a:r>
              <a:rPr lang="en-GB" altLang="en-US" sz="1400" b="1" dirty="0" smtClean="0">
                <a:solidFill>
                  <a:srgbClr val="000000"/>
                </a:solidFill>
                <a:latin typeface="Comic Sans MS" panose="030F0702030302020204" pitchFamily="66" charset="0"/>
                <a:cs typeface="Times New Roman" pitchFamily="18" charset="0"/>
              </a:rPr>
              <a:t>All indices decreased, with Nino3.4, Nino3 and Nino1+2 negative </a:t>
            </a:r>
            <a:r>
              <a:rPr lang="en-GB" altLang="en-US" sz="1400" b="1" dirty="0">
                <a:solidFill>
                  <a:srgbClr val="000000"/>
                </a:solidFill>
                <a:latin typeface="Comic Sans MS" panose="030F0702030302020204" pitchFamily="66" charset="0"/>
                <a:cs typeface="Times New Roman" pitchFamily="18" charset="0"/>
              </a:rPr>
              <a:t>in </a:t>
            </a:r>
            <a:r>
              <a:rPr lang="en-GB" altLang="en-US" sz="1400" b="1" dirty="0" smtClean="0">
                <a:solidFill>
                  <a:srgbClr val="000000"/>
                </a:solidFill>
                <a:latin typeface="Comic Sans MS" panose="030F0702030302020204" pitchFamily="66" charset="0"/>
                <a:cs typeface="Times New Roman" pitchFamily="18" charset="0"/>
              </a:rPr>
              <a:t>Sep </a:t>
            </a:r>
            <a:r>
              <a:rPr lang="en-GB" altLang="en-US" sz="1400" b="1" dirty="0">
                <a:solidFill>
                  <a:srgbClr val="000000"/>
                </a:solidFill>
                <a:latin typeface="Comic Sans MS" panose="030F0702030302020204" pitchFamily="66" charset="0"/>
                <a:cs typeface="Times New Roman" pitchFamily="18" charset="0"/>
              </a:rPr>
              <a:t>2019.</a:t>
            </a:r>
          </a:p>
          <a:p>
            <a:pPr eaLnBrk="1" hangingPunct="1">
              <a:lnSpc>
                <a:spcPct val="124000"/>
              </a:lnSpc>
              <a:spcBef>
                <a:spcPts val="750"/>
              </a:spcBef>
              <a:buClr>
                <a:srgbClr val="000000"/>
              </a:buClr>
              <a:buFontTx/>
              <a:buChar char="-"/>
            </a:pPr>
            <a:r>
              <a:rPr lang="en-US" altLang="en-US" sz="1400" b="1" dirty="0">
                <a:latin typeface="Comic Sans MS" panose="030F0702030302020204" pitchFamily="66" charset="0"/>
                <a:cs typeface="Times New Roman" pitchFamily="18" charset="0"/>
              </a:rPr>
              <a:t> Nino3.4 = </a:t>
            </a:r>
            <a:r>
              <a:rPr lang="en-US" altLang="en-US" sz="1400" b="1" dirty="0" smtClean="0">
                <a:latin typeface="Comic Sans MS" panose="030F0702030302020204" pitchFamily="66" charset="0"/>
                <a:cs typeface="Times New Roman" pitchFamily="18" charset="0"/>
              </a:rPr>
              <a:t>-0.02C </a:t>
            </a:r>
            <a:r>
              <a:rPr lang="en-US" altLang="en-US" sz="1400" b="1" dirty="0">
                <a:latin typeface="Comic Sans MS" panose="030F0702030302020204" pitchFamily="66" charset="0"/>
                <a:cs typeface="Times New Roman" pitchFamily="18" charset="0"/>
              </a:rPr>
              <a:t>in </a:t>
            </a:r>
            <a:r>
              <a:rPr lang="en-US" altLang="en-US" sz="1400" b="1" dirty="0" smtClean="0">
                <a:latin typeface="Comic Sans MS" panose="030F0702030302020204" pitchFamily="66" charset="0"/>
                <a:cs typeface="Times New Roman" pitchFamily="18" charset="0"/>
              </a:rPr>
              <a:t>Sep </a:t>
            </a:r>
            <a:r>
              <a:rPr lang="en-US" altLang="en-US" sz="1400" b="1" dirty="0">
                <a:latin typeface="Comic Sans MS" panose="030F0702030302020204" pitchFamily="66" charset="0"/>
                <a:cs typeface="Times New Roman" pitchFamily="18" charset="0"/>
              </a:rPr>
              <a:t>2019.</a:t>
            </a:r>
          </a:p>
          <a:p>
            <a:pPr eaLnBrk="1" hangingPunct="1">
              <a:lnSpc>
                <a:spcPct val="124000"/>
              </a:lnSpc>
              <a:spcBef>
                <a:spcPts val="750"/>
              </a:spcBef>
              <a:buClr>
                <a:srgbClr val="000000"/>
              </a:buClr>
              <a:buFontTx/>
              <a:buChar char="-"/>
            </a:pPr>
            <a:r>
              <a:rPr lang="en-US" altLang="en-US" sz="1400" b="1" dirty="0">
                <a:latin typeface="Comic Sans MS" panose="030F0702030302020204" pitchFamily="66" charset="0"/>
                <a:cs typeface="Times New Roman" pitchFamily="18" charset="0"/>
              </a:rPr>
              <a:t> Compared with </a:t>
            </a:r>
            <a:r>
              <a:rPr lang="en-US" altLang="en-US" sz="1400" b="1" dirty="0" smtClean="0">
                <a:latin typeface="Comic Sans MS" panose="030F0702030302020204" pitchFamily="66" charset="0"/>
                <a:cs typeface="Times New Roman" pitchFamily="18" charset="0"/>
              </a:rPr>
              <a:t>Sep 2018, </a:t>
            </a:r>
            <a:r>
              <a:rPr lang="en-US" altLang="en-US" sz="1400" b="1" dirty="0">
                <a:latin typeface="Comic Sans MS" panose="030F0702030302020204" pitchFamily="66" charset="0"/>
                <a:cs typeface="Times New Roman" pitchFamily="18" charset="0"/>
              </a:rPr>
              <a:t>the central </a:t>
            </a:r>
            <a:r>
              <a:rPr lang="en-US" altLang="en-US" sz="1400" b="1" dirty="0" smtClean="0">
                <a:latin typeface="Comic Sans MS" panose="030F0702030302020204" pitchFamily="66" charset="0"/>
                <a:cs typeface="Times New Roman" pitchFamily="18" charset="0"/>
              </a:rPr>
              <a:t>and eastern </a:t>
            </a:r>
            <a:r>
              <a:rPr lang="en-US" altLang="en-US" sz="1400" b="1" dirty="0">
                <a:latin typeface="Comic Sans MS" panose="030F0702030302020204" pitchFamily="66" charset="0"/>
                <a:cs typeface="Times New Roman" pitchFamily="18" charset="0"/>
              </a:rPr>
              <a:t>equatorial Pacific was </a:t>
            </a:r>
            <a:r>
              <a:rPr lang="en-US" altLang="en-US" sz="1400" b="1" dirty="0" smtClean="0">
                <a:latin typeface="Comic Sans MS" panose="030F0702030302020204" pitchFamily="66" charset="0"/>
                <a:cs typeface="Times New Roman" pitchFamily="18" charset="0"/>
              </a:rPr>
              <a:t>cooler </a:t>
            </a:r>
            <a:r>
              <a:rPr lang="en-US" altLang="en-US" sz="1400" b="1" dirty="0">
                <a:latin typeface="Comic Sans MS" panose="030F0702030302020204" pitchFamily="66" charset="0"/>
                <a:cs typeface="Times New Roman" pitchFamily="18" charset="0"/>
              </a:rPr>
              <a:t>in </a:t>
            </a:r>
            <a:r>
              <a:rPr lang="en-US" altLang="en-US" sz="1400" b="1" dirty="0" smtClean="0">
                <a:latin typeface="Comic Sans MS" panose="030F0702030302020204" pitchFamily="66" charset="0"/>
                <a:cs typeface="Times New Roman" pitchFamily="18" charset="0"/>
              </a:rPr>
              <a:t>Sep </a:t>
            </a:r>
            <a:r>
              <a:rPr lang="en-US" altLang="en-US" sz="1400" b="1" dirty="0">
                <a:latin typeface="Comic Sans MS" panose="030F0702030302020204" pitchFamily="66" charset="0"/>
                <a:cs typeface="Times New Roman" pitchFamily="18" charset="0"/>
              </a:rPr>
              <a:t>2019</a:t>
            </a:r>
            <a:r>
              <a:rPr lang="en-US" altLang="en-US" sz="1400" b="1" dirty="0" smtClean="0">
                <a:latin typeface="Comic Sans MS" panose="030F0702030302020204" pitchFamily="66" charset="0"/>
                <a:cs typeface="Times New Roman" pitchFamily="18" charset="0"/>
              </a:rPr>
              <a:t>.</a:t>
            </a:r>
            <a:endParaRPr lang="en-GB" altLang="en-US" sz="1400" b="1" dirty="0">
              <a:latin typeface="Comic Sans MS" panose="030F0702030302020204" pitchFamily="66" charset="0"/>
              <a:cs typeface="Times New Roman" pitchFamily="18" charset="0"/>
            </a:endParaRPr>
          </a:p>
        </p:txBody>
      </p:sp>
      <p:sp>
        <p:nvSpPr>
          <p:cNvPr id="18437" name="AutoShape 12"/>
          <p:cNvSpPr>
            <a:spLocks noChangeArrowheads="1"/>
          </p:cNvSpPr>
          <p:nvPr/>
        </p:nvSpPr>
        <p:spPr bwMode="auto">
          <a:xfrm>
            <a:off x="6070600" y="1611868"/>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8439" name="AutoShape 15"/>
          <p:cNvSpPr>
            <a:spLocks noChangeArrowheads="1"/>
          </p:cNvSpPr>
          <p:nvPr/>
        </p:nvSpPr>
        <p:spPr bwMode="auto">
          <a:xfrm>
            <a:off x="6629400" y="1611868"/>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pic>
        <p:nvPicPr>
          <p:cNvPr id="1844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1861106"/>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838" y="1848406"/>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6925" y="186586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p:cNvSpPr>
            <a:spLocks noChangeArrowheads="1"/>
          </p:cNvSpPr>
          <p:nvPr/>
        </p:nvSpPr>
        <p:spPr bwMode="auto">
          <a:xfrm>
            <a:off x="3838575" y="1459468"/>
            <a:ext cx="1004887" cy="4530725"/>
          </a:xfrm>
          <a:prstGeom prst="rect">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latin typeface="Comic Sans MS" panose="030F0702030302020204" pitchFamily="66" charset="0"/>
            </a:endParaRPr>
          </a:p>
        </p:txBody>
      </p:sp>
      <p:sp>
        <p:nvSpPr>
          <p:cNvPr id="14" name="矩形 13"/>
          <p:cNvSpPr/>
          <p:nvPr/>
        </p:nvSpPr>
        <p:spPr>
          <a:xfrm>
            <a:off x="5326716" y="6564868"/>
            <a:ext cx="3935693" cy="369332"/>
          </a:xfrm>
          <a:prstGeom prst="rect">
            <a:avLst/>
          </a:prstGeom>
        </p:spPr>
        <p:txBody>
          <a:bodyPr wrap="none">
            <a:spAutoFit/>
          </a:bodyPr>
          <a:lstStyle/>
          <a:p>
            <a:r>
              <a:rPr lang="en-GB" altLang="en-US" b="1" dirty="0">
                <a:solidFill>
                  <a:srgbClr val="000000"/>
                </a:solidFill>
                <a:latin typeface="Comic Sans MS" panose="030F0702030302020204" pitchFamily="66" charset="0"/>
                <a:ea typeface="SimSun" pitchFamily="2" charset="-122"/>
              </a:rPr>
              <a:t>NCEP OI </a:t>
            </a:r>
            <a:r>
              <a:rPr lang="en-GB" altLang="en-US" b="1" dirty="0" smtClean="0">
                <a:solidFill>
                  <a:srgbClr val="000000"/>
                </a:solidFill>
                <a:latin typeface="Comic Sans MS" panose="030F0702030302020204" pitchFamily="66" charset="0"/>
                <a:ea typeface="SimSun" pitchFamily="2" charset="-122"/>
              </a:rPr>
              <a:t>SST</a:t>
            </a:r>
            <a:r>
              <a:rPr lang="zh-TW" altLang="en-US" b="1" dirty="0" smtClean="0">
                <a:solidFill>
                  <a:srgbClr val="000000"/>
                </a:solidFill>
                <a:latin typeface="Comic Sans MS" panose="030F0702030302020204" pitchFamily="66" charset="0"/>
                <a:ea typeface="SimSun" pitchFamily="2" charset="-122"/>
              </a:rPr>
              <a:t> </a:t>
            </a:r>
            <a:r>
              <a:rPr lang="en-US" altLang="zh-TW" b="1" dirty="0" smtClean="0">
                <a:solidFill>
                  <a:srgbClr val="000000"/>
                </a:solidFill>
                <a:latin typeface="Comic Sans MS" panose="030F0702030302020204" pitchFamily="66" charset="0"/>
                <a:ea typeface="SimSun" pitchFamily="2" charset="-122"/>
              </a:rPr>
              <a:t>(1981-2010 </a:t>
            </a:r>
            <a:r>
              <a:rPr lang="en-US" altLang="zh-TW" b="1" dirty="0" err="1" smtClean="0">
                <a:solidFill>
                  <a:srgbClr val="000000"/>
                </a:solidFill>
                <a:latin typeface="Comic Sans MS" panose="030F0702030302020204" pitchFamily="66" charset="0"/>
                <a:ea typeface="SimSun" pitchFamily="2" charset="-122"/>
              </a:rPr>
              <a:t>clim</a:t>
            </a:r>
            <a:r>
              <a:rPr lang="en-US" altLang="zh-TW" b="1" dirty="0" smtClean="0">
                <a:solidFill>
                  <a:srgbClr val="000000"/>
                </a:solidFill>
                <a:latin typeface="Comic Sans MS" panose="030F0702030302020204" pitchFamily="66" charset="0"/>
                <a:ea typeface="SimSun" pitchFamily="2" charset="-122"/>
              </a:rPr>
              <a:t>)</a:t>
            </a:r>
            <a:r>
              <a:rPr lang="en-GB" altLang="en-US" b="1" dirty="0" smtClean="0">
                <a:solidFill>
                  <a:srgbClr val="000000"/>
                </a:solidFill>
                <a:latin typeface="Comic Sans MS" panose="030F0702030302020204" pitchFamily="66" charset="0"/>
                <a:ea typeface="SimSun" pitchFamily="2" charset="-122"/>
              </a:rPr>
              <a:t> </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2789626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760413" y="381000"/>
            <a:ext cx="74676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u="sng" dirty="0" smtClean="0">
                <a:solidFill>
                  <a:schemeClr val="tx1"/>
                </a:solidFill>
                <a:latin typeface="Comic Sans MS" panose="030F0702030302020204" pitchFamily="66" charset="0"/>
              </a:rPr>
              <a:t>Global SST Anomaly (</a:t>
            </a:r>
            <a:r>
              <a:rPr lang="en-GB" altLang="en-US" sz="2400" b="1" u="sng" baseline="30000" dirty="0" smtClean="0">
                <a:solidFill>
                  <a:schemeClr val="tx1"/>
                </a:solidFill>
                <a:latin typeface="Comic Sans MS" panose="030F0702030302020204" pitchFamily="66" charset="0"/>
              </a:rPr>
              <a:t>0</a:t>
            </a:r>
            <a:r>
              <a:rPr lang="en-GB" altLang="en-US" sz="2400" b="1" u="sng" dirty="0" smtClean="0">
                <a:solidFill>
                  <a:schemeClr val="tx1"/>
                </a:solidFill>
                <a:latin typeface="Comic Sans MS" panose="030F0702030302020204" pitchFamily="66" charset="0"/>
              </a:rPr>
              <a:t>C) and Anomaly Tendency</a:t>
            </a:r>
          </a:p>
        </p:txBody>
      </p:sp>
      <p:sp>
        <p:nvSpPr>
          <p:cNvPr id="7173" name="Text Box 5"/>
          <p:cNvSpPr txBox="1">
            <a:spLocks noChangeArrowheads="1"/>
          </p:cNvSpPr>
          <p:nvPr/>
        </p:nvSpPr>
        <p:spPr bwMode="auto">
          <a:xfrm>
            <a:off x="5634038" y="1226529"/>
            <a:ext cx="3357562" cy="2719207"/>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1000"/>
              </a:lnSpc>
              <a:spcBef>
                <a:spcPts val="625"/>
              </a:spcBef>
              <a:buClr>
                <a:srgbClr val="000000"/>
              </a:buClr>
              <a:buFont typeface="Verdana" pitchFamily="34" charset="0"/>
              <a:buChar char="-"/>
            </a:pPr>
            <a:r>
              <a:rPr lang="en-GB" altLang="en-US" sz="1400" b="1" dirty="0">
                <a:solidFill>
                  <a:srgbClr val="000000"/>
                </a:solidFill>
                <a:latin typeface="Comic Sans MS" panose="030F0702030302020204" pitchFamily="66" charset="0"/>
                <a:cs typeface="Times New Roman" pitchFamily="18" charset="0"/>
              </a:rPr>
              <a:t> Positive SSTAs </a:t>
            </a:r>
            <a:r>
              <a:rPr lang="en-GB" altLang="en-US" sz="1400" b="1" dirty="0" smtClean="0">
                <a:solidFill>
                  <a:srgbClr val="000000"/>
                </a:solidFill>
                <a:latin typeface="Comic Sans MS" panose="030F0702030302020204" pitchFamily="66" charset="0"/>
                <a:cs typeface="Times New Roman" pitchFamily="18" charset="0"/>
              </a:rPr>
              <a:t>persisted in </a:t>
            </a:r>
            <a:r>
              <a:rPr lang="en-GB" altLang="en-US" sz="1400" b="1" dirty="0">
                <a:solidFill>
                  <a:srgbClr val="000000"/>
                </a:solidFill>
                <a:latin typeface="Comic Sans MS" panose="030F0702030302020204" pitchFamily="66" charset="0"/>
                <a:cs typeface="Times New Roman" pitchFamily="18" charset="0"/>
              </a:rPr>
              <a:t>the central </a:t>
            </a:r>
            <a:r>
              <a:rPr lang="en-GB" altLang="en-US" sz="1400" b="1" dirty="0" smtClean="0">
                <a:solidFill>
                  <a:srgbClr val="000000"/>
                </a:solidFill>
                <a:latin typeface="Comic Sans MS" panose="030F0702030302020204" pitchFamily="66" charset="0"/>
                <a:cs typeface="Times New Roman" pitchFamily="18" charset="0"/>
              </a:rPr>
              <a:t>tropical </a:t>
            </a:r>
            <a:r>
              <a:rPr lang="en-GB" altLang="en-US" sz="1400" b="1" dirty="0">
                <a:solidFill>
                  <a:srgbClr val="000000"/>
                </a:solidFill>
                <a:latin typeface="Comic Sans MS" panose="030F0702030302020204" pitchFamily="66" charset="0"/>
                <a:cs typeface="Times New Roman" pitchFamily="18" charset="0"/>
              </a:rPr>
              <a:t>Pacific, consistent with El Nino conditions. </a:t>
            </a:r>
          </a:p>
          <a:p>
            <a:pPr eaLnBrk="1" hangingPunct="1">
              <a:lnSpc>
                <a:spcPct val="101000"/>
              </a:lnSpc>
              <a:spcBef>
                <a:spcPts val="625"/>
              </a:spcBef>
              <a:buClr>
                <a:srgbClr val="000000"/>
              </a:buClr>
              <a:buFont typeface="Verdana" pitchFamily="34" charset="0"/>
              <a:buChar char="-"/>
            </a:pPr>
            <a:r>
              <a:rPr lang="en-GB" altLang="en-US" sz="1400" b="1" dirty="0">
                <a:solidFill>
                  <a:srgbClr val="000000"/>
                </a:solidFill>
                <a:latin typeface="Comic Sans MS" panose="030F0702030302020204" pitchFamily="66" charset="0"/>
                <a:ea typeface="SimSun" pitchFamily="2" charset="-122"/>
                <a:cs typeface="Times New Roman" pitchFamily="18" charset="0"/>
              </a:rPr>
              <a:t> </a:t>
            </a:r>
            <a:r>
              <a:rPr lang="en-GB" altLang="en-US" sz="1400" b="1" dirty="0" smtClean="0">
                <a:solidFill>
                  <a:srgbClr val="000000"/>
                </a:solidFill>
                <a:latin typeface="Comic Sans MS" panose="030F0702030302020204" pitchFamily="66" charset="0"/>
                <a:ea typeface="SimSun" pitchFamily="2" charset="-122"/>
                <a:cs typeface="Times New Roman" pitchFamily="18" charset="0"/>
              </a:rPr>
              <a:t>SSTAs were positive </a:t>
            </a:r>
            <a:r>
              <a:rPr lang="en-GB" altLang="en-US" sz="1400" b="1" dirty="0">
                <a:solidFill>
                  <a:srgbClr val="000000"/>
                </a:solidFill>
                <a:latin typeface="Comic Sans MS" panose="030F0702030302020204" pitchFamily="66" charset="0"/>
                <a:ea typeface="SimSun" pitchFamily="2" charset="-122"/>
                <a:cs typeface="Times New Roman" pitchFamily="18" charset="0"/>
              </a:rPr>
              <a:t>in the North Pacific.</a:t>
            </a:r>
          </a:p>
          <a:p>
            <a:pPr eaLnBrk="1" hangingPunct="1">
              <a:lnSpc>
                <a:spcPct val="101000"/>
              </a:lnSpc>
              <a:spcBef>
                <a:spcPts val="625"/>
              </a:spcBef>
              <a:buClr>
                <a:srgbClr val="000000"/>
              </a:buClr>
              <a:buFont typeface="Verdana" pitchFamily="34" charset="0"/>
              <a:buChar char="-"/>
            </a:pPr>
            <a:r>
              <a:rPr lang="en-GB" altLang="en-US" sz="1400" b="1" dirty="0">
                <a:solidFill>
                  <a:srgbClr val="000000"/>
                </a:solidFill>
                <a:latin typeface="Comic Sans MS" panose="030F0702030302020204" pitchFamily="66" charset="0"/>
                <a:ea typeface="SimSun" pitchFamily="2" charset="-122"/>
                <a:cs typeface="Times New Roman" pitchFamily="18" charset="0"/>
              </a:rPr>
              <a:t> Horseshoe/tripole-like SSTA pattern </a:t>
            </a:r>
            <a:r>
              <a:rPr lang="en-GB" altLang="en-US" sz="1400" b="1" dirty="0" smtClean="0">
                <a:solidFill>
                  <a:srgbClr val="000000"/>
                </a:solidFill>
                <a:latin typeface="Comic Sans MS" panose="030F0702030302020204" pitchFamily="66" charset="0"/>
                <a:ea typeface="SimSun" pitchFamily="2" charset="-122"/>
                <a:cs typeface="Times New Roman" pitchFamily="18" charset="0"/>
              </a:rPr>
              <a:t>was observed in </a:t>
            </a:r>
            <a:r>
              <a:rPr lang="en-GB" altLang="en-US" sz="1400" b="1" dirty="0">
                <a:solidFill>
                  <a:srgbClr val="000000"/>
                </a:solidFill>
                <a:latin typeface="Comic Sans MS" panose="030F0702030302020204" pitchFamily="66" charset="0"/>
                <a:ea typeface="SimSun" pitchFamily="2" charset="-122"/>
                <a:cs typeface="Times New Roman" pitchFamily="18" charset="0"/>
              </a:rPr>
              <a:t>the North Atlantic.</a:t>
            </a:r>
          </a:p>
          <a:p>
            <a:pPr eaLnBrk="1" hangingPunct="1">
              <a:lnSpc>
                <a:spcPct val="101000"/>
              </a:lnSpc>
              <a:spcBef>
                <a:spcPts val="625"/>
              </a:spcBef>
              <a:buClr>
                <a:srgbClr val="000000"/>
              </a:buClr>
              <a:buFont typeface="Verdana" pitchFamily="34" charset="0"/>
              <a:buChar char="-"/>
            </a:pPr>
            <a:r>
              <a:rPr lang="en-GB" altLang="en-US" sz="1400" b="1" dirty="0">
                <a:solidFill>
                  <a:srgbClr val="000000"/>
                </a:solidFill>
                <a:latin typeface="Comic Sans MS" panose="030F0702030302020204" pitchFamily="66" charset="0"/>
                <a:ea typeface="SimSun" pitchFamily="2" charset="-122"/>
                <a:cs typeface="Times New Roman" pitchFamily="18" charset="0"/>
              </a:rPr>
              <a:t> In the Indian Ocean, </a:t>
            </a:r>
            <a:r>
              <a:rPr lang="en-US" altLang="en-US" sz="1400" b="1" dirty="0" smtClean="0">
                <a:solidFill>
                  <a:srgbClr val="000000"/>
                </a:solidFill>
                <a:latin typeface="Comic Sans MS" panose="030F0702030302020204" pitchFamily="66" charset="0"/>
                <a:ea typeface="SimSun" pitchFamily="2" charset="-122"/>
                <a:cs typeface="Times New Roman" pitchFamily="18" charset="0"/>
              </a:rPr>
              <a:t>SSTAs </a:t>
            </a:r>
            <a:r>
              <a:rPr lang="en-US" altLang="en-US" sz="1400" b="1" dirty="0">
                <a:solidFill>
                  <a:srgbClr val="000000"/>
                </a:solidFill>
                <a:latin typeface="Comic Sans MS" panose="030F0702030302020204" pitchFamily="66" charset="0"/>
                <a:ea typeface="SimSun" pitchFamily="2" charset="-122"/>
                <a:cs typeface="Times New Roman" pitchFamily="18" charset="0"/>
              </a:rPr>
              <a:t>were </a:t>
            </a:r>
            <a:r>
              <a:rPr lang="en-US" altLang="en-US" sz="1400" b="1" dirty="0" smtClean="0">
                <a:solidFill>
                  <a:srgbClr val="000000"/>
                </a:solidFill>
                <a:latin typeface="Comic Sans MS" panose="030F0702030302020204" pitchFamily="66" charset="0"/>
                <a:ea typeface="SimSun" pitchFamily="2" charset="-122"/>
                <a:cs typeface="Times New Roman" pitchFamily="18" charset="0"/>
              </a:rPr>
              <a:t>positive in the west and central and negative in the far east.</a:t>
            </a:r>
            <a:endParaRPr lang="en-GB" altLang="en-US" sz="1400" b="1" dirty="0">
              <a:solidFill>
                <a:srgbClr val="000000"/>
              </a:solidFill>
              <a:latin typeface="Comic Sans MS" panose="030F0702030302020204" pitchFamily="66" charset="0"/>
              <a:ea typeface="SimSun" pitchFamily="2" charset="-122"/>
              <a:cs typeface="Times New Roman" pitchFamily="18" charset="0"/>
            </a:endParaRPr>
          </a:p>
        </p:txBody>
      </p:sp>
      <p:pic>
        <p:nvPicPr>
          <p:cNvPr id="4" name="Picture 3"/>
          <p:cNvPicPr>
            <a:picLocks noChangeAspect="1"/>
          </p:cNvPicPr>
          <p:nvPr/>
        </p:nvPicPr>
        <p:blipFill rotWithShape="1">
          <a:blip r:embed="rId3"/>
          <a:srcRect l="5771" t="2999" r="3614" b="15001"/>
          <a:stretch/>
        </p:blipFill>
        <p:spPr>
          <a:xfrm>
            <a:off x="149306" y="941823"/>
            <a:ext cx="5484732" cy="5701193"/>
          </a:xfrm>
          <a:prstGeom prst="rect">
            <a:avLst/>
          </a:prstGeom>
        </p:spPr>
      </p:pic>
      <p:sp>
        <p:nvSpPr>
          <p:cNvPr id="7174" name="Text Box 8"/>
          <p:cNvSpPr txBox="1">
            <a:spLocks noChangeArrowheads="1"/>
          </p:cNvSpPr>
          <p:nvPr/>
        </p:nvSpPr>
        <p:spPr bwMode="auto">
          <a:xfrm>
            <a:off x="5686743" y="4476623"/>
            <a:ext cx="3304857" cy="147720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1000"/>
              </a:lnSpc>
              <a:spcBef>
                <a:spcPts val="625"/>
              </a:spcBef>
              <a:buClr>
                <a:srgbClr val="000000"/>
              </a:buClr>
              <a:buFontTx/>
              <a:buChar char="-"/>
            </a:pPr>
            <a:r>
              <a:rPr lang="en-GB" altLang="en-US" sz="1400" b="1" dirty="0" smtClean="0">
                <a:solidFill>
                  <a:srgbClr val="000000"/>
                </a:solidFill>
                <a:latin typeface="Comic Sans MS" panose="030F0702030302020204" pitchFamily="66" charset="0"/>
                <a:cs typeface="Times New Roman" pitchFamily="18" charset="0"/>
              </a:rPr>
              <a:t>SSTA </a:t>
            </a:r>
            <a:r>
              <a:rPr lang="en-GB" altLang="en-US" sz="1400" b="1" dirty="0">
                <a:solidFill>
                  <a:srgbClr val="000000"/>
                </a:solidFill>
                <a:latin typeface="Comic Sans MS" panose="030F0702030302020204" pitchFamily="66" charset="0"/>
                <a:cs typeface="Times New Roman" pitchFamily="18" charset="0"/>
              </a:rPr>
              <a:t>tendencies were </a:t>
            </a:r>
            <a:r>
              <a:rPr lang="en-GB" altLang="en-US" sz="1400" b="1" dirty="0" smtClean="0">
                <a:solidFill>
                  <a:srgbClr val="000000"/>
                </a:solidFill>
                <a:latin typeface="Comic Sans MS" panose="030F0702030302020204" pitchFamily="66" charset="0"/>
                <a:cs typeface="Times New Roman" pitchFamily="18" charset="0"/>
              </a:rPr>
              <a:t>small negative in </a:t>
            </a:r>
            <a:r>
              <a:rPr lang="en-GB" altLang="en-US" sz="1400" b="1" dirty="0">
                <a:solidFill>
                  <a:srgbClr val="000000"/>
                </a:solidFill>
                <a:latin typeface="Comic Sans MS" panose="030F0702030302020204" pitchFamily="66" charset="0"/>
                <a:cs typeface="Times New Roman" pitchFamily="18" charset="0"/>
              </a:rPr>
              <a:t>the </a:t>
            </a:r>
            <a:r>
              <a:rPr lang="en-GB" altLang="en-US" sz="1400" b="1" dirty="0" smtClean="0">
                <a:solidFill>
                  <a:srgbClr val="000000"/>
                </a:solidFill>
                <a:latin typeface="Comic Sans MS" panose="030F0702030302020204" pitchFamily="66" charset="0"/>
                <a:cs typeface="Times New Roman" pitchFamily="18" charset="0"/>
              </a:rPr>
              <a:t>eastern tropical Pacific</a:t>
            </a:r>
            <a:r>
              <a:rPr lang="en-GB" altLang="en-US" sz="1400" b="1" dirty="0" smtClean="0">
                <a:solidFill>
                  <a:srgbClr val="000000"/>
                </a:solidFill>
                <a:latin typeface="Comic Sans MS" panose="030F0702030302020204" pitchFamily="66" charset="0"/>
                <a:ea typeface="SimSun" pitchFamily="2" charset="-122"/>
              </a:rPr>
              <a:t>. </a:t>
            </a:r>
            <a:endParaRPr lang="en-GB" altLang="en-US" sz="1400" b="1" dirty="0">
              <a:solidFill>
                <a:srgbClr val="000000"/>
              </a:solidFill>
              <a:latin typeface="Comic Sans MS" panose="030F0702030302020204" pitchFamily="66" charset="0"/>
              <a:ea typeface="SimSun" pitchFamily="2" charset="-122"/>
            </a:endParaRPr>
          </a:p>
          <a:p>
            <a:pPr eaLnBrk="1" hangingPunct="1">
              <a:lnSpc>
                <a:spcPct val="101000"/>
              </a:lnSpc>
              <a:spcBef>
                <a:spcPts val="625"/>
              </a:spcBef>
              <a:buClr>
                <a:srgbClr val="000000"/>
              </a:buClr>
              <a:buFontTx/>
              <a:buChar char="-"/>
            </a:pPr>
            <a:r>
              <a:rPr lang="en-GB" altLang="en-US" sz="1400" b="1" dirty="0" smtClean="0">
                <a:solidFill>
                  <a:srgbClr val="000000"/>
                </a:solidFill>
                <a:latin typeface="Comic Sans MS" panose="030F0702030302020204" pitchFamily="66" charset="0"/>
                <a:ea typeface="SimSun" pitchFamily="2" charset="-122"/>
              </a:rPr>
              <a:t> SSTA tendencies in the Indian Ocean were positive in the central and east.</a:t>
            </a:r>
            <a:endParaRPr lang="en-GB" altLang="en-US" sz="1400" b="1" dirty="0">
              <a:solidFill>
                <a:srgbClr val="000000"/>
              </a:solidFill>
              <a:latin typeface="Comic Sans MS" panose="030F0702030302020204" pitchFamily="66" charset="0"/>
              <a:ea typeface="SimSun" pitchFamily="2" charset="-122"/>
            </a:endParaRPr>
          </a:p>
        </p:txBody>
      </p:sp>
      <p:sp>
        <p:nvSpPr>
          <p:cNvPr id="7178" name="Oval 24"/>
          <p:cNvSpPr>
            <a:spLocks noChangeArrowheads="1"/>
          </p:cNvSpPr>
          <p:nvPr/>
        </p:nvSpPr>
        <p:spPr bwMode="auto">
          <a:xfrm>
            <a:off x="1739900" y="2256817"/>
            <a:ext cx="1779588" cy="4381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7179" name="Oval 24"/>
          <p:cNvSpPr>
            <a:spLocks noChangeArrowheads="1"/>
          </p:cNvSpPr>
          <p:nvPr/>
        </p:nvSpPr>
        <p:spPr bwMode="auto">
          <a:xfrm>
            <a:off x="1600200" y="1577367"/>
            <a:ext cx="1676400" cy="7112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7181" name="Oval 24"/>
          <p:cNvSpPr>
            <a:spLocks noChangeArrowheads="1"/>
          </p:cNvSpPr>
          <p:nvPr/>
        </p:nvSpPr>
        <p:spPr bwMode="auto">
          <a:xfrm>
            <a:off x="3535363" y="1577367"/>
            <a:ext cx="958850" cy="87788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15" name="Oval 24"/>
          <p:cNvSpPr>
            <a:spLocks noChangeArrowheads="1"/>
          </p:cNvSpPr>
          <p:nvPr/>
        </p:nvSpPr>
        <p:spPr bwMode="auto">
          <a:xfrm>
            <a:off x="685800" y="2256817"/>
            <a:ext cx="1343940" cy="101758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14" name="Oval 24"/>
          <p:cNvSpPr>
            <a:spLocks noChangeArrowheads="1"/>
          </p:cNvSpPr>
          <p:nvPr/>
        </p:nvSpPr>
        <p:spPr bwMode="auto">
          <a:xfrm>
            <a:off x="1981200" y="5008325"/>
            <a:ext cx="1917700" cy="4572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16" name="Oval 24"/>
          <p:cNvSpPr>
            <a:spLocks noChangeArrowheads="1"/>
          </p:cNvSpPr>
          <p:nvPr/>
        </p:nvSpPr>
        <p:spPr bwMode="auto">
          <a:xfrm>
            <a:off x="914400" y="4950804"/>
            <a:ext cx="825500" cy="9906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5" name="矩形 4"/>
          <p:cNvSpPr/>
          <p:nvPr/>
        </p:nvSpPr>
        <p:spPr>
          <a:xfrm>
            <a:off x="5699443" y="6261900"/>
            <a:ext cx="1915909" cy="369332"/>
          </a:xfrm>
          <a:prstGeom prst="rect">
            <a:avLst/>
          </a:prstGeom>
        </p:spPr>
        <p:txBody>
          <a:bodyPr wrap="none">
            <a:spAutoFit/>
          </a:bodyPr>
          <a:lstStyle/>
          <a:p>
            <a:r>
              <a:rPr lang="en-GB" altLang="en-US" b="1" dirty="0">
                <a:solidFill>
                  <a:srgbClr val="000000"/>
                </a:solidFill>
                <a:latin typeface="Comic Sans MS" panose="030F0702030302020204" pitchFamily="66" charset="0"/>
                <a:ea typeface="SimSun" pitchFamily="2" charset="-122"/>
              </a:rPr>
              <a:t>NCEP OI SST </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3404129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ppt_x"/>
                                          </p:val>
                                        </p:tav>
                                        <p:tav tm="100000">
                                          <p:val>
                                            <p:strVal val="#ppt_x"/>
                                          </p:val>
                                        </p:tav>
                                      </p:tavLst>
                                    </p:anim>
                                    <p:anim calcmode="lin" valueType="num">
                                      <p:cBhvr additive="base">
                                        <p:cTn id="8"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additive="base">
                                        <p:cTn id="13" dur="500" fill="hold"/>
                                        <p:tgtEl>
                                          <p:spTgt spid="7179"/>
                                        </p:tgtEl>
                                        <p:attrNameLst>
                                          <p:attrName>ppt_x</p:attrName>
                                        </p:attrNameLst>
                                      </p:cBhvr>
                                      <p:tavLst>
                                        <p:tav tm="0">
                                          <p:val>
                                            <p:strVal val="#ppt_x"/>
                                          </p:val>
                                        </p:tav>
                                        <p:tav tm="100000">
                                          <p:val>
                                            <p:strVal val="#ppt_x"/>
                                          </p:val>
                                        </p:tav>
                                      </p:tavLst>
                                    </p:anim>
                                    <p:anim calcmode="lin" valueType="num">
                                      <p:cBhvr additive="base">
                                        <p:cTn id="1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500" fill="hold"/>
                                        <p:tgtEl>
                                          <p:spTgt spid="7181"/>
                                        </p:tgtEl>
                                        <p:attrNameLst>
                                          <p:attrName>ppt_x</p:attrName>
                                        </p:attrNameLst>
                                      </p:cBhvr>
                                      <p:tavLst>
                                        <p:tav tm="0">
                                          <p:val>
                                            <p:strVal val="#ppt_x"/>
                                          </p:val>
                                        </p:tav>
                                        <p:tav tm="100000">
                                          <p:val>
                                            <p:strVal val="#ppt_x"/>
                                          </p:val>
                                        </p:tav>
                                      </p:tavLst>
                                    </p:anim>
                                    <p:anim calcmode="lin" valueType="num">
                                      <p:cBhvr additive="base">
                                        <p:cTn id="20"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autoUpdateAnimBg="0"/>
      <p:bldP spid="7179" grpId="0" animBg="1" autoUpdateAnimBg="0"/>
      <p:bldP spid="7181" grpId="0" animBg="1" autoUpdateAnimBg="0"/>
      <p:bldP spid="15" grpId="0" animBg="1" autoUpdateAnimBg="0"/>
      <p:bldP spid="14" grpId="0" animBg="1" autoUpdateAnimBg="0"/>
      <p:bldP spid="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183" y="837147"/>
            <a:ext cx="9163050" cy="5381625"/>
          </a:xfrm>
          <a:prstGeom prst="rect">
            <a:avLst/>
          </a:prstGeom>
        </p:spPr>
      </p:pic>
      <p:sp>
        <p:nvSpPr>
          <p:cNvPr id="15365" name="Rectangle 3"/>
          <p:cNvSpPr>
            <a:spLocks noGrp="1" noChangeArrowheads="1"/>
          </p:cNvSpPr>
          <p:nvPr>
            <p:ph type="title" idx="4294967295"/>
          </p:nvPr>
        </p:nvSpPr>
        <p:spPr>
          <a:xfrm>
            <a:off x="1212850" y="457200"/>
            <a:ext cx="6788150" cy="387350"/>
          </a:xfrm>
        </p:spPr>
        <p:txBody>
          <a:bodyPr/>
          <a:lstStyle/>
          <a:p>
            <a:pPr eaLnBrk="1" hangingPunct="1">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800" b="1" u="sng" dirty="0" smtClean="0">
                <a:solidFill>
                  <a:schemeClr val="tx1"/>
                </a:solidFill>
                <a:latin typeface="Comic Sans MS" panose="030F0702030302020204" pitchFamily="66" charset="0"/>
              </a:rPr>
              <a:t>Equatorial Pacific SST (</a:t>
            </a:r>
            <a:r>
              <a:rPr lang="en-GB" altLang="en-US" sz="1800" b="1" u="sng" baseline="30000" dirty="0" err="1" smtClean="0">
                <a:solidFill>
                  <a:schemeClr val="tx1"/>
                </a:solidFill>
                <a:latin typeface="Comic Sans MS" panose="030F0702030302020204" pitchFamily="66" charset="0"/>
              </a:rPr>
              <a:t>o</a:t>
            </a:r>
            <a:r>
              <a:rPr lang="en-GB" altLang="en-US" sz="1800" b="1" u="sng" dirty="0" err="1" smtClean="0">
                <a:solidFill>
                  <a:schemeClr val="tx1"/>
                </a:solidFill>
                <a:latin typeface="Comic Sans MS" panose="030F0702030302020204" pitchFamily="66" charset="0"/>
              </a:rPr>
              <a:t>C</a:t>
            </a:r>
            <a:r>
              <a:rPr lang="en-GB" altLang="en-US" sz="1800" b="1" u="sng" dirty="0" smtClean="0">
                <a:solidFill>
                  <a:schemeClr val="tx1"/>
                </a:solidFill>
                <a:latin typeface="Comic Sans MS" panose="030F0702030302020204" pitchFamily="66" charset="0"/>
              </a:rPr>
              <a:t>), HC300 (</a:t>
            </a:r>
            <a:r>
              <a:rPr lang="en-GB" altLang="en-US" sz="1800" b="1" u="sng" baseline="30000" dirty="0" err="1" smtClean="0">
                <a:solidFill>
                  <a:schemeClr val="tx1"/>
                </a:solidFill>
                <a:latin typeface="Comic Sans MS" panose="030F0702030302020204" pitchFamily="66" charset="0"/>
              </a:rPr>
              <a:t>o</a:t>
            </a:r>
            <a:r>
              <a:rPr lang="en-GB" altLang="en-US" sz="1800" b="1" u="sng" dirty="0" err="1" smtClean="0">
                <a:solidFill>
                  <a:schemeClr val="tx1"/>
                </a:solidFill>
                <a:latin typeface="Comic Sans MS" panose="030F0702030302020204" pitchFamily="66" charset="0"/>
              </a:rPr>
              <a:t>C</a:t>
            </a:r>
            <a:r>
              <a:rPr lang="en-GB" altLang="en-US" sz="1800" b="1" u="sng" dirty="0" smtClean="0">
                <a:solidFill>
                  <a:schemeClr val="tx1"/>
                </a:solidFill>
                <a:latin typeface="Comic Sans MS" panose="030F0702030302020204" pitchFamily="66" charset="0"/>
              </a:rPr>
              <a:t>)</a:t>
            </a:r>
            <a:r>
              <a:rPr lang="en-GB" altLang="en-US" sz="1800" b="1" u="sng" dirty="0" smtClean="0">
                <a:solidFill>
                  <a:schemeClr val="tx1"/>
                </a:solidFill>
                <a:latin typeface="Comic Sans MS" panose="030F0702030302020204" pitchFamily="66" charset="0"/>
                <a:ea typeface="SimSun" pitchFamily="2" charset="-122"/>
              </a:rPr>
              <a:t>, </a:t>
            </a:r>
            <a:r>
              <a:rPr lang="en-GB" altLang="en-US" sz="1800" b="1" u="sng" dirty="0" smtClean="0">
                <a:solidFill>
                  <a:schemeClr val="tx1"/>
                </a:solidFill>
                <a:latin typeface="Comic Sans MS" panose="030F0702030302020204" pitchFamily="66" charset="0"/>
              </a:rPr>
              <a:t>u850  (m/s)</a:t>
            </a:r>
            <a:r>
              <a:rPr lang="en-GB" altLang="en-US" sz="1800" b="1" u="sng" dirty="0" smtClean="0">
                <a:ea typeface="SimSun" pitchFamily="2" charset="-122"/>
              </a:rPr>
              <a:t>lies </a:t>
            </a:r>
          </a:p>
        </p:txBody>
      </p:sp>
      <p:cxnSp>
        <p:nvCxnSpPr>
          <p:cNvPr id="13318" name="Straight Arrow Connector 16"/>
          <p:cNvCxnSpPr>
            <a:cxnSpLocks noChangeShapeType="1"/>
          </p:cNvCxnSpPr>
          <p:nvPr/>
        </p:nvCxnSpPr>
        <p:spPr bwMode="auto">
          <a:xfrm>
            <a:off x="4413630" y="2294391"/>
            <a:ext cx="1636713" cy="757238"/>
          </a:xfrm>
          <a:prstGeom prst="straightConnector1">
            <a:avLst/>
          </a:prstGeom>
          <a:noFill/>
          <a:ln w="38100" algn="ctr">
            <a:solidFill>
              <a:srgbClr val="002060"/>
            </a:solidFill>
            <a:prstDash val="dash"/>
            <a:round/>
            <a:headEnd/>
            <a:tailEnd type="arrow" w="med" len="med"/>
          </a:ln>
          <a:extLst>
            <a:ext uri="{909E8E84-426E-40DD-AFC4-6F175D3DCCD1}">
              <a14:hiddenFill xmlns:a14="http://schemas.microsoft.com/office/drawing/2010/main">
                <a:noFill/>
              </a14:hiddenFill>
            </a:ext>
          </a:extLst>
        </p:spPr>
      </p:cxnSp>
      <p:sp>
        <p:nvSpPr>
          <p:cNvPr id="15367" name="Text Box 6"/>
          <p:cNvSpPr txBox="1">
            <a:spLocks noChangeArrowheads="1"/>
          </p:cNvSpPr>
          <p:nvPr/>
        </p:nvSpPr>
        <p:spPr bwMode="auto">
          <a:xfrm>
            <a:off x="53542" y="6254750"/>
            <a:ext cx="8991600" cy="62183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400"/>
              </a:spcBef>
              <a:buClr>
                <a:srgbClr val="000000"/>
              </a:buClr>
              <a:buFont typeface="Verdana" pitchFamily="34" charset="0"/>
              <a:buChar char="-"/>
            </a:pPr>
            <a:r>
              <a:rPr lang="en-GB" altLang="en-US" sz="1300" b="1" dirty="0">
                <a:solidFill>
                  <a:srgbClr val="000000"/>
                </a:solidFill>
                <a:latin typeface="Comic Sans MS" panose="030F0702030302020204" pitchFamily="66" charset="0"/>
                <a:ea typeface="Verdana" pitchFamily="34" charset="0"/>
                <a:cs typeface="Verdana" pitchFamily="34" charset="0"/>
              </a:rPr>
              <a:t> Positive SSTA in the central and eastern Pacific </a:t>
            </a:r>
            <a:r>
              <a:rPr lang="en-GB" altLang="en-US" sz="1300" b="1" dirty="0" smtClean="0">
                <a:solidFill>
                  <a:srgbClr val="000000"/>
                </a:solidFill>
                <a:latin typeface="Comic Sans MS" panose="030F0702030302020204" pitchFamily="66" charset="0"/>
                <a:ea typeface="Verdana" pitchFamily="34" charset="0"/>
                <a:cs typeface="Verdana" pitchFamily="34" charset="0"/>
              </a:rPr>
              <a:t>weakened </a:t>
            </a:r>
            <a:r>
              <a:rPr lang="en-GB" altLang="en-US" sz="1300" b="1" dirty="0">
                <a:solidFill>
                  <a:srgbClr val="000000"/>
                </a:solidFill>
                <a:latin typeface="Comic Sans MS" panose="030F0702030302020204" pitchFamily="66" charset="0"/>
                <a:ea typeface="Verdana" pitchFamily="34" charset="0"/>
                <a:cs typeface="Verdana" pitchFamily="34" charset="0"/>
              </a:rPr>
              <a:t>in the last month.</a:t>
            </a:r>
          </a:p>
          <a:p>
            <a:pPr eaLnBrk="1" hangingPunct="1">
              <a:lnSpc>
                <a:spcPct val="124000"/>
              </a:lnSpc>
              <a:spcBef>
                <a:spcPts val="400"/>
              </a:spcBef>
              <a:buClr>
                <a:srgbClr val="000000"/>
              </a:buClr>
              <a:buFont typeface="Verdana" pitchFamily="34" charset="0"/>
              <a:buChar char="-"/>
            </a:pPr>
            <a:r>
              <a:rPr lang="en-GB" altLang="en-US" sz="1300" b="1" dirty="0" smtClean="0">
                <a:solidFill>
                  <a:srgbClr val="000000"/>
                </a:solidFill>
                <a:latin typeface="Comic Sans MS" panose="030F0702030302020204" pitchFamily="66" charset="0"/>
                <a:ea typeface="Verdana" pitchFamily="34" charset="0"/>
                <a:cs typeface="Verdana" pitchFamily="34" charset="0"/>
              </a:rPr>
              <a:t> Negative </a:t>
            </a:r>
            <a:r>
              <a:rPr lang="en-GB" altLang="en-US" sz="1300" b="1" dirty="0">
                <a:solidFill>
                  <a:srgbClr val="000000"/>
                </a:solidFill>
                <a:latin typeface="Comic Sans MS" panose="030F0702030302020204" pitchFamily="66" charset="0"/>
                <a:ea typeface="Verdana" pitchFamily="34" charset="0"/>
                <a:cs typeface="Verdana" pitchFamily="34" charset="0"/>
              </a:rPr>
              <a:t>HC300A </a:t>
            </a:r>
            <a:r>
              <a:rPr lang="en-US" altLang="en-US" sz="1300" b="1" dirty="0" smtClean="0">
                <a:solidFill>
                  <a:srgbClr val="000000"/>
                </a:solidFill>
                <a:latin typeface="Comic Sans MS" panose="030F0702030302020204" pitchFamily="66" charset="0"/>
                <a:ea typeface="Verdana" pitchFamily="34" charset="0"/>
                <a:cs typeface="Verdana" pitchFamily="34" charset="0"/>
              </a:rPr>
              <a:t>presented in the western and far-eastern Pacific and positive in between in</a:t>
            </a:r>
            <a:r>
              <a:rPr lang="en-US" altLang="en-US" sz="1300" b="1" dirty="0" smtClean="0">
                <a:latin typeface="Comic Sans MS" panose="030F0702030302020204" pitchFamily="66" charset="0"/>
                <a:ea typeface="Verdana" pitchFamily="34" charset="0"/>
                <a:cs typeface="Verdana" pitchFamily="34" charset="0"/>
              </a:rPr>
              <a:t> Jun </a:t>
            </a:r>
            <a:r>
              <a:rPr lang="en-US" altLang="en-US" sz="1300" b="1" dirty="0">
                <a:latin typeface="Comic Sans MS" panose="030F0702030302020204" pitchFamily="66" charset="0"/>
                <a:ea typeface="Verdana" pitchFamily="34" charset="0"/>
                <a:cs typeface="Verdana" pitchFamily="34" charset="0"/>
              </a:rPr>
              <a:t>2019.</a:t>
            </a:r>
          </a:p>
        </p:txBody>
      </p:sp>
      <p:sp>
        <p:nvSpPr>
          <p:cNvPr id="13321" name="Oval 24"/>
          <p:cNvSpPr>
            <a:spLocks noChangeArrowheads="1"/>
          </p:cNvSpPr>
          <p:nvPr/>
        </p:nvSpPr>
        <p:spPr bwMode="auto">
          <a:xfrm>
            <a:off x="1011234" y="3825178"/>
            <a:ext cx="2560637" cy="754062"/>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21" name="Oval 24"/>
          <p:cNvSpPr>
            <a:spLocks noChangeArrowheads="1"/>
          </p:cNvSpPr>
          <p:nvPr/>
        </p:nvSpPr>
        <p:spPr bwMode="auto">
          <a:xfrm>
            <a:off x="6347272" y="3269416"/>
            <a:ext cx="822855" cy="1307347"/>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11" name="Oval 24"/>
          <p:cNvSpPr>
            <a:spLocks noChangeArrowheads="1"/>
          </p:cNvSpPr>
          <p:nvPr/>
        </p:nvSpPr>
        <p:spPr bwMode="auto">
          <a:xfrm>
            <a:off x="1118063" y="2493922"/>
            <a:ext cx="2560637" cy="754062"/>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12" name="Oval 24"/>
          <p:cNvSpPr>
            <a:spLocks noChangeArrowheads="1"/>
          </p:cNvSpPr>
          <p:nvPr/>
        </p:nvSpPr>
        <p:spPr bwMode="auto">
          <a:xfrm>
            <a:off x="910405" y="1315792"/>
            <a:ext cx="2560637" cy="564506"/>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cxnSp>
        <p:nvCxnSpPr>
          <p:cNvPr id="15" name="Straight Arrow Connector 16"/>
          <p:cNvCxnSpPr>
            <a:cxnSpLocks noChangeShapeType="1"/>
          </p:cNvCxnSpPr>
          <p:nvPr/>
        </p:nvCxnSpPr>
        <p:spPr bwMode="auto">
          <a:xfrm>
            <a:off x="4413630" y="1075644"/>
            <a:ext cx="1636713" cy="757238"/>
          </a:xfrm>
          <a:prstGeom prst="straightConnector1">
            <a:avLst/>
          </a:prstGeom>
          <a:noFill/>
          <a:ln w="38100" algn="ctr">
            <a:solidFill>
              <a:srgbClr val="002060"/>
            </a:solidFill>
            <a:prstDash val="dash"/>
            <a:round/>
            <a:headEnd/>
            <a:tailEnd type="arrow" w="med" len="med"/>
          </a:ln>
          <a:extLst>
            <a:ext uri="{909E8E84-426E-40DD-AFC4-6F175D3DCCD1}">
              <a14:hiddenFill xmlns:a14="http://schemas.microsoft.com/office/drawing/2010/main">
                <a:noFill/>
              </a14:hiddenFill>
            </a:ext>
          </a:extLst>
        </p:spPr>
      </p:cxnSp>
      <p:cxnSp>
        <p:nvCxnSpPr>
          <p:cNvPr id="16" name="Straight Arrow Connector 16"/>
          <p:cNvCxnSpPr>
            <a:cxnSpLocks noChangeShapeType="1"/>
          </p:cNvCxnSpPr>
          <p:nvPr/>
        </p:nvCxnSpPr>
        <p:spPr bwMode="auto">
          <a:xfrm>
            <a:off x="4457683" y="3738145"/>
            <a:ext cx="1636713" cy="757238"/>
          </a:xfrm>
          <a:prstGeom prst="straightConnector1">
            <a:avLst/>
          </a:prstGeom>
          <a:noFill/>
          <a:ln w="38100" algn="ctr">
            <a:solidFill>
              <a:srgbClr val="002060"/>
            </a:solidFill>
            <a:prstDash val="dash"/>
            <a:round/>
            <a:headEnd/>
            <a:tailEnd type="arrow" w="med" len="med"/>
          </a:ln>
          <a:extLst>
            <a:ext uri="{909E8E84-426E-40DD-AFC4-6F175D3DCCD1}">
              <a14:hiddenFill xmlns:a14="http://schemas.microsoft.com/office/drawing/2010/main">
                <a:noFill/>
              </a14:hiddenFill>
            </a:ext>
          </a:extLst>
        </p:spPr>
      </p:cxnSp>
      <p:sp>
        <p:nvSpPr>
          <p:cNvPr id="18" name="Oval 24"/>
          <p:cNvSpPr>
            <a:spLocks noChangeArrowheads="1"/>
          </p:cNvSpPr>
          <p:nvPr/>
        </p:nvSpPr>
        <p:spPr bwMode="auto">
          <a:xfrm>
            <a:off x="6191608" y="1760136"/>
            <a:ext cx="1042395" cy="1046700"/>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20" name="Oval 24"/>
          <p:cNvSpPr>
            <a:spLocks noChangeArrowheads="1"/>
          </p:cNvSpPr>
          <p:nvPr/>
        </p:nvSpPr>
        <p:spPr bwMode="auto">
          <a:xfrm>
            <a:off x="837371" y="4688284"/>
            <a:ext cx="2560637" cy="560673"/>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
        <p:nvSpPr>
          <p:cNvPr id="25" name="Oval 24"/>
          <p:cNvSpPr>
            <a:spLocks noChangeArrowheads="1"/>
          </p:cNvSpPr>
          <p:nvPr/>
        </p:nvSpPr>
        <p:spPr bwMode="auto">
          <a:xfrm>
            <a:off x="6301377" y="4627714"/>
            <a:ext cx="822855" cy="417512"/>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cxnSp>
        <p:nvCxnSpPr>
          <p:cNvPr id="23" name="Straight Arrow Connector 16"/>
          <p:cNvCxnSpPr>
            <a:cxnSpLocks noChangeShapeType="1"/>
          </p:cNvCxnSpPr>
          <p:nvPr/>
        </p:nvCxnSpPr>
        <p:spPr bwMode="auto">
          <a:xfrm>
            <a:off x="4026798" y="4664103"/>
            <a:ext cx="1645788" cy="609034"/>
          </a:xfrm>
          <a:prstGeom prst="straightConnector1">
            <a:avLst/>
          </a:prstGeom>
          <a:noFill/>
          <a:ln w="38100" algn="ctr">
            <a:solidFill>
              <a:srgbClr val="002060"/>
            </a:solidFill>
            <a:prstDash val="dash"/>
            <a:round/>
            <a:headEnd/>
            <a:tailEnd type="arrow" w="med" len="med"/>
          </a:ln>
          <a:extLst>
            <a:ext uri="{909E8E84-426E-40DD-AFC4-6F175D3DCCD1}">
              <a14:hiddenFill xmlns:a14="http://schemas.microsoft.com/office/drawing/2010/main">
                <a:noFill/>
              </a14:hiddenFill>
            </a:ext>
          </a:extLst>
        </p:spPr>
      </p:cxnSp>
      <p:sp>
        <p:nvSpPr>
          <p:cNvPr id="24" name="Oval 23"/>
          <p:cNvSpPr>
            <a:spLocks noChangeArrowheads="1"/>
          </p:cNvSpPr>
          <p:nvPr/>
        </p:nvSpPr>
        <p:spPr bwMode="auto">
          <a:xfrm>
            <a:off x="6039457" y="1024693"/>
            <a:ext cx="822855" cy="392642"/>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Times New Roman" pitchFamily="18" charset="0"/>
            </a:endParaRPr>
          </a:p>
        </p:txBody>
      </p:sp>
    </p:spTree>
    <p:extLst>
      <p:ext uri="{BB962C8B-B14F-4D97-AF65-F5344CB8AC3E}">
        <p14:creationId xmlns:p14="http://schemas.microsoft.com/office/powerpoint/2010/main" val="19127585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additive="base">
                                        <p:cTn id="25" dur="500" fill="hold"/>
                                        <p:tgtEl>
                                          <p:spTgt spid="13318"/>
                                        </p:tgtEl>
                                        <p:attrNameLst>
                                          <p:attrName>ppt_x</p:attrName>
                                        </p:attrNameLst>
                                      </p:cBhvr>
                                      <p:tavLst>
                                        <p:tav tm="0">
                                          <p:val>
                                            <p:strVal val="#ppt_x"/>
                                          </p:val>
                                        </p:tav>
                                        <p:tav tm="100000">
                                          <p:val>
                                            <p:strVal val="#ppt_x"/>
                                          </p:val>
                                        </p:tav>
                                      </p:tavLst>
                                    </p:anim>
                                    <p:anim calcmode="lin" valueType="num">
                                      <p:cBhvr additive="base">
                                        <p:cTn id="26" dur="500" fill="hold"/>
                                        <p:tgtEl>
                                          <p:spTgt spid="133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321"/>
                                        </p:tgtEl>
                                        <p:attrNameLst>
                                          <p:attrName>style.visibility</p:attrName>
                                        </p:attrNameLst>
                                      </p:cBhvr>
                                      <p:to>
                                        <p:strVal val="visible"/>
                                      </p:to>
                                    </p:set>
                                    <p:anim calcmode="lin" valueType="num">
                                      <p:cBhvr additive="base">
                                        <p:cTn id="35" dur="500" fill="hold"/>
                                        <p:tgtEl>
                                          <p:spTgt spid="13321"/>
                                        </p:tgtEl>
                                        <p:attrNameLst>
                                          <p:attrName>ppt_x</p:attrName>
                                        </p:attrNameLst>
                                      </p:cBhvr>
                                      <p:tavLst>
                                        <p:tav tm="0">
                                          <p:val>
                                            <p:strVal val="#ppt_x"/>
                                          </p:val>
                                        </p:tav>
                                        <p:tav tm="100000">
                                          <p:val>
                                            <p:strVal val="#ppt_x"/>
                                          </p:val>
                                        </p:tav>
                                      </p:tavLst>
                                    </p:anim>
                                    <p:anim calcmode="lin" valueType="num">
                                      <p:cBhvr additive="base">
                                        <p:cTn id="36" dur="500" fill="hold"/>
                                        <p:tgtEl>
                                          <p:spTgt spid="133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21" grpId="0" animBg="1"/>
      <p:bldP spid="11" grpId="0" animBg="1"/>
      <p:bldP spid="12" grpId="0" animBg="1"/>
      <p:bldP spid="18" grpId="0" animBg="1"/>
      <p:bldP spid="20" grpId="0" animBg="1"/>
      <p:bldP spid="25"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066800"/>
            <a:ext cx="6813547" cy="5791200"/>
          </a:xfrm>
          <a:prstGeom prst="rect">
            <a:avLst/>
          </a:prstGeom>
        </p:spPr>
      </p:pic>
      <p:sp>
        <p:nvSpPr>
          <p:cNvPr id="11266" name="Rectangle 7"/>
          <p:cNvSpPr>
            <a:spLocks noChangeArrowheads="1"/>
          </p:cNvSpPr>
          <p:nvPr/>
        </p:nvSpPr>
        <p:spPr bwMode="auto">
          <a:xfrm>
            <a:off x="0" y="273050"/>
            <a:ext cx="8991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lgn="ctr" eaLnBrk="1" hangingPunct="1">
              <a:lnSpc>
                <a:spcPts val="4363"/>
              </a:lnSpc>
              <a:spcBef>
                <a:spcPct val="0"/>
              </a:spcBef>
              <a:buClr>
                <a:srgbClr val="000000"/>
              </a:buClr>
              <a:buFont typeface="Verdana" pitchFamily="34" charset="0"/>
              <a:buNone/>
            </a:pPr>
            <a:r>
              <a:rPr lang="en-GB" altLang="en-US" sz="1800" b="1" u="sng" dirty="0">
                <a:solidFill>
                  <a:srgbClr val="000000"/>
                </a:solidFill>
                <a:latin typeface="Comic Sans MS" panose="030F0702030302020204" pitchFamily="66" charset="0"/>
              </a:rPr>
              <a:t>Equatorial Pacific  Ocean Temperature Pentad Mean Anomaly</a:t>
            </a:r>
          </a:p>
        </p:txBody>
      </p:sp>
      <p:sp>
        <p:nvSpPr>
          <p:cNvPr id="105480" name="Text Box 8"/>
          <p:cNvSpPr txBox="1">
            <a:spLocks noChangeArrowheads="1"/>
          </p:cNvSpPr>
          <p:nvPr/>
        </p:nvSpPr>
        <p:spPr bwMode="auto">
          <a:xfrm>
            <a:off x="2057400" y="457200"/>
            <a:ext cx="1066800" cy="772006"/>
          </a:xfrm>
          <a:prstGeom prst="rect">
            <a:avLst/>
          </a:prstGeom>
          <a:noFill/>
          <a:ln w="9525">
            <a:noFill/>
            <a:miter lim="800000"/>
            <a:headEnd/>
            <a:tailEnd/>
          </a:ln>
          <a:effectLst/>
        </p:spPr>
        <p:txBody>
          <a:bodyPr wrap="square">
            <a:spAutoFit/>
          </a:bodyPr>
          <a:lstStyle/>
          <a:p>
            <a:pPr eaLnBrk="0" hangingPunct="0">
              <a:lnSpc>
                <a:spcPts val="5338"/>
              </a:lnSpc>
              <a:buClr>
                <a:srgbClr val="000000"/>
              </a:buClr>
              <a:buSzPct val="100000"/>
              <a:buFont typeface="Times New Roman" pitchFamily="18" charset="0"/>
              <a:buNone/>
              <a:defRPr/>
            </a:pPr>
            <a:r>
              <a:rPr lang="en-US" sz="2000" dirty="0">
                <a:solidFill>
                  <a:srgbClr val="FF0000"/>
                </a:solidFill>
                <a:latin typeface="Comic Sans MS" panose="030F0702030302020204" pitchFamily="66" charset="0"/>
                <a:ea typeface="Arial Unicode MS" pitchFamily="34" charset="-122"/>
                <a:cs typeface="Arial Unicode MS" pitchFamily="34" charset="-122"/>
              </a:rPr>
              <a:t>TAO</a:t>
            </a:r>
          </a:p>
        </p:txBody>
      </p:sp>
      <p:sp>
        <p:nvSpPr>
          <p:cNvPr id="105482" name="Text Box 10"/>
          <p:cNvSpPr txBox="1">
            <a:spLocks noChangeArrowheads="1"/>
          </p:cNvSpPr>
          <p:nvPr/>
        </p:nvSpPr>
        <p:spPr bwMode="auto">
          <a:xfrm>
            <a:off x="4786312" y="457200"/>
            <a:ext cx="1114408" cy="772006"/>
          </a:xfrm>
          <a:prstGeom prst="rect">
            <a:avLst/>
          </a:prstGeom>
          <a:noFill/>
          <a:ln w="9525">
            <a:noFill/>
            <a:miter lim="800000"/>
            <a:headEnd/>
            <a:tailEnd/>
          </a:ln>
          <a:effectLst/>
        </p:spPr>
        <p:txBody>
          <a:bodyPr wrap="none">
            <a:spAutoFit/>
          </a:bodyPr>
          <a:lstStyle/>
          <a:p>
            <a:pPr eaLnBrk="0" hangingPunct="0">
              <a:lnSpc>
                <a:spcPts val="5338"/>
              </a:lnSpc>
              <a:buClr>
                <a:srgbClr val="000000"/>
              </a:buClr>
              <a:buSzPct val="100000"/>
              <a:buFont typeface="Times New Roman" pitchFamily="18" charset="0"/>
              <a:buNone/>
              <a:defRPr/>
            </a:pPr>
            <a:r>
              <a:rPr lang="en-US" sz="2000" dirty="0">
                <a:solidFill>
                  <a:srgbClr val="FF0000"/>
                </a:solidFill>
                <a:latin typeface="Comic Sans MS" panose="030F0702030302020204" pitchFamily="66" charset="0"/>
                <a:ea typeface="Arial Unicode MS" pitchFamily="34" charset="-122"/>
                <a:cs typeface="Arial Unicode MS" pitchFamily="34" charset="-122"/>
              </a:rPr>
              <a:t>GODAS</a:t>
            </a:r>
          </a:p>
        </p:txBody>
      </p:sp>
      <p:sp>
        <p:nvSpPr>
          <p:cNvPr id="11270" name="Text Box 7"/>
          <p:cNvSpPr txBox="1">
            <a:spLocks noChangeArrowheads="1"/>
          </p:cNvSpPr>
          <p:nvPr/>
        </p:nvSpPr>
        <p:spPr bwMode="auto">
          <a:xfrm>
            <a:off x="6813547" y="1305762"/>
            <a:ext cx="2314577" cy="303378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625"/>
              </a:spcBef>
              <a:buClr>
                <a:srgbClr val="000000"/>
              </a:buClr>
              <a:buFont typeface="Verdana" pitchFamily="34" charset="0"/>
              <a:buChar char="-"/>
            </a:pPr>
            <a:r>
              <a:rPr lang="en-US" altLang="en-US" sz="1500" b="1" dirty="0">
                <a:latin typeface="Comic Sans MS" panose="030F0702030302020204" pitchFamily="66" charset="0"/>
                <a:cs typeface="Times New Roman" pitchFamily="18" charset="0"/>
              </a:rPr>
              <a:t> </a:t>
            </a:r>
            <a:r>
              <a:rPr lang="en-US" altLang="en-US" sz="1500" b="1" dirty="0" smtClean="0">
                <a:latin typeface="Comic Sans MS" panose="030F0702030302020204" pitchFamily="66" charset="0"/>
                <a:cs typeface="Times New Roman" pitchFamily="18" charset="0"/>
              </a:rPr>
              <a:t>Negative </a:t>
            </a:r>
            <a:r>
              <a:rPr lang="en-US" altLang="en-US" sz="1500" b="1" dirty="0">
                <a:latin typeface="Comic Sans MS" panose="030F0702030302020204" pitchFamily="66" charset="0"/>
                <a:cs typeface="Times New Roman" pitchFamily="18" charset="0"/>
              </a:rPr>
              <a:t>ocean temperature anomalies </a:t>
            </a:r>
            <a:r>
              <a:rPr lang="en-US" altLang="en-US" sz="1500" b="1" dirty="0" smtClean="0">
                <a:latin typeface="Comic Sans MS" panose="030F0702030302020204" pitchFamily="66" charset="0"/>
                <a:cs typeface="Times New Roman" pitchFamily="18" charset="0"/>
              </a:rPr>
              <a:t>presented </a:t>
            </a:r>
            <a:r>
              <a:rPr lang="en-US" altLang="en-US" sz="1500" b="1" dirty="0">
                <a:latin typeface="Comic Sans MS" panose="030F0702030302020204" pitchFamily="66" charset="0"/>
                <a:cs typeface="Times New Roman" pitchFamily="18" charset="0"/>
              </a:rPr>
              <a:t>during the last </a:t>
            </a:r>
            <a:r>
              <a:rPr lang="en-US" altLang="en-US" sz="1500" b="1" dirty="0" smtClean="0">
                <a:latin typeface="Comic Sans MS" panose="030F0702030302020204" pitchFamily="66" charset="0"/>
                <a:cs typeface="Times New Roman" pitchFamily="18" charset="0"/>
              </a:rPr>
              <a:t>few months, and propagated eastward.</a:t>
            </a:r>
            <a:endParaRPr lang="en-US" altLang="en-US" sz="1500" b="1" dirty="0">
              <a:latin typeface="Comic Sans MS" panose="030F0702030302020204" pitchFamily="66" charset="0"/>
              <a:cs typeface="Times New Roman" pitchFamily="18" charset="0"/>
            </a:endParaRPr>
          </a:p>
          <a:p>
            <a:pPr eaLnBrk="1" hangingPunct="1">
              <a:lnSpc>
                <a:spcPct val="124000"/>
              </a:lnSpc>
              <a:spcBef>
                <a:spcPts val="625"/>
              </a:spcBef>
              <a:buClr>
                <a:srgbClr val="000000"/>
              </a:buClr>
              <a:buFont typeface="Verdana" pitchFamily="34" charset="0"/>
              <a:buChar char="-"/>
            </a:pPr>
            <a:r>
              <a:rPr lang="en-US" altLang="en-US" sz="1500" b="1" dirty="0">
                <a:latin typeface="Comic Sans MS" panose="030F0702030302020204" pitchFamily="66" charset="0"/>
                <a:cs typeface="Times New Roman" pitchFamily="18" charset="0"/>
              </a:rPr>
              <a:t> The </a:t>
            </a:r>
            <a:r>
              <a:rPr lang="en-US" altLang="en-US" sz="1500" b="1" dirty="0" smtClean="0">
                <a:latin typeface="Comic Sans MS" panose="030F0702030302020204" pitchFamily="66" charset="0"/>
                <a:cs typeface="Times New Roman" pitchFamily="18" charset="0"/>
              </a:rPr>
              <a:t>patterns of the ocean </a:t>
            </a:r>
            <a:r>
              <a:rPr lang="en-US" altLang="en-US" sz="1500" b="1" dirty="0">
                <a:latin typeface="Comic Sans MS" panose="030F0702030302020204" pitchFamily="66" charset="0"/>
                <a:cs typeface="Times New Roman" pitchFamily="18" charset="0"/>
              </a:rPr>
              <a:t>temperature </a:t>
            </a:r>
            <a:r>
              <a:rPr lang="en-US" altLang="en-US" sz="1500" b="1" dirty="0" smtClean="0">
                <a:latin typeface="Comic Sans MS" panose="030F0702030302020204" pitchFamily="66" charset="0"/>
                <a:cs typeface="Times New Roman" pitchFamily="18" charset="0"/>
              </a:rPr>
              <a:t>anomalies between GODAS and TAO were similar.</a:t>
            </a:r>
            <a:endParaRPr lang="en-US" altLang="en-US" sz="1500" b="1" dirty="0">
              <a:latin typeface="Comic Sans MS" panose="030F0702030302020204" pitchFamily="66" charset="0"/>
              <a:cs typeface="Times New Roman" pitchFamily="18" charset="0"/>
            </a:endParaRPr>
          </a:p>
        </p:txBody>
      </p:sp>
      <p:cxnSp>
        <p:nvCxnSpPr>
          <p:cNvPr id="11271" name="Straight Arrow Connector 3"/>
          <p:cNvCxnSpPr>
            <a:cxnSpLocks noChangeShapeType="1"/>
          </p:cNvCxnSpPr>
          <p:nvPr/>
        </p:nvCxnSpPr>
        <p:spPr bwMode="auto">
          <a:xfrm>
            <a:off x="1677986" y="1650999"/>
            <a:ext cx="1141414" cy="45720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11272" name="Straight Arrow Connector 14"/>
          <p:cNvCxnSpPr>
            <a:cxnSpLocks noChangeShapeType="1"/>
          </p:cNvCxnSpPr>
          <p:nvPr/>
        </p:nvCxnSpPr>
        <p:spPr bwMode="auto">
          <a:xfrm>
            <a:off x="4786312" y="1650999"/>
            <a:ext cx="1081088" cy="4724400"/>
          </a:xfrm>
          <a:prstGeom prst="straightConnector1">
            <a:avLst/>
          </a:prstGeom>
          <a:noFill/>
          <a:ln w="57150"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1860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500" fill="hold"/>
                                        <p:tgtEl>
                                          <p:spTgt spid="11272"/>
                                        </p:tgtEl>
                                        <p:attrNameLst>
                                          <p:attrName>ppt_x</p:attrName>
                                        </p:attrNameLst>
                                      </p:cBhvr>
                                      <p:tavLst>
                                        <p:tav tm="0">
                                          <p:val>
                                            <p:strVal val="#ppt_x"/>
                                          </p:val>
                                        </p:tav>
                                        <p:tav tm="100000">
                                          <p:val>
                                            <p:strVal val="#ppt_x"/>
                                          </p:val>
                                        </p:tav>
                                      </p:tavLst>
                                    </p:anim>
                                    <p:anim calcmode="lin" valueType="num">
                                      <p:cBhvr additive="base">
                                        <p:cTn id="12"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673" b="24637"/>
          <a:stretch/>
        </p:blipFill>
        <p:spPr>
          <a:xfrm>
            <a:off x="281258" y="1219200"/>
            <a:ext cx="5586142" cy="5256425"/>
          </a:xfrm>
          <a:prstGeom prst="rect">
            <a:avLst/>
          </a:prstGeom>
        </p:spPr>
      </p:pic>
      <p:grpSp>
        <p:nvGrpSpPr>
          <p:cNvPr id="8195" name="Group 2"/>
          <p:cNvGrpSpPr>
            <a:grpSpLocks/>
          </p:cNvGrpSpPr>
          <p:nvPr/>
        </p:nvGrpSpPr>
        <p:grpSpPr bwMode="auto">
          <a:xfrm>
            <a:off x="457200" y="457200"/>
            <a:ext cx="8218488" cy="708025"/>
            <a:chOff x="288" y="-32"/>
            <a:chExt cx="5177" cy="446"/>
          </a:xfrm>
        </p:grpSpPr>
        <p:sp>
          <p:nvSpPr>
            <p:cNvPr id="8205" name="AutoShape 3"/>
            <p:cNvSpPr>
              <a:spLocks noChangeArrowheads="1"/>
            </p:cNvSpPr>
            <p:nvPr/>
          </p:nvSpPr>
          <p:spPr bwMode="auto">
            <a:xfrm>
              <a:off x="288" y="95"/>
              <a:ext cx="5178" cy="19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8206" name="Text Box 4"/>
            <p:cNvSpPr txBox="1">
              <a:spLocks noChangeArrowheads="1"/>
            </p:cNvSpPr>
            <p:nvPr/>
          </p:nvSpPr>
          <p:spPr bwMode="auto">
            <a:xfrm>
              <a:off x="288" y="-32"/>
              <a:ext cx="517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lgn="ctr" eaLnBrk="1" hangingPunct="1">
                <a:lnSpc>
                  <a:spcPct val="101000"/>
                </a:lnSpc>
                <a:spcBef>
                  <a:spcPct val="0"/>
                </a:spcBef>
                <a:buClr>
                  <a:srgbClr val="000000"/>
                </a:buClr>
                <a:buFont typeface="Verdana" pitchFamily="34" charset="0"/>
                <a:buNone/>
              </a:pPr>
              <a:r>
                <a:rPr lang="en-GB" altLang="en-US" sz="2000" b="1" u="sng" dirty="0">
                  <a:solidFill>
                    <a:srgbClr val="000000"/>
                  </a:solidFill>
                  <a:latin typeface="Comic Sans MS" panose="030F0702030302020204" pitchFamily="66" charset="0"/>
                  <a:ea typeface="SimSun" pitchFamily="2" charset="-122"/>
                </a:rPr>
                <a:t>Longitude-Depth Temperature Anomaly and </a:t>
              </a:r>
            </a:p>
            <a:p>
              <a:pPr algn="ctr" eaLnBrk="1" hangingPunct="1">
                <a:lnSpc>
                  <a:spcPct val="101000"/>
                </a:lnSpc>
                <a:spcBef>
                  <a:spcPct val="0"/>
                </a:spcBef>
                <a:buClr>
                  <a:srgbClr val="000000"/>
                </a:buClr>
                <a:buFont typeface="Verdana" pitchFamily="34" charset="0"/>
                <a:buNone/>
              </a:pPr>
              <a:r>
                <a:rPr lang="en-GB" altLang="en-US" sz="2000" b="1" u="sng" dirty="0">
                  <a:solidFill>
                    <a:srgbClr val="000000"/>
                  </a:solidFill>
                  <a:latin typeface="Comic Sans MS" panose="030F0702030302020204" pitchFamily="66" charset="0"/>
                  <a:ea typeface="SimSun" pitchFamily="2" charset="-122"/>
                </a:rPr>
                <a:t>Anomaly Tendency in 2</a:t>
              </a:r>
              <a:r>
                <a:rPr lang="en-GB" altLang="en-US" sz="2000" b="1" u="sng" baseline="30000" dirty="0">
                  <a:solidFill>
                    <a:srgbClr val="000000"/>
                  </a:solidFill>
                  <a:latin typeface="Comic Sans MS" panose="030F0702030302020204" pitchFamily="66" charset="0"/>
                  <a:ea typeface="SimSun" pitchFamily="2" charset="-122"/>
                </a:rPr>
                <a:t>O</a:t>
              </a:r>
              <a:r>
                <a:rPr lang="en-GB" altLang="en-US" sz="2000" b="1" u="sng" dirty="0">
                  <a:solidFill>
                    <a:srgbClr val="000000"/>
                  </a:solidFill>
                  <a:latin typeface="Comic Sans MS" panose="030F0702030302020204" pitchFamily="66" charset="0"/>
                  <a:ea typeface="SimSun" pitchFamily="2" charset="-122"/>
                </a:rPr>
                <a:t>S-2</a:t>
              </a:r>
              <a:r>
                <a:rPr lang="en-GB" altLang="en-US" sz="2000" b="1" u="sng" baseline="30000" dirty="0">
                  <a:solidFill>
                    <a:srgbClr val="000000"/>
                  </a:solidFill>
                  <a:latin typeface="Comic Sans MS" panose="030F0702030302020204" pitchFamily="66" charset="0"/>
                  <a:ea typeface="SimSun" pitchFamily="2" charset="-122"/>
                </a:rPr>
                <a:t>O</a:t>
              </a:r>
              <a:r>
                <a:rPr lang="en-GB" altLang="en-US" sz="2000" b="1" u="sng" dirty="0">
                  <a:solidFill>
                    <a:srgbClr val="000000"/>
                  </a:solidFill>
                  <a:latin typeface="Comic Sans MS" panose="030F0702030302020204" pitchFamily="66" charset="0"/>
                  <a:ea typeface="SimSun" pitchFamily="2" charset="-122"/>
                </a:rPr>
                <a:t>N</a:t>
              </a:r>
            </a:p>
          </p:txBody>
        </p:sp>
      </p:grpSp>
      <p:sp>
        <p:nvSpPr>
          <p:cNvPr id="8204" name="Text Box 13"/>
          <p:cNvSpPr txBox="1">
            <a:spLocks noChangeArrowheads="1"/>
          </p:cNvSpPr>
          <p:nvPr/>
        </p:nvSpPr>
        <p:spPr bwMode="auto">
          <a:xfrm>
            <a:off x="101600" y="6483319"/>
            <a:ext cx="9042400" cy="404813"/>
          </a:xfrm>
          <a:prstGeom prst="rect">
            <a:avLst/>
          </a:prstGeom>
          <a:solidFill>
            <a:srgbClr val="FFFFFF"/>
          </a:solidFill>
          <a:ln w="9360">
            <a:solidFill>
              <a:srgbClr val="000000"/>
            </a:solidFill>
            <a:round/>
            <a:headEnd/>
            <a:tailEnd/>
          </a:ln>
        </p:spPr>
        <p:txBody>
          <a:bodyPr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01000"/>
              </a:lnSpc>
              <a:spcBef>
                <a:spcPts val="625"/>
              </a:spcBef>
              <a:buClr>
                <a:srgbClr val="000000"/>
              </a:buClr>
              <a:buFont typeface="Verdana" pitchFamily="34" charset="0"/>
              <a:buNone/>
            </a:pPr>
            <a:r>
              <a:rPr lang="en-GB" altLang="en-US" sz="1000" b="1" dirty="0" smtClean="0">
                <a:solidFill>
                  <a:srgbClr val="000000"/>
                </a:solidFill>
                <a:latin typeface="Comic Sans MS" panose="030F0702030302020204" pitchFamily="66" charset="0"/>
                <a:ea typeface="SimSun" pitchFamily="2" charset="-122"/>
              </a:rPr>
              <a:t>Equatorial </a:t>
            </a:r>
            <a:r>
              <a:rPr lang="en-GB" altLang="en-US" sz="1000" b="1" dirty="0">
                <a:solidFill>
                  <a:srgbClr val="000000"/>
                </a:solidFill>
                <a:latin typeface="Comic Sans MS" panose="030F0702030302020204" pitchFamily="66" charset="0"/>
                <a:ea typeface="SimSun" pitchFamily="2" charset="-122"/>
              </a:rPr>
              <a:t>depth-longitude section of ocean temperature anomalies (top) and anomaly tendency (bottom). Data are derived from the NCEP's global ocean data assimilation system which assimilates oceanic observations into an oceanic GCM. </a:t>
            </a:r>
            <a:r>
              <a:rPr lang="en-GB" altLang="en-US" sz="1000" b="1" dirty="0" smtClean="0">
                <a:solidFill>
                  <a:srgbClr val="000000"/>
                </a:solidFill>
                <a:latin typeface="Comic Sans MS" panose="030F0702030302020204" pitchFamily="66" charset="0"/>
                <a:ea typeface="SimSun" pitchFamily="2" charset="-122"/>
              </a:rPr>
              <a:t>1981-2010 </a:t>
            </a:r>
            <a:r>
              <a:rPr lang="en-GB" altLang="en-US" sz="1000" b="1" dirty="0" err="1" smtClean="0">
                <a:solidFill>
                  <a:srgbClr val="000000"/>
                </a:solidFill>
                <a:latin typeface="Comic Sans MS" panose="030F0702030302020204" pitchFamily="66" charset="0"/>
                <a:ea typeface="SimSun" pitchFamily="2" charset="-122"/>
              </a:rPr>
              <a:t>clim</a:t>
            </a:r>
            <a:r>
              <a:rPr lang="en-GB" altLang="en-US" sz="1000" b="1" dirty="0" smtClean="0">
                <a:solidFill>
                  <a:srgbClr val="000000"/>
                </a:solidFill>
                <a:latin typeface="Comic Sans MS" panose="030F0702030302020204" pitchFamily="66" charset="0"/>
                <a:ea typeface="SimSun" pitchFamily="2" charset="-122"/>
              </a:rPr>
              <a:t>. </a:t>
            </a:r>
            <a:endParaRPr lang="en-GB" altLang="en-US" sz="1000" b="1" dirty="0">
              <a:solidFill>
                <a:srgbClr val="000000"/>
              </a:solidFill>
              <a:latin typeface="Comic Sans MS" panose="030F0702030302020204" pitchFamily="66" charset="0"/>
              <a:ea typeface="SimSun" pitchFamily="2" charset="-122"/>
            </a:endParaRPr>
          </a:p>
        </p:txBody>
      </p:sp>
      <p:sp>
        <p:nvSpPr>
          <p:cNvPr id="8197" name="Text Box 7"/>
          <p:cNvSpPr txBox="1">
            <a:spLocks noChangeArrowheads="1"/>
          </p:cNvSpPr>
          <p:nvPr/>
        </p:nvSpPr>
        <p:spPr bwMode="auto">
          <a:xfrm>
            <a:off x="5921758" y="1391537"/>
            <a:ext cx="3016250" cy="274754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625"/>
              </a:spcBef>
              <a:buClr>
                <a:srgbClr val="000000"/>
              </a:buClr>
              <a:buFont typeface="Verdana" pitchFamily="34" charset="0"/>
              <a:buChar char="-"/>
            </a:pPr>
            <a:r>
              <a:rPr lang="en-US" altLang="en-US" sz="1500" b="1" dirty="0">
                <a:latin typeface="Comic Sans MS" panose="030F0702030302020204" pitchFamily="66" charset="0"/>
                <a:cs typeface="Times New Roman" pitchFamily="18" charset="0"/>
              </a:rPr>
              <a:t> Positive (negative) </a:t>
            </a:r>
            <a:r>
              <a:rPr lang="en-US" altLang="en-US" sz="1500" b="1" dirty="0" smtClean="0">
                <a:latin typeface="Comic Sans MS" panose="030F0702030302020204" pitchFamily="66" charset="0"/>
                <a:cs typeface="Times New Roman" pitchFamily="18" charset="0"/>
              </a:rPr>
              <a:t>temperature </a:t>
            </a:r>
            <a:r>
              <a:rPr lang="en-US" altLang="en-US" sz="1500" b="1" dirty="0">
                <a:latin typeface="Comic Sans MS" panose="030F0702030302020204" pitchFamily="66" charset="0"/>
                <a:cs typeface="Times New Roman" pitchFamily="18" charset="0"/>
              </a:rPr>
              <a:t>anomalies presented </a:t>
            </a:r>
            <a:r>
              <a:rPr lang="en-US" altLang="en-US" sz="1500" b="1" dirty="0" smtClean="0">
                <a:latin typeface="Comic Sans MS" panose="030F0702030302020204" pitchFamily="66" charset="0"/>
                <a:cs typeface="Times New Roman" pitchFamily="18" charset="0"/>
              </a:rPr>
              <a:t>in the central (western and eastern) equatorial Pacific.</a:t>
            </a:r>
          </a:p>
          <a:p>
            <a:pPr eaLnBrk="1" hangingPunct="1">
              <a:lnSpc>
                <a:spcPct val="124000"/>
              </a:lnSpc>
              <a:spcBef>
                <a:spcPts val="625"/>
              </a:spcBef>
              <a:buClr>
                <a:srgbClr val="000000"/>
              </a:buClr>
              <a:buFont typeface="Verdana" pitchFamily="34" charset="0"/>
              <a:buChar char="-"/>
            </a:pPr>
            <a:r>
              <a:rPr lang="en-US" altLang="en-US" sz="1500" b="1" dirty="0" smtClean="0">
                <a:latin typeface="Comic Sans MS" panose="030F0702030302020204" pitchFamily="66" charset="0"/>
                <a:cs typeface="Times New Roman" pitchFamily="18" charset="0"/>
              </a:rPr>
              <a:t>Positive temperature anomalies were present along the thermocline in the Atlantic Ocean.</a:t>
            </a:r>
          </a:p>
        </p:txBody>
      </p:sp>
      <p:sp>
        <p:nvSpPr>
          <p:cNvPr id="8198" name="Text Box 10"/>
          <p:cNvSpPr txBox="1">
            <a:spLocks noChangeArrowheads="1"/>
          </p:cNvSpPr>
          <p:nvPr/>
        </p:nvSpPr>
        <p:spPr bwMode="auto">
          <a:xfrm>
            <a:off x="5921758" y="4757715"/>
            <a:ext cx="3016250" cy="1331776"/>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lnSpc>
                <a:spcPct val="134000"/>
              </a:lnSpc>
              <a:spcBef>
                <a:spcPct val="0"/>
              </a:spcBef>
              <a:buClr>
                <a:srgbClr val="000000"/>
              </a:buClr>
              <a:buFontTx/>
              <a:buChar char="-"/>
            </a:pPr>
            <a:r>
              <a:rPr lang="en-GB" altLang="en-US" sz="1500" b="1" dirty="0" smtClean="0">
                <a:solidFill>
                  <a:srgbClr val="000000"/>
                </a:solidFill>
                <a:latin typeface="Comic Sans MS" panose="030F0702030302020204" pitchFamily="66" charset="0"/>
                <a:ea typeface="SimSun" pitchFamily="2" charset="-122"/>
                <a:cs typeface="Times New Roman" pitchFamily="18" charset="0"/>
              </a:rPr>
              <a:t>Temperature anomaly tendency was positive (negative) </a:t>
            </a:r>
            <a:r>
              <a:rPr lang="en-GB" altLang="en-US" sz="1500" b="1" dirty="0">
                <a:solidFill>
                  <a:srgbClr val="000000"/>
                </a:solidFill>
                <a:latin typeface="Comic Sans MS" panose="030F0702030302020204" pitchFamily="66" charset="0"/>
                <a:ea typeface="SimSun" pitchFamily="2" charset="-122"/>
                <a:cs typeface="Times New Roman" pitchFamily="18" charset="0"/>
              </a:rPr>
              <a:t>in the </a:t>
            </a:r>
            <a:r>
              <a:rPr lang="en-GB" altLang="en-US" sz="1500" b="1" dirty="0" smtClean="0">
                <a:solidFill>
                  <a:srgbClr val="000000"/>
                </a:solidFill>
                <a:latin typeface="Comic Sans MS" panose="030F0702030302020204" pitchFamily="66" charset="0"/>
                <a:ea typeface="SimSun" pitchFamily="2" charset="-122"/>
                <a:cs typeface="Times New Roman" pitchFamily="18" charset="0"/>
              </a:rPr>
              <a:t>western and central </a:t>
            </a:r>
            <a:r>
              <a:rPr lang="en-GB" altLang="en-US" sz="1500" b="1" dirty="0">
                <a:solidFill>
                  <a:srgbClr val="000000"/>
                </a:solidFill>
                <a:latin typeface="Comic Sans MS" panose="030F0702030302020204" pitchFamily="66" charset="0"/>
                <a:ea typeface="SimSun" pitchFamily="2" charset="-122"/>
                <a:cs typeface="Times New Roman" pitchFamily="18" charset="0"/>
              </a:rPr>
              <a:t>(</a:t>
            </a:r>
            <a:r>
              <a:rPr lang="en-GB" altLang="en-US" sz="1500" b="1" dirty="0" smtClean="0">
                <a:solidFill>
                  <a:srgbClr val="000000"/>
                </a:solidFill>
                <a:latin typeface="Comic Sans MS" panose="030F0702030302020204" pitchFamily="66" charset="0"/>
                <a:ea typeface="SimSun" pitchFamily="2" charset="-122"/>
                <a:cs typeface="Times New Roman" pitchFamily="18" charset="0"/>
              </a:rPr>
              <a:t>eastern) Pacific.</a:t>
            </a:r>
          </a:p>
        </p:txBody>
      </p:sp>
      <p:sp>
        <p:nvSpPr>
          <p:cNvPr id="9226" name="Oval 24"/>
          <p:cNvSpPr>
            <a:spLocks noChangeArrowheads="1"/>
          </p:cNvSpPr>
          <p:nvPr/>
        </p:nvSpPr>
        <p:spPr bwMode="auto">
          <a:xfrm>
            <a:off x="2133600" y="1391537"/>
            <a:ext cx="1083469" cy="114251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5" name="Oval 24"/>
          <p:cNvSpPr>
            <a:spLocks noChangeArrowheads="1"/>
          </p:cNvSpPr>
          <p:nvPr/>
        </p:nvSpPr>
        <p:spPr bwMode="auto">
          <a:xfrm>
            <a:off x="1834347" y="4509089"/>
            <a:ext cx="1093788" cy="1219200"/>
          </a:xfrm>
          <a:prstGeom prst="ellipse">
            <a:avLst/>
          </a:prstGeom>
          <a:noFill/>
          <a:ln w="208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1447800" y="1962792"/>
            <a:ext cx="1175536" cy="1390008"/>
          </a:xfrm>
          <a:prstGeom prst="rect">
            <a:avLst/>
          </a:prstGeom>
        </p:spPr>
      </p:pic>
      <p:pic>
        <p:nvPicPr>
          <p:cNvPr id="6" name="Picture 5"/>
          <p:cNvPicPr>
            <a:picLocks noChangeAspect="1"/>
          </p:cNvPicPr>
          <p:nvPr/>
        </p:nvPicPr>
        <p:blipFill>
          <a:blip r:embed="rId5"/>
          <a:stretch>
            <a:fillRect/>
          </a:stretch>
        </p:blipFill>
        <p:spPr>
          <a:xfrm rot="19411377">
            <a:off x="3010179" y="4305658"/>
            <a:ext cx="1303658" cy="837725"/>
          </a:xfrm>
          <a:prstGeom prst="rect">
            <a:avLst/>
          </a:prstGeom>
        </p:spPr>
      </p:pic>
      <p:pic>
        <p:nvPicPr>
          <p:cNvPr id="21" name="Picture 20"/>
          <p:cNvPicPr>
            <a:picLocks noChangeAspect="1"/>
          </p:cNvPicPr>
          <p:nvPr/>
        </p:nvPicPr>
        <p:blipFill>
          <a:blip r:embed="rId4"/>
          <a:stretch>
            <a:fillRect/>
          </a:stretch>
        </p:blipFill>
        <p:spPr>
          <a:xfrm rot="2511642">
            <a:off x="3209106" y="1337300"/>
            <a:ext cx="783067" cy="1467476"/>
          </a:xfrm>
          <a:prstGeom prst="rect">
            <a:avLst/>
          </a:prstGeom>
        </p:spPr>
      </p:pic>
      <p:pic>
        <p:nvPicPr>
          <p:cNvPr id="22" name="Picture 21"/>
          <p:cNvPicPr>
            <a:picLocks noChangeAspect="1"/>
          </p:cNvPicPr>
          <p:nvPr/>
        </p:nvPicPr>
        <p:blipFill>
          <a:blip r:embed="rId4"/>
          <a:stretch>
            <a:fillRect/>
          </a:stretch>
        </p:blipFill>
        <p:spPr>
          <a:xfrm rot="2511642">
            <a:off x="4533886" y="1539322"/>
            <a:ext cx="688984" cy="1291163"/>
          </a:xfrm>
          <a:prstGeom prst="rect">
            <a:avLst/>
          </a:prstGeom>
        </p:spPr>
      </p:pic>
    </p:spTree>
    <p:extLst>
      <p:ext uri="{BB962C8B-B14F-4D97-AF65-F5344CB8AC3E}">
        <p14:creationId xmlns:p14="http://schemas.microsoft.com/office/powerpoint/2010/main" val="322622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222" b="23124"/>
          <a:stretch/>
        </p:blipFill>
        <p:spPr>
          <a:xfrm>
            <a:off x="4832183" y="1047353"/>
            <a:ext cx="4083217" cy="466600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841" b="27384"/>
          <a:stretch/>
        </p:blipFill>
        <p:spPr>
          <a:xfrm>
            <a:off x="16934" y="1047353"/>
            <a:ext cx="4698999" cy="4681993"/>
          </a:xfrm>
          <a:prstGeom prst="rect">
            <a:avLst/>
          </a:prstGeom>
        </p:spPr>
      </p:pic>
      <p:sp>
        <p:nvSpPr>
          <p:cNvPr id="9220" name="Rectangle 2"/>
          <p:cNvSpPr>
            <a:spLocks noGrp="1" noChangeArrowheads="1"/>
          </p:cNvSpPr>
          <p:nvPr>
            <p:ph type="title"/>
          </p:nvPr>
        </p:nvSpPr>
        <p:spPr>
          <a:xfrm>
            <a:off x="0" y="457200"/>
            <a:ext cx="8686800" cy="658813"/>
          </a:xfrm>
        </p:spPr>
        <p:txBody>
          <a:bodyPr/>
          <a:lstStyle/>
          <a:p>
            <a:pPr algn="ctr">
              <a:lnSpc>
                <a:spcPct val="101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000" b="1" u="sng" dirty="0" smtClean="0">
                <a:latin typeface="Comic Sans MS" panose="030F0702030302020204" pitchFamily="66" charset="0"/>
              </a:rPr>
              <a:t>Global </a:t>
            </a:r>
            <a:r>
              <a:rPr lang="en-GB" altLang="en-US" sz="2000" b="1" u="sng" kern="1200" dirty="0">
                <a:solidFill>
                  <a:srgbClr val="000000"/>
                </a:solidFill>
                <a:latin typeface="Comic Sans MS" panose="030F0702030302020204" pitchFamily="66" charset="0"/>
                <a:ea typeface="SimSun" pitchFamily="2" charset="-122"/>
                <a:cs typeface="Arial" charset="0"/>
              </a:rPr>
              <a:t>SSH and HC300 Anomaly &amp; Anomaly Tendency</a:t>
            </a:r>
          </a:p>
        </p:txBody>
      </p:sp>
      <p:sp>
        <p:nvSpPr>
          <p:cNvPr id="9221" name="Text Box 5"/>
          <p:cNvSpPr txBox="1">
            <a:spLocks noChangeArrowheads="1"/>
          </p:cNvSpPr>
          <p:nvPr/>
        </p:nvSpPr>
        <p:spPr bwMode="auto">
          <a:xfrm>
            <a:off x="685800" y="5943600"/>
            <a:ext cx="8085484" cy="807979"/>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1000"/>
              </a:lnSpc>
              <a:spcBef>
                <a:spcPts val="625"/>
              </a:spcBef>
              <a:buClr>
                <a:srgbClr val="000000"/>
              </a:buClr>
              <a:buFont typeface="Verdana" pitchFamily="34" charset="0"/>
              <a:buChar char="-"/>
            </a:pPr>
            <a:r>
              <a:rPr lang="en-GB" altLang="en-US" sz="1200" b="1" dirty="0">
                <a:solidFill>
                  <a:srgbClr val="000000"/>
                </a:solidFill>
                <a:latin typeface="Comic Sans MS" panose="030F0702030302020204" pitchFamily="66" charset="0"/>
                <a:ea typeface="SimSun" pitchFamily="2" charset="-122"/>
                <a:cs typeface="Times New Roman" pitchFamily="18" charset="0"/>
              </a:rPr>
              <a:t> The SSHA pattern was o</a:t>
            </a:r>
            <a:r>
              <a:rPr lang="en-GB" altLang="en-US" sz="1200" b="1" dirty="0">
                <a:latin typeface="Comic Sans MS" panose="030F0702030302020204" pitchFamily="66" charset="0"/>
                <a:ea typeface="SimSun" pitchFamily="2" charset="-122"/>
                <a:cs typeface="Times New Roman" pitchFamily="18" charset="0"/>
              </a:rPr>
              <a:t>verall consistent with </a:t>
            </a:r>
            <a:r>
              <a:rPr lang="en-GB" altLang="en-US" sz="1200" b="1" dirty="0" smtClean="0">
                <a:latin typeface="Comic Sans MS" panose="030F0702030302020204" pitchFamily="66" charset="0"/>
                <a:ea typeface="SimSun" pitchFamily="2" charset="-122"/>
                <a:cs typeface="Times New Roman" pitchFamily="18" charset="0"/>
              </a:rPr>
              <a:t>the HC300A pattern.</a:t>
            </a:r>
          </a:p>
          <a:p>
            <a:pPr eaLnBrk="1" hangingPunct="1">
              <a:lnSpc>
                <a:spcPct val="101000"/>
              </a:lnSpc>
              <a:spcBef>
                <a:spcPts val="625"/>
              </a:spcBef>
              <a:buClr>
                <a:srgbClr val="000000"/>
              </a:buClr>
              <a:buFont typeface="Verdana" pitchFamily="34" charset="0"/>
              <a:buChar char="-"/>
            </a:pPr>
            <a:r>
              <a:rPr lang="en-GB" altLang="en-US" sz="1200" b="1" dirty="0">
                <a:latin typeface="Comic Sans MS" panose="030F0702030302020204" pitchFamily="66" charset="0"/>
                <a:ea typeface="SimSun" pitchFamily="2" charset="-122"/>
                <a:cs typeface="Times New Roman" pitchFamily="18" charset="0"/>
              </a:rPr>
              <a:t> </a:t>
            </a:r>
            <a:r>
              <a:rPr lang="en-US" altLang="en-US" sz="1200" b="1" dirty="0" smtClean="0">
                <a:latin typeface="Comic Sans MS" panose="030F0702030302020204" pitchFamily="66" charset="0"/>
                <a:ea typeface="SimSun" pitchFamily="2" charset="-122"/>
                <a:cs typeface="Times New Roman" pitchFamily="18" charset="0"/>
              </a:rPr>
              <a:t>Both </a:t>
            </a:r>
            <a:r>
              <a:rPr lang="en-US" altLang="en-US" sz="1200" b="1" dirty="0">
                <a:latin typeface="Comic Sans MS" panose="030F0702030302020204" pitchFamily="66" charset="0"/>
                <a:ea typeface="SimSun" pitchFamily="2" charset="-122"/>
                <a:cs typeface="Times New Roman" pitchFamily="18" charset="0"/>
              </a:rPr>
              <a:t>SSHA and HC300A in the tropical </a:t>
            </a:r>
            <a:r>
              <a:rPr lang="en-US" altLang="en-US" sz="1200" b="1" dirty="0" smtClean="0">
                <a:latin typeface="Comic Sans MS" panose="030F0702030302020204" pitchFamily="66" charset="0"/>
                <a:ea typeface="SimSun" pitchFamily="2" charset="-122"/>
                <a:cs typeface="Times New Roman" pitchFamily="18" charset="0"/>
              </a:rPr>
              <a:t>Indian were consistent with the positive IOD state.</a:t>
            </a:r>
            <a:endParaRPr lang="en-US" altLang="en-US" sz="1200" b="1" dirty="0">
              <a:latin typeface="Comic Sans MS" panose="030F0702030302020204" pitchFamily="66" charset="0"/>
              <a:ea typeface="SimSun" pitchFamily="2" charset="-122"/>
              <a:cs typeface="Times New Roman" pitchFamily="18" charset="0"/>
            </a:endParaRPr>
          </a:p>
          <a:p>
            <a:pPr eaLnBrk="1" hangingPunct="1">
              <a:lnSpc>
                <a:spcPct val="101000"/>
              </a:lnSpc>
              <a:spcBef>
                <a:spcPts val="625"/>
              </a:spcBef>
              <a:buClr>
                <a:srgbClr val="000000"/>
              </a:buClr>
              <a:buFontTx/>
              <a:buNone/>
            </a:pPr>
            <a:r>
              <a:rPr lang="en-US" altLang="en-US" sz="1200" b="1" dirty="0">
                <a:latin typeface="Comic Sans MS" panose="030F0702030302020204" pitchFamily="66" charset="0"/>
                <a:ea typeface="SimSun" pitchFamily="2" charset="-122"/>
                <a:cs typeface="Times New Roman" pitchFamily="18" charset="0"/>
              </a:rPr>
              <a:t>- </a:t>
            </a:r>
            <a:r>
              <a:rPr lang="en-US" altLang="en-US" sz="1200" b="1" dirty="0" smtClean="0">
                <a:latin typeface="Comic Sans MS" panose="030F0702030302020204" pitchFamily="66" charset="0"/>
                <a:ea typeface="SimSun" pitchFamily="2" charset="-122"/>
                <a:cs typeface="Times New Roman" pitchFamily="18" charset="0"/>
              </a:rPr>
              <a:t>Tendencies </a:t>
            </a:r>
            <a:r>
              <a:rPr lang="en-US" altLang="en-US" sz="1200" b="1" dirty="0">
                <a:latin typeface="Comic Sans MS" panose="030F0702030302020204" pitchFamily="66" charset="0"/>
                <a:ea typeface="SimSun" pitchFamily="2" charset="-122"/>
                <a:cs typeface="Times New Roman" pitchFamily="18" charset="0"/>
              </a:rPr>
              <a:t>of SSHA and HC300A </a:t>
            </a:r>
            <a:r>
              <a:rPr lang="en-US" altLang="en-US" sz="1200" b="1" dirty="0" smtClean="0">
                <a:latin typeface="Comic Sans MS" panose="030F0702030302020204" pitchFamily="66" charset="0"/>
                <a:ea typeface="SimSun" pitchFamily="2" charset="-122"/>
                <a:cs typeface="Times New Roman" pitchFamily="18" charset="0"/>
              </a:rPr>
              <a:t>include many small scale anomalies (e.g., mesoscale eddies).</a:t>
            </a:r>
            <a:endParaRPr lang="en-US" altLang="en-US" sz="1200" b="1" dirty="0">
              <a:latin typeface="Comic Sans MS" panose="030F0702030302020204" pitchFamily="66" charset="0"/>
              <a:ea typeface="SimSun" pitchFamily="2" charset="-122"/>
              <a:cs typeface="Times New Roman" pitchFamily="18" charset="0"/>
            </a:endParaRPr>
          </a:p>
        </p:txBody>
      </p:sp>
      <p:grpSp>
        <p:nvGrpSpPr>
          <p:cNvPr id="4" name="Group 3"/>
          <p:cNvGrpSpPr/>
          <p:nvPr/>
        </p:nvGrpSpPr>
        <p:grpSpPr>
          <a:xfrm>
            <a:off x="365864" y="2045201"/>
            <a:ext cx="5608724" cy="621799"/>
            <a:chOff x="365864" y="1588001"/>
            <a:chExt cx="5608724" cy="621799"/>
          </a:xfrm>
        </p:grpSpPr>
        <p:sp>
          <p:nvSpPr>
            <p:cNvPr id="31752" name="Oval 24"/>
            <p:cNvSpPr>
              <a:spLocks noChangeArrowheads="1"/>
            </p:cNvSpPr>
            <p:nvPr/>
          </p:nvSpPr>
          <p:spPr bwMode="auto">
            <a:xfrm>
              <a:off x="365864" y="1600200"/>
              <a:ext cx="1041886" cy="609600"/>
            </a:xfrm>
            <a:prstGeom prst="ellipse">
              <a:avLst/>
            </a:prstGeom>
            <a:noFill/>
            <a:ln w="208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4" name="Oval 24"/>
            <p:cNvSpPr>
              <a:spLocks noChangeArrowheads="1"/>
            </p:cNvSpPr>
            <p:nvPr/>
          </p:nvSpPr>
          <p:spPr bwMode="auto">
            <a:xfrm>
              <a:off x="5064863" y="1588001"/>
              <a:ext cx="909725" cy="609600"/>
            </a:xfrm>
            <a:prstGeom prst="ellipse">
              <a:avLst/>
            </a:prstGeom>
            <a:noFill/>
            <a:ln w="208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2323099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95" y="965200"/>
            <a:ext cx="8322905" cy="5251451"/>
          </a:xfrm>
          <a:prstGeom prst="rect">
            <a:avLst/>
          </a:prstGeom>
        </p:spPr>
      </p:pic>
      <p:sp>
        <p:nvSpPr>
          <p:cNvPr id="15365" name="Rectangle 3"/>
          <p:cNvSpPr>
            <a:spLocks noGrp="1" noChangeArrowheads="1"/>
          </p:cNvSpPr>
          <p:nvPr>
            <p:ph type="title"/>
          </p:nvPr>
        </p:nvSpPr>
        <p:spPr>
          <a:xfrm>
            <a:off x="1066800" y="533400"/>
            <a:ext cx="7511601" cy="387350"/>
          </a:xfrm>
        </p:spPr>
        <p:txBody>
          <a:bodyPr/>
          <a:lstStyle/>
          <a:p>
            <a:pPr>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800" b="1" u="sng" dirty="0">
                <a:solidFill>
                  <a:schemeClr val="tx1"/>
                </a:solidFill>
                <a:latin typeface="Comic Sans MS" panose="030F0702030302020204" pitchFamily="66" charset="0"/>
              </a:rPr>
              <a:t>Equatorial Pacific SST (</a:t>
            </a:r>
            <a:r>
              <a:rPr lang="en-GB" altLang="en-US" sz="1800" b="1" u="sng" baseline="30000" dirty="0" err="1">
                <a:solidFill>
                  <a:schemeClr val="tx1"/>
                </a:solidFill>
                <a:latin typeface="Comic Sans MS" panose="030F0702030302020204" pitchFamily="66" charset="0"/>
              </a:rPr>
              <a:t>o</a:t>
            </a:r>
            <a:r>
              <a:rPr lang="en-GB" altLang="en-US" sz="1800" b="1" u="sng" dirty="0" err="1">
                <a:solidFill>
                  <a:schemeClr val="tx1"/>
                </a:solidFill>
                <a:latin typeface="Comic Sans MS" panose="030F0702030302020204" pitchFamily="66" charset="0"/>
              </a:rPr>
              <a:t>C</a:t>
            </a:r>
            <a:r>
              <a:rPr lang="en-GB" altLang="en-US" sz="1800" b="1" u="sng" dirty="0">
                <a:solidFill>
                  <a:schemeClr val="tx1"/>
                </a:solidFill>
                <a:latin typeface="Comic Sans MS" panose="030F0702030302020204" pitchFamily="66" charset="0"/>
              </a:rPr>
              <a:t>), HC300 (</a:t>
            </a:r>
            <a:r>
              <a:rPr lang="en-GB" altLang="en-US" sz="1800" b="1" u="sng" baseline="30000" dirty="0" err="1">
                <a:solidFill>
                  <a:schemeClr val="tx1"/>
                </a:solidFill>
                <a:latin typeface="Comic Sans MS" panose="030F0702030302020204" pitchFamily="66" charset="0"/>
              </a:rPr>
              <a:t>o</a:t>
            </a:r>
            <a:r>
              <a:rPr lang="en-GB" altLang="en-US" sz="1800" b="1" u="sng" dirty="0" err="1">
                <a:solidFill>
                  <a:schemeClr val="tx1"/>
                </a:solidFill>
                <a:latin typeface="Comic Sans MS" panose="030F0702030302020204" pitchFamily="66" charset="0"/>
              </a:rPr>
              <a:t>C</a:t>
            </a:r>
            <a:r>
              <a:rPr lang="en-GB" altLang="en-US" sz="1800" b="1" u="sng" dirty="0">
                <a:solidFill>
                  <a:schemeClr val="tx1"/>
                </a:solidFill>
                <a:latin typeface="Comic Sans MS" panose="030F0702030302020204" pitchFamily="66" charset="0"/>
              </a:rPr>
              <a:t>), u850  (m/s) Anomalies </a:t>
            </a:r>
          </a:p>
        </p:txBody>
      </p:sp>
      <p:sp>
        <p:nvSpPr>
          <p:cNvPr id="2" name="Slide Number Placeholder 1"/>
          <p:cNvSpPr>
            <a:spLocks noGrp="1"/>
          </p:cNvSpPr>
          <p:nvPr>
            <p:ph type="sldNum" sz="quarter" idx="12"/>
          </p:nvPr>
        </p:nvSpPr>
        <p:spPr>
          <a:xfrm>
            <a:off x="8221214" y="6991350"/>
            <a:ext cx="957262" cy="476250"/>
          </a:xfrm>
        </p:spPr>
        <p:txBody>
          <a:bodyPr/>
          <a:lstStyle/>
          <a:p>
            <a:pPr>
              <a:defRPr/>
            </a:pPr>
            <a:fld id="{33CED88E-F86F-4248-92B5-EFF45342B7DE}" type="slidenum">
              <a:rPr lang="en-US" smtClean="0">
                <a:latin typeface="Comic Sans MS" panose="030F0702030302020204" pitchFamily="66" charset="0"/>
              </a:rPr>
              <a:pPr>
                <a:defRPr/>
              </a:pPr>
              <a:t>17</a:t>
            </a:fld>
            <a:endParaRPr lang="en-US" dirty="0">
              <a:latin typeface="Comic Sans MS" panose="030F0702030302020204" pitchFamily="66" charset="0"/>
            </a:endParaRPr>
          </a:p>
        </p:txBody>
      </p:sp>
      <p:sp>
        <p:nvSpPr>
          <p:cNvPr id="25" name="Oval 24"/>
          <p:cNvSpPr>
            <a:spLocks noChangeArrowheads="1"/>
          </p:cNvSpPr>
          <p:nvPr/>
        </p:nvSpPr>
        <p:spPr bwMode="auto">
          <a:xfrm>
            <a:off x="6231546" y="4960938"/>
            <a:ext cx="2346855" cy="493712"/>
          </a:xfrm>
          <a:prstGeom prst="ellipse">
            <a:avLst/>
          </a:prstGeom>
          <a:noFill/>
          <a:ln w="3810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cxnSp>
        <p:nvCxnSpPr>
          <p:cNvPr id="23" name="Straight Arrow Connector 16"/>
          <p:cNvCxnSpPr>
            <a:cxnSpLocks noChangeShapeType="1"/>
          </p:cNvCxnSpPr>
          <p:nvPr/>
        </p:nvCxnSpPr>
        <p:spPr bwMode="auto">
          <a:xfrm>
            <a:off x="4235001" y="5073650"/>
            <a:ext cx="1118937" cy="304800"/>
          </a:xfrm>
          <a:prstGeom prst="straightConnector1">
            <a:avLst/>
          </a:prstGeom>
          <a:noFill/>
          <a:ln w="38100" algn="ctr">
            <a:solidFill>
              <a:srgbClr val="002060"/>
            </a:solidFill>
            <a:prstDash val="dash"/>
            <a:round/>
            <a:headEnd/>
            <a:tailEnd type="arrow" w="med" len="med"/>
          </a:ln>
          <a:extLst>
            <a:ext uri="{909E8E84-426E-40DD-AFC4-6F175D3DCCD1}">
              <a14:hiddenFill xmlns:a14="http://schemas.microsoft.com/office/drawing/2010/main">
                <a:noFill/>
              </a14:hiddenFill>
            </a:ext>
          </a:extLst>
        </p:spPr>
      </p:cxnSp>
      <p:sp>
        <p:nvSpPr>
          <p:cNvPr id="27" name="Oval 24"/>
          <p:cNvSpPr>
            <a:spLocks noChangeArrowheads="1"/>
          </p:cNvSpPr>
          <p:nvPr/>
        </p:nvSpPr>
        <p:spPr bwMode="auto">
          <a:xfrm>
            <a:off x="3836896" y="4921250"/>
            <a:ext cx="2226905" cy="5334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3" name="矩形 2"/>
          <p:cNvSpPr/>
          <p:nvPr/>
        </p:nvSpPr>
        <p:spPr>
          <a:xfrm>
            <a:off x="0" y="6258903"/>
            <a:ext cx="9144000" cy="630942"/>
          </a:xfrm>
          <a:prstGeom prst="rect">
            <a:avLst/>
          </a:prstGeom>
        </p:spPr>
        <p:txBody>
          <a:bodyPr wrap="square">
            <a:spAutoFit/>
          </a:bodyPr>
          <a:lstStyle/>
          <a:p>
            <a:pPr eaLnBrk="1" hangingPunct="1">
              <a:lnSpc>
                <a:spcPts val="1400"/>
              </a:lnSpc>
              <a:spcBef>
                <a:spcPts val="0"/>
              </a:spcBef>
              <a:buClr>
                <a:srgbClr val="000000"/>
              </a:buClr>
              <a:buFont typeface="Verdana" pitchFamily="34" charset="0"/>
              <a:buChar char="-"/>
            </a:pPr>
            <a:r>
              <a:rPr lang="en-GB" altLang="en-US" sz="1600" b="1" dirty="0">
                <a:solidFill>
                  <a:srgbClr val="000000"/>
                </a:solidFill>
                <a:latin typeface="Comic Sans MS" panose="030F0702030302020204" pitchFamily="66" charset="0"/>
                <a:ea typeface="Verdana" pitchFamily="34" charset="0"/>
                <a:cs typeface="Verdana" pitchFamily="34" charset="0"/>
              </a:rPr>
              <a:t> SSTAs were </a:t>
            </a:r>
            <a:r>
              <a:rPr lang="en-GB" altLang="en-US" sz="1600" b="1" dirty="0" smtClean="0">
                <a:solidFill>
                  <a:srgbClr val="000000"/>
                </a:solidFill>
                <a:latin typeface="Comic Sans MS" panose="030F0702030302020204" pitchFamily="66" charset="0"/>
                <a:ea typeface="Verdana" pitchFamily="34" charset="0"/>
                <a:cs typeface="Verdana" pitchFamily="34" charset="0"/>
              </a:rPr>
              <a:t>positive (negative</a:t>
            </a:r>
            <a:r>
              <a:rPr lang="en-GB" altLang="en-US" sz="1600" b="1" dirty="0">
                <a:solidFill>
                  <a:srgbClr val="000000"/>
                </a:solidFill>
                <a:latin typeface="Comic Sans MS" panose="030F0702030302020204" pitchFamily="66" charset="0"/>
                <a:ea typeface="Verdana" pitchFamily="34" charset="0"/>
                <a:cs typeface="Verdana" pitchFamily="34" charset="0"/>
              </a:rPr>
              <a:t>) in the </a:t>
            </a:r>
            <a:r>
              <a:rPr lang="en-US" altLang="zh-CN" sz="1600" b="1" dirty="0">
                <a:solidFill>
                  <a:srgbClr val="000000"/>
                </a:solidFill>
                <a:latin typeface="Comic Sans MS" panose="030F0702030302020204" pitchFamily="66" charset="0"/>
                <a:ea typeface="Verdana" pitchFamily="34" charset="0"/>
                <a:cs typeface="Verdana" pitchFamily="34" charset="0"/>
              </a:rPr>
              <a:t>western and</a:t>
            </a:r>
            <a:r>
              <a:rPr lang="en-GB" altLang="en-US" sz="1600" b="1" dirty="0">
                <a:solidFill>
                  <a:srgbClr val="000000"/>
                </a:solidFill>
                <a:latin typeface="Comic Sans MS" panose="030F0702030302020204" pitchFamily="66" charset="0"/>
                <a:ea typeface="Verdana" pitchFamily="34" charset="0"/>
                <a:cs typeface="Verdana" pitchFamily="34" charset="0"/>
              </a:rPr>
              <a:t> central (eastern) Pacific </a:t>
            </a:r>
            <a:r>
              <a:rPr lang="en-GB" altLang="en-US" sz="1600" b="1" dirty="0" smtClean="0">
                <a:solidFill>
                  <a:srgbClr val="000000"/>
                </a:solidFill>
                <a:latin typeface="Comic Sans MS" panose="030F0702030302020204" pitchFamily="66" charset="0"/>
                <a:ea typeface="Verdana" pitchFamily="34" charset="0"/>
                <a:cs typeface="Verdana" pitchFamily="34" charset="0"/>
              </a:rPr>
              <a:t>Sep 2019</a:t>
            </a:r>
            <a:endParaRPr lang="en-GB" altLang="en-US" sz="1600" b="1" dirty="0">
              <a:solidFill>
                <a:srgbClr val="000000"/>
              </a:solidFill>
              <a:latin typeface="Comic Sans MS" panose="030F0702030302020204" pitchFamily="66" charset="0"/>
              <a:ea typeface="Verdana" pitchFamily="34" charset="0"/>
              <a:cs typeface="Verdana" pitchFamily="34" charset="0"/>
            </a:endParaRPr>
          </a:p>
          <a:p>
            <a:pPr eaLnBrk="1" hangingPunct="1">
              <a:lnSpc>
                <a:spcPts val="1400"/>
              </a:lnSpc>
              <a:spcBef>
                <a:spcPts val="0"/>
              </a:spcBef>
              <a:buClr>
                <a:srgbClr val="000000"/>
              </a:buClr>
              <a:buFont typeface="Verdana" pitchFamily="34" charset="0"/>
              <a:buChar char="-"/>
            </a:pPr>
            <a:r>
              <a:rPr lang="en-GB" altLang="en-US" sz="1600" b="1" dirty="0">
                <a:solidFill>
                  <a:srgbClr val="000000"/>
                </a:solidFill>
                <a:latin typeface="Comic Sans MS" panose="030F0702030302020204" pitchFamily="66" charset="0"/>
                <a:ea typeface="Verdana" pitchFamily="34" charset="0"/>
                <a:cs typeface="Verdana" pitchFamily="34" charset="0"/>
              </a:rPr>
              <a:t> Positive HC300A </a:t>
            </a:r>
            <a:r>
              <a:rPr lang="en-US" altLang="en-US" sz="1600" b="1" dirty="0">
                <a:solidFill>
                  <a:srgbClr val="000000"/>
                </a:solidFill>
                <a:latin typeface="Comic Sans MS" panose="030F0702030302020204" pitchFamily="66" charset="0"/>
                <a:ea typeface="Verdana" pitchFamily="34" charset="0"/>
                <a:cs typeface="Verdana" pitchFamily="34" charset="0"/>
              </a:rPr>
              <a:t>propagated from the western to eastern Pacific, consistent with low-level anomalous westerlies. </a:t>
            </a:r>
          </a:p>
        </p:txBody>
      </p:sp>
    </p:spTree>
    <p:extLst>
      <p:ext uri="{BB962C8B-B14F-4D97-AF65-F5344CB8AC3E}">
        <p14:creationId xmlns:p14="http://schemas.microsoft.com/office/powerpoint/2010/main" val="1865263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17" y="914400"/>
            <a:ext cx="7713383" cy="56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s://iri.columbia.edu/wp-content/uploads/2019/07/fig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63" y="914400"/>
            <a:ext cx="7713037" cy="56094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單箭頭接點 5"/>
          <p:cNvCxnSpPr/>
          <p:nvPr/>
        </p:nvCxnSpPr>
        <p:spPr>
          <a:xfrm flipV="1">
            <a:off x="2514600" y="3279708"/>
            <a:ext cx="1938275" cy="999026"/>
          </a:xfrm>
          <a:prstGeom prst="straightConnector1">
            <a:avLst/>
          </a:prstGeom>
          <a:ln w="28575">
            <a:solidFill>
              <a:schemeClr val="tx1">
                <a:lumMod val="95000"/>
                <a:lumOff val="5000"/>
              </a:schemeClr>
            </a:solidFill>
            <a:headEnd w="lg" len="lg"/>
            <a:tailEnd type="stealth" w="med" len="lg"/>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051687" y="4343400"/>
            <a:ext cx="1457450" cy="369332"/>
          </a:xfrm>
          <a:prstGeom prst="rect">
            <a:avLst/>
          </a:prstGeom>
          <a:noFill/>
        </p:spPr>
        <p:txBody>
          <a:bodyPr wrap="none" rtlCol="0">
            <a:spAutoFit/>
          </a:bodyPr>
          <a:lstStyle/>
          <a:p>
            <a:r>
              <a:rPr lang="en-US" altLang="zh-TW" dirty="0" smtClean="0">
                <a:solidFill>
                  <a:schemeClr val="tx2">
                    <a:lumMod val="50000"/>
                  </a:schemeClr>
                </a:solidFill>
                <a:latin typeface="Comic Sans MS" panose="030F0702030302020204" pitchFamily="66" charset="0"/>
              </a:rPr>
              <a:t>NTU CODA</a:t>
            </a:r>
            <a:endParaRPr lang="zh-TW" altLang="en-US" dirty="0">
              <a:solidFill>
                <a:schemeClr val="tx2">
                  <a:lumMod val="50000"/>
                </a:schemeClr>
              </a:solidFill>
              <a:latin typeface="Comic Sans MS" panose="030F0702030302020204" pitchFamily="66" charset="0"/>
            </a:endParaRPr>
          </a:p>
        </p:txBody>
      </p:sp>
      <p:sp>
        <p:nvSpPr>
          <p:cNvPr id="2" name="矩形 1"/>
          <p:cNvSpPr/>
          <p:nvPr/>
        </p:nvSpPr>
        <p:spPr>
          <a:xfrm>
            <a:off x="666750" y="6488668"/>
            <a:ext cx="8458200" cy="369332"/>
          </a:xfrm>
          <a:prstGeom prst="rect">
            <a:avLst/>
          </a:prstGeom>
        </p:spPr>
        <p:txBody>
          <a:bodyPr wrap="square">
            <a:spAutoFit/>
          </a:bodyPr>
          <a:lstStyle/>
          <a:p>
            <a:r>
              <a:rPr lang="zh-TW" altLang="en-US" dirty="0">
                <a:solidFill>
                  <a:srgbClr val="C00000"/>
                </a:solidFill>
                <a:latin typeface="Comic Sans MS" panose="030F0702030302020204" pitchFamily="66" charset="0"/>
              </a:rPr>
              <a:t>https://iri.columbia.edu/our-expertise/climate/forecasts/enso/current/</a:t>
            </a:r>
          </a:p>
        </p:txBody>
      </p:sp>
      <p:sp>
        <p:nvSpPr>
          <p:cNvPr id="3" name="矩形 2">
            <a:extLst>
              <a:ext uri="{FF2B5EF4-FFF2-40B4-BE49-F238E27FC236}">
                <a16:creationId xmlns:a16="http://schemas.microsoft.com/office/drawing/2014/main" id="{F213425B-0D29-48B5-8F10-37185B04C0DD}"/>
              </a:ext>
            </a:extLst>
          </p:cNvPr>
          <p:cNvSpPr/>
          <p:nvPr/>
        </p:nvSpPr>
        <p:spPr>
          <a:xfrm>
            <a:off x="533400" y="533400"/>
            <a:ext cx="8066632"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IRI ENSO plume prediction in July</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565947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xit" presetSubtype="4" fill="hold" nodeType="withEffect">
                                  <p:stCondLst>
                                    <p:cond delay="0"/>
                                  </p:stCondLst>
                                  <p:childTnLst>
                                    <p:animEffect transition="out" filter="wipe(dow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ri.columbia.edu/wp-content/uploads/2019/10/figure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0393"/>
            <a:ext cx="6037359" cy="43908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單箭頭接點 5"/>
          <p:cNvCxnSpPr/>
          <p:nvPr/>
        </p:nvCxnSpPr>
        <p:spPr>
          <a:xfrm flipV="1">
            <a:off x="1022987" y="3733800"/>
            <a:ext cx="2482213" cy="1121663"/>
          </a:xfrm>
          <a:prstGeom prst="straightConnector1">
            <a:avLst/>
          </a:prstGeom>
          <a:ln w="28575">
            <a:solidFill>
              <a:schemeClr val="tx1">
                <a:lumMod val="95000"/>
                <a:lumOff val="5000"/>
              </a:schemeClr>
            </a:solidFill>
            <a:headEnd w="lg" len="lg"/>
            <a:tailEnd type="stealth" w="med" len="lg"/>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322358" y="4766488"/>
            <a:ext cx="1457450" cy="369332"/>
          </a:xfrm>
          <a:prstGeom prst="rect">
            <a:avLst/>
          </a:prstGeom>
          <a:noFill/>
        </p:spPr>
        <p:txBody>
          <a:bodyPr wrap="square" rtlCol="0">
            <a:spAutoFit/>
          </a:bodyPr>
          <a:lstStyle/>
          <a:p>
            <a:r>
              <a:rPr lang="en-US" altLang="zh-TW" dirty="0" smtClean="0">
                <a:solidFill>
                  <a:schemeClr val="tx2">
                    <a:lumMod val="50000"/>
                  </a:schemeClr>
                </a:solidFill>
                <a:latin typeface="Comic Sans MS" panose="030F0702030302020204" pitchFamily="66" charset="0"/>
              </a:rPr>
              <a:t>NTU CODA</a:t>
            </a:r>
            <a:endParaRPr lang="zh-TW" altLang="en-US" dirty="0">
              <a:solidFill>
                <a:schemeClr val="tx2">
                  <a:lumMod val="50000"/>
                </a:schemeClr>
              </a:solidFill>
              <a:latin typeface="Comic Sans MS" panose="030F0702030302020204" pitchFamily="66" charset="0"/>
            </a:endParaRPr>
          </a:p>
        </p:txBody>
      </p:sp>
      <p:sp>
        <p:nvSpPr>
          <p:cNvPr id="2" name="矩形 1"/>
          <p:cNvSpPr/>
          <p:nvPr/>
        </p:nvSpPr>
        <p:spPr>
          <a:xfrm>
            <a:off x="666750" y="6488668"/>
            <a:ext cx="8458200" cy="369332"/>
          </a:xfrm>
          <a:prstGeom prst="rect">
            <a:avLst/>
          </a:prstGeom>
        </p:spPr>
        <p:txBody>
          <a:bodyPr wrap="square">
            <a:spAutoFit/>
          </a:bodyPr>
          <a:lstStyle/>
          <a:p>
            <a:r>
              <a:rPr lang="zh-TW" altLang="en-US" dirty="0">
                <a:solidFill>
                  <a:srgbClr val="C00000"/>
                </a:solidFill>
                <a:latin typeface="Comic Sans MS" panose="030F0702030302020204" pitchFamily="66" charset="0"/>
              </a:rPr>
              <a:t>https://iri.columbia.edu/our-expertise/climate/forecasts/enso/current/</a:t>
            </a:r>
          </a:p>
        </p:txBody>
      </p:sp>
      <p:sp>
        <p:nvSpPr>
          <p:cNvPr id="3" name="矩形 2">
            <a:extLst>
              <a:ext uri="{FF2B5EF4-FFF2-40B4-BE49-F238E27FC236}">
                <a16:creationId xmlns:a16="http://schemas.microsoft.com/office/drawing/2014/main" id="{F213425B-0D29-48B5-8F10-37185B04C0DD}"/>
              </a:ext>
            </a:extLst>
          </p:cNvPr>
          <p:cNvSpPr/>
          <p:nvPr/>
        </p:nvSpPr>
        <p:spPr>
          <a:xfrm>
            <a:off x="533400" y="533400"/>
            <a:ext cx="7960834"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IRI ENSO plume prediction in Oct</a:t>
            </a:r>
            <a:endParaRPr lang="zh-TW" altLang="en-US" sz="3600" b="1" dirty="0">
              <a:solidFill>
                <a:srgbClr val="0000FF"/>
              </a:solidFill>
              <a:latin typeface="Comic Sans MS" panose="030F0702030302020204" pitchFamily="66" charset="0"/>
            </a:endParaRPr>
          </a:p>
        </p:txBody>
      </p:sp>
      <p:sp>
        <p:nvSpPr>
          <p:cNvPr id="5" name="AutoShape 2" descr="https://iri.columbia.edu/wp-content/uploads/2019/10/figure4-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https://iri.columbia.edu/wp-content/uploads/2019/10/figure4-1.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 name="Picture 2" descr="https://www.pmel.noaa.gov/cache-tao/sb1/jsdisplay/time_lon_EQ_hf_iso20_sst_anom_anom_201901_201910_inline_2019102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68258"/>
            <a:ext cx="3257550" cy="258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5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1600" y="2362200"/>
            <a:ext cx="6493439" cy="954107"/>
          </a:xfrm>
          <a:prstGeom prst="rect">
            <a:avLst/>
          </a:prstGeom>
        </p:spPr>
        <p:txBody>
          <a:bodyPr wrap="square">
            <a:spAutoFit/>
          </a:bodyPr>
          <a:lstStyle/>
          <a:p>
            <a:pPr algn="ctr"/>
            <a:r>
              <a:rPr lang="en-US" altLang="zh-TW" sz="2800" b="1" dirty="0" smtClean="0">
                <a:solidFill>
                  <a:srgbClr val="000000"/>
                </a:solidFill>
                <a:latin typeface="Comic Sans MS" panose="030F0702030302020204" pitchFamily="66" charset="0"/>
              </a:rPr>
              <a:t>Refreshing the ENSO cycle/theory</a:t>
            </a:r>
          </a:p>
          <a:p>
            <a:pPr algn="ctr"/>
            <a:r>
              <a:rPr lang="en-US" altLang="zh-TW" sz="2800" b="1" dirty="0" smtClean="0">
                <a:solidFill>
                  <a:srgbClr val="000000"/>
                </a:solidFill>
                <a:latin typeface="Comic Sans MS" panose="030F0702030302020204" pitchFamily="66" charset="0"/>
              </a:rPr>
              <a:t>(recharge-discharged mechanism)</a:t>
            </a:r>
            <a:endParaRPr lang="zh-TW" altLang="en-US" sz="2800" dirty="0">
              <a:solidFill>
                <a:srgbClr val="000000"/>
              </a:solidFill>
            </a:endParaRPr>
          </a:p>
        </p:txBody>
      </p:sp>
    </p:spTree>
    <p:extLst>
      <p:ext uri="{BB962C8B-B14F-4D97-AF65-F5344CB8AC3E}">
        <p14:creationId xmlns:p14="http://schemas.microsoft.com/office/powerpoint/2010/main" val="38996322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5400" y="762000"/>
            <a:ext cx="6489277" cy="3970318"/>
          </a:xfrm>
          <a:prstGeom prst="rect">
            <a:avLst/>
          </a:prstGeom>
        </p:spPr>
        <p:txBody>
          <a:bodyPr wrap="none">
            <a:spAutoFit/>
          </a:bodyPr>
          <a:lstStyle/>
          <a:p>
            <a:pPr algn="ctr"/>
            <a:r>
              <a:rPr lang="en-US" altLang="zh-TW" sz="2800" b="1" u="sng" dirty="0" smtClean="0">
                <a:solidFill>
                  <a:srgbClr val="000000"/>
                </a:solidFill>
                <a:latin typeface="Comic Sans MS" panose="030F0702030302020204" pitchFamily="66" charset="0"/>
              </a:rPr>
              <a:t>Questions:</a:t>
            </a:r>
          </a:p>
          <a:p>
            <a:endParaRPr lang="en-US" altLang="zh-TW" sz="2800" b="1" dirty="0" smtClean="0">
              <a:solidFill>
                <a:srgbClr val="000000"/>
              </a:solidFill>
              <a:latin typeface="Comic Sans MS" panose="030F0702030302020204" pitchFamily="66" charset="0"/>
            </a:endParaRPr>
          </a:p>
          <a:p>
            <a:r>
              <a:rPr lang="en-US" altLang="zh-TW" sz="2800" b="1" dirty="0" smtClean="0">
                <a:solidFill>
                  <a:srgbClr val="000000"/>
                </a:solidFill>
                <a:latin typeface="Comic Sans MS" panose="030F0702030302020204" pitchFamily="66" charset="0"/>
              </a:rPr>
              <a:t>Is the 2017/18 El </a:t>
            </a:r>
            <a:r>
              <a:rPr lang="en-US" altLang="zh-TW" sz="2800" b="1" dirty="0">
                <a:solidFill>
                  <a:srgbClr val="000000"/>
                </a:solidFill>
                <a:latin typeface="Comic Sans MS" panose="030F0702030302020204" pitchFamily="66" charset="0"/>
              </a:rPr>
              <a:t>Niño </a:t>
            </a:r>
            <a:r>
              <a:rPr lang="en-US" altLang="zh-TW" sz="2800" b="1" dirty="0" smtClean="0">
                <a:solidFill>
                  <a:srgbClr val="000000"/>
                </a:solidFill>
                <a:latin typeface="Comic Sans MS" panose="030F0702030302020204" pitchFamily="66" charset="0"/>
              </a:rPr>
              <a:t>continuous?</a:t>
            </a:r>
          </a:p>
          <a:p>
            <a:endParaRPr lang="en-US" altLang="zh-TW" sz="2800" b="1" dirty="0">
              <a:solidFill>
                <a:srgbClr val="000000"/>
              </a:solidFill>
              <a:latin typeface="Comic Sans MS" panose="030F0702030302020204" pitchFamily="66" charset="0"/>
            </a:endParaRPr>
          </a:p>
          <a:p>
            <a:endParaRPr lang="en-US" altLang="zh-TW" sz="2800" b="1" dirty="0" smtClean="0">
              <a:solidFill>
                <a:srgbClr val="000000"/>
              </a:solidFill>
              <a:latin typeface="Comic Sans MS" panose="030F0702030302020204" pitchFamily="66" charset="0"/>
            </a:endParaRPr>
          </a:p>
          <a:p>
            <a:r>
              <a:rPr lang="en-US" altLang="zh-TW" sz="2800" b="1" dirty="0" smtClean="0">
                <a:solidFill>
                  <a:srgbClr val="000000"/>
                </a:solidFill>
                <a:latin typeface="Comic Sans MS" panose="030F0702030302020204" pitchFamily="66" charset="0"/>
              </a:rPr>
              <a:t>Is this two-winter </a:t>
            </a:r>
            <a:r>
              <a:rPr lang="en-US" altLang="zh-TW" sz="2800" b="1" dirty="0">
                <a:solidFill>
                  <a:srgbClr val="000000"/>
                </a:solidFill>
                <a:latin typeface="Comic Sans MS" panose="030F0702030302020204" pitchFamily="66" charset="0"/>
              </a:rPr>
              <a:t>El Niño </a:t>
            </a:r>
            <a:r>
              <a:rPr lang="en-US" altLang="zh-TW" sz="2800" b="1" dirty="0" smtClean="0">
                <a:solidFill>
                  <a:srgbClr val="000000"/>
                </a:solidFill>
                <a:latin typeface="Comic Sans MS" panose="030F0702030302020204" pitchFamily="66" charset="0"/>
              </a:rPr>
              <a:t>common?</a:t>
            </a:r>
          </a:p>
          <a:p>
            <a:endParaRPr lang="en-US" altLang="zh-TW" sz="2800" b="1" dirty="0" smtClean="0">
              <a:solidFill>
                <a:srgbClr val="000000"/>
              </a:solidFill>
              <a:latin typeface="Comic Sans MS" panose="030F0702030302020204" pitchFamily="66" charset="0"/>
            </a:endParaRPr>
          </a:p>
          <a:p>
            <a:endParaRPr lang="en-US" altLang="zh-TW" sz="2800" b="1" dirty="0">
              <a:solidFill>
                <a:srgbClr val="000000"/>
              </a:solidFill>
              <a:latin typeface="Comic Sans MS" panose="030F0702030302020204" pitchFamily="66" charset="0"/>
            </a:endParaRPr>
          </a:p>
          <a:p>
            <a:r>
              <a:rPr lang="en-US" altLang="zh-TW" sz="2800" b="1" dirty="0" smtClean="0">
                <a:solidFill>
                  <a:srgbClr val="000000"/>
                </a:solidFill>
                <a:latin typeface="Comic Sans MS" panose="030F0702030302020204" pitchFamily="66" charset="0"/>
              </a:rPr>
              <a:t>A new ENSO diversity?</a:t>
            </a:r>
            <a:endParaRPr lang="zh-TW" altLang="en-US" sz="2800" dirty="0">
              <a:solidFill>
                <a:srgbClr val="000000"/>
              </a:solidFill>
            </a:endParaRPr>
          </a:p>
        </p:txBody>
      </p:sp>
      <p:pic>
        <p:nvPicPr>
          <p:cNvPr id="3" name="Picture 3" descr="C:\Users\ytseng\TEMP\11964_origin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16" t="8333" r="14583" b="20835"/>
          <a:stretch/>
        </p:blipFill>
        <p:spPr bwMode="auto">
          <a:xfrm>
            <a:off x="3657600" y="4800600"/>
            <a:ext cx="1495985" cy="141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1737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45377088"/>
              </p:ext>
            </p:extLst>
          </p:nvPr>
        </p:nvGraphicFramePr>
        <p:xfrm>
          <a:off x="1219200" y="1295400"/>
          <a:ext cx="5204754" cy="4490411"/>
        </p:xfrm>
        <a:graphic>
          <a:graphicData uri="http://schemas.openxmlformats.org/drawingml/2006/table">
            <a:tbl>
              <a:tblPr/>
              <a:tblGrid>
                <a:gridCol w="2602377">
                  <a:extLst>
                    <a:ext uri="{9D8B030D-6E8A-4147-A177-3AD203B41FA5}">
                      <a16:colId xmlns:a16="http://schemas.microsoft.com/office/drawing/2014/main" val="417596306"/>
                    </a:ext>
                  </a:extLst>
                </a:gridCol>
                <a:gridCol w="2602377">
                  <a:extLst>
                    <a:ext uri="{9D8B030D-6E8A-4147-A177-3AD203B41FA5}">
                      <a16:colId xmlns:a16="http://schemas.microsoft.com/office/drawing/2014/main" val="1292400051"/>
                    </a:ext>
                  </a:extLst>
                </a:gridCol>
              </a:tblGrid>
              <a:tr h="244519">
                <a:tc gridSpan="2">
                  <a:txBody>
                    <a:bodyPr/>
                    <a:lstStyle/>
                    <a:p>
                      <a:pPr algn="ctr" fontAlgn="b"/>
                      <a:r>
                        <a:rPr lang="en-US" altLang="zh-TW" sz="2000" b="0" i="0" u="none" strike="noStrike" dirty="0" smtClean="0">
                          <a:solidFill>
                            <a:sysClr val="windowText" lastClr="000000"/>
                          </a:solidFill>
                          <a:effectLst/>
                          <a:latin typeface="Comic Sans MS" panose="030F0702030302020204" pitchFamily="66" charset="0"/>
                        </a:rPr>
                        <a:t>17 El</a:t>
                      </a:r>
                      <a:r>
                        <a:rPr lang="zh-TW" altLang="en-US" sz="2000" b="0" i="0" u="none" strike="noStrike" baseline="0" dirty="0" smtClean="0">
                          <a:solidFill>
                            <a:sysClr val="windowText" lastClr="000000"/>
                          </a:solidFill>
                          <a:effectLst/>
                          <a:latin typeface="Comic Sans MS" panose="030F0702030302020204" pitchFamily="66" charset="0"/>
                        </a:rPr>
                        <a:t> </a:t>
                      </a:r>
                      <a:r>
                        <a:rPr lang="en-US" altLang="zh-TW" sz="2000" b="0" i="0" u="none" strike="noStrike" baseline="0" dirty="0" smtClean="0">
                          <a:solidFill>
                            <a:sysClr val="windowText" lastClr="000000"/>
                          </a:solidFill>
                          <a:effectLst/>
                          <a:latin typeface="Comic Sans MS" panose="030F0702030302020204" pitchFamily="66" charset="0"/>
                        </a:rPr>
                        <a:t>Niño</a:t>
                      </a:r>
                      <a:endParaRPr 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987618019"/>
                  </a:ext>
                </a:extLst>
              </a:tr>
              <a:tr h="321329">
                <a:tc>
                  <a:txBody>
                    <a:bodyPr/>
                    <a:lstStyle/>
                    <a:p>
                      <a:pPr algn="ctr" fontAlgn="b"/>
                      <a:r>
                        <a:rPr lang="en-US" altLang="zh-TW" sz="2000" b="0" i="0" u="none" strike="noStrike" baseline="0" dirty="0" smtClean="0">
                          <a:solidFill>
                            <a:sysClr val="windowText" lastClr="000000"/>
                          </a:solidFill>
                          <a:effectLst/>
                          <a:latin typeface="Comic Sans MS" panose="030F0702030302020204" pitchFamily="66" charset="0"/>
                        </a:rPr>
                        <a:t>One-</a:t>
                      </a:r>
                      <a:r>
                        <a:rPr lang="en-US" altLang="zh-TW" sz="2000" b="0" i="0" u="none" strike="noStrike" dirty="0" smtClean="0">
                          <a:solidFill>
                            <a:sysClr val="windowText" lastClr="000000"/>
                          </a:solidFill>
                          <a:effectLst/>
                          <a:latin typeface="Comic Sans MS" panose="030F0702030302020204" pitchFamily="66" charset="0"/>
                        </a:rPr>
                        <a:t>Winter</a:t>
                      </a:r>
                      <a:r>
                        <a:rPr lang="zh-TW" altLang="en-US" sz="2000" b="0" i="0" u="none" strike="noStrike" dirty="0" smtClean="0">
                          <a:solidFill>
                            <a:sysClr val="windowText" lastClr="000000"/>
                          </a:solidFill>
                          <a:effectLst/>
                          <a:latin typeface="Comic Sans MS" panose="030F0702030302020204" pitchFamily="66" charset="0"/>
                        </a:rPr>
                        <a:t> </a:t>
                      </a:r>
                      <a:r>
                        <a:rPr lang="en-US" altLang="zh-TW" sz="2000" b="0" i="0" u="none" strike="noStrike" dirty="0" smtClean="0">
                          <a:solidFill>
                            <a:sysClr val="windowText" lastClr="000000"/>
                          </a:solidFill>
                          <a:effectLst/>
                          <a:latin typeface="Comic Sans MS" panose="030F0702030302020204" pitchFamily="66" charset="0"/>
                        </a:rPr>
                        <a:t>12</a:t>
                      </a:r>
                      <a:endParaRPr 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dirty="0" smtClean="0">
                          <a:solidFill>
                            <a:sysClr val="windowText" lastClr="000000"/>
                          </a:solidFill>
                          <a:effectLst/>
                          <a:latin typeface="Comic Sans MS" panose="030F0702030302020204" pitchFamily="66" charset="0"/>
                        </a:rPr>
                        <a:t>Two-Winter</a:t>
                      </a:r>
                      <a:r>
                        <a:rPr lang="zh-TW" altLang="en-US" sz="2000" b="0" i="0" u="none" strike="noStrike" dirty="0" smtClean="0">
                          <a:solidFill>
                            <a:sysClr val="windowText" lastClr="000000"/>
                          </a:solidFill>
                          <a:effectLst/>
                          <a:latin typeface="Comic Sans MS" panose="030F0702030302020204" pitchFamily="66" charset="0"/>
                        </a:rPr>
                        <a:t> </a:t>
                      </a:r>
                      <a:r>
                        <a:rPr lang="en-US" altLang="zh-TW" sz="2000" b="0" i="0" u="none" strike="noStrike" dirty="0" smtClean="0">
                          <a:solidFill>
                            <a:sysClr val="windowText" lastClr="000000"/>
                          </a:solidFill>
                          <a:effectLst/>
                          <a:latin typeface="Comic Sans MS" panose="030F0702030302020204" pitchFamily="66" charset="0"/>
                        </a:rPr>
                        <a:t>4</a:t>
                      </a:r>
                      <a:r>
                        <a:rPr lang="zh-TW" altLang="en-US" sz="2000" b="0" i="0" u="none" strike="noStrike" dirty="0" smtClean="0">
                          <a:solidFill>
                            <a:sysClr val="windowText" lastClr="000000"/>
                          </a:solidFill>
                          <a:effectLst/>
                          <a:latin typeface="Comic Sans MS" panose="030F0702030302020204" pitchFamily="66" charset="0"/>
                        </a:rPr>
                        <a:t> </a:t>
                      </a:r>
                      <a:r>
                        <a:rPr lang="en-US" altLang="zh-TW" sz="2000" b="0" i="0" u="none" strike="noStrike" dirty="0" smtClean="0">
                          <a:solidFill>
                            <a:sysClr val="windowText" lastClr="000000"/>
                          </a:solidFill>
                          <a:effectLst/>
                          <a:latin typeface="Comic Sans MS" panose="030F0702030302020204" pitchFamily="66" charset="0"/>
                        </a:rPr>
                        <a:t>(5)</a:t>
                      </a:r>
                      <a:endParaRPr 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499109"/>
                  </a:ext>
                </a:extLst>
              </a:tr>
              <a:tr h="321329">
                <a:tc>
                  <a:txBody>
                    <a:bodyPr/>
                    <a:lstStyle/>
                    <a:p>
                      <a:pPr algn="ctr" fontAlgn="b"/>
                      <a:r>
                        <a:rPr lang="en-US" altLang="zh-TW" sz="2000" b="0" i="0" u="none" strike="noStrike" dirty="0" smtClean="0">
                          <a:solidFill>
                            <a:schemeClr val="accent2">
                              <a:lumMod val="75000"/>
                            </a:schemeClr>
                          </a:solidFill>
                          <a:effectLst/>
                          <a:latin typeface="Comic Sans MS" panose="030F0702030302020204" pitchFamily="66" charset="0"/>
                        </a:rPr>
                        <a:t>1963-64</a:t>
                      </a:r>
                      <a:endParaRPr lang="en-US" altLang="zh-TW" sz="2000" b="0" i="0" u="none" strike="noStrike" dirty="0">
                        <a:solidFill>
                          <a:schemeClr val="accent2">
                            <a:lumMod val="75000"/>
                          </a:schemeClr>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zh-TW" sz="2000" b="0" i="0" u="none" strike="noStrike" dirty="0" smtClean="0">
                          <a:solidFill>
                            <a:schemeClr val="accent2">
                              <a:lumMod val="75000"/>
                            </a:schemeClr>
                          </a:solidFill>
                          <a:effectLst/>
                          <a:latin typeface="Comic Sans MS" panose="030F0702030302020204" pitchFamily="66" charset="0"/>
                        </a:rPr>
                        <a:t>1968-69-70</a:t>
                      </a:r>
                      <a:endParaRPr lang="en-US" altLang="zh-TW" sz="2000" b="0" i="0" u="none" strike="noStrike" dirty="0">
                        <a:solidFill>
                          <a:schemeClr val="accent2">
                            <a:lumMod val="75000"/>
                          </a:schemeClr>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05738857"/>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rgbClr val="FF0000"/>
                          </a:solidFill>
                          <a:effectLst/>
                          <a:latin typeface="Comic Sans MS" panose="030F0702030302020204" pitchFamily="66" charset="0"/>
                        </a:rPr>
                        <a:t>1965-66</a:t>
                      </a:r>
                      <a:endParaRPr lang="en-US" altLang="zh-TW"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tx1"/>
                          </a:solidFill>
                          <a:effectLst/>
                          <a:latin typeface="Comic Sans MS" panose="030F0702030302020204" pitchFamily="66" charset="0"/>
                        </a:rPr>
                        <a:t>1976-77-78</a:t>
                      </a:r>
                      <a:endParaRPr lang="en-US" altLang="zh-TW" sz="2000" b="0" i="0" u="none" strike="noStrike" dirty="0">
                        <a:solidFill>
                          <a:schemeClr val="tx1"/>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86650987"/>
                  </a:ext>
                </a:extLst>
              </a:tr>
              <a:tr h="321329">
                <a:tc>
                  <a:txBody>
                    <a:bodyPr/>
                    <a:lstStyle/>
                    <a:p>
                      <a:pPr algn="ctr" fontAlgn="b"/>
                      <a:r>
                        <a:rPr lang="en-US" altLang="zh-TW" sz="2000" b="0" i="0" u="none" strike="noStrike" dirty="0" smtClean="0">
                          <a:solidFill>
                            <a:srgbClr val="FF0000"/>
                          </a:solidFill>
                          <a:effectLst/>
                          <a:latin typeface="Comic Sans MS" panose="030F0702030302020204" pitchFamily="66" charset="0"/>
                        </a:rPr>
                        <a:t>1972-73</a:t>
                      </a:r>
                      <a:endParaRPr lang="en-US" altLang="zh-TW"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zh-TW" sz="2000" b="0" i="0" u="none" strike="noStrike" dirty="0" smtClean="0">
                          <a:solidFill>
                            <a:srgbClr val="FF0000"/>
                          </a:solidFill>
                          <a:effectLst/>
                          <a:latin typeface="Comic Sans MS" panose="030F0702030302020204" pitchFamily="66" charset="0"/>
                        </a:rPr>
                        <a:t>1986-87-88</a:t>
                      </a:r>
                      <a:endParaRPr lang="zh-TW" altLang="en-US" sz="2000" b="0" i="0" u="none" strike="noStrike" dirty="0">
                        <a:solidFill>
                          <a:srgbClr val="FF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97687639"/>
                  </a:ext>
                </a:extLst>
              </a:tr>
              <a:tr h="321329">
                <a:tc>
                  <a:txBody>
                    <a:bodyPr/>
                    <a:lstStyle/>
                    <a:p>
                      <a:pPr algn="ctr" fontAlgn="b"/>
                      <a:r>
                        <a:rPr lang="en-US" altLang="zh-TW" sz="2000" b="0" i="0" u="none" strike="noStrike" dirty="0" smtClean="0">
                          <a:solidFill>
                            <a:schemeClr val="tx1"/>
                          </a:solidFill>
                          <a:effectLst/>
                          <a:latin typeface="Comic Sans MS" panose="030F0702030302020204" pitchFamily="66" charset="0"/>
                        </a:rPr>
                        <a:t>1979-80</a:t>
                      </a:r>
                      <a:endParaRPr lang="en-US" altLang="zh-TW" sz="2000" b="0" i="0" u="none" strike="noStrike" dirty="0">
                        <a:solidFill>
                          <a:schemeClr val="tx1"/>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zh-TW" sz="2000" b="0" i="0" u="none" strike="noStrike" dirty="0" smtClean="0">
                          <a:solidFill>
                            <a:srgbClr val="FF0000"/>
                          </a:solidFill>
                          <a:effectLst/>
                          <a:latin typeface="Comic Sans MS" panose="030F0702030302020204" pitchFamily="66" charset="0"/>
                        </a:rPr>
                        <a:t>2014-15-16</a:t>
                      </a:r>
                      <a:endParaRPr lang="zh-TW" altLang="en-US" sz="2000" b="0" i="0" u="none" strike="noStrike" dirty="0">
                        <a:solidFill>
                          <a:srgbClr val="FF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69400593"/>
                  </a:ext>
                </a:extLst>
              </a:tr>
              <a:tr h="321329">
                <a:tc>
                  <a:txBody>
                    <a:bodyPr/>
                    <a:lstStyle/>
                    <a:p>
                      <a:pPr algn="ctr" fontAlgn="b"/>
                      <a:r>
                        <a:rPr lang="en-US" altLang="zh-TW" sz="2000" b="0" i="0" u="none" strike="noStrike" dirty="0" smtClean="0">
                          <a:solidFill>
                            <a:srgbClr val="FF0000"/>
                          </a:solidFill>
                          <a:effectLst/>
                          <a:latin typeface="Comic Sans MS" panose="030F0702030302020204" pitchFamily="66" charset="0"/>
                        </a:rPr>
                        <a:t>1982-83</a:t>
                      </a:r>
                      <a:endParaRPr lang="en-US" altLang="zh-TW" sz="2000" b="0" i="0" u="sng"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755934"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ysClr val="windowText" lastClr="000000"/>
                          </a:solidFill>
                          <a:effectLst/>
                          <a:latin typeface="Comic Sans MS" panose="030F0702030302020204" pitchFamily="66" charset="0"/>
                        </a:rPr>
                        <a:t>2018-(19-20)</a:t>
                      </a:r>
                      <a:endParaRPr lang="zh-TW" altLang="en-US" sz="2000" b="0" i="0" u="none" strike="noStrike" dirty="0" smtClean="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0850382"/>
                  </a:ext>
                </a:extLst>
              </a:tr>
              <a:tr h="321329">
                <a:tc>
                  <a:txBody>
                    <a:bodyPr/>
                    <a:lstStyle/>
                    <a:p>
                      <a:pPr algn="ctr" fontAlgn="b"/>
                      <a:r>
                        <a:rPr lang="en-US" altLang="zh-TW" sz="2000" b="0" i="0" u="none" strike="noStrike" dirty="0" smtClean="0">
                          <a:solidFill>
                            <a:srgbClr val="FF0000"/>
                          </a:solidFill>
                          <a:effectLst/>
                          <a:latin typeface="Comic Sans MS" panose="030F0702030302020204" pitchFamily="66" charset="0"/>
                        </a:rPr>
                        <a:t>1991-92</a:t>
                      </a:r>
                      <a:endParaRPr lang="en-US" altLang="zh-TW"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zh-TW" alt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8193254"/>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accent2">
                              <a:lumMod val="75000"/>
                            </a:schemeClr>
                          </a:solidFill>
                          <a:effectLst/>
                          <a:latin typeface="Comic Sans MS" panose="030F0702030302020204" pitchFamily="66" charset="0"/>
                        </a:rPr>
                        <a:t>1994-95</a:t>
                      </a: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TW" altLang="en-US" sz="2000" dirty="0">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91039409"/>
                  </a:ext>
                </a:extLst>
              </a:tr>
              <a:tr h="321329">
                <a:tc>
                  <a:txBody>
                    <a:bodyPr/>
                    <a:lstStyle/>
                    <a:p>
                      <a:pPr algn="ctr" fontAlgn="b"/>
                      <a:r>
                        <a:rPr lang="en-US" altLang="zh-TW" sz="2000" b="0" i="0" u="none" strike="noStrike" dirty="0" smtClean="0">
                          <a:solidFill>
                            <a:srgbClr val="FF0000"/>
                          </a:solidFill>
                          <a:effectLst/>
                          <a:latin typeface="Comic Sans MS" panose="030F0702030302020204" pitchFamily="66" charset="0"/>
                        </a:rPr>
                        <a:t>1997-98</a:t>
                      </a:r>
                      <a:endParaRPr lang="en-US" altLang="zh-TW"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zh-TW" alt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89697172"/>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accent2">
                              <a:lumMod val="75000"/>
                            </a:schemeClr>
                          </a:solidFill>
                          <a:effectLst/>
                          <a:latin typeface="Comic Sans MS" panose="030F0702030302020204" pitchFamily="66" charset="0"/>
                        </a:rPr>
                        <a:t>2002-03</a:t>
                      </a: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zh-TW" alt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278341"/>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tx1"/>
                          </a:solidFill>
                          <a:effectLst/>
                          <a:latin typeface="Comic Sans MS" panose="030F0702030302020204" pitchFamily="66" charset="0"/>
                        </a:rPr>
                        <a:t>2004-05</a:t>
                      </a: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zh-TW" sz="2000" b="0" i="0" u="none" strike="noStrike" dirty="0" smtClean="0">
                          <a:solidFill>
                            <a:schemeClr val="tx1"/>
                          </a:solidFill>
                          <a:effectLst/>
                          <a:latin typeface="Comic Sans MS" panose="030F0702030302020204" pitchFamily="66" charset="0"/>
                        </a:rPr>
                        <a:t>Weak</a:t>
                      </a:r>
                      <a:r>
                        <a:rPr lang="zh-TW" altLang="en-US" sz="2000" b="0" i="0" u="none" strike="noStrike" dirty="0" smtClean="0">
                          <a:solidFill>
                            <a:schemeClr val="tx1"/>
                          </a:solidFill>
                          <a:effectLst/>
                          <a:latin typeface="Comic Sans MS" panose="030F0702030302020204" pitchFamily="66" charset="0"/>
                        </a:rPr>
                        <a:t> </a:t>
                      </a:r>
                      <a:r>
                        <a:rPr lang="en-US" altLang="zh-TW" sz="2000" b="0" i="0" u="none" strike="noStrike" dirty="0" smtClean="0">
                          <a:solidFill>
                            <a:schemeClr val="tx1"/>
                          </a:solidFill>
                          <a:effectLst/>
                          <a:latin typeface="Comic Sans MS" panose="030F0702030302020204" pitchFamily="66" charset="0"/>
                        </a:rPr>
                        <a:t>(0.5-1°C)</a:t>
                      </a:r>
                      <a:endParaRPr lang="zh-TW" altLang="en-US" sz="2000" b="0" i="0" u="none" strike="noStrike" dirty="0">
                        <a:solidFill>
                          <a:schemeClr val="tx1"/>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27669048"/>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tx1"/>
                          </a:solidFill>
                          <a:effectLst/>
                          <a:latin typeface="Comic Sans MS" panose="030F0702030302020204" pitchFamily="66" charset="0"/>
                        </a:rPr>
                        <a:t>2006-07</a:t>
                      </a: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altLang="zh-TW" sz="2000" b="0" i="0" u="none" strike="noStrike" dirty="0" smtClean="0">
                          <a:solidFill>
                            <a:schemeClr val="accent2">
                              <a:lumMod val="75000"/>
                            </a:schemeClr>
                          </a:solidFill>
                          <a:effectLst/>
                          <a:latin typeface="Comic Sans MS" panose="030F0702030302020204" pitchFamily="66" charset="0"/>
                        </a:rPr>
                        <a:t>Moderate</a:t>
                      </a:r>
                      <a:r>
                        <a:rPr lang="zh-TW" altLang="en-US" sz="2000" b="0" i="0" u="none" strike="noStrike" dirty="0" smtClean="0">
                          <a:solidFill>
                            <a:schemeClr val="accent2">
                              <a:lumMod val="75000"/>
                            </a:schemeClr>
                          </a:solidFill>
                          <a:effectLst/>
                          <a:latin typeface="Comic Sans MS" panose="030F0702030302020204" pitchFamily="66" charset="0"/>
                        </a:rPr>
                        <a:t> </a:t>
                      </a:r>
                      <a:r>
                        <a:rPr lang="en-US" altLang="zh-TW" sz="2000" b="0" i="0" u="none" strike="noStrike" dirty="0" smtClean="0">
                          <a:solidFill>
                            <a:schemeClr val="accent2">
                              <a:lumMod val="75000"/>
                            </a:schemeClr>
                          </a:solidFill>
                          <a:effectLst/>
                          <a:latin typeface="Comic Sans MS" panose="030F0702030302020204" pitchFamily="66" charset="0"/>
                        </a:rPr>
                        <a:t>(1-1.5°C)</a:t>
                      </a:r>
                      <a:endParaRPr lang="zh-TW" altLang="en-US" sz="2000" b="0" i="0" u="none" strike="noStrike" dirty="0">
                        <a:solidFill>
                          <a:schemeClr val="accent2">
                            <a:lumMod val="75000"/>
                          </a:schemeClr>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57932765"/>
                  </a:ext>
                </a:extLst>
              </a:tr>
              <a:tr h="3213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dirty="0" smtClean="0">
                          <a:solidFill>
                            <a:schemeClr val="accent2">
                              <a:lumMod val="75000"/>
                            </a:schemeClr>
                          </a:solidFill>
                          <a:effectLst/>
                          <a:latin typeface="Comic Sans MS" panose="030F0702030302020204" pitchFamily="66" charset="0"/>
                        </a:rPr>
                        <a:t>2009-10</a:t>
                      </a: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TW" sz="2000" b="0" i="0" u="none" strike="noStrike" dirty="0" smtClean="0">
                          <a:solidFill>
                            <a:srgbClr val="FF0000"/>
                          </a:solidFill>
                          <a:effectLst/>
                          <a:latin typeface="Comic Sans MS" panose="030F0702030302020204" pitchFamily="66" charset="0"/>
                        </a:rPr>
                        <a:t>Strong</a:t>
                      </a:r>
                      <a:r>
                        <a:rPr lang="zh-TW" altLang="en-US" sz="2000" b="0" i="0" u="none" strike="noStrike" dirty="0" smtClean="0">
                          <a:solidFill>
                            <a:srgbClr val="FF0000"/>
                          </a:solidFill>
                          <a:effectLst/>
                          <a:latin typeface="Comic Sans MS" panose="030F0702030302020204" pitchFamily="66" charset="0"/>
                        </a:rPr>
                        <a:t> </a:t>
                      </a:r>
                      <a:r>
                        <a:rPr lang="en-US" altLang="zh-TW" sz="2000" b="0" i="0" u="none" strike="noStrike" dirty="0" smtClean="0">
                          <a:solidFill>
                            <a:srgbClr val="FF0000"/>
                          </a:solidFill>
                          <a:effectLst/>
                          <a:latin typeface="Comic Sans MS" panose="030F0702030302020204" pitchFamily="66" charset="0"/>
                        </a:rPr>
                        <a:t>(&gt;2°C)</a:t>
                      </a:r>
                      <a:endParaRPr lang="zh-TW" altLang="en-US" sz="2000" b="0" i="0" u="none" strike="noStrike" dirty="0">
                        <a:solidFill>
                          <a:sysClr val="windowText" lastClr="000000"/>
                        </a:solidFill>
                        <a:effectLst/>
                        <a:latin typeface="Comic Sans MS" panose="030F0702030302020204" pitchFamily="66"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09003"/>
                  </a:ext>
                </a:extLst>
              </a:tr>
            </a:tbl>
          </a:graphicData>
        </a:graphic>
      </p:graphicFrame>
      <p:sp>
        <p:nvSpPr>
          <p:cNvPr id="4" name="文字方塊 3"/>
          <p:cNvSpPr txBox="1"/>
          <p:nvPr/>
        </p:nvSpPr>
        <p:spPr>
          <a:xfrm>
            <a:off x="228600" y="685800"/>
            <a:ext cx="8686800" cy="461665"/>
          </a:xfrm>
          <a:prstGeom prst="rect">
            <a:avLst/>
          </a:prstGeom>
          <a:noFill/>
        </p:spPr>
        <p:txBody>
          <a:bodyPr wrap="square" rtlCol="0">
            <a:spAutoFit/>
          </a:bodyPr>
          <a:lstStyle/>
          <a:p>
            <a:r>
              <a:rPr lang="en-US" altLang="zh-TW" sz="2400" b="1" dirty="0" smtClean="0">
                <a:solidFill>
                  <a:srgbClr val="0000FF"/>
                </a:solidFill>
                <a:latin typeface="Comic Sans MS" panose="030F0702030302020204" pitchFamily="66" charset="0"/>
              </a:rPr>
              <a:t>1/4 El</a:t>
            </a:r>
            <a:r>
              <a:rPr lang="zh-TW" altLang="en-US" sz="2400" b="1" dirty="0" smtClean="0">
                <a:solidFill>
                  <a:srgbClr val="0000FF"/>
                </a:solidFill>
                <a:latin typeface="Comic Sans MS" panose="030F0702030302020204" pitchFamily="66" charset="0"/>
              </a:rPr>
              <a:t> </a:t>
            </a:r>
            <a:r>
              <a:rPr lang="en-US" altLang="zh-TW" sz="2400" b="1" dirty="0">
                <a:solidFill>
                  <a:srgbClr val="0000FF"/>
                </a:solidFill>
                <a:latin typeface="Comic Sans MS" panose="030F0702030302020204" pitchFamily="66" charset="0"/>
              </a:rPr>
              <a:t>Niño </a:t>
            </a:r>
            <a:r>
              <a:rPr lang="en-US" altLang="zh-TW" sz="2400" b="1" dirty="0" smtClean="0">
                <a:solidFill>
                  <a:srgbClr val="0000FF"/>
                </a:solidFill>
                <a:latin typeface="Comic Sans MS" panose="030F0702030302020204" pitchFamily="66" charset="0"/>
              </a:rPr>
              <a:t>since 1960 belongs </a:t>
            </a:r>
            <a:r>
              <a:rPr lang="en-US" altLang="zh-TW" sz="2400" b="1" dirty="0">
                <a:solidFill>
                  <a:srgbClr val="0000FF"/>
                </a:solidFill>
                <a:latin typeface="Comic Sans MS" panose="030F0702030302020204" pitchFamily="66" charset="0"/>
              </a:rPr>
              <a:t>to the two-winter type</a:t>
            </a:r>
            <a:endParaRPr lang="zh-TW" altLang="en-US" sz="2400" b="1" dirty="0">
              <a:solidFill>
                <a:srgbClr val="0000FF"/>
              </a:solidFill>
              <a:latin typeface="Comic Sans MS" panose="030F0702030302020204" pitchFamily="66" charset="0"/>
            </a:endParaRPr>
          </a:p>
        </p:txBody>
      </p:sp>
      <p:sp>
        <p:nvSpPr>
          <p:cNvPr id="5" name="矩形 4"/>
          <p:cNvSpPr/>
          <p:nvPr/>
        </p:nvSpPr>
        <p:spPr>
          <a:xfrm>
            <a:off x="228600" y="6050040"/>
            <a:ext cx="8659743" cy="523220"/>
          </a:xfrm>
          <a:prstGeom prst="rect">
            <a:avLst/>
          </a:prstGeom>
        </p:spPr>
        <p:txBody>
          <a:bodyPr wrap="none">
            <a:spAutoFit/>
          </a:bodyPr>
          <a:lstStyle/>
          <a:p>
            <a:r>
              <a:rPr lang="en-US" altLang="zh-TW" sz="2800" b="1" u="sng" dirty="0" smtClean="0">
                <a:solidFill>
                  <a:srgbClr val="C00000"/>
                </a:solidFill>
                <a:latin typeface="Comic Sans MS" panose="030F0702030302020204" pitchFamily="66" charset="0"/>
              </a:rPr>
              <a:t>If a new ENSO diversity, what characteristics?</a:t>
            </a:r>
            <a:endParaRPr lang="zh-TW" altLang="en-US" sz="2800" b="1" u="sng" dirty="0">
              <a:solidFill>
                <a:srgbClr val="C00000"/>
              </a:solidFill>
              <a:latin typeface="Comic Sans MS" panose="030F0702030302020204" pitchFamily="66" charset="0"/>
            </a:endParaRPr>
          </a:p>
        </p:txBody>
      </p:sp>
      <p:sp>
        <p:nvSpPr>
          <p:cNvPr id="6" name="文字方塊 5"/>
          <p:cNvSpPr txBox="1"/>
          <p:nvPr/>
        </p:nvSpPr>
        <p:spPr>
          <a:xfrm>
            <a:off x="6397620" y="1821239"/>
            <a:ext cx="2593980" cy="1200329"/>
          </a:xfrm>
          <a:prstGeom prst="rect">
            <a:avLst/>
          </a:prstGeom>
          <a:noFill/>
        </p:spPr>
        <p:txBody>
          <a:bodyPr wrap="none" rtlCol="0">
            <a:spAutoFit/>
          </a:bodyPr>
          <a:lstStyle/>
          <a:p>
            <a:r>
              <a:rPr lang="en-US" altLang="zh-TW" dirty="0" smtClean="0">
                <a:solidFill>
                  <a:srgbClr val="996600"/>
                </a:solidFill>
                <a:latin typeface="Comic Sans MS" panose="030F0702030302020204" pitchFamily="66" charset="0"/>
              </a:rPr>
              <a:t>SST:</a:t>
            </a:r>
            <a:r>
              <a:rPr lang="zh-TW" altLang="en-US" dirty="0" smtClean="0">
                <a:solidFill>
                  <a:srgbClr val="996600"/>
                </a:solidFill>
                <a:latin typeface="Comic Sans MS" panose="030F0702030302020204" pitchFamily="66" charset="0"/>
              </a:rPr>
              <a:t> </a:t>
            </a:r>
            <a:r>
              <a:rPr lang="en-US" altLang="zh-TW" dirty="0" smtClean="0">
                <a:solidFill>
                  <a:srgbClr val="996600"/>
                </a:solidFill>
                <a:latin typeface="Comic Sans MS" panose="030F0702030302020204" pitchFamily="66" charset="0"/>
              </a:rPr>
              <a:t>NOAA ERSSTv5</a:t>
            </a:r>
          </a:p>
          <a:p>
            <a:r>
              <a:rPr lang="en-US" altLang="zh-TW" dirty="0" smtClean="0">
                <a:solidFill>
                  <a:srgbClr val="996600"/>
                </a:solidFill>
                <a:latin typeface="Comic Sans MS" panose="030F0702030302020204" pitchFamily="66" charset="0"/>
              </a:rPr>
              <a:t>PREC: GPCP v2.3</a:t>
            </a:r>
          </a:p>
          <a:p>
            <a:r>
              <a:rPr lang="en-US" altLang="zh-TW" dirty="0" smtClean="0">
                <a:solidFill>
                  <a:srgbClr val="996600"/>
                </a:solidFill>
                <a:latin typeface="Comic Sans MS" panose="030F0702030302020204" pitchFamily="66" charset="0"/>
              </a:rPr>
              <a:t>ATM: ERA-Interim</a:t>
            </a:r>
          </a:p>
          <a:p>
            <a:r>
              <a:rPr lang="en-US" altLang="zh-TW" dirty="0" smtClean="0">
                <a:solidFill>
                  <a:srgbClr val="996600"/>
                </a:solidFill>
                <a:latin typeface="Comic Sans MS" panose="030F0702030302020204" pitchFamily="66" charset="0"/>
              </a:rPr>
              <a:t>OCN: GODAS</a:t>
            </a:r>
          </a:p>
        </p:txBody>
      </p:sp>
    </p:spTree>
    <p:extLst>
      <p:ext uri="{BB962C8B-B14F-4D97-AF65-F5344CB8AC3E}">
        <p14:creationId xmlns:p14="http://schemas.microsoft.com/office/powerpoint/2010/main" val="1420321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7"/>
          <p:cNvSpPr txBox="1">
            <a:spLocks noChangeArrowheads="1"/>
          </p:cNvSpPr>
          <p:nvPr/>
        </p:nvSpPr>
        <p:spPr bwMode="auto">
          <a:xfrm>
            <a:off x="294077" y="888591"/>
            <a:ext cx="8765851" cy="9962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eaLnBrk="1" hangingPunct="1">
              <a:lnSpc>
                <a:spcPct val="124000"/>
              </a:lnSpc>
              <a:spcBef>
                <a:spcPts val="750"/>
              </a:spcBef>
              <a:buClr>
                <a:srgbClr val="000000"/>
              </a:buClr>
              <a:buFont typeface="Verdana" pitchFamily="34" charset="0"/>
              <a:buChar char="-"/>
            </a:pPr>
            <a:r>
              <a:rPr lang="en-GB" altLang="en-US" sz="1400" b="1" dirty="0" smtClean="0">
                <a:solidFill>
                  <a:srgbClr val="FF0000"/>
                </a:solidFill>
                <a:latin typeface="Comic Sans MS" panose="030F0702030302020204" pitchFamily="66" charset="0"/>
                <a:cs typeface="Times New Roman" pitchFamily="18" charset="0"/>
              </a:rPr>
              <a:t>Statistically</a:t>
            </a:r>
            <a:r>
              <a:rPr lang="en-GB" altLang="en-US" sz="1400" b="1" dirty="0">
                <a:solidFill>
                  <a:srgbClr val="FF0000"/>
                </a:solidFill>
                <a:latin typeface="Comic Sans MS" panose="030F0702030302020204" pitchFamily="66" charset="0"/>
                <a:cs typeface="Times New Roman" pitchFamily="18" charset="0"/>
              </a:rPr>
              <a:t>, </a:t>
            </a:r>
            <a:r>
              <a:rPr lang="en-US" altLang="en-US" sz="1400" b="1" dirty="0">
                <a:solidFill>
                  <a:srgbClr val="FF0000"/>
                </a:solidFill>
                <a:latin typeface="Comic Sans MS" panose="030F0702030302020204" pitchFamily="66" charset="0"/>
                <a:cs typeface="Times New Roman" pitchFamily="18" charset="0"/>
              </a:rPr>
              <a:t>peak correlation of Nino3 with WWV occurs at 7 month </a:t>
            </a:r>
            <a:r>
              <a:rPr lang="en-US" altLang="en-US" sz="1400" b="1" dirty="0" smtClean="0">
                <a:solidFill>
                  <a:srgbClr val="FF0000"/>
                </a:solidFill>
                <a:latin typeface="Comic Sans MS" panose="030F0702030302020204" pitchFamily="66" charset="0"/>
                <a:cs typeface="Times New Roman" pitchFamily="18" charset="0"/>
              </a:rPr>
              <a:t>lag</a:t>
            </a:r>
          </a:p>
          <a:p>
            <a:pPr eaLnBrk="1" hangingPunct="1">
              <a:lnSpc>
                <a:spcPct val="124000"/>
              </a:lnSpc>
              <a:spcBef>
                <a:spcPts val="750"/>
              </a:spcBef>
              <a:buClr>
                <a:srgbClr val="000000"/>
              </a:buClr>
              <a:buFont typeface="Verdana" pitchFamily="34" charset="0"/>
              <a:buChar char="-"/>
            </a:pPr>
            <a:r>
              <a:rPr lang="en-GB" altLang="en-US" sz="1400" b="1" dirty="0" smtClean="0">
                <a:solidFill>
                  <a:srgbClr val="000000"/>
                </a:solidFill>
                <a:latin typeface="Comic Sans MS" panose="030F0702030302020204" pitchFamily="66" charset="0"/>
                <a:cs typeface="Times New Roman" pitchFamily="18" charset="0"/>
              </a:rPr>
              <a:t>Increase </a:t>
            </a:r>
            <a:r>
              <a:rPr lang="en-GB" altLang="en-US" sz="1400" b="1" dirty="0">
                <a:solidFill>
                  <a:srgbClr val="000000"/>
                </a:solidFill>
                <a:latin typeface="Comic Sans MS" panose="030F0702030302020204" pitchFamily="66" charset="0"/>
                <a:cs typeface="Times New Roman" pitchFamily="18" charset="0"/>
              </a:rPr>
              <a:t>(decrease) of WWV indicates recharge (discharge) of the equatorial </a:t>
            </a:r>
            <a:r>
              <a:rPr lang="en-GB" altLang="en-US" sz="1400" b="1" dirty="0" smtClean="0">
                <a:solidFill>
                  <a:srgbClr val="000000"/>
                </a:solidFill>
                <a:latin typeface="Comic Sans MS" panose="030F0702030302020204" pitchFamily="66" charset="0"/>
                <a:cs typeface="Times New Roman" pitchFamily="18" charset="0"/>
              </a:rPr>
              <a:t>ocean heat </a:t>
            </a:r>
            <a:r>
              <a:rPr lang="en-GB" altLang="en-US" sz="1400" b="1" dirty="0">
                <a:solidFill>
                  <a:srgbClr val="000000"/>
                </a:solidFill>
                <a:latin typeface="Comic Sans MS" panose="030F0702030302020204" pitchFamily="66" charset="0"/>
                <a:cs typeface="Times New Roman" pitchFamily="18" charset="0"/>
              </a:rPr>
              <a:t>content.</a:t>
            </a: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4" y="2057400"/>
            <a:ext cx="4390797" cy="4104906"/>
          </a:xfrm>
          <a:prstGeom prst="rect">
            <a:avLst/>
          </a:prstGeom>
        </p:spPr>
      </p:pic>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7003" y="2057400"/>
            <a:ext cx="4390797" cy="4104906"/>
          </a:xfrm>
          <a:prstGeom prst="rect">
            <a:avLst/>
          </a:prstGeom>
        </p:spPr>
      </p:pic>
      <p:sp>
        <p:nvSpPr>
          <p:cNvPr id="7" name="矩形 6">
            <a:extLst>
              <a:ext uri="{FF2B5EF4-FFF2-40B4-BE49-F238E27FC236}">
                <a16:creationId xmlns:a16="http://schemas.microsoft.com/office/drawing/2014/main" id="{F213425B-0D29-48B5-8F10-37185B04C0DD}"/>
              </a:ext>
            </a:extLst>
          </p:cNvPr>
          <p:cNvSpPr/>
          <p:nvPr/>
        </p:nvSpPr>
        <p:spPr>
          <a:xfrm>
            <a:off x="1722854" y="483394"/>
            <a:ext cx="6277681" cy="461665"/>
          </a:xfrm>
          <a:prstGeom prst="rect">
            <a:avLst/>
          </a:prstGeom>
        </p:spPr>
        <p:txBody>
          <a:bodyPr wrap="none">
            <a:spAutoFit/>
          </a:bodyPr>
          <a:lstStyle/>
          <a:p>
            <a:r>
              <a:rPr lang="en-US" altLang="zh-TW" sz="2400" b="1" dirty="0" smtClean="0">
                <a:solidFill>
                  <a:srgbClr val="0000FF"/>
                </a:solidFill>
                <a:latin typeface="Comic Sans MS" panose="030F0702030302020204" pitchFamily="66" charset="0"/>
              </a:rPr>
              <a:t>Historical WWV and SST phase diagram</a:t>
            </a:r>
            <a:endParaRPr lang="zh-TW" altLang="en-US" sz="2400" b="1" dirty="0">
              <a:solidFill>
                <a:srgbClr val="0000FF"/>
              </a:solidFill>
              <a:latin typeface="Comic Sans MS" panose="030F0702030302020204" pitchFamily="66" charset="0"/>
            </a:endParaRPr>
          </a:p>
        </p:txBody>
      </p:sp>
      <p:sp>
        <p:nvSpPr>
          <p:cNvPr id="4" name="文字方塊 3"/>
          <p:cNvSpPr txBox="1"/>
          <p:nvPr/>
        </p:nvSpPr>
        <p:spPr>
          <a:xfrm>
            <a:off x="1722854" y="2133600"/>
            <a:ext cx="1401346" cy="369332"/>
          </a:xfrm>
          <a:prstGeom prst="rect">
            <a:avLst/>
          </a:prstGeom>
          <a:noFill/>
        </p:spPr>
        <p:txBody>
          <a:bodyPr wrap="none" rtlCol="0">
            <a:spAutoFit/>
          </a:bodyPr>
          <a:lstStyle/>
          <a:p>
            <a:r>
              <a:rPr lang="en-US" altLang="zh-TW" dirty="0" smtClean="0">
                <a:latin typeface="Comic Sans MS" panose="030F0702030302020204" pitchFamily="66" charset="0"/>
              </a:rPr>
              <a:t>One-winter</a:t>
            </a:r>
            <a:endParaRPr lang="zh-TW" altLang="en-US" dirty="0">
              <a:latin typeface="Comic Sans MS" panose="030F0702030302020204" pitchFamily="66" charset="0"/>
            </a:endParaRPr>
          </a:p>
        </p:txBody>
      </p:sp>
      <p:sp>
        <p:nvSpPr>
          <p:cNvPr id="9" name="文字方塊 8"/>
          <p:cNvSpPr txBox="1"/>
          <p:nvPr/>
        </p:nvSpPr>
        <p:spPr>
          <a:xfrm>
            <a:off x="6364642" y="2145268"/>
            <a:ext cx="1407758" cy="369332"/>
          </a:xfrm>
          <a:prstGeom prst="rect">
            <a:avLst/>
          </a:prstGeom>
          <a:noFill/>
        </p:spPr>
        <p:txBody>
          <a:bodyPr wrap="none" rtlCol="0">
            <a:spAutoFit/>
          </a:bodyPr>
          <a:lstStyle/>
          <a:p>
            <a:r>
              <a:rPr lang="en-US" altLang="zh-TW" dirty="0" smtClean="0">
                <a:latin typeface="Comic Sans MS" panose="030F0702030302020204" pitchFamily="66" charset="0"/>
              </a:rPr>
              <a:t>Two-winter</a:t>
            </a:r>
            <a:endParaRPr lang="zh-TW" altLang="en-US" dirty="0">
              <a:latin typeface="Comic Sans MS" panose="030F0702030302020204" pitchFamily="66" charset="0"/>
            </a:endParaRPr>
          </a:p>
        </p:txBody>
      </p:sp>
      <p:sp>
        <p:nvSpPr>
          <p:cNvPr id="5" name="矩形 4"/>
          <p:cNvSpPr/>
          <p:nvPr/>
        </p:nvSpPr>
        <p:spPr>
          <a:xfrm>
            <a:off x="2251382" y="6162306"/>
            <a:ext cx="5306819" cy="646331"/>
          </a:xfrm>
          <a:prstGeom prst="rect">
            <a:avLst/>
          </a:prstGeom>
        </p:spPr>
        <p:txBody>
          <a:bodyPr wrap="square">
            <a:spAutoFit/>
          </a:bodyPr>
          <a:lstStyle/>
          <a:p>
            <a:r>
              <a:rPr lang="en-US" altLang="zh-TW" kern="0" dirty="0" smtClean="0">
                <a:solidFill>
                  <a:srgbClr val="000000"/>
                </a:solidFill>
                <a:latin typeface="Comic Sans MS" panose="030F0702030302020204" pitchFamily="66" charset="0"/>
                <a:ea typeface="新細明體" panose="02020500000000000000" pitchFamily="18" charset="-120"/>
              </a:rPr>
              <a:t>ONI&gt;0.5°C a season late with weak </a:t>
            </a:r>
            <a:r>
              <a:rPr lang="en-US" altLang="zh-TW" kern="0" dirty="0">
                <a:solidFill>
                  <a:srgbClr val="000000"/>
                </a:solidFill>
                <a:latin typeface="Comic Sans MS" panose="030F0702030302020204" pitchFamily="66" charset="0"/>
                <a:ea typeface="新細明體" panose="02020500000000000000" pitchFamily="18" charset="-120"/>
              </a:rPr>
              <a:t>anomalous westerly </a:t>
            </a:r>
            <a:r>
              <a:rPr lang="en-US" altLang="zh-TW" kern="0" dirty="0" smtClean="0">
                <a:solidFill>
                  <a:srgbClr val="000000"/>
                </a:solidFill>
                <a:latin typeface="Comic Sans MS" panose="030F0702030302020204" pitchFamily="66" charset="0"/>
                <a:ea typeface="新細明體" panose="02020500000000000000" pitchFamily="18" charset="-120"/>
              </a:rPr>
              <a:t>in </a:t>
            </a:r>
            <a:r>
              <a:rPr lang="en-US" altLang="zh-TW" kern="0" dirty="0">
                <a:solidFill>
                  <a:srgbClr val="000000"/>
                </a:solidFill>
                <a:latin typeface="Comic Sans MS" panose="030F0702030302020204" pitchFamily="66" charset="0"/>
                <a:ea typeface="新細明體" panose="02020500000000000000" pitchFamily="18" charset="-120"/>
              </a:rPr>
              <a:t>the first boreal </a:t>
            </a:r>
            <a:r>
              <a:rPr lang="en-US" altLang="zh-TW" kern="0" dirty="0" smtClean="0">
                <a:solidFill>
                  <a:srgbClr val="000000"/>
                </a:solidFill>
                <a:latin typeface="Comic Sans MS" panose="030F0702030302020204" pitchFamily="66" charset="0"/>
                <a:ea typeface="新細明體" panose="02020500000000000000" pitchFamily="18" charset="-120"/>
              </a:rPr>
              <a:t>summer/autumn</a:t>
            </a:r>
            <a:endParaRPr lang="zh-TW" altLang="en-US" dirty="0">
              <a:latin typeface="Comic Sans MS" panose="030F0702030302020204" pitchFamily="66" charset="0"/>
            </a:endParaRPr>
          </a:p>
        </p:txBody>
      </p:sp>
      <p:sp>
        <p:nvSpPr>
          <p:cNvPr id="6" name="矩形 5"/>
          <p:cNvSpPr/>
          <p:nvPr/>
        </p:nvSpPr>
        <p:spPr>
          <a:xfrm>
            <a:off x="4787938" y="961559"/>
            <a:ext cx="4245650" cy="923330"/>
          </a:xfrm>
          <a:prstGeom prst="rect">
            <a:avLst/>
          </a:prstGeom>
        </p:spPr>
        <p:txBody>
          <a:bodyPr wrap="square">
            <a:spAutoFit/>
          </a:bodyPr>
          <a:lstStyle/>
          <a:p>
            <a:r>
              <a:rPr lang="en-US" altLang="zh-TW" kern="0" dirty="0" smtClean="0">
                <a:solidFill>
                  <a:srgbClr val="000000"/>
                </a:solidFill>
                <a:latin typeface="Comic Sans MS" panose="030F0702030302020204" pitchFamily="66" charset="0"/>
                <a:ea typeface="新細明體" panose="02020500000000000000" pitchFamily="18" charset="-120"/>
              </a:rPr>
              <a:t>ONI largely increases </a:t>
            </a:r>
            <a:r>
              <a:rPr lang="en-US" altLang="zh-TW" kern="0" dirty="0">
                <a:solidFill>
                  <a:srgbClr val="000000"/>
                </a:solidFill>
                <a:latin typeface="Comic Sans MS" panose="030F0702030302020204" pitchFamily="66" charset="0"/>
                <a:ea typeface="新細明體" panose="02020500000000000000" pitchFamily="18" charset="-120"/>
              </a:rPr>
              <a:t>in the second </a:t>
            </a:r>
            <a:r>
              <a:rPr lang="en-US" altLang="zh-TW" kern="0" dirty="0" smtClean="0">
                <a:solidFill>
                  <a:srgbClr val="000000"/>
                </a:solidFill>
                <a:latin typeface="Comic Sans MS" panose="030F0702030302020204" pitchFamily="66" charset="0"/>
                <a:ea typeface="新細明體" panose="02020500000000000000" pitchFamily="18" charset="-120"/>
              </a:rPr>
              <a:t>July-October but the </a:t>
            </a:r>
            <a:r>
              <a:rPr lang="en-US" altLang="zh-TW" kern="0" dirty="0">
                <a:solidFill>
                  <a:srgbClr val="000000"/>
                </a:solidFill>
                <a:latin typeface="Comic Sans MS" panose="030F0702030302020204" pitchFamily="66" charset="0"/>
                <a:ea typeface="新細明體" panose="02020500000000000000" pitchFamily="18" charset="-120"/>
              </a:rPr>
              <a:t>basin wide WWV anomaly is nearly </a:t>
            </a:r>
            <a:r>
              <a:rPr lang="en-US" altLang="zh-TW" kern="0" dirty="0" smtClean="0">
                <a:solidFill>
                  <a:srgbClr val="000000"/>
                </a:solidFill>
                <a:latin typeface="Comic Sans MS" panose="030F0702030302020204" pitchFamily="66" charset="0"/>
                <a:ea typeface="新細明體" panose="02020500000000000000" pitchFamily="18" charset="-120"/>
              </a:rPr>
              <a:t>zero/negative</a:t>
            </a:r>
            <a:endParaRPr lang="zh-TW" altLang="en-US" dirty="0">
              <a:latin typeface="Comic Sans MS" panose="030F0702030302020204" pitchFamily="66" charset="0"/>
            </a:endParaRPr>
          </a:p>
        </p:txBody>
      </p:sp>
      <p:sp>
        <p:nvSpPr>
          <p:cNvPr id="10" name="矩形 9"/>
          <p:cNvSpPr/>
          <p:nvPr/>
        </p:nvSpPr>
        <p:spPr>
          <a:xfrm>
            <a:off x="-10886" y="1270609"/>
            <a:ext cx="4833256" cy="646331"/>
          </a:xfrm>
          <a:prstGeom prst="rect">
            <a:avLst/>
          </a:prstGeom>
        </p:spPr>
        <p:txBody>
          <a:bodyPr wrap="square">
            <a:spAutoFit/>
          </a:bodyPr>
          <a:lstStyle/>
          <a:p>
            <a:r>
              <a:rPr lang="en-US" altLang="zh-TW" kern="0" dirty="0">
                <a:solidFill>
                  <a:srgbClr val="000000"/>
                </a:solidFill>
                <a:latin typeface="Comic Sans MS" panose="030F0702030302020204" pitchFamily="66" charset="0"/>
                <a:ea typeface="新細明體" panose="02020500000000000000" pitchFamily="18" charset="-120"/>
              </a:rPr>
              <a:t> </a:t>
            </a:r>
            <a:r>
              <a:rPr lang="en-US" altLang="zh-TW" kern="0" dirty="0">
                <a:solidFill>
                  <a:srgbClr val="996600"/>
                </a:solidFill>
                <a:latin typeface="Comic Sans MS" panose="030F0702030302020204" pitchFamily="66" charset="0"/>
                <a:ea typeface="新細明體" panose="02020500000000000000" pitchFamily="18" charset="-120"/>
              </a:rPr>
              <a:t>T</a:t>
            </a:r>
            <a:r>
              <a:rPr lang="en-US" altLang="zh-TW" kern="0" dirty="0" smtClean="0">
                <a:solidFill>
                  <a:srgbClr val="996600"/>
                </a:solidFill>
                <a:latin typeface="Comic Sans MS" panose="030F0702030302020204" pitchFamily="66" charset="0"/>
                <a:ea typeface="新細明體" panose="02020500000000000000" pitchFamily="18" charset="-120"/>
              </a:rPr>
              <a:t>he </a:t>
            </a:r>
            <a:r>
              <a:rPr lang="en-US" altLang="zh-TW" kern="0" dirty="0">
                <a:solidFill>
                  <a:srgbClr val="996600"/>
                </a:solidFill>
                <a:latin typeface="Comic Sans MS" panose="030F0702030302020204" pitchFamily="66" charset="0"/>
                <a:ea typeface="新細明體" panose="02020500000000000000" pitchFamily="18" charset="-120"/>
              </a:rPr>
              <a:t>decrease of WWV is </a:t>
            </a:r>
            <a:r>
              <a:rPr lang="en-US" altLang="zh-TW" kern="0" dirty="0" smtClean="0">
                <a:solidFill>
                  <a:srgbClr val="996600"/>
                </a:solidFill>
                <a:latin typeface="Comic Sans MS" panose="030F0702030302020204" pitchFamily="66" charset="0"/>
                <a:ea typeface="新細明體" panose="02020500000000000000" pitchFamily="18" charset="-120"/>
              </a:rPr>
              <a:t>slower in the 2</a:t>
            </a:r>
            <a:r>
              <a:rPr lang="en-US" altLang="zh-TW" kern="0" baseline="30000" dirty="0" smtClean="0">
                <a:solidFill>
                  <a:srgbClr val="996600"/>
                </a:solidFill>
                <a:latin typeface="Comic Sans MS" panose="030F0702030302020204" pitchFamily="66" charset="0"/>
                <a:ea typeface="新細明體" panose="02020500000000000000" pitchFamily="18" charset="-120"/>
              </a:rPr>
              <a:t>nd</a:t>
            </a:r>
            <a:r>
              <a:rPr lang="en-US" altLang="zh-TW" kern="0" dirty="0" smtClean="0">
                <a:solidFill>
                  <a:srgbClr val="996600"/>
                </a:solidFill>
                <a:latin typeface="Comic Sans MS" panose="030F0702030302020204" pitchFamily="66" charset="0"/>
                <a:ea typeface="新細明體" panose="02020500000000000000" pitchFamily="18" charset="-120"/>
              </a:rPr>
              <a:t> year and the 2</a:t>
            </a:r>
            <a:r>
              <a:rPr lang="en-US" altLang="zh-TW" kern="0" baseline="30000" dirty="0" smtClean="0">
                <a:solidFill>
                  <a:srgbClr val="996600"/>
                </a:solidFill>
                <a:latin typeface="Comic Sans MS" panose="030F0702030302020204" pitchFamily="66" charset="0"/>
                <a:ea typeface="新細明體" panose="02020500000000000000" pitchFamily="18" charset="-120"/>
              </a:rPr>
              <a:t>nd</a:t>
            </a:r>
            <a:r>
              <a:rPr lang="en-US" altLang="zh-TW" kern="0" dirty="0" smtClean="0">
                <a:solidFill>
                  <a:srgbClr val="996600"/>
                </a:solidFill>
                <a:latin typeface="Comic Sans MS" panose="030F0702030302020204" pitchFamily="66" charset="0"/>
                <a:ea typeface="新細明體" panose="02020500000000000000" pitchFamily="18" charset="-120"/>
              </a:rPr>
              <a:t> peak is higher than the 1</a:t>
            </a:r>
            <a:r>
              <a:rPr lang="en-US" altLang="zh-TW" kern="0" baseline="30000" dirty="0" smtClean="0">
                <a:solidFill>
                  <a:srgbClr val="996600"/>
                </a:solidFill>
                <a:latin typeface="Comic Sans MS" panose="030F0702030302020204" pitchFamily="66" charset="0"/>
                <a:ea typeface="新細明體" panose="02020500000000000000" pitchFamily="18" charset="-120"/>
              </a:rPr>
              <a:t>st</a:t>
            </a:r>
            <a:r>
              <a:rPr lang="en-US" altLang="zh-TW" kern="0" dirty="0" smtClean="0">
                <a:solidFill>
                  <a:srgbClr val="996600"/>
                </a:solidFill>
                <a:latin typeface="Comic Sans MS" panose="030F0702030302020204" pitchFamily="66" charset="0"/>
                <a:ea typeface="新細明體" panose="02020500000000000000" pitchFamily="18" charset="-120"/>
              </a:rPr>
              <a:t> </a:t>
            </a:r>
          </a:p>
        </p:txBody>
      </p:sp>
      <p:sp>
        <p:nvSpPr>
          <p:cNvPr id="2" name="文字方塊 1"/>
          <p:cNvSpPr txBox="1"/>
          <p:nvPr/>
        </p:nvSpPr>
        <p:spPr>
          <a:xfrm>
            <a:off x="5885401" y="3124200"/>
            <a:ext cx="89639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Year 0</a:t>
            </a:r>
            <a:endParaRPr lang="zh-TW" altLang="en-US" dirty="0">
              <a:solidFill>
                <a:srgbClr val="000000"/>
              </a:solidFill>
              <a:latin typeface="Comic Sans MS" panose="030F0702030302020204" pitchFamily="66" charset="0"/>
            </a:endParaRPr>
          </a:p>
        </p:txBody>
      </p:sp>
      <p:cxnSp>
        <p:nvCxnSpPr>
          <p:cNvPr id="8" name="直線單箭頭接點 7"/>
          <p:cNvCxnSpPr/>
          <p:nvPr/>
        </p:nvCxnSpPr>
        <p:spPr>
          <a:xfrm flipV="1">
            <a:off x="8915400" y="2286000"/>
            <a:ext cx="0" cy="914400"/>
          </a:xfrm>
          <a:prstGeom prst="straightConnector1">
            <a:avLst/>
          </a:prstGeom>
          <a:ln w="25400">
            <a:solidFill>
              <a:srgbClr val="000000"/>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8915400" y="4724400"/>
            <a:ext cx="0" cy="914400"/>
          </a:xfrm>
          <a:prstGeom prst="straightConnector1">
            <a:avLst/>
          </a:prstGeom>
          <a:ln w="25400">
            <a:solidFill>
              <a:srgbClr val="000000"/>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8153400" y="2590800"/>
            <a:ext cx="851515" cy="276999"/>
          </a:xfrm>
          <a:prstGeom prst="rect">
            <a:avLst/>
          </a:prstGeom>
          <a:noFill/>
        </p:spPr>
        <p:txBody>
          <a:bodyPr wrap="none" rtlCol="0">
            <a:spAutoFit/>
          </a:bodyPr>
          <a:lstStyle/>
          <a:p>
            <a:r>
              <a:rPr lang="en-US" altLang="zh-TW" sz="1200" dirty="0" smtClean="0">
                <a:latin typeface="Comic Sans MS" panose="030F0702030302020204" pitchFamily="66" charset="0"/>
              </a:rPr>
              <a:t>Recharge</a:t>
            </a:r>
            <a:endParaRPr lang="zh-TW" altLang="en-US" sz="1200" dirty="0">
              <a:latin typeface="Comic Sans MS" panose="030F0702030302020204" pitchFamily="66" charset="0"/>
            </a:endParaRPr>
          </a:p>
        </p:txBody>
      </p:sp>
      <p:sp>
        <p:nvSpPr>
          <p:cNvPr id="19" name="文字方塊 18"/>
          <p:cNvSpPr txBox="1"/>
          <p:nvPr/>
        </p:nvSpPr>
        <p:spPr>
          <a:xfrm>
            <a:off x="8077200" y="5061948"/>
            <a:ext cx="899605" cy="276999"/>
          </a:xfrm>
          <a:prstGeom prst="rect">
            <a:avLst/>
          </a:prstGeom>
          <a:noFill/>
        </p:spPr>
        <p:txBody>
          <a:bodyPr wrap="none" rtlCol="0">
            <a:spAutoFit/>
          </a:bodyPr>
          <a:lstStyle/>
          <a:p>
            <a:r>
              <a:rPr lang="en-US" altLang="zh-TW" sz="1200" dirty="0" smtClean="0">
                <a:latin typeface="Comic Sans MS" panose="030F0702030302020204" pitchFamily="66" charset="0"/>
              </a:rPr>
              <a:t>Discharge</a:t>
            </a:r>
            <a:endParaRPr lang="zh-TW" altLang="en-US" sz="1200" dirty="0">
              <a:latin typeface="Comic Sans MS" panose="030F0702030302020204" pitchFamily="66" charset="0"/>
            </a:endParaRPr>
          </a:p>
        </p:txBody>
      </p:sp>
    </p:spTree>
    <p:extLst>
      <p:ext uri="{BB962C8B-B14F-4D97-AF65-F5344CB8AC3E}">
        <p14:creationId xmlns:p14="http://schemas.microsoft.com/office/powerpoint/2010/main" val="1366469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000" t="5987" r="12000" b="2103"/>
          <a:stretch/>
        </p:blipFill>
        <p:spPr>
          <a:xfrm>
            <a:off x="1524000" y="1006297"/>
            <a:ext cx="5793614" cy="5165903"/>
          </a:xfrm>
          <a:prstGeom prst="rect">
            <a:avLst/>
          </a:prstGeom>
        </p:spPr>
      </p:pic>
      <p:sp>
        <p:nvSpPr>
          <p:cNvPr id="16386" name="Line 12"/>
          <p:cNvSpPr>
            <a:spLocks noChangeShapeType="1"/>
          </p:cNvSpPr>
          <p:nvPr/>
        </p:nvSpPr>
        <p:spPr bwMode="auto">
          <a:xfrm flipH="1">
            <a:off x="2662339" y="5260796"/>
            <a:ext cx="866775" cy="1588"/>
          </a:xfrm>
          <a:prstGeom prst="line">
            <a:avLst/>
          </a:prstGeom>
          <a:noFill/>
          <a:ln w="3492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latin typeface="Comic Sans MS" panose="030F0702030302020204" pitchFamily="66" charset="0"/>
            </a:endParaRPr>
          </a:p>
        </p:txBody>
      </p:sp>
      <p:sp>
        <p:nvSpPr>
          <p:cNvPr id="16387" name="Line 11"/>
          <p:cNvSpPr>
            <a:spLocks noChangeShapeType="1"/>
          </p:cNvSpPr>
          <p:nvPr/>
        </p:nvSpPr>
        <p:spPr bwMode="auto">
          <a:xfrm>
            <a:off x="5767489" y="5270321"/>
            <a:ext cx="914400" cy="1588"/>
          </a:xfrm>
          <a:prstGeom prst="line">
            <a:avLst/>
          </a:prstGeom>
          <a:noFill/>
          <a:ln w="3492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latin typeface="Comic Sans MS" panose="030F0702030302020204" pitchFamily="66" charset="0"/>
            </a:endParaRPr>
          </a:p>
        </p:txBody>
      </p:sp>
      <p:sp>
        <p:nvSpPr>
          <p:cNvPr id="16397" name="AutoShape 3"/>
          <p:cNvSpPr>
            <a:spLocks noChangeArrowheads="1"/>
          </p:cNvSpPr>
          <p:nvPr/>
        </p:nvSpPr>
        <p:spPr bwMode="auto">
          <a:xfrm>
            <a:off x="381000" y="533400"/>
            <a:ext cx="8370888" cy="452438"/>
          </a:xfrm>
          <a:prstGeom prst="roundRect">
            <a:avLst>
              <a:gd name="adj" fmla="val 3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6393" name="Text Box 11"/>
          <p:cNvSpPr txBox="1">
            <a:spLocks noChangeArrowheads="1"/>
          </p:cNvSpPr>
          <p:nvPr/>
        </p:nvSpPr>
        <p:spPr bwMode="auto">
          <a:xfrm>
            <a:off x="381000" y="6253013"/>
            <a:ext cx="8677377"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Char char="-"/>
            </a:pPr>
            <a:r>
              <a:rPr lang="en-US" altLang="en-US" sz="1600" dirty="0">
                <a:latin typeface="Comic Sans MS" panose="030F0702030302020204" pitchFamily="66" charset="0"/>
              </a:rPr>
              <a:t> </a:t>
            </a:r>
            <a:r>
              <a:rPr lang="en-US" altLang="en-US" sz="1800" b="1" dirty="0">
                <a:latin typeface="Comic Sans MS" panose="030F0702030302020204" pitchFamily="66" charset="0"/>
              </a:rPr>
              <a:t>Equatorial </a:t>
            </a:r>
            <a:r>
              <a:rPr lang="en-US" altLang="en-US" sz="1800" b="1" dirty="0" smtClean="0">
                <a:latin typeface="Comic Sans MS" panose="030F0702030302020204" pitchFamily="66" charset="0"/>
              </a:rPr>
              <a:t>WWV switched to a discharged phase </a:t>
            </a:r>
            <a:r>
              <a:rPr lang="en-US" altLang="en-US" sz="1800" b="1" dirty="0">
                <a:latin typeface="Comic Sans MS" panose="030F0702030302020204" pitchFamily="66" charset="0"/>
              </a:rPr>
              <a:t>since </a:t>
            </a:r>
            <a:r>
              <a:rPr lang="en-US" altLang="en-US" sz="1800" b="1" dirty="0" smtClean="0">
                <a:latin typeface="Comic Sans MS" panose="030F0702030302020204" pitchFamily="66" charset="0"/>
              </a:rPr>
              <a:t>Apr 2019.</a:t>
            </a:r>
            <a:endParaRPr lang="en-US" altLang="en-US" sz="1800" b="1" dirty="0">
              <a:latin typeface="Comic Sans MS" panose="030F0702030302020204" pitchFamily="66" charset="0"/>
              <a:cs typeface="Times New Roman" pitchFamily="18" charset="0"/>
            </a:endParaRPr>
          </a:p>
        </p:txBody>
      </p:sp>
      <p:sp>
        <p:nvSpPr>
          <p:cNvPr id="17" name="Rectangle 9"/>
          <p:cNvSpPr>
            <a:spLocks noChangeArrowheads="1"/>
          </p:cNvSpPr>
          <p:nvPr/>
        </p:nvSpPr>
        <p:spPr bwMode="auto">
          <a:xfrm>
            <a:off x="3729139" y="2664961"/>
            <a:ext cx="1676400" cy="927100"/>
          </a:xfrm>
          <a:prstGeom prst="rect">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latin typeface="Comic Sans MS" panose="030F0702030302020204" pitchFamily="66" charset="0"/>
            </a:endParaRPr>
          </a:p>
        </p:txBody>
      </p:sp>
      <p:sp>
        <p:nvSpPr>
          <p:cNvPr id="15" name="矩形 14">
            <a:extLst>
              <a:ext uri="{FF2B5EF4-FFF2-40B4-BE49-F238E27FC236}">
                <a16:creationId xmlns:a16="http://schemas.microsoft.com/office/drawing/2014/main" id="{F213425B-0D29-48B5-8F10-37185B04C0DD}"/>
              </a:ext>
            </a:extLst>
          </p:cNvPr>
          <p:cNvSpPr/>
          <p:nvPr/>
        </p:nvSpPr>
        <p:spPr>
          <a:xfrm>
            <a:off x="1271530" y="493714"/>
            <a:ext cx="6538970" cy="461665"/>
          </a:xfrm>
          <a:prstGeom prst="rect">
            <a:avLst/>
          </a:prstGeom>
        </p:spPr>
        <p:txBody>
          <a:bodyPr wrap="none">
            <a:spAutoFit/>
          </a:bodyPr>
          <a:lstStyle/>
          <a:p>
            <a:r>
              <a:rPr lang="en-US" altLang="zh-TW" sz="2400" b="1" dirty="0" smtClean="0">
                <a:solidFill>
                  <a:srgbClr val="0000FF"/>
                </a:solidFill>
                <a:latin typeface="Comic Sans MS" panose="030F0702030302020204" pitchFamily="66" charset="0"/>
              </a:rPr>
              <a:t>2017-2019 WWV and SST phase diagram</a:t>
            </a:r>
            <a:endParaRPr lang="zh-TW" altLang="en-US"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4292555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6854397" y="2464094"/>
            <a:ext cx="2289603" cy="3673386"/>
            <a:chOff x="6580243" y="996577"/>
            <a:chExt cx="2059200" cy="2917461"/>
          </a:xfrm>
        </p:grpSpPr>
        <p:pic>
          <p:nvPicPr>
            <p:cNvPr id="20" name="圖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243" y="996577"/>
              <a:ext cx="2059200" cy="2917461"/>
            </a:xfrm>
            <a:prstGeom prst="rect">
              <a:avLst/>
            </a:prstGeom>
          </p:spPr>
        </p:pic>
        <p:pic>
          <p:nvPicPr>
            <p:cNvPr id="21" name="圖片 20"/>
            <p:cNvPicPr>
              <a:picLocks noChangeAspect="1"/>
            </p:cNvPicPr>
            <p:nvPr/>
          </p:nvPicPr>
          <p:blipFill rotWithShape="1">
            <a:blip r:embed="rId4" cstate="print">
              <a:extLst>
                <a:ext uri="{28A0092B-C50C-407E-A947-70E740481C1C}">
                  <a14:useLocalDpi xmlns:a14="http://schemas.microsoft.com/office/drawing/2010/main" val="0"/>
                </a:ext>
              </a:extLst>
            </a:blip>
            <a:srcRect l="16692" t="49518" r="4867" b="49141"/>
            <a:stretch/>
          </p:blipFill>
          <p:spPr>
            <a:xfrm>
              <a:off x="6865145" y="2506286"/>
              <a:ext cx="1688305" cy="48795"/>
            </a:xfrm>
            <a:prstGeom prst="rect">
              <a:avLst/>
            </a:prstGeom>
          </p:spPr>
        </p:pic>
        <p:sp>
          <p:nvSpPr>
            <p:cNvPr id="22" name="矩形 21"/>
            <p:cNvSpPr/>
            <p:nvPr/>
          </p:nvSpPr>
          <p:spPr>
            <a:xfrm>
              <a:off x="6881959" y="2300289"/>
              <a:ext cx="1681016" cy="223994"/>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p:pic>
          <p:nvPicPr>
            <p:cNvPr id="25" name="圖片 24"/>
            <p:cNvPicPr>
              <a:picLocks noChangeAspect="1"/>
            </p:cNvPicPr>
            <p:nvPr/>
          </p:nvPicPr>
          <p:blipFill rotWithShape="1">
            <a:blip r:embed="rId5" cstate="print">
              <a:extLst>
                <a:ext uri="{28A0092B-C50C-407E-A947-70E740481C1C}">
                  <a14:useLocalDpi xmlns:a14="http://schemas.microsoft.com/office/drawing/2010/main" val="0"/>
                </a:ext>
              </a:extLst>
            </a:blip>
            <a:srcRect l="31046" t="53285" r="4753" b="10524"/>
            <a:stretch/>
          </p:blipFill>
          <p:spPr>
            <a:xfrm>
              <a:off x="7172325" y="2555082"/>
              <a:ext cx="1383506" cy="1052512"/>
            </a:xfrm>
            <a:prstGeom prst="rect">
              <a:avLst/>
            </a:prstGeom>
          </p:spPr>
        </p:pic>
      </p:grpSp>
      <p:pic>
        <p:nvPicPr>
          <p:cNvPr id="26" name="圖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0074" y="2464094"/>
            <a:ext cx="2248126" cy="3673386"/>
          </a:xfrm>
          <a:prstGeom prst="rect">
            <a:avLst/>
          </a:prstGeom>
        </p:spPr>
      </p:pic>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74" y="2488151"/>
            <a:ext cx="2248126" cy="3648759"/>
          </a:xfrm>
          <a:prstGeom prst="rect">
            <a:avLst/>
          </a:prstGeom>
        </p:spPr>
      </p:pic>
      <p:pic>
        <p:nvPicPr>
          <p:cNvPr id="28" name="圖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9874" y="2464094"/>
            <a:ext cx="2248126" cy="3673386"/>
          </a:xfrm>
          <a:prstGeom prst="rect">
            <a:avLst/>
          </a:prstGeom>
        </p:spPr>
      </p:pic>
      <p:pic>
        <p:nvPicPr>
          <p:cNvPr id="14" name="圖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3981" y="6173858"/>
            <a:ext cx="4967643" cy="267852"/>
          </a:xfrm>
          <a:prstGeom prst="rect">
            <a:avLst/>
          </a:prstGeom>
        </p:spPr>
      </p:pic>
      <p:sp>
        <p:nvSpPr>
          <p:cNvPr id="9" name="文字方塊 8"/>
          <p:cNvSpPr txBox="1"/>
          <p:nvPr/>
        </p:nvSpPr>
        <p:spPr>
          <a:xfrm>
            <a:off x="2777820" y="2053704"/>
            <a:ext cx="1825834" cy="320409"/>
          </a:xfrm>
          <a:prstGeom prst="rect">
            <a:avLst/>
          </a:prstGeom>
          <a:noFill/>
        </p:spPr>
        <p:txBody>
          <a:bodyPr wrap="square" rtlCol="0">
            <a:spAutoFit/>
          </a:bodyPr>
          <a:lstStyle/>
          <a:p>
            <a:pPr algn="ctr"/>
            <a:r>
              <a:rPr lang="en-US" altLang="zh-TW" sz="1482" dirty="0">
                <a:latin typeface="Comic Sans MS" panose="030F0702030302020204" pitchFamily="66" charset="0"/>
              </a:rPr>
              <a:t>(b)</a:t>
            </a:r>
            <a:r>
              <a:rPr lang="zh-TW" altLang="en-US" sz="1482" dirty="0">
                <a:latin typeface="Comic Sans MS" panose="030F0702030302020204" pitchFamily="66" charset="0"/>
              </a:rPr>
              <a:t> </a:t>
            </a:r>
            <a:r>
              <a:rPr lang="en-US" altLang="zh-TW" sz="1482" dirty="0">
                <a:latin typeface="Comic Sans MS" panose="030F0702030302020204" pitchFamily="66" charset="0"/>
              </a:rPr>
              <a:t>1986-87-88</a:t>
            </a:r>
            <a:endParaRPr lang="zh-TW" altLang="en-US" sz="1482" dirty="0">
              <a:latin typeface="Comic Sans MS" panose="030F0702030302020204" pitchFamily="66" charset="0"/>
            </a:endParaRPr>
          </a:p>
        </p:txBody>
      </p:sp>
      <p:sp>
        <p:nvSpPr>
          <p:cNvPr id="11" name="文字方塊 10"/>
          <p:cNvSpPr txBox="1"/>
          <p:nvPr/>
        </p:nvSpPr>
        <p:spPr>
          <a:xfrm>
            <a:off x="4876080" y="2046578"/>
            <a:ext cx="1825834" cy="320409"/>
          </a:xfrm>
          <a:prstGeom prst="rect">
            <a:avLst/>
          </a:prstGeom>
          <a:noFill/>
        </p:spPr>
        <p:txBody>
          <a:bodyPr wrap="square" rtlCol="0">
            <a:spAutoFit/>
          </a:bodyPr>
          <a:lstStyle/>
          <a:p>
            <a:pPr algn="ctr"/>
            <a:r>
              <a:rPr lang="en-US" altLang="zh-TW" sz="1482" dirty="0">
                <a:latin typeface="Comic Sans MS" panose="030F0702030302020204" pitchFamily="66" charset="0"/>
              </a:rPr>
              <a:t>(c)</a:t>
            </a:r>
            <a:r>
              <a:rPr lang="zh-TW" altLang="en-US" sz="1482" dirty="0">
                <a:latin typeface="Comic Sans MS" panose="030F0702030302020204" pitchFamily="66" charset="0"/>
              </a:rPr>
              <a:t> </a:t>
            </a:r>
            <a:r>
              <a:rPr lang="en-US" altLang="zh-TW" sz="1482" dirty="0">
                <a:latin typeface="Comic Sans MS" panose="030F0702030302020204" pitchFamily="66" charset="0"/>
              </a:rPr>
              <a:t>2014-15-16</a:t>
            </a:r>
            <a:endParaRPr lang="zh-TW" altLang="en-US" sz="1482" dirty="0">
              <a:latin typeface="Comic Sans MS" panose="030F0702030302020204" pitchFamily="66" charset="0"/>
            </a:endParaRPr>
          </a:p>
        </p:txBody>
      </p:sp>
      <p:sp>
        <p:nvSpPr>
          <p:cNvPr id="12" name="文字方塊 11"/>
          <p:cNvSpPr txBox="1"/>
          <p:nvPr/>
        </p:nvSpPr>
        <p:spPr>
          <a:xfrm>
            <a:off x="7086281" y="2016321"/>
            <a:ext cx="1825834" cy="320409"/>
          </a:xfrm>
          <a:prstGeom prst="rect">
            <a:avLst/>
          </a:prstGeom>
          <a:noFill/>
        </p:spPr>
        <p:txBody>
          <a:bodyPr wrap="square" rtlCol="0">
            <a:spAutoFit/>
          </a:bodyPr>
          <a:lstStyle/>
          <a:p>
            <a:pPr algn="ctr"/>
            <a:r>
              <a:rPr lang="en-US" altLang="zh-TW" sz="1482" dirty="0">
                <a:latin typeface="Comic Sans MS" panose="030F0702030302020204" pitchFamily="66" charset="0"/>
              </a:rPr>
              <a:t>(d)</a:t>
            </a:r>
            <a:r>
              <a:rPr lang="zh-TW" altLang="en-US" sz="1482" dirty="0">
                <a:latin typeface="Comic Sans MS" panose="030F0702030302020204" pitchFamily="66" charset="0"/>
              </a:rPr>
              <a:t> </a:t>
            </a:r>
            <a:r>
              <a:rPr lang="en-US" altLang="zh-TW" sz="1482" dirty="0">
                <a:latin typeface="Comic Sans MS" panose="030F0702030302020204" pitchFamily="66" charset="0"/>
              </a:rPr>
              <a:t>2018-19-20</a:t>
            </a:r>
            <a:endParaRPr lang="zh-TW" altLang="en-US" sz="1482" dirty="0">
              <a:latin typeface="Comic Sans MS" panose="030F0702030302020204" pitchFamily="66" charset="0"/>
            </a:endParaRPr>
          </a:p>
        </p:txBody>
      </p:sp>
      <p:sp>
        <p:nvSpPr>
          <p:cNvPr id="13" name="文字方塊 12"/>
          <p:cNvSpPr txBox="1"/>
          <p:nvPr/>
        </p:nvSpPr>
        <p:spPr>
          <a:xfrm>
            <a:off x="239320" y="1939668"/>
            <a:ext cx="2160753" cy="548483"/>
          </a:xfrm>
          <a:prstGeom prst="rect">
            <a:avLst/>
          </a:prstGeom>
          <a:noFill/>
        </p:spPr>
        <p:txBody>
          <a:bodyPr wrap="square" rtlCol="0">
            <a:spAutoFit/>
          </a:bodyPr>
          <a:lstStyle/>
          <a:p>
            <a:pPr algn="ctr"/>
            <a:r>
              <a:rPr lang="en-US" altLang="zh-TW" sz="1482" dirty="0">
                <a:latin typeface="Comic Sans MS" panose="030F0702030302020204" pitchFamily="66" charset="0"/>
              </a:rPr>
              <a:t>(a)</a:t>
            </a:r>
            <a:r>
              <a:rPr lang="zh-TW" altLang="en-US" sz="1482" dirty="0">
                <a:latin typeface="Comic Sans MS" panose="030F0702030302020204" pitchFamily="66" charset="0"/>
              </a:rPr>
              <a:t> </a:t>
            </a:r>
            <a:r>
              <a:rPr lang="en-US" altLang="zh-TW" sz="1482" dirty="0">
                <a:latin typeface="Comic Sans MS" panose="030F0702030302020204" pitchFamily="66" charset="0"/>
              </a:rPr>
              <a:t>One-Winter</a:t>
            </a:r>
            <a:r>
              <a:rPr lang="zh-TW" altLang="en-US" sz="1482" dirty="0">
                <a:latin typeface="Comic Sans MS" panose="030F0702030302020204" pitchFamily="66" charset="0"/>
              </a:rPr>
              <a:t> </a:t>
            </a:r>
            <a:r>
              <a:rPr lang="en-US" altLang="zh-TW" sz="1482" dirty="0">
                <a:latin typeface="Comic Sans MS" panose="030F0702030302020204" pitchFamily="66" charset="0"/>
              </a:rPr>
              <a:t>El</a:t>
            </a:r>
            <a:r>
              <a:rPr lang="zh-TW" altLang="en-US" sz="1482" dirty="0">
                <a:latin typeface="Comic Sans MS" panose="030F0702030302020204" pitchFamily="66" charset="0"/>
              </a:rPr>
              <a:t> </a:t>
            </a:r>
            <a:r>
              <a:rPr lang="en-US" altLang="zh-TW" sz="1482" dirty="0">
                <a:latin typeface="Comic Sans MS" panose="030F0702030302020204" pitchFamily="66" charset="0"/>
              </a:rPr>
              <a:t>Niño</a:t>
            </a:r>
            <a:r>
              <a:rPr lang="zh-TW" altLang="en-US" sz="1482" dirty="0">
                <a:latin typeface="Comic Sans MS" panose="030F0702030302020204" pitchFamily="66" charset="0"/>
              </a:rPr>
              <a:t> </a:t>
            </a:r>
            <a:r>
              <a:rPr lang="en-US" altLang="zh-TW" sz="1482" dirty="0">
                <a:latin typeface="Comic Sans MS" panose="030F0702030302020204" pitchFamily="66" charset="0"/>
              </a:rPr>
              <a:t>Composite</a:t>
            </a:r>
            <a:endParaRPr lang="zh-TW" altLang="en-US" sz="1482" dirty="0">
              <a:latin typeface="Comic Sans MS" panose="030F0702030302020204" pitchFamily="66" charset="0"/>
            </a:endParaRPr>
          </a:p>
        </p:txBody>
      </p:sp>
      <p:sp>
        <p:nvSpPr>
          <p:cNvPr id="2" name="矩形 1"/>
          <p:cNvSpPr/>
          <p:nvPr/>
        </p:nvSpPr>
        <p:spPr>
          <a:xfrm>
            <a:off x="126700" y="533400"/>
            <a:ext cx="9002786" cy="461665"/>
          </a:xfrm>
          <a:prstGeom prst="rect">
            <a:avLst/>
          </a:prstGeom>
        </p:spPr>
        <p:txBody>
          <a:bodyPr wrap="none">
            <a:spAutoFit/>
          </a:bodyPr>
          <a:lstStyle/>
          <a:p>
            <a:r>
              <a:rPr lang="en-US" altLang="zh-TW" sz="2400" b="1" dirty="0" err="1">
                <a:solidFill>
                  <a:srgbClr val="0000FF"/>
                </a:solidFill>
                <a:latin typeface="Comic Sans MS" panose="030F0702030302020204" pitchFamily="66" charset="0"/>
              </a:rPr>
              <a:t>Hovmöller</a:t>
            </a:r>
            <a:r>
              <a:rPr lang="en-US" altLang="zh-TW" sz="2400" b="1" dirty="0">
                <a:solidFill>
                  <a:srgbClr val="0000FF"/>
                </a:solidFill>
                <a:latin typeface="Comic Sans MS" panose="030F0702030302020204" pitchFamily="66" charset="0"/>
              </a:rPr>
              <a:t> </a:t>
            </a:r>
            <a:r>
              <a:rPr lang="en-US" altLang="zh-TW" sz="2400" b="1" dirty="0" smtClean="0">
                <a:solidFill>
                  <a:srgbClr val="0000FF"/>
                </a:solidFill>
                <a:latin typeface="Comic Sans MS" panose="030F0702030302020204" pitchFamily="66" charset="0"/>
              </a:rPr>
              <a:t>diagram-D20, SST and 850 </a:t>
            </a:r>
            <a:r>
              <a:rPr lang="en-US" altLang="zh-TW" sz="2400" b="1" dirty="0" err="1" smtClean="0">
                <a:solidFill>
                  <a:srgbClr val="0000FF"/>
                </a:solidFill>
                <a:latin typeface="Comic Sans MS" panose="030F0702030302020204" pitchFamily="66" charset="0"/>
              </a:rPr>
              <a:t>hPa</a:t>
            </a:r>
            <a:r>
              <a:rPr lang="en-US" altLang="zh-TW" sz="2400" b="1" dirty="0" smtClean="0">
                <a:solidFill>
                  <a:srgbClr val="0000FF"/>
                </a:solidFill>
                <a:latin typeface="Comic Sans MS" panose="030F0702030302020204" pitchFamily="66" charset="0"/>
              </a:rPr>
              <a:t> wind anomalies</a:t>
            </a:r>
            <a:endParaRPr lang="en-US" altLang="zh-TW" sz="2400" b="1" dirty="0">
              <a:solidFill>
                <a:srgbClr val="0000FF"/>
              </a:solidFill>
              <a:latin typeface="Comic Sans MS" panose="030F0702030302020204" pitchFamily="66" charset="0"/>
              <a:hlinkClick r:id="rId10"/>
            </a:endParaRPr>
          </a:p>
        </p:txBody>
      </p:sp>
      <p:cxnSp>
        <p:nvCxnSpPr>
          <p:cNvPr id="4" name="直線單箭頭接點 3"/>
          <p:cNvCxnSpPr/>
          <p:nvPr/>
        </p:nvCxnSpPr>
        <p:spPr>
          <a:xfrm>
            <a:off x="152400" y="3921758"/>
            <a:ext cx="0" cy="691152"/>
          </a:xfrm>
          <a:prstGeom prst="straightConnector1">
            <a:avLst/>
          </a:prstGeom>
          <a:ln w="317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橢圓 22"/>
          <p:cNvSpPr/>
          <p:nvPr/>
        </p:nvSpPr>
        <p:spPr>
          <a:xfrm>
            <a:off x="747402" y="264306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00400" y="3034906"/>
            <a:ext cx="5562600" cy="58740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omic Sans MS" panose="030F0702030302020204" pitchFamily="66" charset="0"/>
              </a:rPr>
              <a:t>Poor air-sea coupling</a:t>
            </a:r>
            <a:endParaRPr lang="zh-TW" altLang="en-US" dirty="0">
              <a:solidFill>
                <a:schemeClr val="tx1"/>
              </a:solidFill>
              <a:latin typeface="Comic Sans MS" panose="030F0702030302020204" pitchFamily="66" charset="0"/>
            </a:endParaRPr>
          </a:p>
        </p:txBody>
      </p:sp>
      <p:sp>
        <p:nvSpPr>
          <p:cNvPr id="10" name="文字方塊 9"/>
          <p:cNvSpPr txBox="1"/>
          <p:nvPr/>
        </p:nvSpPr>
        <p:spPr>
          <a:xfrm>
            <a:off x="4473729" y="4057080"/>
            <a:ext cx="3167855" cy="369332"/>
          </a:xfrm>
          <a:prstGeom prst="rect">
            <a:avLst/>
          </a:prstGeom>
          <a:noFill/>
        </p:spPr>
        <p:txBody>
          <a:bodyPr wrap="none" rtlCol="0">
            <a:spAutoFit/>
          </a:bodyPr>
          <a:lstStyle/>
          <a:p>
            <a:r>
              <a:rPr lang="en-US" altLang="zh-TW" dirty="0" smtClean="0">
                <a:latin typeface="Comic Sans MS" panose="030F0702030302020204" pitchFamily="66" charset="0"/>
              </a:rPr>
              <a:t>Change to “tilt” mode later</a:t>
            </a:r>
            <a:endParaRPr lang="zh-TW" altLang="en-US" dirty="0">
              <a:latin typeface="Comic Sans MS" panose="030F0702030302020204" pitchFamily="66" charset="0"/>
            </a:endParaRPr>
          </a:p>
        </p:txBody>
      </p:sp>
      <p:sp>
        <p:nvSpPr>
          <p:cNvPr id="16" name="文字方塊 15"/>
          <p:cNvSpPr txBox="1"/>
          <p:nvPr/>
        </p:nvSpPr>
        <p:spPr>
          <a:xfrm>
            <a:off x="4055748" y="1321619"/>
            <a:ext cx="5088252"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rPr>
              <a:t>Enhanced southerlies in 2014/15 and 2018/19</a:t>
            </a:r>
            <a:endParaRPr lang="zh-TW" altLang="en-US" dirty="0">
              <a:solidFill>
                <a:srgbClr val="FF0000"/>
              </a:solidFill>
              <a:latin typeface="Comic Sans MS" panose="030F0702030302020204" pitchFamily="66" charset="0"/>
            </a:endParaRPr>
          </a:p>
        </p:txBody>
      </p:sp>
      <p:sp>
        <p:nvSpPr>
          <p:cNvPr id="24" name="矩形 23"/>
          <p:cNvSpPr/>
          <p:nvPr/>
        </p:nvSpPr>
        <p:spPr>
          <a:xfrm>
            <a:off x="533400" y="6488668"/>
            <a:ext cx="8472402" cy="369332"/>
          </a:xfrm>
          <a:prstGeom prst="rect">
            <a:avLst/>
          </a:prstGeom>
        </p:spPr>
        <p:txBody>
          <a:bodyPr wrap="square">
            <a:spAutoFit/>
          </a:bodyPr>
          <a:lstStyle/>
          <a:p>
            <a:r>
              <a:rPr lang="en-US" altLang="zh-TW" dirty="0">
                <a:solidFill>
                  <a:srgbClr val="000000"/>
                </a:solidFill>
                <a:latin typeface="Comic Sans MS" panose="030F0702030302020204" pitchFamily="66" charset="0"/>
                <a:cs typeface="Times New Roman" panose="02020603050405020304" pitchFamily="18" charset="0"/>
              </a:rPr>
              <a:t>D20</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(shading),</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SST</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(contour),</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rainfall</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(dotted)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and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850-hPa</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wind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(vector)</a:t>
            </a:r>
            <a:endParaRPr lang="zh-TW" alt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833272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916" y="3451172"/>
            <a:ext cx="4516039" cy="1511662"/>
          </a:xfrm>
          <a:prstGeom prst="rect">
            <a:avLst/>
          </a:prstGeom>
        </p:spPr>
      </p:pic>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916" y="1765038"/>
            <a:ext cx="4516039" cy="1511662"/>
          </a:xfrm>
          <a:prstGeom prst="rect">
            <a:avLst/>
          </a:prstGeom>
        </p:spPr>
      </p:pic>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916" y="5137307"/>
            <a:ext cx="4516039" cy="1511662"/>
          </a:xfrm>
          <a:prstGeom prst="rect">
            <a:avLst/>
          </a:prstGeom>
        </p:spPr>
      </p:pic>
      <p:pic>
        <p:nvPicPr>
          <p:cNvPr id="19" name="圖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0916" y="150455"/>
            <a:ext cx="4516039" cy="1516926"/>
          </a:xfrm>
          <a:prstGeom prst="rect">
            <a:avLst/>
          </a:prstGeom>
        </p:spPr>
      </p:pic>
      <p:sp>
        <p:nvSpPr>
          <p:cNvPr id="3" name="文字方塊 2"/>
          <p:cNvSpPr txBox="1"/>
          <p:nvPr/>
        </p:nvSpPr>
        <p:spPr>
          <a:xfrm>
            <a:off x="285638" y="580656"/>
            <a:ext cx="3114731" cy="646331"/>
          </a:xfrm>
          <a:prstGeom prst="rect">
            <a:avLst/>
          </a:prstGeom>
          <a:noFill/>
        </p:spPr>
        <p:txBody>
          <a:bodyPr wrap="square" rtlCol="0">
            <a:spAutoFit/>
          </a:bodyPr>
          <a:lstStyle/>
          <a:p>
            <a:pPr algn="ctr"/>
            <a:r>
              <a:rPr lang="en-US" altLang="zh-TW" b="1" dirty="0">
                <a:latin typeface="Comic Sans MS" panose="030F0702030302020204" pitchFamily="66" charset="0"/>
              </a:rPr>
              <a:t>One-Winter</a:t>
            </a:r>
            <a:r>
              <a:rPr lang="zh-TW" altLang="en-US" b="1" dirty="0">
                <a:latin typeface="Comic Sans MS" panose="030F0702030302020204" pitchFamily="66" charset="0"/>
              </a:rPr>
              <a:t> </a:t>
            </a:r>
            <a:r>
              <a:rPr lang="en-US" altLang="zh-TW" b="1" dirty="0">
                <a:latin typeface="Comic Sans MS" panose="030F0702030302020204" pitchFamily="66" charset="0"/>
              </a:rPr>
              <a:t>El</a:t>
            </a:r>
            <a:r>
              <a:rPr lang="zh-TW" altLang="en-US" b="1" dirty="0">
                <a:latin typeface="Comic Sans MS" panose="030F0702030302020204" pitchFamily="66" charset="0"/>
              </a:rPr>
              <a:t> </a:t>
            </a:r>
            <a:r>
              <a:rPr lang="en-US" altLang="zh-TW" b="1" dirty="0">
                <a:latin typeface="Comic Sans MS" panose="030F0702030302020204" pitchFamily="66" charset="0"/>
              </a:rPr>
              <a:t>Niño</a:t>
            </a:r>
            <a:r>
              <a:rPr lang="zh-TW" altLang="en-US" b="1" dirty="0">
                <a:latin typeface="Comic Sans MS" panose="030F0702030302020204" pitchFamily="66" charset="0"/>
              </a:rPr>
              <a:t> </a:t>
            </a:r>
            <a:r>
              <a:rPr lang="en-US" altLang="zh-TW" b="1" dirty="0">
                <a:latin typeface="Comic Sans MS" panose="030F0702030302020204" pitchFamily="66" charset="0"/>
              </a:rPr>
              <a:t>Composite </a:t>
            </a:r>
            <a:r>
              <a:rPr lang="en-US" altLang="zh-TW" b="1" dirty="0" smtClean="0">
                <a:latin typeface="Comic Sans MS" panose="030F0702030302020204" pitchFamily="66" charset="0"/>
              </a:rPr>
              <a:t>JJA(0)</a:t>
            </a:r>
            <a:endParaRPr lang="zh-TW" altLang="en-US" b="1" dirty="0">
              <a:latin typeface="Comic Sans MS" panose="030F0702030302020204" pitchFamily="66" charset="0"/>
            </a:endParaRPr>
          </a:p>
        </p:txBody>
      </p:sp>
      <p:sp>
        <p:nvSpPr>
          <p:cNvPr id="7" name="文字方塊 6"/>
          <p:cNvSpPr txBox="1"/>
          <p:nvPr/>
        </p:nvSpPr>
        <p:spPr>
          <a:xfrm>
            <a:off x="6111391" y="4939944"/>
            <a:ext cx="1910864"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2018</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JJA</a:t>
            </a:r>
            <a:endParaRPr lang="zh-TW" altLang="en-US" b="1" dirty="0">
              <a:latin typeface="Comic Sans MS" panose="030F0702030302020204" pitchFamily="66" charset="0"/>
            </a:endParaRPr>
          </a:p>
        </p:txBody>
      </p:sp>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8280" y="1027704"/>
            <a:ext cx="389392" cy="5003924"/>
          </a:xfrm>
          <a:prstGeom prst="rect">
            <a:avLst/>
          </a:prstGeom>
        </p:spPr>
      </p:pic>
      <p:sp>
        <p:nvSpPr>
          <p:cNvPr id="12" name="文字方塊 11"/>
          <p:cNvSpPr txBox="1"/>
          <p:nvPr/>
        </p:nvSpPr>
        <p:spPr>
          <a:xfrm>
            <a:off x="6084855" y="1590565"/>
            <a:ext cx="1910864"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1986</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JJA</a:t>
            </a:r>
            <a:endParaRPr lang="zh-TW" altLang="en-US" b="1" dirty="0">
              <a:latin typeface="Comic Sans MS" panose="030F0702030302020204" pitchFamily="66" charset="0"/>
            </a:endParaRPr>
          </a:p>
        </p:txBody>
      </p:sp>
      <p:sp>
        <p:nvSpPr>
          <p:cNvPr id="20" name="文字方塊 19"/>
          <p:cNvSpPr txBox="1"/>
          <p:nvPr/>
        </p:nvSpPr>
        <p:spPr>
          <a:xfrm>
            <a:off x="6206821" y="3253809"/>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2014</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JJA</a:t>
            </a:r>
            <a:endParaRPr lang="zh-TW" altLang="en-US" b="1" dirty="0">
              <a:latin typeface="Comic Sans MS" panose="030F0702030302020204" pitchFamily="66" charset="0"/>
            </a:endParaRPr>
          </a:p>
        </p:txBody>
      </p:sp>
      <p:sp>
        <p:nvSpPr>
          <p:cNvPr id="2" name="矩形 1"/>
          <p:cNvSpPr/>
          <p:nvPr/>
        </p:nvSpPr>
        <p:spPr>
          <a:xfrm>
            <a:off x="533400" y="6477000"/>
            <a:ext cx="8472402" cy="369332"/>
          </a:xfrm>
          <a:prstGeom prst="rect">
            <a:avLst/>
          </a:prstGeom>
        </p:spPr>
        <p:txBody>
          <a:bodyPr wrap="square">
            <a:spAutoFit/>
          </a:bodyPr>
          <a:lstStyle/>
          <a:p>
            <a:r>
              <a:rPr lang="en-US" altLang="zh-TW" dirty="0">
                <a:solidFill>
                  <a:srgbClr val="000000"/>
                </a:solidFill>
                <a:latin typeface="Comic Sans MS" panose="030F0702030302020204" pitchFamily="66" charset="0"/>
                <a:cs typeface="Times New Roman" panose="02020603050405020304" pitchFamily="18" charset="0"/>
              </a:rPr>
              <a:t>D20</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(shading),</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SST</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(contour),</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rainfall</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(dotted)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and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850-hPa</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wind</a:t>
            </a:r>
            <a:r>
              <a:rPr lang="zh-TW" altLang="en-US" dirty="0">
                <a:solidFill>
                  <a:srgbClr val="000000"/>
                </a:solidFill>
                <a:latin typeface="Comic Sans MS" panose="030F0702030302020204" pitchFamily="66" charset="0"/>
                <a:cs typeface="Times New Roman" panose="02020603050405020304" pitchFamily="18" charset="0"/>
              </a:rPr>
              <a:t> </a:t>
            </a:r>
            <a:r>
              <a:rPr lang="en-US" altLang="zh-TW" dirty="0">
                <a:solidFill>
                  <a:srgbClr val="000000"/>
                </a:solidFill>
                <a:latin typeface="Comic Sans MS" panose="030F0702030302020204" pitchFamily="66" charset="0"/>
                <a:cs typeface="Times New Roman" panose="02020603050405020304" pitchFamily="18" charset="0"/>
              </a:rPr>
              <a:t>(vector)</a:t>
            </a:r>
            <a:endParaRPr lang="zh-TW" altLang="en-US" dirty="0">
              <a:solidFill>
                <a:srgbClr val="000000"/>
              </a:solidFill>
              <a:latin typeface="Comic Sans MS" panose="030F0702030302020204" pitchFamily="66" charset="0"/>
            </a:endParaRPr>
          </a:p>
        </p:txBody>
      </p:sp>
      <p:sp>
        <p:nvSpPr>
          <p:cNvPr id="4" name="文字方塊 3"/>
          <p:cNvSpPr txBox="1"/>
          <p:nvPr/>
        </p:nvSpPr>
        <p:spPr>
          <a:xfrm>
            <a:off x="76200" y="2931509"/>
            <a:ext cx="3054715" cy="3139321"/>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solidFill>
                  <a:srgbClr val="FF0000"/>
                </a:solidFill>
                <a:latin typeface="Comic Sans MS" panose="030F0702030302020204" pitchFamily="66" charset="0"/>
              </a:rPr>
              <a:t>Strong VM impacts on ENSO (SFM)</a:t>
            </a:r>
          </a:p>
          <a:p>
            <a:r>
              <a:rPr lang="en-US" altLang="zh-TW" dirty="0">
                <a:solidFill>
                  <a:srgbClr val="FF0000"/>
                </a:solidFill>
                <a:latin typeface="Comic Sans MS" panose="030F0702030302020204" pitchFamily="66" charset="0"/>
              </a:rPr>
              <a:t> </a:t>
            </a:r>
            <a:r>
              <a:rPr lang="en-US" altLang="zh-TW" dirty="0" smtClean="0">
                <a:solidFill>
                  <a:srgbClr val="FF0000"/>
                </a:solidFill>
                <a:latin typeface="Comic Sans MS" panose="030F0702030302020204" pitchFamily="66" charset="0"/>
              </a:rPr>
              <a:t>   </a:t>
            </a:r>
          </a:p>
          <a:p>
            <a:endParaRPr lang="en-US" altLang="zh-TW" dirty="0">
              <a:solidFill>
                <a:srgbClr val="FF0000"/>
              </a:solidFill>
              <a:latin typeface="Comic Sans MS" panose="030F0702030302020204" pitchFamily="66" charset="0"/>
            </a:endParaRPr>
          </a:p>
          <a:p>
            <a:endParaRPr lang="en-US" altLang="zh-TW" dirty="0" smtClean="0">
              <a:solidFill>
                <a:srgbClr val="FF0000"/>
              </a:solidFill>
              <a:latin typeface="Comic Sans MS" panose="030F0702030302020204" pitchFamily="66" charset="0"/>
            </a:endParaRPr>
          </a:p>
          <a:p>
            <a:pPr marL="285750" indent="-285750">
              <a:buFont typeface="Arial" panose="020B0604020202020204" pitchFamily="34" charset="0"/>
              <a:buChar char="•"/>
            </a:pPr>
            <a:r>
              <a:rPr lang="en-US" altLang="zh-TW" dirty="0">
                <a:solidFill>
                  <a:srgbClr val="FF0000"/>
                </a:solidFill>
                <a:latin typeface="Comic Sans MS" panose="030F0702030302020204" pitchFamily="66" charset="0"/>
              </a:rPr>
              <a:t>Luck of equatorial westerlies and convection </a:t>
            </a:r>
            <a:r>
              <a:rPr lang="en-US" altLang="zh-TW" dirty="0" smtClean="0">
                <a:solidFill>
                  <a:srgbClr val="FF0000"/>
                </a:solidFill>
                <a:latin typeface="Comic Sans MS" panose="030F0702030302020204" pitchFamily="66" charset="0"/>
              </a:rPr>
              <a:t>anomalies</a:t>
            </a:r>
          </a:p>
          <a:p>
            <a:pPr marL="285750" indent="-285750">
              <a:buFont typeface="Arial" panose="020B0604020202020204" pitchFamily="34" charset="0"/>
              <a:buChar char="•"/>
            </a:pPr>
            <a:endParaRPr lang="en-US" altLang="zh-TW" dirty="0">
              <a:solidFill>
                <a:srgbClr val="FF0000"/>
              </a:solidFill>
              <a:latin typeface="Comic Sans MS" panose="030F0702030302020204" pitchFamily="66" charset="0"/>
            </a:endParaRPr>
          </a:p>
          <a:p>
            <a:pPr marL="285750" indent="-285750">
              <a:buFont typeface="Arial" panose="020B0604020202020204" pitchFamily="34" charset="0"/>
              <a:buChar char="•"/>
            </a:pPr>
            <a:r>
              <a:rPr lang="en-US" altLang="zh-TW" dirty="0" smtClean="0">
                <a:solidFill>
                  <a:srgbClr val="FF0000"/>
                </a:solidFill>
                <a:latin typeface="Comic Sans MS" panose="030F0702030302020204" pitchFamily="66" charset="0"/>
              </a:rPr>
              <a:t>Convection is enhanced at north (active ITCZ)</a:t>
            </a:r>
            <a:endParaRPr lang="zh-TW" altLang="en-US" dirty="0">
              <a:solidFill>
                <a:srgbClr val="FF0000"/>
              </a:solidFill>
              <a:latin typeface="Comic Sans MS" panose="030F0702030302020204" pitchFamily="66" charset="0"/>
            </a:endParaRPr>
          </a:p>
        </p:txBody>
      </p:sp>
      <p:sp>
        <p:nvSpPr>
          <p:cNvPr id="5" name="文字方塊 4"/>
          <p:cNvSpPr txBox="1"/>
          <p:nvPr/>
        </p:nvSpPr>
        <p:spPr>
          <a:xfrm>
            <a:off x="3371340" y="1162212"/>
            <a:ext cx="2653290"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Symmetric </a:t>
            </a:r>
            <a:r>
              <a:rPr lang="en-US" altLang="zh-TW" dirty="0" err="1" smtClean="0">
                <a:solidFill>
                  <a:srgbClr val="000000"/>
                </a:solidFill>
                <a:latin typeface="Comic Sans MS" panose="030F0702030302020204" pitchFamily="66" charset="0"/>
              </a:rPr>
              <a:t>wrt</a:t>
            </a:r>
            <a:r>
              <a:rPr lang="en-US" altLang="zh-TW" dirty="0" smtClean="0">
                <a:solidFill>
                  <a:srgbClr val="000000"/>
                </a:solidFill>
                <a:latin typeface="Comic Sans MS" panose="030F0702030302020204" pitchFamily="66" charset="0"/>
              </a:rPr>
              <a:t> the EQ</a:t>
            </a:r>
            <a:endParaRPr lang="zh-TW" altLang="en-US" dirty="0">
              <a:solidFill>
                <a:srgbClr val="000000"/>
              </a:solidFill>
              <a:latin typeface="Comic Sans MS" panose="030F0702030302020204" pitchFamily="66" charset="0"/>
            </a:endParaRPr>
          </a:p>
        </p:txBody>
      </p:sp>
      <p:sp>
        <p:nvSpPr>
          <p:cNvPr id="14" name="橢圓 13"/>
          <p:cNvSpPr/>
          <p:nvPr/>
        </p:nvSpPr>
        <p:spPr>
          <a:xfrm>
            <a:off x="6091808" y="1880339"/>
            <a:ext cx="1299591" cy="1227151"/>
          </a:xfrm>
          <a:prstGeom prst="ellipse">
            <a:avLst/>
          </a:prstGeom>
          <a:noFill/>
          <a:ln>
            <a:solidFill>
              <a:schemeClr val="tx1">
                <a:alpha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096000" y="3573449"/>
            <a:ext cx="1299591" cy="1227151"/>
          </a:xfrm>
          <a:prstGeom prst="ellipse">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6096000" y="5249849"/>
            <a:ext cx="1299591" cy="1227151"/>
          </a:xfrm>
          <a:prstGeom prst="ellipse">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28600" y="3581400"/>
            <a:ext cx="3544560" cy="369332"/>
          </a:xfrm>
          <a:prstGeom prst="rect">
            <a:avLst/>
          </a:prstGeom>
        </p:spPr>
        <p:txBody>
          <a:bodyPr wrap="none">
            <a:spAutoFit/>
          </a:bodyPr>
          <a:lstStyle/>
          <a:p>
            <a:r>
              <a:rPr lang="en-US" altLang="zh-TW" dirty="0">
                <a:solidFill>
                  <a:srgbClr val="FF0000"/>
                </a:solidFill>
                <a:latin typeface="Comic Sans MS" panose="030F0702030302020204" pitchFamily="66" charset="0"/>
                <a:sym typeface="Wingdings" panose="05000000000000000000" pitchFamily="2" charset="2"/>
              </a:rPr>
              <a:t> SST Dipole (eastern Pacific)</a:t>
            </a:r>
            <a:endParaRPr lang="en-US" altLang="zh-TW"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7896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w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064" y="94665"/>
            <a:ext cx="4800601" cy="66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2667000"/>
            <a:ext cx="3525324" cy="1200329"/>
          </a:xfrm>
          <a:prstGeom prst="rect">
            <a:avLst/>
          </a:prstGeom>
          <a:noFill/>
        </p:spPr>
        <p:txBody>
          <a:bodyPr wrap="none" rtlCol="0">
            <a:spAutoFit/>
          </a:bodyPr>
          <a:lstStyle/>
          <a:p>
            <a:r>
              <a:rPr lang="en-US" dirty="0" smtClean="0">
                <a:latin typeface="Comic Sans MS" panose="030F0702030302020204" pitchFamily="66" charset="0"/>
              </a:rPr>
              <a:t>Previous proposed mechanisms</a:t>
            </a:r>
          </a:p>
          <a:p>
            <a:pPr marL="342900" indent="-342900">
              <a:buAutoNum type="arabicParenR"/>
            </a:pPr>
            <a:r>
              <a:rPr lang="en-US" dirty="0" smtClean="0">
                <a:latin typeface="Comic Sans MS" panose="030F0702030302020204" pitchFamily="66" charset="0"/>
              </a:rPr>
              <a:t>SFM</a:t>
            </a:r>
          </a:p>
          <a:p>
            <a:pPr marL="342900" indent="-342900">
              <a:buAutoNum type="arabicParenR"/>
            </a:pPr>
            <a:r>
              <a:rPr lang="en-US" dirty="0" smtClean="0">
                <a:latin typeface="Comic Sans MS" panose="030F0702030302020204" pitchFamily="66" charset="0"/>
              </a:rPr>
              <a:t>PMM</a:t>
            </a:r>
          </a:p>
          <a:p>
            <a:pPr marL="342900" indent="-342900">
              <a:buAutoNum type="arabicParenR"/>
            </a:pPr>
            <a:r>
              <a:rPr lang="en-US" dirty="0" smtClean="0">
                <a:latin typeface="Comic Sans MS" panose="030F0702030302020204" pitchFamily="66" charset="0"/>
              </a:rPr>
              <a:t>TWC</a:t>
            </a:r>
            <a:endParaRPr lang="en-US" dirty="0">
              <a:latin typeface="Comic Sans MS" panose="030F0702030302020204" pitchFamily="66" charset="0"/>
            </a:endParaRPr>
          </a:p>
        </p:txBody>
      </p:sp>
      <p:sp>
        <p:nvSpPr>
          <p:cNvPr id="3" name="Rectangle 2"/>
          <p:cNvSpPr/>
          <p:nvPr/>
        </p:nvSpPr>
        <p:spPr>
          <a:xfrm>
            <a:off x="152400" y="1314271"/>
            <a:ext cx="3723168" cy="923330"/>
          </a:xfrm>
          <a:prstGeom prst="rect">
            <a:avLst/>
          </a:prstGeom>
        </p:spPr>
        <p:txBody>
          <a:bodyPr wrap="square">
            <a:spAutoFit/>
          </a:bodyPr>
          <a:lstStyle/>
          <a:p>
            <a:r>
              <a:rPr lang="en-US" dirty="0" smtClean="0">
                <a:latin typeface="Comic Sans MS" panose="030F0702030302020204" pitchFamily="66" charset="0"/>
              </a:rPr>
              <a:t>Corr. </a:t>
            </a:r>
            <a:r>
              <a:rPr lang="en-US" dirty="0">
                <a:latin typeface="Comic Sans MS" panose="030F0702030302020204" pitchFamily="66" charset="0"/>
              </a:rPr>
              <a:t>maps of the FMA(0)-averaged </a:t>
            </a:r>
            <a:r>
              <a:rPr lang="en-US" dirty="0" smtClean="0">
                <a:latin typeface="Comic Sans MS" panose="030F0702030302020204" pitchFamily="66" charset="0"/>
              </a:rPr>
              <a:t>VMI </a:t>
            </a:r>
            <a:r>
              <a:rPr lang="en-US" dirty="0">
                <a:latin typeface="Comic Sans MS" panose="030F0702030302020204" pitchFamily="66" charset="0"/>
              </a:rPr>
              <a:t>with </a:t>
            </a:r>
            <a:r>
              <a:rPr lang="en-US" dirty="0" smtClean="0">
                <a:latin typeface="Comic Sans MS" panose="030F0702030302020204" pitchFamily="66" charset="0"/>
              </a:rPr>
              <a:t>averaged SST </a:t>
            </a:r>
            <a:r>
              <a:rPr lang="en-US" dirty="0">
                <a:latin typeface="Comic Sans MS" panose="030F0702030302020204" pitchFamily="66" charset="0"/>
              </a:rPr>
              <a:t>and surface </a:t>
            </a:r>
            <a:r>
              <a:rPr lang="en-US" dirty="0" smtClean="0">
                <a:latin typeface="Comic Sans MS" panose="030F0702030302020204" pitchFamily="66" charset="0"/>
              </a:rPr>
              <a:t>wind anomalies </a:t>
            </a:r>
            <a:endParaRPr lang="en-US" dirty="0">
              <a:latin typeface="Comic Sans MS" panose="030F0702030302020204" pitchFamily="66" charset="0"/>
            </a:endParaRPr>
          </a:p>
        </p:txBody>
      </p:sp>
      <p:sp>
        <p:nvSpPr>
          <p:cNvPr id="5" name="Text Box 5"/>
          <p:cNvSpPr txBox="1">
            <a:spLocks noChangeArrowheads="1"/>
          </p:cNvSpPr>
          <p:nvPr/>
        </p:nvSpPr>
        <p:spPr bwMode="auto">
          <a:xfrm>
            <a:off x="76200" y="757535"/>
            <a:ext cx="4572000" cy="46166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400" u="none" dirty="0" smtClean="0">
                <a:solidFill>
                  <a:srgbClr val="FF0000"/>
                </a:solidFill>
                <a:latin typeface="Comic Sans MS" panose="030F0702030302020204" pitchFamily="66" charset="0"/>
              </a:rPr>
              <a:t>How VM affects ENSO?</a:t>
            </a:r>
            <a:endParaRPr lang="zh-CN" altLang="en-US" dirty="0">
              <a:solidFill>
                <a:srgbClr val="FF0000"/>
              </a:solidFill>
              <a:latin typeface="Comic Sans MS" panose="030F0702030302020204" pitchFamily="66" charset="0"/>
            </a:endParaRPr>
          </a:p>
        </p:txBody>
      </p:sp>
      <p:sp>
        <p:nvSpPr>
          <p:cNvPr id="4" name="TextBox 3"/>
          <p:cNvSpPr txBox="1"/>
          <p:nvPr/>
        </p:nvSpPr>
        <p:spPr>
          <a:xfrm>
            <a:off x="7306523" y="-76200"/>
            <a:ext cx="1685077" cy="369332"/>
          </a:xfrm>
          <a:prstGeom prst="rect">
            <a:avLst/>
          </a:prstGeom>
          <a:noFill/>
        </p:spPr>
        <p:txBody>
          <a:bodyPr wrap="none" rtlCol="0">
            <a:spAutoFit/>
          </a:bodyPr>
          <a:lstStyle/>
          <a:p>
            <a:r>
              <a:rPr lang="en-US" dirty="0" smtClean="0">
                <a:solidFill>
                  <a:srgbClr val="C00000"/>
                </a:solidFill>
                <a:latin typeface="Comic Sans MS" panose="030F0702030302020204" pitchFamily="66" charset="0"/>
              </a:rPr>
              <a:t>NPO develops</a:t>
            </a:r>
            <a:endParaRPr lang="en-US" dirty="0">
              <a:solidFill>
                <a:srgbClr val="C00000"/>
              </a:solidFill>
              <a:latin typeface="Comic Sans MS" panose="030F0702030302020204" pitchFamily="66" charset="0"/>
            </a:endParaRPr>
          </a:p>
        </p:txBody>
      </p:sp>
      <p:sp>
        <p:nvSpPr>
          <p:cNvPr id="7" name="TextBox 6"/>
          <p:cNvSpPr txBox="1"/>
          <p:nvPr/>
        </p:nvSpPr>
        <p:spPr>
          <a:xfrm>
            <a:off x="4876800" y="1545103"/>
            <a:ext cx="1281120" cy="369332"/>
          </a:xfrm>
          <a:prstGeom prst="rect">
            <a:avLst/>
          </a:prstGeom>
          <a:noFill/>
        </p:spPr>
        <p:txBody>
          <a:bodyPr wrap="none" rtlCol="0">
            <a:spAutoFit/>
          </a:bodyPr>
          <a:lstStyle/>
          <a:p>
            <a:r>
              <a:rPr lang="en-US" dirty="0" smtClean="0">
                <a:solidFill>
                  <a:srgbClr val="C00000"/>
                </a:solidFill>
                <a:latin typeface="Comic Sans MS" panose="030F0702030302020204" pitchFamily="66" charset="0"/>
              </a:rPr>
              <a:t>NPO -&gt;VM</a:t>
            </a:r>
            <a:endParaRPr lang="en-US" dirty="0">
              <a:solidFill>
                <a:srgbClr val="C00000"/>
              </a:solidFill>
              <a:latin typeface="Comic Sans MS" panose="030F0702030302020204" pitchFamily="66" charset="0"/>
            </a:endParaRPr>
          </a:p>
        </p:txBody>
      </p:sp>
      <p:sp>
        <p:nvSpPr>
          <p:cNvPr id="8" name="TextBox 7"/>
          <p:cNvSpPr txBox="1"/>
          <p:nvPr/>
        </p:nvSpPr>
        <p:spPr>
          <a:xfrm>
            <a:off x="5397629" y="1905000"/>
            <a:ext cx="712054"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PMM</a:t>
            </a:r>
            <a:endParaRPr lang="en-US" dirty="0">
              <a:solidFill>
                <a:srgbClr val="FF0000"/>
              </a:solidFill>
              <a:latin typeface="Comic Sans MS" panose="030F0702030302020204" pitchFamily="66" charset="0"/>
            </a:endParaRPr>
          </a:p>
        </p:txBody>
      </p:sp>
      <p:sp>
        <p:nvSpPr>
          <p:cNvPr id="6" name="Oval 5"/>
          <p:cNvSpPr/>
          <p:nvPr/>
        </p:nvSpPr>
        <p:spPr>
          <a:xfrm>
            <a:off x="7010400" y="2514600"/>
            <a:ext cx="609600" cy="304800"/>
          </a:xfrm>
          <a:prstGeom prst="ellipse">
            <a:avLst/>
          </a:prstGeom>
          <a:noFill/>
          <a:ln>
            <a:solidFill>
              <a:srgbClr val="E10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72400" y="2514600"/>
            <a:ext cx="609600" cy="304800"/>
          </a:xfrm>
          <a:prstGeom prst="ellipse">
            <a:avLst/>
          </a:prstGeom>
          <a:noFill/>
          <a:ln>
            <a:solidFill>
              <a:srgbClr val="E10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3032" y="4572000"/>
            <a:ext cx="3951768" cy="923330"/>
          </a:xfrm>
          <a:prstGeom prst="rect">
            <a:avLst/>
          </a:prstGeom>
          <a:solidFill>
            <a:schemeClr val="bg2">
              <a:lumMod val="90000"/>
            </a:schemeClr>
          </a:solidFill>
        </p:spPr>
        <p:txBody>
          <a:bodyPr wrap="square" rtlCol="0">
            <a:spAutoFit/>
          </a:bodyPr>
          <a:lstStyle/>
          <a:p>
            <a:r>
              <a:rPr lang="en-US" dirty="0" smtClean="0">
                <a:latin typeface="Comic Sans MS" panose="030F0702030302020204" pitchFamily="66" charset="0"/>
              </a:rPr>
              <a:t>Zonal tropical SST grad increases -&gt; WWB</a:t>
            </a:r>
          </a:p>
          <a:p>
            <a:r>
              <a:rPr lang="en-US" dirty="0">
                <a:latin typeface="Comic Sans MS" panose="030F0702030302020204" pitchFamily="66" charset="0"/>
              </a:rPr>
              <a:t>-&gt; </a:t>
            </a:r>
            <a:r>
              <a:rPr lang="en-US" dirty="0" err="1">
                <a:latin typeface="Comic Sans MS" panose="030F0702030302020204" pitchFamily="66" charset="0"/>
              </a:rPr>
              <a:t>Bjerknes</a:t>
            </a:r>
            <a:r>
              <a:rPr lang="en-US" dirty="0">
                <a:latin typeface="Comic Sans MS" panose="030F0702030302020204" pitchFamily="66" charset="0"/>
              </a:rPr>
              <a:t> </a:t>
            </a:r>
            <a:r>
              <a:rPr lang="en-US" dirty="0" smtClean="0">
                <a:latin typeface="Comic Sans MS" panose="030F0702030302020204" pitchFamily="66" charset="0"/>
              </a:rPr>
              <a:t>feedback</a:t>
            </a:r>
            <a:endParaRPr lang="en-US" dirty="0">
              <a:latin typeface="Comic Sans MS" panose="030F0702030302020204" pitchFamily="66" charset="0"/>
            </a:endParaRPr>
          </a:p>
        </p:txBody>
      </p:sp>
      <p:sp>
        <p:nvSpPr>
          <p:cNvPr id="12" name="文字方塊 11"/>
          <p:cNvSpPr txBox="1"/>
          <p:nvPr/>
        </p:nvSpPr>
        <p:spPr>
          <a:xfrm>
            <a:off x="1798339" y="6412468"/>
            <a:ext cx="2154757" cy="369332"/>
          </a:xfrm>
          <a:prstGeom prst="rect">
            <a:avLst/>
          </a:prstGeom>
          <a:noFill/>
        </p:spPr>
        <p:txBody>
          <a:bodyPr wrap="none" rtlCol="0">
            <a:spAutoFit/>
          </a:bodyPr>
          <a:lstStyle/>
          <a:p>
            <a:r>
              <a:rPr lang="en-US" altLang="zh-TW" dirty="0" smtClean="0">
                <a:latin typeface="Comic Sans MS" panose="030F0702030302020204" pitchFamily="66" charset="0"/>
              </a:rPr>
              <a:t>Ding et al. (2015a)</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92907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6" grpId="0" animBg="1"/>
      <p:bldP spid="10"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445" y="0"/>
            <a:ext cx="5485555" cy="6858000"/>
          </a:xfrm>
          <a:prstGeom prst="rect">
            <a:avLst/>
          </a:prstGeom>
        </p:spPr>
      </p:pic>
      <p:sp>
        <p:nvSpPr>
          <p:cNvPr id="5" name="矩形 4"/>
          <p:cNvSpPr/>
          <p:nvPr/>
        </p:nvSpPr>
        <p:spPr>
          <a:xfrm>
            <a:off x="152400" y="838200"/>
            <a:ext cx="2743200" cy="1477328"/>
          </a:xfrm>
          <a:prstGeom prst="rect">
            <a:avLst/>
          </a:prstGeom>
        </p:spPr>
        <p:txBody>
          <a:bodyPr wrap="square">
            <a:spAutoFit/>
          </a:bodyPr>
          <a:lstStyle/>
          <a:p>
            <a:r>
              <a:rPr lang="en-US" altLang="zh-TW" dirty="0" smtClean="0">
                <a:solidFill>
                  <a:srgbClr val="FF0000"/>
                </a:solidFill>
                <a:latin typeface="Comic Sans MS" panose="030F0702030302020204" pitchFamily="66" charset="0"/>
              </a:rPr>
              <a:t>3-mon-averaged</a:t>
            </a:r>
          </a:p>
          <a:p>
            <a:r>
              <a:rPr lang="en-US" altLang="zh-TW" dirty="0" smtClean="0">
                <a:solidFill>
                  <a:srgbClr val="FF0000"/>
                </a:solidFill>
                <a:latin typeface="Comic Sans MS" panose="030F0702030302020204" pitchFamily="66" charset="0"/>
              </a:rPr>
              <a:t>SST (shaded),</a:t>
            </a:r>
          </a:p>
          <a:p>
            <a:r>
              <a:rPr lang="en-US" altLang="zh-TW" dirty="0" smtClean="0">
                <a:solidFill>
                  <a:srgbClr val="FF0000"/>
                </a:solidFill>
                <a:latin typeface="Comic Sans MS" panose="030F0702030302020204" pitchFamily="66" charset="0"/>
              </a:rPr>
              <a:t>SLP (contours) and</a:t>
            </a:r>
          </a:p>
          <a:p>
            <a:r>
              <a:rPr lang="en-US" altLang="zh-TW" dirty="0" smtClean="0">
                <a:solidFill>
                  <a:srgbClr val="FF0000"/>
                </a:solidFill>
                <a:latin typeface="Comic Sans MS" panose="030F0702030302020204" pitchFamily="66" charset="0"/>
              </a:rPr>
              <a:t>surface wind anomalies in 2014.</a:t>
            </a:r>
            <a:endParaRPr lang="zh-TW" altLang="en-US" dirty="0">
              <a:solidFill>
                <a:srgbClr val="FF0000"/>
              </a:solidFill>
              <a:latin typeface="Comic Sans MS" panose="030F0702030302020204" pitchFamily="66" charset="0"/>
            </a:endParaRPr>
          </a:p>
        </p:txBody>
      </p:sp>
      <p:pic>
        <p:nvPicPr>
          <p:cNvPr id="4" name="Picture 2" descr="Godzilla and Gamera become friends by MCsau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3" y="2444220"/>
            <a:ext cx="27971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69571" y="4603704"/>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TW" sz="2000" dirty="0" smtClean="0">
                <a:latin typeface="Comic Sans MS" panose="030F0702030302020204" pitchFamily="66" charset="0"/>
                <a:ea typeface="新細明體" panose="02020500000000000000" pitchFamily="18" charset="-120"/>
              </a:rPr>
              <a:t>Warm Blob and </a:t>
            </a:r>
            <a:r>
              <a:rPr lang="en-US" altLang="zh-TW" sz="2000" dirty="0">
                <a:latin typeface="Comic Sans MS" panose="030F0702030302020204" pitchFamily="66" charset="0"/>
                <a:ea typeface="新細明體" panose="02020500000000000000" pitchFamily="18" charset="-120"/>
              </a:rPr>
              <a:t>El </a:t>
            </a:r>
            <a:r>
              <a:rPr lang="en-US" altLang="zh-TW" sz="2000" dirty="0" smtClean="0">
                <a:latin typeface="Comic Sans MS" panose="030F0702030302020204" pitchFamily="66" charset="0"/>
                <a:ea typeface="新細明體" panose="02020500000000000000" pitchFamily="18" charset="-120"/>
              </a:rPr>
              <a:t>Niño are related!</a:t>
            </a:r>
            <a:endParaRPr lang="en-US" altLang="zh-TW" sz="2000" dirty="0">
              <a:latin typeface="Comic Sans MS" panose="030F0702030302020204" pitchFamily="66" charset="0"/>
              <a:ea typeface="新細明體" panose="02020500000000000000" pitchFamily="18" charset="-120"/>
            </a:endParaRPr>
          </a:p>
        </p:txBody>
      </p:sp>
      <p:grpSp>
        <p:nvGrpSpPr>
          <p:cNvPr id="9" name="群組 8"/>
          <p:cNvGrpSpPr/>
          <p:nvPr/>
        </p:nvGrpSpPr>
        <p:grpSpPr>
          <a:xfrm>
            <a:off x="4736398" y="457200"/>
            <a:ext cx="826202" cy="685800"/>
            <a:chOff x="4114800" y="228600"/>
            <a:chExt cx="762000" cy="685800"/>
          </a:xfrm>
        </p:grpSpPr>
        <p:sp>
          <p:nvSpPr>
            <p:cNvPr id="2" name="橢圓 1"/>
            <p:cNvSpPr/>
            <p:nvPr/>
          </p:nvSpPr>
          <p:spPr>
            <a:xfrm>
              <a:off x="4114800" y="228600"/>
              <a:ext cx="762000" cy="304800"/>
            </a:xfrm>
            <a:prstGeom prst="ellipse">
              <a:avLst/>
            </a:prstGeom>
            <a:solidFill>
              <a:srgbClr val="FFFF00">
                <a:alpha val="39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114800" y="609600"/>
              <a:ext cx="762000" cy="304800"/>
            </a:xfrm>
            <a:prstGeom prst="ellipse">
              <a:avLst/>
            </a:prstGeom>
            <a:solidFill>
              <a:srgbClr val="FFFF00">
                <a:alpha val="33000"/>
              </a:srgb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7162800" y="4436533"/>
            <a:ext cx="1066800" cy="821267"/>
            <a:chOff x="6858000" y="4953000"/>
            <a:chExt cx="1295400" cy="973667"/>
          </a:xfrm>
        </p:grpSpPr>
        <p:sp>
          <p:nvSpPr>
            <p:cNvPr id="11" name="橢圓 10"/>
            <p:cNvSpPr/>
            <p:nvPr/>
          </p:nvSpPr>
          <p:spPr>
            <a:xfrm>
              <a:off x="7239000" y="4953000"/>
              <a:ext cx="914400" cy="440267"/>
            </a:xfrm>
            <a:prstGeom prst="ellipse">
              <a:avLst/>
            </a:prstGeom>
            <a:solidFill>
              <a:srgbClr val="FFFF00">
                <a:alpha val="39000"/>
              </a:srgbClr>
            </a:solidFill>
            <a:ln>
              <a:solidFill>
                <a:srgbClr val="0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6858000" y="5486400"/>
              <a:ext cx="914400" cy="440267"/>
            </a:xfrm>
            <a:prstGeom prst="ellipse">
              <a:avLst/>
            </a:prstGeom>
            <a:solidFill>
              <a:srgbClr val="FFFF00">
                <a:alpha val="39000"/>
              </a:srgbClr>
            </a:solidFill>
            <a:ln>
              <a:solidFill>
                <a:srgbClr val="000000"/>
              </a:solidFill>
              <a:prstDash val="lgDash"/>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p:cNvGrpSpPr/>
          <p:nvPr/>
        </p:nvGrpSpPr>
        <p:grpSpPr>
          <a:xfrm>
            <a:off x="4495800" y="5562600"/>
            <a:ext cx="1066800" cy="821267"/>
            <a:chOff x="6858000" y="4953000"/>
            <a:chExt cx="1295400" cy="973667"/>
          </a:xfrm>
        </p:grpSpPr>
        <p:sp>
          <p:nvSpPr>
            <p:cNvPr id="15" name="橢圓 14"/>
            <p:cNvSpPr/>
            <p:nvPr/>
          </p:nvSpPr>
          <p:spPr>
            <a:xfrm>
              <a:off x="7239000" y="4953000"/>
              <a:ext cx="914400" cy="440267"/>
            </a:xfrm>
            <a:prstGeom prst="ellipse">
              <a:avLst/>
            </a:prstGeom>
            <a:solidFill>
              <a:srgbClr val="FFFF00">
                <a:alpha val="39000"/>
              </a:srgbClr>
            </a:solidFill>
            <a:ln>
              <a:solidFill>
                <a:srgbClr val="0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6858000" y="5486400"/>
              <a:ext cx="914400" cy="440267"/>
            </a:xfrm>
            <a:prstGeom prst="ellipse">
              <a:avLst/>
            </a:prstGeom>
            <a:solidFill>
              <a:srgbClr val="FFFF00">
                <a:alpha val="39000"/>
              </a:srgbClr>
            </a:solidFill>
            <a:ln>
              <a:solidFill>
                <a:srgbClr val="000000"/>
              </a:solidFill>
              <a:prstDash val="lgDash"/>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Rectangle 1"/>
          <p:cNvSpPr>
            <a:spLocks noChangeArrowheads="1"/>
          </p:cNvSpPr>
          <p:nvPr/>
        </p:nvSpPr>
        <p:spPr bwMode="auto">
          <a:xfrm>
            <a:off x="156211" y="4957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9" name="表格 18"/>
          <p:cNvGraphicFramePr>
            <a:graphicFrameLocks noGrp="1"/>
          </p:cNvGraphicFramePr>
          <p:nvPr/>
        </p:nvGraphicFramePr>
        <p:xfrm>
          <a:off x="76200" y="5791200"/>
          <a:ext cx="3451437" cy="882225"/>
        </p:xfrm>
        <a:graphic>
          <a:graphicData uri="http://schemas.openxmlformats.org/drawingml/2006/table">
            <a:tbl>
              <a:tblPr firstRow="1" firstCol="1" bandRow="1">
                <a:tableStyleId>{5C22544A-7EE6-4342-B048-85BDC9FD1C3A}</a:tableStyleId>
              </a:tblPr>
              <a:tblGrid>
                <a:gridCol w="513225">
                  <a:extLst>
                    <a:ext uri="{9D8B030D-6E8A-4147-A177-3AD203B41FA5}">
                      <a16:colId xmlns:a16="http://schemas.microsoft.com/office/drawing/2014/main" val="1517391878"/>
                    </a:ext>
                  </a:extLst>
                </a:gridCol>
                <a:gridCol w="2938212">
                  <a:extLst>
                    <a:ext uri="{9D8B030D-6E8A-4147-A177-3AD203B41FA5}">
                      <a16:colId xmlns:a16="http://schemas.microsoft.com/office/drawing/2014/main" val="2589455532"/>
                    </a:ext>
                  </a:extLst>
                </a:gridCol>
              </a:tblGrid>
              <a:tr h="294075">
                <a:tc gridSpan="2">
                  <a:txBody>
                    <a:bodyPr/>
                    <a:lstStyle/>
                    <a:p>
                      <a:pPr fontAlgn="auto" hangingPunct="1">
                        <a:lnSpc>
                          <a:spcPct val="100000"/>
                        </a:lnSpc>
                        <a:spcAft>
                          <a:spcPts val="0"/>
                        </a:spcAft>
                      </a:pPr>
                      <a:r>
                        <a:rPr lang="en-US" sz="800" dirty="0" smtClean="0">
                          <a:effectLst/>
                          <a:latin typeface="Comic Sans MS" panose="030F0702030302020204" pitchFamily="66" charset="0"/>
                        </a:rPr>
                        <a:t>Medium </a:t>
                      </a:r>
                      <a:r>
                        <a:rPr lang="en-US" sz="800" dirty="0">
                          <a:effectLst/>
                          <a:latin typeface="Comic Sans MS" panose="030F0702030302020204" pitchFamily="66" charset="0"/>
                        </a:rPr>
                        <a:t>to strong ENSO events </a:t>
                      </a:r>
                      <a:r>
                        <a:rPr lang="en-US" sz="800" dirty="0" smtClean="0">
                          <a:effectLst/>
                          <a:latin typeface="Comic Sans MS" panose="030F0702030302020204" pitchFamily="66" charset="0"/>
                        </a:rPr>
                        <a:t>(bold: the </a:t>
                      </a:r>
                      <a:r>
                        <a:rPr lang="en-US" sz="800" dirty="0" err="1" smtClean="0">
                          <a:effectLst/>
                          <a:latin typeface="Comic Sans MS" panose="030F0702030302020204" pitchFamily="66" charset="0"/>
                        </a:rPr>
                        <a:t>SSTa</a:t>
                      </a:r>
                      <a:r>
                        <a:rPr lang="en-US" sz="800" dirty="0" smtClean="0">
                          <a:effectLst/>
                          <a:latin typeface="Comic Sans MS" panose="030F0702030302020204" pitchFamily="66" charset="0"/>
                        </a:rPr>
                        <a:t> in </a:t>
                      </a:r>
                      <a:r>
                        <a:rPr lang="en-US" sz="800" dirty="0">
                          <a:effectLst/>
                          <a:latin typeface="Comic Sans MS" panose="030F0702030302020204" pitchFamily="66" charset="0"/>
                        </a:rPr>
                        <a:t>the Blob region </a:t>
                      </a:r>
                      <a:r>
                        <a:rPr lang="en-US" sz="800" dirty="0" smtClean="0">
                          <a:effectLst/>
                          <a:latin typeface="Comic Sans MS" panose="030F0702030302020204" pitchFamily="66" charset="0"/>
                        </a:rPr>
                        <a:t>&gt;1std</a:t>
                      </a:r>
                      <a:r>
                        <a:rPr lang="en-US" sz="800" baseline="0" dirty="0" smtClean="0">
                          <a:effectLst/>
                          <a:latin typeface="Comic Sans MS" panose="030F0702030302020204" pitchFamily="66" charset="0"/>
                        </a:rPr>
                        <a:t> </a:t>
                      </a:r>
                      <a:r>
                        <a:rPr lang="en-US" sz="800" dirty="0" smtClean="0">
                          <a:effectLst/>
                          <a:latin typeface="Comic Sans MS" panose="030F0702030302020204" pitchFamily="66" charset="0"/>
                        </a:rPr>
                        <a:t>preceding </a:t>
                      </a:r>
                      <a:r>
                        <a:rPr lang="en-US" sz="800" dirty="0">
                          <a:effectLst/>
                          <a:latin typeface="Comic Sans MS" panose="030F0702030302020204" pitchFamily="66" charset="0"/>
                        </a:rPr>
                        <a:t>the </a:t>
                      </a:r>
                      <a:r>
                        <a:rPr lang="en-US" sz="800" dirty="0" smtClean="0">
                          <a:effectLst/>
                          <a:latin typeface="Comic Sans MS" panose="030F0702030302020204" pitchFamily="66" charset="0"/>
                        </a:rPr>
                        <a:t>ENSO)</a:t>
                      </a:r>
                      <a:endParaRPr lang="zh-TW" sz="800" dirty="0">
                        <a:effectLst/>
                        <a:latin typeface="Comic Sans MS" panose="030F0702030302020204" pitchFamily="66" charset="0"/>
                        <a:ea typeface="新細明體" panose="02020500000000000000" pitchFamily="18" charset="-120"/>
                      </a:endParaRPr>
                    </a:p>
                  </a:txBody>
                  <a:tcPr marL="68580" marR="68580" marT="0" marB="0"/>
                </a:tc>
                <a:tc hMerge="1">
                  <a:txBody>
                    <a:bodyPr/>
                    <a:lstStyle/>
                    <a:p>
                      <a:endParaRPr lang="zh-TW" altLang="en-US"/>
                    </a:p>
                  </a:txBody>
                  <a:tcPr/>
                </a:tc>
                <a:extLst>
                  <a:ext uri="{0D108BD9-81ED-4DB2-BD59-A6C34878D82A}">
                    <a16:rowId xmlns:a16="http://schemas.microsoft.com/office/drawing/2014/main" val="3316801133"/>
                  </a:ext>
                </a:extLst>
              </a:tr>
              <a:tr h="294075">
                <a:tc>
                  <a:txBody>
                    <a:bodyPr/>
                    <a:lstStyle/>
                    <a:p>
                      <a:pPr fontAlgn="auto" hangingPunct="1">
                        <a:lnSpc>
                          <a:spcPct val="100000"/>
                        </a:lnSpc>
                        <a:spcAft>
                          <a:spcPts val="0"/>
                        </a:spcAft>
                      </a:pPr>
                      <a:r>
                        <a:rPr lang="en-US" sz="800">
                          <a:effectLst/>
                          <a:latin typeface="Comic Sans MS" panose="030F0702030302020204" pitchFamily="66" charset="0"/>
                        </a:rPr>
                        <a:t>El Niño</a:t>
                      </a:r>
                      <a:endParaRPr lang="zh-TW" sz="800">
                        <a:effectLst/>
                        <a:latin typeface="Comic Sans MS" panose="030F0702030302020204" pitchFamily="66" charset="0"/>
                        <a:ea typeface="新細明體" panose="02020500000000000000" pitchFamily="18" charset="-120"/>
                      </a:endParaRPr>
                    </a:p>
                  </a:txBody>
                  <a:tcPr marL="68580" marR="68580" marT="0" marB="0"/>
                </a:tc>
                <a:tc>
                  <a:txBody>
                    <a:bodyPr/>
                    <a:lstStyle/>
                    <a:p>
                      <a:pPr fontAlgn="auto" hangingPunct="1">
                        <a:lnSpc>
                          <a:spcPct val="100000"/>
                        </a:lnSpc>
                        <a:spcAft>
                          <a:spcPts val="0"/>
                        </a:spcAft>
                      </a:pPr>
                      <a:r>
                        <a:rPr lang="en-US" sz="800" b="1" dirty="0">
                          <a:solidFill>
                            <a:srgbClr val="FF0000"/>
                          </a:solidFill>
                          <a:effectLst/>
                          <a:latin typeface="Comic Sans MS" panose="030F0702030302020204" pitchFamily="66" charset="0"/>
                        </a:rPr>
                        <a:t>1965/66, 1972/73,</a:t>
                      </a:r>
                      <a:r>
                        <a:rPr lang="en-US" sz="800" b="0" dirty="0">
                          <a:solidFill>
                            <a:srgbClr val="0000FF"/>
                          </a:solidFill>
                          <a:effectLst/>
                          <a:latin typeface="Comic Sans MS" panose="030F0702030302020204" pitchFamily="66" charset="0"/>
                        </a:rPr>
                        <a:t>1982/83</a:t>
                      </a:r>
                      <a:r>
                        <a:rPr lang="en-US" sz="800" b="1" dirty="0">
                          <a:solidFill>
                            <a:srgbClr val="FF0000"/>
                          </a:solidFill>
                          <a:effectLst/>
                          <a:latin typeface="Comic Sans MS" panose="030F0702030302020204" pitchFamily="66" charset="0"/>
                        </a:rPr>
                        <a:t>,1986/87, 1987/88</a:t>
                      </a:r>
                      <a:r>
                        <a:rPr lang="en-US" sz="800" b="1" dirty="0" smtClean="0">
                          <a:solidFill>
                            <a:srgbClr val="FF0000"/>
                          </a:solidFill>
                          <a:effectLst/>
                          <a:latin typeface="Comic Sans MS" panose="030F0702030302020204" pitchFamily="66" charset="0"/>
                        </a:rPr>
                        <a:t>, 1991/92</a:t>
                      </a:r>
                      <a:r>
                        <a:rPr lang="en-US" sz="800" b="1" dirty="0">
                          <a:solidFill>
                            <a:srgbClr val="FF0000"/>
                          </a:solidFill>
                          <a:effectLst/>
                          <a:latin typeface="Comic Sans MS" panose="030F0702030302020204" pitchFamily="66" charset="0"/>
                        </a:rPr>
                        <a:t>, </a:t>
                      </a:r>
                      <a:r>
                        <a:rPr lang="en-US" sz="800" b="0" dirty="0">
                          <a:solidFill>
                            <a:srgbClr val="0000FF"/>
                          </a:solidFill>
                          <a:effectLst/>
                          <a:latin typeface="Comic Sans MS" panose="030F0702030302020204" pitchFamily="66" charset="0"/>
                        </a:rPr>
                        <a:t>1997/98</a:t>
                      </a:r>
                      <a:r>
                        <a:rPr lang="en-US" sz="800" b="1" dirty="0">
                          <a:solidFill>
                            <a:srgbClr val="FF0000"/>
                          </a:solidFill>
                          <a:effectLst/>
                          <a:latin typeface="Comic Sans MS" panose="030F0702030302020204" pitchFamily="66" charset="0"/>
                        </a:rPr>
                        <a:t>, 2002/03, 2009/10, 2015/16</a:t>
                      </a:r>
                      <a:endParaRPr lang="zh-TW" sz="800" b="1" dirty="0">
                        <a:solidFill>
                          <a:srgbClr val="FF0000"/>
                        </a:solidFill>
                        <a:effectLst/>
                        <a:latin typeface="Comic Sans MS" panose="030F0702030302020204" pitchFamily="66" charset="0"/>
                        <a:ea typeface="新細明體" panose="02020500000000000000" pitchFamily="18" charset="-120"/>
                      </a:endParaRPr>
                    </a:p>
                  </a:txBody>
                  <a:tcPr marL="68580" marR="68580" marT="0" marB="0"/>
                </a:tc>
                <a:extLst>
                  <a:ext uri="{0D108BD9-81ED-4DB2-BD59-A6C34878D82A}">
                    <a16:rowId xmlns:a16="http://schemas.microsoft.com/office/drawing/2014/main" val="1181383080"/>
                  </a:ext>
                </a:extLst>
              </a:tr>
              <a:tr h="294075">
                <a:tc>
                  <a:txBody>
                    <a:bodyPr/>
                    <a:lstStyle/>
                    <a:p>
                      <a:pPr fontAlgn="auto" hangingPunct="1">
                        <a:lnSpc>
                          <a:spcPct val="100000"/>
                        </a:lnSpc>
                        <a:spcAft>
                          <a:spcPts val="0"/>
                        </a:spcAft>
                      </a:pPr>
                      <a:r>
                        <a:rPr lang="en-US" sz="800">
                          <a:effectLst/>
                          <a:latin typeface="Comic Sans MS" panose="030F0702030302020204" pitchFamily="66" charset="0"/>
                        </a:rPr>
                        <a:t>La Niña</a:t>
                      </a:r>
                      <a:endParaRPr lang="zh-TW" sz="800">
                        <a:effectLst/>
                        <a:latin typeface="Comic Sans MS" panose="030F0702030302020204" pitchFamily="66" charset="0"/>
                        <a:ea typeface="新細明體" panose="02020500000000000000" pitchFamily="18" charset="-120"/>
                      </a:endParaRPr>
                    </a:p>
                  </a:txBody>
                  <a:tcPr marL="68580" marR="68580" marT="0" marB="0"/>
                </a:tc>
                <a:tc>
                  <a:txBody>
                    <a:bodyPr/>
                    <a:lstStyle/>
                    <a:p>
                      <a:pPr fontAlgn="auto" hangingPunct="1">
                        <a:lnSpc>
                          <a:spcPct val="100000"/>
                        </a:lnSpc>
                        <a:spcAft>
                          <a:spcPts val="0"/>
                        </a:spcAft>
                      </a:pPr>
                      <a:r>
                        <a:rPr lang="en-US" sz="800" b="1" dirty="0">
                          <a:solidFill>
                            <a:srgbClr val="FF0000"/>
                          </a:solidFill>
                          <a:effectLst/>
                          <a:latin typeface="Comic Sans MS" panose="030F0702030302020204" pitchFamily="66" charset="0"/>
                        </a:rPr>
                        <a:t>1970/71, 1973/74, 1975/76, </a:t>
                      </a:r>
                      <a:r>
                        <a:rPr lang="en-US" sz="800" b="0" dirty="0">
                          <a:solidFill>
                            <a:srgbClr val="0000FF"/>
                          </a:solidFill>
                          <a:effectLst/>
                          <a:latin typeface="Comic Sans MS" panose="030F0702030302020204" pitchFamily="66" charset="0"/>
                        </a:rPr>
                        <a:t>1988/89</a:t>
                      </a:r>
                      <a:r>
                        <a:rPr lang="en-US" sz="800" b="1" dirty="0">
                          <a:solidFill>
                            <a:srgbClr val="FF0000"/>
                          </a:solidFill>
                          <a:effectLst/>
                          <a:latin typeface="Comic Sans MS" panose="030F0702030302020204" pitchFamily="66" charset="0"/>
                        </a:rPr>
                        <a:t>, 1998/99. 1999/00, 2007/08, 2010/11</a:t>
                      </a:r>
                      <a:endParaRPr lang="zh-TW" sz="800" b="1" dirty="0">
                        <a:solidFill>
                          <a:srgbClr val="FF0000"/>
                        </a:solidFill>
                        <a:effectLst/>
                        <a:latin typeface="Comic Sans MS" panose="030F0702030302020204" pitchFamily="66" charset="0"/>
                        <a:ea typeface="新細明體" panose="02020500000000000000" pitchFamily="18" charset="-120"/>
                      </a:endParaRPr>
                    </a:p>
                  </a:txBody>
                  <a:tcPr marL="68580" marR="68580" marT="0" marB="0"/>
                </a:tc>
                <a:extLst>
                  <a:ext uri="{0D108BD9-81ED-4DB2-BD59-A6C34878D82A}">
                    <a16:rowId xmlns:a16="http://schemas.microsoft.com/office/drawing/2014/main" val="2689062094"/>
                  </a:ext>
                </a:extLst>
              </a:tr>
            </a:tbl>
          </a:graphicData>
        </a:graphic>
      </p:graphicFrame>
      <p:sp>
        <p:nvSpPr>
          <p:cNvPr id="20" name="Rectangle 4"/>
          <p:cNvSpPr>
            <a:spLocks noChangeArrowheads="1"/>
          </p:cNvSpPr>
          <p:nvPr/>
        </p:nvSpPr>
        <p:spPr bwMode="auto">
          <a:xfrm>
            <a:off x="637859" y="51035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8" name="文字方塊 17"/>
          <p:cNvSpPr txBox="1"/>
          <p:nvPr/>
        </p:nvSpPr>
        <p:spPr>
          <a:xfrm>
            <a:off x="6942756" y="6480973"/>
            <a:ext cx="2201244" cy="369332"/>
          </a:xfrm>
          <a:prstGeom prst="rect">
            <a:avLst/>
          </a:prstGeom>
          <a:noFill/>
        </p:spPr>
        <p:txBody>
          <a:bodyPr wrap="none" rtlCol="0">
            <a:spAutoFit/>
          </a:bodyPr>
          <a:lstStyle/>
          <a:p>
            <a:r>
              <a:rPr lang="en-US" altLang="zh-TW" dirty="0" smtClean="0">
                <a:latin typeface="Comic Sans MS" panose="030F0702030302020204" pitchFamily="66" charset="0"/>
              </a:rPr>
              <a:t>Tseng et al. (2017)</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20725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3276600" y="1009371"/>
            <a:ext cx="5410200" cy="5002172"/>
            <a:chOff x="3095295" y="766672"/>
            <a:chExt cx="4495800" cy="4068704"/>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295" y="766672"/>
              <a:ext cx="4123665" cy="4068704"/>
            </a:xfrm>
            <a:prstGeom prst="rect">
              <a:avLst/>
            </a:prstGeom>
          </p:spPr>
        </p:pic>
        <p:cxnSp>
          <p:nvCxnSpPr>
            <p:cNvPr id="10" name="直線接點 9"/>
            <p:cNvCxnSpPr/>
            <p:nvPr/>
          </p:nvCxnSpPr>
          <p:spPr>
            <a:xfrm flipV="1">
              <a:off x="3669915" y="914400"/>
              <a:ext cx="2824681" cy="2806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182016" y="1176764"/>
              <a:ext cx="1409079" cy="369332"/>
            </a:xfrm>
            <a:prstGeom prst="rect">
              <a:avLst/>
            </a:prstGeom>
            <a:noFill/>
          </p:spPr>
          <p:txBody>
            <a:bodyPr wrap="square" rtlCol="0">
              <a:spAutoFit/>
            </a:bodyPr>
            <a:lstStyle/>
            <a:p>
              <a:r>
                <a:rPr lang="en-US" altLang="zh-TW" dirty="0" err="1" smtClean="0">
                  <a:solidFill>
                    <a:srgbClr val="C00000"/>
                  </a:solidFill>
                  <a:latin typeface="Comic Sans MS" panose="030F0702030302020204" pitchFamily="66" charset="0"/>
                </a:rPr>
                <a:t>R</a:t>
              </a:r>
              <a:r>
                <a:rPr lang="en-US" altLang="zh-TW" baseline="-25000" dirty="0" err="1" smtClean="0">
                  <a:solidFill>
                    <a:srgbClr val="C00000"/>
                  </a:solidFill>
                  <a:latin typeface="Comic Sans MS" panose="030F0702030302020204" pitchFamily="66" charset="0"/>
                </a:rPr>
                <a:t>north</a:t>
              </a:r>
              <a:r>
                <a:rPr lang="en-US" altLang="zh-TW" dirty="0" err="1" smtClean="0">
                  <a:solidFill>
                    <a:srgbClr val="C00000"/>
                  </a:solidFill>
                  <a:latin typeface="Comic Sans MS" panose="030F0702030302020204" pitchFamily="66" charset="0"/>
                </a:rPr>
                <a:t>-R</a:t>
              </a:r>
              <a:r>
                <a:rPr lang="en-US" altLang="zh-TW" baseline="-25000" dirty="0" err="1" smtClean="0">
                  <a:solidFill>
                    <a:srgbClr val="C00000"/>
                  </a:solidFill>
                  <a:latin typeface="Comic Sans MS" panose="030F0702030302020204" pitchFamily="66" charset="0"/>
                </a:rPr>
                <a:t>eq</a:t>
              </a:r>
              <a:r>
                <a:rPr lang="en-US" altLang="zh-TW" dirty="0" smtClean="0">
                  <a:solidFill>
                    <a:srgbClr val="C00000"/>
                  </a:solidFill>
                  <a:latin typeface="Comic Sans MS" panose="030F0702030302020204" pitchFamily="66" charset="0"/>
                </a:rPr>
                <a:t>=1</a:t>
              </a:r>
              <a:endParaRPr lang="zh-TW" altLang="en-US" dirty="0">
                <a:solidFill>
                  <a:srgbClr val="C00000"/>
                </a:solidFill>
                <a:latin typeface="Comic Sans MS" panose="030F0702030302020204" pitchFamily="66" charset="0"/>
              </a:endParaRPr>
            </a:p>
          </p:txBody>
        </p:sp>
      </p:grpSp>
      <p:sp>
        <p:nvSpPr>
          <p:cNvPr id="2" name="矩形 1"/>
          <p:cNvSpPr/>
          <p:nvPr/>
        </p:nvSpPr>
        <p:spPr>
          <a:xfrm>
            <a:off x="533400" y="525930"/>
            <a:ext cx="8153400" cy="830997"/>
          </a:xfrm>
          <a:prstGeom prst="rect">
            <a:avLst/>
          </a:prstGeom>
        </p:spPr>
        <p:txBody>
          <a:bodyPr wrap="square">
            <a:spAutoFit/>
          </a:bodyPr>
          <a:lstStyle/>
          <a:p>
            <a:r>
              <a:rPr lang="en-US" altLang="zh-TW" sz="2400" b="1" dirty="0">
                <a:solidFill>
                  <a:srgbClr val="0000FF"/>
                </a:solidFill>
                <a:latin typeface="Comic Sans MS" panose="030F0702030302020204" pitchFamily="66" charset="0"/>
              </a:rPr>
              <a:t>R</a:t>
            </a:r>
            <a:r>
              <a:rPr lang="en-US" altLang="zh-TW" sz="2400" b="1" dirty="0" smtClean="0">
                <a:solidFill>
                  <a:srgbClr val="0000FF"/>
                </a:solidFill>
                <a:latin typeface="Comic Sans MS" panose="030F0702030302020204" pitchFamily="66" charset="0"/>
              </a:rPr>
              <a:t>ainfall relation between </a:t>
            </a:r>
            <a:r>
              <a:rPr lang="en-US" altLang="zh-TW" sz="2400" b="1" dirty="0">
                <a:solidFill>
                  <a:srgbClr val="0000FF"/>
                </a:solidFill>
                <a:latin typeface="Comic Sans MS" panose="030F0702030302020204" pitchFamily="66" charset="0"/>
              </a:rPr>
              <a:t>the tropic </a:t>
            </a:r>
            <a:r>
              <a:rPr lang="en-US" altLang="zh-TW" sz="2400" b="1" dirty="0" smtClean="0">
                <a:solidFill>
                  <a:srgbClr val="0000FF"/>
                </a:solidFill>
                <a:latin typeface="Comic Sans MS" panose="030F0702030302020204" pitchFamily="66" charset="0"/>
              </a:rPr>
              <a:t>and </a:t>
            </a:r>
            <a:r>
              <a:rPr lang="en-US" altLang="zh-TW" sz="2400" b="1" dirty="0">
                <a:solidFill>
                  <a:srgbClr val="0000FF"/>
                </a:solidFill>
                <a:latin typeface="Comic Sans MS" panose="030F0702030302020204" pitchFamily="66" charset="0"/>
              </a:rPr>
              <a:t>the northern SFM </a:t>
            </a:r>
            <a:r>
              <a:rPr lang="en-US" altLang="zh-TW" sz="2400" b="1" dirty="0" smtClean="0">
                <a:solidFill>
                  <a:srgbClr val="0000FF"/>
                </a:solidFill>
                <a:latin typeface="Comic Sans MS" panose="030F0702030302020204" pitchFamily="66" charset="0"/>
              </a:rPr>
              <a:t>band</a:t>
            </a:r>
            <a:endParaRPr lang="zh-TW" altLang="en-US" sz="2400" b="1" dirty="0">
              <a:solidFill>
                <a:srgbClr val="0000FF"/>
              </a:solidFill>
              <a:latin typeface="Comic Sans MS" panose="030F0702030302020204" pitchFamily="66" charset="0"/>
            </a:endParaRPr>
          </a:p>
        </p:txBody>
      </p:sp>
      <p:sp>
        <p:nvSpPr>
          <p:cNvPr id="3" name="矩形 2"/>
          <p:cNvSpPr/>
          <p:nvPr/>
        </p:nvSpPr>
        <p:spPr>
          <a:xfrm>
            <a:off x="7257" y="6096000"/>
            <a:ext cx="3687228" cy="646331"/>
          </a:xfrm>
          <a:prstGeom prst="rect">
            <a:avLst/>
          </a:prstGeom>
        </p:spPr>
        <p:txBody>
          <a:bodyPr wrap="none">
            <a:spAutoFit/>
          </a:bodyPr>
          <a:lstStyle/>
          <a:p>
            <a:r>
              <a:rPr lang="en-US" altLang="zh-TW" dirty="0" smtClean="0">
                <a:solidFill>
                  <a:srgbClr val="0000FF"/>
                </a:solidFill>
                <a:latin typeface="Comic Sans MS" panose="030F0702030302020204" pitchFamily="66" charset="0"/>
              </a:rPr>
              <a:t>Tropic: 180</a:t>
            </a:r>
            <a:r>
              <a:rPr lang="en-US" altLang="zh-TW" dirty="0">
                <a:solidFill>
                  <a:srgbClr val="0000FF"/>
                </a:solidFill>
                <a:latin typeface="Comic Sans MS" panose="030F0702030302020204" pitchFamily="66" charset="0"/>
              </a:rPr>
              <a:t>°-130°W, </a:t>
            </a:r>
            <a:r>
              <a:rPr lang="en-US" altLang="zh-TW" dirty="0" smtClean="0">
                <a:solidFill>
                  <a:srgbClr val="0000FF"/>
                </a:solidFill>
                <a:latin typeface="Comic Sans MS" panose="030F0702030302020204" pitchFamily="66" charset="0"/>
              </a:rPr>
              <a:t>5°S-5°N</a:t>
            </a:r>
          </a:p>
          <a:p>
            <a:r>
              <a:rPr lang="en-US" altLang="zh-TW" dirty="0" smtClean="0">
                <a:solidFill>
                  <a:srgbClr val="0000FF"/>
                </a:solidFill>
                <a:latin typeface="Comic Sans MS" panose="030F0702030302020204" pitchFamily="66" charset="0"/>
              </a:rPr>
              <a:t>SFM band: </a:t>
            </a:r>
            <a:r>
              <a:rPr lang="en-US" altLang="zh-TW" dirty="0">
                <a:solidFill>
                  <a:srgbClr val="0000FF"/>
                </a:solidFill>
                <a:latin typeface="Comic Sans MS" panose="030F0702030302020204" pitchFamily="66" charset="0"/>
              </a:rPr>
              <a:t>180</a:t>
            </a:r>
            <a:r>
              <a:rPr lang="en-US" altLang="zh-TW" dirty="0" smtClean="0">
                <a:solidFill>
                  <a:srgbClr val="0000FF"/>
                </a:solidFill>
                <a:latin typeface="Comic Sans MS" panose="030F0702030302020204" pitchFamily="66" charset="0"/>
              </a:rPr>
              <a:t>°-</a:t>
            </a:r>
            <a:r>
              <a:rPr lang="en-US" altLang="zh-TW" dirty="0">
                <a:solidFill>
                  <a:srgbClr val="0000FF"/>
                </a:solidFill>
                <a:latin typeface="Comic Sans MS" panose="030F0702030302020204" pitchFamily="66" charset="0"/>
              </a:rPr>
              <a:t>130°W, 5</a:t>
            </a:r>
            <a:r>
              <a:rPr lang="en-US" altLang="zh-TW" dirty="0" smtClean="0">
                <a:solidFill>
                  <a:srgbClr val="0000FF"/>
                </a:solidFill>
                <a:latin typeface="Comic Sans MS" panose="030F0702030302020204" pitchFamily="66" charset="0"/>
              </a:rPr>
              <a:t>°-</a:t>
            </a:r>
            <a:r>
              <a:rPr lang="en-US" altLang="zh-TW" dirty="0">
                <a:solidFill>
                  <a:srgbClr val="0000FF"/>
                </a:solidFill>
                <a:latin typeface="Comic Sans MS" panose="030F0702030302020204" pitchFamily="66" charset="0"/>
              </a:rPr>
              <a:t>15°N</a:t>
            </a:r>
            <a:endParaRPr lang="zh-TW" altLang="en-US" dirty="0"/>
          </a:p>
        </p:txBody>
      </p:sp>
      <p:sp>
        <p:nvSpPr>
          <p:cNvPr id="4" name="文字方塊 3"/>
          <p:cNvSpPr txBox="1"/>
          <p:nvPr/>
        </p:nvSpPr>
        <p:spPr>
          <a:xfrm>
            <a:off x="345746" y="2743200"/>
            <a:ext cx="3276600" cy="1200329"/>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latin typeface="Comic Sans MS" panose="030F0702030302020204" pitchFamily="66" charset="0"/>
              </a:rPr>
              <a:t>Enhanced convection in SFM band</a:t>
            </a:r>
          </a:p>
          <a:p>
            <a:pPr marL="285750" indent="-285750">
              <a:buFont typeface="Arial" panose="020B0604020202020204" pitchFamily="34" charset="0"/>
              <a:buChar char="•"/>
            </a:pPr>
            <a:r>
              <a:rPr lang="en-US" altLang="zh-TW" dirty="0" smtClean="0">
                <a:latin typeface="Comic Sans MS" panose="030F0702030302020204" pitchFamily="66" charset="0"/>
              </a:rPr>
              <a:t>Suppressed equatorial convection</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0517955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3" cstate="print">
            <a:extLst>
              <a:ext uri="{28A0092B-C50C-407E-A947-70E740481C1C}">
                <a14:useLocalDpi xmlns:a14="http://schemas.microsoft.com/office/drawing/2010/main" val="0"/>
              </a:ext>
            </a:extLst>
          </a:blip>
          <a:stretch>
            <a:fillRect/>
          </a:stretch>
        </p:blipFill>
        <p:spPr>
          <a:xfrm rot="5400000">
            <a:off x="723900" y="800101"/>
            <a:ext cx="5105401" cy="6096000"/>
          </a:xfrm>
          <a:prstGeom prst="rect">
            <a:avLst/>
          </a:prstGeom>
        </p:spPr>
      </p:pic>
      <p:sp>
        <p:nvSpPr>
          <p:cNvPr id="3" name="矩形 2"/>
          <p:cNvSpPr/>
          <p:nvPr/>
        </p:nvSpPr>
        <p:spPr>
          <a:xfrm>
            <a:off x="126700" y="644890"/>
            <a:ext cx="6575839" cy="461665"/>
          </a:xfrm>
          <a:prstGeom prst="rect">
            <a:avLst/>
          </a:prstGeom>
        </p:spPr>
        <p:txBody>
          <a:bodyPr wrap="none">
            <a:spAutoFit/>
          </a:bodyPr>
          <a:lstStyle/>
          <a:p>
            <a:r>
              <a:rPr lang="en-US" altLang="zh-TW" sz="2400" b="1" dirty="0" err="1" smtClean="0">
                <a:solidFill>
                  <a:srgbClr val="0000FF"/>
                </a:solidFill>
                <a:latin typeface="Comic Sans MS" panose="030F0702030302020204" pitchFamily="66" charset="0"/>
              </a:rPr>
              <a:t>Bjerknes</a:t>
            </a:r>
            <a:r>
              <a:rPr lang="en-US" altLang="zh-TW" sz="2400" b="1" dirty="0" smtClean="0">
                <a:solidFill>
                  <a:srgbClr val="0000FF"/>
                </a:solidFill>
                <a:latin typeface="Comic Sans MS" panose="030F0702030302020204" pitchFamily="66" charset="0"/>
              </a:rPr>
              <a:t> Feedback before and after 2000</a:t>
            </a:r>
            <a:endParaRPr lang="en-US" altLang="zh-TW" sz="2400" b="1" dirty="0">
              <a:solidFill>
                <a:srgbClr val="0000FF"/>
              </a:solidFill>
              <a:latin typeface="Comic Sans MS" panose="030F0702030302020204" pitchFamily="66" charset="0"/>
              <a:hlinkClick r:id="rId4"/>
            </a:endParaRPr>
          </a:p>
        </p:txBody>
      </p:sp>
      <p:sp>
        <p:nvSpPr>
          <p:cNvPr id="4" name="文字方塊 3"/>
          <p:cNvSpPr txBox="1"/>
          <p:nvPr/>
        </p:nvSpPr>
        <p:spPr>
          <a:xfrm>
            <a:off x="7010400" y="6465341"/>
            <a:ext cx="1755609" cy="369332"/>
          </a:xfrm>
          <a:prstGeom prst="rect">
            <a:avLst/>
          </a:prstGeom>
          <a:noFill/>
        </p:spPr>
        <p:txBody>
          <a:bodyPr wrap="none" rtlCol="0">
            <a:spAutoFit/>
          </a:bodyPr>
          <a:lstStyle/>
          <a:p>
            <a:r>
              <a:rPr lang="en-US" altLang="zh-TW" dirty="0" smtClean="0">
                <a:latin typeface="Comic Sans MS" panose="030F0702030302020204" pitchFamily="66" charset="0"/>
              </a:rPr>
              <a:t>Hu et al., 2017</a:t>
            </a:r>
            <a:endParaRPr lang="zh-TW" altLang="en-US" dirty="0">
              <a:latin typeface="Comic Sans MS" panose="030F0702030302020204" pitchFamily="66" charset="0"/>
            </a:endParaRPr>
          </a:p>
        </p:txBody>
      </p:sp>
      <p:sp>
        <p:nvSpPr>
          <p:cNvPr id="5" name="矩形 4"/>
          <p:cNvSpPr/>
          <p:nvPr/>
        </p:nvSpPr>
        <p:spPr>
          <a:xfrm>
            <a:off x="6248400" y="2590800"/>
            <a:ext cx="2743200" cy="923330"/>
          </a:xfrm>
          <a:prstGeom prst="rect">
            <a:avLst/>
          </a:prstGeom>
        </p:spPr>
        <p:txBody>
          <a:bodyPr wrap="square">
            <a:spAutoFit/>
          </a:bodyPr>
          <a:lstStyle/>
          <a:p>
            <a:r>
              <a:rPr lang="en-US" altLang="zh-TW" dirty="0" err="1" smtClean="0">
                <a:latin typeface="Comic Sans MS" panose="030F0702030302020204" pitchFamily="66" charset="0"/>
              </a:rPr>
              <a:t>Bjerknes</a:t>
            </a:r>
            <a:r>
              <a:rPr lang="en-US" altLang="zh-TW" dirty="0" smtClean="0">
                <a:latin typeface="Comic Sans MS" panose="030F0702030302020204" pitchFamily="66" charset="0"/>
              </a:rPr>
              <a:t> Feedback shifts northward after 2000</a:t>
            </a:r>
            <a:endParaRPr lang="zh-TW" altLang="en-US" dirty="0"/>
          </a:p>
        </p:txBody>
      </p:sp>
      <p:sp>
        <p:nvSpPr>
          <p:cNvPr id="6" name="文字方塊 5"/>
          <p:cNvSpPr txBox="1"/>
          <p:nvPr/>
        </p:nvSpPr>
        <p:spPr>
          <a:xfrm>
            <a:off x="6228184" y="4634300"/>
            <a:ext cx="2428870" cy="646331"/>
          </a:xfrm>
          <a:prstGeom prst="rect">
            <a:avLst/>
          </a:prstGeom>
          <a:noFill/>
        </p:spPr>
        <p:txBody>
          <a:bodyPr wrap="none" rtlCol="0">
            <a:spAutoFit/>
          </a:bodyPr>
          <a:lstStyle/>
          <a:p>
            <a:r>
              <a:rPr lang="en-US" altLang="zh-TW" dirty="0" smtClean="0">
                <a:latin typeface="Comic Sans MS" panose="030F0702030302020204" pitchFamily="66" charset="0"/>
              </a:rPr>
              <a:t>Shading: 2000-2016</a:t>
            </a:r>
          </a:p>
          <a:p>
            <a:r>
              <a:rPr lang="en-US" altLang="zh-TW" dirty="0" smtClean="0">
                <a:latin typeface="Comic Sans MS" panose="030F0702030302020204" pitchFamily="66" charset="0"/>
              </a:rPr>
              <a:t>Contours: 1979-1999</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6138643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522" y="914400"/>
            <a:ext cx="4253947" cy="2617039"/>
          </a:xfrm>
          <a:prstGeom prst="rect">
            <a:avLst/>
          </a:prstGeom>
        </p:spPr>
      </p:pic>
      <p:grpSp>
        <p:nvGrpSpPr>
          <p:cNvPr id="83" name="群組 82"/>
          <p:cNvGrpSpPr/>
          <p:nvPr/>
        </p:nvGrpSpPr>
        <p:grpSpPr>
          <a:xfrm>
            <a:off x="158129" y="609600"/>
            <a:ext cx="3525624" cy="2590800"/>
            <a:chOff x="-1933684" y="1585665"/>
            <a:chExt cx="3525624" cy="2590800"/>
          </a:xfrm>
        </p:grpSpPr>
        <p:sp>
          <p:nvSpPr>
            <p:cNvPr id="19" name="矩形 18"/>
            <p:cNvSpPr/>
            <p:nvPr/>
          </p:nvSpPr>
          <p:spPr>
            <a:xfrm>
              <a:off x="-1547186" y="2462033"/>
              <a:ext cx="2790334" cy="1561709"/>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0" name="流程圖: 資料 19"/>
            <p:cNvSpPr/>
            <p:nvPr/>
          </p:nvSpPr>
          <p:spPr>
            <a:xfrm>
              <a:off x="-1933684" y="2081820"/>
              <a:ext cx="3525624" cy="791852"/>
            </a:xfrm>
            <a:prstGeom prst="flowChartInputOutput">
              <a:avLst/>
            </a:prstGeom>
            <a:solidFill>
              <a:srgbClr val="CC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1" name="橢圓 20"/>
            <p:cNvSpPr/>
            <p:nvPr/>
          </p:nvSpPr>
          <p:spPr>
            <a:xfrm>
              <a:off x="-453677" y="2308063"/>
              <a:ext cx="1527143" cy="339365"/>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latin typeface="Times New Roman" panose="02020603050405020304" pitchFamily="18" charset="0"/>
                  <a:cs typeface="Times New Roman" panose="02020603050405020304" pitchFamily="18" charset="0"/>
                </a:rPr>
                <a:t>SSTa(-)</a:t>
              </a:r>
              <a:endParaRPr lang="zh-TW" altLang="en-US" dirty="0">
                <a:solidFill>
                  <a:schemeClr val="bg1"/>
                </a:solidFill>
                <a:latin typeface="Times New Roman" panose="02020603050405020304" pitchFamily="18" charset="0"/>
                <a:cs typeface="Times New Roman" panose="02020603050405020304" pitchFamily="18" charset="0"/>
              </a:endParaRPr>
            </a:p>
          </p:txBody>
        </p:sp>
        <p:grpSp>
          <p:nvGrpSpPr>
            <p:cNvPr id="30" name="群組 29"/>
            <p:cNvGrpSpPr/>
            <p:nvPr/>
          </p:nvGrpSpPr>
          <p:grpSpPr>
            <a:xfrm rot="10800000">
              <a:off x="-1368076" y="2348911"/>
              <a:ext cx="735291" cy="243526"/>
              <a:chOff x="5667079" y="1833511"/>
              <a:chExt cx="735291" cy="243526"/>
            </a:xfrm>
          </p:grpSpPr>
          <p:cxnSp>
            <p:nvCxnSpPr>
              <p:cNvPr id="22" name="直線單箭頭接點 21"/>
              <p:cNvCxnSpPr/>
              <p:nvPr/>
            </p:nvCxnSpPr>
            <p:spPr>
              <a:xfrm>
                <a:off x="5667079" y="1962345"/>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3" name="直線單箭頭接點 22"/>
              <p:cNvCxnSpPr/>
              <p:nvPr/>
            </p:nvCxnSpPr>
            <p:spPr>
              <a:xfrm>
                <a:off x="5819479" y="2077037"/>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a:off x="5839903" y="1833511"/>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grpSp>
        <p:cxnSp>
          <p:nvCxnSpPr>
            <p:cNvPr id="25" name="直線接點 24"/>
            <p:cNvCxnSpPr/>
            <p:nvPr/>
          </p:nvCxnSpPr>
          <p:spPr>
            <a:xfrm>
              <a:off x="-1547186" y="3379577"/>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flipV="1">
              <a:off x="-1537759" y="3002504"/>
              <a:ext cx="2790334" cy="755716"/>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40" name="文字方塊 39"/>
            <p:cNvSpPr txBox="1"/>
            <p:nvPr/>
          </p:nvSpPr>
          <p:spPr>
            <a:xfrm>
              <a:off x="-1245375" y="1978794"/>
              <a:ext cx="346570" cy="369332"/>
            </a:xfrm>
            <a:prstGeom prst="rect">
              <a:avLst/>
            </a:prstGeom>
            <a:noFill/>
            <a:ln>
              <a:noFill/>
            </a:ln>
          </p:spPr>
          <p:txBody>
            <a:bodyPr wrap="none" rtlCol="0">
              <a:spAutoFit/>
            </a:bodyPr>
            <a:lstStyle/>
            <a:p>
              <a:r>
                <a:rPr lang="el-GR" altLang="zh-TW"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solidFill>
                  <a:schemeClr val="bg1"/>
                </a:solidFill>
                <a:latin typeface="Times New Roman" panose="02020603050405020304" pitchFamily="18" charset="0"/>
                <a:cs typeface="Times New Roman" panose="02020603050405020304" pitchFamily="18" charset="0"/>
              </a:endParaRPr>
            </a:p>
          </p:txBody>
        </p:sp>
        <p:sp>
          <p:nvSpPr>
            <p:cNvPr id="57" name="文字方塊 56"/>
            <p:cNvSpPr txBox="1"/>
            <p:nvPr/>
          </p:nvSpPr>
          <p:spPr>
            <a:xfrm>
              <a:off x="-1482213" y="1585665"/>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60" name="向上箭號 59"/>
            <p:cNvSpPr/>
            <p:nvPr/>
          </p:nvSpPr>
          <p:spPr>
            <a:xfrm rot="12709921">
              <a:off x="-187328" y="1746007"/>
              <a:ext cx="439130" cy="433711"/>
            </a:xfrm>
            <a:prstGeom prst="up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61" name="向上箭號 60"/>
            <p:cNvSpPr/>
            <p:nvPr/>
          </p:nvSpPr>
          <p:spPr>
            <a:xfrm rot="2019222">
              <a:off x="-729242" y="2623317"/>
              <a:ext cx="439130" cy="433711"/>
            </a:xfrm>
            <a:prstGeom prst="up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77" name="文字方塊 76"/>
            <p:cNvSpPr txBox="1"/>
            <p:nvPr/>
          </p:nvSpPr>
          <p:spPr>
            <a:xfrm rot="16200000">
              <a:off x="-2361898" y="3371180"/>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3200400"/>
            <a:ext cx="3767655" cy="3450635"/>
          </a:xfrm>
          <a:prstGeom prst="rect">
            <a:avLst/>
          </a:prstGeom>
        </p:spPr>
      </p:pic>
      <p:cxnSp>
        <p:nvCxnSpPr>
          <p:cNvPr id="11" name="直線接點 10"/>
          <p:cNvCxnSpPr/>
          <p:nvPr/>
        </p:nvCxnSpPr>
        <p:spPr>
          <a:xfrm flipV="1">
            <a:off x="7707086" y="1066800"/>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508668" y="3440668"/>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18</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97" name="文字方塊 96"/>
          <p:cNvSpPr txBox="1"/>
          <p:nvPr/>
        </p:nvSpPr>
        <p:spPr>
          <a:xfrm>
            <a:off x="557573" y="4780651"/>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18</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31" name="文字方塊 2"/>
          <p:cNvSpPr txBox="1"/>
          <p:nvPr/>
        </p:nvSpPr>
        <p:spPr>
          <a:xfrm>
            <a:off x="7195343" y="3730126"/>
            <a:ext cx="1034257" cy="369332"/>
          </a:xfrm>
          <a:prstGeom prst="rect">
            <a:avLst/>
          </a:prstGeom>
          <a:noFill/>
        </p:spPr>
        <p:txBody>
          <a:bodyPr wrap="none" rtlCol="0">
            <a:spAutoFit/>
          </a:bodyPr>
          <a:lstStyle/>
          <a:p>
            <a:r>
              <a:rPr lang="en-US" altLang="zh-TW" dirty="0" smtClean="0">
                <a:latin typeface="Comic Sans MS" panose="030F0702030302020204" pitchFamily="66" charset="0"/>
              </a:rPr>
              <a:t>SST lag</a:t>
            </a:r>
            <a:endParaRPr lang="zh-TW" altLang="en-US" dirty="0">
              <a:latin typeface="Comic Sans MS" panose="030F0702030302020204" pitchFamily="66" charset="0"/>
            </a:endParaRPr>
          </a:p>
        </p:txBody>
      </p:sp>
      <p:sp>
        <p:nvSpPr>
          <p:cNvPr id="32" name="文字方塊 3"/>
          <p:cNvSpPr txBox="1"/>
          <p:nvPr/>
        </p:nvSpPr>
        <p:spPr>
          <a:xfrm>
            <a:off x="5149278" y="3745468"/>
            <a:ext cx="1175322" cy="369332"/>
          </a:xfrm>
          <a:prstGeom prst="rect">
            <a:avLst/>
          </a:prstGeom>
          <a:noFill/>
        </p:spPr>
        <p:txBody>
          <a:bodyPr wrap="none" rtlCol="0">
            <a:spAutoFit/>
          </a:bodyPr>
          <a:lstStyle/>
          <a:p>
            <a:r>
              <a:rPr lang="en-US" altLang="zh-TW" dirty="0" smtClean="0">
                <a:latin typeface="Comic Sans MS" panose="030F0702030302020204" pitchFamily="66" charset="0"/>
              </a:rPr>
              <a:t>SST lead</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52726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08" y="5325300"/>
            <a:ext cx="4000392" cy="1343722"/>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608" y="785491"/>
            <a:ext cx="4000392" cy="1343722"/>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3608" y="2298761"/>
            <a:ext cx="4000392" cy="1343722"/>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3608" y="3812031"/>
            <a:ext cx="4000392" cy="1343722"/>
          </a:xfrm>
          <a:prstGeom prst="rect">
            <a:avLst/>
          </a:prstGeom>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560" y="785491"/>
            <a:ext cx="4000392" cy="1343722"/>
          </a:xfrm>
          <a:prstGeom prst="rect">
            <a:avLst/>
          </a:prstGeom>
        </p:spPr>
      </p:pic>
      <p:pic>
        <p:nvPicPr>
          <p:cNvPr id="4" name="圖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560" y="2298761"/>
            <a:ext cx="4000392" cy="1343722"/>
          </a:xfrm>
          <a:prstGeom prst="rect">
            <a:avLst/>
          </a:prstGeom>
        </p:spPr>
      </p:pic>
      <p:pic>
        <p:nvPicPr>
          <p:cNvPr id="5" name="圖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560" y="3812031"/>
            <a:ext cx="4000392" cy="1343722"/>
          </a:xfrm>
          <a:prstGeom prst="rect">
            <a:avLst/>
          </a:prstGeom>
        </p:spPr>
      </p:pic>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560" y="5325300"/>
            <a:ext cx="4000392" cy="1343722"/>
          </a:xfrm>
          <a:prstGeom prst="rect">
            <a:avLst/>
          </a:prstGeom>
        </p:spPr>
      </p:pic>
      <p:pic>
        <p:nvPicPr>
          <p:cNvPr id="11" name="圖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9786" y="6666348"/>
            <a:ext cx="4967643" cy="267852"/>
          </a:xfrm>
          <a:prstGeom prst="rect">
            <a:avLst/>
          </a:prstGeom>
        </p:spPr>
      </p:pic>
      <p:sp>
        <p:nvSpPr>
          <p:cNvPr id="12" name="文字方塊 11"/>
          <p:cNvSpPr txBox="1"/>
          <p:nvPr/>
        </p:nvSpPr>
        <p:spPr>
          <a:xfrm>
            <a:off x="3025233" y="488867"/>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MAM(0)</a:t>
            </a:r>
            <a:endParaRPr lang="zh-TW" altLang="en-US" b="1" dirty="0">
              <a:latin typeface="Comic Sans MS" panose="030F0702030302020204" pitchFamily="66" charset="0"/>
            </a:endParaRPr>
          </a:p>
        </p:txBody>
      </p:sp>
      <p:sp>
        <p:nvSpPr>
          <p:cNvPr id="13" name="文字方塊 12"/>
          <p:cNvSpPr txBox="1"/>
          <p:nvPr/>
        </p:nvSpPr>
        <p:spPr>
          <a:xfrm>
            <a:off x="3025233" y="2066764"/>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JJA(0)</a:t>
            </a:r>
            <a:endParaRPr lang="zh-TW" altLang="en-US" b="1" dirty="0">
              <a:latin typeface="Comic Sans MS" panose="030F0702030302020204" pitchFamily="66" charset="0"/>
            </a:endParaRPr>
          </a:p>
        </p:txBody>
      </p:sp>
      <p:sp>
        <p:nvSpPr>
          <p:cNvPr id="14" name="文字方塊 13"/>
          <p:cNvSpPr txBox="1"/>
          <p:nvPr/>
        </p:nvSpPr>
        <p:spPr>
          <a:xfrm>
            <a:off x="3025233" y="361147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SON(0)</a:t>
            </a:r>
            <a:endParaRPr lang="zh-TW" altLang="en-US" b="1" dirty="0">
              <a:latin typeface="Comic Sans MS" panose="030F0702030302020204" pitchFamily="66" charset="0"/>
            </a:endParaRPr>
          </a:p>
        </p:txBody>
      </p:sp>
      <p:sp>
        <p:nvSpPr>
          <p:cNvPr id="15" name="文字方塊 14"/>
          <p:cNvSpPr txBox="1"/>
          <p:nvPr/>
        </p:nvSpPr>
        <p:spPr>
          <a:xfrm>
            <a:off x="3001307" y="5096561"/>
            <a:ext cx="1833624"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D(0)JF(1)</a:t>
            </a:r>
            <a:endParaRPr lang="zh-TW" altLang="en-US" b="1" dirty="0">
              <a:latin typeface="Comic Sans MS" panose="030F0702030302020204" pitchFamily="66" charset="0"/>
            </a:endParaRPr>
          </a:p>
        </p:txBody>
      </p:sp>
      <p:sp>
        <p:nvSpPr>
          <p:cNvPr id="16" name="文字方塊 15"/>
          <p:cNvSpPr txBox="1"/>
          <p:nvPr/>
        </p:nvSpPr>
        <p:spPr>
          <a:xfrm>
            <a:off x="7227150" y="480379"/>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MAM(1)</a:t>
            </a:r>
            <a:endParaRPr lang="zh-TW" altLang="en-US" b="1" dirty="0">
              <a:latin typeface="Comic Sans MS" panose="030F0702030302020204" pitchFamily="66" charset="0"/>
            </a:endParaRPr>
          </a:p>
        </p:txBody>
      </p:sp>
      <p:sp>
        <p:nvSpPr>
          <p:cNvPr id="17" name="文字方塊 16"/>
          <p:cNvSpPr txBox="1"/>
          <p:nvPr/>
        </p:nvSpPr>
        <p:spPr>
          <a:xfrm>
            <a:off x="7227150" y="205827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JJA(1)</a:t>
            </a:r>
            <a:endParaRPr lang="zh-TW" altLang="en-US" b="1" dirty="0">
              <a:latin typeface="Comic Sans MS" panose="030F0702030302020204" pitchFamily="66" charset="0"/>
            </a:endParaRPr>
          </a:p>
        </p:txBody>
      </p:sp>
      <p:sp>
        <p:nvSpPr>
          <p:cNvPr id="18" name="文字方塊 17"/>
          <p:cNvSpPr txBox="1"/>
          <p:nvPr/>
        </p:nvSpPr>
        <p:spPr>
          <a:xfrm>
            <a:off x="7227150" y="3602986"/>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SON(1)</a:t>
            </a:r>
            <a:endParaRPr lang="zh-TW" altLang="en-US" b="1" dirty="0">
              <a:latin typeface="Comic Sans MS" panose="030F0702030302020204" pitchFamily="66" charset="0"/>
            </a:endParaRPr>
          </a:p>
        </p:txBody>
      </p:sp>
      <p:sp>
        <p:nvSpPr>
          <p:cNvPr id="19" name="文字方塊 18"/>
          <p:cNvSpPr txBox="1"/>
          <p:nvPr/>
        </p:nvSpPr>
        <p:spPr>
          <a:xfrm>
            <a:off x="7203224" y="5088073"/>
            <a:ext cx="1833624"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D(1)JF(2)</a:t>
            </a:r>
            <a:endParaRPr lang="zh-TW" altLang="en-US" b="1" dirty="0">
              <a:latin typeface="Comic Sans MS" panose="030F0702030302020204" pitchFamily="66" charset="0"/>
            </a:endParaRPr>
          </a:p>
        </p:txBody>
      </p:sp>
      <p:sp>
        <p:nvSpPr>
          <p:cNvPr id="21" name="文字方塊 20"/>
          <p:cNvSpPr txBox="1"/>
          <p:nvPr/>
        </p:nvSpPr>
        <p:spPr>
          <a:xfrm>
            <a:off x="46693" y="533400"/>
            <a:ext cx="3001307" cy="830997"/>
          </a:xfrm>
          <a:prstGeom prst="rect">
            <a:avLst/>
          </a:prstGeom>
          <a:noFill/>
        </p:spPr>
        <p:txBody>
          <a:bodyPr wrap="square" rtlCol="0">
            <a:spAutoFit/>
          </a:bodyPr>
          <a:lstStyle/>
          <a:p>
            <a:r>
              <a:rPr lang="en-US" altLang="zh-TW" sz="2400" b="1" dirty="0" smtClean="0">
                <a:solidFill>
                  <a:srgbClr val="0000FF"/>
                </a:solidFill>
                <a:latin typeface="Comic Sans MS" panose="030F0702030302020204" pitchFamily="66" charset="0"/>
              </a:rPr>
              <a:t>one-winter</a:t>
            </a:r>
            <a:r>
              <a:rPr lang="zh-TW" altLang="en-US" sz="2400" b="1" dirty="0" smtClean="0">
                <a:solidFill>
                  <a:srgbClr val="0000FF"/>
                </a:solidFill>
                <a:latin typeface="Comic Sans MS" panose="030F0702030302020204" pitchFamily="66" charset="0"/>
              </a:rPr>
              <a:t> </a:t>
            </a:r>
            <a:r>
              <a:rPr lang="en-US" altLang="zh-TW" sz="2400" b="1" dirty="0">
                <a:solidFill>
                  <a:srgbClr val="0000FF"/>
                </a:solidFill>
                <a:latin typeface="Comic Sans MS" panose="030F0702030302020204" pitchFamily="66" charset="0"/>
              </a:rPr>
              <a:t>El</a:t>
            </a:r>
            <a:r>
              <a:rPr lang="zh-TW" altLang="en-US" sz="2400" b="1" dirty="0">
                <a:solidFill>
                  <a:srgbClr val="0000FF"/>
                </a:solidFill>
                <a:latin typeface="Comic Sans MS" panose="030F0702030302020204" pitchFamily="66" charset="0"/>
              </a:rPr>
              <a:t> </a:t>
            </a:r>
            <a:r>
              <a:rPr lang="en-US" altLang="zh-TW" sz="2400" b="1" dirty="0">
                <a:solidFill>
                  <a:srgbClr val="0000FF"/>
                </a:solidFill>
                <a:latin typeface="Comic Sans MS" panose="030F0702030302020204" pitchFamily="66" charset="0"/>
              </a:rPr>
              <a:t>Niño</a:t>
            </a:r>
            <a:r>
              <a:rPr lang="zh-TW" altLang="en-US" sz="2400" b="1" dirty="0">
                <a:solidFill>
                  <a:srgbClr val="0000FF"/>
                </a:solidFill>
                <a:latin typeface="Comic Sans MS" panose="030F0702030302020204" pitchFamily="66" charset="0"/>
              </a:rPr>
              <a:t> </a:t>
            </a:r>
            <a:r>
              <a:rPr lang="en-US" altLang="zh-TW" sz="2400" b="1" dirty="0" smtClean="0">
                <a:solidFill>
                  <a:srgbClr val="0000FF"/>
                </a:solidFill>
                <a:latin typeface="Comic Sans MS" panose="030F0702030302020204" pitchFamily="66" charset="0"/>
              </a:rPr>
              <a:t>evolution</a:t>
            </a:r>
            <a:endParaRPr lang="zh-TW" altLang="en-US" sz="2400" b="1" dirty="0">
              <a:solidFill>
                <a:srgbClr val="0000FF"/>
              </a:solidFill>
              <a:latin typeface="Comic Sans MS" panose="030F0702030302020204" pitchFamily="66" charset="0"/>
            </a:endParaRPr>
          </a:p>
        </p:txBody>
      </p:sp>
      <p:sp>
        <p:nvSpPr>
          <p:cNvPr id="22" name="橢圓 21"/>
          <p:cNvSpPr/>
          <p:nvPr/>
        </p:nvSpPr>
        <p:spPr>
          <a:xfrm>
            <a:off x="6934200" y="992032"/>
            <a:ext cx="990600" cy="89669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4732956" y="1255713"/>
            <a:ext cx="2201244"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Terminate </a:t>
            </a:r>
            <a:r>
              <a:rPr lang="en-US" altLang="zh-TW" dirty="0">
                <a:solidFill>
                  <a:srgbClr val="000000"/>
                </a:solidFill>
                <a:latin typeface="Comic Sans MS" panose="030F0702030302020204" pitchFamily="66" charset="0"/>
              </a:rPr>
              <a:t>El</a:t>
            </a:r>
            <a:r>
              <a:rPr lang="zh-TW" altLang="en-US" dirty="0">
                <a:solidFill>
                  <a:srgbClr val="000000"/>
                </a:solidFill>
                <a:latin typeface="Comic Sans MS" panose="030F0702030302020204" pitchFamily="66" charset="0"/>
              </a:rPr>
              <a:t> </a:t>
            </a:r>
            <a:r>
              <a:rPr lang="en-US" altLang="zh-TW" dirty="0">
                <a:solidFill>
                  <a:srgbClr val="000000"/>
                </a:solidFill>
                <a:latin typeface="Comic Sans MS" panose="030F0702030302020204" pitchFamily="66" charset="0"/>
              </a:rPr>
              <a:t>Niño</a:t>
            </a:r>
            <a:r>
              <a:rPr lang="en-US" altLang="zh-TW" dirty="0" smtClean="0">
                <a:solidFill>
                  <a:srgbClr val="000000"/>
                </a:solidFill>
                <a:latin typeface="Comic Sans MS" panose="030F0702030302020204" pitchFamily="66" charset="0"/>
              </a:rPr>
              <a:t> </a:t>
            </a:r>
            <a:endParaRPr lang="zh-TW" altLang="en-US" dirty="0">
              <a:solidFill>
                <a:srgbClr val="000000"/>
              </a:solidFill>
              <a:latin typeface="Comic Sans MS" panose="030F0702030302020204" pitchFamily="66" charset="0"/>
            </a:endParaRPr>
          </a:p>
        </p:txBody>
      </p:sp>
      <p:sp>
        <p:nvSpPr>
          <p:cNvPr id="23" name="橢圓 22"/>
          <p:cNvSpPr/>
          <p:nvPr/>
        </p:nvSpPr>
        <p:spPr>
          <a:xfrm>
            <a:off x="2971800" y="5580305"/>
            <a:ext cx="990600" cy="89669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4251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560" y="2250603"/>
            <a:ext cx="4000392" cy="1339058"/>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60" y="3799693"/>
            <a:ext cx="4000392" cy="1339058"/>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560" y="5348780"/>
            <a:ext cx="4000392" cy="1339058"/>
          </a:xfrm>
          <a:prstGeom prst="rect">
            <a:avLst/>
          </a:prstGeom>
        </p:spPr>
      </p:pic>
      <p:sp>
        <p:nvSpPr>
          <p:cNvPr id="5" name="文字方塊 4"/>
          <p:cNvSpPr txBox="1"/>
          <p:nvPr/>
        </p:nvSpPr>
        <p:spPr>
          <a:xfrm>
            <a:off x="3286522" y="40106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2014</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MAM</a:t>
            </a:r>
            <a:endParaRPr lang="zh-TW" altLang="en-US" b="1" dirty="0">
              <a:latin typeface="Comic Sans MS" panose="030F0702030302020204" pitchFamily="66" charset="0"/>
            </a:endParaRPr>
          </a:p>
        </p:txBody>
      </p:sp>
      <p:sp>
        <p:nvSpPr>
          <p:cNvPr id="6" name="文字方塊 5"/>
          <p:cNvSpPr txBox="1"/>
          <p:nvPr/>
        </p:nvSpPr>
        <p:spPr>
          <a:xfrm>
            <a:off x="3286522" y="195015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2014</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JJA</a:t>
            </a:r>
            <a:endParaRPr lang="zh-TW" altLang="en-US" b="1" dirty="0">
              <a:latin typeface="Comic Sans MS" panose="030F0702030302020204" pitchFamily="66" charset="0"/>
            </a:endParaRPr>
          </a:p>
        </p:txBody>
      </p:sp>
      <p:sp>
        <p:nvSpPr>
          <p:cNvPr id="7" name="文字方塊 6"/>
          <p:cNvSpPr txBox="1"/>
          <p:nvPr/>
        </p:nvSpPr>
        <p:spPr>
          <a:xfrm>
            <a:off x="3286522" y="3499244"/>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2014</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SON</a:t>
            </a:r>
            <a:endParaRPr lang="zh-TW" altLang="en-US" b="1" dirty="0">
              <a:latin typeface="Comic Sans MS" panose="030F0702030302020204" pitchFamily="66" charset="0"/>
            </a:endParaRPr>
          </a:p>
        </p:txBody>
      </p:sp>
      <p:sp>
        <p:nvSpPr>
          <p:cNvPr id="8" name="文字方塊 7"/>
          <p:cNvSpPr txBox="1"/>
          <p:nvPr/>
        </p:nvSpPr>
        <p:spPr>
          <a:xfrm>
            <a:off x="3262595" y="5048333"/>
            <a:ext cx="2185983"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2014</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D</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2015</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JF</a:t>
            </a:r>
            <a:endParaRPr lang="zh-TW" altLang="en-US" b="1" dirty="0">
              <a:latin typeface="Comic Sans MS" panose="030F0702030302020204" pitchFamily="66" charset="0"/>
            </a:endParaRPr>
          </a:p>
        </p:txBody>
      </p:sp>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560" y="701514"/>
            <a:ext cx="4000392" cy="1339058"/>
          </a:xfrm>
          <a:prstGeom prst="rect">
            <a:avLst/>
          </a:prstGeom>
        </p:spPr>
      </p:pic>
      <p:sp>
        <p:nvSpPr>
          <p:cNvPr id="10" name="文字方塊 9"/>
          <p:cNvSpPr txBox="1"/>
          <p:nvPr/>
        </p:nvSpPr>
        <p:spPr>
          <a:xfrm>
            <a:off x="7286570" y="40106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2015</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MAM</a:t>
            </a:r>
            <a:endParaRPr lang="zh-TW" altLang="en-US" b="1" dirty="0">
              <a:latin typeface="Comic Sans MS" panose="030F0702030302020204" pitchFamily="66" charset="0"/>
            </a:endParaRPr>
          </a:p>
        </p:txBody>
      </p:sp>
      <p:sp>
        <p:nvSpPr>
          <p:cNvPr id="11" name="文字方塊 10"/>
          <p:cNvSpPr txBox="1"/>
          <p:nvPr/>
        </p:nvSpPr>
        <p:spPr>
          <a:xfrm>
            <a:off x="7286570" y="1950155"/>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2015</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JJA</a:t>
            </a:r>
            <a:endParaRPr lang="zh-TW" altLang="en-US" b="1" dirty="0">
              <a:latin typeface="Comic Sans MS" panose="030F0702030302020204" pitchFamily="66" charset="0"/>
            </a:endParaRPr>
          </a:p>
        </p:txBody>
      </p:sp>
      <p:sp>
        <p:nvSpPr>
          <p:cNvPr id="12" name="文字方塊 11"/>
          <p:cNvSpPr txBox="1"/>
          <p:nvPr/>
        </p:nvSpPr>
        <p:spPr>
          <a:xfrm>
            <a:off x="7286570" y="3499244"/>
            <a:ext cx="1666931" cy="369332"/>
          </a:xfrm>
          <a:prstGeom prst="rect">
            <a:avLst/>
          </a:prstGeom>
          <a:noFill/>
        </p:spPr>
        <p:txBody>
          <a:bodyPr wrap="square" rtlCol="0">
            <a:spAutoFit/>
          </a:bodyPr>
          <a:lstStyle/>
          <a:p>
            <a:pPr algn="ctr"/>
            <a:r>
              <a:rPr lang="en-US" altLang="zh-TW" b="1" dirty="0" smtClean="0">
                <a:latin typeface="Comic Sans MS" panose="030F0702030302020204" pitchFamily="66" charset="0"/>
              </a:rPr>
              <a:t>2015</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SON</a:t>
            </a:r>
            <a:endParaRPr lang="zh-TW" altLang="en-US" b="1" dirty="0">
              <a:latin typeface="Comic Sans MS" panose="030F0702030302020204" pitchFamily="66" charset="0"/>
            </a:endParaRPr>
          </a:p>
        </p:txBody>
      </p:sp>
      <p:sp>
        <p:nvSpPr>
          <p:cNvPr id="13" name="文字方塊 12"/>
          <p:cNvSpPr txBox="1"/>
          <p:nvPr/>
        </p:nvSpPr>
        <p:spPr>
          <a:xfrm>
            <a:off x="7262644" y="5048333"/>
            <a:ext cx="1833624" cy="646331"/>
          </a:xfrm>
          <a:prstGeom prst="rect">
            <a:avLst/>
          </a:prstGeom>
          <a:noFill/>
        </p:spPr>
        <p:txBody>
          <a:bodyPr wrap="square" rtlCol="0">
            <a:spAutoFit/>
          </a:bodyPr>
          <a:lstStyle/>
          <a:p>
            <a:pPr algn="ctr"/>
            <a:r>
              <a:rPr lang="en-US" altLang="zh-TW" b="1" dirty="0" smtClean="0">
                <a:latin typeface="Comic Sans MS" panose="030F0702030302020204" pitchFamily="66" charset="0"/>
              </a:rPr>
              <a:t>2015</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D</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2016</a:t>
            </a:r>
            <a:r>
              <a:rPr lang="zh-TW" altLang="en-US" b="1" dirty="0" smtClean="0">
                <a:latin typeface="Comic Sans MS" panose="030F0702030302020204" pitchFamily="66" charset="0"/>
              </a:rPr>
              <a:t> </a:t>
            </a:r>
            <a:r>
              <a:rPr lang="en-US" altLang="zh-TW" b="1" dirty="0" smtClean="0">
                <a:latin typeface="Comic Sans MS" panose="030F0702030302020204" pitchFamily="66" charset="0"/>
              </a:rPr>
              <a:t>JF</a:t>
            </a:r>
            <a:endParaRPr lang="zh-TW" altLang="en-US" b="1" dirty="0">
              <a:latin typeface="Comic Sans MS" panose="030F0702030302020204" pitchFamily="66" charset="0"/>
            </a:endParaRPr>
          </a:p>
        </p:txBody>
      </p:sp>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3608" y="701514"/>
            <a:ext cx="4000392" cy="1339058"/>
          </a:xfrm>
          <a:prstGeom prst="rect">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3608" y="3799693"/>
            <a:ext cx="4000392" cy="1339058"/>
          </a:xfrm>
          <a:prstGeom prst="rect">
            <a:avLst/>
          </a:prstGeom>
        </p:spPr>
      </p:pic>
      <p:pic>
        <p:nvPicPr>
          <p:cNvPr id="16" name="圖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3608" y="5348780"/>
            <a:ext cx="4000392" cy="1339058"/>
          </a:xfrm>
          <a:prstGeom prst="rect">
            <a:avLst/>
          </a:prstGeom>
        </p:spPr>
      </p:pic>
      <p:pic>
        <p:nvPicPr>
          <p:cNvPr id="17" name="圖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3608" y="2250603"/>
            <a:ext cx="4000392" cy="1339058"/>
          </a:xfrm>
          <a:prstGeom prst="rect">
            <a:avLst/>
          </a:prstGeom>
        </p:spPr>
      </p:pic>
      <p:pic>
        <p:nvPicPr>
          <p:cNvPr id="18" name="圖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77024" y="6705600"/>
            <a:ext cx="4967643" cy="267852"/>
          </a:xfrm>
          <a:prstGeom prst="rect">
            <a:avLst/>
          </a:prstGeom>
        </p:spPr>
      </p:pic>
      <p:sp>
        <p:nvSpPr>
          <p:cNvPr id="25" name="橢圓 24"/>
          <p:cNvSpPr/>
          <p:nvPr/>
        </p:nvSpPr>
        <p:spPr>
          <a:xfrm>
            <a:off x="6934200" y="914400"/>
            <a:ext cx="990600" cy="89669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2971800" y="5502673"/>
            <a:ext cx="990600" cy="89669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0488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0" y="685800"/>
            <a:ext cx="9067800" cy="6172200"/>
          </a:xfrm>
        </p:spPr>
        <p:txBody>
          <a:bodyPr>
            <a:normAutofit fontScale="92500"/>
          </a:bodyPr>
          <a:lstStyle/>
          <a:p>
            <a:pPr marL="0" indent="0">
              <a:buNone/>
            </a:pPr>
            <a:r>
              <a:rPr lang="en-US" altLang="zh-TW" dirty="0" smtClean="0">
                <a:solidFill>
                  <a:srgbClr val="FF0000"/>
                </a:solidFill>
                <a:latin typeface="Comic Sans MS" panose="030F0702030302020204" pitchFamily="66" charset="0"/>
              </a:rPr>
              <a:t>Conclusion</a:t>
            </a:r>
          </a:p>
          <a:p>
            <a:pPr marL="0" indent="0">
              <a:buNone/>
            </a:pPr>
            <a:r>
              <a:rPr lang="en-US" altLang="zh-TW" dirty="0" smtClean="0">
                <a:latin typeface="Comic Sans MS" panose="030F0702030302020204" pitchFamily="66" charset="0"/>
              </a:rPr>
              <a:t>Yes, it seems the 2017/18 </a:t>
            </a:r>
            <a:r>
              <a:rPr lang="en-US" altLang="zh-TW" dirty="0">
                <a:latin typeface="Comic Sans MS" panose="030F0702030302020204" pitchFamily="66" charset="0"/>
              </a:rPr>
              <a:t>El Niño </a:t>
            </a:r>
            <a:r>
              <a:rPr lang="en-US" altLang="zh-TW" dirty="0" smtClean="0">
                <a:latin typeface="Comic Sans MS" panose="030F0702030302020204" pitchFamily="66" charset="0"/>
              </a:rPr>
              <a:t>will continue…… (let’s wait and see)</a:t>
            </a:r>
          </a:p>
          <a:p>
            <a:pPr marL="0" indent="0">
              <a:buNone/>
            </a:pPr>
            <a:endParaRPr lang="en-US" altLang="zh-TW" dirty="0" smtClean="0">
              <a:latin typeface="Comic Sans MS" panose="030F0702030302020204" pitchFamily="66" charset="0"/>
            </a:endParaRPr>
          </a:p>
          <a:p>
            <a:pPr marL="0" indent="0">
              <a:spcBef>
                <a:spcPts val="1200"/>
              </a:spcBef>
              <a:buNone/>
            </a:pPr>
            <a:r>
              <a:rPr lang="en-US" altLang="zh-TW" b="1" dirty="0" smtClean="0">
                <a:latin typeface="Comic Sans MS" panose="030F0702030302020204" pitchFamily="66" charset="0"/>
              </a:rPr>
              <a:t>Characteristics:</a:t>
            </a:r>
          </a:p>
          <a:p>
            <a:pPr>
              <a:spcBef>
                <a:spcPts val="1200"/>
              </a:spcBef>
            </a:pPr>
            <a:r>
              <a:rPr lang="en-US" altLang="zh-TW" dirty="0" smtClean="0">
                <a:latin typeface="Comic Sans MS" panose="030F0702030302020204" pitchFamily="66" charset="0"/>
              </a:rPr>
              <a:t>The </a:t>
            </a:r>
            <a:r>
              <a:rPr lang="en-US" altLang="zh-TW" dirty="0">
                <a:latin typeface="Comic Sans MS" panose="030F0702030302020204" pitchFamily="66" charset="0"/>
              </a:rPr>
              <a:t>prolonged El Niño accounts for 1/4 El Niño events and may become more common in the 21</a:t>
            </a:r>
            <a:r>
              <a:rPr lang="en-US" altLang="zh-TW" baseline="30000" dirty="0">
                <a:latin typeface="Comic Sans MS" panose="030F0702030302020204" pitchFamily="66" charset="0"/>
              </a:rPr>
              <a:t>st</a:t>
            </a:r>
            <a:r>
              <a:rPr lang="en-US" altLang="zh-TW" dirty="0">
                <a:latin typeface="Comic Sans MS" panose="030F0702030302020204" pitchFamily="66" charset="0"/>
              </a:rPr>
              <a:t> century due to the shift of </a:t>
            </a:r>
            <a:r>
              <a:rPr lang="en-US" altLang="zh-TW" dirty="0" err="1">
                <a:latin typeface="Comic Sans MS" panose="030F0702030302020204" pitchFamily="66" charset="0"/>
              </a:rPr>
              <a:t>Bjerknes</a:t>
            </a:r>
            <a:r>
              <a:rPr lang="en-US" altLang="zh-TW" dirty="0">
                <a:latin typeface="Comic Sans MS" panose="030F0702030302020204" pitchFamily="66" charset="0"/>
              </a:rPr>
              <a:t> Feedback</a:t>
            </a:r>
            <a:endParaRPr lang="zh-TW" altLang="zh-TW" dirty="0">
              <a:latin typeface="Comic Sans MS" panose="030F0702030302020204" pitchFamily="66" charset="0"/>
            </a:endParaRPr>
          </a:p>
          <a:p>
            <a:pPr lvl="0">
              <a:spcBef>
                <a:spcPts val="1200"/>
              </a:spcBef>
            </a:pPr>
            <a:r>
              <a:rPr lang="en-US" altLang="zh-TW" dirty="0">
                <a:latin typeface="Comic Sans MS" panose="030F0702030302020204" pitchFamily="66" charset="0"/>
              </a:rPr>
              <a:t>The 1</a:t>
            </a:r>
            <a:r>
              <a:rPr lang="en-US" altLang="zh-TW" baseline="30000" dirty="0">
                <a:latin typeface="Comic Sans MS" panose="030F0702030302020204" pitchFamily="66" charset="0"/>
              </a:rPr>
              <a:t>st</a:t>
            </a:r>
            <a:r>
              <a:rPr lang="en-US" altLang="zh-TW" dirty="0">
                <a:latin typeface="Comic Sans MS" panose="030F0702030302020204" pitchFamily="66" charset="0"/>
              </a:rPr>
              <a:t> year poor ocean-atmosphere coupling with insufficient discharge mechanism contributes to the prolonged El Niño</a:t>
            </a:r>
            <a:endParaRPr lang="zh-TW" altLang="zh-TW" dirty="0">
              <a:latin typeface="Comic Sans MS" panose="030F0702030302020204" pitchFamily="66" charset="0"/>
            </a:endParaRPr>
          </a:p>
          <a:p>
            <a:pPr>
              <a:spcBef>
                <a:spcPts val="1200"/>
              </a:spcBef>
            </a:pPr>
            <a:r>
              <a:rPr lang="en-US" altLang="zh-TW" dirty="0">
                <a:latin typeface="Comic Sans MS" panose="030F0702030302020204" pitchFamily="66" charset="0"/>
              </a:rPr>
              <a:t>The 1st year equatorial convection and westerlies are disrupted by a coupled meridional mode over Eastern Pacific</a:t>
            </a:r>
            <a:endParaRPr lang="zh-TW" altLang="zh-TW" dirty="0">
              <a:latin typeface="Comic Sans MS" panose="030F0702030302020204" pitchFamily="66" charset="0"/>
            </a:endParaRPr>
          </a:p>
          <a:p>
            <a:pPr lvl="0">
              <a:spcBef>
                <a:spcPts val="1200"/>
              </a:spcBef>
            </a:pPr>
            <a:r>
              <a:rPr lang="en-US" altLang="zh-TW" dirty="0">
                <a:latin typeface="Comic Sans MS" panose="030F0702030302020204" pitchFamily="66" charset="0"/>
              </a:rPr>
              <a:t>Resulting from the shift of summer tropical ITCZ and SST dipole-induced southerlies</a:t>
            </a:r>
            <a:endParaRPr lang="zh-TW" altLang="zh-TW" dirty="0">
              <a:latin typeface="Comic Sans MS" panose="030F0702030302020204" pitchFamily="66" charset="0"/>
            </a:endParaRPr>
          </a:p>
          <a:p>
            <a:endParaRPr lang="en-US" altLang="zh-TW" b="1" dirty="0" smtClean="0">
              <a:solidFill>
                <a:srgbClr val="CC6600"/>
              </a:solidFill>
              <a:latin typeface="Comic Sans MS" panose="030F0702030302020204" pitchFamily="66" charset="0"/>
            </a:endParaRPr>
          </a:p>
        </p:txBody>
      </p:sp>
    </p:spTree>
    <p:extLst>
      <p:ext uri="{BB962C8B-B14F-4D97-AF65-F5344CB8AC3E}">
        <p14:creationId xmlns:p14="http://schemas.microsoft.com/office/powerpoint/2010/main" val="275663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ä¸å°ä¸é èº¬"/>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55892" y="685800"/>
            <a:ext cx="4724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2590800" y="3733800"/>
            <a:ext cx="4176143" cy="584775"/>
          </a:xfrm>
          <a:prstGeom prst="rect">
            <a:avLst/>
          </a:prstGeom>
          <a:noFill/>
        </p:spPr>
        <p:txBody>
          <a:bodyPr wrap="none" rtlCol="0">
            <a:spAutoFit/>
          </a:bodyPr>
          <a:lstStyle/>
          <a:p>
            <a:r>
              <a:rPr lang="en-US" altLang="zh-TW" sz="3200" dirty="0" smtClean="0">
                <a:solidFill>
                  <a:srgbClr val="C00000"/>
                </a:solidFill>
                <a:latin typeface="Comic Sans MS" panose="030F0702030302020204" pitchFamily="66" charset="0"/>
              </a:rPr>
              <a:t>Thank you very much</a:t>
            </a:r>
            <a:endParaRPr lang="zh-TW" altLang="en-US" sz="3200" dirty="0">
              <a:solidFill>
                <a:srgbClr val="C00000"/>
              </a:solidFill>
              <a:latin typeface="Comic Sans MS" panose="030F0702030302020204" pitchFamily="66" charset="0"/>
            </a:endParaRPr>
          </a:p>
        </p:txBody>
      </p:sp>
      <p:pic>
        <p:nvPicPr>
          <p:cNvPr id="4" name="Picture 3" descr="C:\Users\ytseng\TEMP\11964_orig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16" t="8333" r="14583" b="20835"/>
          <a:stretch/>
        </p:blipFill>
        <p:spPr bwMode="auto">
          <a:xfrm>
            <a:off x="5334000" y="4293175"/>
            <a:ext cx="258183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46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2" y="914400"/>
            <a:ext cx="4253947" cy="2617039"/>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 y="3200400"/>
            <a:ext cx="3767655" cy="3450635"/>
          </a:xfrm>
          <a:prstGeom prst="rect">
            <a:avLst/>
          </a:prstGeom>
        </p:spPr>
      </p:pic>
      <p:grpSp>
        <p:nvGrpSpPr>
          <p:cNvPr id="27" name="群組 26"/>
          <p:cNvGrpSpPr/>
          <p:nvPr/>
        </p:nvGrpSpPr>
        <p:grpSpPr>
          <a:xfrm>
            <a:off x="155448" y="1106424"/>
            <a:ext cx="3525624" cy="2017776"/>
            <a:chOff x="4773385" y="621794"/>
            <a:chExt cx="3525624" cy="2017776"/>
          </a:xfrm>
        </p:grpSpPr>
        <p:sp>
          <p:nvSpPr>
            <p:cNvPr id="28" name="矩形 27"/>
            <p:cNvSpPr/>
            <p:nvPr/>
          </p:nvSpPr>
          <p:spPr>
            <a:xfrm>
              <a:off x="5169027" y="1005842"/>
              <a:ext cx="2790334" cy="1561709"/>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4773385" y="621794"/>
              <a:ext cx="3525624" cy="791852"/>
            </a:xfrm>
            <a:prstGeom prst="flowChartInputOutput">
              <a:avLst/>
            </a:prstGeom>
            <a:solidFill>
              <a:srgbClr val="CC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cxnSp>
          <p:nvCxnSpPr>
            <p:cNvPr id="31" name="直線接點 30"/>
            <p:cNvCxnSpPr/>
            <p:nvPr/>
          </p:nvCxnSpPr>
          <p:spPr>
            <a:xfrm>
              <a:off x="5169027" y="1883790"/>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5376573" y="729731"/>
              <a:ext cx="649537" cy="369332"/>
            </a:xfrm>
            <a:prstGeom prst="rect">
              <a:avLst/>
            </a:prstGeom>
            <a:noFill/>
            <a:ln>
              <a:noFill/>
            </a:ln>
          </p:spPr>
          <p:txBody>
            <a:bodyPr wrap="none" rtlCol="0">
              <a:spAutoFit/>
            </a:bodyPr>
            <a:lstStyle/>
            <a:p>
              <a:r>
                <a:rPr lang="el-GR" altLang="zh-TW"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33" name="矩形 32"/>
            <p:cNvSpPr/>
            <p:nvPr/>
          </p:nvSpPr>
          <p:spPr>
            <a:xfrm>
              <a:off x="6633185" y="758743"/>
              <a:ext cx="966868" cy="369332"/>
            </a:xfrm>
            <a:prstGeom prst="rect">
              <a:avLst/>
            </a:prstGeom>
            <a:ln>
              <a:noFill/>
            </a:ln>
          </p:spPr>
          <p:txBody>
            <a:bodyPr wrap="none">
              <a:spAutoFit/>
            </a:bodyPr>
            <a:lstStyle/>
            <a:p>
              <a:pPr algn="ctr"/>
              <a:r>
                <a:rPr lang="en-US" altLang="zh-TW" dirty="0" smtClean="0">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~0</a:t>
              </a:r>
              <a:endParaRPr lang="zh-TW" altLang="en-US" dirty="0">
                <a:solidFill>
                  <a:schemeClr val="tx2"/>
                </a:solidFill>
                <a:latin typeface="Times New Roman" panose="02020603050405020304" pitchFamily="18" charset="0"/>
                <a:cs typeface="Times New Roman" panose="02020603050405020304" pitchFamily="18" charset="0"/>
              </a:endParaRPr>
            </a:p>
          </p:txBody>
        </p:sp>
        <p:cxnSp>
          <p:nvCxnSpPr>
            <p:cNvPr id="34" name="直線接點 33"/>
            <p:cNvCxnSpPr/>
            <p:nvPr/>
          </p:nvCxnSpPr>
          <p:spPr>
            <a:xfrm>
              <a:off x="5169027" y="2158739"/>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36" name="文字方塊 35"/>
            <p:cNvSpPr txBox="1"/>
            <p:nvPr/>
          </p:nvSpPr>
          <p:spPr>
            <a:xfrm rot="16200000">
              <a:off x="4325667" y="1834285"/>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cxnSp>
        <p:nvCxnSpPr>
          <p:cNvPr id="37" name="直線接點 36"/>
          <p:cNvCxnSpPr/>
          <p:nvPr/>
        </p:nvCxnSpPr>
        <p:spPr>
          <a:xfrm flipV="1">
            <a:off x="7296912" y="1066800"/>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127197" y="3440668"/>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39" name="文字方塊 38"/>
          <p:cNvSpPr txBox="1"/>
          <p:nvPr/>
        </p:nvSpPr>
        <p:spPr>
          <a:xfrm>
            <a:off x="533599" y="4168080"/>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15" name="文字方塊 2"/>
          <p:cNvSpPr txBox="1"/>
          <p:nvPr/>
        </p:nvSpPr>
        <p:spPr>
          <a:xfrm>
            <a:off x="7195343" y="3730126"/>
            <a:ext cx="1034257" cy="369332"/>
          </a:xfrm>
          <a:prstGeom prst="rect">
            <a:avLst/>
          </a:prstGeom>
          <a:noFill/>
        </p:spPr>
        <p:txBody>
          <a:bodyPr wrap="none" rtlCol="0">
            <a:spAutoFit/>
          </a:bodyPr>
          <a:lstStyle/>
          <a:p>
            <a:r>
              <a:rPr lang="en-US" altLang="zh-TW" dirty="0" smtClean="0">
                <a:latin typeface="Comic Sans MS" panose="030F0702030302020204" pitchFamily="66" charset="0"/>
              </a:rPr>
              <a:t>SST lag</a:t>
            </a:r>
            <a:endParaRPr lang="zh-TW" altLang="en-US" dirty="0">
              <a:latin typeface="Comic Sans MS" panose="030F0702030302020204" pitchFamily="66" charset="0"/>
            </a:endParaRPr>
          </a:p>
        </p:txBody>
      </p:sp>
      <p:sp>
        <p:nvSpPr>
          <p:cNvPr id="17" name="文字方塊 3"/>
          <p:cNvSpPr txBox="1"/>
          <p:nvPr/>
        </p:nvSpPr>
        <p:spPr>
          <a:xfrm>
            <a:off x="5149278" y="3745468"/>
            <a:ext cx="1175322" cy="369332"/>
          </a:xfrm>
          <a:prstGeom prst="rect">
            <a:avLst/>
          </a:prstGeom>
          <a:noFill/>
        </p:spPr>
        <p:txBody>
          <a:bodyPr wrap="none" rtlCol="0">
            <a:spAutoFit/>
          </a:bodyPr>
          <a:lstStyle/>
          <a:p>
            <a:r>
              <a:rPr lang="en-US" altLang="zh-TW" dirty="0" smtClean="0">
                <a:latin typeface="Comic Sans MS" panose="030F0702030302020204" pitchFamily="66" charset="0"/>
              </a:rPr>
              <a:t>SST lead</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9660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2" y="914400"/>
            <a:ext cx="4253947" cy="2617039"/>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3200400"/>
            <a:ext cx="3767655" cy="3450635"/>
          </a:xfrm>
          <a:prstGeom prst="rect">
            <a:avLst/>
          </a:prstGeom>
        </p:spPr>
      </p:pic>
      <p:grpSp>
        <p:nvGrpSpPr>
          <p:cNvPr id="27" name="群組 26"/>
          <p:cNvGrpSpPr/>
          <p:nvPr/>
        </p:nvGrpSpPr>
        <p:grpSpPr>
          <a:xfrm>
            <a:off x="155448" y="609600"/>
            <a:ext cx="3525624" cy="2445793"/>
            <a:chOff x="4992096" y="3969143"/>
            <a:chExt cx="3525624" cy="2445793"/>
          </a:xfrm>
        </p:grpSpPr>
        <p:sp>
          <p:nvSpPr>
            <p:cNvPr id="28" name="矩形 27"/>
            <p:cNvSpPr/>
            <p:nvPr/>
          </p:nvSpPr>
          <p:spPr>
            <a:xfrm>
              <a:off x="5385288" y="4850015"/>
              <a:ext cx="2790334" cy="1561709"/>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4992096" y="4465967"/>
              <a:ext cx="3525624" cy="791852"/>
            </a:xfrm>
            <a:prstGeom prst="flowChartInputOutput">
              <a:avLst/>
            </a:prstGeom>
            <a:solidFill>
              <a:srgbClr val="CC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1" name="橢圓 30"/>
            <p:cNvSpPr/>
            <p:nvPr/>
          </p:nvSpPr>
          <p:spPr>
            <a:xfrm>
              <a:off x="6460655" y="4562293"/>
              <a:ext cx="1527143" cy="339365"/>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latin typeface="Times New Roman" panose="02020603050405020304" pitchFamily="18" charset="0"/>
                  <a:cs typeface="Times New Roman" panose="02020603050405020304" pitchFamily="18" charset="0"/>
                </a:rPr>
                <a:t>SSTa(+)</a:t>
              </a:r>
              <a:endParaRPr lang="zh-TW" altLang="en-US" dirty="0">
                <a:solidFill>
                  <a:schemeClr val="bg1"/>
                </a:solidFill>
                <a:latin typeface="Times New Roman" panose="02020603050405020304" pitchFamily="18" charset="0"/>
                <a:cs typeface="Times New Roman" panose="02020603050405020304" pitchFamily="18" charset="0"/>
              </a:endParaRPr>
            </a:p>
          </p:txBody>
        </p:sp>
        <p:cxnSp>
          <p:nvCxnSpPr>
            <p:cNvPr id="32" name="直線單箭頭接點 31"/>
            <p:cNvCxnSpPr/>
            <p:nvPr/>
          </p:nvCxnSpPr>
          <p:spPr>
            <a:xfrm>
              <a:off x="5546256" y="4731975"/>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3" name="直線單箭頭接點 32"/>
            <p:cNvCxnSpPr/>
            <p:nvPr/>
          </p:nvCxnSpPr>
          <p:spPr>
            <a:xfrm>
              <a:off x="5698656" y="4846667"/>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4" name="直線單箭頭接點 33"/>
            <p:cNvCxnSpPr/>
            <p:nvPr/>
          </p:nvCxnSpPr>
          <p:spPr>
            <a:xfrm>
              <a:off x="5719080" y="4603141"/>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5367146" y="5694248"/>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6" name="手繪多邊形 35"/>
            <p:cNvSpPr/>
            <p:nvPr/>
          </p:nvSpPr>
          <p:spPr>
            <a:xfrm>
              <a:off x="5376573" y="5339171"/>
              <a:ext cx="2790334" cy="763572"/>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7" name="文字方塊 36"/>
            <p:cNvSpPr txBox="1"/>
            <p:nvPr/>
          </p:nvSpPr>
          <p:spPr>
            <a:xfrm>
              <a:off x="5676735" y="4029961"/>
              <a:ext cx="346570" cy="369332"/>
            </a:xfrm>
            <a:prstGeom prst="rect">
              <a:avLst/>
            </a:prstGeom>
            <a:noFill/>
            <a:ln>
              <a:noFill/>
            </a:ln>
          </p:spPr>
          <p:txBody>
            <a:bodyPr wrap="none" rtlCol="0">
              <a:spAutoFit/>
            </a:bodyPr>
            <a:lstStyle/>
            <a:p>
              <a:r>
                <a:rPr lang="el-GR" altLang="zh-TW"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solidFill>
                  <a:schemeClr val="bg1"/>
                </a:solidFill>
                <a:latin typeface="Times New Roman" panose="02020603050405020304" pitchFamily="18" charset="0"/>
                <a:cs typeface="Times New Roman" panose="02020603050405020304" pitchFamily="18" charset="0"/>
              </a:endParaRPr>
            </a:p>
          </p:txBody>
        </p:sp>
        <p:sp>
          <p:nvSpPr>
            <p:cNvPr id="38" name="向上箭號 37"/>
            <p:cNvSpPr/>
            <p:nvPr/>
          </p:nvSpPr>
          <p:spPr>
            <a:xfrm rot="2107483">
              <a:off x="6822249" y="4021571"/>
              <a:ext cx="439130" cy="433711"/>
            </a:xfrm>
            <a:prstGeom prst="up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9" name="向上箭號 38"/>
            <p:cNvSpPr/>
            <p:nvPr/>
          </p:nvSpPr>
          <p:spPr>
            <a:xfrm rot="12767214">
              <a:off x="6280335" y="4898881"/>
              <a:ext cx="439130" cy="433711"/>
            </a:xfrm>
            <a:prstGeom prst="up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43" name="文字方塊 42"/>
            <p:cNvSpPr txBox="1"/>
            <p:nvPr/>
          </p:nvSpPr>
          <p:spPr>
            <a:xfrm>
              <a:off x="5449296" y="3969143"/>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45" name="文字方塊 44"/>
            <p:cNvSpPr txBox="1"/>
            <p:nvPr/>
          </p:nvSpPr>
          <p:spPr>
            <a:xfrm rot="16200000">
              <a:off x="4539778" y="5609651"/>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cxnSp>
        <p:nvCxnSpPr>
          <p:cNvPr id="46" name="直線接點 45"/>
          <p:cNvCxnSpPr/>
          <p:nvPr/>
        </p:nvCxnSpPr>
        <p:spPr>
          <a:xfrm flipV="1">
            <a:off x="6638544" y="1052948"/>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400800" y="3364992"/>
            <a:ext cx="377026"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-2</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48" name="文字方塊 47"/>
          <p:cNvSpPr txBox="1"/>
          <p:nvPr/>
        </p:nvSpPr>
        <p:spPr>
          <a:xfrm>
            <a:off x="3123154" y="4122563"/>
            <a:ext cx="300082"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2</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24" name="文字方塊 2"/>
          <p:cNvSpPr txBox="1"/>
          <p:nvPr/>
        </p:nvSpPr>
        <p:spPr>
          <a:xfrm>
            <a:off x="7195343" y="3730126"/>
            <a:ext cx="1034257" cy="369332"/>
          </a:xfrm>
          <a:prstGeom prst="rect">
            <a:avLst/>
          </a:prstGeom>
          <a:noFill/>
        </p:spPr>
        <p:txBody>
          <a:bodyPr wrap="none" rtlCol="0">
            <a:spAutoFit/>
          </a:bodyPr>
          <a:lstStyle/>
          <a:p>
            <a:r>
              <a:rPr lang="en-US" altLang="zh-TW" dirty="0" smtClean="0">
                <a:latin typeface="Comic Sans MS" panose="030F0702030302020204" pitchFamily="66" charset="0"/>
              </a:rPr>
              <a:t>SST lag</a:t>
            </a:r>
            <a:endParaRPr lang="zh-TW" altLang="en-US" dirty="0">
              <a:latin typeface="Comic Sans MS" panose="030F0702030302020204" pitchFamily="66" charset="0"/>
            </a:endParaRPr>
          </a:p>
        </p:txBody>
      </p:sp>
      <p:sp>
        <p:nvSpPr>
          <p:cNvPr id="25" name="文字方塊 3"/>
          <p:cNvSpPr txBox="1"/>
          <p:nvPr/>
        </p:nvSpPr>
        <p:spPr>
          <a:xfrm>
            <a:off x="5149278" y="3745468"/>
            <a:ext cx="1175322" cy="369332"/>
          </a:xfrm>
          <a:prstGeom prst="rect">
            <a:avLst/>
          </a:prstGeom>
          <a:noFill/>
        </p:spPr>
        <p:txBody>
          <a:bodyPr wrap="none" rtlCol="0">
            <a:spAutoFit/>
          </a:bodyPr>
          <a:lstStyle/>
          <a:p>
            <a:r>
              <a:rPr lang="en-US" altLang="zh-TW" dirty="0" smtClean="0">
                <a:latin typeface="Comic Sans MS" panose="030F0702030302020204" pitchFamily="66" charset="0"/>
              </a:rPr>
              <a:t>SST lead</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8333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2" y="914400"/>
            <a:ext cx="4253947" cy="2617039"/>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 y="3200400"/>
            <a:ext cx="3767655" cy="3450635"/>
          </a:xfrm>
          <a:prstGeom prst="rect">
            <a:avLst/>
          </a:prstGeom>
        </p:spPr>
      </p:pic>
      <p:grpSp>
        <p:nvGrpSpPr>
          <p:cNvPr id="27" name="群組 26"/>
          <p:cNvGrpSpPr/>
          <p:nvPr/>
        </p:nvGrpSpPr>
        <p:grpSpPr>
          <a:xfrm>
            <a:off x="155448" y="1106424"/>
            <a:ext cx="3525624" cy="1945757"/>
            <a:chOff x="203636" y="4775286"/>
            <a:chExt cx="3525624" cy="1945757"/>
          </a:xfrm>
        </p:grpSpPr>
        <p:sp>
          <p:nvSpPr>
            <p:cNvPr id="28" name="矩形 27"/>
            <p:cNvSpPr/>
            <p:nvPr/>
          </p:nvSpPr>
          <p:spPr>
            <a:xfrm>
              <a:off x="596828" y="5159334"/>
              <a:ext cx="2790334" cy="1561709"/>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203636" y="4775286"/>
              <a:ext cx="3525624" cy="791852"/>
            </a:xfrm>
            <a:prstGeom prst="flowChartInputOutput">
              <a:avLst/>
            </a:prstGeom>
            <a:solidFill>
              <a:srgbClr val="CC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cxnSp>
          <p:nvCxnSpPr>
            <p:cNvPr id="31" name="直線接點 30"/>
            <p:cNvCxnSpPr/>
            <p:nvPr/>
          </p:nvCxnSpPr>
          <p:spPr>
            <a:xfrm>
              <a:off x="604885" y="5954862"/>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812431" y="4794518"/>
              <a:ext cx="649537" cy="369332"/>
            </a:xfrm>
            <a:prstGeom prst="rect">
              <a:avLst/>
            </a:prstGeom>
            <a:noFill/>
            <a:ln>
              <a:noFill/>
            </a:ln>
          </p:spPr>
          <p:txBody>
            <a:bodyPr wrap="none" rtlCol="0">
              <a:spAutoFit/>
            </a:bodyPr>
            <a:lstStyle/>
            <a:p>
              <a:r>
                <a:rPr lang="el-GR" altLang="zh-TW"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33" name="矩形 32"/>
            <p:cNvSpPr/>
            <p:nvPr/>
          </p:nvSpPr>
          <p:spPr>
            <a:xfrm>
              <a:off x="2069043" y="4823530"/>
              <a:ext cx="966868" cy="369332"/>
            </a:xfrm>
            <a:prstGeom prst="rect">
              <a:avLst/>
            </a:prstGeom>
            <a:ln>
              <a:noFill/>
            </a:ln>
          </p:spPr>
          <p:txBody>
            <a:bodyPr wrap="none">
              <a:spAutoFit/>
            </a:bodyPr>
            <a:lstStyle/>
            <a:p>
              <a:pPr algn="ctr"/>
              <a:r>
                <a:rPr lang="en-US" altLang="zh-TW" dirty="0" smtClean="0">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~0</a:t>
              </a:r>
              <a:endParaRPr lang="zh-TW" altLang="en-US" dirty="0">
                <a:solidFill>
                  <a:schemeClr val="tx2"/>
                </a:solidFill>
                <a:latin typeface="Times New Roman" panose="02020603050405020304" pitchFamily="18" charset="0"/>
                <a:cs typeface="Times New Roman" panose="02020603050405020304" pitchFamily="18" charset="0"/>
              </a:endParaRPr>
            </a:p>
          </p:txBody>
        </p:sp>
        <p:cxnSp>
          <p:nvCxnSpPr>
            <p:cNvPr id="34" name="直線接點 33"/>
            <p:cNvCxnSpPr/>
            <p:nvPr/>
          </p:nvCxnSpPr>
          <p:spPr>
            <a:xfrm>
              <a:off x="604885" y="5777144"/>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35" name="文字方塊 34"/>
            <p:cNvSpPr txBox="1"/>
            <p:nvPr/>
          </p:nvSpPr>
          <p:spPr>
            <a:xfrm rot="16200000">
              <a:off x="-228719" y="5715243"/>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cxnSp>
        <p:nvCxnSpPr>
          <p:cNvPr id="36" name="直線接點 35"/>
          <p:cNvCxnSpPr/>
          <p:nvPr/>
        </p:nvCxnSpPr>
        <p:spPr>
          <a:xfrm flipV="1">
            <a:off x="6217920" y="1052948"/>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6019800" y="3364468"/>
            <a:ext cx="492443"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38" name="文字方塊 37"/>
          <p:cNvSpPr txBox="1"/>
          <p:nvPr/>
        </p:nvSpPr>
        <p:spPr>
          <a:xfrm>
            <a:off x="3042980" y="4780651"/>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18" name="文字方塊 2"/>
          <p:cNvSpPr txBox="1"/>
          <p:nvPr/>
        </p:nvSpPr>
        <p:spPr>
          <a:xfrm>
            <a:off x="7195343" y="3730126"/>
            <a:ext cx="1034257" cy="369332"/>
          </a:xfrm>
          <a:prstGeom prst="rect">
            <a:avLst/>
          </a:prstGeom>
          <a:noFill/>
        </p:spPr>
        <p:txBody>
          <a:bodyPr wrap="none" rtlCol="0">
            <a:spAutoFit/>
          </a:bodyPr>
          <a:lstStyle/>
          <a:p>
            <a:r>
              <a:rPr lang="en-US" altLang="zh-TW" dirty="0" smtClean="0">
                <a:latin typeface="Comic Sans MS" panose="030F0702030302020204" pitchFamily="66" charset="0"/>
              </a:rPr>
              <a:t>SST lag</a:t>
            </a:r>
            <a:endParaRPr lang="zh-TW" altLang="en-US" dirty="0">
              <a:latin typeface="Comic Sans MS" panose="030F0702030302020204" pitchFamily="66" charset="0"/>
            </a:endParaRPr>
          </a:p>
        </p:txBody>
      </p:sp>
      <p:sp>
        <p:nvSpPr>
          <p:cNvPr id="19" name="文字方塊 3"/>
          <p:cNvSpPr txBox="1"/>
          <p:nvPr/>
        </p:nvSpPr>
        <p:spPr>
          <a:xfrm>
            <a:off x="5149278" y="3745468"/>
            <a:ext cx="1175322" cy="369332"/>
          </a:xfrm>
          <a:prstGeom prst="rect">
            <a:avLst/>
          </a:prstGeom>
          <a:noFill/>
        </p:spPr>
        <p:txBody>
          <a:bodyPr wrap="none" rtlCol="0">
            <a:spAutoFit/>
          </a:bodyPr>
          <a:lstStyle/>
          <a:p>
            <a:r>
              <a:rPr lang="en-US" altLang="zh-TW" dirty="0" smtClean="0">
                <a:latin typeface="Comic Sans MS" panose="030F0702030302020204" pitchFamily="66" charset="0"/>
              </a:rPr>
              <a:t>SST lead</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4959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6545" y="5144300"/>
            <a:ext cx="8751409" cy="1015663"/>
          </a:xfrm>
          <a:prstGeom prst="rect">
            <a:avLst/>
          </a:prstGeom>
        </p:spPr>
        <p:txBody>
          <a:bodyPr wrap="square">
            <a:spAutoFit/>
          </a:bodyPr>
          <a:lstStyle/>
          <a:p>
            <a:pPr algn="just"/>
            <a:r>
              <a:rPr lang="en-US" altLang="zh-TW" sz="2000" dirty="0" smtClean="0">
                <a:latin typeface="Comic Sans MS" panose="030F0702030302020204" pitchFamily="66" charset="0"/>
                <a:ea typeface="新細明體" panose="02020500000000000000" pitchFamily="18" charset="-120"/>
                <a:cs typeface="Times New Roman" panose="02020603050405020304" pitchFamily="18" charset="0"/>
              </a:rPr>
              <a:t>The </a:t>
            </a:r>
            <a:r>
              <a:rPr lang="en-US" altLang="zh-TW" sz="2000" dirty="0">
                <a:latin typeface="Comic Sans MS" panose="030F0702030302020204" pitchFamily="66" charset="0"/>
                <a:ea typeface="新細明體" panose="02020500000000000000" pitchFamily="18" charset="-120"/>
                <a:cs typeface="Times New Roman" panose="02020603050405020304" pitchFamily="18" charset="0"/>
              </a:rPr>
              <a:t>corresponding timescales for the completed process (from a recharging stage to a discharged stage) are </a:t>
            </a:r>
            <a:r>
              <a:rPr lang="en-US" altLang="zh-TW" sz="2000" dirty="0" smtClean="0">
                <a:latin typeface="Comic Sans MS" panose="030F0702030302020204" pitchFamily="66" charset="0"/>
                <a:ea typeface="新細明體" panose="02020500000000000000" pitchFamily="18" charset="-120"/>
                <a:cs typeface="Times New Roman" panose="02020603050405020304" pitchFamily="18" charset="0"/>
              </a:rPr>
              <a:t>8, 10, 2 </a:t>
            </a:r>
            <a:r>
              <a:rPr lang="en-US" altLang="zh-TW" sz="2000" dirty="0">
                <a:latin typeface="Comic Sans MS" panose="030F0702030302020204" pitchFamily="66" charset="0"/>
                <a:ea typeface="新細明體" panose="02020500000000000000" pitchFamily="18" charset="-120"/>
                <a:cs typeface="Times New Roman" panose="02020603050405020304" pitchFamily="18" charset="0"/>
              </a:rPr>
              <a:t>and </a:t>
            </a:r>
            <a:r>
              <a:rPr lang="en-US" altLang="zh-TW" sz="2000" dirty="0" smtClean="0">
                <a:latin typeface="Comic Sans MS" panose="030F0702030302020204" pitchFamily="66" charset="0"/>
                <a:ea typeface="新細明體" panose="02020500000000000000" pitchFamily="18" charset="-120"/>
                <a:cs typeface="Times New Roman" panose="02020603050405020304" pitchFamily="18" charset="0"/>
              </a:rPr>
              <a:t>8 </a:t>
            </a:r>
            <a:r>
              <a:rPr lang="en-US" altLang="zh-TW" sz="2000" dirty="0">
                <a:latin typeface="Comic Sans MS" panose="030F0702030302020204" pitchFamily="66" charset="0"/>
                <a:ea typeface="新細明體" panose="02020500000000000000" pitchFamily="18" charset="-120"/>
                <a:cs typeface="Times New Roman" panose="02020603050405020304" pitchFamily="18" charset="0"/>
              </a:rPr>
              <a:t>months, respectively.</a:t>
            </a:r>
            <a:endParaRPr lang="zh-TW" altLang="en-US" sz="2000" dirty="0">
              <a:latin typeface="Comic Sans MS" panose="030F0702030302020204" pitchFamily="66" charset="0"/>
              <a:cs typeface="Times New Roman" panose="02020603050405020304" pitchFamily="18" charset="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007" y="1371600"/>
            <a:ext cx="4253947" cy="283836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5" y="609600"/>
            <a:ext cx="4400197" cy="4534700"/>
          </a:xfrm>
          <a:prstGeom prst="rect">
            <a:avLst/>
          </a:prstGeom>
        </p:spPr>
      </p:pic>
      <p:sp>
        <p:nvSpPr>
          <p:cNvPr id="5" name="矩形 4"/>
          <p:cNvSpPr/>
          <p:nvPr/>
        </p:nvSpPr>
        <p:spPr>
          <a:xfrm>
            <a:off x="252877" y="6159963"/>
            <a:ext cx="8722260" cy="523220"/>
          </a:xfrm>
          <a:prstGeom prst="rect">
            <a:avLst/>
          </a:prstGeom>
        </p:spPr>
        <p:txBody>
          <a:bodyPr wrap="none">
            <a:spAutoFit/>
          </a:bodyPr>
          <a:lstStyle/>
          <a:p>
            <a:r>
              <a:rPr lang="en-US" altLang="zh-TW" sz="2800" b="1" u="sng" dirty="0" smtClean="0">
                <a:solidFill>
                  <a:srgbClr val="C00000"/>
                </a:solidFill>
                <a:latin typeface="Comic Sans MS" panose="030F0702030302020204" pitchFamily="66" charset="0"/>
              </a:rPr>
              <a:t>But this is only based on the statistical analysis!</a:t>
            </a:r>
            <a:endParaRPr lang="zh-TW" altLang="en-US" sz="2800" b="1" u="sng"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427589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394" y="2590800"/>
            <a:ext cx="7300396" cy="523220"/>
          </a:xfrm>
          <a:prstGeom prst="rect">
            <a:avLst/>
          </a:prstGeom>
        </p:spPr>
        <p:txBody>
          <a:bodyPr wrap="none">
            <a:spAutoFit/>
          </a:bodyPr>
          <a:lstStyle/>
          <a:p>
            <a:pPr algn="ctr"/>
            <a:r>
              <a:rPr lang="en-US" altLang="zh-TW" sz="2800" b="1" dirty="0" smtClean="0">
                <a:solidFill>
                  <a:srgbClr val="000000"/>
                </a:solidFill>
                <a:latin typeface="Comic Sans MS" panose="030F0702030302020204" pitchFamily="66" charset="0"/>
              </a:rPr>
              <a:t>What’s the latest tropical ocean status?</a:t>
            </a:r>
            <a:endParaRPr lang="zh-TW" altLang="en-US" sz="2800" dirty="0">
              <a:solidFill>
                <a:srgbClr val="000000"/>
              </a:solidFill>
            </a:endParaRPr>
          </a:p>
        </p:txBody>
      </p:sp>
    </p:spTree>
    <p:extLst>
      <p:ext uri="{BB962C8B-B14F-4D97-AF65-F5344CB8AC3E}">
        <p14:creationId xmlns:p14="http://schemas.microsoft.com/office/powerpoint/2010/main" val="20682570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973" t="3183" r="5412" b="14595"/>
          <a:stretch/>
        </p:blipFill>
        <p:spPr>
          <a:xfrm>
            <a:off x="152400" y="963613"/>
            <a:ext cx="5334000" cy="5638800"/>
          </a:xfrm>
          <a:prstGeom prst="rect">
            <a:avLst/>
          </a:prstGeom>
        </p:spPr>
      </p:pic>
      <p:sp>
        <p:nvSpPr>
          <p:cNvPr id="7173" name="Text Box 5"/>
          <p:cNvSpPr txBox="1">
            <a:spLocks noChangeArrowheads="1"/>
          </p:cNvSpPr>
          <p:nvPr/>
        </p:nvSpPr>
        <p:spPr bwMode="auto">
          <a:xfrm>
            <a:off x="5622924" y="887413"/>
            <a:ext cx="3368675" cy="2936831"/>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1000"/>
              </a:lnSpc>
              <a:spcBef>
                <a:spcPts val="625"/>
              </a:spcBef>
              <a:buClr>
                <a:srgbClr val="000000"/>
              </a:buClr>
              <a:buFont typeface="Verdana" pitchFamily="34" charset="0"/>
              <a:buChar char="-"/>
            </a:pPr>
            <a:r>
              <a:rPr lang="en-US" altLang="en-US" sz="1400" b="1" dirty="0" smtClean="0">
                <a:latin typeface="Comic Sans MS" panose="030F0702030302020204" pitchFamily="66" charset="0"/>
                <a:ea typeface="Verdana" panose="020B0604030504040204" pitchFamily="34" charset="0"/>
                <a:cs typeface="Times New Roman" pitchFamily="18" charset="0"/>
              </a:rPr>
              <a:t>SSTs near </a:t>
            </a:r>
            <a:r>
              <a:rPr lang="en-US" altLang="en-US" sz="1400" b="1" dirty="0">
                <a:latin typeface="Comic Sans MS" panose="030F0702030302020204" pitchFamily="66" charset="0"/>
                <a:ea typeface="Verdana" panose="020B0604030504040204" pitchFamily="34" charset="0"/>
                <a:cs typeface="Times New Roman" pitchFamily="18" charset="0"/>
              </a:rPr>
              <a:t>normal in the tropical Pacific with small positive (negative) anomalies in the west (east</a:t>
            </a:r>
            <a:r>
              <a:rPr lang="en-US" altLang="en-US" sz="1400" b="1" dirty="0" smtClean="0">
                <a:latin typeface="Comic Sans MS" panose="030F0702030302020204" pitchFamily="66" charset="0"/>
                <a:ea typeface="Verdana" panose="020B0604030504040204" pitchFamily="34" charset="0"/>
                <a:cs typeface="Times New Roman" pitchFamily="18" charset="0"/>
              </a:rPr>
              <a:t>); A PMM structure</a:t>
            </a:r>
            <a:r>
              <a:rPr lang="en-GB" altLang="en-US" sz="1400" b="1" dirty="0" smtClean="0">
                <a:solidFill>
                  <a:srgbClr val="000000"/>
                </a:solidFill>
                <a:latin typeface="Comic Sans MS" panose="030F0702030302020204" pitchFamily="66" charset="0"/>
                <a:ea typeface="Verdana" panose="020B0604030504040204" pitchFamily="34" charset="0"/>
                <a:cs typeface="Times New Roman" pitchFamily="18" charset="0"/>
              </a:rPr>
              <a:t>. </a:t>
            </a:r>
          </a:p>
          <a:p>
            <a:pPr eaLnBrk="1" hangingPunct="1">
              <a:lnSpc>
                <a:spcPct val="101000"/>
              </a:lnSpc>
              <a:spcBef>
                <a:spcPts val="625"/>
              </a:spcBef>
              <a:buClr>
                <a:srgbClr val="000000"/>
              </a:buClr>
              <a:buFont typeface="Verdana" pitchFamily="34" charset="0"/>
              <a:buChar char="-"/>
            </a:pPr>
            <a:r>
              <a:rPr lang="en-GB" altLang="en-US" sz="1400" b="1" dirty="0">
                <a:solidFill>
                  <a:srgbClr val="000000"/>
                </a:solidFill>
                <a:latin typeface="Comic Sans MS" panose="030F0702030302020204" pitchFamily="66" charset="0"/>
                <a:cs typeface="Times New Roman" pitchFamily="18" charset="0"/>
              </a:rPr>
              <a:t> </a:t>
            </a:r>
            <a:r>
              <a:rPr lang="en-GB" altLang="en-US" sz="1400" b="1" dirty="0" smtClean="0">
                <a:solidFill>
                  <a:srgbClr val="000000"/>
                </a:solidFill>
                <a:latin typeface="Comic Sans MS" panose="030F0702030302020204" pitchFamily="66" charset="0"/>
                <a:cs typeface="Times New Roman" pitchFamily="18" charset="0"/>
              </a:rPr>
              <a:t>Strong positive SSTAs persisted in </a:t>
            </a:r>
            <a:r>
              <a:rPr lang="en-GB" altLang="en-US" sz="1400" b="1" dirty="0" smtClean="0">
                <a:solidFill>
                  <a:srgbClr val="000000"/>
                </a:solidFill>
                <a:latin typeface="Comic Sans MS" panose="030F0702030302020204" pitchFamily="66" charset="0"/>
                <a:ea typeface="Verdana" panose="020B0604030504040204" pitchFamily="34" charset="0"/>
                <a:cs typeface="Times New Roman" pitchFamily="18" charset="0"/>
              </a:rPr>
              <a:t>the </a:t>
            </a:r>
            <a:r>
              <a:rPr lang="en-US" altLang="en-US" sz="1400" b="1" dirty="0" smtClean="0">
                <a:latin typeface="Comic Sans MS" panose="030F0702030302020204" pitchFamily="66" charset="0"/>
                <a:ea typeface="Verdana" panose="020B0604030504040204" pitchFamily="34" charset="0"/>
                <a:cs typeface="Times New Roman" pitchFamily="18" charset="0"/>
              </a:rPr>
              <a:t>NE Pacific. </a:t>
            </a:r>
            <a:endParaRPr lang="en-GB" altLang="en-US" sz="1400" b="1" dirty="0">
              <a:solidFill>
                <a:srgbClr val="000000"/>
              </a:solidFill>
              <a:latin typeface="Comic Sans MS" panose="030F0702030302020204" pitchFamily="66" charset="0"/>
              <a:ea typeface="Verdana" panose="020B0604030504040204" pitchFamily="34" charset="0"/>
              <a:cs typeface="Times New Roman" pitchFamily="18" charset="0"/>
            </a:endParaRPr>
          </a:p>
          <a:p>
            <a:pPr eaLnBrk="1" hangingPunct="1">
              <a:lnSpc>
                <a:spcPct val="101000"/>
              </a:lnSpc>
              <a:spcBef>
                <a:spcPts val="625"/>
              </a:spcBef>
              <a:buClr>
                <a:srgbClr val="000000"/>
              </a:buClr>
              <a:buFont typeface="Verdana" pitchFamily="34" charset="0"/>
              <a:buChar char="-"/>
            </a:pPr>
            <a:r>
              <a:rPr lang="en-GB" altLang="en-US" sz="1400" b="1" dirty="0" smtClean="0">
                <a:solidFill>
                  <a:srgbClr val="000000"/>
                </a:solidFill>
                <a:latin typeface="Comic Sans MS" panose="030F0702030302020204" pitchFamily="66" charset="0"/>
                <a:ea typeface="SimSun" pitchFamily="2" charset="-122"/>
                <a:cs typeface="Times New Roman" pitchFamily="18" charset="0"/>
              </a:rPr>
              <a:t> Positive SSTAs dominated in the North Atlantic</a:t>
            </a:r>
            <a:r>
              <a:rPr lang="en-GB" altLang="en-US" sz="1400" b="1" dirty="0">
                <a:solidFill>
                  <a:srgbClr val="000000"/>
                </a:solidFill>
                <a:latin typeface="Comic Sans MS" panose="030F0702030302020204" pitchFamily="66" charset="0"/>
                <a:ea typeface="SimSun" pitchFamily="2" charset="-122"/>
                <a:cs typeface="Times New Roman" pitchFamily="18" charset="0"/>
              </a:rPr>
              <a:t>.</a:t>
            </a:r>
          </a:p>
          <a:p>
            <a:pPr eaLnBrk="1" hangingPunct="1">
              <a:lnSpc>
                <a:spcPct val="101000"/>
              </a:lnSpc>
              <a:spcBef>
                <a:spcPts val="625"/>
              </a:spcBef>
              <a:buClr>
                <a:srgbClr val="000000"/>
              </a:buClr>
              <a:buFont typeface="Verdana" pitchFamily="34" charset="0"/>
              <a:buChar char="-"/>
            </a:pPr>
            <a:r>
              <a:rPr lang="en-GB" altLang="en-US" sz="1400" b="1" dirty="0" smtClean="0">
                <a:solidFill>
                  <a:srgbClr val="000000"/>
                </a:solidFill>
                <a:latin typeface="Comic Sans MS" panose="030F0702030302020204" pitchFamily="66" charset="0"/>
                <a:ea typeface="SimSun" pitchFamily="2" charset="-122"/>
                <a:cs typeface="Times New Roman" pitchFamily="18" charset="0"/>
              </a:rPr>
              <a:t>Indian </a:t>
            </a:r>
            <a:r>
              <a:rPr lang="en-GB" altLang="en-US" sz="1400" b="1" dirty="0">
                <a:solidFill>
                  <a:srgbClr val="000000"/>
                </a:solidFill>
                <a:latin typeface="Comic Sans MS" panose="030F0702030302020204" pitchFamily="66" charset="0"/>
                <a:ea typeface="SimSun" pitchFamily="2" charset="-122"/>
                <a:cs typeface="Times New Roman" pitchFamily="18" charset="0"/>
              </a:rPr>
              <a:t>Ocean, </a:t>
            </a:r>
            <a:r>
              <a:rPr lang="en-US" altLang="en-US" sz="1400" b="1" dirty="0" smtClean="0">
                <a:solidFill>
                  <a:srgbClr val="000000"/>
                </a:solidFill>
                <a:latin typeface="Comic Sans MS" panose="030F0702030302020204" pitchFamily="66" charset="0"/>
                <a:ea typeface="SimSun" pitchFamily="2" charset="-122"/>
                <a:cs typeface="Times New Roman" pitchFamily="18" charset="0"/>
              </a:rPr>
              <a:t>SSTAs </a:t>
            </a:r>
            <a:r>
              <a:rPr lang="en-US" altLang="en-US" sz="1400" b="1" dirty="0">
                <a:solidFill>
                  <a:srgbClr val="000000"/>
                </a:solidFill>
                <a:latin typeface="Comic Sans MS" panose="030F0702030302020204" pitchFamily="66" charset="0"/>
                <a:ea typeface="SimSun" pitchFamily="2" charset="-122"/>
                <a:cs typeface="Times New Roman" pitchFamily="18" charset="0"/>
              </a:rPr>
              <a:t>were </a:t>
            </a:r>
            <a:r>
              <a:rPr lang="en-US" altLang="en-US" sz="1400" b="1" dirty="0" smtClean="0">
                <a:solidFill>
                  <a:srgbClr val="000000"/>
                </a:solidFill>
                <a:latin typeface="Comic Sans MS" panose="030F0702030302020204" pitchFamily="66" charset="0"/>
                <a:ea typeface="SimSun" pitchFamily="2" charset="-122"/>
                <a:cs typeface="Times New Roman" pitchFamily="18" charset="0"/>
              </a:rPr>
              <a:t>positive in the west and central and negative in the far east, featuring the positive IOD structure.</a:t>
            </a:r>
            <a:endParaRPr lang="en-GB" altLang="en-US" sz="1400" b="1" dirty="0">
              <a:solidFill>
                <a:srgbClr val="000000"/>
              </a:solidFill>
              <a:latin typeface="Comic Sans MS" panose="030F0702030302020204" pitchFamily="66" charset="0"/>
              <a:ea typeface="SimSun" pitchFamily="2" charset="-122"/>
              <a:cs typeface="Times New Roman" pitchFamily="18" charset="0"/>
            </a:endParaRPr>
          </a:p>
        </p:txBody>
      </p:sp>
      <p:sp>
        <p:nvSpPr>
          <p:cNvPr id="7174" name="Text Box 8"/>
          <p:cNvSpPr txBox="1">
            <a:spLocks noChangeArrowheads="1"/>
          </p:cNvSpPr>
          <p:nvPr/>
        </p:nvSpPr>
        <p:spPr bwMode="auto">
          <a:xfrm>
            <a:off x="5622925" y="4316413"/>
            <a:ext cx="3368675" cy="2424639"/>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1000"/>
              </a:lnSpc>
              <a:spcBef>
                <a:spcPts val="625"/>
              </a:spcBef>
              <a:buClr>
                <a:srgbClr val="000000"/>
              </a:buClr>
              <a:buFontTx/>
              <a:buChar char="-"/>
            </a:pPr>
            <a:r>
              <a:rPr lang="en-US" sz="1400" b="1" dirty="0" smtClean="0">
                <a:latin typeface="Comic Sans MS" panose="030F0702030302020204" pitchFamily="66" charset="0"/>
                <a:ea typeface="Verdana" panose="020B0604030504040204" pitchFamily="34" charset="0"/>
                <a:cs typeface="Verdana" panose="020B0604030504040204" pitchFamily="34" charset="0"/>
              </a:rPr>
              <a:t>Negative SSTA tendencies dominated in the whole tropical Pacific.</a:t>
            </a:r>
          </a:p>
          <a:p>
            <a:pPr eaLnBrk="1" hangingPunct="1">
              <a:lnSpc>
                <a:spcPct val="101000"/>
              </a:lnSpc>
              <a:spcBef>
                <a:spcPts val="625"/>
              </a:spcBef>
              <a:buClr>
                <a:srgbClr val="000000"/>
              </a:buClr>
              <a:buFontTx/>
              <a:buChar char="-"/>
            </a:pPr>
            <a:r>
              <a:rPr lang="en-GB" altLang="en-US" sz="1400" b="1" dirty="0" smtClean="0">
                <a:solidFill>
                  <a:srgbClr val="000000"/>
                </a:solidFill>
                <a:latin typeface="Comic Sans MS" panose="030F0702030302020204" pitchFamily="66" charset="0"/>
                <a:ea typeface="SimSun" pitchFamily="2" charset="-122"/>
                <a:cs typeface="Times New Roman" pitchFamily="18" charset="0"/>
              </a:rPr>
              <a:t>Horseshoe/</a:t>
            </a:r>
            <a:r>
              <a:rPr lang="en-GB" altLang="en-US" sz="1400" b="1" dirty="0" err="1" smtClean="0">
                <a:solidFill>
                  <a:srgbClr val="000000"/>
                </a:solidFill>
                <a:latin typeface="Comic Sans MS" panose="030F0702030302020204" pitchFamily="66" charset="0"/>
                <a:ea typeface="SimSun" pitchFamily="2" charset="-122"/>
                <a:cs typeface="Times New Roman" pitchFamily="18" charset="0"/>
              </a:rPr>
              <a:t>tripole</a:t>
            </a:r>
            <a:r>
              <a:rPr lang="en-GB" altLang="en-US" sz="1400" b="1" dirty="0" smtClean="0">
                <a:solidFill>
                  <a:srgbClr val="000000"/>
                </a:solidFill>
                <a:latin typeface="Comic Sans MS" panose="030F0702030302020204" pitchFamily="66" charset="0"/>
                <a:ea typeface="SimSun" pitchFamily="2" charset="-122"/>
                <a:cs typeface="Times New Roman" pitchFamily="18" charset="0"/>
              </a:rPr>
              <a:t>-like SSTA tendencies were present in the North Atlantic.</a:t>
            </a:r>
            <a:endParaRPr lang="en-GB" altLang="en-US" sz="1400" b="1" dirty="0" smtClean="0">
              <a:solidFill>
                <a:srgbClr val="000000"/>
              </a:solidFill>
              <a:latin typeface="Comic Sans MS" panose="030F0702030302020204" pitchFamily="66" charset="0"/>
              <a:ea typeface="Verdana" panose="020B0604030504040204" pitchFamily="34" charset="0"/>
              <a:cs typeface="Verdana" panose="020B0604030504040204" pitchFamily="34" charset="0"/>
            </a:endParaRPr>
          </a:p>
          <a:p>
            <a:pPr eaLnBrk="1" hangingPunct="1">
              <a:lnSpc>
                <a:spcPct val="101000"/>
              </a:lnSpc>
              <a:spcBef>
                <a:spcPts val="625"/>
              </a:spcBef>
              <a:buClr>
                <a:srgbClr val="000000"/>
              </a:buClr>
              <a:buFontTx/>
              <a:buChar char="-"/>
            </a:pPr>
            <a:r>
              <a:rPr lang="en-US" sz="1400" b="1" dirty="0" smtClean="0">
                <a:latin typeface="Comic Sans MS" panose="030F0702030302020204" pitchFamily="66" charset="0"/>
                <a:ea typeface="Verdana" charset="0"/>
                <a:cs typeface="Verdana" charset="0"/>
              </a:rPr>
              <a:t>Negative (positive) SSTA tendencies were in the western (southeastern) Indian, indicating a weakening of IOD</a:t>
            </a:r>
          </a:p>
        </p:txBody>
      </p:sp>
      <p:sp>
        <p:nvSpPr>
          <p:cNvPr id="7178" name="Oval 24"/>
          <p:cNvSpPr>
            <a:spLocks noChangeArrowheads="1"/>
          </p:cNvSpPr>
          <p:nvPr/>
        </p:nvSpPr>
        <p:spPr bwMode="auto">
          <a:xfrm>
            <a:off x="1878012" y="2182813"/>
            <a:ext cx="1779588" cy="761999"/>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7179" name="Oval 24"/>
          <p:cNvSpPr>
            <a:spLocks noChangeArrowheads="1"/>
          </p:cNvSpPr>
          <p:nvPr/>
        </p:nvSpPr>
        <p:spPr bwMode="auto">
          <a:xfrm>
            <a:off x="3505200" y="4164014"/>
            <a:ext cx="1087395" cy="104461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7181" name="Oval 24"/>
          <p:cNvSpPr>
            <a:spLocks noChangeArrowheads="1"/>
          </p:cNvSpPr>
          <p:nvPr/>
        </p:nvSpPr>
        <p:spPr bwMode="auto">
          <a:xfrm>
            <a:off x="3429000" y="1649413"/>
            <a:ext cx="958850" cy="87788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5" name="Oval 24"/>
          <p:cNvSpPr>
            <a:spLocks noChangeArrowheads="1"/>
          </p:cNvSpPr>
          <p:nvPr/>
        </p:nvSpPr>
        <p:spPr bwMode="auto">
          <a:xfrm>
            <a:off x="609600" y="2283620"/>
            <a:ext cx="1219200" cy="50879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4" name="Oval 24"/>
          <p:cNvSpPr>
            <a:spLocks noChangeArrowheads="1"/>
          </p:cNvSpPr>
          <p:nvPr/>
        </p:nvSpPr>
        <p:spPr bwMode="auto">
          <a:xfrm>
            <a:off x="1600200" y="4926013"/>
            <a:ext cx="1919288" cy="59205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6" name="Oval 24"/>
          <p:cNvSpPr>
            <a:spLocks noChangeArrowheads="1"/>
          </p:cNvSpPr>
          <p:nvPr/>
        </p:nvSpPr>
        <p:spPr bwMode="auto">
          <a:xfrm>
            <a:off x="2362200" y="1725613"/>
            <a:ext cx="762000" cy="5334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8" name="Oval 24"/>
          <p:cNvSpPr>
            <a:spLocks noChangeArrowheads="1"/>
          </p:cNvSpPr>
          <p:nvPr/>
        </p:nvSpPr>
        <p:spPr bwMode="auto">
          <a:xfrm>
            <a:off x="630323" y="5035648"/>
            <a:ext cx="1006947" cy="50879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5338"/>
              </a:lnSpc>
              <a:spcBef>
                <a:spcPct val="0"/>
              </a:spcBef>
              <a:buClr>
                <a:srgbClr val="000000"/>
              </a:buClr>
              <a:buFont typeface="Times New Roman" pitchFamily="18" charset="0"/>
              <a:buNone/>
            </a:pPr>
            <a:endParaRPr lang="en-US" altLang="en-US" sz="2400">
              <a:solidFill>
                <a:schemeClr val="bg1"/>
              </a:solidFill>
              <a:latin typeface="Comic Sans MS" panose="030F0702030302020204" pitchFamily="66" charset="0"/>
            </a:endParaRPr>
          </a:p>
        </p:txBody>
      </p:sp>
      <p:sp>
        <p:nvSpPr>
          <p:cNvPr id="19" name="Rectangle 2"/>
          <p:cNvSpPr>
            <a:spLocks noGrp="1" noChangeArrowheads="1"/>
          </p:cNvSpPr>
          <p:nvPr>
            <p:ph type="title" idx="4294967295"/>
          </p:nvPr>
        </p:nvSpPr>
        <p:spPr>
          <a:xfrm>
            <a:off x="760413" y="381000"/>
            <a:ext cx="74676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u="sng" dirty="0" smtClean="0">
                <a:solidFill>
                  <a:schemeClr val="tx1"/>
                </a:solidFill>
                <a:latin typeface="Comic Sans MS" panose="030F0702030302020204" pitchFamily="66" charset="0"/>
              </a:rPr>
              <a:t>Global SST Anomaly (</a:t>
            </a:r>
            <a:r>
              <a:rPr lang="en-GB" altLang="en-US" sz="2400" b="1" u="sng" baseline="30000" dirty="0" smtClean="0">
                <a:solidFill>
                  <a:schemeClr val="tx1"/>
                </a:solidFill>
                <a:latin typeface="Comic Sans MS" panose="030F0702030302020204" pitchFamily="66" charset="0"/>
              </a:rPr>
              <a:t>0</a:t>
            </a:r>
            <a:r>
              <a:rPr lang="en-GB" altLang="en-US" sz="2400" b="1" u="sng" dirty="0" smtClean="0">
                <a:solidFill>
                  <a:schemeClr val="tx1"/>
                </a:solidFill>
                <a:latin typeface="Comic Sans MS" panose="030F0702030302020204" pitchFamily="66" charset="0"/>
              </a:rPr>
              <a:t>C) and Anomaly Tendency</a:t>
            </a:r>
          </a:p>
        </p:txBody>
      </p:sp>
      <p:sp>
        <p:nvSpPr>
          <p:cNvPr id="20" name="矩形 19"/>
          <p:cNvSpPr/>
          <p:nvPr/>
        </p:nvSpPr>
        <p:spPr>
          <a:xfrm>
            <a:off x="3908425" y="6553200"/>
            <a:ext cx="1915909" cy="369332"/>
          </a:xfrm>
          <a:prstGeom prst="rect">
            <a:avLst/>
          </a:prstGeom>
        </p:spPr>
        <p:txBody>
          <a:bodyPr wrap="none">
            <a:spAutoFit/>
          </a:bodyPr>
          <a:lstStyle/>
          <a:p>
            <a:r>
              <a:rPr lang="en-GB" altLang="en-US" b="1" dirty="0">
                <a:solidFill>
                  <a:srgbClr val="000000"/>
                </a:solidFill>
                <a:latin typeface="Comic Sans MS" panose="030F0702030302020204" pitchFamily="66" charset="0"/>
                <a:ea typeface="SimSun" pitchFamily="2" charset="-122"/>
              </a:rPr>
              <a:t>NCEP OI SST </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801266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1" grpId="0" animBg="1"/>
      <p:bldP spid="15" grpId="0" animBg="1"/>
      <p:bldP spid="14" grpId="0" animBg="1"/>
      <p:bldP spid="16" grpId="0" animBg="1"/>
      <p:bldP spid="18" grpId="0" animBg="1"/>
    </p:bldLst>
  </p:timing>
</p:sld>
</file>

<file path=ppt/theme/theme1.xml><?xml version="1.0" encoding="utf-8"?>
<a:theme xmlns:a="http://schemas.openxmlformats.org/drawingml/2006/main" name="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m62_water_powerpoint_2007_template</Template>
  <TotalTime>6277</TotalTime>
  <Words>3236</Words>
  <Application>Microsoft Office PowerPoint</Application>
  <PresentationFormat>如螢幕大小 (4:3)</PresentationFormat>
  <Paragraphs>302</Paragraphs>
  <Slides>33</Slides>
  <Notes>24</Notes>
  <HiddenSlides>6</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33</vt:i4>
      </vt:variant>
    </vt:vector>
  </HeadingPairs>
  <TitlesOfParts>
    <vt:vector size="45" baseType="lpstr">
      <vt:lpstr>Arial Unicode MS</vt:lpstr>
      <vt:lpstr>SimHei</vt:lpstr>
      <vt:lpstr>SimSun</vt:lpstr>
      <vt:lpstr>新細明體</vt:lpstr>
      <vt:lpstr>Arial</vt:lpstr>
      <vt:lpstr>Calibri</vt:lpstr>
      <vt:lpstr>Comic Sans MS</vt:lpstr>
      <vt:lpstr>Symbol</vt:lpstr>
      <vt:lpstr>Times New Roman</vt:lpstr>
      <vt:lpstr>Verdana</vt:lpstr>
      <vt:lpstr>Wingdings</vt:lpstr>
      <vt:lpstr>m62_water_powerpoint_2007_template</vt:lpstr>
      <vt:lpstr>PowerPoint 簡報</vt:lpstr>
      <vt:lpstr>PowerPoint 簡報</vt:lpstr>
      <vt:lpstr>PowerPoint 簡報</vt:lpstr>
      <vt:lpstr>PowerPoint 簡報</vt:lpstr>
      <vt:lpstr>PowerPoint 簡報</vt:lpstr>
      <vt:lpstr>PowerPoint 簡報</vt:lpstr>
      <vt:lpstr>PowerPoint 簡報</vt:lpstr>
      <vt:lpstr>PowerPoint 簡報</vt:lpstr>
      <vt:lpstr>Global SST Anomaly (0C) and Anomaly Tendency</vt:lpstr>
      <vt:lpstr>PowerPoint 簡報</vt:lpstr>
      <vt:lpstr>Evolution of Pacific NINO SST Indices</vt:lpstr>
      <vt:lpstr>Global SST Anomaly (0C) and Anomaly Tendency</vt:lpstr>
      <vt:lpstr>Equatorial Pacific SST (oC), HC300 (oC), u850  (m/s)lies </vt:lpstr>
      <vt:lpstr>PowerPoint 簡報</vt:lpstr>
      <vt:lpstr>PowerPoint 簡報</vt:lpstr>
      <vt:lpstr>Global SSH and HC300 Anomaly &amp; Anomaly Tendency</vt:lpstr>
      <vt:lpstr>Equatorial Pacific SST (oC), HC300 (oC), u850  (m/s) Anomalies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YT</dc:creator>
  <cp:lastModifiedBy>super</cp:lastModifiedBy>
  <cp:revision>344</cp:revision>
  <cp:lastPrinted>2016-03-25T04:46:41Z</cp:lastPrinted>
  <dcterms:created xsi:type="dcterms:W3CDTF">2016-03-10T23:10:35Z</dcterms:created>
  <dcterms:modified xsi:type="dcterms:W3CDTF">2019-10-23T10:03:54Z</dcterms:modified>
</cp:coreProperties>
</file>