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87" r:id="rId2"/>
    <p:sldId id="487" r:id="rId3"/>
    <p:sldId id="289" r:id="rId4"/>
    <p:sldId id="471" r:id="rId5"/>
    <p:sldId id="470" r:id="rId6"/>
    <p:sldId id="469" r:id="rId7"/>
    <p:sldId id="472" r:id="rId8"/>
    <p:sldId id="290" r:id="rId9"/>
    <p:sldId id="464" r:id="rId10"/>
    <p:sldId id="478" r:id="rId11"/>
    <p:sldId id="479" r:id="rId12"/>
    <p:sldId id="482" r:id="rId13"/>
    <p:sldId id="466" r:id="rId14"/>
    <p:sldId id="483" r:id="rId15"/>
    <p:sldId id="480" r:id="rId16"/>
    <p:sldId id="484" r:id="rId17"/>
    <p:sldId id="467" r:id="rId18"/>
    <p:sldId id="486" r:id="rId19"/>
    <p:sldId id="421" r:id="rId20"/>
    <p:sldId id="473" r:id="rId21"/>
    <p:sldId id="474" r:id="rId22"/>
    <p:sldId id="475" r:id="rId23"/>
    <p:sldId id="485" r:id="rId24"/>
    <p:sldId id="468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07C23ECF-F22C-DC41-B112-F4D6F66A234F}">
          <p14:sldIdLst>
            <p14:sldId id="287"/>
            <p14:sldId id="487"/>
            <p14:sldId id="289"/>
            <p14:sldId id="471"/>
            <p14:sldId id="470"/>
            <p14:sldId id="469"/>
            <p14:sldId id="472"/>
            <p14:sldId id="290"/>
            <p14:sldId id="464"/>
            <p14:sldId id="478"/>
            <p14:sldId id="479"/>
            <p14:sldId id="482"/>
            <p14:sldId id="466"/>
            <p14:sldId id="483"/>
            <p14:sldId id="480"/>
            <p14:sldId id="484"/>
            <p14:sldId id="467"/>
            <p14:sldId id="486"/>
            <p14:sldId id="421"/>
          </p14:sldIdLst>
        </p14:section>
        <p14:section name="backup" id="{41E3816B-C97A-4B67-A367-C720A9989A6A}">
          <p14:sldIdLst>
            <p14:sldId id="473"/>
            <p14:sldId id="474"/>
            <p14:sldId id="475"/>
            <p14:sldId id="485"/>
            <p14:sldId id="4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enHan-Ching" initials="CC" lastIdx="1" clrIdx="0">
    <p:extLst>
      <p:ext uri="{19B8F6BF-5375-455C-9EA6-DF929625EA0E}">
        <p15:presenceInfo xmlns:p15="http://schemas.microsoft.com/office/powerpoint/2012/main" userId="ChenHan-Chi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F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82510" autoAdjust="0"/>
  </p:normalViewPr>
  <p:slideViewPr>
    <p:cSldViewPr snapToGrid="0" snapToObjects="1" showGuides="1">
      <p:cViewPr varScale="1">
        <p:scale>
          <a:sx n="120" d="100"/>
          <a:sy n="120" d="100"/>
        </p:scale>
        <p:origin x="108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A65E9A7-8630-42E4-A72F-ECD901B60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B2AA3D5-E9C9-4DED-8CA1-D8A6169D0DF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D913A-24B6-4EF5-85CE-E507EF6A3515}" type="datetimeFigureOut">
              <a:rPr lang="en-US" smtClean="0"/>
              <a:t>6/16/2025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304384E-B350-42DD-AC57-E232984A58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4E9F7A2-3DF4-44D0-8A2C-BFD93AAD0C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1E190-4398-48FB-8360-684ED30A4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29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812F4-6144-C44E-A324-255297AC6A87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40125-C04D-A94A-A2C1-F943B4451D1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38433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2555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39599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連續的</a:t>
            </a:r>
            <a:r>
              <a:rPr lang="en-US" altLang="zh-TW" dirty="0"/>
              <a:t>La Nina </a:t>
            </a:r>
            <a:r>
              <a:rPr lang="zh-TW" altLang="en-US" dirty="0"/>
              <a:t>關鍵就在第二年</a:t>
            </a:r>
            <a:r>
              <a:rPr lang="en-US" altLang="zh-TW" dirty="0"/>
              <a:t>!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75990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87320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54710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這裡你可以提到其實就跟現在</a:t>
            </a:r>
            <a:r>
              <a:rPr lang="en-US" altLang="zh-TW" dirty="0"/>
              <a:t>AI</a:t>
            </a:r>
            <a:r>
              <a:rPr lang="zh-TW" altLang="en-US" dirty="0"/>
              <a:t> 深度學習預報一樣的</a:t>
            </a:r>
            <a:r>
              <a:rPr lang="en-US" altLang="zh-TW" dirty="0"/>
              <a:t>explainable AI (</a:t>
            </a:r>
            <a:r>
              <a:rPr lang="zh-TW" altLang="en-US" dirty="0"/>
              <a:t>可解釋的</a:t>
            </a:r>
            <a:r>
              <a:rPr lang="en-US" altLang="zh-TW" dirty="0"/>
              <a:t>AI)</a:t>
            </a:r>
            <a:r>
              <a:rPr lang="zh-TW" altLang="en-US" dirty="0"/>
              <a:t> 當</a:t>
            </a:r>
            <a:r>
              <a:rPr lang="en-US" altLang="zh-TW" dirty="0"/>
              <a:t>AI</a:t>
            </a:r>
            <a:r>
              <a:rPr lang="zh-TW" altLang="en-US" dirty="0"/>
              <a:t> 加入某些已知的知識內他就會學得更快更準</a:t>
            </a:r>
            <a:r>
              <a:rPr lang="en-US" altLang="zh-TW" dirty="0"/>
              <a:t>!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37978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89403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以上就是目前我們對於</a:t>
            </a:r>
            <a:r>
              <a:rPr lang="en-US" altLang="zh-TW" dirty="0"/>
              <a:t>ENSO</a:t>
            </a:r>
            <a:r>
              <a:rPr lang="zh-TW" altLang="en-US" dirty="0"/>
              <a:t>锁相的研究，如果想知道如何在觀測和模式中檢驗基本的</a:t>
            </a:r>
            <a:r>
              <a:rPr lang="en-US" altLang="zh-TW" dirty="0"/>
              <a:t>ENSO</a:t>
            </a:r>
            <a:r>
              <a:rPr lang="zh-TW" altLang="en-US" dirty="0"/>
              <a:t>動力過程與表現，可以參考我們剛出的這篇文章</a:t>
            </a:r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40125-C04D-A94A-A2C1-F943B4451D13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58874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8EBB28-8904-9145-9DB4-F2786CB2C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663711F-55D8-CB4A-9D3F-967497B00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3581BA-8FAE-3F4C-BF8C-ABAB8C30E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397201-CAEE-364C-8D70-97F344F8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149FC65-8736-964B-B003-8C6CCBA8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61011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DFA09E-2A50-BF40-A852-BAE52F861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4C837F-8B2B-D740-81FC-A78511438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7B0A5E5-9BCE-5641-A2FB-9B195E7D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76324B-B2DA-CF4F-B1FB-361B67E83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6B6C2F-1EAC-3844-9184-9C32F0AA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1125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8C770C2-ABFB-C747-AC54-90830241A8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D0F0F7B-886A-6F47-AF1C-503096276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68237C7-13A6-2449-A174-59A8656C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59C9EB1-3D51-8042-AEE6-4B104BD0F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5A5E53-831A-464A-89F0-6827E7A72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2602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5FE592-C0B2-124A-BE19-F22DC7B78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9D84E7-AAC6-2043-8327-BD1121B5A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64BB9EA-1FF7-3B4D-BD80-622D891C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D79AF4F-6F98-3F48-B912-864085E6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9D5219-D82C-5E48-BC2C-C4D09264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4073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B255C1-5B28-E849-947B-52FF0CD9D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138A0E-CF06-FA4F-890F-033994FBB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F5A19D-3D2B-024F-AD5D-AC5ECF6B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CF76DE6-7F91-3C4F-9689-B1C2FF1F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65D29F-9B18-0946-8569-D58B4133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8143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EB1D9E-ED66-964B-8567-7CC9A70AB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66A798-B131-4A4F-B66C-BD96EFC73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994FD77-9AE3-7A40-96A8-54289F06D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A6E109D-71D3-8F40-8D3D-0E17A143A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E9B774-18DD-5840-9AF4-6BA14DA6A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316E821-129C-2148-A987-76D08E8B4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23019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DFBBF1-5EBB-964C-A505-D7D5E10D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8367FE2-AE87-DC4C-9324-811B6005E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261A02-7635-584C-9196-875F93B17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C12F745-78DA-D64C-A74B-A2BF7A850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2FBC343-006C-774F-AFF2-EB4AEF345D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AA6D55E-F502-E04D-B268-CBB9DF96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85FFEF9-D417-DB43-849B-8477D7E1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F0CB0EF-AAAD-DE42-8F49-0E7B3B548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3472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7FA56A-C957-2A44-9BC3-C5751F129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164A106-906A-2F4A-8E07-4D9B6DDF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8D9F80B-E073-C147-AA0A-FAD169243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5B89431-2818-EE46-A5C8-73FD64FD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0465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44203B85-273C-A14E-A318-6172593F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92D3AE1C-3D4B-1F46-B1B8-EFC7FEE8E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D4471FB-3AFD-5748-B369-A3A1151CA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151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5B3BB8-8145-6542-84D7-D0BD196A0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DD24CC2-E89C-274E-9BE0-F033633BE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019576-E47D-DA45-BA3A-1EAE19E333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C569898-4249-804D-96C3-30E8E4271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A3DC02-18CB-2E46-B07A-3BC1E0772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6810AA0-E486-A046-8F25-2EDE2475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1962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D63A50-C46F-3546-A660-8F5BF962D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1E67171-1F61-7042-8C1B-9BF341872A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43BA91C-2F4B-0641-9184-E6B454B7E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0EA41B8-1CC2-BC41-BA89-C9B58DCA0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55D260E-8D26-CA4E-91FB-3A54E0345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0589CD0-4CF7-7D46-864F-6BC400B7A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1289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6E76EEF-FC8C-474F-93EC-D66CCE8A8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A8141C6-5BE5-B74D-B3C4-018C104B00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E7E4070-07C1-FD45-A1BD-B7F9D315F5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EB691-DFC0-5F4C-A3BD-F8DE041165CB}" type="datetimeFigureOut">
              <a:rPr kumimoji="1" lang="zh-TW" altLang="en-US" smtClean="0"/>
              <a:t>2025/6/16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7009DAD-5391-B24A-B4CB-53783F348C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96788B2-489B-844E-8998-D1C5AC5DA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B5069-D51C-7F44-BE53-2B27813998B4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4889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7"/>
          <p:cNvSpPr>
            <a:spLocks noChangeArrowheads="1"/>
          </p:cNvSpPr>
          <p:nvPr/>
        </p:nvSpPr>
        <p:spPr bwMode="auto">
          <a:xfrm>
            <a:off x="0" y="6266328"/>
            <a:ext cx="12192000" cy="28153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</a:endParaRPr>
          </a:p>
        </p:txBody>
      </p:sp>
      <p:cxnSp>
        <p:nvCxnSpPr>
          <p:cNvPr id="9" name="直接连接符 84"/>
          <p:cNvCxnSpPr>
            <a:cxnSpLocks/>
          </p:cNvCxnSpPr>
          <p:nvPr/>
        </p:nvCxnSpPr>
        <p:spPr>
          <a:xfrm>
            <a:off x="692933" y="3659661"/>
            <a:ext cx="10811159" cy="0"/>
          </a:xfrm>
          <a:prstGeom prst="line">
            <a:avLst/>
          </a:prstGeom>
          <a:noFill/>
          <a:ln w="3810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72C4C840-5B0F-4B4E-B6CA-7A7DB977DD47}"/>
              </a:ext>
            </a:extLst>
          </p:cNvPr>
          <p:cNvSpPr txBox="1"/>
          <p:nvPr/>
        </p:nvSpPr>
        <p:spPr>
          <a:xfrm>
            <a:off x="1034358" y="4073537"/>
            <a:ext cx="10123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Yu-Heng Tseng</a:t>
            </a:r>
            <a:r>
              <a:rPr kumimoji="1" lang="en-US" altLang="zh-TW" sz="2800" baseline="30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  <a:p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collaboration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with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Han-Ching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Chen</a:t>
            </a:r>
            <a:r>
              <a:rPr kumimoji="1" lang="en-US" altLang="zh-TW" sz="2800" baseline="30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Jo-Hsu</a:t>
            </a:r>
            <a:r>
              <a:rPr kumimoji="1" lang="zh-TW" altLang="en-US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kumimoji="1" lang="en-US" altLang="zh-TW" sz="2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Huang</a:t>
            </a:r>
            <a:r>
              <a:rPr kumimoji="1" lang="en-US" altLang="zh-TW" sz="2800" baseline="300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E22CFE-797F-5940-82C0-7DFF71034002}"/>
              </a:ext>
            </a:extLst>
          </p:cNvPr>
          <p:cNvSpPr/>
          <p:nvPr/>
        </p:nvSpPr>
        <p:spPr>
          <a:xfrm>
            <a:off x="424409" y="1880747"/>
            <a:ext cx="113482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8890" indent="182880" algn="ctr">
              <a:tabLst>
                <a:tab pos="457200" algn="l"/>
              </a:tabLst>
            </a:pPr>
            <a:r>
              <a:rPr lang="en-US" altLang="zh-TW" sz="2800" b="1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Understanding the Driving Mechanisms behind Triple-Dip </a:t>
            </a:r>
          </a:p>
          <a:p>
            <a:pPr marR="8890" indent="182880" algn="ctr">
              <a:tabLst>
                <a:tab pos="457200" algn="l"/>
              </a:tabLst>
            </a:pPr>
            <a:r>
              <a:rPr lang="en-US" altLang="zh-TW" sz="2800" b="1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en-US" altLang="zh-TW" sz="2800" b="1" dirty="0" err="1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Niñas</a:t>
            </a:r>
            <a:r>
              <a:rPr lang="en-US" altLang="zh-TW" sz="2800" b="1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: Insights from the Prediction Perspective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9C93A52-DA35-FA4B-8E66-75F8566555B2}"/>
              </a:ext>
            </a:extLst>
          </p:cNvPr>
          <p:cNvSpPr/>
          <p:nvPr/>
        </p:nvSpPr>
        <p:spPr>
          <a:xfrm>
            <a:off x="2298326" y="5371945"/>
            <a:ext cx="7595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National Taiwan University (NTU)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US" altLang="zh-TW" sz="1800" baseline="30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  <a:r>
              <a:rPr lang="en-US" altLang="zh-TW" sz="18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Nanjing University of Information Science and Technology (NUIST)</a:t>
            </a:r>
          </a:p>
        </p:txBody>
      </p:sp>
      <p:pic>
        <p:nvPicPr>
          <p:cNvPr id="11" name="Picture 71">
            <a:extLst>
              <a:ext uri="{FF2B5EF4-FFF2-40B4-BE49-F238E27FC236}">
                <a16:creationId xmlns:a16="http://schemas.microsoft.com/office/drawing/2014/main" id="{A2FCC158-C762-41D2-B7A6-6DD6666714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7" y="-1574"/>
            <a:ext cx="5407875" cy="839152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123FD433-9B14-4A84-BBF6-D234C4FA82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402" y="113586"/>
            <a:ext cx="1314698" cy="95865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46DA605-7DEE-4C76-905A-8FF9FD208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764" y="98086"/>
            <a:ext cx="958656" cy="95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42C47AE-B74C-4F8D-9FFA-1AAD79FF0762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>
            <a:extLst>
              <a:ext uri="{FF2B5EF4-FFF2-40B4-BE49-F238E27FC236}">
                <a16:creationId xmlns:a16="http://schemas.microsoft.com/office/drawing/2014/main" id="{1ACA5700-749F-459D-90B2-09E782136184}"/>
              </a:ext>
            </a:extLst>
          </p:cNvPr>
          <p:cNvGrpSpPr>
            <a:grpSpLocks noChangeAspect="1"/>
          </p:cNvGrpSpPr>
          <p:nvPr/>
        </p:nvGrpSpPr>
        <p:grpSpPr>
          <a:xfrm>
            <a:off x="330236" y="2927485"/>
            <a:ext cx="11196000" cy="2256298"/>
            <a:chOff x="289313" y="996682"/>
            <a:chExt cx="10619987" cy="2140216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7285FAF9-27C6-49E7-8658-823ED85A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385" b="75293"/>
            <a:stretch/>
          </p:blipFill>
          <p:spPr>
            <a:xfrm>
              <a:off x="289313" y="996682"/>
              <a:ext cx="10619987" cy="2140216"/>
            </a:xfrm>
            <a:prstGeom prst="rect">
              <a:avLst/>
            </a:prstGeom>
          </p:spPr>
        </p:pic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0EACAC12-8A50-475D-A36C-9A55E514227E}"/>
                </a:ext>
              </a:extLst>
            </p:cNvPr>
            <p:cNvSpPr/>
            <p:nvPr/>
          </p:nvSpPr>
          <p:spPr>
            <a:xfrm flipV="1">
              <a:off x="1833734" y="1635832"/>
              <a:ext cx="525780" cy="556259"/>
            </a:xfrm>
            <a:custGeom>
              <a:avLst/>
              <a:gdLst>
                <a:gd name="connsiteX0" fmla="*/ 7620 w 724417"/>
                <a:gd name="connsiteY0" fmla="*/ 497945 h 497945"/>
                <a:gd name="connsiteX1" fmla="*/ 403860 w 724417"/>
                <a:gd name="connsiteY1" fmla="*/ 429365 h 497945"/>
                <a:gd name="connsiteX2" fmla="*/ 701040 w 724417"/>
                <a:gd name="connsiteY2" fmla="*/ 322685 h 497945"/>
                <a:gd name="connsiteX3" fmla="*/ 655320 w 724417"/>
                <a:gd name="connsiteY3" fmla="*/ 116945 h 497945"/>
                <a:gd name="connsiteX4" fmla="*/ 259080 w 724417"/>
                <a:gd name="connsiteY4" fmla="*/ 10265 h 497945"/>
                <a:gd name="connsiteX5" fmla="*/ 0 w 724417"/>
                <a:gd name="connsiteY5" fmla="*/ 10265 h 497945"/>
                <a:gd name="connsiteX0" fmla="*/ 7620 w 723298"/>
                <a:gd name="connsiteY0" fmla="*/ 497945 h 497945"/>
                <a:gd name="connsiteX1" fmla="*/ 419100 w 723298"/>
                <a:gd name="connsiteY1" fmla="*/ 452225 h 497945"/>
                <a:gd name="connsiteX2" fmla="*/ 701040 w 723298"/>
                <a:gd name="connsiteY2" fmla="*/ 322685 h 497945"/>
                <a:gd name="connsiteX3" fmla="*/ 655320 w 723298"/>
                <a:gd name="connsiteY3" fmla="*/ 116945 h 497945"/>
                <a:gd name="connsiteX4" fmla="*/ 259080 w 723298"/>
                <a:gd name="connsiteY4" fmla="*/ 10265 h 497945"/>
                <a:gd name="connsiteX5" fmla="*/ 0 w 723298"/>
                <a:gd name="connsiteY5" fmla="*/ 10265 h 497945"/>
                <a:gd name="connsiteX0" fmla="*/ 7620 w 723857"/>
                <a:gd name="connsiteY0" fmla="*/ 497945 h 497945"/>
                <a:gd name="connsiteX1" fmla="*/ 411480 w 723857"/>
                <a:gd name="connsiteY1" fmla="*/ 444605 h 497945"/>
                <a:gd name="connsiteX2" fmla="*/ 701040 w 723857"/>
                <a:gd name="connsiteY2" fmla="*/ 322685 h 497945"/>
                <a:gd name="connsiteX3" fmla="*/ 655320 w 723857"/>
                <a:gd name="connsiteY3" fmla="*/ 116945 h 497945"/>
                <a:gd name="connsiteX4" fmla="*/ 259080 w 723857"/>
                <a:gd name="connsiteY4" fmla="*/ 10265 h 497945"/>
                <a:gd name="connsiteX5" fmla="*/ 0 w 723857"/>
                <a:gd name="connsiteY5" fmla="*/ 10265 h 497945"/>
                <a:gd name="connsiteX0" fmla="*/ 7620 w 719970"/>
                <a:gd name="connsiteY0" fmla="*/ 489747 h 489747"/>
                <a:gd name="connsiteX1" fmla="*/ 411480 w 719970"/>
                <a:gd name="connsiteY1" fmla="*/ 436407 h 489747"/>
                <a:gd name="connsiteX2" fmla="*/ 701040 w 719970"/>
                <a:gd name="connsiteY2" fmla="*/ 314487 h 489747"/>
                <a:gd name="connsiteX3" fmla="*/ 655320 w 719970"/>
                <a:gd name="connsiteY3" fmla="*/ 108747 h 489747"/>
                <a:gd name="connsiteX4" fmla="*/ 358140 w 719970"/>
                <a:gd name="connsiteY4" fmla="*/ 32547 h 489747"/>
                <a:gd name="connsiteX5" fmla="*/ 0 w 719970"/>
                <a:gd name="connsiteY5" fmla="*/ 2067 h 489747"/>
                <a:gd name="connsiteX0" fmla="*/ 7620 w 708651"/>
                <a:gd name="connsiteY0" fmla="*/ 489747 h 489747"/>
                <a:gd name="connsiteX1" fmla="*/ 411480 w 708651"/>
                <a:gd name="connsiteY1" fmla="*/ 436407 h 489747"/>
                <a:gd name="connsiteX2" fmla="*/ 701040 w 708651"/>
                <a:gd name="connsiteY2" fmla="*/ 314487 h 489747"/>
                <a:gd name="connsiteX3" fmla="*/ 601647 w 708651"/>
                <a:gd name="connsiteY3" fmla="*/ 134867 h 489747"/>
                <a:gd name="connsiteX4" fmla="*/ 358140 w 708651"/>
                <a:gd name="connsiteY4" fmla="*/ 32547 h 489747"/>
                <a:gd name="connsiteX5" fmla="*/ 0 w 708651"/>
                <a:gd name="connsiteY5" fmla="*/ 2067 h 489747"/>
                <a:gd name="connsiteX0" fmla="*/ 114966 w 708651"/>
                <a:gd name="connsiteY0" fmla="*/ 476687 h 476687"/>
                <a:gd name="connsiteX1" fmla="*/ 411480 w 708651"/>
                <a:gd name="connsiteY1" fmla="*/ 436407 h 476687"/>
                <a:gd name="connsiteX2" fmla="*/ 701040 w 708651"/>
                <a:gd name="connsiteY2" fmla="*/ 314487 h 476687"/>
                <a:gd name="connsiteX3" fmla="*/ 601647 w 708651"/>
                <a:gd name="connsiteY3" fmla="*/ 134867 h 476687"/>
                <a:gd name="connsiteX4" fmla="*/ 358140 w 708651"/>
                <a:gd name="connsiteY4" fmla="*/ 32547 h 476687"/>
                <a:gd name="connsiteX5" fmla="*/ 0 w 708651"/>
                <a:gd name="connsiteY5" fmla="*/ 2067 h 476687"/>
                <a:gd name="connsiteX0" fmla="*/ 114966 w 708755"/>
                <a:gd name="connsiteY0" fmla="*/ 475862 h 475862"/>
                <a:gd name="connsiteX1" fmla="*/ 411480 w 708755"/>
                <a:gd name="connsiteY1" fmla="*/ 435582 h 475862"/>
                <a:gd name="connsiteX2" fmla="*/ 701040 w 708755"/>
                <a:gd name="connsiteY2" fmla="*/ 313662 h 475862"/>
                <a:gd name="connsiteX3" fmla="*/ 601647 w 708755"/>
                <a:gd name="connsiteY3" fmla="*/ 134042 h 475862"/>
                <a:gd name="connsiteX4" fmla="*/ 349194 w 708755"/>
                <a:gd name="connsiteY4" fmla="*/ 51312 h 475862"/>
                <a:gd name="connsiteX5" fmla="*/ 0 w 708755"/>
                <a:gd name="connsiteY5" fmla="*/ 1242 h 475862"/>
                <a:gd name="connsiteX0" fmla="*/ 114966 w 705113"/>
                <a:gd name="connsiteY0" fmla="*/ 475862 h 475862"/>
                <a:gd name="connsiteX1" fmla="*/ 411480 w 705113"/>
                <a:gd name="connsiteY1" fmla="*/ 435582 h 475862"/>
                <a:gd name="connsiteX2" fmla="*/ 701040 w 705113"/>
                <a:gd name="connsiteY2" fmla="*/ 313662 h 475862"/>
                <a:gd name="connsiteX3" fmla="*/ 565865 w 705113"/>
                <a:gd name="connsiteY3" fmla="*/ 166691 h 475862"/>
                <a:gd name="connsiteX4" fmla="*/ 349194 w 705113"/>
                <a:gd name="connsiteY4" fmla="*/ 51312 h 475862"/>
                <a:gd name="connsiteX5" fmla="*/ 0 w 705113"/>
                <a:gd name="connsiteY5" fmla="*/ 1242 h 475862"/>
                <a:gd name="connsiteX0" fmla="*/ 114966 w 710041"/>
                <a:gd name="connsiteY0" fmla="*/ 475862 h 475862"/>
                <a:gd name="connsiteX1" fmla="*/ 411480 w 710041"/>
                <a:gd name="connsiteY1" fmla="*/ 435582 h 475862"/>
                <a:gd name="connsiteX2" fmla="*/ 701040 w 710041"/>
                <a:gd name="connsiteY2" fmla="*/ 313662 h 475862"/>
                <a:gd name="connsiteX3" fmla="*/ 610593 w 710041"/>
                <a:gd name="connsiteY3" fmla="*/ 153632 h 475862"/>
                <a:gd name="connsiteX4" fmla="*/ 349194 w 710041"/>
                <a:gd name="connsiteY4" fmla="*/ 51312 h 475862"/>
                <a:gd name="connsiteX5" fmla="*/ 0 w 710041"/>
                <a:gd name="connsiteY5" fmla="*/ 1242 h 475862"/>
                <a:gd name="connsiteX0" fmla="*/ 114966 w 710579"/>
                <a:gd name="connsiteY0" fmla="*/ 476686 h 476686"/>
                <a:gd name="connsiteX1" fmla="*/ 411480 w 710579"/>
                <a:gd name="connsiteY1" fmla="*/ 436406 h 476686"/>
                <a:gd name="connsiteX2" fmla="*/ 701040 w 710579"/>
                <a:gd name="connsiteY2" fmla="*/ 314486 h 476686"/>
                <a:gd name="connsiteX3" fmla="*/ 610593 w 710579"/>
                <a:gd name="connsiteY3" fmla="*/ 154456 h 476686"/>
                <a:gd name="connsiteX4" fmla="*/ 313412 w 710579"/>
                <a:gd name="connsiteY4" fmla="*/ 32546 h 476686"/>
                <a:gd name="connsiteX5" fmla="*/ 0 w 710579"/>
                <a:gd name="connsiteY5" fmla="*/ 2066 h 476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0579" h="476686">
                  <a:moveTo>
                    <a:pt x="114966" y="476686"/>
                  </a:moveTo>
                  <a:cubicBezTo>
                    <a:pt x="255301" y="457001"/>
                    <a:pt x="313801" y="463439"/>
                    <a:pt x="411480" y="436406"/>
                  </a:cubicBezTo>
                  <a:cubicBezTo>
                    <a:pt x="509159" y="409373"/>
                    <a:pt x="667855" y="361478"/>
                    <a:pt x="701040" y="314486"/>
                  </a:cubicBezTo>
                  <a:cubicBezTo>
                    <a:pt x="734226" y="267494"/>
                    <a:pt x="675198" y="201446"/>
                    <a:pt x="610593" y="154456"/>
                  </a:cubicBezTo>
                  <a:cubicBezTo>
                    <a:pt x="545988" y="107466"/>
                    <a:pt x="422632" y="50326"/>
                    <a:pt x="313412" y="32546"/>
                  </a:cubicBezTo>
                  <a:cubicBezTo>
                    <a:pt x="204192" y="14766"/>
                    <a:pt x="74930" y="-6824"/>
                    <a:pt x="0" y="206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ysDash"/>
              <a:headEnd type="non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48D3620A-6961-4F79-B9C7-ED9250FA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9" b="75320"/>
          <a:stretch/>
        </p:blipFill>
        <p:spPr>
          <a:xfrm>
            <a:off x="642257" y="1323865"/>
            <a:ext cx="10825905" cy="121513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5A726E5-097B-439C-BF84-294023EFA0F5}"/>
              </a:ext>
            </a:extLst>
          </p:cNvPr>
          <p:cNvSpPr/>
          <p:nvPr/>
        </p:nvSpPr>
        <p:spPr>
          <a:xfrm>
            <a:off x="416421" y="1123302"/>
            <a:ext cx="11277578" cy="15270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D98117A-A955-4A62-A091-2DE292DB5C5D}"/>
              </a:ext>
            </a:extLst>
          </p:cNvPr>
          <p:cNvSpPr/>
          <p:nvPr/>
        </p:nvSpPr>
        <p:spPr>
          <a:xfrm>
            <a:off x="416421" y="2815368"/>
            <a:ext cx="11277578" cy="24805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2116343-9378-4CA5-9B7D-5E168B502F5C}"/>
              </a:ext>
            </a:extLst>
          </p:cNvPr>
          <p:cNvSpPr txBox="1"/>
          <p:nvPr/>
        </p:nvSpPr>
        <p:spPr>
          <a:xfrm>
            <a:off x="4524643" y="2678594"/>
            <a:ext cx="31772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SST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HGT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569866C-7BEC-4EFD-B0F4-744A4C2F818D}"/>
              </a:ext>
            </a:extLst>
          </p:cNvPr>
          <p:cNvSpPr txBox="1"/>
          <p:nvPr/>
        </p:nvSpPr>
        <p:spPr>
          <a:xfrm>
            <a:off x="5064759" y="941951"/>
            <a:ext cx="2097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D20 </a:t>
            </a:r>
            <a:r>
              <a:rPr lang="en-US" altLang="zh-TW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EEE6CF8-57AA-4BB6-BD74-2329EEF78FD6}"/>
              </a:ext>
            </a:extLst>
          </p:cNvPr>
          <p:cNvSpPr/>
          <p:nvPr/>
        </p:nvSpPr>
        <p:spPr>
          <a:xfrm>
            <a:off x="1826259" y="1829782"/>
            <a:ext cx="1244600" cy="292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EAB9D57-5DA4-4400-93A7-1AC42BBEE25F}"/>
              </a:ext>
            </a:extLst>
          </p:cNvPr>
          <p:cNvSpPr/>
          <p:nvPr/>
        </p:nvSpPr>
        <p:spPr>
          <a:xfrm>
            <a:off x="4442459" y="1836132"/>
            <a:ext cx="1244600" cy="292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5B9606-093F-4A60-BAE0-2E752E5D0C13}"/>
              </a:ext>
            </a:extLst>
          </p:cNvPr>
          <p:cNvSpPr/>
          <p:nvPr/>
        </p:nvSpPr>
        <p:spPr>
          <a:xfrm>
            <a:off x="160525" y="5460893"/>
            <a:ext cx="11905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Characterized by substantial </a:t>
            </a:r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negative heat content anomalies 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the central-eastern Pacific.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the spring, a significant </a:t>
            </a:r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north-south dipole pattern of the SLPA 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was observed in the </a:t>
            </a:r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North Pacific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86DE079-14EE-4211-AC7C-D7238023FCC0}"/>
              </a:ext>
            </a:extLst>
          </p:cNvPr>
          <p:cNvSpPr txBox="1"/>
          <p:nvPr/>
        </p:nvSpPr>
        <p:spPr>
          <a:xfrm>
            <a:off x="10198647" y="219725"/>
            <a:ext cx="2096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1998-2001</a:t>
            </a:r>
            <a:endParaRPr lang="zh-CN" altLang="en-US" sz="2400" dirty="0"/>
          </a:p>
        </p:txBody>
      </p:sp>
      <p:sp>
        <p:nvSpPr>
          <p:cNvPr id="26" name="文字方塊 28">
            <a:extLst>
              <a:ext uri="{FF2B5EF4-FFF2-40B4-BE49-F238E27FC236}">
                <a16:creationId xmlns:a16="http://schemas.microsoft.com/office/drawing/2014/main" id="{9DE9A694-64ED-4E6D-A06A-9042B3B24377}"/>
              </a:ext>
            </a:extLst>
          </p:cNvPr>
          <p:cNvSpPr txBox="1"/>
          <p:nvPr/>
        </p:nvSpPr>
        <p:spPr>
          <a:xfrm>
            <a:off x="1813590" y="121972"/>
            <a:ext cx="852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Characteristics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of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36841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642C47AE-B74C-4F8D-9FFA-1AAD79FF0762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7285FAF9-27C6-49E7-8658-823ED85AE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5384" b="25293"/>
          <a:stretch/>
        </p:blipFill>
        <p:spPr>
          <a:xfrm>
            <a:off x="330236" y="2927485"/>
            <a:ext cx="11196000" cy="225629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8D3620A-6961-4F79-B9C7-ED9250FA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4099" b="25320"/>
          <a:stretch/>
        </p:blipFill>
        <p:spPr>
          <a:xfrm>
            <a:off x="642257" y="1323865"/>
            <a:ext cx="10825905" cy="121513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85A726E5-097B-439C-BF84-294023EFA0F5}"/>
              </a:ext>
            </a:extLst>
          </p:cNvPr>
          <p:cNvSpPr/>
          <p:nvPr/>
        </p:nvSpPr>
        <p:spPr>
          <a:xfrm>
            <a:off x="416421" y="1123302"/>
            <a:ext cx="11277578" cy="152707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D98117A-A955-4A62-A091-2DE292DB5C5D}"/>
              </a:ext>
            </a:extLst>
          </p:cNvPr>
          <p:cNvSpPr/>
          <p:nvPr/>
        </p:nvSpPr>
        <p:spPr>
          <a:xfrm>
            <a:off x="416421" y="2815368"/>
            <a:ext cx="11277578" cy="24805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2116343-9378-4CA5-9B7D-5E168B502F5C}"/>
              </a:ext>
            </a:extLst>
          </p:cNvPr>
          <p:cNvSpPr txBox="1"/>
          <p:nvPr/>
        </p:nvSpPr>
        <p:spPr>
          <a:xfrm>
            <a:off x="4524643" y="2678594"/>
            <a:ext cx="31772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SST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HGT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569866C-7BEC-4EFD-B0F4-744A4C2F818D}"/>
              </a:ext>
            </a:extLst>
          </p:cNvPr>
          <p:cNvSpPr txBox="1"/>
          <p:nvPr/>
        </p:nvSpPr>
        <p:spPr>
          <a:xfrm>
            <a:off x="5064759" y="941951"/>
            <a:ext cx="2097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D20 </a:t>
            </a:r>
            <a:r>
              <a:rPr lang="en-US" altLang="zh-TW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TW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EEE6CF8-57AA-4BB6-BD74-2329EEF78FD6}"/>
              </a:ext>
            </a:extLst>
          </p:cNvPr>
          <p:cNvSpPr/>
          <p:nvPr/>
        </p:nvSpPr>
        <p:spPr>
          <a:xfrm>
            <a:off x="1826259" y="1842482"/>
            <a:ext cx="1244600" cy="292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EAB9D57-5DA4-4400-93A7-1AC42BBEE25F}"/>
              </a:ext>
            </a:extLst>
          </p:cNvPr>
          <p:cNvSpPr/>
          <p:nvPr/>
        </p:nvSpPr>
        <p:spPr>
          <a:xfrm>
            <a:off x="4442459" y="1848832"/>
            <a:ext cx="1244600" cy="2921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F5B9606-093F-4A60-BAE0-2E752E5D0C13}"/>
              </a:ext>
            </a:extLst>
          </p:cNvPr>
          <p:cNvSpPr/>
          <p:nvPr/>
        </p:nvSpPr>
        <p:spPr>
          <a:xfrm>
            <a:off x="160525" y="5460893"/>
            <a:ext cx="119055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Lacked significant negative heat content anomalies in the central-eastern Pacific.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robust high-pressure pattern developed in the </a:t>
            </a:r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southern extratropical Pacific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between 20°S and 50°S, particularly during 2021 JJA/SON and 2022 MAM/JJA.</a:t>
            </a:r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AD121556-0D6F-4D11-8A9D-E3EDED1046B5}"/>
              </a:ext>
            </a:extLst>
          </p:cNvPr>
          <p:cNvSpPr/>
          <p:nvPr/>
        </p:nvSpPr>
        <p:spPr>
          <a:xfrm>
            <a:off x="4749105" y="4144047"/>
            <a:ext cx="719970" cy="489747"/>
          </a:xfrm>
          <a:custGeom>
            <a:avLst/>
            <a:gdLst>
              <a:gd name="connsiteX0" fmla="*/ 7620 w 724417"/>
              <a:gd name="connsiteY0" fmla="*/ 497945 h 497945"/>
              <a:gd name="connsiteX1" fmla="*/ 403860 w 724417"/>
              <a:gd name="connsiteY1" fmla="*/ 429365 h 497945"/>
              <a:gd name="connsiteX2" fmla="*/ 701040 w 724417"/>
              <a:gd name="connsiteY2" fmla="*/ 322685 h 497945"/>
              <a:gd name="connsiteX3" fmla="*/ 655320 w 724417"/>
              <a:gd name="connsiteY3" fmla="*/ 116945 h 497945"/>
              <a:gd name="connsiteX4" fmla="*/ 259080 w 724417"/>
              <a:gd name="connsiteY4" fmla="*/ 10265 h 497945"/>
              <a:gd name="connsiteX5" fmla="*/ 0 w 724417"/>
              <a:gd name="connsiteY5" fmla="*/ 10265 h 497945"/>
              <a:gd name="connsiteX0" fmla="*/ 7620 w 723298"/>
              <a:gd name="connsiteY0" fmla="*/ 497945 h 497945"/>
              <a:gd name="connsiteX1" fmla="*/ 419100 w 723298"/>
              <a:gd name="connsiteY1" fmla="*/ 452225 h 497945"/>
              <a:gd name="connsiteX2" fmla="*/ 701040 w 723298"/>
              <a:gd name="connsiteY2" fmla="*/ 322685 h 497945"/>
              <a:gd name="connsiteX3" fmla="*/ 655320 w 723298"/>
              <a:gd name="connsiteY3" fmla="*/ 116945 h 497945"/>
              <a:gd name="connsiteX4" fmla="*/ 259080 w 723298"/>
              <a:gd name="connsiteY4" fmla="*/ 10265 h 497945"/>
              <a:gd name="connsiteX5" fmla="*/ 0 w 723298"/>
              <a:gd name="connsiteY5" fmla="*/ 10265 h 497945"/>
              <a:gd name="connsiteX0" fmla="*/ 7620 w 723857"/>
              <a:gd name="connsiteY0" fmla="*/ 497945 h 497945"/>
              <a:gd name="connsiteX1" fmla="*/ 411480 w 723857"/>
              <a:gd name="connsiteY1" fmla="*/ 444605 h 497945"/>
              <a:gd name="connsiteX2" fmla="*/ 701040 w 723857"/>
              <a:gd name="connsiteY2" fmla="*/ 322685 h 497945"/>
              <a:gd name="connsiteX3" fmla="*/ 655320 w 723857"/>
              <a:gd name="connsiteY3" fmla="*/ 116945 h 497945"/>
              <a:gd name="connsiteX4" fmla="*/ 259080 w 723857"/>
              <a:gd name="connsiteY4" fmla="*/ 10265 h 497945"/>
              <a:gd name="connsiteX5" fmla="*/ 0 w 723857"/>
              <a:gd name="connsiteY5" fmla="*/ 10265 h 497945"/>
              <a:gd name="connsiteX0" fmla="*/ 7620 w 719970"/>
              <a:gd name="connsiteY0" fmla="*/ 489747 h 489747"/>
              <a:gd name="connsiteX1" fmla="*/ 411480 w 719970"/>
              <a:gd name="connsiteY1" fmla="*/ 436407 h 489747"/>
              <a:gd name="connsiteX2" fmla="*/ 701040 w 719970"/>
              <a:gd name="connsiteY2" fmla="*/ 314487 h 489747"/>
              <a:gd name="connsiteX3" fmla="*/ 655320 w 719970"/>
              <a:gd name="connsiteY3" fmla="*/ 108747 h 489747"/>
              <a:gd name="connsiteX4" fmla="*/ 358140 w 719970"/>
              <a:gd name="connsiteY4" fmla="*/ 32547 h 489747"/>
              <a:gd name="connsiteX5" fmla="*/ 0 w 719970"/>
              <a:gd name="connsiteY5" fmla="*/ 2067 h 48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70" h="489747">
                <a:moveTo>
                  <a:pt x="7620" y="489747"/>
                </a:moveTo>
                <a:cubicBezTo>
                  <a:pt x="147955" y="470062"/>
                  <a:pt x="295910" y="465617"/>
                  <a:pt x="411480" y="436407"/>
                </a:cubicBezTo>
                <a:cubicBezTo>
                  <a:pt x="527050" y="407197"/>
                  <a:pt x="660400" y="369097"/>
                  <a:pt x="701040" y="314487"/>
                </a:cubicBezTo>
                <a:cubicBezTo>
                  <a:pt x="741680" y="259877"/>
                  <a:pt x="712470" y="155737"/>
                  <a:pt x="655320" y="108747"/>
                </a:cubicBezTo>
                <a:cubicBezTo>
                  <a:pt x="598170" y="61757"/>
                  <a:pt x="467360" y="50327"/>
                  <a:pt x="358140" y="32547"/>
                </a:cubicBezTo>
                <a:cubicBezTo>
                  <a:pt x="248920" y="14767"/>
                  <a:pt x="74930" y="-6823"/>
                  <a:pt x="0" y="2067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任意多边形: 形状 25">
            <a:extLst>
              <a:ext uri="{FF2B5EF4-FFF2-40B4-BE49-F238E27FC236}">
                <a16:creationId xmlns:a16="http://schemas.microsoft.com/office/drawing/2014/main" id="{F5253D53-315B-4F09-B4F6-A963907D065B}"/>
              </a:ext>
            </a:extLst>
          </p:cNvPr>
          <p:cNvSpPr/>
          <p:nvPr/>
        </p:nvSpPr>
        <p:spPr>
          <a:xfrm>
            <a:off x="7626917" y="4187732"/>
            <a:ext cx="719970" cy="489747"/>
          </a:xfrm>
          <a:custGeom>
            <a:avLst/>
            <a:gdLst>
              <a:gd name="connsiteX0" fmla="*/ 7620 w 724417"/>
              <a:gd name="connsiteY0" fmla="*/ 497945 h 497945"/>
              <a:gd name="connsiteX1" fmla="*/ 403860 w 724417"/>
              <a:gd name="connsiteY1" fmla="*/ 429365 h 497945"/>
              <a:gd name="connsiteX2" fmla="*/ 701040 w 724417"/>
              <a:gd name="connsiteY2" fmla="*/ 322685 h 497945"/>
              <a:gd name="connsiteX3" fmla="*/ 655320 w 724417"/>
              <a:gd name="connsiteY3" fmla="*/ 116945 h 497945"/>
              <a:gd name="connsiteX4" fmla="*/ 259080 w 724417"/>
              <a:gd name="connsiteY4" fmla="*/ 10265 h 497945"/>
              <a:gd name="connsiteX5" fmla="*/ 0 w 724417"/>
              <a:gd name="connsiteY5" fmla="*/ 10265 h 497945"/>
              <a:gd name="connsiteX0" fmla="*/ 7620 w 723298"/>
              <a:gd name="connsiteY0" fmla="*/ 497945 h 497945"/>
              <a:gd name="connsiteX1" fmla="*/ 419100 w 723298"/>
              <a:gd name="connsiteY1" fmla="*/ 452225 h 497945"/>
              <a:gd name="connsiteX2" fmla="*/ 701040 w 723298"/>
              <a:gd name="connsiteY2" fmla="*/ 322685 h 497945"/>
              <a:gd name="connsiteX3" fmla="*/ 655320 w 723298"/>
              <a:gd name="connsiteY3" fmla="*/ 116945 h 497945"/>
              <a:gd name="connsiteX4" fmla="*/ 259080 w 723298"/>
              <a:gd name="connsiteY4" fmla="*/ 10265 h 497945"/>
              <a:gd name="connsiteX5" fmla="*/ 0 w 723298"/>
              <a:gd name="connsiteY5" fmla="*/ 10265 h 497945"/>
              <a:gd name="connsiteX0" fmla="*/ 7620 w 723857"/>
              <a:gd name="connsiteY0" fmla="*/ 497945 h 497945"/>
              <a:gd name="connsiteX1" fmla="*/ 411480 w 723857"/>
              <a:gd name="connsiteY1" fmla="*/ 444605 h 497945"/>
              <a:gd name="connsiteX2" fmla="*/ 701040 w 723857"/>
              <a:gd name="connsiteY2" fmla="*/ 322685 h 497945"/>
              <a:gd name="connsiteX3" fmla="*/ 655320 w 723857"/>
              <a:gd name="connsiteY3" fmla="*/ 116945 h 497945"/>
              <a:gd name="connsiteX4" fmla="*/ 259080 w 723857"/>
              <a:gd name="connsiteY4" fmla="*/ 10265 h 497945"/>
              <a:gd name="connsiteX5" fmla="*/ 0 w 723857"/>
              <a:gd name="connsiteY5" fmla="*/ 10265 h 497945"/>
              <a:gd name="connsiteX0" fmla="*/ 7620 w 719970"/>
              <a:gd name="connsiteY0" fmla="*/ 489747 h 489747"/>
              <a:gd name="connsiteX1" fmla="*/ 411480 w 719970"/>
              <a:gd name="connsiteY1" fmla="*/ 436407 h 489747"/>
              <a:gd name="connsiteX2" fmla="*/ 701040 w 719970"/>
              <a:gd name="connsiteY2" fmla="*/ 314487 h 489747"/>
              <a:gd name="connsiteX3" fmla="*/ 655320 w 719970"/>
              <a:gd name="connsiteY3" fmla="*/ 108747 h 489747"/>
              <a:gd name="connsiteX4" fmla="*/ 358140 w 719970"/>
              <a:gd name="connsiteY4" fmla="*/ 32547 h 489747"/>
              <a:gd name="connsiteX5" fmla="*/ 0 w 719970"/>
              <a:gd name="connsiteY5" fmla="*/ 2067 h 48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9970" h="489747">
                <a:moveTo>
                  <a:pt x="7620" y="489747"/>
                </a:moveTo>
                <a:cubicBezTo>
                  <a:pt x="147955" y="470062"/>
                  <a:pt x="295910" y="465617"/>
                  <a:pt x="411480" y="436407"/>
                </a:cubicBezTo>
                <a:cubicBezTo>
                  <a:pt x="527050" y="407197"/>
                  <a:pt x="660400" y="369097"/>
                  <a:pt x="701040" y="314487"/>
                </a:cubicBezTo>
                <a:cubicBezTo>
                  <a:pt x="741680" y="259877"/>
                  <a:pt x="712470" y="155737"/>
                  <a:pt x="655320" y="108747"/>
                </a:cubicBezTo>
                <a:cubicBezTo>
                  <a:pt x="598170" y="61757"/>
                  <a:pt x="467360" y="50327"/>
                  <a:pt x="358140" y="32547"/>
                </a:cubicBezTo>
                <a:cubicBezTo>
                  <a:pt x="248920" y="14767"/>
                  <a:pt x="74930" y="-6823"/>
                  <a:pt x="0" y="2067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4">
            <a:extLst>
              <a:ext uri="{FF2B5EF4-FFF2-40B4-BE49-F238E27FC236}">
                <a16:creationId xmlns:a16="http://schemas.microsoft.com/office/drawing/2014/main" id="{AA982AE9-9A01-4331-BDC1-B8FA49F82391}"/>
              </a:ext>
            </a:extLst>
          </p:cNvPr>
          <p:cNvSpPr txBox="1"/>
          <p:nvPr/>
        </p:nvSpPr>
        <p:spPr>
          <a:xfrm>
            <a:off x="10198647" y="219725"/>
            <a:ext cx="20968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2020-2023</a:t>
            </a:r>
            <a:endParaRPr lang="zh-CN" altLang="en-US" sz="2400" dirty="0"/>
          </a:p>
        </p:txBody>
      </p:sp>
      <p:sp>
        <p:nvSpPr>
          <p:cNvPr id="28" name="文字方塊 28">
            <a:extLst>
              <a:ext uri="{FF2B5EF4-FFF2-40B4-BE49-F238E27FC236}">
                <a16:creationId xmlns:a16="http://schemas.microsoft.com/office/drawing/2014/main" id="{3A155D8A-62B8-4F33-8205-D59317B70485}"/>
              </a:ext>
            </a:extLst>
          </p:cNvPr>
          <p:cNvSpPr txBox="1"/>
          <p:nvPr/>
        </p:nvSpPr>
        <p:spPr>
          <a:xfrm>
            <a:off x="1813590" y="121972"/>
            <a:ext cx="852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Characteristics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of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646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6ECB1AB-3A01-4C73-9C5E-056157B8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324" y="2195892"/>
            <a:ext cx="11158728" cy="4596384"/>
          </a:xfrm>
          <a:prstGeom prst="rect">
            <a:avLst/>
          </a:prstGeom>
        </p:spPr>
      </p:pic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6A11EB21-0DC2-40C5-9352-7ECF032C704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E68B09E-3042-424F-ACEE-A5A182103DF6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2007F7-3401-4ACE-B474-80A8F420C503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592D2D-7D1C-426B-AC4C-C223EF9458BC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D8BFDC-71CA-4130-A4F3-311FE9971EE1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E417FC2-5184-4AD6-A351-E3815663CFE9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8B55E01-5F22-4CDA-A814-A761FC7320D0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E4404B7-D834-47A5-9718-C3AB82320C7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A9A7B05-6251-4A73-9D67-9498BF6616B3}"/>
              </a:ext>
            </a:extLst>
          </p:cNvPr>
          <p:cNvSpPr txBox="1"/>
          <p:nvPr/>
        </p:nvSpPr>
        <p:spPr>
          <a:xfrm>
            <a:off x="7287428" y="938028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9A5A266-A215-43E2-9CA7-9E4B2F801157}"/>
              </a:ext>
            </a:extLst>
          </p:cNvPr>
          <p:cNvSpPr/>
          <p:nvPr/>
        </p:nvSpPr>
        <p:spPr>
          <a:xfrm>
            <a:off x="560899" y="2096790"/>
            <a:ext cx="11277578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字方塊 28">
            <a:extLst>
              <a:ext uri="{FF2B5EF4-FFF2-40B4-BE49-F238E27FC236}">
                <a16:creationId xmlns:a16="http://schemas.microsoft.com/office/drawing/2014/main" id="{3C59ADC6-E808-44F3-873B-AE5EA6E19959}"/>
              </a:ext>
            </a:extLst>
          </p:cNvPr>
          <p:cNvSpPr txBox="1"/>
          <p:nvPr/>
        </p:nvSpPr>
        <p:spPr>
          <a:xfrm>
            <a:off x="1813590" y="121972"/>
            <a:ext cx="822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Predicability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for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25207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A2B32374-356A-47EF-8927-ABF7295F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24" y="2195892"/>
            <a:ext cx="11158728" cy="4596384"/>
          </a:xfrm>
          <a:prstGeom prst="rect">
            <a:avLst/>
          </a:prstGeom>
        </p:spPr>
      </p:pic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6A11EB21-0DC2-40C5-9352-7ECF032C704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E68B09E-3042-424F-ACEE-A5A182103DF6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2007F7-3401-4ACE-B474-80A8F420C503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592D2D-7D1C-426B-AC4C-C223EF9458BC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D8BFDC-71CA-4130-A4F3-311FE9971EE1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E417FC2-5184-4AD6-A351-E3815663CFE9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E4404B7-D834-47A5-9718-C3AB82320C7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bg2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CA9A7B05-6251-4A73-9D67-9498BF6616B3}"/>
              </a:ext>
            </a:extLst>
          </p:cNvPr>
          <p:cNvSpPr txBox="1"/>
          <p:nvPr/>
        </p:nvSpPr>
        <p:spPr>
          <a:xfrm>
            <a:off x="7839012" y="938028"/>
            <a:ext cx="2031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热带外预报因子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9A5A266-A215-43E2-9CA7-9E4B2F801157}"/>
              </a:ext>
            </a:extLst>
          </p:cNvPr>
          <p:cNvSpPr/>
          <p:nvPr/>
        </p:nvSpPr>
        <p:spPr>
          <a:xfrm>
            <a:off x="560899" y="2096790"/>
            <a:ext cx="11277578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45AC7EE-B364-41D7-9107-1A322C0500BA}"/>
              </a:ext>
            </a:extLst>
          </p:cNvPr>
          <p:cNvSpPr/>
          <p:nvPr/>
        </p:nvSpPr>
        <p:spPr>
          <a:xfrm>
            <a:off x="53092" y="5382298"/>
            <a:ext cx="1190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AE0220D-E9BC-466C-B0A7-2D58C4FF2220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7A8747C-585A-4867-BFEE-4B9CA3B75448}"/>
              </a:ext>
            </a:extLst>
          </p:cNvPr>
          <p:cNvSpPr txBox="1"/>
          <p:nvPr/>
        </p:nvSpPr>
        <p:spPr>
          <a:xfrm>
            <a:off x="1813590" y="121972"/>
            <a:ext cx="8228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Predicability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for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4876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A2B32374-356A-47EF-8927-ABF7295F2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24" y="2195892"/>
            <a:ext cx="11158728" cy="4596384"/>
          </a:xfrm>
          <a:prstGeom prst="rect">
            <a:avLst/>
          </a:prstGeom>
        </p:spPr>
      </p:pic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6A11EB21-0DC2-40C5-9352-7ECF032C704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E68B09E-3042-424F-ACEE-A5A182103DF6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2007F7-3401-4ACE-B474-80A8F420C503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592D2D-7D1C-426B-AC4C-C223EF9458BC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D8BFDC-71CA-4130-A4F3-311FE9971EE1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E417FC2-5184-4AD6-A351-E3815663CFE9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E4404B7-D834-47A5-9718-C3AB82320C7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bg2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29A5A266-A215-43E2-9CA7-9E4B2F801157}"/>
              </a:ext>
            </a:extLst>
          </p:cNvPr>
          <p:cNvSpPr/>
          <p:nvPr/>
        </p:nvSpPr>
        <p:spPr>
          <a:xfrm>
            <a:off x="560899" y="2096790"/>
            <a:ext cx="11277578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45AC7EE-B364-41D7-9107-1A322C0500BA}"/>
              </a:ext>
            </a:extLst>
          </p:cNvPr>
          <p:cNvSpPr/>
          <p:nvPr/>
        </p:nvSpPr>
        <p:spPr>
          <a:xfrm>
            <a:off x="53092" y="5382298"/>
            <a:ext cx="1190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48771202-A43A-4D77-867E-840E3221DA05}"/>
              </a:ext>
            </a:extLst>
          </p:cNvPr>
          <p:cNvSpPr txBox="1"/>
          <p:nvPr/>
        </p:nvSpPr>
        <p:spPr>
          <a:xfrm>
            <a:off x="458015" y="2872306"/>
            <a:ext cx="11486948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1998-2021: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Considered only tropical processes, accurately predicted the subsequent La Niña of 1999 after May.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2020-2023: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Failed to accurately forecast the La Niña event when only considering tropical processes.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CAE53A6-DBEA-47DE-B268-D67BCB7D0DEA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E5CA4F8-7386-4DDA-B47A-6A2C77C62FF4}"/>
              </a:ext>
            </a:extLst>
          </p:cNvPr>
          <p:cNvSpPr txBox="1"/>
          <p:nvPr/>
        </p:nvSpPr>
        <p:spPr>
          <a:xfrm>
            <a:off x="7322602" y="938028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solidFill>
                <a:schemeClr val="bg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D8CA094C-802E-4D91-B9E0-9DC10FEA46BD}"/>
              </a:ext>
            </a:extLst>
          </p:cNvPr>
          <p:cNvSpPr txBox="1"/>
          <p:nvPr/>
        </p:nvSpPr>
        <p:spPr>
          <a:xfrm>
            <a:off x="1813590" y="121972"/>
            <a:ext cx="877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skill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for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48171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6ECB1AB-3A01-4C73-9C5E-056157B839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20324" y="2195892"/>
            <a:ext cx="11158728" cy="4596384"/>
          </a:xfrm>
          <a:prstGeom prst="rect">
            <a:avLst/>
          </a:prstGeom>
        </p:spPr>
      </p:pic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6A11EB21-0DC2-40C5-9352-7ECF032C704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E68B09E-3042-424F-ACEE-A5A182103DF6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2007F7-3401-4ACE-B474-80A8F420C503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592D2D-7D1C-426B-AC4C-C223EF9458BC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D8BFDC-71CA-4130-A4F3-311FE9971EE1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E417FC2-5184-4AD6-A351-E3815663CFE9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E4404B7-D834-47A5-9718-C3AB82320C7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29A5A266-A215-43E2-9CA7-9E4B2F801157}"/>
              </a:ext>
            </a:extLst>
          </p:cNvPr>
          <p:cNvSpPr/>
          <p:nvPr/>
        </p:nvSpPr>
        <p:spPr>
          <a:xfrm>
            <a:off x="560899" y="2096790"/>
            <a:ext cx="11277578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E1170F-3332-4ACA-889F-F93C95B12CC0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ED91006-6550-4078-BC73-57B99C5EAD03}"/>
              </a:ext>
            </a:extLst>
          </p:cNvPr>
          <p:cNvSpPr txBox="1"/>
          <p:nvPr/>
        </p:nvSpPr>
        <p:spPr>
          <a:xfrm>
            <a:off x="7287428" y="938028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5AC2308-8F67-4D9E-90FC-C9EEEC40785A}"/>
              </a:ext>
            </a:extLst>
          </p:cNvPr>
          <p:cNvSpPr txBox="1"/>
          <p:nvPr/>
        </p:nvSpPr>
        <p:spPr>
          <a:xfrm>
            <a:off x="1813590" y="121972"/>
            <a:ext cx="877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skill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for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820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56ECB1AB-3A01-4C73-9C5E-056157B839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0324" y="2195892"/>
            <a:ext cx="11158728" cy="4596384"/>
          </a:xfrm>
          <a:prstGeom prst="rect">
            <a:avLst/>
          </a:prstGeom>
        </p:spPr>
      </p:pic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6A11EB21-0DC2-40C5-9352-7ECF032C704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9" name="文本框 2">
                <a:extLst>
                  <a:ext uri="{FF2B5EF4-FFF2-40B4-BE49-F238E27FC236}">
                    <a16:creationId xmlns:a16="http://schemas.microsoft.com/office/drawing/2014/main" id="{6EEDE071-FD5E-4F4D-B355-4AAF777EB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E68B09E-3042-424F-ACEE-A5A182103DF6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52007F7-3401-4ACE-B474-80A8F420C503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E1592D2D-7D1C-426B-AC4C-C223EF9458BC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BD8BFDC-71CA-4130-A4F3-311FE9971EE1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3E417FC2-5184-4AD6-A351-E3815663CFE9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CE4404B7-D834-47A5-9718-C3AB82320C7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29A5A266-A215-43E2-9CA7-9E4B2F801157}"/>
              </a:ext>
            </a:extLst>
          </p:cNvPr>
          <p:cNvSpPr/>
          <p:nvPr/>
        </p:nvSpPr>
        <p:spPr>
          <a:xfrm>
            <a:off x="560899" y="2096790"/>
            <a:ext cx="11277578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2">
            <a:extLst>
              <a:ext uri="{FF2B5EF4-FFF2-40B4-BE49-F238E27FC236}">
                <a16:creationId xmlns:a16="http://schemas.microsoft.com/office/drawing/2014/main" id="{2E6A4244-AE8E-4744-9D72-97C8648EE560}"/>
              </a:ext>
            </a:extLst>
          </p:cNvPr>
          <p:cNvSpPr txBox="1"/>
          <p:nvPr/>
        </p:nvSpPr>
        <p:spPr>
          <a:xfrm>
            <a:off x="458015" y="2872306"/>
            <a:ext cx="11486948" cy="163121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1998-2001: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early spring (April), while tropical processes remained critical, incorporating extratropical processes significantly enhanced prediction skill.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2020-2023: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 incorporating extratropical influences, the model accurately predicted the subsequent 2021 La Niña in spring.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7A6EA7F-BD58-4733-BA6C-78804EFEC174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9FD87B9-7694-487C-848B-55C6619AAAE9}"/>
              </a:ext>
            </a:extLst>
          </p:cNvPr>
          <p:cNvSpPr txBox="1"/>
          <p:nvPr/>
        </p:nvSpPr>
        <p:spPr>
          <a:xfrm>
            <a:off x="7287428" y="938028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BF94F00-7433-46BD-9CE7-1B9FD7F84F7E}"/>
              </a:ext>
            </a:extLst>
          </p:cNvPr>
          <p:cNvSpPr txBox="1"/>
          <p:nvPr/>
        </p:nvSpPr>
        <p:spPr>
          <a:xfrm>
            <a:off x="1813590" y="121972"/>
            <a:ext cx="8770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skill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for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5315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28">
            <a:extLst>
              <a:ext uri="{FF2B5EF4-FFF2-40B4-BE49-F238E27FC236}">
                <a16:creationId xmlns:a16="http://schemas.microsoft.com/office/drawing/2014/main" id="{2A42F896-6C4D-4DDA-B711-0B64583A862D}"/>
              </a:ext>
            </a:extLst>
          </p:cNvPr>
          <p:cNvSpPr txBox="1"/>
          <p:nvPr/>
        </p:nvSpPr>
        <p:spPr>
          <a:xfrm>
            <a:off x="1124359" y="136121"/>
            <a:ext cx="986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Individual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contribution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of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each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predictor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31557DA-AA9A-41DB-9DCF-943252DE2958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0FBDC86A-D1D9-477D-B0A0-9BF0550AB9B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0FBDC86A-D1D9-477D-B0A0-9BF0550AB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DD1E8C67-BEB0-42D7-BA6B-D31D698D5ACC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1CC37D-41B6-406D-A35A-E4FFAE71A6CB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2E5AB84-C2CE-4133-B08D-16C511A4C736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1FC117-EF40-49EF-9EF7-CC3E157D2BC7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DE3B8DD-AB38-4317-86E4-1DAA0B7F04B2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53B7A60-0451-45EA-A111-076837BCA74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E0F26982-DC25-45A0-9426-1547D608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1" y="2187385"/>
            <a:ext cx="6812275" cy="4386775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88213F2C-D8DD-47A0-8E6C-97F8F8F18CFC}"/>
              </a:ext>
            </a:extLst>
          </p:cNvPr>
          <p:cNvSpPr txBox="1"/>
          <p:nvPr/>
        </p:nvSpPr>
        <p:spPr>
          <a:xfrm>
            <a:off x="7046976" y="2614299"/>
            <a:ext cx="5019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1998-2021: </a:t>
            </a:r>
            <a:r>
              <a:rPr lang="en-US" altLang="zh-TW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Considering only tropical processes is sufficient to forecast the subsequent cold SSTA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8">
            <a:extLst>
              <a:ext uri="{FF2B5EF4-FFF2-40B4-BE49-F238E27FC236}">
                <a16:creationId xmlns:a16="http://schemas.microsoft.com/office/drawing/2014/main" id="{2E282CD9-BCA1-4FAF-890F-7A3A9A770415}"/>
              </a:ext>
            </a:extLst>
          </p:cNvPr>
          <p:cNvSpPr txBox="1"/>
          <p:nvPr/>
        </p:nvSpPr>
        <p:spPr>
          <a:xfrm>
            <a:off x="7078216" y="4877308"/>
            <a:ext cx="5019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2020-2023: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Accurate forecasting can only be achieved by incorporating extratropical processes.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6758DF1-FD7E-4AE6-9073-CD1D2A5BC7DF}"/>
              </a:ext>
            </a:extLst>
          </p:cNvPr>
          <p:cNvSpPr/>
          <p:nvPr/>
        </p:nvSpPr>
        <p:spPr>
          <a:xfrm>
            <a:off x="265941" y="2096790"/>
            <a:ext cx="6781035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E5954AE-F270-4C20-B24B-A8200DC2B53E}"/>
              </a:ext>
            </a:extLst>
          </p:cNvPr>
          <p:cNvSpPr txBox="1"/>
          <p:nvPr/>
        </p:nvSpPr>
        <p:spPr>
          <a:xfrm>
            <a:off x="2749550" y="3702566"/>
            <a:ext cx="647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C76F000-A57A-45D0-A326-E0A16CE1DA7E}"/>
              </a:ext>
            </a:extLst>
          </p:cNvPr>
          <p:cNvSpPr txBox="1"/>
          <p:nvPr/>
        </p:nvSpPr>
        <p:spPr>
          <a:xfrm>
            <a:off x="4577332" y="3702566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7103CCB-08FA-44E6-ADE4-C6A7C40A3FE0}"/>
              </a:ext>
            </a:extLst>
          </p:cNvPr>
          <p:cNvSpPr txBox="1"/>
          <p:nvPr/>
        </p:nvSpPr>
        <p:spPr>
          <a:xfrm>
            <a:off x="940818" y="3718862"/>
            <a:ext cx="1561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BD9746A-38FA-404C-9587-2C203D259604}"/>
              </a:ext>
            </a:extLst>
          </p:cNvPr>
          <p:cNvSpPr txBox="1"/>
          <p:nvPr/>
        </p:nvSpPr>
        <p:spPr>
          <a:xfrm>
            <a:off x="2749550" y="5959212"/>
            <a:ext cx="647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2B9DE94-D915-4EA4-9DB2-E4568D93105C}"/>
              </a:ext>
            </a:extLst>
          </p:cNvPr>
          <p:cNvSpPr txBox="1"/>
          <p:nvPr/>
        </p:nvSpPr>
        <p:spPr>
          <a:xfrm>
            <a:off x="4577332" y="5959212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2982F32-B2D2-4A04-B2D0-35725D4AE6AA}"/>
              </a:ext>
            </a:extLst>
          </p:cNvPr>
          <p:cNvSpPr txBox="1"/>
          <p:nvPr/>
        </p:nvSpPr>
        <p:spPr>
          <a:xfrm>
            <a:off x="940818" y="5975508"/>
            <a:ext cx="1561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0CA551B-9050-4F91-A890-61EB56EE3F05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0E037D8C-1DED-4C5A-B6C1-4B9E9DB8C468}"/>
              </a:ext>
            </a:extLst>
          </p:cNvPr>
          <p:cNvSpPr txBox="1"/>
          <p:nvPr/>
        </p:nvSpPr>
        <p:spPr>
          <a:xfrm>
            <a:off x="7287428" y="938028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0886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31557DA-AA9A-41DB-9DCF-943252DE2958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0FBDC86A-D1D9-477D-B0A0-9BF0550AB9B4}"/>
                  </a:ext>
                </a:extLst>
              </p:cNvPr>
              <p:cNvSpPr txBox="1"/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2">
                <a:extLst>
                  <a:ext uri="{FF2B5EF4-FFF2-40B4-BE49-F238E27FC236}">
                    <a16:creationId xmlns:a16="http://schemas.microsoft.com/office/drawing/2014/main" id="{0FBDC86A-D1D9-477D-B0A0-9BF0550AB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306375"/>
                <a:ext cx="9278655" cy="8810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DD1E8C67-BEB0-42D7-BA6B-D31D698D5ACC}"/>
              </a:ext>
            </a:extLst>
          </p:cNvPr>
          <p:cNvSpPr/>
          <p:nvPr/>
        </p:nvSpPr>
        <p:spPr>
          <a:xfrm>
            <a:off x="2986185" y="1472860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E1CC37D-41B6-406D-A35A-E4FFAE71A6CB}"/>
              </a:ext>
            </a:extLst>
          </p:cNvPr>
          <p:cNvSpPr/>
          <p:nvPr/>
        </p:nvSpPr>
        <p:spPr>
          <a:xfrm>
            <a:off x="4366134" y="1472860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2E5AB84-C2CE-4133-B08D-16C511A4C736}"/>
              </a:ext>
            </a:extLst>
          </p:cNvPr>
          <p:cNvSpPr/>
          <p:nvPr/>
        </p:nvSpPr>
        <p:spPr>
          <a:xfrm>
            <a:off x="6044620" y="1472860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91FC117-EF40-49EF-9EF7-CC3E157D2BC7}"/>
              </a:ext>
            </a:extLst>
          </p:cNvPr>
          <p:cNvSpPr/>
          <p:nvPr/>
        </p:nvSpPr>
        <p:spPr>
          <a:xfrm>
            <a:off x="7372380" y="1472860"/>
            <a:ext cx="3001068" cy="443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EDE3B8DD-AB38-4317-86E4-1DAA0B7F04B2}"/>
              </a:ext>
            </a:extLst>
          </p:cNvPr>
          <p:cNvCxnSpPr>
            <a:cxnSpLocks/>
          </p:cNvCxnSpPr>
          <p:nvPr/>
        </p:nvCxnSpPr>
        <p:spPr>
          <a:xfrm>
            <a:off x="2963325" y="1342178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C53B7A60-0451-45EA-A111-076837BCA74C}"/>
              </a:ext>
            </a:extLst>
          </p:cNvPr>
          <p:cNvCxnSpPr>
            <a:cxnSpLocks/>
          </p:cNvCxnSpPr>
          <p:nvPr/>
        </p:nvCxnSpPr>
        <p:spPr>
          <a:xfrm>
            <a:off x="7376816" y="1342178"/>
            <a:ext cx="302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E0F26982-DC25-45A0-9426-1547D6080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1" y="2187385"/>
            <a:ext cx="6812275" cy="4386775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6758DF1-FD7E-4AE6-9073-CD1D2A5BC7DF}"/>
              </a:ext>
            </a:extLst>
          </p:cNvPr>
          <p:cNvSpPr/>
          <p:nvPr/>
        </p:nvSpPr>
        <p:spPr>
          <a:xfrm>
            <a:off x="265941" y="2096790"/>
            <a:ext cx="6781035" cy="45087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F65BA1D4-3606-40D3-B78A-0CD82AC01A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412"/>
          <a:stretch/>
        </p:blipFill>
        <p:spPr>
          <a:xfrm>
            <a:off x="7375676" y="2172990"/>
            <a:ext cx="4468563" cy="442800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18BDBE93-7700-4EC7-A988-86DDAD75E037}"/>
              </a:ext>
            </a:extLst>
          </p:cNvPr>
          <p:cNvSpPr/>
          <p:nvPr/>
        </p:nvSpPr>
        <p:spPr>
          <a:xfrm>
            <a:off x="7208398" y="2096790"/>
            <a:ext cx="4768461" cy="450872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CC584D89-FC9D-4BB5-A3AD-675414C9064B}"/>
              </a:ext>
            </a:extLst>
          </p:cNvPr>
          <p:cNvSpPr/>
          <p:nvPr/>
        </p:nvSpPr>
        <p:spPr>
          <a:xfrm>
            <a:off x="8265825" y="3323438"/>
            <a:ext cx="836232" cy="60086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AF08030-3FE3-4964-8ABC-09A425E4F7BE}"/>
              </a:ext>
            </a:extLst>
          </p:cNvPr>
          <p:cNvSpPr/>
          <p:nvPr/>
        </p:nvSpPr>
        <p:spPr>
          <a:xfrm>
            <a:off x="9664700" y="5499439"/>
            <a:ext cx="1035816" cy="60086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3CC1F8E-B343-4175-BABC-9C9AFDC1B399}"/>
              </a:ext>
            </a:extLst>
          </p:cNvPr>
          <p:cNvSpPr txBox="1"/>
          <p:nvPr/>
        </p:nvSpPr>
        <p:spPr>
          <a:xfrm>
            <a:off x="2749550" y="3702566"/>
            <a:ext cx="647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EDC2316-A5E3-40BF-81A8-C3DCF26C2706}"/>
              </a:ext>
            </a:extLst>
          </p:cNvPr>
          <p:cNvSpPr txBox="1"/>
          <p:nvPr/>
        </p:nvSpPr>
        <p:spPr>
          <a:xfrm>
            <a:off x="4577332" y="3702566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ED572F4-CB01-4EC8-9439-0699BF46FC30}"/>
              </a:ext>
            </a:extLst>
          </p:cNvPr>
          <p:cNvSpPr txBox="1"/>
          <p:nvPr/>
        </p:nvSpPr>
        <p:spPr>
          <a:xfrm>
            <a:off x="940818" y="3718862"/>
            <a:ext cx="1561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2FADB1CC-12DB-44E9-88A2-ECCC8539A56E}"/>
              </a:ext>
            </a:extLst>
          </p:cNvPr>
          <p:cNvSpPr txBox="1"/>
          <p:nvPr/>
        </p:nvSpPr>
        <p:spPr>
          <a:xfrm>
            <a:off x="2749550" y="5959212"/>
            <a:ext cx="6477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1B105B-35D5-4128-AFCA-58E9AEF16580}"/>
              </a:ext>
            </a:extLst>
          </p:cNvPr>
          <p:cNvSpPr txBox="1"/>
          <p:nvPr/>
        </p:nvSpPr>
        <p:spPr>
          <a:xfrm>
            <a:off x="4577332" y="5959212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8D38C09-A225-4217-A283-18F552499FD3}"/>
              </a:ext>
            </a:extLst>
          </p:cNvPr>
          <p:cNvSpPr txBox="1"/>
          <p:nvPr/>
        </p:nvSpPr>
        <p:spPr>
          <a:xfrm>
            <a:off x="940818" y="5975508"/>
            <a:ext cx="1561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</a:t>
            </a:r>
            <a:r>
              <a:rPr lang="en-US" altLang="zh-TW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热带外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725DE6E-FD14-4F1E-9448-784487704120}"/>
              </a:ext>
            </a:extLst>
          </p:cNvPr>
          <p:cNvSpPr txBox="1"/>
          <p:nvPr/>
        </p:nvSpPr>
        <p:spPr>
          <a:xfrm>
            <a:off x="7453016" y="3671332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北半球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199C56C-4E7D-4554-BC51-CDF59D43D541}"/>
              </a:ext>
            </a:extLst>
          </p:cNvPr>
          <p:cNvSpPr txBox="1"/>
          <p:nvPr/>
        </p:nvSpPr>
        <p:spPr>
          <a:xfrm>
            <a:off x="7453015" y="5958072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北半球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A9E68535-E33A-4F29-BC56-7A4041904948}"/>
              </a:ext>
            </a:extLst>
          </p:cNvPr>
          <p:cNvSpPr txBox="1"/>
          <p:nvPr/>
        </p:nvSpPr>
        <p:spPr>
          <a:xfrm>
            <a:off x="9303031" y="3677166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南半球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D0085914-D4D0-4789-8DCC-72DB3F1819C8}"/>
              </a:ext>
            </a:extLst>
          </p:cNvPr>
          <p:cNvSpPr txBox="1"/>
          <p:nvPr/>
        </p:nvSpPr>
        <p:spPr>
          <a:xfrm>
            <a:off x="9303030" y="5963906"/>
            <a:ext cx="959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南半球</a:t>
            </a:r>
            <a:endParaRPr lang="en-US" altLang="zh-TW" sz="14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3C5ED731-EDB4-4AA7-96BF-002AD3DC2444}"/>
              </a:ext>
            </a:extLst>
          </p:cNvPr>
          <p:cNvSpPr txBox="1"/>
          <p:nvPr/>
        </p:nvSpPr>
        <p:spPr>
          <a:xfrm>
            <a:off x="3963178" y="938028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578FA85D-320A-4D7E-90D0-3FD43E4B7F99}"/>
              </a:ext>
            </a:extLst>
          </p:cNvPr>
          <p:cNvSpPr txBox="1"/>
          <p:nvPr/>
        </p:nvSpPr>
        <p:spPr>
          <a:xfrm>
            <a:off x="7287428" y="938028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文字方塊 28">
            <a:extLst>
              <a:ext uri="{FF2B5EF4-FFF2-40B4-BE49-F238E27FC236}">
                <a16:creationId xmlns:a16="http://schemas.microsoft.com/office/drawing/2014/main" id="{E2E8F283-2368-4395-B6EC-49BB81726295}"/>
              </a:ext>
            </a:extLst>
          </p:cNvPr>
          <p:cNvSpPr txBox="1"/>
          <p:nvPr/>
        </p:nvSpPr>
        <p:spPr>
          <a:xfrm>
            <a:off x="1124359" y="136121"/>
            <a:ext cx="9869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Individual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contribution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of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each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predictor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9022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字方塊 14">
            <a:extLst>
              <a:ext uri="{FF2B5EF4-FFF2-40B4-BE49-F238E27FC236}">
                <a16:creationId xmlns:a16="http://schemas.microsoft.com/office/drawing/2014/main" id="{2B1D8C5F-6F7C-4D38-86FE-80389FDAB971}"/>
              </a:ext>
            </a:extLst>
          </p:cNvPr>
          <p:cNvSpPr txBox="1"/>
          <p:nvPr/>
        </p:nvSpPr>
        <p:spPr>
          <a:xfrm>
            <a:off x="124854" y="80141"/>
            <a:ext cx="2490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Reference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24707F8-3803-48CB-A0A9-D754CB19ED31}"/>
              </a:ext>
            </a:extLst>
          </p:cNvPr>
          <p:cNvSpPr txBox="1"/>
          <p:nvPr/>
        </p:nvSpPr>
        <p:spPr>
          <a:xfrm>
            <a:off x="414890" y="1859339"/>
            <a:ext cx="11362219" cy="3139321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Chen, H.-C.*, Y.-H. Tseng*, J.-H. Huang, P.-H. </a:t>
            </a:r>
            <a:r>
              <a:rPr lang="en-US" altLang="zh-TW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Juang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2024: Understanding the Driving Mechanisms of Triple-Dip La </a:t>
            </a:r>
            <a:r>
              <a:rPr lang="en-US" altLang="zh-TW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Niñas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Insights from the Prediction Perspective, </a:t>
            </a:r>
            <a:r>
              <a:rPr lang="en-US" altLang="zh-TW" b="1" dirty="0" err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npj</a:t>
            </a:r>
            <a:r>
              <a:rPr lang="en-US" altLang="zh-TW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b="1" dirty="0" err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Clim</a:t>
            </a:r>
            <a:r>
              <a:rPr lang="en-US" altLang="zh-TW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Atmos. Sci.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in</a:t>
            </a:r>
            <a:r>
              <a:rPr lang="zh-TW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press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Tseng, Y.-H.*, J.-H. Huang and H.-C. Chen*, 2022: Improving the Predictability of Two Types of ENSO by the Characteristics of Extratropical Precursors. </a:t>
            </a:r>
            <a:r>
              <a:rPr lang="en-US" altLang="zh-TW" b="1" dirty="0" err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Geophys</a:t>
            </a:r>
            <a:r>
              <a:rPr lang="en-US" altLang="zh-TW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Res. Lett.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TW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doi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10.1029/2021GL097190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zh-TW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Tseng, Y.-H.*, Z.-Z. Hu, R.-Q. Ding, H.-C. Chen, 2017: An ENSO prediction approach based on ocean conditions and ocean–atmosphere coupling. </a:t>
            </a:r>
            <a:r>
              <a:rPr lang="en-US" altLang="zh-TW" b="1" dirty="0" err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Clim</a:t>
            </a:r>
            <a:r>
              <a:rPr lang="en-US" altLang="zh-TW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en-US" altLang="zh-TW" b="1" dirty="0" err="1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Dyn</a:t>
            </a:r>
            <a:r>
              <a:rPr lang="en-US" altLang="zh-TW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TW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doi</a:t>
            </a:r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: 10.1007/s00382-016-3188-2</a:t>
            </a:r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3" descr="C:\Users\ytseng\TEMP\11964_original.jpg">
            <a:extLst>
              <a:ext uri="{FF2B5EF4-FFF2-40B4-BE49-F238E27FC236}">
                <a16:creationId xmlns:a16="http://schemas.microsoft.com/office/drawing/2014/main" id="{9DA4D68B-9290-491B-9F76-DAA987C823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 t="8333" r="14583" b="20835"/>
          <a:stretch/>
        </p:blipFill>
        <p:spPr bwMode="auto">
          <a:xfrm>
            <a:off x="5715000" y="5058832"/>
            <a:ext cx="1905000" cy="179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15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內容版面配置區 1">
            <a:extLst>
              <a:ext uri="{FF2B5EF4-FFF2-40B4-BE49-F238E27FC236}">
                <a16:creationId xmlns:a16="http://schemas.microsoft.com/office/drawing/2014/main" id="{3BDD29DF-7A1E-48DB-A06A-33D597AD55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0" t="6641" r="9648" b="6458"/>
          <a:stretch/>
        </p:blipFill>
        <p:spPr>
          <a:xfrm>
            <a:off x="943292" y="400845"/>
            <a:ext cx="10740327" cy="6294153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A1E1D180-BC32-4297-B452-A27D78C0673C}"/>
              </a:ext>
            </a:extLst>
          </p:cNvPr>
          <p:cNvSpPr txBox="1"/>
          <p:nvPr/>
        </p:nvSpPr>
        <p:spPr>
          <a:xfrm>
            <a:off x="3850497" y="775982"/>
            <a:ext cx="4585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Ding et al. (2015a); Tseng et al. (2017b; 2020)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9A3BE10-F58D-4094-81AD-7D86A23D9160}"/>
              </a:ext>
            </a:extLst>
          </p:cNvPr>
          <p:cNvSpPr txBox="1"/>
          <p:nvPr/>
        </p:nvSpPr>
        <p:spPr>
          <a:xfrm>
            <a:off x="6936274" y="1593030"/>
            <a:ext cx="36219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Ding et al. (2017a; 2019;</a:t>
            </a:r>
            <a:r>
              <a:rPr lang="zh-TW" alt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2023</a:t>
            </a:r>
            <a:r>
              <a:rPr lang="en-US" sz="1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)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C830964A-4447-4541-ABE6-5C27D1B03D1C}"/>
              </a:ext>
            </a:extLst>
          </p:cNvPr>
          <p:cNvGrpSpPr/>
          <p:nvPr/>
        </p:nvGrpSpPr>
        <p:grpSpPr>
          <a:xfrm>
            <a:off x="6839883" y="1933726"/>
            <a:ext cx="4727456" cy="3890640"/>
            <a:chOff x="5982026" y="2072636"/>
            <a:chExt cx="3988334" cy="3550617"/>
          </a:xfrm>
        </p:grpSpPr>
        <p:cxnSp>
          <p:nvCxnSpPr>
            <p:cNvPr id="6" name="直線單箭頭接點 5">
              <a:extLst>
                <a:ext uri="{FF2B5EF4-FFF2-40B4-BE49-F238E27FC236}">
                  <a16:creationId xmlns:a16="http://schemas.microsoft.com/office/drawing/2014/main" id="{D7658419-5F29-4F85-A8C3-1D79FC9FF4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82026" y="2072636"/>
              <a:ext cx="1613679" cy="2873890"/>
            </a:xfrm>
            <a:prstGeom prst="straightConnector1">
              <a:avLst/>
            </a:prstGeom>
            <a:ln w="50800">
              <a:solidFill>
                <a:srgbClr val="9900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單箭頭接點 6">
              <a:extLst>
                <a:ext uri="{FF2B5EF4-FFF2-40B4-BE49-F238E27FC236}">
                  <a16:creationId xmlns:a16="http://schemas.microsoft.com/office/drawing/2014/main" id="{5C8AC8A6-36AE-4F20-8BE6-9EAC1ED0F7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43700" y="4927688"/>
              <a:ext cx="647469" cy="0"/>
            </a:xfrm>
            <a:prstGeom prst="straightConnector1">
              <a:avLst/>
            </a:prstGeom>
            <a:ln w="50800">
              <a:solidFill>
                <a:srgbClr val="9900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83FB45BC-6ECD-4F9B-9C2F-F3EAC9C8A097}"/>
                </a:ext>
              </a:extLst>
            </p:cNvPr>
            <p:cNvSpPr txBox="1"/>
            <p:nvPr/>
          </p:nvSpPr>
          <p:spPr>
            <a:xfrm>
              <a:off x="7623395" y="4976922"/>
              <a:ext cx="2346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rgbClr val="990033"/>
                  </a:solidFill>
                  <a:latin typeface="Comic Sans MS" panose="030F0702030302020204" pitchFamily="66" charset="0"/>
                </a:rPr>
                <a:t>Ding et al. (2017b; 2019; 2020)</a:t>
              </a:r>
              <a:endParaRPr lang="zh-TW" altLang="en-US" b="1" dirty="0">
                <a:solidFill>
                  <a:srgbClr val="990033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9CDF0FD8-0AB4-4016-BA78-0F41EC0E80C0}"/>
              </a:ext>
            </a:extLst>
          </p:cNvPr>
          <p:cNvSpPr/>
          <p:nvPr/>
        </p:nvSpPr>
        <p:spPr>
          <a:xfrm>
            <a:off x="1086416" y="1422534"/>
            <a:ext cx="3505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 dirty="0">
                <a:latin typeface="Comic Sans MS" panose="030F0702030302020204" pitchFamily="66" charset="0"/>
              </a:rPr>
              <a:t>Tropical-extratropical interaction (Miller et al., 2017)</a:t>
            </a:r>
            <a:endParaRPr lang="zh-TW" altLang="en-US" sz="1400" b="1" dirty="0">
              <a:latin typeface="Comic Sans MS" panose="030F0702030302020204" pitchFamily="66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2871B63-8E58-413D-B24B-B357F8A65C28}"/>
              </a:ext>
            </a:extLst>
          </p:cNvPr>
          <p:cNvSpPr txBox="1"/>
          <p:nvPr/>
        </p:nvSpPr>
        <p:spPr>
          <a:xfrm>
            <a:off x="1347113" y="3261375"/>
            <a:ext cx="2503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latin typeface="Comic Sans MS" panose="030F0702030302020204" pitchFamily="66" charset="0"/>
              </a:rPr>
              <a:t>Hu et al. (2017a; 2017b)</a:t>
            </a:r>
            <a:endParaRPr lang="zh-TW" altLang="en-US" sz="1200" b="1" dirty="0">
              <a:latin typeface="Comic Sans MS" panose="030F0702030302020204" pitchFamily="66" charset="0"/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B345B856-5429-4178-A26B-8F9407AD9952}"/>
              </a:ext>
            </a:extLst>
          </p:cNvPr>
          <p:cNvSpPr/>
          <p:nvPr/>
        </p:nvSpPr>
        <p:spPr>
          <a:xfrm>
            <a:off x="2917543" y="3719848"/>
            <a:ext cx="5406751" cy="679712"/>
          </a:xfrm>
          <a:prstGeom prst="rightArrow">
            <a:avLst>
              <a:gd name="adj1" fmla="val 50000"/>
              <a:gd name="adj2" fmla="val 83620"/>
            </a:avLst>
          </a:prstGeom>
          <a:solidFill>
            <a:schemeClr val="accent3">
              <a:lumMod val="40000"/>
              <a:lumOff val="60000"/>
              <a:alpha val="50000"/>
            </a:schemeClr>
          </a:solidFill>
          <a:ln>
            <a:solidFill>
              <a:schemeClr val="accent1">
                <a:shade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Chen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et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al.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(2015,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2018);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Tseng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et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al.</a:t>
            </a:r>
            <a:r>
              <a:rPr lang="zh-TW" altLang="en-US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altLang="zh-TW" sz="1400" b="1" dirty="0">
                <a:solidFill>
                  <a:schemeClr val="tx1"/>
                </a:solidFill>
                <a:latin typeface="Comic Sans MS" panose="030F0702030302020204" pitchFamily="66" charset="0"/>
              </a:rPr>
              <a:t>(2017a)</a:t>
            </a:r>
            <a:endParaRPr lang="zh-TW" altLang="en-US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65C1B71-6939-4564-8642-CBE7B3CF38CC}"/>
              </a:ext>
            </a:extLst>
          </p:cNvPr>
          <p:cNvGrpSpPr/>
          <p:nvPr/>
        </p:nvGrpSpPr>
        <p:grpSpPr>
          <a:xfrm>
            <a:off x="457027" y="1991741"/>
            <a:ext cx="7241145" cy="1952091"/>
            <a:chOff x="-130768" y="2601166"/>
            <a:chExt cx="5807241" cy="1633949"/>
          </a:xfrm>
        </p:grpSpPr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D7EF13FE-3C3B-40AA-92D5-545A976EB1EE}"/>
                </a:ext>
              </a:extLst>
            </p:cNvPr>
            <p:cNvSpPr txBox="1"/>
            <p:nvPr/>
          </p:nvSpPr>
          <p:spPr>
            <a:xfrm>
              <a:off x="-130768" y="3081136"/>
              <a:ext cx="2838096" cy="437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Ding</a:t>
              </a:r>
              <a:r>
                <a:rPr lang="zh-TW" altLang="en-US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zh-TW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et</a:t>
              </a:r>
              <a:r>
                <a:rPr lang="zh-TW" altLang="en-US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zh-TW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al.</a:t>
              </a:r>
              <a:r>
                <a:rPr lang="zh-TW" altLang="en-US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altLang="zh-TW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(2015b)</a:t>
              </a:r>
              <a:endParaRPr lang="en-US" sz="14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  <a:p>
              <a:r>
                <a:rPr lang="en-US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Tseng et al. (2020);</a:t>
              </a:r>
              <a:r>
                <a:rPr lang="en-US" altLang="zh-TW" sz="1400" b="1" dirty="0">
                  <a:solidFill>
                    <a:srgbClr val="C00000"/>
                  </a:solidFill>
                  <a:latin typeface="Comic Sans MS" panose="030F0702030302020204" pitchFamily="66" charset="0"/>
                </a:rPr>
                <a:t> Ji et al. (2023)</a:t>
              </a:r>
              <a:endParaRPr lang="en-US" sz="1400" b="1" dirty="0">
                <a:solidFill>
                  <a:srgbClr val="C000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4" name="弧形 13">
              <a:extLst>
                <a:ext uri="{FF2B5EF4-FFF2-40B4-BE49-F238E27FC236}">
                  <a16:creationId xmlns:a16="http://schemas.microsoft.com/office/drawing/2014/main" id="{B34ED933-FE65-400D-9FB4-E7BFEDA4511D}"/>
                </a:ext>
              </a:extLst>
            </p:cNvPr>
            <p:cNvSpPr/>
            <p:nvPr/>
          </p:nvSpPr>
          <p:spPr>
            <a:xfrm>
              <a:off x="1318711" y="2601166"/>
              <a:ext cx="3190457" cy="1317376"/>
            </a:xfrm>
            <a:prstGeom prst="arc">
              <a:avLst>
                <a:gd name="adj1" fmla="val 13817023"/>
                <a:gd name="adj2" fmla="val 19365940"/>
              </a:avLst>
            </a:prstGeom>
            <a:ln w="50800">
              <a:solidFill>
                <a:srgbClr val="C00000"/>
              </a:solidFill>
              <a:tailEnd type="arrow" w="lg" len="med"/>
            </a:ln>
            <a:scene3d>
              <a:camera prst="orthographicFront">
                <a:rot lat="0" lon="0" rev="21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弧形 14">
              <a:extLst>
                <a:ext uri="{FF2B5EF4-FFF2-40B4-BE49-F238E27FC236}">
                  <a16:creationId xmlns:a16="http://schemas.microsoft.com/office/drawing/2014/main" id="{7BA135FD-A18A-463A-BA6E-A9557DAF93F4}"/>
                </a:ext>
              </a:extLst>
            </p:cNvPr>
            <p:cNvSpPr/>
            <p:nvPr/>
          </p:nvSpPr>
          <p:spPr>
            <a:xfrm>
              <a:off x="3999093" y="2677484"/>
              <a:ext cx="1677380" cy="1557631"/>
            </a:xfrm>
            <a:prstGeom prst="arc">
              <a:avLst>
                <a:gd name="adj1" fmla="val 13817023"/>
                <a:gd name="adj2" fmla="val 20781219"/>
              </a:avLst>
            </a:prstGeom>
            <a:ln w="50800">
              <a:solidFill>
                <a:srgbClr val="C00000"/>
              </a:solidFill>
              <a:tailEnd type="arrow" w="lg" len="med"/>
            </a:ln>
            <a:scene3d>
              <a:camera prst="orthographicFront">
                <a:rot lat="0" lon="0" rev="17100000"/>
              </a:camera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BBDB6A-6E82-4EBA-81F1-71072D6D97B4}"/>
              </a:ext>
            </a:extLst>
          </p:cNvPr>
          <p:cNvSpPr txBox="1"/>
          <p:nvPr/>
        </p:nvSpPr>
        <p:spPr>
          <a:xfrm>
            <a:off x="4345443" y="5470244"/>
            <a:ext cx="2911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CC6600"/>
                </a:solidFill>
                <a:latin typeface="Comic Sans MS" panose="030F0702030302020204" pitchFamily="66" charset="0"/>
              </a:rPr>
              <a:t>Ding et al. (2015c; 2016)</a:t>
            </a:r>
            <a:endParaRPr lang="zh-TW" altLang="en-US" sz="1400" b="1" dirty="0">
              <a:solidFill>
                <a:srgbClr val="CC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4B41135B-1C68-4FEB-BAF5-9C393A0D622C}"/>
              </a:ext>
            </a:extLst>
          </p:cNvPr>
          <p:cNvSpPr txBox="1">
            <a:spLocks/>
          </p:cNvSpPr>
          <p:nvPr/>
        </p:nvSpPr>
        <p:spPr>
          <a:xfrm>
            <a:off x="170047" y="103535"/>
            <a:ext cx="10659629" cy="5135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Background-New Pacific climate Paradigm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366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11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28">
            <a:extLst>
              <a:ext uri="{FF2B5EF4-FFF2-40B4-BE49-F238E27FC236}">
                <a16:creationId xmlns:a16="http://schemas.microsoft.com/office/drawing/2014/main" id="{A25C4EE9-DD97-4D71-A329-DA8BEDD89B7F}"/>
              </a:ext>
            </a:extLst>
          </p:cNvPr>
          <p:cNvSpPr txBox="1"/>
          <p:nvPr/>
        </p:nvSpPr>
        <p:spPr>
          <a:xfrm>
            <a:off x="3963044" y="82539"/>
            <a:ext cx="426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统计预测模式</a:t>
            </a:r>
          </a:p>
        </p:txBody>
      </p:sp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13682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FABAB24-DF8B-4DC9-81F2-F5C5B1A784A3}"/>
                  </a:ext>
                </a:extLst>
              </p:cNvPr>
              <p:cNvSpPr txBox="1"/>
              <p:nvPr/>
            </p:nvSpPr>
            <p:spPr>
              <a:xfrm>
                <a:off x="279314" y="1910250"/>
                <a:ext cx="86959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zh-CN" altLang="en-US" sz="200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zh-CN" altLang="en-US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𝑬𝑷</m:t>
                              </m:r>
                            </m:e>
                            <m:sub>
                              <m:r>
                                <a:rPr lang="zh-CN" alt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𝑾𝑾𝑽</m:t>
                              </m:r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180°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−25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170°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155°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CFABAB24-DF8B-4DC9-81F2-F5C5B1A784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314" y="1910250"/>
                <a:ext cx="8695938" cy="40011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116CDA91-756B-4D93-A476-5897D27E883C}"/>
              </a:ext>
            </a:extLst>
          </p:cNvPr>
          <p:cNvSpPr/>
          <p:nvPr/>
        </p:nvSpPr>
        <p:spPr>
          <a:xfrm>
            <a:off x="9839670" y="1767201"/>
            <a:ext cx="441814" cy="41508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grpSp>
        <p:nvGrpSpPr>
          <p:cNvPr id="28" name="群組 14">
            <a:extLst>
              <a:ext uri="{FF2B5EF4-FFF2-40B4-BE49-F238E27FC236}">
                <a16:creationId xmlns:a16="http://schemas.microsoft.com/office/drawing/2014/main" id="{BA34968E-8B6C-46C9-ABB6-6B3D258A702F}"/>
              </a:ext>
            </a:extLst>
          </p:cNvPr>
          <p:cNvGrpSpPr/>
          <p:nvPr/>
        </p:nvGrpSpPr>
        <p:grpSpPr>
          <a:xfrm>
            <a:off x="1675317" y="3980127"/>
            <a:ext cx="5501002" cy="1653044"/>
            <a:chOff x="1143000" y="2655277"/>
            <a:chExt cx="6223331" cy="174222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C97FAA48-6F1C-4B4C-A2DA-00862CB53966}"/>
                </a:ext>
              </a:extLst>
            </p:cNvPr>
            <p:cNvSpPr/>
            <p:nvPr/>
          </p:nvSpPr>
          <p:spPr>
            <a:xfrm>
              <a:off x="1143000" y="2655277"/>
              <a:ext cx="6223331" cy="174222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1CD9C471-186C-4D22-8E99-2AAF0CB3961E}"/>
                </a:ext>
              </a:extLst>
            </p:cNvPr>
            <p:cNvSpPr/>
            <p:nvPr/>
          </p:nvSpPr>
          <p:spPr>
            <a:xfrm>
              <a:off x="4463740" y="2736876"/>
              <a:ext cx="2732360" cy="38925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defTabSz="685800"/>
              <a:r>
                <a:rPr lang="en-US" altLang="zh-TW" i="1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Phase speed: 30</a:t>
              </a:r>
              <a:r>
                <a:rPr lang="en-US" altLang="zh-TW" i="1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o</a:t>
              </a:r>
              <a:r>
                <a:rPr lang="en-US" altLang="zh-TW" i="1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/month</a:t>
              </a:r>
            </a:p>
          </p:txBody>
        </p:sp>
        <p:cxnSp>
          <p:nvCxnSpPr>
            <p:cNvPr id="31" name="直線單箭頭接點 17">
              <a:extLst>
                <a:ext uri="{FF2B5EF4-FFF2-40B4-BE49-F238E27FC236}">
                  <a16:creationId xmlns:a16="http://schemas.microsoft.com/office/drawing/2014/main" id="{76EA1C6A-8407-45B8-BFA2-FFE51C0C2959}"/>
                </a:ext>
              </a:extLst>
            </p:cNvPr>
            <p:cNvCxnSpPr/>
            <p:nvPr/>
          </p:nvCxnSpPr>
          <p:spPr>
            <a:xfrm>
              <a:off x="1758461" y="3922687"/>
              <a:ext cx="510833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橢圓 18">
              <a:extLst>
                <a:ext uri="{FF2B5EF4-FFF2-40B4-BE49-F238E27FC236}">
                  <a16:creationId xmlns:a16="http://schemas.microsoft.com/office/drawing/2014/main" id="{C34A71E9-3B5B-4918-8ABE-2FFD58EB1F01}"/>
                </a:ext>
              </a:extLst>
            </p:cNvPr>
            <p:cNvSpPr/>
            <p:nvPr/>
          </p:nvSpPr>
          <p:spPr>
            <a:xfrm>
              <a:off x="1257300" y="3192929"/>
              <a:ext cx="1213339" cy="334108"/>
            </a:xfrm>
            <a:prstGeom prst="ellipse">
              <a:avLst/>
            </a:prstGeom>
            <a:solidFill>
              <a:srgbClr val="FB544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3" name="橢圓 19">
              <a:extLst>
                <a:ext uri="{FF2B5EF4-FFF2-40B4-BE49-F238E27FC236}">
                  <a16:creationId xmlns:a16="http://schemas.microsoft.com/office/drawing/2014/main" id="{22120FD6-AEA5-4A60-89A3-1D72838AE888}"/>
                </a:ext>
              </a:extLst>
            </p:cNvPr>
            <p:cNvSpPr/>
            <p:nvPr/>
          </p:nvSpPr>
          <p:spPr>
            <a:xfrm>
              <a:off x="3015763" y="3192929"/>
              <a:ext cx="1213339" cy="334108"/>
            </a:xfrm>
            <a:prstGeom prst="ellipse">
              <a:avLst/>
            </a:prstGeom>
            <a:solidFill>
              <a:srgbClr val="FB544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4" name="橢圓 20">
              <a:extLst>
                <a:ext uri="{FF2B5EF4-FFF2-40B4-BE49-F238E27FC236}">
                  <a16:creationId xmlns:a16="http://schemas.microsoft.com/office/drawing/2014/main" id="{5CE04F20-A740-4968-9AE4-586EF7CD88A4}"/>
                </a:ext>
              </a:extLst>
            </p:cNvPr>
            <p:cNvSpPr/>
            <p:nvPr/>
          </p:nvSpPr>
          <p:spPr>
            <a:xfrm>
              <a:off x="5446023" y="3192929"/>
              <a:ext cx="1213339" cy="334108"/>
            </a:xfrm>
            <a:prstGeom prst="ellipse">
              <a:avLst/>
            </a:prstGeom>
            <a:solidFill>
              <a:srgbClr val="FB5447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5" name="向右箭號 21">
              <a:extLst>
                <a:ext uri="{FF2B5EF4-FFF2-40B4-BE49-F238E27FC236}">
                  <a16:creationId xmlns:a16="http://schemas.microsoft.com/office/drawing/2014/main" id="{AAC8BE2C-5F75-4B9F-B89E-D63F754CF521}"/>
                </a:ext>
              </a:extLst>
            </p:cNvPr>
            <p:cNvSpPr/>
            <p:nvPr/>
          </p:nvSpPr>
          <p:spPr>
            <a:xfrm>
              <a:off x="2514602" y="3320799"/>
              <a:ext cx="465993" cy="10952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36" name="向右箭號 22">
              <a:extLst>
                <a:ext uri="{FF2B5EF4-FFF2-40B4-BE49-F238E27FC236}">
                  <a16:creationId xmlns:a16="http://schemas.microsoft.com/office/drawing/2014/main" id="{8B6409ED-9AE4-4286-A53F-71BAEAB30835}"/>
                </a:ext>
              </a:extLst>
            </p:cNvPr>
            <p:cNvSpPr/>
            <p:nvPr/>
          </p:nvSpPr>
          <p:spPr>
            <a:xfrm>
              <a:off x="4608961" y="3320799"/>
              <a:ext cx="465993" cy="109524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TW" altLang="en-US">
                <a:solidFill>
                  <a:prstClr val="white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cxnSp>
          <p:nvCxnSpPr>
            <p:cNvPr id="37" name="直線接點 23">
              <a:extLst>
                <a:ext uri="{FF2B5EF4-FFF2-40B4-BE49-F238E27FC236}">
                  <a16:creationId xmlns:a16="http://schemas.microsoft.com/office/drawing/2014/main" id="{E814185E-6B29-43F5-A9EB-294A51372CDC}"/>
                </a:ext>
              </a:extLst>
            </p:cNvPr>
            <p:cNvCxnSpPr/>
            <p:nvPr/>
          </p:nvCxnSpPr>
          <p:spPr>
            <a:xfrm>
              <a:off x="1758461" y="3843554"/>
              <a:ext cx="0" cy="14067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接點 24">
              <a:extLst>
                <a:ext uri="{FF2B5EF4-FFF2-40B4-BE49-F238E27FC236}">
                  <a16:creationId xmlns:a16="http://schemas.microsoft.com/office/drawing/2014/main" id="{B8611618-25A7-4EE5-B658-9F6D00FB3FFB}"/>
                </a:ext>
              </a:extLst>
            </p:cNvPr>
            <p:cNvCxnSpPr/>
            <p:nvPr/>
          </p:nvCxnSpPr>
          <p:spPr>
            <a:xfrm>
              <a:off x="3555020" y="3843553"/>
              <a:ext cx="0" cy="14067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直線接點 25">
              <a:extLst>
                <a:ext uri="{FF2B5EF4-FFF2-40B4-BE49-F238E27FC236}">
                  <a16:creationId xmlns:a16="http://schemas.microsoft.com/office/drawing/2014/main" id="{58EC1D99-888A-4EB9-9F40-6E2D1C7D499E}"/>
                </a:ext>
              </a:extLst>
            </p:cNvPr>
            <p:cNvCxnSpPr/>
            <p:nvPr/>
          </p:nvCxnSpPr>
          <p:spPr>
            <a:xfrm>
              <a:off x="6061471" y="3855276"/>
              <a:ext cx="0" cy="14067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文字方塊 26">
              <a:extLst>
                <a:ext uri="{FF2B5EF4-FFF2-40B4-BE49-F238E27FC236}">
                  <a16:creationId xmlns:a16="http://schemas.microsoft.com/office/drawing/2014/main" id="{181E579C-742A-4000-8138-BC2CA5A501B3}"/>
                </a:ext>
              </a:extLst>
            </p:cNvPr>
            <p:cNvSpPr txBox="1"/>
            <p:nvPr/>
          </p:nvSpPr>
          <p:spPr>
            <a:xfrm>
              <a:off x="5930666" y="3970604"/>
              <a:ext cx="281454" cy="38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t</a:t>
              </a:r>
              <a:endPara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2" name="文字方塊 27">
              <a:extLst>
                <a:ext uri="{FF2B5EF4-FFF2-40B4-BE49-F238E27FC236}">
                  <a16:creationId xmlns:a16="http://schemas.microsoft.com/office/drawing/2014/main" id="{FB039785-0EBD-4C39-A310-298201B51786}"/>
                </a:ext>
              </a:extLst>
            </p:cNvPr>
            <p:cNvSpPr txBox="1"/>
            <p:nvPr/>
          </p:nvSpPr>
          <p:spPr>
            <a:xfrm>
              <a:off x="3277791" y="3967673"/>
              <a:ext cx="629645" cy="38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t-15</a:t>
              </a:r>
              <a:endPara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3" name="文字方塊 28">
              <a:extLst>
                <a:ext uri="{FF2B5EF4-FFF2-40B4-BE49-F238E27FC236}">
                  <a16:creationId xmlns:a16="http://schemas.microsoft.com/office/drawing/2014/main" id="{6D533D51-D323-497C-A018-B4804FC18A89}"/>
                </a:ext>
              </a:extLst>
            </p:cNvPr>
            <p:cNvSpPr txBox="1"/>
            <p:nvPr/>
          </p:nvSpPr>
          <p:spPr>
            <a:xfrm>
              <a:off x="1536916" y="3979371"/>
              <a:ext cx="629645" cy="38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t-25</a:t>
              </a:r>
              <a:endPara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4" name="文字方塊 29">
              <a:extLst>
                <a:ext uri="{FF2B5EF4-FFF2-40B4-BE49-F238E27FC236}">
                  <a16:creationId xmlns:a16="http://schemas.microsoft.com/office/drawing/2014/main" id="{8E55E8D6-21F1-4C46-AF6C-3860399E2372}"/>
                </a:ext>
              </a:extLst>
            </p:cNvPr>
            <p:cNvSpPr txBox="1"/>
            <p:nvPr/>
          </p:nvSpPr>
          <p:spPr>
            <a:xfrm>
              <a:off x="1498996" y="3462427"/>
              <a:ext cx="687676" cy="38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180</a:t>
              </a:r>
              <a:r>
                <a:rPr lang="en-US" altLang="zh-TW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o</a:t>
              </a:r>
              <a:endParaRPr lang="zh-TW" altLang="en-US" baseline="30000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5" name="文字方塊 30">
              <a:extLst>
                <a:ext uri="{FF2B5EF4-FFF2-40B4-BE49-F238E27FC236}">
                  <a16:creationId xmlns:a16="http://schemas.microsoft.com/office/drawing/2014/main" id="{7D9456FD-92A7-4323-8B36-7C5FBE4DA221}"/>
                </a:ext>
              </a:extLst>
            </p:cNvPr>
            <p:cNvSpPr txBox="1"/>
            <p:nvPr/>
          </p:nvSpPr>
          <p:spPr>
            <a:xfrm>
              <a:off x="3244362" y="3475657"/>
              <a:ext cx="934310" cy="38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170</a:t>
              </a:r>
              <a:r>
                <a:rPr lang="en-US" altLang="zh-TW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o</a:t>
              </a:r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W</a:t>
              </a:r>
              <a:endPara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  <p:sp>
          <p:nvSpPr>
            <p:cNvPr id="46" name="文字方塊 31">
              <a:extLst>
                <a:ext uri="{FF2B5EF4-FFF2-40B4-BE49-F238E27FC236}">
                  <a16:creationId xmlns:a16="http://schemas.microsoft.com/office/drawing/2014/main" id="{648993E4-7427-481F-881D-8B325F1C70C8}"/>
                </a:ext>
              </a:extLst>
            </p:cNvPr>
            <p:cNvSpPr txBox="1"/>
            <p:nvPr/>
          </p:nvSpPr>
          <p:spPr>
            <a:xfrm>
              <a:off x="5602593" y="3503585"/>
              <a:ext cx="934310" cy="389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155</a:t>
              </a:r>
              <a:r>
                <a:rPr lang="en-US" altLang="zh-TW" baseline="30000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o</a:t>
              </a:r>
              <a:r>
                <a:rPr lang="en-US" altLang="zh-TW" dirty="0">
                  <a:solidFill>
                    <a:prstClr val="black"/>
                  </a:solidFill>
                  <a:latin typeface="Times New Roman" panose="02020603050405020304" pitchFamily="18" charset="0"/>
                  <a:ea typeface="新細明體" panose="02020500000000000000" pitchFamily="18" charset="-120"/>
                  <a:cs typeface="Times New Roman" panose="02020603050405020304" pitchFamily="18" charset="0"/>
                </a:rPr>
                <a:t>W</a:t>
              </a:r>
              <a:endParaRPr lang="zh-TW" altLang="en-US" dirty="0">
                <a:solidFill>
                  <a:prstClr val="black"/>
                </a:solidFill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圖片 35">
            <a:extLst>
              <a:ext uri="{FF2B5EF4-FFF2-40B4-BE49-F238E27FC236}">
                <a16:creationId xmlns:a16="http://schemas.microsoft.com/office/drawing/2014/main" id="{F7293C43-E023-4E5D-95D7-14F628175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30"/>
          <a:stretch/>
        </p:blipFill>
        <p:spPr>
          <a:xfrm>
            <a:off x="9182572" y="1324432"/>
            <a:ext cx="2420084" cy="5069258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D3189E6E-C560-4D8D-ABA6-A864B1FD64DB}"/>
              </a:ext>
            </a:extLst>
          </p:cNvPr>
          <p:cNvSpPr/>
          <p:nvPr/>
        </p:nvSpPr>
        <p:spPr>
          <a:xfrm>
            <a:off x="10406754" y="1773891"/>
            <a:ext cx="441814" cy="4176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3" name="文字方塊 37">
            <a:extLst>
              <a:ext uri="{FF2B5EF4-FFF2-40B4-BE49-F238E27FC236}">
                <a16:creationId xmlns:a16="http://schemas.microsoft.com/office/drawing/2014/main" id="{E3FEC717-B2FC-4A09-B243-C5AEE9777C7F}"/>
              </a:ext>
            </a:extLst>
          </p:cNvPr>
          <p:cNvSpPr txBox="1"/>
          <p:nvPr/>
        </p:nvSpPr>
        <p:spPr>
          <a:xfrm>
            <a:off x="10942133" y="1421328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TW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D20a</a:t>
            </a:r>
            <a:endParaRPr lang="zh-TW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2124C290-ED8B-4D17-AB4F-677D6DA528B3}"/>
              </a:ext>
            </a:extLst>
          </p:cNvPr>
          <p:cNvSpPr/>
          <p:nvPr/>
        </p:nvSpPr>
        <p:spPr>
          <a:xfrm>
            <a:off x="2880275" y="5748760"/>
            <a:ext cx="3275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α</a:t>
            </a:r>
            <a:r>
              <a:rPr lang="en-US" altLang="zh-TW" sz="1600" baseline="-250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  <a:r>
              <a:rPr lang="en-US" altLang="zh-TW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–α</a:t>
            </a:r>
            <a:r>
              <a:rPr lang="en-US" altLang="zh-TW" sz="1600" baseline="-250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  <a:r>
              <a:rPr lang="en-US" altLang="zh-TW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:</a:t>
            </a:r>
            <a:r>
              <a:rPr lang="zh-TW" altLang="en-US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TW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weighting</a:t>
            </a:r>
            <a:r>
              <a:rPr lang="zh-TW" altLang="en-US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TW" sz="16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coefficient</a:t>
            </a:r>
            <a:endParaRPr lang="zh-TW" altLang="en-US" sz="1600" dirty="0">
              <a:solidFill>
                <a:schemeClr val="tx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56C0872-C68A-492D-B652-FC7F3DD067F7}"/>
                  </a:ext>
                </a:extLst>
              </p:cNvPr>
              <p:cNvSpPr/>
              <p:nvPr/>
            </p:nvSpPr>
            <p:spPr>
              <a:xfrm>
                <a:off x="342716" y="2757627"/>
                <a:ext cx="8695938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altLang="zh-TW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The chosen longitudes and timings in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𝑬𝑷</m:t>
                        </m:r>
                      </m:e>
                      <m:sub>
                        <m:r>
                          <a:rPr lang="zh-CN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𝑾𝑾𝑽</m:t>
                        </m:r>
                      </m:sub>
                    </m:sSub>
                  </m:oMath>
                </a14:m>
                <a:r>
                  <a:rPr lang="en-US" altLang="zh-TW" sz="9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 </a:t>
                </a:r>
                <a:r>
                  <a:rPr lang="en-US" altLang="zh-TW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trace the influence of the </a:t>
                </a:r>
                <a:r>
                  <a:rPr lang="en-US" altLang="zh-TW" sz="20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eastward Kelvin wave propagation</a:t>
                </a:r>
                <a:endParaRPr lang="zh-TW" altLang="en-US" sz="2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" charset="0"/>
                </a:endParaRPr>
              </a:p>
            </p:txBody>
          </p:sp>
        </mc:Choice>
        <mc:Fallback xmlns=""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E56C0872-C68A-492D-B652-FC7F3DD06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16" y="2757627"/>
                <a:ext cx="8695938" cy="707886"/>
              </a:xfrm>
              <a:prstGeom prst="rect">
                <a:avLst/>
              </a:prstGeom>
              <a:blipFill>
                <a:blip r:embed="rId4"/>
                <a:stretch>
                  <a:fillRect l="-701" t="-4310" r="-701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矩形 58">
            <a:extLst>
              <a:ext uri="{FF2B5EF4-FFF2-40B4-BE49-F238E27FC236}">
                <a16:creationId xmlns:a16="http://schemas.microsoft.com/office/drawing/2014/main" id="{64E99269-0425-4022-8A92-C042281698B7}"/>
              </a:ext>
            </a:extLst>
          </p:cNvPr>
          <p:cNvSpPr/>
          <p:nvPr/>
        </p:nvSpPr>
        <p:spPr>
          <a:xfrm>
            <a:off x="9182572" y="6139664"/>
            <a:ext cx="2846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Phase</a:t>
            </a:r>
            <a:r>
              <a:rPr lang="zh-TW" altLang="en-US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TW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speed:</a:t>
            </a:r>
            <a:r>
              <a:rPr lang="zh-TW" altLang="en-US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altLang="zh-TW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30°/month</a:t>
            </a:r>
            <a:endParaRPr lang="zh-TW" altLang="en-US" dirty="0"/>
          </a:p>
        </p:txBody>
      </p:sp>
      <p:sp>
        <p:nvSpPr>
          <p:cNvPr id="60" name="文字方塊 2">
            <a:extLst>
              <a:ext uri="{FF2B5EF4-FFF2-40B4-BE49-F238E27FC236}">
                <a16:creationId xmlns:a16="http://schemas.microsoft.com/office/drawing/2014/main" id="{F67C1ED9-A238-46BA-B15B-C0811B6000D4}"/>
              </a:ext>
            </a:extLst>
          </p:cNvPr>
          <p:cNvSpPr txBox="1"/>
          <p:nvPr/>
        </p:nvSpPr>
        <p:spPr>
          <a:xfrm>
            <a:off x="113682" y="1097103"/>
            <a:ext cx="34163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海洋热含量东传信号</a:t>
            </a:r>
            <a:endParaRPr lang="en-US" sz="2800" b="1" dirty="0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D102D9-38BA-4507-96EE-DFB63587C724}"/>
              </a:ext>
            </a:extLst>
          </p:cNvPr>
          <p:cNvSpPr/>
          <p:nvPr/>
        </p:nvSpPr>
        <p:spPr>
          <a:xfrm>
            <a:off x="279314" y="1835834"/>
            <a:ext cx="8718965" cy="562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31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28">
            <a:extLst>
              <a:ext uri="{FF2B5EF4-FFF2-40B4-BE49-F238E27FC236}">
                <a16:creationId xmlns:a16="http://schemas.microsoft.com/office/drawing/2014/main" id="{A25C4EE9-DD97-4D71-A329-DA8BEDD89B7F}"/>
              </a:ext>
            </a:extLst>
          </p:cNvPr>
          <p:cNvSpPr txBox="1"/>
          <p:nvPr/>
        </p:nvSpPr>
        <p:spPr>
          <a:xfrm>
            <a:off x="3963044" y="82539"/>
            <a:ext cx="426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统计预测模式</a:t>
            </a:r>
          </a:p>
        </p:txBody>
      </p:sp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13682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116CDA91-756B-4D93-A476-5897D27E883C}"/>
              </a:ext>
            </a:extLst>
          </p:cNvPr>
          <p:cNvSpPr/>
          <p:nvPr/>
        </p:nvSpPr>
        <p:spPr>
          <a:xfrm>
            <a:off x="9839670" y="1767201"/>
            <a:ext cx="441814" cy="41508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D3189E6E-C560-4D8D-ABA6-A864B1FD64DB}"/>
              </a:ext>
            </a:extLst>
          </p:cNvPr>
          <p:cNvSpPr/>
          <p:nvPr/>
        </p:nvSpPr>
        <p:spPr>
          <a:xfrm>
            <a:off x="10406754" y="1773891"/>
            <a:ext cx="441814" cy="4176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TW" altLang="en-US" sz="135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60" name="文字方塊 2">
            <a:extLst>
              <a:ext uri="{FF2B5EF4-FFF2-40B4-BE49-F238E27FC236}">
                <a16:creationId xmlns:a16="http://schemas.microsoft.com/office/drawing/2014/main" id="{F67C1ED9-A238-46BA-B15B-C0811B6000D4}"/>
              </a:ext>
            </a:extLst>
          </p:cNvPr>
          <p:cNvSpPr txBox="1"/>
          <p:nvPr/>
        </p:nvSpPr>
        <p:spPr>
          <a:xfrm>
            <a:off x="113682" y="1097103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海气相互作用高频风</a:t>
            </a:r>
            <a:endParaRPr lang="en-US" altLang="zh-CN" sz="2800" b="1" dirty="0">
              <a:solidFill>
                <a:schemeClr val="accent6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D102D9-38BA-4507-96EE-DFB63587C724}"/>
              </a:ext>
            </a:extLst>
          </p:cNvPr>
          <p:cNvSpPr/>
          <p:nvPr/>
        </p:nvSpPr>
        <p:spPr>
          <a:xfrm>
            <a:off x="309552" y="2036478"/>
            <a:ext cx="8718965" cy="25172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41DCF4D4-9628-4DC4-8A00-895E3EDF4B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33"/>
          <a:stretch/>
        </p:blipFill>
        <p:spPr>
          <a:xfrm>
            <a:off x="9204528" y="1767201"/>
            <a:ext cx="2404451" cy="5064044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69D939D7-3066-401A-962A-AE3ED48FFABB}"/>
              </a:ext>
            </a:extLst>
          </p:cNvPr>
          <p:cNvSpPr/>
          <p:nvPr/>
        </p:nvSpPr>
        <p:spPr>
          <a:xfrm>
            <a:off x="10483905" y="2221144"/>
            <a:ext cx="441814" cy="415083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50" name="文字方塊 37">
            <a:extLst>
              <a:ext uri="{FF2B5EF4-FFF2-40B4-BE49-F238E27FC236}">
                <a16:creationId xmlns:a16="http://schemas.microsoft.com/office/drawing/2014/main" id="{FBC50CAE-37D4-4083-9BAA-A8102A658159}"/>
              </a:ext>
            </a:extLst>
          </p:cNvPr>
          <p:cNvSpPr txBox="1"/>
          <p:nvPr/>
        </p:nvSpPr>
        <p:spPr>
          <a:xfrm>
            <a:off x="11024579" y="185181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TW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Wind</a:t>
            </a:r>
            <a:endParaRPr lang="zh-TW" altLang="en-US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1B268736-0992-4020-8CD3-75BDD5C7B82B}"/>
                  </a:ext>
                </a:extLst>
              </p:cNvPr>
              <p:cNvSpPr/>
              <p:nvPr/>
            </p:nvSpPr>
            <p:spPr>
              <a:xfrm>
                <a:off x="388812" y="4937138"/>
                <a:ext cx="8690446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charset="0"/>
                          </a:rPr>
                        </m:ctrlPr>
                      </m:sSubPr>
                      <m:e>
                        <m:r>
                          <a:rPr lang="zh-CN" altLang="en-US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charset="0"/>
                          </a:rPr>
                          <m:t>𝑬𝑷</m:t>
                        </m:r>
                      </m:e>
                      <m:sub>
                        <m:r>
                          <a:rPr lang="zh-CN" altLang="en-US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charset="0"/>
                          </a:rPr>
                          <m:t>𝑶𝑨</m:t>
                        </m:r>
                      </m:sub>
                    </m:sSub>
                  </m:oMath>
                </a14:m>
                <a:r>
                  <a:rPr lang="en-US" altLang="zh-TW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 is to assume that the ocean–atmosphere coupled feedback can amplify or reduce the magnitude change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en-US" sz="2000" b="1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charset="0"/>
                          </a:rPr>
                        </m:ctrlPr>
                      </m:sSubPr>
                      <m:e>
                        <m:r>
                          <a:rPr lang="zh-CN" altLang="en-US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charset="0"/>
                          </a:rPr>
                          <m:t>𝑬𝑷</m:t>
                        </m:r>
                      </m:e>
                      <m:sub>
                        <m:r>
                          <a:rPr lang="zh-CN" altLang="en-US" sz="2000" b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Helvetica" charset="0"/>
                          </a:rPr>
                          <m:t>𝑶𝑨</m:t>
                        </m:r>
                      </m:sub>
                    </m:sSub>
                  </m:oMath>
                </a14:m>
                <a:r>
                  <a:rPr lang="en-US" altLang="zh-TW" sz="2000" b="1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 according to the events of WWEs/EWSs.</a:t>
                </a:r>
                <a:endParaRPr lang="zh-TW" altLang="en-US" sz="20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Helvetica" charset="0"/>
                </a:endParaRPr>
              </a:p>
            </p:txBody>
          </p:sp>
        </mc:Choice>
        <mc:Fallback xmlns=""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1B268736-0992-4020-8CD3-75BDD5C7B8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12" y="4937138"/>
                <a:ext cx="8690446" cy="1015663"/>
              </a:xfrm>
              <a:prstGeom prst="rect">
                <a:avLst/>
              </a:prstGeom>
              <a:blipFill>
                <a:blip r:embed="rId3"/>
                <a:stretch>
                  <a:fillRect l="-772" t="-3593" r="-772" b="-9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D2E5F52-5E35-4782-BADF-C2A0DD8AAE59}"/>
                  </a:ext>
                </a:extLst>
              </p:cNvPr>
              <p:cNvSpPr txBox="1"/>
              <p:nvPr/>
            </p:nvSpPr>
            <p:spPr>
              <a:xfrm>
                <a:off x="458215" y="2138027"/>
                <a:ext cx="648341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𝑬𝑷</m:t>
                          </m:r>
                        </m:e>
                        <m:sub>
                          <m:r>
                            <a:rPr lang="zh-CN" alt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𝑶𝑨</m:t>
                          </m:r>
                        </m:sub>
                      </m:sSub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zh-CN" alt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𝑒𝑣𝑒𝑛𝑡</m:t>
                          </m:r>
                        </m:e>
                      </m:d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𝑑𝐻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D2E5F52-5E35-4782-BADF-C2A0DD8AA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15" y="2138027"/>
                <a:ext cx="6483419" cy="400110"/>
              </a:xfrm>
              <a:prstGeom prst="rect">
                <a:avLst/>
              </a:prstGeom>
              <a:blipFill>
                <a:blip r:embed="rId4"/>
                <a:stretch>
                  <a:fillRect b="-138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40764654-2102-4459-8228-6A397A02C9E6}"/>
                  </a:ext>
                </a:extLst>
              </p:cNvPr>
              <p:cNvSpPr txBox="1"/>
              <p:nvPr/>
            </p:nvSpPr>
            <p:spPr>
              <a:xfrm>
                <a:off x="265935" y="3145957"/>
                <a:ext cx="8869971" cy="1223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4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altLang="zh-CN" sz="14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zh-CN" sz="1600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zh-CN" sz="1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 altLang="zh-CN" sz="1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𝑑𝐻</m:t>
                          </m:r>
                          <m:d>
                            <m:dPr>
                              <m:ctrlPr>
                                <a:rPr lang="zh-CN" altLang="zh-CN" sz="1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400" i="1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  <a:cs typeface="Times New Roman" panose="020206030504050203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altLang="zh-CN" sz="1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d>
                            <m:dPr>
                              <m:begChr m:val="{"/>
                              <m:endChr m:val=""/>
                              <m:ctrlPr>
                                <a:rPr lang="zh-CN" altLang="zh-CN" sz="14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eqArr>
                                <m:eqArrPr>
                                  <m:ctrlPr>
                                    <a:rPr lang="zh-CN" altLang="zh-CN" sz="1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&amp;</m:t>
                                  </m:r>
                                  <m:f>
                                    <m:f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zh-CN" altLang="zh-CN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𝑊𝑊𝑉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sz="1400" i="1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𝑊𝑊𝑉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−5</m:t>
                                              </m:r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  <m:r>
                                        <a:rPr lang="en-US" altLang="zh-CN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+</m:t>
                                      </m:r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zh-CN" altLang="zh-CN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𝑊𝑊𝑉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−5</m:t>
                                              </m:r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  <m:r>
                                            <a:rPr lang="en-US" altLang="zh-CN" sz="1400" i="1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𝐸𝑃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𝑊𝑊𝑉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zh-CN" altLang="zh-CN" sz="1400" i="1">
                                                  <a:effectLst/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−10</m:t>
                                              </m:r>
                                              <m:r>
                                                <a:rPr lang="en-US" altLang="zh-CN" sz="1400" i="1">
                                                  <a:solidFill>
                                                    <a:srgbClr val="000000"/>
                                                  </a:solidFill>
                                                  <a:effectLst/>
                                                  <a:latin typeface="Cambria Math" panose="02040503050406030204" pitchFamily="18" charset="0"/>
                                                  <a:ea typeface="宋体" panose="02010600030101010101" pitchFamily="2" charset="-122"/>
                                                  <a:cs typeface="Times New Roman" panose="02020603050405020304" pitchFamily="18" charset="0"/>
                                                </a:rPr>
                                                <m:t>𝑑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,&amp;  </m:t>
                                  </m:r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𝑒𝑣𝑒𝑛𝑡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1400" i="1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≥50%</m:t>
                                  </m:r>
                                </m:e>
                                <m:e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&amp;0,&amp; </m:t>
                                  </m:r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zh-CN" altLang="zh-CN" sz="1400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1400" i="1"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宋体" panose="02010600030101010101" pitchFamily="2" charset="-122"/>
                                          <a:cs typeface="Times New Roman" panose="02020603050405020304" pitchFamily="18" charset="0"/>
                                        </a:rPr>
                                        <m:t>𝑒𝑣𝑒𝑛𝑡</m:t>
                                      </m:r>
                                      <m:d>
                                        <m:dPr>
                                          <m:ctrlPr>
                                            <a:rPr lang="zh-CN" altLang="zh-CN" sz="1400" i="1">
                                              <a:effectLst/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1400" i="1"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latin typeface="Cambria Math" panose="02040503050406030204" pitchFamily="18" charset="0"/>
                                              <a:ea typeface="宋体" panose="02010600030101010101" pitchFamily="2" charset="-122"/>
                                              <a:cs typeface="Times New Roman" panose="02020603050405020304" pitchFamily="18" charset="0"/>
                                            </a:rPr>
                                            <m:t>𝑡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altLang="zh-CN" sz="1400" i="1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&lt;50%</m:t>
                                  </m:r>
                                </m:e>
                              </m:eqArr>
                            </m:e>
                          </m:d>
                          <m:r>
                            <a:rPr lang="en-US" altLang="zh-CN" sz="1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40764654-2102-4459-8228-6A397A02C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35" y="3145957"/>
                <a:ext cx="8869971" cy="1223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2E561B33-A2D4-4482-B410-4E65227AEC4B}"/>
                  </a:ext>
                </a:extLst>
              </p:cNvPr>
              <p:cNvSpPr txBox="1"/>
              <p:nvPr/>
            </p:nvSpPr>
            <p:spPr>
              <a:xfrm>
                <a:off x="-481097" y="2671541"/>
                <a:ext cx="6317086" cy="641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kern="10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𝑒𝑣𝑒𝑛𝑡</m:t>
                      </m:r>
                      <m:d>
                        <m:dPr>
                          <m:ctrlPr>
                            <a:rPr lang="zh-CN" altLang="zh-CN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宋体" panose="02010600030101010101" pitchFamily="2" charset="-122"/>
                            </a:rPr>
                            <m:t>𝑡</m:t>
                          </m:r>
                        </m:e>
                      </m:d>
                      <m:r>
                        <a:rPr lang="en-US" altLang="zh-CN" sz="1600" i="1" kern="1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宋体" panose="02010600030101010101" pitchFamily="2" charset="-122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zh-CN" altLang="zh-CN" sz="1600" i="1" kern="10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𝑝𝑜𝑠𝑖𝑡𝑖𝑣𝑒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 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𝑢𝑤𝑖𝑛𝑑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 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𝑖𝑛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−50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𝑑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,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e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𝑛𝑒𝑔𝑎𝑡𝑖𝑣𝑒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 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𝑢𝑤𝑖𝑛𝑑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 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𝑖𝑛</m:t>
                              </m:r>
                              <m:r>
                                <a:rPr lang="en-US" altLang="zh-CN" sz="16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宋体" panose="02010600030101010101" pitchFamily="2" charset="-122"/>
                                </a:rPr>
                                <m:t> 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zh-CN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−50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𝑑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.</m:t>
                                  </m:r>
                                  <m:r>
                                    <a:rPr lang="en-US" altLang="zh-CN" sz="1600" i="1" kern="100">
                                      <a:solidFill>
                                        <a:srgbClr val="00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宋体" panose="02010600030101010101" pitchFamily="2" charset="-122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2E561B33-A2D4-4482-B410-4E65227AE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81097" y="2671541"/>
                <a:ext cx="6317086" cy="6415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284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28">
            <a:extLst>
              <a:ext uri="{FF2B5EF4-FFF2-40B4-BE49-F238E27FC236}">
                <a16:creationId xmlns:a16="http://schemas.microsoft.com/office/drawing/2014/main" id="{A25C4EE9-DD97-4D71-A329-DA8BEDD89B7F}"/>
              </a:ext>
            </a:extLst>
          </p:cNvPr>
          <p:cNvSpPr txBox="1"/>
          <p:nvPr/>
        </p:nvSpPr>
        <p:spPr>
          <a:xfrm>
            <a:off x="3963044" y="82539"/>
            <a:ext cx="42659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统计预测模式</a:t>
            </a:r>
          </a:p>
        </p:txBody>
      </p:sp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13682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字方塊 2">
            <a:extLst>
              <a:ext uri="{FF2B5EF4-FFF2-40B4-BE49-F238E27FC236}">
                <a16:creationId xmlns:a16="http://schemas.microsoft.com/office/drawing/2014/main" id="{F67C1ED9-A238-46BA-B15B-C0811B6000D4}"/>
              </a:ext>
            </a:extLst>
          </p:cNvPr>
          <p:cNvSpPr txBox="1"/>
          <p:nvPr/>
        </p:nvSpPr>
        <p:spPr>
          <a:xfrm>
            <a:off x="113682" y="1097103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南北半球热带外信号</a:t>
            </a:r>
            <a:endParaRPr lang="en-US" altLang="zh-CN" sz="2800" b="1" dirty="0">
              <a:solidFill>
                <a:schemeClr val="accent2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D102D9-38BA-4507-96EE-DFB63587C724}"/>
              </a:ext>
            </a:extLst>
          </p:cNvPr>
          <p:cNvSpPr/>
          <p:nvPr/>
        </p:nvSpPr>
        <p:spPr>
          <a:xfrm>
            <a:off x="309553" y="2036479"/>
            <a:ext cx="6117006" cy="6809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D2E5F52-5E35-4782-BADF-C2A0DD8AAE59}"/>
                  </a:ext>
                </a:extLst>
              </p:cNvPr>
              <p:cNvSpPr txBox="1"/>
              <p:nvPr/>
            </p:nvSpPr>
            <p:spPr>
              <a:xfrm>
                <a:off x="458215" y="2138027"/>
                <a:ext cx="648341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𝑬𝑷</m:t>
                          </m:r>
                        </m:e>
                        <m:sub>
                          <m:r>
                            <a:rPr lang="zh-CN" altLang="en-US" sz="2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𝑬𝑿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)+(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1D2E5F52-5E35-4782-BADF-C2A0DD8AA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15" y="2138027"/>
                <a:ext cx="6483419" cy="400110"/>
              </a:xfrm>
              <a:prstGeom prst="rect">
                <a:avLst/>
              </a:prstGeom>
              <a:blipFill>
                <a:blip r:embed="rId2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圖片 12">
            <a:extLst>
              <a:ext uri="{FF2B5EF4-FFF2-40B4-BE49-F238E27FC236}">
                <a16:creationId xmlns:a16="http://schemas.microsoft.com/office/drawing/2014/main" id="{9B7524A3-EA33-4A74-B40F-1C877DAF28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6"/>
          <a:stretch/>
        </p:blipFill>
        <p:spPr>
          <a:xfrm>
            <a:off x="649583" y="2986935"/>
            <a:ext cx="5553132" cy="355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87534F0-3BFC-4231-A681-D73954C1AF1C}"/>
                  </a:ext>
                </a:extLst>
              </p:cNvPr>
              <p:cNvSpPr/>
              <p:nvPr/>
            </p:nvSpPr>
            <p:spPr>
              <a:xfrm>
                <a:off x="2272103" y="3235383"/>
                <a:ext cx="10598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𝑺𝑳𝑷𝑨</m:t>
                          </m:r>
                        </m:e>
                        <m:sub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TW" altLang="en-US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487534F0-3BFC-4231-A681-D73954C1AF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2103" y="3235383"/>
                <a:ext cx="1059842" cy="369332"/>
              </a:xfrm>
              <a:prstGeom prst="rect">
                <a:avLst/>
              </a:prstGeom>
              <a:blipFill>
                <a:blip r:embed="rId4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FC44F76-040A-48D1-92E9-D626DDF68CE9}"/>
                  </a:ext>
                </a:extLst>
              </p:cNvPr>
              <p:cNvSpPr/>
              <p:nvPr/>
            </p:nvSpPr>
            <p:spPr>
              <a:xfrm>
                <a:off x="2146469" y="4071413"/>
                <a:ext cx="10598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𝑺𝑳𝑷𝑨</m:t>
                          </m:r>
                        </m:e>
                        <m:sub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TW" altLang="en-US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1FC44F76-040A-48D1-92E9-D626DDF68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6469" y="4071413"/>
                <a:ext cx="1059842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BE05D06-CF89-4244-AD16-CBD1D093C197}"/>
                  </a:ext>
                </a:extLst>
              </p:cNvPr>
              <p:cNvSpPr/>
              <p:nvPr/>
            </p:nvSpPr>
            <p:spPr>
              <a:xfrm>
                <a:off x="1861473" y="5308895"/>
                <a:ext cx="10277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𝑺𝑳𝑷𝑨</m:t>
                          </m:r>
                        </m:e>
                        <m:sub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TW" altLang="en-US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BE05D06-CF89-4244-AD16-CBD1D093C1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473" y="5308895"/>
                <a:ext cx="1027781" cy="369332"/>
              </a:xfrm>
              <a:prstGeom prst="rect">
                <a:avLst/>
              </a:prstGeom>
              <a:blipFill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CC12DFF-DBCE-4827-8DB0-587A253400E2}"/>
                  </a:ext>
                </a:extLst>
              </p:cNvPr>
              <p:cNvSpPr/>
              <p:nvPr/>
            </p:nvSpPr>
            <p:spPr>
              <a:xfrm>
                <a:off x="4032094" y="5308895"/>
                <a:ext cx="10277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𝑺𝑳𝑷𝑨</m:t>
                          </m:r>
                        </m:e>
                        <m:sub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  <m:r>
                            <a:rPr lang="en-US" altLang="zh-CN" sz="1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TW" altLang="en-US" b="1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1CC12DFF-DBCE-4827-8DB0-587A253400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094" y="5308895"/>
                <a:ext cx="1027781" cy="369332"/>
              </a:xfrm>
              <a:prstGeom prst="rect">
                <a:avLst/>
              </a:prstGeom>
              <a:blipFill>
                <a:blip r:embed="rId7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6581AD9C-323E-4175-BD0C-4B8539A22F65}"/>
              </a:ext>
            </a:extLst>
          </p:cNvPr>
          <p:cNvSpPr txBox="1"/>
          <p:nvPr/>
        </p:nvSpPr>
        <p:spPr>
          <a:xfrm>
            <a:off x="7253994" y="4440745"/>
            <a:ext cx="402712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N1 165°–115°W, 50°–75°N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N2 180°–120°W, 5°–30°N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S1 180°–130°W, 20°–45°S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S2 180°–105°W, 50°–70°S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076E534-0128-459F-831D-0BE3C07A9925}"/>
              </a:ext>
            </a:extLst>
          </p:cNvPr>
          <p:cNvSpPr/>
          <p:nvPr/>
        </p:nvSpPr>
        <p:spPr>
          <a:xfrm>
            <a:off x="6652669" y="2142389"/>
            <a:ext cx="52297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subtropical and extratropical SLP anomalies over both the North and South Pacific are significantly related to the ENSO state in the following boreal winter (Ding et al. 2016)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6079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7850DC-3F3A-4C15-B967-941C477963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900" y="1157128"/>
            <a:ext cx="11693022" cy="48183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字方塊 28">
            <a:extLst>
              <a:ext uri="{FF2B5EF4-FFF2-40B4-BE49-F238E27FC236}">
                <a16:creationId xmlns:a16="http://schemas.microsoft.com/office/drawing/2014/main" id="{2A42F896-6C4D-4DDA-B711-0B64583A862D}"/>
              </a:ext>
            </a:extLst>
          </p:cNvPr>
          <p:cNvSpPr txBox="1"/>
          <p:nvPr/>
        </p:nvSpPr>
        <p:spPr>
          <a:xfrm>
            <a:off x="3926175" y="136121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预报因子的相对贡献</a:t>
            </a: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F31557DA-AA9A-41DB-9DCF-943252DE2958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67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94343D3-9393-4A95-8E6E-0D3FE70306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2314575" y="1185862"/>
            <a:ext cx="7562850" cy="5400675"/>
          </a:xfrm>
          <a:prstGeom prst="rect">
            <a:avLst/>
          </a:prstGeom>
        </p:spPr>
      </p:pic>
      <p:sp>
        <p:nvSpPr>
          <p:cNvPr id="4" name="文字方塊 28">
            <a:extLst>
              <a:ext uri="{FF2B5EF4-FFF2-40B4-BE49-F238E27FC236}">
                <a16:creationId xmlns:a16="http://schemas.microsoft.com/office/drawing/2014/main" id="{D68394AB-5126-4F89-9B4C-C2840F35DCD9}"/>
              </a:ext>
            </a:extLst>
          </p:cNvPr>
          <p:cNvSpPr txBox="1"/>
          <p:nvPr/>
        </p:nvSpPr>
        <p:spPr>
          <a:xfrm>
            <a:off x="4405124" y="136121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热带外预报因子</a:t>
            </a: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EB7EA90C-1FD8-4E95-BB87-20680754EC21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68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C62041B-27FD-4AF1-AA2E-D64D4F0F0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97" y="905191"/>
            <a:ext cx="10604614" cy="4802814"/>
          </a:xfrm>
          <a:prstGeom prst="rect">
            <a:avLst/>
          </a:prstGeom>
        </p:spPr>
      </p:pic>
      <p:sp>
        <p:nvSpPr>
          <p:cNvPr id="3" name="文字方塊 28">
            <a:extLst>
              <a:ext uri="{FF2B5EF4-FFF2-40B4-BE49-F238E27FC236}">
                <a16:creationId xmlns:a16="http://schemas.microsoft.com/office/drawing/2014/main" id="{E1641954-3B91-451D-A32B-DBB46DCBD97D}"/>
              </a:ext>
            </a:extLst>
          </p:cNvPr>
          <p:cNvSpPr txBox="1"/>
          <p:nvPr/>
        </p:nvSpPr>
        <p:spPr>
          <a:xfrm>
            <a:off x="3754959" y="121972"/>
            <a:ext cx="6037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events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9703E08C-B350-433C-A532-6B39B26DB905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2">
            <a:extLst>
              <a:ext uri="{FF2B5EF4-FFF2-40B4-BE49-F238E27FC236}">
                <a16:creationId xmlns:a16="http://schemas.microsoft.com/office/drawing/2014/main" id="{BD5FC6EB-D531-454E-87A7-EF5923CCA660}"/>
              </a:ext>
            </a:extLst>
          </p:cNvPr>
          <p:cNvSpPr txBox="1"/>
          <p:nvPr/>
        </p:nvSpPr>
        <p:spPr>
          <a:xfrm>
            <a:off x="4669006" y="4421941"/>
            <a:ext cx="142699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1998-1999</a:t>
            </a:r>
          </a:p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1999-2000</a:t>
            </a:r>
          </a:p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2000-2001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CAE28CD1-8F97-456A-B742-CED90029CBBA}"/>
              </a:ext>
            </a:extLst>
          </p:cNvPr>
          <p:cNvSpPr txBox="1"/>
          <p:nvPr/>
        </p:nvSpPr>
        <p:spPr>
          <a:xfrm>
            <a:off x="8079065" y="4421941"/>
            <a:ext cx="156164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2020-2021 </a:t>
            </a:r>
          </a:p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2021-2022</a:t>
            </a:r>
          </a:p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2022-2023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7FD4E4B-90A0-44F9-B226-0E7B1E731C72}"/>
              </a:ext>
            </a:extLst>
          </p:cNvPr>
          <p:cNvSpPr/>
          <p:nvPr/>
        </p:nvSpPr>
        <p:spPr>
          <a:xfrm>
            <a:off x="3537898" y="1446070"/>
            <a:ext cx="1055367" cy="3934042"/>
          </a:xfrm>
          <a:prstGeom prst="rect">
            <a:avLst/>
          </a:prstGeom>
          <a:noFill/>
          <a:ln w="28575">
            <a:solidFill>
              <a:srgbClr val="EC3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8C95717-7E39-4116-8BA7-69AE90C82138}"/>
              </a:ext>
            </a:extLst>
          </p:cNvPr>
          <p:cNvSpPr/>
          <p:nvPr/>
        </p:nvSpPr>
        <p:spPr>
          <a:xfrm>
            <a:off x="9684438" y="1446032"/>
            <a:ext cx="877643" cy="3934042"/>
          </a:xfrm>
          <a:prstGeom prst="rect">
            <a:avLst/>
          </a:prstGeom>
          <a:noFill/>
          <a:ln w="28575">
            <a:solidFill>
              <a:srgbClr val="EC3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A48391C-BF3A-4904-AB61-F473CCE2E3EC}"/>
              </a:ext>
            </a:extLst>
          </p:cNvPr>
          <p:cNvSpPr txBox="1"/>
          <p:nvPr/>
        </p:nvSpPr>
        <p:spPr>
          <a:xfrm>
            <a:off x="702864" y="6048791"/>
            <a:ext cx="10801563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Since 1980, only two significant triple-dip La Niña events have been documented.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18EAF84-4C3A-4EE0-BEF1-B4D9A4222B22}"/>
              </a:ext>
            </a:extLst>
          </p:cNvPr>
          <p:cNvSpPr txBox="1"/>
          <p:nvPr/>
        </p:nvSpPr>
        <p:spPr>
          <a:xfrm>
            <a:off x="7807364" y="5458885"/>
            <a:ext cx="36498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https://ggweather.com/enso/oni.htm</a:t>
            </a:r>
            <a:endParaRPr lang="zh-CN" altLang="en-US" sz="1400" b="1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D4D2436F-03BD-43F6-B70A-6AEA030665A9}"/>
              </a:ext>
            </a:extLst>
          </p:cNvPr>
          <p:cNvSpPr/>
          <p:nvPr/>
        </p:nvSpPr>
        <p:spPr>
          <a:xfrm rot="10800000">
            <a:off x="3638249" y="5123782"/>
            <a:ext cx="144000" cy="1440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箭头: 下 18">
            <a:extLst>
              <a:ext uri="{FF2B5EF4-FFF2-40B4-BE49-F238E27FC236}">
                <a16:creationId xmlns:a16="http://schemas.microsoft.com/office/drawing/2014/main" id="{90FDD02E-B3BA-4ECB-BDCA-38415E6FFBAD}"/>
              </a:ext>
            </a:extLst>
          </p:cNvPr>
          <p:cNvSpPr/>
          <p:nvPr/>
        </p:nvSpPr>
        <p:spPr>
          <a:xfrm rot="10800000">
            <a:off x="3943049" y="5180932"/>
            <a:ext cx="144000" cy="1440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id="{8A45262C-E57E-4D20-A1AA-642751A8AE89}"/>
              </a:ext>
            </a:extLst>
          </p:cNvPr>
          <p:cNvSpPr/>
          <p:nvPr/>
        </p:nvSpPr>
        <p:spPr>
          <a:xfrm rot="10800000">
            <a:off x="4221577" y="4349941"/>
            <a:ext cx="144000" cy="1440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箭头: 下 20">
            <a:extLst>
              <a:ext uri="{FF2B5EF4-FFF2-40B4-BE49-F238E27FC236}">
                <a16:creationId xmlns:a16="http://schemas.microsoft.com/office/drawing/2014/main" id="{CF2900DC-CEB7-4715-A831-F68C23FF43AF}"/>
              </a:ext>
            </a:extLst>
          </p:cNvPr>
          <p:cNvSpPr/>
          <p:nvPr/>
        </p:nvSpPr>
        <p:spPr>
          <a:xfrm rot="10800000">
            <a:off x="9806220" y="4757551"/>
            <a:ext cx="144000" cy="1440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32CA00B6-FD08-49C3-8B39-4719A298C56F}"/>
              </a:ext>
            </a:extLst>
          </p:cNvPr>
          <p:cNvSpPr/>
          <p:nvPr/>
        </p:nvSpPr>
        <p:spPr>
          <a:xfrm rot="10800000">
            <a:off x="10114529" y="4547269"/>
            <a:ext cx="144000" cy="1440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C3A00FE9-8D8D-4D43-96EC-6F0739B55C81}"/>
              </a:ext>
            </a:extLst>
          </p:cNvPr>
          <p:cNvSpPr/>
          <p:nvPr/>
        </p:nvSpPr>
        <p:spPr>
          <a:xfrm rot="10800000">
            <a:off x="10389548" y="4525902"/>
            <a:ext cx="144000" cy="144000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767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901C2E-EAB5-40CB-BD3E-76385C6F02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89"/>
          <a:stretch/>
        </p:blipFill>
        <p:spPr>
          <a:xfrm>
            <a:off x="1674253" y="1132714"/>
            <a:ext cx="9522307" cy="4563112"/>
          </a:xfrm>
          <a:prstGeom prst="rect">
            <a:avLst/>
          </a:prstGeom>
        </p:spPr>
      </p:pic>
      <p:sp>
        <p:nvSpPr>
          <p:cNvPr id="4" name="文字方塊 28">
            <a:extLst>
              <a:ext uri="{FF2B5EF4-FFF2-40B4-BE49-F238E27FC236}">
                <a16:creationId xmlns:a16="http://schemas.microsoft.com/office/drawing/2014/main" id="{700A0379-54EE-40F7-99D0-525F3039D8D4}"/>
              </a:ext>
            </a:extLst>
          </p:cNvPr>
          <p:cNvSpPr txBox="1"/>
          <p:nvPr/>
        </p:nvSpPr>
        <p:spPr>
          <a:xfrm>
            <a:off x="3287521" y="75893"/>
            <a:ext cx="529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skills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5" name="直接连接符 12">
            <a:extLst>
              <a:ext uri="{FF2B5EF4-FFF2-40B4-BE49-F238E27FC236}">
                <a16:creationId xmlns:a16="http://schemas.microsoft.com/office/drawing/2014/main" id="{0B8FF7DB-CC6D-48E7-9D48-AAC3B813B8B4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996850D2-0D4B-4FA3-AEE0-44F73C0F2A0B}"/>
              </a:ext>
            </a:extLst>
          </p:cNvPr>
          <p:cNvSpPr txBox="1"/>
          <p:nvPr/>
        </p:nvSpPr>
        <p:spPr>
          <a:xfrm>
            <a:off x="9925480" y="4208155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Zhao et al. 2024 </a:t>
            </a:r>
          </a:p>
          <a:p>
            <a:r>
              <a:rPr lang="en-US" altLang="zh-TW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(Nature)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824150B-8903-4D41-BEC7-3B572CBFA336}"/>
              </a:ext>
            </a:extLst>
          </p:cNvPr>
          <p:cNvSpPr txBox="1"/>
          <p:nvPr/>
        </p:nvSpPr>
        <p:spPr>
          <a:xfrm>
            <a:off x="727195" y="5759798"/>
            <a:ext cx="10992580" cy="101566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general, most of the ENSO prediction models have good perdition skill in 6-10 months, and AI or XRO can even extend the effective forecast time to more than one year.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81B0FB2-6699-464C-8336-E97B55217A74}"/>
              </a:ext>
            </a:extLst>
          </p:cNvPr>
          <p:cNvSpPr txBox="1"/>
          <p:nvPr/>
        </p:nvSpPr>
        <p:spPr>
          <a:xfrm rot="16200000">
            <a:off x="190289" y="2676956"/>
            <a:ext cx="2506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Correlation Skill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9930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EAAAAFEC-336C-414E-A6AD-69F6150F5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420"/>
            <a:ext cx="7562850" cy="540067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7485B17-241B-4455-9880-F878E0ABEDC9}"/>
              </a:ext>
            </a:extLst>
          </p:cNvPr>
          <p:cNvSpPr txBox="1"/>
          <p:nvPr/>
        </p:nvSpPr>
        <p:spPr>
          <a:xfrm>
            <a:off x="727195" y="6094928"/>
            <a:ext cx="10992580" cy="6120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 some specific ENSO events, the model performance may be worse than expected.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E382E4E-1A5B-4F99-829F-4AC29CF8F64B}"/>
              </a:ext>
            </a:extLst>
          </p:cNvPr>
          <p:cNvSpPr txBox="1"/>
          <p:nvPr/>
        </p:nvSpPr>
        <p:spPr>
          <a:xfrm>
            <a:off x="7343921" y="1834338"/>
            <a:ext cx="4722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Most models predict neutral conditions in the DJF in 2021, with only two predicting a second La Niña in the winter of 2021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橢圓 1"/>
          <p:cNvSpPr/>
          <p:nvPr/>
        </p:nvSpPr>
        <p:spPr>
          <a:xfrm>
            <a:off x="3552825" y="3552825"/>
            <a:ext cx="1781175" cy="1410220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28">
            <a:extLst>
              <a:ext uri="{FF2B5EF4-FFF2-40B4-BE49-F238E27FC236}">
                <a16:creationId xmlns:a16="http://schemas.microsoft.com/office/drawing/2014/main" id="{E7FD8B41-BC58-45C3-9DD8-39797FFF39DC}"/>
              </a:ext>
            </a:extLst>
          </p:cNvPr>
          <p:cNvSpPr txBox="1"/>
          <p:nvPr/>
        </p:nvSpPr>
        <p:spPr>
          <a:xfrm>
            <a:off x="3287521" y="75893"/>
            <a:ext cx="529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skills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284112D-138B-41CE-A376-475CB4AF1226}"/>
              </a:ext>
            </a:extLst>
          </p:cNvPr>
          <p:cNvSpPr txBox="1"/>
          <p:nvPr/>
        </p:nvSpPr>
        <p:spPr>
          <a:xfrm>
            <a:off x="5367133" y="5817959"/>
            <a:ext cx="68858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https://iri.columbia.edu/our-expertise/climate/forecasts/enso/current/</a:t>
            </a:r>
          </a:p>
        </p:txBody>
      </p:sp>
    </p:spTree>
    <p:extLst>
      <p:ext uri="{BB962C8B-B14F-4D97-AF65-F5344CB8AC3E}">
        <p14:creationId xmlns:p14="http://schemas.microsoft.com/office/powerpoint/2010/main" val="267230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42">
            <a:extLst>
              <a:ext uri="{FF2B5EF4-FFF2-40B4-BE49-F238E27FC236}">
                <a16:creationId xmlns:a16="http://schemas.microsoft.com/office/drawing/2014/main" id="{A5EFF8B1-E0BB-4C71-B956-B3C3E8B83034}"/>
              </a:ext>
            </a:extLst>
          </p:cNvPr>
          <p:cNvSpPr txBox="1"/>
          <p:nvPr/>
        </p:nvSpPr>
        <p:spPr>
          <a:xfrm>
            <a:off x="682427" y="6103580"/>
            <a:ext cx="10827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Why most models failed to predict the second La Niña in DJF 2021?</a:t>
            </a:r>
            <a:endParaRPr lang="zh-TW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BCE6F37-92D4-41EF-8C21-7D7D22B9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54420"/>
            <a:ext cx="7562850" cy="5400675"/>
          </a:xfrm>
          <a:prstGeom prst="rect">
            <a:avLst/>
          </a:prstGeom>
        </p:spPr>
      </p:pic>
      <p:sp>
        <p:nvSpPr>
          <p:cNvPr id="7" name="文本框 13">
            <a:extLst>
              <a:ext uri="{FF2B5EF4-FFF2-40B4-BE49-F238E27FC236}">
                <a16:creationId xmlns:a16="http://schemas.microsoft.com/office/drawing/2014/main" id="{C35B56A5-3FAC-4CF2-9830-AFD56291F6F9}"/>
              </a:ext>
            </a:extLst>
          </p:cNvPr>
          <p:cNvSpPr txBox="1"/>
          <p:nvPr/>
        </p:nvSpPr>
        <p:spPr>
          <a:xfrm>
            <a:off x="7343921" y="1834338"/>
            <a:ext cx="4722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Most models predict neutral conditions in the DJF in 2021, with only two predicting a second La Niña in the winter of 2021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字方塊 28">
            <a:extLst>
              <a:ext uri="{FF2B5EF4-FFF2-40B4-BE49-F238E27FC236}">
                <a16:creationId xmlns:a16="http://schemas.microsoft.com/office/drawing/2014/main" id="{BD2E6C2B-5A90-411B-A82A-E75074C1313E}"/>
              </a:ext>
            </a:extLst>
          </p:cNvPr>
          <p:cNvSpPr txBox="1"/>
          <p:nvPr/>
        </p:nvSpPr>
        <p:spPr>
          <a:xfrm>
            <a:off x="3287521" y="75893"/>
            <a:ext cx="5292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skills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E3E789D-9D28-4003-8854-638EE008B5FD}"/>
              </a:ext>
            </a:extLst>
          </p:cNvPr>
          <p:cNvSpPr txBox="1"/>
          <p:nvPr/>
        </p:nvSpPr>
        <p:spPr>
          <a:xfrm>
            <a:off x="5422790" y="5817959"/>
            <a:ext cx="7879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https://iri.columbia.edu/our-expertise/climate/forecasts/enso/current/</a:t>
            </a:r>
          </a:p>
        </p:txBody>
      </p:sp>
    </p:spTree>
    <p:extLst>
      <p:ext uri="{BB962C8B-B14F-4D97-AF65-F5344CB8AC3E}">
        <p14:creationId xmlns:p14="http://schemas.microsoft.com/office/powerpoint/2010/main" val="1820714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E6CADA-22C4-43C2-9B2B-612A5D2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898" y="3408621"/>
            <a:ext cx="4093900" cy="3449379"/>
          </a:xfrm>
          <a:prstGeom prst="rect">
            <a:avLst/>
          </a:prstGeom>
        </p:spPr>
      </p:pic>
      <p:sp>
        <p:nvSpPr>
          <p:cNvPr id="8" name="文字方塊 28">
            <a:extLst>
              <a:ext uri="{FF2B5EF4-FFF2-40B4-BE49-F238E27FC236}">
                <a16:creationId xmlns:a16="http://schemas.microsoft.com/office/drawing/2014/main" id="{A25C4EE9-DD97-4D71-A329-DA8BEDD89B7F}"/>
              </a:ext>
            </a:extLst>
          </p:cNvPr>
          <p:cNvSpPr txBox="1"/>
          <p:nvPr/>
        </p:nvSpPr>
        <p:spPr>
          <a:xfrm>
            <a:off x="1883600" y="121016"/>
            <a:ext cx="5708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predictors-WWV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82C8CFB8-67CF-454A-AA44-766CF5D5DF94}"/>
              </a:ext>
            </a:extLst>
          </p:cNvPr>
          <p:cNvSpPr/>
          <p:nvPr/>
        </p:nvSpPr>
        <p:spPr>
          <a:xfrm>
            <a:off x="5710793" y="1050841"/>
            <a:ext cx="61178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The predictability of ENSO comes mainly from the wind-driven ocean dynamics (Recharge-Discharge) </a:t>
            </a:r>
          </a:p>
          <a:p>
            <a:pPr marL="342900" indent="-342900" algn="just">
              <a:spcBef>
                <a:spcPct val="0"/>
              </a:spcBef>
              <a:buFont typeface="Arial" charset="0"/>
              <a:buChar char="•"/>
            </a:pPr>
            <a:endParaRPr kumimoji="1" lang="en-US" altLang="zh-TW" sz="2000" b="1" dirty="0">
              <a:latin typeface="微软雅黑" panose="020B0503020204020204" pitchFamily="34" charset="-122"/>
              <a:ea typeface="微软雅黑" panose="020B0503020204020204" pitchFamily="34" charset="-122"/>
              <a:cs typeface="Helvetica" charset="0"/>
            </a:endParaRPr>
          </a:p>
          <a:p>
            <a:pPr marL="342900" indent="-342900" algn="just">
              <a:spcBef>
                <a:spcPct val="0"/>
              </a:spcBef>
              <a:buFont typeface="Arial" charset="0"/>
              <a:buChar char="•"/>
            </a:pPr>
            <a:r>
              <a:rPr kumimoji="1"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Helvetica" charset="0"/>
              </a:rPr>
              <a:t>Inclusion of upper ocean temperature data in ENSO prediction schemes significantly improves forecast skill.</a:t>
            </a:r>
            <a:endParaRPr kumimoji="1"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Helvetica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884424F-E449-4EC2-A94C-01759D8D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4" y="1145437"/>
            <a:ext cx="5380434" cy="430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6DE8F4A-7211-4556-9A12-A240B43FD59E}"/>
              </a:ext>
            </a:extLst>
          </p:cNvPr>
          <p:cNvSpPr txBox="1"/>
          <p:nvPr/>
        </p:nvSpPr>
        <p:spPr>
          <a:xfrm>
            <a:off x="1010202" y="4327471"/>
            <a:ext cx="4167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https://www.pmel.noaa.gov/elnino/upper-ocean-heat-content-and-enso</a:t>
            </a:r>
            <a:endParaRPr lang="zh-CN" altLang="en-US" sz="14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FC98BE2-0598-4BED-A0E6-EDEE080C7982}"/>
              </a:ext>
            </a:extLst>
          </p:cNvPr>
          <p:cNvSpPr txBox="1"/>
          <p:nvPr/>
        </p:nvSpPr>
        <p:spPr>
          <a:xfrm>
            <a:off x="9982681" y="6557156"/>
            <a:ext cx="18875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i="0" u="none" strike="noStrike" dirty="0" err="1">
                <a:solidFill>
                  <a:schemeClr val="accent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McPhaden</a:t>
            </a:r>
            <a:r>
              <a:rPr lang="zh-TW" altLang="en-US" sz="1400" b="1" i="0" u="none" strike="noStrike" dirty="0">
                <a:solidFill>
                  <a:schemeClr val="accent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1400" b="1" i="0" u="none" strike="noStrike" dirty="0">
                <a:solidFill>
                  <a:schemeClr val="accent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endParaRPr lang="zh-CN" altLang="en-US" sz="1400" b="1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字方塊 3">
            <a:extLst>
              <a:ext uri="{FF2B5EF4-FFF2-40B4-BE49-F238E27FC236}">
                <a16:creationId xmlns:a16="http://schemas.microsoft.com/office/drawing/2014/main" id="{58459D77-9EE1-48D8-87AA-D9E5F170CBCB}"/>
              </a:ext>
            </a:extLst>
          </p:cNvPr>
          <p:cNvSpPr txBox="1"/>
          <p:nvPr/>
        </p:nvSpPr>
        <p:spPr>
          <a:xfrm flipH="1">
            <a:off x="292994" y="5572008"/>
            <a:ext cx="6995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But…… other factors also influence the evolution of ENSO</a:t>
            </a:r>
            <a:endParaRPr lang="zh-TW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2657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9F9BC36-CBF4-470D-A3A7-B564BF04AE82}"/>
                  </a:ext>
                </a:extLst>
              </p:cNvPr>
              <p:cNvSpPr txBox="1"/>
              <p:nvPr/>
            </p:nvSpPr>
            <p:spPr>
              <a:xfrm>
                <a:off x="1320261" y="1620274"/>
                <a:ext cx="9278655" cy="881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zh-CN" alt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zh-CN" altLang="en-US" sz="2400" i="1">
                                <a:latin typeface="Cambria Math" panose="02040503050406030204" pitchFamily="18" charset="0"/>
                              </a:rPr>
                              <m:t>𝐸𝑃𝑀</m:t>
                            </m:r>
                            <m:r>
                              <a:rPr lang="zh-CN" altLang="en-US" sz="2400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400" i="1" smtClean="0">
                                    <a:solidFill>
                                      <a:srgbClr val="836967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sub>
                                </m:sSub>
                              </m:den>
                            </m:f>
                            <m:d>
                              <m:dPr>
                                <m:begChr m:val="["/>
                                <m:endChr m:val="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𝑆𝑆𝑇</m:t>
                                    </m:r>
                                  </m:sub>
                                </m:sSub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𝑊𝑊𝑉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zh-CN" altLang="en-US" sz="24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𝑂𝐴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"/>
                                <m:endChr m:val="]"/>
                                <m:ctrlPr>
                                  <a:rPr lang="zh-CN" alt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zh-CN" altLang="en-US" sz="240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400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𝐸𝑃</m:t>
                                    </m:r>
                                  </m:e>
                                  <m:sub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𝐸𝑋</m:t>
                                    </m:r>
                                    <m:r>
                                      <a:rPr lang="zh-CN" altLang="en-US" sz="240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zh-CN" altLang="en-US" sz="2400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sub>
                                </m:s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d>
                          </m:e>
                        </m:mr>
                        <m:mr>
                          <m:e/>
                        </m:mr>
                      </m:m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9F9BC36-CBF4-470D-A3A7-B564BF04A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261" y="1620274"/>
                <a:ext cx="9278655" cy="8810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>
            <a:extLst>
              <a:ext uri="{FF2B5EF4-FFF2-40B4-BE49-F238E27FC236}">
                <a16:creationId xmlns:a16="http://schemas.microsoft.com/office/drawing/2014/main" id="{F9BC7658-C117-40D6-A467-5DD3ECFC43C1}"/>
              </a:ext>
            </a:extLst>
          </p:cNvPr>
          <p:cNvSpPr/>
          <p:nvPr/>
        </p:nvSpPr>
        <p:spPr>
          <a:xfrm>
            <a:off x="2986185" y="1786759"/>
            <a:ext cx="1086672" cy="443002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630A95-7F61-476C-8FDA-4713F75778DB}"/>
              </a:ext>
            </a:extLst>
          </p:cNvPr>
          <p:cNvSpPr/>
          <p:nvPr/>
        </p:nvSpPr>
        <p:spPr>
          <a:xfrm>
            <a:off x="4366134" y="1786759"/>
            <a:ext cx="1285001" cy="443002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F8B466D-20EF-4A61-97B0-38E1AECB5685}"/>
              </a:ext>
            </a:extLst>
          </p:cNvPr>
          <p:cNvSpPr/>
          <p:nvPr/>
        </p:nvSpPr>
        <p:spPr>
          <a:xfrm>
            <a:off x="6044620" y="1786759"/>
            <a:ext cx="1072061" cy="443002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02C450B-D5BD-4276-A0FB-515198C74907}"/>
              </a:ext>
            </a:extLst>
          </p:cNvPr>
          <p:cNvSpPr/>
          <p:nvPr/>
        </p:nvSpPr>
        <p:spPr>
          <a:xfrm>
            <a:off x="7372380" y="1786759"/>
            <a:ext cx="3001068" cy="443002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文字方塊 28">
            <a:extLst>
              <a:ext uri="{FF2B5EF4-FFF2-40B4-BE49-F238E27FC236}">
                <a16:creationId xmlns:a16="http://schemas.microsoft.com/office/drawing/2014/main" id="{A25C4EE9-DD97-4D71-A329-DA8BEDD89B7F}"/>
              </a:ext>
            </a:extLst>
          </p:cNvPr>
          <p:cNvSpPr txBox="1"/>
          <p:nvPr/>
        </p:nvSpPr>
        <p:spPr>
          <a:xfrm>
            <a:off x="3458952" y="82539"/>
            <a:ext cx="5621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ENSO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prediction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model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9" name="直接连接符 12">
            <a:extLst>
              <a:ext uri="{FF2B5EF4-FFF2-40B4-BE49-F238E27FC236}">
                <a16:creationId xmlns:a16="http://schemas.microsoft.com/office/drawing/2014/main" id="{C00D7964-18B0-4161-9B29-314BE4B7716F}"/>
              </a:ext>
            </a:extLst>
          </p:cNvPr>
          <p:cNvCxnSpPr>
            <a:cxnSpLocks/>
          </p:cNvCxnSpPr>
          <p:nvPr/>
        </p:nvCxnSpPr>
        <p:spPr>
          <a:xfrm>
            <a:off x="113682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2">
            <a:extLst>
              <a:ext uri="{FF2B5EF4-FFF2-40B4-BE49-F238E27FC236}">
                <a16:creationId xmlns:a16="http://schemas.microsoft.com/office/drawing/2014/main" id="{471D69FD-6F84-40FE-8620-4C24363C8883}"/>
              </a:ext>
            </a:extLst>
          </p:cNvPr>
          <p:cNvSpPr txBox="1"/>
          <p:nvPr/>
        </p:nvSpPr>
        <p:spPr>
          <a:xfrm>
            <a:off x="2657565" y="2297640"/>
            <a:ext cx="14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Persistence</a:t>
            </a:r>
            <a:endParaRPr lang="en-US" b="1" dirty="0">
              <a:solidFill>
                <a:srgbClr val="C00000"/>
              </a:solidFill>
              <a:latin typeface="Helvetica" panose="020B0604020202020204" pitchFamily="34" charset="0"/>
            </a:endParaRPr>
          </a:p>
        </p:txBody>
      </p:sp>
      <p:sp>
        <p:nvSpPr>
          <p:cNvPr id="14" name="文字方塊 2">
            <a:extLst>
              <a:ext uri="{FF2B5EF4-FFF2-40B4-BE49-F238E27FC236}">
                <a16:creationId xmlns:a16="http://schemas.microsoft.com/office/drawing/2014/main" id="{1D2531D9-978B-4F80-95CB-2004CE436CA4}"/>
              </a:ext>
            </a:extLst>
          </p:cNvPr>
          <p:cNvSpPr txBox="1"/>
          <p:nvPr/>
        </p:nvSpPr>
        <p:spPr>
          <a:xfrm>
            <a:off x="4279927" y="2297640"/>
            <a:ext cx="1701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Heat content</a:t>
            </a:r>
            <a:endParaRPr lang="en-US" b="1" dirty="0">
              <a:solidFill>
                <a:schemeClr val="accent1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文字方塊 2">
            <a:extLst>
              <a:ext uri="{FF2B5EF4-FFF2-40B4-BE49-F238E27FC236}">
                <a16:creationId xmlns:a16="http://schemas.microsoft.com/office/drawing/2014/main" id="{92C526EA-F671-4E0F-BE86-C1F777859223}"/>
              </a:ext>
            </a:extLst>
          </p:cNvPr>
          <p:cNvSpPr txBox="1"/>
          <p:nvPr/>
        </p:nvSpPr>
        <p:spPr>
          <a:xfrm>
            <a:off x="5998897" y="2297640"/>
            <a:ext cx="165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Air-sea inter.</a:t>
            </a:r>
            <a:endParaRPr lang="en-US" b="1" dirty="0">
              <a:solidFill>
                <a:schemeClr val="accent6"/>
              </a:solidFill>
              <a:latin typeface="Helvetica" panose="020B0604020202020204" pitchFamily="34" charset="0"/>
            </a:endParaRPr>
          </a:p>
        </p:txBody>
      </p:sp>
      <p:sp>
        <p:nvSpPr>
          <p:cNvPr id="16" name="文字方塊 2">
            <a:extLst>
              <a:ext uri="{FF2B5EF4-FFF2-40B4-BE49-F238E27FC236}">
                <a16:creationId xmlns:a16="http://schemas.microsoft.com/office/drawing/2014/main" id="{ECEF4C96-567F-45AA-9C71-ABDE8E14E7A5}"/>
              </a:ext>
            </a:extLst>
          </p:cNvPr>
          <p:cNvSpPr txBox="1"/>
          <p:nvPr/>
        </p:nvSpPr>
        <p:spPr>
          <a:xfrm>
            <a:off x="7450192" y="2297640"/>
            <a:ext cx="2851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Extratropical precursor</a:t>
            </a:r>
            <a:endParaRPr lang="en-US" b="1" dirty="0">
              <a:solidFill>
                <a:schemeClr val="accent2"/>
              </a:solidFill>
              <a:latin typeface="Helvetica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70A38B8-BE6A-4967-B154-135181E7C04E}"/>
                  </a:ext>
                </a:extLst>
              </p:cNvPr>
              <p:cNvSpPr txBox="1"/>
              <p:nvPr/>
            </p:nvSpPr>
            <p:spPr>
              <a:xfrm>
                <a:off x="2083711" y="3483767"/>
                <a:ext cx="86959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zh-CN" altLang="en-US" sz="200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zh-CN" altLang="en-US" sz="20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𝑬𝑷</m:t>
                              </m:r>
                            </m:e>
                            <m:sub>
                              <m:r>
                                <a:rPr lang="zh-CN" altLang="en-US" sz="2000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𝑾𝑾𝑽</m:t>
                              </m:r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180°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−25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170°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−10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d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zh-CN" altLang="en-US" sz="2000" i="0">
                                  <a:latin typeface="Cambria Math" panose="02040503050406030204" pitchFamily="18" charset="0"/>
                                </a:rPr>
                                <m:t>155°</m:t>
                              </m:r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sub>
                          </m:sSub>
                          <m:d>
                            <m:dPr>
                              <m:ctrlPr>
                                <a:rPr lang="zh-CN" alt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20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D70A38B8-BE6A-4967-B154-135181E7C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1" y="3483767"/>
                <a:ext cx="8695938" cy="4001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A436456-D1BE-4677-B3AB-9AF2A064FB29}"/>
                  </a:ext>
                </a:extLst>
              </p:cNvPr>
              <p:cNvSpPr txBox="1"/>
              <p:nvPr/>
            </p:nvSpPr>
            <p:spPr>
              <a:xfrm>
                <a:off x="2083710" y="4013800"/>
                <a:ext cx="648341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𝑬𝑷</m:t>
                          </m:r>
                        </m:e>
                        <m:sub>
                          <m:r>
                            <a:rPr lang="zh-CN" altLang="en-US" sz="2000" b="1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𝑶𝑨</m:t>
                          </m:r>
                        </m:sub>
                      </m:sSub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𝑠𝑖𝑔𝑛</m:t>
                      </m:r>
                      <m:d>
                        <m:dPr>
                          <m:ctrlPr>
                            <a:rPr lang="zh-CN" altLang="en-US" sz="20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𝑒𝑣𝑒𝑛𝑡</m:t>
                          </m:r>
                        </m:e>
                      </m:d>
                      <m:r>
                        <a:rPr lang="zh-CN" altLang="en-US" sz="2000" i="0">
                          <a:latin typeface="Cambria Math" panose="02040503050406030204" pitchFamily="18" charset="0"/>
                        </a:rPr>
                        <m:t>∙</m:t>
                      </m:r>
                      <m:r>
                        <a:rPr lang="zh-CN" altLang="en-US" sz="2000" i="1">
                          <a:latin typeface="Cambria Math" panose="02040503050406030204" pitchFamily="18" charset="0"/>
                        </a:rPr>
                        <m:t>𝑑𝐻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A436456-D1BE-4677-B3AB-9AF2A064F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0" y="4013800"/>
                <a:ext cx="6483419" cy="400110"/>
              </a:xfrm>
              <a:prstGeom prst="rect">
                <a:avLst/>
              </a:prstGeom>
              <a:blipFill>
                <a:blip r:embed="rId5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0F84E49-D9B9-46A1-B092-2E145A74D988}"/>
                  </a:ext>
                </a:extLst>
              </p:cNvPr>
              <p:cNvSpPr txBox="1"/>
              <p:nvPr/>
            </p:nvSpPr>
            <p:spPr>
              <a:xfrm>
                <a:off x="2083710" y="4543834"/>
                <a:ext cx="648341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2000" b="1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𝑬𝑷</m:t>
                          </m:r>
                        </m:e>
                        <m:sub>
                          <m:r>
                            <a:rPr lang="zh-CN" altLang="en-US" sz="20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𝑬𝑿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)+(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zh-CN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𝑆𝐿𝑃𝐴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0F84E49-D9B9-46A1-B092-2E145A74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0" y="4543834"/>
                <a:ext cx="6483419" cy="400110"/>
              </a:xfrm>
              <a:prstGeom prst="rect">
                <a:avLst/>
              </a:prstGeom>
              <a:blipFill>
                <a:blip r:embed="rId6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字方塊 9">
                <a:extLst>
                  <a:ext uri="{FF2B5EF4-FFF2-40B4-BE49-F238E27FC236}">
                    <a16:creationId xmlns:a16="http://schemas.microsoft.com/office/drawing/2014/main" id="{05BA5CA2-6C58-40AB-B99C-642436CF92B0}"/>
                  </a:ext>
                </a:extLst>
              </p:cNvPr>
              <p:cNvSpPr txBox="1"/>
              <p:nvPr/>
            </p:nvSpPr>
            <p:spPr>
              <a:xfrm>
                <a:off x="2343046" y="5207235"/>
                <a:ext cx="791988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TW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TW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altLang="zh-TW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TW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TW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zh-TW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and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zh-TW" altLang="en-US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𝜷</m:t>
                        </m:r>
                      </m:e>
                      <m:sub>
                        <m:r>
                          <a:rPr lang="en-US" altLang="zh-TW" sz="20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zh-TW" altLang="en-US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TW" sz="2000" b="1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elvetica" charset="0"/>
                  </a:rPr>
                  <a:t>are defined by a linear regression model</a:t>
                </a:r>
                <a:endParaRPr lang="zh-TW" altLang="en-US" sz="20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elvetica" charset="0"/>
                </a:endParaRPr>
              </a:p>
            </p:txBody>
          </p:sp>
        </mc:Choice>
        <mc:Fallback xmlns="">
          <p:sp>
            <p:nvSpPr>
              <p:cNvPr id="50" name="文字方塊 9">
                <a:extLst>
                  <a:ext uri="{FF2B5EF4-FFF2-40B4-BE49-F238E27FC236}">
                    <a16:creationId xmlns:a16="http://schemas.microsoft.com/office/drawing/2014/main" id="{05BA5CA2-6C58-40AB-B99C-642436CF92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046" y="5207235"/>
                <a:ext cx="7919881" cy="400110"/>
              </a:xfrm>
              <a:prstGeom prst="rect">
                <a:avLst/>
              </a:prstGeom>
              <a:blipFill>
                <a:blip r:embed="rId7"/>
                <a:stretch>
                  <a:fillRect l="-308" t="-7576" b="-2575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71CE991-DE13-4964-A81F-52FE6D848DC3}"/>
                  </a:ext>
                </a:extLst>
              </p:cNvPr>
              <p:cNvSpPr txBox="1"/>
              <p:nvPr/>
            </p:nvSpPr>
            <p:spPr>
              <a:xfrm>
                <a:off x="2083711" y="2953734"/>
                <a:ext cx="869593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zh-CN" alt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zh-CN" altLang="en-US" sz="2000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zh-CN" altLang="en-US" sz="2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𝑬𝑷</m:t>
                              </m:r>
                            </m:e>
                            <m:sub>
                              <m:r>
                                <a:rPr lang="en-US" altLang="zh-TW" sz="2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𝑺𝑺𝑻</m:t>
                              </m:r>
                            </m:sub>
                          </m:sSub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𝑁𝑖𝑛𝑜</m:t>
                          </m:r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3.4</m:t>
                          </m:r>
                          <m:r>
                            <a:rPr lang="zh-CN" altLang="en-US" sz="2000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𝑖𝑛𝑑𝑒𝑥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071CE991-DE13-4964-A81F-52FE6D848D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711" y="2953734"/>
                <a:ext cx="8695938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文本框 54">
            <a:extLst>
              <a:ext uri="{FF2B5EF4-FFF2-40B4-BE49-F238E27FC236}">
                <a16:creationId xmlns:a16="http://schemas.microsoft.com/office/drawing/2014/main" id="{B1A7E83D-E047-4CC6-86AD-66969E876916}"/>
              </a:ext>
            </a:extLst>
          </p:cNvPr>
          <p:cNvSpPr txBox="1"/>
          <p:nvPr/>
        </p:nvSpPr>
        <p:spPr>
          <a:xfrm>
            <a:off x="1386522" y="2522887"/>
            <a:ext cx="833883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{</a:t>
            </a:r>
            <a:endParaRPr lang="zh-CN" altLang="en-US" sz="16600" dirty="0">
              <a:latin typeface="Calibri Light" panose="020F0302020204030204" pitchFamily="34" charset="0"/>
              <a:ea typeface="微软雅黑 Light" panose="020B0502040204020203" pitchFamily="34" charset="-122"/>
              <a:cs typeface="Calibri Light" panose="020F030202020403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274CC9DB-D193-4050-B75C-79C0D786D35A}"/>
              </a:ext>
            </a:extLst>
          </p:cNvPr>
          <p:cNvSpPr txBox="1"/>
          <p:nvPr/>
        </p:nvSpPr>
        <p:spPr>
          <a:xfrm>
            <a:off x="3253913" y="5975508"/>
            <a:ext cx="6098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en-US" altLang="zh-CN" sz="2800" b="1" u="sng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hysical-based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statistical model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4119143-A65C-4CC0-92F8-9408606F9D1C}"/>
              </a:ext>
            </a:extLst>
          </p:cNvPr>
          <p:cNvSpPr/>
          <p:nvPr/>
        </p:nvSpPr>
        <p:spPr>
          <a:xfrm>
            <a:off x="682580" y="1081825"/>
            <a:ext cx="10908406" cy="473942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574B311-C8E0-4D35-847E-3D2C66E67C11}"/>
              </a:ext>
            </a:extLst>
          </p:cNvPr>
          <p:cNvCxnSpPr>
            <a:cxnSpLocks/>
          </p:cNvCxnSpPr>
          <p:nvPr/>
        </p:nvCxnSpPr>
        <p:spPr>
          <a:xfrm>
            <a:off x="2963325" y="1656077"/>
            <a:ext cx="4210936" cy="0"/>
          </a:xfrm>
          <a:prstGeom prst="line">
            <a:avLst/>
          </a:prstGeom>
          <a:ln w="38100" cap="rnd" cmpd="sng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E3FE675C-0EA9-42BA-85EC-B839D7F8EC35}"/>
              </a:ext>
            </a:extLst>
          </p:cNvPr>
          <p:cNvCxnSpPr>
            <a:cxnSpLocks/>
          </p:cNvCxnSpPr>
          <p:nvPr/>
        </p:nvCxnSpPr>
        <p:spPr>
          <a:xfrm>
            <a:off x="7376816" y="1656077"/>
            <a:ext cx="302400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ECF01C1-6C33-4935-99EF-F463CD494154}"/>
              </a:ext>
            </a:extLst>
          </p:cNvPr>
          <p:cNvSpPr txBox="1"/>
          <p:nvPr/>
        </p:nvSpPr>
        <p:spPr>
          <a:xfrm>
            <a:off x="3963178" y="1208369"/>
            <a:ext cx="25962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predictors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5DFEB1F1-9F61-4869-9049-BEF45C361FD0}"/>
              </a:ext>
            </a:extLst>
          </p:cNvPr>
          <p:cNvSpPr txBox="1"/>
          <p:nvPr/>
        </p:nvSpPr>
        <p:spPr>
          <a:xfrm>
            <a:off x="7287428" y="1208369"/>
            <a:ext cx="3382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Extra-tropical</a:t>
            </a:r>
            <a:r>
              <a:rPr lang="zh-TW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TW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predictor</a:t>
            </a:r>
            <a:endParaRPr lang="zh-TW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207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BB73B3C-9C7D-42C1-8F03-7F52B6FE7C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6"/>
          <a:stretch/>
        </p:blipFill>
        <p:spPr>
          <a:xfrm>
            <a:off x="390144" y="1521419"/>
            <a:ext cx="11411712" cy="3856222"/>
          </a:xfrm>
          <a:prstGeom prst="rect">
            <a:avLst/>
          </a:prstGeom>
        </p:spPr>
      </p:pic>
      <p:sp>
        <p:nvSpPr>
          <p:cNvPr id="3" name="文字方塊 28">
            <a:extLst>
              <a:ext uri="{FF2B5EF4-FFF2-40B4-BE49-F238E27FC236}">
                <a16:creationId xmlns:a16="http://schemas.microsoft.com/office/drawing/2014/main" id="{EC975A43-7D7A-4CB6-AECD-FBD523B81E99}"/>
              </a:ext>
            </a:extLst>
          </p:cNvPr>
          <p:cNvSpPr txBox="1"/>
          <p:nvPr/>
        </p:nvSpPr>
        <p:spPr>
          <a:xfrm>
            <a:off x="1813590" y="121972"/>
            <a:ext cx="85285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Characteristics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of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Triple-Dip</a:t>
            </a:r>
            <a:r>
              <a:rPr lang="zh-TW" altLang="en-US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 </a:t>
            </a:r>
            <a:r>
              <a:rPr lang="en-US" altLang="zh-TW" sz="3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haroni" panose="02010803020104030203" pitchFamily="2" charset="-79"/>
              </a:rPr>
              <a:t>La Niña</a:t>
            </a:r>
            <a:endParaRPr lang="zh-TW" altLang="en-US" sz="36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haroni" panose="02010803020104030203" pitchFamily="2" charset="-79"/>
            </a:endParaRPr>
          </a:p>
        </p:txBody>
      </p:sp>
      <p:cxnSp>
        <p:nvCxnSpPr>
          <p:cNvPr id="4" name="直接连接符 12">
            <a:extLst>
              <a:ext uri="{FF2B5EF4-FFF2-40B4-BE49-F238E27FC236}">
                <a16:creationId xmlns:a16="http://schemas.microsoft.com/office/drawing/2014/main" id="{C776844C-8C7E-40CB-A6F0-C3A98982CDEC}"/>
              </a:ext>
            </a:extLst>
          </p:cNvPr>
          <p:cNvCxnSpPr>
            <a:cxnSpLocks/>
          </p:cNvCxnSpPr>
          <p:nvPr/>
        </p:nvCxnSpPr>
        <p:spPr>
          <a:xfrm>
            <a:off x="160525" y="882492"/>
            <a:ext cx="11905519" cy="0"/>
          </a:xfrm>
          <a:prstGeom prst="line">
            <a:avLst/>
          </a:prstGeom>
          <a:ln w="889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>
            <a:extLst>
              <a:ext uri="{FF2B5EF4-FFF2-40B4-BE49-F238E27FC236}">
                <a16:creationId xmlns:a16="http://schemas.microsoft.com/office/drawing/2014/main" id="{1E330790-D6A7-4523-92A7-B971D5E065AE}"/>
              </a:ext>
            </a:extLst>
          </p:cNvPr>
          <p:cNvSpPr/>
          <p:nvPr/>
        </p:nvSpPr>
        <p:spPr>
          <a:xfrm>
            <a:off x="416421" y="1174101"/>
            <a:ext cx="5589431" cy="41799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8682D3E-7EF6-4FA5-B608-7E8FD671A564}"/>
              </a:ext>
            </a:extLst>
          </p:cNvPr>
          <p:cNvSpPr/>
          <p:nvPr/>
        </p:nvSpPr>
        <p:spPr>
          <a:xfrm>
            <a:off x="6103202" y="1170882"/>
            <a:ext cx="5589431" cy="418313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2810E8C-B264-4F27-9FC6-C9A663F54BBD}"/>
              </a:ext>
            </a:extLst>
          </p:cNvPr>
          <p:cNvSpPr txBox="1"/>
          <p:nvPr/>
        </p:nvSpPr>
        <p:spPr>
          <a:xfrm>
            <a:off x="2312826" y="939120"/>
            <a:ext cx="203934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SST &amp; </a:t>
            </a:r>
            <a:r>
              <a:rPr lang="en-US" altLang="zh-TW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6BA55AD-199B-4755-92C2-B84047E4E26A}"/>
              </a:ext>
            </a:extLst>
          </p:cNvPr>
          <p:cNvSpPr txBox="1"/>
          <p:nvPr/>
        </p:nvSpPr>
        <p:spPr>
          <a:xfrm>
            <a:off x="7986902" y="930070"/>
            <a:ext cx="209704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sz="2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D20 &amp; Wind</a:t>
            </a:r>
            <a:endParaRPr lang="zh-CN" altLang="en-US" sz="24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FBFF571-0C67-463F-923B-4FD1C7703FD6}"/>
                  </a:ext>
                </a:extLst>
              </p:cNvPr>
              <p:cNvSpPr txBox="1"/>
              <p:nvPr/>
            </p:nvSpPr>
            <p:spPr>
              <a:xfrm>
                <a:off x="1130523" y="1282520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m:t>1998−2001</m:t>
                      </m:r>
                    </m:oMath>
                  </m:oMathPara>
                </a14:m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FBFF571-0C67-463F-923B-4FD1C7703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523" y="1282520"/>
                <a:ext cx="1311256" cy="276999"/>
              </a:xfrm>
              <a:prstGeom prst="rect">
                <a:avLst/>
              </a:prstGeom>
              <a:blipFill>
                <a:blip r:embed="rId3"/>
                <a:stretch>
                  <a:fillRect l="-3704" r="-3241" b="-10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7562FF6-759B-4873-9901-C3550835433A}"/>
                  </a:ext>
                </a:extLst>
              </p:cNvPr>
              <p:cNvSpPr txBox="1"/>
              <p:nvPr/>
            </p:nvSpPr>
            <p:spPr>
              <a:xfrm>
                <a:off x="6824729" y="1254617"/>
                <a:ext cx="131125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b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m:t>1998−2001</m:t>
                      </m:r>
                    </m:oMath>
                  </m:oMathPara>
                </a14:m>
                <a:endParaRPr lang="zh-CN" altLang="en-US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7562FF6-759B-4873-9901-C35508354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4729" y="1254617"/>
                <a:ext cx="1311256" cy="276999"/>
              </a:xfrm>
              <a:prstGeom prst="rect">
                <a:avLst/>
              </a:prstGeom>
              <a:blipFill>
                <a:blip r:embed="rId4"/>
                <a:stretch>
                  <a:fillRect l="-3721" t="-2222" r="-3721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256AB06C-2DD0-44EA-837A-D959C88A7E82}"/>
              </a:ext>
            </a:extLst>
          </p:cNvPr>
          <p:cNvSpPr txBox="1"/>
          <p:nvPr/>
        </p:nvSpPr>
        <p:spPr>
          <a:xfrm>
            <a:off x="4070637" y="1262503"/>
            <a:ext cx="12423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2020-2023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44A86BC-1AE5-471D-99FF-8D2D93F61D34}"/>
              </a:ext>
            </a:extLst>
          </p:cNvPr>
          <p:cNvSpPr txBox="1"/>
          <p:nvPr/>
        </p:nvSpPr>
        <p:spPr>
          <a:xfrm>
            <a:off x="9712165" y="1262286"/>
            <a:ext cx="124232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TW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2020-2023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21ED8EB-32A0-49DD-A5A7-6242729451E6}"/>
              </a:ext>
            </a:extLst>
          </p:cNvPr>
          <p:cNvSpPr/>
          <p:nvPr/>
        </p:nvSpPr>
        <p:spPr>
          <a:xfrm>
            <a:off x="53092" y="5382298"/>
            <a:ext cx="11905519" cy="1379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1998-2001:</a:t>
            </a:r>
            <a:r>
              <a:rPr lang="zh-TW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Followed a very strong 1997-1998 El Niño, leading to </a:t>
            </a:r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sufficiently negative heat content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anomalies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through a significant recharge process.</a:t>
            </a:r>
          </a:p>
          <a:p>
            <a:pPr marL="285750" indent="-285750">
              <a:lnSpc>
                <a:spcPts val="1400"/>
              </a:lnSpc>
              <a:buFont typeface="Arial" panose="020B0604020202020204" pitchFamily="34" charset="0"/>
              <a:buChar char="•"/>
            </a:pPr>
            <a:endParaRPr lang="en-US" altLang="zh-TW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2020-2023:</a:t>
            </a:r>
            <a:r>
              <a:rPr lang="zh-TW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Characterized by weak negative heat content anomalies during its evolution but </a:t>
            </a:r>
            <a:r>
              <a:rPr lang="en-US" altLang="zh-CN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persistent and strong easterly anomalies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TW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931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30339</TotalTime>
  <Words>1405</Words>
  <Application>Microsoft Office PowerPoint</Application>
  <PresentationFormat>寬螢幕</PresentationFormat>
  <Paragraphs>189</Paragraphs>
  <Slides>24</Slides>
  <Notes>8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4" baseType="lpstr">
      <vt:lpstr>微软雅黑</vt:lpstr>
      <vt:lpstr>Aharoni</vt:lpstr>
      <vt:lpstr>Arial</vt:lpstr>
      <vt:lpstr>Calibri</vt:lpstr>
      <vt:lpstr>Calibri Light</vt:lpstr>
      <vt:lpstr>Cambria Math</vt:lpstr>
      <vt:lpstr>Comic Sans MS</vt:lpstr>
      <vt:lpstr>Helvetica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ChenHan-Ching</dc:creator>
  <cp:lastModifiedBy>Tseng Yu-heng</cp:lastModifiedBy>
  <cp:revision>485</cp:revision>
  <dcterms:created xsi:type="dcterms:W3CDTF">2020-05-16T02:23:20Z</dcterms:created>
  <dcterms:modified xsi:type="dcterms:W3CDTF">2025-06-16T04:52:23Z</dcterms:modified>
</cp:coreProperties>
</file>