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61" r:id="rId3"/>
    <p:sldId id="257" r:id="rId4"/>
    <p:sldId id="288" r:id="rId5"/>
    <p:sldId id="309" r:id="rId6"/>
    <p:sldId id="360" r:id="rId7"/>
    <p:sldId id="324" r:id="rId8"/>
    <p:sldId id="337" r:id="rId9"/>
    <p:sldId id="326" r:id="rId10"/>
    <p:sldId id="329" r:id="rId11"/>
    <p:sldId id="331" r:id="rId12"/>
    <p:sldId id="332" r:id="rId13"/>
    <p:sldId id="339" r:id="rId14"/>
    <p:sldId id="346" r:id="rId15"/>
    <p:sldId id="341" r:id="rId16"/>
    <p:sldId id="352" r:id="rId17"/>
    <p:sldId id="366" r:id="rId18"/>
    <p:sldId id="365" r:id="rId19"/>
    <p:sldId id="362" r:id="rId20"/>
    <p:sldId id="28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F8E"/>
    <a:srgbClr val="140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57" autoAdjust="0"/>
    <p:restoredTop sz="69701" autoAdjust="0"/>
  </p:normalViewPr>
  <p:slideViewPr>
    <p:cSldViewPr snapToGrid="0">
      <p:cViewPr>
        <p:scale>
          <a:sx n="100" d="100"/>
          <a:sy n="100" d="100"/>
        </p:scale>
        <p:origin x="870" y="-1176"/>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2A8E4-DFAA-4E1D-9701-AECB8CF1A2F3}" type="datetimeFigureOut">
              <a:rPr lang="zh-TW" altLang="en-US" smtClean="0"/>
              <a:t>2017/12/12</a:t>
            </a:fld>
            <a:endParaRPr lang="zh-TW"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A28DA-D14E-4F46-A809-6988EA6FD6CC}" type="slidenum">
              <a:rPr lang="zh-TW" altLang="en-US" smtClean="0"/>
              <a:t>‹#›</a:t>
            </a:fld>
            <a:endParaRPr lang="zh-TW" altLang="en-US"/>
          </a:p>
        </p:txBody>
      </p:sp>
    </p:spTree>
    <p:extLst>
      <p:ext uri="{BB962C8B-B14F-4D97-AF65-F5344CB8AC3E}">
        <p14:creationId xmlns:p14="http://schemas.microsoft.com/office/powerpoint/2010/main" val="374508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
        <p:nvSpPr>
          <p:cNvPr id="4" name="Slide Number Placeholder 3"/>
          <p:cNvSpPr>
            <a:spLocks noGrp="1"/>
          </p:cNvSpPr>
          <p:nvPr>
            <p:ph type="sldNum" sz="quarter" idx="10"/>
          </p:nvPr>
        </p:nvSpPr>
        <p:spPr/>
        <p:txBody>
          <a:bodyPr/>
          <a:lstStyle/>
          <a:p>
            <a:fld id="{E0FA28DA-D14E-4F46-A809-6988EA6FD6CC}" type="slidenum">
              <a:rPr lang="zh-TW" altLang="en-US" smtClean="0"/>
              <a:t>1</a:t>
            </a:fld>
            <a:endParaRPr lang="zh-TW" altLang="en-US"/>
          </a:p>
        </p:txBody>
      </p:sp>
    </p:spTree>
    <p:extLst>
      <p:ext uri="{BB962C8B-B14F-4D97-AF65-F5344CB8AC3E}">
        <p14:creationId xmlns:p14="http://schemas.microsoft.com/office/powerpoint/2010/main" val="992150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dirty="0" smtClean="0">
                    <a:latin typeface="Times New Roman" panose="02020603050405020304" pitchFamily="18" charset="0"/>
                    <a:cs typeface="Times New Roman" panose="02020603050405020304" pitchFamily="18" charset="0"/>
                  </a:rPr>
                  <a:t>1. Thermohaline </a:t>
                </a:r>
                <a:r>
                  <a:rPr lang="en-US" altLang="zh-TW" sz="1200" b="1" dirty="0" smtClean="0">
                    <a:latin typeface="Times New Roman" panose="02020603050405020304" pitchFamily="18" charset="0"/>
                    <a:cs typeface="Times New Roman" panose="02020603050405020304" pitchFamily="18" charset="0"/>
                  </a:rPr>
                  <a:t>instability: </a:t>
                </a:r>
                <a:r>
                  <a:rPr lang="en-US" altLang="zh-TW" sz="1200" b="0" dirty="0" smtClean="0">
                    <a:latin typeface="Times New Roman" panose="02020603050405020304" pitchFamily="18" charset="0"/>
                    <a:cs typeface="Times New Roman" panose="02020603050405020304" pitchFamily="18" charset="0"/>
                  </a:rPr>
                  <a:t>The positive</a:t>
                </a:r>
                <a:r>
                  <a:rPr lang="en-US" altLang="zh-TW" sz="1200" b="0" baseline="0" dirty="0" smtClean="0">
                    <a:latin typeface="Times New Roman" panose="02020603050405020304" pitchFamily="18" charset="0"/>
                    <a:cs typeface="Times New Roman" panose="02020603050405020304" pitchFamily="18" charset="0"/>
                  </a:rPr>
                  <a:t> feedback </a:t>
                </a:r>
                <a:r>
                  <a:rPr lang="en-US" altLang="zh-TW" sz="1200" b="0" i="0" kern="1200" dirty="0" smtClean="0">
                    <a:solidFill>
                      <a:schemeClr val="tx1"/>
                    </a:solidFill>
                    <a:effectLst/>
                    <a:latin typeface="+mn-lt"/>
                    <a:ea typeface="+mn-ea"/>
                    <a:cs typeface="+mn-cs"/>
                  </a:rPr>
                  <a:t>between the poleward salinity transport and overturning circulation and the characteristic stratification of fresh cold water over saline warm water in the subpolar region </a:t>
                </a:r>
                <a:r>
                  <a:rPr lang="en-US" altLang="zh-TW" sz="1200" b="0" i="0" kern="1200" dirty="0" smtClean="0">
                    <a:solidFill>
                      <a:schemeClr val="tx1"/>
                    </a:solidFill>
                    <a:effectLst/>
                    <a:latin typeface="+mn-lt"/>
                    <a:ea typeface="+mn-ea"/>
                    <a:cs typeface="+mn-cs"/>
                  </a:rPr>
                  <a:t>can</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lead </a:t>
                </a:r>
                <a:r>
                  <a:rPr lang="en-US" altLang="zh-TW" sz="1200" b="0" i="0" kern="1200" dirty="0" smtClean="0">
                    <a:solidFill>
                      <a:schemeClr val="tx1"/>
                    </a:solidFill>
                    <a:effectLst/>
                    <a:latin typeface="+mn-lt"/>
                    <a:ea typeface="+mn-ea"/>
                    <a:cs typeface="+mn-cs"/>
                  </a:rPr>
                  <a:t>to </a:t>
                </a:r>
                <a:r>
                  <a:rPr lang="en-US" altLang="zh-TW" sz="1200" b="0" i="0" kern="1200" dirty="0" smtClean="0">
                    <a:solidFill>
                      <a:schemeClr val="tx1"/>
                    </a:solidFill>
                    <a:effectLst/>
                    <a:latin typeface="+mn-lt"/>
                    <a:ea typeface="+mn-ea"/>
                    <a:cs typeface="+mn-cs"/>
                  </a:rPr>
                  <a:t>significant</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convective </a:t>
                </a:r>
                <a:r>
                  <a:rPr lang="en-US" altLang="zh-TW" sz="1200" b="0" i="0" kern="1200" dirty="0" smtClean="0">
                    <a:solidFill>
                      <a:schemeClr val="tx1"/>
                    </a:solidFill>
                    <a:effectLst/>
                    <a:latin typeface="+mn-lt"/>
                    <a:ea typeface="+mn-ea"/>
                    <a:cs typeface="+mn-cs"/>
                  </a:rPr>
                  <a:t>instability, which can excite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This process is sometimes referred to as the heat–salt oscillator mechanism</a:t>
                </a:r>
                <a:r>
                  <a:rPr lang="en-US" altLang="zh-TW" dirty="0" smtClean="0"/>
                  <a:t> </a:t>
                </a:r>
                <a:endParaRPr lang="en-US" altLang="zh-TW" sz="1200" b="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dirty="0" smtClean="0">
                    <a:latin typeface="Times New Roman" panose="02020603050405020304" pitchFamily="18" charset="0"/>
                    <a:cs typeface="Times New Roman" panose="02020603050405020304" pitchFamily="18" charset="0"/>
                  </a:rPr>
                  <a:t>2. Positive </a:t>
                </a:r>
                <a:r>
                  <a:rPr lang="en-US" altLang="zh-TW" sz="1200" b="1" dirty="0" smtClean="0">
                    <a:latin typeface="Times New Roman" panose="02020603050405020304" pitchFamily="18" charset="0"/>
                    <a:cs typeface="Times New Roman" panose="02020603050405020304" pitchFamily="18" charset="0"/>
                  </a:rPr>
                  <a:t>ocean-atmosphere feedback and coupled instability: </a:t>
                </a:r>
                <a:r>
                  <a:rPr lang="en-US" altLang="zh-TW" sz="1200" b="0" i="0" kern="1200" dirty="0" smtClean="0">
                    <a:solidFill>
                      <a:schemeClr val="tx1"/>
                    </a:solidFill>
                    <a:effectLst/>
                    <a:latin typeface="+mn-lt"/>
                    <a:ea typeface="+mn-ea"/>
                    <a:cs typeface="+mn-cs"/>
                  </a:rPr>
                  <a:t>Finally, at the top </a:t>
                </a:r>
                <a:r>
                  <a:rPr lang="en-US" altLang="zh-TW" sz="1200" b="0" i="0" kern="1200" dirty="0" smtClean="0">
                    <a:solidFill>
                      <a:schemeClr val="tx1"/>
                    </a:solidFill>
                    <a:effectLst/>
                    <a:latin typeface="+mn-lt"/>
                    <a:ea typeface="+mn-ea"/>
                    <a:cs typeface="+mn-cs"/>
                  </a:rPr>
                  <a:t>level, </a:t>
                </a:r>
                <a:r>
                  <a:rPr lang="en-US" altLang="zh-TW" sz="1200" b="0" i="0" kern="1200" dirty="0" smtClean="0">
                    <a:solidFill>
                      <a:schemeClr val="tx1"/>
                    </a:solidFill>
                    <a:effectLst/>
                    <a:latin typeface="+mn-lt"/>
                    <a:ea typeface="+mn-ea"/>
                    <a:cs typeface="+mn-cs"/>
                  </a:rPr>
                  <a:t>ocean dynamics can be coupled actively with the atmosphere to produce the delayed oscillator paradigm </a:t>
                </a:r>
                <a:r>
                  <a:rPr lang="en-US" altLang="zh-TW" dirty="0" smtClean="0"/>
                  <a:t>(see formula). </a:t>
                </a:r>
                <a:r>
                  <a:rPr lang="en-US" altLang="zh-TW" sz="1200" kern="1200" dirty="0" smtClean="0">
                    <a:solidFill>
                      <a:schemeClr val="tx1"/>
                    </a:solidFill>
                    <a:effectLst/>
                    <a:latin typeface="+mn-lt"/>
                    <a:ea typeface="+mn-ea"/>
                    <a:cs typeface="+mn-cs"/>
                  </a:rPr>
                  <a:t>The oscillation is excited by a strong positive ocean–atmosphere feedback (a &gt;0), and the cycle is caused by a delayed negative feedback with a delay time </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𝛿</m:t>
                    </m:r>
                  </m:oMath>
                </a14:m>
                <a:r>
                  <a:rPr lang="en-US" altLang="zh-TW" sz="1200" kern="1200" dirty="0">
                    <a:solidFill>
                      <a:schemeClr val="tx1"/>
                    </a:solidFill>
                    <a:effectLst/>
                    <a:latin typeface="+mn-lt"/>
                    <a:ea typeface="+mn-ea"/>
                    <a:cs typeface="+mn-cs"/>
                  </a:rPr>
                  <a:t> associated with oceanic wave </a:t>
                </a:r>
                <a:r>
                  <a:rPr lang="en-US" altLang="zh-TW" sz="1200" kern="1200" dirty="0" smtClean="0">
                    <a:solidFill>
                      <a:schemeClr val="tx1"/>
                    </a:solidFill>
                    <a:effectLst/>
                    <a:latin typeface="+mn-lt"/>
                    <a:ea typeface="+mn-ea"/>
                    <a:cs typeface="+mn-cs"/>
                  </a:rPr>
                  <a:t>propagation. T</a:t>
                </a:r>
                <a:r>
                  <a:rPr lang="en-US" altLang="zh-TW" sz="1200" b="0" i="0" kern="1200" dirty="0" smtClean="0">
                    <a:solidFill>
                      <a:schemeClr val="tx1"/>
                    </a:solidFill>
                    <a:effectLst/>
                    <a:latin typeface="+mn-lt"/>
                    <a:ea typeface="+mn-ea"/>
                    <a:cs typeface="+mn-cs"/>
                  </a:rPr>
                  <a:t>he stochastically forced delayed oscillator is </a:t>
                </a:r>
                <a:r>
                  <a:rPr lang="en-US" altLang="zh-TW" sz="1200" b="0" i="0" kern="1200" dirty="0" smtClean="0">
                    <a:solidFill>
                      <a:schemeClr val="tx1"/>
                    </a:solidFill>
                    <a:effectLst/>
                    <a:latin typeface="+mn-lt"/>
                    <a:ea typeface="+mn-ea"/>
                    <a:cs typeface="+mn-cs"/>
                  </a:rPr>
                  <a:t>a </a:t>
                </a:r>
                <a:r>
                  <a:rPr lang="en-US" altLang="zh-TW" sz="1200" b="0" i="0" kern="1200" dirty="0" smtClean="0">
                    <a:solidFill>
                      <a:schemeClr val="tx1"/>
                    </a:solidFill>
                    <a:effectLst/>
                    <a:latin typeface="+mn-lt"/>
                    <a:ea typeface="+mn-ea"/>
                    <a:cs typeface="+mn-cs"/>
                  </a:rPr>
                  <a:t>default paradigm for decadal variability. </a:t>
                </a: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So,</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 </a:t>
                </a:r>
                <a:r>
                  <a:rPr lang="en-US" altLang="zh-TW" sz="1200" b="0" i="0" kern="1200" dirty="0" smtClean="0">
                    <a:solidFill>
                      <a:schemeClr val="tx1"/>
                    </a:solidFill>
                    <a:effectLst/>
                    <a:latin typeface="+mn-lt"/>
                    <a:ea typeface="+mn-ea"/>
                    <a:cs typeface="+mn-cs"/>
                  </a:rPr>
                  <a:t>positive ocean–atmosphere feedback, even if insufficient </a:t>
                </a:r>
                <a:r>
                  <a:rPr lang="en-US" altLang="zh-TW" sz="1200" b="0" i="0" kern="1200" dirty="0" smtClean="0">
                    <a:solidFill>
                      <a:schemeClr val="tx1"/>
                    </a:solidFill>
                    <a:effectLst/>
                    <a:latin typeface="+mn-lt"/>
                    <a:ea typeface="+mn-ea"/>
                    <a:cs typeface="+mn-cs"/>
                  </a:rPr>
                  <a:t>to</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generate </a:t>
                </a:r>
                <a:r>
                  <a:rPr lang="en-US" altLang="zh-TW" sz="1200" b="0" i="0" kern="1200" dirty="0" smtClean="0">
                    <a:solidFill>
                      <a:schemeClr val="tx1"/>
                    </a:solidFill>
                    <a:effectLst/>
                    <a:latin typeface="+mn-lt"/>
                    <a:ea typeface="+mn-ea"/>
                    <a:cs typeface="+mn-cs"/>
                  </a:rPr>
                  <a:t>self-exciting variability, is still helpful in reducing the damping rate of the variability, sharpening the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spectral peak and, therefore, contributing toward a more distinctive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a:t>
                </a:r>
                <a:r>
                  <a:rPr lang="en-US" altLang="zh-TW" dirty="0" smtClean="0"/>
                  <a:t> </a:t>
                </a:r>
                <a:br>
                  <a:rPr lang="en-US" altLang="zh-TW" dirty="0" smtClean="0"/>
                </a:br>
                <a:endParaRPr lang="en-US" altLang="zh-TW" sz="1200" b="1"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dirty="0" err="1" smtClean="0">
                    <a:latin typeface="Times New Roman" panose="02020603050405020304" pitchFamily="18" charset="0"/>
                    <a:cs typeface="Times New Roman" panose="02020603050405020304" pitchFamily="18" charset="0"/>
                  </a:rPr>
                  <a:t>Thermohaline</a:t>
                </a:r>
                <a:r>
                  <a:rPr lang="en-US" altLang="zh-TW" sz="1200" b="1" dirty="0" smtClean="0">
                    <a:latin typeface="Times New Roman" panose="02020603050405020304" pitchFamily="18" charset="0"/>
                    <a:cs typeface="Times New Roman" panose="02020603050405020304" pitchFamily="18" charset="0"/>
                  </a:rPr>
                  <a:t> instability: </a:t>
                </a:r>
                <a:r>
                  <a:rPr lang="en-US" altLang="zh-TW" sz="1200" b="0" i="0" kern="1200" dirty="0" smtClean="0">
                    <a:solidFill>
                      <a:schemeClr val="tx1"/>
                    </a:solidFill>
                    <a:effectLst/>
                    <a:latin typeface="+mn-lt"/>
                    <a:ea typeface="+mn-ea"/>
                    <a:cs typeface="+mn-cs"/>
                  </a:rPr>
                  <a:t>The interplay between temperature and salinity variability can also lead to </a:t>
                </a:r>
                <a:r>
                  <a:rPr lang="en-US" altLang="zh-TW" sz="1200" b="0" i="0" kern="1200" dirty="0" err="1" smtClean="0">
                    <a:solidFill>
                      <a:schemeClr val="tx1"/>
                    </a:solidFill>
                    <a:effectLst/>
                    <a:latin typeface="+mn-lt"/>
                    <a:ea typeface="+mn-ea"/>
                    <a:cs typeface="+mn-cs"/>
                  </a:rPr>
                  <a:t>thermohaline</a:t>
                </a:r>
                <a:r>
                  <a:rPr lang="en-US" altLang="zh-TW" sz="1200" b="0" i="0" kern="1200" dirty="0" smtClean="0">
                    <a:solidFill>
                      <a:schemeClr val="tx1"/>
                    </a:solidFill>
                    <a:effectLst/>
                    <a:latin typeface="+mn-lt"/>
                    <a:ea typeface="+mn-ea"/>
                    <a:cs typeface="+mn-cs"/>
                  </a:rPr>
                  <a:t> instability</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and is</a:t>
                </a:r>
                <a:r>
                  <a:rPr lang="en-US" altLang="zh-TW" dirty="0" smtClean="0"/>
                  <a:t> </a:t>
                </a:r>
                <a:r>
                  <a:rPr lang="en-US" altLang="zh-TW" sz="1200" b="0" i="0" kern="1200" dirty="0" smtClean="0">
                    <a:solidFill>
                      <a:schemeClr val="tx1"/>
                    </a:solidFill>
                    <a:effectLst/>
                    <a:latin typeface="+mn-lt"/>
                    <a:ea typeface="+mn-ea"/>
                    <a:cs typeface="+mn-cs"/>
                  </a:rPr>
                  <a:t>a potential mechanism for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As far as ocean–atmosphere interaction is concerned, temperature is damped heavily through surface turbulent heat loss, while salinity is not. Therefore, the overturning circulation can transport salinity </a:t>
                </a:r>
                <a:r>
                  <a:rPr lang="en-US" altLang="zh-TW" sz="1200" b="0" i="0" kern="1200" dirty="0" err="1" smtClean="0">
                    <a:solidFill>
                      <a:schemeClr val="tx1"/>
                    </a:solidFill>
                    <a:effectLst/>
                    <a:latin typeface="+mn-lt"/>
                    <a:ea typeface="+mn-ea"/>
                    <a:cs typeface="+mn-cs"/>
                  </a:rPr>
                  <a:t>poleward</a:t>
                </a:r>
                <a:r>
                  <a:rPr lang="en-US" altLang="zh-TW" sz="1200" b="0" i="0" kern="1200" dirty="0" smtClean="0">
                    <a:solidFill>
                      <a:schemeClr val="tx1"/>
                    </a:solidFill>
                    <a:effectLst/>
                    <a:latin typeface="+mn-lt"/>
                    <a:ea typeface="+mn-ea"/>
                    <a:cs typeface="+mn-cs"/>
                  </a:rPr>
                  <a:t> near the surface more effectively than heat, leading to a basin-scale </a:t>
                </a:r>
                <a:r>
                  <a:rPr lang="en-US" altLang="zh-TW" sz="1200" b="0" i="0" kern="1200" dirty="0" err="1" smtClean="0">
                    <a:solidFill>
                      <a:schemeClr val="tx1"/>
                    </a:solidFill>
                    <a:effectLst/>
                    <a:latin typeface="+mn-lt"/>
                    <a:ea typeface="+mn-ea"/>
                    <a:cs typeface="+mn-cs"/>
                  </a:rPr>
                  <a:t>thermohaline</a:t>
                </a:r>
                <a:r>
                  <a:rPr lang="en-US" altLang="zh-TW" sz="1200" b="0" i="0" kern="1200" dirty="0" smtClean="0">
                    <a:solidFill>
                      <a:schemeClr val="tx1"/>
                    </a:solidFill>
                    <a:effectLst/>
                    <a:latin typeface="+mn-lt"/>
                    <a:ea typeface="+mn-ea"/>
                    <a:cs typeface="+mn-cs"/>
                  </a:rPr>
                  <a:t> instability associated with a positive feedback between the salinity transport and overturning circulation. Stronger overturning transports more salinity to high latitudes, which increases </a:t>
                </a:r>
                <a:r>
                  <a:rPr lang="en-US" altLang="zh-TW" sz="1200" b="0" i="0" kern="1200" dirty="0" err="1" smtClean="0">
                    <a:solidFill>
                      <a:schemeClr val="tx1"/>
                    </a:solidFill>
                    <a:effectLst/>
                    <a:latin typeface="+mn-lt"/>
                    <a:ea typeface="+mn-ea"/>
                    <a:cs typeface="+mn-cs"/>
                  </a:rPr>
                  <a:t>highlatitude</a:t>
                </a:r>
                <a:r>
                  <a:rPr lang="en-US" altLang="zh-TW" sz="1200" b="0" i="0" kern="1200" dirty="0" smtClean="0">
                    <a:solidFill>
                      <a:schemeClr val="tx1"/>
                    </a:solidFill>
                    <a:effectLst/>
                    <a:latin typeface="+mn-lt"/>
                    <a:ea typeface="+mn-ea"/>
                    <a:cs typeface="+mn-cs"/>
                  </a:rPr>
                  <a:t> density and convection and then strengthens the overturning circulation even more. Locally in the </a:t>
                </a:r>
                <a:r>
                  <a:rPr lang="en-US" altLang="zh-TW" sz="1200" b="0" i="0" kern="1200" dirty="0" err="1" smtClean="0">
                    <a:solidFill>
                      <a:schemeClr val="tx1"/>
                    </a:solidFill>
                    <a:effectLst/>
                    <a:latin typeface="+mn-lt"/>
                    <a:ea typeface="+mn-ea"/>
                    <a:cs typeface="+mn-cs"/>
                  </a:rPr>
                  <a:t>subpolar</a:t>
                </a:r>
                <a:r>
                  <a:rPr lang="en-US" altLang="zh-TW" sz="1200" b="0" i="0" kern="1200" dirty="0" smtClean="0">
                    <a:solidFill>
                      <a:schemeClr val="tx1"/>
                    </a:solidFill>
                    <a:effectLst/>
                    <a:latin typeface="+mn-lt"/>
                    <a:ea typeface="+mn-ea"/>
                    <a:cs typeface="+mn-cs"/>
                  </a:rPr>
                  <a:t> region, the characteristic stratification of fresh cold water over saline warm water also favors the role of salinity variability in the surface.</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This, in turn, leads to changes in convective instability, which can excite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This process is sometimes referred to as the heat–salt oscillator mechanism</a:t>
                </a:r>
                <a:r>
                  <a:rPr lang="en-US" altLang="zh-TW" dirty="0" smtClean="0"/>
                  <a:t> </a:t>
                </a:r>
                <a:br>
                  <a:rPr lang="en-US" altLang="zh-TW" dirty="0" smtClean="0"/>
                </a:br>
                <a:r>
                  <a:rPr lang="en-US" altLang="zh-TW" sz="1200" b="1" dirty="0" smtClean="0">
                    <a:latin typeface="Times New Roman" panose="02020603050405020304" pitchFamily="18" charset="0"/>
                    <a:cs typeface="Times New Roman" panose="02020603050405020304" pitchFamily="18" charset="0"/>
                  </a:rPr>
                  <a:t>Positive ocean-atmosphere feedback and coupled instability: </a:t>
                </a:r>
                <a:r>
                  <a:rPr lang="en-US" altLang="zh-TW" sz="1200" b="0" i="0" kern="1200" dirty="0" smtClean="0">
                    <a:solidFill>
                      <a:schemeClr val="tx1"/>
                    </a:solidFill>
                    <a:effectLst/>
                    <a:latin typeface="+mn-lt"/>
                    <a:ea typeface="+mn-ea"/>
                    <a:cs typeface="+mn-cs"/>
                  </a:rPr>
                  <a:t>Finally, at the top level (level 6), ocean dynamics can be coupled actively with the atmosphere to produce the delayed oscillator paradigm </a:t>
                </a:r>
                <a:r>
                  <a:rPr lang="en-US" altLang="zh-TW" dirty="0" smtClean="0"/>
                  <a:t>(see formula). </a:t>
                </a:r>
                <a:r>
                  <a:rPr lang="en-US" altLang="zh-TW" sz="1200" kern="1200" dirty="0" smtClean="0">
                    <a:solidFill>
                      <a:schemeClr val="tx1"/>
                    </a:solidFill>
                    <a:effectLst/>
                    <a:latin typeface="+mn-lt"/>
                    <a:ea typeface="+mn-ea"/>
                    <a:cs typeface="+mn-cs"/>
                  </a:rPr>
                  <a:t>The oscillation is excited by a strong positive ocean–atmosphere feedback (a &gt;0), and the cycle is caused by a delayed negative feedback with a delay time </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𝛿</m:t>
                    </m:r>
                  </m:oMath>
                </a14:m>
                <a:r>
                  <a:rPr lang="en-US" altLang="zh-TW" sz="1200" kern="1200" dirty="0">
                    <a:solidFill>
                      <a:schemeClr val="tx1"/>
                    </a:solidFill>
                    <a:effectLst/>
                    <a:latin typeface="+mn-lt"/>
                    <a:ea typeface="+mn-ea"/>
                    <a:cs typeface="+mn-cs"/>
                  </a:rPr>
                  <a:t> associated with oceanic wave propagation. </a:t>
                </a:r>
                <a:r>
                  <a:rPr lang="en-US" altLang="zh-TW" sz="1200" kern="1200" dirty="0" smtClean="0">
                    <a:solidFill>
                      <a:schemeClr val="tx1"/>
                    </a:solidFill>
                    <a:effectLst/>
                    <a:latin typeface="+mn-lt"/>
                    <a:ea typeface="+mn-ea"/>
                    <a:cs typeface="+mn-cs"/>
                  </a:rPr>
                  <a:t>The </a:t>
                </a:r>
                <a:r>
                  <a:rPr lang="en-US" altLang="zh-TW" sz="1200" kern="1200" dirty="0">
                    <a:solidFill>
                      <a:schemeClr val="tx1"/>
                    </a:solidFill>
                    <a:effectLst/>
                    <a:latin typeface="+mn-lt"/>
                    <a:ea typeface="+mn-ea"/>
                    <a:cs typeface="+mn-cs"/>
                  </a:rPr>
                  <a:t>delayed oscillator model can be generalized by combining the stochastic theory of </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Hasselmann</a:t>
                </a:r>
                <a:r>
                  <a:rPr lang="en-US" altLang="zh-TW" sz="1200" kern="1200" dirty="0" smtClean="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(1976) as a stochastically forced model. </a:t>
                </a:r>
                <a:r>
                  <a:rPr lang="en-US" altLang="zh-TW" sz="1200" b="0" i="0" kern="1200" dirty="0" smtClean="0">
                    <a:solidFill>
                      <a:schemeClr val="tx1"/>
                    </a:solidFill>
                    <a:effectLst/>
                    <a:latin typeface="+mn-lt"/>
                    <a:ea typeface="+mn-ea"/>
                    <a:cs typeface="+mn-cs"/>
                  </a:rPr>
                  <a:t>The delayed oscillator paradigm, including the generalized version with stochastic forcing, has had a great influence on the study of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because of its conceptual simplicity.</a:t>
                </a:r>
                <a:r>
                  <a:rPr lang="en-US" altLang="zh-TW" dirty="0" smtClean="0"/>
                  <a:t> </a:t>
                </a:r>
                <a:r>
                  <a:rPr lang="en-US" altLang="zh-TW" sz="1200" b="0" i="0" kern="1200" dirty="0" smtClean="0">
                    <a:solidFill>
                      <a:schemeClr val="tx1"/>
                    </a:solidFill>
                    <a:effectLst/>
                    <a:latin typeface="+mn-lt"/>
                    <a:ea typeface="+mn-ea"/>
                    <a:cs typeface="+mn-cs"/>
                  </a:rPr>
                  <a:t>Indeed, often the stochastically forced delayed oscillator is becoming a default paradigm for decadal variability. In this regard, it should be pointed out that a positive ocean–atmosphere feedback, even if insufficient for generating self-exciting variability, is still helpful in reducing the damping rate of the variability, sharpening the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spectral peak and, therefore, contributing toward a more distinctive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a:t>
                </a:r>
                <a:r>
                  <a:rPr lang="en-US" altLang="zh-TW" dirty="0" smtClean="0"/>
                  <a:t> </a:t>
                </a:r>
                <a:br>
                  <a:rPr lang="en-US" altLang="zh-TW" dirty="0" smtClean="0"/>
                </a:br>
                <a:endParaRPr lang="zh-TW" altLang="zh-TW" sz="1200" kern="1200" dirty="0">
                  <a:solidFill>
                    <a:schemeClr val="tx1"/>
                  </a:solidFill>
                  <a:effectLst/>
                  <a:latin typeface="+mn-lt"/>
                  <a:ea typeface="+mn-ea"/>
                  <a:cs typeface="+mn-cs"/>
                </a:endParaRPr>
              </a:p>
              <a:p>
                <a:endParaRPr lang="zh-TW" altLang="en-US" dirty="0"/>
              </a:p>
            </p:txBody>
          </p:sp>
        </mc:Choice>
        <mc:Fallback xmlns="">
          <p:sp>
            <p:nvSpPr>
              <p:cNvPr id="3" name="Notes Placeholder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As illustrated in left figure, the power decreases as </a:t>
                </a:r>
                <a:r>
                  <a:rPr lang="zh-TW" altLang="en-US" sz="1200" b="0" i="0" kern="1200" smtClean="0">
                    <a:solidFill>
                      <a:schemeClr val="tx1"/>
                    </a:solidFill>
                    <a:effectLst/>
                    <a:latin typeface="Cambria Math" panose="02040503050406030204" pitchFamily="18" charset="0"/>
                    <a:ea typeface="+mn-ea"/>
                    <a:cs typeface="+mn-cs"/>
                  </a:rPr>
                  <a:t>𝜔</a:t>
                </a:r>
                <a:r>
                  <a:rPr lang="en-US" altLang="zh-TW" sz="1200" b="0" i="0" kern="1200" smtClean="0">
                    <a:solidFill>
                      <a:schemeClr val="tx1"/>
                    </a:solidFill>
                    <a:effectLst/>
                    <a:latin typeface="Cambria Math" panose="02040503050406030204" pitchFamily="18" charset="0"/>
                    <a:ea typeface="+mn-ea"/>
                    <a:cs typeface="+mn-cs"/>
                  </a:rPr>
                  <a:t>^(−2)</a:t>
                </a:r>
                <a:r>
                  <a:rPr lang="en-US" altLang="zh-TW" sz="1200" b="0" i="0" kern="1200" dirty="0" smtClean="0">
                    <a:solidFill>
                      <a:schemeClr val="tx1"/>
                    </a:solidFill>
                    <a:effectLst/>
                    <a:latin typeface="+mn-lt"/>
                    <a:ea typeface="+mn-ea"/>
                    <a:cs typeface="+mn-cs"/>
                  </a:rPr>
                  <a:t> at high frequency with a level that does not depend on the longitude and it flattens at low frequency</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at a level that increases with the distance from the eastern boundary</a:t>
                </a:r>
                <a:r>
                  <a:rPr lang="en-US" altLang="zh-TW" dirty="0" smtClean="0"/>
                  <a:t> </a:t>
                </a:r>
              </a:p>
              <a:p>
                <a:r>
                  <a:rPr lang="en-US" altLang="zh-TW" sz="1200" b="0" i="0" kern="1200" dirty="0" smtClean="0">
                    <a:solidFill>
                      <a:schemeClr val="tx1"/>
                    </a:solidFill>
                    <a:effectLst/>
                    <a:latin typeface="+mn-lt"/>
                    <a:ea typeface="+mn-ea"/>
                    <a:cs typeface="+mn-cs"/>
                  </a:rPr>
                  <a:t>Right figure shows the </a:t>
                </a:r>
                <a:r>
                  <a:rPr lang="en-US" altLang="zh-TW" sz="1200" b="0" i="1" kern="1200" dirty="0" err="1" smtClean="0">
                    <a:solidFill>
                      <a:schemeClr val="tx1"/>
                    </a:solidFill>
                    <a:effectLst/>
                    <a:latin typeface="+mn-lt"/>
                    <a:ea typeface="+mn-ea"/>
                    <a:cs typeface="+mn-cs"/>
                  </a:rPr>
                  <a:t>p</a:t>
                </a:r>
                <a:r>
                  <a:rPr lang="en-US" altLang="zh-TW" sz="1200" b="0" i="1" kern="1200" baseline="-25000" dirty="0" err="1" smtClean="0">
                    <a:solidFill>
                      <a:schemeClr val="tx1"/>
                    </a:solidFill>
                    <a:effectLst/>
                    <a:latin typeface="+mn-lt"/>
                    <a:ea typeface="+mn-ea"/>
                    <a:cs typeface="+mn-cs"/>
                  </a:rPr>
                  <a:t>bc</a:t>
                </a:r>
                <a:r>
                  <a:rPr lang="en-US" altLang="zh-TW" sz="1200" b="0" i="0" kern="1200" dirty="0" smtClean="0">
                    <a:solidFill>
                      <a:schemeClr val="tx1"/>
                    </a:solidFill>
                    <a:effectLst/>
                    <a:latin typeface="+mn-lt"/>
                    <a:ea typeface="+mn-ea"/>
                    <a:cs typeface="+mn-cs"/>
                  </a:rPr>
                  <a:t>-power in three frequency bands centered around 0.05, 0.1, and 0.2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as a function of longitude. In each case the power rapidly increases with increasing</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distance from the eastern boundary, peaks, and then</a:t>
                </a:r>
                <a:r>
                  <a:rPr lang="en-US" altLang="zh-TW" dirty="0" smtClean="0"/>
                  <a:t> </a:t>
                </a:r>
                <a:r>
                  <a:rPr lang="en-US" altLang="zh-TW" sz="1200" b="0" i="0" kern="1200" dirty="0" smtClean="0">
                    <a:solidFill>
                      <a:schemeClr val="tx1"/>
                    </a:solidFill>
                    <a:effectLst/>
                    <a:latin typeface="+mn-lt"/>
                    <a:ea typeface="+mn-ea"/>
                    <a:cs typeface="+mn-cs"/>
                  </a:rPr>
                  <a:t>decreases westward. The agreement with the model predictions is very good at 0.2 and 0.1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while at 0.05</a:t>
                </a:r>
                <a:br>
                  <a:rPr lang="en-US" altLang="zh-TW" sz="1200" b="0" i="0" kern="1200" dirty="0" smtClean="0">
                    <a:solidFill>
                      <a:schemeClr val="tx1"/>
                    </a:solidFill>
                    <a:effectLst/>
                    <a:latin typeface="+mn-lt"/>
                    <a:ea typeface="+mn-ea"/>
                    <a:cs typeface="+mn-cs"/>
                  </a:rPr>
                </a:b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the predicted peak is three times too high and is found much farther westward (near 90W)</a:t>
                </a:r>
                <a:r>
                  <a:rPr lang="en-US" altLang="zh-TW" dirty="0" smtClean="0"/>
                  <a:t> </a:t>
                </a:r>
              </a:p>
              <a:p>
                <a:r>
                  <a:rPr lang="en-US" altLang="zh-TW" sz="1200" b="0" i="0" kern="1200" dirty="0" smtClean="0">
                    <a:solidFill>
                      <a:schemeClr val="tx1"/>
                    </a:solidFill>
                    <a:effectLst/>
                    <a:latin typeface="+mn-lt"/>
                    <a:ea typeface="+mn-ea"/>
                    <a:cs typeface="+mn-cs"/>
                  </a:rPr>
                  <a:t>Even if the stochastic forcing does not vary with space, variability in different regions can exhibit different spectral peaks. Consequently, there is no single preferred</a:t>
                </a:r>
                <a:r>
                  <a:rPr lang="en-US" altLang="zh-TW" dirty="0" smtClean="0"/>
                  <a:t> </a:t>
                </a:r>
                <a:r>
                  <a:rPr lang="en-US" altLang="zh-TW" sz="1200" b="0" i="0" kern="1200" dirty="0" smtClean="0">
                    <a:solidFill>
                      <a:schemeClr val="tx1"/>
                    </a:solidFill>
                    <a:effectLst/>
                    <a:latin typeface="+mn-lt"/>
                    <a:ea typeface="+mn-ea"/>
                    <a:cs typeface="+mn-cs"/>
                  </a:rPr>
                  <a:t>oscillation time scale over the basin</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11</a:t>
            </a:fld>
            <a:endParaRPr lang="zh-TW" altLang="en-US"/>
          </a:p>
        </p:txBody>
      </p:sp>
    </p:spTree>
    <p:extLst>
      <p:ext uri="{BB962C8B-B14F-4D97-AF65-F5344CB8AC3E}">
        <p14:creationId xmlns:p14="http://schemas.microsoft.com/office/powerpoint/2010/main" val="1414692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TW" sz="1200" b="1" i="0" kern="1200" dirty="0" smtClean="0">
                    <a:solidFill>
                      <a:schemeClr val="tx1"/>
                    </a:solidFill>
                    <a:effectLst/>
                    <a:latin typeface="+mn-lt"/>
                    <a:ea typeface="+mn-ea"/>
                    <a:cs typeface="+mn-cs"/>
                  </a:rPr>
                  <a:t>1. Tropical </a:t>
                </a:r>
                <a:r>
                  <a:rPr lang="en-US" altLang="zh-TW" sz="1200" b="1" i="0" kern="1200" dirty="0" smtClean="0">
                    <a:solidFill>
                      <a:schemeClr val="tx1"/>
                    </a:solidFill>
                    <a:effectLst/>
                    <a:latin typeface="+mn-lt"/>
                    <a:ea typeface="+mn-ea"/>
                    <a:cs typeface="+mn-cs"/>
                  </a:rPr>
                  <a:t>origin for North Pacific </a:t>
                </a:r>
                <a:r>
                  <a:rPr lang="en-US" altLang="zh-TW" sz="1200" b="1" i="0" kern="1200" dirty="0" err="1" smtClean="0">
                    <a:solidFill>
                      <a:schemeClr val="tx1"/>
                    </a:solidFill>
                    <a:effectLst/>
                    <a:latin typeface="+mn-lt"/>
                    <a:ea typeface="+mn-ea"/>
                    <a:cs typeface="+mn-cs"/>
                  </a:rPr>
                  <a:t>interdecadal</a:t>
                </a:r>
                <a:r>
                  <a:rPr lang="en-US" altLang="zh-TW" sz="1200" b="1" i="0" kern="1200" dirty="0" smtClean="0">
                    <a:solidFill>
                      <a:schemeClr val="tx1"/>
                    </a:solidFill>
                    <a:effectLst/>
                    <a:latin typeface="+mn-lt"/>
                    <a:ea typeface="+mn-ea"/>
                    <a:cs typeface="+mn-cs"/>
                  </a:rPr>
                  <a:t> variability:</a:t>
                </a:r>
              </a:p>
              <a:p>
                <a:r>
                  <a:rPr lang="en-US" altLang="zh-TW" sz="1200" b="0" i="0" kern="1200" dirty="0" smtClean="0">
                    <a:solidFill>
                      <a:schemeClr val="tx1"/>
                    </a:solidFill>
                    <a:effectLst/>
                    <a:latin typeface="+mn-lt"/>
                    <a:ea typeface="+mn-ea"/>
                    <a:cs typeface="+mn-cs"/>
                  </a:rPr>
                  <a:t>Newman et al. (2003) showed that the North Pacific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SST variability can be simulated by the combination of the local stochastic climate model plus the remote forcing of ENSO. Using this model, the forecast can </a:t>
                </a:r>
                <a:r>
                  <a:rPr lang="en-US" altLang="zh-TW" sz="1200" b="0" i="0" kern="1200" dirty="0" smtClean="0">
                    <a:solidFill>
                      <a:schemeClr val="tx1"/>
                    </a:solidFill>
                    <a:effectLst/>
                    <a:latin typeface="+mn-lt"/>
                    <a:ea typeface="+mn-ea"/>
                    <a:cs typeface="+mn-cs"/>
                  </a:rPr>
                  <a:t>well capture the </a:t>
                </a:r>
                <a:r>
                  <a:rPr lang="en-US" altLang="zh-TW" sz="1200" b="0" i="0" kern="1200" dirty="0" smtClean="0">
                    <a:solidFill>
                      <a:schemeClr val="tx1"/>
                    </a:solidFill>
                    <a:effectLst/>
                    <a:latin typeface="+mn-lt"/>
                    <a:ea typeface="+mn-ea"/>
                    <a:cs typeface="+mn-cs"/>
                  </a:rPr>
                  <a:t>trend of observed PDO in the upper figure</a:t>
                </a:r>
                <a:r>
                  <a:rPr lang="en-US" altLang="zh-TW" sz="1200" b="0" i="0" kern="1200" baseline="0" dirty="0" smtClean="0">
                    <a:solidFill>
                      <a:schemeClr val="tx1"/>
                    </a:solidFill>
                    <a:effectLst/>
                    <a:latin typeface="+mn-lt"/>
                    <a:ea typeface="+mn-ea"/>
                    <a:cs typeface="+mn-cs"/>
                  </a:rPr>
                  <a:t>, however </a:t>
                </a:r>
                <a:r>
                  <a:rPr lang="en-US" altLang="zh-TW" sz="1200" b="0" i="0" kern="1200" dirty="0" smtClean="0">
                    <a:solidFill>
                      <a:schemeClr val="tx1"/>
                    </a:solidFill>
                    <a:effectLst/>
                    <a:latin typeface="+mn-lt"/>
                    <a:ea typeface="+mn-ea"/>
                    <a:cs typeface="+mn-cs"/>
                  </a:rPr>
                  <a:t>the </a:t>
                </a:r>
                <a:r>
                  <a:rPr lang="en-US" altLang="zh-TW" sz="1200" b="0" i="0" kern="1200" dirty="0" smtClean="0">
                    <a:solidFill>
                      <a:schemeClr val="tx1"/>
                    </a:solidFill>
                    <a:effectLst/>
                    <a:latin typeface="+mn-lt"/>
                    <a:ea typeface="+mn-ea"/>
                    <a:cs typeface="+mn-cs"/>
                  </a:rPr>
                  <a:t>forecasted </a:t>
                </a:r>
                <a:r>
                  <a:rPr lang="en-US" altLang="zh-TW" sz="1200" b="0" i="0" kern="1200" dirty="0" smtClean="0">
                    <a:solidFill>
                      <a:schemeClr val="tx1"/>
                    </a:solidFill>
                    <a:effectLst/>
                    <a:latin typeface="+mn-lt"/>
                    <a:ea typeface="+mn-ea"/>
                    <a:cs typeface="+mn-cs"/>
                  </a:rPr>
                  <a:t>PDO can only provide spectral </a:t>
                </a:r>
                <a:r>
                  <a:rPr lang="en-US" altLang="zh-TW" sz="1200" b="0" i="0" kern="1200" dirty="0" smtClean="0">
                    <a:solidFill>
                      <a:schemeClr val="tx1"/>
                    </a:solidFill>
                    <a:effectLst/>
                    <a:latin typeface="+mn-lt"/>
                    <a:ea typeface="+mn-ea"/>
                    <a:cs typeface="+mn-cs"/>
                  </a:rPr>
                  <a:t>peaks </a:t>
                </a:r>
                <a:r>
                  <a:rPr lang="en-US" altLang="zh-TW" sz="1200" b="0" i="0" kern="1200" dirty="0" smtClean="0">
                    <a:solidFill>
                      <a:schemeClr val="tx1"/>
                    </a:solidFill>
                    <a:effectLst/>
                    <a:latin typeface="+mn-lt"/>
                    <a:ea typeface="+mn-ea"/>
                    <a:cs typeface="+mn-cs"/>
                  </a:rPr>
                  <a:t>with much smaller amplitude in comparison with observed PDO in the lower figure. Note, however, that such models are linear, and any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in the North Pacific linked to ENSO requires decadal variability forcing in the tropical Pacific. </a:t>
                </a:r>
              </a:p>
              <a:p>
                <a:endParaRPr lang="en-US" altLang="zh-TW" sz="1200" b="0"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2. Tropical </a:t>
                </a:r>
                <a:r>
                  <a:rPr lang="en-US" altLang="zh-TW" sz="1200" b="1" i="0" kern="1200" dirty="0" smtClean="0">
                    <a:solidFill>
                      <a:schemeClr val="tx1"/>
                    </a:solidFill>
                    <a:effectLst/>
                    <a:latin typeface="+mn-lt"/>
                    <a:ea typeface="+mn-ea"/>
                    <a:cs typeface="+mn-cs"/>
                  </a:rPr>
                  <a:t>origin for  tropical Pacific decadal variability</a:t>
                </a:r>
                <a:r>
                  <a:rPr lang="en-US" altLang="zh-TW"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In the tropic, there is also decadal variability linked </a:t>
                </a:r>
                <a:r>
                  <a:rPr lang="en-US" altLang="zh-TW" sz="1200" b="0" i="0" kern="1200" dirty="0" smtClean="0">
                    <a:solidFill>
                      <a:schemeClr val="tx1"/>
                    </a:solidFill>
                    <a:effectLst/>
                    <a:latin typeface="+mn-lt"/>
                    <a:ea typeface="+mn-ea"/>
                    <a:cs typeface="+mn-cs"/>
                  </a:rPr>
                  <a:t>to random changes in ENSO </a:t>
                </a:r>
                <a:r>
                  <a:rPr lang="en-US" altLang="zh-TW" sz="1200" b="0" i="0" kern="1200" dirty="0" smtClean="0">
                    <a:solidFill>
                      <a:schemeClr val="tx1"/>
                    </a:solidFill>
                    <a:effectLst/>
                    <a:latin typeface="+mn-lt"/>
                    <a:ea typeface="+mn-ea"/>
                    <a:cs typeface="+mn-cs"/>
                  </a:rPr>
                  <a:t>activity. </a:t>
                </a:r>
                <a:r>
                  <a:rPr lang="en-US" altLang="zh-TW" sz="1200" b="0" i="0" kern="1200" dirty="0" smtClean="0">
                    <a:solidFill>
                      <a:schemeClr val="tx1"/>
                    </a:solidFill>
                    <a:effectLst/>
                    <a:latin typeface="+mn-lt"/>
                    <a:ea typeface="+mn-ea"/>
                    <a:cs typeface="+mn-cs"/>
                  </a:rPr>
                  <a:t>ENSO-like decadal patterns of variability in the tropics can be induced by the nonlinear modulation of ENSO or nonlinear asymmetry between El Nino and La Nina. Higher </a:t>
                </a:r>
                <a:r>
                  <a:rPr lang="en-US" altLang="zh-TW" sz="1200" b="0" i="0" kern="1200" dirty="0" err="1" smtClean="0">
                    <a:solidFill>
                      <a:schemeClr val="tx1"/>
                    </a:solidFill>
                    <a:effectLst/>
                    <a:latin typeface="+mn-lt"/>
                    <a:ea typeface="+mn-ea"/>
                    <a:cs typeface="+mn-cs"/>
                  </a:rPr>
                  <a:t>baroclinic</a:t>
                </a:r>
                <a:r>
                  <a:rPr lang="en-US" altLang="zh-TW" sz="1200" b="0" i="0" kern="1200" dirty="0" smtClean="0">
                    <a:solidFill>
                      <a:schemeClr val="tx1"/>
                    </a:solidFill>
                    <a:effectLst/>
                    <a:latin typeface="+mn-lt"/>
                    <a:ea typeface="+mn-ea"/>
                    <a:cs typeface="+mn-cs"/>
                  </a:rPr>
                  <a:t> modes of equatorial waves  has also been proposed to account for decadal variability in the tropical </a:t>
                </a:r>
                <a:r>
                  <a:rPr lang="en-US" altLang="zh-TW" sz="1200" b="0" i="0" kern="1200" dirty="0" smtClean="0">
                    <a:solidFill>
                      <a:schemeClr val="tx1"/>
                    </a:solidFill>
                    <a:effectLst/>
                    <a:latin typeface="+mn-lt"/>
                    <a:ea typeface="+mn-ea"/>
                    <a:cs typeface="+mn-cs"/>
                  </a:rPr>
                  <a:t>Pacific.</a:t>
                </a:r>
                <a:r>
                  <a:rPr lang="en-US" altLang="zh-TW" sz="1200" b="0" i="0" kern="1200" dirty="0" smtClean="0">
                    <a:solidFill>
                      <a:schemeClr val="tx1"/>
                    </a:solidFill>
                    <a:effectLst/>
                    <a:latin typeface="+mn-lt"/>
                    <a:ea typeface="+mn-ea"/>
                    <a:cs typeface="+mn-cs"/>
                  </a:rPr>
                  <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
                </a:r>
                <a:br>
                  <a:rPr lang="en-US" altLang="zh-TW" sz="1200" b="0" i="0" kern="1200" dirty="0" smtClean="0">
                    <a:solidFill>
                      <a:schemeClr val="tx1"/>
                    </a:solidFill>
                    <a:effectLst/>
                    <a:latin typeface="+mn-lt"/>
                    <a:ea typeface="+mn-ea"/>
                    <a:cs typeface="+mn-cs"/>
                  </a:rPr>
                </a:b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
                </a:r>
                <a:br>
                  <a:rPr lang="en-US" altLang="zh-TW" sz="1200" b="0" i="0" kern="1200" dirty="0" smtClean="0">
                    <a:solidFill>
                      <a:schemeClr val="tx1"/>
                    </a:solidFill>
                    <a:effectLst/>
                    <a:latin typeface="+mn-lt"/>
                    <a:ea typeface="+mn-ea"/>
                    <a:cs typeface="+mn-cs"/>
                  </a:rPr>
                </a:b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In</a:t>
                </a:r>
                <a:r>
                  <a:rPr lang="en-US" altLang="zh-TW" sz="1200" b="0" i="0" kern="1200" baseline="0" dirty="0" smtClean="0">
                    <a:solidFill>
                      <a:schemeClr val="tx1"/>
                    </a:solidFill>
                    <a:effectLst/>
                    <a:latin typeface="+mn-lt"/>
                    <a:ea typeface="+mn-ea"/>
                    <a:cs typeface="+mn-cs"/>
                  </a:rPr>
                  <a:t> this section, I will</a:t>
                </a:r>
                <a:r>
                  <a:rPr lang="en-US" altLang="zh-TW" sz="1200" b="0" i="0" kern="1200" dirty="0" smtClean="0">
                    <a:solidFill>
                      <a:schemeClr val="tx1"/>
                    </a:solidFill>
                    <a:effectLst/>
                    <a:latin typeface="+mn-lt"/>
                    <a:ea typeface="+mn-ea"/>
                    <a:cs typeface="+mn-cs"/>
                  </a:rPr>
                  <a:t> now turn specifically to variability in the Pacific. In the Pacific, the study on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has developed along two major lines. One line largely follows the classical ENSO idea in which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is viewed as a self-exciting oscillation generated by a positive ocean–atmosphere feedback and a delayed negative feedback associated with </a:t>
                </a:r>
                <a:r>
                  <a:rPr lang="en-US" altLang="zh-TW" sz="1200" b="0" i="0" kern="1200" dirty="0" err="1" smtClean="0">
                    <a:solidFill>
                      <a:schemeClr val="tx1"/>
                    </a:solidFill>
                    <a:effectLst/>
                    <a:latin typeface="+mn-lt"/>
                    <a:ea typeface="+mn-ea"/>
                    <a:cs typeface="+mn-cs"/>
                  </a:rPr>
                  <a:t>extratropical</a:t>
                </a:r>
                <a:r>
                  <a:rPr lang="en-US" altLang="zh-TW" sz="1200" b="0" i="0" kern="1200" dirty="0" smtClean="0">
                    <a:solidFill>
                      <a:schemeClr val="tx1"/>
                    </a:solidFill>
                    <a:effectLst/>
                    <a:latin typeface="+mn-lt"/>
                    <a:ea typeface="+mn-ea"/>
                    <a:cs typeface="+mn-cs"/>
                  </a:rPr>
                  <a:t> oceanic </a:t>
                </a:r>
                <a:r>
                  <a:rPr lang="en-US" altLang="zh-TW" sz="1200" b="0" i="0" kern="1200" dirty="0" err="1" smtClean="0">
                    <a:solidFill>
                      <a:schemeClr val="tx1"/>
                    </a:solidFill>
                    <a:effectLst/>
                    <a:latin typeface="+mn-lt"/>
                    <a:ea typeface="+mn-ea"/>
                    <a:cs typeface="+mn-cs"/>
                  </a:rPr>
                  <a:t>Rossby</a:t>
                </a:r>
                <a:r>
                  <a:rPr lang="en-US" altLang="zh-TW" sz="1200" b="0" i="0" kern="1200" dirty="0" smtClean="0">
                    <a:solidFill>
                      <a:schemeClr val="tx1"/>
                    </a:solidFill>
                    <a:effectLst/>
                    <a:latin typeface="+mn-lt"/>
                    <a:ea typeface="+mn-ea"/>
                    <a:cs typeface="+mn-cs"/>
                  </a:rPr>
                  <a:t> waves. This ‘‘ENSO analog’’ reflects, in part, the early thinking of ENSO as a self-exciting oscillation;  it also reflects the similarities of the observed patterns of Pacific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to ENSO variability.</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The other line adopts the stochastic climate theory (</a:t>
                </a:r>
                <a:r>
                  <a:rPr lang="en-US" altLang="zh-TW" sz="1200" b="0" i="0" kern="1200" dirty="0" err="1" smtClean="0">
                    <a:solidFill>
                      <a:schemeClr val="tx1"/>
                    </a:solidFill>
                    <a:effectLst/>
                    <a:latin typeface="+mn-lt"/>
                    <a:ea typeface="+mn-ea"/>
                    <a:cs typeface="+mn-cs"/>
                  </a:rPr>
                  <a:t>Hasselmann</a:t>
                </a:r>
                <a:r>
                  <a:rPr lang="en-US" altLang="zh-TW" sz="1200" b="0" i="0" kern="1200" dirty="0" smtClean="0">
                    <a:solidFill>
                      <a:schemeClr val="tx1"/>
                    </a:solidFill>
                    <a:effectLst/>
                    <a:latin typeface="+mn-lt"/>
                    <a:ea typeface="+mn-ea"/>
                    <a:cs typeface="+mn-cs"/>
                  </a:rPr>
                  <a:t> 1976) and considers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to be forced by stochastic atmospheric internal variability. Regardless of the generation mechanism, however, it is generally agreed that the preferred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time scale, if there is one, originates from ocean dynamics in the Pacific</a:t>
                </a:r>
                <a:r>
                  <a:rPr lang="en-US" altLang="zh-TW" dirty="0" smtClean="0"/>
                  <a:t> </a:t>
                </a:r>
                <a:br>
                  <a:rPr lang="en-US" altLang="zh-TW" dirty="0" smtClean="0"/>
                </a:br>
                <a:r>
                  <a:rPr lang="en-US" altLang="zh-TW" b="1" dirty="0" smtClean="0"/>
                  <a:t>Tropical origin</a:t>
                </a:r>
                <a:r>
                  <a:rPr lang="en-US" altLang="zh-TW" b="1" baseline="0" dirty="0" smtClean="0"/>
                  <a:t> for North Pacific </a:t>
                </a:r>
                <a:r>
                  <a:rPr lang="en-US" altLang="zh-TW" b="1" baseline="0" dirty="0" err="1" smtClean="0"/>
                  <a:t>interdecadal</a:t>
                </a:r>
                <a:r>
                  <a:rPr lang="en-US" altLang="zh-TW" b="1" baseline="0" dirty="0" smtClean="0"/>
                  <a:t> variability:</a:t>
                </a:r>
                <a:endParaRPr lang="en-US" altLang="zh-TW" b="1" dirty="0" smtClean="0"/>
              </a:p>
              <a:p>
                <a:r>
                  <a:rPr lang="en-US" altLang="zh-TW" dirty="0" smtClean="0"/>
                  <a:t> </a:t>
                </a:r>
                <a:r>
                  <a:rPr lang="en-US" altLang="zh-TW" sz="1200" kern="1200" dirty="0" smtClean="0">
                    <a:solidFill>
                      <a:schemeClr val="tx1"/>
                    </a:solidFill>
                    <a:effectLst/>
                    <a:latin typeface="+mn-lt"/>
                    <a:ea typeface="+mn-ea"/>
                    <a:cs typeface="+mn-cs"/>
                  </a:rPr>
                  <a:t>One important feature of Pacific </a:t>
                </a:r>
                <a:r>
                  <a:rPr lang="en-US" altLang="zh-TW" sz="1200" kern="1200" dirty="0" err="1" smtClean="0">
                    <a:solidFill>
                      <a:schemeClr val="tx1"/>
                    </a:solidFill>
                    <a:effectLst/>
                    <a:latin typeface="+mn-lt"/>
                    <a:ea typeface="+mn-ea"/>
                    <a:cs typeface="+mn-cs"/>
                  </a:rPr>
                  <a:t>interdecadal</a:t>
                </a:r>
                <a:r>
                  <a:rPr lang="en-US" altLang="zh-TW" sz="1200" kern="1200" dirty="0" smtClean="0">
                    <a:solidFill>
                      <a:schemeClr val="tx1"/>
                    </a:solidFill>
                    <a:effectLst/>
                    <a:latin typeface="+mn-lt"/>
                    <a:ea typeface="+mn-ea"/>
                    <a:cs typeface="+mn-cs"/>
                  </a:rPr>
                  <a:t> variability is a strong covariance between the tropics and </a:t>
                </a:r>
                <a:r>
                  <a:rPr lang="en-US" altLang="zh-TW" sz="1200" kern="1200" dirty="0" err="1" smtClean="0">
                    <a:solidFill>
                      <a:schemeClr val="tx1"/>
                    </a:solidFill>
                    <a:effectLst/>
                    <a:latin typeface="+mn-lt"/>
                    <a:ea typeface="+mn-ea"/>
                    <a:cs typeface="+mn-cs"/>
                  </a:rPr>
                  <a:t>extratropics</a:t>
                </a:r>
                <a:r>
                  <a:rPr lang="en-US" altLang="zh-TW" sz="1200" kern="1200" dirty="0" smtClean="0">
                    <a:solidFill>
                      <a:schemeClr val="tx1"/>
                    </a:solidFill>
                    <a:effectLst/>
                    <a:latin typeface="+mn-lt"/>
                    <a:ea typeface="+mn-ea"/>
                    <a:cs typeface="+mn-cs"/>
                  </a:rPr>
                  <a:t>. As shown previous, major episodes of decadal and </a:t>
                </a:r>
                <a:r>
                  <a:rPr lang="en-US" altLang="zh-TW" sz="1200" kern="1200" dirty="0" err="1" smtClean="0">
                    <a:solidFill>
                      <a:schemeClr val="tx1"/>
                    </a:solidFill>
                    <a:effectLst/>
                    <a:latin typeface="+mn-lt"/>
                    <a:ea typeface="+mn-ea"/>
                    <a:cs typeface="+mn-cs"/>
                  </a:rPr>
                  <a:t>multidecadal</a:t>
                </a:r>
                <a:r>
                  <a:rPr lang="en-US" altLang="zh-TW" sz="1200" kern="1200" dirty="0" smtClean="0">
                    <a:solidFill>
                      <a:schemeClr val="tx1"/>
                    </a:solidFill>
                    <a:effectLst/>
                    <a:latin typeface="+mn-lt"/>
                    <a:ea typeface="+mn-ea"/>
                    <a:cs typeface="+mn-cs"/>
                  </a:rPr>
                  <a:t> climate variability in the North Pacific can also be identified in the tropics. The pattern of </a:t>
                </a:r>
                <a:r>
                  <a:rPr lang="en-US" altLang="zh-TW" sz="1200" kern="1200" dirty="0" err="1" smtClean="0">
                    <a:solidFill>
                      <a:schemeClr val="tx1"/>
                    </a:solidFill>
                    <a:effectLst/>
                    <a:latin typeface="+mn-lt"/>
                    <a:ea typeface="+mn-ea"/>
                    <a:cs typeface="+mn-cs"/>
                  </a:rPr>
                  <a:t>interdecadal</a:t>
                </a:r>
                <a:r>
                  <a:rPr lang="en-US" altLang="zh-TW" sz="1200" kern="1200" dirty="0" smtClean="0">
                    <a:solidFill>
                      <a:schemeClr val="tx1"/>
                    </a:solidFill>
                    <a:effectLst/>
                    <a:latin typeface="+mn-lt"/>
                    <a:ea typeface="+mn-ea"/>
                    <a:cs typeface="+mn-cs"/>
                  </a:rPr>
                  <a:t> SST variability resembles that of the </a:t>
                </a:r>
                <a:r>
                  <a:rPr lang="en-US" altLang="zh-TW" sz="1200" kern="1200" dirty="0" err="1" smtClean="0">
                    <a:solidFill>
                      <a:schemeClr val="tx1"/>
                    </a:solidFill>
                    <a:effectLst/>
                    <a:latin typeface="+mn-lt"/>
                    <a:ea typeface="+mn-ea"/>
                    <a:cs typeface="+mn-cs"/>
                  </a:rPr>
                  <a:t>interannual</a:t>
                </a:r>
                <a:r>
                  <a:rPr lang="en-US" altLang="zh-TW" sz="1200" kern="1200" dirty="0" smtClean="0">
                    <a:solidFill>
                      <a:schemeClr val="tx1"/>
                    </a:solidFill>
                    <a:effectLst/>
                    <a:latin typeface="+mn-lt"/>
                    <a:ea typeface="+mn-ea"/>
                    <a:cs typeface="+mn-cs"/>
                  </a:rPr>
                  <a:t> variability of ENSO, characterized by two centers of opposite signs in the tropical and North Pacific, although the magnitude is stronger in the North Pacific than in the tropical Pacific for </a:t>
                </a:r>
                <a:r>
                  <a:rPr lang="en-US" altLang="zh-TW" sz="1200" kern="1200" dirty="0" err="1" smtClean="0">
                    <a:solidFill>
                      <a:schemeClr val="tx1"/>
                    </a:solidFill>
                    <a:effectLst/>
                    <a:latin typeface="+mn-lt"/>
                    <a:ea typeface="+mn-ea"/>
                    <a:cs typeface="+mn-cs"/>
                  </a:rPr>
                  <a:t>interdecadal</a:t>
                </a:r>
                <a:r>
                  <a:rPr lang="en-US" altLang="zh-TW" sz="1200" kern="1200" dirty="0" smtClean="0">
                    <a:solidFill>
                      <a:schemeClr val="tx1"/>
                    </a:solidFill>
                    <a:effectLst/>
                    <a:latin typeface="+mn-lt"/>
                    <a:ea typeface="+mn-ea"/>
                    <a:cs typeface="+mn-cs"/>
                  </a:rPr>
                  <a:t> variability. The strong negative correlation between tropical and North Pacific SSTs is caused by an effective atmospheric teleconnection from the tropics into the North Pacific through the Pacific–North America (PNA) teleconnection (Alexander 1990; 1992). The presence of strong ENSO variability in the tropical Pacific and the subsequent atmospheric teleconnection toward the </a:t>
                </a:r>
                <a:r>
                  <a:rPr lang="en-US" altLang="zh-TW" sz="1200" kern="1200" dirty="0" err="1" smtClean="0">
                    <a:solidFill>
                      <a:schemeClr val="tx1"/>
                    </a:solidFill>
                    <a:effectLst/>
                    <a:latin typeface="+mn-lt"/>
                    <a:ea typeface="+mn-ea"/>
                    <a:cs typeface="+mn-cs"/>
                  </a:rPr>
                  <a:t>extratropics</a:t>
                </a:r>
                <a:r>
                  <a:rPr lang="en-US" altLang="zh-TW" sz="1200" kern="1200" dirty="0" smtClean="0">
                    <a:solidFill>
                      <a:schemeClr val="tx1"/>
                    </a:solidFill>
                    <a:effectLst/>
                    <a:latin typeface="+mn-lt"/>
                    <a:ea typeface="+mn-ea"/>
                    <a:cs typeface="+mn-cs"/>
                  </a:rPr>
                  <a:t> have led to the hypothesis that Pacific </a:t>
                </a:r>
                <a:r>
                  <a:rPr lang="en-US" altLang="zh-TW" sz="1200" kern="1200" dirty="0" err="1" smtClean="0">
                    <a:solidFill>
                      <a:schemeClr val="tx1"/>
                    </a:solidFill>
                    <a:effectLst/>
                    <a:latin typeface="+mn-lt"/>
                    <a:ea typeface="+mn-ea"/>
                    <a:cs typeface="+mn-cs"/>
                  </a:rPr>
                  <a:t>interdecadal</a:t>
                </a:r>
                <a:r>
                  <a:rPr lang="en-US" altLang="zh-TW" sz="1200" kern="1200" dirty="0" smtClean="0">
                    <a:solidFill>
                      <a:schemeClr val="tx1"/>
                    </a:solidFill>
                    <a:effectLst/>
                    <a:latin typeface="+mn-lt"/>
                    <a:ea typeface="+mn-ea"/>
                    <a:cs typeface="+mn-cs"/>
                  </a:rPr>
                  <a:t> variability originates in the tropical Pacific</a:t>
                </a:r>
                <a:endParaRPr lang="zh-TW" altLang="zh-TW" sz="120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A tropical-origin mechanism, at first sight, appears to be supported by the statistical modeling of</a:t>
                </a:r>
                <a:r>
                  <a:rPr lang="en-US" altLang="zh-TW" dirty="0" smtClean="0"/>
                  <a:t>  </a:t>
                </a:r>
                <a:r>
                  <a:rPr lang="en-US" altLang="zh-TW" sz="1200" kern="1200" dirty="0" smtClean="0">
                    <a:solidFill>
                      <a:schemeClr val="tx1"/>
                    </a:solidFill>
                    <a:effectLst/>
                    <a:latin typeface="+mn-lt"/>
                    <a:ea typeface="+mn-ea"/>
                    <a:cs typeface="+mn-cs"/>
                  </a:rPr>
                  <a:t>Newman et al. (2003), who showed that the North Pacific </a:t>
                </a:r>
                <a:r>
                  <a:rPr lang="en-US" altLang="zh-TW" sz="1200" kern="1200" dirty="0" err="1" smtClean="0">
                    <a:solidFill>
                      <a:schemeClr val="tx1"/>
                    </a:solidFill>
                    <a:effectLst/>
                    <a:latin typeface="+mn-lt"/>
                    <a:ea typeface="+mn-ea"/>
                    <a:cs typeface="+mn-cs"/>
                  </a:rPr>
                  <a:t>interdecadal</a:t>
                </a:r>
                <a:r>
                  <a:rPr lang="en-US" altLang="zh-TW" sz="1200" kern="1200" dirty="0" smtClean="0">
                    <a:solidFill>
                      <a:schemeClr val="tx1"/>
                    </a:solidFill>
                    <a:effectLst/>
                    <a:latin typeface="+mn-lt"/>
                    <a:ea typeface="+mn-ea"/>
                    <a:cs typeface="+mn-cs"/>
                  </a:rPr>
                  <a:t> SST variability can be simulated as a first-order auto-regression (AR1) process after including the remote forcing of ENSO. The upper figure show the</a:t>
                </a:r>
                <a:r>
                  <a:rPr lang="en-US" altLang="zh-TW" sz="1200" kern="1200" baseline="0" dirty="0" smtClean="0">
                    <a:solidFill>
                      <a:schemeClr val="tx1"/>
                    </a:solidFill>
                    <a:effectLst/>
                    <a:latin typeface="+mn-lt"/>
                    <a:ea typeface="+mn-ea"/>
                    <a:cs typeface="+mn-cs"/>
                  </a:rPr>
                  <a:t> time series of the observed PDO index and forecast PDO index provided by the statistical model and lower figure show spectra of observed PDO (red), ENSO index (black), ensemble mean model PDO (blue, </a:t>
                </a:r>
                <a:r>
                  <a:rPr lang="en-US" altLang="zh-TW" sz="1200" b="0" i="0" kern="1200" dirty="0" smtClean="0">
                    <a:solidFill>
                      <a:schemeClr val="tx1"/>
                    </a:solidFill>
                    <a:effectLst/>
                    <a:latin typeface="+mn-lt"/>
                    <a:ea typeface="+mn-ea"/>
                    <a:cs typeface="+mn-cs"/>
                  </a:rPr>
                  <a:t>1000 100-yr samples</a:t>
                </a:r>
                <a:r>
                  <a:rPr lang="en-US" altLang="zh-TW" sz="1200" kern="1200" baseline="0" dirty="0" smtClean="0">
                    <a:solidFill>
                      <a:schemeClr val="tx1"/>
                    </a:solidFill>
                    <a:effectLst/>
                    <a:latin typeface="+mn-lt"/>
                    <a:ea typeface="+mn-ea"/>
                    <a:cs typeface="+mn-cs"/>
                  </a:rPr>
                  <a:t>)  and the mean of the 20% of the model PDO (dashed blue, 200 100yr samples). The forecast can capture really well the trend of observed PDO in the upper figure. Also, the forecast PDO can also provide spectral peak similar to observed PDO but with much smaller amplitude. </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Therefore,</a:t>
                </a:r>
                <a:r>
                  <a:rPr lang="en-US" altLang="zh-TW"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implying that the North Pacific SST variability can be generated largely by the local stochastic climate model plus the remote forcing of ENSO. Note, however, that such models are linear, and any </a:t>
                </a:r>
                <a:r>
                  <a:rPr lang="en-US" altLang="zh-TW" sz="1200" kern="1200" dirty="0" err="1" smtClean="0">
                    <a:solidFill>
                      <a:schemeClr val="tx1"/>
                    </a:solidFill>
                    <a:effectLst/>
                    <a:latin typeface="+mn-lt"/>
                    <a:ea typeface="+mn-ea"/>
                    <a:cs typeface="+mn-cs"/>
                  </a:rPr>
                  <a:t>interdecadal</a:t>
                </a:r>
                <a:r>
                  <a:rPr lang="en-US" altLang="zh-TW" sz="1200" kern="1200" dirty="0" smtClean="0">
                    <a:solidFill>
                      <a:schemeClr val="tx1"/>
                    </a:solidFill>
                    <a:effectLst/>
                    <a:latin typeface="+mn-lt"/>
                    <a:ea typeface="+mn-ea"/>
                    <a:cs typeface="+mn-cs"/>
                  </a:rPr>
                  <a:t> variability in the North Pacific linked to ENSO requires decadal variability forcing in the tropical Pacific. Nevertheless, one is still left with the question how </a:t>
                </a:r>
                <a:r>
                  <a:rPr lang="en-US" altLang="zh-TW" sz="1200" kern="1200" dirty="0" err="1" smtClean="0">
                    <a:solidFill>
                      <a:schemeClr val="tx1"/>
                    </a:solidFill>
                    <a:effectLst/>
                    <a:latin typeface="+mn-lt"/>
                    <a:ea typeface="+mn-ea"/>
                    <a:cs typeface="+mn-cs"/>
                  </a:rPr>
                  <a:t>interdecadal</a:t>
                </a:r>
                <a:r>
                  <a:rPr lang="en-US" altLang="zh-TW" sz="1200" kern="1200" dirty="0" smtClean="0">
                    <a:solidFill>
                      <a:schemeClr val="tx1"/>
                    </a:solidFill>
                    <a:effectLst/>
                    <a:latin typeface="+mn-lt"/>
                    <a:ea typeface="+mn-ea"/>
                    <a:cs typeface="+mn-cs"/>
                  </a:rPr>
                  <a:t> variability is generated in the tropical Pacific itself and, ultimately, what is the origin of the </a:t>
                </a:r>
                <a:r>
                  <a:rPr lang="en-US" altLang="zh-TW" sz="1200" kern="1200" dirty="0" err="1" smtClean="0">
                    <a:solidFill>
                      <a:schemeClr val="tx1"/>
                    </a:solidFill>
                    <a:effectLst/>
                    <a:latin typeface="+mn-lt"/>
                    <a:ea typeface="+mn-ea"/>
                    <a:cs typeface="+mn-cs"/>
                  </a:rPr>
                  <a:t>interdecadal</a:t>
                </a:r>
                <a:r>
                  <a:rPr lang="en-US" altLang="zh-TW" sz="1200" kern="1200" dirty="0" smtClean="0">
                    <a:solidFill>
                      <a:schemeClr val="tx1"/>
                    </a:solidFill>
                    <a:effectLst/>
                    <a:latin typeface="+mn-lt"/>
                    <a:ea typeface="+mn-ea"/>
                    <a:cs typeface="+mn-cs"/>
                  </a:rPr>
                  <a:t> variability</a:t>
                </a:r>
                <a:endParaRPr lang="zh-TW" altLang="zh-TW" sz="1200" kern="1200" dirty="0" smtClean="0">
                  <a:solidFill>
                    <a:schemeClr val="tx1"/>
                  </a:solidFill>
                  <a:effectLst/>
                  <a:latin typeface="+mn-lt"/>
                  <a:ea typeface="+mn-ea"/>
                  <a:cs typeface="+mn-cs"/>
                </a:endParaRPr>
              </a:p>
              <a:p>
                <a:r>
                  <a:rPr lang="en-US" altLang="zh-TW" b="1" dirty="0" smtClean="0"/>
                  <a:t>Tropical origin</a:t>
                </a:r>
                <a:r>
                  <a:rPr lang="en-US" altLang="zh-TW" b="1" baseline="0" dirty="0" smtClean="0"/>
                  <a:t> for  tropical Pacific decadal variability:  </a:t>
                </a:r>
                <a:r>
                  <a:rPr lang="en-US" altLang="zh-TW" b="0" baseline="0" dirty="0" smtClean="0"/>
                  <a:t>linked</a:t>
                </a:r>
                <a:r>
                  <a:rPr lang="en-US" altLang="zh-TW" b="1" baseline="0" dirty="0" smtClean="0"/>
                  <a:t> </a:t>
                </a:r>
                <a:r>
                  <a:rPr lang="en-US" altLang="zh-TW" sz="1200" b="0" i="0" kern="1200" dirty="0" smtClean="0">
                    <a:solidFill>
                      <a:schemeClr val="tx1"/>
                    </a:solidFill>
                    <a:effectLst/>
                    <a:latin typeface="+mn-lt"/>
                    <a:ea typeface="+mn-ea"/>
                    <a:cs typeface="+mn-cs"/>
                  </a:rPr>
                  <a:t>to random changes in ENSO activity from decade to decade. ENSO-like decadal patterns of variability in the tropics can be induced by the nonlinear modulation of ENSO</a:t>
                </a:r>
                <a:r>
                  <a:rPr lang="en-US" altLang="zh-TW" dirty="0" smtClean="0"/>
                  <a:t> </a:t>
                </a:r>
                <a:r>
                  <a:rPr lang="en-US" altLang="zh-TW" sz="1200" b="0" i="0" kern="1200" dirty="0" smtClean="0">
                    <a:solidFill>
                      <a:schemeClr val="tx1"/>
                    </a:solidFill>
                    <a:effectLst/>
                    <a:latin typeface="+mn-lt"/>
                    <a:ea typeface="+mn-ea"/>
                    <a:cs typeface="+mn-cs"/>
                  </a:rPr>
                  <a:t>or nonlinear asymmetry between El Nino</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and La Nina. This tropical decadal variability can then propagate into the </a:t>
                </a:r>
                <a:r>
                  <a:rPr lang="en-US" altLang="zh-TW" sz="1200" b="0" i="0" kern="1200" dirty="0" err="1" smtClean="0">
                    <a:solidFill>
                      <a:schemeClr val="tx1"/>
                    </a:solidFill>
                    <a:effectLst/>
                    <a:latin typeface="+mn-lt"/>
                    <a:ea typeface="+mn-ea"/>
                    <a:cs typeface="+mn-cs"/>
                  </a:rPr>
                  <a:t>extratropics</a:t>
                </a:r>
                <a:r>
                  <a:rPr lang="en-US" altLang="zh-TW" sz="1200" b="0" i="0" kern="1200" dirty="0" smtClean="0">
                    <a:solidFill>
                      <a:schemeClr val="tx1"/>
                    </a:solidFill>
                    <a:effectLst/>
                    <a:latin typeface="+mn-lt"/>
                    <a:ea typeface="+mn-ea"/>
                    <a:cs typeface="+mn-cs"/>
                  </a:rPr>
                  <a:t> through teleconnections, as suggested in the residual model (Newman et al 2003). However, robust differences between the </a:t>
                </a:r>
                <a:r>
                  <a:rPr lang="en-US" altLang="zh-TW" sz="1200" b="0" i="0" kern="1200" dirty="0" err="1" smtClean="0">
                    <a:solidFill>
                      <a:schemeClr val="tx1"/>
                    </a:solidFill>
                    <a:effectLst/>
                    <a:latin typeface="+mn-lt"/>
                    <a:ea typeface="+mn-ea"/>
                    <a:cs typeface="+mn-cs"/>
                  </a:rPr>
                  <a:t>interannual</a:t>
                </a:r>
                <a:r>
                  <a:rPr lang="en-US" altLang="zh-TW" sz="1200" b="0" i="0" kern="1200" dirty="0" smtClean="0">
                    <a:solidFill>
                      <a:schemeClr val="tx1"/>
                    </a:solidFill>
                    <a:effectLst/>
                    <a:latin typeface="+mn-lt"/>
                    <a:ea typeface="+mn-ea"/>
                    <a:cs typeface="+mn-cs"/>
                  </a:rPr>
                  <a:t> and decadal patterns seem to suggest that physics above the simple residual model is needed to explain the difference.</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Higher </a:t>
                </a:r>
                <a:r>
                  <a:rPr lang="en-US" altLang="zh-TW" sz="1200" b="0" i="0" kern="1200" dirty="0" err="1" smtClean="0">
                    <a:solidFill>
                      <a:schemeClr val="tx1"/>
                    </a:solidFill>
                    <a:effectLst/>
                    <a:latin typeface="+mn-lt"/>
                    <a:ea typeface="+mn-ea"/>
                    <a:cs typeface="+mn-cs"/>
                  </a:rPr>
                  <a:t>baroclinic</a:t>
                </a:r>
                <a:r>
                  <a:rPr lang="en-US" altLang="zh-TW" sz="1200" b="0" i="0" kern="1200" dirty="0" smtClean="0">
                    <a:solidFill>
                      <a:schemeClr val="tx1"/>
                    </a:solidFill>
                    <a:effectLst/>
                    <a:latin typeface="+mn-lt"/>
                    <a:ea typeface="+mn-ea"/>
                    <a:cs typeface="+mn-cs"/>
                  </a:rPr>
                  <a:t> modes of equatorial waves  has also been proposed to account for decadal variability in the tropical Pacific</a:t>
                </a: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en-US" altLang="zh-TW" sz="1200" b="0" i="0" kern="1200" dirty="0" smtClean="0">
                  <a:solidFill>
                    <a:schemeClr val="tx1"/>
                  </a:solidFill>
                  <a:effectLst/>
                  <a:latin typeface="+mn-lt"/>
                  <a:ea typeface="+mn-ea"/>
                  <a:cs typeface="+mn-cs"/>
                </a:endParaRPr>
              </a:p>
              <a:p>
                <a:r>
                  <a:rPr lang="en-US" altLang="zh-TW" dirty="0" smtClean="0"/>
                  <a:t/>
                </a:r>
                <a:br>
                  <a:rPr lang="en-US" altLang="zh-TW" dirty="0" smtClean="0"/>
                </a:br>
                <a:endParaRPr lang="zh-TW" altLang="en-US" dirty="0"/>
              </a:p>
            </p:txBody>
          </p:sp>
        </mc:Choice>
        <mc:Fallback xmlns="">
          <p:sp>
            <p:nvSpPr>
              <p:cNvPr id="3" name="Notes Placeholder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As illustrated in left figure, the power decreases as </a:t>
                </a:r>
                <a:r>
                  <a:rPr lang="zh-TW" altLang="en-US" sz="1200" b="0" i="0" kern="1200" smtClean="0">
                    <a:solidFill>
                      <a:schemeClr val="tx1"/>
                    </a:solidFill>
                    <a:effectLst/>
                    <a:latin typeface="Cambria Math" panose="02040503050406030204" pitchFamily="18" charset="0"/>
                    <a:ea typeface="+mn-ea"/>
                    <a:cs typeface="+mn-cs"/>
                  </a:rPr>
                  <a:t>𝜔</a:t>
                </a:r>
                <a:r>
                  <a:rPr lang="en-US" altLang="zh-TW" sz="1200" b="0" i="0" kern="1200" smtClean="0">
                    <a:solidFill>
                      <a:schemeClr val="tx1"/>
                    </a:solidFill>
                    <a:effectLst/>
                    <a:latin typeface="Cambria Math" panose="02040503050406030204" pitchFamily="18" charset="0"/>
                    <a:ea typeface="+mn-ea"/>
                    <a:cs typeface="+mn-cs"/>
                  </a:rPr>
                  <a:t>^(−2)</a:t>
                </a:r>
                <a:r>
                  <a:rPr lang="en-US" altLang="zh-TW" sz="1200" b="0" i="0" kern="1200" dirty="0" smtClean="0">
                    <a:solidFill>
                      <a:schemeClr val="tx1"/>
                    </a:solidFill>
                    <a:effectLst/>
                    <a:latin typeface="+mn-lt"/>
                    <a:ea typeface="+mn-ea"/>
                    <a:cs typeface="+mn-cs"/>
                  </a:rPr>
                  <a:t> at high frequency with a level that does not depend on the longitude and it flattens at low frequency</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at a level that increases with the distance from the eastern boundary</a:t>
                </a:r>
                <a:r>
                  <a:rPr lang="en-US" altLang="zh-TW" dirty="0" smtClean="0"/>
                  <a:t> </a:t>
                </a:r>
              </a:p>
              <a:p>
                <a:r>
                  <a:rPr lang="en-US" altLang="zh-TW" sz="1200" b="0" i="0" kern="1200" dirty="0" smtClean="0">
                    <a:solidFill>
                      <a:schemeClr val="tx1"/>
                    </a:solidFill>
                    <a:effectLst/>
                    <a:latin typeface="+mn-lt"/>
                    <a:ea typeface="+mn-ea"/>
                    <a:cs typeface="+mn-cs"/>
                  </a:rPr>
                  <a:t>Right figure shows the </a:t>
                </a:r>
                <a:r>
                  <a:rPr lang="en-US" altLang="zh-TW" sz="1200" b="0" i="1" kern="1200" dirty="0" err="1" smtClean="0">
                    <a:solidFill>
                      <a:schemeClr val="tx1"/>
                    </a:solidFill>
                    <a:effectLst/>
                    <a:latin typeface="+mn-lt"/>
                    <a:ea typeface="+mn-ea"/>
                    <a:cs typeface="+mn-cs"/>
                  </a:rPr>
                  <a:t>p</a:t>
                </a:r>
                <a:r>
                  <a:rPr lang="en-US" altLang="zh-TW" sz="1200" b="0" i="1" kern="1200" baseline="-25000" dirty="0" err="1" smtClean="0">
                    <a:solidFill>
                      <a:schemeClr val="tx1"/>
                    </a:solidFill>
                    <a:effectLst/>
                    <a:latin typeface="+mn-lt"/>
                    <a:ea typeface="+mn-ea"/>
                    <a:cs typeface="+mn-cs"/>
                  </a:rPr>
                  <a:t>bc</a:t>
                </a:r>
                <a:r>
                  <a:rPr lang="en-US" altLang="zh-TW" sz="1200" b="0" i="0" kern="1200" dirty="0" smtClean="0">
                    <a:solidFill>
                      <a:schemeClr val="tx1"/>
                    </a:solidFill>
                    <a:effectLst/>
                    <a:latin typeface="+mn-lt"/>
                    <a:ea typeface="+mn-ea"/>
                    <a:cs typeface="+mn-cs"/>
                  </a:rPr>
                  <a:t>-power in three frequency bands centered around 0.05, 0.1, and 0.2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as a function of longitude. In each case the power rapidly increases with increasing</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distance from the eastern boundary, peaks, and then</a:t>
                </a:r>
                <a:r>
                  <a:rPr lang="en-US" altLang="zh-TW" dirty="0" smtClean="0"/>
                  <a:t> </a:t>
                </a:r>
                <a:r>
                  <a:rPr lang="en-US" altLang="zh-TW" sz="1200" b="0" i="0" kern="1200" dirty="0" smtClean="0">
                    <a:solidFill>
                      <a:schemeClr val="tx1"/>
                    </a:solidFill>
                    <a:effectLst/>
                    <a:latin typeface="+mn-lt"/>
                    <a:ea typeface="+mn-ea"/>
                    <a:cs typeface="+mn-cs"/>
                  </a:rPr>
                  <a:t>decreases westward. The agreement with the model predictions is very good at 0.2 and 0.1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while at 0.05</a:t>
                </a:r>
                <a:br>
                  <a:rPr lang="en-US" altLang="zh-TW" sz="1200" b="0" i="0" kern="1200" dirty="0" smtClean="0">
                    <a:solidFill>
                      <a:schemeClr val="tx1"/>
                    </a:solidFill>
                    <a:effectLst/>
                    <a:latin typeface="+mn-lt"/>
                    <a:ea typeface="+mn-ea"/>
                    <a:cs typeface="+mn-cs"/>
                  </a:rPr>
                </a:b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the predicted peak is three times too high and is found much farther westward (near 90W)</a:t>
                </a:r>
                <a:r>
                  <a:rPr lang="en-US" altLang="zh-TW" dirty="0" smtClean="0"/>
                  <a:t> </a:t>
                </a:r>
              </a:p>
              <a:p>
                <a:r>
                  <a:rPr lang="en-US" altLang="zh-TW" sz="1200" b="0" i="0" kern="1200" dirty="0" smtClean="0">
                    <a:solidFill>
                      <a:schemeClr val="tx1"/>
                    </a:solidFill>
                    <a:effectLst/>
                    <a:latin typeface="+mn-lt"/>
                    <a:ea typeface="+mn-ea"/>
                    <a:cs typeface="+mn-cs"/>
                  </a:rPr>
                  <a:t>Even if the stochastic forcing does not vary with space, variability in different regions can exhibit different spectral peaks. Consequently, there is no single preferred</a:t>
                </a:r>
                <a:r>
                  <a:rPr lang="en-US" altLang="zh-TW" dirty="0" smtClean="0"/>
                  <a:t> </a:t>
                </a:r>
                <a:r>
                  <a:rPr lang="en-US" altLang="zh-TW" sz="1200" b="0" i="0" kern="1200" dirty="0" smtClean="0">
                    <a:solidFill>
                      <a:schemeClr val="tx1"/>
                    </a:solidFill>
                    <a:effectLst/>
                    <a:latin typeface="+mn-lt"/>
                    <a:ea typeface="+mn-ea"/>
                    <a:cs typeface="+mn-cs"/>
                  </a:rPr>
                  <a:t>oscillation time scale over the basin</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12</a:t>
            </a:fld>
            <a:endParaRPr lang="zh-TW" altLang="en-US"/>
          </a:p>
        </p:txBody>
      </p:sp>
    </p:spTree>
    <p:extLst>
      <p:ext uri="{BB962C8B-B14F-4D97-AF65-F5344CB8AC3E}">
        <p14:creationId xmlns:p14="http://schemas.microsoft.com/office/powerpoint/2010/main" val="2565176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TW" sz="1200" kern="1200" dirty="0" err="1" smtClean="0">
                    <a:solidFill>
                      <a:schemeClr val="tx1"/>
                    </a:solidFill>
                    <a:effectLst/>
                    <a:latin typeface="+mn-lt"/>
                    <a:ea typeface="+mn-ea"/>
                    <a:cs typeface="+mn-cs"/>
                  </a:rPr>
                  <a:t>Gu</a:t>
                </a:r>
                <a:r>
                  <a:rPr lang="en-US" altLang="zh-TW" sz="1200" kern="1200" dirty="0" smtClean="0">
                    <a:solidFill>
                      <a:schemeClr val="tx1"/>
                    </a:solidFill>
                    <a:effectLst/>
                    <a:latin typeface="+mn-lt"/>
                    <a:ea typeface="+mn-ea"/>
                    <a:cs typeface="+mn-cs"/>
                  </a:rPr>
                  <a:t> and Philander (1997) proposed a tropical-origin mechanism for </a:t>
                </a:r>
                <a:r>
                  <a:rPr lang="en-US" altLang="zh-TW" sz="1200" kern="1200" dirty="0" err="1" smtClean="0">
                    <a:solidFill>
                      <a:schemeClr val="tx1"/>
                    </a:solidFill>
                    <a:effectLst/>
                    <a:latin typeface="+mn-lt"/>
                    <a:ea typeface="+mn-ea"/>
                    <a:cs typeface="+mn-cs"/>
                  </a:rPr>
                  <a:t>multidecadal</a:t>
                </a:r>
                <a:r>
                  <a:rPr lang="en-US" altLang="zh-TW" sz="1200" kern="1200" dirty="0" smtClean="0">
                    <a:solidFill>
                      <a:schemeClr val="tx1"/>
                    </a:solidFill>
                    <a:effectLst/>
                    <a:latin typeface="+mn-lt"/>
                    <a:ea typeface="+mn-ea"/>
                    <a:cs typeface="+mn-cs"/>
                  </a:rPr>
                  <a:t> variability in which the slow time scale is derived from equatorward ventilation from the </a:t>
                </a:r>
                <a:r>
                  <a:rPr lang="en-US" altLang="zh-TW" sz="1200" kern="1200" dirty="0" err="1" smtClean="0">
                    <a:solidFill>
                      <a:schemeClr val="tx1"/>
                    </a:solidFill>
                    <a:effectLst/>
                    <a:latin typeface="+mn-lt"/>
                    <a:ea typeface="+mn-ea"/>
                    <a:cs typeface="+mn-cs"/>
                  </a:rPr>
                  <a:t>midlatitude</a:t>
                </a:r>
                <a:r>
                  <a:rPr lang="en-US" altLang="zh-TW" sz="1200" kern="1200" dirty="0" smtClean="0">
                    <a:solidFill>
                      <a:schemeClr val="tx1"/>
                    </a:solidFill>
                    <a:effectLst/>
                    <a:latin typeface="+mn-lt"/>
                    <a:ea typeface="+mn-ea"/>
                    <a:cs typeface="+mn-cs"/>
                  </a:rPr>
                  <a:t> North Pacific. </a:t>
                </a:r>
                <a:r>
                  <a:rPr lang="en-US" altLang="zh-TW" sz="1200" kern="1200" dirty="0">
                    <a:solidFill>
                      <a:schemeClr val="tx1"/>
                    </a:solidFill>
                    <a:effectLst/>
                    <a:latin typeface="+mn-lt"/>
                    <a:ea typeface="+mn-ea"/>
                    <a:cs typeface="+mn-cs"/>
                  </a:rPr>
                  <a:t>This </a:t>
                </a:r>
                <a:r>
                  <a:rPr lang="en-US" altLang="zh-TW" sz="1200" kern="1200" dirty="0" err="1">
                    <a:solidFill>
                      <a:schemeClr val="tx1"/>
                    </a:solidFill>
                    <a:effectLst/>
                    <a:latin typeface="+mn-lt"/>
                    <a:ea typeface="+mn-ea"/>
                    <a:cs typeface="+mn-cs"/>
                  </a:rPr>
                  <a:t>Gu</a:t>
                </a:r>
                <a:r>
                  <a:rPr lang="en-US" altLang="zh-TW" sz="1200" kern="1200" dirty="0">
                    <a:solidFill>
                      <a:schemeClr val="tx1"/>
                    </a:solidFill>
                    <a:effectLst/>
                    <a:latin typeface="+mn-lt"/>
                    <a:ea typeface="+mn-ea"/>
                    <a:cs typeface="+mn-cs"/>
                  </a:rPr>
                  <a:t>–Philander hypothesis is basically a delayed oscillator paradigm, with </a:t>
                </a:r>
                <a:r>
                  <a:rPr lang="en-US" altLang="zh-TW" sz="1200" kern="1200" dirty="0" smtClean="0">
                    <a:solidFill>
                      <a:schemeClr val="tx1"/>
                    </a:solidFill>
                    <a:effectLst/>
                    <a:latin typeface="+mn-lt"/>
                    <a:ea typeface="+mn-ea"/>
                    <a:cs typeface="+mn-cs"/>
                  </a:rPr>
                  <a:t>the positive </a:t>
                </a:r>
                <a:r>
                  <a:rPr lang="en-US" altLang="zh-TW" sz="1200" kern="1200" dirty="0">
                    <a:solidFill>
                      <a:schemeClr val="tx1"/>
                    </a:solidFill>
                    <a:effectLst/>
                    <a:latin typeface="+mn-lt"/>
                    <a:ea typeface="+mn-ea"/>
                    <a:cs typeface="+mn-cs"/>
                  </a:rPr>
                  <a:t>feedback provided by the </a:t>
                </a:r>
                <a:r>
                  <a:rPr lang="en-US" altLang="zh-TW" sz="1200" kern="1200" dirty="0" err="1">
                    <a:solidFill>
                      <a:schemeClr val="tx1"/>
                    </a:solidFill>
                    <a:effectLst/>
                    <a:latin typeface="+mn-lt"/>
                    <a:ea typeface="+mn-ea"/>
                    <a:cs typeface="+mn-cs"/>
                  </a:rPr>
                  <a:t>Bjerknes</a:t>
                </a:r>
                <a:r>
                  <a:rPr lang="en-US" altLang="zh-TW" sz="1200" kern="1200" dirty="0">
                    <a:solidFill>
                      <a:schemeClr val="tx1"/>
                    </a:solidFill>
                    <a:effectLst/>
                    <a:latin typeface="+mn-lt"/>
                    <a:ea typeface="+mn-ea"/>
                    <a:cs typeface="+mn-cs"/>
                  </a:rPr>
                  <a:t> feedback in the equatorial Pacific and the delayed negative feedback by the equatorward </a:t>
                </a:r>
                <a:r>
                  <a:rPr lang="en-US" altLang="zh-TW" sz="1200" kern="1200" dirty="0" smtClean="0">
                    <a:solidFill>
                      <a:schemeClr val="tx1"/>
                    </a:solidFill>
                    <a:effectLst/>
                    <a:latin typeface="+mn-lt"/>
                    <a:ea typeface="+mn-ea"/>
                    <a:cs typeface="+mn-cs"/>
                  </a:rPr>
                  <a:t>ventilation. </a:t>
                </a:r>
                <a:r>
                  <a:rPr lang="en-US" altLang="zh-TW" sz="1200" b="0" i="0" kern="1200" dirty="0" smtClean="0">
                    <a:solidFill>
                      <a:schemeClr val="tx1"/>
                    </a:solidFill>
                    <a:effectLst/>
                    <a:latin typeface="+mn-lt"/>
                    <a:ea typeface="+mn-ea"/>
                    <a:cs typeface="+mn-cs"/>
                  </a:rPr>
                  <a:t>This tropical-origin mechanism, however, was later questioned by Schneider et al. (1999) because the equatorward ventilation of North Pacific warm water (</a:t>
                </a:r>
                <a:r>
                  <a:rPr lang="en-US" altLang="zh-TW" sz="1200" b="0" i="0" kern="1200" dirty="0" err="1" smtClean="0">
                    <a:solidFill>
                      <a:schemeClr val="tx1"/>
                    </a:solidFill>
                    <a:effectLst/>
                    <a:latin typeface="+mn-lt"/>
                    <a:ea typeface="+mn-ea"/>
                    <a:cs typeface="+mn-cs"/>
                  </a:rPr>
                  <a:t>Deser</a:t>
                </a:r>
                <a:r>
                  <a:rPr lang="en-US" altLang="zh-TW" sz="1200" b="0" i="0" kern="1200" dirty="0" smtClean="0">
                    <a:solidFill>
                      <a:schemeClr val="tx1"/>
                    </a:solidFill>
                    <a:effectLst/>
                    <a:latin typeface="+mn-lt"/>
                    <a:ea typeface="+mn-ea"/>
                    <a:cs typeface="+mn-cs"/>
                  </a:rPr>
                  <a:t> et al. 1996) does not seem to reach the equator</a:t>
                </a:r>
                <a:r>
                  <a:rPr lang="en-US" altLang="zh-TW" dirty="0" smtClean="0"/>
                  <a:t> </a:t>
                </a:r>
                <a:br>
                  <a:rPr lang="en-US" altLang="zh-TW" dirty="0" smtClean="0"/>
                </a:br>
                <a:endParaRPr lang="zh-TW" altLang="zh-TW" sz="1200" kern="1200" dirty="0">
                  <a:solidFill>
                    <a:schemeClr val="tx1"/>
                  </a:solidFill>
                  <a:effectLst/>
                  <a:latin typeface="+mn-lt"/>
                  <a:ea typeface="+mn-ea"/>
                  <a:cs typeface="+mn-cs"/>
                </a:endParaRP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 The paths of water parcels over a period of 16 years after subduction off the coasts of California and Peru as simulated by means of a realistic oceanic general circulation model forced with the observed climatological winds (8). From the colors, which indicate the depth of parcels, it is evident that parcels move downward, westward, and equatorward unless they start too far to the west off California, in which case they join the Kuroshio Current. Along the equator they rise to the surface while being carried eastward by the swift Equatorial Undercurrent</a:t>
                </a:r>
              </a:p>
              <a:p>
                <a:r>
                  <a:rPr lang="en-US" altLang="zh-TW" dirty="0" smtClean="0"/>
                  <a:t/>
                </a:r>
                <a:br>
                  <a:rPr lang="en-US" altLang="zh-TW" dirty="0" smtClean="0"/>
                </a:br>
                <a:r>
                  <a:rPr lang="en-US" altLang="zh-TW" sz="1200" kern="1200" dirty="0" err="1" smtClean="0">
                    <a:solidFill>
                      <a:schemeClr val="tx1"/>
                    </a:solidFill>
                    <a:effectLst/>
                    <a:latin typeface="+mn-lt"/>
                    <a:ea typeface="+mn-ea"/>
                    <a:cs typeface="+mn-cs"/>
                  </a:rPr>
                  <a:t>Gu</a:t>
                </a:r>
                <a:r>
                  <a:rPr lang="en-US" altLang="zh-TW" sz="1200" kern="1200" dirty="0" smtClean="0">
                    <a:solidFill>
                      <a:schemeClr val="tx1"/>
                    </a:solidFill>
                    <a:effectLst/>
                    <a:latin typeface="+mn-lt"/>
                    <a:ea typeface="+mn-ea"/>
                    <a:cs typeface="+mn-cs"/>
                  </a:rPr>
                  <a:t> and Philander (1997) proposed a tropical-origin mechanism for </a:t>
                </a:r>
                <a:r>
                  <a:rPr lang="en-US" altLang="zh-TW" sz="1200" kern="1200" dirty="0" err="1" smtClean="0">
                    <a:solidFill>
                      <a:schemeClr val="tx1"/>
                    </a:solidFill>
                    <a:effectLst/>
                    <a:latin typeface="+mn-lt"/>
                    <a:ea typeface="+mn-ea"/>
                    <a:cs typeface="+mn-cs"/>
                  </a:rPr>
                  <a:t>multidecadal</a:t>
                </a:r>
                <a:r>
                  <a:rPr lang="en-US" altLang="zh-TW" sz="1200" kern="1200" dirty="0" smtClean="0">
                    <a:solidFill>
                      <a:schemeClr val="tx1"/>
                    </a:solidFill>
                    <a:effectLst/>
                    <a:latin typeface="+mn-lt"/>
                    <a:ea typeface="+mn-ea"/>
                    <a:cs typeface="+mn-cs"/>
                  </a:rPr>
                  <a:t> variability in which the slow time scale is derived from equatorward ventilation from the </a:t>
                </a:r>
                <a:r>
                  <a:rPr lang="en-US" altLang="zh-TW" sz="1200" kern="1200" dirty="0" err="1" smtClean="0">
                    <a:solidFill>
                      <a:schemeClr val="tx1"/>
                    </a:solidFill>
                    <a:effectLst/>
                    <a:latin typeface="+mn-lt"/>
                    <a:ea typeface="+mn-ea"/>
                    <a:cs typeface="+mn-cs"/>
                  </a:rPr>
                  <a:t>midlatitude</a:t>
                </a:r>
                <a:r>
                  <a:rPr lang="en-US" altLang="zh-TW" sz="1200" kern="1200" dirty="0" smtClean="0">
                    <a:solidFill>
                      <a:schemeClr val="tx1"/>
                    </a:solidFill>
                    <a:effectLst/>
                    <a:latin typeface="+mn-lt"/>
                    <a:ea typeface="+mn-ea"/>
                    <a:cs typeface="+mn-cs"/>
                  </a:rPr>
                  <a:t> North Pacific. Warm North Pacific</a:t>
                </a:r>
                <a:r>
                  <a:rPr lang="en-US" altLang="zh-TW"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surface water reaches the equator in </a:t>
                </a:r>
                <a14:m>
                  <m:oMath xmlns:m="http://schemas.openxmlformats.org/officeDocument/2006/math">
                    <m:r>
                      <a:rPr lang="en-US" altLang="zh-TW" sz="1200" i="1" kern="1200">
                        <a:solidFill>
                          <a:schemeClr val="tx1"/>
                        </a:solidFill>
                        <a:effectLst/>
                        <a:latin typeface="Cambria Math" panose="02040503050406030204" pitchFamily="18" charset="0"/>
                        <a:ea typeface="+mn-ea"/>
                        <a:cs typeface="+mn-cs"/>
                      </a:rPr>
                      <m:t>~</m:t>
                    </m:r>
                  </m:oMath>
                </a14:m>
                <a:r>
                  <a:rPr lang="en-US" altLang="zh-TW" sz="1200" kern="1200" dirty="0">
                    <a:solidFill>
                      <a:schemeClr val="tx1"/>
                    </a:solidFill>
                    <a:effectLst/>
                    <a:latin typeface="+mn-lt"/>
                    <a:ea typeface="+mn-ea"/>
                    <a:cs typeface="+mn-cs"/>
                  </a:rPr>
                  <a:t>20 </a:t>
                </a:r>
                <a:r>
                  <a:rPr lang="en-US" altLang="zh-TW" sz="1200" kern="1200" dirty="0" err="1">
                    <a:solidFill>
                      <a:schemeClr val="tx1"/>
                    </a:solidFill>
                    <a:effectLst/>
                    <a:latin typeface="+mn-lt"/>
                    <a:ea typeface="+mn-ea"/>
                    <a:cs typeface="+mn-cs"/>
                  </a:rPr>
                  <a:t>yr</a:t>
                </a:r>
                <a:r>
                  <a:rPr lang="en-US" altLang="zh-TW" sz="1200" kern="1200" dirty="0">
                    <a:solidFill>
                      <a:schemeClr val="tx1"/>
                    </a:solidFill>
                    <a:effectLst/>
                    <a:latin typeface="+mn-lt"/>
                    <a:ea typeface="+mn-ea"/>
                    <a:cs typeface="+mn-cs"/>
                  </a:rPr>
                  <a:t> through the equatorward subduction, upwelling along the equator, and warming of the surface equatorial ocean; this surface warming reduces local easterlies, further warming the surface through the positive </a:t>
                </a:r>
                <a:r>
                  <a:rPr lang="en-US" altLang="zh-TW" sz="1200" kern="1200" dirty="0" err="1">
                    <a:solidFill>
                      <a:schemeClr val="tx1"/>
                    </a:solidFill>
                    <a:effectLst/>
                    <a:latin typeface="+mn-lt"/>
                    <a:ea typeface="+mn-ea"/>
                    <a:cs typeface="+mn-cs"/>
                  </a:rPr>
                  <a:t>Bjerknes</a:t>
                </a:r>
                <a:r>
                  <a:rPr lang="en-US" altLang="zh-TW" sz="1200" kern="1200" dirty="0">
                    <a:solidFill>
                      <a:schemeClr val="tx1"/>
                    </a:solidFill>
                    <a:effectLst/>
                    <a:latin typeface="+mn-lt"/>
                    <a:ea typeface="+mn-ea"/>
                    <a:cs typeface="+mn-cs"/>
                  </a:rPr>
                  <a:t> feedback. </a:t>
                </a:r>
                <a:r>
                  <a:rPr lang="en-US" altLang="zh-TW" sz="1200" kern="1200" dirty="0" smtClean="0">
                    <a:solidFill>
                      <a:schemeClr val="tx1"/>
                    </a:solidFill>
                    <a:effectLst/>
                    <a:latin typeface="+mn-lt"/>
                    <a:ea typeface="+mn-ea"/>
                    <a:cs typeface="+mn-cs"/>
                  </a:rPr>
                  <a:t>The warm </a:t>
                </a:r>
                <a:r>
                  <a:rPr lang="en-US" altLang="zh-TW" sz="1200" kern="1200" dirty="0">
                    <a:solidFill>
                      <a:schemeClr val="tx1"/>
                    </a:solidFill>
                    <a:effectLst/>
                    <a:latin typeface="+mn-lt"/>
                    <a:ea typeface="+mn-ea"/>
                    <a:cs typeface="+mn-cs"/>
                  </a:rPr>
                  <a:t>equatorial Pacific forces deep atmospheric convection that then propagates into the North Pacific through the PNA teleconnection, intensifying the Aleutian low, </a:t>
                </a:r>
                <a:r>
                  <a:rPr lang="en-US" altLang="zh-TW" sz="1200" kern="1200" dirty="0" err="1">
                    <a:solidFill>
                      <a:schemeClr val="tx1"/>
                    </a:solidFill>
                    <a:effectLst/>
                    <a:latin typeface="+mn-lt"/>
                    <a:ea typeface="+mn-ea"/>
                    <a:cs typeface="+mn-cs"/>
                  </a:rPr>
                  <a:t>midlatitude</a:t>
                </a:r>
                <a:r>
                  <a:rPr lang="en-US" altLang="zh-TW" sz="1200" kern="1200" dirty="0">
                    <a:solidFill>
                      <a:schemeClr val="tx1"/>
                    </a:solidFill>
                    <a:effectLst/>
                    <a:latin typeface="+mn-lt"/>
                    <a:ea typeface="+mn-ea"/>
                    <a:cs typeface="+mn-cs"/>
                  </a:rPr>
                  <a:t> surface </a:t>
                </a:r>
                <a:r>
                  <a:rPr lang="en-US" altLang="zh-TW" sz="1200" kern="1200" dirty="0" err="1">
                    <a:solidFill>
                      <a:schemeClr val="tx1"/>
                    </a:solidFill>
                    <a:effectLst/>
                    <a:latin typeface="+mn-lt"/>
                    <a:ea typeface="+mn-ea"/>
                    <a:cs typeface="+mn-cs"/>
                  </a:rPr>
                  <a:t>westerlies</a:t>
                </a:r>
                <a:r>
                  <a:rPr lang="en-US" altLang="zh-TW" sz="1200" kern="1200" dirty="0">
                    <a:solidFill>
                      <a:schemeClr val="tx1"/>
                    </a:solidFill>
                    <a:effectLst/>
                    <a:latin typeface="+mn-lt"/>
                    <a:ea typeface="+mn-ea"/>
                    <a:cs typeface="+mn-cs"/>
                  </a:rPr>
                  <a:t>, and, in turn, turbulent heat flux loss—thus cooling the North Pacific. This </a:t>
                </a:r>
                <a:r>
                  <a:rPr lang="en-US" altLang="zh-TW" sz="1200" kern="1200" dirty="0" smtClean="0">
                    <a:solidFill>
                      <a:schemeClr val="tx1"/>
                    </a:solidFill>
                    <a:effectLst/>
                    <a:latin typeface="+mn-lt"/>
                    <a:ea typeface="+mn-ea"/>
                    <a:cs typeface="+mn-cs"/>
                  </a:rPr>
                  <a:t>forms a </a:t>
                </a:r>
                <a:r>
                  <a:rPr lang="en-US" altLang="zh-TW" sz="1200" kern="1200" dirty="0">
                    <a:solidFill>
                      <a:schemeClr val="tx1"/>
                    </a:solidFill>
                    <a:effectLst/>
                    <a:latin typeface="+mn-lt"/>
                    <a:ea typeface="+mn-ea"/>
                    <a:cs typeface="+mn-cs"/>
                  </a:rPr>
                  <a:t>delayed negative feedback on the North Pacific SST, which eventually leads to a Pacific </a:t>
                </a:r>
                <a:r>
                  <a:rPr lang="en-US" altLang="zh-TW" sz="1200" kern="1200" dirty="0" err="1">
                    <a:solidFill>
                      <a:schemeClr val="tx1"/>
                    </a:solidFill>
                    <a:effectLst/>
                    <a:latin typeface="+mn-lt"/>
                    <a:ea typeface="+mn-ea"/>
                    <a:cs typeface="+mn-cs"/>
                  </a:rPr>
                  <a:t>multidecadal</a:t>
                </a:r>
                <a:r>
                  <a:rPr lang="en-US" altLang="zh-TW" sz="1200" kern="1200" dirty="0">
                    <a:solidFill>
                      <a:schemeClr val="tx1"/>
                    </a:solidFill>
                    <a:effectLst/>
                    <a:latin typeface="+mn-lt"/>
                    <a:ea typeface="+mn-ea"/>
                    <a:cs typeface="+mn-cs"/>
                  </a:rPr>
                  <a:t> variability of </a:t>
                </a:r>
                <a14:m>
                  <m:oMath xmlns:m="http://schemas.openxmlformats.org/officeDocument/2006/math">
                    <m:r>
                      <a:rPr lang="en-US" altLang="zh-TW" sz="1200" i="1" kern="1200" smtClean="0">
                        <a:solidFill>
                          <a:schemeClr val="tx1"/>
                        </a:solidFill>
                        <a:effectLst/>
                        <a:latin typeface="Cambria Math" panose="02040503050406030204" pitchFamily="18" charset="0"/>
                        <a:ea typeface="+mn-ea"/>
                        <a:cs typeface="+mn-cs"/>
                      </a:rPr>
                      <m:t>~</m:t>
                    </m:r>
                  </m:oMath>
                </a14:m>
                <a:r>
                  <a:rPr lang="en-US" altLang="zh-TW" sz="1200" kern="1200" dirty="0" smtClean="0">
                    <a:solidFill>
                      <a:schemeClr val="tx1"/>
                    </a:solidFill>
                    <a:effectLst/>
                    <a:latin typeface="+mn-lt"/>
                    <a:ea typeface="+mn-ea"/>
                    <a:cs typeface="+mn-cs"/>
                  </a:rPr>
                  <a:t>50 </a:t>
                </a:r>
                <a:r>
                  <a:rPr lang="en-US" altLang="zh-TW" sz="1200" kern="1200" dirty="0">
                    <a:solidFill>
                      <a:schemeClr val="tx1"/>
                    </a:solidFill>
                    <a:effectLst/>
                    <a:latin typeface="+mn-lt"/>
                    <a:ea typeface="+mn-ea"/>
                    <a:cs typeface="+mn-cs"/>
                  </a:rPr>
                  <a:t>yr. This </a:t>
                </a:r>
                <a:r>
                  <a:rPr lang="en-US" altLang="zh-TW" sz="1200" kern="1200" dirty="0" err="1">
                    <a:solidFill>
                      <a:schemeClr val="tx1"/>
                    </a:solidFill>
                    <a:effectLst/>
                    <a:latin typeface="+mn-lt"/>
                    <a:ea typeface="+mn-ea"/>
                    <a:cs typeface="+mn-cs"/>
                  </a:rPr>
                  <a:t>Gu</a:t>
                </a:r>
                <a:r>
                  <a:rPr lang="en-US" altLang="zh-TW" sz="1200" kern="1200" dirty="0">
                    <a:solidFill>
                      <a:schemeClr val="tx1"/>
                    </a:solidFill>
                    <a:effectLst/>
                    <a:latin typeface="+mn-lt"/>
                    <a:ea typeface="+mn-ea"/>
                    <a:cs typeface="+mn-cs"/>
                  </a:rPr>
                  <a:t>–Philander hypothesis is basically a delayed oscillator paradigm, with </a:t>
                </a:r>
                <a:r>
                  <a:rPr lang="en-US" altLang="zh-TW" sz="1200" kern="1200" dirty="0" smtClean="0">
                    <a:solidFill>
                      <a:schemeClr val="tx1"/>
                    </a:solidFill>
                    <a:effectLst/>
                    <a:latin typeface="+mn-lt"/>
                    <a:ea typeface="+mn-ea"/>
                    <a:cs typeface="+mn-cs"/>
                  </a:rPr>
                  <a:t>the positive </a:t>
                </a:r>
                <a:r>
                  <a:rPr lang="en-US" altLang="zh-TW" sz="1200" kern="1200" dirty="0">
                    <a:solidFill>
                      <a:schemeClr val="tx1"/>
                    </a:solidFill>
                    <a:effectLst/>
                    <a:latin typeface="+mn-lt"/>
                    <a:ea typeface="+mn-ea"/>
                    <a:cs typeface="+mn-cs"/>
                  </a:rPr>
                  <a:t>feedback provided by the </a:t>
                </a:r>
                <a:r>
                  <a:rPr lang="en-US" altLang="zh-TW" sz="1200" kern="1200" dirty="0" err="1">
                    <a:solidFill>
                      <a:schemeClr val="tx1"/>
                    </a:solidFill>
                    <a:effectLst/>
                    <a:latin typeface="+mn-lt"/>
                    <a:ea typeface="+mn-ea"/>
                    <a:cs typeface="+mn-cs"/>
                  </a:rPr>
                  <a:t>Bjerknes</a:t>
                </a:r>
                <a:r>
                  <a:rPr lang="en-US" altLang="zh-TW" sz="1200" kern="1200" dirty="0">
                    <a:solidFill>
                      <a:schemeClr val="tx1"/>
                    </a:solidFill>
                    <a:effectLst/>
                    <a:latin typeface="+mn-lt"/>
                    <a:ea typeface="+mn-ea"/>
                    <a:cs typeface="+mn-cs"/>
                  </a:rPr>
                  <a:t> feedback in the equatorial Pacific and the delayed negative feedback by the equatorward </a:t>
                </a:r>
                <a:r>
                  <a:rPr lang="en-US" altLang="zh-TW" sz="1200" kern="1200" dirty="0" smtClean="0">
                    <a:solidFill>
                      <a:schemeClr val="tx1"/>
                    </a:solidFill>
                    <a:effectLst/>
                    <a:latin typeface="+mn-lt"/>
                    <a:ea typeface="+mn-ea"/>
                    <a:cs typeface="+mn-cs"/>
                  </a:rPr>
                  <a:t>ventilation. </a:t>
                </a:r>
                <a:r>
                  <a:rPr lang="en-US" altLang="zh-TW" sz="1200" b="0" i="0" kern="1200" dirty="0" smtClean="0">
                    <a:solidFill>
                      <a:schemeClr val="tx1"/>
                    </a:solidFill>
                    <a:effectLst/>
                    <a:latin typeface="+mn-lt"/>
                    <a:ea typeface="+mn-ea"/>
                    <a:cs typeface="+mn-cs"/>
                  </a:rPr>
                  <a:t>This tropical-origin mechanism, however, was later questioned by Schneider et al. (1999) because the equatorward ventilation of North Pacific warm water (</a:t>
                </a:r>
                <a:r>
                  <a:rPr lang="en-US" altLang="zh-TW" sz="1200" b="0" i="0" kern="1200" dirty="0" err="1" smtClean="0">
                    <a:solidFill>
                      <a:schemeClr val="tx1"/>
                    </a:solidFill>
                    <a:effectLst/>
                    <a:latin typeface="+mn-lt"/>
                    <a:ea typeface="+mn-ea"/>
                    <a:cs typeface="+mn-cs"/>
                  </a:rPr>
                  <a:t>Deser</a:t>
                </a:r>
                <a:r>
                  <a:rPr lang="en-US" altLang="zh-TW" sz="1200" b="0" i="0" kern="1200" dirty="0" smtClean="0">
                    <a:solidFill>
                      <a:schemeClr val="tx1"/>
                    </a:solidFill>
                    <a:effectLst/>
                    <a:latin typeface="+mn-lt"/>
                    <a:ea typeface="+mn-ea"/>
                    <a:cs typeface="+mn-cs"/>
                  </a:rPr>
                  <a:t> et al. 1996) does not seem to reach the equator</a:t>
                </a:r>
                <a:r>
                  <a:rPr lang="en-US" altLang="zh-TW" dirty="0" smtClean="0"/>
                  <a:t> </a:t>
                </a:r>
                <a:br>
                  <a:rPr lang="en-US" altLang="zh-TW" dirty="0" smtClean="0"/>
                </a:br>
                <a:endParaRPr lang="zh-TW" altLang="zh-TW" sz="1200" kern="1200" dirty="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In short, despite various hypotheses for the tropical origin of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the proposed mechanisms are difficult to confirm with observations and have not been tested thoroughly in CGCMs.</a:t>
                </a:r>
                <a:r>
                  <a:rPr lang="en-US" altLang="zh-TW" dirty="0" smtClean="0"/>
                  <a:t> </a:t>
                </a:r>
                <a:br>
                  <a:rPr lang="en-US" altLang="zh-TW" dirty="0" smtClean="0"/>
                </a:br>
                <a:endParaRPr lang="zh-TW" altLang="en-US" dirty="0"/>
              </a:p>
            </p:txBody>
          </p:sp>
        </mc:Choice>
        <mc:Fallback xmlns="">
          <p:sp>
            <p:nvSpPr>
              <p:cNvPr id="3" name="Notes Placeholder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As illustrated in left figure, the power decreases as </a:t>
                </a:r>
                <a:r>
                  <a:rPr lang="zh-TW" altLang="en-US" sz="1200" b="0" i="0" kern="1200" smtClean="0">
                    <a:solidFill>
                      <a:schemeClr val="tx1"/>
                    </a:solidFill>
                    <a:effectLst/>
                    <a:latin typeface="Cambria Math" panose="02040503050406030204" pitchFamily="18" charset="0"/>
                    <a:ea typeface="+mn-ea"/>
                    <a:cs typeface="+mn-cs"/>
                  </a:rPr>
                  <a:t>𝜔</a:t>
                </a:r>
                <a:r>
                  <a:rPr lang="en-US" altLang="zh-TW" sz="1200" b="0" i="0" kern="1200" smtClean="0">
                    <a:solidFill>
                      <a:schemeClr val="tx1"/>
                    </a:solidFill>
                    <a:effectLst/>
                    <a:latin typeface="Cambria Math" panose="02040503050406030204" pitchFamily="18" charset="0"/>
                    <a:ea typeface="+mn-ea"/>
                    <a:cs typeface="+mn-cs"/>
                  </a:rPr>
                  <a:t>^(−2)</a:t>
                </a:r>
                <a:r>
                  <a:rPr lang="en-US" altLang="zh-TW" sz="1200" b="0" i="0" kern="1200" dirty="0" smtClean="0">
                    <a:solidFill>
                      <a:schemeClr val="tx1"/>
                    </a:solidFill>
                    <a:effectLst/>
                    <a:latin typeface="+mn-lt"/>
                    <a:ea typeface="+mn-ea"/>
                    <a:cs typeface="+mn-cs"/>
                  </a:rPr>
                  <a:t> at high frequency with a level that does not depend on the longitude and it flattens at low frequency</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at a level that increases with the distance from the eastern boundary</a:t>
                </a:r>
                <a:r>
                  <a:rPr lang="en-US" altLang="zh-TW" dirty="0" smtClean="0"/>
                  <a:t> </a:t>
                </a:r>
              </a:p>
              <a:p>
                <a:r>
                  <a:rPr lang="en-US" altLang="zh-TW" sz="1200" b="0" i="0" kern="1200" dirty="0" smtClean="0">
                    <a:solidFill>
                      <a:schemeClr val="tx1"/>
                    </a:solidFill>
                    <a:effectLst/>
                    <a:latin typeface="+mn-lt"/>
                    <a:ea typeface="+mn-ea"/>
                    <a:cs typeface="+mn-cs"/>
                  </a:rPr>
                  <a:t>Right figure shows the </a:t>
                </a:r>
                <a:r>
                  <a:rPr lang="en-US" altLang="zh-TW" sz="1200" b="0" i="1" kern="1200" dirty="0" err="1" smtClean="0">
                    <a:solidFill>
                      <a:schemeClr val="tx1"/>
                    </a:solidFill>
                    <a:effectLst/>
                    <a:latin typeface="+mn-lt"/>
                    <a:ea typeface="+mn-ea"/>
                    <a:cs typeface="+mn-cs"/>
                  </a:rPr>
                  <a:t>p</a:t>
                </a:r>
                <a:r>
                  <a:rPr lang="en-US" altLang="zh-TW" sz="1200" b="0" i="1" kern="1200" baseline="-25000" dirty="0" err="1" smtClean="0">
                    <a:solidFill>
                      <a:schemeClr val="tx1"/>
                    </a:solidFill>
                    <a:effectLst/>
                    <a:latin typeface="+mn-lt"/>
                    <a:ea typeface="+mn-ea"/>
                    <a:cs typeface="+mn-cs"/>
                  </a:rPr>
                  <a:t>bc</a:t>
                </a:r>
                <a:r>
                  <a:rPr lang="en-US" altLang="zh-TW" sz="1200" b="0" i="0" kern="1200" dirty="0" smtClean="0">
                    <a:solidFill>
                      <a:schemeClr val="tx1"/>
                    </a:solidFill>
                    <a:effectLst/>
                    <a:latin typeface="+mn-lt"/>
                    <a:ea typeface="+mn-ea"/>
                    <a:cs typeface="+mn-cs"/>
                  </a:rPr>
                  <a:t>-power in three frequency bands centered around 0.05, 0.1, and 0.2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as a function of longitude. In each case the power rapidly increases with increasing</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distance from the eastern boundary, peaks, and then</a:t>
                </a:r>
                <a:r>
                  <a:rPr lang="en-US" altLang="zh-TW" dirty="0" smtClean="0"/>
                  <a:t> </a:t>
                </a:r>
                <a:r>
                  <a:rPr lang="en-US" altLang="zh-TW" sz="1200" b="0" i="0" kern="1200" dirty="0" smtClean="0">
                    <a:solidFill>
                      <a:schemeClr val="tx1"/>
                    </a:solidFill>
                    <a:effectLst/>
                    <a:latin typeface="+mn-lt"/>
                    <a:ea typeface="+mn-ea"/>
                    <a:cs typeface="+mn-cs"/>
                  </a:rPr>
                  <a:t>decreases westward. The agreement with the model predictions is very good at 0.2 and 0.1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while at 0.05</a:t>
                </a:r>
                <a:br>
                  <a:rPr lang="en-US" altLang="zh-TW" sz="1200" b="0" i="0" kern="1200" dirty="0" smtClean="0">
                    <a:solidFill>
                      <a:schemeClr val="tx1"/>
                    </a:solidFill>
                    <a:effectLst/>
                    <a:latin typeface="+mn-lt"/>
                    <a:ea typeface="+mn-ea"/>
                    <a:cs typeface="+mn-cs"/>
                  </a:rPr>
                </a:b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the predicted peak is three times too high and is found much farther westward (near 90W)</a:t>
                </a:r>
                <a:r>
                  <a:rPr lang="en-US" altLang="zh-TW" dirty="0" smtClean="0"/>
                  <a:t> </a:t>
                </a:r>
              </a:p>
              <a:p>
                <a:r>
                  <a:rPr lang="en-US" altLang="zh-TW" sz="1200" b="0" i="0" kern="1200" dirty="0" smtClean="0">
                    <a:solidFill>
                      <a:schemeClr val="tx1"/>
                    </a:solidFill>
                    <a:effectLst/>
                    <a:latin typeface="+mn-lt"/>
                    <a:ea typeface="+mn-ea"/>
                    <a:cs typeface="+mn-cs"/>
                  </a:rPr>
                  <a:t>Even if the stochastic forcing does not vary with space, variability in different regions can exhibit different spectral peaks. Consequently, there is no single preferred</a:t>
                </a:r>
                <a:r>
                  <a:rPr lang="en-US" altLang="zh-TW" dirty="0" smtClean="0"/>
                  <a:t> </a:t>
                </a:r>
                <a:r>
                  <a:rPr lang="en-US" altLang="zh-TW" sz="1200" b="0" i="0" kern="1200" dirty="0" smtClean="0">
                    <a:solidFill>
                      <a:schemeClr val="tx1"/>
                    </a:solidFill>
                    <a:effectLst/>
                    <a:latin typeface="+mn-lt"/>
                    <a:ea typeface="+mn-ea"/>
                    <a:cs typeface="+mn-cs"/>
                  </a:rPr>
                  <a:t>oscillation time scale over the basin</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13</a:t>
            </a:fld>
            <a:endParaRPr lang="zh-TW" altLang="en-US"/>
          </a:p>
        </p:txBody>
      </p:sp>
    </p:spTree>
    <p:extLst>
      <p:ext uri="{BB962C8B-B14F-4D97-AF65-F5344CB8AC3E}">
        <p14:creationId xmlns:p14="http://schemas.microsoft.com/office/powerpoint/2010/main" val="431081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1. Latif </a:t>
                </a:r>
                <a:r>
                  <a:rPr lang="en-US" altLang="zh-TW" sz="1200" b="0" i="0" kern="1200" dirty="0" smtClean="0">
                    <a:solidFill>
                      <a:schemeClr val="tx1"/>
                    </a:solidFill>
                    <a:effectLst/>
                    <a:latin typeface="+mn-lt"/>
                    <a:ea typeface="+mn-ea"/>
                    <a:cs typeface="+mn-cs"/>
                  </a:rPr>
                  <a:t>and Barnett (1994) first proposed a mechanism that attributed the origin of the North Pacific decadal variability to the </a:t>
                </a:r>
                <a:r>
                  <a:rPr lang="en-US" altLang="zh-TW" sz="1200" b="0" i="0" kern="1200" dirty="0" err="1" smtClean="0">
                    <a:solidFill>
                      <a:schemeClr val="tx1"/>
                    </a:solidFill>
                    <a:effectLst/>
                    <a:latin typeface="+mn-lt"/>
                    <a:ea typeface="+mn-ea"/>
                    <a:cs typeface="+mn-cs"/>
                  </a:rPr>
                  <a:t>extratropics</a:t>
                </a:r>
                <a:r>
                  <a:rPr lang="en-US" altLang="zh-TW"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baseline="0" dirty="0" smtClean="0">
                    <a:solidFill>
                      <a:schemeClr val="tx1"/>
                    </a:solidFill>
                    <a:effectLst/>
                    <a:latin typeface="+mn-lt"/>
                    <a:ea typeface="+mn-ea"/>
                    <a:cs typeface="+mn-cs"/>
                  </a:rPr>
                  <a:t>2.  </a:t>
                </a:r>
                <a:r>
                  <a:rPr lang="en-US" altLang="zh-TW" sz="1200" b="0" i="0" kern="1200" dirty="0" smtClean="0">
                    <a:solidFill>
                      <a:schemeClr val="tx1"/>
                    </a:solidFill>
                    <a:effectLst/>
                    <a:latin typeface="+mn-lt"/>
                    <a:ea typeface="+mn-ea"/>
                    <a:cs typeface="+mn-cs"/>
                  </a:rPr>
                  <a:t>but later </a:t>
                </a:r>
                <a:r>
                  <a:rPr lang="en-US" altLang="zh-TW" sz="1200" b="0" i="0" kern="1200" dirty="0" smtClean="0">
                    <a:solidFill>
                      <a:schemeClr val="tx1"/>
                    </a:solidFill>
                    <a:effectLst/>
                    <a:latin typeface="+mn-lt"/>
                    <a:ea typeface="+mn-ea"/>
                    <a:cs typeface="+mn-cs"/>
                  </a:rPr>
                  <a:t>it is found </a:t>
                </a:r>
                <a:r>
                  <a:rPr lang="en-US" altLang="zh-TW" sz="1200" b="0" i="0" kern="1200" dirty="0" smtClean="0">
                    <a:solidFill>
                      <a:schemeClr val="tx1"/>
                    </a:solidFill>
                    <a:effectLst/>
                    <a:latin typeface="+mn-lt"/>
                    <a:ea typeface="+mn-ea"/>
                    <a:cs typeface="+mn-cs"/>
                  </a:rPr>
                  <a:t>to be largely invalid.</a:t>
                </a:r>
                <a:r>
                  <a:rPr lang="en-US" altLang="zh-TW" sz="1200" b="0" i="0" kern="1200" baseline="0" dirty="0" smtClean="0">
                    <a:solidFill>
                      <a:schemeClr val="tx1"/>
                    </a:solidFill>
                    <a:effectLst/>
                    <a:latin typeface="+mn-lt"/>
                    <a:ea typeface="+mn-ea"/>
                    <a:cs typeface="+mn-cs"/>
                  </a:rPr>
                  <a:t> The main differences between the original and modified modes are: the warming of SST in the central Pacific is caused by stochastic atmospheric variability associated with the Aleutian low in the revised mode while the original mode attributes the warming due to atmospheric response to the warming in the KOE region.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3. This </a:t>
                </a:r>
                <a:r>
                  <a:rPr lang="en-US" altLang="zh-TW" sz="1200" kern="1200" dirty="0" smtClean="0">
                    <a:solidFill>
                      <a:schemeClr val="tx1"/>
                    </a:solidFill>
                    <a:effectLst/>
                    <a:latin typeface="+mn-lt"/>
                    <a:ea typeface="+mn-ea"/>
                    <a:cs typeface="+mn-cs"/>
                  </a:rPr>
                  <a:t>modified Latif–Barnett mode essentially describes a stochastically driven oceanic mode, rather than a coupled mode as described in the original hypothesis. In short, </a:t>
                </a:r>
                <a:r>
                  <a:rPr lang="en-US" altLang="zh-TW" sz="1200" kern="1200" dirty="0" smtClean="0">
                    <a:solidFill>
                      <a:schemeClr val="tx1"/>
                    </a:solidFill>
                    <a:effectLst/>
                    <a:latin typeface="+mn-lt"/>
                    <a:ea typeface="+mn-ea"/>
                    <a:cs typeface="+mn-cs"/>
                  </a:rPr>
                  <a:t>the</a:t>
                </a:r>
                <a:r>
                  <a:rPr lang="en-US" altLang="zh-TW"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CGCM suggests</a:t>
                </a:r>
                <a:r>
                  <a:rPr lang="en-US" altLang="zh-TW" sz="1200" kern="1200" baseline="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the </a:t>
                </a:r>
                <a:r>
                  <a:rPr lang="en-US" altLang="zh-TW" sz="1200" kern="1200" dirty="0" smtClean="0">
                    <a:solidFill>
                      <a:schemeClr val="tx1"/>
                    </a:solidFill>
                    <a:effectLst/>
                    <a:latin typeface="+mn-lt"/>
                    <a:ea typeface="+mn-ea"/>
                    <a:cs typeface="+mn-cs"/>
                  </a:rPr>
                  <a:t>modified, non-coupled Latif–Barnett mechanism is responsible for some North Pacific decadal variability. In this mechanism, stochastic forcing is important for the generation of the variability, and </a:t>
                </a:r>
                <a:r>
                  <a:rPr lang="en-US" altLang="zh-TW" sz="1200" kern="1200" dirty="0" err="1" smtClean="0">
                    <a:solidFill>
                      <a:schemeClr val="tx1"/>
                    </a:solidFill>
                    <a:effectLst/>
                    <a:latin typeface="+mn-lt"/>
                    <a:ea typeface="+mn-ea"/>
                    <a:cs typeface="+mn-cs"/>
                  </a:rPr>
                  <a:t>midlatitude</a:t>
                </a:r>
                <a:r>
                  <a:rPr lang="en-US" altLang="zh-TW" sz="1200" kern="1200" dirty="0" smtClean="0">
                    <a:solidFill>
                      <a:schemeClr val="tx1"/>
                    </a:solidFill>
                    <a:effectLst/>
                    <a:latin typeface="+mn-lt"/>
                    <a:ea typeface="+mn-ea"/>
                    <a:cs typeface="+mn-cs"/>
                  </a:rPr>
                  <a:t> planetary waves determine the decadal time scale.</a:t>
                </a:r>
                <a:endParaRPr lang="zh-TW" altLang="zh-TW" sz="1200" kern="1200" dirty="0" smtClean="0">
                  <a:solidFill>
                    <a:schemeClr val="tx1"/>
                  </a:solidFill>
                  <a:effectLst/>
                  <a:latin typeface="+mn-lt"/>
                  <a:ea typeface="+mn-ea"/>
                  <a:cs typeface="+mn-cs"/>
                </a:endParaRPr>
              </a:p>
              <a:p>
                <a:endParaRPr lang="zh-TW" altLang="en-US" dirty="0" smtClean="0"/>
              </a:p>
              <a:p>
                <a:endParaRPr lang="zh-TW" altLang="en-US" dirty="0"/>
              </a:p>
            </p:txBody>
          </p:sp>
        </mc:Choice>
        <mc:Fallback xmlns="">
          <p:sp>
            <p:nvSpPr>
              <p:cNvPr id="3" name="Notes Placeholder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As illustrated in left figure, the power decreases as </a:t>
                </a:r>
                <a:r>
                  <a:rPr lang="zh-TW" altLang="en-US" sz="1200" b="0" i="0" kern="1200" smtClean="0">
                    <a:solidFill>
                      <a:schemeClr val="tx1"/>
                    </a:solidFill>
                    <a:effectLst/>
                    <a:latin typeface="Cambria Math" panose="02040503050406030204" pitchFamily="18" charset="0"/>
                    <a:ea typeface="+mn-ea"/>
                    <a:cs typeface="+mn-cs"/>
                  </a:rPr>
                  <a:t>𝜔</a:t>
                </a:r>
                <a:r>
                  <a:rPr lang="en-US" altLang="zh-TW" sz="1200" b="0" i="0" kern="1200" smtClean="0">
                    <a:solidFill>
                      <a:schemeClr val="tx1"/>
                    </a:solidFill>
                    <a:effectLst/>
                    <a:latin typeface="Cambria Math" panose="02040503050406030204" pitchFamily="18" charset="0"/>
                    <a:ea typeface="+mn-ea"/>
                    <a:cs typeface="+mn-cs"/>
                  </a:rPr>
                  <a:t>^(−2)</a:t>
                </a:r>
                <a:r>
                  <a:rPr lang="en-US" altLang="zh-TW" sz="1200" b="0" i="0" kern="1200" dirty="0" smtClean="0">
                    <a:solidFill>
                      <a:schemeClr val="tx1"/>
                    </a:solidFill>
                    <a:effectLst/>
                    <a:latin typeface="+mn-lt"/>
                    <a:ea typeface="+mn-ea"/>
                    <a:cs typeface="+mn-cs"/>
                  </a:rPr>
                  <a:t> at high frequency with a level that does not depend on the longitude and it flattens at low frequency</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at a level that increases with the distance from the eastern boundary</a:t>
                </a:r>
                <a:r>
                  <a:rPr lang="en-US" altLang="zh-TW" dirty="0" smtClean="0"/>
                  <a:t> </a:t>
                </a:r>
              </a:p>
              <a:p>
                <a:r>
                  <a:rPr lang="en-US" altLang="zh-TW" sz="1200" b="0" i="0" kern="1200" dirty="0" smtClean="0">
                    <a:solidFill>
                      <a:schemeClr val="tx1"/>
                    </a:solidFill>
                    <a:effectLst/>
                    <a:latin typeface="+mn-lt"/>
                    <a:ea typeface="+mn-ea"/>
                    <a:cs typeface="+mn-cs"/>
                  </a:rPr>
                  <a:t>Right figure shows the </a:t>
                </a:r>
                <a:r>
                  <a:rPr lang="en-US" altLang="zh-TW" sz="1200" b="0" i="1" kern="1200" dirty="0" err="1" smtClean="0">
                    <a:solidFill>
                      <a:schemeClr val="tx1"/>
                    </a:solidFill>
                    <a:effectLst/>
                    <a:latin typeface="+mn-lt"/>
                    <a:ea typeface="+mn-ea"/>
                    <a:cs typeface="+mn-cs"/>
                  </a:rPr>
                  <a:t>p</a:t>
                </a:r>
                <a:r>
                  <a:rPr lang="en-US" altLang="zh-TW" sz="1200" b="0" i="1" kern="1200" baseline="-25000" dirty="0" err="1" smtClean="0">
                    <a:solidFill>
                      <a:schemeClr val="tx1"/>
                    </a:solidFill>
                    <a:effectLst/>
                    <a:latin typeface="+mn-lt"/>
                    <a:ea typeface="+mn-ea"/>
                    <a:cs typeface="+mn-cs"/>
                  </a:rPr>
                  <a:t>bc</a:t>
                </a:r>
                <a:r>
                  <a:rPr lang="en-US" altLang="zh-TW" sz="1200" b="0" i="0" kern="1200" dirty="0" smtClean="0">
                    <a:solidFill>
                      <a:schemeClr val="tx1"/>
                    </a:solidFill>
                    <a:effectLst/>
                    <a:latin typeface="+mn-lt"/>
                    <a:ea typeface="+mn-ea"/>
                    <a:cs typeface="+mn-cs"/>
                  </a:rPr>
                  <a:t>-power in three frequency bands centered around 0.05, 0.1, and 0.2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as a function of longitude. In each case the power rapidly increases with increasing</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distance from the eastern boundary, peaks, and then</a:t>
                </a:r>
                <a:r>
                  <a:rPr lang="en-US" altLang="zh-TW" dirty="0" smtClean="0"/>
                  <a:t> </a:t>
                </a:r>
                <a:r>
                  <a:rPr lang="en-US" altLang="zh-TW" sz="1200" b="0" i="0" kern="1200" dirty="0" smtClean="0">
                    <a:solidFill>
                      <a:schemeClr val="tx1"/>
                    </a:solidFill>
                    <a:effectLst/>
                    <a:latin typeface="+mn-lt"/>
                    <a:ea typeface="+mn-ea"/>
                    <a:cs typeface="+mn-cs"/>
                  </a:rPr>
                  <a:t>decreases westward. The agreement with the model predictions is very good at 0.2 and 0.1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while at 0.05</a:t>
                </a:r>
                <a:br>
                  <a:rPr lang="en-US" altLang="zh-TW" sz="1200" b="0" i="0" kern="1200" dirty="0" smtClean="0">
                    <a:solidFill>
                      <a:schemeClr val="tx1"/>
                    </a:solidFill>
                    <a:effectLst/>
                    <a:latin typeface="+mn-lt"/>
                    <a:ea typeface="+mn-ea"/>
                    <a:cs typeface="+mn-cs"/>
                  </a:rPr>
                </a:b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the predicted peak is three times too high and is found much farther westward (near 90W)</a:t>
                </a:r>
                <a:r>
                  <a:rPr lang="en-US" altLang="zh-TW" dirty="0" smtClean="0"/>
                  <a:t> </a:t>
                </a:r>
              </a:p>
              <a:p>
                <a:r>
                  <a:rPr lang="en-US" altLang="zh-TW" sz="1200" b="0" i="0" kern="1200" dirty="0" smtClean="0">
                    <a:solidFill>
                      <a:schemeClr val="tx1"/>
                    </a:solidFill>
                    <a:effectLst/>
                    <a:latin typeface="+mn-lt"/>
                    <a:ea typeface="+mn-ea"/>
                    <a:cs typeface="+mn-cs"/>
                  </a:rPr>
                  <a:t>Even if the stochastic forcing does not vary with space, variability in different regions can exhibit different spectral peaks. Consequently, there is no single preferred</a:t>
                </a:r>
                <a:r>
                  <a:rPr lang="en-US" altLang="zh-TW" dirty="0" smtClean="0"/>
                  <a:t> </a:t>
                </a:r>
                <a:r>
                  <a:rPr lang="en-US" altLang="zh-TW" sz="1200" b="0" i="0" kern="1200" dirty="0" smtClean="0">
                    <a:solidFill>
                      <a:schemeClr val="tx1"/>
                    </a:solidFill>
                    <a:effectLst/>
                    <a:latin typeface="+mn-lt"/>
                    <a:ea typeface="+mn-ea"/>
                    <a:cs typeface="+mn-cs"/>
                  </a:rPr>
                  <a:t>oscillation time scale over the basin</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14</a:t>
            </a:fld>
            <a:endParaRPr lang="zh-TW" altLang="en-US"/>
          </a:p>
        </p:txBody>
      </p:sp>
    </p:spTree>
    <p:extLst>
      <p:ext uri="{BB962C8B-B14F-4D97-AF65-F5344CB8AC3E}">
        <p14:creationId xmlns:p14="http://schemas.microsoft.com/office/powerpoint/2010/main" val="971039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TW" sz="1200" b="0" i="0" kern="1200" dirty="0" smtClean="0">
                    <a:solidFill>
                      <a:schemeClr val="tx1"/>
                    </a:solidFill>
                    <a:effectLst/>
                    <a:latin typeface="+mn-lt"/>
                    <a:ea typeface="+mn-ea"/>
                    <a:cs typeface="+mn-cs"/>
                  </a:rPr>
                  <a:t>The extratropical origin hypothesis was</a:t>
                </a:r>
                <a:r>
                  <a:rPr lang="en-US" altLang="zh-TW" sz="1200" b="0" i="0" kern="1200" baseline="0" dirty="0" smtClean="0">
                    <a:solidFill>
                      <a:schemeClr val="tx1"/>
                    </a:solidFill>
                    <a:effectLst/>
                    <a:latin typeface="+mn-lt"/>
                    <a:ea typeface="+mn-ea"/>
                    <a:cs typeface="+mn-cs"/>
                  </a:rPr>
                  <a:t> examined using several coupled  model experiments. </a:t>
                </a:r>
                <a:r>
                  <a:rPr lang="en-US" altLang="zh-TW" sz="1200" b="0" i="0" kern="1200" dirty="0" smtClean="0">
                    <a:solidFill>
                      <a:schemeClr val="tx1"/>
                    </a:solidFill>
                    <a:effectLst/>
                    <a:latin typeface="+mn-lt"/>
                    <a:ea typeface="+mn-ea"/>
                    <a:cs typeface="+mn-cs"/>
                  </a:rPr>
                  <a:t>To isolate the key region of ocean–atmosphere feedback,</a:t>
                </a:r>
                <a:r>
                  <a:rPr lang="en-US" altLang="zh-TW" dirty="0" smtClean="0"/>
                  <a:t> </a:t>
                </a:r>
                <a:r>
                  <a:rPr lang="en-US" altLang="zh-TW" sz="1200" b="0" i="0" kern="1200" dirty="0" smtClean="0">
                    <a:solidFill>
                      <a:schemeClr val="tx1"/>
                    </a:solidFill>
                    <a:effectLst/>
                    <a:latin typeface="+mn-lt"/>
                    <a:ea typeface="+mn-ea"/>
                    <a:cs typeface="+mn-cs"/>
                  </a:rPr>
                  <a:t>a partially-coupling (PC hereafter) sensitivity experiment is performed in which ocean–atmosphere coupling is suppressed in the tropics. The coupling is  suppressed by</a:t>
                </a:r>
                <a:r>
                  <a:rPr lang="en-US" altLang="zh-TW" sz="1200" b="0" i="0" kern="1200" baseline="0" dirty="0" smtClean="0">
                    <a:solidFill>
                      <a:schemeClr val="tx1"/>
                    </a:solidFill>
                    <a:effectLst/>
                    <a:latin typeface="+mn-lt"/>
                    <a:ea typeface="+mn-ea"/>
                    <a:cs typeface="+mn-cs"/>
                  </a:rPr>
                  <a:t> replacing the SST using the climatological values.</a:t>
                </a:r>
                <a:endParaRPr lang="en-US" altLang="zh-TW" sz="1200" b="0" i="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TW" sz="1200" b="0" i="0" kern="1200" dirty="0" smtClean="0">
                    <a:solidFill>
                      <a:schemeClr val="tx1"/>
                    </a:solidFill>
                    <a:effectLst/>
                    <a:latin typeface="+mn-lt"/>
                    <a:ea typeface="+mn-ea"/>
                    <a:cs typeface="+mn-cs"/>
                  </a:rPr>
                  <a:t>The distinctive North Pacific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in the control run (Fig.</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 remains (Fig. b) although the SST variability has been suppressed in the tropics.</a:t>
                </a:r>
                <a:r>
                  <a:rPr lang="en-US" altLang="zh-TW" sz="1200" b="0" i="0" kern="1200" baseline="0" dirty="0" smtClean="0">
                    <a:solidFill>
                      <a:schemeClr val="tx1"/>
                    </a:solidFill>
                    <a:effectLst/>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TW" sz="1200" b="0" i="0" kern="1200" dirty="0" smtClean="0">
                    <a:solidFill>
                      <a:schemeClr val="tx1"/>
                    </a:solidFill>
                    <a:effectLst/>
                    <a:latin typeface="+mn-lt"/>
                    <a:ea typeface="+mn-ea"/>
                    <a:cs typeface="+mn-cs"/>
                  </a:rPr>
                  <a:t>They</a:t>
                </a:r>
                <a:r>
                  <a:rPr lang="en-US" altLang="zh-TW" sz="1200" b="0" i="0" kern="1200" baseline="0" dirty="0" smtClean="0">
                    <a:solidFill>
                      <a:schemeClr val="tx1"/>
                    </a:solidFill>
                    <a:effectLst/>
                    <a:latin typeface="+mn-lt"/>
                    <a:ea typeface="+mn-ea"/>
                    <a:cs typeface="+mn-cs"/>
                  </a:rPr>
                  <a:t> also performed another </a:t>
                </a:r>
                <a:r>
                  <a:rPr lang="en-US" altLang="zh-TW" sz="1200" b="0" i="0" kern="1200" dirty="0" smtClean="0">
                    <a:solidFill>
                      <a:schemeClr val="tx1"/>
                    </a:solidFill>
                    <a:effectLst/>
                    <a:latin typeface="+mn-lt"/>
                    <a:ea typeface="+mn-ea"/>
                    <a:cs typeface="+mn-cs"/>
                  </a:rPr>
                  <a:t>experiment in which the ocean–atmosphere interaction is suppressed in the </a:t>
                </a:r>
                <a:r>
                  <a:rPr lang="en-US" altLang="zh-TW" sz="1200" b="0" i="0" kern="1200" dirty="0" err="1" smtClean="0">
                    <a:solidFill>
                      <a:schemeClr val="tx1"/>
                    </a:solidFill>
                    <a:effectLst/>
                    <a:latin typeface="+mn-lt"/>
                    <a:ea typeface="+mn-ea"/>
                    <a:cs typeface="+mn-cs"/>
                  </a:rPr>
                  <a:t>extratropics</a:t>
                </a:r>
                <a:r>
                  <a:rPr lang="en-US" altLang="zh-TW" sz="1200" b="0" i="0" kern="1200" dirty="0" smtClean="0">
                    <a:solidFill>
                      <a:schemeClr val="tx1"/>
                    </a:solidFill>
                    <a:effectLst/>
                    <a:latin typeface="+mn-lt"/>
                    <a:ea typeface="+mn-ea"/>
                    <a:cs typeface="+mn-cs"/>
                  </a:rPr>
                  <a:t>, the North Pacific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mode disappears completely although tropical variability</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remains largely unchanged (not shown). These two PC experiments demonstrate that although</a:t>
                </a:r>
                <a:r>
                  <a:rPr lang="en-US" altLang="zh-TW" sz="1200" b="0" i="0" kern="1200" baseline="0" dirty="0" smtClean="0">
                    <a:solidFill>
                      <a:schemeClr val="tx1"/>
                    </a:solidFill>
                    <a:effectLst/>
                    <a:latin typeface="+mn-lt"/>
                    <a:ea typeface="+mn-ea"/>
                    <a:cs typeface="+mn-cs"/>
                  </a:rPr>
                  <a:t> tropical O-A interaction is </a:t>
                </a:r>
                <a:r>
                  <a:rPr lang="en-US" altLang="zh-TW" sz="1200" b="0" i="0" kern="1200" dirty="0" smtClean="0">
                    <a:solidFill>
                      <a:schemeClr val="tx1"/>
                    </a:solidFill>
                    <a:effectLst/>
                    <a:latin typeface="+mn-lt"/>
                    <a:ea typeface="+mn-ea"/>
                    <a:cs typeface="+mn-cs"/>
                  </a:rPr>
                  <a:t>essential to ENSO variability, the tropical ocean–atmosphere interaction</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is unnecessary for the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in the North Pacific.</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TW" sz="1200" b="0" i="0" kern="1200" dirty="0" smtClean="0">
                    <a:solidFill>
                      <a:schemeClr val="tx1"/>
                    </a:solidFill>
                    <a:effectLst/>
                    <a:latin typeface="+mn-lt"/>
                    <a:ea typeface="+mn-ea"/>
                    <a:cs typeface="+mn-cs"/>
                  </a:rPr>
                  <a:t>To further isolate the role of ocean dynamics in decadal variability, a </a:t>
                </a:r>
                <a:r>
                  <a:rPr lang="en-US" altLang="zh-TW" sz="1200" b="0" i="0" kern="1200" dirty="0" err="1" smtClean="0">
                    <a:solidFill>
                      <a:schemeClr val="tx1"/>
                    </a:solidFill>
                    <a:effectLst/>
                    <a:latin typeface="+mn-lt"/>
                    <a:ea typeface="+mn-ea"/>
                    <a:cs typeface="+mn-cs"/>
                  </a:rPr>
                  <a:t>partialblocking</a:t>
                </a:r>
                <a:r>
                  <a:rPr lang="en-US" altLang="zh-TW" sz="1200" b="0" i="0" kern="1200" dirty="0" smtClean="0">
                    <a:solidFill>
                      <a:schemeClr val="tx1"/>
                    </a:solidFill>
                    <a:effectLst/>
                    <a:latin typeface="+mn-lt"/>
                    <a:ea typeface="+mn-ea"/>
                    <a:cs typeface="+mn-cs"/>
                  </a:rPr>
                  <a:t> (PB) sensitivity experiment is performed in which ocean wave propagation between the tropics and </a:t>
                </a:r>
                <a:r>
                  <a:rPr lang="en-US" altLang="zh-TW" sz="1200" b="0" i="0" kern="1200" dirty="0" err="1" smtClean="0">
                    <a:solidFill>
                      <a:schemeClr val="tx1"/>
                    </a:solidFill>
                    <a:effectLst/>
                    <a:latin typeface="+mn-lt"/>
                    <a:ea typeface="+mn-ea"/>
                    <a:cs typeface="+mn-cs"/>
                  </a:rPr>
                  <a:t>extratropics</a:t>
                </a:r>
                <a:r>
                  <a:rPr lang="en-US" altLang="zh-TW" sz="1200" b="0" i="0" kern="1200" dirty="0" smtClean="0">
                    <a:solidFill>
                      <a:schemeClr val="tx1"/>
                    </a:solidFill>
                    <a:effectLst/>
                    <a:latin typeface="+mn-lt"/>
                    <a:ea typeface="+mn-ea"/>
                    <a:cs typeface="+mn-cs"/>
                  </a:rPr>
                  <a:t> is blocked using a vertical sponge wall in the ocean. Within the sponge walls, temperature and salinity are restored toward the annual cycle of the CTRL run.</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Despite the presence of this sponge wall, Pacific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continued (not shown). These experiments demonstrate that the origin</a:t>
                </a:r>
                <a:r>
                  <a:rPr lang="en-US" altLang="zh-TW" dirty="0" smtClean="0"/>
                  <a:t> </a:t>
                </a:r>
                <a:r>
                  <a:rPr lang="en-US" altLang="zh-TW" sz="1200" b="0" i="0" kern="1200" dirty="0" smtClean="0">
                    <a:solidFill>
                      <a:schemeClr val="tx1"/>
                    </a:solidFill>
                    <a:effectLst/>
                    <a:latin typeface="+mn-lt"/>
                    <a:ea typeface="+mn-ea"/>
                    <a:cs typeface="+mn-cs"/>
                  </a:rPr>
                  <a:t>and the process that generate the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time scale of the variability is confined to the North Pacific coupled ocean–atmosphere</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system</a:t>
                </a:r>
                <a:endParaRPr lang="en-US" altLang="zh-TW" sz="1200" b="1"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i="0" kern="1200" baseline="0" dirty="0" smtClean="0">
                    <a:solidFill>
                      <a:schemeClr val="tx1"/>
                    </a:solidFill>
                    <a:effectLst/>
                    <a:latin typeface="+mn-lt"/>
                    <a:ea typeface="+mn-ea"/>
                    <a:cs typeface="+mn-cs"/>
                  </a:rPr>
                  <a:t> </a:t>
                </a:r>
                <a:endParaRPr lang="en-US" altLang="zh-TW"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
                </a:r>
                <a:br>
                  <a:rPr lang="en-US" altLang="zh-TW" dirty="0" smtClean="0"/>
                </a:br>
                <a:endParaRPr lang="zh-TW" altLang="en-US" dirty="0" smtClean="0"/>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In order to identify</a:t>
                </a:r>
                <a:r>
                  <a:rPr lang="en-US" altLang="zh-TW" sz="1200" b="0" i="0" kern="1200" baseline="0" dirty="0" smtClean="0">
                    <a:solidFill>
                      <a:schemeClr val="tx1"/>
                    </a:solidFill>
                    <a:effectLst/>
                    <a:latin typeface="+mn-lt"/>
                    <a:ea typeface="+mn-ea"/>
                    <a:cs typeface="+mn-cs"/>
                  </a:rPr>
                  <a:t> the origin of the North Pacific </a:t>
                </a:r>
                <a:r>
                  <a:rPr lang="en-US" altLang="zh-TW" sz="1200" b="0" i="0" kern="1200" baseline="0" dirty="0" err="1" smtClean="0">
                    <a:solidFill>
                      <a:schemeClr val="tx1"/>
                    </a:solidFill>
                    <a:effectLst/>
                    <a:latin typeface="+mn-lt"/>
                    <a:ea typeface="+mn-ea"/>
                    <a:cs typeface="+mn-cs"/>
                  </a:rPr>
                  <a:t>multidecadal</a:t>
                </a:r>
                <a:r>
                  <a:rPr lang="en-US" altLang="zh-TW" sz="1200" b="0" i="0" kern="1200" baseline="0" dirty="0" smtClean="0">
                    <a:solidFill>
                      <a:schemeClr val="tx1"/>
                    </a:solidFill>
                    <a:effectLst/>
                    <a:latin typeface="+mn-lt"/>
                    <a:ea typeface="+mn-ea"/>
                    <a:cs typeface="+mn-cs"/>
                  </a:rPr>
                  <a:t> variability, sensitivity experiments have been performed in CCSM3. </a:t>
                </a:r>
                <a:r>
                  <a:rPr lang="en-US" altLang="zh-TW" sz="1200" b="0" i="0" kern="1200" dirty="0" smtClean="0">
                    <a:solidFill>
                      <a:schemeClr val="tx1"/>
                    </a:solidFill>
                    <a:effectLst/>
                    <a:latin typeface="+mn-lt"/>
                    <a:ea typeface="+mn-ea"/>
                    <a:cs typeface="+mn-cs"/>
                  </a:rPr>
                  <a:t>CCSM3 is a state-of-art global climate model consisting of four components of the atmosphere, ocean, sea ice, and land surface, which are linked through a flux coupler.</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The control simulation (CTRL) is integrated under the present-day climate conditions for 880 </a:t>
                </a:r>
                <a:r>
                  <a:rPr lang="en-US" altLang="zh-TW" sz="1200" b="0" i="0" kern="1200" dirty="0" err="1" smtClean="0">
                    <a:solidFill>
                      <a:schemeClr val="tx1"/>
                    </a:solidFill>
                    <a:effectLst/>
                    <a:latin typeface="+mn-lt"/>
                    <a:ea typeface="+mn-ea"/>
                    <a:cs typeface="+mn-cs"/>
                  </a:rPr>
                  <a:t>yr</a:t>
                </a:r>
                <a:r>
                  <a:rPr lang="en-US" altLang="zh-TW" sz="1200" b="0" i="0" kern="1200" dirty="0" smtClean="0">
                    <a:solidFill>
                      <a:schemeClr val="tx1"/>
                    </a:solidFill>
                    <a:effectLst/>
                    <a:latin typeface="+mn-lt"/>
                    <a:ea typeface="+mn-ea"/>
                    <a:cs typeface="+mn-cs"/>
                  </a:rPr>
                  <a:t> without flux adjustment. Analyses of CTRL are based on the last 580 </a:t>
                </a:r>
                <a:r>
                  <a:rPr lang="en-US" altLang="zh-TW" sz="1200" b="0" i="0" kern="1200" dirty="0" err="1" smtClean="0">
                    <a:solidFill>
                      <a:schemeClr val="tx1"/>
                    </a:solidFill>
                    <a:effectLst/>
                    <a:latin typeface="+mn-lt"/>
                    <a:ea typeface="+mn-ea"/>
                    <a:cs typeface="+mn-cs"/>
                  </a:rPr>
                  <a:t>yr</a:t>
                </a:r>
                <a:r>
                  <a:rPr lang="en-US" altLang="zh-TW" sz="1200" b="0" i="0" kern="1200" dirty="0" smtClean="0">
                    <a:solidFill>
                      <a:schemeClr val="tx1"/>
                    </a:solidFill>
                    <a:effectLst/>
                    <a:latin typeface="+mn-lt"/>
                    <a:ea typeface="+mn-ea"/>
                    <a:cs typeface="+mn-cs"/>
                  </a:rPr>
                  <a:t> of simulation. Then a series of sensitivity experiments are performed to explore the mechanism of the PMV using the modeling surgery approach of partial coupling (PC) and partial blocking (PB). All experiments were started from the CTRL at year 651 and integrated for 400 </a:t>
                </a:r>
                <a:r>
                  <a:rPr lang="en-US" altLang="zh-TW" sz="1200" b="0" i="0" kern="1200" dirty="0" err="1" smtClean="0">
                    <a:solidFill>
                      <a:schemeClr val="tx1"/>
                    </a:solidFill>
                    <a:effectLst/>
                    <a:latin typeface="+mn-lt"/>
                    <a:ea typeface="+mn-ea"/>
                    <a:cs typeface="+mn-cs"/>
                  </a:rPr>
                  <a:t>yr</a:t>
                </a:r>
                <a:r>
                  <a:rPr lang="en-US" altLang="zh-TW" sz="1200" b="0" i="0" kern="1200" dirty="0" smtClean="0">
                    <a:solidFill>
                      <a:schemeClr val="tx1"/>
                    </a:solidFill>
                    <a:effectLst/>
                    <a:latin typeface="+mn-lt"/>
                    <a:ea typeface="+mn-ea"/>
                    <a:cs typeface="+mn-cs"/>
                  </a:rPr>
                  <a:t> without flux correction</a:t>
                </a:r>
                <a:r>
                  <a:rPr lang="en-US" altLang="zh-TW" dirty="0" smtClean="0"/>
                  <a:t> </a:t>
                </a:r>
                <a:br>
                  <a:rPr lang="en-US" altLang="zh-TW" dirty="0" smtClean="0"/>
                </a:br>
                <a:r>
                  <a:rPr lang="en-US" altLang="zh-TW" dirty="0" smtClean="0"/>
                  <a:t> </a:t>
                </a:r>
                <a:r>
                  <a:rPr lang="en-US" altLang="zh-TW" sz="1200" b="0" i="0" kern="1200" dirty="0" smtClean="0">
                    <a:solidFill>
                      <a:schemeClr val="tx1"/>
                    </a:solidFill>
                    <a:effectLst/>
                    <a:latin typeface="+mn-lt"/>
                    <a:ea typeface="+mn-ea"/>
                    <a:cs typeface="+mn-cs"/>
                  </a:rPr>
                  <a:t>To isolate the key region of ocean–atmosphere feedback</a:t>
                </a:r>
                <a:r>
                  <a:rPr lang="en-US" altLang="zh-TW" dirty="0" smtClean="0"/>
                  <a:t> </a:t>
                </a:r>
                <a:r>
                  <a:rPr lang="en-US" altLang="zh-TW" sz="1200" b="0" i="0" kern="1200" dirty="0" smtClean="0">
                    <a:solidFill>
                      <a:schemeClr val="tx1"/>
                    </a:solidFill>
                    <a:effectLst/>
                    <a:latin typeface="+mn-lt"/>
                    <a:ea typeface="+mn-ea"/>
                    <a:cs typeface="+mn-cs"/>
                  </a:rPr>
                  <a:t>a partial-coupling (PC hereafter) sensitivity experiment is performed in which ocean–atmosphere coupling is suppressed in the tropics with the PC surgery: equatorward of </a:t>
                </a:r>
                <a:r>
                  <a:rPr lang="en-US" altLang="zh-TW" sz="1200" b="0" i="0" kern="1200" baseline="0" dirty="0" smtClean="0">
                    <a:solidFill>
                      <a:schemeClr val="tx1"/>
                    </a:solidFill>
                    <a:effectLst/>
                    <a:latin typeface="+mn-lt"/>
                    <a:ea typeface="+mn-ea"/>
                    <a:cs typeface="+mn-cs"/>
                  </a:rPr>
                  <a:t>20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the SST to condition the atmosphere is replaced with that of the seasonal cycle of the climatology from CTRL such that the atmosphere sees SST variability only in the </a:t>
                </a:r>
                <a:r>
                  <a:rPr lang="en-US" altLang="zh-TW" sz="1200" b="0" i="0" kern="1200" dirty="0" err="1" smtClean="0">
                    <a:solidFill>
                      <a:schemeClr val="tx1"/>
                    </a:solidFill>
                    <a:effectLst/>
                    <a:latin typeface="+mn-lt"/>
                    <a:ea typeface="+mn-ea"/>
                    <a:cs typeface="+mn-cs"/>
                  </a:rPr>
                  <a:t>extratropics</a:t>
                </a:r>
                <a:r>
                  <a:rPr lang="en-US" altLang="zh-TW" sz="1200" b="0" i="0" kern="1200" dirty="0" smtClean="0">
                    <a:solidFill>
                      <a:schemeClr val="tx1"/>
                    </a:solidFill>
                    <a:effectLst/>
                    <a:latin typeface="+mn-lt"/>
                    <a:ea typeface="+mn-ea"/>
                    <a:cs typeface="+mn-cs"/>
                  </a:rPr>
                  <a:t> outside of 2</a:t>
                </a:r>
                <a:r>
                  <a:rPr lang="en-US" altLang="zh-TW" sz="1200" b="0" i="0" kern="1200" baseline="0" dirty="0" smtClean="0">
                    <a:solidFill>
                      <a:schemeClr val="tx1"/>
                    </a:solidFill>
                    <a:effectLst/>
                    <a:latin typeface="+mn-lt"/>
                    <a:ea typeface="+mn-ea"/>
                    <a:cs typeface="+mn-cs"/>
                  </a:rPr>
                  <a:t>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The distinctive North Pacific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in the control run (Fig.</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 remains (Fig. b) although the SST variability has been suppressed in the tropics.</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In contrast, in a complementary PC experiment in which ocean–atmosphere interaction is suppressed in the </a:t>
                </a:r>
                <a:r>
                  <a:rPr lang="en-US" altLang="zh-TW" sz="1200" b="0" i="0" kern="1200" dirty="0" err="1" smtClean="0">
                    <a:solidFill>
                      <a:schemeClr val="tx1"/>
                    </a:solidFill>
                    <a:effectLst/>
                    <a:latin typeface="+mn-lt"/>
                    <a:ea typeface="+mn-ea"/>
                    <a:cs typeface="+mn-cs"/>
                  </a:rPr>
                  <a:t>extratropics</a:t>
                </a:r>
                <a:r>
                  <a:rPr lang="en-US" altLang="zh-TW" sz="1200" b="0" i="0" kern="1200" dirty="0" smtClean="0">
                    <a:solidFill>
                      <a:schemeClr val="tx1"/>
                    </a:solidFill>
                    <a:effectLst/>
                    <a:latin typeface="+mn-lt"/>
                    <a:ea typeface="+mn-ea"/>
                    <a:cs typeface="+mn-cs"/>
                  </a:rPr>
                  <a:t>, the North Pacific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mode disappears completely although tropical variability, including ENSO, remains largely unchanged (not shown). These two PC experiments demonstrate that tropical ocean–atmosphere interaction, albeit essential to ENSO, is unnecessary for the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in the North Pacific</a:t>
                </a:r>
                <a:r>
                  <a:rPr lang="en-US" altLang="zh-TW" dirty="0" smtClean="0"/>
                  <a:t> </a:t>
                </a:r>
                <a:br>
                  <a:rPr lang="en-US" altLang="zh-TW" dirty="0" smtClean="0"/>
                </a:br>
                <a:r>
                  <a:rPr lang="en-US" altLang="zh-TW" dirty="0" smtClean="0"/>
                  <a:t/>
                </a:r>
                <a:br>
                  <a:rPr lang="en-US" altLang="zh-TW" dirty="0" smtClean="0"/>
                </a:br>
                <a:r>
                  <a:rPr lang="en-US" altLang="zh-TW" sz="1200" b="0" i="0" kern="1200" dirty="0" smtClean="0">
                    <a:solidFill>
                      <a:schemeClr val="tx1"/>
                    </a:solidFill>
                    <a:effectLst/>
                    <a:latin typeface="+mn-lt"/>
                    <a:ea typeface="+mn-ea"/>
                    <a:cs typeface="+mn-cs"/>
                  </a:rPr>
                  <a:t>To further isolate the role of ocean dynamics in decadal variability, a </a:t>
                </a:r>
                <a:r>
                  <a:rPr lang="en-US" altLang="zh-TW" sz="1200" b="0" i="0" kern="1200" dirty="0" err="1" smtClean="0">
                    <a:solidFill>
                      <a:schemeClr val="tx1"/>
                    </a:solidFill>
                    <a:effectLst/>
                    <a:latin typeface="+mn-lt"/>
                    <a:ea typeface="+mn-ea"/>
                    <a:cs typeface="+mn-cs"/>
                  </a:rPr>
                  <a:t>partialblocking</a:t>
                </a:r>
                <a:r>
                  <a:rPr lang="en-US" altLang="zh-TW" sz="1200" b="0" i="0" kern="1200" dirty="0" smtClean="0">
                    <a:solidFill>
                      <a:schemeClr val="tx1"/>
                    </a:solidFill>
                    <a:effectLst/>
                    <a:latin typeface="+mn-lt"/>
                    <a:ea typeface="+mn-ea"/>
                    <a:cs typeface="+mn-cs"/>
                  </a:rPr>
                  <a:t> (PB) sensitivity experiment is performed in which ocean wave propagation between the tropics and </a:t>
                </a:r>
                <a:r>
                  <a:rPr lang="en-US" altLang="zh-TW" sz="1200" b="0" i="0" kern="1200" dirty="0" err="1" smtClean="0">
                    <a:solidFill>
                      <a:schemeClr val="tx1"/>
                    </a:solidFill>
                    <a:effectLst/>
                    <a:latin typeface="+mn-lt"/>
                    <a:ea typeface="+mn-ea"/>
                    <a:cs typeface="+mn-cs"/>
                  </a:rPr>
                  <a:t>extratropics</a:t>
                </a:r>
                <a:r>
                  <a:rPr lang="en-US" altLang="zh-TW" sz="1200" b="0" i="0" kern="1200" dirty="0" smtClean="0">
                    <a:solidFill>
                      <a:schemeClr val="tx1"/>
                    </a:solidFill>
                    <a:effectLst/>
                    <a:latin typeface="+mn-lt"/>
                    <a:ea typeface="+mn-ea"/>
                    <a:cs typeface="+mn-cs"/>
                  </a:rPr>
                  <a:t> is blocked using a vertical sponge wall in the ocean. Within the sponge walls, temperature and salinity are restored toward the annual cycle of the CTRL run.</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Despite the presence of this sponge wall, Pacific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continued (not shown). These experiments demonstrate unambiguously that the origin</a:t>
                </a:r>
                <a:r>
                  <a:rPr lang="en-US" altLang="zh-TW" dirty="0" smtClean="0"/>
                  <a:t> </a:t>
                </a:r>
                <a:r>
                  <a:rPr lang="en-US" altLang="zh-TW" sz="1200" b="0" i="0" kern="1200" dirty="0" smtClean="0">
                    <a:solidFill>
                      <a:schemeClr val="tx1"/>
                    </a:solidFill>
                    <a:effectLst/>
                    <a:latin typeface="+mn-lt"/>
                    <a:ea typeface="+mn-ea"/>
                    <a:cs typeface="+mn-cs"/>
                  </a:rPr>
                  <a:t>of the PMV, that is, the process that generates the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time scale of the variability, in this model is confined to the North Pacific coupled ocean–atmosphere</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system</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Choice>
        <mc:Fallback xmlns="">
          <p:sp>
            <p:nvSpPr>
              <p:cNvPr id="3" name="Notes Placeholder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As illustrated in left figure, the power decreases as </a:t>
                </a:r>
                <a:r>
                  <a:rPr lang="zh-TW" altLang="en-US" sz="1200" b="0" i="0" kern="1200" smtClean="0">
                    <a:solidFill>
                      <a:schemeClr val="tx1"/>
                    </a:solidFill>
                    <a:effectLst/>
                    <a:latin typeface="Cambria Math" panose="02040503050406030204" pitchFamily="18" charset="0"/>
                    <a:ea typeface="+mn-ea"/>
                    <a:cs typeface="+mn-cs"/>
                  </a:rPr>
                  <a:t>𝜔</a:t>
                </a:r>
                <a:r>
                  <a:rPr lang="en-US" altLang="zh-TW" sz="1200" b="0" i="0" kern="1200" smtClean="0">
                    <a:solidFill>
                      <a:schemeClr val="tx1"/>
                    </a:solidFill>
                    <a:effectLst/>
                    <a:latin typeface="Cambria Math" panose="02040503050406030204" pitchFamily="18" charset="0"/>
                    <a:ea typeface="+mn-ea"/>
                    <a:cs typeface="+mn-cs"/>
                  </a:rPr>
                  <a:t>^(−2)</a:t>
                </a:r>
                <a:r>
                  <a:rPr lang="en-US" altLang="zh-TW" sz="1200" b="0" i="0" kern="1200" dirty="0" smtClean="0">
                    <a:solidFill>
                      <a:schemeClr val="tx1"/>
                    </a:solidFill>
                    <a:effectLst/>
                    <a:latin typeface="+mn-lt"/>
                    <a:ea typeface="+mn-ea"/>
                    <a:cs typeface="+mn-cs"/>
                  </a:rPr>
                  <a:t> at high frequency with a level that does not depend on the longitude and it flattens at low frequency</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at a level that increases with the distance from the eastern boundary</a:t>
                </a:r>
                <a:r>
                  <a:rPr lang="en-US" altLang="zh-TW" dirty="0" smtClean="0"/>
                  <a:t> </a:t>
                </a:r>
              </a:p>
              <a:p>
                <a:r>
                  <a:rPr lang="en-US" altLang="zh-TW" sz="1200" b="0" i="0" kern="1200" dirty="0" smtClean="0">
                    <a:solidFill>
                      <a:schemeClr val="tx1"/>
                    </a:solidFill>
                    <a:effectLst/>
                    <a:latin typeface="+mn-lt"/>
                    <a:ea typeface="+mn-ea"/>
                    <a:cs typeface="+mn-cs"/>
                  </a:rPr>
                  <a:t>Right figure shows the </a:t>
                </a:r>
                <a:r>
                  <a:rPr lang="en-US" altLang="zh-TW" sz="1200" b="0" i="1" kern="1200" dirty="0" err="1" smtClean="0">
                    <a:solidFill>
                      <a:schemeClr val="tx1"/>
                    </a:solidFill>
                    <a:effectLst/>
                    <a:latin typeface="+mn-lt"/>
                    <a:ea typeface="+mn-ea"/>
                    <a:cs typeface="+mn-cs"/>
                  </a:rPr>
                  <a:t>p</a:t>
                </a:r>
                <a:r>
                  <a:rPr lang="en-US" altLang="zh-TW" sz="1200" b="0" i="1" kern="1200" baseline="-25000" dirty="0" err="1" smtClean="0">
                    <a:solidFill>
                      <a:schemeClr val="tx1"/>
                    </a:solidFill>
                    <a:effectLst/>
                    <a:latin typeface="+mn-lt"/>
                    <a:ea typeface="+mn-ea"/>
                    <a:cs typeface="+mn-cs"/>
                  </a:rPr>
                  <a:t>bc</a:t>
                </a:r>
                <a:r>
                  <a:rPr lang="en-US" altLang="zh-TW" sz="1200" b="0" i="0" kern="1200" dirty="0" smtClean="0">
                    <a:solidFill>
                      <a:schemeClr val="tx1"/>
                    </a:solidFill>
                    <a:effectLst/>
                    <a:latin typeface="+mn-lt"/>
                    <a:ea typeface="+mn-ea"/>
                    <a:cs typeface="+mn-cs"/>
                  </a:rPr>
                  <a:t>-power in three frequency bands centered around 0.05, 0.1, and 0.2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as a function of longitude. In each case the power rapidly increases with increasing</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distance from the eastern boundary, peaks, and then</a:t>
                </a:r>
                <a:r>
                  <a:rPr lang="en-US" altLang="zh-TW" dirty="0" smtClean="0"/>
                  <a:t> </a:t>
                </a:r>
                <a:r>
                  <a:rPr lang="en-US" altLang="zh-TW" sz="1200" b="0" i="0" kern="1200" dirty="0" smtClean="0">
                    <a:solidFill>
                      <a:schemeClr val="tx1"/>
                    </a:solidFill>
                    <a:effectLst/>
                    <a:latin typeface="+mn-lt"/>
                    <a:ea typeface="+mn-ea"/>
                    <a:cs typeface="+mn-cs"/>
                  </a:rPr>
                  <a:t>decreases westward. The agreement with the model predictions is very good at 0.2 and 0.1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while at 0.05</a:t>
                </a:r>
                <a:br>
                  <a:rPr lang="en-US" altLang="zh-TW" sz="1200" b="0" i="0" kern="1200" dirty="0" smtClean="0">
                    <a:solidFill>
                      <a:schemeClr val="tx1"/>
                    </a:solidFill>
                    <a:effectLst/>
                    <a:latin typeface="+mn-lt"/>
                    <a:ea typeface="+mn-ea"/>
                    <a:cs typeface="+mn-cs"/>
                  </a:rPr>
                </a:b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the predicted peak is three times too high and is found much farther westward (near 90W)</a:t>
                </a:r>
                <a:r>
                  <a:rPr lang="en-US" altLang="zh-TW" dirty="0" smtClean="0"/>
                  <a:t> </a:t>
                </a:r>
              </a:p>
              <a:p>
                <a:r>
                  <a:rPr lang="en-US" altLang="zh-TW" sz="1200" b="0" i="0" kern="1200" dirty="0" smtClean="0">
                    <a:solidFill>
                      <a:schemeClr val="tx1"/>
                    </a:solidFill>
                    <a:effectLst/>
                    <a:latin typeface="+mn-lt"/>
                    <a:ea typeface="+mn-ea"/>
                    <a:cs typeface="+mn-cs"/>
                  </a:rPr>
                  <a:t>Even if the stochastic forcing does not vary with space, variability in different regions can exhibit different spectral peaks. Consequently, there is no single preferred</a:t>
                </a:r>
                <a:r>
                  <a:rPr lang="en-US" altLang="zh-TW" dirty="0" smtClean="0"/>
                  <a:t> </a:t>
                </a:r>
                <a:r>
                  <a:rPr lang="en-US" altLang="zh-TW" sz="1200" b="0" i="0" kern="1200" dirty="0" smtClean="0">
                    <a:solidFill>
                      <a:schemeClr val="tx1"/>
                    </a:solidFill>
                    <a:effectLst/>
                    <a:latin typeface="+mn-lt"/>
                    <a:ea typeface="+mn-ea"/>
                    <a:cs typeface="+mn-cs"/>
                  </a:rPr>
                  <a:t>oscillation time scale over the basin</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15</a:t>
            </a:fld>
            <a:endParaRPr lang="zh-TW" altLang="en-US"/>
          </a:p>
        </p:txBody>
      </p:sp>
    </p:spTree>
    <p:extLst>
      <p:ext uri="{BB962C8B-B14F-4D97-AF65-F5344CB8AC3E}">
        <p14:creationId xmlns:p14="http://schemas.microsoft.com/office/powerpoint/2010/main" val="4056400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1. To further understand the role of planetary waves at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time scales, two other</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sensitivity experiments are performed to</a:t>
                </a:r>
                <a:r>
                  <a:rPr lang="en-US" altLang="zh-TW" sz="1200" b="0" i="0" kern="1200" baseline="0" dirty="0" smtClean="0">
                    <a:solidFill>
                      <a:schemeClr val="tx1"/>
                    </a:solidFill>
                    <a:effectLst/>
                    <a:latin typeface="+mn-lt"/>
                    <a:ea typeface="+mn-ea"/>
                    <a:cs typeface="+mn-cs"/>
                  </a:rPr>
                  <a:t> examine </a:t>
                </a:r>
                <a:r>
                  <a:rPr lang="en-US" altLang="zh-TW" sz="1200" b="0" i="0" kern="1200" dirty="0" smtClean="0">
                    <a:solidFill>
                      <a:schemeClr val="tx1"/>
                    </a:solidFill>
                    <a:effectLst/>
                    <a:latin typeface="+mn-lt"/>
                    <a:ea typeface="+mn-ea"/>
                    <a:cs typeface="+mn-cs"/>
                  </a:rPr>
                  <a:t>the westward propagation of </a:t>
                </a:r>
                <a:r>
                  <a:rPr lang="en-US" altLang="zh-TW" sz="1200" b="0" i="0" kern="1200" dirty="0" err="1" smtClean="0">
                    <a:solidFill>
                      <a:schemeClr val="tx1"/>
                    </a:solidFill>
                    <a:effectLst/>
                    <a:latin typeface="+mn-lt"/>
                    <a:ea typeface="+mn-ea"/>
                    <a:cs typeface="+mn-cs"/>
                  </a:rPr>
                  <a:t>Rossby</a:t>
                </a:r>
                <a:r>
                  <a:rPr lang="en-US" altLang="zh-TW" sz="1200" b="0" i="0" kern="1200" dirty="0" smtClean="0">
                    <a:solidFill>
                      <a:schemeClr val="tx1"/>
                    </a:solidFill>
                    <a:effectLst/>
                    <a:latin typeface="+mn-lt"/>
                    <a:ea typeface="+mn-ea"/>
                    <a:cs typeface="+mn-cs"/>
                  </a:rPr>
                  <a:t> waves in the </a:t>
                </a:r>
                <a:r>
                  <a:rPr lang="en-US" altLang="zh-TW" sz="1200" b="0" i="0" kern="1200" dirty="0" err="1" smtClean="0">
                    <a:solidFill>
                      <a:schemeClr val="tx1"/>
                    </a:solidFill>
                    <a:effectLst/>
                    <a:latin typeface="+mn-lt"/>
                    <a:ea typeface="+mn-ea"/>
                    <a:cs typeface="+mn-cs"/>
                  </a:rPr>
                  <a:t>midbasin</a:t>
                </a:r>
                <a:r>
                  <a:rPr lang="en-US" altLang="zh-TW" sz="1200" b="0" i="0" kern="1200" dirty="0" smtClean="0">
                    <a:solidFill>
                      <a:schemeClr val="tx1"/>
                    </a:solidFill>
                    <a:effectLst/>
                    <a:latin typeface="+mn-lt"/>
                    <a:ea typeface="+mn-ea"/>
                    <a:cs typeface="+mn-cs"/>
                  </a:rPr>
                  <a:t>.</a:t>
                </a:r>
                <a:r>
                  <a:rPr lang="en-US" altLang="zh-TW" sz="1200" b="0" i="0" kern="1200" baseline="0" dirty="0" smtClean="0">
                    <a:solidFill>
                      <a:schemeClr val="tx1"/>
                    </a:solidFill>
                    <a:effectLst/>
                    <a:latin typeface="+mn-lt"/>
                    <a:ea typeface="+mn-ea"/>
                    <a:cs typeface="+mn-cs"/>
                  </a:rPr>
                  <a:t> The westward </a:t>
                </a:r>
                <a:r>
                  <a:rPr lang="en-US" altLang="zh-TW" sz="1200" b="0" i="0" kern="1200" baseline="0" dirty="0" err="1" smtClean="0">
                    <a:solidFill>
                      <a:schemeClr val="tx1"/>
                    </a:solidFill>
                    <a:effectLst/>
                    <a:latin typeface="+mn-lt"/>
                    <a:ea typeface="+mn-ea"/>
                    <a:cs typeface="+mn-cs"/>
                  </a:rPr>
                  <a:t>proppaagation</a:t>
                </a:r>
                <a:r>
                  <a:rPr lang="en-US" altLang="zh-TW" sz="1200" b="0" i="0" kern="1200" baseline="0" dirty="0" smtClean="0">
                    <a:solidFill>
                      <a:schemeClr val="tx1"/>
                    </a:solidFill>
                    <a:effectLst/>
                    <a:latin typeface="+mn-lt"/>
                    <a:ea typeface="+mn-ea"/>
                    <a:cs typeface="+mn-cs"/>
                  </a:rPr>
                  <a:t> is blocked by a wall at 180E. </a:t>
                </a:r>
                <a:r>
                  <a:rPr lang="en-US" altLang="zh-TW" sz="1200" b="0" i="0" kern="1200" dirty="0" smtClean="0">
                    <a:solidFill>
                      <a:schemeClr val="tx1"/>
                    </a:solidFill>
                    <a:effectLst/>
                    <a:latin typeface="+mn-lt"/>
                    <a:ea typeface="+mn-ea"/>
                    <a:cs typeface="+mn-cs"/>
                  </a:rPr>
                  <a:t>Ocean temperature and salinity are also </a:t>
                </a:r>
                <a:r>
                  <a:rPr lang="en-US" altLang="zh-TW" sz="1200" b="0" i="0" kern="1200" dirty="0" err="1" smtClean="0">
                    <a:solidFill>
                      <a:schemeClr val="tx1"/>
                    </a:solidFill>
                    <a:effectLst/>
                    <a:latin typeface="+mn-lt"/>
                    <a:ea typeface="+mn-ea"/>
                    <a:cs typeface="+mn-cs"/>
                  </a:rPr>
                  <a:t>estored</a:t>
                </a:r>
                <a:r>
                  <a:rPr lang="en-US" altLang="zh-TW" sz="1200" b="0" i="0" kern="1200" dirty="0" smtClean="0">
                    <a:solidFill>
                      <a:schemeClr val="tx1"/>
                    </a:solidFill>
                    <a:effectLst/>
                    <a:latin typeface="+mn-lt"/>
                    <a:ea typeface="+mn-ea"/>
                    <a:cs typeface="+mn-cs"/>
                  </a:rPr>
                  <a:t> toward the climatological seasonal cycle of CTRL. In one experiment (BLKNP), the sponge wall extends from 10N to over 60N such that </a:t>
                </a:r>
                <a:r>
                  <a:rPr lang="en-US" altLang="zh-TW" sz="1200" b="0" i="0" kern="1200" dirty="0" err="1" smtClean="0">
                    <a:solidFill>
                      <a:schemeClr val="tx1"/>
                    </a:solidFill>
                    <a:effectLst/>
                    <a:latin typeface="+mn-lt"/>
                    <a:ea typeface="+mn-ea"/>
                    <a:cs typeface="+mn-cs"/>
                  </a:rPr>
                  <a:t>Rossby</a:t>
                </a:r>
                <a:r>
                  <a:rPr lang="en-US" altLang="zh-TW" sz="1200" b="0" i="0" kern="1200" dirty="0" smtClean="0">
                    <a:solidFill>
                      <a:schemeClr val="tx1"/>
                    </a:solidFill>
                    <a:effectLst/>
                    <a:latin typeface="+mn-lt"/>
                    <a:ea typeface="+mn-ea"/>
                    <a:cs typeface="+mn-cs"/>
                  </a:rPr>
                  <a:t> wave propagation is blocked in the </a:t>
                </a:r>
                <a:r>
                  <a:rPr lang="en-US" altLang="zh-TW" sz="1200" b="0" i="0" kern="1200" dirty="0" err="1" smtClean="0">
                    <a:solidFill>
                      <a:schemeClr val="tx1"/>
                    </a:solidFill>
                    <a:effectLst/>
                    <a:latin typeface="+mn-lt"/>
                    <a:ea typeface="+mn-ea"/>
                    <a:cs typeface="+mn-cs"/>
                  </a:rPr>
                  <a:t>midbasin</a:t>
                </a:r>
                <a:r>
                  <a:rPr lang="en-US" altLang="zh-TW" sz="1200" b="0" i="0" kern="1200" dirty="0" smtClean="0">
                    <a:solidFill>
                      <a:schemeClr val="tx1"/>
                    </a:solidFill>
                    <a:effectLst/>
                    <a:latin typeface="+mn-lt"/>
                    <a:ea typeface="+mn-ea"/>
                    <a:cs typeface="+mn-cs"/>
                  </a:rPr>
                  <a:t> across the entire North Pacific Ocean. In the other experiment (BLKSTP), the sponge wall extends only from 10 to 35N such that </a:t>
                </a:r>
                <a:r>
                  <a:rPr lang="en-US" altLang="zh-TW" sz="1200" b="0" i="0" kern="1200" dirty="0" err="1" smtClean="0">
                    <a:solidFill>
                      <a:schemeClr val="tx1"/>
                    </a:solidFill>
                    <a:effectLst/>
                    <a:latin typeface="+mn-lt"/>
                    <a:ea typeface="+mn-ea"/>
                    <a:cs typeface="+mn-cs"/>
                  </a:rPr>
                  <a:t>Rossby</a:t>
                </a:r>
                <a:r>
                  <a:rPr lang="en-US" altLang="zh-TW" sz="1200" b="0" i="0" kern="1200" dirty="0" smtClean="0">
                    <a:solidFill>
                      <a:schemeClr val="tx1"/>
                    </a:solidFill>
                    <a:effectLst/>
                    <a:latin typeface="+mn-lt"/>
                    <a:ea typeface="+mn-ea"/>
                    <a:cs typeface="+mn-cs"/>
                  </a:rPr>
                  <a:t> wave propagation is blocked only in the subtropical ocean.</a:t>
                </a:r>
                <a:r>
                  <a:rPr lang="en-US" altLang="zh-TW" dirty="0" smtClean="0"/>
                  <a:t/>
                </a:r>
                <a:br>
                  <a:rPr lang="en-US" altLang="zh-TW" dirty="0" smtClean="0"/>
                </a:br>
                <a:r>
                  <a:rPr lang="en-US" altLang="zh-TW" dirty="0" smtClean="0"/>
                  <a:t>2. </a:t>
                </a:r>
                <a:r>
                  <a:rPr lang="en-US" altLang="zh-TW" sz="1200" b="1" i="0" kern="1200" dirty="0" smtClean="0">
                    <a:solidFill>
                      <a:schemeClr val="tx1"/>
                    </a:solidFill>
                    <a:effectLst/>
                    <a:latin typeface="+mn-lt"/>
                    <a:ea typeface="+mn-ea"/>
                    <a:cs typeface="+mn-cs"/>
                  </a:rPr>
                  <a:t>In</a:t>
                </a:r>
                <a:r>
                  <a:rPr lang="en-US" altLang="zh-TW" sz="1200" b="1" i="0" kern="1200" baseline="0" dirty="0" smtClean="0">
                    <a:solidFill>
                      <a:schemeClr val="tx1"/>
                    </a:solidFill>
                    <a:effectLst/>
                    <a:latin typeface="+mn-lt"/>
                    <a:ea typeface="+mn-ea"/>
                    <a:cs typeface="+mn-cs"/>
                  </a:rPr>
                  <a:t> Fig. c, </a:t>
                </a:r>
                <a:r>
                  <a:rPr lang="en-US" altLang="zh-TW" sz="1200" b="0" i="0" kern="1200" baseline="0" dirty="0" smtClean="0">
                    <a:solidFill>
                      <a:schemeClr val="tx1"/>
                    </a:solidFill>
                    <a:effectLst/>
                    <a:latin typeface="+mn-lt"/>
                    <a:ea typeface="+mn-ea"/>
                    <a:cs typeface="+mn-cs"/>
                  </a:rPr>
                  <a:t>t</a:t>
                </a:r>
                <a:r>
                  <a:rPr lang="en-US" altLang="zh-TW" sz="1200" b="0" i="0" kern="1200" dirty="0" smtClean="0">
                    <a:solidFill>
                      <a:schemeClr val="tx1"/>
                    </a:solidFill>
                    <a:effectLst/>
                    <a:latin typeface="+mn-lt"/>
                    <a:ea typeface="+mn-ea"/>
                    <a:cs typeface="+mn-cs"/>
                  </a:rPr>
                  <a:t>he North Pacific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disappears over the entire basin when the sponge wall blocks the North Pacific. Note that the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disappears not only west of the sponge wall, but also east of the wall. This suggests an active role of the planetary wave in the formation of the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a:t>
                </a:r>
                <a:r>
                  <a:rPr lang="en-US" altLang="zh-TW" sz="1200" b="0" i="0" kern="1200" baseline="0" dirty="0" smtClean="0">
                    <a:solidFill>
                      <a:schemeClr val="tx1"/>
                    </a:solidFill>
                    <a:effectLst/>
                    <a:latin typeface="+mn-lt"/>
                    <a:ea typeface="+mn-ea"/>
                    <a:cs typeface="+mn-cs"/>
                  </a:rPr>
                  <a:t> </a:t>
                </a:r>
              </a:p>
              <a:p>
                <a:r>
                  <a:rPr lang="en-US" altLang="zh-TW" sz="1200" b="0" i="0" kern="1200" dirty="0" smtClean="0">
                    <a:solidFill>
                      <a:schemeClr val="tx1"/>
                    </a:solidFill>
                    <a:effectLst/>
                    <a:latin typeface="+mn-lt"/>
                    <a:ea typeface="+mn-ea"/>
                    <a:cs typeface="+mn-cs"/>
                  </a:rPr>
                  <a:t>3. In contrast, the variability remains similar to the variability in the control run when the sponge wall is confined to the subtropics south of 35</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N (Fig. d). These experiments demonstrate that the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originates from wave propagation in the subpolar gyre. Planetary waves are slow in the subpolar gyre because of both large</a:t>
                </a:r>
                <a:r>
                  <a:rPr lang="en-US" altLang="zh-TW" dirty="0" smtClean="0"/>
                  <a:t>  </a:t>
                </a:r>
                <a:r>
                  <a:rPr lang="en-US" altLang="zh-TW" sz="1200" b="0" i="0" kern="1200" dirty="0" smtClean="0">
                    <a:solidFill>
                      <a:schemeClr val="tx1"/>
                    </a:solidFill>
                    <a:effectLst/>
                    <a:latin typeface="+mn-lt"/>
                    <a:ea typeface="+mn-ea"/>
                    <a:cs typeface="+mn-cs"/>
                  </a:rPr>
                  <a:t>Coriolis parameter and weak stratification. In fact, such waves take more than 20 </a:t>
                </a:r>
                <a:r>
                  <a:rPr lang="en-US" altLang="zh-TW" sz="1200" b="0" i="0" kern="1200" dirty="0" err="1" smtClean="0">
                    <a:solidFill>
                      <a:schemeClr val="tx1"/>
                    </a:solidFill>
                    <a:effectLst/>
                    <a:latin typeface="+mn-lt"/>
                    <a:ea typeface="+mn-ea"/>
                    <a:cs typeface="+mn-cs"/>
                  </a:rPr>
                  <a:t>yr</a:t>
                </a:r>
                <a:r>
                  <a:rPr lang="en-US" altLang="zh-TW" sz="1200" b="0" i="0" kern="1200" dirty="0" smtClean="0">
                    <a:solidFill>
                      <a:schemeClr val="tx1"/>
                    </a:solidFill>
                    <a:effectLst/>
                    <a:latin typeface="+mn-lt"/>
                    <a:ea typeface="+mn-ea"/>
                    <a:cs typeface="+mn-cs"/>
                  </a:rPr>
                  <a:t> to cross the basin. This provides a sufficiently long time scale for the role of planetary waves in driving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a:t>
                </a: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To further understand the role of planetary waves at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time scales, two new sensitivity experiments are performed based on PC-ET-with the westward propagation of </a:t>
                </a:r>
                <a:r>
                  <a:rPr lang="en-US" altLang="zh-TW" sz="1200" b="0" i="0" kern="1200" dirty="0" err="1" smtClean="0">
                    <a:solidFill>
                      <a:schemeClr val="tx1"/>
                    </a:solidFill>
                    <a:effectLst/>
                    <a:latin typeface="+mn-lt"/>
                    <a:ea typeface="+mn-ea"/>
                    <a:cs typeface="+mn-cs"/>
                  </a:rPr>
                  <a:t>Rossby</a:t>
                </a:r>
                <a:r>
                  <a:rPr lang="en-US" altLang="zh-TW" sz="1200" b="0" i="0" kern="1200" dirty="0" smtClean="0">
                    <a:solidFill>
                      <a:schemeClr val="tx1"/>
                    </a:solidFill>
                    <a:effectLst/>
                    <a:latin typeface="+mn-lt"/>
                    <a:ea typeface="+mn-ea"/>
                    <a:cs typeface="+mn-cs"/>
                  </a:rPr>
                  <a:t> waves blocked in the </a:t>
                </a:r>
                <a:r>
                  <a:rPr lang="en-US" altLang="zh-TW" sz="1200" b="0" i="0" kern="1200" dirty="0" err="1" smtClean="0">
                    <a:solidFill>
                      <a:schemeClr val="tx1"/>
                    </a:solidFill>
                    <a:effectLst/>
                    <a:latin typeface="+mn-lt"/>
                    <a:ea typeface="+mn-ea"/>
                    <a:cs typeface="+mn-cs"/>
                  </a:rPr>
                  <a:t>midbasin</a:t>
                </a:r>
                <a:r>
                  <a:rPr lang="en-US" altLang="zh-TW" sz="1200" b="0" i="0" kern="1200" dirty="0" smtClean="0">
                    <a:solidFill>
                      <a:schemeClr val="tx1"/>
                    </a:solidFill>
                    <a:effectLst/>
                    <a:latin typeface="+mn-lt"/>
                    <a:ea typeface="+mn-ea"/>
                    <a:cs typeface="+mn-cs"/>
                  </a:rPr>
                  <a:t> using the PB surgery by inserting a sponge wall of 10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width (below 100 m) into the ocean model component along the </a:t>
                </a:r>
                <a:r>
                  <a:rPr lang="en-US" altLang="zh-TW" sz="1200" b="0" i="0" kern="1200" dirty="0" err="1" smtClean="0">
                    <a:solidFill>
                      <a:schemeClr val="tx1"/>
                    </a:solidFill>
                    <a:effectLst/>
                    <a:latin typeface="+mn-lt"/>
                    <a:ea typeface="+mn-ea"/>
                    <a:cs typeface="+mn-cs"/>
                  </a:rPr>
                  <a:t>midbasin</a:t>
                </a:r>
                <a:r>
                  <a:rPr lang="en-US" altLang="zh-TW" sz="1200" b="0" i="0" kern="1200" dirty="0" smtClean="0">
                    <a:solidFill>
                      <a:schemeClr val="tx1"/>
                    </a:solidFill>
                    <a:effectLst/>
                    <a:latin typeface="+mn-lt"/>
                    <a:ea typeface="+mn-ea"/>
                    <a:cs typeface="+mn-cs"/>
                  </a:rPr>
                  <a:t> at longitude of </a:t>
                </a:r>
                <a:r>
                  <a:rPr lang="en-US" altLang="zh-TW" sz="1200" b="0" i="0" kern="1200" baseline="0" dirty="0" smtClean="0">
                    <a:solidFill>
                      <a:schemeClr val="tx1"/>
                    </a:solidFill>
                    <a:effectLst/>
                    <a:latin typeface="+mn-lt"/>
                    <a:ea typeface="+mn-ea"/>
                    <a:cs typeface="+mn-cs"/>
                  </a:rPr>
                  <a:t>180</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—in</a:t>
                </a:r>
                <a:r>
                  <a:rPr lang="en-US" altLang="zh-TW" sz="1200" b="0" i="0" kern="1200" dirty="0" smtClean="0">
                    <a:solidFill>
                      <a:schemeClr val="tx1"/>
                    </a:solidFill>
                    <a:effectLst/>
                    <a:latin typeface="+mn-lt"/>
                    <a:ea typeface="+mn-ea"/>
                    <a:cs typeface="+mn-cs"/>
                  </a:rPr>
                  <a:t> which ocean temperature and salinity are restored toward the climatological seasonal cycle of CTRL. In one experiment [namely, partial blocking in the North Pacific (BLKNP)], the sponge wall extends from 10N to over 60N such that </a:t>
                </a:r>
                <a:r>
                  <a:rPr lang="en-US" altLang="zh-TW" sz="1200" b="0" i="0" kern="1200" dirty="0" err="1" smtClean="0">
                    <a:solidFill>
                      <a:schemeClr val="tx1"/>
                    </a:solidFill>
                    <a:effectLst/>
                    <a:latin typeface="+mn-lt"/>
                    <a:ea typeface="+mn-ea"/>
                    <a:cs typeface="+mn-cs"/>
                  </a:rPr>
                  <a:t>Rossby</a:t>
                </a:r>
                <a:r>
                  <a:rPr lang="en-US" altLang="zh-TW" sz="1200" b="0" i="0" kern="1200" dirty="0" smtClean="0">
                    <a:solidFill>
                      <a:schemeClr val="tx1"/>
                    </a:solidFill>
                    <a:effectLst/>
                    <a:latin typeface="+mn-lt"/>
                    <a:ea typeface="+mn-ea"/>
                    <a:cs typeface="+mn-cs"/>
                  </a:rPr>
                  <a:t> wave propagation is blocked in the </a:t>
                </a:r>
                <a:r>
                  <a:rPr lang="en-US" altLang="zh-TW" sz="1200" b="0" i="0" kern="1200" dirty="0" err="1" smtClean="0">
                    <a:solidFill>
                      <a:schemeClr val="tx1"/>
                    </a:solidFill>
                    <a:effectLst/>
                    <a:latin typeface="+mn-lt"/>
                    <a:ea typeface="+mn-ea"/>
                    <a:cs typeface="+mn-cs"/>
                  </a:rPr>
                  <a:t>midbasin</a:t>
                </a:r>
                <a:r>
                  <a:rPr lang="en-US" altLang="zh-TW" sz="1200" b="0" i="0" kern="1200" dirty="0" smtClean="0">
                    <a:solidFill>
                      <a:schemeClr val="tx1"/>
                    </a:solidFill>
                    <a:effectLst/>
                    <a:latin typeface="+mn-lt"/>
                    <a:ea typeface="+mn-ea"/>
                    <a:cs typeface="+mn-cs"/>
                  </a:rPr>
                  <a:t> across the entire North Pacific Ocean. In the other experiment [namely, partial blocking in the subtropical North Pacific (BLKSTP)], the sponge wall extends only from 10 to 35N such that </a:t>
                </a:r>
                <a:r>
                  <a:rPr lang="en-US" altLang="zh-TW" sz="1200" b="0" i="0" kern="1200" dirty="0" err="1" smtClean="0">
                    <a:solidFill>
                      <a:schemeClr val="tx1"/>
                    </a:solidFill>
                    <a:effectLst/>
                    <a:latin typeface="+mn-lt"/>
                    <a:ea typeface="+mn-ea"/>
                    <a:cs typeface="+mn-cs"/>
                  </a:rPr>
                  <a:t>Rossby</a:t>
                </a:r>
                <a:r>
                  <a:rPr lang="en-US" altLang="zh-TW" sz="1200" b="0" i="0" kern="1200" dirty="0" smtClean="0">
                    <a:solidFill>
                      <a:schemeClr val="tx1"/>
                    </a:solidFill>
                    <a:effectLst/>
                    <a:latin typeface="+mn-lt"/>
                    <a:ea typeface="+mn-ea"/>
                    <a:cs typeface="+mn-cs"/>
                  </a:rPr>
                  <a:t> wave propagation is blocked only in the subtropical ocean</a:t>
                </a:r>
                <a:r>
                  <a:rPr lang="en-US" altLang="zh-TW" dirty="0" smtClean="0"/>
                  <a:t> </a:t>
                </a:r>
                <a:br>
                  <a:rPr lang="en-US" altLang="zh-TW" dirty="0" smtClean="0"/>
                </a:br>
                <a:r>
                  <a:rPr lang="en-US" altLang="zh-TW" sz="1200" b="1" i="0" kern="1200" dirty="0" smtClean="0">
                    <a:solidFill>
                      <a:schemeClr val="tx1"/>
                    </a:solidFill>
                    <a:effectLst/>
                    <a:latin typeface="+mn-lt"/>
                    <a:ea typeface="+mn-ea"/>
                    <a:cs typeface="+mn-cs"/>
                  </a:rPr>
                  <a:t>In</a:t>
                </a:r>
                <a:r>
                  <a:rPr lang="en-US" altLang="zh-TW" sz="1200" b="1" i="0" kern="1200" baseline="0" dirty="0" smtClean="0">
                    <a:solidFill>
                      <a:schemeClr val="tx1"/>
                    </a:solidFill>
                    <a:effectLst/>
                    <a:latin typeface="+mn-lt"/>
                    <a:ea typeface="+mn-ea"/>
                    <a:cs typeface="+mn-cs"/>
                  </a:rPr>
                  <a:t> Fig. c, </a:t>
                </a:r>
                <a:r>
                  <a:rPr lang="en-US" altLang="zh-TW" sz="1200" b="0" i="0" kern="1200" baseline="0" dirty="0" smtClean="0">
                    <a:solidFill>
                      <a:schemeClr val="tx1"/>
                    </a:solidFill>
                    <a:effectLst/>
                    <a:latin typeface="+mn-lt"/>
                    <a:ea typeface="+mn-ea"/>
                    <a:cs typeface="+mn-cs"/>
                  </a:rPr>
                  <a:t>t</a:t>
                </a:r>
                <a:r>
                  <a:rPr lang="en-US" altLang="zh-TW" sz="1200" b="0" i="0" kern="1200" dirty="0" smtClean="0">
                    <a:solidFill>
                      <a:schemeClr val="tx1"/>
                    </a:solidFill>
                    <a:effectLst/>
                    <a:latin typeface="+mn-lt"/>
                    <a:ea typeface="+mn-ea"/>
                    <a:cs typeface="+mn-cs"/>
                  </a:rPr>
                  <a:t>he North Pacific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disappears over the entire basin when the sponge wall blocks the North Pacific. Note that the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disappears not only west of the sponge wall, but also east of the wall. This suggests an active role of the planetary wave in the formation of the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a:t>
                </a:r>
                <a:r>
                  <a:rPr lang="en-US" altLang="zh-TW" sz="1200" b="0" i="0" kern="1200" baseline="0" dirty="0" smtClean="0">
                    <a:solidFill>
                      <a:schemeClr val="tx1"/>
                    </a:solidFill>
                    <a:effectLst/>
                    <a:latin typeface="+mn-lt"/>
                    <a:ea typeface="+mn-ea"/>
                    <a:cs typeface="+mn-cs"/>
                  </a:rPr>
                  <a:t> </a:t>
                </a:r>
              </a:p>
              <a:p>
                <a:r>
                  <a:rPr lang="en-US" altLang="zh-TW" sz="1200" b="0" i="0" kern="1200" dirty="0" smtClean="0">
                    <a:solidFill>
                      <a:schemeClr val="tx1"/>
                    </a:solidFill>
                    <a:effectLst/>
                    <a:latin typeface="+mn-lt"/>
                    <a:ea typeface="+mn-ea"/>
                    <a:cs typeface="+mn-cs"/>
                  </a:rPr>
                  <a:t>In contrast, the variability remains similar to the variability in the control run when the sponge wall is confined to the subtropics south of 40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N (Fig. d). These two PB experiments demonstrate that the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originates from wave propagation in the </a:t>
                </a:r>
                <a:r>
                  <a:rPr lang="en-US" altLang="zh-TW" sz="1200" b="0" i="0" kern="1200" dirty="0" err="1" smtClean="0">
                    <a:solidFill>
                      <a:schemeClr val="tx1"/>
                    </a:solidFill>
                    <a:effectLst/>
                    <a:latin typeface="+mn-lt"/>
                    <a:ea typeface="+mn-ea"/>
                    <a:cs typeface="+mn-cs"/>
                  </a:rPr>
                  <a:t>subpolar</a:t>
                </a:r>
                <a:r>
                  <a:rPr lang="en-US" altLang="zh-TW" sz="1200" b="0" i="0" kern="1200" dirty="0" smtClean="0">
                    <a:solidFill>
                      <a:schemeClr val="tx1"/>
                    </a:solidFill>
                    <a:effectLst/>
                    <a:latin typeface="+mn-lt"/>
                    <a:ea typeface="+mn-ea"/>
                    <a:cs typeface="+mn-cs"/>
                  </a:rPr>
                  <a:t> gyre. Planetary waves are slow in the </a:t>
                </a:r>
                <a:r>
                  <a:rPr lang="en-US" altLang="zh-TW" sz="1200" b="0" i="0" kern="1200" dirty="0" err="1" smtClean="0">
                    <a:solidFill>
                      <a:schemeClr val="tx1"/>
                    </a:solidFill>
                    <a:effectLst/>
                    <a:latin typeface="+mn-lt"/>
                    <a:ea typeface="+mn-ea"/>
                    <a:cs typeface="+mn-cs"/>
                  </a:rPr>
                  <a:t>subpolar</a:t>
                </a:r>
                <a:r>
                  <a:rPr lang="en-US" altLang="zh-TW" sz="1200" b="0" i="0" kern="1200" dirty="0" smtClean="0">
                    <a:solidFill>
                      <a:schemeClr val="tx1"/>
                    </a:solidFill>
                    <a:effectLst/>
                    <a:latin typeface="+mn-lt"/>
                    <a:ea typeface="+mn-ea"/>
                    <a:cs typeface="+mn-cs"/>
                  </a:rPr>
                  <a:t> gyre because of both large</a:t>
                </a:r>
                <a:r>
                  <a:rPr lang="en-US" altLang="zh-TW" dirty="0" smtClean="0"/>
                  <a:t>  </a:t>
                </a:r>
                <a:r>
                  <a:rPr lang="en-US" altLang="zh-TW" sz="1200" b="0" i="0" kern="1200" dirty="0" smtClean="0">
                    <a:solidFill>
                      <a:schemeClr val="tx1"/>
                    </a:solidFill>
                    <a:effectLst/>
                    <a:latin typeface="+mn-lt"/>
                    <a:ea typeface="+mn-ea"/>
                    <a:cs typeface="+mn-cs"/>
                  </a:rPr>
                  <a:t>Coriolis parameter and weak stratification. In fact, such waves take more than 20 </a:t>
                </a:r>
                <a:r>
                  <a:rPr lang="en-US" altLang="zh-TW" sz="1200" b="0" i="0" kern="1200" dirty="0" err="1" smtClean="0">
                    <a:solidFill>
                      <a:schemeClr val="tx1"/>
                    </a:solidFill>
                    <a:effectLst/>
                    <a:latin typeface="+mn-lt"/>
                    <a:ea typeface="+mn-ea"/>
                    <a:cs typeface="+mn-cs"/>
                  </a:rPr>
                  <a:t>yr</a:t>
                </a:r>
                <a:r>
                  <a:rPr lang="en-US" altLang="zh-TW" sz="1200" b="0" i="0" kern="1200" dirty="0" smtClean="0">
                    <a:solidFill>
                      <a:schemeClr val="tx1"/>
                    </a:solidFill>
                    <a:effectLst/>
                    <a:latin typeface="+mn-lt"/>
                    <a:ea typeface="+mn-ea"/>
                    <a:cs typeface="+mn-cs"/>
                  </a:rPr>
                  <a:t> to cross the basin. This provides a sufficiently long time scale for the role of </a:t>
                </a:r>
                <a:r>
                  <a:rPr lang="en-US" altLang="zh-TW" sz="1200" b="0" i="0" kern="1200" dirty="0" err="1" smtClean="0">
                    <a:solidFill>
                      <a:schemeClr val="tx1"/>
                    </a:solidFill>
                    <a:effectLst/>
                    <a:latin typeface="+mn-lt"/>
                    <a:ea typeface="+mn-ea"/>
                    <a:cs typeface="+mn-cs"/>
                  </a:rPr>
                  <a:t>planatary</a:t>
                </a:r>
                <a:r>
                  <a:rPr lang="en-US" altLang="zh-TW" sz="1200" b="0" i="0" kern="1200" dirty="0" smtClean="0">
                    <a:solidFill>
                      <a:schemeClr val="tx1"/>
                    </a:solidFill>
                    <a:effectLst/>
                    <a:latin typeface="+mn-lt"/>
                    <a:ea typeface="+mn-ea"/>
                    <a:cs typeface="+mn-cs"/>
                  </a:rPr>
                  <a:t> waves in driving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a:t>
                </a: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 Further analysis found that a warm KOE SST induces a ridge response and, in turn, downward Ekman pumping in the </a:t>
                </a:r>
                <a:r>
                  <a:rPr lang="en-US" altLang="zh-TW" sz="1200" b="0" i="0" kern="1200" dirty="0" err="1" smtClean="0">
                    <a:solidFill>
                      <a:schemeClr val="tx1"/>
                    </a:solidFill>
                    <a:effectLst/>
                    <a:latin typeface="+mn-lt"/>
                    <a:ea typeface="+mn-ea"/>
                    <a:cs typeface="+mn-cs"/>
                  </a:rPr>
                  <a:t>subpolar</a:t>
                </a:r>
                <a:r>
                  <a:rPr lang="en-US" altLang="zh-TW" sz="1200" b="0" i="0" kern="1200" dirty="0" smtClean="0">
                    <a:solidFill>
                      <a:schemeClr val="tx1"/>
                    </a:solidFill>
                    <a:effectLst/>
                    <a:latin typeface="+mn-lt"/>
                    <a:ea typeface="+mn-ea"/>
                    <a:cs typeface="+mn-cs"/>
                  </a:rPr>
                  <a:t> gyre. The downward Ekman pumping forces a southward Sverdrup flow and, in turn, a cold anomaly in the thermocline. This cold anomaly appears to migrate westward and is eventually transported southward by the </a:t>
                </a:r>
                <a:r>
                  <a:rPr lang="en-US" altLang="zh-TW" sz="1200" b="0" i="0" kern="1200" dirty="0" err="1" smtClean="0">
                    <a:solidFill>
                      <a:schemeClr val="tx1"/>
                    </a:solidFill>
                    <a:effectLst/>
                    <a:latin typeface="+mn-lt"/>
                    <a:ea typeface="+mn-ea"/>
                    <a:cs typeface="+mn-cs"/>
                  </a:rPr>
                  <a:t>Oyashio</a:t>
                </a:r>
                <a:r>
                  <a:rPr lang="en-US" altLang="zh-TW" sz="1200" b="0" i="0" kern="1200" dirty="0" smtClean="0">
                    <a:solidFill>
                      <a:schemeClr val="tx1"/>
                    </a:solidFill>
                    <a:effectLst/>
                    <a:latin typeface="+mn-lt"/>
                    <a:ea typeface="+mn-ea"/>
                    <a:cs typeface="+mn-cs"/>
                  </a:rPr>
                  <a:t> toward the KOE region, generating a delayed negative feedback. This analysis shows evidence of a positive ocean–atmosphere feedback associated with the atmospheric response to the KOE SST, although it remains unclear if the net ocean–atmosphere feedback in the </a:t>
                </a:r>
                <a:r>
                  <a:rPr lang="en-US" altLang="zh-TW" sz="1200" b="0" i="0" kern="1200" dirty="0" err="1" smtClean="0">
                    <a:solidFill>
                      <a:schemeClr val="tx1"/>
                    </a:solidFill>
                    <a:effectLst/>
                    <a:latin typeface="+mn-lt"/>
                    <a:ea typeface="+mn-ea"/>
                    <a:cs typeface="+mn-cs"/>
                  </a:rPr>
                  <a:t>midlatitudes</a:t>
                </a:r>
                <a:r>
                  <a:rPr lang="en-US" altLang="zh-TW" sz="1200" b="0" i="0" kern="1200" dirty="0" smtClean="0">
                    <a:solidFill>
                      <a:schemeClr val="tx1"/>
                    </a:solidFill>
                    <a:effectLst/>
                    <a:latin typeface="+mn-lt"/>
                    <a:ea typeface="+mn-ea"/>
                    <a:cs typeface="+mn-cs"/>
                  </a:rPr>
                  <a:t> is positive or not. Therefore, this mode is likely to be stochastically driven, with ocean–atmosphere feedback only modifying the variability.</a:t>
                </a:r>
                <a:r>
                  <a:rPr lang="en-US" altLang="zh-TW" dirty="0" smtClean="0"/>
                  <a:t> </a:t>
                </a:r>
                <a:br>
                  <a:rPr lang="en-US" altLang="zh-TW" dirty="0" smtClean="0"/>
                </a:br>
                <a:r>
                  <a:rPr lang="en-US" altLang="zh-TW" dirty="0" smtClean="0"/>
                  <a:t/>
                </a:r>
                <a:br>
                  <a:rPr lang="en-US" altLang="zh-TW" dirty="0" smtClean="0"/>
                </a:br>
                <a:endParaRPr lang="zh-TW" altLang="en-US" dirty="0"/>
              </a:p>
            </p:txBody>
          </p:sp>
        </mc:Choice>
        <mc:Fallback xmlns="">
          <p:sp>
            <p:nvSpPr>
              <p:cNvPr id="3" name="Notes Placeholder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As illustrated in left figure, the power decreases as </a:t>
                </a:r>
                <a:r>
                  <a:rPr lang="zh-TW" altLang="en-US" sz="1200" b="0" i="0" kern="1200" smtClean="0">
                    <a:solidFill>
                      <a:schemeClr val="tx1"/>
                    </a:solidFill>
                    <a:effectLst/>
                    <a:latin typeface="Cambria Math" panose="02040503050406030204" pitchFamily="18" charset="0"/>
                    <a:ea typeface="+mn-ea"/>
                    <a:cs typeface="+mn-cs"/>
                  </a:rPr>
                  <a:t>𝜔</a:t>
                </a:r>
                <a:r>
                  <a:rPr lang="en-US" altLang="zh-TW" sz="1200" b="0" i="0" kern="1200" smtClean="0">
                    <a:solidFill>
                      <a:schemeClr val="tx1"/>
                    </a:solidFill>
                    <a:effectLst/>
                    <a:latin typeface="Cambria Math" panose="02040503050406030204" pitchFamily="18" charset="0"/>
                    <a:ea typeface="+mn-ea"/>
                    <a:cs typeface="+mn-cs"/>
                  </a:rPr>
                  <a:t>^(−2)</a:t>
                </a:r>
                <a:r>
                  <a:rPr lang="en-US" altLang="zh-TW" sz="1200" b="0" i="0" kern="1200" dirty="0" smtClean="0">
                    <a:solidFill>
                      <a:schemeClr val="tx1"/>
                    </a:solidFill>
                    <a:effectLst/>
                    <a:latin typeface="+mn-lt"/>
                    <a:ea typeface="+mn-ea"/>
                    <a:cs typeface="+mn-cs"/>
                  </a:rPr>
                  <a:t> at high frequency with a level that does not depend on the longitude and it flattens at low frequency</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at a level that increases with the distance from the eastern boundary</a:t>
                </a:r>
                <a:r>
                  <a:rPr lang="en-US" altLang="zh-TW" dirty="0" smtClean="0"/>
                  <a:t> </a:t>
                </a:r>
              </a:p>
              <a:p>
                <a:r>
                  <a:rPr lang="en-US" altLang="zh-TW" sz="1200" b="0" i="0" kern="1200" dirty="0" smtClean="0">
                    <a:solidFill>
                      <a:schemeClr val="tx1"/>
                    </a:solidFill>
                    <a:effectLst/>
                    <a:latin typeface="+mn-lt"/>
                    <a:ea typeface="+mn-ea"/>
                    <a:cs typeface="+mn-cs"/>
                  </a:rPr>
                  <a:t>Right figure shows the </a:t>
                </a:r>
                <a:r>
                  <a:rPr lang="en-US" altLang="zh-TW" sz="1200" b="0" i="1" kern="1200" dirty="0" err="1" smtClean="0">
                    <a:solidFill>
                      <a:schemeClr val="tx1"/>
                    </a:solidFill>
                    <a:effectLst/>
                    <a:latin typeface="+mn-lt"/>
                    <a:ea typeface="+mn-ea"/>
                    <a:cs typeface="+mn-cs"/>
                  </a:rPr>
                  <a:t>p</a:t>
                </a:r>
                <a:r>
                  <a:rPr lang="en-US" altLang="zh-TW" sz="1200" b="0" i="1" kern="1200" baseline="-25000" dirty="0" err="1" smtClean="0">
                    <a:solidFill>
                      <a:schemeClr val="tx1"/>
                    </a:solidFill>
                    <a:effectLst/>
                    <a:latin typeface="+mn-lt"/>
                    <a:ea typeface="+mn-ea"/>
                    <a:cs typeface="+mn-cs"/>
                  </a:rPr>
                  <a:t>bc</a:t>
                </a:r>
                <a:r>
                  <a:rPr lang="en-US" altLang="zh-TW" sz="1200" b="0" i="0" kern="1200" dirty="0" smtClean="0">
                    <a:solidFill>
                      <a:schemeClr val="tx1"/>
                    </a:solidFill>
                    <a:effectLst/>
                    <a:latin typeface="+mn-lt"/>
                    <a:ea typeface="+mn-ea"/>
                    <a:cs typeface="+mn-cs"/>
                  </a:rPr>
                  <a:t>-power in three frequency bands centered around 0.05, 0.1, and 0.2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as a function of longitude. In each case the power rapidly increases with increasing</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distance from the eastern boundary, peaks, and then</a:t>
                </a:r>
                <a:r>
                  <a:rPr lang="en-US" altLang="zh-TW" dirty="0" smtClean="0"/>
                  <a:t> </a:t>
                </a:r>
                <a:r>
                  <a:rPr lang="en-US" altLang="zh-TW" sz="1200" b="0" i="0" kern="1200" dirty="0" smtClean="0">
                    <a:solidFill>
                      <a:schemeClr val="tx1"/>
                    </a:solidFill>
                    <a:effectLst/>
                    <a:latin typeface="+mn-lt"/>
                    <a:ea typeface="+mn-ea"/>
                    <a:cs typeface="+mn-cs"/>
                  </a:rPr>
                  <a:t>decreases westward. The agreement with the model predictions is very good at 0.2 and 0.1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while at 0.05</a:t>
                </a:r>
                <a:br>
                  <a:rPr lang="en-US" altLang="zh-TW" sz="1200" b="0" i="0" kern="1200" dirty="0" smtClean="0">
                    <a:solidFill>
                      <a:schemeClr val="tx1"/>
                    </a:solidFill>
                    <a:effectLst/>
                    <a:latin typeface="+mn-lt"/>
                    <a:ea typeface="+mn-ea"/>
                    <a:cs typeface="+mn-cs"/>
                  </a:rPr>
                </a:b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the predicted peak is three times too high and is found much farther westward (near 90W)</a:t>
                </a:r>
                <a:r>
                  <a:rPr lang="en-US" altLang="zh-TW" dirty="0" smtClean="0"/>
                  <a:t> </a:t>
                </a:r>
              </a:p>
              <a:p>
                <a:r>
                  <a:rPr lang="en-US" altLang="zh-TW" sz="1200" b="0" i="0" kern="1200" dirty="0" smtClean="0">
                    <a:solidFill>
                      <a:schemeClr val="tx1"/>
                    </a:solidFill>
                    <a:effectLst/>
                    <a:latin typeface="+mn-lt"/>
                    <a:ea typeface="+mn-ea"/>
                    <a:cs typeface="+mn-cs"/>
                  </a:rPr>
                  <a:t>Even if the stochastic forcing does not vary with space, variability in different regions can exhibit different spectral peaks. Consequently, there is no single preferred</a:t>
                </a:r>
                <a:r>
                  <a:rPr lang="en-US" altLang="zh-TW" dirty="0" smtClean="0"/>
                  <a:t> </a:t>
                </a:r>
                <a:r>
                  <a:rPr lang="en-US" altLang="zh-TW" sz="1200" b="0" i="0" kern="1200" dirty="0" smtClean="0">
                    <a:solidFill>
                      <a:schemeClr val="tx1"/>
                    </a:solidFill>
                    <a:effectLst/>
                    <a:latin typeface="+mn-lt"/>
                    <a:ea typeface="+mn-ea"/>
                    <a:cs typeface="+mn-cs"/>
                  </a:rPr>
                  <a:t>oscillation time scale over the basin</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16</a:t>
            </a:fld>
            <a:endParaRPr lang="zh-TW" altLang="en-US"/>
          </a:p>
        </p:txBody>
      </p:sp>
    </p:spTree>
    <p:extLst>
      <p:ext uri="{BB962C8B-B14F-4D97-AF65-F5344CB8AC3E}">
        <p14:creationId xmlns:p14="http://schemas.microsoft.com/office/powerpoint/2010/main" val="33107310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indent="-228600">
                  <a:buAutoNum type="arabicPeriod"/>
                </a:pPr>
                <a:r>
                  <a:rPr lang="en-US" altLang="zh-TW" sz="1200" b="0" i="0" kern="1200" dirty="0" smtClean="0">
                    <a:solidFill>
                      <a:schemeClr val="tx1"/>
                    </a:solidFill>
                    <a:effectLst/>
                    <a:latin typeface="+mn-lt"/>
                    <a:ea typeface="+mn-ea"/>
                    <a:cs typeface="+mn-cs"/>
                  </a:rPr>
                  <a:t>Extratropical </a:t>
                </a:r>
                <a:r>
                  <a:rPr lang="en-US" altLang="zh-TW" sz="1200" b="0" i="0" kern="1200" dirty="0" smtClean="0">
                    <a:solidFill>
                      <a:schemeClr val="tx1"/>
                    </a:solidFill>
                    <a:effectLst/>
                    <a:latin typeface="+mn-lt"/>
                    <a:ea typeface="+mn-ea"/>
                    <a:cs typeface="+mn-cs"/>
                  </a:rPr>
                  <a:t>climate variability can affect tropical climate through the atmospheric transport of latent and sensible heat. </a:t>
                </a:r>
                <a:endParaRPr lang="en-US" altLang="zh-TW" sz="1200" b="0" i="0" kern="1200" dirty="0" smtClean="0">
                  <a:solidFill>
                    <a:schemeClr val="tx1"/>
                  </a:solidFill>
                  <a:effectLst/>
                  <a:latin typeface="+mn-lt"/>
                  <a:ea typeface="+mn-ea"/>
                  <a:cs typeface="+mn-cs"/>
                </a:endParaRPr>
              </a:p>
              <a:p>
                <a:pPr marL="228600" indent="-228600">
                  <a:buAutoNum type="arabicPeriod"/>
                </a:pPr>
                <a:r>
                  <a:rPr lang="en-US" altLang="zh-TW" sz="1200" b="0" i="0" kern="1200" dirty="0" smtClean="0">
                    <a:solidFill>
                      <a:schemeClr val="tx1"/>
                    </a:solidFill>
                    <a:effectLst/>
                    <a:latin typeface="+mn-lt"/>
                    <a:ea typeface="+mn-ea"/>
                    <a:cs typeface="+mn-cs"/>
                  </a:rPr>
                  <a:t>Boundary </a:t>
                </a:r>
                <a:r>
                  <a:rPr lang="en-US" altLang="zh-TW" sz="1200" b="0" i="0" kern="1200" dirty="0" smtClean="0">
                    <a:solidFill>
                      <a:schemeClr val="tx1"/>
                    </a:solidFill>
                    <a:effectLst/>
                    <a:latin typeface="+mn-lt"/>
                    <a:ea typeface="+mn-ea"/>
                    <a:cs typeface="+mn-cs"/>
                  </a:rPr>
                  <a:t>layer ocean–atmosphere coupling through the wind speed–evaporation–SST (WES) feedback can generate a rapid equatorward propagation in the trade wind regime, enabling extratropical climate variability to affect the tropics in the so-called seasonal </a:t>
                </a:r>
                <a:r>
                  <a:rPr lang="en-US" altLang="zh-TW" sz="1200" b="0" i="0" kern="1200" dirty="0" err="1" smtClean="0">
                    <a:solidFill>
                      <a:schemeClr val="tx1"/>
                    </a:solidFill>
                    <a:effectLst/>
                    <a:latin typeface="+mn-lt"/>
                    <a:ea typeface="+mn-ea"/>
                    <a:cs typeface="+mn-cs"/>
                  </a:rPr>
                  <a:t>footprinting</a:t>
                </a:r>
                <a:r>
                  <a:rPr lang="en-US" altLang="zh-TW" sz="1200" b="0" i="0" kern="1200" dirty="0" smtClean="0">
                    <a:solidFill>
                      <a:schemeClr val="tx1"/>
                    </a:solidFill>
                    <a:effectLst/>
                    <a:latin typeface="+mn-lt"/>
                    <a:ea typeface="+mn-ea"/>
                    <a:cs typeface="+mn-cs"/>
                  </a:rPr>
                  <a:t> mechanism. These fast atmospheric and coupled teleconnections apply not only to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but also to decadal, </a:t>
                </a:r>
                <a:r>
                  <a:rPr lang="en-US" altLang="zh-TW" sz="1200" b="0" i="0" kern="1200" dirty="0" err="1" smtClean="0">
                    <a:solidFill>
                      <a:schemeClr val="tx1"/>
                    </a:solidFill>
                    <a:effectLst/>
                    <a:latin typeface="+mn-lt"/>
                    <a:ea typeface="+mn-ea"/>
                    <a:cs typeface="+mn-cs"/>
                  </a:rPr>
                  <a:t>interannual</a:t>
                </a:r>
                <a:r>
                  <a:rPr lang="en-US" altLang="zh-TW" sz="1200" b="0" i="0" kern="1200" dirty="0" smtClean="0">
                    <a:solidFill>
                      <a:schemeClr val="tx1"/>
                    </a:solidFill>
                    <a:effectLst/>
                    <a:latin typeface="+mn-lt"/>
                    <a:ea typeface="+mn-ea"/>
                    <a:cs typeface="+mn-cs"/>
                  </a:rPr>
                  <a:t> and even seasonal variability in the Pacific and the other oceans.</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These equatorward teleconnections are particularly important at the decadal time scale because they can transmit the long-term variability signal from</a:t>
                </a:r>
                <a:r>
                  <a:rPr lang="en-US" altLang="zh-TW" dirty="0" smtClean="0"/>
                  <a:t> </a:t>
                </a:r>
                <a:r>
                  <a:rPr lang="en-US" altLang="zh-TW" sz="1200" b="0" i="0" kern="1200" dirty="0" smtClean="0">
                    <a:solidFill>
                      <a:schemeClr val="tx1"/>
                    </a:solidFill>
                    <a:effectLst/>
                    <a:latin typeface="+mn-lt"/>
                    <a:ea typeface="+mn-ea"/>
                    <a:cs typeface="+mn-cs"/>
                  </a:rPr>
                  <a:t>the </a:t>
                </a:r>
                <a:r>
                  <a:rPr lang="en-US" altLang="zh-TW" sz="1200" b="0" i="0" kern="1200" dirty="0" err="1" smtClean="0">
                    <a:solidFill>
                      <a:schemeClr val="tx1"/>
                    </a:solidFill>
                    <a:effectLst/>
                    <a:latin typeface="+mn-lt"/>
                    <a:ea typeface="+mn-ea"/>
                    <a:cs typeface="+mn-cs"/>
                  </a:rPr>
                  <a:t>extratropics</a:t>
                </a:r>
                <a:r>
                  <a:rPr lang="en-US" altLang="zh-TW" sz="1200" b="0" i="0" kern="1200" dirty="0" smtClean="0">
                    <a:solidFill>
                      <a:schemeClr val="tx1"/>
                    </a:solidFill>
                    <a:effectLst/>
                    <a:latin typeface="+mn-lt"/>
                    <a:ea typeface="+mn-ea"/>
                    <a:cs typeface="+mn-cs"/>
                  </a:rPr>
                  <a:t> into the tropics, generating a long-lasting impact.</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At the </a:t>
                </a:r>
                <a:r>
                  <a:rPr lang="en-US" altLang="zh-TW" sz="1200" b="0" i="0" kern="1200" dirty="0" err="1" smtClean="0">
                    <a:solidFill>
                      <a:schemeClr val="tx1"/>
                    </a:solidFill>
                    <a:effectLst/>
                    <a:latin typeface="+mn-lt"/>
                    <a:ea typeface="+mn-ea"/>
                    <a:cs typeface="+mn-cs"/>
                  </a:rPr>
                  <a:t>interdecdal</a:t>
                </a:r>
                <a:r>
                  <a:rPr lang="en-US" altLang="zh-TW" sz="1200" b="0" i="0" kern="1200" dirty="0" smtClean="0">
                    <a:solidFill>
                      <a:schemeClr val="tx1"/>
                    </a:solidFill>
                    <a:effectLst/>
                    <a:latin typeface="+mn-lt"/>
                    <a:ea typeface="+mn-ea"/>
                    <a:cs typeface="+mn-cs"/>
                  </a:rPr>
                  <a:t> time scale, tropical variability can be further affected by the </a:t>
                </a:r>
                <a:r>
                  <a:rPr lang="en-US" altLang="zh-TW" sz="1200" b="0" i="0" kern="1200" dirty="0" err="1" smtClean="0">
                    <a:solidFill>
                      <a:schemeClr val="tx1"/>
                    </a:solidFill>
                    <a:effectLst/>
                    <a:latin typeface="+mn-lt"/>
                    <a:ea typeface="+mn-ea"/>
                    <a:cs typeface="+mn-cs"/>
                  </a:rPr>
                  <a:t>extratropical</a:t>
                </a:r>
                <a:r>
                  <a:rPr lang="en-US" altLang="zh-TW" sz="1200" b="0" i="0" kern="1200" dirty="0" smtClean="0">
                    <a:solidFill>
                      <a:schemeClr val="tx1"/>
                    </a:solidFill>
                    <a:effectLst/>
                    <a:latin typeface="+mn-lt"/>
                    <a:ea typeface="+mn-ea"/>
                    <a:cs typeface="+mn-cs"/>
                  </a:rPr>
                  <a:t> climate changes through the equatorward (STC) oceanic ventilation</a:t>
                </a:r>
                <a:r>
                  <a:rPr lang="en-US" altLang="zh-TW" dirty="0" smtClean="0"/>
                  <a:t> </a:t>
                </a:r>
                <a:br>
                  <a:rPr lang="en-US" altLang="zh-TW" dirty="0" smtClean="0"/>
                </a:br>
                <a:r>
                  <a:rPr lang="en-US" altLang="zh-TW" b="1" dirty="0" smtClean="0"/>
                  <a:t>Right Figure</a:t>
                </a:r>
                <a:r>
                  <a:rPr lang="en-US" altLang="zh-TW" dirty="0" smtClean="0"/>
                  <a:t>: shows the</a:t>
                </a:r>
                <a:r>
                  <a:rPr lang="en-US" altLang="zh-TW" baseline="0" dirty="0" smtClean="0"/>
                  <a:t> seasonal footprint mechanism that can module ENSO variation</a:t>
                </a:r>
                <a:endParaRPr lang="zh-TW" altLang="en-US" dirty="0" smtClean="0"/>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err="1" smtClean="0">
                    <a:solidFill>
                      <a:schemeClr val="tx1"/>
                    </a:solidFill>
                    <a:effectLst/>
                    <a:latin typeface="+mn-lt"/>
                    <a:ea typeface="+mn-ea"/>
                    <a:cs typeface="+mn-cs"/>
                  </a:rPr>
                  <a:t>Extratropical</a:t>
                </a:r>
                <a:r>
                  <a:rPr lang="en-US" altLang="zh-TW" sz="1200" b="0" i="0" kern="1200" dirty="0" smtClean="0">
                    <a:solidFill>
                      <a:schemeClr val="tx1"/>
                    </a:solidFill>
                    <a:effectLst/>
                    <a:latin typeface="+mn-lt"/>
                    <a:ea typeface="+mn-ea"/>
                    <a:cs typeface="+mn-cs"/>
                  </a:rPr>
                  <a:t> climate variability can also impact the tropics through teleconnections via atmospheric, oceanic, and coupled processes.</a:t>
                </a:r>
                <a:r>
                  <a:rPr lang="en-US" altLang="zh-TW" sz="1200" b="0" i="0" kern="1200" baseline="0" dirty="0" smtClean="0">
                    <a:solidFill>
                      <a:schemeClr val="tx1"/>
                    </a:solidFill>
                    <a:effectLst/>
                    <a:latin typeface="+mn-lt"/>
                    <a:ea typeface="+mn-ea"/>
                    <a:cs typeface="+mn-cs"/>
                  </a:rPr>
                  <a:t> </a:t>
                </a:r>
                <a:r>
                  <a:rPr lang="en-US" altLang="zh-TW" sz="1200" b="0" i="0" kern="1200" dirty="0" err="1" smtClean="0">
                    <a:solidFill>
                      <a:schemeClr val="tx1"/>
                    </a:solidFill>
                    <a:effectLst/>
                    <a:latin typeface="+mn-lt"/>
                    <a:ea typeface="+mn-ea"/>
                    <a:cs typeface="+mn-cs"/>
                  </a:rPr>
                  <a:t>Extratropical</a:t>
                </a:r>
                <a:r>
                  <a:rPr lang="en-US" altLang="zh-TW" sz="1200" b="0" i="0" kern="1200" dirty="0" smtClean="0">
                    <a:solidFill>
                      <a:schemeClr val="tx1"/>
                    </a:solidFill>
                    <a:effectLst/>
                    <a:latin typeface="+mn-lt"/>
                    <a:ea typeface="+mn-ea"/>
                    <a:cs typeface="+mn-cs"/>
                  </a:rPr>
                  <a:t> climate variability can affect tropical climate through the atmospheric transport of latent and sensible heat. Boundary layer ocean–atmosphere coupling through the wind speed–evaporation–SST (WES) feedback can generate a rapid equatorward propagation in the trade wind regime, enabling </a:t>
                </a:r>
                <a:r>
                  <a:rPr lang="en-US" altLang="zh-TW" sz="1200" b="0" i="0" kern="1200" dirty="0" err="1" smtClean="0">
                    <a:solidFill>
                      <a:schemeClr val="tx1"/>
                    </a:solidFill>
                    <a:effectLst/>
                    <a:latin typeface="+mn-lt"/>
                    <a:ea typeface="+mn-ea"/>
                    <a:cs typeface="+mn-cs"/>
                  </a:rPr>
                  <a:t>extratropical</a:t>
                </a:r>
                <a:r>
                  <a:rPr lang="en-US" altLang="zh-TW" sz="1200" b="0" i="0" kern="1200" dirty="0" smtClean="0">
                    <a:solidFill>
                      <a:schemeClr val="tx1"/>
                    </a:solidFill>
                    <a:effectLst/>
                    <a:latin typeface="+mn-lt"/>
                    <a:ea typeface="+mn-ea"/>
                    <a:cs typeface="+mn-cs"/>
                  </a:rPr>
                  <a:t> climate variability to affect the tropics in the so-called seasonal </a:t>
                </a:r>
                <a:r>
                  <a:rPr lang="en-US" altLang="zh-TW" sz="1200" b="0" i="0" kern="1200" dirty="0" err="1" smtClean="0">
                    <a:solidFill>
                      <a:schemeClr val="tx1"/>
                    </a:solidFill>
                    <a:effectLst/>
                    <a:latin typeface="+mn-lt"/>
                    <a:ea typeface="+mn-ea"/>
                    <a:cs typeface="+mn-cs"/>
                  </a:rPr>
                  <a:t>footprinting</a:t>
                </a:r>
                <a:r>
                  <a:rPr lang="en-US" altLang="zh-TW" sz="1200" b="0" i="0" kern="1200" dirty="0" smtClean="0">
                    <a:solidFill>
                      <a:schemeClr val="tx1"/>
                    </a:solidFill>
                    <a:effectLst/>
                    <a:latin typeface="+mn-lt"/>
                    <a:ea typeface="+mn-ea"/>
                    <a:cs typeface="+mn-cs"/>
                  </a:rPr>
                  <a:t> mechanism. These fast atmospheric and coupled teleconnections apply not only to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but also to decadal, </a:t>
                </a:r>
                <a:r>
                  <a:rPr lang="en-US" altLang="zh-TW" sz="1200" b="0" i="0" kern="1200" dirty="0" err="1" smtClean="0">
                    <a:solidFill>
                      <a:schemeClr val="tx1"/>
                    </a:solidFill>
                    <a:effectLst/>
                    <a:latin typeface="+mn-lt"/>
                    <a:ea typeface="+mn-ea"/>
                    <a:cs typeface="+mn-cs"/>
                  </a:rPr>
                  <a:t>interannual</a:t>
                </a:r>
                <a:r>
                  <a:rPr lang="en-US" altLang="zh-TW" sz="1200" b="0" i="0" kern="1200" dirty="0" smtClean="0">
                    <a:solidFill>
                      <a:schemeClr val="tx1"/>
                    </a:solidFill>
                    <a:effectLst/>
                    <a:latin typeface="+mn-lt"/>
                    <a:ea typeface="+mn-ea"/>
                    <a:cs typeface="+mn-cs"/>
                  </a:rPr>
                  <a:t> and even seasonal variability in the Pacific and the other oceans.</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These equatorward teleconnections are particularly important at the decadal time scale because they can transmit the long-term variability signal from</a:t>
                </a:r>
                <a:r>
                  <a:rPr lang="en-US" altLang="zh-TW" dirty="0" smtClean="0"/>
                  <a:t> </a:t>
                </a:r>
                <a:r>
                  <a:rPr lang="en-US" altLang="zh-TW" sz="1200" b="0" i="0" kern="1200" dirty="0" smtClean="0">
                    <a:solidFill>
                      <a:schemeClr val="tx1"/>
                    </a:solidFill>
                    <a:effectLst/>
                    <a:latin typeface="+mn-lt"/>
                    <a:ea typeface="+mn-ea"/>
                    <a:cs typeface="+mn-cs"/>
                  </a:rPr>
                  <a:t>the </a:t>
                </a:r>
                <a:r>
                  <a:rPr lang="en-US" altLang="zh-TW" sz="1200" b="0" i="0" kern="1200" dirty="0" err="1" smtClean="0">
                    <a:solidFill>
                      <a:schemeClr val="tx1"/>
                    </a:solidFill>
                    <a:effectLst/>
                    <a:latin typeface="+mn-lt"/>
                    <a:ea typeface="+mn-ea"/>
                    <a:cs typeface="+mn-cs"/>
                  </a:rPr>
                  <a:t>extratropics</a:t>
                </a:r>
                <a:r>
                  <a:rPr lang="en-US" altLang="zh-TW" sz="1200" b="0" i="0" kern="1200" dirty="0" smtClean="0">
                    <a:solidFill>
                      <a:schemeClr val="tx1"/>
                    </a:solidFill>
                    <a:effectLst/>
                    <a:latin typeface="+mn-lt"/>
                    <a:ea typeface="+mn-ea"/>
                    <a:cs typeface="+mn-cs"/>
                  </a:rPr>
                  <a:t> into the tropics, generating a long-lasting impact.</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At the </a:t>
                </a:r>
                <a:r>
                  <a:rPr lang="en-US" altLang="zh-TW" sz="1200" b="0" i="0" kern="1200" dirty="0" err="1" smtClean="0">
                    <a:solidFill>
                      <a:schemeClr val="tx1"/>
                    </a:solidFill>
                    <a:effectLst/>
                    <a:latin typeface="+mn-lt"/>
                    <a:ea typeface="+mn-ea"/>
                    <a:cs typeface="+mn-cs"/>
                  </a:rPr>
                  <a:t>interdecdal</a:t>
                </a:r>
                <a:r>
                  <a:rPr lang="en-US" altLang="zh-TW" sz="1200" b="0" i="0" kern="1200" dirty="0" smtClean="0">
                    <a:solidFill>
                      <a:schemeClr val="tx1"/>
                    </a:solidFill>
                    <a:effectLst/>
                    <a:latin typeface="+mn-lt"/>
                    <a:ea typeface="+mn-ea"/>
                    <a:cs typeface="+mn-cs"/>
                  </a:rPr>
                  <a:t> time scale, tropical variability can be further affected by the </a:t>
                </a:r>
                <a:r>
                  <a:rPr lang="en-US" altLang="zh-TW" sz="1200" b="0" i="0" kern="1200" dirty="0" err="1" smtClean="0">
                    <a:solidFill>
                      <a:schemeClr val="tx1"/>
                    </a:solidFill>
                    <a:effectLst/>
                    <a:latin typeface="+mn-lt"/>
                    <a:ea typeface="+mn-ea"/>
                    <a:cs typeface="+mn-cs"/>
                  </a:rPr>
                  <a:t>extratropical</a:t>
                </a:r>
                <a:r>
                  <a:rPr lang="en-US" altLang="zh-TW" sz="1200" b="0" i="0" kern="1200" dirty="0" smtClean="0">
                    <a:solidFill>
                      <a:schemeClr val="tx1"/>
                    </a:solidFill>
                    <a:effectLst/>
                    <a:latin typeface="+mn-lt"/>
                    <a:ea typeface="+mn-ea"/>
                    <a:cs typeface="+mn-cs"/>
                  </a:rPr>
                  <a:t> climate changes through the equatorward (STC) oceanic ventilation</a:t>
                </a:r>
                <a:r>
                  <a:rPr lang="en-US" altLang="zh-TW" dirty="0" smtClean="0"/>
                  <a:t> </a:t>
                </a:r>
                <a:br>
                  <a:rPr lang="en-US" altLang="zh-TW" dirty="0" smtClean="0"/>
                </a:br>
                <a:endParaRPr lang="en-US" altLang="zh-TW" sz="1200" b="0" i="0" kern="1200" dirty="0" smtClean="0">
                  <a:solidFill>
                    <a:schemeClr val="tx1"/>
                  </a:solidFill>
                  <a:effectLst/>
                  <a:latin typeface="+mn-lt"/>
                  <a:ea typeface="+mn-ea"/>
                  <a:cs typeface="+mn-cs"/>
                </a:endParaRPr>
              </a:p>
              <a:p>
                <a:r>
                  <a:rPr lang="en-US" altLang="zh-TW" sz="1200" b="1" i="0" kern="1200" dirty="0" smtClean="0">
                    <a:solidFill>
                      <a:schemeClr val="tx1"/>
                    </a:solidFill>
                    <a:effectLst/>
                    <a:latin typeface="+mn-lt"/>
                    <a:ea typeface="+mn-ea"/>
                    <a:cs typeface="+mn-cs"/>
                  </a:rPr>
                  <a:t>Left</a:t>
                </a:r>
                <a:r>
                  <a:rPr lang="en-US" altLang="zh-TW" sz="1200" b="1" i="0" kern="1200" baseline="0" dirty="0" smtClean="0">
                    <a:solidFill>
                      <a:schemeClr val="tx1"/>
                    </a:solidFill>
                    <a:effectLst/>
                    <a:latin typeface="+mn-lt"/>
                    <a:ea typeface="+mn-ea"/>
                    <a:cs typeface="+mn-cs"/>
                  </a:rPr>
                  <a:t> Figure:</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Schematic diagram of</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the </a:t>
                </a:r>
                <a:r>
                  <a:rPr lang="en-US" altLang="zh-TW" sz="1200" b="0" i="0" kern="1200" dirty="0" err="1" smtClean="0">
                    <a:solidFill>
                      <a:schemeClr val="tx1"/>
                    </a:solidFill>
                    <a:effectLst/>
                    <a:latin typeface="+mn-lt"/>
                    <a:ea typeface="+mn-ea"/>
                    <a:cs typeface="+mn-cs"/>
                  </a:rPr>
                  <a:t>extratropical</a:t>
                </a:r>
                <a:r>
                  <a:rPr lang="en-US" altLang="zh-TW" sz="1200" b="0" i="0" kern="1200" dirty="0" smtClean="0">
                    <a:solidFill>
                      <a:schemeClr val="tx1"/>
                    </a:solidFill>
                    <a:effectLst/>
                    <a:latin typeface="+mn-lt"/>
                    <a:ea typeface="+mn-ea"/>
                    <a:cs typeface="+mn-cs"/>
                  </a:rPr>
                  <a:t>–tropical relay teleconnection. A persistent strengthening (weakening) of the Aleutian Low creates cooling (warming) in the western-central North Pacific and warming (cooling) in the eastern subtropical Pacific; the latter rapidly propagates to the tropics through the WES feedback to create warming (cooling) in the equatorial region nearly synchronously; this fast surface coupled process operates annually and creates persistent westerly (easterly) anomalies in the subtropics, leading to a weakening (strengthening) of the STC to further sustain the warming (cooling) in the tropics. As a result, the warming (cooling) in the tropics can further intensify (reduce) the Aleutian Low through return atmospheric bridge, forming a positive feedback loop</a:t>
                </a:r>
                <a:r>
                  <a:rPr lang="en-US" altLang="zh-TW" dirty="0" smtClean="0"/>
                  <a:t> </a:t>
                </a:r>
                <a:br>
                  <a:rPr lang="en-US" altLang="zh-TW" dirty="0" smtClean="0"/>
                </a:br>
                <a:r>
                  <a:rPr lang="en-US" altLang="zh-TW" b="1" dirty="0" smtClean="0"/>
                  <a:t>Right Figure</a:t>
                </a:r>
                <a:r>
                  <a:rPr lang="en-US" altLang="zh-TW" dirty="0" smtClean="0"/>
                  <a:t>: shows the</a:t>
                </a:r>
                <a:r>
                  <a:rPr lang="en-US" altLang="zh-TW" baseline="0" dirty="0" smtClean="0"/>
                  <a:t> seasonal footprint mechanism that can module ENSO variation</a:t>
                </a:r>
                <a:endParaRPr lang="zh-TW" altLang="en-US" dirty="0"/>
              </a:p>
            </p:txBody>
          </p:sp>
        </mc:Choice>
        <mc:Fallback xmlns="">
          <p:sp>
            <p:nvSpPr>
              <p:cNvPr id="3" name="Notes Placeholder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As illustrated in left figure, the power decreases as </a:t>
                </a:r>
                <a:r>
                  <a:rPr lang="zh-TW" altLang="en-US" sz="1200" b="0" i="0" kern="1200" smtClean="0">
                    <a:solidFill>
                      <a:schemeClr val="tx1"/>
                    </a:solidFill>
                    <a:effectLst/>
                    <a:latin typeface="Cambria Math" panose="02040503050406030204" pitchFamily="18" charset="0"/>
                    <a:ea typeface="+mn-ea"/>
                    <a:cs typeface="+mn-cs"/>
                  </a:rPr>
                  <a:t>𝜔</a:t>
                </a:r>
                <a:r>
                  <a:rPr lang="en-US" altLang="zh-TW" sz="1200" b="0" i="0" kern="1200" smtClean="0">
                    <a:solidFill>
                      <a:schemeClr val="tx1"/>
                    </a:solidFill>
                    <a:effectLst/>
                    <a:latin typeface="Cambria Math" panose="02040503050406030204" pitchFamily="18" charset="0"/>
                    <a:ea typeface="+mn-ea"/>
                    <a:cs typeface="+mn-cs"/>
                  </a:rPr>
                  <a:t>^(−2)</a:t>
                </a:r>
                <a:r>
                  <a:rPr lang="en-US" altLang="zh-TW" sz="1200" b="0" i="0" kern="1200" dirty="0" smtClean="0">
                    <a:solidFill>
                      <a:schemeClr val="tx1"/>
                    </a:solidFill>
                    <a:effectLst/>
                    <a:latin typeface="+mn-lt"/>
                    <a:ea typeface="+mn-ea"/>
                    <a:cs typeface="+mn-cs"/>
                  </a:rPr>
                  <a:t> at high frequency with a level that does not depend on the longitude and it flattens at low frequency</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at a level that increases with the distance from the eastern boundary</a:t>
                </a:r>
                <a:r>
                  <a:rPr lang="en-US" altLang="zh-TW" dirty="0" smtClean="0"/>
                  <a:t> </a:t>
                </a:r>
              </a:p>
              <a:p>
                <a:r>
                  <a:rPr lang="en-US" altLang="zh-TW" sz="1200" b="0" i="0" kern="1200" dirty="0" smtClean="0">
                    <a:solidFill>
                      <a:schemeClr val="tx1"/>
                    </a:solidFill>
                    <a:effectLst/>
                    <a:latin typeface="+mn-lt"/>
                    <a:ea typeface="+mn-ea"/>
                    <a:cs typeface="+mn-cs"/>
                  </a:rPr>
                  <a:t>Right figure shows the </a:t>
                </a:r>
                <a:r>
                  <a:rPr lang="en-US" altLang="zh-TW" sz="1200" b="0" i="1" kern="1200" dirty="0" err="1" smtClean="0">
                    <a:solidFill>
                      <a:schemeClr val="tx1"/>
                    </a:solidFill>
                    <a:effectLst/>
                    <a:latin typeface="+mn-lt"/>
                    <a:ea typeface="+mn-ea"/>
                    <a:cs typeface="+mn-cs"/>
                  </a:rPr>
                  <a:t>p</a:t>
                </a:r>
                <a:r>
                  <a:rPr lang="en-US" altLang="zh-TW" sz="1200" b="0" i="1" kern="1200" baseline="-25000" dirty="0" err="1" smtClean="0">
                    <a:solidFill>
                      <a:schemeClr val="tx1"/>
                    </a:solidFill>
                    <a:effectLst/>
                    <a:latin typeface="+mn-lt"/>
                    <a:ea typeface="+mn-ea"/>
                    <a:cs typeface="+mn-cs"/>
                  </a:rPr>
                  <a:t>bc</a:t>
                </a:r>
                <a:r>
                  <a:rPr lang="en-US" altLang="zh-TW" sz="1200" b="0" i="0" kern="1200" dirty="0" smtClean="0">
                    <a:solidFill>
                      <a:schemeClr val="tx1"/>
                    </a:solidFill>
                    <a:effectLst/>
                    <a:latin typeface="+mn-lt"/>
                    <a:ea typeface="+mn-ea"/>
                    <a:cs typeface="+mn-cs"/>
                  </a:rPr>
                  <a:t>-power in three frequency bands centered around 0.05, 0.1, and 0.2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as a function of longitude. In each case the power rapidly increases with increasing</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distance from the eastern boundary, peaks, and then</a:t>
                </a:r>
                <a:r>
                  <a:rPr lang="en-US" altLang="zh-TW" dirty="0" smtClean="0"/>
                  <a:t> </a:t>
                </a:r>
                <a:r>
                  <a:rPr lang="en-US" altLang="zh-TW" sz="1200" b="0" i="0" kern="1200" dirty="0" smtClean="0">
                    <a:solidFill>
                      <a:schemeClr val="tx1"/>
                    </a:solidFill>
                    <a:effectLst/>
                    <a:latin typeface="+mn-lt"/>
                    <a:ea typeface="+mn-ea"/>
                    <a:cs typeface="+mn-cs"/>
                  </a:rPr>
                  <a:t>decreases westward. The agreement with the model predictions is very good at 0.2 and 0.1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while at 0.05</a:t>
                </a:r>
                <a:br>
                  <a:rPr lang="en-US" altLang="zh-TW" sz="1200" b="0" i="0" kern="1200" dirty="0" smtClean="0">
                    <a:solidFill>
                      <a:schemeClr val="tx1"/>
                    </a:solidFill>
                    <a:effectLst/>
                    <a:latin typeface="+mn-lt"/>
                    <a:ea typeface="+mn-ea"/>
                    <a:cs typeface="+mn-cs"/>
                  </a:rPr>
                </a:b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the predicted peak is three times too high and is found much farther westward (near 90W)</a:t>
                </a:r>
                <a:r>
                  <a:rPr lang="en-US" altLang="zh-TW" dirty="0" smtClean="0"/>
                  <a:t> </a:t>
                </a:r>
              </a:p>
              <a:p>
                <a:r>
                  <a:rPr lang="en-US" altLang="zh-TW" sz="1200" b="0" i="0" kern="1200" dirty="0" smtClean="0">
                    <a:solidFill>
                      <a:schemeClr val="tx1"/>
                    </a:solidFill>
                    <a:effectLst/>
                    <a:latin typeface="+mn-lt"/>
                    <a:ea typeface="+mn-ea"/>
                    <a:cs typeface="+mn-cs"/>
                  </a:rPr>
                  <a:t>Even if the stochastic forcing does not vary with space, variability in different regions can exhibit different spectral peaks. Consequently, there is no single preferred</a:t>
                </a:r>
                <a:r>
                  <a:rPr lang="en-US" altLang="zh-TW" dirty="0" smtClean="0"/>
                  <a:t> </a:t>
                </a:r>
                <a:r>
                  <a:rPr lang="en-US" altLang="zh-TW" sz="1200" b="0" i="0" kern="1200" dirty="0" smtClean="0">
                    <a:solidFill>
                      <a:schemeClr val="tx1"/>
                    </a:solidFill>
                    <a:effectLst/>
                    <a:latin typeface="+mn-lt"/>
                    <a:ea typeface="+mn-ea"/>
                    <a:cs typeface="+mn-cs"/>
                  </a:rPr>
                  <a:t>oscillation time scale over the basin</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17</a:t>
            </a:fld>
            <a:endParaRPr lang="zh-TW" altLang="en-US"/>
          </a:p>
        </p:txBody>
      </p:sp>
    </p:spTree>
    <p:extLst>
      <p:ext uri="{BB962C8B-B14F-4D97-AF65-F5344CB8AC3E}">
        <p14:creationId xmlns:p14="http://schemas.microsoft.com/office/powerpoint/2010/main" val="3339867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0" baseline="0" dirty="0" smtClean="0"/>
                  <a:t>1. In order to track the decadal variability in the ocean and understand the mechanisms, we propos to use spiciness to quantify </a:t>
                </a:r>
                <a:r>
                  <a:rPr lang="en-US" altLang="zh-TW" b="0" baseline="0" dirty="0" smtClean="0"/>
                  <a:t>the anomalous variability in the </a:t>
                </a:r>
                <a:r>
                  <a:rPr lang="en-US" altLang="zh-TW" b="0" baseline="0" dirty="0" smtClean="0"/>
                  <a:t>ocean. </a:t>
                </a:r>
                <a:r>
                  <a:rPr lang="en-US" altLang="zh-TW" sz="1200" b="1" i="0" kern="1200" baseline="0" dirty="0" smtClean="0">
                    <a:solidFill>
                      <a:schemeClr val="tx1"/>
                    </a:solidFill>
                    <a:effectLst/>
                    <a:latin typeface="+mn-lt"/>
                    <a:ea typeface="+mn-ea"/>
                    <a:cs typeface="+mn-cs"/>
                  </a:rPr>
                  <a:t>Spiciness</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used as a independent variable to describe the thermodynamic state of seawater apart from density,</a:t>
                </a:r>
                <a:r>
                  <a:rPr lang="en-US" altLang="zh-TW" sz="1200" b="0" i="0" kern="1200" baseline="0" dirty="0" smtClean="0">
                    <a:solidFill>
                      <a:schemeClr val="tx1"/>
                    </a:solidFill>
                    <a:effectLst/>
                    <a:latin typeface="+mn-lt"/>
                    <a:ea typeface="+mn-ea"/>
                    <a:cs typeface="+mn-cs"/>
                  </a:rPr>
                  <a:t> therefore it is </a:t>
                </a:r>
                <a:r>
                  <a:rPr lang="en-US" altLang="zh-TW" sz="1200" b="0" i="0" kern="1200" dirty="0" smtClean="0">
                    <a:solidFill>
                      <a:schemeClr val="tx1"/>
                    </a:solidFill>
                    <a:effectLst/>
                    <a:latin typeface="+mn-lt"/>
                    <a:ea typeface="+mn-ea"/>
                    <a:cs typeface="+mn-cs"/>
                  </a:rPr>
                  <a:t>“orthogonal” or “perpendicular” to the constant density curves in the </a:t>
                </a:r>
                <a:r>
                  <a:rPr lang="en-US" altLang="zh-TW" sz="1200" b="0" i="1" kern="1200" dirty="0" smtClean="0">
                    <a:solidFill>
                      <a:schemeClr val="tx1"/>
                    </a:solidFill>
                    <a:effectLst/>
                    <a:latin typeface="+mn-lt"/>
                    <a:ea typeface="+mn-ea"/>
                    <a:cs typeface="+mn-cs"/>
                  </a:rPr>
                  <a:t>(T, S) </a:t>
                </a:r>
                <a:r>
                  <a:rPr lang="en-US" altLang="zh-TW" sz="1200" b="0" i="0" kern="1200" dirty="0" smtClean="0">
                    <a:solidFill>
                      <a:schemeClr val="tx1"/>
                    </a:solidFill>
                    <a:effectLst/>
                    <a:latin typeface="+mn-lt"/>
                    <a:ea typeface="+mn-ea"/>
                    <a:cs typeface="+mn-cs"/>
                  </a:rPr>
                  <a:t>diagram.</a:t>
                </a:r>
                <a:r>
                  <a:rPr lang="en-US" altLang="zh-TW" sz="1200" b="0" i="0" kern="1200" baseline="0" dirty="0" smtClean="0">
                    <a:solidFill>
                      <a:schemeClr val="tx1"/>
                    </a:solidFill>
                    <a:effectLst/>
                    <a:latin typeface="+mn-lt"/>
                    <a:ea typeface="+mn-ea"/>
                    <a:cs typeface="+mn-cs"/>
                  </a:rPr>
                  <a:t> </a:t>
                </a:r>
                <a:r>
                  <a:rPr lang="en-US" altLang="zh-TW" dirty="0" smtClean="0"/>
                  <a:t>So spiciness can be viewed as potential</a:t>
                </a:r>
                <a:r>
                  <a:rPr lang="en-US" altLang="zh-TW" sz="1200" b="0" i="0" kern="1200" dirty="0" smtClean="0">
                    <a:solidFill>
                      <a:schemeClr val="tx1"/>
                    </a:solidFill>
                    <a:effectLst/>
                    <a:latin typeface="+mn-lt"/>
                    <a:ea typeface="+mn-ea"/>
                    <a:cs typeface="+mn-cs"/>
                  </a:rPr>
                  <a:t> temperature and salinity of</a:t>
                </a:r>
                <a:r>
                  <a:rPr lang="en-US" altLang="zh-TW" sz="1200" b="0" i="0" kern="1200" baseline="0" dirty="0" smtClean="0">
                    <a:solidFill>
                      <a:schemeClr val="tx1"/>
                    </a:solidFill>
                    <a:effectLst/>
                    <a:latin typeface="+mn-lt"/>
                    <a:ea typeface="+mn-ea"/>
                    <a:cs typeface="+mn-cs"/>
                  </a:rPr>
                  <a:t> seawater at a given </a:t>
                </a:r>
                <a:r>
                  <a:rPr lang="en-US" altLang="zh-TW" sz="1200" b="0" i="0" kern="1200" dirty="0" err="1" smtClean="0">
                    <a:solidFill>
                      <a:schemeClr val="tx1"/>
                    </a:solidFill>
                    <a:effectLst/>
                    <a:latin typeface="+mn-lt"/>
                    <a:ea typeface="+mn-ea"/>
                    <a:cs typeface="+mn-cs"/>
                  </a:rPr>
                  <a:t>isopycnals</a:t>
                </a:r>
                <a:r>
                  <a:rPr lang="en-US" altLang="zh-TW" sz="1200" b="0" i="0" kern="1200" dirty="0" smtClean="0">
                    <a:solidFill>
                      <a:schemeClr val="tx1"/>
                    </a:solidFill>
                    <a:effectLst/>
                    <a:latin typeface="+mn-lt"/>
                    <a:ea typeface="+mn-ea"/>
                    <a:cs typeface="+mn-cs"/>
                  </a:rPr>
                  <a:t> surface. Correspondingly, density-compensated </a:t>
                </a:r>
                <a:r>
                  <a:rPr lang="en-US" altLang="zh-TW" sz="1200" b="0" i="0" kern="1200" dirty="0" err="1" smtClean="0">
                    <a:solidFill>
                      <a:schemeClr val="tx1"/>
                    </a:solidFill>
                    <a:effectLst/>
                    <a:latin typeface="+mn-lt"/>
                    <a:ea typeface="+mn-ea"/>
                    <a:cs typeface="+mn-cs"/>
                  </a:rPr>
                  <a:t>isopycnal</a:t>
                </a:r>
                <a:r>
                  <a:rPr lang="en-US" altLang="zh-TW" sz="1200" b="0" i="0" kern="1200" dirty="0" smtClean="0">
                    <a:solidFill>
                      <a:schemeClr val="tx1"/>
                    </a:solidFill>
                    <a:effectLst/>
                    <a:latin typeface="+mn-lt"/>
                    <a:ea typeface="+mn-ea"/>
                    <a:cs typeface="+mn-cs"/>
                  </a:rPr>
                  <a:t> temperature and salinity variability is referred to as spiciness variability. Positive (warm, salty) and negative (cold, fresh).</a:t>
                </a:r>
                <a:r>
                  <a:rPr lang="en-US" altLang="zh-TW" sz="1200" b="0" i="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i="0" kern="1200" dirty="0" smtClean="0">
                    <a:solidFill>
                      <a:schemeClr val="tx1"/>
                    </a:solidFill>
                    <a:effectLst/>
                    <a:latin typeface="+mn-lt"/>
                    <a:ea typeface="+mn-ea"/>
                    <a:cs typeface="+mn-cs"/>
                  </a:rPr>
                  <a:t>2. Schneider </a:t>
                </a:r>
                <a:r>
                  <a:rPr lang="en-US" altLang="zh-TW" sz="1200" b="1" i="0" kern="1200" dirty="0" smtClean="0">
                    <a:solidFill>
                      <a:schemeClr val="tx1"/>
                    </a:solidFill>
                    <a:effectLst/>
                    <a:latin typeface="+mn-lt"/>
                    <a:ea typeface="+mn-ea"/>
                    <a:cs typeface="+mn-cs"/>
                  </a:rPr>
                  <a:t>et al.1998’s </a:t>
                </a:r>
                <a:r>
                  <a:rPr lang="en-US" altLang="zh-TW" sz="1200" b="0" i="0" kern="1200" dirty="0" smtClean="0">
                    <a:solidFill>
                      <a:schemeClr val="tx1"/>
                    </a:solidFill>
                    <a:effectLst/>
                    <a:latin typeface="+mn-lt"/>
                    <a:ea typeface="+mn-ea"/>
                    <a:cs typeface="+mn-cs"/>
                  </a:rPr>
                  <a:t>study</a:t>
                </a:r>
                <a:r>
                  <a:rPr lang="en-US" altLang="zh-TW" sz="1200" b="0" i="0" kern="1200" baseline="0" dirty="0" smtClean="0">
                    <a:solidFill>
                      <a:schemeClr val="tx1"/>
                    </a:solidFill>
                    <a:effectLst/>
                    <a:latin typeface="+mn-lt"/>
                    <a:ea typeface="+mn-ea"/>
                    <a:cs typeface="+mn-cs"/>
                  </a:rPr>
                  <a:t> showed that anomalies which are originated from the central North Pacific can transport to the western subtropical Pacific </a:t>
                </a:r>
                <a:r>
                  <a:rPr lang="en-US" altLang="zh-TW" sz="1200" b="0" i="0" kern="1200" dirty="0" smtClean="0">
                    <a:solidFill>
                      <a:schemeClr val="tx1"/>
                    </a:solidFill>
                    <a:effectLst/>
                    <a:latin typeface="+mn-lt"/>
                    <a:ea typeface="+mn-ea"/>
                    <a:cs typeface="+mn-cs"/>
                  </a:rPr>
                  <a:t>along isopleths of average potential vorticity</a:t>
                </a:r>
                <a:r>
                  <a:rPr lang="en-US" altLang="zh-TW" sz="1200" b="0" i="0" kern="1200" baseline="0" dirty="0" smtClean="0">
                    <a:solidFill>
                      <a:schemeClr val="tx1"/>
                    </a:solidFill>
                    <a:effectLst/>
                    <a:latin typeface="+mn-lt"/>
                    <a:ea typeface="+mn-ea"/>
                    <a:cs typeface="+mn-cs"/>
                  </a:rPr>
                  <a:t>. </a:t>
                </a:r>
                <a:endParaRPr lang="en-US" altLang="zh-TW"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3. In </a:t>
                </a:r>
                <a:r>
                  <a:rPr lang="en-US" altLang="zh-TW" dirty="0" smtClean="0"/>
                  <a:t>addition, t</a:t>
                </a:r>
                <a:r>
                  <a:rPr lang="en-US" altLang="zh-TW" sz="1200" b="0" i="0" kern="1200" dirty="0" smtClean="0">
                    <a:solidFill>
                      <a:schemeClr val="tx1"/>
                    </a:solidFill>
                    <a:effectLst/>
                    <a:latin typeface="+mn-lt"/>
                    <a:ea typeface="+mn-ea"/>
                    <a:cs typeface="+mn-cs"/>
                  </a:rPr>
                  <a:t>he study also provide no evidence that the thermal anomalies further</a:t>
                </a:r>
                <a:r>
                  <a:rPr lang="en-US" altLang="zh-TW" sz="1200" b="0" i="0" kern="1200" baseline="0" dirty="0" smtClean="0">
                    <a:solidFill>
                      <a:schemeClr val="tx1"/>
                    </a:solidFill>
                    <a:effectLst/>
                    <a:latin typeface="+mn-lt"/>
                    <a:ea typeface="+mn-ea"/>
                    <a:cs typeface="+mn-cs"/>
                  </a:rPr>
                  <a:t> reach the equator or </a:t>
                </a:r>
                <a:r>
                  <a:rPr lang="en-US" altLang="zh-TW" sz="1200" b="0" i="0" kern="1200" dirty="0" smtClean="0">
                    <a:solidFill>
                      <a:schemeClr val="tx1"/>
                    </a:solidFill>
                    <a:effectLst/>
                    <a:latin typeface="+mn-lt"/>
                    <a:ea typeface="+mn-ea"/>
                    <a:cs typeface="+mn-cs"/>
                  </a:rPr>
                  <a:t>return to the </a:t>
                </a:r>
                <a:r>
                  <a:rPr lang="en-US" altLang="zh-TW" sz="1200" b="0" i="0" kern="1200" dirty="0" err="1" smtClean="0">
                    <a:solidFill>
                      <a:schemeClr val="tx1"/>
                    </a:solidFill>
                    <a:effectLst/>
                    <a:latin typeface="+mn-lt"/>
                    <a:ea typeface="+mn-ea"/>
                    <a:cs typeface="+mn-cs"/>
                  </a:rPr>
                  <a:t>midlatitudes</a:t>
                </a:r>
                <a:r>
                  <a:rPr lang="en-US" altLang="zh-TW" sz="1200" b="0" i="0" kern="1200" dirty="0" smtClean="0">
                    <a:solidFill>
                      <a:schemeClr val="tx1"/>
                    </a:solidFill>
                    <a:effectLst/>
                    <a:latin typeface="+mn-lt"/>
                    <a:ea typeface="+mn-ea"/>
                    <a:cs typeface="+mn-cs"/>
                  </a:rPr>
                  <a:t> via the western boundary current.</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This, however, might be due to the optimal interpolation used in preparation of the </a:t>
                </a:r>
                <a:r>
                  <a:rPr lang="en-US" altLang="zh-TW" sz="1200" b="0" i="0" kern="1200" dirty="0" err="1" smtClean="0">
                    <a:solidFill>
                      <a:schemeClr val="tx1"/>
                    </a:solidFill>
                    <a:effectLst/>
                    <a:latin typeface="+mn-lt"/>
                    <a:ea typeface="+mn-ea"/>
                    <a:cs typeface="+mn-cs"/>
                  </a:rPr>
                  <a:t>dateset</a:t>
                </a:r>
                <a:r>
                  <a:rPr lang="en-US" altLang="zh-TW" sz="1200" b="0" i="0" kern="1200" dirty="0" smtClean="0">
                    <a:solidFill>
                      <a:schemeClr val="tx1"/>
                    </a:solidFill>
                    <a:effectLst/>
                    <a:latin typeface="+mn-lt"/>
                    <a:ea typeface="+mn-ea"/>
                    <a:cs typeface="+mn-cs"/>
                  </a:rPr>
                  <a:t> (White 1995) that discriminates against small spatial scales such as might be expected from changes of temperature and transport of the western boundary current</a:t>
                </a:r>
                <a:r>
                  <a:rPr lang="en-US" altLang="zh-TW" dirty="0" smtClean="0"/>
                  <a:t> </a:t>
                </a:r>
                <a:br>
                  <a:rPr lang="en-US" altLang="zh-TW" dirty="0" smtClean="0"/>
                </a:br>
                <a:r>
                  <a:rPr lang="en-US" altLang="zh-TW" b="1" dirty="0" smtClean="0"/>
                  <a:t>Taguchi and Schneider 2014’s </a:t>
                </a:r>
                <a:r>
                  <a:rPr lang="en-US" altLang="zh-TW" b="0" dirty="0" smtClean="0"/>
                  <a:t>study showed</a:t>
                </a:r>
                <a:r>
                  <a:rPr lang="en-US" altLang="zh-TW" sz="1200" b="0" i="0" kern="1200" dirty="0" smtClean="0">
                    <a:solidFill>
                      <a:schemeClr val="tx1"/>
                    </a:solidFill>
                    <a:effectLst/>
                    <a:latin typeface="+mn-lt"/>
                    <a:ea typeface="+mn-ea"/>
                    <a:cs typeface="+mn-cs"/>
                  </a:rPr>
                  <a:t> that the eastward propagation of temperature anomalies are dominated by the spiciness contribution. This</a:t>
                </a:r>
                <a:r>
                  <a:rPr lang="en-US" altLang="zh-TW" sz="1200" b="0" i="0" kern="1200" baseline="0" dirty="0" smtClean="0">
                    <a:solidFill>
                      <a:schemeClr val="tx1"/>
                    </a:solidFill>
                    <a:effectLst/>
                    <a:latin typeface="+mn-lt"/>
                    <a:ea typeface="+mn-ea"/>
                    <a:cs typeface="+mn-cs"/>
                  </a:rPr>
                  <a:t> spiciness can be formed because of the </a:t>
                </a:r>
                <a:r>
                  <a:rPr lang="en-US" altLang="zh-TW" sz="1200" b="0" i="0" kern="1200" dirty="0" err="1" smtClean="0">
                    <a:solidFill>
                      <a:schemeClr val="tx1"/>
                    </a:solidFill>
                    <a:effectLst/>
                    <a:latin typeface="+mn-lt"/>
                    <a:ea typeface="+mn-ea"/>
                    <a:cs typeface="+mn-cs"/>
                  </a:rPr>
                  <a:t>the</a:t>
                </a:r>
                <a:r>
                  <a:rPr lang="en-US" altLang="zh-TW" sz="1200" b="0" i="0" kern="1200" dirty="0" smtClean="0">
                    <a:solidFill>
                      <a:schemeClr val="tx1"/>
                    </a:solidFill>
                    <a:effectLst/>
                    <a:latin typeface="+mn-lt"/>
                    <a:ea typeface="+mn-ea"/>
                    <a:cs typeface="+mn-cs"/>
                  </a:rPr>
                  <a:t> arrival of wind-forced, westward-propagating equivalent </a:t>
                </a:r>
                <a:r>
                  <a:rPr lang="en-US" altLang="zh-TW" sz="1200" b="0" i="0" kern="1200" dirty="0" err="1" smtClean="0">
                    <a:solidFill>
                      <a:schemeClr val="tx1"/>
                    </a:solidFill>
                    <a:effectLst/>
                    <a:latin typeface="+mn-lt"/>
                    <a:ea typeface="+mn-ea"/>
                    <a:cs typeface="+mn-cs"/>
                  </a:rPr>
                  <a:t>barotropic</a:t>
                </a:r>
                <a:r>
                  <a:rPr lang="en-US" altLang="zh-TW" sz="1200" b="0" i="0" kern="1200" dirty="0" smtClean="0">
                    <a:solidFill>
                      <a:schemeClr val="tx1"/>
                    </a:solidFill>
                    <a:effectLst/>
                    <a:latin typeface="+mn-lt"/>
                    <a:ea typeface="+mn-ea"/>
                    <a:cs typeface="+mn-cs"/>
                  </a:rPr>
                  <a:t> </a:t>
                </a:r>
                <a:r>
                  <a:rPr lang="en-US" altLang="zh-TW" sz="1200" b="0" i="0" kern="1200" dirty="0" err="1" smtClean="0">
                    <a:solidFill>
                      <a:schemeClr val="tx1"/>
                    </a:solidFill>
                    <a:effectLst/>
                    <a:latin typeface="+mn-lt"/>
                    <a:ea typeface="+mn-ea"/>
                    <a:cs typeface="+mn-cs"/>
                  </a:rPr>
                  <a:t>Rossby</a:t>
                </a:r>
                <a:r>
                  <a:rPr lang="en-US" altLang="zh-TW" sz="1200" b="0" i="0" kern="1200" dirty="0" smtClean="0">
                    <a:solidFill>
                      <a:schemeClr val="tx1"/>
                    </a:solidFill>
                    <a:effectLst/>
                    <a:latin typeface="+mn-lt"/>
                    <a:ea typeface="+mn-ea"/>
                    <a:cs typeface="+mn-cs"/>
                  </a:rPr>
                  <a:t> waves at the western boundary causes a </a:t>
                </a:r>
                <a:r>
                  <a:rPr lang="en-US" altLang="zh-TW" sz="1200" b="0" i="0" kern="1200" dirty="0" err="1" smtClean="0">
                    <a:solidFill>
                      <a:schemeClr val="tx1"/>
                    </a:solidFill>
                    <a:effectLst/>
                    <a:latin typeface="+mn-lt"/>
                    <a:ea typeface="+mn-ea"/>
                    <a:cs typeface="+mn-cs"/>
                  </a:rPr>
                  <a:t>meridional</a:t>
                </a:r>
                <a:r>
                  <a:rPr lang="en-US" altLang="zh-TW" sz="1200" b="0" i="0" kern="1200" dirty="0" smtClean="0">
                    <a:solidFill>
                      <a:schemeClr val="tx1"/>
                    </a:solidFill>
                    <a:effectLst/>
                    <a:latin typeface="+mn-lt"/>
                    <a:ea typeface="+mn-ea"/>
                    <a:cs typeface="+mn-cs"/>
                  </a:rPr>
                  <a:t> shift of the gyre boundary in the Kuroshio–</a:t>
                </a:r>
                <a:r>
                  <a:rPr lang="en-US" altLang="zh-TW" sz="1200" b="0" i="0" kern="1200" dirty="0" err="1" smtClean="0">
                    <a:solidFill>
                      <a:schemeClr val="tx1"/>
                    </a:solidFill>
                    <a:effectLst/>
                    <a:latin typeface="+mn-lt"/>
                    <a:ea typeface="+mn-ea"/>
                    <a:cs typeface="+mn-cs"/>
                  </a:rPr>
                  <a:t>Oyashio</a:t>
                </a:r>
                <a:r>
                  <a:rPr lang="en-US" altLang="zh-TW" sz="1200" b="0" i="0" kern="1200" dirty="0" smtClean="0">
                    <a:solidFill>
                      <a:schemeClr val="tx1"/>
                    </a:solidFill>
                    <a:effectLst/>
                    <a:latin typeface="+mn-lt"/>
                    <a:ea typeface="+mn-ea"/>
                    <a:cs typeface="+mn-cs"/>
                  </a:rPr>
                  <a:t> Extension (KOE) region and</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large </a:t>
                </a:r>
                <a:r>
                  <a:rPr lang="en-US" altLang="zh-TW" sz="1200" b="0" i="0" kern="1200" dirty="0" err="1" smtClean="0">
                    <a:solidFill>
                      <a:schemeClr val="tx1"/>
                    </a:solidFill>
                    <a:effectLst/>
                    <a:latin typeface="+mn-lt"/>
                    <a:ea typeface="+mn-ea"/>
                    <a:cs typeface="+mn-cs"/>
                  </a:rPr>
                  <a:t>meridional</a:t>
                </a:r>
                <a:r>
                  <a:rPr lang="en-US" altLang="zh-TW" sz="1200" b="0" i="0" kern="1200" dirty="0" smtClean="0">
                    <a:solidFill>
                      <a:schemeClr val="tx1"/>
                    </a:solidFill>
                    <a:effectLst/>
                    <a:latin typeface="+mn-lt"/>
                    <a:ea typeface="+mn-ea"/>
                    <a:cs typeface="+mn-cs"/>
                  </a:rPr>
                  <a:t> spiciness gradients</a:t>
                </a:r>
                <a:r>
                  <a:rPr lang="en-US" altLang="zh-TW" sz="1200" b="0" i="0" kern="1200" baseline="0" dirty="0" smtClean="0">
                    <a:solidFill>
                      <a:schemeClr val="tx1"/>
                    </a:solidFill>
                    <a:effectLst/>
                    <a:latin typeface="+mn-lt"/>
                    <a:ea typeface="+mn-ea"/>
                    <a:cs typeface="+mn-cs"/>
                  </a:rPr>
                  <a:t> in the subarctic frontal zone. </a:t>
                </a:r>
                <a:r>
                  <a:rPr lang="en-US" altLang="zh-TW" sz="1200" b="1" i="0" kern="1200" baseline="0" dirty="0" smtClean="0">
                    <a:solidFill>
                      <a:schemeClr val="tx1"/>
                    </a:solidFill>
                    <a:effectLst/>
                    <a:latin typeface="+mn-lt"/>
                    <a:ea typeface="+mn-ea"/>
                    <a:cs typeface="+mn-cs"/>
                  </a:rPr>
                  <a:t>(Central and right figure)</a:t>
                </a:r>
                <a:endParaRPr lang="en-US" altLang="zh-TW"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1" dirty="0" smtClean="0"/>
                  <a:t>From the two studies above,</a:t>
                </a:r>
                <a:r>
                  <a:rPr lang="en-US" altLang="zh-TW" b="1" baseline="0" dirty="0" smtClean="0"/>
                  <a:t> further intensive study should be performed to clarify and thoroughly solve the issues remain: </a:t>
                </a:r>
              </a:p>
              <a:p>
                <a:pPr marL="457200" indent="-457200">
                  <a:buAutoNum type="arabicPeriod"/>
                </a:pPr>
                <a:r>
                  <a:rPr lang="en-US" altLang="zh-TW" sz="1200" b="1" dirty="0" smtClean="0">
                    <a:latin typeface="Times New Roman" panose="02020603050405020304" pitchFamily="18" charset="0"/>
                    <a:cs typeface="Times New Roman" panose="02020603050405020304" pitchFamily="18" charset="0"/>
                  </a:rPr>
                  <a:t>How to quantify the role of eddy fluxes to eastern NP spiciness anomalies? Can it further </a:t>
                </a:r>
                <a:r>
                  <a:rPr lang="en-US" altLang="zh-TW" sz="1200" b="1" dirty="0" err="1" smtClean="0">
                    <a:latin typeface="Times New Roman" panose="02020603050405020304" pitchFamily="18" charset="0"/>
                    <a:cs typeface="Times New Roman" panose="02020603050405020304" pitchFamily="18" charset="0"/>
                  </a:rPr>
                  <a:t>advect</a:t>
                </a:r>
                <a:r>
                  <a:rPr lang="en-US" altLang="zh-TW" sz="1200" b="1" dirty="0" smtClean="0">
                    <a:latin typeface="Times New Roman" panose="02020603050405020304" pitchFamily="18" charset="0"/>
                    <a:cs typeface="Times New Roman" panose="02020603050405020304" pitchFamily="18" charset="0"/>
                  </a:rPr>
                  <a:t> southward and affect equatorial climate?</a:t>
                </a:r>
              </a:p>
              <a:p>
                <a:pPr marL="457200" indent="-457200">
                  <a:buAutoNum type="arabicPeriod"/>
                </a:pPr>
                <a:r>
                  <a:rPr lang="en-US" altLang="zh-TW" sz="1200" b="1" dirty="0" smtClean="0">
                    <a:latin typeface="Times New Roman" panose="02020603050405020304" pitchFamily="18" charset="0"/>
                    <a:cs typeface="Times New Roman" panose="02020603050405020304" pitchFamily="18" charset="0"/>
                  </a:rPr>
                  <a:t>Can mesoscale eddy affect </a:t>
                </a:r>
                <a:r>
                  <a:rPr lang="en-US" altLang="zh-TW" sz="1200" b="1" dirty="0" err="1" smtClean="0">
                    <a:latin typeface="Times New Roman" panose="02020603050405020304" pitchFamily="18" charset="0"/>
                    <a:cs typeface="Times New Roman" panose="02020603050405020304" pitchFamily="18" charset="0"/>
                  </a:rPr>
                  <a:t>meridional</a:t>
                </a:r>
                <a:r>
                  <a:rPr lang="en-US" altLang="zh-TW" sz="1200" b="1" dirty="0" smtClean="0">
                    <a:latin typeface="Times New Roman" panose="02020603050405020304" pitchFamily="18" charset="0"/>
                    <a:cs typeface="Times New Roman" panose="02020603050405020304" pitchFamily="18" charset="0"/>
                  </a:rPr>
                  <a:t> gradients in T and S fields across SAFZ? What is the link between the </a:t>
                </a:r>
                <a:r>
                  <a:rPr lang="en-US" altLang="zh-TW" sz="1200" b="1" dirty="0" err="1" smtClean="0">
                    <a:latin typeface="Times New Roman" panose="02020603050405020304" pitchFamily="18" charset="0"/>
                    <a:cs typeface="Times New Roman" panose="02020603050405020304" pitchFamily="18" charset="0"/>
                  </a:rPr>
                  <a:t>Rossby</a:t>
                </a:r>
                <a:r>
                  <a:rPr lang="en-US" altLang="zh-TW" sz="1200" b="1" dirty="0" smtClean="0">
                    <a:latin typeface="Times New Roman" panose="02020603050405020304" pitchFamily="18" charset="0"/>
                    <a:cs typeface="Times New Roman" panose="02020603050405020304" pitchFamily="18" charset="0"/>
                  </a:rPr>
                  <a:t> wave (at higher </a:t>
                </a:r>
                <a:r>
                  <a:rPr lang="en-US" altLang="zh-TW" sz="1200" b="1" dirty="0" err="1" smtClean="0">
                    <a:latin typeface="Times New Roman" panose="02020603050405020304" pitchFamily="18" charset="0"/>
                    <a:cs typeface="Times New Roman" panose="02020603050405020304" pitchFamily="18" charset="0"/>
                  </a:rPr>
                  <a:t>baroclinic</a:t>
                </a:r>
                <a:r>
                  <a:rPr lang="en-US" altLang="zh-TW" sz="1200" b="1" dirty="0" smtClean="0">
                    <a:latin typeface="Times New Roman" panose="02020603050405020304" pitchFamily="18" charset="0"/>
                    <a:cs typeface="Times New Roman" panose="02020603050405020304" pitchFamily="18" charset="0"/>
                  </a:rPr>
                  <a:t> mode) and spiciness in the NP? How it affect the mode water variability?</a:t>
                </a:r>
              </a:p>
              <a:p>
                <a:pPr marL="457200" indent="-457200">
                  <a:buAutoNum type="arabicPeriod"/>
                </a:pPr>
                <a:r>
                  <a:rPr lang="en-US" altLang="zh-TW" sz="1200" b="1" dirty="0" smtClean="0">
                    <a:latin typeface="Times New Roman" panose="02020603050405020304" pitchFamily="18" charset="0"/>
                    <a:cs typeface="Times New Roman" panose="02020603050405020304" pitchFamily="18" charset="0"/>
                  </a:rPr>
                  <a:t>Are the thermal anomalies salinity-compensated or higher mode </a:t>
                </a:r>
                <a:r>
                  <a:rPr lang="en-US" altLang="zh-TW" sz="1200" b="1" dirty="0" err="1" smtClean="0">
                    <a:latin typeface="Times New Roman" panose="02020603050405020304" pitchFamily="18" charset="0"/>
                    <a:cs typeface="Times New Roman" panose="02020603050405020304" pitchFamily="18" charset="0"/>
                  </a:rPr>
                  <a:t>baroclinic</a:t>
                </a:r>
                <a:r>
                  <a:rPr lang="en-US" altLang="zh-TW" sz="1200" b="1" dirty="0" smtClean="0">
                    <a:latin typeface="Times New Roman" panose="02020603050405020304" pitchFamily="18" charset="0"/>
                    <a:cs typeface="Times New Roman" panose="02020603050405020304" pitchFamily="18" charset="0"/>
                  </a:rPr>
                  <a:t> waves?</a:t>
                </a:r>
                <a:endParaRPr lang="zh-TW" altLang="en-US" sz="1200" b="1"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1" dirty="0" smtClean="0"/>
                  <a:t/>
                </a:r>
                <a:br>
                  <a:rPr lang="en-US" altLang="zh-TW" b="1" dirty="0" smtClean="0"/>
                </a:br>
                <a:endParaRPr lang="en-US" altLang="zh-TW"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1" i="0" kern="1200" dirty="0" smtClean="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As illustrated in left figure, the power decreases as </a:t>
                </a:r>
                <a:r>
                  <a:rPr lang="zh-TW" altLang="en-US" sz="1200" b="0" i="0" kern="1200" smtClean="0">
                    <a:solidFill>
                      <a:schemeClr val="tx1"/>
                    </a:solidFill>
                    <a:effectLst/>
                    <a:latin typeface="Cambria Math" panose="02040503050406030204" pitchFamily="18" charset="0"/>
                    <a:ea typeface="+mn-ea"/>
                    <a:cs typeface="+mn-cs"/>
                  </a:rPr>
                  <a:t>𝜔</a:t>
                </a:r>
                <a:r>
                  <a:rPr lang="en-US" altLang="zh-TW" sz="1200" b="0" i="0" kern="1200" smtClean="0">
                    <a:solidFill>
                      <a:schemeClr val="tx1"/>
                    </a:solidFill>
                    <a:effectLst/>
                    <a:latin typeface="Cambria Math" panose="02040503050406030204" pitchFamily="18" charset="0"/>
                    <a:ea typeface="+mn-ea"/>
                    <a:cs typeface="+mn-cs"/>
                  </a:rPr>
                  <a:t>^(−2)</a:t>
                </a:r>
                <a:r>
                  <a:rPr lang="en-US" altLang="zh-TW" sz="1200" b="0" i="0" kern="1200" dirty="0" smtClean="0">
                    <a:solidFill>
                      <a:schemeClr val="tx1"/>
                    </a:solidFill>
                    <a:effectLst/>
                    <a:latin typeface="+mn-lt"/>
                    <a:ea typeface="+mn-ea"/>
                    <a:cs typeface="+mn-cs"/>
                  </a:rPr>
                  <a:t> at high frequency with a level that does not depend on the longitude and it flattens at low frequency</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at a level that increases with the distance from the eastern boundary</a:t>
                </a:r>
                <a:r>
                  <a:rPr lang="en-US" altLang="zh-TW" dirty="0" smtClean="0"/>
                  <a:t> </a:t>
                </a:r>
              </a:p>
              <a:p>
                <a:r>
                  <a:rPr lang="en-US" altLang="zh-TW" sz="1200" b="0" i="0" kern="1200" dirty="0" smtClean="0">
                    <a:solidFill>
                      <a:schemeClr val="tx1"/>
                    </a:solidFill>
                    <a:effectLst/>
                    <a:latin typeface="+mn-lt"/>
                    <a:ea typeface="+mn-ea"/>
                    <a:cs typeface="+mn-cs"/>
                  </a:rPr>
                  <a:t>Right figure shows the </a:t>
                </a:r>
                <a:r>
                  <a:rPr lang="en-US" altLang="zh-TW" sz="1200" b="0" i="1" kern="1200" dirty="0" err="1" smtClean="0">
                    <a:solidFill>
                      <a:schemeClr val="tx1"/>
                    </a:solidFill>
                    <a:effectLst/>
                    <a:latin typeface="+mn-lt"/>
                    <a:ea typeface="+mn-ea"/>
                    <a:cs typeface="+mn-cs"/>
                  </a:rPr>
                  <a:t>p</a:t>
                </a:r>
                <a:r>
                  <a:rPr lang="en-US" altLang="zh-TW" sz="1200" b="0" i="1" kern="1200" baseline="-25000" dirty="0" err="1" smtClean="0">
                    <a:solidFill>
                      <a:schemeClr val="tx1"/>
                    </a:solidFill>
                    <a:effectLst/>
                    <a:latin typeface="+mn-lt"/>
                    <a:ea typeface="+mn-ea"/>
                    <a:cs typeface="+mn-cs"/>
                  </a:rPr>
                  <a:t>bc</a:t>
                </a:r>
                <a:r>
                  <a:rPr lang="en-US" altLang="zh-TW" sz="1200" b="0" i="0" kern="1200" dirty="0" smtClean="0">
                    <a:solidFill>
                      <a:schemeClr val="tx1"/>
                    </a:solidFill>
                    <a:effectLst/>
                    <a:latin typeface="+mn-lt"/>
                    <a:ea typeface="+mn-ea"/>
                    <a:cs typeface="+mn-cs"/>
                  </a:rPr>
                  <a:t>-power in three frequency bands centered around 0.05, 0.1, and 0.2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as a function of longitude. In each case the power rapidly increases with increasing</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distance from the eastern boundary, peaks, and then</a:t>
                </a:r>
                <a:r>
                  <a:rPr lang="en-US" altLang="zh-TW" dirty="0" smtClean="0"/>
                  <a:t> </a:t>
                </a:r>
                <a:r>
                  <a:rPr lang="en-US" altLang="zh-TW" sz="1200" b="0" i="0" kern="1200" dirty="0" smtClean="0">
                    <a:solidFill>
                      <a:schemeClr val="tx1"/>
                    </a:solidFill>
                    <a:effectLst/>
                    <a:latin typeface="+mn-lt"/>
                    <a:ea typeface="+mn-ea"/>
                    <a:cs typeface="+mn-cs"/>
                  </a:rPr>
                  <a:t>decreases westward. The agreement with the model predictions is very good at 0.2 and 0.1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while at 0.05</a:t>
                </a:r>
                <a:br>
                  <a:rPr lang="en-US" altLang="zh-TW" sz="1200" b="0" i="0" kern="1200" dirty="0" smtClean="0">
                    <a:solidFill>
                      <a:schemeClr val="tx1"/>
                    </a:solidFill>
                    <a:effectLst/>
                    <a:latin typeface="+mn-lt"/>
                    <a:ea typeface="+mn-ea"/>
                    <a:cs typeface="+mn-cs"/>
                  </a:rPr>
                </a:b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the predicted peak is three times too high and is found much farther westward (near 90W)</a:t>
                </a:r>
                <a:r>
                  <a:rPr lang="en-US" altLang="zh-TW" dirty="0" smtClean="0"/>
                  <a:t> </a:t>
                </a:r>
              </a:p>
              <a:p>
                <a:r>
                  <a:rPr lang="en-US" altLang="zh-TW" sz="1200" b="0" i="0" kern="1200" dirty="0" smtClean="0">
                    <a:solidFill>
                      <a:schemeClr val="tx1"/>
                    </a:solidFill>
                    <a:effectLst/>
                    <a:latin typeface="+mn-lt"/>
                    <a:ea typeface="+mn-ea"/>
                    <a:cs typeface="+mn-cs"/>
                  </a:rPr>
                  <a:t>Even if the stochastic forcing does not vary with space, variability in different regions can exhibit different spectral peaks. Consequently, there is no single preferred</a:t>
                </a:r>
                <a:r>
                  <a:rPr lang="en-US" altLang="zh-TW" dirty="0" smtClean="0"/>
                  <a:t> </a:t>
                </a:r>
                <a:r>
                  <a:rPr lang="en-US" altLang="zh-TW" sz="1200" b="0" i="0" kern="1200" dirty="0" smtClean="0">
                    <a:solidFill>
                      <a:schemeClr val="tx1"/>
                    </a:solidFill>
                    <a:effectLst/>
                    <a:latin typeface="+mn-lt"/>
                    <a:ea typeface="+mn-ea"/>
                    <a:cs typeface="+mn-cs"/>
                  </a:rPr>
                  <a:t>oscillation time scale over the basin</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18</a:t>
            </a:fld>
            <a:endParaRPr lang="zh-TW" altLang="en-US"/>
          </a:p>
        </p:txBody>
      </p:sp>
    </p:spTree>
    <p:extLst>
      <p:ext uri="{BB962C8B-B14F-4D97-AF65-F5344CB8AC3E}">
        <p14:creationId xmlns:p14="http://schemas.microsoft.com/office/powerpoint/2010/main" val="2095325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t/>
                </a:r>
                <a:br>
                  <a:rPr lang="en-US" altLang="zh-TW" dirty="0" smtClean="0"/>
                </a:br>
                <a:r>
                  <a:rPr lang="en-US" altLang="zh-TW" sz="1200" cap="none" dirty="0" smtClean="0">
                    <a:latin typeface="Times New Roman" panose="02020603050405020304" pitchFamily="18" charset="0"/>
                    <a:cs typeface="Times New Roman" panose="02020603050405020304" pitchFamily="18" charset="0"/>
                  </a:rPr>
                  <a:t>diagnose and characterize the decadal variability of subsurface anomalies associated with spiciness</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mc:Choice>
        <mc:Fallback xmlns="">
          <p:sp>
            <p:nvSpPr>
              <p:cNvPr id="3" name="Notes Placeholder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As illustrated in left figure, the power decreases as </a:t>
                </a:r>
                <a:r>
                  <a:rPr lang="zh-TW" altLang="en-US" sz="1200" b="0" i="0" kern="1200" smtClean="0">
                    <a:solidFill>
                      <a:schemeClr val="tx1"/>
                    </a:solidFill>
                    <a:effectLst/>
                    <a:latin typeface="Cambria Math" panose="02040503050406030204" pitchFamily="18" charset="0"/>
                    <a:ea typeface="+mn-ea"/>
                    <a:cs typeface="+mn-cs"/>
                  </a:rPr>
                  <a:t>𝜔</a:t>
                </a:r>
                <a:r>
                  <a:rPr lang="en-US" altLang="zh-TW" sz="1200" b="0" i="0" kern="1200" smtClean="0">
                    <a:solidFill>
                      <a:schemeClr val="tx1"/>
                    </a:solidFill>
                    <a:effectLst/>
                    <a:latin typeface="Cambria Math" panose="02040503050406030204" pitchFamily="18" charset="0"/>
                    <a:ea typeface="+mn-ea"/>
                    <a:cs typeface="+mn-cs"/>
                  </a:rPr>
                  <a:t>^(−2)</a:t>
                </a:r>
                <a:r>
                  <a:rPr lang="en-US" altLang="zh-TW" sz="1200" b="0" i="0" kern="1200" dirty="0" smtClean="0">
                    <a:solidFill>
                      <a:schemeClr val="tx1"/>
                    </a:solidFill>
                    <a:effectLst/>
                    <a:latin typeface="+mn-lt"/>
                    <a:ea typeface="+mn-ea"/>
                    <a:cs typeface="+mn-cs"/>
                  </a:rPr>
                  <a:t> at high frequency with a level that does not depend on the longitude and it flattens at low frequency</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at a level that increases with the distance from the eastern boundary</a:t>
                </a:r>
                <a:r>
                  <a:rPr lang="en-US" altLang="zh-TW" dirty="0" smtClean="0"/>
                  <a:t> </a:t>
                </a:r>
              </a:p>
              <a:p>
                <a:r>
                  <a:rPr lang="en-US" altLang="zh-TW" sz="1200" b="0" i="0" kern="1200" dirty="0" smtClean="0">
                    <a:solidFill>
                      <a:schemeClr val="tx1"/>
                    </a:solidFill>
                    <a:effectLst/>
                    <a:latin typeface="+mn-lt"/>
                    <a:ea typeface="+mn-ea"/>
                    <a:cs typeface="+mn-cs"/>
                  </a:rPr>
                  <a:t>Right figure shows the </a:t>
                </a:r>
                <a:r>
                  <a:rPr lang="en-US" altLang="zh-TW" sz="1200" b="0" i="1" kern="1200" dirty="0" err="1" smtClean="0">
                    <a:solidFill>
                      <a:schemeClr val="tx1"/>
                    </a:solidFill>
                    <a:effectLst/>
                    <a:latin typeface="+mn-lt"/>
                    <a:ea typeface="+mn-ea"/>
                    <a:cs typeface="+mn-cs"/>
                  </a:rPr>
                  <a:t>p</a:t>
                </a:r>
                <a:r>
                  <a:rPr lang="en-US" altLang="zh-TW" sz="1200" b="0" i="1" kern="1200" baseline="-25000" dirty="0" err="1" smtClean="0">
                    <a:solidFill>
                      <a:schemeClr val="tx1"/>
                    </a:solidFill>
                    <a:effectLst/>
                    <a:latin typeface="+mn-lt"/>
                    <a:ea typeface="+mn-ea"/>
                    <a:cs typeface="+mn-cs"/>
                  </a:rPr>
                  <a:t>bc</a:t>
                </a:r>
                <a:r>
                  <a:rPr lang="en-US" altLang="zh-TW" sz="1200" b="0" i="0" kern="1200" dirty="0" smtClean="0">
                    <a:solidFill>
                      <a:schemeClr val="tx1"/>
                    </a:solidFill>
                    <a:effectLst/>
                    <a:latin typeface="+mn-lt"/>
                    <a:ea typeface="+mn-ea"/>
                    <a:cs typeface="+mn-cs"/>
                  </a:rPr>
                  <a:t>-power in three frequency bands centered around 0.05, 0.1, and 0.2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as a function of longitude. In each case the power rapidly increases with increasing</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distance from the eastern boundary, peaks, and then</a:t>
                </a:r>
                <a:r>
                  <a:rPr lang="en-US" altLang="zh-TW" dirty="0" smtClean="0"/>
                  <a:t> </a:t>
                </a:r>
                <a:r>
                  <a:rPr lang="en-US" altLang="zh-TW" sz="1200" b="0" i="0" kern="1200" dirty="0" smtClean="0">
                    <a:solidFill>
                      <a:schemeClr val="tx1"/>
                    </a:solidFill>
                    <a:effectLst/>
                    <a:latin typeface="+mn-lt"/>
                    <a:ea typeface="+mn-ea"/>
                    <a:cs typeface="+mn-cs"/>
                  </a:rPr>
                  <a:t>decreases westward. The agreement with the model predictions is very good at 0.2 and 0.1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while at 0.05</a:t>
                </a:r>
                <a:br>
                  <a:rPr lang="en-US" altLang="zh-TW" sz="1200" b="0" i="0" kern="1200" dirty="0" smtClean="0">
                    <a:solidFill>
                      <a:schemeClr val="tx1"/>
                    </a:solidFill>
                    <a:effectLst/>
                    <a:latin typeface="+mn-lt"/>
                    <a:ea typeface="+mn-ea"/>
                    <a:cs typeface="+mn-cs"/>
                  </a:rPr>
                </a:b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the predicted peak is three times too high and is found much farther westward (near 90W)</a:t>
                </a:r>
                <a:r>
                  <a:rPr lang="en-US" altLang="zh-TW" dirty="0" smtClean="0"/>
                  <a:t> </a:t>
                </a:r>
              </a:p>
              <a:p>
                <a:r>
                  <a:rPr lang="en-US" altLang="zh-TW" sz="1200" b="0" i="0" kern="1200" dirty="0" smtClean="0">
                    <a:solidFill>
                      <a:schemeClr val="tx1"/>
                    </a:solidFill>
                    <a:effectLst/>
                    <a:latin typeface="+mn-lt"/>
                    <a:ea typeface="+mn-ea"/>
                    <a:cs typeface="+mn-cs"/>
                  </a:rPr>
                  <a:t>Even if the stochastic forcing does not vary with space, variability in different regions can exhibit different spectral peaks. Consequently, there is no single preferred</a:t>
                </a:r>
                <a:r>
                  <a:rPr lang="en-US" altLang="zh-TW" dirty="0" smtClean="0"/>
                  <a:t> </a:t>
                </a:r>
                <a:r>
                  <a:rPr lang="en-US" altLang="zh-TW" sz="1200" b="0" i="0" kern="1200" dirty="0" smtClean="0">
                    <a:solidFill>
                      <a:schemeClr val="tx1"/>
                    </a:solidFill>
                    <a:effectLst/>
                    <a:latin typeface="+mn-lt"/>
                    <a:ea typeface="+mn-ea"/>
                    <a:cs typeface="+mn-cs"/>
                  </a:rPr>
                  <a:t>oscillation time scale over the basin</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19</a:t>
            </a:fld>
            <a:endParaRPr lang="zh-TW" altLang="en-US"/>
          </a:p>
        </p:txBody>
      </p:sp>
    </p:spTree>
    <p:extLst>
      <p:ext uri="{BB962C8B-B14F-4D97-AF65-F5344CB8AC3E}">
        <p14:creationId xmlns:p14="http://schemas.microsoft.com/office/powerpoint/2010/main" val="352537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b="0" i="0" kern="1200" baseline="0" dirty="0" smtClean="0">
                <a:solidFill>
                  <a:schemeClr val="tx1"/>
                </a:solidFill>
                <a:effectLst/>
                <a:latin typeface="+mn-lt"/>
                <a:ea typeface="+mn-ea"/>
                <a:cs typeface="+mn-cs"/>
              </a:rPr>
              <a:t>1. The upper figure shows the change in Earth’s total heat content and the lower figure shows the t</a:t>
            </a:r>
            <a:r>
              <a:rPr lang="en-US" altLang="zh-TW" sz="1200" b="0" i="0" kern="1200" dirty="0" smtClean="0">
                <a:solidFill>
                  <a:schemeClr val="tx1"/>
                </a:solidFill>
                <a:effectLst/>
                <a:latin typeface="+mn-lt"/>
                <a:ea typeface="+mn-ea"/>
                <a:cs typeface="+mn-cs"/>
              </a:rPr>
              <a:t>ime series of the ensemble-mean forecast anomalies of the global-mean near-surface air temperature (SAT),</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the AMV and IPO with model’s initialization(red</a:t>
            </a:r>
            <a:r>
              <a:rPr lang="en-US" altLang="zh-TW" sz="1200" b="0" i="0" kern="1200" baseline="0" dirty="0" smtClean="0">
                <a:solidFill>
                  <a:schemeClr val="tx1"/>
                </a:solidFill>
                <a:effectLst/>
                <a:latin typeface="+mn-lt"/>
                <a:ea typeface="+mn-ea"/>
                <a:cs typeface="+mn-cs"/>
              </a:rPr>
              <a:t> solid line) and without initialization (red dashed line). </a:t>
            </a:r>
            <a:r>
              <a:rPr lang="en-US" altLang="zh-TW" sz="1200" b="0" i="0" kern="1200" baseline="0" dirty="0" smtClean="0">
                <a:solidFill>
                  <a:schemeClr val="tx1"/>
                </a:solidFill>
                <a:effectLst/>
                <a:latin typeface="+mn-lt"/>
                <a:ea typeface="+mn-ea"/>
                <a:cs typeface="+mn-cs"/>
              </a:rPr>
              <a:t>Most </a:t>
            </a:r>
            <a:r>
              <a:rPr lang="en-US" altLang="zh-TW" sz="1200" b="0" i="0" kern="1200" baseline="0" dirty="0" smtClean="0">
                <a:solidFill>
                  <a:schemeClr val="tx1"/>
                </a:solidFill>
                <a:effectLst/>
                <a:latin typeface="+mn-lt"/>
                <a:ea typeface="+mn-ea"/>
                <a:cs typeface="+mn-cs"/>
              </a:rPr>
              <a:t>heat content is trapped within the ocean.</a:t>
            </a:r>
          </a:p>
          <a:p>
            <a:r>
              <a:rPr lang="en-US" altLang="zh-TW" sz="1200" b="0" i="0" kern="1200" baseline="0" dirty="0" smtClean="0">
                <a:solidFill>
                  <a:schemeClr val="tx1"/>
                </a:solidFill>
                <a:effectLst/>
                <a:latin typeface="+mn-lt"/>
                <a:ea typeface="+mn-ea"/>
                <a:cs typeface="+mn-cs"/>
              </a:rPr>
              <a:t>2. </a:t>
            </a:r>
            <a:r>
              <a:rPr lang="en-US" altLang="zh-TW" sz="1200" b="0" i="0" kern="1200" dirty="0" smtClean="0">
                <a:solidFill>
                  <a:schemeClr val="tx1"/>
                </a:solidFill>
                <a:effectLst/>
                <a:latin typeface="+mn-lt"/>
                <a:ea typeface="+mn-ea"/>
                <a:cs typeface="+mn-cs"/>
              </a:rPr>
              <a:t>The AMV and IPO are the dominant decadal ocean surface temperature variations over the North Atlantic and Pacific Oceans. They are sensitive</a:t>
            </a:r>
            <a:r>
              <a:rPr lang="en-US" altLang="zh-TW" sz="1200" b="0" i="0" kern="1200" baseline="0" dirty="0" smtClean="0">
                <a:solidFill>
                  <a:schemeClr val="tx1"/>
                </a:solidFill>
                <a:effectLst/>
                <a:latin typeface="+mn-lt"/>
                <a:ea typeface="+mn-ea"/>
                <a:cs typeface="+mn-cs"/>
              </a:rPr>
              <a:t> to prediction model’s initialization. Small changes of initialization condition can lead to totally different decadal trends. </a:t>
            </a:r>
            <a:endParaRPr lang="en-US" altLang="zh-TW" sz="1200" b="0" i="0" kern="1200" dirty="0" smtClean="0">
              <a:solidFill>
                <a:schemeClr val="tx1"/>
              </a:solidFill>
              <a:effectLst/>
              <a:latin typeface="+mn-lt"/>
              <a:ea typeface="+mn-ea"/>
              <a:cs typeface="+mn-cs"/>
            </a:endParaRPr>
          </a:p>
          <a:p>
            <a:r>
              <a:rPr lang="en-US" altLang="zh-TW" sz="1200" b="0" i="0" kern="1200" baseline="0" dirty="0" smtClean="0">
                <a:solidFill>
                  <a:schemeClr val="tx1"/>
                </a:solidFill>
                <a:effectLst/>
                <a:latin typeface="+mn-lt"/>
                <a:ea typeface="+mn-ea"/>
                <a:cs typeface="+mn-cs"/>
              </a:rPr>
              <a:t>3. Decadal variability whose long-term memory lying within the ocean is a complicated process that has not been resolved thoroughly so far under present state-of-the-art climate models. Therefore, better understanding of the decadal scale variability in the ocean is important. We will attempt to address issues related to decadal variability such as its prominent patterns, generation mechanism, preferred time scale as well as the role of ocean dynamics and ocean-atmosphere interaction</a:t>
            </a:r>
            <a:r>
              <a:rPr lang="en-US" altLang="zh-TW" sz="1200" b="1" i="0" kern="1200" baseline="0" dirty="0" smtClean="0">
                <a:solidFill>
                  <a:schemeClr val="tx1"/>
                </a:solidFill>
                <a:effectLst/>
                <a:latin typeface="+mn-lt"/>
                <a:ea typeface="+mn-ea"/>
                <a:cs typeface="+mn-cs"/>
              </a:rPr>
              <a:t>. </a:t>
            </a:r>
            <a:r>
              <a:rPr lang="en-US" altLang="zh-TW" sz="1200" b="1" i="0" u="sng" kern="1200" baseline="0" dirty="0" smtClean="0">
                <a:solidFill>
                  <a:schemeClr val="tx1"/>
                </a:solidFill>
                <a:effectLst/>
                <a:latin typeface="+mn-lt"/>
                <a:ea typeface="+mn-ea"/>
                <a:cs typeface="+mn-cs"/>
              </a:rPr>
              <a:t>Should we move this to the last page?(YH)</a:t>
            </a: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endParaRPr lang="en-US" altLang="zh-TW"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baseline="0" dirty="0" smtClean="0">
                <a:solidFill>
                  <a:schemeClr val="tx1"/>
                </a:solidFill>
                <a:effectLst/>
                <a:latin typeface="+mn-lt"/>
                <a:ea typeface="+mn-ea"/>
                <a:cs typeface="+mn-cs"/>
              </a:rPr>
              <a:t>The upper figure shows the ocean is the main source of accumulating Earth’s total heat content, thus providing long-term memory for the changing climate system. In addition, the lower figures show t</a:t>
            </a:r>
            <a:r>
              <a:rPr lang="en-US" altLang="zh-TW" sz="1200" b="0" i="0" kern="1200" dirty="0" smtClean="0">
                <a:solidFill>
                  <a:schemeClr val="tx1"/>
                </a:solidFill>
                <a:effectLst/>
                <a:latin typeface="+mn-lt"/>
                <a:ea typeface="+mn-ea"/>
                <a:cs typeface="+mn-cs"/>
              </a:rPr>
              <a:t>ime series of the ensemble-mean forecast anomalies averaged over the forecast years 2–5 (solid, </a:t>
            </a:r>
            <a:r>
              <a:rPr lang="en-US" altLang="zh-TW" sz="1200" b="0" i="0" kern="1200" dirty="0" err="1" smtClean="0">
                <a:solidFill>
                  <a:schemeClr val="tx1"/>
                </a:solidFill>
                <a:effectLst/>
                <a:latin typeface="+mn-lt"/>
                <a:ea typeface="+mn-ea"/>
                <a:cs typeface="+mn-cs"/>
              </a:rPr>
              <a:t>Init</a:t>
            </a:r>
            <a:r>
              <a:rPr lang="en-US" altLang="zh-TW" sz="1200" b="0" i="0" kern="1200" dirty="0" smtClean="0">
                <a:solidFill>
                  <a:schemeClr val="tx1"/>
                </a:solidFill>
                <a:effectLst/>
                <a:latin typeface="+mn-lt"/>
                <a:ea typeface="+mn-ea"/>
                <a:cs typeface="+mn-cs"/>
              </a:rPr>
              <a:t>) and the accompanying non-initialized (dashed, No </a:t>
            </a:r>
            <a:r>
              <a:rPr lang="en-US" altLang="zh-TW" sz="1200" b="0" i="0" kern="1200" dirty="0" err="1" smtClean="0">
                <a:solidFill>
                  <a:schemeClr val="tx1"/>
                </a:solidFill>
                <a:effectLst/>
                <a:latin typeface="+mn-lt"/>
                <a:ea typeface="+mn-ea"/>
                <a:cs typeface="+mn-cs"/>
              </a:rPr>
              <a:t>Init</a:t>
            </a:r>
            <a:r>
              <a:rPr lang="en-US" altLang="zh-TW" sz="1200" b="0" i="0" kern="1200" dirty="0" smtClean="0">
                <a:solidFill>
                  <a:schemeClr val="tx1"/>
                </a:solidFill>
                <a:effectLst/>
                <a:latin typeface="+mn-lt"/>
                <a:ea typeface="+mn-ea"/>
                <a:cs typeface="+mn-cs"/>
              </a:rPr>
              <a:t>) experiments of the global-mean near-surface air temperature (SAT),</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the AMV and IPO.</a:t>
            </a:r>
            <a:r>
              <a:rPr lang="en-US" altLang="zh-TW" sz="1200" b="0" i="0" kern="1200" baseline="0" dirty="0" smtClean="0">
                <a:solidFill>
                  <a:schemeClr val="tx1"/>
                </a:solidFill>
                <a:effectLst/>
                <a:latin typeface="+mn-lt"/>
                <a:ea typeface="+mn-ea"/>
                <a:cs typeface="+mn-cs"/>
              </a:rPr>
              <a:t> These time series are sensitive to initialization though small changes of initialization have been made, especially at decadal scale prediction (AMV and IPO), the trend varies significantly and totally differ from one another. It should be point out that, decadal variability whose long-term memory lying within the ocean is a complicated process that has not been resolved thoroughly so far under present day state-of-the-art climate model. Therefore, understanding well decadal scale variability in the ocean is of vital interests and this presentation will attempt to address issues related to decadal variability such as its prominent patterns, generation mechanism, preferred time scale as well as the role of ocean dynamics and ocean-atmosphere interaction </a:t>
            </a:r>
          </a:p>
          <a:p>
            <a:endParaRPr lang="en-US" altLang="zh-TW"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FA28DA-D14E-4F46-A809-6988EA6FD6CC}" type="slidenum">
              <a:rPr lang="zh-TW" altLang="en-US" smtClean="0"/>
              <a:t>2</a:t>
            </a:fld>
            <a:endParaRPr lang="zh-TW" altLang="en-US"/>
          </a:p>
        </p:txBody>
      </p:sp>
    </p:spTree>
    <p:extLst>
      <p:ext uri="{BB962C8B-B14F-4D97-AF65-F5344CB8AC3E}">
        <p14:creationId xmlns:p14="http://schemas.microsoft.com/office/powerpoint/2010/main" val="118992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Zhang et al. showed that there is</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 mode of</a:t>
            </a:r>
            <a:r>
              <a:rPr lang="en-US" altLang="zh-TW" sz="1200" b="0" i="0" kern="1200" baseline="0" dirty="0" smtClean="0">
                <a:solidFill>
                  <a:schemeClr val="tx1"/>
                </a:solidFill>
                <a:effectLst/>
                <a:latin typeface="+mn-lt"/>
                <a:ea typeface="+mn-ea"/>
                <a:cs typeface="+mn-cs"/>
              </a:rPr>
              <a:t> decadal variability in the Pacific Ocean (PDV), as seen in the leading principal component of the 6yr low-pass </a:t>
            </a:r>
            <a:r>
              <a:rPr lang="en-US" altLang="zh-TW" sz="1200" b="0" i="0" kern="1200" baseline="0" dirty="0" smtClean="0">
                <a:solidFill>
                  <a:schemeClr val="tx1"/>
                </a:solidFill>
                <a:effectLst/>
                <a:latin typeface="+mn-lt"/>
                <a:ea typeface="+mn-ea"/>
                <a:cs typeface="+mn-cs"/>
              </a:rPr>
              <a:t>SST and the associated regression map. </a:t>
            </a:r>
            <a:r>
              <a:rPr lang="en-US" altLang="zh-TW" sz="1200" b="0" i="0" kern="1200" dirty="0" smtClean="0">
                <a:solidFill>
                  <a:schemeClr val="tx1"/>
                </a:solidFill>
                <a:effectLst/>
                <a:latin typeface="+mn-lt"/>
                <a:ea typeface="+mn-ea"/>
                <a:cs typeface="+mn-cs"/>
              </a:rPr>
              <a:t>The PDV pattern is similar to ENSO pattern, characterized by coherent variability over the Tropical Pacific with coherent variability in the </a:t>
            </a:r>
            <a:r>
              <a:rPr lang="en-US" altLang="zh-TW" sz="1200" b="0" i="0" kern="1200" dirty="0" err="1" smtClean="0">
                <a:solidFill>
                  <a:schemeClr val="tx1"/>
                </a:solidFill>
                <a:effectLst/>
                <a:latin typeface="+mn-lt"/>
                <a:ea typeface="+mn-ea"/>
                <a:cs typeface="+mn-cs"/>
              </a:rPr>
              <a:t>midlattitude</a:t>
            </a:r>
            <a:r>
              <a:rPr lang="en-US" altLang="zh-TW" sz="1200" b="0" i="0" kern="1200" dirty="0" smtClean="0">
                <a:solidFill>
                  <a:schemeClr val="tx1"/>
                </a:solidFill>
                <a:effectLst/>
                <a:latin typeface="+mn-lt"/>
                <a:ea typeface="+mn-ea"/>
                <a:cs typeface="+mn-cs"/>
              </a:rPr>
              <a:t> North Pacific</a:t>
            </a:r>
            <a:r>
              <a:rPr lang="en-US" altLang="zh-TW" sz="1200" b="0" i="0" kern="1200" dirty="0" smtClean="0">
                <a:solidFill>
                  <a:schemeClr val="tx1"/>
                </a:solidFill>
                <a:effectLst/>
                <a:latin typeface="+mn-lt"/>
                <a:ea typeface="+mn-ea"/>
                <a:cs typeface="+mn-cs"/>
              </a:rPr>
              <a:t>.</a:t>
            </a:r>
            <a:r>
              <a:rPr lang="en-US" altLang="zh-TW" sz="1200" b="0" i="0" kern="1200" baseline="0" dirty="0" smtClean="0">
                <a:solidFill>
                  <a:schemeClr val="tx1"/>
                </a:solidFill>
                <a:effectLst/>
                <a:latin typeface="+mn-lt"/>
                <a:ea typeface="+mn-ea"/>
                <a:cs typeface="+mn-cs"/>
              </a:rPr>
              <a:t> </a:t>
            </a:r>
            <a:r>
              <a:rPr lang="en-US" altLang="zh-TW" sz="1200" b="0" i="0" kern="1200" baseline="0" dirty="0" smtClean="0">
                <a:solidFill>
                  <a:schemeClr val="tx1"/>
                </a:solidFill>
                <a:effectLst/>
                <a:latin typeface="+mn-lt"/>
                <a:ea typeface="+mn-ea"/>
                <a:cs typeface="+mn-cs"/>
              </a:rPr>
              <a:t>The PDV has a large amplitude in the </a:t>
            </a:r>
            <a:r>
              <a:rPr lang="en-US" altLang="zh-TW" sz="1200" b="0" i="0" kern="1200" baseline="0" dirty="0" err="1" smtClean="0">
                <a:solidFill>
                  <a:schemeClr val="tx1"/>
                </a:solidFill>
                <a:effectLst/>
                <a:latin typeface="+mn-lt"/>
                <a:ea typeface="+mn-ea"/>
                <a:cs typeface="+mn-cs"/>
              </a:rPr>
              <a:t>midlatitude</a:t>
            </a:r>
            <a:r>
              <a:rPr lang="en-US" altLang="zh-TW" sz="1200" b="0" i="0" kern="1200" baseline="0" dirty="0" smtClean="0">
                <a:solidFill>
                  <a:schemeClr val="tx1"/>
                </a:solidFill>
                <a:effectLst/>
                <a:latin typeface="+mn-lt"/>
                <a:ea typeface="+mn-ea"/>
                <a:cs typeface="+mn-cs"/>
              </a:rPr>
              <a:t> while ENSO is dominated by maximum variability in the tropics. In addition , PDV is centered toward the central Pacific while ENSO is centered toward the eastern Pacific</a:t>
            </a:r>
          </a:p>
          <a:p>
            <a:endParaRPr lang="en-US" altLang="zh-TW" dirty="0" smtClean="0"/>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Zhang et al. showed that there is</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 mode of</a:t>
            </a:r>
            <a:r>
              <a:rPr lang="en-US" altLang="zh-TW" sz="1200" b="0" i="0" kern="1200" baseline="0" dirty="0" smtClean="0">
                <a:solidFill>
                  <a:schemeClr val="tx1"/>
                </a:solidFill>
                <a:effectLst/>
                <a:latin typeface="+mn-lt"/>
                <a:ea typeface="+mn-ea"/>
                <a:cs typeface="+mn-cs"/>
              </a:rPr>
              <a:t> decadal variability in the Pacific Ocean. The data is based on the </a:t>
            </a:r>
            <a:r>
              <a:rPr lang="en-US" altLang="zh-TW" sz="1200" b="0" i="0" kern="1200" dirty="0" smtClean="0">
                <a:solidFill>
                  <a:schemeClr val="tx1"/>
                </a:solidFill>
                <a:effectLst/>
                <a:latin typeface="+mn-lt"/>
                <a:ea typeface="+mn-ea"/>
                <a:cs typeface="+mn-cs"/>
              </a:rPr>
              <a:t>monthly mean fields on a 2</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a:t>
            </a:r>
            <a:r>
              <a:rPr lang="en-US" altLang="zh-TW" sz="1200" b="0" i="0" kern="1200" dirty="0" err="1" smtClean="0">
                <a:solidFill>
                  <a:schemeClr val="tx1"/>
                </a:solidFill>
                <a:effectLst/>
                <a:latin typeface="+mn-lt"/>
                <a:ea typeface="+mn-ea"/>
                <a:cs typeface="+mn-cs"/>
              </a:rPr>
              <a:t>lat</a:t>
            </a:r>
            <a:r>
              <a:rPr lang="en-US" altLang="zh-TW" sz="1200" b="0" i="0" kern="1200" dirty="0" smtClean="0">
                <a:solidFill>
                  <a:schemeClr val="tx1"/>
                </a:solidFill>
                <a:effectLst/>
                <a:latin typeface="+mn-lt"/>
                <a:ea typeface="+mn-ea"/>
                <a:cs typeface="+mn-cs"/>
              </a:rPr>
              <a:t> X 2</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long grid.</a:t>
            </a:r>
            <a:r>
              <a:rPr lang="en-US" altLang="zh-TW" sz="1200" b="0" i="0" kern="1200" baseline="0" dirty="0" smtClean="0">
                <a:solidFill>
                  <a:schemeClr val="tx1"/>
                </a:solidFill>
                <a:effectLst/>
                <a:latin typeface="+mn-lt"/>
                <a:ea typeface="+mn-ea"/>
                <a:cs typeface="+mn-cs"/>
              </a:rPr>
              <a:t> 6yr </a:t>
            </a:r>
            <a:r>
              <a:rPr lang="en-US" altLang="zh-TW" sz="1200" b="0" i="0" kern="1200" baseline="0" dirty="0" err="1" smtClean="0">
                <a:solidFill>
                  <a:schemeClr val="tx1"/>
                </a:solidFill>
                <a:effectLst/>
                <a:latin typeface="+mn-lt"/>
                <a:ea typeface="+mn-ea"/>
                <a:cs typeface="+mn-cs"/>
              </a:rPr>
              <a:t>highpass</a:t>
            </a:r>
            <a:r>
              <a:rPr lang="en-US" altLang="zh-TW" sz="1200" b="0" i="0" kern="1200" baseline="0" dirty="0" smtClean="0">
                <a:solidFill>
                  <a:schemeClr val="tx1"/>
                </a:solidFill>
                <a:effectLst/>
                <a:latin typeface="+mn-lt"/>
                <a:ea typeface="+mn-ea"/>
                <a:cs typeface="+mn-cs"/>
              </a:rPr>
              <a:t> and </a:t>
            </a:r>
            <a:r>
              <a:rPr lang="en-US" altLang="zh-TW" sz="1200" b="0" i="0" kern="1200" baseline="0" dirty="0" err="1" smtClean="0">
                <a:solidFill>
                  <a:schemeClr val="tx1"/>
                </a:solidFill>
                <a:effectLst/>
                <a:latin typeface="+mn-lt"/>
                <a:ea typeface="+mn-ea"/>
                <a:cs typeface="+mn-cs"/>
              </a:rPr>
              <a:t>lowpass</a:t>
            </a:r>
            <a:r>
              <a:rPr lang="en-US" altLang="zh-TW" sz="1200" b="0" i="0" kern="1200" baseline="0" dirty="0" smtClean="0">
                <a:solidFill>
                  <a:schemeClr val="tx1"/>
                </a:solidFill>
                <a:effectLst/>
                <a:latin typeface="+mn-lt"/>
                <a:ea typeface="+mn-ea"/>
                <a:cs typeface="+mn-cs"/>
              </a:rPr>
              <a:t> filter is applied on the SST field. The LP corresponds to PDV pattern while HP resembles ENSO pattern. </a:t>
            </a:r>
            <a:endParaRPr lang="en-US" altLang="zh-TW" sz="1200" b="0" i="0" kern="1200" dirty="0" smtClean="0">
              <a:solidFill>
                <a:schemeClr val="tx1"/>
              </a:solidFill>
              <a:effectLst/>
              <a:latin typeface="+mn-lt"/>
              <a:ea typeface="+mn-ea"/>
              <a:cs typeface="+mn-cs"/>
            </a:endParaRPr>
          </a:p>
          <a:p>
            <a:r>
              <a:rPr lang="en-US" altLang="zh-TW" b="1" dirty="0" smtClean="0"/>
              <a:t>Figure</a:t>
            </a:r>
            <a:r>
              <a:rPr lang="en-US" altLang="zh-TW" b="1" baseline="0" dirty="0" smtClean="0"/>
              <a:t> Description: </a:t>
            </a:r>
          </a:p>
          <a:p>
            <a:r>
              <a:rPr lang="en-US" altLang="zh-TW" sz="1200" b="1" i="0" kern="1200" dirty="0" smtClean="0">
                <a:solidFill>
                  <a:schemeClr val="tx1"/>
                </a:solidFill>
                <a:effectLst/>
                <a:latin typeface="+mn-lt"/>
                <a:ea typeface="+mn-ea"/>
                <a:cs typeface="+mn-cs"/>
              </a:rPr>
              <a:t>The top panel shows </a:t>
            </a:r>
            <a:r>
              <a:rPr lang="en-US" altLang="zh-TW" sz="1200" b="0" i="0" kern="1200" dirty="0" smtClean="0">
                <a:solidFill>
                  <a:schemeClr val="tx1"/>
                </a:solidFill>
                <a:effectLst/>
                <a:latin typeface="+mn-lt"/>
                <a:ea typeface="+mn-ea"/>
                <a:cs typeface="+mn-cs"/>
              </a:rPr>
              <a:t>the leading principal component (PC) time series based on the 6-yr </a:t>
            </a:r>
            <a:r>
              <a:rPr lang="en-US" altLang="zh-TW" sz="1200" b="0" i="0" kern="1200" dirty="0" err="1" smtClean="0">
                <a:solidFill>
                  <a:schemeClr val="tx1"/>
                </a:solidFill>
                <a:effectLst/>
                <a:latin typeface="+mn-lt"/>
                <a:ea typeface="+mn-ea"/>
                <a:cs typeface="+mn-cs"/>
              </a:rPr>
              <a:t>highpass</a:t>
            </a:r>
            <a:r>
              <a:rPr lang="en-US" altLang="zh-TW" sz="1200" b="0" i="0" kern="1200" dirty="0" smtClean="0">
                <a:solidFill>
                  <a:schemeClr val="tx1"/>
                </a:solidFill>
                <a:effectLst/>
                <a:latin typeface="+mn-lt"/>
                <a:ea typeface="+mn-ea"/>
                <a:cs typeface="+mn-cs"/>
              </a:rPr>
              <a:t> and </a:t>
            </a:r>
            <a:r>
              <a:rPr lang="en-US" altLang="zh-TW" sz="1200" b="0" i="0" kern="1200" dirty="0" err="1" smtClean="0">
                <a:solidFill>
                  <a:schemeClr val="tx1"/>
                </a:solidFill>
                <a:effectLst/>
                <a:latin typeface="+mn-lt"/>
                <a:ea typeface="+mn-ea"/>
                <a:cs typeface="+mn-cs"/>
              </a:rPr>
              <a:t>lowpass</a:t>
            </a:r>
            <a:r>
              <a:rPr lang="en-US" altLang="zh-TW" sz="1200" b="0" i="0" kern="1200" dirty="0" smtClean="0">
                <a:solidFill>
                  <a:schemeClr val="tx1"/>
                </a:solidFill>
                <a:effectLst/>
                <a:latin typeface="+mn-lt"/>
                <a:ea typeface="+mn-ea"/>
                <a:cs typeface="+mn-cs"/>
              </a:rPr>
              <a:t>-filtered SST fields over the Pacific domain, labeled as HP and LP, respectively. The interval between tick-marks on the vertical axis of the top panel corresponds to 1.0 standard deviation. The HP captures virtually all the variability associated with the ENSO cycle, whereas the LP shows oscillation</a:t>
            </a:r>
            <a:r>
              <a:rPr lang="en-US" altLang="zh-TW" sz="1200" b="0" i="0" kern="1200" baseline="0" dirty="0" smtClean="0">
                <a:solidFill>
                  <a:schemeClr val="tx1"/>
                </a:solidFill>
                <a:effectLst/>
                <a:latin typeface="+mn-lt"/>
                <a:ea typeface="+mn-ea"/>
                <a:cs typeface="+mn-cs"/>
              </a:rPr>
              <a:t> at decadal timescales. </a:t>
            </a:r>
            <a:r>
              <a:rPr lang="en-US" altLang="zh-TW" sz="1200" b="0" i="0" kern="1200" dirty="0" smtClean="0">
                <a:solidFill>
                  <a:schemeClr val="tx1"/>
                </a:solidFill>
                <a:effectLst/>
                <a:latin typeface="+mn-lt"/>
                <a:ea typeface="+mn-ea"/>
                <a:cs typeface="+mn-cs"/>
              </a:rPr>
              <a:t>The two series are weakly correlated with one another (</a:t>
            </a:r>
            <a:r>
              <a:rPr lang="en-US" altLang="zh-TW" sz="1200" b="0" i="1" kern="1200" dirty="0" smtClean="0">
                <a:solidFill>
                  <a:schemeClr val="tx1"/>
                </a:solidFill>
                <a:effectLst/>
                <a:latin typeface="+mn-lt"/>
                <a:ea typeface="+mn-ea"/>
                <a:cs typeface="+mn-cs"/>
              </a:rPr>
              <a:t>r </a:t>
            </a:r>
            <a:r>
              <a:rPr lang="en-US" altLang="zh-TW" sz="1200" b="0" i="0" kern="1200" dirty="0" smtClean="0">
                <a:solidFill>
                  <a:schemeClr val="tx1"/>
                </a:solidFill>
                <a:effectLst/>
                <a:latin typeface="+mn-lt"/>
                <a:ea typeface="+mn-ea"/>
                <a:cs typeface="+mn-cs"/>
              </a:rPr>
              <a:t>= 0.20, where </a:t>
            </a:r>
            <a:r>
              <a:rPr lang="en-US" altLang="zh-TW" sz="1200" b="0" i="1" kern="1200" dirty="0" smtClean="0">
                <a:solidFill>
                  <a:schemeClr val="tx1"/>
                </a:solidFill>
                <a:effectLst/>
                <a:latin typeface="+mn-lt"/>
                <a:ea typeface="+mn-ea"/>
                <a:cs typeface="+mn-cs"/>
              </a:rPr>
              <a:t>r </a:t>
            </a:r>
            <a:r>
              <a:rPr lang="en-US" altLang="zh-TW" sz="1200" b="0" i="0" kern="1200" dirty="0" smtClean="0">
                <a:solidFill>
                  <a:schemeClr val="tx1"/>
                </a:solidFill>
                <a:effectLst/>
                <a:latin typeface="+mn-lt"/>
                <a:ea typeface="+mn-ea"/>
                <a:cs typeface="+mn-cs"/>
              </a:rPr>
              <a:t>denotes the correlation coefficient)</a:t>
            </a:r>
            <a:r>
              <a:rPr lang="en-US" altLang="zh-TW"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i="0" kern="1200" dirty="0" smtClean="0">
                <a:solidFill>
                  <a:schemeClr val="tx1"/>
                </a:solidFill>
                <a:effectLst/>
                <a:latin typeface="+mn-lt"/>
                <a:ea typeface="+mn-ea"/>
                <a:cs typeface="+mn-cs"/>
              </a:rPr>
              <a:t>The low</a:t>
            </a:r>
            <a:r>
              <a:rPr lang="en-US" altLang="zh-TW" sz="1200" b="1" i="0" kern="1200" baseline="0" dirty="0" smtClean="0">
                <a:solidFill>
                  <a:schemeClr val="tx1"/>
                </a:solidFill>
                <a:effectLst/>
                <a:latin typeface="+mn-lt"/>
                <a:ea typeface="+mn-ea"/>
                <a:cs typeface="+mn-cs"/>
              </a:rPr>
              <a:t> panel shows </a:t>
            </a:r>
            <a:r>
              <a:rPr lang="en-US" altLang="zh-TW" sz="1200" b="0" i="0" kern="1200" baseline="0" dirty="0" smtClean="0">
                <a:solidFill>
                  <a:schemeClr val="tx1"/>
                </a:solidFill>
                <a:effectLst/>
                <a:latin typeface="+mn-lt"/>
                <a:ea typeface="+mn-ea"/>
                <a:cs typeface="+mn-cs"/>
              </a:rPr>
              <a:t>t</a:t>
            </a:r>
            <a:r>
              <a:rPr lang="en-US" altLang="zh-TW" sz="1200" b="0" i="0" kern="1200" dirty="0" smtClean="0">
                <a:solidFill>
                  <a:schemeClr val="tx1"/>
                </a:solidFill>
                <a:effectLst/>
                <a:latin typeface="+mn-lt"/>
                <a:ea typeface="+mn-ea"/>
                <a:cs typeface="+mn-cs"/>
              </a:rPr>
              <a:t>he spatial signatures obtained by regressing the global SST field upon the </a:t>
            </a:r>
            <a:r>
              <a:rPr lang="en-US" altLang="zh-TW" sz="1200" b="0" i="0" kern="1200" dirty="0" err="1" smtClean="0">
                <a:solidFill>
                  <a:schemeClr val="tx1"/>
                </a:solidFill>
                <a:effectLst/>
                <a:latin typeface="+mn-lt"/>
                <a:ea typeface="+mn-ea"/>
                <a:cs typeface="+mn-cs"/>
              </a:rPr>
              <a:t>highpass</a:t>
            </a:r>
            <a:r>
              <a:rPr lang="en-US" altLang="zh-TW" sz="1200" b="0" i="0" kern="1200" dirty="0" smtClean="0">
                <a:solidFill>
                  <a:schemeClr val="tx1"/>
                </a:solidFill>
                <a:effectLst/>
                <a:latin typeface="+mn-lt"/>
                <a:ea typeface="+mn-ea"/>
                <a:cs typeface="+mn-cs"/>
              </a:rPr>
              <a:t>- and </a:t>
            </a:r>
            <a:r>
              <a:rPr lang="en-US" altLang="zh-TW" sz="1200" b="0" i="0" kern="1200" dirty="0" err="1" smtClean="0">
                <a:solidFill>
                  <a:schemeClr val="tx1"/>
                </a:solidFill>
                <a:effectLst/>
                <a:latin typeface="+mn-lt"/>
                <a:ea typeface="+mn-ea"/>
                <a:cs typeface="+mn-cs"/>
              </a:rPr>
              <a:t>lowpass</a:t>
            </a:r>
            <a:r>
              <a:rPr lang="en-US" altLang="zh-TW" sz="1200" b="0" i="0" kern="1200" dirty="0" smtClean="0">
                <a:solidFill>
                  <a:schemeClr val="tx1"/>
                </a:solidFill>
                <a:effectLst/>
                <a:latin typeface="+mn-lt"/>
                <a:ea typeface="+mn-ea"/>
                <a:cs typeface="+mn-cs"/>
              </a:rPr>
              <a:t>-filtered PC time series. Contour interval 0.1 K per standard deviation of the expansion coefficient time series. Negative contours are dashed; the zero contour is thickened. The HP pattern is similar to LP pattern, characterized by coherent variability over the Tropical Pacific with coherent variability in the </a:t>
            </a:r>
            <a:r>
              <a:rPr lang="en-US" altLang="zh-TW" sz="1200" b="0" i="0" kern="1200" dirty="0" err="1" smtClean="0">
                <a:solidFill>
                  <a:schemeClr val="tx1"/>
                </a:solidFill>
                <a:effectLst/>
                <a:latin typeface="+mn-lt"/>
                <a:ea typeface="+mn-ea"/>
                <a:cs typeface="+mn-cs"/>
              </a:rPr>
              <a:t>midlattitude</a:t>
            </a:r>
            <a:r>
              <a:rPr lang="en-US" altLang="zh-TW" sz="1200" b="0" i="0" kern="1200" dirty="0" smtClean="0">
                <a:solidFill>
                  <a:schemeClr val="tx1"/>
                </a:solidFill>
                <a:effectLst/>
                <a:latin typeface="+mn-lt"/>
                <a:ea typeface="+mn-ea"/>
                <a:cs typeface="+mn-cs"/>
              </a:rPr>
              <a:t> North Pacific. The LP tend to vary symmetrically with respect to</a:t>
            </a:r>
            <a:r>
              <a:rPr lang="en-US" altLang="zh-TW" sz="1200" b="0" i="0" kern="1200" baseline="0" dirty="0" smtClean="0">
                <a:solidFill>
                  <a:schemeClr val="tx1"/>
                </a:solidFill>
                <a:effectLst/>
                <a:latin typeface="+mn-lt"/>
                <a:ea typeface="+mn-ea"/>
                <a:cs typeface="+mn-cs"/>
              </a:rPr>
              <a:t> the equator. The LP has a large amplitude in the </a:t>
            </a:r>
            <a:r>
              <a:rPr lang="en-US" altLang="zh-TW" sz="1200" b="0" i="0" kern="1200" baseline="0" dirty="0" err="1" smtClean="0">
                <a:solidFill>
                  <a:schemeClr val="tx1"/>
                </a:solidFill>
                <a:effectLst/>
                <a:latin typeface="+mn-lt"/>
                <a:ea typeface="+mn-ea"/>
                <a:cs typeface="+mn-cs"/>
              </a:rPr>
              <a:t>midlatitude</a:t>
            </a:r>
            <a:r>
              <a:rPr lang="en-US" altLang="zh-TW" sz="1200" b="0" i="0" kern="1200" baseline="0" dirty="0" smtClean="0">
                <a:solidFill>
                  <a:schemeClr val="tx1"/>
                </a:solidFill>
                <a:effectLst/>
                <a:latin typeface="+mn-lt"/>
                <a:ea typeface="+mn-ea"/>
                <a:cs typeface="+mn-cs"/>
              </a:rPr>
              <a:t> while HP is dominated by maximum variability in the tropics. In addition , LP is centered toward the central Pacific while HP is centered toward the eastern Pacific</a:t>
            </a:r>
          </a:p>
          <a:p>
            <a:endParaRPr lang="en-US" altLang="zh-TW" dirty="0" smtClean="0"/>
          </a:p>
          <a:p>
            <a:endParaRPr lang="en-US" altLang="zh-TW" dirty="0" smtClean="0"/>
          </a:p>
          <a:p>
            <a:endParaRPr lang="en-US" altLang="zh-TW" dirty="0" smtClean="0"/>
          </a:p>
          <a:p>
            <a:endParaRPr lang="en-US" altLang="zh-TW" dirty="0" smtClean="0"/>
          </a:p>
          <a:p>
            <a:r>
              <a:rPr lang="en-US" altLang="zh-TW" sz="1200" b="0" i="0" kern="1200" dirty="0" smtClean="0">
                <a:solidFill>
                  <a:schemeClr val="tx1"/>
                </a:solidFill>
                <a:effectLst/>
                <a:latin typeface="+mn-lt"/>
                <a:ea typeface="+mn-ea"/>
                <a:cs typeface="+mn-cs"/>
              </a:rPr>
              <a:t>The 6-yr </a:t>
            </a:r>
            <a:r>
              <a:rPr lang="en-US" altLang="zh-TW" sz="1200" b="0" i="0" kern="1200" dirty="0" err="1" smtClean="0">
                <a:solidFill>
                  <a:schemeClr val="tx1"/>
                </a:solidFill>
                <a:effectLst/>
                <a:latin typeface="+mn-lt"/>
                <a:ea typeface="+mn-ea"/>
                <a:cs typeface="+mn-cs"/>
              </a:rPr>
              <a:t>lowpass</a:t>
            </a:r>
            <a:r>
              <a:rPr lang="en-US" altLang="zh-TW" sz="1200" b="0" i="0" kern="1200" dirty="0" smtClean="0">
                <a:solidFill>
                  <a:schemeClr val="tx1"/>
                </a:solidFill>
                <a:effectLst/>
                <a:latin typeface="+mn-lt"/>
                <a:ea typeface="+mn-ea"/>
                <a:cs typeface="+mn-cs"/>
              </a:rPr>
              <a:t>-filtered time series were generated by successive applications of centered 25- and 37-month running means. Corresponding 6-yr </a:t>
            </a:r>
            <a:r>
              <a:rPr lang="en-US" altLang="zh-TW" sz="1200" b="0" i="0" kern="1200" dirty="0" err="1" smtClean="0">
                <a:solidFill>
                  <a:schemeClr val="tx1"/>
                </a:solidFill>
                <a:effectLst/>
                <a:latin typeface="+mn-lt"/>
                <a:ea typeface="+mn-ea"/>
                <a:cs typeface="+mn-cs"/>
              </a:rPr>
              <a:t>highpass</a:t>
            </a:r>
            <a:r>
              <a:rPr lang="en-US" altLang="zh-TW" sz="1200" b="0" i="0" kern="1200" dirty="0" smtClean="0">
                <a:solidFill>
                  <a:schemeClr val="tx1"/>
                </a:solidFill>
                <a:effectLst/>
                <a:latin typeface="+mn-lt"/>
                <a:ea typeface="+mn-ea"/>
                <a:cs typeface="+mn-cs"/>
              </a:rPr>
              <a:t>-filtered series were formed by subtracting the 6-yr </a:t>
            </a:r>
            <a:r>
              <a:rPr lang="en-US" altLang="zh-TW" sz="1200" b="0" i="0" kern="1200" dirty="0" err="1" smtClean="0">
                <a:solidFill>
                  <a:schemeClr val="tx1"/>
                </a:solidFill>
                <a:effectLst/>
                <a:latin typeface="+mn-lt"/>
                <a:ea typeface="+mn-ea"/>
                <a:cs typeface="+mn-cs"/>
              </a:rPr>
              <a:t>lowpass</a:t>
            </a:r>
            <a:r>
              <a:rPr lang="en-US" altLang="zh-TW" sz="1200" b="0" i="0" kern="1200" dirty="0" smtClean="0">
                <a:solidFill>
                  <a:schemeClr val="tx1"/>
                </a:solidFill>
                <a:effectLst/>
                <a:latin typeface="+mn-lt"/>
                <a:ea typeface="+mn-ea"/>
                <a:cs typeface="+mn-cs"/>
              </a:rPr>
              <a:t>-filtered time series from the original series.</a:t>
            </a:r>
            <a:r>
              <a:rPr lang="en-US" altLang="zh-TW" dirty="0" smtClean="0"/>
              <a:t> </a:t>
            </a:r>
            <a:br>
              <a:rPr lang="en-US" altLang="zh-TW" dirty="0" smtClean="0"/>
            </a:br>
            <a:endParaRPr lang="zh-TW" altLang="en-US" dirty="0"/>
          </a:p>
        </p:txBody>
      </p:sp>
      <p:sp>
        <p:nvSpPr>
          <p:cNvPr id="4" name="Slide Number Placeholder 3"/>
          <p:cNvSpPr>
            <a:spLocks noGrp="1"/>
          </p:cNvSpPr>
          <p:nvPr>
            <p:ph type="sldNum" sz="quarter" idx="10"/>
          </p:nvPr>
        </p:nvSpPr>
        <p:spPr/>
        <p:txBody>
          <a:bodyPr/>
          <a:lstStyle/>
          <a:p>
            <a:fld id="{E0FA28DA-D14E-4F46-A809-6988EA6FD6CC}" type="slidenum">
              <a:rPr lang="zh-TW" altLang="en-US" smtClean="0"/>
              <a:t>4</a:t>
            </a:fld>
            <a:endParaRPr lang="zh-TW" altLang="en-US"/>
          </a:p>
        </p:txBody>
      </p:sp>
    </p:spTree>
    <p:extLst>
      <p:ext uri="{BB962C8B-B14F-4D97-AF65-F5344CB8AC3E}">
        <p14:creationId xmlns:p14="http://schemas.microsoft.com/office/powerpoint/2010/main" val="3694790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0" dirty="0" smtClean="0"/>
                  <a:t>In addition, another</a:t>
                </a:r>
                <a:r>
                  <a:rPr lang="en-US" altLang="zh-TW" b="0" baseline="0" dirty="0" smtClean="0"/>
                  <a:t> mode of</a:t>
                </a:r>
                <a:r>
                  <a:rPr lang="en-US" altLang="zh-TW" b="0" dirty="0" smtClean="0"/>
                  <a:t> </a:t>
                </a:r>
                <a:r>
                  <a:rPr lang="en-US" altLang="zh-TW" b="0" dirty="0" err="1" smtClean="0"/>
                  <a:t>multidecadal</a:t>
                </a:r>
                <a:r>
                  <a:rPr lang="en-US" altLang="zh-TW" b="0" dirty="0" smtClean="0"/>
                  <a:t> variability (over 20 year time scale) in the North Pacific </a:t>
                </a:r>
                <a:r>
                  <a:rPr lang="en-US" altLang="zh-TW" b="0" baseline="0" dirty="0" smtClean="0"/>
                  <a:t>can be seen in the first PC of the annual mean sea level pressure in </a:t>
                </a:r>
                <a:r>
                  <a:rPr lang="en-US" altLang="zh-TW" b="0" baseline="0" dirty="0" err="1" smtClean="0"/>
                  <a:t>Deser</a:t>
                </a:r>
                <a:r>
                  <a:rPr lang="en-US" altLang="zh-TW" b="0" baseline="0" dirty="0" smtClean="0"/>
                  <a:t> et al. 2004’s study. This PMV shows coherent pattern through out the Pacific, especially in tropical Indian Ocean (r=0.67) and South Eastern tropical Pacific (r = 0.65)</a:t>
                </a:r>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endParaRPr lang="en-US" altLang="zh-TW" b="0" dirty="0" smtClean="0"/>
              </a:p>
              <a:p>
                <a:r>
                  <a:rPr lang="en-US" altLang="zh-TW" b="0" dirty="0" smtClean="0"/>
                  <a:t>In addition, some </a:t>
                </a:r>
                <a:r>
                  <a:rPr lang="en-US" altLang="zh-TW" b="0" dirty="0" err="1" smtClean="0"/>
                  <a:t>multidecadal</a:t>
                </a:r>
                <a:r>
                  <a:rPr lang="en-US" altLang="zh-TW" b="0" dirty="0" smtClean="0"/>
                  <a:t> variability modes (over 20 year time scale) in the North </a:t>
                </a:r>
                <a:r>
                  <a:rPr lang="en-US" altLang="zh-TW" b="0" dirty="0" err="1" smtClean="0"/>
                  <a:t>Pacfic</a:t>
                </a:r>
                <a:r>
                  <a:rPr lang="en-US" altLang="zh-TW" b="0" dirty="0" smtClean="0"/>
                  <a:t> </a:t>
                </a:r>
                <a:r>
                  <a:rPr lang="en-US" altLang="zh-TW" b="0" baseline="0" dirty="0" smtClean="0"/>
                  <a:t>can be observed in the fluctuation of sea level pressure anomaly in </a:t>
                </a:r>
                <a:r>
                  <a:rPr lang="en-US" altLang="zh-TW" b="0" baseline="0" dirty="0" err="1" smtClean="0"/>
                  <a:t>Deser</a:t>
                </a:r>
                <a:r>
                  <a:rPr lang="en-US" altLang="zh-TW" b="0" baseline="0" dirty="0" smtClean="0"/>
                  <a:t> et al. 2004’s study. </a:t>
                </a:r>
              </a:p>
              <a:p>
                <a:r>
                  <a:rPr lang="en-US" altLang="zh-TW" b="0" baseline="0" dirty="0" smtClean="0"/>
                  <a:t>In their study, two different data sets were employed, which are </a:t>
                </a:r>
                <a:r>
                  <a:rPr lang="en-US" altLang="zh-TW" sz="1200" b="0" i="0" kern="1200" dirty="0" smtClean="0">
                    <a:solidFill>
                      <a:schemeClr val="tx1"/>
                    </a:solidFill>
                    <a:effectLst/>
                    <a:latin typeface="+mn-lt"/>
                    <a:ea typeface="+mn-ea"/>
                    <a:cs typeface="+mn-cs"/>
                  </a:rPr>
                  <a:t>the Comprehensive Ocean–Atmosphere Data Set (COADS) 2</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latitude X 2</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longitude grid squares over the global oceans dating back to 1854</a:t>
                </a:r>
                <a:r>
                  <a:rPr lang="en-US" altLang="zh-TW" dirty="0" smtClean="0"/>
                  <a:t> </a:t>
                </a:r>
                <a:r>
                  <a:rPr lang="en-US" altLang="zh-TW" sz="1200" b="0" i="0" kern="1200" dirty="0" smtClean="0">
                    <a:solidFill>
                      <a:schemeClr val="tx1"/>
                    </a:solidFill>
                    <a:effectLst/>
                    <a:latin typeface="+mn-lt"/>
                    <a:ea typeface="+mn-ea"/>
                    <a:cs typeface="+mn-cs"/>
                  </a:rPr>
                  <a:t>with a minimum of processing (e.g., standard quality control procedures but no filling in of missing data)</a:t>
                </a:r>
                <a:r>
                  <a:rPr lang="en-US" altLang="zh-TW" dirty="0" smtClean="0"/>
                  <a:t> </a:t>
                </a:r>
                <a:r>
                  <a:rPr lang="en-US" altLang="zh-TW" sz="1200" b="0" i="0" kern="1200" dirty="0" smtClean="0">
                    <a:solidFill>
                      <a:schemeClr val="tx1"/>
                    </a:solidFill>
                    <a:effectLst/>
                    <a:latin typeface="+mn-lt"/>
                    <a:ea typeface="+mn-ea"/>
                    <a:cs typeface="+mn-cs"/>
                  </a:rPr>
                  <a:t> and the Lamont-Doherty Earth Observatory analyses (Kaplan et al. 1998)</a:t>
                </a:r>
                <a:r>
                  <a:rPr lang="en-US" altLang="zh-TW" dirty="0" smtClean="0"/>
                  <a:t> </a:t>
                </a:r>
                <a:r>
                  <a:rPr lang="en-US" altLang="zh-TW" sz="1200" b="0" i="0" kern="1200" dirty="0" smtClean="0">
                    <a:solidFill>
                      <a:schemeClr val="tx1"/>
                    </a:solidFill>
                    <a:effectLst/>
                    <a:latin typeface="+mn-lt"/>
                    <a:ea typeface="+mn-ea"/>
                    <a:cs typeface="+mn-cs"/>
                  </a:rPr>
                  <a:t>contains monthly data on a 5</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latitude X 5</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longitude grid over the global oceans dating back to 1871 with substantially more processing than in COADS.</a:t>
                </a:r>
              </a:p>
              <a:p>
                <a:r>
                  <a:rPr lang="en-US" altLang="zh-TW" b="1" dirty="0" smtClean="0"/>
                  <a:t>Figure Description:  </a:t>
                </a:r>
              </a:p>
              <a:p>
                <a:r>
                  <a:rPr lang="en-US" altLang="zh-TW" b="1" dirty="0" smtClean="0"/>
                  <a:t>Left figure: </a:t>
                </a:r>
                <a:r>
                  <a:rPr lang="en-US" altLang="zh-TW" sz="1200" b="0" i="0" kern="1200" baseline="0" dirty="0" smtClean="0">
                    <a:solidFill>
                      <a:schemeClr val="tx1"/>
                    </a:solidFill>
                    <a:effectLst/>
                    <a:latin typeface="+mn-lt"/>
                    <a:ea typeface="+mn-ea"/>
                    <a:cs typeface="+mn-cs"/>
                  </a:rPr>
                  <a:t>The left figure show the climate anomaly records for boreal winter (December – March) during 1900-1997: the inverted NPI index, tropical Indian Ocean SST and southeastern tropical Pacific SST. Their computational domain can be seen in the right hand side. </a:t>
                </a:r>
                <a:r>
                  <a:rPr lang="en-US" altLang="zh-TW" b="0" dirty="0" smtClean="0">
                    <a:solidFill>
                      <a:schemeClr val="tx1"/>
                    </a:solidFill>
                  </a:rPr>
                  <a:t>NPI is a</a:t>
                </a:r>
                <a:r>
                  <a:rPr lang="en-US" altLang="zh-TW" sz="1200" b="0" i="0" kern="1200" dirty="0" smtClean="0">
                    <a:solidFill>
                      <a:schemeClr val="tx1"/>
                    </a:solidFill>
                    <a:effectLst/>
                    <a:latin typeface="+mn-lt"/>
                    <a:ea typeface="+mn-ea"/>
                    <a:cs typeface="+mn-cs"/>
                  </a:rPr>
                  <a:t> index of the strength of the wintertime atmospheric circulation over the North Pacific calculated</a:t>
                </a:r>
                <a:r>
                  <a:rPr lang="en-US" altLang="zh-TW" sz="1200" b="0" i="0" kern="1200" baseline="0" dirty="0" smtClean="0">
                    <a:solidFill>
                      <a:schemeClr val="tx1"/>
                    </a:solidFill>
                    <a:effectLst/>
                    <a:latin typeface="+mn-lt"/>
                    <a:ea typeface="+mn-ea"/>
                    <a:cs typeface="+mn-cs"/>
                  </a:rPr>
                  <a:t> to identify </a:t>
                </a:r>
                <a:r>
                  <a:rPr lang="en-US" altLang="zh-TW" sz="1200" b="0" i="0" kern="1200" baseline="0" dirty="0" err="1" smtClean="0">
                    <a:solidFill>
                      <a:schemeClr val="tx1"/>
                    </a:solidFill>
                    <a:effectLst/>
                    <a:latin typeface="+mn-lt"/>
                    <a:ea typeface="+mn-ea"/>
                    <a:cs typeface="+mn-cs"/>
                  </a:rPr>
                  <a:t>interdecadal</a:t>
                </a:r>
                <a:r>
                  <a:rPr lang="en-US" altLang="zh-TW" sz="1200" b="0" i="0" kern="1200" baseline="0" dirty="0" smtClean="0">
                    <a:solidFill>
                      <a:schemeClr val="tx1"/>
                    </a:solidFill>
                    <a:effectLst/>
                    <a:latin typeface="+mn-lt"/>
                    <a:ea typeface="+mn-ea"/>
                    <a:cs typeface="+mn-cs"/>
                  </a:rPr>
                  <a:t> climate fluctuations. </a:t>
                </a:r>
                <a:r>
                  <a:rPr lang="en-US" altLang="zh-TW" sz="1200" b="0" i="0" kern="1200" dirty="0" smtClean="0">
                    <a:solidFill>
                      <a:schemeClr val="tx1"/>
                    </a:solidFill>
                    <a:effectLst/>
                    <a:latin typeface="+mn-lt"/>
                    <a:ea typeface="+mn-ea"/>
                    <a:cs typeface="+mn-cs"/>
                  </a:rPr>
                  <a:t>This</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‘‘North Pacific Index’’ is the area-averaged sea level pressure (SLP) for the region 30–65N, 160–140W. Negative values correspond to a deeper-than-normal Aleutian low pressure system, accompanied by enhanced westerly winds across the central North Pacific and strengthened southerly (northerly) flow over the eastern (western) North Pacific; opposite conditions obtain for positive values.</a:t>
                </a:r>
                <a:r>
                  <a:rPr lang="en-US" altLang="zh-TW" sz="1200" b="0" i="0" kern="1200" baseline="0" dirty="0" smtClean="0">
                    <a:solidFill>
                      <a:schemeClr val="tx1"/>
                    </a:solidFill>
                    <a:effectLst/>
                    <a:latin typeface="+mn-lt"/>
                    <a:ea typeface="+mn-ea"/>
                    <a:cs typeface="+mn-cs"/>
                  </a:rPr>
                  <a:t> </a:t>
                </a:r>
              </a:p>
              <a:p>
                <a:r>
                  <a:rPr lang="en-US" altLang="zh-TW" sz="1200" b="0" i="0" kern="1200" baseline="0" dirty="0" smtClean="0">
                    <a:solidFill>
                      <a:schemeClr val="tx1"/>
                    </a:solidFill>
                    <a:effectLst/>
                    <a:latin typeface="+mn-lt"/>
                    <a:ea typeface="+mn-ea"/>
                    <a:cs typeface="+mn-cs"/>
                  </a:rPr>
                  <a:t>In the figure, all records are normalized and smoothed with a three point binomial filter. The numeral to the right of each tropical index represents it correlation coefficient with the inverted NPI. From the figure, a </a:t>
                </a:r>
                <a:r>
                  <a:rPr lang="en-US" altLang="zh-TW" sz="1200" b="0" i="0" kern="1200" dirty="0" smtClean="0">
                    <a:solidFill>
                      <a:schemeClr val="tx1"/>
                    </a:solidFill>
                    <a:effectLst/>
                    <a:latin typeface="+mn-lt"/>
                    <a:ea typeface="+mn-ea"/>
                    <a:cs typeface="+mn-cs"/>
                  </a:rPr>
                  <a:t>striking feature of the NPI is the occurrence of extended periods, over two decades in duration, with predominantly positive (1900–24 and 1947–76) or negative values (1925–46 and 1977–2003). In addition, both SST anomaly records corresponding well with NPI,</a:t>
                </a:r>
                <a:r>
                  <a:rPr lang="en-US" altLang="zh-TW" sz="1200" b="0" i="0" kern="1200" baseline="0" dirty="0" smtClean="0">
                    <a:solidFill>
                      <a:schemeClr val="tx1"/>
                    </a:solidFill>
                    <a:effectLst/>
                    <a:latin typeface="+mn-lt"/>
                    <a:ea typeface="+mn-ea"/>
                    <a:cs typeface="+mn-cs"/>
                  </a:rPr>
                  <a:t> with correlations of 0.67 and 0.65 respectively. </a:t>
                </a:r>
              </a:p>
              <a:p>
                <a:r>
                  <a:rPr lang="en-US" altLang="zh-TW" sz="1200" b="0" i="0" kern="1200" baseline="0" dirty="0" smtClean="0">
                    <a:solidFill>
                      <a:schemeClr val="tx1"/>
                    </a:solidFill>
                    <a:effectLst/>
                    <a:latin typeface="+mn-lt"/>
                    <a:ea typeface="+mn-ea"/>
                    <a:cs typeface="+mn-cs"/>
                  </a:rPr>
                  <a:t>Therefore, another mode of Pacific </a:t>
                </a:r>
                <a:r>
                  <a:rPr lang="en-US" altLang="zh-TW" sz="1200" b="0" i="0" kern="1200" baseline="0" dirty="0" err="1" smtClean="0">
                    <a:solidFill>
                      <a:schemeClr val="tx1"/>
                    </a:solidFill>
                    <a:effectLst/>
                    <a:latin typeface="+mn-lt"/>
                    <a:ea typeface="+mn-ea"/>
                    <a:cs typeface="+mn-cs"/>
                  </a:rPr>
                  <a:t>interdecadal</a:t>
                </a:r>
                <a:r>
                  <a:rPr lang="en-US" altLang="zh-TW" sz="1200" b="0" i="0" kern="1200" baseline="0" dirty="0" smtClean="0">
                    <a:solidFill>
                      <a:schemeClr val="tx1"/>
                    </a:solidFill>
                    <a:effectLst/>
                    <a:latin typeface="+mn-lt"/>
                    <a:ea typeface="+mn-ea"/>
                    <a:cs typeface="+mn-cs"/>
                  </a:rPr>
                  <a:t> variability is clearly observed by the application of the NPI index and we call this mode as Pacific </a:t>
                </a:r>
                <a:r>
                  <a:rPr lang="en-US" altLang="zh-TW" sz="1200" b="0" i="0" kern="1200" baseline="0" dirty="0" err="1" smtClean="0">
                    <a:solidFill>
                      <a:schemeClr val="tx1"/>
                    </a:solidFill>
                    <a:effectLst/>
                    <a:latin typeface="+mn-lt"/>
                    <a:ea typeface="+mn-ea"/>
                    <a:cs typeface="+mn-cs"/>
                  </a:rPr>
                  <a:t>multidecal</a:t>
                </a:r>
                <a:r>
                  <a:rPr lang="en-US" altLang="zh-TW" sz="1200" b="0" i="0" kern="1200" baseline="0" dirty="0" smtClean="0">
                    <a:solidFill>
                      <a:schemeClr val="tx1"/>
                    </a:solidFill>
                    <a:effectLst/>
                    <a:latin typeface="+mn-lt"/>
                    <a:ea typeface="+mn-ea"/>
                    <a:cs typeface="+mn-cs"/>
                  </a:rPr>
                  <a:t> variability.  </a:t>
                </a:r>
              </a:p>
              <a:p>
                <a:r>
                  <a:rPr lang="en-US" altLang="zh-TW" sz="1200" b="1" i="0" kern="1200" baseline="0" dirty="0" smtClean="0">
                    <a:solidFill>
                      <a:schemeClr val="tx1"/>
                    </a:solidFill>
                    <a:effectLst/>
                    <a:latin typeface="+mn-lt"/>
                    <a:ea typeface="+mn-ea"/>
                    <a:cs typeface="+mn-cs"/>
                  </a:rPr>
                  <a:t>Right figure</a:t>
                </a:r>
                <a:r>
                  <a:rPr lang="en-US" altLang="zh-TW" sz="1200" b="0" i="0" kern="1200" baseline="0" dirty="0" smtClean="0">
                    <a:solidFill>
                      <a:schemeClr val="tx1"/>
                    </a:solidFill>
                    <a:effectLst/>
                    <a:latin typeface="+mn-lt"/>
                    <a:ea typeface="+mn-ea"/>
                    <a:cs typeface="+mn-cs"/>
                  </a:rPr>
                  <a:t>: show the SST epoch difference between the high regime (1947:1976)  minus low NPI regimes (1977:1995). From this figure, pattern of PMV is clearly observed in the central North Pacific. Also, negative values are found over most of the tropical Indo-Pacific in the epoch difference. These demonstrates that </a:t>
                </a:r>
                <a:r>
                  <a:rPr lang="en-US" altLang="zh-TW" sz="1200" b="0" i="0" kern="1200" dirty="0" smtClean="0">
                    <a:solidFill>
                      <a:schemeClr val="tx1"/>
                    </a:solidFill>
                    <a:effectLst/>
                    <a:latin typeface="+mn-lt"/>
                    <a:ea typeface="+mn-ea"/>
                    <a:cs typeface="+mn-cs"/>
                  </a:rPr>
                  <a:t>SST fluctuations in the tropical Indian Ocean and the </a:t>
                </a:r>
                <a:r>
                  <a:rPr lang="en-US" altLang="zh-TW" sz="1200" b="0" i="0" kern="1200" dirty="0" err="1" smtClean="0">
                    <a:solidFill>
                      <a:schemeClr val="tx1"/>
                    </a:solidFill>
                    <a:effectLst/>
                    <a:latin typeface="+mn-lt"/>
                    <a:ea typeface="+mn-ea"/>
                    <a:cs typeface="+mn-cs"/>
                  </a:rPr>
                  <a:t>SouthEast</a:t>
                </a:r>
                <a:r>
                  <a:rPr lang="en-US" altLang="zh-TW" sz="1200" b="0" i="0" kern="1200" baseline="0" dirty="0" smtClean="0">
                    <a:solidFill>
                      <a:schemeClr val="tx1"/>
                    </a:solidFill>
                    <a:effectLst/>
                    <a:latin typeface="+mn-lt"/>
                    <a:ea typeface="+mn-ea"/>
                    <a:cs typeface="+mn-cs"/>
                  </a:rPr>
                  <a:t> Pacific </a:t>
                </a:r>
                <a:r>
                  <a:rPr lang="en-US" altLang="zh-TW" sz="1200" b="0" i="0" kern="1200" dirty="0" smtClean="0">
                    <a:solidFill>
                      <a:schemeClr val="tx1"/>
                    </a:solidFill>
                    <a:effectLst/>
                    <a:latin typeface="+mn-lt"/>
                    <a:ea typeface="+mn-ea"/>
                    <a:cs typeface="+mn-cs"/>
                  </a:rPr>
                  <a:t>are associated with low-frequency variations in the NPI.</a:t>
                </a:r>
                <a:r>
                  <a:rPr lang="en-US" altLang="zh-TW" sz="1200" b="0" i="0" kern="1200" baseline="0" dirty="0" smtClean="0">
                    <a:solidFill>
                      <a:schemeClr val="tx1"/>
                    </a:solidFill>
                    <a:effectLst/>
                    <a:latin typeface="+mn-lt"/>
                    <a:ea typeface="+mn-ea"/>
                    <a:cs typeface="+mn-cs"/>
                  </a:rPr>
                  <a:t> </a:t>
                </a:r>
                <a:r>
                  <a:rPr lang="en-US" altLang="zh-TW" dirty="0" smtClean="0"/>
                  <a:t/>
                </a:r>
                <a:br>
                  <a:rPr lang="en-US" altLang="zh-TW" dirty="0" smtClean="0"/>
                </a:br>
                <a:endParaRPr lang="en-US" altLang="zh-TW" sz="1200" b="0" i="0" kern="1200" dirty="0" smtClean="0">
                  <a:solidFill>
                    <a:schemeClr val="tx1"/>
                  </a:solidFill>
                  <a:effectLst/>
                  <a:latin typeface="+mn-lt"/>
                  <a:ea typeface="+mn-ea"/>
                  <a:cs typeface="+mn-cs"/>
                </a:endParaRPr>
              </a:p>
              <a:p>
                <a:r>
                  <a:rPr lang="en-US" altLang="zh-TW" dirty="0" smtClean="0"/>
                  <a:t> </a:t>
                </a:r>
                <a:br>
                  <a:rPr lang="en-US" altLang="zh-TW" dirty="0" smtClean="0"/>
                </a:br>
                <a:r>
                  <a:rPr lang="en-US" altLang="zh-TW" dirty="0" smtClean="0"/>
                  <a:t/>
                </a:r>
                <a:br>
                  <a:rPr lang="en-US" altLang="zh-TW" dirty="0" smtClean="0"/>
                </a:br>
                <a:r>
                  <a:rPr lang="en-US" altLang="zh-TW" dirty="0" smtClean="0"/>
                  <a:t> </a:t>
                </a:r>
                <a:br>
                  <a:rPr lang="en-US" altLang="zh-TW" dirty="0" smtClean="0"/>
                </a:br>
                <a:endParaRPr lang="en-US" altLang="zh-TW" b="1" dirty="0" smtClean="0"/>
              </a:p>
              <a:p>
                <a:r>
                  <a:rPr lang="en-US" altLang="zh-TW" sz="1200" b="0" i="0" kern="1200" dirty="0" smtClean="0">
                    <a:solidFill>
                      <a:schemeClr val="tx1"/>
                    </a:solidFill>
                    <a:effectLst/>
                    <a:latin typeface="+mn-lt"/>
                    <a:ea typeface="+mn-ea"/>
                    <a:cs typeface="+mn-cs"/>
                  </a:rPr>
                  <a:t>epochs of high sea level pressure over the North Pacific (1900–24 and 1947–76) and epochs of low pressure (1925–46 and 1977–97)</a:t>
                </a:r>
                <a:r>
                  <a:rPr lang="en-US" altLang="zh-TW" dirty="0" smtClean="0"/>
                  <a:t> </a:t>
                </a:r>
                <a:br>
                  <a:rPr lang="en-US" altLang="zh-TW" dirty="0" smtClean="0"/>
                </a:br>
                <a:r>
                  <a:rPr lang="en-US" altLang="zh-TW" dirty="0" smtClean="0"/>
                  <a:t>Method: monthly anomalies formed by subtracting the long-term monthly means from each calendar </a:t>
                </a:r>
                <a:r>
                  <a:rPr lang="en-US" altLang="zh-TW" dirty="0" err="1" smtClean="0"/>
                  <a:t>month’smean</a:t>
                </a:r>
                <a:r>
                  <a:rPr lang="en-US" altLang="zh-TW" dirty="0" smtClean="0"/>
                  <a:t>. Winter (December–March) means were computed from the monthly anomalies, requiring a minimum of 1 month to define a winter average. Linear interpolation (across gaps not exceeding three points in latitude and five points in longitude) and weighted binomial smoothing (three points in latitude and nine points in longitude) were applied to SLP to improved the readability of the map shown. Epoch difference maps formed requiring a minimum of 20% of the years within each period to have observations. All data were </a:t>
                </a:r>
                <a:r>
                  <a:rPr lang="en-US" altLang="zh-TW" dirty="0" err="1" smtClean="0"/>
                  <a:t>detrended</a:t>
                </a:r>
                <a:r>
                  <a:rPr lang="en-US" altLang="zh-TW" dirty="0" smtClean="0"/>
                  <a:t> prior to computation of the epoch difference maps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en-US" altLang="zh-TW" b="1" dirty="0" smtClean="0"/>
              </a:p>
              <a:p>
                <a:r>
                  <a:rPr lang="en-US" altLang="zh-TW" dirty="0" smtClean="0"/>
                  <a:t/>
                </a:r>
                <a:br>
                  <a:rPr lang="en-US" altLang="zh-TW" dirty="0" smtClean="0"/>
                </a:br>
                <a:r>
                  <a:rPr lang="en-US" altLang="zh-TW" sz="1200" b="0" i="0" kern="1200" dirty="0" smtClean="0">
                    <a:solidFill>
                      <a:schemeClr val="tx1"/>
                    </a:solidFill>
                    <a:effectLst/>
                    <a:latin typeface="+mn-lt"/>
                    <a:ea typeface="+mn-ea"/>
                    <a:cs typeface="+mn-cs"/>
                  </a:rPr>
                  <a:t>The SST anomaly time series for the tropical Indian (</a:t>
                </a:r>
                <a:r>
                  <a:rPr lang="en-US" altLang="zh-TW" sz="1200" b="0" i="0" kern="1200" baseline="0" dirty="0" smtClean="0">
                    <a:solidFill>
                      <a:schemeClr val="tx1"/>
                    </a:solidFill>
                    <a:effectLst/>
                    <a:latin typeface="+mn-lt"/>
                    <a:ea typeface="+mn-ea"/>
                    <a:cs typeface="+mn-cs"/>
                  </a:rPr>
                  <a:t>10</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S–20</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N</a:t>
                </a:r>
                <a:r>
                  <a:rPr lang="en-US" altLang="zh-TW" sz="1200" b="0" i="0" kern="1200" dirty="0" smtClean="0">
                    <a:solidFill>
                      <a:schemeClr val="tx1"/>
                    </a:solidFill>
                    <a:effectLst/>
                    <a:latin typeface="+mn-lt"/>
                    <a:ea typeface="+mn-ea"/>
                    <a:cs typeface="+mn-cs"/>
                  </a:rPr>
                  <a:t>, 5</a:t>
                </a:r>
                <a:r>
                  <a:rPr lang="en-US" altLang="zh-TW" sz="1200" b="0" i="0" kern="1200" baseline="0" dirty="0" smtClean="0">
                    <a:solidFill>
                      <a:schemeClr val="tx1"/>
                    </a:solidFill>
                    <a:effectLst/>
                    <a:latin typeface="+mn-lt"/>
                    <a:ea typeface="+mn-ea"/>
                    <a:cs typeface="+mn-cs"/>
                  </a:rPr>
                  <a:t>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–125</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E) and southeast tropical Pacific (</a:t>
                </a:r>
                <a:r>
                  <a:rPr lang="en-US" altLang="zh-TW" sz="1200" b="0" i="0" kern="1200" baseline="0" dirty="0" smtClean="0">
                    <a:solidFill>
                      <a:schemeClr val="tx1"/>
                    </a:solidFill>
                    <a:effectLst/>
                    <a:latin typeface="+mn-lt"/>
                    <a:ea typeface="+mn-ea"/>
                    <a:cs typeface="+mn-cs"/>
                  </a:rPr>
                  <a:t>5</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–20</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S</a:t>
                </a:r>
                <a:r>
                  <a:rPr lang="en-US" altLang="zh-TW" sz="1200" b="0" i="0" kern="1200" dirty="0" smtClean="0">
                    <a:solidFill>
                      <a:schemeClr val="tx1"/>
                    </a:solidFill>
                    <a:effectLst/>
                    <a:latin typeface="+mn-lt"/>
                    <a:ea typeface="+mn-ea"/>
                    <a:cs typeface="+mn-cs"/>
                  </a:rPr>
                  <a:t>, 14</a:t>
                </a:r>
                <a:r>
                  <a:rPr lang="en-US" altLang="zh-TW" sz="1200" b="0" i="0" kern="1200" baseline="0" dirty="0" smtClean="0">
                    <a:solidFill>
                      <a:schemeClr val="tx1"/>
                    </a:solidFill>
                    <a:effectLst/>
                    <a:latin typeface="+mn-lt"/>
                    <a:ea typeface="+mn-ea"/>
                    <a:cs typeface="+mn-cs"/>
                  </a:rPr>
                  <a:t>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–9</a:t>
                </a:r>
                <a:r>
                  <a:rPr lang="en-US" altLang="zh-TW" sz="1200" b="0" i="0" kern="1200" baseline="0" dirty="0" smtClean="0">
                    <a:solidFill>
                      <a:schemeClr val="tx1"/>
                    </a:solidFill>
                    <a:effectLst/>
                    <a:latin typeface="+mn-lt"/>
                    <a:ea typeface="+mn-ea"/>
                    <a:cs typeface="+mn-cs"/>
                  </a:rPr>
                  <a:t>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W) are shown in Fig. 9, together with the NPI (the northeast tropical Pacific is similar to the southeast record, but is less highly correlated with the NPI, and the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regimes are less pronounced; not shown). </a:t>
                </a:r>
              </a:p>
              <a:p>
                <a:r>
                  <a:rPr lang="en-US" altLang="zh-TW" sz="1200" b="0" i="0" kern="1200" dirty="0" smtClean="0">
                    <a:solidFill>
                      <a:schemeClr val="tx1"/>
                    </a:solidFill>
                    <a:effectLst/>
                    <a:latin typeface="+mn-lt"/>
                    <a:ea typeface="+mn-ea"/>
                    <a:cs typeface="+mn-cs"/>
                  </a:rPr>
                  <a:t>Both records correspond well with the NPI, with correlations of 0.67 and 0.65, respectively, based upon data smoothed with a three-point binomial filter (the correlations are a maximum at 0 lag). The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regimes evident in the NPI are apparent in the tropical SST time series except for the early portion of the first epoch in the southeast Pacific record.</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Choice>
        <mc:Fallback xmlns="">
          <p:sp>
            <p:nvSpPr>
              <p:cNvPr id="3" name="Notes Placeholder 2"/>
              <p:cNvSpPr>
                <a:spLocks noGrp="1"/>
              </p:cNvSpPr>
              <p:nvPr>
                <p:ph type="body" idx="1"/>
              </p:nvPr>
            </p:nvSpPr>
            <p:spPr/>
            <p:txBody>
              <a:bodyPr/>
              <a:lstStyle/>
              <a:p>
                <a:r>
                  <a:rPr lang="en-US" altLang="zh-TW" dirty="0" smtClean="0"/>
                  <a:t>NPI: is an index of the strength of the wintertime atmospheric circulation over the North Pacific.</a:t>
                </a:r>
                <a:r>
                  <a:rPr lang="en-US" altLang="zh-TW" baseline="0" dirty="0" smtClean="0"/>
                  <a:t> It </a:t>
                </a:r>
                <a:r>
                  <a:rPr lang="en-US" altLang="zh-TW" sz="1200" b="0" i="0" kern="1200" dirty="0" smtClean="0">
                    <a:solidFill>
                      <a:schemeClr val="tx1"/>
                    </a:solidFill>
                    <a:effectLst/>
                    <a:latin typeface="+mn-lt"/>
                    <a:ea typeface="+mn-ea"/>
                    <a:cs typeface="+mn-cs"/>
                  </a:rPr>
                  <a:t>is the area-averaged sea level pressure (SLP) for the region 30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–65</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N, 160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–140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W. Negative values correspond to a deeper-than-normal Aleutian low pressure system, accompanied by enhanced westerly winds across the central North Pacific and strengthened southerly (northerly) flow over the eastern (western) North</a:t>
                </a:r>
                <a:r>
                  <a:rPr lang="en-US" altLang="zh-TW" dirty="0" smtClean="0"/>
                  <a:t> </a:t>
                </a:r>
                <a:r>
                  <a:rPr lang="en-US" altLang="zh-TW" sz="1200" b="0" i="0" kern="1200" dirty="0" smtClean="0">
                    <a:solidFill>
                      <a:schemeClr val="tx1"/>
                    </a:solidFill>
                    <a:effectLst/>
                    <a:latin typeface="+mn-lt"/>
                    <a:ea typeface="+mn-ea"/>
                    <a:cs typeface="+mn-cs"/>
                  </a:rPr>
                  <a:t>Pacific; opposite conditions obtain for positive values</a:t>
                </a:r>
                <a:r>
                  <a:rPr lang="en-US" altLang="zh-TW" dirty="0" smtClean="0"/>
                  <a:t> . </a:t>
                </a:r>
                <a:r>
                  <a:rPr lang="en-US" altLang="zh-TW" sz="1200" b="0" i="0" kern="1200" dirty="0" smtClean="0">
                    <a:solidFill>
                      <a:schemeClr val="tx1"/>
                    </a:solidFill>
                    <a:effectLst/>
                    <a:latin typeface="+mn-lt"/>
                    <a:ea typeface="+mn-ea"/>
                    <a:cs typeface="+mn-cs"/>
                  </a:rPr>
                  <a:t>A striking feature of the NPI is the occurrence of extended periods, two to three decades in duration, with predominantly positive (1900–24 and 1947–76) or negative values (1925–46 and 1977–2003). In addition to the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fluctuations associated with the phase transitions in 1925, 1947, and 1977</a:t>
                </a:r>
                <a:r>
                  <a:rPr lang="en-US" altLang="zh-TW" dirty="0" smtClean="0"/>
                  <a:t> </a:t>
                </a:r>
                <a:r>
                  <a:rPr lang="en-US" altLang="zh-TW" sz="1200" b="0" i="0" kern="1200" dirty="0" smtClean="0">
                    <a:solidFill>
                      <a:schemeClr val="tx1"/>
                    </a:solidFill>
                    <a:effectLst/>
                    <a:latin typeface="+mn-lt"/>
                    <a:ea typeface="+mn-ea"/>
                    <a:cs typeface="+mn-cs"/>
                  </a:rPr>
                  <a:t>the NPI also exhibits considerable high-frequency variability: approximately 75% of the variance of the NPI occurs at periods shorter than 20 yr.</a:t>
                </a:r>
              </a:p>
              <a:p>
                <a:r>
                  <a:rPr lang="en-US" altLang="zh-TW" sz="1200" b="0" i="0" kern="1200" dirty="0" smtClean="0">
                    <a:solidFill>
                      <a:schemeClr val="tx1"/>
                    </a:solidFill>
                    <a:effectLst/>
                    <a:latin typeface="+mn-lt"/>
                    <a:ea typeface="+mn-ea"/>
                    <a:cs typeface="+mn-cs"/>
                  </a:rPr>
                  <a:t>All of the analyses are for the boreal winter season, December–March, unless noted otherwise. This choice is dictated by the season of strongest atmospheric circulation variability over the North Pacific (cf. </a:t>
                </a:r>
                <a:r>
                  <a:rPr lang="en-US" altLang="zh-TW" sz="1200" b="0" i="0" kern="1200" dirty="0" err="1" smtClean="0">
                    <a:solidFill>
                      <a:schemeClr val="tx1"/>
                    </a:solidFill>
                    <a:effectLst/>
                    <a:latin typeface="+mn-lt"/>
                    <a:ea typeface="+mn-ea"/>
                    <a:cs typeface="+mn-cs"/>
                  </a:rPr>
                  <a:t>Trenberth</a:t>
                </a:r>
                <a:r>
                  <a:rPr lang="en-US" altLang="zh-TW" sz="1200" b="0" i="0" kern="1200" dirty="0" smtClean="0">
                    <a:solidFill>
                      <a:schemeClr val="tx1"/>
                    </a:solidFill>
                    <a:effectLst/>
                    <a:latin typeface="+mn-lt"/>
                    <a:ea typeface="+mn-ea"/>
                    <a:cs typeface="+mn-cs"/>
                  </a:rPr>
                  <a:t> and </a:t>
                </a:r>
                <a:r>
                  <a:rPr lang="en-US" altLang="zh-TW" sz="1200" b="0" i="0" kern="1200" dirty="0" err="1" smtClean="0">
                    <a:solidFill>
                      <a:schemeClr val="tx1"/>
                    </a:solidFill>
                    <a:effectLst/>
                    <a:latin typeface="+mn-lt"/>
                    <a:ea typeface="+mn-ea"/>
                    <a:cs typeface="+mn-cs"/>
                  </a:rPr>
                  <a:t>Hurrell</a:t>
                </a:r>
                <a:r>
                  <a:rPr lang="en-US" altLang="zh-TW" sz="1200" b="0" i="0" kern="1200" dirty="0" smtClean="0">
                    <a:solidFill>
                      <a:schemeClr val="tx1"/>
                    </a:solidFill>
                    <a:effectLst/>
                    <a:latin typeface="+mn-lt"/>
                    <a:ea typeface="+mn-ea"/>
                    <a:cs typeface="+mn-cs"/>
                  </a:rPr>
                  <a:t> 1994) and established physical mechanisms for atmospheric teleconnections forced by deep convection in the Tropics.</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the Comprehensive Ocean–Atmosphere Data Set (COADS; Woodruff et al. 1987) and the Lamont-Doherty Earth Observatory analyses (Kaplan et al. 1998). The COADS archive contains monthly data assembled into 2</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latitude </a:t>
                </a:r>
                <a:r>
                  <a:rPr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a:t>
                </a:r>
                <a:r>
                  <a:rPr lang="en-US" altLang="zh-TW" sz="1200" b="0" i="0" kern="1200" dirty="0" smtClean="0">
                    <a:solidFill>
                      <a:schemeClr val="tx1"/>
                    </a:solidFill>
                    <a:effectLst/>
                    <a:latin typeface="+mn-lt"/>
                    <a:ea typeface="+mn-ea"/>
                    <a:cs typeface="+mn-cs"/>
                  </a:rPr>
                  <a:t> 2</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longitude grid squares over the global oceans dating back to 1854 with a minimum of processing (e.g., standard quality control procedures but no filling in of missing data). The Kaplan et al. dataset contains monthly data on a 5</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latitude </a:t>
                </a:r>
                <a:r>
                  <a:rPr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a:t>
                </a:r>
                <a:r>
                  <a:rPr lang="en-US" altLang="zh-TW" sz="1200" b="0" i="0" kern="1200" dirty="0" smtClean="0">
                    <a:solidFill>
                      <a:schemeClr val="tx1"/>
                    </a:solidFill>
                    <a:effectLst/>
                    <a:latin typeface="+mn-lt"/>
                    <a:ea typeface="+mn-ea"/>
                    <a:cs typeface="+mn-cs"/>
                  </a:rPr>
                  <a:t> 5</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longitude grid over the global oceans dating back to 1871 with substantially more processing than in COADS. The input data to the Kaplan et al. analyses are from the Met Office historical SST dataset (</a:t>
                </a:r>
                <a:r>
                  <a:rPr lang="en-US" altLang="zh-TW" sz="1200" b="0" i="0" kern="1200" dirty="0" err="1" smtClean="0">
                    <a:solidFill>
                      <a:schemeClr val="tx1"/>
                    </a:solidFill>
                    <a:effectLst/>
                    <a:latin typeface="+mn-lt"/>
                    <a:ea typeface="+mn-ea"/>
                    <a:cs typeface="+mn-cs"/>
                  </a:rPr>
                  <a:t>Folland</a:t>
                </a:r>
                <a:r>
                  <a:rPr lang="en-US" altLang="zh-TW" sz="1200" b="0" i="0" kern="1200" dirty="0" smtClean="0">
                    <a:solidFill>
                      <a:schemeClr val="tx1"/>
                    </a:solidFill>
                    <a:effectLst/>
                    <a:latin typeface="+mn-lt"/>
                    <a:ea typeface="+mn-ea"/>
                    <a:cs typeface="+mn-cs"/>
                  </a:rPr>
                  <a:t> and Parker 1995), which are similar to the COADS except that additional corrections have been applied to empirically account for the artificial rise in SST around 1940 associated with the change in measurement technique from bucket to engine-intake temperatures. In the Kaplan et al. analyses, missing grid squares have been filled in using an (empirical orthogonal function) EOF-based technique. While this dataset has the advantage of increased spatial coverage and smoother fields than in the COADS, it may also introduce climate signals into areas devoid of observations or with limited data coverage. We have verified that our findings based upon the Kaplan et al. dataset are confirmed by the COADS.</a:t>
                </a:r>
                <a:r>
                  <a:rPr lang="en-US" altLang="zh-TW" dirty="0" smtClean="0"/>
                  <a:t> </a:t>
                </a:r>
                <a:br>
                  <a:rPr lang="en-US" altLang="zh-TW" dirty="0" smtClean="0"/>
                </a:br>
                <a:r>
                  <a:rPr lang="en-US" altLang="zh-TW" sz="1200" b="0" i="0" kern="1200" dirty="0" smtClean="0">
                    <a:solidFill>
                      <a:schemeClr val="tx1"/>
                    </a:solidFill>
                    <a:effectLst/>
                    <a:latin typeface="+mn-lt"/>
                    <a:ea typeface="+mn-ea"/>
                    <a:cs typeface="+mn-cs"/>
                  </a:rPr>
                  <a:t>   To identify areas in the Tropics where SSTs vary coherently with the NPI on time scales longer than </a:t>
                </a:r>
                <a:r>
                  <a:rPr lang="en-US" altLang="zh-TW" sz="1200" b="0" i="0" kern="1200" dirty="0" err="1" smtClean="0">
                    <a:solidFill>
                      <a:schemeClr val="tx1"/>
                    </a:solidFill>
                    <a:effectLst/>
                    <a:latin typeface="+mn-lt"/>
                    <a:ea typeface="+mn-ea"/>
                    <a:cs typeface="+mn-cs"/>
                  </a:rPr>
                  <a:t>interannual</a:t>
                </a:r>
                <a:r>
                  <a:rPr lang="en-US" altLang="zh-TW" sz="1200" b="0" i="0" kern="1200" dirty="0" smtClean="0">
                    <a:solidFill>
                      <a:schemeClr val="tx1"/>
                    </a:solidFill>
                    <a:effectLst/>
                    <a:latin typeface="+mn-lt"/>
                    <a:ea typeface="+mn-ea"/>
                    <a:cs typeface="+mn-cs"/>
                  </a:rPr>
                  <a:t>, we show in Fig. 7 the correlation map between</a:t>
                </a:r>
                <a:r>
                  <a:rPr lang="en-US" altLang="zh-TW" dirty="0" smtClean="0"/>
                  <a:t> </a:t>
                </a:r>
                <a:r>
                  <a:rPr lang="en-US" altLang="zh-TW" sz="1200" b="0" i="0" kern="1200" dirty="0" smtClean="0">
                    <a:solidFill>
                      <a:schemeClr val="tx1"/>
                    </a:solidFill>
                    <a:effectLst/>
                    <a:latin typeface="+mn-lt"/>
                    <a:ea typeface="+mn-ea"/>
                    <a:cs typeface="+mn-cs"/>
                  </a:rPr>
                  <a:t>he NPI and boreal winter (December–March) SST anomalies based upon the period 1900–97 using low-pass-filtered data to emphasize fluctuations with periods greater than </a:t>
                </a:r>
                <a:r>
                  <a:rPr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a:t>
                </a:r>
                <a:r>
                  <a:rPr lang="en-US" altLang="zh-TW" sz="1200" b="0" i="0" kern="1200" dirty="0" smtClean="0">
                    <a:solidFill>
                      <a:schemeClr val="tx1"/>
                    </a:solidFill>
                    <a:effectLst/>
                    <a:latin typeface="+mn-lt"/>
                    <a:ea typeface="+mn-ea"/>
                    <a:cs typeface="+mn-cs"/>
                  </a:rPr>
                  <a:t>9 </a:t>
                </a:r>
                <a:r>
                  <a:rPr lang="en-US" altLang="zh-TW" sz="1200" b="0" i="0" kern="1200" dirty="0" err="1" smtClean="0">
                    <a:solidFill>
                      <a:schemeClr val="tx1"/>
                    </a:solidFill>
                    <a:effectLst/>
                    <a:latin typeface="+mn-lt"/>
                    <a:ea typeface="+mn-ea"/>
                    <a:cs typeface="+mn-cs"/>
                  </a:rPr>
                  <a:t>yr</a:t>
                </a:r>
                <a:r>
                  <a:rPr lang="en-US" altLang="zh-TW" sz="1200" b="0" i="0" kern="1200" dirty="0" smtClean="0">
                    <a:solidFill>
                      <a:schemeClr val="tx1"/>
                    </a:solidFill>
                    <a:effectLst/>
                    <a:latin typeface="+mn-lt"/>
                    <a:ea typeface="+mn-ea"/>
                    <a:cs typeface="+mn-cs"/>
                  </a:rPr>
                  <a:t> (the results are not unduly sensitive to the low-pass filter used, provided that the cutoff is at periods longer than a few years). The strongest positive correlations (</a:t>
                </a:r>
                <a:r>
                  <a:rPr lang="en-US" altLang="zh-TW" sz="1200" b="0" i="1" kern="1200" dirty="0" smtClean="0">
                    <a:solidFill>
                      <a:schemeClr val="tx1"/>
                    </a:solidFill>
                    <a:effectLst/>
                    <a:latin typeface="+mn-lt"/>
                    <a:ea typeface="+mn-ea"/>
                    <a:cs typeface="+mn-cs"/>
                  </a:rPr>
                  <a:t>r </a:t>
                </a:r>
                <a:r>
                  <a:rPr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&gt;</a:t>
                </a:r>
                <a:r>
                  <a:rPr lang="en-US" altLang="zh-TW" sz="1200" b="0" i="0" kern="1200" dirty="0" smtClean="0">
                    <a:solidFill>
                      <a:schemeClr val="tx1"/>
                    </a:solidFill>
                    <a:effectLst/>
                    <a:latin typeface="+mn-lt"/>
                    <a:ea typeface="+mn-ea"/>
                    <a:cs typeface="+mn-cs"/>
                  </a:rPr>
                  <a:t>0.6) are found in the tropical Indian Ocean extending into the far western Pacific and outside of the equatorial zone in the eastern tropical Pacific. The correlations within the Indian Ocean reach peak values of 0.8 along </a:t>
                </a:r>
                <a:r>
                  <a:rPr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a:t>
                </a:r>
                <a:r>
                  <a:rPr lang="en-US" altLang="zh-TW" sz="1200" b="0" i="0" kern="1200" dirty="0" smtClean="0">
                    <a:solidFill>
                      <a:schemeClr val="tx1"/>
                    </a:solidFill>
                    <a:effectLst/>
                    <a:latin typeface="+mn-lt"/>
                    <a:ea typeface="+mn-ea"/>
                    <a:cs typeface="+mn-cs"/>
                  </a:rPr>
                  <a:t>10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N. Weak and insignificant correlations are found along the equator east of 180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a:t>
                </a:r>
              </a:p>
              <a:p>
                <a:r>
                  <a:rPr lang="en-US" altLang="zh-TW" sz="1200" b="0" i="0" kern="1200" dirty="0" smtClean="0">
                    <a:solidFill>
                      <a:schemeClr val="tx1"/>
                    </a:solidFill>
                    <a:effectLst/>
                    <a:latin typeface="+mn-lt"/>
                    <a:ea typeface="+mn-ea"/>
                    <a:cs typeface="+mn-cs"/>
                  </a:rPr>
                  <a:t>Another view of the SST anomaly patterns associated with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variations in the NPI is obtained from epoch difference maps based on Kaplan et al. (1998) data (Fig. 8, left). Negative values are found over most</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of the tropical Indo-Pacific in all three epoch differences except for weak positive values along the equator between the international date line and the coast of South America in the earliest one. Note that although the magnitudes of the SST differences in the Indian Ocean are relatively small (</a:t>
                </a:r>
                <a:r>
                  <a:rPr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a:t>
                </a:r>
                <a:r>
                  <a:rPr lang="en-US" altLang="zh-TW" sz="1200" b="0" i="0" kern="1200" dirty="0" smtClean="0">
                    <a:solidFill>
                      <a:schemeClr val="tx1"/>
                    </a:solidFill>
                    <a:effectLst/>
                    <a:latin typeface="+mn-lt"/>
                    <a:ea typeface="+mn-ea"/>
                    <a:cs typeface="+mn-cs"/>
                  </a:rPr>
                  <a:t>0.2K), they are highly significant statistically due to the relatively weak background </a:t>
                </a:r>
                <a:r>
                  <a:rPr lang="en-US" altLang="zh-TW" sz="1200" b="0" i="0" kern="1200" dirty="0" err="1" smtClean="0">
                    <a:solidFill>
                      <a:schemeClr val="tx1"/>
                    </a:solidFill>
                    <a:effectLst/>
                    <a:latin typeface="+mn-lt"/>
                    <a:ea typeface="+mn-ea"/>
                    <a:cs typeface="+mn-cs"/>
                  </a:rPr>
                  <a:t>interannual</a:t>
                </a:r>
                <a:r>
                  <a:rPr lang="en-US" altLang="zh-TW" sz="1200" b="0" i="0" kern="1200" dirty="0" smtClean="0">
                    <a:solidFill>
                      <a:schemeClr val="tx1"/>
                    </a:solidFill>
                    <a:effectLst/>
                    <a:latin typeface="+mn-lt"/>
                    <a:ea typeface="+mn-ea"/>
                    <a:cs typeface="+mn-cs"/>
                  </a:rPr>
                  <a:t> variability. The opposing sign of the equatorial east Pacific ‘‘cold tongue’’ SST anomalies between the first and last epoch differences results in weak correlations with the NPI for the twentieth century as a whole.</a:t>
                </a:r>
              </a:p>
              <a:p>
                <a:r>
                  <a:rPr lang="en-US" altLang="zh-TW" sz="1200" b="0" i="0" kern="1200" dirty="0" smtClean="0">
                    <a:solidFill>
                      <a:schemeClr val="tx1"/>
                    </a:solidFill>
                    <a:effectLst/>
                    <a:latin typeface="+mn-lt"/>
                    <a:ea typeface="+mn-ea"/>
                    <a:cs typeface="+mn-cs"/>
                  </a:rPr>
                  <a:t>Figures 7 and 8 indicate that SST fluctuations in the tropical Indian Ocean and the eastern Pacific north and south of the equator are associated with low-frequency variations in the NPI. The SST anomaly time series for</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the tropical Indian (</a:t>
                </a:r>
                <a:r>
                  <a:rPr lang="en-US" altLang="zh-TW" sz="1200" b="0" i="0" kern="1200" baseline="0" dirty="0" smtClean="0">
                    <a:solidFill>
                      <a:schemeClr val="tx1"/>
                    </a:solidFill>
                    <a:effectLst/>
                    <a:latin typeface="+mn-lt"/>
                    <a:ea typeface="+mn-ea"/>
                    <a:cs typeface="+mn-cs"/>
                  </a:rPr>
                  <a:t>10</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S–20</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N</a:t>
                </a:r>
                <a:r>
                  <a:rPr lang="en-US" altLang="zh-TW" sz="1200" b="0" i="0" kern="1200" dirty="0" smtClean="0">
                    <a:solidFill>
                      <a:schemeClr val="tx1"/>
                    </a:solidFill>
                    <a:effectLst/>
                    <a:latin typeface="+mn-lt"/>
                    <a:ea typeface="+mn-ea"/>
                    <a:cs typeface="+mn-cs"/>
                  </a:rPr>
                  <a:t>, 5</a:t>
                </a:r>
                <a:r>
                  <a:rPr lang="en-US" altLang="zh-TW" sz="1200" b="0" i="0" kern="1200" baseline="0" dirty="0" smtClean="0">
                    <a:solidFill>
                      <a:schemeClr val="tx1"/>
                    </a:solidFill>
                    <a:effectLst/>
                    <a:latin typeface="+mn-lt"/>
                    <a:ea typeface="+mn-ea"/>
                    <a:cs typeface="+mn-cs"/>
                  </a:rPr>
                  <a:t>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–125</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E) and southeast tropical Pacific (</a:t>
                </a:r>
                <a:r>
                  <a:rPr lang="en-US" altLang="zh-TW" sz="1200" b="0" i="0" kern="1200" baseline="0" dirty="0" smtClean="0">
                    <a:solidFill>
                      <a:schemeClr val="tx1"/>
                    </a:solidFill>
                    <a:effectLst/>
                    <a:latin typeface="+mn-lt"/>
                    <a:ea typeface="+mn-ea"/>
                    <a:cs typeface="+mn-cs"/>
                  </a:rPr>
                  <a:t>5</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–20</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S</a:t>
                </a:r>
                <a:r>
                  <a:rPr lang="en-US" altLang="zh-TW" sz="1200" b="0" i="0" kern="1200" dirty="0" smtClean="0">
                    <a:solidFill>
                      <a:schemeClr val="tx1"/>
                    </a:solidFill>
                    <a:effectLst/>
                    <a:latin typeface="+mn-lt"/>
                    <a:ea typeface="+mn-ea"/>
                    <a:cs typeface="+mn-cs"/>
                  </a:rPr>
                  <a:t>, 14</a:t>
                </a:r>
                <a:r>
                  <a:rPr lang="en-US" altLang="zh-TW" sz="1200" b="0" i="0" kern="1200" baseline="0" dirty="0" smtClean="0">
                    <a:solidFill>
                      <a:schemeClr val="tx1"/>
                    </a:solidFill>
                    <a:effectLst/>
                    <a:latin typeface="+mn-lt"/>
                    <a:ea typeface="+mn-ea"/>
                    <a:cs typeface="+mn-cs"/>
                  </a:rPr>
                  <a:t>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–9</a:t>
                </a:r>
                <a:r>
                  <a:rPr lang="en-US" altLang="zh-TW" sz="1200" b="0" i="0" kern="1200" baseline="0" dirty="0" smtClean="0">
                    <a:solidFill>
                      <a:schemeClr val="tx1"/>
                    </a:solidFill>
                    <a:effectLst/>
                    <a:latin typeface="+mn-lt"/>
                    <a:ea typeface="+mn-ea"/>
                    <a:cs typeface="+mn-cs"/>
                  </a:rPr>
                  <a:t>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W) are shown in Fig. 9, together with the NPI (the northeast tropical Pacific is similar to the southeast record, but is less</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highly correlated with the NPI, and the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regimes are less pronounced; not shown). Both records correspond well with the NPI, with correlations of 0.67 and 0.65, respectively, based upon data smoothed with</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a three-point binomial filter (the correlations are a maximum at 0 lag). The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regimes evident in the NPI are apparent in the tropical SST time series except for the early portion of the first epoch in the southeast</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Pacific record.</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5</a:t>
            </a:fld>
            <a:endParaRPr lang="zh-TW" altLang="en-US"/>
          </a:p>
        </p:txBody>
      </p:sp>
    </p:spTree>
    <p:extLst>
      <p:ext uri="{BB962C8B-B14F-4D97-AF65-F5344CB8AC3E}">
        <p14:creationId xmlns:p14="http://schemas.microsoft.com/office/powerpoint/2010/main" val="2474604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The spatial </a:t>
                </a:r>
                <a:r>
                  <a:rPr lang="en-US" altLang="zh-TW" sz="1200" b="0" i="0" kern="1200" dirty="0" smtClean="0">
                    <a:solidFill>
                      <a:schemeClr val="tx1"/>
                    </a:solidFill>
                    <a:effectLst/>
                    <a:latin typeface="+mn-lt"/>
                    <a:ea typeface="+mn-ea"/>
                    <a:cs typeface="+mn-cs"/>
                  </a:rPr>
                  <a:t>characteristic </a:t>
                </a:r>
                <a:r>
                  <a:rPr lang="en-US" altLang="zh-TW" sz="1200" b="0" i="0" kern="1200" dirty="0" smtClean="0">
                    <a:solidFill>
                      <a:schemeClr val="tx1"/>
                    </a:solidFill>
                    <a:effectLst/>
                    <a:latin typeface="+mn-lt"/>
                    <a:ea typeface="+mn-ea"/>
                    <a:cs typeface="+mn-cs"/>
                  </a:rPr>
                  <a:t>of PDV and PMV is robust in various analyses. For example, the first and second EOFs of annual SST over the North Pacific (&gt;</a:t>
                </a:r>
                <a:r>
                  <a:rPr lang="en-US" altLang="zh-TW" sz="1200" b="0" i="0" kern="1200" baseline="0" dirty="0" smtClean="0">
                    <a:solidFill>
                      <a:schemeClr val="tx1"/>
                    </a:solidFill>
                    <a:effectLst/>
                    <a:latin typeface="+mn-lt"/>
                    <a:ea typeface="+mn-ea"/>
                    <a:cs typeface="+mn-cs"/>
                  </a:rPr>
                  <a:t>20</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N</a:t>
                </a:r>
                <a:r>
                  <a:rPr lang="en-US" altLang="zh-TW" sz="1200" b="0" i="0" kern="1200" dirty="0" smtClean="0">
                    <a:solidFill>
                      <a:schemeClr val="tx1"/>
                    </a:solidFill>
                    <a:effectLst/>
                    <a:latin typeface="+mn-lt"/>
                    <a:ea typeface="+mn-ea"/>
                    <a:cs typeface="+mn-cs"/>
                  </a:rPr>
                  <a:t>) have been called the Pacific decadal oscillation and the North Pacific gyre mode (NPGO). The first EOF resembles the PDV pattern and the second EOF resembles the PMV pattern. The PDO appears to be associated with the atmospheric variability of the Aleutian low while the NPGO is associated with the North Pacific Oscillation (NPO). </a:t>
                </a:r>
              </a:p>
            </p:txBody>
          </p:sp>
        </mc:Choice>
        <mc:Fallback xmlns="">
          <p:sp>
            <p:nvSpPr>
              <p:cNvPr id="3" name="Notes Placeholder 2"/>
              <p:cNvSpPr>
                <a:spLocks noGrp="1"/>
              </p:cNvSpPr>
              <p:nvPr>
                <p:ph type="body" idx="1"/>
              </p:nvPr>
            </p:nvSpPr>
            <p:spPr/>
            <p:txBody>
              <a:bodyPr/>
              <a:lstStyle/>
              <a:p>
                <a:r>
                  <a:rPr lang="en-US" altLang="zh-TW" dirty="0" smtClean="0"/>
                  <a:t>NPI: is an index of the strength of the wintertime atmospheric circulation over the North Pacific.</a:t>
                </a:r>
                <a:r>
                  <a:rPr lang="en-US" altLang="zh-TW" baseline="0" dirty="0" smtClean="0"/>
                  <a:t> It </a:t>
                </a:r>
                <a:r>
                  <a:rPr lang="en-US" altLang="zh-TW" sz="1200" b="0" i="0" kern="1200" dirty="0" smtClean="0">
                    <a:solidFill>
                      <a:schemeClr val="tx1"/>
                    </a:solidFill>
                    <a:effectLst/>
                    <a:latin typeface="+mn-lt"/>
                    <a:ea typeface="+mn-ea"/>
                    <a:cs typeface="+mn-cs"/>
                  </a:rPr>
                  <a:t>is the area-averaged sea level pressure (SLP) for the region 30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–65</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N, 160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–140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W. Negative values correspond to a deeper-than-normal Aleutian low pressure system, accompanied by enhanced westerly winds across the central North Pacific and strengthened southerly (northerly) flow over the eastern (western) North</a:t>
                </a:r>
                <a:r>
                  <a:rPr lang="en-US" altLang="zh-TW" dirty="0" smtClean="0"/>
                  <a:t> </a:t>
                </a:r>
                <a:r>
                  <a:rPr lang="en-US" altLang="zh-TW" sz="1200" b="0" i="0" kern="1200" dirty="0" smtClean="0">
                    <a:solidFill>
                      <a:schemeClr val="tx1"/>
                    </a:solidFill>
                    <a:effectLst/>
                    <a:latin typeface="+mn-lt"/>
                    <a:ea typeface="+mn-ea"/>
                    <a:cs typeface="+mn-cs"/>
                  </a:rPr>
                  <a:t>Pacific; opposite conditions obtain for positive values</a:t>
                </a:r>
                <a:r>
                  <a:rPr lang="en-US" altLang="zh-TW" dirty="0" smtClean="0"/>
                  <a:t> . </a:t>
                </a:r>
                <a:r>
                  <a:rPr lang="en-US" altLang="zh-TW" sz="1200" b="0" i="0" kern="1200" dirty="0" smtClean="0">
                    <a:solidFill>
                      <a:schemeClr val="tx1"/>
                    </a:solidFill>
                    <a:effectLst/>
                    <a:latin typeface="+mn-lt"/>
                    <a:ea typeface="+mn-ea"/>
                    <a:cs typeface="+mn-cs"/>
                  </a:rPr>
                  <a:t>A striking feature of the NPI is the occurrence of extended periods, two to three decades in duration, with predominantly positive (1900–24 and 1947–76) or negative values (1925–46 and 1977–2003). In addition to the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fluctuations associated with the phase transitions in 1925, 1947, and 1977</a:t>
                </a:r>
                <a:r>
                  <a:rPr lang="en-US" altLang="zh-TW" dirty="0" smtClean="0"/>
                  <a:t> </a:t>
                </a:r>
                <a:r>
                  <a:rPr lang="en-US" altLang="zh-TW" sz="1200" b="0" i="0" kern="1200" dirty="0" smtClean="0">
                    <a:solidFill>
                      <a:schemeClr val="tx1"/>
                    </a:solidFill>
                    <a:effectLst/>
                    <a:latin typeface="+mn-lt"/>
                    <a:ea typeface="+mn-ea"/>
                    <a:cs typeface="+mn-cs"/>
                  </a:rPr>
                  <a:t>the NPI also exhibits considerable high-frequency variability: approximately 75% of the variance of the NPI occurs at periods shorter than 20 yr.</a:t>
                </a:r>
              </a:p>
              <a:p>
                <a:r>
                  <a:rPr lang="en-US" altLang="zh-TW" sz="1200" b="0" i="0" kern="1200" dirty="0" smtClean="0">
                    <a:solidFill>
                      <a:schemeClr val="tx1"/>
                    </a:solidFill>
                    <a:effectLst/>
                    <a:latin typeface="+mn-lt"/>
                    <a:ea typeface="+mn-ea"/>
                    <a:cs typeface="+mn-cs"/>
                  </a:rPr>
                  <a:t>All of the analyses are for the boreal winter season, December–March, unless noted otherwise. This choice is dictated by the season of strongest atmospheric circulation variability over the North Pacific (cf. </a:t>
                </a:r>
                <a:r>
                  <a:rPr lang="en-US" altLang="zh-TW" sz="1200" b="0" i="0" kern="1200" dirty="0" err="1" smtClean="0">
                    <a:solidFill>
                      <a:schemeClr val="tx1"/>
                    </a:solidFill>
                    <a:effectLst/>
                    <a:latin typeface="+mn-lt"/>
                    <a:ea typeface="+mn-ea"/>
                    <a:cs typeface="+mn-cs"/>
                  </a:rPr>
                  <a:t>Trenberth</a:t>
                </a:r>
                <a:r>
                  <a:rPr lang="en-US" altLang="zh-TW" sz="1200" b="0" i="0" kern="1200" dirty="0" smtClean="0">
                    <a:solidFill>
                      <a:schemeClr val="tx1"/>
                    </a:solidFill>
                    <a:effectLst/>
                    <a:latin typeface="+mn-lt"/>
                    <a:ea typeface="+mn-ea"/>
                    <a:cs typeface="+mn-cs"/>
                  </a:rPr>
                  <a:t> and </a:t>
                </a:r>
                <a:r>
                  <a:rPr lang="en-US" altLang="zh-TW" sz="1200" b="0" i="0" kern="1200" dirty="0" err="1" smtClean="0">
                    <a:solidFill>
                      <a:schemeClr val="tx1"/>
                    </a:solidFill>
                    <a:effectLst/>
                    <a:latin typeface="+mn-lt"/>
                    <a:ea typeface="+mn-ea"/>
                    <a:cs typeface="+mn-cs"/>
                  </a:rPr>
                  <a:t>Hurrell</a:t>
                </a:r>
                <a:r>
                  <a:rPr lang="en-US" altLang="zh-TW" sz="1200" b="0" i="0" kern="1200" dirty="0" smtClean="0">
                    <a:solidFill>
                      <a:schemeClr val="tx1"/>
                    </a:solidFill>
                    <a:effectLst/>
                    <a:latin typeface="+mn-lt"/>
                    <a:ea typeface="+mn-ea"/>
                    <a:cs typeface="+mn-cs"/>
                  </a:rPr>
                  <a:t> 1994) and established physical mechanisms for atmospheric teleconnections forced by deep convection in the Tropics.</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the Comprehensive Ocean–Atmosphere Data Set (COADS; Woodruff et al. 1987) and the Lamont-Doherty Earth Observatory analyses (Kaplan et al. 1998). The COADS archive contains monthly data assembled into 2</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latitude </a:t>
                </a:r>
                <a:r>
                  <a:rPr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a:t>
                </a:r>
                <a:r>
                  <a:rPr lang="en-US" altLang="zh-TW" sz="1200" b="0" i="0" kern="1200" dirty="0" smtClean="0">
                    <a:solidFill>
                      <a:schemeClr val="tx1"/>
                    </a:solidFill>
                    <a:effectLst/>
                    <a:latin typeface="+mn-lt"/>
                    <a:ea typeface="+mn-ea"/>
                    <a:cs typeface="+mn-cs"/>
                  </a:rPr>
                  <a:t> 2</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longitude grid squares over the global oceans dating back to 1854 with a minimum of processing (e.g., standard quality control procedures but no filling in of missing data). The Kaplan et al. dataset contains monthly data on a 5</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latitude </a:t>
                </a:r>
                <a:r>
                  <a:rPr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a:t>
                </a:r>
                <a:r>
                  <a:rPr lang="en-US" altLang="zh-TW" sz="1200" b="0" i="0" kern="1200" dirty="0" smtClean="0">
                    <a:solidFill>
                      <a:schemeClr val="tx1"/>
                    </a:solidFill>
                    <a:effectLst/>
                    <a:latin typeface="+mn-lt"/>
                    <a:ea typeface="+mn-ea"/>
                    <a:cs typeface="+mn-cs"/>
                  </a:rPr>
                  <a:t> 5</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longitude grid over the global oceans dating back to 1871 with substantially more processing than in COADS. The input data to the Kaplan et al. analyses are from the Met Office historical SST dataset (</a:t>
                </a:r>
                <a:r>
                  <a:rPr lang="en-US" altLang="zh-TW" sz="1200" b="0" i="0" kern="1200" dirty="0" err="1" smtClean="0">
                    <a:solidFill>
                      <a:schemeClr val="tx1"/>
                    </a:solidFill>
                    <a:effectLst/>
                    <a:latin typeface="+mn-lt"/>
                    <a:ea typeface="+mn-ea"/>
                    <a:cs typeface="+mn-cs"/>
                  </a:rPr>
                  <a:t>Folland</a:t>
                </a:r>
                <a:r>
                  <a:rPr lang="en-US" altLang="zh-TW" sz="1200" b="0" i="0" kern="1200" dirty="0" smtClean="0">
                    <a:solidFill>
                      <a:schemeClr val="tx1"/>
                    </a:solidFill>
                    <a:effectLst/>
                    <a:latin typeface="+mn-lt"/>
                    <a:ea typeface="+mn-ea"/>
                    <a:cs typeface="+mn-cs"/>
                  </a:rPr>
                  <a:t> and Parker 1995), which are similar to the COADS except that additional corrections have been applied to empirically account for the artificial rise in SST around 1940 associated with the change in measurement technique from bucket to engine-intake temperatures. In the Kaplan et al. analyses, missing grid squares have been filled in using an (empirical orthogonal function) EOF-based technique. While this dataset has the advantage of increased spatial coverage and smoother fields than in the COADS, it may also introduce climate signals into areas devoid of observations or with limited data coverage. We have verified that our findings based upon the Kaplan et al. dataset are confirmed by the COADS.</a:t>
                </a:r>
                <a:r>
                  <a:rPr lang="en-US" altLang="zh-TW" dirty="0" smtClean="0"/>
                  <a:t> </a:t>
                </a:r>
                <a:br>
                  <a:rPr lang="en-US" altLang="zh-TW" dirty="0" smtClean="0"/>
                </a:br>
                <a:r>
                  <a:rPr lang="en-US" altLang="zh-TW" sz="1200" b="0" i="0" kern="1200" dirty="0" smtClean="0">
                    <a:solidFill>
                      <a:schemeClr val="tx1"/>
                    </a:solidFill>
                    <a:effectLst/>
                    <a:latin typeface="+mn-lt"/>
                    <a:ea typeface="+mn-ea"/>
                    <a:cs typeface="+mn-cs"/>
                  </a:rPr>
                  <a:t>   To identify areas in the Tropics where SSTs vary coherently with the NPI on time scales longer than </a:t>
                </a:r>
                <a:r>
                  <a:rPr lang="en-US" altLang="zh-TW" sz="1200" b="0" i="0" kern="1200" dirty="0" err="1" smtClean="0">
                    <a:solidFill>
                      <a:schemeClr val="tx1"/>
                    </a:solidFill>
                    <a:effectLst/>
                    <a:latin typeface="+mn-lt"/>
                    <a:ea typeface="+mn-ea"/>
                    <a:cs typeface="+mn-cs"/>
                  </a:rPr>
                  <a:t>interannual</a:t>
                </a:r>
                <a:r>
                  <a:rPr lang="en-US" altLang="zh-TW" sz="1200" b="0" i="0" kern="1200" dirty="0" smtClean="0">
                    <a:solidFill>
                      <a:schemeClr val="tx1"/>
                    </a:solidFill>
                    <a:effectLst/>
                    <a:latin typeface="+mn-lt"/>
                    <a:ea typeface="+mn-ea"/>
                    <a:cs typeface="+mn-cs"/>
                  </a:rPr>
                  <a:t>, we show in Fig. 7 the correlation map between</a:t>
                </a:r>
                <a:r>
                  <a:rPr lang="en-US" altLang="zh-TW" dirty="0" smtClean="0"/>
                  <a:t> </a:t>
                </a:r>
                <a:r>
                  <a:rPr lang="en-US" altLang="zh-TW" sz="1200" b="0" i="0" kern="1200" dirty="0" smtClean="0">
                    <a:solidFill>
                      <a:schemeClr val="tx1"/>
                    </a:solidFill>
                    <a:effectLst/>
                    <a:latin typeface="+mn-lt"/>
                    <a:ea typeface="+mn-ea"/>
                    <a:cs typeface="+mn-cs"/>
                  </a:rPr>
                  <a:t>he NPI and boreal winter (December–March) SST anomalies based upon the period 1900–97 using low-pass-filtered data to emphasize fluctuations with periods greater than </a:t>
                </a:r>
                <a:r>
                  <a:rPr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a:t>
                </a:r>
                <a:r>
                  <a:rPr lang="en-US" altLang="zh-TW" sz="1200" b="0" i="0" kern="1200" dirty="0" smtClean="0">
                    <a:solidFill>
                      <a:schemeClr val="tx1"/>
                    </a:solidFill>
                    <a:effectLst/>
                    <a:latin typeface="+mn-lt"/>
                    <a:ea typeface="+mn-ea"/>
                    <a:cs typeface="+mn-cs"/>
                  </a:rPr>
                  <a:t>9 </a:t>
                </a:r>
                <a:r>
                  <a:rPr lang="en-US" altLang="zh-TW" sz="1200" b="0" i="0" kern="1200" dirty="0" err="1" smtClean="0">
                    <a:solidFill>
                      <a:schemeClr val="tx1"/>
                    </a:solidFill>
                    <a:effectLst/>
                    <a:latin typeface="+mn-lt"/>
                    <a:ea typeface="+mn-ea"/>
                    <a:cs typeface="+mn-cs"/>
                  </a:rPr>
                  <a:t>yr</a:t>
                </a:r>
                <a:r>
                  <a:rPr lang="en-US" altLang="zh-TW" sz="1200" b="0" i="0" kern="1200" dirty="0" smtClean="0">
                    <a:solidFill>
                      <a:schemeClr val="tx1"/>
                    </a:solidFill>
                    <a:effectLst/>
                    <a:latin typeface="+mn-lt"/>
                    <a:ea typeface="+mn-ea"/>
                    <a:cs typeface="+mn-cs"/>
                  </a:rPr>
                  <a:t> (the results are not unduly sensitive to the low-pass filter used, provided that the cutoff is at periods longer than a few years). The strongest positive correlations (</a:t>
                </a:r>
                <a:r>
                  <a:rPr lang="en-US" altLang="zh-TW" sz="1200" b="0" i="1" kern="1200" dirty="0" smtClean="0">
                    <a:solidFill>
                      <a:schemeClr val="tx1"/>
                    </a:solidFill>
                    <a:effectLst/>
                    <a:latin typeface="+mn-lt"/>
                    <a:ea typeface="+mn-ea"/>
                    <a:cs typeface="+mn-cs"/>
                  </a:rPr>
                  <a:t>r </a:t>
                </a:r>
                <a:r>
                  <a:rPr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&gt;</a:t>
                </a:r>
                <a:r>
                  <a:rPr lang="en-US" altLang="zh-TW" sz="1200" b="0" i="0" kern="1200" dirty="0" smtClean="0">
                    <a:solidFill>
                      <a:schemeClr val="tx1"/>
                    </a:solidFill>
                    <a:effectLst/>
                    <a:latin typeface="+mn-lt"/>
                    <a:ea typeface="+mn-ea"/>
                    <a:cs typeface="+mn-cs"/>
                  </a:rPr>
                  <a:t>0.6) are found in the tropical Indian Ocean extending into the far western Pacific and outside of the equatorial zone in the eastern tropical Pacific. The correlations within the Indian Ocean reach peak values of 0.8 along </a:t>
                </a:r>
                <a:r>
                  <a:rPr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a:t>
                </a:r>
                <a:r>
                  <a:rPr lang="en-US" altLang="zh-TW" sz="1200" b="0" i="0" kern="1200" dirty="0" smtClean="0">
                    <a:solidFill>
                      <a:schemeClr val="tx1"/>
                    </a:solidFill>
                    <a:effectLst/>
                    <a:latin typeface="+mn-lt"/>
                    <a:ea typeface="+mn-ea"/>
                    <a:cs typeface="+mn-cs"/>
                  </a:rPr>
                  <a:t>10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N. Weak and insignificant correlations are found along the equator east of 180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 </a:t>
                </a:r>
              </a:p>
              <a:p>
                <a:r>
                  <a:rPr lang="en-US" altLang="zh-TW" sz="1200" b="0" i="0" kern="1200" dirty="0" smtClean="0">
                    <a:solidFill>
                      <a:schemeClr val="tx1"/>
                    </a:solidFill>
                    <a:effectLst/>
                    <a:latin typeface="+mn-lt"/>
                    <a:ea typeface="+mn-ea"/>
                    <a:cs typeface="+mn-cs"/>
                  </a:rPr>
                  <a:t>Another view of the SST anomaly patterns associated with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variations in the NPI is obtained from epoch difference maps based on Kaplan et al. (1998) data (Fig. 8, left). Negative values are found over most</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of the tropical Indo-Pacific in all three epoch differences except for weak positive values along the equator between the international date line and the coast of South America in the earliest one. Note that although the magnitudes of the SST differences in the Indian Ocean are relatively small (</a:t>
                </a:r>
                <a:r>
                  <a:rPr lang="en-US" altLang="zh-TW" sz="1200" b="0" i="0" kern="1200" smtClean="0">
                    <a:solidFill>
                      <a:schemeClr val="tx1"/>
                    </a:solidFill>
                    <a:effectLst/>
                    <a:latin typeface="Cambria Math" panose="02040503050406030204" pitchFamily="18" charset="0"/>
                    <a:ea typeface="Cambria Math" panose="02040503050406030204" pitchFamily="18" charset="0"/>
                    <a:cs typeface="+mn-cs"/>
                  </a:rPr>
                  <a:t>~</a:t>
                </a:r>
                <a:r>
                  <a:rPr lang="en-US" altLang="zh-TW" sz="1200" b="0" i="0" kern="1200" dirty="0" smtClean="0">
                    <a:solidFill>
                      <a:schemeClr val="tx1"/>
                    </a:solidFill>
                    <a:effectLst/>
                    <a:latin typeface="+mn-lt"/>
                    <a:ea typeface="+mn-ea"/>
                    <a:cs typeface="+mn-cs"/>
                  </a:rPr>
                  <a:t>0.2K), they are highly significant statistically due to the relatively weak background </a:t>
                </a:r>
                <a:r>
                  <a:rPr lang="en-US" altLang="zh-TW" sz="1200" b="0" i="0" kern="1200" dirty="0" err="1" smtClean="0">
                    <a:solidFill>
                      <a:schemeClr val="tx1"/>
                    </a:solidFill>
                    <a:effectLst/>
                    <a:latin typeface="+mn-lt"/>
                    <a:ea typeface="+mn-ea"/>
                    <a:cs typeface="+mn-cs"/>
                  </a:rPr>
                  <a:t>interannual</a:t>
                </a:r>
                <a:r>
                  <a:rPr lang="en-US" altLang="zh-TW" sz="1200" b="0" i="0" kern="1200" dirty="0" smtClean="0">
                    <a:solidFill>
                      <a:schemeClr val="tx1"/>
                    </a:solidFill>
                    <a:effectLst/>
                    <a:latin typeface="+mn-lt"/>
                    <a:ea typeface="+mn-ea"/>
                    <a:cs typeface="+mn-cs"/>
                  </a:rPr>
                  <a:t> variability. The opposing sign of the equatorial east Pacific ‘‘cold tongue’’ SST anomalies between the first and last epoch differences results in weak correlations with the NPI for the twentieth century as a whole.</a:t>
                </a:r>
              </a:p>
              <a:p>
                <a:r>
                  <a:rPr lang="en-US" altLang="zh-TW" sz="1200" b="0" i="0" kern="1200" dirty="0" smtClean="0">
                    <a:solidFill>
                      <a:schemeClr val="tx1"/>
                    </a:solidFill>
                    <a:effectLst/>
                    <a:latin typeface="+mn-lt"/>
                    <a:ea typeface="+mn-ea"/>
                    <a:cs typeface="+mn-cs"/>
                  </a:rPr>
                  <a:t>Figures 7 and 8 indicate that SST fluctuations in the tropical Indian Ocean and the eastern Pacific north and south of the equator are associated with low-frequency variations in the NPI. The SST anomaly time series for</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the tropical Indian (</a:t>
                </a:r>
                <a:r>
                  <a:rPr lang="en-US" altLang="zh-TW" sz="1200" b="0" i="0" kern="1200" baseline="0" dirty="0" smtClean="0">
                    <a:solidFill>
                      <a:schemeClr val="tx1"/>
                    </a:solidFill>
                    <a:effectLst/>
                    <a:latin typeface="+mn-lt"/>
                    <a:ea typeface="+mn-ea"/>
                    <a:cs typeface="+mn-cs"/>
                  </a:rPr>
                  <a:t>10</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S–20</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N</a:t>
                </a:r>
                <a:r>
                  <a:rPr lang="en-US" altLang="zh-TW" sz="1200" b="0" i="0" kern="1200" dirty="0" smtClean="0">
                    <a:solidFill>
                      <a:schemeClr val="tx1"/>
                    </a:solidFill>
                    <a:effectLst/>
                    <a:latin typeface="+mn-lt"/>
                    <a:ea typeface="+mn-ea"/>
                    <a:cs typeface="+mn-cs"/>
                  </a:rPr>
                  <a:t>, 5</a:t>
                </a:r>
                <a:r>
                  <a:rPr lang="en-US" altLang="zh-TW" sz="1200" b="0" i="0" kern="1200" baseline="0" dirty="0" smtClean="0">
                    <a:solidFill>
                      <a:schemeClr val="tx1"/>
                    </a:solidFill>
                    <a:effectLst/>
                    <a:latin typeface="+mn-lt"/>
                    <a:ea typeface="+mn-ea"/>
                    <a:cs typeface="+mn-cs"/>
                  </a:rPr>
                  <a:t>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–125</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E) and southeast tropical Pacific (</a:t>
                </a:r>
                <a:r>
                  <a:rPr lang="en-US" altLang="zh-TW" sz="1200" b="0" i="0" kern="1200" baseline="0" dirty="0" smtClean="0">
                    <a:solidFill>
                      <a:schemeClr val="tx1"/>
                    </a:solidFill>
                    <a:effectLst/>
                    <a:latin typeface="+mn-lt"/>
                    <a:ea typeface="+mn-ea"/>
                    <a:cs typeface="+mn-cs"/>
                  </a:rPr>
                  <a:t>5</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–20</a:t>
                </a:r>
                <a:r>
                  <a:rPr lang="en-US" altLang="zh-TW" sz="1200" b="0" i="0" kern="1200" baseline="30000" dirty="0" smtClean="0">
                    <a:solidFill>
                      <a:schemeClr val="tx1"/>
                    </a:solidFill>
                    <a:effectLst/>
                    <a:latin typeface="+mn-lt"/>
                    <a:ea typeface="+mn-ea"/>
                    <a:cs typeface="+mn-cs"/>
                  </a:rPr>
                  <a:t>0</a:t>
                </a:r>
                <a:r>
                  <a:rPr lang="en-US" altLang="zh-TW" sz="1200" b="0" i="0" kern="1200" baseline="0" dirty="0" smtClean="0">
                    <a:solidFill>
                      <a:schemeClr val="tx1"/>
                    </a:solidFill>
                    <a:effectLst/>
                    <a:latin typeface="+mn-lt"/>
                    <a:ea typeface="+mn-ea"/>
                    <a:cs typeface="+mn-cs"/>
                  </a:rPr>
                  <a:t>S</a:t>
                </a:r>
                <a:r>
                  <a:rPr lang="en-US" altLang="zh-TW" sz="1200" b="0" i="0" kern="1200" dirty="0" smtClean="0">
                    <a:solidFill>
                      <a:schemeClr val="tx1"/>
                    </a:solidFill>
                    <a:effectLst/>
                    <a:latin typeface="+mn-lt"/>
                    <a:ea typeface="+mn-ea"/>
                    <a:cs typeface="+mn-cs"/>
                  </a:rPr>
                  <a:t>, 14</a:t>
                </a:r>
                <a:r>
                  <a:rPr lang="en-US" altLang="zh-TW" sz="1200" b="0" i="0" kern="1200" baseline="0" dirty="0" smtClean="0">
                    <a:solidFill>
                      <a:schemeClr val="tx1"/>
                    </a:solidFill>
                    <a:effectLst/>
                    <a:latin typeface="+mn-lt"/>
                    <a:ea typeface="+mn-ea"/>
                    <a:cs typeface="+mn-cs"/>
                  </a:rPr>
                  <a:t>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–9</a:t>
                </a:r>
                <a:r>
                  <a:rPr lang="en-US" altLang="zh-TW" sz="1200" b="0" i="0" kern="1200" baseline="0" dirty="0" smtClean="0">
                    <a:solidFill>
                      <a:schemeClr val="tx1"/>
                    </a:solidFill>
                    <a:effectLst/>
                    <a:latin typeface="+mn-lt"/>
                    <a:ea typeface="+mn-ea"/>
                    <a:cs typeface="+mn-cs"/>
                  </a:rPr>
                  <a:t>0</a:t>
                </a:r>
                <a:r>
                  <a:rPr lang="en-US" altLang="zh-TW" sz="1200" b="0" i="0" kern="1200" baseline="30000" dirty="0" smtClean="0">
                    <a:solidFill>
                      <a:schemeClr val="tx1"/>
                    </a:solidFill>
                    <a:effectLst/>
                    <a:latin typeface="+mn-lt"/>
                    <a:ea typeface="+mn-ea"/>
                    <a:cs typeface="+mn-cs"/>
                  </a:rPr>
                  <a:t>0</a:t>
                </a:r>
                <a:r>
                  <a:rPr lang="en-US" altLang="zh-TW" sz="1200" b="0" i="0" kern="1200" dirty="0" smtClean="0">
                    <a:solidFill>
                      <a:schemeClr val="tx1"/>
                    </a:solidFill>
                    <a:effectLst/>
                    <a:latin typeface="+mn-lt"/>
                    <a:ea typeface="+mn-ea"/>
                    <a:cs typeface="+mn-cs"/>
                  </a:rPr>
                  <a:t>W) are shown in Fig. 9, together with the NPI (the northeast tropical Pacific is similar to the southeast record, but is less</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highly correlated with the NPI, and the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regimes are less pronounced; not shown). Both records correspond well with the NPI, with correlations of 0.67 and 0.65, respectively, based upon data smoothed with</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a three-point binomial filter (the correlations are a maximum at 0 lag). The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regimes evident in the NPI are apparent in the tropical SST time series except for the early portion of the first epoch in the southeast</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Pacific record.</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6</a:t>
            </a:fld>
            <a:endParaRPr lang="zh-TW" altLang="en-US"/>
          </a:p>
        </p:txBody>
      </p:sp>
    </p:spTree>
    <p:extLst>
      <p:ext uri="{BB962C8B-B14F-4D97-AF65-F5344CB8AC3E}">
        <p14:creationId xmlns:p14="http://schemas.microsoft.com/office/powerpoint/2010/main" val="126094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None/>
                </a:pPr>
                <a:r>
                  <a:rPr lang="en-US" altLang="zh-TW" dirty="0" smtClean="0"/>
                  <a:t>1. There</a:t>
                </a:r>
                <a:r>
                  <a:rPr lang="en-US" altLang="zh-TW" baseline="0" dirty="0" smtClean="0"/>
                  <a:t> are</a:t>
                </a:r>
                <a:r>
                  <a:rPr lang="en-US" altLang="zh-TW" dirty="0" smtClean="0"/>
                  <a:t> two proposed</a:t>
                </a:r>
                <a:r>
                  <a:rPr lang="en-US" altLang="zh-TW" baseline="0" dirty="0" smtClean="0"/>
                  <a:t> </a:t>
                </a:r>
                <a:r>
                  <a:rPr lang="en-US" altLang="zh-TW" dirty="0" smtClean="0"/>
                  <a:t>mechanisms:</a:t>
                </a:r>
                <a:r>
                  <a:rPr lang="en-US" altLang="zh-TW" baseline="0" dirty="0" smtClean="0"/>
                  <a:t> stochastic dynamics and deterministic dynamics. Stochastically driven variability happens randomly due to internal atmospheric variability, while deterministically driven variability must associate with </a:t>
                </a:r>
                <a:r>
                  <a:rPr lang="en-US" altLang="zh-TW" sz="1200" b="0" i="0" kern="1200" dirty="0" smtClean="0">
                    <a:solidFill>
                      <a:schemeClr val="tx1"/>
                    </a:solidFill>
                    <a:effectLst/>
                    <a:latin typeface="+mn-lt"/>
                    <a:ea typeface="+mn-ea"/>
                    <a:cs typeface="+mn-cs"/>
                  </a:rPr>
                  <a:t>instabilities either in the ocean or in the coupled ocean–atmosphere system</a:t>
                </a:r>
                <a:r>
                  <a:rPr lang="en-US" altLang="zh-TW"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baseline="0" dirty="0" smtClean="0">
                    <a:solidFill>
                      <a:schemeClr val="tx1"/>
                    </a:solidFill>
                    <a:effectLst/>
                    <a:latin typeface="+mn-lt"/>
                    <a:ea typeface="+mn-ea"/>
                    <a:cs typeface="+mn-cs"/>
                  </a:rPr>
                  <a:t>2. Recent model studies </a:t>
                </a:r>
                <a:r>
                  <a:rPr lang="en-US" altLang="zh-TW" sz="1200" b="0" i="0" kern="1200" dirty="0" smtClean="0">
                    <a:solidFill>
                      <a:schemeClr val="tx1"/>
                    </a:solidFill>
                    <a:effectLst/>
                    <a:latin typeface="+mn-lt"/>
                    <a:ea typeface="+mn-ea"/>
                    <a:cs typeface="+mn-cs"/>
                  </a:rPr>
                  <a:t>confirm that stochastic forcing is the major driving mechanism for</a:t>
                </a:r>
                <a:r>
                  <a:rPr lang="en-US" altLang="zh-TW" dirty="0" smtClean="0"/>
                  <a:t> </a:t>
                </a:r>
                <a:r>
                  <a:rPr lang="en-US" altLang="zh-TW" dirty="0" err="1" smtClean="0"/>
                  <a:t>i</a:t>
                </a:r>
                <a:r>
                  <a:rPr lang="en-US" altLang="zh-TW" sz="1200" b="0" i="0" kern="1200" dirty="0" err="1" smtClean="0">
                    <a:solidFill>
                      <a:schemeClr val="tx1"/>
                    </a:solidFill>
                    <a:effectLst/>
                    <a:latin typeface="+mn-lt"/>
                    <a:ea typeface="+mn-ea"/>
                    <a:cs typeface="+mn-cs"/>
                  </a:rPr>
                  <a:t>nterdecadal</a:t>
                </a:r>
                <a:r>
                  <a:rPr lang="en-US" altLang="zh-TW" sz="1200" b="0" i="0" kern="1200" dirty="0" smtClean="0">
                    <a:solidFill>
                      <a:schemeClr val="tx1"/>
                    </a:solidFill>
                    <a:effectLst/>
                    <a:latin typeface="+mn-lt"/>
                    <a:ea typeface="+mn-ea"/>
                    <a:cs typeface="+mn-cs"/>
                  </a:rPr>
                  <a:t> variability</a:t>
                </a:r>
                <a:r>
                  <a:rPr lang="en-US" altLang="zh-TW" sz="1200" b="0" i="0" kern="1200" baseline="0" dirty="0" smtClean="0">
                    <a:solidFill>
                      <a:schemeClr val="tx1"/>
                    </a:solidFill>
                    <a:effectLst/>
                    <a:latin typeface="+mn-lt"/>
                    <a:ea typeface="+mn-ea"/>
                    <a:cs typeface="+mn-cs"/>
                  </a:rPr>
                  <a:t>. I will move forward to the next slide to talk about the preferred time scale of </a:t>
                </a:r>
                <a:r>
                  <a:rPr lang="en-US" altLang="zh-TW" sz="1200" b="0" i="0" kern="1200" baseline="0" dirty="0" err="1" smtClean="0">
                    <a:solidFill>
                      <a:schemeClr val="tx1"/>
                    </a:solidFill>
                    <a:effectLst/>
                    <a:latin typeface="+mn-lt"/>
                    <a:ea typeface="+mn-ea"/>
                    <a:cs typeface="+mn-cs"/>
                  </a:rPr>
                  <a:t>interdecadal</a:t>
                </a:r>
                <a:r>
                  <a:rPr lang="en-US" altLang="zh-TW" sz="1200" b="0" i="0" kern="1200" baseline="0" dirty="0" smtClean="0">
                    <a:solidFill>
                      <a:schemeClr val="tx1"/>
                    </a:solidFill>
                    <a:effectLst/>
                    <a:latin typeface="+mn-lt"/>
                    <a:ea typeface="+mn-ea"/>
                    <a:cs typeface="+mn-cs"/>
                  </a:rPr>
                  <a:t> variability and then turn back to give detail information about how these stochastic models can or can not generate preferred time scale for </a:t>
                </a:r>
                <a:r>
                  <a:rPr lang="en-US" altLang="zh-TW" sz="1200" b="0" i="0" kern="1200" baseline="0" dirty="0" err="1" smtClean="0">
                    <a:solidFill>
                      <a:schemeClr val="tx1"/>
                    </a:solidFill>
                    <a:effectLst/>
                    <a:latin typeface="+mn-lt"/>
                    <a:ea typeface="+mn-ea"/>
                    <a:cs typeface="+mn-cs"/>
                  </a:rPr>
                  <a:t>interdecadal</a:t>
                </a:r>
                <a:r>
                  <a:rPr lang="en-US" altLang="zh-TW" sz="1200" b="0" i="0" kern="1200" baseline="0" dirty="0" smtClean="0">
                    <a:solidFill>
                      <a:schemeClr val="tx1"/>
                    </a:solidFill>
                    <a:effectLst/>
                    <a:latin typeface="+mn-lt"/>
                    <a:ea typeface="+mn-ea"/>
                    <a:cs typeface="+mn-cs"/>
                  </a:rPr>
                  <a:t> variability.</a:t>
                </a:r>
                <a:r>
                  <a:rPr lang="en-US" altLang="zh-TW" dirty="0" smtClean="0"/>
                  <a:t/>
                </a:r>
                <a:br>
                  <a:rPr lang="en-US" altLang="zh-TW" dirty="0" smtClean="0"/>
                </a:br>
                <a:r>
                  <a:rPr lang="en-US" altLang="zh-TW" b="1" dirty="0" smtClean="0"/>
                  <a:t>Continue</a:t>
                </a:r>
                <a:r>
                  <a:rPr lang="en-US" altLang="zh-TW" b="1" baseline="0" dirty="0" smtClean="0"/>
                  <a:t> from slide 8: </a:t>
                </a:r>
              </a:p>
              <a:p>
                <a:pPr marL="228600" indent="-228600">
                  <a:buAutoNum type="arabicPeriod"/>
                </a:pPr>
                <a:r>
                  <a:rPr lang="en-US" altLang="zh-TW" b="0" baseline="0" dirty="0" smtClean="0"/>
                  <a:t>The simplest is </a:t>
                </a:r>
                <a:r>
                  <a:rPr lang="en-US" altLang="zh-TW" b="0" baseline="0" dirty="0" smtClean="0"/>
                  <a:t>the original stochastic climate model provided by </a:t>
                </a:r>
                <a:r>
                  <a:rPr lang="en-US" altLang="zh-TW" b="0" baseline="0" dirty="0" err="1" smtClean="0"/>
                  <a:t>Hasselmann</a:t>
                </a:r>
                <a:r>
                  <a:rPr lang="en-US" altLang="zh-TW" b="0" baseline="0" dirty="0" smtClean="0"/>
                  <a:t> (1976), this is a simple model involves local ocean-atmosphere interaction only and do not </a:t>
                </a:r>
                <a:r>
                  <a:rPr lang="en-US" altLang="zh-TW" b="0" baseline="0" dirty="0" smtClean="0"/>
                  <a:t>have any </a:t>
                </a:r>
                <a:r>
                  <a:rPr lang="en-US" altLang="zh-TW" b="0" baseline="0" dirty="0" smtClean="0"/>
                  <a:t>preferred time scale.</a:t>
                </a:r>
              </a:p>
              <a:p>
                <a:pPr marL="228600" indent="-228600">
                  <a:buAutoNum type="arabicPeriod"/>
                </a:pPr>
                <a:r>
                  <a:rPr lang="en-US" altLang="zh-TW" b="0" baseline="0" dirty="0" smtClean="0"/>
                  <a:t>Next is the propagative stochastic climate model involving wave propagation or current advection that can vary </a:t>
                </a:r>
                <a:r>
                  <a:rPr lang="en-US" altLang="zh-TW" sz="1200" b="0" i="0" kern="1200" dirty="0" smtClean="0">
                    <a:solidFill>
                      <a:schemeClr val="tx1"/>
                    </a:solidFill>
                    <a:effectLst/>
                    <a:latin typeface="+mn-lt"/>
                    <a:ea typeface="+mn-ea"/>
                    <a:cs typeface="+mn-cs"/>
                  </a:rPr>
                  <a:t>from </a:t>
                </a:r>
                <a:r>
                  <a:rPr lang="en-US" altLang="zh-TW" sz="1200" b="0" i="0" kern="1200" dirty="0" smtClean="0">
                    <a:solidFill>
                      <a:schemeClr val="tx1"/>
                    </a:solidFill>
                    <a:effectLst/>
                    <a:latin typeface="+mn-lt"/>
                    <a:ea typeface="+mn-ea"/>
                    <a:cs typeface="+mn-cs"/>
                  </a:rPr>
                  <a:t>regions </a:t>
                </a:r>
                <a:r>
                  <a:rPr lang="en-US" altLang="zh-TW" sz="1200" b="0" i="0" kern="1200" dirty="0" smtClean="0">
                    <a:solidFill>
                      <a:schemeClr val="tx1"/>
                    </a:solidFill>
                    <a:effectLst/>
                    <a:latin typeface="+mn-lt"/>
                    <a:ea typeface="+mn-ea"/>
                    <a:cs typeface="+mn-cs"/>
                  </a:rPr>
                  <a:t>to </a:t>
                </a:r>
                <a:r>
                  <a:rPr lang="en-US" altLang="zh-TW" sz="1200" b="0" i="0" kern="1200" dirty="0" smtClean="0">
                    <a:solidFill>
                      <a:schemeClr val="tx1"/>
                    </a:solidFill>
                    <a:effectLst/>
                    <a:latin typeface="+mn-lt"/>
                    <a:ea typeface="+mn-ea"/>
                    <a:cs typeface="+mn-cs"/>
                  </a:rPr>
                  <a:t>regions, </a:t>
                </a:r>
                <a:r>
                  <a:rPr lang="en-US" altLang="zh-TW" sz="1200" b="0" i="0" kern="1200" dirty="0" smtClean="0">
                    <a:solidFill>
                      <a:schemeClr val="tx1"/>
                    </a:solidFill>
                    <a:effectLst/>
                    <a:latin typeface="+mn-lt"/>
                    <a:ea typeface="+mn-ea"/>
                    <a:cs typeface="+mn-cs"/>
                  </a:rPr>
                  <a:t>even under spatially uniform stochastic forcing. </a:t>
                </a:r>
                <a:r>
                  <a:rPr lang="en-US" altLang="zh-TW" sz="1200" b="0" i="0" kern="1200" dirty="0" smtClean="0">
                    <a:solidFill>
                      <a:schemeClr val="tx1"/>
                    </a:solidFill>
                    <a:effectLst/>
                    <a:latin typeface="+mn-lt"/>
                    <a:ea typeface="+mn-ea"/>
                    <a:cs typeface="+mn-cs"/>
                  </a:rPr>
                  <a:t>It</a:t>
                </a:r>
                <a:r>
                  <a:rPr lang="en-US" altLang="zh-TW" sz="1200" b="0" i="0" kern="1200" baseline="0" dirty="0" smtClean="0">
                    <a:solidFill>
                      <a:schemeClr val="tx1"/>
                    </a:solidFill>
                    <a:effectLst/>
                    <a:latin typeface="+mn-lt"/>
                    <a:ea typeface="+mn-ea"/>
                    <a:cs typeface="+mn-cs"/>
                  </a:rPr>
                  <a:t> also </a:t>
                </a:r>
                <a:r>
                  <a:rPr lang="en-US" altLang="zh-TW" sz="1200" b="0" i="0" kern="1200" dirty="0" smtClean="0">
                    <a:solidFill>
                      <a:schemeClr val="tx1"/>
                    </a:solidFill>
                    <a:effectLst/>
                    <a:latin typeface="+mn-lt"/>
                    <a:ea typeface="+mn-ea"/>
                    <a:cs typeface="+mn-cs"/>
                  </a:rPr>
                  <a:t>has </a:t>
                </a:r>
                <a:r>
                  <a:rPr lang="en-US" altLang="zh-TW" sz="1200" b="0" i="0" kern="1200" dirty="0" smtClean="0">
                    <a:solidFill>
                      <a:schemeClr val="tx1"/>
                    </a:solidFill>
                    <a:effectLst/>
                    <a:latin typeface="+mn-lt"/>
                    <a:ea typeface="+mn-ea"/>
                    <a:cs typeface="+mn-cs"/>
                  </a:rPr>
                  <a:t>no preferred</a:t>
                </a:r>
                <a:r>
                  <a:rPr lang="en-US" altLang="zh-TW" sz="1200" b="0" i="0" kern="1200" baseline="0" dirty="0" smtClean="0">
                    <a:solidFill>
                      <a:schemeClr val="tx1"/>
                    </a:solidFill>
                    <a:effectLst/>
                    <a:latin typeface="+mn-lt"/>
                    <a:ea typeface="+mn-ea"/>
                    <a:cs typeface="+mn-cs"/>
                  </a:rPr>
                  <a:t> time </a:t>
                </a:r>
                <a:r>
                  <a:rPr lang="en-US" altLang="zh-TW" sz="1200" b="0" i="0" kern="1200" baseline="0" dirty="0" smtClean="0">
                    <a:solidFill>
                      <a:schemeClr val="tx1"/>
                    </a:solidFill>
                    <a:effectLst/>
                    <a:latin typeface="+mn-lt"/>
                    <a:ea typeface="+mn-ea"/>
                    <a:cs typeface="+mn-cs"/>
                  </a:rPr>
                  <a:t>scale.</a:t>
                </a:r>
                <a:endParaRPr lang="en-US" altLang="zh-TW" sz="1200" b="0" i="0" kern="1200" dirty="0" smtClean="0">
                  <a:solidFill>
                    <a:schemeClr val="tx1"/>
                  </a:solidFill>
                  <a:effectLst/>
                  <a:latin typeface="+mn-lt"/>
                  <a:ea typeface="+mn-ea"/>
                  <a:cs typeface="+mn-cs"/>
                </a:endParaRPr>
              </a:p>
              <a:p>
                <a:pPr marL="228600" indent="-228600">
                  <a:buAutoNum type="arabicPeriod"/>
                </a:pPr>
                <a:r>
                  <a:rPr lang="en-US" altLang="zh-TW" sz="1200" b="0" i="0" kern="1200" dirty="0" smtClean="0">
                    <a:solidFill>
                      <a:schemeClr val="tx1"/>
                    </a:solidFill>
                    <a:effectLst/>
                    <a:latin typeface="+mn-lt"/>
                    <a:ea typeface="+mn-ea"/>
                    <a:cs typeface="+mn-cs"/>
                  </a:rPr>
                  <a:t>If the local forcing can act in phase with the downstream propagating variability, </a:t>
                </a:r>
                <a:r>
                  <a:rPr lang="en-US" altLang="zh-TW" sz="1200" b="0" i="0" kern="1200" dirty="0" smtClean="0">
                    <a:solidFill>
                      <a:schemeClr val="tx1"/>
                    </a:solidFill>
                    <a:effectLst/>
                    <a:latin typeface="+mn-lt"/>
                    <a:ea typeface="+mn-ea"/>
                    <a:cs typeface="+mn-cs"/>
                  </a:rPr>
                  <a:t>its </a:t>
                </a:r>
                <a:r>
                  <a:rPr lang="en-US" altLang="zh-TW" sz="1200" b="0" i="0" kern="1200" dirty="0" smtClean="0">
                    <a:solidFill>
                      <a:schemeClr val="tx1"/>
                    </a:solidFill>
                    <a:effectLst/>
                    <a:latin typeface="+mn-lt"/>
                    <a:ea typeface="+mn-ea"/>
                    <a:cs typeface="+mn-cs"/>
                  </a:rPr>
                  <a:t>magnitude </a:t>
                </a:r>
                <a:r>
                  <a:rPr lang="en-US" altLang="zh-TW" sz="1200" b="0" i="0" kern="1200" dirty="0" smtClean="0">
                    <a:solidFill>
                      <a:schemeClr val="tx1"/>
                    </a:solidFill>
                    <a:effectLst/>
                    <a:latin typeface="+mn-lt"/>
                    <a:ea typeface="+mn-ea"/>
                    <a:cs typeface="+mn-cs"/>
                  </a:rPr>
                  <a:t>can be reinforced. this model</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can </a:t>
                </a:r>
                <a:r>
                  <a:rPr lang="en-US" altLang="zh-TW" sz="1200" b="0" i="0" kern="1200" dirty="0" smtClean="0">
                    <a:solidFill>
                      <a:schemeClr val="tx1"/>
                    </a:solidFill>
                    <a:effectLst/>
                    <a:latin typeface="+mn-lt"/>
                    <a:ea typeface="+mn-ea"/>
                    <a:cs typeface="+mn-cs"/>
                  </a:rPr>
                  <a:t>generate variability with preferred time </a:t>
                </a:r>
                <a:r>
                  <a:rPr lang="en-US" altLang="zh-TW" sz="1200" b="0" i="0" kern="1200" dirty="0" smtClean="0">
                    <a:solidFill>
                      <a:schemeClr val="tx1"/>
                    </a:solidFill>
                    <a:effectLst/>
                    <a:latin typeface="+mn-lt"/>
                    <a:ea typeface="+mn-ea"/>
                    <a:cs typeface="+mn-cs"/>
                  </a:rPr>
                  <a:t>scale.</a:t>
                </a:r>
                <a:endParaRPr lang="en-US" altLang="zh-TW" dirty="0" smtClean="0"/>
              </a:p>
              <a:p>
                <a:pPr marL="228600" indent="-228600">
                  <a:buAutoNum type="arabicPeriod"/>
                </a:pPr>
                <a:r>
                  <a:rPr lang="en-US" altLang="zh-TW" sz="1200" b="0" i="0" kern="1200" dirty="0" smtClean="0">
                    <a:solidFill>
                      <a:schemeClr val="tx1"/>
                    </a:solidFill>
                    <a:effectLst/>
                    <a:latin typeface="+mn-lt"/>
                    <a:ea typeface="+mn-ea"/>
                    <a:cs typeface="+mn-cs"/>
                  </a:rPr>
                  <a:t>At the next level with </a:t>
                </a:r>
                <a:r>
                  <a:rPr lang="en-US" altLang="zh-TW" sz="1200" b="0" i="0" kern="1200" dirty="0" smtClean="0">
                    <a:solidFill>
                      <a:schemeClr val="tx1"/>
                    </a:solidFill>
                    <a:effectLst/>
                    <a:latin typeface="+mn-lt"/>
                    <a:ea typeface="+mn-ea"/>
                    <a:cs typeface="+mn-cs"/>
                  </a:rPr>
                  <a:t>the </a:t>
                </a:r>
                <a:r>
                  <a:rPr lang="en-US" altLang="zh-TW" sz="1200" b="0" i="0" kern="1200" dirty="0" err="1" smtClean="0">
                    <a:solidFill>
                      <a:schemeClr val="tx1"/>
                    </a:solidFill>
                    <a:effectLst/>
                    <a:latin typeface="+mn-lt"/>
                    <a:ea typeface="+mn-ea"/>
                    <a:cs typeface="+mn-cs"/>
                  </a:rPr>
                  <a:t>basinwide</a:t>
                </a:r>
                <a:r>
                  <a:rPr lang="en-US" altLang="zh-TW"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ocean dynamics included, </a:t>
                </a:r>
                <a:r>
                  <a:rPr lang="en-US" altLang="zh-TW" sz="1200" b="0" i="0" kern="1200" dirty="0" smtClean="0">
                    <a:solidFill>
                      <a:schemeClr val="tx1"/>
                    </a:solidFill>
                    <a:effectLst/>
                    <a:latin typeface="+mn-lt"/>
                    <a:ea typeface="+mn-ea"/>
                    <a:cs typeface="+mn-cs"/>
                  </a:rPr>
                  <a:t>the stochastic </a:t>
                </a:r>
                <a:r>
                  <a:rPr lang="en-US" altLang="zh-TW" sz="1200" b="0" i="0" kern="1200" dirty="0" smtClean="0">
                    <a:solidFill>
                      <a:schemeClr val="tx1"/>
                    </a:solidFill>
                    <a:effectLst/>
                    <a:latin typeface="+mn-lt"/>
                    <a:ea typeface="+mn-ea"/>
                    <a:cs typeface="+mn-cs"/>
                  </a:rPr>
                  <a:t>forcing can generate climate variability with preferred frequency simply as the resonance of ocean dynamic modes</a:t>
                </a:r>
                <a:r>
                  <a:rPr lang="en-US" altLang="zh-TW" dirty="0" smtClean="0"/>
                  <a:t> </a:t>
                </a:r>
                <a:r>
                  <a:rPr lang="en-US" altLang="zh-TW" dirty="0" smtClean="0"/>
                  <a:t> </a:t>
                </a:r>
                <a:endParaRPr lang="en-US" altLang="zh-TW" dirty="0" smtClean="0"/>
              </a:p>
              <a:p>
                <a:pPr marL="228600" indent="-228600">
                  <a:buAutoNum type="arabicPeriod"/>
                </a:pPr>
                <a:r>
                  <a:rPr lang="en-US" altLang="zh-TW" sz="1200" b="0" i="0" kern="1200" dirty="0" smtClean="0">
                    <a:solidFill>
                      <a:schemeClr val="tx1"/>
                    </a:solidFill>
                    <a:effectLst/>
                    <a:latin typeface="+mn-lt"/>
                    <a:ea typeface="+mn-ea"/>
                    <a:cs typeface="+mn-cs"/>
                  </a:rPr>
                  <a:t>Finally, the stochastic </a:t>
                </a:r>
                <a:r>
                  <a:rPr lang="en-US" altLang="zh-TW" sz="1200" b="0" i="0" kern="1200" dirty="0" smtClean="0">
                    <a:solidFill>
                      <a:schemeClr val="tx1"/>
                    </a:solidFill>
                    <a:effectLst/>
                    <a:latin typeface="+mn-lt"/>
                    <a:ea typeface="+mn-ea"/>
                    <a:cs typeface="+mn-cs"/>
                  </a:rPr>
                  <a:t>forcing can excite coupled climate modes with preferred time scales</a:t>
                </a:r>
                <a:r>
                  <a:rPr lang="en-US" altLang="zh-TW" dirty="0" smtClean="0"/>
                  <a:t> </a:t>
                </a:r>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r>
                  <a:rPr lang="en-US" altLang="zh-TW" dirty="0" smtClean="0"/>
                  <a:t>There</a:t>
                </a:r>
                <a:r>
                  <a:rPr lang="en-US" altLang="zh-TW" baseline="0" dirty="0" smtClean="0"/>
                  <a:t> are</a:t>
                </a:r>
                <a:r>
                  <a:rPr lang="en-US" altLang="zh-TW" dirty="0" smtClean="0"/>
                  <a:t> two possible mechanisms have been proposed:</a:t>
                </a:r>
                <a:r>
                  <a:rPr lang="en-US" altLang="zh-TW" baseline="0" dirty="0" smtClean="0"/>
                  <a:t> stochastic dynamics and deterministic dynamics. Stochastically driven variability happens randomly due to internal atmospheric variability, while deterministically driven variability must associate with some determined processes within the ocean or in the coupled ocean-atmosphere system. </a:t>
                </a:r>
                <a:r>
                  <a:rPr lang="en-US" altLang="zh-TW" sz="1200" b="0" i="0" kern="1200" dirty="0" smtClean="0">
                    <a:solidFill>
                      <a:schemeClr val="tx1"/>
                    </a:solidFill>
                    <a:effectLst/>
                    <a:latin typeface="+mn-lt"/>
                    <a:ea typeface="+mn-ea"/>
                    <a:cs typeface="+mn-cs"/>
                  </a:rPr>
                  <a:t>The stochastic climate theory, although proposed long ago for general climate variability (</a:t>
                </a:r>
                <a:r>
                  <a:rPr lang="en-US" altLang="zh-TW" sz="1200" b="0" i="0" kern="1200" dirty="0" err="1" smtClean="0">
                    <a:solidFill>
                      <a:schemeClr val="tx1"/>
                    </a:solidFill>
                    <a:effectLst/>
                    <a:latin typeface="+mn-lt"/>
                    <a:ea typeface="+mn-ea"/>
                    <a:cs typeface="+mn-cs"/>
                  </a:rPr>
                  <a:t>Hasselmann</a:t>
                </a:r>
                <a:r>
                  <a:rPr lang="en-US" altLang="zh-TW" sz="1200" b="0" i="0" kern="1200" dirty="0" smtClean="0">
                    <a:solidFill>
                      <a:schemeClr val="tx1"/>
                    </a:solidFill>
                    <a:effectLst/>
                    <a:latin typeface="+mn-lt"/>
                    <a:ea typeface="+mn-ea"/>
                    <a:cs typeface="+mn-cs"/>
                  </a:rPr>
                  <a:t> 1976), was not appreciated in the study of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(and </a:t>
                </a:r>
                <a:r>
                  <a:rPr lang="en-US" altLang="zh-TW" sz="1200" b="0" i="0" kern="1200" dirty="0" err="1" smtClean="0">
                    <a:solidFill>
                      <a:schemeClr val="tx1"/>
                    </a:solidFill>
                    <a:effectLst/>
                    <a:latin typeface="+mn-lt"/>
                    <a:ea typeface="+mn-ea"/>
                    <a:cs typeface="+mn-cs"/>
                  </a:rPr>
                  <a:t>interannual</a:t>
                </a:r>
                <a:r>
                  <a:rPr lang="en-US" altLang="zh-TW" sz="1200" b="0" i="0" kern="1200" dirty="0" smtClean="0">
                    <a:solidFill>
                      <a:schemeClr val="tx1"/>
                    </a:solidFill>
                    <a:effectLst/>
                    <a:latin typeface="+mn-lt"/>
                    <a:ea typeface="+mn-ea"/>
                    <a:cs typeface="+mn-cs"/>
                  </a:rPr>
                  <a:t>) climate variability until the mid-1990s.</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While some studies examined variability in ocean models</a:t>
                </a:r>
                <a:r>
                  <a:rPr lang="en-US" altLang="zh-TW" dirty="0" smtClean="0"/>
                  <a:t> </a:t>
                </a:r>
                <a:r>
                  <a:rPr lang="en-US" altLang="zh-TW" sz="1200" b="0" i="0" kern="1200" dirty="0" smtClean="0">
                    <a:solidFill>
                      <a:schemeClr val="tx1"/>
                    </a:solidFill>
                    <a:effectLst/>
                    <a:latin typeface="+mn-lt"/>
                    <a:ea typeface="+mn-ea"/>
                    <a:cs typeface="+mn-cs"/>
                  </a:rPr>
                  <a:t>forced with stochastic forcing (e.g., Power et al. 1995), most early work on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tended to focus on deterministic dynamics and associated self-excited oscillation mechanisms. These latter studies attribute the origin of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to instabilities either in the ocean or in the coupled ocean–atmosphere system. This deterministic thinking is based on several historical reasons: the apparent success of studies in explaining ENSO as a </a:t>
                </a:r>
                <a:r>
                  <a:rPr lang="en-US" altLang="zh-TW" sz="1200" b="0" i="0" kern="1200" dirty="0" err="1" smtClean="0">
                    <a:solidFill>
                      <a:schemeClr val="tx1"/>
                    </a:solidFill>
                    <a:effectLst/>
                    <a:latin typeface="+mn-lt"/>
                    <a:ea typeface="+mn-ea"/>
                    <a:cs typeface="+mn-cs"/>
                  </a:rPr>
                  <a:t>selfexciting</a:t>
                </a:r>
                <a:r>
                  <a:rPr lang="en-US" altLang="zh-TW" sz="1200" b="0" i="0" kern="1200" dirty="0" smtClean="0">
                    <a:solidFill>
                      <a:schemeClr val="tx1"/>
                    </a:solidFill>
                    <a:effectLst/>
                    <a:latin typeface="+mn-lt"/>
                    <a:ea typeface="+mn-ea"/>
                    <a:cs typeface="+mn-cs"/>
                  </a:rPr>
                  <a:t> mode at that time; a lack of understanding of ocean–atmosphere interaction outside the tropics; inadequate analyses of the variability from a coupled perspective in CGCMs and observations; and limitations in most models employed for the study of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at that time. Most of the models used at the time were simplified models with highly simplified atmospheres, which underrepresented or neglected entirely stochastic atmospheric variability</a:t>
                </a:r>
                <a:r>
                  <a:rPr lang="en-US" altLang="zh-TW" dirty="0" smtClean="0"/>
                  <a:t> </a:t>
                </a:r>
                <a:br>
                  <a:rPr lang="en-US" altLang="zh-TW" dirty="0" smtClean="0"/>
                </a:br>
                <a:r>
                  <a:rPr lang="en-US" altLang="zh-TW" dirty="0" smtClean="0"/>
                  <a:t>However,</a:t>
                </a:r>
                <a:r>
                  <a:rPr lang="en-US" altLang="zh-TW" baseline="0" dirty="0" smtClean="0"/>
                  <a:t> </a:t>
                </a:r>
                <a:r>
                  <a:rPr lang="en-US" altLang="zh-TW" sz="1200" b="0" i="0" kern="1200" baseline="0" dirty="0" smtClean="0">
                    <a:solidFill>
                      <a:schemeClr val="tx1"/>
                    </a:solidFill>
                    <a:effectLst/>
                    <a:latin typeface="+mn-lt"/>
                    <a:ea typeface="+mn-ea"/>
                    <a:cs typeface="+mn-cs"/>
                  </a:rPr>
                  <a:t>m</a:t>
                </a:r>
                <a:r>
                  <a:rPr lang="en-US" altLang="zh-TW" sz="1200" b="0" i="0" kern="1200" dirty="0" smtClean="0">
                    <a:solidFill>
                      <a:schemeClr val="tx1"/>
                    </a:solidFill>
                    <a:effectLst/>
                    <a:latin typeface="+mn-lt"/>
                    <a:ea typeface="+mn-ea"/>
                    <a:cs typeface="+mn-cs"/>
                  </a:rPr>
                  <a:t>ore recent studies with advanced statistical analyses and sensitivity experiments using CGCMs tend to point to stochastic forcing as the major driving mechanism for</a:t>
                </a:r>
                <a:r>
                  <a:rPr lang="en-US" altLang="zh-TW" dirty="0" smtClean="0"/>
                  <a:t> </a:t>
                </a:r>
                <a:r>
                  <a:rPr lang="en-US" altLang="zh-TW" dirty="0" err="1" smtClean="0"/>
                  <a:t>i</a:t>
                </a:r>
                <a:r>
                  <a:rPr lang="en-US" altLang="zh-TW" sz="1200" b="0" i="0" kern="1200" dirty="0" err="1" smtClean="0">
                    <a:solidFill>
                      <a:schemeClr val="tx1"/>
                    </a:solidFill>
                    <a:effectLst/>
                    <a:latin typeface="+mn-lt"/>
                    <a:ea typeface="+mn-ea"/>
                    <a:cs typeface="+mn-cs"/>
                  </a:rPr>
                  <a:t>nterdecadal</a:t>
                </a:r>
                <a:r>
                  <a:rPr lang="en-US" altLang="zh-TW" sz="1200" b="0" i="0" kern="1200" dirty="0" smtClean="0">
                    <a:solidFill>
                      <a:schemeClr val="tx1"/>
                    </a:solidFill>
                    <a:effectLst/>
                    <a:latin typeface="+mn-lt"/>
                    <a:ea typeface="+mn-ea"/>
                    <a:cs typeface="+mn-cs"/>
                  </a:rPr>
                  <a:t> variability.</a:t>
                </a:r>
                <a:r>
                  <a:rPr lang="en-US" altLang="zh-TW" sz="1200" b="0" i="0" kern="1200" baseline="0" dirty="0" smtClean="0">
                    <a:solidFill>
                      <a:schemeClr val="tx1"/>
                    </a:solidFill>
                    <a:effectLst/>
                    <a:latin typeface="+mn-lt"/>
                    <a:ea typeface="+mn-ea"/>
                    <a:cs typeface="+mn-cs"/>
                  </a:rPr>
                  <a:t> </a:t>
                </a:r>
              </a:p>
              <a:p>
                <a:pPr marL="0" indent="0">
                  <a:buNone/>
                </a:pPr>
                <a:r>
                  <a:rPr lang="en-US" altLang="zh-TW" sz="1200" b="0" i="0" kern="1200" baseline="0" dirty="0" smtClean="0">
                    <a:solidFill>
                      <a:schemeClr val="tx1"/>
                    </a:solidFill>
                    <a:effectLst/>
                    <a:latin typeface="+mn-lt"/>
                    <a:ea typeface="+mn-ea"/>
                    <a:cs typeface="+mn-cs"/>
                  </a:rPr>
                  <a:t>The stochastic theory for low frequency variability is organized as a hierarchy determined by the degree of complexity of the model, show in the lower left side. I will much move forward to the next slide to talk about the preferred time scale of </a:t>
                </a:r>
                <a:r>
                  <a:rPr lang="en-US" altLang="zh-TW" sz="1200" b="0" i="0" kern="1200" baseline="0" dirty="0" err="1" smtClean="0">
                    <a:solidFill>
                      <a:schemeClr val="tx1"/>
                    </a:solidFill>
                    <a:effectLst/>
                    <a:latin typeface="+mn-lt"/>
                    <a:ea typeface="+mn-ea"/>
                    <a:cs typeface="+mn-cs"/>
                  </a:rPr>
                  <a:t>interdecadal</a:t>
                </a:r>
                <a:r>
                  <a:rPr lang="en-US" altLang="zh-TW" sz="1200" b="0" i="0" kern="1200" baseline="0" dirty="0" smtClean="0">
                    <a:solidFill>
                      <a:schemeClr val="tx1"/>
                    </a:solidFill>
                    <a:effectLst/>
                    <a:latin typeface="+mn-lt"/>
                    <a:ea typeface="+mn-ea"/>
                    <a:cs typeface="+mn-cs"/>
                  </a:rPr>
                  <a:t> variability and then turn back to give detail information about how these stochastic models can or can not generate preferred time scale for </a:t>
                </a:r>
                <a:r>
                  <a:rPr lang="en-US" altLang="zh-TW" sz="1200" b="0" i="0" kern="1200" baseline="0" dirty="0" err="1" smtClean="0">
                    <a:solidFill>
                      <a:schemeClr val="tx1"/>
                    </a:solidFill>
                    <a:effectLst/>
                    <a:latin typeface="+mn-lt"/>
                    <a:ea typeface="+mn-ea"/>
                    <a:cs typeface="+mn-cs"/>
                  </a:rPr>
                  <a:t>interdecadal</a:t>
                </a:r>
                <a:r>
                  <a:rPr lang="en-US" altLang="zh-TW" sz="1200" b="0" i="0" kern="1200" baseline="0" dirty="0" smtClean="0">
                    <a:solidFill>
                      <a:schemeClr val="tx1"/>
                    </a:solidFill>
                    <a:effectLst/>
                    <a:latin typeface="+mn-lt"/>
                    <a:ea typeface="+mn-ea"/>
                    <a:cs typeface="+mn-cs"/>
                  </a:rPr>
                  <a:t> variability.</a:t>
                </a:r>
                <a:r>
                  <a:rPr lang="en-US" altLang="zh-TW" dirty="0" smtClean="0"/>
                  <a:t/>
                </a:r>
                <a:br>
                  <a:rPr lang="en-US" altLang="zh-TW" dirty="0" smtClean="0"/>
                </a:br>
                <a:r>
                  <a:rPr lang="en-US" altLang="zh-TW" dirty="0" smtClean="0"/>
                  <a:t/>
                </a:r>
                <a:br>
                  <a:rPr lang="en-US" altLang="zh-TW" dirty="0" smtClean="0"/>
                </a:br>
                <a:r>
                  <a:rPr lang="en-US" altLang="zh-TW" b="1" dirty="0" smtClean="0"/>
                  <a:t>Continue</a:t>
                </a:r>
                <a:r>
                  <a:rPr lang="en-US" altLang="zh-TW" b="1" baseline="0" dirty="0" smtClean="0"/>
                  <a:t> from slide 8: </a:t>
                </a:r>
              </a:p>
              <a:p>
                <a:pPr marL="228600" indent="-228600">
                  <a:buAutoNum type="arabicPeriod"/>
                </a:pPr>
                <a:r>
                  <a:rPr lang="en-US" altLang="zh-TW" b="0" baseline="0" dirty="0" smtClean="0"/>
                  <a:t>First is the original stochastic climate model provided by </a:t>
                </a:r>
                <a:r>
                  <a:rPr lang="en-US" altLang="zh-TW" b="0" baseline="0" dirty="0" err="1" smtClean="0"/>
                  <a:t>Hasselmann</a:t>
                </a:r>
                <a:r>
                  <a:rPr lang="en-US" altLang="zh-TW" b="0" baseline="0" dirty="0" smtClean="0"/>
                  <a:t> (1976), this is a simple model involves local ocean-atmosphere interaction only, that is the atmosphere forces the ocean, and the ocean will response with a damping rate</a:t>
                </a:r>
                <a14:m>
                  <m:oMath xmlns:m="http://schemas.openxmlformats.org/officeDocument/2006/math">
                    <m:r>
                      <a:rPr lang="en-US" altLang="zh-TW" b="0" i="0" smtClean="0">
                        <a:latin typeface="Cambria Math" panose="02040503050406030204" pitchFamily="18" charset="0"/>
                      </a:rPr>
                      <m:t> </m:t>
                    </m:r>
                    <m:r>
                      <a:rPr lang="zh-TW" altLang="en-US" b="0" i="1" smtClean="0">
                        <a:latin typeface="Cambria Math" panose="02040503050406030204" pitchFamily="18" charset="0"/>
                      </a:rPr>
                      <m:t>𝜆</m:t>
                    </m:r>
                  </m:oMath>
                </a14:m>
                <a:r>
                  <a:rPr lang="en-US" altLang="zh-TW" b="0" dirty="0" smtClean="0"/>
                  <a:t>. The low frequency variability is generated simply by the persistence of the anomaly competing</a:t>
                </a:r>
                <a:r>
                  <a:rPr lang="en-US" altLang="zh-TW" b="0" baseline="0" dirty="0" smtClean="0"/>
                  <a:t> against accumulated random variability. So there is maybe periodic evolution occur during a finite time window due to a few accidental swings of a certain period instead of a systematic oscillating mechanism with a preferred period in long time. Thus no preferred time scale for this category.</a:t>
                </a:r>
              </a:p>
              <a:p>
                <a:pPr marL="228600" indent="-228600">
                  <a:buAutoNum type="arabicPeriod"/>
                </a:pPr>
                <a:r>
                  <a:rPr lang="en-US" altLang="zh-TW" b="0" baseline="0" dirty="0" smtClean="0"/>
                  <a:t>Next is the propagative stochastic climate model that involves wave propagation or current advection.  In this class, climate can vary </a:t>
                </a:r>
                <a:r>
                  <a:rPr lang="en-US" altLang="zh-TW" sz="1200" b="0" i="0" kern="1200" dirty="0" smtClean="0">
                    <a:solidFill>
                      <a:schemeClr val="tx1"/>
                    </a:solidFill>
                    <a:effectLst/>
                    <a:latin typeface="+mn-lt"/>
                    <a:ea typeface="+mn-ea"/>
                    <a:cs typeface="+mn-cs"/>
                  </a:rPr>
                  <a:t>from region to region, even under spatially uniform stochastic forcing, because of the spatial accumulation of wave energy by wave propagation.</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In most studies so far, the propagation is provided by the first </a:t>
                </a:r>
                <a:r>
                  <a:rPr lang="en-US" altLang="zh-TW" sz="1200" b="0" i="0" kern="1200" dirty="0" err="1" smtClean="0">
                    <a:solidFill>
                      <a:schemeClr val="tx1"/>
                    </a:solidFill>
                    <a:effectLst/>
                    <a:latin typeface="+mn-lt"/>
                    <a:ea typeface="+mn-ea"/>
                    <a:cs typeface="+mn-cs"/>
                  </a:rPr>
                  <a:t>baroclinic</a:t>
                </a:r>
                <a:r>
                  <a:rPr lang="en-US" altLang="zh-TW" sz="1200" b="0" i="0" kern="1200" dirty="0" smtClean="0">
                    <a:solidFill>
                      <a:schemeClr val="tx1"/>
                    </a:solidFill>
                    <a:effectLst/>
                    <a:latin typeface="+mn-lt"/>
                    <a:ea typeface="+mn-ea"/>
                    <a:cs typeface="+mn-cs"/>
                  </a:rPr>
                  <a:t> planetary wave in the </a:t>
                </a:r>
                <a:r>
                  <a:rPr lang="en-US" altLang="zh-TW" sz="1200" b="0" i="0" kern="1200" dirty="0" err="1" smtClean="0">
                    <a:solidFill>
                      <a:schemeClr val="tx1"/>
                    </a:solidFill>
                    <a:effectLst/>
                    <a:latin typeface="+mn-lt"/>
                    <a:ea typeface="+mn-ea"/>
                    <a:cs typeface="+mn-cs"/>
                  </a:rPr>
                  <a:t>extratropics</a:t>
                </a:r>
                <a:r>
                  <a:rPr lang="en-US" altLang="zh-TW" sz="1200" b="0" i="0" kern="1200" dirty="0" smtClean="0">
                    <a:solidFill>
                      <a:schemeClr val="tx1"/>
                    </a:solidFill>
                    <a:effectLst/>
                    <a:latin typeface="+mn-lt"/>
                    <a:ea typeface="+mn-ea"/>
                    <a:cs typeface="+mn-cs"/>
                  </a:rPr>
                  <a:t>, which propagates westward across an ocean basin at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time scales</a:t>
                </a:r>
                <a:r>
                  <a:rPr lang="en-US" altLang="zh-TW" dirty="0" smtClean="0"/>
                  <a:t> </a:t>
                </a:r>
                <a:r>
                  <a:rPr lang="en-US" altLang="zh-TW" sz="1200" b="0" i="0" kern="1200" dirty="0" smtClean="0">
                    <a:solidFill>
                      <a:schemeClr val="tx1"/>
                    </a:solidFill>
                    <a:effectLst/>
                    <a:latin typeface="+mn-lt"/>
                    <a:ea typeface="+mn-ea"/>
                    <a:cs typeface="+mn-cs"/>
                  </a:rPr>
                  <a:t>due to the non-Doppler-shift effect.</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Even if the stochastic forcing does not vary with space, variability in different regions can exhibit different spectral peaks. Consequently, there is no single preferred oscillation time scale over the basin. </a:t>
                </a:r>
              </a:p>
              <a:p>
                <a:pPr marL="228600" indent="-228600">
                  <a:buAutoNum type="arabicPeriod"/>
                </a:pPr>
                <a:r>
                  <a:rPr lang="en-US" altLang="zh-TW" sz="1200" b="0" i="0" kern="1200" dirty="0" smtClean="0">
                    <a:solidFill>
                      <a:schemeClr val="tx1"/>
                    </a:solidFill>
                    <a:effectLst/>
                    <a:latin typeface="+mn-lt"/>
                    <a:ea typeface="+mn-ea"/>
                    <a:cs typeface="+mn-cs"/>
                  </a:rPr>
                  <a:t>However, if the stochastic forcing exhibits a significant spatial variation of </a:t>
                </a:r>
                <a:r>
                  <a:rPr lang="en-US" altLang="zh-TW" sz="1200" b="0" i="0" kern="1200" dirty="0" err="1" smtClean="0">
                    <a:solidFill>
                      <a:schemeClr val="tx1"/>
                    </a:solidFill>
                    <a:effectLst/>
                    <a:latin typeface="+mn-lt"/>
                    <a:ea typeface="+mn-ea"/>
                    <a:cs typeface="+mn-cs"/>
                  </a:rPr>
                  <a:t>subbasin</a:t>
                </a:r>
                <a:r>
                  <a:rPr lang="en-US" altLang="zh-TW" sz="1200" b="0" i="0" kern="1200" dirty="0" smtClean="0">
                    <a:solidFill>
                      <a:schemeClr val="tx1"/>
                    </a:solidFill>
                    <a:effectLst/>
                    <a:latin typeface="+mn-lt"/>
                    <a:ea typeface="+mn-ea"/>
                    <a:cs typeface="+mn-cs"/>
                  </a:rPr>
                  <a:t> scale, with at least one cycle within the basin (tier 2b), the stochastic forcing can generate variability of a preferred period through the mechanism of spatial resonance.</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Spatial resonance occurs because the local forcing can act in phase with the downstream propagating variability, reinforcing its magnitude</a:t>
                </a:r>
                <a:r>
                  <a:rPr lang="en-US" altLang="zh-TW" dirty="0" smtClean="0"/>
                  <a:t> </a:t>
                </a:r>
              </a:p>
              <a:p>
                <a:pPr marL="228600" indent="-228600">
                  <a:buAutoNum type="arabicPeriod"/>
                </a:pPr>
                <a:r>
                  <a:rPr lang="en-US" altLang="zh-TW" sz="1200" b="0" i="0" kern="1200" dirty="0" smtClean="0">
                    <a:solidFill>
                      <a:schemeClr val="tx1"/>
                    </a:solidFill>
                    <a:effectLst/>
                    <a:latin typeface="+mn-lt"/>
                    <a:ea typeface="+mn-ea"/>
                    <a:cs typeface="+mn-cs"/>
                  </a:rPr>
                  <a:t>At the next level with </a:t>
                </a:r>
                <a:r>
                  <a:rPr lang="en-US" altLang="zh-TW" sz="1200" b="0" i="0" kern="1200" dirty="0" err="1" smtClean="0">
                    <a:solidFill>
                      <a:schemeClr val="tx1"/>
                    </a:solidFill>
                    <a:effectLst/>
                    <a:latin typeface="+mn-lt"/>
                    <a:ea typeface="+mn-ea"/>
                    <a:cs typeface="+mn-cs"/>
                  </a:rPr>
                  <a:t>basinwide</a:t>
                </a:r>
                <a:r>
                  <a:rPr lang="en-US" altLang="zh-TW" sz="1200" b="0" i="0" kern="1200" dirty="0" smtClean="0">
                    <a:solidFill>
                      <a:schemeClr val="tx1"/>
                    </a:solidFill>
                    <a:effectLst/>
                    <a:latin typeface="+mn-lt"/>
                    <a:ea typeface="+mn-ea"/>
                    <a:cs typeface="+mn-cs"/>
                  </a:rPr>
                  <a:t> ocean dynamics included, stochastic forcing can generate climate variability with preferred frequency simply as the resonance of ocean dynamic modes</a:t>
                </a:r>
                <a:r>
                  <a:rPr lang="en-US" altLang="zh-TW" dirty="0" smtClean="0"/>
                  <a:t> </a:t>
                </a:r>
              </a:p>
              <a:p>
                <a:pPr marL="228600" indent="-228600">
                  <a:buAutoNum type="arabicPeriod"/>
                </a:pPr>
                <a:r>
                  <a:rPr lang="en-US" altLang="zh-TW" sz="1200" b="0" i="0" kern="1200" dirty="0" smtClean="0">
                    <a:solidFill>
                      <a:schemeClr val="tx1"/>
                    </a:solidFill>
                    <a:effectLst/>
                    <a:latin typeface="+mn-lt"/>
                    <a:ea typeface="+mn-ea"/>
                    <a:cs typeface="+mn-cs"/>
                  </a:rPr>
                  <a:t>Finally and most generally, stochastic forcing can excite coupled climate modes with preferred time scales</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en-US" altLang="zh-TW" dirty="0" smtClean="0"/>
              </a:p>
              <a:p>
                <a:pPr marL="228600" indent="-228600">
                  <a:buAutoNum type="arabicPeriod"/>
                </a:pPr>
                <a:endParaRPr lang="en-US" altLang="zh-TW" dirty="0" smtClean="0"/>
              </a:p>
              <a:p>
                <a:pPr marL="228600" indent="-228600">
                  <a:buAutoNum type="arabicPeriod"/>
                </a:pPr>
                <a:endParaRPr lang="en-US" altLang="zh-TW" dirty="0" smtClean="0"/>
              </a:p>
              <a:p>
                <a:pPr marL="228600" indent="-228600">
                  <a:buAutoNum type="arabicPeriod"/>
                </a:pPr>
                <a:endParaRPr lang="en-US" altLang="zh-TW" dirty="0" smtClean="0"/>
              </a:p>
              <a:p>
                <a:pPr marL="0" indent="0">
                  <a:buNone/>
                </a:pPr>
                <a:endParaRPr lang="en-US" altLang="zh-TW" dirty="0" smtClean="0"/>
              </a:p>
              <a:p>
                <a:pPr marL="0" indent="0">
                  <a:buNone/>
                </a:pPr>
                <a:endParaRPr lang="en-US" altLang="zh-TW" dirty="0" smtClean="0"/>
              </a:p>
              <a:p>
                <a:pPr marL="0" indent="0">
                  <a:buNone/>
                </a:pPr>
                <a:r>
                  <a:rPr lang="en-US" altLang="zh-TW" dirty="0" smtClean="0"/>
                  <a:t/>
                </a:r>
                <a:br>
                  <a:rPr lang="en-US" altLang="zh-TW" dirty="0" smtClean="0"/>
                </a:br>
                <a:r>
                  <a:rPr lang="en-US" altLang="zh-TW" dirty="0" smtClean="0"/>
                  <a:t>(</a:t>
                </a:r>
                <a:r>
                  <a:rPr lang="en-US" altLang="zh-TW" sz="1200" b="0" i="0" kern="1200" dirty="0" smtClean="0">
                    <a:solidFill>
                      <a:schemeClr val="tx1"/>
                    </a:solidFill>
                    <a:effectLst/>
                    <a:latin typeface="+mn-lt"/>
                    <a:ea typeface="+mn-ea"/>
                    <a:cs typeface="+mn-cs"/>
                  </a:rPr>
                  <a:t>It should be pointed out that, although we tend to think of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with the paradigm of a damped oscillator (including the limiting case with zero frequency), it is generally difficult to unambiguously distinguish observed variability linked to a damped oscillator (tier 2 or 3) from variability associated with red noise (tier 1). This occurs because our time series are usually too short to contain sufficient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episodes, especially for </a:t>
                </a:r>
                <a:r>
                  <a:rPr lang="en-US" altLang="zh-TW" sz="1200" b="0" i="0" kern="1200" dirty="0" err="1" smtClean="0">
                    <a:solidFill>
                      <a:schemeClr val="tx1"/>
                    </a:solidFill>
                    <a:effectLst/>
                    <a:latin typeface="+mn-lt"/>
                    <a:ea typeface="+mn-ea"/>
                    <a:cs typeface="+mn-cs"/>
                  </a:rPr>
                  <a:t>multidecadal</a:t>
                </a:r>
                <a:r>
                  <a:rPr lang="en-US" altLang="zh-TW" sz="1200" b="0" i="0" kern="1200" dirty="0" smtClean="0">
                    <a:solidFill>
                      <a:schemeClr val="tx1"/>
                    </a:solidFill>
                    <a:effectLst/>
                    <a:latin typeface="+mn-lt"/>
                    <a:ea typeface="+mn-ea"/>
                    <a:cs typeface="+mn-cs"/>
                  </a:rPr>
                  <a:t> variability (Figs. 2a, 3a). Extreme caution is therefore needed in attributing the cause of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a:t>
                </a:r>
                <a:r>
                  <a:rPr lang="en-US" altLang="zh-TW" dirty="0" smtClean="0"/>
                  <a:t/>
                </a:r>
                <a:br>
                  <a:rPr lang="en-US" altLang="zh-TW" dirty="0" smtClean="0"/>
                </a:br>
                <a:endParaRPr lang="en-US" altLang="zh-TW" dirty="0" smtClean="0"/>
              </a:p>
              <a:p>
                <a:pPr marL="228600" indent="-228600">
                  <a:buAutoNum type="arabicPeriod"/>
                </a:pPr>
                <a:endParaRPr lang="en-US" altLang="zh-TW" dirty="0" smtClean="0"/>
              </a:p>
              <a:p>
                <a:pPr marL="0" indent="0">
                  <a:buNone/>
                </a:pP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b="0" dirty="0" smtClean="0"/>
                  <a:t/>
                </a:r>
                <a:br>
                  <a:rPr lang="en-US" altLang="zh-TW" b="0" dirty="0" smtClean="0"/>
                </a:br>
                <a:r>
                  <a:rPr lang="en-US" altLang="zh-TW" dirty="0" smtClean="0"/>
                  <a:t/>
                </a:r>
                <a:br>
                  <a:rPr lang="en-US" altLang="zh-TW" dirty="0" smtClean="0"/>
                </a:b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baseline="0" dirty="0" smtClean="0"/>
                  <a:t> </a:t>
                </a: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Choice>
        <mc:Fallback xmlns="">
          <p:sp>
            <p:nvSpPr>
              <p:cNvPr id="3" name="Notes Placeholder 2"/>
              <p:cNvSpPr>
                <a:spLocks noGrp="1"/>
              </p:cNvSpPr>
              <p:nvPr>
                <p:ph type="body" idx="1"/>
              </p:nvPr>
            </p:nvSpPr>
            <p:spPr/>
            <p:txBody>
              <a:bodyPr/>
              <a:lstStyle/>
              <a:p>
                <a:r>
                  <a:rPr lang="en-US" altLang="zh-TW" dirty="0" smtClean="0"/>
                  <a:t>In left</a:t>
                </a:r>
                <a:r>
                  <a:rPr lang="en-US" altLang="zh-TW" baseline="0" dirty="0" smtClean="0"/>
                  <a:t> figure, </a:t>
                </a:r>
                <a:r>
                  <a:rPr lang="en-US" altLang="zh-TW" sz="1200" b="0" i="0" kern="1200" dirty="0" smtClean="0">
                    <a:solidFill>
                      <a:schemeClr val="tx1"/>
                    </a:solidFill>
                    <a:effectLst/>
                    <a:latin typeface="+mn-lt"/>
                    <a:ea typeface="+mn-ea"/>
                    <a:cs typeface="+mn-cs"/>
                  </a:rPr>
                  <a:t>The </a:t>
                </a:r>
                <a:r>
                  <a:rPr lang="en-US" altLang="zh-TW" sz="1200" b="0" i="0" kern="1200" dirty="0" err="1" smtClean="0">
                    <a:solidFill>
                      <a:schemeClr val="tx1"/>
                    </a:solidFill>
                    <a:effectLst/>
                    <a:latin typeface="+mn-lt"/>
                    <a:ea typeface="+mn-ea"/>
                    <a:cs typeface="+mn-cs"/>
                  </a:rPr>
                  <a:t>baroclinic</a:t>
                </a:r>
                <a:r>
                  <a:rPr lang="en-US" altLang="zh-TW" sz="1200" b="0" i="0" kern="1200" dirty="0" smtClean="0">
                    <a:solidFill>
                      <a:schemeClr val="tx1"/>
                    </a:solidFill>
                    <a:effectLst/>
                    <a:latin typeface="+mn-lt"/>
                    <a:ea typeface="+mn-ea"/>
                    <a:cs typeface="+mn-cs"/>
                  </a:rPr>
                  <a:t> pressure spectrum shows the following features</a:t>
                </a:r>
                <a:r>
                  <a:rPr lang="en-US" altLang="zh-TW" dirty="0" smtClean="0"/>
                  <a:t> </a:t>
                </a:r>
              </a:p>
              <a:p>
                <a:pPr marL="228600" indent="-228600">
                  <a:buAutoNum type="arabicPeriod"/>
                </a:pPr>
                <a:r>
                  <a:rPr lang="en-US" altLang="zh-TW" sz="1200" b="0" i="0" kern="1200" dirty="0" smtClean="0">
                    <a:solidFill>
                      <a:schemeClr val="tx1"/>
                    </a:solidFill>
                    <a:effectLst/>
                    <a:latin typeface="+mn-lt"/>
                    <a:ea typeface="+mn-ea"/>
                    <a:cs typeface="+mn-cs"/>
                  </a:rPr>
                  <a:t>a high-frequency</a:t>
                </a:r>
                <a:r>
                  <a:rPr lang="en-US" altLang="zh-TW" dirty="0" smtClean="0"/>
                  <a:t> -2 slope </a:t>
                </a:r>
                <a:r>
                  <a:rPr lang="en-US" altLang="zh-TW" sz="1200" b="0" i="0" kern="1200" dirty="0" smtClean="0">
                    <a:solidFill>
                      <a:schemeClr val="tx1"/>
                    </a:solidFill>
                    <a:effectLst/>
                    <a:latin typeface="+mn-lt"/>
                    <a:ea typeface="+mn-ea"/>
                    <a:cs typeface="+mn-cs"/>
                  </a:rPr>
                  <a:t>that is independent of </a:t>
                </a:r>
                <a:r>
                  <a:rPr lang="en-US" altLang="zh-TW" sz="1200" b="0" i="1" kern="1200" dirty="0" smtClean="0">
                    <a:solidFill>
                      <a:schemeClr val="tx1"/>
                    </a:solidFill>
                    <a:effectLst/>
                    <a:latin typeface="+mn-lt"/>
                    <a:ea typeface="+mn-ea"/>
                    <a:cs typeface="+mn-cs"/>
                  </a:rPr>
                  <a:t>x</a:t>
                </a:r>
                <a:r>
                  <a:rPr lang="en-US" altLang="zh-TW" dirty="0" smtClean="0"/>
                  <a:t> </a:t>
                </a:r>
              </a:p>
              <a:p>
                <a:pPr marL="228600" indent="-228600">
                  <a:buAutoNum type="arabicPeriod"/>
                </a:pPr>
                <a:r>
                  <a:rPr lang="en-US" altLang="zh-TW" sz="1200" b="0" i="0" kern="1200" dirty="0" smtClean="0">
                    <a:solidFill>
                      <a:schemeClr val="tx1"/>
                    </a:solidFill>
                    <a:effectLst/>
                    <a:latin typeface="+mn-lt"/>
                    <a:ea typeface="+mn-ea"/>
                    <a:cs typeface="+mn-cs"/>
                  </a:rPr>
                  <a:t>a modulation</a:t>
                </a:r>
                <a:r>
                  <a:rPr lang="en-US" altLang="zh-TW" dirty="0" smtClean="0"/>
                  <a:t> that depends on x</a:t>
                </a:r>
              </a:p>
              <a:p>
                <a:pPr marL="228600" indent="-228600">
                  <a:buAutoNum type="arabicPeriod"/>
                </a:pPr>
                <a:r>
                  <a:rPr lang="en-US" altLang="zh-TW" dirty="0" smtClean="0"/>
                  <a:t>a flattening at low frequencies</a:t>
                </a:r>
              </a:p>
              <a:p>
                <a:pPr marL="0" indent="0">
                  <a:buNone/>
                </a:pPr>
                <a:r>
                  <a:rPr lang="en-US" altLang="zh-TW" sz="1200" b="0" i="0" kern="1200" dirty="0" smtClean="0">
                    <a:solidFill>
                      <a:schemeClr val="tx1"/>
                    </a:solidFill>
                    <a:effectLst/>
                    <a:latin typeface="+mn-lt"/>
                    <a:ea typeface="+mn-ea"/>
                    <a:cs typeface="+mn-cs"/>
                  </a:rPr>
                  <a:t>The </a:t>
                </a:r>
                <a:r>
                  <a:rPr lang="en-US" altLang="zh-TW" sz="1200" b="0" i="1" kern="1200" dirty="0" smtClean="0">
                    <a:solidFill>
                      <a:schemeClr val="tx1"/>
                    </a:solidFill>
                    <a:effectLst/>
                    <a:latin typeface="+mn-lt"/>
                    <a:ea typeface="+mn-ea"/>
                    <a:cs typeface="+mn-cs"/>
                  </a:rPr>
                  <a:t>x </a:t>
                </a:r>
                <a:r>
                  <a:rPr lang="en-US" altLang="zh-TW" sz="1200" b="0" i="0" kern="1200" dirty="0" smtClean="0">
                    <a:solidFill>
                      <a:schemeClr val="tx1"/>
                    </a:solidFill>
                    <a:effectLst/>
                    <a:latin typeface="+mn-lt"/>
                    <a:ea typeface="+mn-ea"/>
                    <a:cs typeface="+mn-cs"/>
                  </a:rPr>
                  <a:t>dependence of the </a:t>
                </a:r>
                <a:r>
                  <a:rPr lang="en-US" altLang="zh-TW" sz="1200" b="0" i="0" kern="1200" dirty="0" err="1" smtClean="0">
                    <a:solidFill>
                      <a:schemeClr val="tx1"/>
                    </a:solidFill>
                    <a:effectLst/>
                    <a:latin typeface="+mn-lt"/>
                    <a:ea typeface="+mn-ea"/>
                    <a:cs typeface="+mn-cs"/>
                  </a:rPr>
                  <a:t>baroclinic</a:t>
                </a:r>
                <a:r>
                  <a:rPr lang="en-US" altLang="zh-TW" sz="1200" b="0" i="0" kern="1200" dirty="0" smtClean="0">
                    <a:solidFill>
                      <a:schemeClr val="tx1"/>
                    </a:solidFill>
                    <a:effectLst/>
                    <a:latin typeface="+mn-lt"/>
                    <a:ea typeface="+mn-ea"/>
                    <a:cs typeface="+mn-cs"/>
                  </a:rPr>
                  <a:t> pressure spectrum</a:t>
                </a:r>
                <a:r>
                  <a:rPr lang="en-US" altLang="zh-TW" dirty="0" smtClean="0"/>
                  <a:t> is shown in right figure. </a:t>
                </a:r>
                <a:r>
                  <a:rPr lang="en-US" altLang="zh-TW" sz="1200" b="0" i="0" kern="1200" dirty="0" smtClean="0">
                    <a:solidFill>
                      <a:schemeClr val="tx1"/>
                    </a:solidFill>
                    <a:effectLst/>
                    <a:latin typeface="+mn-lt"/>
                    <a:ea typeface="+mn-ea"/>
                    <a:cs typeface="+mn-cs"/>
                  </a:rPr>
                  <a:t>For each frequency, the power varies </a:t>
                </a:r>
                <a:r>
                  <a:rPr lang="en-US" altLang="zh-TW" sz="1200" b="0" i="0" kern="1200" dirty="0" err="1" smtClean="0">
                    <a:solidFill>
                      <a:schemeClr val="tx1"/>
                    </a:solidFill>
                    <a:effectLst/>
                    <a:latin typeface="+mn-lt"/>
                    <a:ea typeface="+mn-ea"/>
                    <a:cs typeface="+mn-cs"/>
                  </a:rPr>
                  <a:t>sinusoidally</a:t>
                </a:r>
                <a:r>
                  <a:rPr lang="en-US" altLang="zh-TW" sz="1200" b="0" i="0" kern="1200" dirty="0" smtClean="0">
                    <a:solidFill>
                      <a:schemeClr val="tx1"/>
                    </a:solidFill>
                    <a:effectLst/>
                    <a:latin typeface="+mn-lt"/>
                    <a:ea typeface="+mn-ea"/>
                    <a:cs typeface="+mn-cs"/>
                  </a:rPr>
                  <a:t>. The spectrum reaches its first maximum at a distance</a:t>
                </a:r>
              </a:p>
              <a:p>
                <a:pPr marL="0" indent="0">
                  <a:buNone/>
                </a:pPr>
                <a:r>
                  <a:rPr lang="en-US" altLang="zh-TW" dirty="0" smtClean="0"/>
                  <a:t>away from the eastern boundary. The maximum value and the distance </a:t>
                </a:r>
                <a:r>
                  <a:rPr lang="en-US" altLang="zh-TW" i="0" smtClean="0">
                    <a:latin typeface="Cambria Math" panose="02040503050406030204" pitchFamily="18" charset="0"/>
                    <a:ea typeface="Cambria Math" panose="02040503050406030204" pitchFamily="18" charset="0"/>
                  </a:rPr>
                  <a:t>∆</a:t>
                </a:r>
                <a:r>
                  <a:rPr lang="en-US" altLang="zh-TW" b="0" i="0" smtClean="0">
                    <a:latin typeface="Cambria Math" panose="02040503050406030204" pitchFamily="18" charset="0"/>
                    <a:ea typeface="Cambria Math" panose="02040503050406030204" pitchFamily="18" charset="0"/>
                  </a:rPr>
                  <a:t>𝑥 </a:t>
                </a:r>
                <a:r>
                  <a:rPr lang="en-US" altLang="zh-TW" dirty="0" smtClean="0"/>
                  <a:t>increase with decreasing frequency</a:t>
                </a:r>
                <a:br>
                  <a:rPr lang="en-US" altLang="zh-TW" dirty="0" smtClean="0"/>
                </a:br>
                <a:endParaRPr lang="en-US" altLang="zh-TW" dirty="0" smtClean="0"/>
              </a:p>
              <a:p>
                <a:pPr marL="0" indent="0">
                  <a:buNone/>
                </a:pP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7</a:t>
            </a:fld>
            <a:endParaRPr lang="zh-TW" altLang="en-US"/>
          </a:p>
        </p:txBody>
      </p:sp>
    </p:spTree>
    <p:extLst>
      <p:ext uri="{BB962C8B-B14F-4D97-AF65-F5344CB8AC3E}">
        <p14:creationId xmlns:p14="http://schemas.microsoft.com/office/powerpoint/2010/main" val="386416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None/>
                </a:pPr>
                <a:r>
                  <a:rPr lang="en-US" altLang="zh-TW" sz="1200" b="0" i="0" kern="1200" baseline="0" dirty="0" smtClean="0">
                    <a:solidFill>
                      <a:schemeClr val="tx1"/>
                    </a:solidFill>
                    <a:effectLst/>
                    <a:latin typeface="+mn-lt"/>
                    <a:ea typeface="+mn-ea"/>
                    <a:cs typeface="+mn-cs"/>
                  </a:rPr>
                  <a:t>1. Suppose </a:t>
                </a:r>
                <a:r>
                  <a:rPr lang="en-US" altLang="zh-TW" sz="1200" b="0" i="0" kern="1200" baseline="0" dirty="0" smtClean="0">
                    <a:solidFill>
                      <a:schemeClr val="tx1"/>
                    </a:solidFill>
                    <a:effectLst/>
                    <a:latin typeface="+mn-lt"/>
                    <a:ea typeface="+mn-ea"/>
                    <a:cs typeface="+mn-cs"/>
                  </a:rPr>
                  <a:t>the ocean’s integration of white noise </a:t>
                </a:r>
                <a:r>
                  <a:rPr lang="en-US" altLang="zh-TW" sz="1200" b="0" i="0" kern="1200" baseline="0" dirty="0" smtClean="0">
                    <a:solidFill>
                      <a:schemeClr val="tx1"/>
                    </a:solidFill>
                    <a:effectLst/>
                    <a:latin typeface="+mn-lt"/>
                    <a:ea typeface="+mn-ea"/>
                    <a:cs typeface="+mn-cs"/>
                  </a:rPr>
                  <a:t>forced by </a:t>
                </a:r>
                <a:r>
                  <a:rPr lang="en-US" altLang="zh-TW" sz="1200" b="0" i="0" kern="1200" baseline="0" dirty="0" smtClean="0">
                    <a:solidFill>
                      <a:schemeClr val="tx1"/>
                    </a:solidFill>
                    <a:effectLst/>
                    <a:latin typeface="+mn-lt"/>
                    <a:ea typeface="+mn-ea"/>
                    <a:cs typeface="+mn-cs"/>
                  </a:rPr>
                  <a:t>the atmosphere to generate </a:t>
                </a:r>
                <a:r>
                  <a:rPr lang="en-US" altLang="zh-TW" sz="1200" b="0" i="0" kern="1200" baseline="0" dirty="0" smtClean="0">
                    <a:solidFill>
                      <a:schemeClr val="tx1"/>
                    </a:solidFill>
                    <a:effectLst/>
                    <a:latin typeface="+mn-lt"/>
                    <a:ea typeface="+mn-ea"/>
                    <a:cs typeface="+mn-cs"/>
                  </a:rPr>
                  <a:t>its response </a:t>
                </a:r>
                <a:r>
                  <a:rPr lang="en-US" altLang="zh-TW" sz="1200" b="0" i="0" kern="1200" baseline="0" dirty="0" smtClean="0">
                    <a:solidFill>
                      <a:schemeClr val="tx1"/>
                    </a:solidFill>
                    <a:effectLst/>
                    <a:latin typeface="+mn-lt"/>
                    <a:ea typeface="+mn-ea"/>
                    <a:cs typeface="+mn-cs"/>
                  </a:rPr>
                  <a:t>oscillation </a:t>
                </a:r>
                <a:r>
                  <a:rPr lang="en-US" altLang="zh-TW" sz="1200" b="0" i="0" kern="1200" baseline="0" dirty="0" smtClean="0">
                    <a:solidFill>
                      <a:schemeClr val="tx1"/>
                    </a:solidFill>
                    <a:effectLst/>
                    <a:latin typeface="+mn-lt"/>
                    <a:ea typeface="+mn-ea"/>
                    <a:cs typeface="+mn-cs"/>
                  </a:rPr>
                  <a:t>behaviors, this </a:t>
                </a:r>
                <a:r>
                  <a:rPr lang="en-US" altLang="zh-TW" sz="1200" b="0" i="0" kern="1200" baseline="0" dirty="0" smtClean="0">
                    <a:solidFill>
                      <a:schemeClr val="tx1"/>
                    </a:solidFill>
                    <a:effectLst/>
                    <a:latin typeface="+mn-lt"/>
                    <a:ea typeface="+mn-ea"/>
                    <a:cs typeface="+mn-cs"/>
                  </a:rPr>
                  <a:t>response </a:t>
                </a:r>
                <a:r>
                  <a:rPr lang="en-US" altLang="zh-TW" sz="1200" b="0" i="0" kern="1200" baseline="0" dirty="0" smtClean="0">
                    <a:solidFill>
                      <a:schemeClr val="tx1"/>
                    </a:solidFill>
                    <a:effectLst/>
                    <a:latin typeface="+mn-lt"/>
                    <a:ea typeface="+mn-ea"/>
                    <a:cs typeface="+mn-cs"/>
                  </a:rPr>
                  <a:t>can </a:t>
                </a:r>
                <a:r>
                  <a:rPr lang="en-US" altLang="zh-TW" sz="1200" b="0" i="0" kern="1200" dirty="0" smtClean="0">
                    <a:solidFill>
                      <a:schemeClr val="tx1"/>
                    </a:solidFill>
                    <a:effectLst/>
                    <a:latin typeface="+mn-lt"/>
                    <a:ea typeface="+mn-ea"/>
                    <a:cs typeface="+mn-cs"/>
                  </a:rPr>
                  <a:t>have </a:t>
                </a:r>
                <a:r>
                  <a:rPr lang="en-US" altLang="zh-TW" sz="1200" b="0" i="0" kern="1200" dirty="0" smtClean="0">
                    <a:solidFill>
                      <a:schemeClr val="tx1"/>
                    </a:solidFill>
                    <a:effectLst/>
                    <a:latin typeface="+mn-lt"/>
                    <a:ea typeface="+mn-ea"/>
                    <a:cs typeface="+mn-cs"/>
                  </a:rPr>
                  <a:t>spectral peaks </a:t>
                </a:r>
                <a:r>
                  <a:rPr lang="en-US" altLang="zh-TW" sz="1200" b="0" i="0" kern="1200" dirty="0" smtClean="0">
                    <a:solidFill>
                      <a:schemeClr val="tx1"/>
                    </a:solidFill>
                    <a:effectLst/>
                    <a:latin typeface="+mn-lt"/>
                    <a:ea typeface="+mn-ea"/>
                    <a:cs typeface="+mn-cs"/>
                  </a:rPr>
                  <a:t>which are significantly </a:t>
                </a:r>
                <a:r>
                  <a:rPr lang="en-US" altLang="zh-TW" sz="1200" b="0" i="0" kern="1200" dirty="0" smtClean="0">
                    <a:solidFill>
                      <a:schemeClr val="tx1"/>
                    </a:solidFill>
                    <a:effectLst/>
                    <a:latin typeface="+mn-lt"/>
                    <a:ea typeface="+mn-ea"/>
                    <a:cs typeface="+mn-cs"/>
                  </a:rPr>
                  <a:t>different from a red noise </a:t>
                </a:r>
                <a:r>
                  <a:rPr lang="en-US" altLang="zh-TW" sz="1200" b="0" i="0" kern="1200" dirty="0" smtClean="0">
                    <a:solidFill>
                      <a:schemeClr val="tx1"/>
                    </a:solidFill>
                    <a:effectLst/>
                    <a:latin typeface="+mn-lt"/>
                    <a:ea typeface="+mn-ea"/>
                    <a:cs typeface="+mn-cs"/>
                  </a:rPr>
                  <a:t>model, we can assume this mode to be of a certain oscillatory nature.</a:t>
                </a:r>
              </a:p>
              <a:p>
                <a:pPr marL="0" indent="0">
                  <a:buNone/>
                </a:pPr>
                <a:r>
                  <a:rPr lang="en-US" altLang="zh-TW" sz="1200" b="0" i="0" kern="1200" dirty="0" smtClean="0">
                    <a:solidFill>
                      <a:schemeClr val="tx1"/>
                    </a:solidFill>
                    <a:effectLst/>
                    <a:latin typeface="+mn-lt"/>
                    <a:ea typeface="+mn-ea"/>
                    <a:cs typeface="+mn-cs"/>
                  </a:rPr>
                  <a:t>(Red noise</a:t>
                </a:r>
                <a:r>
                  <a:rPr lang="en-US" altLang="zh-TW" sz="1200" b="0" i="0" kern="1200" baseline="0" dirty="0" smtClean="0">
                    <a:solidFill>
                      <a:schemeClr val="tx1"/>
                    </a:solidFill>
                    <a:effectLst/>
                    <a:latin typeface="+mn-lt"/>
                    <a:ea typeface="+mn-ea"/>
                    <a:cs typeface="+mn-cs"/>
                  </a:rPr>
                  <a:t> model: </a:t>
                </a:r>
                <a:r>
                  <a:rPr lang="en-US" altLang="zh-TW" sz="1200" b="0" i="0" kern="1200" dirty="0" smtClean="0">
                    <a:solidFill>
                      <a:schemeClr val="tx1"/>
                    </a:solidFill>
                    <a:effectLst/>
                    <a:latin typeface="+mn-lt"/>
                    <a:ea typeface="+mn-ea"/>
                    <a:cs typeface="+mn-cs"/>
                  </a:rPr>
                  <a:t>a </a:t>
                </a:r>
                <a:r>
                  <a:rPr lang="en-US" altLang="zh-TW" sz="1200" b="0" i="0" kern="1200" dirty="0" smtClean="0">
                    <a:solidFill>
                      <a:schemeClr val="tx1"/>
                    </a:solidFill>
                    <a:effectLst/>
                    <a:latin typeface="+mn-lt"/>
                    <a:ea typeface="+mn-ea"/>
                    <a:cs typeface="+mn-cs"/>
                  </a:rPr>
                  <a:t>model</a:t>
                </a:r>
                <a:r>
                  <a:rPr lang="en-US" altLang="zh-TW" sz="1200" b="0" i="0" kern="1200" baseline="0" dirty="0" smtClean="0">
                    <a:solidFill>
                      <a:schemeClr val="tx1"/>
                    </a:solidFill>
                    <a:effectLst/>
                    <a:latin typeface="+mn-lt"/>
                    <a:ea typeface="+mn-ea"/>
                    <a:cs typeface="+mn-cs"/>
                  </a:rPr>
                  <a:t> that </a:t>
                </a:r>
                <a:r>
                  <a:rPr lang="en-US" altLang="zh-TW" sz="1200" b="0" i="0" kern="1200" dirty="0" smtClean="0">
                    <a:solidFill>
                      <a:schemeClr val="tx1"/>
                    </a:solidFill>
                    <a:effectLst/>
                    <a:latin typeface="+mn-lt"/>
                    <a:ea typeface="+mn-ea"/>
                    <a:cs typeface="+mn-cs"/>
                  </a:rPr>
                  <a:t>has no preferred oscillation time </a:t>
                </a:r>
                <a:r>
                  <a:rPr lang="en-US" altLang="zh-TW" sz="1200" b="0" i="0" kern="1200" dirty="0" smtClean="0">
                    <a:solidFill>
                      <a:schemeClr val="tx1"/>
                    </a:solidFill>
                    <a:effectLst/>
                    <a:latin typeface="+mn-lt"/>
                    <a:ea typeface="+mn-ea"/>
                    <a:cs typeface="+mn-cs"/>
                  </a:rPr>
                  <a:t>scale). </a:t>
                </a:r>
              </a:p>
              <a:p>
                <a:pPr marL="0" indent="0">
                  <a:buNone/>
                </a:pPr>
                <a:r>
                  <a:rPr lang="en-US" altLang="zh-TW" sz="1200" b="0" i="0" kern="1200" dirty="0" smtClean="0">
                    <a:solidFill>
                      <a:schemeClr val="tx1"/>
                    </a:solidFill>
                    <a:effectLst/>
                    <a:latin typeface="+mn-lt"/>
                    <a:ea typeface="+mn-ea"/>
                    <a:cs typeface="+mn-cs"/>
                  </a:rPr>
                  <a:t>2. In </a:t>
                </a:r>
                <a:r>
                  <a:rPr lang="en-US" altLang="zh-TW" sz="1200" b="0" i="0" kern="1200" dirty="0" smtClean="0">
                    <a:solidFill>
                      <a:schemeClr val="tx1"/>
                    </a:solidFill>
                    <a:effectLst/>
                    <a:latin typeface="+mn-lt"/>
                    <a:ea typeface="+mn-ea"/>
                    <a:cs typeface="+mn-cs"/>
                  </a:rPr>
                  <a:t>this case, the default paradigm will be a stochastic climate model of a damped oscillator with two relevant time scales: </a:t>
                </a:r>
                <a:r>
                  <a:rPr lang="en-US" altLang="zh-TW" sz="1200" b="1" i="0" kern="1200" dirty="0" smtClean="0">
                    <a:solidFill>
                      <a:schemeClr val="tx1"/>
                    </a:solidFill>
                    <a:effectLst/>
                    <a:latin typeface="+mn-lt"/>
                    <a:ea typeface="+mn-ea"/>
                    <a:cs typeface="+mn-cs"/>
                  </a:rPr>
                  <a:t>the damping time scale </a:t>
                </a:r>
                <a:r>
                  <a:rPr lang="en-US" altLang="zh-TW" sz="1200" b="0" i="0" kern="1200" dirty="0" smtClean="0">
                    <a:solidFill>
                      <a:schemeClr val="tx1"/>
                    </a:solidFill>
                    <a:effectLst/>
                    <a:latin typeface="+mn-lt"/>
                    <a:ea typeface="+mn-ea"/>
                    <a:cs typeface="+mn-cs"/>
                  </a:rPr>
                  <a:t>(persistence) and the oscillation time scale (period).</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The damping time scale determines how long an initial anomaly can stay above the noise level and also puts an upper bound on a meaningful oscillation time </a:t>
                </a:r>
                <a:r>
                  <a:rPr lang="en-US" altLang="zh-TW" sz="1200" b="0" i="0" kern="1200" dirty="0" smtClean="0">
                    <a:solidFill>
                      <a:schemeClr val="tx1"/>
                    </a:solidFill>
                    <a:effectLst/>
                    <a:latin typeface="+mn-lt"/>
                    <a:ea typeface="+mn-ea"/>
                    <a:cs typeface="+mn-cs"/>
                  </a:rPr>
                  <a:t>scale.</a:t>
                </a:r>
              </a:p>
              <a:p>
                <a:pPr marL="0" indent="0">
                  <a:buNone/>
                </a:pPr>
                <a:r>
                  <a:rPr lang="en-US" altLang="zh-TW" sz="1200" b="0" i="0" kern="1200" dirty="0" smtClean="0">
                    <a:solidFill>
                      <a:schemeClr val="tx1"/>
                    </a:solidFill>
                    <a:effectLst/>
                    <a:latin typeface="+mn-lt"/>
                    <a:ea typeface="+mn-ea"/>
                    <a:cs typeface="+mn-cs"/>
                  </a:rPr>
                  <a:t>(because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can exhibit oscillatory behavior only if its oscillation time scale is shorter than the damping time </a:t>
                </a:r>
                <a:r>
                  <a:rPr lang="en-US" altLang="zh-TW" sz="1200" b="0" i="0" kern="1200" dirty="0" smtClean="0">
                    <a:solidFill>
                      <a:schemeClr val="tx1"/>
                    </a:solidFill>
                    <a:effectLst/>
                    <a:latin typeface="+mn-lt"/>
                    <a:ea typeface="+mn-ea"/>
                    <a:cs typeface="+mn-cs"/>
                  </a:rPr>
                  <a:t>scale). </a:t>
                </a:r>
              </a:p>
              <a:p>
                <a:pPr marL="0" indent="0">
                  <a:buNone/>
                </a:pPr>
                <a:r>
                  <a:rPr lang="en-US" altLang="zh-TW" sz="1200" b="0" i="0" kern="1200" dirty="0" smtClean="0">
                    <a:solidFill>
                      <a:schemeClr val="tx1"/>
                    </a:solidFill>
                    <a:effectLst/>
                    <a:latin typeface="+mn-lt"/>
                    <a:ea typeface="+mn-ea"/>
                    <a:cs typeface="+mn-cs"/>
                  </a:rPr>
                  <a:t>3. Due </a:t>
                </a:r>
                <a:r>
                  <a:rPr lang="en-US" altLang="zh-TW" sz="1200" b="0" i="0" kern="1200" dirty="0" smtClean="0">
                    <a:solidFill>
                      <a:schemeClr val="tx1"/>
                    </a:solidFill>
                    <a:effectLst/>
                    <a:latin typeface="+mn-lt"/>
                    <a:ea typeface="+mn-ea"/>
                    <a:cs typeface="+mn-cs"/>
                  </a:rPr>
                  <a:t>to the relatively fast atmospheric processes, we can attribute the memory of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to the subsurface ocean</a:t>
                </a:r>
                <a:r>
                  <a:rPr lang="en-US" altLang="zh-TW" sz="1200" b="0" i="0" kern="1200" baseline="0" dirty="0" smtClean="0">
                    <a:solidFill>
                      <a:schemeClr val="tx1"/>
                    </a:solidFill>
                    <a:effectLst/>
                    <a:latin typeface="+mn-lt"/>
                    <a:ea typeface="+mn-ea"/>
                    <a:cs typeface="+mn-cs"/>
                  </a:rPr>
                  <a:t> where </a:t>
                </a:r>
                <a:r>
                  <a:rPr lang="en-US" altLang="zh-TW" sz="1200" b="0" i="0" kern="1200" dirty="0" smtClean="0">
                    <a:solidFill>
                      <a:schemeClr val="tx1"/>
                    </a:solidFill>
                    <a:effectLst/>
                    <a:latin typeface="+mn-lt"/>
                    <a:ea typeface="+mn-ea"/>
                    <a:cs typeface="+mn-cs"/>
                  </a:rPr>
                  <a:t>the damping time may be estimated crudely as a thermal damping time of the upper-ocean heat content.</a:t>
                </a:r>
              </a:p>
              <a:p>
                <a:pPr marL="0" indent="0">
                  <a:buNone/>
                </a:pPr>
                <a:r>
                  <a:rPr lang="en-US" altLang="zh-TW" sz="1200" b="0" i="0" kern="1200" dirty="0" smtClean="0">
                    <a:solidFill>
                      <a:schemeClr val="tx1"/>
                    </a:solidFill>
                    <a:effectLst/>
                    <a:latin typeface="+mn-lt"/>
                    <a:ea typeface="+mn-ea"/>
                    <a:cs typeface="+mn-cs"/>
                  </a:rPr>
                  <a:t>4. The</a:t>
                </a:r>
                <a:r>
                  <a:rPr lang="en-US" altLang="zh-TW" sz="1200" b="0" i="0" kern="1200" baseline="0" dirty="0" smtClean="0">
                    <a:solidFill>
                      <a:schemeClr val="tx1"/>
                    </a:solidFill>
                    <a:effectLst/>
                    <a:latin typeface="+mn-lt"/>
                    <a:ea typeface="+mn-ea"/>
                    <a:cs typeface="+mn-cs"/>
                  </a:rPr>
                  <a:t> </a:t>
                </a:r>
                <a:r>
                  <a:rPr lang="en-US" altLang="zh-TW" sz="1200" b="0" i="0" kern="1200" baseline="0" dirty="0" smtClean="0">
                    <a:solidFill>
                      <a:schemeClr val="tx1"/>
                    </a:solidFill>
                    <a:effectLst/>
                    <a:latin typeface="+mn-lt"/>
                    <a:ea typeface="+mn-ea"/>
                    <a:cs typeface="+mn-cs"/>
                  </a:rPr>
                  <a:t>equation implies thermal </a:t>
                </a:r>
                <a:r>
                  <a:rPr lang="en-US" altLang="zh-TW" sz="1200" b="0" i="0" kern="1200" baseline="0" dirty="0" err="1" smtClean="0">
                    <a:solidFill>
                      <a:schemeClr val="tx1"/>
                    </a:solidFill>
                    <a:effectLst/>
                    <a:latin typeface="+mn-lt"/>
                    <a:ea typeface="+mn-ea"/>
                    <a:cs typeface="+mn-cs"/>
                  </a:rPr>
                  <a:t>dampling</a:t>
                </a:r>
                <a:r>
                  <a:rPr lang="en-US" altLang="zh-TW" sz="1200" b="0" i="0" kern="1200" baseline="0" dirty="0" smtClean="0">
                    <a:solidFill>
                      <a:schemeClr val="tx1"/>
                    </a:solidFill>
                    <a:effectLst/>
                    <a:latin typeface="+mn-lt"/>
                    <a:ea typeface="+mn-ea"/>
                    <a:cs typeface="+mn-cs"/>
                  </a:rPr>
                  <a:t> time scale is proportional to depth of the perturbed water. Therefore, </a:t>
                </a:r>
                <a:r>
                  <a:rPr lang="en-US" altLang="zh-TW" dirty="0" smtClean="0"/>
                  <a:t>the deep ocean may</a:t>
                </a:r>
                <a:r>
                  <a:rPr lang="en-US" altLang="zh-TW" baseline="0" dirty="0" smtClean="0"/>
                  <a:t> </a:t>
                </a:r>
                <a:r>
                  <a:rPr lang="en-US" altLang="zh-TW" dirty="0" smtClean="0"/>
                  <a:t>provide a key memory for </a:t>
                </a:r>
                <a:r>
                  <a:rPr lang="en-US" altLang="zh-TW" dirty="0" err="1" smtClean="0"/>
                  <a:t>interdecadal</a:t>
                </a:r>
                <a:r>
                  <a:rPr lang="en-US" altLang="zh-TW" dirty="0" smtClean="0"/>
                  <a:t> variability and contributes greatly to the spectrum of low frequency variability.</a:t>
                </a:r>
                <a:r>
                  <a:rPr lang="en-US" altLang="zh-TW" baseline="0" dirty="0" smtClean="0"/>
                  <a:t> </a:t>
                </a:r>
              </a:p>
              <a:p>
                <a:pPr marL="0" indent="0">
                  <a:buNone/>
                </a:pPr>
                <a:r>
                  <a:rPr lang="en-US" altLang="zh-TW" b="1" dirty="0" smtClean="0"/>
                  <a:t>5. The </a:t>
                </a:r>
                <a:r>
                  <a:rPr lang="en-US" altLang="zh-TW" b="1" dirty="0" smtClean="0"/>
                  <a:t>oscillation time </a:t>
                </a:r>
                <a:r>
                  <a:rPr lang="en-US" altLang="zh-TW" dirty="0" smtClean="0"/>
                  <a:t>is important in determine</a:t>
                </a:r>
                <a:r>
                  <a:rPr lang="en-US" altLang="zh-TW" baseline="0" dirty="0" smtClean="0"/>
                  <a:t> </a:t>
                </a:r>
                <a:r>
                  <a:rPr lang="en-US" altLang="zh-TW" dirty="0" smtClean="0"/>
                  <a:t>the preferred time scale of </a:t>
                </a:r>
                <a:r>
                  <a:rPr lang="en-US" altLang="zh-TW" dirty="0" err="1" smtClean="0"/>
                  <a:t>interdecadal</a:t>
                </a:r>
                <a:r>
                  <a:rPr lang="en-US" altLang="zh-TW" dirty="0" smtClean="0"/>
                  <a:t> variability which is usually identified as a distinctive spectral peak. </a:t>
                </a:r>
                <a:r>
                  <a:rPr lang="en-US" altLang="zh-TW" sz="1200" b="0" i="0" kern="1200" dirty="0" smtClean="0">
                    <a:solidFill>
                      <a:schemeClr val="tx1"/>
                    </a:solidFill>
                    <a:effectLst/>
                    <a:latin typeface="+mn-lt"/>
                    <a:ea typeface="+mn-ea"/>
                    <a:cs typeface="+mn-cs"/>
                  </a:rPr>
                  <a:t>From the figure, low</a:t>
                </a:r>
                <a:r>
                  <a:rPr lang="en-US" altLang="zh-TW" sz="1200" b="0" i="0" kern="1200" baseline="0" dirty="0" smtClean="0">
                    <a:solidFill>
                      <a:schemeClr val="tx1"/>
                    </a:solidFill>
                    <a:effectLst/>
                    <a:latin typeface="+mn-lt"/>
                    <a:ea typeface="+mn-ea"/>
                    <a:cs typeface="+mn-cs"/>
                  </a:rPr>
                  <a:t> frequency variability has oscillation time scale only if the damping rate is very small, which mean that the integration of atmospheric forcing of the ocean will almost have to retain in the interior ocean with very small fraction of energy vanishes in order to have </a:t>
                </a:r>
                <a:r>
                  <a:rPr lang="en-US" altLang="zh-TW" sz="1200" b="0" i="0" kern="1200" baseline="0" dirty="0" err="1" smtClean="0">
                    <a:solidFill>
                      <a:schemeClr val="tx1"/>
                    </a:solidFill>
                    <a:effectLst/>
                    <a:latin typeface="+mn-lt"/>
                    <a:ea typeface="+mn-ea"/>
                    <a:cs typeface="+mn-cs"/>
                  </a:rPr>
                  <a:t>interdecadal</a:t>
                </a:r>
                <a:r>
                  <a:rPr lang="en-US" altLang="zh-TW" sz="1200" b="0" i="0" kern="1200" baseline="0" dirty="0" smtClean="0">
                    <a:solidFill>
                      <a:schemeClr val="tx1"/>
                    </a:solidFill>
                    <a:effectLst/>
                    <a:latin typeface="+mn-lt"/>
                    <a:ea typeface="+mn-ea"/>
                    <a:cs typeface="+mn-cs"/>
                  </a:rPr>
                  <a:t> variability</a:t>
                </a:r>
                <a:endParaRPr lang="en-US" altLang="zh-TW" baseline="0"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endParaRPr lang="en-US" altLang="zh-TW" dirty="0" smtClean="0"/>
              </a:p>
              <a:p>
                <a:pPr marL="0" indent="0">
                  <a:buNone/>
                </a:pPr>
                <a:r>
                  <a:rPr lang="en-US" altLang="zh-TW" dirty="0" smtClean="0"/>
                  <a:t/>
                </a:r>
                <a:br>
                  <a:rPr lang="en-US" altLang="zh-TW" dirty="0" smtClean="0"/>
                </a:br>
                <a:r>
                  <a:rPr lang="en-US" altLang="zh-TW" b="1" dirty="0" smtClean="0"/>
                  <a:t>The oscillation time </a:t>
                </a:r>
                <a:r>
                  <a:rPr lang="en-US" altLang="zh-TW" dirty="0" smtClean="0"/>
                  <a:t>is important in determine</a:t>
                </a:r>
                <a:r>
                  <a:rPr lang="en-US" altLang="zh-TW" baseline="0" dirty="0" smtClean="0"/>
                  <a:t> </a:t>
                </a:r>
                <a:r>
                  <a:rPr lang="en-US" altLang="zh-TW" dirty="0" smtClean="0"/>
                  <a:t>the preferred time scale of </a:t>
                </a:r>
                <a:r>
                  <a:rPr lang="en-US" altLang="zh-TW" dirty="0" err="1" smtClean="0"/>
                  <a:t>interdecadal</a:t>
                </a:r>
                <a:r>
                  <a:rPr lang="en-US" altLang="zh-TW" dirty="0" smtClean="0"/>
                  <a:t> variability which is usually identified as a distinctive spectral peak. While the damping time scale does not necessarily need to involve ocean dynamics, the oscillatory time scale usually does involve ocean dynamics. </a:t>
                </a:r>
                <a:endParaRPr lang="en-US" altLang="zh-TW" sz="1200" b="0" i="0" kern="1200" dirty="0" smtClean="0">
                  <a:solidFill>
                    <a:schemeClr val="tx1"/>
                  </a:solidFill>
                  <a:effectLst/>
                  <a:latin typeface="+mn-lt"/>
                  <a:ea typeface="+mn-ea"/>
                  <a:cs typeface="+mn-cs"/>
                </a:endParaRPr>
              </a:p>
              <a:p>
                <a:pPr marL="0" indent="0">
                  <a:buNone/>
                </a:pPr>
                <a:r>
                  <a:rPr lang="en-US" altLang="zh-TW" sz="1200" b="0" i="0" kern="1200" dirty="0" smtClean="0">
                    <a:solidFill>
                      <a:schemeClr val="tx1"/>
                    </a:solidFill>
                    <a:effectLst/>
                    <a:latin typeface="+mn-lt"/>
                    <a:ea typeface="+mn-ea"/>
                    <a:cs typeface="+mn-cs"/>
                  </a:rPr>
                  <a:t>The figure show three theoretical (dimensionless) power spectra of damped oscillation with different damping rate</a:t>
                </a:r>
                <a14:m>
                  <m:oMath xmlns:m="http://schemas.openxmlformats.org/officeDocument/2006/math">
                    <m:r>
                      <a:rPr lang="en-US" altLang="zh-TW" b="0" i="0" smtClean="0">
                        <a:latin typeface="Cambria Math" panose="02040503050406030204" pitchFamily="18" charset="0"/>
                      </a:rPr>
                      <m:t> </m:t>
                    </m:r>
                    <m:r>
                      <a:rPr lang="zh-TW" altLang="en-US" b="0" i="1" smtClean="0">
                        <a:latin typeface="Cambria Math" panose="02040503050406030204" pitchFamily="18" charset="0"/>
                      </a:rPr>
                      <m:t>𝜆</m:t>
                    </m:r>
                    <m:r>
                      <a:rPr lang="en-US" altLang="zh-TW" b="0" i="0" smtClean="0">
                        <a:latin typeface="Cambria Math" panose="02040503050406030204" pitchFamily="18" charset="0"/>
                      </a:rPr>
                      <m:t>, </m:t>
                    </m:r>
                  </m:oMath>
                </a14:m>
                <a:r>
                  <a:rPr lang="en-US" altLang="zh-TW" sz="1200" b="0" i="0" kern="1200" dirty="0" smtClean="0">
                    <a:solidFill>
                      <a:schemeClr val="tx1"/>
                    </a:solidFill>
                    <a:effectLst/>
                    <a:latin typeface="+mn-lt"/>
                    <a:ea typeface="+mn-ea"/>
                    <a:cs typeface="+mn-cs"/>
                  </a:rPr>
                  <a:t>where the natural frequency is taken as 1 and w(t) is a white noise forcing. The spectral peak depends on the damping rate. The case of a strong damping rate</a:t>
                </a:r>
                <a14:m>
                  <m:oMath xmlns:m="http://schemas.openxmlformats.org/officeDocument/2006/math">
                    <m:r>
                      <a:rPr lang="en-US" altLang="zh-TW" b="0" i="0" smtClean="0">
                        <a:latin typeface="Cambria Math" panose="02040503050406030204" pitchFamily="18" charset="0"/>
                      </a:rPr>
                      <m:t> </m:t>
                    </m:r>
                    <m:r>
                      <a:rPr lang="zh-TW" altLang="en-US" b="0" i="1" smtClean="0">
                        <a:latin typeface="Cambria Math" panose="02040503050406030204" pitchFamily="18" charset="0"/>
                      </a:rPr>
                      <m:t>𝜆</m:t>
                    </m:r>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2</m:t>
                        </m:r>
                      </m:num>
                      <m:den>
                        <m:r>
                          <a:rPr lang="zh-TW" altLang="en-US" b="0" i="1" smtClean="0">
                            <a:latin typeface="Cambria Math" panose="02040503050406030204" pitchFamily="18" charset="0"/>
                          </a:rPr>
                          <m:t>𝜋</m:t>
                        </m:r>
                      </m:den>
                    </m:f>
                    <m:r>
                      <a:rPr lang="en-US" altLang="zh-TW" b="0" i="1" smtClean="0">
                        <a:latin typeface="Cambria Math" panose="02040503050406030204" pitchFamily="18" charset="0"/>
                      </a:rPr>
                      <m:t> </m:t>
                    </m:r>
                  </m:oMath>
                </a14:m>
                <a:r>
                  <a:rPr lang="en-US" altLang="zh-TW" sz="1200" b="0" i="0" kern="1200" dirty="0" smtClean="0">
                    <a:solidFill>
                      <a:schemeClr val="tx1"/>
                    </a:solidFill>
                    <a:effectLst/>
                    <a:latin typeface="+mn-lt"/>
                    <a:ea typeface="+mn-ea"/>
                    <a:cs typeface="+mn-cs"/>
                  </a:rPr>
                  <a:t>shows little power spectrum peak; the modest damping rate </a:t>
                </a:r>
                <a14:m>
                  <m:oMath xmlns:m="http://schemas.openxmlformats.org/officeDocument/2006/math">
                    <m:r>
                      <a:rPr lang="zh-TW" altLang="en-US" b="0" i="1" smtClean="0">
                        <a:latin typeface="Cambria Math" panose="02040503050406030204" pitchFamily="18" charset="0"/>
                      </a:rPr>
                      <m:t>𝜆</m:t>
                    </m:r>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1</m:t>
                        </m:r>
                      </m:num>
                      <m:den>
                        <m:r>
                          <a:rPr lang="zh-TW" altLang="en-US" b="0" i="1" smtClean="0">
                            <a:latin typeface="Cambria Math" panose="02040503050406030204" pitchFamily="18" charset="0"/>
                          </a:rPr>
                          <m:t>𝜋</m:t>
                        </m:r>
                      </m:den>
                    </m:f>
                  </m:oMath>
                </a14:m>
                <a:r>
                  <a:rPr lang="en-US" altLang="zh-TW" sz="1200" b="0" i="0" kern="1200" dirty="0" smtClean="0">
                    <a:solidFill>
                      <a:schemeClr val="tx1"/>
                    </a:solidFill>
                    <a:effectLst/>
                    <a:latin typeface="+mn-lt"/>
                    <a:ea typeface="+mn-ea"/>
                    <a:cs typeface="+mn-cs"/>
                  </a:rPr>
                  <a:t> shows a weak power spectral peak, while the weak damping case</a:t>
                </a:r>
                <a14:m>
                  <m:oMath xmlns:m="http://schemas.openxmlformats.org/officeDocument/2006/math">
                    <m:r>
                      <a:rPr lang="zh-TW" altLang="en-US" b="0" i="1" smtClean="0">
                        <a:latin typeface="Cambria Math" panose="02040503050406030204" pitchFamily="18" charset="0"/>
                      </a:rPr>
                      <m:t>𝜆</m:t>
                    </m:r>
                    <m:r>
                      <a:rPr lang="en-US" altLang="zh-TW" b="0" i="1" smtClean="0">
                        <a:latin typeface="Cambria Math" panose="02040503050406030204" pitchFamily="18" charset="0"/>
                      </a:rPr>
                      <m:t>=</m:t>
                    </m:r>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1</m:t>
                        </m:r>
                      </m:num>
                      <m:den>
                        <m:r>
                          <a:rPr lang="en-US" altLang="zh-TW" b="0" i="1" smtClean="0">
                            <a:latin typeface="Cambria Math" panose="02040503050406030204" pitchFamily="18" charset="0"/>
                          </a:rPr>
                          <m:t>2</m:t>
                        </m:r>
                        <m:r>
                          <a:rPr lang="zh-TW" altLang="en-US" b="0" i="1" smtClean="0">
                            <a:latin typeface="Cambria Math" panose="02040503050406030204" pitchFamily="18" charset="0"/>
                          </a:rPr>
                          <m:t>𝜋</m:t>
                        </m:r>
                      </m:den>
                    </m:f>
                  </m:oMath>
                </a14:m>
                <a:r>
                  <a:rPr lang="en-US" altLang="zh-TW" sz="1200" b="0" i="0" kern="1200" dirty="0" smtClean="0">
                    <a:solidFill>
                      <a:schemeClr val="tx1"/>
                    </a:solidFill>
                    <a:effectLst/>
                    <a:latin typeface="+mn-lt"/>
                    <a:ea typeface="+mn-ea"/>
                    <a:cs typeface="+mn-cs"/>
                  </a:rPr>
                  <a:t> shows a distinctive spectral peak.</a:t>
                </a:r>
              </a:p>
              <a:p>
                <a:pPr marL="0" indent="0">
                  <a:buNone/>
                </a:pPr>
                <a:r>
                  <a:rPr lang="en-US" altLang="zh-TW" sz="1200" b="0" i="0" kern="1200" dirty="0" smtClean="0">
                    <a:solidFill>
                      <a:schemeClr val="tx1"/>
                    </a:solidFill>
                    <a:effectLst/>
                    <a:latin typeface="+mn-lt"/>
                    <a:ea typeface="+mn-ea"/>
                    <a:cs typeface="+mn-cs"/>
                  </a:rPr>
                  <a:t>So, low</a:t>
                </a:r>
                <a:r>
                  <a:rPr lang="en-US" altLang="zh-TW" sz="1200" b="0" i="0" kern="1200" baseline="0" dirty="0" smtClean="0">
                    <a:solidFill>
                      <a:schemeClr val="tx1"/>
                    </a:solidFill>
                    <a:effectLst/>
                    <a:latin typeface="+mn-lt"/>
                    <a:ea typeface="+mn-ea"/>
                    <a:cs typeface="+mn-cs"/>
                  </a:rPr>
                  <a:t> frequency variability has oscillation time scale only if the damping rate is very small, which mean that the integration of atmospheric forcing of the ocean will almost have to retain in the interior ocean with very small fraction of energy vanish in order to have </a:t>
                </a:r>
                <a:r>
                  <a:rPr lang="en-US" altLang="zh-TW" sz="1200" b="0" i="0" kern="1200" baseline="0" dirty="0" err="1" smtClean="0">
                    <a:solidFill>
                      <a:schemeClr val="tx1"/>
                    </a:solidFill>
                    <a:effectLst/>
                    <a:latin typeface="+mn-lt"/>
                    <a:ea typeface="+mn-ea"/>
                    <a:cs typeface="+mn-cs"/>
                  </a:rPr>
                  <a:t>interdecadal</a:t>
                </a:r>
                <a:r>
                  <a:rPr lang="en-US" altLang="zh-TW" sz="1200" b="0" i="0" kern="1200" baseline="0" dirty="0" smtClean="0">
                    <a:solidFill>
                      <a:schemeClr val="tx1"/>
                    </a:solidFill>
                    <a:effectLst/>
                    <a:latin typeface="+mn-lt"/>
                    <a:ea typeface="+mn-ea"/>
                    <a:cs typeface="+mn-cs"/>
                  </a:rPr>
                  <a:t> variability</a:t>
                </a: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en-US" altLang="zh-TW" dirty="0" smtClean="0"/>
              </a:p>
              <a:p>
                <a:pPr marL="0" indent="0">
                  <a:buNone/>
                </a:pP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Choice>
        <mc:Fallback xmlns="">
          <p:sp>
            <p:nvSpPr>
              <p:cNvPr id="3" name="Notes Placeholder 2"/>
              <p:cNvSpPr>
                <a:spLocks noGrp="1"/>
              </p:cNvSpPr>
              <p:nvPr>
                <p:ph type="body" idx="1"/>
              </p:nvPr>
            </p:nvSpPr>
            <p:spPr/>
            <p:txBody>
              <a:bodyPr/>
              <a:lstStyle/>
              <a:p>
                <a:r>
                  <a:rPr lang="en-US" altLang="zh-TW" dirty="0" smtClean="0"/>
                  <a:t>In left</a:t>
                </a:r>
                <a:r>
                  <a:rPr lang="en-US" altLang="zh-TW" baseline="0" dirty="0" smtClean="0"/>
                  <a:t> figure, </a:t>
                </a:r>
                <a:r>
                  <a:rPr lang="en-US" altLang="zh-TW" sz="1200" b="0" i="0" kern="1200" dirty="0" smtClean="0">
                    <a:solidFill>
                      <a:schemeClr val="tx1"/>
                    </a:solidFill>
                    <a:effectLst/>
                    <a:latin typeface="+mn-lt"/>
                    <a:ea typeface="+mn-ea"/>
                    <a:cs typeface="+mn-cs"/>
                  </a:rPr>
                  <a:t>The </a:t>
                </a:r>
                <a:r>
                  <a:rPr lang="en-US" altLang="zh-TW" sz="1200" b="0" i="0" kern="1200" dirty="0" err="1" smtClean="0">
                    <a:solidFill>
                      <a:schemeClr val="tx1"/>
                    </a:solidFill>
                    <a:effectLst/>
                    <a:latin typeface="+mn-lt"/>
                    <a:ea typeface="+mn-ea"/>
                    <a:cs typeface="+mn-cs"/>
                  </a:rPr>
                  <a:t>baroclinic</a:t>
                </a:r>
                <a:r>
                  <a:rPr lang="en-US" altLang="zh-TW" sz="1200" b="0" i="0" kern="1200" dirty="0" smtClean="0">
                    <a:solidFill>
                      <a:schemeClr val="tx1"/>
                    </a:solidFill>
                    <a:effectLst/>
                    <a:latin typeface="+mn-lt"/>
                    <a:ea typeface="+mn-ea"/>
                    <a:cs typeface="+mn-cs"/>
                  </a:rPr>
                  <a:t> pressure spectrum shows the following features</a:t>
                </a:r>
                <a:r>
                  <a:rPr lang="en-US" altLang="zh-TW" dirty="0" smtClean="0"/>
                  <a:t> </a:t>
                </a:r>
              </a:p>
              <a:p>
                <a:pPr marL="228600" indent="-228600">
                  <a:buAutoNum type="arabicPeriod"/>
                </a:pPr>
                <a:r>
                  <a:rPr lang="en-US" altLang="zh-TW" sz="1200" b="0" i="0" kern="1200" dirty="0" smtClean="0">
                    <a:solidFill>
                      <a:schemeClr val="tx1"/>
                    </a:solidFill>
                    <a:effectLst/>
                    <a:latin typeface="+mn-lt"/>
                    <a:ea typeface="+mn-ea"/>
                    <a:cs typeface="+mn-cs"/>
                  </a:rPr>
                  <a:t>a high-frequency</a:t>
                </a:r>
                <a:r>
                  <a:rPr lang="en-US" altLang="zh-TW" dirty="0" smtClean="0"/>
                  <a:t> -2 slope </a:t>
                </a:r>
                <a:r>
                  <a:rPr lang="en-US" altLang="zh-TW" sz="1200" b="0" i="0" kern="1200" dirty="0" smtClean="0">
                    <a:solidFill>
                      <a:schemeClr val="tx1"/>
                    </a:solidFill>
                    <a:effectLst/>
                    <a:latin typeface="+mn-lt"/>
                    <a:ea typeface="+mn-ea"/>
                    <a:cs typeface="+mn-cs"/>
                  </a:rPr>
                  <a:t>that is independent of </a:t>
                </a:r>
                <a:r>
                  <a:rPr lang="en-US" altLang="zh-TW" sz="1200" b="0" i="1" kern="1200" dirty="0" smtClean="0">
                    <a:solidFill>
                      <a:schemeClr val="tx1"/>
                    </a:solidFill>
                    <a:effectLst/>
                    <a:latin typeface="+mn-lt"/>
                    <a:ea typeface="+mn-ea"/>
                    <a:cs typeface="+mn-cs"/>
                  </a:rPr>
                  <a:t>x</a:t>
                </a:r>
                <a:r>
                  <a:rPr lang="en-US" altLang="zh-TW" dirty="0" smtClean="0"/>
                  <a:t> </a:t>
                </a:r>
              </a:p>
              <a:p>
                <a:pPr marL="228600" indent="-228600">
                  <a:buAutoNum type="arabicPeriod"/>
                </a:pPr>
                <a:r>
                  <a:rPr lang="en-US" altLang="zh-TW" sz="1200" b="0" i="0" kern="1200" dirty="0" smtClean="0">
                    <a:solidFill>
                      <a:schemeClr val="tx1"/>
                    </a:solidFill>
                    <a:effectLst/>
                    <a:latin typeface="+mn-lt"/>
                    <a:ea typeface="+mn-ea"/>
                    <a:cs typeface="+mn-cs"/>
                  </a:rPr>
                  <a:t>a modulation</a:t>
                </a:r>
                <a:r>
                  <a:rPr lang="en-US" altLang="zh-TW" dirty="0" smtClean="0"/>
                  <a:t> that depends on x</a:t>
                </a:r>
              </a:p>
              <a:p>
                <a:pPr marL="228600" indent="-228600">
                  <a:buAutoNum type="arabicPeriod"/>
                </a:pPr>
                <a:r>
                  <a:rPr lang="en-US" altLang="zh-TW" dirty="0" smtClean="0"/>
                  <a:t>a flattening at low frequencies</a:t>
                </a:r>
              </a:p>
              <a:p>
                <a:pPr marL="0" indent="0">
                  <a:buNone/>
                </a:pPr>
                <a:r>
                  <a:rPr lang="en-US" altLang="zh-TW" sz="1200" b="0" i="0" kern="1200" dirty="0" smtClean="0">
                    <a:solidFill>
                      <a:schemeClr val="tx1"/>
                    </a:solidFill>
                    <a:effectLst/>
                    <a:latin typeface="+mn-lt"/>
                    <a:ea typeface="+mn-ea"/>
                    <a:cs typeface="+mn-cs"/>
                  </a:rPr>
                  <a:t>The </a:t>
                </a:r>
                <a:r>
                  <a:rPr lang="en-US" altLang="zh-TW" sz="1200" b="0" i="1" kern="1200" dirty="0" smtClean="0">
                    <a:solidFill>
                      <a:schemeClr val="tx1"/>
                    </a:solidFill>
                    <a:effectLst/>
                    <a:latin typeface="+mn-lt"/>
                    <a:ea typeface="+mn-ea"/>
                    <a:cs typeface="+mn-cs"/>
                  </a:rPr>
                  <a:t>x </a:t>
                </a:r>
                <a:r>
                  <a:rPr lang="en-US" altLang="zh-TW" sz="1200" b="0" i="0" kern="1200" dirty="0" smtClean="0">
                    <a:solidFill>
                      <a:schemeClr val="tx1"/>
                    </a:solidFill>
                    <a:effectLst/>
                    <a:latin typeface="+mn-lt"/>
                    <a:ea typeface="+mn-ea"/>
                    <a:cs typeface="+mn-cs"/>
                  </a:rPr>
                  <a:t>dependence of the </a:t>
                </a:r>
                <a:r>
                  <a:rPr lang="en-US" altLang="zh-TW" sz="1200" b="0" i="0" kern="1200" dirty="0" err="1" smtClean="0">
                    <a:solidFill>
                      <a:schemeClr val="tx1"/>
                    </a:solidFill>
                    <a:effectLst/>
                    <a:latin typeface="+mn-lt"/>
                    <a:ea typeface="+mn-ea"/>
                    <a:cs typeface="+mn-cs"/>
                  </a:rPr>
                  <a:t>baroclinic</a:t>
                </a:r>
                <a:r>
                  <a:rPr lang="en-US" altLang="zh-TW" sz="1200" b="0" i="0" kern="1200" dirty="0" smtClean="0">
                    <a:solidFill>
                      <a:schemeClr val="tx1"/>
                    </a:solidFill>
                    <a:effectLst/>
                    <a:latin typeface="+mn-lt"/>
                    <a:ea typeface="+mn-ea"/>
                    <a:cs typeface="+mn-cs"/>
                  </a:rPr>
                  <a:t> pressure spectrum</a:t>
                </a:r>
                <a:r>
                  <a:rPr lang="en-US" altLang="zh-TW" dirty="0" smtClean="0"/>
                  <a:t> is shown in right figure. </a:t>
                </a:r>
                <a:r>
                  <a:rPr lang="en-US" altLang="zh-TW" sz="1200" b="0" i="0" kern="1200" dirty="0" smtClean="0">
                    <a:solidFill>
                      <a:schemeClr val="tx1"/>
                    </a:solidFill>
                    <a:effectLst/>
                    <a:latin typeface="+mn-lt"/>
                    <a:ea typeface="+mn-ea"/>
                    <a:cs typeface="+mn-cs"/>
                  </a:rPr>
                  <a:t>For each frequency, the power varies </a:t>
                </a:r>
                <a:r>
                  <a:rPr lang="en-US" altLang="zh-TW" sz="1200" b="0" i="0" kern="1200" dirty="0" err="1" smtClean="0">
                    <a:solidFill>
                      <a:schemeClr val="tx1"/>
                    </a:solidFill>
                    <a:effectLst/>
                    <a:latin typeface="+mn-lt"/>
                    <a:ea typeface="+mn-ea"/>
                    <a:cs typeface="+mn-cs"/>
                  </a:rPr>
                  <a:t>sinusoidally</a:t>
                </a:r>
                <a:r>
                  <a:rPr lang="en-US" altLang="zh-TW" sz="1200" b="0" i="0" kern="1200" dirty="0" smtClean="0">
                    <a:solidFill>
                      <a:schemeClr val="tx1"/>
                    </a:solidFill>
                    <a:effectLst/>
                    <a:latin typeface="+mn-lt"/>
                    <a:ea typeface="+mn-ea"/>
                    <a:cs typeface="+mn-cs"/>
                  </a:rPr>
                  <a:t>. The spectrum reaches its first maximum at a distance</a:t>
                </a:r>
              </a:p>
              <a:p>
                <a:pPr marL="0" indent="0">
                  <a:buNone/>
                </a:pPr>
                <a:r>
                  <a:rPr lang="en-US" altLang="zh-TW" dirty="0" smtClean="0"/>
                  <a:t>away from the eastern boundary. The maximum value and the distance </a:t>
                </a:r>
                <a:r>
                  <a:rPr lang="en-US" altLang="zh-TW" i="0" smtClean="0">
                    <a:latin typeface="Cambria Math" panose="02040503050406030204" pitchFamily="18" charset="0"/>
                    <a:ea typeface="Cambria Math" panose="02040503050406030204" pitchFamily="18" charset="0"/>
                  </a:rPr>
                  <a:t>∆</a:t>
                </a:r>
                <a:r>
                  <a:rPr lang="en-US" altLang="zh-TW" b="0" i="0" smtClean="0">
                    <a:latin typeface="Cambria Math" panose="02040503050406030204" pitchFamily="18" charset="0"/>
                    <a:ea typeface="Cambria Math" panose="02040503050406030204" pitchFamily="18" charset="0"/>
                  </a:rPr>
                  <a:t>𝑥 </a:t>
                </a:r>
                <a:r>
                  <a:rPr lang="en-US" altLang="zh-TW" dirty="0" smtClean="0"/>
                  <a:t>increase with decreasing frequency</a:t>
                </a:r>
                <a:br>
                  <a:rPr lang="en-US" altLang="zh-TW" dirty="0" smtClean="0"/>
                </a:br>
                <a:endParaRPr lang="en-US" altLang="zh-TW" dirty="0" smtClean="0"/>
              </a:p>
              <a:p>
                <a:pPr marL="0" indent="0">
                  <a:buNone/>
                </a:pP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8</a:t>
            </a:fld>
            <a:endParaRPr lang="zh-TW" altLang="en-US"/>
          </a:p>
        </p:txBody>
      </p:sp>
    </p:spTree>
    <p:extLst>
      <p:ext uri="{BB962C8B-B14F-4D97-AF65-F5344CB8AC3E}">
        <p14:creationId xmlns:p14="http://schemas.microsoft.com/office/powerpoint/2010/main" val="408543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1" cap="none" dirty="0" smtClean="0">
                    <a:latin typeface="Times New Roman" panose="02020603050405020304" pitchFamily="18" charset="0"/>
                    <a:cs typeface="Times New Roman" panose="02020603050405020304" pitchFamily="18" charset="0"/>
                  </a:rPr>
                  <a:t>1. Planetary </a:t>
                </a:r>
                <a:r>
                  <a:rPr lang="en-US" altLang="zh-TW" sz="1200" b="1" cap="none" dirty="0" smtClean="0">
                    <a:latin typeface="Times New Roman" panose="02020603050405020304" pitchFamily="18" charset="0"/>
                    <a:cs typeface="Times New Roman" panose="02020603050405020304" pitchFamily="18" charset="0"/>
                  </a:rPr>
                  <a:t>wave propagation: </a:t>
                </a:r>
                <a:r>
                  <a:rPr lang="en-US" altLang="zh-TW" sz="1200" b="0" cap="none" dirty="0" smtClean="0">
                    <a:latin typeface="Times New Roman" panose="02020603050405020304" pitchFamily="18" charset="0"/>
                    <a:cs typeface="Times New Roman" panose="02020603050405020304" pitchFamily="18" charset="0"/>
                  </a:rPr>
                  <a:t>Because</a:t>
                </a:r>
                <a:r>
                  <a:rPr lang="en-US" altLang="zh-TW" sz="1200" b="0" cap="none" baseline="0" dirty="0" smtClean="0">
                    <a:latin typeface="Times New Roman" panose="02020603050405020304" pitchFamily="18" charset="0"/>
                    <a:cs typeface="Times New Roman" panose="02020603050405020304" pitchFamily="18" charset="0"/>
                  </a:rPr>
                  <a:t> the speed of </a:t>
                </a:r>
                <a:r>
                  <a:rPr lang="en-US" altLang="zh-TW" b="0" dirty="0" smtClean="0"/>
                  <a:t>the </a:t>
                </a:r>
                <a:r>
                  <a:rPr lang="en-US" altLang="zh-TW" dirty="0" smtClean="0"/>
                  <a:t>westward propagation of the first </a:t>
                </a:r>
                <a:r>
                  <a:rPr lang="en-US" altLang="zh-TW" dirty="0" err="1" smtClean="0"/>
                  <a:t>baroclinic</a:t>
                </a:r>
                <a:r>
                  <a:rPr lang="en-US" altLang="zh-TW" dirty="0" smtClean="0"/>
                  <a:t> planetary wave in the </a:t>
                </a:r>
                <a:r>
                  <a:rPr lang="en-US" altLang="zh-TW" dirty="0" err="1" smtClean="0"/>
                  <a:t>extratropics</a:t>
                </a:r>
                <a:r>
                  <a:rPr lang="en-US" altLang="zh-TW" dirty="0" smtClean="0"/>
                  <a:t> is </a:t>
                </a:r>
                <a:r>
                  <a:rPr lang="en-US" altLang="zh-TW" dirty="0" smtClean="0"/>
                  <a:t>proportional to the static stability, but inversely proportional to the </a:t>
                </a:r>
                <a:r>
                  <a:rPr lang="en-US" altLang="zh-TW" dirty="0" smtClean="0"/>
                  <a:t>f</a:t>
                </a:r>
                <a:r>
                  <a:rPr lang="en-US" altLang="zh-TW" dirty="0" smtClean="0"/>
                  <a:t>. Therefore, </a:t>
                </a:r>
                <a:r>
                  <a:rPr lang="en-US" altLang="zh-TW" dirty="0" smtClean="0"/>
                  <a:t>the</a:t>
                </a:r>
                <a:r>
                  <a:rPr lang="en-US" altLang="zh-TW" baseline="0" dirty="0" smtClean="0"/>
                  <a:t> </a:t>
                </a:r>
                <a:r>
                  <a:rPr lang="en-US" altLang="zh-TW" dirty="0" smtClean="0"/>
                  <a:t>planetary </a:t>
                </a:r>
                <a:r>
                  <a:rPr lang="en-US" altLang="zh-TW" dirty="0" smtClean="0"/>
                  <a:t>waves cross the basin in years to </a:t>
                </a:r>
                <a:r>
                  <a:rPr lang="en-US" altLang="zh-TW" dirty="0" smtClean="0"/>
                  <a:t>decades provides </a:t>
                </a:r>
                <a:r>
                  <a:rPr lang="en-US" altLang="zh-TW" dirty="0" smtClean="0"/>
                  <a:t>a natural time scale for </a:t>
                </a:r>
                <a:r>
                  <a:rPr lang="en-US" altLang="zh-TW" dirty="0" err="1" smtClean="0"/>
                  <a:t>interdecadal</a:t>
                </a:r>
                <a:r>
                  <a:rPr lang="en-US" altLang="zh-TW" dirty="0" smtClean="0"/>
                  <a:t> variability</a:t>
                </a:r>
              </a:p>
              <a:p>
                <a:r>
                  <a:rPr lang="en-US" altLang="zh-TW" b="1" dirty="0" smtClean="0"/>
                  <a:t>2. Planetary</a:t>
                </a:r>
                <a:r>
                  <a:rPr lang="en-US" altLang="zh-TW" b="1" baseline="0" dirty="0" smtClean="0"/>
                  <a:t> </a:t>
                </a:r>
                <a:r>
                  <a:rPr lang="en-US" altLang="zh-TW" b="1" baseline="0" dirty="0" smtClean="0"/>
                  <a:t>wave basin mode: </a:t>
                </a:r>
                <a:r>
                  <a:rPr lang="en-US" altLang="zh-TW" dirty="0" smtClean="0"/>
                  <a:t>The planetary wave</a:t>
                </a:r>
                <a:r>
                  <a:rPr lang="en-US" altLang="zh-TW" baseline="0" dirty="0" smtClean="0"/>
                  <a:t> basin (</a:t>
                </a:r>
                <a:r>
                  <a:rPr lang="en-US" altLang="zh-TW" dirty="0" smtClean="0"/>
                  <a:t>PB) </a:t>
                </a:r>
                <a:r>
                  <a:rPr lang="en-US" altLang="zh-TW" dirty="0" smtClean="0"/>
                  <a:t>modes </a:t>
                </a:r>
                <a:r>
                  <a:rPr lang="en-US" altLang="zh-TW" dirty="0" smtClean="0"/>
                  <a:t>are formed by the interaction of extratropical planetary waves and coastal Kelvin waves, exhibiting periods of </a:t>
                </a:r>
                <a:r>
                  <a:rPr lang="en-US" altLang="zh-TW" dirty="0" err="1" smtClean="0"/>
                  <a:t>interannual</a:t>
                </a:r>
                <a:r>
                  <a:rPr lang="en-US" altLang="zh-TW" dirty="0" smtClean="0"/>
                  <a:t> to </a:t>
                </a:r>
                <a:r>
                  <a:rPr lang="en-US" altLang="zh-TW" dirty="0" err="1" smtClean="0"/>
                  <a:t>interdecadal</a:t>
                </a:r>
                <a:r>
                  <a:rPr lang="en-US" altLang="zh-TW" dirty="0" smtClean="0"/>
                  <a:t> timescales</a:t>
                </a:r>
                <a:r>
                  <a:rPr lang="en-US" altLang="zh-TW" baseline="0" dirty="0" smtClean="0"/>
                  <a:t>. </a:t>
                </a:r>
                <a:r>
                  <a:rPr lang="en-US" altLang="zh-TW" sz="1200" b="0" i="0" kern="1200" dirty="0" smtClean="0">
                    <a:solidFill>
                      <a:schemeClr val="tx1"/>
                    </a:solidFill>
                    <a:effectLst/>
                    <a:latin typeface="+mn-lt"/>
                    <a:ea typeface="+mn-ea"/>
                    <a:cs typeface="+mn-cs"/>
                  </a:rPr>
                  <a:t>However, planetary wave basin modes are heavily ‘‘damped’’ by the differential wave speed with latitude. </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3.</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This </a:t>
                </a:r>
                <a:r>
                  <a:rPr lang="en-US" altLang="zh-TW" sz="1200" b="0" i="0" kern="1200" dirty="0" smtClean="0">
                    <a:solidFill>
                      <a:schemeClr val="tx1"/>
                    </a:solidFill>
                    <a:effectLst/>
                    <a:latin typeface="+mn-lt"/>
                    <a:ea typeface="+mn-ea"/>
                    <a:cs typeface="+mn-cs"/>
                  </a:rPr>
                  <a:t>damping is further enhanced by </a:t>
                </a:r>
                <a:r>
                  <a:rPr lang="en-US" altLang="zh-TW" sz="1200" b="0" i="0" kern="1200" dirty="0" err="1" smtClean="0">
                    <a:solidFill>
                      <a:schemeClr val="tx1"/>
                    </a:solidFill>
                    <a:effectLst/>
                    <a:latin typeface="+mn-lt"/>
                    <a:ea typeface="+mn-ea"/>
                    <a:cs typeface="+mn-cs"/>
                  </a:rPr>
                  <a:t>baroclinic</a:t>
                </a:r>
                <a:r>
                  <a:rPr lang="en-US" altLang="zh-TW" sz="1200" b="0" i="0" kern="1200" dirty="0" smtClean="0">
                    <a:solidFill>
                      <a:schemeClr val="tx1"/>
                    </a:solidFill>
                    <a:effectLst/>
                    <a:latin typeface="+mn-lt"/>
                    <a:ea typeface="+mn-ea"/>
                    <a:cs typeface="+mn-cs"/>
                  </a:rPr>
                  <a:t> instability.</a:t>
                </a:r>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Therefore, planetary wave basin modes seem to be inefficient for generating distinctive spectral peaks on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time scales. </a:t>
                </a:r>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The</a:t>
                </a:r>
                <a:r>
                  <a:rPr lang="en-US" altLang="zh-TW" sz="1200" b="0" i="0" kern="1200" baseline="0" dirty="0" smtClean="0">
                    <a:solidFill>
                      <a:schemeClr val="tx1"/>
                    </a:solidFill>
                    <a:effectLst/>
                    <a:latin typeface="+mn-lt"/>
                    <a:ea typeface="+mn-ea"/>
                    <a:cs typeface="+mn-cs"/>
                  </a:rPr>
                  <a:t> figure shows the amplitude-frequency relation based  on an idealized shallow water model simulation. O</a:t>
                </a:r>
                <a:r>
                  <a:rPr lang="en-US" altLang="zh-TW" sz="1200" b="0" i="0" kern="1200" dirty="0" smtClean="0">
                    <a:solidFill>
                      <a:schemeClr val="tx1"/>
                    </a:solidFill>
                    <a:effectLst/>
                    <a:latin typeface="+mn-lt"/>
                    <a:ea typeface="+mn-ea"/>
                    <a:cs typeface="+mn-cs"/>
                  </a:rPr>
                  <a:t>n </a:t>
                </a:r>
                <a:r>
                  <a:rPr lang="en-US" altLang="zh-TW" sz="1200" b="0" i="0" kern="1200" dirty="0" smtClean="0">
                    <a:solidFill>
                      <a:schemeClr val="tx1"/>
                    </a:solidFill>
                    <a:effectLst/>
                    <a:latin typeface="+mn-lt"/>
                    <a:ea typeface="+mn-ea"/>
                    <a:cs typeface="+mn-cs"/>
                  </a:rPr>
                  <a:t>the equator, oceanic responses are dominated by a resonance peak at the frequency of the first PB mode </a:t>
                </a:r>
                <a:r>
                  <a:rPr lang="en-US" altLang="zh-TW" sz="1200" b="0" i="0" kern="1200" dirty="0" smtClean="0">
                    <a:solidFill>
                      <a:schemeClr val="tx1"/>
                    </a:solidFill>
                    <a:effectLst/>
                    <a:latin typeface="+mn-lt"/>
                    <a:ea typeface="+mn-ea"/>
                    <a:cs typeface="+mn-cs"/>
                  </a:rPr>
                  <a:t>in</a:t>
                </a:r>
                <a:r>
                  <a:rPr lang="en-US" altLang="zh-TW" sz="1200" b="0" i="0" kern="1200" baseline="0" dirty="0" smtClean="0">
                    <a:solidFill>
                      <a:schemeClr val="tx1"/>
                    </a:solidFill>
                    <a:effectLst/>
                    <a:latin typeface="+mn-lt"/>
                    <a:ea typeface="+mn-ea"/>
                    <a:cs typeface="+mn-cs"/>
                  </a:rPr>
                  <a:t> most portions</a:t>
                </a:r>
                <a:r>
                  <a:rPr lang="en-US" altLang="zh-TW"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In the subtropics, the eastern boundary response (solid) is characterized by the same spectral peak as that on the equator, while the interior responses (in the </a:t>
                </a:r>
                <a:r>
                  <a:rPr lang="en-US" altLang="zh-TW" sz="1200" b="0" i="0" kern="1200" dirty="0" err="1" smtClean="0">
                    <a:solidFill>
                      <a:schemeClr val="tx1"/>
                    </a:solidFill>
                    <a:effectLst/>
                    <a:latin typeface="+mn-lt"/>
                    <a:ea typeface="+mn-ea"/>
                    <a:cs typeface="+mn-cs"/>
                  </a:rPr>
                  <a:t>midbasin</a:t>
                </a:r>
                <a:r>
                  <a:rPr lang="en-US" altLang="zh-TW" sz="1200" b="0" i="0" kern="1200" dirty="0" smtClean="0">
                    <a:solidFill>
                      <a:schemeClr val="tx1"/>
                    </a:solidFill>
                    <a:effectLst/>
                    <a:latin typeface="+mn-lt"/>
                    <a:ea typeface="+mn-ea"/>
                    <a:cs typeface="+mn-cs"/>
                  </a:rPr>
                  <a:t> and western boundary) no longer have a fixed frequency of resonant peak</a:t>
                </a:r>
              </a:p>
              <a:p>
                <a:r>
                  <a:rPr lang="en-US" altLang="zh-TW" sz="1200" b="0" i="0" kern="1200" dirty="0" smtClean="0">
                    <a:solidFill>
                      <a:schemeClr val="tx1"/>
                    </a:solidFill>
                    <a:effectLst/>
                    <a:latin typeface="+mn-lt"/>
                    <a:ea typeface="+mn-ea"/>
                    <a:cs typeface="+mn-cs"/>
                  </a:rPr>
                  <a:t>4. This</a:t>
                </a:r>
                <a:r>
                  <a:rPr lang="en-US" altLang="zh-TW" sz="1200" b="0" i="0" kern="1200" baseline="0" dirty="0" smtClean="0">
                    <a:solidFill>
                      <a:schemeClr val="tx1"/>
                    </a:solidFill>
                    <a:effectLst/>
                    <a:latin typeface="+mn-lt"/>
                    <a:ea typeface="+mn-ea"/>
                    <a:cs typeface="+mn-cs"/>
                  </a:rPr>
                  <a:t> </a:t>
                </a:r>
                <a:r>
                  <a:rPr lang="en-US" altLang="zh-TW" sz="1200" b="0" i="0" kern="1200" baseline="0" dirty="0" smtClean="0">
                    <a:solidFill>
                      <a:schemeClr val="tx1"/>
                    </a:solidFill>
                    <a:effectLst/>
                    <a:latin typeface="+mn-lt"/>
                    <a:ea typeface="+mn-ea"/>
                    <a:cs typeface="+mn-cs"/>
                  </a:rPr>
                  <a:t>indicates planetary wave basin mode can generate decadal variability in the Tropics only</a:t>
                </a:r>
                <a:r>
                  <a:rPr lang="en-US" altLang="zh-TW" dirty="0" smtClean="0"/>
                  <a:t/>
                </a:r>
                <a:br>
                  <a:rPr lang="en-US" altLang="zh-TW" dirty="0" smtClean="0"/>
                </a:br>
                <a:endParaRPr lang="zh-TW" altLang="en-US" dirty="0" smtClean="0"/>
              </a:p>
              <a:p>
                <a:r>
                  <a:rPr lang="en-US" altLang="zh-TW" dirty="0" smtClean="0"/>
                  <a:t> </a:t>
                </a: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r>
                  <a:rPr lang="en-US" altLang="zh-TW" dirty="0" smtClean="0"/>
                  <a:t/>
                </a:r>
                <a:br>
                  <a:rPr lang="en-US" altLang="zh-TW" dirty="0" smtClean="0"/>
                </a:br>
                <a:r>
                  <a:rPr lang="en-US" altLang="zh-TW" b="1" dirty="0" smtClean="0"/>
                  <a:t>Figure Description:</a:t>
                </a:r>
              </a:p>
              <a:p>
                <a:r>
                  <a:rPr lang="en-US" altLang="zh-TW" sz="1200" b="0" i="0" kern="1200" dirty="0" smtClean="0">
                    <a:solidFill>
                      <a:schemeClr val="tx1"/>
                    </a:solidFill>
                    <a:effectLst/>
                    <a:latin typeface="+mn-lt"/>
                    <a:ea typeface="+mn-ea"/>
                    <a:cs typeface="+mn-cs"/>
                  </a:rPr>
                  <a:t>A numerical solution of the full linear shallow water system with an additional very small linear momentum damping but without the long wave approximation. The model is solved using the finite difference scheme in C grid. The forcing is zonally uniform with the maximum Ekman pumping in the subtropics. Power spectra of the oceanic variability are shown along the (a) equator and (b) subtropics near the eastern boundary (solid line), </a:t>
                </a:r>
                <a:r>
                  <a:rPr lang="en-US" altLang="zh-TW" sz="1200" b="0" i="0" kern="1200" dirty="0" err="1" smtClean="0">
                    <a:solidFill>
                      <a:schemeClr val="tx1"/>
                    </a:solidFill>
                    <a:effectLst/>
                    <a:latin typeface="+mn-lt"/>
                    <a:ea typeface="+mn-ea"/>
                    <a:cs typeface="+mn-cs"/>
                  </a:rPr>
                  <a:t>midbasin</a:t>
                </a:r>
                <a:r>
                  <a:rPr lang="en-US" altLang="zh-TW" sz="1200" b="0" i="0" kern="1200" dirty="0" smtClean="0">
                    <a:solidFill>
                      <a:schemeClr val="tx1"/>
                    </a:solidFill>
                    <a:effectLst/>
                    <a:latin typeface="+mn-lt"/>
                    <a:ea typeface="+mn-ea"/>
                    <a:cs typeface="+mn-cs"/>
                  </a:rPr>
                  <a:t> (dashed line), and western boundary (dotted line). The forcing frequency </a:t>
                </a:r>
                <a14:m>
                  <m:oMath xmlns:m="http://schemas.openxmlformats.org/officeDocument/2006/math">
                    <m:r>
                      <a:rPr lang="zh-TW" altLang="en-US" sz="1200" b="0" i="1" kern="1200" smtClean="0">
                        <a:solidFill>
                          <a:schemeClr val="tx1"/>
                        </a:solidFill>
                        <a:effectLst/>
                        <a:latin typeface="Cambria Math" panose="02040503050406030204" pitchFamily="18" charset="0"/>
                        <a:ea typeface="+mn-ea"/>
                        <a:cs typeface="+mn-cs"/>
                      </a:rPr>
                      <m:t>𝜔</m:t>
                    </m:r>
                  </m:oMath>
                </a14:m>
                <a:r>
                  <a:rPr lang="en-US" altLang="zh-TW" sz="1200" b="0"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is normalized by the frequency </a:t>
                </a:r>
                <a14:m>
                  <m:oMath xmlns:m="http://schemas.openxmlformats.org/officeDocument/2006/math">
                    <m:sSub>
                      <m:sSubPr>
                        <m:ctrlPr>
                          <a:rPr lang="en-US" altLang="zh-TW" sz="1200" b="0" i="1" kern="1200" smtClean="0">
                            <a:solidFill>
                              <a:schemeClr val="tx1"/>
                            </a:solidFill>
                            <a:effectLst/>
                            <a:latin typeface="Cambria Math" panose="02040503050406030204" pitchFamily="18" charset="0"/>
                            <a:ea typeface="+mn-ea"/>
                            <a:cs typeface="+mn-cs"/>
                          </a:rPr>
                        </m:ctrlPr>
                      </m:sSubPr>
                      <m:e>
                        <m:r>
                          <a:rPr lang="zh-TW" altLang="en-US" sz="1200" b="0" i="1" kern="1200" smtClean="0">
                            <a:solidFill>
                              <a:schemeClr val="tx1"/>
                            </a:solidFill>
                            <a:effectLst/>
                            <a:latin typeface="Cambria Math" panose="02040503050406030204" pitchFamily="18" charset="0"/>
                            <a:ea typeface="+mn-ea"/>
                            <a:cs typeface="+mn-cs"/>
                          </a:rPr>
                          <m:t>𝜔</m:t>
                        </m:r>
                      </m:e>
                      <m:sub>
                        <m:r>
                          <a:rPr lang="en-US" altLang="zh-TW" sz="1200" b="0" i="1" kern="1200" smtClean="0">
                            <a:solidFill>
                              <a:schemeClr val="tx1"/>
                            </a:solidFill>
                            <a:effectLst/>
                            <a:latin typeface="Cambria Math" panose="02040503050406030204" pitchFamily="18" charset="0"/>
                            <a:ea typeface="+mn-ea"/>
                            <a:cs typeface="+mn-cs"/>
                          </a:rPr>
                          <m:t>𝑝</m:t>
                        </m:r>
                      </m:sub>
                    </m:sSub>
                  </m:oMath>
                </a14:m>
                <a:r>
                  <a:rPr lang="en-US" altLang="zh-TW" sz="1200" b="0" i="0" kern="1200" dirty="0" smtClean="0">
                    <a:solidFill>
                      <a:schemeClr val="tx1"/>
                    </a:solidFill>
                    <a:effectLst/>
                    <a:latin typeface="+mn-lt"/>
                    <a:ea typeface="+mn-ea"/>
                    <a:cs typeface="+mn-cs"/>
                  </a:rPr>
                  <a:t>. This latter frequency corresponds to the time for the </a:t>
                </a:r>
                <a:r>
                  <a:rPr lang="en-US" altLang="zh-TW" sz="1200" b="0" i="0" kern="1200" dirty="0" err="1" smtClean="0">
                    <a:solidFill>
                      <a:schemeClr val="tx1"/>
                    </a:solidFill>
                    <a:effectLst/>
                    <a:latin typeface="+mn-lt"/>
                    <a:ea typeface="+mn-ea"/>
                    <a:cs typeface="+mn-cs"/>
                  </a:rPr>
                  <a:t>baroclinic</a:t>
                </a:r>
                <a:r>
                  <a:rPr lang="en-US" altLang="zh-TW" sz="1200" b="0" i="0" kern="1200" dirty="0" smtClean="0">
                    <a:solidFill>
                      <a:schemeClr val="tx1"/>
                    </a:solidFill>
                    <a:effectLst/>
                    <a:latin typeface="+mn-lt"/>
                    <a:ea typeface="+mn-ea"/>
                    <a:cs typeface="+mn-cs"/>
                  </a:rPr>
                  <a:t> wave to cross the basin along the </a:t>
                </a:r>
                <a:r>
                  <a:rPr lang="en-US" altLang="zh-TW" sz="1200" b="0" i="0" kern="1200" dirty="0" err="1" smtClean="0">
                    <a:solidFill>
                      <a:schemeClr val="tx1"/>
                    </a:solidFill>
                    <a:effectLst/>
                    <a:latin typeface="+mn-lt"/>
                    <a:ea typeface="+mn-ea"/>
                    <a:cs typeface="+mn-cs"/>
                  </a:rPr>
                  <a:t>poleward</a:t>
                </a:r>
                <a:r>
                  <a:rPr lang="en-US" altLang="zh-TW" sz="1200" b="0" i="0" kern="1200" dirty="0" smtClean="0">
                    <a:solidFill>
                      <a:schemeClr val="tx1"/>
                    </a:solidFill>
                    <a:effectLst/>
                    <a:latin typeface="+mn-lt"/>
                    <a:ea typeface="+mn-ea"/>
                    <a:cs typeface="+mn-cs"/>
                  </a:rPr>
                  <a:t> boundary of the basin and is also the frequency of the first basin mode.</a:t>
                </a:r>
                <a:r>
                  <a:rPr lang="en-US" altLang="zh-TW" sz="1200" b="0" i="0" kern="1200" baseline="0" dirty="0" smtClean="0">
                    <a:solidFill>
                      <a:schemeClr val="tx1"/>
                    </a:solidFill>
                    <a:effectLst/>
                    <a:latin typeface="+mn-lt"/>
                    <a:ea typeface="+mn-ea"/>
                    <a:cs typeface="+mn-cs"/>
                  </a:rPr>
                  <a:t> </a:t>
                </a:r>
                <a:r>
                  <a:rPr lang="en-US" altLang="zh-TW" dirty="0" smtClean="0"/>
                  <a:t/>
                </a:r>
                <a:br>
                  <a:rPr lang="en-US" altLang="zh-TW" dirty="0" smtClean="0"/>
                </a:br>
                <a:r>
                  <a:rPr lang="en-US" altLang="zh-TW" sz="1200" b="0" i="0" kern="1200" dirty="0" smtClean="0">
                    <a:solidFill>
                      <a:schemeClr val="tx1"/>
                    </a:solidFill>
                    <a:effectLst/>
                    <a:latin typeface="+mn-lt"/>
                    <a:ea typeface="+mn-ea"/>
                    <a:cs typeface="+mn-cs"/>
                  </a:rPr>
                  <a:t>On the equator, oceanic responses are dominated by a resonance peak at the frequency of the first PB mode in the eastern boundary, </a:t>
                </a:r>
                <a:r>
                  <a:rPr lang="en-US" altLang="zh-TW" sz="1200" b="0" i="0" kern="1200" dirty="0" err="1" smtClean="0">
                    <a:solidFill>
                      <a:schemeClr val="tx1"/>
                    </a:solidFill>
                    <a:effectLst/>
                    <a:latin typeface="+mn-lt"/>
                    <a:ea typeface="+mn-ea"/>
                    <a:cs typeface="+mn-cs"/>
                  </a:rPr>
                  <a:t>midbasin</a:t>
                </a:r>
                <a:r>
                  <a:rPr lang="en-US" altLang="zh-TW" sz="1200" b="0" i="0" kern="1200" dirty="0" smtClean="0">
                    <a:solidFill>
                      <a:schemeClr val="tx1"/>
                    </a:solidFill>
                    <a:effectLst/>
                    <a:latin typeface="+mn-lt"/>
                    <a:ea typeface="+mn-ea"/>
                    <a:cs typeface="+mn-cs"/>
                  </a:rPr>
                  <a:t>, and western boundary. In the subtropics, the eastern boundary response (solid) is characterized by the same spectral peak as that on the equator, while the interior responses (in the </a:t>
                </a:r>
                <a:r>
                  <a:rPr lang="en-US" altLang="zh-TW" sz="1200" b="0" i="0" kern="1200" dirty="0" err="1" smtClean="0">
                    <a:solidFill>
                      <a:schemeClr val="tx1"/>
                    </a:solidFill>
                    <a:effectLst/>
                    <a:latin typeface="+mn-lt"/>
                    <a:ea typeface="+mn-ea"/>
                    <a:cs typeface="+mn-cs"/>
                  </a:rPr>
                  <a:t>midbasin</a:t>
                </a:r>
                <a:r>
                  <a:rPr lang="en-US" altLang="zh-TW" sz="1200" b="0" i="0" kern="1200" dirty="0" smtClean="0">
                    <a:solidFill>
                      <a:schemeClr val="tx1"/>
                    </a:solidFill>
                    <a:effectLst/>
                    <a:latin typeface="+mn-lt"/>
                    <a:ea typeface="+mn-ea"/>
                    <a:cs typeface="+mn-cs"/>
                  </a:rPr>
                  <a:t> and western boundary) no longer have a fixed frequency of resonant peak</a:t>
                </a:r>
              </a:p>
              <a:p>
                <a:r>
                  <a:rPr lang="en-US" altLang="zh-TW" sz="1200" b="0" i="0" kern="1200" dirty="0" smtClean="0">
                    <a:solidFill>
                      <a:schemeClr val="tx1"/>
                    </a:solidFill>
                    <a:effectLst/>
                    <a:latin typeface="+mn-lt"/>
                    <a:ea typeface="+mn-ea"/>
                    <a:cs typeface="+mn-cs"/>
                  </a:rPr>
                  <a:t>This</a:t>
                </a:r>
                <a:r>
                  <a:rPr lang="en-US" altLang="zh-TW" sz="1200" b="0" i="0" kern="1200" baseline="0" dirty="0" smtClean="0">
                    <a:solidFill>
                      <a:schemeClr val="tx1"/>
                    </a:solidFill>
                    <a:effectLst/>
                    <a:latin typeface="+mn-lt"/>
                    <a:ea typeface="+mn-ea"/>
                    <a:cs typeface="+mn-cs"/>
                  </a:rPr>
                  <a:t> indicates this mode of ocean dynamics can generate decadal variability in the Tropics</a:t>
                </a:r>
                <a:r>
                  <a:rPr lang="en-US" altLang="zh-TW" dirty="0" smtClean="0"/>
                  <a:t/>
                </a:r>
                <a:br>
                  <a:rPr lang="en-US" altLang="zh-TW" dirty="0" smtClean="0"/>
                </a:br>
                <a:endParaRPr lang="zh-TW" altLang="en-US" dirty="0"/>
              </a:p>
            </p:txBody>
          </p:sp>
        </mc:Choice>
        <mc:Fallback xmlns="">
          <p:sp>
            <p:nvSpPr>
              <p:cNvPr id="3" name="Notes Placeholder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As illustrated in left figure, the power decreases as </a:t>
                </a:r>
                <a:r>
                  <a:rPr lang="zh-TW" altLang="en-US" sz="1200" b="0" i="0" kern="1200" smtClean="0">
                    <a:solidFill>
                      <a:schemeClr val="tx1"/>
                    </a:solidFill>
                    <a:effectLst/>
                    <a:latin typeface="Cambria Math" panose="02040503050406030204" pitchFamily="18" charset="0"/>
                    <a:ea typeface="+mn-ea"/>
                    <a:cs typeface="+mn-cs"/>
                  </a:rPr>
                  <a:t>𝜔</a:t>
                </a:r>
                <a:r>
                  <a:rPr lang="en-US" altLang="zh-TW" sz="1200" b="0" i="0" kern="1200" smtClean="0">
                    <a:solidFill>
                      <a:schemeClr val="tx1"/>
                    </a:solidFill>
                    <a:effectLst/>
                    <a:latin typeface="Cambria Math" panose="02040503050406030204" pitchFamily="18" charset="0"/>
                    <a:ea typeface="+mn-ea"/>
                    <a:cs typeface="+mn-cs"/>
                  </a:rPr>
                  <a:t>^(−2)</a:t>
                </a:r>
                <a:r>
                  <a:rPr lang="en-US" altLang="zh-TW" sz="1200" b="0" i="0" kern="1200" dirty="0" smtClean="0">
                    <a:solidFill>
                      <a:schemeClr val="tx1"/>
                    </a:solidFill>
                    <a:effectLst/>
                    <a:latin typeface="+mn-lt"/>
                    <a:ea typeface="+mn-ea"/>
                    <a:cs typeface="+mn-cs"/>
                  </a:rPr>
                  <a:t> at high frequency with a level that does not depend on the longitude and it flattens at low frequency</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at a level that increases with the distance from the eastern boundary</a:t>
                </a:r>
                <a:r>
                  <a:rPr lang="en-US" altLang="zh-TW" dirty="0" smtClean="0"/>
                  <a:t> </a:t>
                </a:r>
              </a:p>
              <a:p>
                <a:r>
                  <a:rPr lang="en-US" altLang="zh-TW" sz="1200" b="0" i="0" kern="1200" dirty="0" smtClean="0">
                    <a:solidFill>
                      <a:schemeClr val="tx1"/>
                    </a:solidFill>
                    <a:effectLst/>
                    <a:latin typeface="+mn-lt"/>
                    <a:ea typeface="+mn-ea"/>
                    <a:cs typeface="+mn-cs"/>
                  </a:rPr>
                  <a:t>Right figure shows the </a:t>
                </a:r>
                <a:r>
                  <a:rPr lang="en-US" altLang="zh-TW" sz="1200" b="0" i="1" kern="1200" dirty="0" err="1" smtClean="0">
                    <a:solidFill>
                      <a:schemeClr val="tx1"/>
                    </a:solidFill>
                    <a:effectLst/>
                    <a:latin typeface="+mn-lt"/>
                    <a:ea typeface="+mn-ea"/>
                    <a:cs typeface="+mn-cs"/>
                  </a:rPr>
                  <a:t>p</a:t>
                </a:r>
                <a:r>
                  <a:rPr lang="en-US" altLang="zh-TW" sz="1200" b="0" i="1" kern="1200" baseline="-25000" dirty="0" err="1" smtClean="0">
                    <a:solidFill>
                      <a:schemeClr val="tx1"/>
                    </a:solidFill>
                    <a:effectLst/>
                    <a:latin typeface="+mn-lt"/>
                    <a:ea typeface="+mn-ea"/>
                    <a:cs typeface="+mn-cs"/>
                  </a:rPr>
                  <a:t>bc</a:t>
                </a:r>
                <a:r>
                  <a:rPr lang="en-US" altLang="zh-TW" sz="1200" b="0" i="0" kern="1200" dirty="0" smtClean="0">
                    <a:solidFill>
                      <a:schemeClr val="tx1"/>
                    </a:solidFill>
                    <a:effectLst/>
                    <a:latin typeface="+mn-lt"/>
                    <a:ea typeface="+mn-ea"/>
                    <a:cs typeface="+mn-cs"/>
                  </a:rPr>
                  <a:t>-power in three frequency bands centered around 0.05, 0.1, and 0.2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as a function of longitude. In each case the power rapidly increases with increasing</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distance from the eastern boundary, peaks, and then</a:t>
                </a:r>
                <a:r>
                  <a:rPr lang="en-US" altLang="zh-TW" dirty="0" smtClean="0"/>
                  <a:t> </a:t>
                </a:r>
                <a:r>
                  <a:rPr lang="en-US" altLang="zh-TW" sz="1200" b="0" i="0" kern="1200" dirty="0" smtClean="0">
                    <a:solidFill>
                      <a:schemeClr val="tx1"/>
                    </a:solidFill>
                    <a:effectLst/>
                    <a:latin typeface="+mn-lt"/>
                    <a:ea typeface="+mn-ea"/>
                    <a:cs typeface="+mn-cs"/>
                  </a:rPr>
                  <a:t>decreases westward. The agreement with the model predictions is very good at 0.2 and 0.1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while at 0.05</a:t>
                </a:r>
                <a:br>
                  <a:rPr lang="en-US" altLang="zh-TW" sz="1200" b="0" i="0" kern="1200" dirty="0" smtClean="0">
                    <a:solidFill>
                      <a:schemeClr val="tx1"/>
                    </a:solidFill>
                    <a:effectLst/>
                    <a:latin typeface="+mn-lt"/>
                    <a:ea typeface="+mn-ea"/>
                    <a:cs typeface="+mn-cs"/>
                  </a:rPr>
                </a:b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the predicted peak is three times too high and is found much farther westward (near 90W)</a:t>
                </a:r>
                <a:r>
                  <a:rPr lang="en-US" altLang="zh-TW" dirty="0" smtClean="0"/>
                  <a:t> </a:t>
                </a:r>
              </a:p>
              <a:p>
                <a:r>
                  <a:rPr lang="en-US" altLang="zh-TW" sz="1200" b="0" i="0" kern="1200" dirty="0" smtClean="0">
                    <a:solidFill>
                      <a:schemeClr val="tx1"/>
                    </a:solidFill>
                    <a:effectLst/>
                    <a:latin typeface="+mn-lt"/>
                    <a:ea typeface="+mn-ea"/>
                    <a:cs typeface="+mn-cs"/>
                  </a:rPr>
                  <a:t>Even if the stochastic forcing does not vary with space, variability in different regions can exhibit different spectral peaks. Consequently, there is no single preferred</a:t>
                </a:r>
                <a:r>
                  <a:rPr lang="en-US" altLang="zh-TW" dirty="0" smtClean="0"/>
                  <a:t> </a:t>
                </a:r>
                <a:r>
                  <a:rPr lang="en-US" altLang="zh-TW" sz="1200" b="0" i="0" kern="1200" dirty="0" smtClean="0">
                    <a:solidFill>
                      <a:schemeClr val="tx1"/>
                    </a:solidFill>
                    <a:effectLst/>
                    <a:latin typeface="+mn-lt"/>
                    <a:ea typeface="+mn-ea"/>
                    <a:cs typeface="+mn-cs"/>
                  </a:rPr>
                  <a:t>oscillation time scale over the basin</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9</a:t>
            </a:fld>
            <a:endParaRPr lang="zh-TW" altLang="en-US"/>
          </a:p>
        </p:txBody>
      </p:sp>
    </p:spTree>
    <p:extLst>
      <p:ext uri="{BB962C8B-B14F-4D97-AF65-F5344CB8AC3E}">
        <p14:creationId xmlns:p14="http://schemas.microsoft.com/office/powerpoint/2010/main" val="2626758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TW" sz="1200" b="1" i="0" kern="1200" dirty="0" smtClean="0">
                    <a:solidFill>
                      <a:schemeClr val="tx1"/>
                    </a:solidFill>
                    <a:effectLst/>
                    <a:latin typeface="+mn-lt"/>
                    <a:ea typeface="+mn-ea"/>
                    <a:cs typeface="+mn-cs"/>
                  </a:rPr>
                  <a:t>Oceanic ventilation</a:t>
                </a:r>
                <a:r>
                  <a:rPr lang="en-US" altLang="zh-TW" sz="1200" b="1" i="0" kern="1200" baseline="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of </a:t>
                </a:r>
                <a:r>
                  <a:rPr lang="en-US" altLang="zh-TW" sz="1200" b="0" i="0" kern="1200" dirty="0" smtClean="0">
                    <a:solidFill>
                      <a:schemeClr val="tx1"/>
                    </a:solidFill>
                    <a:effectLst/>
                    <a:latin typeface="+mn-lt"/>
                    <a:ea typeface="+mn-ea"/>
                    <a:cs typeface="+mn-cs"/>
                  </a:rPr>
                  <a:t>density anomalies provides another means of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time selection which is equivalent to the advection of high </a:t>
                </a:r>
                <a:r>
                  <a:rPr lang="en-US" altLang="zh-TW" sz="1200" b="0" i="0" kern="1200" dirty="0" err="1" smtClean="0">
                    <a:solidFill>
                      <a:schemeClr val="tx1"/>
                    </a:solidFill>
                    <a:effectLst/>
                    <a:latin typeface="+mn-lt"/>
                    <a:ea typeface="+mn-ea"/>
                    <a:cs typeface="+mn-cs"/>
                  </a:rPr>
                  <a:t>baroclinic</a:t>
                </a:r>
                <a:r>
                  <a:rPr lang="en-US" altLang="zh-TW" sz="1200" b="0" i="0" kern="1200" dirty="0" smtClean="0">
                    <a:solidFill>
                      <a:schemeClr val="tx1"/>
                    </a:solidFill>
                    <a:effectLst/>
                    <a:latin typeface="+mn-lt"/>
                    <a:ea typeface="+mn-ea"/>
                    <a:cs typeface="+mn-cs"/>
                  </a:rPr>
                  <a:t> modes of planetary waves. The passive </a:t>
                </a:r>
                <a:r>
                  <a:rPr lang="en-US" altLang="zh-TW" sz="1200" b="0" i="0" kern="1200" dirty="0" smtClean="0">
                    <a:solidFill>
                      <a:schemeClr val="tx1"/>
                    </a:solidFill>
                    <a:effectLst/>
                    <a:latin typeface="+mn-lt"/>
                    <a:ea typeface="+mn-ea"/>
                    <a:cs typeface="+mn-cs"/>
                  </a:rPr>
                  <a:t>ventilation </a:t>
                </a:r>
                <a:r>
                  <a:rPr lang="en-US" altLang="zh-TW" sz="1200" b="0" i="0" kern="1200" dirty="0" smtClean="0">
                    <a:solidFill>
                      <a:schemeClr val="tx1"/>
                    </a:solidFill>
                    <a:effectLst/>
                    <a:latin typeface="+mn-lt"/>
                    <a:ea typeface="+mn-ea"/>
                    <a:cs typeface="+mn-cs"/>
                  </a:rPr>
                  <a:t>of the </a:t>
                </a:r>
                <a:r>
                  <a:rPr lang="en-US" altLang="zh-TW" sz="1200" b="0" i="0" kern="1200" dirty="0" smtClean="0">
                    <a:solidFill>
                      <a:schemeClr val="tx1"/>
                    </a:solidFill>
                    <a:effectLst/>
                    <a:latin typeface="+mn-lt"/>
                    <a:ea typeface="+mn-ea"/>
                    <a:cs typeface="+mn-cs"/>
                  </a:rPr>
                  <a:t>spiciness also </a:t>
                </a:r>
                <a:r>
                  <a:rPr lang="en-US" altLang="zh-TW" sz="1200" b="0" i="0" kern="1200" dirty="0" smtClean="0">
                    <a:solidFill>
                      <a:schemeClr val="tx1"/>
                    </a:solidFill>
                    <a:effectLst/>
                    <a:latin typeface="+mn-lt"/>
                    <a:ea typeface="+mn-ea"/>
                    <a:cs typeface="+mn-cs"/>
                  </a:rPr>
                  <a:t>leads to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in the tropical Pacific. </a:t>
                </a:r>
                <a:r>
                  <a:rPr lang="en-US" altLang="zh-TW" sz="1200" b="0" i="0" kern="1200" dirty="0" smtClean="0">
                    <a:solidFill>
                      <a:schemeClr val="tx1"/>
                    </a:solidFill>
                    <a:effectLst/>
                    <a:latin typeface="+mn-lt"/>
                    <a:ea typeface="+mn-ea"/>
                    <a:cs typeface="+mn-cs"/>
                  </a:rPr>
                  <a:t>The</a:t>
                </a:r>
                <a:r>
                  <a:rPr lang="en-US" altLang="zh-TW" sz="1200" b="0" i="0" kern="1200" baseline="0" dirty="0" smtClean="0">
                    <a:solidFill>
                      <a:schemeClr val="tx1"/>
                    </a:solidFill>
                    <a:effectLst/>
                    <a:latin typeface="+mn-lt"/>
                    <a:ea typeface="+mn-ea"/>
                    <a:cs typeface="+mn-cs"/>
                  </a:rPr>
                  <a:t> spiciness </a:t>
                </a:r>
                <a:r>
                  <a:rPr lang="en-US" altLang="zh-TW" sz="1200" b="0" i="0" kern="1200" dirty="0" smtClean="0">
                    <a:solidFill>
                      <a:schemeClr val="tx1"/>
                    </a:solidFill>
                    <a:effectLst/>
                    <a:latin typeface="+mn-lt"/>
                    <a:ea typeface="+mn-ea"/>
                    <a:cs typeface="+mn-cs"/>
                  </a:rPr>
                  <a:t>refers to temperature and salinity anomalies with compensating effects on density,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TW" sz="1200" b="0" i="0" kern="1200" dirty="0" smtClean="0">
                    <a:solidFill>
                      <a:schemeClr val="tx1"/>
                    </a:solidFill>
                    <a:effectLst/>
                    <a:latin typeface="+mn-lt"/>
                    <a:ea typeface="+mn-ea"/>
                    <a:cs typeface="+mn-cs"/>
                  </a:rPr>
                  <a:t>The </a:t>
                </a:r>
                <a:r>
                  <a:rPr lang="en-US" altLang="zh-TW" sz="1200" b="0" i="0" kern="1200" dirty="0" smtClean="0">
                    <a:solidFill>
                      <a:schemeClr val="tx1"/>
                    </a:solidFill>
                    <a:effectLst/>
                    <a:latin typeface="+mn-lt"/>
                    <a:ea typeface="+mn-ea"/>
                    <a:cs typeface="+mn-cs"/>
                  </a:rPr>
                  <a:t>advection of subsurface temperature anomalies by the overturning circulation has also been proposed as a mechanism for driving </a:t>
                </a:r>
                <a:r>
                  <a:rPr lang="en-US" altLang="zh-TW" sz="1200" b="0" i="0" kern="1200" dirty="0" err="1" smtClean="0">
                    <a:solidFill>
                      <a:schemeClr val="tx1"/>
                    </a:solidFill>
                    <a:effectLst/>
                    <a:latin typeface="+mn-lt"/>
                    <a:ea typeface="+mn-ea"/>
                    <a:cs typeface="+mn-cs"/>
                  </a:rPr>
                  <a:t>interdecadal</a:t>
                </a:r>
                <a:r>
                  <a:rPr lang="en-US" altLang="zh-TW" sz="1200" b="0" i="0" kern="1200" dirty="0" smtClean="0">
                    <a:solidFill>
                      <a:schemeClr val="tx1"/>
                    </a:solidFill>
                    <a:effectLst/>
                    <a:latin typeface="+mn-lt"/>
                    <a:ea typeface="+mn-ea"/>
                    <a:cs typeface="+mn-cs"/>
                  </a:rPr>
                  <a:t> variability in the North Atlantic thermohaline </a:t>
                </a:r>
                <a:r>
                  <a:rPr lang="en-US" altLang="zh-TW" sz="1200" b="0" i="0" kern="1200" dirty="0" smtClean="0">
                    <a:solidFill>
                      <a:schemeClr val="tx1"/>
                    </a:solidFill>
                    <a:effectLst/>
                    <a:latin typeface="+mn-lt"/>
                    <a:ea typeface="+mn-ea"/>
                    <a:cs typeface="+mn-cs"/>
                  </a:rPr>
                  <a:t>circulation.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altLang="zh-TW" sz="1200" b="1" cap="none" dirty="0" smtClean="0">
                    <a:latin typeface="Times New Roman" panose="02020603050405020304" pitchFamily="18" charset="0"/>
                    <a:cs typeface="Times New Roman" panose="02020603050405020304" pitchFamily="18" charset="0"/>
                  </a:rPr>
                  <a:t>Planetary </a:t>
                </a:r>
                <a:r>
                  <a:rPr lang="en-US" altLang="zh-TW" sz="1200" b="1" cap="none" dirty="0" smtClean="0">
                    <a:latin typeface="Times New Roman" panose="02020603050405020304" pitchFamily="18" charset="0"/>
                    <a:cs typeface="Times New Roman" panose="02020603050405020304" pitchFamily="18" charset="0"/>
                  </a:rPr>
                  <a:t>wave instability: </a:t>
                </a:r>
                <a:r>
                  <a:rPr lang="en-US" altLang="zh-TW" sz="1200" b="1" cap="none" baseline="0" dirty="0" smtClean="0">
                    <a:latin typeface="Times New Roman" panose="02020603050405020304" pitchFamily="18" charset="0"/>
                    <a:cs typeface="Times New Roman" panose="02020603050405020304" pitchFamily="18" charset="0"/>
                  </a:rPr>
                  <a:t> If </a:t>
                </a:r>
                <a:r>
                  <a:rPr lang="en-US" altLang="zh-TW" sz="1200" b="0" cap="none" baseline="0" dirty="0" smtClean="0">
                    <a:latin typeface="Times New Roman" panose="02020603050405020304" pitchFamily="18" charset="0"/>
                    <a:cs typeface="Times New Roman" panose="02020603050405020304" pitchFamily="18" charset="0"/>
                  </a:rPr>
                  <a:t>the </a:t>
                </a:r>
                <a:r>
                  <a:rPr lang="en-US" altLang="zh-TW" sz="1200" b="0" cap="none" baseline="0" dirty="0" smtClean="0">
                    <a:latin typeface="Times New Roman" panose="02020603050405020304" pitchFamily="18" charset="0"/>
                    <a:cs typeface="Times New Roman" panose="02020603050405020304" pitchFamily="18" charset="0"/>
                  </a:rPr>
                  <a:t>westward propagation of </a:t>
                </a:r>
                <a:r>
                  <a:rPr lang="en-US" altLang="zh-TW" sz="1200" b="0" cap="none" baseline="0" dirty="0" smtClean="0">
                    <a:latin typeface="Times New Roman" panose="02020603050405020304" pitchFamily="18" charset="0"/>
                    <a:cs typeface="Times New Roman" panose="02020603050405020304" pitchFamily="18" charset="0"/>
                  </a:rPr>
                  <a:t>the1</a:t>
                </a:r>
                <a:r>
                  <a:rPr lang="en-US" altLang="zh-TW" sz="1200" b="0" cap="none" baseline="30000" dirty="0" smtClean="0">
                    <a:latin typeface="Times New Roman" panose="02020603050405020304" pitchFamily="18" charset="0"/>
                    <a:cs typeface="Times New Roman" panose="02020603050405020304" pitchFamily="18" charset="0"/>
                  </a:rPr>
                  <a:t>st</a:t>
                </a:r>
                <a:r>
                  <a:rPr lang="en-US" altLang="zh-TW" sz="1200" b="0" cap="none" baseline="0" dirty="0" smtClean="0">
                    <a:latin typeface="Times New Roman" panose="02020603050405020304" pitchFamily="18" charset="0"/>
                    <a:cs typeface="Times New Roman" panose="02020603050405020304" pitchFamily="18" charset="0"/>
                  </a:rPr>
                  <a:t> and </a:t>
                </a:r>
                <a:r>
                  <a:rPr lang="en-US" altLang="zh-TW" sz="1200" b="0" cap="none" baseline="0" dirty="0" smtClean="0">
                    <a:latin typeface="Times New Roman" panose="02020603050405020304" pitchFamily="18" charset="0"/>
                    <a:cs typeface="Times New Roman" panose="02020603050405020304" pitchFamily="18" charset="0"/>
                  </a:rPr>
                  <a:t>2</a:t>
                </a:r>
                <a:r>
                  <a:rPr lang="en-US" altLang="zh-TW" sz="1200" b="0" cap="none" baseline="30000" dirty="0" smtClean="0">
                    <a:latin typeface="Times New Roman" panose="02020603050405020304" pitchFamily="18" charset="0"/>
                    <a:cs typeface="Times New Roman" panose="02020603050405020304" pitchFamily="18" charset="0"/>
                  </a:rPr>
                  <a:t>nd</a:t>
                </a:r>
                <a:r>
                  <a:rPr lang="en-US" altLang="zh-TW" sz="1200" b="0" cap="none" baseline="0" dirty="0" smtClean="0">
                    <a:latin typeface="Times New Roman" panose="02020603050405020304" pitchFamily="18" charset="0"/>
                    <a:cs typeface="Times New Roman" panose="02020603050405020304" pitchFamily="18" charset="0"/>
                  </a:rPr>
                  <a:t> </a:t>
                </a:r>
                <a:r>
                  <a:rPr lang="en-US" altLang="zh-TW" sz="1200" b="0" cap="none" baseline="0" dirty="0" err="1" smtClean="0">
                    <a:latin typeface="Times New Roman" panose="02020603050405020304" pitchFamily="18" charset="0"/>
                    <a:cs typeface="Times New Roman" panose="02020603050405020304" pitchFamily="18" charset="0"/>
                  </a:rPr>
                  <a:t>baroclinic</a:t>
                </a:r>
                <a:r>
                  <a:rPr lang="en-US" altLang="zh-TW" sz="1200" b="0" cap="none" baseline="0" dirty="0" smtClean="0">
                    <a:latin typeface="Times New Roman" panose="02020603050405020304" pitchFamily="18" charset="0"/>
                    <a:cs typeface="Times New Roman" panose="02020603050405020304" pitchFamily="18" charset="0"/>
                  </a:rPr>
                  <a:t> </a:t>
                </a:r>
                <a:r>
                  <a:rPr lang="en-US" altLang="zh-TW" sz="1200" b="0" cap="none" baseline="0" dirty="0" smtClean="0">
                    <a:latin typeface="Times New Roman" panose="02020603050405020304" pitchFamily="18" charset="0"/>
                    <a:cs typeface="Times New Roman" panose="02020603050405020304" pitchFamily="18" charset="0"/>
                  </a:rPr>
                  <a:t>modes have thee </a:t>
                </a:r>
                <a:r>
                  <a:rPr lang="en-US" altLang="zh-TW" sz="1200" b="0" u="sng" cap="none" baseline="0" dirty="0" smtClean="0">
                    <a:latin typeface="Times New Roman" panose="02020603050405020304" pitchFamily="18" charset="0"/>
                    <a:cs typeface="Times New Roman" panose="02020603050405020304" pitchFamily="18" charset="0"/>
                  </a:rPr>
                  <a:t>same </a:t>
                </a:r>
                <a:r>
                  <a:rPr lang="en-US" altLang="zh-TW" sz="1200" b="0" u="sng" cap="none" baseline="0" dirty="0" smtClean="0">
                    <a:latin typeface="Times New Roman" panose="02020603050405020304" pitchFamily="18" charset="0"/>
                    <a:cs typeface="Times New Roman" panose="02020603050405020304" pitchFamily="18" charset="0"/>
                  </a:rPr>
                  <a:t>propagation </a:t>
                </a:r>
                <a:r>
                  <a:rPr lang="en-US" altLang="zh-TW" sz="1200" b="0" u="sng" cap="none" baseline="0" dirty="0" smtClean="0">
                    <a:latin typeface="Times New Roman" panose="02020603050405020304" pitchFamily="18" charset="0"/>
                    <a:cs typeface="Times New Roman" panose="02020603050405020304" pitchFamily="18" charset="0"/>
                  </a:rPr>
                  <a:t>speeds, the coupling between these two waves can </a:t>
                </a:r>
                <a:r>
                  <a:rPr lang="en-US" altLang="zh-TW" sz="1200" b="0" cap="none" baseline="0" dirty="0" smtClean="0">
                    <a:latin typeface="Times New Roman" panose="02020603050405020304" pitchFamily="18" charset="0"/>
                    <a:cs typeface="Times New Roman" panose="02020603050405020304" pitchFamily="18" charset="0"/>
                  </a:rPr>
                  <a:t>lead </a:t>
                </a:r>
                <a:r>
                  <a:rPr lang="en-US" altLang="zh-TW" sz="1200" b="0" cap="none" baseline="0" dirty="0" smtClean="0">
                    <a:latin typeface="Times New Roman" panose="02020603050405020304" pitchFamily="18" charset="0"/>
                    <a:cs typeface="Times New Roman" panose="02020603050405020304" pitchFamily="18" charset="0"/>
                  </a:rPr>
                  <a:t>to planetary wave instability</a:t>
                </a:r>
                <a:r>
                  <a:rPr lang="en-US" altLang="zh-TW" sz="1200" b="0" cap="none" baseline="0" dirty="0" smtClean="0">
                    <a:latin typeface="Times New Roman" panose="02020603050405020304" pitchFamily="18" charset="0"/>
                    <a:cs typeface="Times New Roman" panose="02020603050405020304" pitchFamily="18" charset="0"/>
                  </a:rPr>
                  <a:t>., thus, </a:t>
                </a:r>
                <a:r>
                  <a:rPr lang="en-US" altLang="zh-TW" sz="1200" b="0" cap="none" baseline="0" dirty="0" smtClean="0">
                    <a:latin typeface="Times New Roman" panose="02020603050405020304" pitchFamily="18" charset="0"/>
                    <a:cs typeface="Times New Roman" panose="02020603050405020304" pitchFamily="18" charset="0"/>
                  </a:rPr>
                  <a:t>providing a source for </a:t>
                </a:r>
                <a:r>
                  <a:rPr lang="en-US" altLang="zh-TW" sz="1200" b="0" cap="none" baseline="0" dirty="0" err="1" smtClean="0">
                    <a:latin typeface="Times New Roman" panose="02020603050405020304" pitchFamily="18" charset="0"/>
                    <a:cs typeface="Times New Roman" panose="02020603050405020304" pitchFamily="18" charset="0"/>
                  </a:rPr>
                  <a:t>interdecadal</a:t>
                </a:r>
                <a:r>
                  <a:rPr lang="en-US" altLang="zh-TW" sz="1200" b="0" cap="none" baseline="0" dirty="0" smtClean="0">
                    <a:latin typeface="Times New Roman" panose="02020603050405020304" pitchFamily="18" charset="0"/>
                    <a:cs typeface="Times New Roman" panose="02020603050405020304" pitchFamily="18" charset="0"/>
                  </a:rPr>
                  <a:t> variability</a:t>
                </a:r>
                <a:r>
                  <a:rPr lang="en-US" altLang="zh-TW" dirty="0" smtClean="0"/>
                  <a:t>. Planetary wave instability tends to occur in regions of westward shear, such as the southwestern part of a subtropical gyre. </a:t>
                </a:r>
                <a:endParaRPr lang="zh-TW" altLang="en-US" dirty="0"/>
              </a:p>
            </p:txBody>
          </p:sp>
        </mc:Choice>
        <mc:Fallback xmlns="">
          <p:sp>
            <p:nvSpPr>
              <p:cNvPr id="3" name="Notes Placeholder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As illustrated in left figure, the power decreases as </a:t>
                </a:r>
                <a:r>
                  <a:rPr lang="zh-TW" altLang="en-US" sz="1200" b="0" i="0" kern="1200" smtClean="0">
                    <a:solidFill>
                      <a:schemeClr val="tx1"/>
                    </a:solidFill>
                    <a:effectLst/>
                    <a:latin typeface="Cambria Math" panose="02040503050406030204" pitchFamily="18" charset="0"/>
                    <a:ea typeface="+mn-ea"/>
                    <a:cs typeface="+mn-cs"/>
                  </a:rPr>
                  <a:t>𝜔</a:t>
                </a:r>
                <a:r>
                  <a:rPr lang="en-US" altLang="zh-TW" sz="1200" b="0" i="0" kern="1200" smtClean="0">
                    <a:solidFill>
                      <a:schemeClr val="tx1"/>
                    </a:solidFill>
                    <a:effectLst/>
                    <a:latin typeface="Cambria Math" panose="02040503050406030204" pitchFamily="18" charset="0"/>
                    <a:ea typeface="+mn-ea"/>
                    <a:cs typeface="+mn-cs"/>
                  </a:rPr>
                  <a:t>^(−2)</a:t>
                </a:r>
                <a:r>
                  <a:rPr lang="en-US" altLang="zh-TW" sz="1200" b="0" i="0" kern="1200" dirty="0" smtClean="0">
                    <a:solidFill>
                      <a:schemeClr val="tx1"/>
                    </a:solidFill>
                    <a:effectLst/>
                    <a:latin typeface="+mn-lt"/>
                    <a:ea typeface="+mn-ea"/>
                    <a:cs typeface="+mn-cs"/>
                  </a:rPr>
                  <a:t> at high frequency with a level that does not depend on the longitude and it flattens at low frequency</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at a level that increases with the distance from the eastern boundary</a:t>
                </a:r>
                <a:r>
                  <a:rPr lang="en-US" altLang="zh-TW" dirty="0" smtClean="0"/>
                  <a:t> </a:t>
                </a:r>
              </a:p>
              <a:p>
                <a:r>
                  <a:rPr lang="en-US" altLang="zh-TW" sz="1200" b="0" i="0" kern="1200" dirty="0" smtClean="0">
                    <a:solidFill>
                      <a:schemeClr val="tx1"/>
                    </a:solidFill>
                    <a:effectLst/>
                    <a:latin typeface="+mn-lt"/>
                    <a:ea typeface="+mn-ea"/>
                    <a:cs typeface="+mn-cs"/>
                  </a:rPr>
                  <a:t>Right figure shows the </a:t>
                </a:r>
                <a:r>
                  <a:rPr lang="en-US" altLang="zh-TW" sz="1200" b="0" i="1" kern="1200" dirty="0" err="1" smtClean="0">
                    <a:solidFill>
                      <a:schemeClr val="tx1"/>
                    </a:solidFill>
                    <a:effectLst/>
                    <a:latin typeface="+mn-lt"/>
                    <a:ea typeface="+mn-ea"/>
                    <a:cs typeface="+mn-cs"/>
                  </a:rPr>
                  <a:t>p</a:t>
                </a:r>
                <a:r>
                  <a:rPr lang="en-US" altLang="zh-TW" sz="1200" b="0" i="1" kern="1200" baseline="-25000" dirty="0" err="1" smtClean="0">
                    <a:solidFill>
                      <a:schemeClr val="tx1"/>
                    </a:solidFill>
                    <a:effectLst/>
                    <a:latin typeface="+mn-lt"/>
                    <a:ea typeface="+mn-ea"/>
                    <a:cs typeface="+mn-cs"/>
                  </a:rPr>
                  <a:t>bc</a:t>
                </a:r>
                <a:r>
                  <a:rPr lang="en-US" altLang="zh-TW" sz="1200" b="0" i="0" kern="1200" dirty="0" smtClean="0">
                    <a:solidFill>
                      <a:schemeClr val="tx1"/>
                    </a:solidFill>
                    <a:effectLst/>
                    <a:latin typeface="+mn-lt"/>
                    <a:ea typeface="+mn-ea"/>
                    <a:cs typeface="+mn-cs"/>
                  </a:rPr>
                  <a:t>-power in three frequency bands centered around 0.05, 0.1, and 0.2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as a function of longitude. In each case the power rapidly increases with increasing</a:t>
                </a:r>
                <a:br>
                  <a:rPr lang="en-US" altLang="zh-TW" sz="1200" b="0" i="0" kern="1200" dirty="0" smtClean="0">
                    <a:solidFill>
                      <a:schemeClr val="tx1"/>
                    </a:solidFill>
                    <a:effectLst/>
                    <a:latin typeface="+mn-lt"/>
                    <a:ea typeface="+mn-ea"/>
                    <a:cs typeface="+mn-cs"/>
                  </a:rPr>
                </a:br>
                <a:r>
                  <a:rPr lang="en-US" altLang="zh-TW" sz="1200" b="0" i="0" kern="1200" dirty="0" smtClean="0">
                    <a:solidFill>
                      <a:schemeClr val="tx1"/>
                    </a:solidFill>
                    <a:effectLst/>
                    <a:latin typeface="+mn-lt"/>
                    <a:ea typeface="+mn-ea"/>
                    <a:cs typeface="+mn-cs"/>
                  </a:rPr>
                  <a:t>distance from the eastern boundary, peaks, and then</a:t>
                </a:r>
                <a:r>
                  <a:rPr lang="en-US" altLang="zh-TW" dirty="0" smtClean="0"/>
                  <a:t> </a:t>
                </a:r>
                <a:r>
                  <a:rPr lang="en-US" altLang="zh-TW" sz="1200" b="0" i="0" kern="1200" dirty="0" smtClean="0">
                    <a:solidFill>
                      <a:schemeClr val="tx1"/>
                    </a:solidFill>
                    <a:effectLst/>
                    <a:latin typeface="+mn-lt"/>
                    <a:ea typeface="+mn-ea"/>
                    <a:cs typeface="+mn-cs"/>
                  </a:rPr>
                  <a:t>decreases westward. The agreement with the model predictions is very good at 0.2 and 0.1 </a:t>
                </a: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while at 0.05</a:t>
                </a:r>
                <a:br>
                  <a:rPr lang="en-US" altLang="zh-TW" sz="1200" b="0" i="0" kern="1200" dirty="0" smtClean="0">
                    <a:solidFill>
                      <a:schemeClr val="tx1"/>
                    </a:solidFill>
                    <a:effectLst/>
                    <a:latin typeface="+mn-lt"/>
                    <a:ea typeface="+mn-ea"/>
                    <a:cs typeface="+mn-cs"/>
                  </a:rPr>
                </a:br>
                <a:r>
                  <a:rPr lang="en-US" altLang="zh-TW" sz="1200" b="0" i="0" kern="1200" dirty="0" err="1" smtClean="0">
                    <a:solidFill>
                      <a:schemeClr val="tx1"/>
                    </a:solidFill>
                    <a:effectLst/>
                    <a:latin typeface="+mn-lt"/>
                    <a:ea typeface="+mn-ea"/>
                    <a:cs typeface="+mn-cs"/>
                  </a:rPr>
                  <a:t>cpy</a:t>
                </a:r>
                <a:r>
                  <a:rPr lang="en-US" altLang="zh-TW" sz="1200" b="0" i="0" kern="1200" dirty="0" smtClean="0">
                    <a:solidFill>
                      <a:schemeClr val="tx1"/>
                    </a:solidFill>
                    <a:effectLst/>
                    <a:latin typeface="+mn-lt"/>
                    <a:ea typeface="+mn-ea"/>
                    <a:cs typeface="+mn-cs"/>
                  </a:rPr>
                  <a:t> the predicted peak is three times too high and is found much farther westward (near 90W)</a:t>
                </a:r>
                <a:r>
                  <a:rPr lang="en-US" altLang="zh-TW" dirty="0" smtClean="0"/>
                  <a:t> </a:t>
                </a:r>
              </a:p>
              <a:p>
                <a:r>
                  <a:rPr lang="en-US" altLang="zh-TW" sz="1200" b="0" i="0" kern="1200" dirty="0" smtClean="0">
                    <a:solidFill>
                      <a:schemeClr val="tx1"/>
                    </a:solidFill>
                    <a:effectLst/>
                    <a:latin typeface="+mn-lt"/>
                    <a:ea typeface="+mn-ea"/>
                    <a:cs typeface="+mn-cs"/>
                  </a:rPr>
                  <a:t>Even if the stochastic forcing does not vary with space, variability in different regions can exhibit different spectral peaks. Consequently, there is no single preferred</a:t>
                </a:r>
                <a:r>
                  <a:rPr lang="en-US" altLang="zh-TW" dirty="0" smtClean="0"/>
                  <a:t> </a:t>
                </a:r>
                <a:r>
                  <a:rPr lang="en-US" altLang="zh-TW" sz="1200" b="0" i="0" kern="1200" dirty="0" smtClean="0">
                    <a:solidFill>
                      <a:schemeClr val="tx1"/>
                    </a:solidFill>
                    <a:effectLst/>
                    <a:latin typeface="+mn-lt"/>
                    <a:ea typeface="+mn-ea"/>
                    <a:cs typeface="+mn-cs"/>
                  </a:rPr>
                  <a:t>oscillation time scale over the basin</a:t>
                </a:r>
                <a:r>
                  <a:rPr lang="en-US" altLang="zh-TW" dirty="0" smtClean="0"/>
                  <a:t>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r>
                  <a:rPr lang="en-US" altLang="zh-TW" dirty="0" smtClean="0"/>
                  <a:t/>
                </a:r>
                <a:br>
                  <a:rPr lang="en-US" altLang="zh-TW" dirty="0" smtClean="0"/>
                </a:br>
                <a:endParaRPr lang="zh-TW" altLang="en-US" dirty="0"/>
              </a:p>
            </p:txBody>
          </p:sp>
        </mc:Fallback>
      </mc:AlternateContent>
      <p:sp>
        <p:nvSpPr>
          <p:cNvPr id="4" name="Slide Number Placeholder 3"/>
          <p:cNvSpPr>
            <a:spLocks noGrp="1"/>
          </p:cNvSpPr>
          <p:nvPr>
            <p:ph type="sldNum" sz="quarter" idx="10"/>
          </p:nvPr>
        </p:nvSpPr>
        <p:spPr/>
        <p:txBody>
          <a:bodyPr/>
          <a:lstStyle/>
          <a:p>
            <a:fld id="{E0FA28DA-D14E-4F46-A809-6988EA6FD6CC}" type="slidenum">
              <a:rPr lang="zh-TW" altLang="en-US" smtClean="0"/>
              <a:t>10</a:t>
            </a:fld>
            <a:endParaRPr lang="zh-TW" altLang="en-US"/>
          </a:p>
        </p:txBody>
      </p:sp>
    </p:spTree>
    <p:extLst>
      <p:ext uri="{BB962C8B-B14F-4D97-AF65-F5344CB8AC3E}">
        <p14:creationId xmlns:p14="http://schemas.microsoft.com/office/powerpoint/2010/main" val="3439815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ltLang="zh-TW"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ltLang="zh-TW"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ltLang="zh-TW"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ltLang="zh-TW"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ltLang="zh-TW"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ltLang="zh-TW"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ltLang="zh-TW"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TW"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TW"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ltLang="zh-TW"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ltLang="zh-TW"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ltLang="zh-TW"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ltLang="zh-TW"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ltLang="zh-TW"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12/12/2017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ltLang="zh-TW"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ltLang="zh-TW"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ltLang="zh-TW"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12/12/2017</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10.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56000"/>
                <a:lumOff val="44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291077" y="934497"/>
            <a:ext cx="8009600" cy="3758083"/>
          </a:xfrm>
          <a:prstGeom prst="rect">
            <a:avLst/>
          </a:prstGeom>
          <a:ln>
            <a:noFill/>
          </a:ln>
          <a:effectLst>
            <a:glow rad="139700">
              <a:schemeClr val="bg1">
                <a:alpha val="40000"/>
              </a:schemeClr>
            </a:glow>
            <a:outerShdw dist="50800" dir="5400000" sx="1000" sy="1000" algn="ctr" rotWithShape="0">
              <a:schemeClr val="bg1"/>
            </a:outerShdw>
            <a:reflection blurRad="6350" stA="14000" dist="50800" dir="5400000" sy="-100000" algn="bl" rotWithShape="0"/>
            <a:softEdge rad="0"/>
          </a:effectLst>
        </p:spPr>
      </p:pic>
      <p:sp>
        <p:nvSpPr>
          <p:cNvPr id="2" name="Title 1"/>
          <p:cNvSpPr>
            <a:spLocks noGrp="1"/>
          </p:cNvSpPr>
          <p:nvPr>
            <p:ph type="ctrTitle"/>
          </p:nvPr>
        </p:nvSpPr>
        <p:spPr>
          <a:xfrm>
            <a:off x="0" y="1"/>
            <a:ext cx="12191999" cy="934496"/>
          </a:xfrm>
        </p:spPr>
        <p:txBody>
          <a:bodyPr>
            <a:normAutofit/>
          </a:bodyPr>
          <a:lstStyle/>
          <a:p>
            <a:r>
              <a:rPr lang="en-US" altLang="zh-TW" sz="4200" b="1" cap="none" dirty="0">
                <a:latin typeface="Times New Roman" panose="02020603050405020304" pitchFamily="18" charset="0"/>
                <a:cs typeface="Times New Roman" panose="02020603050405020304" pitchFamily="18" charset="0"/>
              </a:rPr>
              <a:t>Dynamics of </a:t>
            </a:r>
            <a:r>
              <a:rPr lang="en-US" altLang="zh-TW" sz="4200" b="1" cap="none" dirty="0" err="1">
                <a:latin typeface="Times New Roman" panose="02020603050405020304" pitchFamily="18" charset="0"/>
                <a:cs typeface="Times New Roman" panose="02020603050405020304" pitchFamily="18" charset="0"/>
              </a:rPr>
              <a:t>Interdecadal</a:t>
            </a:r>
            <a:r>
              <a:rPr lang="en-US" altLang="zh-TW" sz="4200" b="1" cap="none" dirty="0">
                <a:latin typeface="Times New Roman" panose="02020603050405020304" pitchFamily="18" charset="0"/>
                <a:cs typeface="Times New Roman" panose="02020603050405020304" pitchFamily="18" charset="0"/>
              </a:rPr>
              <a:t> Climate </a:t>
            </a:r>
            <a:r>
              <a:rPr lang="en-US" altLang="zh-TW" sz="4200" b="1" cap="none" dirty="0" smtClean="0">
                <a:latin typeface="Times New Roman" panose="02020603050405020304" pitchFamily="18" charset="0"/>
                <a:cs typeface="Times New Roman" panose="02020603050405020304" pitchFamily="18" charset="0"/>
              </a:rPr>
              <a:t>Variability</a:t>
            </a:r>
            <a:endParaRPr lang="zh-TW" altLang="en-US" sz="42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464423" y="4692580"/>
            <a:ext cx="7036104" cy="1077218"/>
          </a:xfrm>
          <a:prstGeom prst="rect">
            <a:avLst/>
          </a:prstGeom>
          <a:noFill/>
        </p:spPr>
        <p:txBody>
          <a:bodyPr wrap="square" rtlCol="0">
            <a:spAutoFit/>
          </a:bodyPr>
          <a:lstStyle/>
          <a:p>
            <a:r>
              <a:rPr lang="en-US" altLang="zh-TW" sz="3200" b="1" dirty="0">
                <a:latin typeface="Times New Roman" panose="02020603050405020304" pitchFamily="18" charset="0"/>
                <a:cs typeface="Times New Roman" panose="02020603050405020304" pitchFamily="18" charset="0"/>
              </a:rPr>
              <a:t>Presenter: San </a:t>
            </a:r>
            <a:r>
              <a:rPr lang="en-US" altLang="zh-TW" sz="3200" b="1" dirty="0" err="1">
                <a:latin typeface="Times New Roman" panose="02020603050405020304" pitchFamily="18" charset="0"/>
                <a:cs typeface="Times New Roman" panose="02020603050405020304" pitchFamily="18" charset="0"/>
              </a:rPr>
              <a:t>Sieu</a:t>
            </a:r>
            <a:r>
              <a:rPr lang="en-US" altLang="zh-TW" sz="3200" b="1" dirty="0">
                <a:latin typeface="Times New Roman" panose="02020603050405020304" pitchFamily="18" charset="0"/>
                <a:cs typeface="Times New Roman" panose="02020603050405020304" pitchFamily="18" charset="0"/>
              </a:rPr>
              <a:t> </a:t>
            </a:r>
            <a:r>
              <a:rPr lang="en-US" altLang="zh-TW" sz="3200" b="1" dirty="0" err="1">
                <a:latin typeface="Times New Roman" panose="02020603050405020304" pitchFamily="18" charset="0"/>
                <a:cs typeface="Times New Roman" panose="02020603050405020304" pitchFamily="18" charset="0"/>
              </a:rPr>
              <a:t>Cuong</a:t>
            </a:r>
            <a:r>
              <a:rPr lang="en-US" altLang="zh-TW" sz="3200" b="1" dirty="0">
                <a:latin typeface="Times New Roman" panose="02020603050405020304" pitchFamily="18" charset="0"/>
                <a:cs typeface="Times New Roman" panose="02020603050405020304" pitchFamily="18" charset="0"/>
              </a:rPr>
              <a:t>  </a:t>
            </a:r>
            <a:r>
              <a:rPr lang="en-US" altLang="zh-TW" sz="3200" b="1" dirty="0" smtClean="0">
                <a:latin typeface="Times New Roman" panose="02020603050405020304" pitchFamily="18" charset="0"/>
                <a:cs typeface="Times New Roman" panose="02020603050405020304" pitchFamily="18" charset="0"/>
              </a:rPr>
              <a:t>(</a:t>
            </a:r>
            <a:r>
              <a:rPr lang="zh-TW" altLang="en-US" sz="3200" b="1" dirty="0" smtClean="0">
                <a:latin typeface="Times New Roman" panose="02020603050405020304" pitchFamily="18" charset="0"/>
                <a:cs typeface="Times New Roman" panose="02020603050405020304" pitchFamily="18" charset="0"/>
              </a:rPr>
              <a:t>陳紹強</a:t>
            </a:r>
            <a:r>
              <a:rPr lang="en-US" altLang="zh-TW" sz="3200" b="1" dirty="0" smtClean="0">
                <a:latin typeface="Times New Roman" panose="02020603050405020304" pitchFamily="18" charset="0"/>
                <a:cs typeface="Times New Roman" panose="02020603050405020304" pitchFamily="18" charset="0"/>
              </a:rPr>
              <a:t>)</a:t>
            </a:r>
            <a:endParaRPr lang="en-US" altLang="zh-TW" sz="3200" b="1" dirty="0">
              <a:latin typeface="Times New Roman" panose="02020603050405020304" pitchFamily="18" charset="0"/>
              <a:cs typeface="Times New Roman" panose="02020603050405020304" pitchFamily="18" charset="0"/>
            </a:endParaRPr>
          </a:p>
          <a:p>
            <a:r>
              <a:rPr lang="en-US" altLang="zh-TW" sz="3200" b="1" dirty="0" smtClean="0">
                <a:latin typeface="Times New Roman" panose="02020603050405020304" pitchFamily="18" charset="0"/>
                <a:cs typeface="Times New Roman" panose="02020603050405020304" pitchFamily="18" charset="0"/>
              </a:rPr>
              <a:t>Supervisor</a:t>
            </a:r>
            <a:r>
              <a:rPr lang="en-US" altLang="zh-TW" sz="3200" b="1" dirty="0">
                <a:latin typeface="Times New Roman" panose="02020603050405020304" pitchFamily="18" charset="0"/>
                <a:cs typeface="Times New Roman" panose="02020603050405020304" pitchFamily="18" charset="0"/>
              </a:rPr>
              <a:t>: Prof. Yu-</a:t>
            </a:r>
            <a:r>
              <a:rPr lang="en-US" altLang="zh-TW" sz="3200" b="1" dirty="0" err="1">
                <a:latin typeface="Times New Roman" panose="02020603050405020304" pitchFamily="18" charset="0"/>
                <a:cs typeface="Times New Roman" panose="02020603050405020304" pitchFamily="18" charset="0"/>
              </a:rPr>
              <a:t>Heng</a:t>
            </a:r>
            <a:r>
              <a:rPr lang="en-US" altLang="zh-TW" sz="3200" b="1" dirty="0">
                <a:latin typeface="Times New Roman" panose="02020603050405020304" pitchFamily="18" charset="0"/>
                <a:cs typeface="Times New Roman" panose="02020603050405020304" pitchFamily="18" charset="0"/>
              </a:rPr>
              <a:t> Tseng</a:t>
            </a:r>
          </a:p>
        </p:txBody>
      </p:sp>
      <p:sp>
        <p:nvSpPr>
          <p:cNvPr id="12" name="TextBox 11"/>
          <p:cNvSpPr txBox="1"/>
          <p:nvPr/>
        </p:nvSpPr>
        <p:spPr>
          <a:xfrm>
            <a:off x="1" y="6457890"/>
            <a:ext cx="12191998" cy="400110"/>
          </a:xfrm>
          <a:prstGeom prst="rect">
            <a:avLst/>
          </a:prstGeom>
          <a:noFill/>
        </p:spPr>
        <p:txBody>
          <a:bodyPr wrap="square" rtlCol="0">
            <a:spAutoFit/>
          </a:bodyPr>
          <a:lstStyle/>
          <a:p>
            <a:pPr algn="ctr"/>
            <a:r>
              <a:rPr lang="en-US" altLang="zh-TW" sz="2000" b="1" dirty="0" smtClean="0">
                <a:latin typeface="Times New Roman" panose="02020603050405020304" pitchFamily="18" charset="0"/>
                <a:cs typeface="Times New Roman" panose="02020603050405020304" pitchFamily="18" charset="0"/>
              </a:rPr>
              <a:t>2017/12/14</a:t>
            </a:r>
            <a:endParaRPr lang="zh-TW"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8513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1439126" cy="461319"/>
          </a:xfrm>
        </p:spPr>
        <p:txBody>
          <a:bodyPr>
            <a:normAutofit fontScale="90000"/>
          </a:bodyPr>
          <a:lstStyle/>
          <a:p>
            <a:pPr>
              <a:lnSpc>
                <a:spcPct val="100000"/>
              </a:lnSpc>
            </a:pPr>
            <a:r>
              <a:rPr lang="en-US" altLang="zh-TW" b="1" cap="none" dirty="0" smtClean="0">
                <a:latin typeface="Times New Roman" panose="02020603050405020304" pitchFamily="18" charset="0"/>
                <a:cs typeface="Times New Roman" panose="02020603050405020304" pitchFamily="18" charset="0"/>
              </a:rPr>
              <a:t>Role of ocean dynamics</a:t>
            </a:r>
            <a:endParaRPr lang="en-US" altLang="zh-TW"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0" y="357676"/>
            <a:ext cx="12192000" cy="6396681"/>
          </a:xfrm>
        </p:spPr>
        <p:txBody>
          <a:bodyPr>
            <a:noAutofit/>
          </a:bodyPr>
          <a:lstStyle/>
          <a:p>
            <a:pPr marL="0" indent="0">
              <a:lnSpc>
                <a:spcPct val="100000"/>
              </a:lnSpc>
              <a:buNone/>
            </a:pPr>
            <a:r>
              <a:rPr lang="en-US" altLang="zh-TW" sz="3200" b="1" cap="none" dirty="0">
                <a:latin typeface="Times New Roman" panose="02020603050405020304" pitchFamily="18" charset="0"/>
                <a:cs typeface="Times New Roman" panose="02020603050405020304" pitchFamily="18" charset="0"/>
              </a:rPr>
              <a:t>3. Oceanic advection</a:t>
            </a:r>
          </a:p>
          <a:p>
            <a:pPr marL="0" indent="0">
              <a:lnSpc>
                <a:spcPct val="100000"/>
              </a:lnSpc>
              <a:buNone/>
            </a:pPr>
            <a:endParaRPr lang="en-US" altLang="zh-TW" sz="32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32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3200" b="1" cap="none" dirty="0" smtClean="0">
              <a:latin typeface="Times New Roman" panose="02020603050405020304" pitchFamily="18" charset="0"/>
              <a:cs typeface="Times New Roman" panose="02020603050405020304" pitchFamily="18" charset="0"/>
            </a:endParaRPr>
          </a:p>
          <a:p>
            <a:pPr marL="0" indent="0">
              <a:lnSpc>
                <a:spcPct val="100000"/>
              </a:lnSpc>
              <a:buNone/>
            </a:pPr>
            <a:r>
              <a:rPr lang="en-US" altLang="zh-TW" sz="3200" b="1" cap="none" dirty="0" smtClean="0">
                <a:latin typeface="Times New Roman" panose="02020603050405020304" pitchFamily="18" charset="0"/>
                <a:cs typeface="Times New Roman" panose="02020603050405020304" pitchFamily="18" charset="0"/>
              </a:rPr>
              <a:t>4. Planetary wave instability</a:t>
            </a:r>
          </a:p>
          <a:p>
            <a:pPr marL="0" indent="0">
              <a:lnSpc>
                <a:spcPct val="100000"/>
              </a:lnSpc>
              <a:buNone/>
            </a:pPr>
            <a:endParaRPr lang="en-US" altLang="zh-TW" sz="3200" cap="none"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36792" y="3689813"/>
            <a:ext cx="2341573" cy="1015663"/>
          </a:xfrm>
          <a:prstGeom prst="rect">
            <a:avLst/>
          </a:prstGeom>
          <a:noFill/>
          <a:ln w="22225">
            <a:solidFill>
              <a:schemeClr val="tx1"/>
            </a:solidFill>
          </a:ln>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First </a:t>
            </a:r>
            <a:r>
              <a:rPr lang="en-US" altLang="zh-TW" sz="2000" dirty="0" err="1" smtClean="0">
                <a:latin typeface="Times New Roman" panose="02020603050405020304" pitchFamily="18" charset="0"/>
                <a:cs typeface="Times New Roman" panose="02020603050405020304" pitchFamily="18" charset="0"/>
              </a:rPr>
              <a:t>baroclinic</a:t>
            </a:r>
            <a:r>
              <a:rPr lang="en-US" altLang="zh-TW" sz="2000" dirty="0" smtClean="0">
                <a:latin typeface="Times New Roman" panose="02020603050405020304" pitchFamily="18" charset="0"/>
                <a:cs typeface="Times New Roman" panose="02020603050405020304" pitchFamily="18" charset="0"/>
              </a:rPr>
              <a:t> mode (Non-Doppler shift mode)</a:t>
            </a:r>
            <a:endParaRPr lang="zh-TW" altLang="en-US" sz="2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36792" y="4925270"/>
            <a:ext cx="2371973" cy="1015663"/>
          </a:xfrm>
          <a:prstGeom prst="rect">
            <a:avLst/>
          </a:prstGeom>
          <a:noFill/>
          <a:ln w="22225">
            <a:solidFill>
              <a:schemeClr val="tx1"/>
            </a:solidFill>
          </a:ln>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Second </a:t>
            </a:r>
            <a:r>
              <a:rPr lang="en-US" altLang="zh-TW" sz="2000" dirty="0" err="1" smtClean="0">
                <a:latin typeface="Times New Roman" panose="02020603050405020304" pitchFamily="18" charset="0"/>
                <a:cs typeface="Times New Roman" panose="02020603050405020304" pitchFamily="18" charset="0"/>
              </a:rPr>
              <a:t>baroclinic</a:t>
            </a:r>
            <a:r>
              <a:rPr lang="en-US" altLang="zh-TW" sz="2000" dirty="0" smtClean="0">
                <a:latin typeface="Times New Roman" panose="02020603050405020304" pitchFamily="18" charset="0"/>
                <a:cs typeface="Times New Roman" panose="02020603050405020304" pitchFamily="18" charset="0"/>
              </a:rPr>
              <a:t> mode (</a:t>
            </a:r>
            <a:r>
              <a:rPr lang="en-US" altLang="zh-TW" sz="2000" dirty="0" err="1" smtClean="0">
                <a:latin typeface="Times New Roman" panose="02020603050405020304" pitchFamily="18" charset="0"/>
                <a:cs typeface="Times New Roman" panose="02020603050405020304" pitchFamily="18" charset="0"/>
              </a:rPr>
              <a:t>Advective</a:t>
            </a:r>
            <a:r>
              <a:rPr lang="en-US" altLang="zh-TW" sz="2000" dirty="0" smtClean="0">
                <a:latin typeface="Times New Roman" panose="02020603050405020304" pitchFamily="18" charset="0"/>
                <a:cs typeface="Times New Roman" panose="02020603050405020304" pitchFamily="18" charset="0"/>
              </a:rPr>
              <a:t> mode)</a:t>
            </a:r>
            <a:endParaRPr lang="zh-TW" altLang="en-US" sz="2000"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flipV="1">
            <a:off x="2378365" y="5547169"/>
            <a:ext cx="1510645"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25631" y="4571327"/>
            <a:ext cx="2114853" cy="1015663"/>
          </a:xfrm>
          <a:prstGeom prst="rect">
            <a:avLst/>
          </a:prstGeom>
          <a:noFill/>
          <a:ln w="22225">
            <a:solidFill>
              <a:schemeClr val="tx1"/>
            </a:solidFill>
          </a:ln>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Couple of the two mode due to same propagation speed</a:t>
            </a:r>
            <a:endParaRPr lang="zh-TW" altLang="en-US" sz="20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2513341" y="5210226"/>
            <a:ext cx="1984917" cy="646331"/>
          </a:xfrm>
          <a:prstGeom prst="rect">
            <a:avLst/>
          </a:prstGeom>
          <a:noFill/>
        </p:spPr>
        <p:txBody>
          <a:bodyPr wrap="square" rtlCol="0">
            <a:spAutoFit/>
          </a:bodyPr>
          <a:lstStyle/>
          <a:p>
            <a:r>
              <a:rPr lang="en-US" altLang="zh-TW" dirty="0" err="1" smtClean="0"/>
              <a:t>Advective</a:t>
            </a:r>
            <a:r>
              <a:rPr lang="en-US" altLang="zh-TW" dirty="0" smtClean="0"/>
              <a:t> westward</a:t>
            </a:r>
            <a:endParaRPr lang="zh-TW" altLang="en-US" dirty="0"/>
          </a:p>
        </p:txBody>
      </p:sp>
      <p:sp>
        <p:nvSpPr>
          <p:cNvPr id="12" name="TextBox 11"/>
          <p:cNvSpPr txBox="1"/>
          <p:nvPr/>
        </p:nvSpPr>
        <p:spPr>
          <a:xfrm>
            <a:off x="2533932" y="3924996"/>
            <a:ext cx="1984917" cy="646331"/>
          </a:xfrm>
          <a:prstGeom prst="rect">
            <a:avLst/>
          </a:prstGeom>
          <a:noFill/>
        </p:spPr>
        <p:txBody>
          <a:bodyPr wrap="square" rtlCol="0">
            <a:spAutoFit/>
          </a:bodyPr>
          <a:lstStyle/>
          <a:p>
            <a:r>
              <a:rPr lang="en-US" altLang="zh-TW" dirty="0" smtClean="0"/>
              <a:t>Westward propagation</a:t>
            </a:r>
            <a:endParaRPr lang="zh-TW" altLang="en-US" dirty="0"/>
          </a:p>
        </p:txBody>
      </p:sp>
      <p:cxnSp>
        <p:nvCxnSpPr>
          <p:cNvPr id="13" name="Straight Connector 12"/>
          <p:cNvCxnSpPr/>
          <p:nvPr/>
        </p:nvCxnSpPr>
        <p:spPr>
          <a:xfrm flipV="1">
            <a:off x="2371973" y="4258107"/>
            <a:ext cx="1510645"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82618" y="4241183"/>
            <a:ext cx="6392" cy="13059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82618" y="5082878"/>
            <a:ext cx="516328"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554977" y="5082878"/>
            <a:ext cx="516328"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83497" y="4728935"/>
            <a:ext cx="1851102" cy="707886"/>
          </a:xfrm>
          <a:prstGeom prst="rect">
            <a:avLst/>
          </a:prstGeom>
          <a:noFill/>
          <a:ln w="22225">
            <a:solidFill>
              <a:schemeClr val="tx1"/>
            </a:solidFill>
          </a:ln>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Planetary wave  instability</a:t>
            </a:r>
            <a:endParaRPr lang="zh-TW" altLang="en-US" sz="2000" dirty="0">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8934599" y="5082878"/>
            <a:ext cx="516328"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450928" y="4728935"/>
            <a:ext cx="2572460" cy="707886"/>
          </a:xfrm>
          <a:prstGeom prst="rect">
            <a:avLst/>
          </a:prstGeom>
          <a:noFill/>
          <a:ln w="22225">
            <a:solidFill>
              <a:schemeClr val="tx1"/>
            </a:solidFill>
          </a:ln>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Source for </a:t>
            </a:r>
            <a:r>
              <a:rPr lang="en-US" altLang="zh-TW" sz="2000" dirty="0" err="1" smtClean="0">
                <a:latin typeface="Times New Roman" panose="02020603050405020304" pitchFamily="18" charset="0"/>
                <a:cs typeface="Times New Roman" panose="02020603050405020304" pitchFamily="18" charset="0"/>
              </a:rPr>
              <a:t>interdecadal</a:t>
            </a:r>
            <a:r>
              <a:rPr lang="en-US" altLang="zh-TW" sz="2000" dirty="0" smtClean="0">
                <a:latin typeface="Times New Roman" panose="02020603050405020304" pitchFamily="18" charset="0"/>
                <a:cs typeface="Times New Roman" panose="02020603050405020304" pitchFamily="18" charset="0"/>
              </a:rPr>
              <a:t> variability</a:t>
            </a:r>
            <a:endParaRPr lang="zh-TW" altLang="en-US" sz="2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7790" y="5940933"/>
            <a:ext cx="11619918" cy="954107"/>
          </a:xfrm>
          <a:prstGeom prst="rect">
            <a:avLst/>
          </a:prstGeom>
          <a:noFill/>
        </p:spPr>
        <p:txBody>
          <a:bodyPr wrap="square" rtlCol="0">
            <a:spAutoFit/>
          </a:bodyPr>
          <a:lstStyle/>
          <a:p>
            <a:r>
              <a:rPr lang="en-US" altLang="zh-TW" sz="2800" dirty="0" smtClean="0">
                <a:latin typeface="Times New Roman" panose="02020603050405020304" pitchFamily="18" charset="0"/>
                <a:cs typeface="Times New Roman" panose="02020603050405020304" pitchFamily="18" charset="0"/>
              </a:rPr>
              <a:t>Planetary wave instability occurs in South-Western part of subtropical gyre </a:t>
            </a:r>
          </a:p>
          <a:p>
            <a:r>
              <a:rPr lang="en-US" altLang="zh-TW" sz="28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applied to subtropical region only</a:t>
            </a:r>
            <a:r>
              <a:rPr lang="en-US" altLang="zh-TW" sz="2800" dirty="0" smtClean="0">
                <a:solidFill>
                  <a:srgbClr val="FF0000"/>
                </a:solidFill>
                <a:latin typeface="Times New Roman" panose="02020603050405020304" pitchFamily="18" charset="0"/>
                <a:cs typeface="Times New Roman" panose="02020603050405020304" pitchFamily="18" charset="0"/>
              </a:rPr>
              <a:t> </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3"/>
          <a:stretch>
            <a:fillRect/>
          </a:stretch>
        </p:blipFill>
        <p:spPr>
          <a:xfrm>
            <a:off x="6206071" y="714873"/>
            <a:ext cx="5457056" cy="2386498"/>
          </a:xfrm>
          <a:prstGeom prst="rect">
            <a:avLst/>
          </a:prstGeom>
        </p:spPr>
      </p:pic>
    </p:spTree>
    <p:extLst>
      <p:ext uri="{BB962C8B-B14F-4D97-AF65-F5344CB8AC3E}">
        <p14:creationId xmlns:p14="http://schemas.microsoft.com/office/powerpoint/2010/main" val="3856461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1"/>
            <a:ext cx="11439126" cy="666802"/>
          </a:xfrm>
        </p:spPr>
        <p:txBody>
          <a:bodyPr>
            <a:normAutofit/>
          </a:bodyPr>
          <a:lstStyle/>
          <a:p>
            <a:pPr>
              <a:lnSpc>
                <a:spcPct val="100000"/>
              </a:lnSpc>
            </a:pPr>
            <a:r>
              <a:rPr lang="en-US" altLang="zh-TW" sz="3200" b="1" cap="none" dirty="0" smtClean="0">
                <a:latin typeface="Times New Roman" panose="02020603050405020304" pitchFamily="18" charset="0"/>
                <a:cs typeface="Times New Roman" panose="02020603050405020304" pitchFamily="18" charset="0"/>
              </a:rPr>
              <a:t>Role of ocean dynamics</a:t>
            </a:r>
            <a:endParaRPr lang="en-US" altLang="zh-TW" sz="3200" b="1" cap="none"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0" y="252110"/>
                <a:ext cx="12192000" cy="6396681"/>
              </a:xfrm>
            </p:spPr>
            <p:txBody>
              <a:bodyPr>
                <a:normAutofit/>
              </a:bodyPr>
              <a:lstStyle/>
              <a:p>
                <a:pPr marL="0" indent="0">
                  <a:lnSpc>
                    <a:spcPct val="100000"/>
                  </a:lnSpc>
                  <a:buNone/>
                </a:pPr>
                <a:endParaRPr lang="en-US" altLang="zh-TW" sz="3200" b="1" cap="none" dirty="0" smtClean="0">
                  <a:latin typeface="Times New Roman" panose="02020603050405020304" pitchFamily="18" charset="0"/>
                  <a:ea typeface="+mj-ea"/>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14:m>
                  <m:oMathPara xmlns:m="http://schemas.openxmlformats.org/officeDocument/2006/math">
                    <m:oMathParaPr>
                      <m:jc m:val="centerGroup"/>
                    </m:oMathParaPr>
                    <m:oMath xmlns:m="http://schemas.openxmlformats.org/officeDocument/2006/math">
                      <m:f>
                        <m:fPr>
                          <m:ctrlPr>
                            <a:rPr lang="en-US" altLang="zh-TW" sz="3600" i="1" smtClean="0">
                              <a:latin typeface="Cambria Math" panose="02040503050406030204" pitchFamily="18" charset="0"/>
                            </a:rPr>
                          </m:ctrlPr>
                        </m:fPr>
                        <m:num>
                          <m:r>
                            <a:rPr lang="en-US" altLang="zh-TW" sz="3600" b="0" i="1" smtClean="0">
                              <a:latin typeface="Cambria Math" panose="02040503050406030204" pitchFamily="18" charset="0"/>
                            </a:rPr>
                            <m:t>𝑑𝑇</m:t>
                          </m:r>
                          <m:r>
                            <a:rPr lang="en-US" altLang="zh-TW" sz="3600" b="0" i="1" smtClean="0">
                              <a:latin typeface="Cambria Math" panose="02040503050406030204" pitchFamily="18" charset="0"/>
                            </a:rPr>
                            <m:t>(</m:t>
                          </m:r>
                          <m:r>
                            <a:rPr lang="en-US" altLang="zh-TW" sz="3600" b="0" i="1" smtClean="0">
                              <a:latin typeface="Cambria Math" panose="02040503050406030204" pitchFamily="18" charset="0"/>
                            </a:rPr>
                            <m:t>𝑡</m:t>
                          </m:r>
                          <m:r>
                            <a:rPr lang="en-US" altLang="zh-TW" sz="3600" b="0" i="1" smtClean="0">
                              <a:latin typeface="Cambria Math" panose="02040503050406030204" pitchFamily="18" charset="0"/>
                            </a:rPr>
                            <m:t>)</m:t>
                          </m:r>
                        </m:num>
                        <m:den>
                          <m:r>
                            <a:rPr lang="en-US" altLang="zh-TW" sz="3600" b="0" i="1" smtClean="0">
                              <a:latin typeface="Cambria Math" panose="02040503050406030204" pitchFamily="18" charset="0"/>
                            </a:rPr>
                            <m:t>𝑑𝑡</m:t>
                          </m:r>
                        </m:den>
                      </m:f>
                      <m:r>
                        <a:rPr lang="en-US" altLang="zh-TW" sz="3600" b="0" i="1" smtClean="0">
                          <a:latin typeface="Cambria Math" panose="02040503050406030204" pitchFamily="18" charset="0"/>
                        </a:rPr>
                        <m:t>=</m:t>
                      </m:r>
                      <m:r>
                        <a:rPr lang="en-US" altLang="zh-TW" sz="3600" b="0" i="1" smtClean="0">
                          <a:latin typeface="Cambria Math" panose="02040503050406030204" pitchFamily="18" charset="0"/>
                        </a:rPr>
                        <m:t>𝑎𝑇</m:t>
                      </m:r>
                      <m:d>
                        <m:dPr>
                          <m:ctrlPr>
                            <a:rPr lang="en-US" altLang="zh-TW" sz="3600" b="0" i="1" smtClean="0">
                              <a:latin typeface="Cambria Math" panose="02040503050406030204" pitchFamily="18" charset="0"/>
                            </a:rPr>
                          </m:ctrlPr>
                        </m:dPr>
                        <m:e>
                          <m:r>
                            <a:rPr lang="en-US" altLang="zh-TW" sz="3600" b="0" i="1" smtClean="0">
                              <a:latin typeface="Cambria Math" panose="02040503050406030204" pitchFamily="18" charset="0"/>
                            </a:rPr>
                            <m:t>𝑡</m:t>
                          </m:r>
                        </m:e>
                      </m:d>
                      <m:r>
                        <a:rPr lang="en-US" altLang="zh-TW" sz="3600" b="0" i="1" smtClean="0">
                          <a:latin typeface="Cambria Math" panose="02040503050406030204" pitchFamily="18" charset="0"/>
                        </a:rPr>
                        <m:t>−</m:t>
                      </m:r>
                      <m:r>
                        <a:rPr lang="en-US" altLang="zh-TW" sz="3600" b="0" i="1" smtClean="0">
                          <a:latin typeface="Cambria Math" panose="02040503050406030204" pitchFamily="18" charset="0"/>
                        </a:rPr>
                        <m:t>𝑏𝑇</m:t>
                      </m:r>
                      <m:d>
                        <m:dPr>
                          <m:ctrlPr>
                            <a:rPr lang="en-US" altLang="zh-TW" sz="3600" b="0" i="1" smtClean="0">
                              <a:latin typeface="Cambria Math" panose="02040503050406030204" pitchFamily="18" charset="0"/>
                            </a:rPr>
                          </m:ctrlPr>
                        </m:dPr>
                        <m:e>
                          <m:r>
                            <a:rPr lang="en-US" altLang="zh-TW" sz="3600" b="0" i="1" smtClean="0">
                              <a:latin typeface="Cambria Math" panose="02040503050406030204" pitchFamily="18" charset="0"/>
                            </a:rPr>
                            <m:t>𝑡</m:t>
                          </m:r>
                          <m:r>
                            <a:rPr lang="en-US" altLang="zh-TW" sz="3600" b="0" i="1" smtClean="0">
                              <a:latin typeface="Cambria Math" panose="02040503050406030204" pitchFamily="18" charset="0"/>
                            </a:rPr>
                            <m:t>−</m:t>
                          </m:r>
                          <m:r>
                            <a:rPr lang="zh-TW" altLang="en-US" sz="3600" b="0" i="1" smtClean="0">
                              <a:latin typeface="Cambria Math" panose="02040503050406030204" pitchFamily="18" charset="0"/>
                            </a:rPr>
                            <m:t>𝛿</m:t>
                          </m:r>
                        </m:e>
                      </m:d>
                      <m:r>
                        <a:rPr lang="en-US" altLang="zh-TW" sz="3600" b="0" i="1" smtClean="0">
                          <a:latin typeface="Cambria Math" panose="02040503050406030204" pitchFamily="18" charset="0"/>
                        </a:rPr>
                        <m:t>−</m:t>
                      </m:r>
                      <m:r>
                        <a:rPr lang="en-US" altLang="zh-TW" sz="3600" b="0" i="1" smtClean="0">
                          <a:latin typeface="Cambria Math" panose="02040503050406030204" pitchFamily="18" charset="0"/>
                        </a:rPr>
                        <m:t>𝑔</m:t>
                      </m:r>
                      <m:sSup>
                        <m:sSupPr>
                          <m:ctrlPr>
                            <a:rPr lang="en-US" altLang="zh-TW" sz="3600" i="1" smtClean="0">
                              <a:latin typeface="Cambria Math" panose="02040503050406030204" pitchFamily="18" charset="0"/>
                            </a:rPr>
                          </m:ctrlPr>
                        </m:sSupPr>
                        <m:e>
                          <m:r>
                            <a:rPr lang="en-US" altLang="zh-TW" sz="3600" b="0" i="1" smtClean="0">
                              <a:latin typeface="Cambria Math" panose="02040503050406030204" pitchFamily="18" charset="0"/>
                            </a:rPr>
                            <m:t>𝑇</m:t>
                          </m:r>
                        </m:e>
                        <m:sup>
                          <m:r>
                            <a:rPr lang="en-US" altLang="zh-TW" sz="3600" b="0" i="1" smtClean="0">
                              <a:latin typeface="Cambria Math" panose="02040503050406030204" pitchFamily="18" charset="0"/>
                            </a:rPr>
                            <m:t>3</m:t>
                          </m:r>
                        </m:sup>
                      </m:sSup>
                      <m:r>
                        <a:rPr lang="en-US" altLang="zh-TW" sz="3600" b="0" i="1" smtClean="0">
                          <a:latin typeface="Cambria Math" panose="02040503050406030204" pitchFamily="18" charset="0"/>
                        </a:rPr>
                        <m:t>(</m:t>
                      </m:r>
                      <m:r>
                        <a:rPr lang="en-US" altLang="zh-TW" sz="3600" b="0" i="1" smtClean="0">
                          <a:latin typeface="Cambria Math" panose="02040503050406030204" pitchFamily="18" charset="0"/>
                        </a:rPr>
                        <m:t>𝑡</m:t>
                      </m:r>
                      <m:r>
                        <a:rPr lang="en-US" altLang="zh-TW" sz="3600" b="0" i="1" smtClean="0">
                          <a:latin typeface="Cambria Math" panose="02040503050406030204" pitchFamily="18" charset="0"/>
                        </a:rPr>
                        <m:t>)</m:t>
                      </m:r>
                    </m:oMath>
                  </m:oMathPara>
                </a14:m>
                <a:endParaRPr lang="zh-TW" altLang="en-US" sz="3600"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0" y="252110"/>
                <a:ext cx="12192000" cy="6396681"/>
              </a:xfrm>
              <a:blipFill rotWithShape="0">
                <a:blip r:embed="rId3"/>
                <a:stretch>
                  <a:fillRect/>
                </a:stretch>
              </a:blipFill>
            </p:spPr>
            <p:txBody>
              <a:bodyPr/>
              <a:lstStyle/>
              <a:p>
                <a:r>
                  <a:rPr lang="zh-TW" altLang="en-US">
                    <a:noFill/>
                  </a:rPr>
                  <a:t> </a:t>
                </a:r>
              </a:p>
            </p:txBody>
          </p:sp>
        </mc:Fallback>
      </mc:AlternateContent>
      <p:sp>
        <p:nvSpPr>
          <p:cNvPr id="6" name="TextBox 5"/>
          <p:cNvSpPr txBox="1"/>
          <p:nvPr/>
        </p:nvSpPr>
        <p:spPr>
          <a:xfrm>
            <a:off x="3964286" y="5088070"/>
            <a:ext cx="2092712" cy="1200329"/>
          </a:xfrm>
          <a:prstGeom prst="rect">
            <a:avLst/>
          </a:prstGeom>
          <a:noFill/>
        </p:spPr>
        <p:txBody>
          <a:bodyPr wrap="square" rtlCol="0">
            <a:spAutoFit/>
          </a:bodyPr>
          <a:lstStyle/>
          <a:p>
            <a:r>
              <a:rPr lang="en-US" altLang="zh-TW" sz="2400" dirty="0" smtClean="0">
                <a:latin typeface="Times New Roman" panose="02020603050405020304" pitchFamily="18" charset="0"/>
                <a:cs typeface="Times New Roman" panose="02020603050405020304" pitchFamily="18" charset="0"/>
              </a:rPr>
              <a:t>Positive ocean-atmosphere feedback</a:t>
            </a:r>
            <a:endParaRPr lang="zh-TW" alt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56998" y="5077083"/>
            <a:ext cx="1933664" cy="1200329"/>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Delayed negative feedback</a:t>
            </a:r>
            <a:endParaRPr lang="zh-TW" alt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242042" y="5077083"/>
            <a:ext cx="1802330" cy="830997"/>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All nonlinear effects</a:t>
            </a:r>
            <a:endParaRPr lang="zh-TW" altLang="en-US" sz="24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4914" y="3733518"/>
            <a:ext cx="10214517" cy="523220"/>
          </a:xfrm>
          <a:prstGeom prst="rect">
            <a:avLst/>
          </a:prstGeom>
          <a:noFill/>
        </p:spPr>
        <p:txBody>
          <a:bodyPr wrap="square" rtlCol="0">
            <a:spAutoFit/>
          </a:bodyPr>
          <a:lstStyle/>
          <a:p>
            <a:r>
              <a:rPr lang="en-US" altLang="zh-TW" sz="2800" b="1" dirty="0" smtClean="0">
                <a:latin typeface="Times New Roman" panose="02020603050405020304" pitchFamily="18" charset="0"/>
                <a:cs typeface="Times New Roman" panose="02020603050405020304" pitchFamily="18" charset="0"/>
              </a:rPr>
              <a:t>6. Positive </a:t>
            </a:r>
            <a:r>
              <a:rPr lang="en-US" altLang="zh-TW" sz="2800" b="1" dirty="0">
                <a:latin typeface="Times New Roman" panose="02020603050405020304" pitchFamily="18" charset="0"/>
                <a:cs typeface="Times New Roman" panose="02020603050405020304" pitchFamily="18" charset="0"/>
              </a:rPr>
              <a:t>ocean-atmosphere feedback and coupled instability</a:t>
            </a:r>
            <a:endParaRPr lang="zh-TW" altLang="en-US" sz="2800" b="1" dirty="0"/>
          </a:p>
        </p:txBody>
      </p:sp>
      <p:sp>
        <p:nvSpPr>
          <p:cNvPr id="9" name="TextBox 8"/>
          <p:cNvSpPr txBox="1"/>
          <p:nvPr/>
        </p:nvSpPr>
        <p:spPr>
          <a:xfrm>
            <a:off x="0" y="507155"/>
            <a:ext cx="10214517" cy="523220"/>
          </a:xfrm>
          <a:prstGeom prst="rect">
            <a:avLst/>
          </a:prstGeom>
          <a:noFill/>
        </p:spPr>
        <p:txBody>
          <a:bodyPr wrap="square" rtlCol="0">
            <a:spAutoFit/>
          </a:bodyPr>
          <a:lstStyle/>
          <a:p>
            <a:r>
              <a:rPr lang="en-US" altLang="zh-TW" sz="2800" b="1" dirty="0" smtClean="0">
                <a:latin typeface="Times New Roman" panose="02020603050405020304" pitchFamily="18" charset="0"/>
                <a:cs typeface="Times New Roman" panose="02020603050405020304" pitchFamily="18" charset="0"/>
              </a:rPr>
              <a:t>5. </a:t>
            </a:r>
            <a:r>
              <a:rPr lang="en-US" altLang="zh-TW" sz="2800" b="1" dirty="0" err="1" smtClean="0">
                <a:latin typeface="Times New Roman" panose="02020603050405020304" pitchFamily="18" charset="0"/>
                <a:cs typeface="Times New Roman" panose="02020603050405020304" pitchFamily="18" charset="0"/>
              </a:rPr>
              <a:t>Thermohaline</a:t>
            </a:r>
            <a:r>
              <a:rPr lang="en-US" altLang="zh-TW" sz="2800" b="1" dirty="0" smtClean="0">
                <a:latin typeface="Times New Roman" panose="02020603050405020304" pitchFamily="18" charset="0"/>
                <a:cs typeface="Times New Roman" panose="02020603050405020304" pitchFamily="18" charset="0"/>
              </a:rPr>
              <a:t> instability</a:t>
            </a:r>
            <a:endParaRPr lang="zh-TW" altLang="en-US" sz="2800" b="1" dirty="0"/>
          </a:p>
        </p:txBody>
      </p:sp>
      <p:sp>
        <p:nvSpPr>
          <p:cNvPr id="10" name="TextBox 9"/>
          <p:cNvSpPr txBox="1"/>
          <p:nvPr/>
        </p:nvSpPr>
        <p:spPr>
          <a:xfrm>
            <a:off x="383539" y="1139480"/>
            <a:ext cx="2515778" cy="1015663"/>
          </a:xfrm>
          <a:prstGeom prst="rect">
            <a:avLst/>
          </a:prstGeom>
          <a:noFill/>
          <a:ln w="22225">
            <a:solidFill>
              <a:schemeClr val="tx1"/>
            </a:solidFill>
          </a:ln>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Salinity transport </a:t>
            </a:r>
            <a:r>
              <a:rPr lang="en-US" altLang="zh-TW" sz="2000" dirty="0" err="1" smtClean="0">
                <a:latin typeface="Times New Roman" panose="02020603050405020304" pitchFamily="18" charset="0"/>
                <a:cs typeface="Times New Roman" panose="02020603050405020304" pitchFamily="18" charset="0"/>
              </a:rPr>
              <a:t>poleward</a:t>
            </a:r>
            <a:r>
              <a:rPr lang="en-US" altLang="zh-TW" sz="2000" dirty="0" smtClean="0">
                <a:latin typeface="Times New Roman" panose="02020603050405020304" pitchFamily="18" charset="0"/>
                <a:cs typeface="Times New Roman" panose="02020603050405020304" pitchFamily="18" charset="0"/>
              </a:rPr>
              <a:t> by overturning circulation</a:t>
            </a:r>
            <a:endParaRPr lang="zh-TW" altLang="en-US" sz="2000"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V="1">
            <a:off x="2899317" y="1647311"/>
            <a:ext cx="512956" cy="6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49444" y="1147800"/>
            <a:ext cx="2515778" cy="1015663"/>
          </a:xfrm>
          <a:prstGeom prst="rect">
            <a:avLst/>
          </a:prstGeom>
          <a:noFill/>
          <a:ln w="22225">
            <a:solidFill>
              <a:schemeClr val="tx1"/>
            </a:solidFill>
          </a:ln>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Increase high latitude density and convection</a:t>
            </a:r>
            <a:endParaRPr lang="zh-TW" altLang="en-US" sz="2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493727" y="1222232"/>
            <a:ext cx="1758175" cy="1015663"/>
          </a:xfrm>
          <a:prstGeom prst="rect">
            <a:avLst/>
          </a:prstGeom>
          <a:noFill/>
          <a:ln w="22225">
            <a:solidFill>
              <a:schemeClr val="tx1"/>
            </a:solidFill>
          </a:ln>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Strengthen overturning circulation</a:t>
            </a:r>
            <a:endParaRPr lang="zh-TW" altLang="en-US" sz="2000"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V="1">
            <a:off x="5980771" y="1645266"/>
            <a:ext cx="512956" cy="6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3539" y="2549481"/>
            <a:ext cx="2515778" cy="707886"/>
          </a:xfrm>
          <a:prstGeom prst="rect">
            <a:avLst/>
          </a:prstGeom>
          <a:noFill/>
          <a:ln w="22225">
            <a:solidFill>
              <a:schemeClr val="tx1"/>
            </a:solidFill>
          </a:ln>
        </p:spPr>
        <p:txBody>
          <a:bodyPr wrap="square" rtlCol="0">
            <a:spAutoFit/>
          </a:bodyPr>
          <a:lstStyle/>
          <a:p>
            <a:r>
              <a:rPr lang="en-US" altLang="zh-TW" sz="2000" dirty="0" err="1" smtClean="0">
                <a:latin typeface="Times New Roman" panose="02020603050405020304" pitchFamily="18" charset="0"/>
                <a:cs typeface="Times New Roman" panose="02020603050405020304" pitchFamily="18" charset="0"/>
              </a:rPr>
              <a:t>Subpolar</a:t>
            </a:r>
            <a:r>
              <a:rPr lang="en-US" altLang="zh-TW" sz="2000" dirty="0" smtClean="0">
                <a:latin typeface="Times New Roman" panose="02020603050405020304" pitchFamily="18" charset="0"/>
                <a:cs typeface="Times New Roman" panose="02020603050405020304" pitchFamily="18" charset="0"/>
              </a:rPr>
              <a:t> region  stratification</a:t>
            </a:r>
            <a:endParaRPr lang="zh-TW" altLang="en-US" sz="2000" dirty="0">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flipV="1">
            <a:off x="2896530" y="3008380"/>
            <a:ext cx="512956" cy="6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49444" y="2787633"/>
            <a:ext cx="2515778" cy="400110"/>
          </a:xfrm>
          <a:prstGeom prst="rect">
            <a:avLst/>
          </a:prstGeom>
          <a:noFill/>
          <a:ln w="22225">
            <a:solidFill>
              <a:schemeClr val="tx1"/>
            </a:solidFill>
          </a:ln>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Salinity variability</a:t>
            </a:r>
            <a:endParaRPr lang="zh-TW" altLang="en-US" sz="2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493726" y="2595527"/>
            <a:ext cx="1758175" cy="707886"/>
          </a:xfrm>
          <a:prstGeom prst="rect">
            <a:avLst/>
          </a:prstGeom>
          <a:noFill/>
          <a:ln w="22225">
            <a:solidFill>
              <a:schemeClr val="tx1"/>
            </a:solidFill>
          </a:ln>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Convective instability</a:t>
            </a:r>
            <a:endParaRPr lang="zh-TW" altLang="en-US" sz="2000" dirty="0">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flipV="1">
            <a:off x="5965222" y="3008380"/>
            <a:ext cx="512956" cy="6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7370955" y="2241704"/>
            <a:ext cx="1858" cy="36485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64857" y="2657010"/>
            <a:ext cx="1758175" cy="1015663"/>
          </a:xfrm>
          <a:prstGeom prst="rect">
            <a:avLst/>
          </a:prstGeom>
          <a:noFill/>
          <a:ln w="22225">
            <a:solidFill>
              <a:schemeClr val="tx1"/>
            </a:solidFill>
          </a:ln>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Excite </a:t>
            </a:r>
            <a:r>
              <a:rPr lang="en-US" altLang="zh-TW" sz="2000" dirty="0" err="1" smtClean="0">
                <a:latin typeface="Times New Roman" panose="02020603050405020304" pitchFamily="18" charset="0"/>
                <a:cs typeface="Times New Roman" panose="02020603050405020304" pitchFamily="18" charset="0"/>
              </a:rPr>
              <a:t>interdecadal</a:t>
            </a:r>
            <a:r>
              <a:rPr lang="en-US" altLang="zh-TW" sz="2000" dirty="0" smtClean="0">
                <a:latin typeface="Times New Roman" panose="02020603050405020304" pitchFamily="18" charset="0"/>
                <a:cs typeface="Times New Roman" panose="02020603050405020304" pitchFamily="18" charset="0"/>
              </a:rPr>
              <a:t> variability</a:t>
            </a:r>
            <a:endParaRPr lang="zh-TW" altLang="en-US" sz="2000" dirty="0">
              <a:latin typeface="Times New Roman" panose="02020603050405020304" pitchFamily="18" charset="0"/>
              <a:cs typeface="Times New Roman" panose="02020603050405020304" pitchFamily="18" charset="0"/>
            </a:endParaRPr>
          </a:p>
        </p:txBody>
      </p:sp>
      <p:cxnSp>
        <p:nvCxnSpPr>
          <p:cNvPr id="30" name="Straight Arrow Connector 29"/>
          <p:cNvCxnSpPr/>
          <p:nvPr/>
        </p:nvCxnSpPr>
        <p:spPr>
          <a:xfrm flipV="1">
            <a:off x="8251901" y="2993072"/>
            <a:ext cx="512956" cy="69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527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1439126" cy="461319"/>
          </a:xfrm>
        </p:spPr>
        <p:txBody>
          <a:bodyPr>
            <a:normAutofit fontScale="90000"/>
          </a:bodyPr>
          <a:lstStyle/>
          <a:p>
            <a:pPr>
              <a:lnSpc>
                <a:spcPct val="100000"/>
              </a:lnSpc>
            </a:pPr>
            <a:r>
              <a:rPr lang="en-US" altLang="zh-TW" b="1" cap="none" dirty="0" smtClean="0">
                <a:latin typeface="Times New Roman" panose="02020603050405020304" pitchFamily="18" charset="0"/>
                <a:cs typeface="Times New Roman" panose="02020603050405020304" pitchFamily="18" charset="0"/>
              </a:rPr>
              <a:t>Tropical origin for the North Pacific </a:t>
            </a:r>
            <a:r>
              <a:rPr lang="en-US" altLang="zh-TW" b="1" cap="none" dirty="0" err="1" smtClean="0">
                <a:latin typeface="Times New Roman" panose="02020603050405020304" pitchFamily="18" charset="0"/>
                <a:cs typeface="Times New Roman" panose="02020603050405020304" pitchFamily="18" charset="0"/>
              </a:rPr>
              <a:t>interdecadal</a:t>
            </a:r>
            <a:r>
              <a:rPr lang="en-US" altLang="zh-TW" b="1" cap="none" dirty="0" smtClean="0">
                <a:latin typeface="Times New Roman" panose="02020603050405020304" pitchFamily="18" charset="0"/>
                <a:cs typeface="Times New Roman" panose="02020603050405020304" pitchFamily="18" charset="0"/>
              </a:rPr>
              <a:t> variability</a:t>
            </a:r>
            <a:endParaRPr lang="en-US" altLang="zh-TW"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0" y="461318"/>
            <a:ext cx="12192000" cy="6396681"/>
          </a:xfrm>
        </p:spPr>
        <p:txBody>
          <a:bodyPr>
            <a:normAutofit/>
          </a:bodyPr>
          <a:lstStyle/>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656083" y="494870"/>
            <a:ext cx="5067300" cy="619125"/>
          </a:xfrm>
          <a:prstGeom prst="rect">
            <a:avLst/>
          </a:prstGeom>
        </p:spPr>
      </p:pic>
      <p:pic>
        <p:nvPicPr>
          <p:cNvPr id="5" name="Picture 4"/>
          <p:cNvPicPr>
            <a:picLocks noChangeAspect="1"/>
          </p:cNvPicPr>
          <p:nvPr/>
        </p:nvPicPr>
        <p:blipFill>
          <a:blip r:embed="rId4"/>
          <a:stretch>
            <a:fillRect/>
          </a:stretch>
        </p:blipFill>
        <p:spPr>
          <a:xfrm>
            <a:off x="207226" y="1652804"/>
            <a:ext cx="8972550" cy="4109117"/>
          </a:xfrm>
          <a:prstGeom prst="rect">
            <a:avLst/>
          </a:prstGeom>
        </p:spPr>
      </p:pic>
      <p:sp>
        <p:nvSpPr>
          <p:cNvPr id="6" name="TextBox 5"/>
          <p:cNvSpPr txBox="1"/>
          <p:nvPr/>
        </p:nvSpPr>
        <p:spPr>
          <a:xfrm>
            <a:off x="9723383" y="655503"/>
            <a:ext cx="2409824" cy="369332"/>
          </a:xfrm>
          <a:prstGeom prst="rect">
            <a:avLst/>
          </a:prstGeom>
          <a:noFill/>
        </p:spPr>
        <p:txBody>
          <a:bodyPr wrap="square" rtlCol="0">
            <a:spAutoFit/>
          </a:bodyPr>
          <a:lstStyle/>
          <a:p>
            <a:r>
              <a:rPr lang="en-US" altLang="zh-TW" dirty="0"/>
              <a:t>(</a:t>
            </a:r>
            <a:r>
              <a:rPr lang="en-US" altLang="zh-TW" dirty="0" smtClean="0"/>
              <a:t>Newman </a:t>
            </a:r>
            <a:r>
              <a:rPr lang="en-US" altLang="zh-TW" dirty="0"/>
              <a:t>et al. </a:t>
            </a:r>
            <a:r>
              <a:rPr lang="en-US" altLang="zh-TW" dirty="0" smtClean="0"/>
              <a:t>2003</a:t>
            </a:r>
            <a:r>
              <a:rPr lang="en-US" altLang="zh-TW" dirty="0"/>
              <a:t>)</a:t>
            </a:r>
            <a:endParaRPr lang="zh-TW" altLang="en-US" dirty="0"/>
          </a:p>
        </p:txBody>
      </p:sp>
      <p:sp>
        <p:nvSpPr>
          <p:cNvPr id="7" name="TextBox 6"/>
          <p:cNvSpPr txBox="1"/>
          <p:nvPr/>
        </p:nvSpPr>
        <p:spPr>
          <a:xfrm>
            <a:off x="0" y="1118782"/>
            <a:ext cx="12191999" cy="461665"/>
          </a:xfrm>
          <a:prstGeom prst="rect">
            <a:avLst/>
          </a:prstGeom>
          <a:noFill/>
        </p:spPr>
        <p:txBody>
          <a:bodyPr wrap="square" rtlCol="0">
            <a:spAutoFit/>
          </a:bodyPr>
          <a:lstStyle/>
          <a:p>
            <a:r>
              <a:rPr lang="en-US" altLang="zh-TW" sz="2400" b="1" dirty="0" smtClean="0">
                <a:solidFill>
                  <a:srgbClr val="FF0000"/>
                </a:solidFill>
                <a:latin typeface="Times New Roman" panose="02020603050405020304" pitchFamily="18" charset="0"/>
                <a:cs typeface="Times New Roman" panose="02020603050405020304" pitchFamily="18" charset="0"/>
              </a:rPr>
              <a:t>NP </a:t>
            </a:r>
            <a:r>
              <a:rPr lang="en-US" altLang="zh-TW" sz="2400" b="1" dirty="0" err="1" smtClean="0">
                <a:solidFill>
                  <a:srgbClr val="FF0000"/>
                </a:solidFill>
                <a:latin typeface="Times New Roman" panose="02020603050405020304" pitchFamily="18" charset="0"/>
                <a:cs typeface="Times New Roman" panose="02020603050405020304" pitchFamily="18" charset="0"/>
              </a:rPr>
              <a:t>interdecadal</a:t>
            </a:r>
            <a:r>
              <a:rPr lang="en-US" altLang="zh-TW" sz="2400" b="1" dirty="0" smtClean="0">
                <a:solidFill>
                  <a:srgbClr val="FF0000"/>
                </a:solidFill>
                <a:latin typeface="Times New Roman" panose="02020603050405020304" pitchFamily="18" charset="0"/>
                <a:cs typeface="Times New Roman" panose="02020603050405020304" pitchFamily="18" charset="0"/>
              </a:rPr>
              <a:t> variability </a:t>
            </a:r>
            <a:r>
              <a:rPr lang="en-US" altLang="zh-TW" sz="2400" b="1" dirty="0" smtClean="0">
                <a:latin typeface="Times New Roman" panose="02020603050405020304" pitchFamily="18" charset="0"/>
                <a:cs typeface="Times New Roman" panose="02020603050405020304" pitchFamily="18" charset="0"/>
              </a:rPr>
              <a:t>= Local stochastic climate model + Remote forcing of ENSO</a:t>
            </a:r>
            <a:endParaRPr lang="zh-TW" altLang="en-US" sz="2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73435" y="604377"/>
            <a:ext cx="4182648" cy="400110"/>
          </a:xfrm>
          <a:prstGeom prst="rect">
            <a:avLst/>
          </a:prstGeom>
          <a:noFill/>
        </p:spPr>
        <p:txBody>
          <a:bodyPr wrap="square" rtlCol="0">
            <a:spAutoFit/>
          </a:bodyPr>
          <a:lstStyle/>
          <a:p>
            <a:r>
              <a:rPr lang="en-US" altLang="zh-TW" sz="2000" b="1" dirty="0" smtClean="0">
                <a:latin typeface="Times New Roman" panose="02020603050405020304" pitchFamily="18" charset="0"/>
                <a:cs typeface="Times New Roman" panose="02020603050405020304" pitchFamily="18" charset="0"/>
              </a:rPr>
              <a:t>NP SST Variability Statistical Model:</a:t>
            </a:r>
            <a:endParaRPr lang="zh-TW" altLang="en-US" sz="20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9387001" y="2829441"/>
            <a:ext cx="3082587" cy="1846659"/>
          </a:xfrm>
          <a:prstGeom prst="rect">
            <a:avLst/>
          </a:prstGeom>
          <a:noFill/>
        </p:spPr>
        <p:txBody>
          <a:bodyPr wrap="square" rtlCol="0">
            <a:spAutoFit/>
          </a:bodyPr>
          <a:lstStyle/>
          <a:p>
            <a:r>
              <a:rPr lang="en-US" altLang="zh-TW" sz="2400" b="1" dirty="0" smtClean="0">
                <a:latin typeface="Times New Roman" panose="02020603050405020304" pitchFamily="18" charset="0"/>
                <a:cs typeface="Times New Roman" panose="02020603050405020304" pitchFamily="18" charset="0"/>
              </a:rPr>
              <a:t>PDO index: </a:t>
            </a:r>
          </a:p>
          <a:p>
            <a:r>
              <a:rPr lang="en-US" altLang="zh-TW" sz="2400" b="1" dirty="0">
                <a:latin typeface="Times New Roman" panose="02020603050405020304" pitchFamily="18" charset="0"/>
                <a:cs typeface="Times New Roman" panose="02020603050405020304" pitchFamily="18" charset="0"/>
              </a:rPr>
              <a:t> </a:t>
            </a:r>
            <a:r>
              <a:rPr lang="en-US" altLang="zh-TW" sz="2400" b="1" dirty="0" smtClean="0">
                <a:latin typeface="Times New Roman" panose="02020603050405020304" pitchFamily="18" charset="0"/>
                <a:cs typeface="Times New Roman" panose="02020603050405020304" pitchFamily="18" charset="0"/>
              </a:rPr>
              <a:t>   &gt;</a:t>
            </a:r>
            <a:r>
              <a:rPr lang="en-US" altLang="zh-TW" sz="2400" dirty="0" smtClean="0">
                <a:latin typeface="Times New Roman" panose="02020603050405020304" pitchFamily="18" charset="0"/>
                <a:cs typeface="Times New Roman" panose="02020603050405020304" pitchFamily="18" charset="0"/>
              </a:rPr>
              <a:t>20N</a:t>
            </a:r>
          </a:p>
          <a:p>
            <a:r>
              <a:rPr lang="en-US" altLang="zh-TW" sz="2400" b="1" dirty="0" smtClean="0">
                <a:latin typeface="Times New Roman" panose="02020603050405020304" pitchFamily="18" charset="0"/>
                <a:cs typeface="Times New Roman" panose="02020603050405020304" pitchFamily="18" charset="0"/>
              </a:rPr>
              <a:t>ENSO index</a:t>
            </a:r>
            <a:r>
              <a:rPr lang="en-US" altLang="zh-TW" sz="2400" dirty="0" smtClean="0">
                <a:latin typeface="Times New Roman" panose="02020603050405020304" pitchFamily="18" charset="0"/>
                <a:cs typeface="Times New Roman" panose="02020603050405020304" pitchFamily="18" charset="0"/>
              </a:rPr>
              <a:t>: </a:t>
            </a:r>
          </a:p>
          <a:p>
            <a:r>
              <a:rPr lang="en-US" altLang="zh-TW" sz="2400" dirty="0" smtClean="0">
                <a:latin typeface="Times New Roman" panose="02020603050405020304" pitchFamily="18" charset="0"/>
                <a:cs typeface="Times New Roman" panose="02020603050405020304" pitchFamily="18" charset="0"/>
              </a:rPr>
              <a:t>20N-20S, 120E-60W</a:t>
            </a:r>
          </a:p>
          <a:p>
            <a:endParaRPr lang="zh-TW" altLang="en-US" dirty="0"/>
          </a:p>
        </p:txBody>
      </p:sp>
      <p:sp>
        <p:nvSpPr>
          <p:cNvPr id="10" name="Oval 9"/>
          <p:cNvSpPr/>
          <p:nvPr/>
        </p:nvSpPr>
        <p:spPr>
          <a:xfrm>
            <a:off x="7931160" y="1004487"/>
            <a:ext cx="3700008" cy="6667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TextBox 10"/>
          <p:cNvSpPr txBox="1"/>
          <p:nvPr/>
        </p:nvSpPr>
        <p:spPr>
          <a:xfrm>
            <a:off x="9142358" y="1654377"/>
            <a:ext cx="3172442" cy="461665"/>
          </a:xfrm>
          <a:prstGeom prst="rect">
            <a:avLst/>
          </a:prstGeom>
          <a:noFill/>
        </p:spPr>
        <p:txBody>
          <a:bodyPr wrap="square" rtlCol="0">
            <a:spAutoFit/>
          </a:bodyPr>
          <a:lstStyle/>
          <a:p>
            <a:r>
              <a:rPr lang="en-US" altLang="zh-TW" sz="2400" b="1" dirty="0" smtClean="0">
                <a:solidFill>
                  <a:srgbClr val="FF0000"/>
                </a:solidFill>
                <a:latin typeface="Times New Roman" panose="02020603050405020304" pitchFamily="18" charset="0"/>
                <a:cs typeface="Times New Roman" panose="02020603050405020304" pitchFamily="18" charset="0"/>
              </a:rPr>
              <a:t>Tropical origin</a:t>
            </a:r>
            <a:endParaRPr lang="zh-TW"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1401" y="6160373"/>
            <a:ext cx="12191999" cy="461665"/>
          </a:xfrm>
          <a:prstGeom prst="rect">
            <a:avLst/>
          </a:prstGeom>
          <a:noFill/>
        </p:spPr>
        <p:txBody>
          <a:bodyPr wrap="square" rtlCol="0">
            <a:spAutoFit/>
          </a:bodyPr>
          <a:lstStyle/>
          <a:p>
            <a:r>
              <a:rPr lang="en-US" altLang="zh-TW" sz="2400" b="1" dirty="0" smtClean="0">
                <a:solidFill>
                  <a:srgbClr val="FF0000"/>
                </a:solidFill>
                <a:latin typeface="Times New Roman" panose="02020603050405020304" pitchFamily="18" charset="0"/>
                <a:cs typeface="Times New Roman" panose="02020603050405020304" pitchFamily="18" charset="0"/>
              </a:rPr>
              <a:t>Tropical PDV</a:t>
            </a:r>
            <a:r>
              <a:rPr lang="en-US" altLang="zh-TW" sz="2400" b="1" dirty="0" smtClean="0">
                <a:latin typeface="Times New Roman" panose="02020603050405020304" pitchFamily="18" charset="0"/>
                <a:cs typeface="Times New Roman" panose="02020603050405020304" pitchFamily="18" charset="0"/>
              </a:rPr>
              <a:t>= random changes in ENSO, higher </a:t>
            </a:r>
            <a:r>
              <a:rPr lang="en-US" altLang="zh-TW" sz="2400" b="1" dirty="0" err="1" smtClean="0">
                <a:latin typeface="Times New Roman" panose="02020603050405020304" pitchFamily="18" charset="0"/>
                <a:cs typeface="Times New Roman" panose="02020603050405020304" pitchFamily="18" charset="0"/>
              </a:rPr>
              <a:t>baroclinic</a:t>
            </a:r>
            <a:r>
              <a:rPr lang="en-US" altLang="zh-TW" sz="2400" b="1" dirty="0" smtClean="0">
                <a:latin typeface="Times New Roman" panose="02020603050405020304" pitchFamily="18" charset="0"/>
                <a:cs typeface="Times New Roman" panose="02020603050405020304" pitchFamily="18" charset="0"/>
              </a:rPr>
              <a:t> modes of equatorial waves</a:t>
            </a:r>
            <a:endParaRPr lang="zh-TW"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115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461318"/>
            <a:ext cx="12192000" cy="6727758"/>
          </a:xfrm>
        </p:spPr>
        <p:txBody>
          <a:bodyPr>
            <a:normAutofit/>
          </a:bodyPr>
          <a:lstStyle/>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60081" y="2132142"/>
            <a:ext cx="6498897" cy="4725858"/>
          </a:xfrm>
          <a:prstGeom prst="rect">
            <a:avLst/>
          </a:prstGeom>
        </p:spPr>
      </p:pic>
      <p:sp>
        <p:nvSpPr>
          <p:cNvPr id="9" name="TextBox 8"/>
          <p:cNvSpPr txBox="1"/>
          <p:nvPr/>
        </p:nvSpPr>
        <p:spPr>
          <a:xfrm>
            <a:off x="5878679" y="6433321"/>
            <a:ext cx="2610363" cy="369332"/>
          </a:xfrm>
          <a:prstGeom prst="rect">
            <a:avLst/>
          </a:prstGeom>
          <a:noFill/>
        </p:spPr>
        <p:txBody>
          <a:bodyPr wrap="square" rtlCol="0">
            <a:spAutoFit/>
          </a:bodyPr>
          <a:lstStyle/>
          <a:p>
            <a:r>
              <a:rPr lang="en-US" altLang="zh-TW" dirty="0" smtClean="0"/>
              <a:t>(</a:t>
            </a:r>
            <a:r>
              <a:rPr lang="en-US" altLang="zh-TW" dirty="0" err="1"/>
              <a:t>Gu</a:t>
            </a:r>
            <a:r>
              <a:rPr lang="en-US" altLang="zh-TW" dirty="0"/>
              <a:t> and Philander </a:t>
            </a:r>
            <a:r>
              <a:rPr lang="en-US" altLang="zh-TW" dirty="0" smtClean="0"/>
              <a:t>1997</a:t>
            </a:r>
            <a:r>
              <a:rPr lang="en-US" altLang="zh-TW" dirty="0"/>
              <a:t>) </a:t>
            </a:r>
            <a:endParaRPr lang="zh-TW" altLang="en-US" dirty="0"/>
          </a:p>
        </p:txBody>
      </p:sp>
      <p:pic>
        <p:nvPicPr>
          <p:cNvPr id="10" name="Picture 9"/>
          <p:cNvPicPr>
            <a:picLocks noChangeAspect="1"/>
          </p:cNvPicPr>
          <p:nvPr/>
        </p:nvPicPr>
        <p:blipFill>
          <a:blip r:embed="rId4"/>
          <a:stretch>
            <a:fillRect/>
          </a:stretch>
        </p:blipFill>
        <p:spPr>
          <a:xfrm>
            <a:off x="2237479" y="401785"/>
            <a:ext cx="7163532" cy="952391"/>
          </a:xfrm>
          <a:prstGeom prst="rect">
            <a:avLst/>
          </a:prstGeom>
        </p:spPr>
      </p:pic>
      <p:sp>
        <p:nvSpPr>
          <p:cNvPr id="11" name="Rectangle 10"/>
          <p:cNvSpPr/>
          <p:nvPr/>
        </p:nvSpPr>
        <p:spPr>
          <a:xfrm>
            <a:off x="7784979" y="1239072"/>
            <a:ext cx="2078454" cy="369332"/>
          </a:xfrm>
          <a:prstGeom prst="rect">
            <a:avLst/>
          </a:prstGeom>
        </p:spPr>
        <p:txBody>
          <a:bodyPr wrap="none">
            <a:spAutoFit/>
          </a:bodyPr>
          <a:lstStyle/>
          <a:p>
            <a:r>
              <a:rPr lang="en-US" altLang="zh-TW" dirty="0">
                <a:latin typeface="Times New Roman" panose="02020603050405020304" pitchFamily="18" charset="0"/>
                <a:cs typeface="Times New Roman" panose="02020603050405020304" pitchFamily="18" charset="0"/>
              </a:rPr>
              <a:t>All nonlinear effects</a:t>
            </a:r>
            <a:endParaRPr lang="zh-TW" altLang="en-US" dirty="0">
              <a:latin typeface="Times New Roman" panose="02020603050405020304" pitchFamily="18" charset="0"/>
              <a:cs typeface="Times New Roman" panose="02020603050405020304" pitchFamily="18" charset="0"/>
            </a:endParaRPr>
          </a:p>
        </p:txBody>
      </p:sp>
      <p:sp>
        <p:nvSpPr>
          <p:cNvPr id="12" name="Rectangle 11"/>
          <p:cNvSpPr/>
          <p:nvPr/>
        </p:nvSpPr>
        <p:spPr>
          <a:xfrm>
            <a:off x="3704844" y="1164555"/>
            <a:ext cx="2224539" cy="923330"/>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Positive </a:t>
            </a:r>
            <a:r>
              <a:rPr lang="en-US" altLang="zh-TW" dirty="0" err="1" smtClean="0">
                <a:latin typeface="Times New Roman" panose="02020603050405020304" pitchFamily="18" charset="0"/>
                <a:cs typeface="Times New Roman" panose="02020603050405020304" pitchFamily="18" charset="0"/>
              </a:rPr>
              <a:t>Bjerknes</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feedback </a:t>
            </a:r>
            <a:r>
              <a:rPr lang="en-US" altLang="zh-TW" dirty="0" smtClean="0">
                <a:latin typeface="Times New Roman" panose="02020603050405020304" pitchFamily="18" charset="0"/>
                <a:cs typeface="Times New Roman" panose="02020603050405020304" pitchFamily="18" charset="0"/>
              </a:rPr>
              <a:t>in </a:t>
            </a:r>
            <a:r>
              <a:rPr lang="en-US" altLang="zh-TW" dirty="0">
                <a:latin typeface="Times New Roman" panose="02020603050405020304" pitchFamily="18" charset="0"/>
                <a:cs typeface="Times New Roman" panose="02020603050405020304" pitchFamily="18" charset="0"/>
              </a:rPr>
              <a:t>the equatorial Pacific</a:t>
            </a:r>
            <a:endParaRPr lang="zh-TW" altLang="en-US" dirty="0">
              <a:latin typeface="Times New Roman" panose="02020603050405020304" pitchFamily="18" charset="0"/>
              <a:cs typeface="Times New Roman" panose="02020603050405020304" pitchFamily="18" charset="0"/>
            </a:endParaRPr>
          </a:p>
        </p:txBody>
      </p:sp>
      <p:sp>
        <p:nvSpPr>
          <p:cNvPr id="13" name="Rectangle 12"/>
          <p:cNvSpPr/>
          <p:nvPr/>
        </p:nvSpPr>
        <p:spPr>
          <a:xfrm>
            <a:off x="5819245" y="1172711"/>
            <a:ext cx="2224539" cy="646331"/>
          </a:xfrm>
          <a:prstGeom prst="rect">
            <a:avLst/>
          </a:prstGeom>
        </p:spPr>
        <p:txBody>
          <a:bodyPr wrap="square">
            <a:spAutoFit/>
          </a:bodyPr>
          <a:lstStyle/>
          <a:p>
            <a:r>
              <a:rPr lang="en-US" altLang="zh-TW" dirty="0" smtClean="0">
                <a:latin typeface="Times New Roman" panose="02020603050405020304" pitchFamily="18" charset="0"/>
                <a:cs typeface="Times New Roman" panose="02020603050405020304" pitchFamily="18" charset="0"/>
              </a:rPr>
              <a:t>Equatorward</a:t>
            </a:r>
          </a:p>
          <a:p>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ventilation</a:t>
            </a:r>
            <a:endParaRPr lang="zh-TW" altLang="en-US" dirty="0">
              <a:latin typeface="Times New Roman" panose="02020603050405020304" pitchFamily="18" charset="0"/>
              <a:cs typeface="Times New Roman" panose="02020603050405020304" pitchFamily="18" charset="0"/>
            </a:endParaRPr>
          </a:p>
        </p:txBody>
      </p:sp>
      <p:grpSp>
        <p:nvGrpSpPr>
          <p:cNvPr id="14" name="群組 135"/>
          <p:cNvGrpSpPr/>
          <p:nvPr/>
        </p:nvGrpSpPr>
        <p:grpSpPr>
          <a:xfrm>
            <a:off x="5042693" y="1674790"/>
            <a:ext cx="6764803" cy="3689690"/>
            <a:chOff x="-1308637" y="2392854"/>
            <a:chExt cx="9433503" cy="4105060"/>
          </a:xfrm>
        </p:grpSpPr>
        <p:grpSp>
          <p:nvGrpSpPr>
            <p:cNvPr id="15" name="群組 103"/>
            <p:cNvGrpSpPr/>
            <p:nvPr/>
          </p:nvGrpSpPr>
          <p:grpSpPr>
            <a:xfrm>
              <a:off x="-1308637" y="2392854"/>
              <a:ext cx="9433503" cy="4105060"/>
              <a:chOff x="-942877" y="-490498"/>
              <a:chExt cx="9433503" cy="4105060"/>
            </a:xfrm>
          </p:grpSpPr>
          <p:pic>
            <p:nvPicPr>
              <p:cNvPr id="19" name="圖片 104"/>
              <p:cNvPicPr>
                <a:picLocks noChangeAspect="1"/>
              </p:cNvPicPr>
              <p:nvPr/>
            </p:nvPicPr>
            <p:blipFill rotWithShape="1">
              <a:blip r:embed="rId5" cstate="print">
                <a:extLst>
                  <a:ext uri="{28A0092B-C50C-407E-A947-70E740481C1C}">
                    <a14:useLocalDpi xmlns:a14="http://schemas.microsoft.com/office/drawing/2010/main" val="0"/>
                  </a:ext>
                </a:extLst>
              </a:blip>
              <a:srcRect l="12912" t="7649" r="9435" b="10846"/>
              <a:stretch/>
            </p:blipFill>
            <p:spPr>
              <a:xfrm>
                <a:off x="1333311" y="-490498"/>
                <a:ext cx="6807201" cy="3627120"/>
              </a:xfrm>
              <a:prstGeom prst="rect">
                <a:avLst/>
              </a:prstGeom>
              <a:scene3d>
                <a:camera prst="orthographicFront">
                  <a:rot lat="17862000" lon="2784000" rev="19032000"/>
                </a:camera>
                <a:lightRig rig="threePt" dir="t"/>
              </a:scene3d>
            </p:spPr>
          </p:pic>
          <p:sp>
            <p:nvSpPr>
              <p:cNvPr id="20" name="矩形 105"/>
              <p:cNvSpPr/>
              <p:nvPr/>
            </p:nvSpPr>
            <p:spPr>
              <a:xfrm>
                <a:off x="4056560" y="863286"/>
                <a:ext cx="198000" cy="1022400"/>
              </a:xfrm>
              <a:prstGeom prst="rect">
                <a:avLst/>
              </a:prstGeom>
              <a:solidFill>
                <a:srgbClr val="FF000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21" name="向左箭號 106"/>
              <p:cNvSpPr/>
              <p:nvPr/>
            </p:nvSpPr>
            <p:spPr>
              <a:xfrm>
                <a:off x="2742037" y="912083"/>
                <a:ext cx="4197244" cy="810967"/>
              </a:xfrm>
              <a:prstGeom prst="leftArrow">
                <a:avLst>
                  <a:gd name="adj1" fmla="val 50000"/>
                  <a:gd name="adj2" fmla="val 78000"/>
                </a:avLst>
              </a:prstGeom>
              <a:solidFill>
                <a:srgbClr val="4F81BD"/>
              </a:solidFill>
              <a:ln w="25400" cap="flat" cmpd="sng" algn="ctr">
                <a:noFill/>
                <a:prstDash val="solid"/>
              </a:ln>
              <a:effectLst/>
              <a:scene3d>
                <a:camera prst="isometricOffAxis2Top">
                  <a:rot lat="17859775" lon="2782893" rev="19029656"/>
                </a:camera>
                <a:lightRig rig="threePt" dir="t"/>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22" name="向上箭號 107"/>
              <p:cNvSpPr/>
              <p:nvPr/>
            </p:nvSpPr>
            <p:spPr>
              <a:xfrm>
                <a:off x="3816869" y="317882"/>
                <a:ext cx="360000" cy="1390919"/>
              </a:xfrm>
              <a:prstGeom prst="upArrow">
                <a:avLst/>
              </a:prstGeom>
              <a:solidFill>
                <a:srgbClr val="4F81BD"/>
              </a:solidFill>
              <a:ln w="25400" cap="flat" cmpd="sng" algn="ctr">
                <a:noFill/>
                <a:prstDash val="solid"/>
              </a:ln>
              <a:effectLst/>
              <a:scene3d>
                <a:camera prst="orthographicFront">
                  <a:rot lat="17862000" lon="2784000" rev="19032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23" name="向上箭號 108"/>
              <p:cNvSpPr/>
              <p:nvPr/>
            </p:nvSpPr>
            <p:spPr>
              <a:xfrm rot="10800000">
                <a:off x="3305755" y="901923"/>
                <a:ext cx="360000" cy="1390919"/>
              </a:xfrm>
              <a:prstGeom prst="upArrow">
                <a:avLst/>
              </a:prstGeom>
              <a:solidFill>
                <a:srgbClr val="4F81BD"/>
              </a:solidFill>
              <a:ln w="25400" cap="flat" cmpd="sng" algn="ctr">
                <a:noFill/>
                <a:prstDash val="solid"/>
              </a:ln>
              <a:effectLst/>
              <a:scene3d>
                <a:camera prst="orthographicFront">
                  <a:rot lat="17862000" lon="2784000" rev="19032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24" name="向上箭號 109"/>
              <p:cNvSpPr/>
              <p:nvPr/>
            </p:nvSpPr>
            <p:spPr>
              <a:xfrm rot="10800000">
                <a:off x="3783001" y="1555683"/>
                <a:ext cx="432000" cy="1000362"/>
              </a:xfrm>
              <a:prstGeom prst="upArrow">
                <a:avLst/>
              </a:prstGeom>
              <a:solidFill>
                <a:srgbClr val="FF0000">
                  <a:alpha val="47000"/>
                </a:srgbClr>
              </a:solidFill>
              <a:ln w="25400" cap="flat" cmpd="sng" algn="ctr">
                <a:noFill/>
                <a:prstDash val="solid"/>
              </a:ln>
              <a:effectLst/>
              <a:scene3d>
                <a:camera prst="orthographicFront">
                  <a:rot lat="17862000" lon="2784000" rev="19032000"/>
                </a:camera>
                <a:lightRig rig="threePt" dir="t"/>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25" name="向上箭號 110"/>
              <p:cNvSpPr/>
              <p:nvPr/>
            </p:nvSpPr>
            <p:spPr>
              <a:xfrm>
                <a:off x="3617695" y="1577062"/>
                <a:ext cx="191037" cy="583770"/>
              </a:xfrm>
              <a:prstGeom prst="up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26" name="弧形 111"/>
              <p:cNvSpPr/>
              <p:nvPr/>
            </p:nvSpPr>
            <p:spPr>
              <a:xfrm flipV="1">
                <a:off x="-942877" y="799867"/>
                <a:ext cx="7714445" cy="1569138"/>
              </a:xfrm>
              <a:prstGeom prst="arc">
                <a:avLst>
                  <a:gd name="adj1" fmla="val 15201834"/>
                  <a:gd name="adj2" fmla="val 21445028"/>
                </a:avLst>
              </a:prstGeom>
              <a:noFill/>
              <a:ln w="152400" cap="flat" cmpd="sng" algn="ctr">
                <a:solidFill>
                  <a:sysClr val="window" lastClr="FFFFFF">
                    <a:lumMod val="50000"/>
                  </a:sysClr>
                </a:solidFill>
                <a:prstDash val="solid"/>
                <a:headEnd type="none"/>
                <a:tailEnd type="triangle"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27" name="矩形 112"/>
              <p:cNvSpPr/>
              <p:nvPr/>
            </p:nvSpPr>
            <p:spPr>
              <a:xfrm>
                <a:off x="3192514" y="1838647"/>
                <a:ext cx="198000" cy="1022400"/>
              </a:xfrm>
              <a:prstGeom prst="rect">
                <a:avLst/>
              </a:prstGeom>
              <a:solidFill>
                <a:srgbClr val="FF000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28" name="向上箭號 113"/>
              <p:cNvSpPr/>
              <p:nvPr/>
            </p:nvSpPr>
            <p:spPr>
              <a:xfrm>
                <a:off x="3253854" y="2042160"/>
                <a:ext cx="456596" cy="1221767"/>
              </a:xfrm>
              <a:prstGeom prst="upArrow">
                <a:avLst/>
              </a:prstGeom>
              <a:solidFill>
                <a:srgbClr val="FF0000">
                  <a:alpha val="47000"/>
                </a:srgbClr>
              </a:solidFill>
              <a:ln w="25400" cap="flat" cmpd="sng" algn="ctr">
                <a:noFill/>
                <a:prstDash val="solid"/>
              </a:ln>
              <a:effectLst/>
              <a:scene3d>
                <a:camera prst="orthographicFront">
                  <a:rot lat="17862000" lon="2784000" rev="19032000"/>
                </a:camera>
                <a:lightRig rig="threePt" dir="t"/>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29" name="矩形 114"/>
              <p:cNvSpPr/>
              <p:nvPr/>
            </p:nvSpPr>
            <p:spPr>
              <a:xfrm>
                <a:off x="5194480" y="863286"/>
                <a:ext cx="198000" cy="1022400"/>
              </a:xfrm>
              <a:prstGeom prst="rect">
                <a:avLst/>
              </a:prstGeom>
              <a:solidFill>
                <a:srgbClr val="FF000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30" name="向上箭號 115"/>
              <p:cNvSpPr/>
              <p:nvPr/>
            </p:nvSpPr>
            <p:spPr>
              <a:xfrm>
                <a:off x="4954789" y="317882"/>
                <a:ext cx="360000" cy="1390919"/>
              </a:xfrm>
              <a:prstGeom prst="upArrow">
                <a:avLst/>
              </a:prstGeom>
              <a:solidFill>
                <a:srgbClr val="4F81BD"/>
              </a:solidFill>
              <a:ln w="25400" cap="flat" cmpd="sng" algn="ctr">
                <a:noFill/>
                <a:prstDash val="solid"/>
              </a:ln>
              <a:effectLst/>
              <a:scene3d>
                <a:camera prst="orthographicFront">
                  <a:rot lat="17862000" lon="2784000" rev="19032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31" name="向上箭號 116"/>
              <p:cNvSpPr/>
              <p:nvPr/>
            </p:nvSpPr>
            <p:spPr>
              <a:xfrm rot="10800000">
                <a:off x="4443675" y="901923"/>
                <a:ext cx="360000" cy="1390919"/>
              </a:xfrm>
              <a:prstGeom prst="upArrow">
                <a:avLst/>
              </a:prstGeom>
              <a:solidFill>
                <a:srgbClr val="4F81BD"/>
              </a:solidFill>
              <a:ln w="25400" cap="flat" cmpd="sng" algn="ctr">
                <a:noFill/>
                <a:prstDash val="solid"/>
              </a:ln>
              <a:effectLst/>
              <a:scene3d>
                <a:camera prst="orthographicFront">
                  <a:rot lat="17862000" lon="2784000" rev="19032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32" name="向上箭號 117"/>
              <p:cNvSpPr/>
              <p:nvPr/>
            </p:nvSpPr>
            <p:spPr>
              <a:xfrm rot="10800000">
                <a:off x="4920921" y="1555683"/>
                <a:ext cx="432000" cy="1000362"/>
              </a:xfrm>
              <a:prstGeom prst="upArrow">
                <a:avLst/>
              </a:prstGeom>
              <a:solidFill>
                <a:srgbClr val="FF0000">
                  <a:alpha val="47000"/>
                </a:srgbClr>
              </a:solidFill>
              <a:ln w="25400" cap="flat" cmpd="sng" algn="ctr">
                <a:noFill/>
                <a:prstDash val="solid"/>
              </a:ln>
              <a:effectLst/>
              <a:scene3d>
                <a:camera prst="orthographicFront">
                  <a:rot lat="17862000" lon="2784000" rev="19032000"/>
                </a:camera>
                <a:lightRig rig="threePt" dir="t"/>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33" name="向上箭號 118"/>
              <p:cNvSpPr/>
              <p:nvPr/>
            </p:nvSpPr>
            <p:spPr>
              <a:xfrm>
                <a:off x="4755615" y="1577062"/>
                <a:ext cx="191037" cy="583770"/>
              </a:xfrm>
              <a:prstGeom prst="up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34" name="矩形 119"/>
              <p:cNvSpPr/>
              <p:nvPr/>
            </p:nvSpPr>
            <p:spPr>
              <a:xfrm>
                <a:off x="4330434" y="1838647"/>
                <a:ext cx="198000" cy="1022400"/>
              </a:xfrm>
              <a:prstGeom prst="rect">
                <a:avLst/>
              </a:prstGeom>
              <a:solidFill>
                <a:srgbClr val="FF000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35" name="向上箭號 120"/>
              <p:cNvSpPr/>
              <p:nvPr/>
            </p:nvSpPr>
            <p:spPr>
              <a:xfrm>
                <a:off x="4391774" y="2042160"/>
                <a:ext cx="456596" cy="1221767"/>
              </a:xfrm>
              <a:prstGeom prst="upArrow">
                <a:avLst/>
              </a:prstGeom>
              <a:solidFill>
                <a:srgbClr val="FF0000">
                  <a:alpha val="47000"/>
                </a:srgbClr>
              </a:solidFill>
              <a:ln w="25400" cap="flat" cmpd="sng" algn="ctr">
                <a:noFill/>
                <a:prstDash val="solid"/>
              </a:ln>
              <a:effectLst/>
              <a:scene3d>
                <a:camera prst="orthographicFront">
                  <a:rot lat="17862000" lon="2784000" rev="19032000"/>
                </a:camera>
                <a:lightRig rig="threePt" dir="t"/>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36" name="向上箭號 121"/>
              <p:cNvSpPr/>
              <p:nvPr/>
            </p:nvSpPr>
            <p:spPr>
              <a:xfrm>
                <a:off x="6102869" y="317882"/>
                <a:ext cx="360000" cy="1390919"/>
              </a:xfrm>
              <a:prstGeom prst="upArrow">
                <a:avLst/>
              </a:prstGeom>
              <a:solidFill>
                <a:srgbClr val="4F81BD"/>
              </a:solidFill>
              <a:ln w="25400" cap="flat" cmpd="sng" algn="ctr">
                <a:noFill/>
                <a:prstDash val="solid"/>
              </a:ln>
              <a:effectLst/>
              <a:scene3d>
                <a:camera prst="orthographicFront">
                  <a:rot lat="17862000" lon="2784000" rev="19032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37" name="向上箭號 122"/>
              <p:cNvSpPr/>
              <p:nvPr/>
            </p:nvSpPr>
            <p:spPr>
              <a:xfrm rot="10800000">
                <a:off x="5622235" y="901923"/>
                <a:ext cx="360000" cy="1390919"/>
              </a:xfrm>
              <a:prstGeom prst="upArrow">
                <a:avLst/>
              </a:prstGeom>
              <a:solidFill>
                <a:srgbClr val="4F81BD"/>
              </a:solidFill>
              <a:ln w="25400" cap="flat" cmpd="sng" algn="ctr">
                <a:noFill/>
                <a:prstDash val="solid"/>
              </a:ln>
              <a:effectLst/>
              <a:scene3d>
                <a:camera prst="orthographicFront">
                  <a:rot lat="17862000" lon="2784000" rev="19032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38" name="向上箭號 123"/>
              <p:cNvSpPr/>
              <p:nvPr/>
            </p:nvSpPr>
            <p:spPr>
              <a:xfrm>
                <a:off x="5934175" y="1577062"/>
                <a:ext cx="191037" cy="583770"/>
              </a:xfrm>
              <a:prstGeom prst="up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cxnSp>
            <p:nvCxnSpPr>
              <p:cNvPr id="39" name="直線接點 124"/>
              <p:cNvCxnSpPr/>
              <p:nvPr/>
            </p:nvCxnSpPr>
            <p:spPr>
              <a:xfrm>
                <a:off x="1473200" y="1322002"/>
                <a:ext cx="6492240" cy="0"/>
              </a:xfrm>
              <a:prstGeom prst="line">
                <a:avLst/>
              </a:prstGeom>
              <a:noFill/>
              <a:ln w="19050" cap="flat" cmpd="sng" algn="ctr">
                <a:solidFill>
                  <a:sysClr val="windowText" lastClr="000000"/>
                </a:solidFill>
                <a:prstDash val="solid"/>
              </a:ln>
              <a:effectLst/>
            </p:spPr>
          </p:cxnSp>
          <p:cxnSp>
            <p:nvCxnSpPr>
              <p:cNvPr id="40" name="直線接點 125"/>
              <p:cNvCxnSpPr/>
              <p:nvPr/>
            </p:nvCxnSpPr>
            <p:spPr>
              <a:xfrm>
                <a:off x="1991360" y="692082"/>
                <a:ext cx="6492240" cy="0"/>
              </a:xfrm>
              <a:prstGeom prst="line">
                <a:avLst/>
              </a:prstGeom>
              <a:noFill/>
              <a:ln w="19050" cap="flat" cmpd="sng" algn="ctr">
                <a:solidFill>
                  <a:sysClr val="windowText" lastClr="000000"/>
                </a:solidFill>
                <a:prstDash val="solid"/>
              </a:ln>
              <a:effectLst/>
            </p:spPr>
          </p:cxnSp>
          <p:cxnSp>
            <p:nvCxnSpPr>
              <p:cNvPr id="41" name="直線接點 126"/>
              <p:cNvCxnSpPr/>
              <p:nvPr/>
            </p:nvCxnSpPr>
            <p:spPr>
              <a:xfrm flipH="1">
                <a:off x="7408029" y="686818"/>
                <a:ext cx="1082597" cy="1261495"/>
              </a:xfrm>
              <a:prstGeom prst="line">
                <a:avLst/>
              </a:prstGeom>
              <a:noFill/>
              <a:ln w="19050" cap="flat" cmpd="sng" algn="ctr">
                <a:solidFill>
                  <a:sysClr val="windowText" lastClr="000000"/>
                </a:solidFill>
                <a:prstDash val="solid"/>
              </a:ln>
              <a:effectLst/>
            </p:spPr>
          </p:cxnSp>
          <p:cxnSp>
            <p:nvCxnSpPr>
              <p:cNvPr id="42" name="直線接點 127"/>
              <p:cNvCxnSpPr/>
              <p:nvPr/>
            </p:nvCxnSpPr>
            <p:spPr>
              <a:xfrm flipH="1">
                <a:off x="924875" y="686818"/>
                <a:ext cx="1082597" cy="1261495"/>
              </a:xfrm>
              <a:prstGeom prst="line">
                <a:avLst/>
              </a:prstGeom>
              <a:noFill/>
              <a:ln w="19050" cap="flat" cmpd="sng" algn="ctr">
                <a:solidFill>
                  <a:sysClr val="windowText" lastClr="000000"/>
                </a:solidFill>
                <a:prstDash val="solid"/>
              </a:ln>
              <a:effectLst/>
            </p:spPr>
          </p:cxnSp>
          <p:cxnSp>
            <p:nvCxnSpPr>
              <p:cNvPr id="43" name="直線接點 128"/>
              <p:cNvCxnSpPr/>
              <p:nvPr/>
            </p:nvCxnSpPr>
            <p:spPr>
              <a:xfrm>
                <a:off x="909440" y="1959675"/>
                <a:ext cx="6492240" cy="0"/>
              </a:xfrm>
              <a:prstGeom prst="line">
                <a:avLst/>
              </a:prstGeom>
              <a:noFill/>
              <a:ln w="19050" cap="flat" cmpd="sng" algn="ctr">
                <a:solidFill>
                  <a:sysClr val="windowText" lastClr="000000"/>
                </a:solidFill>
                <a:prstDash val="solid"/>
              </a:ln>
              <a:effectLst/>
            </p:spPr>
          </p:cxnSp>
          <p:cxnSp>
            <p:nvCxnSpPr>
              <p:cNvPr id="44" name="直線接點 129"/>
              <p:cNvCxnSpPr/>
              <p:nvPr/>
            </p:nvCxnSpPr>
            <p:spPr>
              <a:xfrm flipH="1">
                <a:off x="1445853" y="1974673"/>
                <a:ext cx="1" cy="1006668"/>
              </a:xfrm>
              <a:prstGeom prst="line">
                <a:avLst/>
              </a:prstGeom>
              <a:noFill/>
              <a:ln w="19050" cap="flat" cmpd="sng" algn="ctr">
                <a:solidFill>
                  <a:sysClr val="windowText" lastClr="000000"/>
                </a:solidFill>
                <a:prstDash val="solid"/>
              </a:ln>
              <a:effectLst/>
            </p:spPr>
          </p:cxnSp>
          <p:cxnSp>
            <p:nvCxnSpPr>
              <p:cNvPr id="45" name="直線接點 130"/>
              <p:cNvCxnSpPr/>
              <p:nvPr/>
            </p:nvCxnSpPr>
            <p:spPr>
              <a:xfrm flipV="1">
                <a:off x="1439900" y="2963272"/>
                <a:ext cx="5961780" cy="4527"/>
              </a:xfrm>
              <a:prstGeom prst="line">
                <a:avLst/>
              </a:prstGeom>
              <a:noFill/>
              <a:ln w="19050" cap="flat" cmpd="sng" algn="ctr">
                <a:solidFill>
                  <a:sysClr val="windowText" lastClr="000000"/>
                </a:solidFill>
                <a:prstDash val="solid"/>
              </a:ln>
              <a:effectLst/>
            </p:spPr>
          </p:cxnSp>
          <p:cxnSp>
            <p:nvCxnSpPr>
              <p:cNvPr id="46" name="直線接點 131"/>
              <p:cNvCxnSpPr/>
              <p:nvPr/>
            </p:nvCxnSpPr>
            <p:spPr>
              <a:xfrm flipH="1">
                <a:off x="7388417" y="2353067"/>
                <a:ext cx="1082597" cy="1261495"/>
              </a:xfrm>
              <a:prstGeom prst="line">
                <a:avLst/>
              </a:prstGeom>
              <a:noFill/>
              <a:ln w="19050" cap="flat" cmpd="sng" algn="ctr">
                <a:solidFill>
                  <a:sysClr val="windowText" lastClr="000000"/>
                </a:solidFill>
                <a:prstDash val="solid"/>
              </a:ln>
              <a:effectLst/>
            </p:spPr>
          </p:cxnSp>
          <p:cxnSp>
            <p:nvCxnSpPr>
              <p:cNvPr id="47" name="直線接點 132"/>
              <p:cNvCxnSpPr/>
              <p:nvPr/>
            </p:nvCxnSpPr>
            <p:spPr>
              <a:xfrm>
                <a:off x="7388419" y="1974826"/>
                <a:ext cx="3133" cy="1639736"/>
              </a:xfrm>
              <a:prstGeom prst="line">
                <a:avLst/>
              </a:prstGeom>
              <a:noFill/>
              <a:ln w="19050" cap="flat" cmpd="sng" algn="ctr">
                <a:solidFill>
                  <a:sysClr val="windowText" lastClr="000000"/>
                </a:solidFill>
                <a:prstDash val="solid"/>
              </a:ln>
              <a:effectLst/>
            </p:spPr>
          </p:cxnSp>
          <p:cxnSp>
            <p:nvCxnSpPr>
              <p:cNvPr id="48" name="直線接點 133"/>
              <p:cNvCxnSpPr/>
              <p:nvPr/>
            </p:nvCxnSpPr>
            <p:spPr>
              <a:xfrm flipH="1">
                <a:off x="8470817" y="709321"/>
                <a:ext cx="4923" cy="1659684"/>
              </a:xfrm>
              <a:prstGeom prst="line">
                <a:avLst/>
              </a:prstGeom>
              <a:noFill/>
              <a:ln w="19050" cap="flat" cmpd="sng" algn="ctr">
                <a:solidFill>
                  <a:sysClr val="windowText" lastClr="000000"/>
                </a:solidFill>
                <a:prstDash val="solid"/>
              </a:ln>
              <a:effectLst/>
            </p:spPr>
          </p:cxnSp>
        </p:grpSp>
        <p:sp>
          <p:nvSpPr>
            <p:cNvPr id="16" name="矩形 2"/>
            <p:cNvSpPr/>
            <p:nvPr/>
          </p:nvSpPr>
          <p:spPr>
            <a:xfrm>
              <a:off x="2217901" y="5357818"/>
              <a:ext cx="2826415" cy="369332"/>
            </a:xfrm>
            <a:prstGeom prst="rect">
              <a:avLst/>
            </a:prstGeom>
          </p:spPr>
          <p:txBody>
            <a:bodyPr wrap="none">
              <a:spAutoFit/>
            </a:bodyPr>
            <a:lstStyle/>
            <a:p>
              <a:r>
                <a:rPr lang="en-GB" altLang="zh-TW" dirty="0">
                  <a:latin typeface="Times New Roman" panose="02020603050405020304" pitchFamily="18" charset="0"/>
                  <a:cs typeface="Times New Roman" panose="02020603050405020304" pitchFamily="18" charset="0"/>
                </a:rPr>
                <a:t>Interior pycnocline transport</a:t>
              </a:r>
              <a:endParaRPr lang="zh-TW" altLang="en-US" dirty="0"/>
            </a:p>
          </p:txBody>
        </p:sp>
        <p:sp>
          <p:nvSpPr>
            <p:cNvPr id="17" name="矩形 6"/>
            <p:cNvSpPr/>
            <p:nvPr/>
          </p:nvSpPr>
          <p:spPr>
            <a:xfrm>
              <a:off x="3834784" y="3711914"/>
              <a:ext cx="1717137" cy="369332"/>
            </a:xfrm>
            <a:prstGeom prst="rect">
              <a:avLst/>
            </a:prstGeom>
          </p:spPr>
          <p:txBody>
            <a:bodyPr wrap="none">
              <a:spAutoFit/>
            </a:bodyPr>
            <a:lstStyle/>
            <a:p>
              <a:r>
                <a:rPr lang="en-GB" altLang="zh-TW" dirty="0">
                  <a:latin typeface="Times New Roman" panose="02020603050405020304" pitchFamily="18" charset="0"/>
                  <a:cs typeface="Times New Roman" panose="02020603050405020304" pitchFamily="18" charset="0"/>
                </a:rPr>
                <a:t>Ekman transport</a:t>
              </a:r>
              <a:endParaRPr lang="zh-TW" altLang="en-US" dirty="0"/>
            </a:p>
          </p:txBody>
        </p:sp>
        <p:sp>
          <p:nvSpPr>
            <p:cNvPr id="18" name="矩形 134"/>
            <p:cNvSpPr/>
            <p:nvPr/>
          </p:nvSpPr>
          <p:spPr>
            <a:xfrm>
              <a:off x="5132156" y="4798768"/>
              <a:ext cx="1415772" cy="646331"/>
            </a:xfrm>
            <a:prstGeom prst="rect">
              <a:avLst/>
            </a:prstGeom>
          </p:spPr>
          <p:txBody>
            <a:bodyPr wrap="none">
              <a:spAutoFit/>
            </a:bodyPr>
            <a:lstStyle/>
            <a:p>
              <a:r>
                <a:rPr lang="en-GB" altLang="zh-TW" dirty="0">
                  <a:latin typeface="Times New Roman" panose="02020603050405020304" pitchFamily="18" charset="0"/>
                  <a:cs typeface="Times New Roman" panose="02020603050405020304" pitchFamily="18" charset="0"/>
                </a:rPr>
                <a:t>Equatorial </a:t>
              </a:r>
              <a:endParaRPr lang="en-GB" altLang="zh-TW" dirty="0" smtClean="0">
                <a:latin typeface="Times New Roman" panose="02020603050405020304" pitchFamily="18" charset="0"/>
                <a:cs typeface="Times New Roman" panose="02020603050405020304" pitchFamily="18" charset="0"/>
              </a:endParaRPr>
            </a:p>
            <a:p>
              <a:r>
                <a:rPr lang="en-GB" altLang="zh-TW" dirty="0" smtClean="0">
                  <a:latin typeface="Times New Roman" panose="02020603050405020304" pitchFamily="18" charset="0"/>
                  <a:cs typeface="Times New Roman" panose="02020603050405020304" pitchFamily="18" charset="0"/>
                </a:rPr>
                <a:t>Undercurrent</a:t>
              </a:r>
              <a:endParaRPr lang="zh-TW" altLang="en-US" dirty="0"/>
            </a:p>
          </p:txBody>
        </p:sp>
      </p:grpSp>
      <p:sp>
        <p:nvSpPr>
          <p:cNvPr id="2" name="Title 1"/>
          <p:cNvSpPr>
            <a:spLocks noGrp="1"/>
          </p:cNvSpPr>
          <p:nvPr>
            <p:ph type="title"/>
          </p:nvPr>
        </p:nvSpPr>
        <p:spPr>
          <a:xfrm>
            <a:off x="584261" y="0"/>
            <a:ext cx="11439126" cy="461319"/>
          </a:xfrm>
        </p:spPr>
        <p:txBody>
          <a:bodyPr>
            <a:normAutofit fontScale="90000"/>
          </a:bodyPr>
          <a:lstStyle/>
          <a:p>
            <a:pPr>
              <a:lnSpc>
                <a:spcPct val="100000"/>
              </a:lnSpc>
            </a:pPr>
            <a:r>
              <a:rPr lang="en-US" altLang="zh-TW" b="1" cap="none" dirty="0" smtClean="0">
                <a:latin typeface="Times New Roman" panose="02020603050405020304" pitchFamily="18" charset="0"/>
                <a:cs typeface="Times New Roman" panose="02020603050405020304" pitchFamily="18" charset="0"/>
              </a:rPr>
              <a:t>Tropical origin for Pacific </a:t>
            </a:r>
            <a:r>
              <a:rPr lang="en-US" altLang="zh-TW" b="1" cap="none" dirty="0" err="1" smtClean="0">
                <a:latin typeface="Times New Roman" panose="02020603050405020304" pitchFamily="18" charset="0"/>
                <a:cs typeface="Times New Roman" panose="02020603050405020304" pitchFamily="18" charset="0"/>
              </a:rPr>
              <a:t>multidecadal</a:t>
            </a:r>
            <a:r>
              <a:rPr lang="en-US" altLang="zh-TW" b="1" cap="none" dirty="0" smtClean="0">
                <a:latin typeface="Times New Roman" panose="02020603050405020304" pitchFamily="18" charset="0"/>
                <a:cs typeface="Times New Roman" panose="02020603050405020304" pitchFamily="18" charset="0"/>
              </a:rPr>
              <a:t> variability</a:t>
            </a:r>
            <a:endParaRPr lang="en-US" altLang="zh-TW" b="1"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779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1439126" cy="461319"/>
          </a:xfrm>
        </p:spPr>
        <p:txBody>
          <a:bodyPr>
            <a:normAutofit fontScale="90000"/>
          </a:bodyPr>
          <a:lstStyle/>
          <a:p>
            <a:pPr>
              <a:lnSpc>
                <a:spcPct val="100000"/>
              </a:lnSpc>
            </a:pPr>
            <a:r>
              <a:rPr lang="en-US" altLang="zh-TW" b="1" cap="none" dirty="0" err="1">
                <a:latin typeface="Times New Roman" panose="02020603050405020304" pitchFamily="18" charset="0"/>
                <a:cs typeface="Times New Roman" panose="02020603050405020304" pitchFamily="18" charset="0"/>
              </a:rPr>
              <a:t>Extratropical</a:t>
            </a:r>
            <a:r>
              <a:rPr lang="en-US" altLang="zh-TW" b="1" cap="none" dirty="0">
                <a:latin typeface="Times New Roman" panose="02020603050405020304" pitchFamily="18" charset="0"/>
                <a:cs typeface="Times New Roman" panose="02020603050405020304" pitchFamily="18" charset="0"/>
              </a:rPr>
              <a:t> origin for Pacific decadal variability</a:t>
            </a:r>
          </a:p>
        </p:txBody>
      </p:sp>
      <p:sp>
        <p:nvSpPr>
          <p:cNvPr id="3" name="Content Placeholder 2"/>
          <p:cNvSpPr>
            <a:spLocks noGrp="1"/>
          </p:cNvSpPr>
          <p:nvPr>
            <p:ph sz="quarter" idx="13"/>
          </p:nvPr>
        </p:nvSpPr>
        <p:spPr>
          <a:xfrm>
            <a:off x="0" y="461318"/>
            <a:ext cx="12192000" cy="6396681"/>
          </a:xfrm>
        </p:spPr>
        <p:txBody>
          <a:bodyPr>
            <a:normAutofit/>
          </a:bodyPr>
          <a:lstStyle/>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51944" y="588578"/>
            <a:ext cx="4309241" cy="6162548"/>
          </a:xfrm>
          <a:prstGeom prst="rect">
            <a:avLst/>
          </a:prstGeom>
        </p:spPr>
      </p:pic>
      <p:pic>
        <p:nvPicPr>
          <p:cNvPr id="7" name="Picture 6"/>
          <p:cNvPicPr>
            <a:picLocks noChangeAspect="1"/>
          </p:cNvPicPr>
          <p:nvPr/>
        </p:nvPicPr>
        <p:blipFill>
          <a:blip r:embed="rId4"/>
          <a:stretch>
            <a:fillRect/>
          </a:stretch>
        </p:blipFill>
        <p:spPr>
          <a:xfrm>
            <a:off x="4894826" y="461317"/>
            <a:ext cx="7163532" cy="952391"/>
          </a:xfrm>
          <a:prstGeom prst="rect">
            <a:avLst/>
          </a:prstGeom>
        </p:spPr>
      </p:pic>
      <p:sp>
        <p:nvSpPr>
          <p:cNvPr id="8" name="Rectangle 7"/>
          <p:cNvSpPr/>
          <p:nvPr/>
        </p:nvSpPr>
        <p:spPr>
          <a:xfrm>
            <a:off x="6239357" y="1210442"/>
            <a:ext cx="2224539" cy="646331"/>
          </a:xfrm>
          <a:prstGeom prst="rect">
            <a:avLst/>
          </a:prstGeom>
        </p:spPr>
        <p:txBody>
          <a:bodyPr wrap="square">
            <a:spAutoFit/>
          </a:bodyPr>
          <a:lstStyle/>
          <a:p>
            <a:r>
              <a:rPr lang="en-US" altLang="zh-TW" dirty="0">
                <a:latin typeface="Times New Roman" panose="02020603050405020304" pitchFamily="18" charset="0"/>
                <a:cs typeface="Times New Roman" panose="02020603050405020304" pitchFamily="18" charset="0"/>
              </a:rPr>
              <a:t>Positive </a:t>
            </a:r>
            <a:r>
              <a:rPr lang="en-US" altLang="zh-TW" dirty="0" err="1" smtClean="0">
                <a:latin typeface="Times New Roman" panose="02020603050405020304" pitchFamily="18" charset="0"/>
                <a:cs typeface="Times New Roman" panose="02020603050405020304" pitchFamily="18" charset="0"/>
              </a:rPr>
              <a:t>midlatitude</a:t>
            </a:r>
            <a:r>
              <a:rPr lang="en-US" altLang="zh-TW" dirty="0" smtClean="0">
                <a:latin typeface="Times New Roman" panose="02020603050405020304" pitchFamily="18" charset="0"/>
                <a:cs typeface="Times New Roman" panose="02020603050405020304" pitchFamily="18" charset="0"/>
              </a:rPr>
              <a:t> air-sea feedback</a:t>
            </a:r>
            <a:endParaRPr lang="zh-TW" altLang="en-US" dirty="0">
              <a:latin typeface="Times New Roman" panose="02020603050405020304" pitchFamily="18" charset="0"/>
              <a:cs typeface="Times New Roman" panose="02020603050405020304" pitchFamily="18" charset="0"/>
            </a:endParaRPr>
          </a:p>
        </p:txBody>
      </p:sp>
      <p:sp>
        <p:nvSpPr>
          <p:cNvPr id="9" name="Rectangle 8"/>
          <p:cNvSpPr/>
          <p:nvPr/>
        </p:nvSpPr>
        <p:spPr>
          <a:xfrm>
            <a:off x="8306241" y="1160251"/>
            <a:ext cx="2224539" cy="646331"/>
          </a:xfrm>
          <a:prstGeom prst="rect">
            <a:avLst/>
          </a:prstGeom>
        </p:spPr>
        <p:txBody>
          <a:bodyPr wrap="square">
            <a:spAutoFit/>
          </a:bodyPr>
          <a:lstStyle/>
          <a:p>
            <a:r>
              <a:rPr lang="en-US" altLang="zh-TW" dirty="0" err="1" smtClean="0">
                <a:latin typeface="Times New Roman" panose="02020603050405020304" pitchFamily="18" charset="0"/>
                <a:cs typeface="Times New Roman" panose="02020603050405020304" pitchFamily="18" charset="0"/>
              </a:rPr>
              <a:t>Spindown</a:t>
            </a:r>
            <a:r>
              <a:rPr lang="en-US" altLang="zh-TW" dirty="0" smtClean="0">
                <a:latin typeface="Times New Roman" panose="02020603050405020304" pitchFamily="18" charset="0"/>
                <a:cs typeface="Times New Roman" panose="02020603050405020304" pitchFamily="18" charset="0"/>
              </a:rPr>
              <a:t> of the subtropical gyre </a:t>
            </a:r>
          </a:p>
        </p:txBody>
      </p:sp>
      <p:pic>
        <p:nvPicPr>
          <p:cNvPr id="6" name="Picture 5"/>
          <p:cNvPicPr>
            <a:picLocks noChangeAspect="1"/>
          </p:cNvPicPr>
          <p:nvPr/>
        </p:nvPicPr>
        <p:blipFill>
          <a:blip r:embed="rId5"/>
          <a:stretch>
            <a:fillRect/>
          </a:stretch>
        </p:blipFill>
        <p:spPr>
          <a:xfrm>
            <a:off x="5493848" y="1909382"/>
            <a:ext cx="6529539" cy="4699236"/>
          </a:xfrm>
          <a:prstGeom prst="rect">
            <a:avLst/>
          </a:prstGeom>
        </p:spPr>
      </p:pic>
      <p:sp>
        <p:nvSpPr>
          <p:cNvPr id="12" name="TextBox 11"/>
          <p:cNvSpPr txBox="1"/>
          <p:nvPr/>
        </p:nvSpPr>
        <p:spPr>
          <a:xfrm>
            <a:off x="8989841" y="4842083"/>
            <a:ext cx="3172442" cy="461665"/>
          </a:xfrm>
          <a:prstGeom prst="rect">
            <a:avLst/>
          </a:prstGeom>
          <a:noFill/>
        </p:spPr>
        <p:txBody>
          <a:bodyPr wrap="square" rtlCol="0">
            <a:spAutoFit/>
          </a:bodyPr>
          <a:lstStyle/>
          <a:p>
            <a:r>
              <a:rPr lang="en-US" altLang="zh-TW" sz="2400" b="1" dirty="0" err="1" smtClean="0">
                <a:solidFill>
                  <a:srgbClr val="FF0000"/>
                </a:solidFill>
                <a:latin typeface="Times New Roman" panose="02020603050405020304" pitchFamily="18" charset="0"/>
                <a:cs typeface="Times New Roman" panose="02020603050405020304" pitchFamily="18" charset="0"/>
              </a:rPr>
              <a:t>Extratropical</a:t>
            </a:r>
            <a:r>
              <a:rPr lang="en-US" altLang="zh-TW" sz="2400" b="1" dirty="0" smtClean="0">
                <a:solidFill>
                  <a:srgbClr val="FF0000"/>
                </a:solidFill>
                <a:latin typeface="Times New Roman" panose="02020603050405020304" pitchFamily="18" charset="0"/>
                <a:cs typeface="Times New Roman" panose="02020603050405020304" pitchFamily="18" charset="0"/>
              </a:rPr>
              <a:t> origin</a:t>
            </a:r>
            <a:endParaRPr lang="zh-TW" altLang="en-US" sz="2400" b="1" dirty="0">
              <a:solidFill>
                <a:srgbClr val="FF0000"/>
              </a:solidFill>
              <a:latin typeface="Times New Roman" panose="02020603050405020304" pitchFamily="18" charset="0"/>
              <a:cs typeface="Times New Roman" panose="02020603050405020304" pitchFamily="18" charset="0"/>
            </a:endParaRPr>
          </a:p>
        </p:txBody>
      </p:sp>
      <p:sp>
        <p:nvSpPr>
          <p:cNvPr id="11" name="Oval 10"/>
          <p:cNvSpPr/>
          <p:nvPr/>
        </p:nvSpPr>
        <p:spPr>
          <a:xfrm>
            <a:off x="6742556" y="5137587"/>
            <a:ext cx="2504405" cy="6667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TextBox 4"/>
          <p:cNvSpPr txBox="1"/>
          <p:nvPr/>
        </p:nvSpPr>
        <p:spPr>
          <a:xfrm>
            <a:off x="3037490" y="3457903"/>
            <a:ext cx="3310758" cy="923330"/>
          </a:xfrm>
          <a:prstGeom prst="rect">
            <a:avLst/>
          </a:prstGeom>
          <a:noFill/>
        </p:spPr>
        <p:txBody>
          <a:bodyPr wrap="square" rtlCol="0">
            <a:spAutoFit/>
          </a:bodyPr>
          <a:lstStyle/>
          <a:p>
            <a:r>
              <a:rPr lang="en-US" altLang="zh-TW" dirty="0" err="1" smtClean="0">
                <a:solidFill>
                  <a:srgbClr val="FF0000"/>
                </a:solidFill>
              </a:rPr>
              <a:t>Rossby</a:t>
            </a:r>
            <a:r>
              <a:rPr lang="en-US" altLang="zh-TW" dirty="0" smtClean="0">
                <a:solidFill>
                  <a:srgbClr val="FF0000"/>
                </a:solidFill>
              </a:rPr>
              <a:t> wave in the </a:t>
            </a:r>
            <a:r>
              <a:rPr lang="en-US" altLang="zh-TW" dirty="0" err="1" smtClean="0">
                <a:solidFill>
                  <a:srgbClr val="FF0000"/>
                </a:solidFill>
              </a:rPr>
              <a:t>midlatitude</a:t>
            </a:r>
            <a:r>
              <a:rPr lang="en-US" altLang="zh-TW" dirty="0" smtClean="0">
                <a:solidFill>
                  <a:srgbClr val="FF0000"/>
                </a:solidFill>
              </a:rPr>
              <a:t> (Schneider </a:t>
            </a:r>
            <a:r>
              <a:rPr lang="en-US" altLang="zh-TW" dirty="0">
                <a:solidFill>
                  <a:srgbClr val="FF0000"/>
                </a:solidFill>
              </a:rPr>
              <a:t>et al. </a:t>
            </a:r>
            <a:r>
              <a:rPr lang="en-US" altLang="zh-TW" dirty="0" smtClean="0">
                <a:solidFill>
                  <a:srgbClr val="FF0000"/>
                </a:solidFill>
              </a:rPr>
              <a:t>2002</a:t>
            </a:r>
            <a:r>
              <a:rPr lang="en-US" altLang="zh-TW" dirty="0">
                <a:solidFill>
                  <a:srgbClr val="FF0000"/>
                </a:solidFill>
              </a:rPr>
              <a:t>) </a:t>
            </a:r>
            <a:br>
              <a:rPr lang="en-US" altLang="zh-TW" dirty="0">
                <a:solidFill>
                  <a:srgbClr val="FF0000"/>
                </a:solidFill>
              </a:rPr>
            </a:br>
            <a:endParaRPr lang="zh-TW" altLang="en-US" dirty="0">
              <a:solidFill>
                <a:srgbClr val="FF0000"/>
              </a:solidFill>
            </a:endParaRPr>
          </a:p>
        </p:txBody>
      </p:sp>
      <p:sp>
        <p:nvSpPr>
          <p:cNvPr id="10" name="文字方塊 9"/>
          <p:cNvSpPr txBox="1"/>
          <p:nvPr/>
        </p:nvSpPr>
        <p:spPr>
          <a:xfrm>
            <a:off x="3343275" y="6472970"/>
            <a:ext cx="2440348" cy="369332"/>
          </a:xfrm>
          <a:prstGeom prst="rect">
            <a:avLst/>
          </a:prstGeom>
          <a:noFill/>
        </p:spPr>
        <p:txBody>
          <a:bodyPr wrap="none" rtlCol="0">
            <a:spAutoFit/>
          </a:bodyPr>
          <a:lstStyle/>
          <a:p>
            <a:r>
              <a:rPr lang="en-US" altLang="zh-TW" dirty="0" smtClean="0"/>
              <a:t>Latif and Barnett (1994)</a:t>
            </a:r>
            <a:endParaRPr lang="zh-TW" altLang="en-US" dirty="0"/>
          </a:p>
        </p:txBody>
      </p:sp>
    </p:spTree>
    <p:extLst>
      <p:ext uri="{BB962C8B-B14F-4D97-AF65-F5344CB8AC3E}">
        <p14:creationId xmlns:p14="http://schemas.microsoft.com/office/powerpoint/2010/main" val="1677250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1439126" cy="461319"/>
          </a:xfrm>
        </p:spPr>
        <p:txBody>
          <a:bodyPr>
            <a:noAutofit/>
          </a:bodyPr>
          <a:lstStyle/>
          <a:p>
            <a:pPr>
              <a:lnSpc>
                <a:spcPct val="100000"/>
              </a:lnSpc>
            </a:pPr>
            <a:r>
              <a:rPr lang="en-US" altLang="zh-TW" sz="2800" b="1" cap="none" dirty="0" err="1" smtClean="0">
                <a:latin typeface="Times New Roman" panose="02020603050405020304" pitchFamily="18" charset="0"/>
                <a:cs typeface="Times New Roman" panose="02020603050405020304" pitchFamily="18" charset="0"/>
              </a:rPr>
              <a:t>Extratropical</a:t>
            </a:r>
            <a:r>
              <a:rPr lang="en-US" altLang="zh-TW" sz="2800" b="1" cap="none" dirty="0" smtClean="0">
                <a:latin typeface="Times New Roman" panose="02020603050405020304" pitchFamily="18" charset="0"/>
                <a:cs typeface="Times New Roman" panose="02020603050405020304" pitchFamily="18" charset="0"/>
              </a:rPr>
              <a:t> origin for Pacific </a:t>
            </a:r>
            <a:r>
              <a:rPr lang="en-US" altLang="zh-TW" sz="2800" b="1" cap="none" dirty="0" err="1" smtClean="0">
                <a:latin typeface="Times New Roman" panose="02020603050405020304" pitchFamily="18" charset="0"/>
                <a:cs typeface="Times New Roman" panose="02020603050405020304" pitchFamily="18" charset="0"/>
              </a:rPr>
              <a:t>multidecadal</a:t>
            </a:r>
            <a:r>
              <a:rPr lang="en-US" altLang="zh-TW" sz="2800" b="1" cap="none" dirty="0" smtClean="0">
                <a:latin typeface="Times New Roman" panose="02020603050405020304" pitchFamily="18" charset="0"/>
                <a:cs typeface="Times New Roman" panose="02020603050405020304" pitchFamily="18" charset="0"/>
              </a:rPr>
              <a:t> variability</a:t>
            </a:r>
            <a:endParaRPr lang="en-US" altLang="zh-TW" sz="2800"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0" y="461318"/>
            <a:ext cx="12192000" cy="6396681"/>
          </a:xfrm>
        </p:spPr>
        <p:txBody>
          <a:bodyPr>
            <a:normAutofit/>
          </a:bodyPr>
          <a:lstStyle/>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40658" y="458842"/>
            <a:ext cx="2400300" cy="2171700"/>
          </a:xfrm>
          <a:prstGeom prst="rect">
            <a:avLst/>
          </a:prstGeom>
        </p:spPr>
      </p:pic>
      <p:sp>
        <p:nvSpPr>
          <p:cNvPr id="12" name="TextBox 11"/>
          <p:cNvSpPr txBox="1"/>
          <p:nvPr/>
        </p:nvSpPr>
        <p:spPr>
          <a:xfrm>
            <a:off x="-87449" y="2583435"/>
            <a:ext cx="2611328" cy="369332"/>
          </a:xfrm>
          <a:prstGeom prst="rect">
            <a:avLst/>
          </a:prstGeom>
          <a:noFill/>
        </p:spPr>
        <p:txBody>
          <a:bodyPr wrap="square" rtlCol="0">
            <a:spAutoFit/>
          </a:bodyPr>
          <a:lstStyle/>
          <a:p>
            <a:r>
              <a:rPr lang="en-US" altLang="zh-TW" dirty="0" smtClean="0"/>
              <a:t>CCSM3 </a:t>
            </a:r>
            <a:r>
              <a:rPr lang="en-US" altLang="zh-TW" dirty="0" err="1" smtClean="0"/>
              <a:t>Std</a:t>
            </a:r>
            <a:r>
              <a:rPr lang="en-US" altLang="zh-TW" dirty="0" smtClean="0"/>
              <a:t> Configuration</a:t>
            </a:r>
            <a:endParaRPr lang="zh-TW" altLang="en-US" dirty="0"/>
          </a:p>
        </p:txBody>
      </p:sp>
      <p:sp>
        <p:nvSpPr>
          <p:cNvPr id="19" name="TextBox 18"/>
          <p:cNvSpPr txBox="1"/>
          <p:nvPr/>
        </p:nvSpPr>
        <p:spPr>
          <a:xfrm>
            <a:off x="6495393" y="2092461"/>
            <a:ext cx="504497" cy="745332"/>
          </a:xfrm>
          <a:prstGeom prst="rect">
            <a:avLst/>
          </a:prstGeom>
          <a:noFill/>
        </p:spPr>
        <p:txBody>
          <a:bodyPr wrap="square" rtlCol="0">
            <a:spAutoFit/>
          </a:bodyPr>
          <a:lstStyle/>
          <a:p>
            <a:endParaRPr lang="zh-TW" altLang="en-US" dirty="0"/>
          </a:p>
        </p:txBody>
      </p:sp>
      <p:sp>
        <p:nvSpPr>
          <p:cNvPr id="22" name="TextBox 21"/>
          <p:cNvSpPr txBox="1"/>
          <p:nvPr/>
        </p:nvSpPr>
        <p:spPr>
          <a:xfrm>
            <a:off x="9595451" y="3672310"/>
            <a:ext cx="2738928" cy="2092881"/>
          </a:xfrm>
          <a:prstGeom prst="rect">
            <a:avLst/>
          </a:prstGeom>
          <a:noFill/>
        </p:spPr>
        <p:txBody>
          <a:bodyPr wrap="square" rtlCol="0">
            <a:spAutoFit/>
          </a:bodyPr>
          <a:lstStyle/>
          <a:p>
            <a:r>
              <a:rPr lang="en-US" altLang="zh-TW" sz="2200" b="1" dirty="0" smtClean="0">
                <a:solidFill>
                  <a:srgbClr val="FF0000"/>
                </a:solidFill>
                <a:latin typeface="Times New Roman" panose="02020603050405020304" pitchFamily="18" charset="0"/>
                <a:cs typeface="Times New Roman" panose="02020603050405020304" pitchFamily="18" charset="0"/>
              </a:rPr>
              <a:t>The generation of PMV </a:t>
            </a:r>
            <a:r>
              <a:rPr lang="en-US" altLang="zh-TW" sz="2200" b="1" dirty="0">
                <a:solidFill>
                  <a:srgbClr val="FF0000"/>
                </a:solidFill>
                <a:latin typeface="Times New Roman" panose="02020603050405020304" pitchFamily="18" charset="0"/>
                <a:cs typeface="Times New Roman" panose="02020603050405020304" pitchFamily="18" charset="0"/>
              </a:rPr>
              <a:t>is confined to the North Pacific coupled ocean–atmosphere system </a:t>
            </a:r>
          </a:p>
          <a:p>
            <a:endParaRPr lang="zh-TW" altLang="en-US" sz="2000" dirty="0"/>
          </a:p>
        </p:txBody>
      </p:sp>
      <p:pic>
        <p:nvPicPr>
          <p:cNvPr id="5" name="Picture 4"/>
          <p:cNvPicPr>
            <a:picLocks noChangeAspect="1"/>
          </p:cNvPicPr>
          <p:nvPr/>
        </p:nvPicPr>
        <p:blipFill>
          <a:blip r:embed="rId4"/>
          <a:stretch>
            <a:fillRect/>
          </a:stretch>
        </p:blipFill>
        <p:spPr>
          <a:xfrm>
            <a:off x="4942092" y="506321"/>
            <a:ext cx="3596021" cy="2429954"/>
          </a:xfrm>
          <a:prstGeom prst="rect">
            <a:avLst/>
          </a:prstGeom>
        </p:spPr>
      </p:pic>
      <p:sp>
        <p:nvSpPr>
          <p:cNvPr id="6" name="TextBox 5"/>
          <p:cNvSpPr txBox="1"/>
          <p:nvPr/>
        </p:nvSpPr>
        <p:spPr>
          <a:xfrm>
            <a:off x="6280011" y="527528"/>
            <a:ext cx="2199586" cy="369332"/>
          </a:xfrm>
          <a:prstGeom prst="rect">
            <a:avLst/>
          </a:prstGeom>
          <a:noFill/>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PC-ET</a:t>
            </a:r>
            <a:endParaRPr lang="zh-TW" altLang="en-US"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5"/>
          <a:stretch>
            <a:fillRect/>
          </a:stretch>
        </p:blipFill>
        <p:spPr>
          <a:xfrm>
            <a:off x="8578771" y="987117"/>
            <a:ext cx="3333333" cy="2055795"/>
          </a:xfrm>
          <a:prstGeom prst="rect">
            <a:avLst/>
          </a:prstGeom>
        </p:spPr>
      </p:pic>
      <p:sp>
        <p:nvSpPr>
          <p:cNvPr id="20" name="TextBox 19"/>
          <p:cNvSpPr txBox="1"/>
          <p:nvPr/>
        </p:nvSpPr>
        <p:spPr>
          <a:xfrm>
            <a:off x="9554793" y="562540"/>
            <a:ext cx="2199586" cy="369332"/>
          </a:xfrm>
          <a:prstGeom prst="rect">
            <a:avLst/>
          </a:prstGeom>
          <a:noFill/>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PB-CTRL</a:t>
            </a:r>
            <a:endParaRPr lang="zh-TW" altLang="en-US"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447091" y="549519"/>
            <a:ext cx="2510079" cy="2585323"/>
          </a:xfrm>
          <a:prstGeom prst="rect">
            <a:avLst/>
          </a:prstGeom>
          <a:noFill/>
          <a:ln w="15875">
            <a:solidFill>
              <a:schemeClr val="tx1"/>
            </a:solidFill>
          </a:ln>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CTRL</a:t>
            </a:r>
            <a:r>
              <a:rPr lang="en-US" altLang="zh-TW" dirty="0" smtClean="0">
                <a:latin typeface="Times New Roman" panose="02020603050405020304" pitchFamily="18" charset="0"/>
                <a:cs typeface="Times New Roman" panose="02020603050405020304" pitchFamily="18" charset="0"/>
              </a:rPr>
              <a:t>: </a:t>
            </a:r>
            <a:r>
              <a:rPr lang="en-US" altLang="zh-TW" dirty="0" err="1" smtClean="0">
                <a:latin typeface="Times New Roman" panose="02020603050405020304" pitchFamily="18" charset="0"/>
                <a:cs typeface="Times New Roman" panose="02020603050405020304" pitchFamily="18" charset="0"/>
              </a:rPr>
              <a:t>Std</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integration of CCSM3 </a:t>
            </a:r>
            <a:endParaRPr lang="en-US" altLang="zh-TW" dirty="0" smtClean="0">
              <a:latin typeface="Times New Roman" panose="02020603050405020304" pitchFamily="18" charset="0"/>
              <a:cs typeface="Times New Roman" panose="02020603050405020304" pitchFamily="18" charset="0"/>
            </a:endParaRPr>
          </a:p>
          <a:p>
            <a:r>
              <a:rPr lang="en-US" altLang="zh-TW" b="1" dirty="0" smtClean="0">
                <a:latin typeface="Times New Roman" panose="02020603050405020304" pitchFamily="18" charset="0"/>
                <a:cs typeface="Times New Roman" panose="02020603050405020304" pitchFamily="18" charset="0"/>
              </a:rPr>
              <a:t>PC-ET</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applied to the tropics equatorward of </a:t>
            </a:r>
            <a:r>
              <a:rPr lang="en-US" altLang="zh-TW" dirty="0" smtClean="0">
                <a:latin typeface="Times New Roman" panose="02020603050405020304" pitchFamily="18" charset="0"/>
                <a:cs typeface="Times New Roman" panose="02020603050405020304" pitchFamily="18" charset="0"/>
              </a:rPr>
              <a:t>20</a:t>
            </a:r>
            <a:r>
              <a:rPr lang="en-US" altLang="zh-TW" baseline="30000" dirty="0" smtClean="0">
                <a:latin typeface="Times New Roman" panose="02020603050405020304" pitchFamily="18" charset="0"/>
                <a:cs typeface="Times New Roman" panose="02020603050405020304" pitchFamily="18" charset="0"/>
              </a:rPr>
              <a:t>0</a:t>
            </a:r>
          </a:p>
          <a:p>
            <a:r>
              <a:rPr lang="en-US" altLang="zh-TW" b="1" dirty="0" smtClean="0">
                <a:latin typeface="Times New Roman" panose="02020603050405020304" pitchFamily="18" charset="0"/>
                <a:cs typeface="Times New Roman" panose="02020603050405020304" pitchFamily="18" charset="0"/>
              </a:rPr>
              <a:t>PB-CTRL</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applied </a:t>
            </a:r>
            <a:r>
              <a:rPr lang="en-US" altLang="zh-TW" dirty="0">
                <a:latin typeface="Times New Roman" panose="02020603050405020304" pitchFamily="18" charset="0"/>
                <a:cs typeface="Times New Roman" panose="02020603050405020304" pitchFamily="18" charset="0"/>
              </a:rPr>
              <a:t>to the </a:t>
            </a:r>
            <a:r>
              <a:rPr lang="en-US" altLang="zh-TW" dirty="0" err="1">
                <a:latin typeface="Times New Roman" panose="02020603050405020304" pitchFamily="18" charset="0"/>
                <a:cs typeface="Times New Roman" panose="02020603050405020304" pitchFamily="18" charset="0"/>
              </a:rPr>
              <a:t>extratropical</a:t>
            </a:r>
            <a:r>
              <a:rPr lang="en-US" altLang="zh-TW" dirty="0">
                <a:latin typeface="Times New Roman" panose="02020603050405020304" pitchFamily="18" charset="0"/>
                <a:cs typeface="Times New Roman" panose="02020603050405020304" pitchFamily="18" charset="0"/>
              </a:rPr>
              <a:t>–tropical oceanic in the latitudinal band of </a:t>
            </a:r>
            <a:r>
              <a:rPr lang="en-US" altLang="zh-TW" dirty="0" smtClean="0">
                <a:latin typeface="Times New Roman" panose="02020603050405020304" pitchFamily="18" charset="0"/>
                <a:cs typeface="Times New Roman" panose="02020603050405020304" pitchFamily="18" charset="0"/>
              </a:rPr>
              <a:t>15</a:t>
            </a:r>
            <a:r>
              <a:rPr lang="en-US" altLang="zh-TW" baseline="30000" dirty="0" smtClean="0">
                <a:latin typeface="Times New Roman" panose="02020603050405020304" pitchFamily="18" charset="0"/>
                <a:cs typeface="Times New Roman" panose="02020603050405020304" pitchFamily="18" charset="0"/>
              </a:rPr>
              <a:t>0</a:t>
            </a:r>
            <a:r>
              <a:rPr lang="en-US" altLang="zh-TW" dirty="0" smtClean="0">
                <a:latin typeface="Times New Roman" panose="02020603050405020304" pitchFamily="18" charset="0"/>
                <a:cs typeface="Times New Roman" panose="02020603050405020304" pitchFamily="18" charset="0"/>
              </a:rPr>
              <a:t>–25</a:t>
            </a:r>
            <a:r>
              <a:rPr lang="en-US" altLang="zh-TW" baseline="30000" dirty="0" smtClean="0">
                <a:latin typeface="Times New Roman" panose="02020603050405020304" pitchFamily="18" charset="0"/>
                <a:cs typeface="Times New Roman" panose="02020603050405020304" pitchFamily="18" charset="0"/>
              </a:rPr>
              <a:t>0</a:t>
            </a:r>
            <a:endParaRPr lang="zh-TW" altLang="en-US" dirty="0"/>
          </a:p>
        </p:txBody>
      </p:sp>
      <p:pic>
        <p:nvPicPr>
          <p:cNvPr id="23" name="Picture 22"/>
          <p:cNvPicPr>
            <a:picLocks noChangeAspect="1"/>
          </p:cNvPicPr>
          <p:nvPr/>
        </p:nvPicPr>
        <p:blipFill>
          <a:blip r:embed="rId6"/>
          <a:stretch>
            <a:fillRect/>
          </a:stretch>
        </p:blipFill>
        <p:spPr>
          <a:xfrm>
            <a:off x="9306209" y="3011791"/>
            <a:ext cx="1838264" cy="400050"/>
          </a:xfrm>
          <a:prstGeom prst="rect">
            <a:avLst/>
          </a:prstGeom>
        </p:spPr>
      </p:pic>
      <p:pic>
        <p:nvPicPr>
          <p:cNvPr id="8" name="Picture 7"/>
          <p:cNvPicPr>
            <a:picLocks noChangeAspect="1"/>
          </p:cNvPicPr>
          <p:nvPr/>
        </p:nvPicPr>
        <p:blipFill>
          <a:blip r:embed="rId7"/>
          <a:stretch>
            <a:fillRect/>
          </a:stretch>
        </p:blipFill>
        <p:spPr>
          <a:xfrm>
            <a:off x="133946" y="3447170"/>
            <a:ext cx="9163830" cy="3410829"/>
          </a:xfrm>
          <a:prstGeom prst="rect">
            <a:avLst/>
          </a:prstGeom>
        </p:spPr>
      </p:pic>
      <p:sp>
        <p:nvSpPr>
          <p:cNvPr id="18" name="TextBox 17"/>
          <p:cNvSpPr txBox="1"/>
          <p:nvPr/>
        </p:nvSpPr>
        <p:spPr>
          <a:xfrm>
            <a:off x="1608152" y="4443718"/>
            <a:ext cx="1502979" cy="923330"/>
          </a:xfrm>
          <a:prstGeom prst="rect">
            <a:avLst/>
          </a:prstGeom>
          <a:noFill/>
        </p:spPr>
        <p:txBody>
          <a:bodyPr wrap="square" rtlCol="0">
            <a:spAutoFit/>
          </a:bodyPr>
          <a:lstStyle/>
          <a:p>
            <a:r>
              <a:rPr lang="en-US" altLang="zh-TW" dirty="0" err="1">
                <a:solidFill>
                  <a:srgbClr val="FF0000"/>
                </a:solidFill>
                <a:latin typeface="Times New Roman" panose="02020603050405020304" pitchFamily="18" charset="0"/>
                <a:cs typeface="Times New Roman" panose="02020603050405020304" pitchFamily="18" charset="0"/>
              </a:rPr>
              <a:t>M</a:t>
            </a:r>
            <a:r>
              <a:rPr lang="en-US" altLang="zh-TW" dirty="0" err="1" smtClean="0">
                <a:solidFill>
                  <a:srgbClr val="FF0000"/>
                </a:solidFill>
                <a:latin typeface="Times New Roman" panose="02020603050405020304" pitchFamily="18" charset="0"/>
                <a:cs typeface="Times New Roman" panose="02020603050405020304" pitchFamily="18" charset="0"/>
              </a:rPr>
              <a:t>ultidecadal</a:t>
            </a:r>
            <a:r>
              <a:rPr lang="en-US" altLang="zh-TW" dirty="0" smtClean="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spectral peak </a:t>
            </a:r>
            <a:r>
              <a:rPr lang="en-US" altLang="zh-TW" dirty="0"/>
              <a:t/>
            </a:r>
            <a:br>
              <a:rPr lang="en-US" altLang="zh-TW" dirty="0"/>
            </a:br>
            <a:endParaRPr lang="zh-TW" altLang="en-US" dirty="0"/>
          </a:p>
        </p:txBody>
      </p:sp>
      <p:sp>
        <p:nvSpPr>
          <p:cNvPr id="4" name="文字方塊 3"/>
          <p:cNvSpPr txBox="1"/>
          <p:nvPr/>
        </p:nvSpPr>
        <p:spPr>
          <a:xfrm>
            <a:off x="9338434" y="6025660"/>
            <a:ext cx="2457724" cy="646331"/>
          </a:xfrm>
          <a:prstGeom prst="rect">
            <a:avLst/>
          </a:prstGeom>
          <a:noFill/>
        </p:spPr>
        <p:txBody>
          <a:bodyPr wrap="none" rtlCol="0">
            <a:spAutoFit/>
          </a:bodyPr>
          <a:lstStyle/>
          <a:p>
            <a:r>
              <a:rPr lang="en-US" altLang="zh-TW" dirty="0" err="1" smtClean="0"/>
              <a:t>Zhong</a:t>
            </a:r>
            <a:r>
              <a:rPr lang="en-US" altLang="zh-TW" dirty="0" smtClean="0"/>
              <a:t> et al. (2008) and </a:t>
            </a:r>
          </a:p>
          <a:p>
            <a:r>
              <a:rPr lang="en-US" altLang="zh-TW" dirty="0" err="1" smtClean="0"/>
              <a:t>Zhong</a:t>
            </a:r>
            <a:r>
              <a:rPr lang="en-US" altLang="zh-TW" dirty="0" smtClean="0"/>
              <a:t> and Liu (2009)</a:t>
            </a:r>
            <a:endParaRPr lang="zh-TW" altLang="en-US" dirty="0"/>
          </a:p>
        </p:txBody>
      </p:sp>
      <p:sp>
        <p:nvSpPr>
          <p:cNvPr id="10" name="文字方塊 9"/>
          <p:cNvSpPr txBox="1"/>
          <p:nvPr/>
        </p:nvSpPr>
        <p:spPr>
          <a:xfrm>
            <a:off x="592685" y="3257758"/>
            <a:ext cx="2518446" cy="369332"/>
          </a:xfrm>
          <a:prstGeom prst="rect">
            <a:avLst/>
          </a:prstGeom>
          <a:noFill/>
        </p:spPr>
        <p:txBody>
          <a:bodyPr wrap="none" rtlCol="0">
            <a:spAutoFit/>
          </a:bodyPr>
          <a:lstStyle/>
          <a:p>
            <a:r>
              <a:rPr lang="en-US" altLang="zh-TW" dirty="0" smtClean="0"/>
              <a:t>Effects of O-A interaction</a:t>
            </a:r>
            <a:endParaRPr lang="zh-TW" altLang="en-US" dirty="0"/>
          </a:p>
        </p:txBody>
      </p:sp>
    </p:spTree>
    <p:extLst>
      <p:ext uri="{BB962C8B-B14F-4D97-AF65-F5344CB8AC3E}">
        <p14:creationId xmlns:p14="http://schemas.microsoft.com/office/powerpoint/2010/main" val="3901578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1439126" cy="461319"/>
          </a:xfrm>
        </p:spPr>
        <p:txBody>
          <a:bodyPr>
            <a:noAutofit/>
          </a:bodyPr>
          <a:lstStyle/>
          <a:p>
            <a:pPr>
              <a:lnSpc>
                <a:spcPct val="100000"/>
              </a:lnSpc>
            </a:pPr>
            <a:r>
              <a:rPr lang="en-US" altLang="zh-TW" sz="2800" b="1" cap="none" dirty="0" err="1" smtClean="0">
                <a:latin typeface="Times New Roman" panose="02020603050405020304" pitchFamily="18" charset="0"/>
                <a:cs typeface="Times New Roman" panose="02020603050405020304" pitchFamily="18" charset="0"/>
              </a:rPr>
              <a:t>Extratropical</a:t>
            </a:r>
            <a:r>
              <a:rPr lang="en-US" altLang="zh-TW" sz="2800" b="1" cap="none" dirty="0" smtClean="0">
                <a:latin typeface="Times New Roman" panose="02020603050405020304" pitchFamily="18" charset="0"/>
                <a:cs typeface="Times New Roman" panose="02020603050405020304" pitchFamily="18" charset="0"/>
              </a:rPr>
              <a:t> origin for Pacific </a:t>
            </a:r>
            <a:r>
              <a:rPr lang="en-US" altLang="zh-TW" sz="2800" b="1" cap="none" dirty="0" err="1" smtClean="0">
                <a:latin typeface="Times New Roman" panose="02020603050405020304" pitchFamily="18" charset="0"/>
                <a:cs typeface="Times New Roman" panose="02020603050405020304" pitchFamily="18" charset="0"/>
              </a:rPr>
              <a:t>multidecadal</a:t>
            </a:r>
            <a:r>
              <a:rPr lang="en-US" altLang="zh-TW" sz="2800" b="1" cap="none" dirty="0" smtClean="0">
                <a:latin typeface="Times New Roman" panose="02020603050405020304" pitchFamily="18" charset="0"/>
                <a:cs typeface="Times New Roman" panose="02020603050405020304" pitchFamily="18" charset="0"/>
              </a:rPr>
              <a:t> variability</a:t>
            </a:r>
            <a:endParaRPr lang="en-US" altLang="zh-TW" sz="2800"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0" y="461318"/>
            <a:ext cx="12192000" cy="6396681"/>
          </a:xfrm>
        </p:spPr>
        <p:txBody>
          <a:bodyPr>
            <a:normAutofit/>
          </a:bodyPr>
          <a:lstStyle/>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9531731" y="3964159"/>
            <a:ext cx="2691801" cy="1846659"/>
          </a:xfrm>
          <a:prstGeom prst="rect">
            <a:avLst/>
          </a:prstGeom>
          <a:noFill/>
        </p:spPr>
        <p:txBody>
          <a:bodyPr wrap="square" rtlCol="0">
            <a:spAutoFit/>
          </a:bodyPr>
          <a:lstStyle/>
          <a:p>
            <a:r>
              <a:rPr lang="en-US" altLang="zh-TW" dirty="0"/>
              <a:t/>
            </a:r>
            <a:br>
              <a:rPr lang="en-US" altLang="zh-TW" dirty="0"/>
            </a:br>
            <a:r>
              <a:rPr lang="en-US" altLang="zh-TW"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PMV originates from wave propagation in the </a:t>
            </a:r>
            <a:r>
              <a:rPr lang="en-US" altLang="zh-TW" sz="2400"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subpolar</a:t>
            </a:r>
            <a:r>
              <a:rPr lang="en-US" altLang="zh-TW"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gyre</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0" y="482296"/>
            <a:ext cx="4649832" cy="2973112"/>
          </a:xfrm>
          <a:prstGeom prst="rect">
            <a:avLst/>
          </a:prstGeom>
        </p:spPr>
      </p:pic>
      <p:sp>
        <p:nvSpPr>
          <p:cNvPr id="17" name="TextBox 16"/>
          <p:cNvSpPr txBox="1"/>
          <p:nvPr/>
        </p:nvSpPr>
        <p:spPr>
          <a:xfrm>
            <a:off x="4821344" y="893264"/>
            <a:ext cx="2312091" cy="2031325"/>
          </a:xfrm>
          <a:prstGeom prst="rect">
            <a:avLst/>
          </a:prstGeom>
          <a:noFill/>
          <a:ln w="15875">
            <a:solidFill>
              <a:schemeClr val="tx1"/>
            </a:solidFill>
          </a:ln>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CTRL</a:t>
            </a:r>
            <a:r>
              <a:rPr lang="en-US" altLang="zh-TW" dirty="0" smtClean="0">
                <a:latin typeface="Times New Roman" panose="02020603050405020304" pitchFamily="18" charset="0"/>
                <a:cs typeface="Times New Roman" panose="02020603050405020304" pitchFamily="18" charset="0"/>
              </a:rPr>
              <a:t>: </a:t>
            </a:r>
            <a:r>
              <a:rPr lang="en-US" altLang="zh-TW" dirty="0" err="1" smtClean="0">
                <a:latin typeface="Times New Roman" panose="02020603050405020304" pitchFamily="18" charset="0"/>
                <a:cs typeface="Times New Roman" panose="02020603050405020304" pitchFamily="18" charset="0"/>
              </a:rPr>
              <a:t>Std</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integration of CCSM3 </a:t>
            </a:r>
            <a:endParaRPr lang="en-US" altLang="zh-TW" dirty="0" smtClean="0">
              <a:latin typeface="Times New Roman" panose="02020603050405020304" pitchFamily="18" charset="0"/>
              <a:cs typeface="Times New Roman" panose="02020603050405020304" pitchFamily="18" charset="0"/>
            </a:endParaRPr>
          </a:p>
          <a:p>
            <a:r>
              <a:rPr lang="en-US" altLang="zh-TW" b="1" dirty="0" smtClean="0">
                <a:latin typeface="Times New Roman" panose="02020603050405020304" pitchFamily="18" charset="0"/>
                <a:cs typeface="Times New Roman" panose="02020603050405020304" pitchFamily="18" charset="0"/>
              </a:rPr>
              <a:t>BLKNP</a:t>
            </a:r>
            <a:r>
              <a:rPr lang="en-US" altLang="zh-TW" dirty="0" smtClean="0">
                <a:latin typeface="Times New Roman" panose="02020603050405020304" pitchFamily="18" charset="0"/>
                <a:cs typeface="Times New Roman" panose="02020603050405020304" pitchFamily="18" charset="0"/>
              </a:rPr>
              <a:t>: PC-ET+ </a:t>
            </a:r>
            <a:r>
              <a:rPr lang="en-US" altLang="zh-TW" dirty="0">
                <a:latin typeface="Times New Roman" panose="02020603050405020304" pitchFamily="18" charset="0"/>
                <a:cs typeface="Times New Roman" panose="02020603050405020304" pitchFamily="18" charset="0"/>
              </a:rPr>
              <a:t>PB </a:t>
            </a:r>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At North </a:t>
            </a:r>
            <a:r>
              <a:rPr lang="en-US" altLang="zh-TW" dirty="0">
                <a:latin typeface="Times New Roman" panose="02020603050405020304" pitchFamily="18" charset="0"/>
                <a:cs typeface="Times New Roman" panose="02020603050405020304" pitchFamily="18" charset="0"/>
              </a:rPr>
              <a:t>Pacific at </a:t>
            </a:r>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10</a:t>
            </a:r>
            <a:r>
              <a:rPr lang="en-US" altLang="zh-TW" baseline="30000" dirty="0" smtClean="0">
                <a:latin typeface="Times New Roman" panose="02020603050405020304" pitchFamily="18" charset="0"/>
                <a:cs typeface="Times New Roman" panose="02020603050405020304" pitchFamily="18" charset="0"/>
              </a:rPr>
              <a:t>0</a:t>
            </a:r>
            <a:r>
              <a:rPr lang="en-US" altLang="zh-TW" dirty="0" smtClean="0">
                <a:latin typeface="Times New Roman" panose="02020603050405020304" pitchFamily="18" charset="0"/>
                <a:cs typeface="Times New Roman" panose="02020603050405020304" pitchFamily="18" charset="0"/>
              </a:rPr>
              <a:t>–60</a:t>
            </a:r>
            <a:r>
              <a:rPr lang="en-US" altLang="zh-TW" baseline="30000" dirty="0" smtClean="0">
                <a:latin typeface="Times New Roman" panose="02020603050405020304" pitchFamily="18" charset="0"/>
                <a:cs typeface="Times New Roman" panose="02020603050405020304" pitchFamily="18" charset="0"/>
              </a:rPr>
              <a:t>0</a:t>
            </a:r>
            <a:r>
              <a:rPr lang="en-US" altLang="zh-TW" dirty="0" smtClean="0">
                <a:latin typeface="Times New Roman" panose="02020603050405020304" pitchFamily="18" charset="0"/>
                <a:cs typeface="Times New Roman" panose="02020603050405020304" pitchFamily="18" charset="0"/>
              </a:rPr>
              <a:t>N </a:t>
            </a:r>
          </a:p>
          <a:p>
            <a:r>
              <a:rPr lang="en-US" altLang="zh-TW" b="1" dirty="0">
                <a:latin typeface="Times New Roman" panose="02020603050405020304" pitchFamily="18" charset="0"/>
                <a:cs typeface="Times New Roman" panose="02020603050405020304" pitchFamily="18" charset="0"/>
              </a:rPr>
              <a:t>BLKSTP</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PC-ET+PB </a:t>
            </a:r>
          </a:p>
          <a:p>
            <a:r>
              <a:rPr lang="en-US" altLang="zh-TW" dirty="0" smtClean="0">
                <a:latin typeface="Times New Roman" panose="02020603050405020304" pitchFamily="18" charset="0"/>
                <a:cs typeface="Times New Roman" panose="02020603050405020304" pitchFamily="18" charset="0"/>
              </a:rPr>
              <a:t>at </a:t>
            </a:r>
            <a:r>
              <a:rPr lang="en-US" altLang="zh-TW" dirty="0">
                <a:latin typeface="Times New Roman" panose="02020603050405020304" pitchFamily="18" charset="0"/>
                <a:cs typeface="Times New Roman" panose="02020603050405020304" pitchFamily="18" charset="0"/>
              </a:rPr>
              <a:t>10</a:t>
            </a:r>
            <a:r>
              <a:rPr lang="en-US" altLang="zh-TW" baseline="30000" dirty="0">
                <a:latin typeface="Times New Roman" panose="02020603050405020304" pitchFamily="18" charset="0"/>
                <a:cs typeface="Times New Roman" panose="02020603050405020304" pitchFamily="18" charset="0"/>
              </a:rPr>
              <a:t>0</a:t>
            </a:r>
            <a:r>
              <a:rPr lang="en-US" altLang="zh-TW" dirty="0">
                <a:latin typeface="Times New Roman" panose="02020603050405020304" pitchFamily="18" charset="0"/>
                <a:cs typeface="Times New Roman" panose="02020603050405020304" pitchFamily="18" charset="0"/>
              </a:rPr>
              <a:t>–35</a:t>
            </a:r>
            <a:r>
              <a:rPr lang="en-US" altLang="zh-TW" baseline="30000" dirty="0">
                <a:latin typeface="Times New Roman" panose="02020603050405020304" pitchFamily="18" charset="0"/>
                <a:cs typeface="Times New Roman" panose="02020603050405020304" pitchFamily="18" charset="0"/>
              </a:rPr>
              <a:t>0</a:t>
            </a:r>
            <a:r>
              <a:rPr lang="en-US" altLang="zh-TW" dirty="0">
                <a:latin typeface="Times New Roman" panose="02020603050405020304" pitchFamily="18" charset="0"/>
                <a:cs typeface="Times New Roman" panose="02020603050405020304" pitchFamily="18" charset="0"/>
              </a:rPr>
              <a:t>N </a:t>
            </a:r>
            <a:endParaRPr lang="zh-TW" altLang="en-US" dirty="0"/>
          </a:p>
        </p:txBody>
      </p:sp>
      <p:sp>
        <p:nvSpPr>
          <p:cNvPr id="5" name="TextBox 4"/>
          <p:cNvSpPr txBox="1"/>
          <p:nvPr/>
        </p:nvSpPr>
        <p:spPr>
          <a:xfrm>
            <a:off x="7688715" y="430254"/>
            <a:ext cx="6329991" cy="923330"/>
          </a:xfrm>
          <a:prstGeom prst="rect">
            <a:avLst/>
          </a:prstGeom>
          <a:noFill/>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ATMOSPHERE</a:t>
            </a:r>
          </a:p>
          <a:p>
            <a:r>
              <a:rPr lang="en-US" altLang="zh-TW" b="1" dirty="0">
                <a:latin typeface="Times New Roman" panose="02020603050405020304" pitchFamily="18" charset="0"/>
                <a:cs typeface="Times New Roman" panose="02020603050405020304" pitchFamily="18" charset="0"/>
              </a:rPr>
              <a:t> </a:t>
            </a:r>
            <a:endParaRPr lang="en-US" altLang="zh-TW" b="1" dirty="0" smtClean="0">
              <a:latin typeface="Times New Roman" panose="02020603050405020304" pitchFamily="18" charset="0"/>
              <a:cs typeface="Times New Roman" panose="02020603050405020304" pitchFamily="18" charset="0"/>
            </a:endParaRPr>
          </a:p>
          <a:p>
            <a:endParaRPr lang="zh-TW" altLang="en-US" b="1" dirty="0">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7455527" y="1197124"/>
            <a:ext cx="1125772" cy="1523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612830" y="1199179"/>
            <a:ext cx="104984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759491" y="1197124"/>
            <a:ext cx="1858768"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455527" y="1887406"/>
            <a:ext cx="1125772" cy="762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581299" y="1887406"/>
            <a:ext cx="104984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9755592" y="1878073"/>
            <a:ext cx="1862667" cy="9333"/>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916314" y="1224606"/>
            <a:ext cx="10758" cy="690282"/>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444914" y="1189505"/>
            <a:ext cx="10758" cy="690282"/>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9832765" y="1189505"/>
            <a:ext cx="10758" cy="690282"/>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0452725" y="1204744"/>
            <a:ext cx="10758" cy="690282"/>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1194595" y="1189505"/>
            <a:ext cx="10758" cy="690282"/>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7865705" y="1311722"/>
            <a:ext cx="1375556" cy="400110"/>
          </a:xfrm>
          <a:prstGeom prst="rect">
            <a:avLst/>
          </a:prstGeom>
          <a:noFill/>
        </p:spPr>
        <p:txBody>
          <a:bodyPr wrap="square" rtlCol="0">
            <a:spAutoFit/>
          </a:bodyPr>
          <a:lstStyle/>
          <a:p>
            <a:r>
              <a:rPr lang="en-US" altLang="zh-TW" sz="2000" b="1" dirty="0" smtClean="0">
                <a:latin typeface="Times New Roman" panose="02020603050405020304" pitchFamily="18" charset="0"/>
                <a:cs typeface="Times New Roman" panose="02020603050405020304" pitchFamily="18" charset="0"/>
              </a:rPr>
              <a:t>Coupled</a:t>
            </a:r>
            <a:endParaRPr lang="zh-TW" altLang="en-US" sz="20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9916797" y="1302404"/>
            <a:ext cx="1375556" cy="400110"/>
          </a:xfrm>
          <a:prstGeom prst="rect">
            <a:avLst/>
          </a:prstGeom>
          <a:noFill/>
        </p:spPr>
        <p:txBody>
          <a:bodyPr wrap="square" rtlCol="0">
            <a:spAutoFit/>
          </a:bodyPr>
          <a:lstStyle/>
          <a:p>
            <a:r>
              <a:rPr lang="en-US" altLang="zh-TW" sz="2000" b="1" dirty="0" smtClean="0">
                <a:latin typeface="Times New Roman" panose="02020603050405020304" pitchFamily="18" charset="0"/>
                <a:cs typeface="Times New Roman" panose="02020603050405020304" pitchFamily="18" charset="0"/>
              </a:rPr>
              <a:t>Coupled</a:t>
            </a:r>
            <a:endParaRPr lang="zh-TW" altLang="en-US" sz="20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7380237" y="1878073"/>
            <a:ext cx="473494" cy="369332"/>
          </a:xfrm>
          <a:prstGeom prst="rect">
            <a:avLst/>
          </a:prstGeom>
          <a:noFill/>
        </p:spPr>
        <p:txBody>
          <a:bodyPr wrap="square" rtlCol="0">
            <a:spAutoFit/>
          </a:bodyPr>
          <a:lstStyle/>
          <a:p>
            <a:r>
              <a:rPr lang="en-US" altLang="zh-TW" dirty="0" smtClean="0"/>
              <a:t>S</a:t>
            </a:r>
            <a:endParaRPr lang="zh-TW" altLang="en-US" dirty="0"/>
          </a:p>
        </p:txBody>
      </p:sp>
      <p:sp>
        <p:nvSpPr>
          <p:cNvPr id="34" name="TextBox 33"/>
          <p:cNvSpPr txBox="1"/>
          <p:nvPr/>
        </p:nvSpPr>
        <p:spPr>
          <a:xfrm>
            <a:off x="11510321" y="1858901"/>
            <a:ext cx="473494" cy="369332"/>
          </a:xfrm>
          <a:prstGeom prst="rect">
            <a:avLst/>
          </a:prstGeom>
          <a:noFill/>
        </p:spPr>
        <p:txBody>
          <a:bodyPr wrap="square" rtlCol="0">
            <a:spAutoFit/>
          </a:bodyPr>
          <a:lstStyle/>
          <a:p>
            <a:r>
              <a:rPr lang="en-US" altLang="zh-TW" dirty="0"/>
              <a:t>N</a:t>
            </a:r>
            <a:endParaRPr lang="zh-TW" altLang="en-US" dirty="0"/>
          </a:p>
        </p:txBody>
      </p:sp>
      <p:cxnSp>
        <p:nvCxnSpPr>
          <p:cNvPr id="36" name="Straight Connector 35"/>
          <p:cNvCxnSpPr/>
          <p:nvPr/>
        </p:nvCxnSpPr>
        <p:spPr>
          <a:xfrm>
            <a:off x="8612830" y="1914888"/>
            <a:ext cx="0" cy="257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159267" y="1908927"/>
            <a:ext cx="0" cy="257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733273" y="1914888"/>
            <a:ext cx="0" cy="257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9440759" y="1914888"/>
            <a:ext cx="0" cy="257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174363" y="2232610"/>
            <a:ext cx="3270324" cy="646331"/>
          </a:xfrm>
          <a:prstGeom prst="rect">
            <a:avLst/>
          </a:prstGeom>
          <a:noFill/>
        </p:spPr>
        <p:txBody>
          <a:bodyPr wrap="square" rtlCol="0">
            <a:spAutoFit/>
          </a:bodyPr>
          <a:lstStyle/>
          <a:p>
            <a:r>
              <a:rPr lang="en-US" altLang="zh-TW" dirty="0" smtClean="0"/>
              <a:t>20</a:t>
            </a:r>
            <a:r>
              <a:rPr lang="en-US" altLang="zh-TW" baseline="30000" dirty="0" smtClean="0"/>
              <a:t>0</a:t>
            </a:r>
            <a:r>
              <a:rPr lang="en-US" altLang="zh-TW" dirty="0" smtClean="0"/>
              <a:t>S    EQ 10</a:t>
            </a:r>
            <a:r>
              <a:rPr lang="en-US" altLang="zh-TW" baseline="30000" dirty="0" smtClean="0"/>
              <a:t>0</a:t>
            </a:r>
            <a:r>
              <a:rPr lang="en-US" altLang="zh-TW" dirty="0" smtClean="0"/>
              <a:t>N 20</a:t>
            </a:r>
            <a:r>
              <a:rPr lang="en-US" altLang="zh-TW" baseline="30000" dirty="0" smtClean="0"/>
              <a:t>0</a:t>
            </a:r>
            <a:r>
              <a:rPr lang="en-US" altLang="zh-TW" dirty="0" smtClean="0"/>
              <a:t>N       60</a:t>
            </a:r>
            <a:r>
              <a:rPr lang="en-US" altLang="zh-TW" baseline="30000" dirty="0" smtClean="0"/>
              <a:t>0</a:t>
            </a:r>
            <a:r>
              <a:rPr lang="en-US" altLang="zh-TW" dirty="0" smtClean="0"/>
              <a:t>N</a:t>
            </a:r>
            <a:endParaRPr lang="zh-TW" altLang="en-US" dirty="0"/>
          </a:p>
          <a:p>
            <a:endParaRPr lang="zh-TW" altLang="en-US" dirty="0"/>
          </a:p>
        </p:txBody>
      </p:sp>
      <p:sp>
        <p:nvSpPr>
          <p:cNvPr id="42" name="TextBox 41"/>
          <p:cNvSpPr txBox="1"/>
          <p:nvPr/>
        </p:nvSpPr>
        <p:spPr>
          <a:xfrm>
            <a:off x="7819360" y="2899382"/>
            <a:ext cx="3625327" cy="369332"/>
          </a:xfrm>
          <a:prstGeom prst="rect">
            <a:avLst/>
          </a:prstGeom>
          <a:noFill/>
        </p:spPr>
        <p:txBody>
          <a:bodyPr wrap="square" rtlCol="0">
            <a:spAutoFit/>
          </a:bodyPr>
          <a:lstStyle/>
          <a:p>
            <a:pPr algn="ctr"/>
            <a:r>
              <a:rPr lang="en-US" altLang="zh-TW" b="1" dirty="0" smtClean="0">
                <a:latin typeface="Times New Roman" panose="02020603050405020304" pitchFamily="18" charset="0"/>
                <a:cs typeface="Times New Roman" panose="02020603050405020304" pitchFamily="18" charset="0"/>
              </a:rPr>
              <a:t>OCEAN</a:t>
            </a:r>
            <a:endParaRPr lang="zh-TW" altLang="en-US" b="1" dirty="0">
              <a:latin typeface="Times New Roman" panose="02020603050405020304" pitchFamily="18" charset="0"/>
              <a:cs typeface="Times New Roman" panose="02020603050405020304" pitchFamily="18" charset="0"/>
            </a:endParaRPr>
          </a:p>
        </p:txBody>
      </p:sp>
      <p:cxnSp>
        <p:nvCxnSpPr>
          <p:cNvPr id="44" name="Straight Arrow Connector 43"/>
          <p:cNvCxnSpPr/>
          <p:nvPr/>
        </p:nvCxnSpPr>
        <p:spPr>
          <a:xfrm>
            <a:off x="8927398" y="1197124"/>
            <a:ext cx="0" cy="6826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9474825" y="1212363"/>
            <a:ext cx="0" cy="68266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9454523" y="2601942"/>
            <a:ext cx="1442369" cy="297440"/>
          </a:xfrm>
          <a:prstGeom prst="rect">
            <a:avLst/>
          </a:prstGeom>
          <a:pattFill prst="pct10">
            <a:fgClr>
              <a:schemeClr val="accent1"/>
            </a:fgClr>
            <a:bgClr>
              <a:schemeClr val="bg1"/>
            </a:bgClr>
          </a:patt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9" name="Straight Connector 48"/>
          <p:cNvCxnSpPr/>
          <p:nvPr/>
        </p:nvCxnSpPr>
        <p:spPr>
          <a:xfrm>
            <a:off x="10896892" y="1887406"/>
            <a:ext cx="0" cy="257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928320" y="2590471"/>
            <a:ext cx="1032734" cy="369332"/>
          </a:xfrm>
          <a:prstGeom prst="rect">
            <a:avLst/>
          </a:prstGeom>
          <a:noFill/>
        </p:spPr>
        <p:txBody>
          <a:bodyPr wrap="square" rtlCol="0">
            <a:spAutoFit/>
          </a:bodyPr>
          <a:lstStyle/>
          <a:p>
            <a:r>
              <a:rPr lang="en-US" altLang="zh-TW" dirty="0" smtClean="0"/>
              <a:t>180</a:t>
            </a:r>
            <a:r>
              <a:rPr lang="en-US" altLang="zh-TW" baseline="30000" dirty="0" smtClean="0"/>
              <a:t>0</a:t>
            </a:r>
            <a:endParaRPr lang="zh-TW" altLang="en-US" dirty="0"/>
          </a:p>
        </p:txBody>
      </p:sp>
      <p:sp>
        <p:nvSpPr>
          <p:cNvPr id="57" name="TextBox 56"/>
          <p:cNvSpPr txBox="1"/>
          <p:nvPr/>
        </p:nvSpPr>
        <p:spPr>
          <a:xfrm>
            <a:off x="821937" y="1258346"/>
            <a:ext cx="1502979" cy="923330"/>
          </a:xfrm>
          <a:prstGeom prst="rect">
            <a:avLst/>
          </a:prstGeom>
          <a:noFill/>
        </p:spPr>
        <p:txBody>
          <a:bodyPr wrap="square" rtlCol="0">
            <a:spAutoFit/>
          </a:bodyPr>
          <a:lstStyle/>
          <a:p>
            <a:r>
              <a:rPr lang="en-US" altLang="zh-TW" dirty="0" err="1">
                <a:solidFill>
                  <a:srgbClr val="FF0000"/>
                </a:solidFill>
                <a:latin typeface="Times New Roman" panose="02020603050405020304" pitchFamily="18" charset="0"/>
                <a:cs typeface="Times New Roman" panose="02020603050405020304" pitchFamily="18" charset="0"/>
              </a:rPr>
              <a:t>M</a:t>
            </a:r>
            <a:r>
              <a:rPr lang="en-US" altLang="zh-TW" dirty="0" err="1" smtClean="0">
                <a:solidFill>
                  <a:srgbClr val="FF0000"/>
                </a:solidFill>
                <a:latin typeface="Times New Roman" panose="02020603050405020304" pitchFamily="18" charset="0"/>
                <a:cs typeface="Times New Roman" panose="02020603050405020304" pitchFamily="18" charset="0"/>
              </a:rPr>
              <a:t>ultidecadal</a:t>
            </a:r>
            <a:r>
              <a:rPr lang="en-US" altLang="zh-TW" dirty="0" smtClean="0">
                <a:solidFill>
                  <a:srgbClr val="FF0000"/>
                </a:solidFill>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spectral peak </a:t>
            </a:r>
            <a:r>
              <a:rPr lang="en-US" altLang="zh-TW" dirty="0"/>
              <a:t/>
            </a:r>
            <a:br>
              <a:rPr lang="en-US" altLang="zh-TW" dirty="0"/>
            </a:br>
            <a:endParaRPr lang="zh-TW" altLang="en-US" dirty="0"/>
          </a:p>
        </p:txBody>
      </p:sp>
      <p:sp>
        <p:nvSpPr>
          <p:cNvPr id="59" name="TextBox 58"/>
          <p:cNvSpPr txBox="1"/>
          <p:nvPr/>
        </p:nvSpPr>
        <p:spPr>
          <a:xfrm>
            <a:off x="9809525" y="652233"/>
            <a:ext cx="1161106" cy="369332"/>
          </a:xfrm>
          <a:prstGeom prst="rect">
            <a:avLst/>
          </a:prstGeom>
          <a:noFill/>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W</a:t>
            </a:r>
            <a:endParaRPr lang="zh-TW" altLang="en-US" b="1" dirty="0">
              <a:latin typeface="Times New Roman" panose="02020603050405020304" pitchFamily="18" charset="0"/>
              <a:cs typeface="Times New Roman" panose="02020603050405020304" pitchFamily="18" charset="0"/>
            </a:endParaRPr>
          </a:p>
        </p:txBody>
      </p:sp>
      <p:sp>
        <p:nvSpPr>
          <p:cNvPr id="60" name="TextBox 59"/>
          <p:cNvSpPr txBox="1"/>
          <p:nvPr/>
        </p:nvSpPr>
        <p:spPr>
          <a:xfrm>
            <a:off x="9917523" y="3294700"/>
            <a:ext cx="1785347" cy="369332"/>
          </a:xfrm>
          <a:prstGeom prst="rect">
            <a:avLst/>
          </a:prstGeom>
          <a:noFill/>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E</a:t>
            </a:r>
            <a:endParaRPr lang="zh-TW" altLang="en-US"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31532" y="3429309"/>
            <a:ext cx="9396862" cy="3386206"/>
          </a:xfrm>
          <a:prstGeom prst="rect">
            <a:avLst/>
          </a:prstGeom>
        </p:spPr>
      </p:pic>
      <p:sp>
        <p:nvSpPr>
          <p:cNvPr id="43" name="文字方塊 42"/>
          <p:cNvSpPr txBox="1"/>
          <p:nvPr/>
        </p:nvSpPr>
        <p:spPr>
          <a:xfrm>
            <a:off x="9503330" y="6038566"/>
            <a:ext cx="2457724" cy="646331"/>
          </a:xfrm>
          <a:prstGeom prst="rect">
            <a:avLst/>
          </a:prstGeom>
          <a:noFill/>
        </p:spPr>
        <p:txBody>
          <a:bodyPr wrap="none" rtlCol="0">
            <a:spAutoFit/>
          </a:bodyPr>
          <a:lstStyle/>
          <a:p>
            <a:r>
              <a:rPr lang="en-US" altLang="zh-TW" dirty="0" err="1" smtClean="0"/>
              <a:t>Zhong</a:t>
            </a:r>
            <a:r>
              <a:rPr lang="en-US" altLang="zh-TW" dirty="0" smtClean="0"/>
              <a:t> et al. (2008) and </a:t>
            </a:r>
          </a:p>
          <a:p>
            <a:r>
              <a:rPr lang="en-US" altLang="zh-TW" dirty="0" err="1" smtClean="0"/>
              <a:t>Zhong</a:t>
            </a:r>
            <a:r>
              <a:rPr lang="en-US" altLang="zh-TW" dirty="0" smtClean="0"/>
              <a:t> and Liu (2009)</a:t>
            </a:r>
            <a:endParaRPr lang="zh-TW" altLang="en-US" dirty="0"/>
          </a:p>
        </p:txBody>
      </p:sp>
      <p:sp>
        <p:nvSpPr>
          <p:cNvPr id="6" name="文字方塊 5"/>
          <p:cNvSpPr txBox="1"/>
          <p:nvPr/>
        </p:nvSpPr>
        <p:spPr>
          <a:xfrm>
            <a:off x="260695" y="3290326"/>
            <a:ext cx="2625462" cy="369332"/>
          </a:xfrm>
          <a:prstGeom prst="rect">
            <a:avLst/>
          </a:prstGeom>
          <a:noFill/>
        </p:spPr>
        <p:txBody>
          <a:bodyPr wrap="none" rtlCol="0">
            <a:spAutoFit/>
          </a:bodyPr>
          <a:lstStyle/>
          <a:p>
            <a:r>
              <a:rPr lang="en-US" altLang="zh-TW" dirty="0" smtClean="0"/>
              <a:t>Effects of Planetary waves</a:t>
            </a:r>
            <a:endParaRPr lang="zh-TW" altLang="en-US" dirty="0"/>
          </a:p>
        </p:txBody>
      </p:sp>
      <p:sp>
        <p:nvSpPr>
          <p:cNvPr id="8" name="矩形 7"/>
          <p:cNvSpPr/>
          <p:nvPr/>
        </p:nvSpPr>
        <p:spPr>
          <a:xfrm>
            <a:off x="9503330" y="2601942"/>
            <a:ext cx="869395" cy="276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單箭頭接點 11"/>
          <p:cNvCxnSpPr/>
          <p:nvPr/>
        </p:nvCxnSpPr>
        <p:spPr>
          <a:xfrm flipH="1">
            <a:off x="4333875" y="2924589"/>
            <a:ext cx="6353175" cy="866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a:off x="8455672" y="2899382"/>
            <a:ext cx="1387851" cy="760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421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1439126" cy="461319"/>
          </a:xfrm>
        </p:spPr>
        <p:txBody>
          <a:bodyPr>
            <a:noAutofit/>
          </a:bodyPr>
          <a:lstStyle/>
          <a:p>
            <a:pPr>
              <a:lnSpc>
                <a:spcPct val="100000"/>
              </a:lnSpc>
            </a:pPr>
            <a:r>
              <a:rPr lang="en-US" altLang="zh-TW" sz="2800" b="1" cap="none" dirty="0" err="1" smtClean="0">
                <a:latin typeface="Times New Roman" panose="02020603050405020304" pitchFamily="18" charset="0"/>
                <a:cs typeface="Times New Roman" panose="02020603050405020304" pitchFamily="18" charset="0"/>
              </a:rPr>
              <a:t>Extratropical</a:t>
            </a:r>
            <a:r>
              <a:rPr lang="en-US" altLang="zh-TW" sz="2800" b="1" cap="none" dirty="0" smtClean="0">
                <a:latin typeface="Times New Roman" panose="02020603050405020304" pitchFamily="18" charset="0"/>
                <a:cs typeface="Times New Roman" panose="02020603050405020304" pitchFamily="18" charset="0"/>
              </a:rPr>
              <a:t> origin for Tropical Climate Variability </a:t>
            </a:r>
            <a:endParaRPr lang="en-US" altLang="zh-TW" sz="2800"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0" y="461318"/>
            <a:ext cx="12192000" cy="6396681"/>
          </a:xfrm>
        </p:spPr>
        <p:txBody>
          <a:bodyPr>
            <a:normAutofit/>
          </a:bodyPr>
          <a:lstStyle/>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p:txBody>
      </p:sp>
      <p:sp useBgFill="1">
        <p:nvSpPr>
          <p:cNvPr id="6" name="Rectangle 5"/>
          <p:cNvSpPr/>
          <p:nvPr/>
        </p:nvSpPr>
        <p:spPr>
          <a:xfrm>
            <a:off x="321547" y="557230"/>
            <a:ext cx="1969477" cy="55265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err="1" smtClean="0">
                <a:solidFill>
                  <a:schemeClr val="tx1"/>
                </a:solidFill>
                <a:latin typeface="Times New Roman" panose="02020603050405020304" pitchFamily="18" charset="0"/>
                <a:cs typeface="Times New Roman" panose="02020603050405020304" pitchFamily="18" charset="0"/>
              </a:rPr>
              <a:t>Extratropics</a:t>
            </a:r>
            <a:endParaRPr lang="zh-TW" altLang="en-US" sz="2400" dirty="0">
              <a:solidFill>
                <a:schemeClr val="tx1"/>
              </a:solidFill>
              <a:latin typeface="Times New Roman" panose="02020603050405020304" pitchFamily="18" charset="0"/>
              <a:cs typeface="Times New Roman" panose="02020603050405020304" pitchFamily="18" charset="0"/>
            </a:endParaRPr>
          </a:p>
        </p:txBody>
      </p:sp>
      <p:sp useBgFill="1">
        <p:nvSpPr>
          <p:cNvPr id="43" name="Rectangle 42"/>
          <p:cNvSpPr/>
          <p:nvPr/>
        </p:nvSpPr>
        <p:spPr>
          <a:xfrm>
            <a:off x="275148" y="6194045"/>
            <a:ext cx="1969477" cy="552659"/>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smtClean="0">
                <a:solidFill>
                  <a:schemeClr val="tx1"/>
                </a:solidFill>
                <a:latin typeface="Times New Roman" panose="02020603050405020304" pitchFamily="18" charset="0"/>
                <a:cs typeface="Times New Roman" panose="02020603050405020304" pitchFamily="18" charset="0"/>
              </a:rPr>
              <a:t>Tropics</a:t>
            </a:r>
            <a:endParaRPr lang="zh-TW" altLang="en-US" sz="2400" dirty="0">
              <a:solidFill>
                <a:schemeClr val="tx1"/>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36582" y="3876814"/>
            <a:ext cx="2095928" cy="1569660"/>
          </a:xfrm>
          <a:prstGeom prst="rect">
            <a:avLst/>
          </a:prstGeom>
          <a:noFill/>
        </p:spPr>
        <p:txBody>
          <a:bodyPr wrap="square" rtlCol="0">
            <a:spAutoFit/>
          </a:bodyPr>
          <a:lstStyle/>
          <a:p>
            <a:r>
              <a:rPr lang="en-US" altLang="zh-TW" sz="2400" dirty="0" smtClean="0">
                <a:latin typeface="Times New Roman" panose="02020603050405020304" pitchFamily="18" charset="0"/>
                <a:cs typeface="Times New Roman" panose="02020603050405020304" pitchFamily="18" charset="0"/>
              </a:rPr>
              <a:t>Atmospheric transport of latent and sensible heat</a:t>
            </a:r>
            <a:endParaRPr lang="zh-TW" altLang="en-US" sz="2400" dirty="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H="1">
            <a:off x="521532" y="1095618"/>
            <a:ext cx="1" cy="508415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198950" y="430138"/>
            <a:ext cx="2794342" cy="2025505"/>
          </a:xfrm>
          <a:prstGeom prst="rect">
            <a:avLst/>
          </a:prstGeom>
          <a:ln/>
          <a:extLst>
            <a:ext uri="{91240B29-F687-4F45-9708-019B960494DF}">
              <a14:hiddenLine xmlns:a14="http://schemas.microsoft.com/office/drawing/2010/main" w="2857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7233672" y="441242"/>
            <a:ext cx="6096000" cy="769441"/>
          </a:xfrm>
          <a:prstGeom prst="rect">
            <a:avLst/>
          </a:prstGeom>
        </p:spPr>
        <p:txBody>
          <a:bodyPr>
            <a:spAutoFit/>
          </a:bodyPr>
          <a:lstStyle/>
          <a:p>
            <a:r>
              <a:rPr lang="en-US" altLang="ja-JP" sz="2200" dirty="0">
                <a:latin typeface="Times New Roman" panose="02020603050405020304" pitchFamily="18" charset="0"/>
                <a:cs typeface="Times New Roman" panose="02020603050405020304" pitchFamily="18" charset="0"/>
              </a:rPr>
              <a:t>Seasonal Foot Printing Mechanism (SFM</a:t>
            </a:r>
            <a:r>
              <a:rPr lang="en-US" altLang="ja-JP" sz="2200" dirty="0" smtClean="0">
                <a:latin typeface="Times New Roman" panose="02020603050405020304" pitchFamily="18" charset="0"/>
                <a:cs typeface="Times New Roman" panose="02020603050405020304" pitchFamily="18" charset="0"/>
              </a:rPr>
              <a:t>)                                               </a:t>
            </a:r>
            <a:br>
              <a:rPr lang="en-US" altLang="ja-JP" sz="2200" dirty="0" smtClean="0">
                <a:latin typeface="Times New Roman" panose="02020603050405020304" pitchFamily="18" charset="0"/>
                <a:cs typeface="Times New Roman" panose="02020603050405020304" pitchFamily="18" charset="0"/>
              </a:rPr>
            </a:br>
            <a:endParaRPr lang="zh-TW" altLang="en-US" sz="2200" dirty="0">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4"/>
          <a:stretch>
            <a:fillRect/>
          </a:stretch>
        </p:blipFill>
        <p:spPr>
          <a:xfrm>
            <a:off x="2385698" y="1357906"/>
            <a:ext cx="6557280" cy="3430564"/>
          </a:xfrm>
          <a:prstGeom prst="rect">
            <a:avLst/>
          </a:prstGeom>
        </p:spPr>
      </p:pic>
      <p:sp>
        <p:nvSpPr>
          <p:cNvPr id="33" name="TextBox 32"/>
          <p:cNvSpPr txBox="1"/>
          <p:nvPr/>
        </p:nvSpPr>
        <p:spPr>
          <a:xfrm>
            <a:off x="8790814" y="3529797"/>
            <a:ext cx="3316879" cy="646331"/>
          </a:xfrm>
          <a:prstGeom prst="rect">
            <a:avLst/>
          </a:prstGeom>
          <a:noFill/>
        </p:spPr>
        <p:txBody>
          <a:bodyPr wrap="square" rtlCol="0">
            <a:spAutoFit/>
          </a:bodyPr>
          <a:lstStyle/>
          <a:p>
            <a:r>
              <a:rPr lang="en-US" altLang="ja-JP" i="1" dirty="0" err="1"/>
              <a:t>Vimont</a:t>
            </a:r>
            <a:r>
              <a:rPr lang="en-US" altLang="ja-JP" i="1" dirty="0"/>
              <a:t> et al. 2001, </a:t>
            </a:r>
            <a:r>
              <a:rPr lang="en-US" altLang="ja-JP" i="1" dirty="0" smtClean="0"/>
              <a:t>2003a&amp;b</a:t>
            </a:r>
            <a:endParaRPr lang="en-US" altLang="zh-TW" i="1" dirty="0">
              <a:solidFill>
                <a:schemeClr val="tx2"/>
              </a:solidFill>
            </a:endParaRPr>
          </a:p>
          <a:p>
            <a:endParaRPr lang="zh-TW" altLang="en-US" dirty="0"/>
          </a:p>
        </p:txBody>
      </p:sp>
      <p:sp>
        <p:nvSpPr>
          <p:cNvPr id="53" name="TextBox 52"/>
          <p:cNvSpPr txBox="1"/>
          <p:nvPr/>
        </p:nvSpPr>
        <p:spPr>
          <a:xfrm>
            <a:off x="2458221" y="3083438"/>
            <a:ext cx="3316879" cy="646331"/>
          </a:xfrm>
          <a:prstGeom prst="rect">
            <a:avLst/>
          </a:prstGeom>
          <a:noFill/>
        </p:spPr>
        <p:txBody>
          <a:bodyPr wrap="square" rtlCol="0">
            <a:spAutoFit/>
          </a:bodyPr>
          <a:lstStyle/>
          <a:p>
            <a:r>
              <a:rPr lang="en-US" altLang="ja-JP" i="1" dirty="0" smtClean="0"/>
              <a:t>Wu </a:t>
            </a:r>
            <a:r>
              <a:rPr lang="en-US" altLang="ja-JP" i="1" dirty="0"/>
              <a:t>et al. </a:t>
            </a:r>
            <a:r>
              <a:rPr lang="en-US" altLang="ja-JP" i="1" dirty="0" smtClean="0"/>
              <a:t>2007 </a:t>
            </a:r>
            <a:endParaRPr lang="en-US" altLang="zh-TW" i="1" dirty="0">
              <a:solidFill>
                <a:schemeClr val="tx2"/>
              </a:solidFill>
            </a:endParaRPr>
          </a:p>
          <a:p>
            <a:endParaRPr lang="zh-TW" altLang="en-US" dirty="0"/>
          </a:p>
        </p:txBody>
      </p:sp>
      <p:sp>
        <p:nvSpPr>
          <p:cNvPr id="54" name="Rectangle 3"/>
          <p:cNvSpPr txBox="1">
            <a:spLocks noChangeArrowheads="1"/>
          </p:cNvSpPr>
          <p:nvPr/>
        </p:nvSpPr>
        <p:spPr>
          <a:xfrm>
            <a:off x="8845225" y="3584045"/>
            <a:ext cx="3276600" cy="2779312"/>
          </a:xfrm>
          <a:prstGeom prst="rect">
            <a:avLst/>
          </a:prstGeom>
        </p:spPr>
        <p:txBody>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00000"/>
              </a:lnSpc>
              <a:spcBef>
                <a:spcPts val="300"/>
              </a:spcBef>
              <a:buNone/>
            </a:pPr>
            <a:r>
              <a:rPr lang="en-US" altLang="ja-JP" sz="1400" b="1" dirty="0" smtClean="0">
                <a:solidFill>
                  <a:srgbClr val="0000FF"/>
                </a:solidFill>
                <a:latin typeface="Times New Roman" panose="02020603050405020304" pitchFamily="18" charset="0"/>
                <a:cs typeface="Times New Roman" panose="02020603050405020304" pitchFamily="18" charset="0"/>
              </a:rPr>
              <a:t>               </a:t>
            </a:r>
            <a:r>
              <a:rPr lang="en-US" altLang="ja-JP" sz="1400" b="1" dirty="0" smtClean="0">
                <a:latin typeface="Times New Roman" panose="02020603050405020304" pitchFamily="18" charset="0"/>
                <a:cs typeface="Times New Roman" panose="02020603050405020304" pitchFamily="18" charset="0"/>
              </a:rPr>
              <a:t>NPO </a:t>
            </a:r>
            <a:r>
              <a:rPr lang="en-US" altLang="ja-JP" sz="1400" b="1" cap="none" dirty="0" smtClean="0">
                <a:latin typeface="Times New Roman" panose="02020603050405020304" pitchFamily="18" charset="0"/>
                <a:cs typeface="Times New Roman" panose="02020603050405020304" pitchFamily="18" charset="0"/>
              </a:rPr>
              <a:t>in</a:t>
            </a:r>
            <a:r>
              <a:rPr lang="en-US" altLang="ja-JP" sz="1400" b="1" dirty="0" smtClean="0">
                <a:latin typeface="Times New Roman" panose="02020603050405020304" pitchFamily="18" charset="0"/>
                <a:cs typeface="Times New Roman" panose="02020603050405020304" pitchFamily="18" charset="0"/>
              </a:rPr>
              <a:t> NDJ (-1) </a:t>
            </a: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a:t>
            </a:r>
          </a:p>
          <a:p>
            <a:pPr>
              <a:lnSpc>
                <a:spcPct val="100000"/>
              </a:lnSpc>
              <a:spcBef>
                <a:spcPts val="300"/>
              </a:spcBef>
              <a:buFontTx/>
              <a:buNone/>
            </a:pP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         </a:t>
            </a:r>
          </a:p>
          <a:p>
            <a:pPr>
              <a:lnSpc>
                <a:spcPct val="100000"/>
              </a:lnSpc>
              <a:spcBef>
                <a:spcPts val="300"/>
              </a:spcBef>
              <a:buFontTx/>
              <a:buNone/>
            </a:pP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ja-JP" sz="1400" b="1" dirty="0" err="1">
                <a:latin typeface="Times New Roman" panose="02020603050405020304" pitchFamily="18" charset="0"/>
                <a:cs typeface="Times New Roman" panose="02020603050405020304" pitchFamily="18" charset="0"/>
                <a:sym typeface="Symbol" panose="05050102010706020507" pitchFamily="18" charset="2"/>
              </a:rPr>
              <a:t>Winds</a:t>
            </a:r>
            <a:r>
              <a:rPr lang="en-US" altLang="ja-JP" sz="1400" b="1" dirty="0">
                <a:latin typeface="Times New Roman" panose="02020603050405020304" pitchFamily="18" charset="0"/>
                <a:cs typeface="Times New Roman" panose="02020603050405020304" pitchFamily="18" charset="0"/>
                <a:sym typeface="Symbol" panose="05050102010706020507" pitchFamily="18" charset="2"/>
              </a:rPr>
              <a:t> </a:t>
            </a: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&amp; Heat Flux</a:t>
            </a:r>
          </a:p>
          <a:p>
            <a:pPr>
              <a:lnSpc>
                <a:spcPct val="100000"/>
              </a:lnSpc>
              <a:spcBef>
                <a:spcPts val="300"/>
              </a:spcBef>
              <a:buFontTx/>
              <a:buNone/>
            </a:pP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a:t>
            </a:r>
          </a:p>
          <a:p>
            <a:pPr>
              <a:lnSpc>
                <a:spcPct val="100000"/>
              </a:lnSpc>
              <a:spcBef>
                <a:spcPts val="300"/>
              </a:spcBef>
              <a:buFontTx/>
              <a:buNone/>
            </a:pPr>
            <a:r>
              <a:rPr lang="en-US" altLang="ja-JP" sz="1400" b="1" dirty="0">
                <a:latin typeface="Times New Roman" panose="02020603050405020304" pitchFamily="18" charset="0"/>
                <a:cs typeface="Times New Roman" panose="02020603050405020304" pitchFamily="18" charset="0"/>
                <a:sym typeface="Symbol" panose="05050102010706020507" pitchFamily="18" charset="2"/>
              </a:rPr>
              <a:t>  </a:t>
            </a: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SST </a:t>
            </a:r>
            <a:r>
              <a:rPr lang="en-US" altLang="ja-JP" sz="1400" b="1" cap="none" dirty="0" smtClean="0">
                <a:latin typeface="Times New Roman" panose="02020603050405020304" pitchFamily="18" charset="0"/>
                <a:cs typeface="Times New Roman" panose="02020603050405020304" pitchFamily="18" charset="0"/>
                <a:sym typeface="Symbol" panose="05050102010706020507" pitchFamily="18" charset="2"/>
              </a:rPr>
              <a:t>in</a:t>
            </a: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MAM (0)</a:t>
            </a:r>
          </a:p>
          <a:p>
            <a:pPr>
              <a:lnSpc>
                <a:spcPct val="100000"/>
              </a:lnSpc>
              <a:spcBef>
                <a:spcPts val="300"/>
              </a:spcBef>
              <a:buFontTx/>
              <a:buNone/>
            </a:pP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a:t>
            </a:r>
            <a:endParaRPr lang="en-US" altLang="ja-JP" sz="1400" b="1" dirty="0">
              <a:latin typeface="Times New Roman" panose="02020603050405020304" pitchFamily="18" charset="0"/>
              <a:cs typeface="Times New Roman" panose="02020603050405020304" pitchFamily="18" charset="0"/>
              <a:sym typeface="Symbol" panose="05050102010706020507" pitchFamily="18" charset="2"/>
            </a:endParaRPr>
          </a:p>
          <a:p>
            <a:pPr>
              <a:lnSpc>
                <a:spcPct val="100000"/>
              </a:lnSpc>
              <a:spcBef>
                <a:spcPts val="300"/>
              </a:spcBef>
              <a:buFontTx/>
              <a:buNone/>
            </a:pP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Tropical Winds </a:t>
            </a:r>
          </a:p>
          <a:p>
            <a:pPr>
              <a:lnSpc>
                <a:spcPct val="100000"/>
              </a:lnSpc>
              <a:spcBef>
                <a:spcPts val="300"/>
              </a:spcBef>
              <a:buFontTx/>
              <a:buNone/>
            </a:pP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a:t>
            </a:r>
          </a:p>
          <a:p>
            <a:pPr>
              <a:lnSpc>
                <a:spcPct val="100000"/>
              </a:lnSpc>
              <a:spcBef>
                <a:spcPts val="300"/>
              </a:spcBef>
              <a:buFontTx/>
              <a:buNone/>
            </a:pPr>
            <a:r>
              <a:rPr lang="en-US" altLang="ja-JP" sz="1400" b="1" dirty="0">
                <a:latin typeface="Times New Roman" panose="02020603050405020304" pitchFamily="18" charset="0"/>
                <a:cs typeface="Times New Roman" panose="02020603050405020304" pitchFamily="18" charset="0"/>
                <a:sym typeface="Symbol" panose="05050102010706020507" pitchFamily="18" charset="2"/>
              </a:rPr>
              <a:t> </a:t>
            </a: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a:t>
            </a:r>
            <a:r>
              <a:rPr lang="en-US" altLang="ja-JP" sz="1400" b="1" dirty="0" err="1" smtClean="0">
                <a:latin typeface="Times New Roman" panose="02020603050405020304" pitchFamily="18" charset="0"/>
                <a:cs typeface="Times New Roman" panose="02020603050405020304" pitchFamily="18" charset="0"/>
                <a:sym typeface="Symbol" panose="05050102010706020507" pitchFamily="18" charset="2"/>
              </a:rPr>
              <a:t>Bjerknes</a:t>
            </a: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Feedback</a:t>
            </a:r>
          </a:p>
          <a:p>
            <a:pPr>
              <a:lnSpc>
                <a:spcPct val="100000"/>
              </a:lnSpc>
              <a:spcBef>
                <a:spcPts val="300"/>
              </a:spcBef>
              <a:buFontTx/>
              <a:buNone/>
            </a:pP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a:t>
            </a:r>
          </a:p>
          <a:p>
            <a:pPr>
              <a:lnSpc>
                <a:spcPct val="100000"/>
              </a:lnSpc>
              <a:spcBef>
                <a:spcPts val="300"/>
              </a:spcBef>
              <a:buFontTx/>
              <a:buNone/>
            </a:pPr>
            <a:r>
              <a:rPr lang="en-US" altLang="ja-JP" sz="1400" b="1" dirty="0">
                <a:latin typeface="Times New Roman" panose="02020603050405020304" pitchFamily="18" charset="0"/>
                <a:cs typeface="Times New Roman" panose="02020603050405020304" pitchFamily="18" charset="0"/>
                <a:sym typeface="Symbol" panose="05050102010706020507" pitchFamily="18" charset="2"/>
              </a:rPr>
              <a:t> </a:t>
            </a: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El Nino </a:t>
            </a:r>
            <a:r>
              <a:rPr lang="en-US" altLang="ja-JP" sz="1400" b="1" cap="none" dirty="0" smtClean="0">
                <a:latin typeface="Times New Roman" panose="02020603050405020304" pitchFamily="18" charset="0"/>
                <a:cs typeface="Times New Roman" panose="02020603050405020304" pitchFamily="18" charset="0"/>
                <a:sym typeface="Symbol" panose="05050102010706020507" pitchFamily="18" charset="2"/>
              </a:rPr>
              <a:t>in</a:t>
            </a:r>
            <a:r>
              <a:rPr lang="en-US" altLang="ja-JP" sz="1400" b="1" dirty="0" smtClean="0">
                <a:latin typeface="Times New Roman" panose="02020603050405020304" pitchFamily="18" charset="0"/>
                <a:cs typeface="Times New Roman" panose="02020603050405020304" pitchFamily="18" charset="0"/>
                <a:sym typeface="Symbol" panose="05050102010706020507" pitchFamily="18" charset="2"/>
              </a:rPr>
              <a:t> NDJ(0)</a:t>
            </a:r>
            <a:endParaRPr lang="en-US" altLang="ja-JP" sz="1400" b="1" dirty="0">
              <a:latin typeface="Times New Roman" panose="02020603050405020304" pitchFamily="18" charset="0"/>
              <a:cs typeface="Times New Roman" panose="02020603050405020304" pitchFamily="18" charset="0"/>
            </a:endParaRPr>
          </a:p>
        </p:txBody>
      </p:sp>
      <p:cxnSp>
        <p:nvCxnSpPr>
          <p:cNvPr id="58" name="Straight Arrow Connector 57"/>
          <p:cNvCxnSpPr/>
          <p:nvPr/>
        </p:nvCxnSpPr>
        <p:spPr>
          <a:xfrm>
            <a:off x="1647140" y="1109889"/>
            <a:ext cx="697775" cy="630068"/>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7633450" y="1693194"/>
            <a:ext cx="1698108" cy="777782"/>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43" idx="3"/>
          </p:cNvCxnSpPr>
          <p:nvPr/>
        </p:nvCxnSpPr>
        <p:spPr>
          <a:xfrm flipH="1">
            <a:off x="2244625" y="3584045"/>
            <a:ext cx="6365119" cy="288633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2214077" y="3196421"/>
            <a:ext cx="2952384" cy="2969081"/>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515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1439126" cy="394123"/>
          </a:xfrm>
        </p:spPr>
        <p:txBody>
          <a:bodyPr>
            <a:noAutofit/>
          </a:bodyPr>
          <a:lstStyle/>
          <a:p>
            <a:pPr>
              <a:lnSpc>
                <a:spcPct val="100000"/>
              </a:lnSpc>
            </a:pPr>
            <a:r>
              <a:rPr lang="en-US" altLang="zh-TW" sz="2400" b="1" cap="none" dirty="0" smtClean="0">
                <a:latin typeface="Times New Roman" panose="02020603050405020304" pitchFamily="18" charset="0"/>
                <a:cs typeface="Times New Roman" panose="02020603050405020304" pitchFamily="18" charset="0"/>
              </a:rPr>
              <a:t>Future Research</a:t>
            </a:r>
            <a:endParaRPr lang="en-US" altLang="zh-TW" sz="2400"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0" y="357676"/>
            <a:ext cx="12192000" cy="6396681"/>
          </a:xfrm>
        </p:spPr>
        <p:txBody>
          <a:bodyPr>
            <a:noAutofit/>
          </a:bodyPr>
          <a:lstStyle/>
          <a:p>
            <a:pPr marL="0" indent="0">
              <a:lnSpc>
                <a:spcPct val="100000"/>
              </a:lnSpc>
              <a:buNone/>
            </a:pPr>
            <a:endParaRPr lang="en-US" altLang="zh-TW" sz="32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3200" b="1" cap="none" dirty="0" smtClean="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3740318" y="426150"/>
            <a:ext cx="4058582" cy="3246167"/>
          </a:xfrm>
          <a:prstGeom prst="rect">
            <a:avLst/>
          </a:prstGeom>
        </p:spPr>
      </p:pic>
      <p:pic>
        <p:nvPicPr>
          <p:cNvPr id="7" name="Picture 6"/>
          <p:cNvPicPr>
            <a:picLocks noChangeAspect="1"/>
          </p:cNvPicPr>
          <p:nvPr/>
        </p:nvPicPr>
        <p:blipFill>
          <a:blip r:embed="rId4"/>
          <a:stretch>
            <a:fillRect/>
          </a:stretch>
        </p:blipFill>
        <p:spPr>
          <a:xfrm>
            <a:off x="8555260" y="283212"/>
            <a:ext cx="3621283" cy="3169357"/>
          </a:xfrm>
          <a:prstGeom prst="rect">
            <a:avLst/>
          </a:prstGeom>
        </p:spPr>
      </p:pic>
      <p:cxnSp>
        <p:nvCxnSpPr>
          <p:cNvPr id="10" name="Straight Arrow Connector 9"/>
          <p:cNvCxnSpPr/>
          <p:nvPr/>
        </p:nvCxnSpPr>
        <p:spPr>
          <a:xfrm>
            <a:off x="7756533" y="2020200"/>
            <a:ext cx="814184" cy="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396068" y="3410707"/>
            <a:ext cx="3780475" cy="523220"/>
          </a:xfrm>
          <a:prstGeom prst="rect">
            <a:avLst/>
          </a:prstGeom>
          <a:noFill/>
        </p:spPr>
        <p:txBody>
          <a:bodyPr wrap="square" rtlCol="0">
            <a:spAutoFit/>
          </a:bodyPr>
          <a:lstStyle/>
          <a:p>
            <a:pPr algn="ctr"/>
            <a:r>
              <a:rPr lang="en-US" altLang="zh-TW" sz="1400" dirty="0" smtClean="0">
                <a:latin typeface="Times New Roman" panose="02020603050405020304" pitchFamily="18" charset="0"/>
                <a:cs typeface="Times New Roman" panose="02020603050405020304" pitchFamily="18" charset="0"/>
              </a:rPr>
              <a:t>Taguchi and Schneider 2014</a:t>
            </a:r>
          </a:p>
          <a:p>
            <a:pPr algn="ctr"/>
            <a:endParaRPr lang="en-US" altLang="zh-TW" sz="1400" dirty="0" smtClean="0">
              <a:latin typeface="Times New Roman" panose="02020603050405020304" pitchFamily="18" charset="0"/>
              <a:cs typeface="Times New Roman" panose="02020603050405020304" pitchFamily="18" charset="0"/>
            </a:endParaRPr>
          </a:p>
        </p:txBody>
      </p:sp>
      <p:pic>
        <p:nvPicPr>
          <p:cNvPr id="34" name="Picture 33"/>
          <p:cNvPicPr>
            <a:picLocks noChangeAspect="1"/>
          </p:cNvPicPr>
          <p:nvPr/>
        </p:nvPicPr>
        <p:blipFill>
          <a:blip r:embed="rId5"/>
          <a:stretch>
            <a:fillRect/>
          </a:stretch>
        </p:blipFill>
        <p:spPr>
          <a:xfrm>
            <a:off x="0" y="3205909"/>
            <a:ext cx="3199467" cy="3647306"/>
          </a:xfrm>
          <a:prstGeom prst="rect">
            <a:avLst/>
          </a:prstGeom>
        </p:spPr>
      </p:pic>
      <p:cxnSp>
        <p:nvCxnSpPr>
          <p:cNvPr id="35" name="Straight Arrow Connector 34"/>
          <p:cNvCxnSpPr/>
          <p:nvPr/>
        </p:nvCxnSpPr>
        <p:spPr>
          <a:xfrm flipH="1">
            <a:off x="1145307" y="2618606"/>
            <a:ext cx="3963332" cy="858930"/>
          </a:xfrm>
          <a:prstGeom prst="straightConnector1">
            <a:avLst/>
          </a:prstGeom>
          <a:ln w="730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35283" y="2894182"/>
            <a:ext cx="4725238" cy="307777"/>
          </a:xfrm>
          <a:prstGeom prst="rect">
            <a:avLst/>
          </a:prstGeom>
          <a:noFill/>
        </p:spPr>
        <p:txBody>
          <a:bodyPr wrap="square" rtlCol="0">
            <a:spAutoFit/>
          </a:bodyPr>
          <a:lstStyle/>
          <a:p>
            <a:pPr algn="ctr"/>
            <a:r>
              <a:rPr lang="en-US" altLang="zh-TW" sz="1400" dirty="0" smtClean="0">
                <a:latin typeface="Times New Roman" panose="02020603050405020304" pitchFamily="18" charset="0"/>
                <a:cs typeface="Times New Roman" panose="02020603050405020304" pitchFamily="18" charset="0"/>
              </a:rPr>
              <a:t>Schneider et al. 1998</a:t>
            </a:r>
            <a:endParaRPr lang="zh-TW" altLang="en-US" sz="14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3344136" y="3672317"/>
            <a:ext cx="8847863" cy="2462213"/>
          </a:xfrm>
          <a:prstGeom prst="rect">
            <a:avLst/>
          </a:prstGeom>
          <a:noFill/>
        </p:spPr>
        <p:txBody>
          <a:bodyPr wrap="square" rtlCol="0">
            <a:spAutoFit/>
          </a:bodyPr>
          <a:lstStyle/>
          <a:p>
            <a:pPr marL="457200" indent="-457200">
              <a:buAutoNum type="arabicPeriod"/>
            </a:pPr>
            <a:r>
              <a:rPr lang="en-US" altLang="zh-TW" sz="2200" dirty="0" smtClean="0">
                <a:latin typeface="Times New Roman" panose="02020603050405020304" pitchFamily="18" charset="0"/>
                <a:cs typeface="Times New Roman" panose="02020603050405020304" pitchFamily="18" charset="0"/>
              </a:rPr>
              <a:t>How to quantify the role of eddy fluxes to eastern NP spiciness anomalies? Can it further </a:t>
            </a:r>
            <a:r>
              <a:rPr lang="en-US" altLang="zh-TW" sz="2200" dirty="0" err="1" smtClean="0">
                <a:latin typeface="Times New Roman" panose="02020603050405020304" pitchFamily="18" charset="0"/>
                <a:cs typeface="Times New Roman" panose="02020603050405020304" pitchFamily="18" charset="0"/>
              </a:rPr>
              <a:t>advect</a:t>
            </a:r>
            <a:r>
              <a:rPr lang="en-US" altLang="zh-TW" sz="2200" dirty="0" smtClean="0">
                <a:latin typeface="Times New Roman" panose="02020603050405020304" pitchFamily="18" charset="0"/>
                <a:cs typeface="Times New Roman" panose="02020603050405020304" pitchFamily="18" charset="0"/>
              </a:rPr>
              <a:t> southward and affect equatorial climate?</a:t>
            </a:r>
          </a:p>
          <a:p>
            <a:pPr marL="457200" indent="-457200">
              <a:buAutoNum type="arabicPeriod"/>
            </a:pPr>
            <a:r>
              <a:rPr lang="en-US" altLang="zh-TW" sz="2200" dirty="0" smtClean="0">
                <a:latin typeface="Times New Roman" panose="02020603050405020304" pitchFamily="18" charset="0"/>
                <a:cs typeface="Times New Roman" panose="02020603050405020304" pitchFamily="18" charset="0"/>
              </a:rPr>
              <a:t>Can mesoscale eddy affect </a:t>
            </a:r>
            <a:r>
              <a:rPr lang="en-US" altLang="zh-TW" sz="2200" dirty="0" err="1" smtClean="0">
                <a:latin typeface="Times New Roman" panose="02020603050405020304" pitchFamily="18" charset="0"/>
                <a:cs typeface="Times New Roman" panose="02020603050405020304" pitchFamily="18" charset="0"/>
              </a:rPr>
              <a:t>meridional</a:t>
            </a:r>
            <a:r>
              <a:rPr lang="en-US" altLang="zh-TW" sz="2200" dirty="0" smtClean="0">
                <a:latin typeface="Times New Roman" panose="02020603050405020304" pitchFamily="18" charset="0"/>
                <a:cs typeface="Times New Roman" panose="02020603050405020304" pitchFamily="18" charset="0"/>
              </a:rPr>
              <a:t> gradients in T and S fields across SAFZ? What is the link between the </a:t>
            </a:r>
            <a:r>
              <a:rPr lang="en-US" altLang="zh-TW" sz="2200" dirty="0" err="1" smtClean="0">
                <a:latin typeface="Times New Roman" panose="02020603050405020304" pitchFamily="18" charset="0"/>
                <a:cs typeface="Times New Roman" panose="02020603050405020304" pitchFamily="18" charset="0"/>
              </a:rPr>
              <a:t>Rossby</a:t>
            </a:r>
            <a:r>
              <a:rPr lang="en-US" altLang="zh-TW" sz="2200" dirty="0" smtClean="0">
                <a:latin typeface="Times New Roman" panose="02020603050405020304" pitchFamily="18" charset="0"/>
                <a:cs typeface="Times New Roman" panose="02020603050405020304" pitchFamily="18" charset="0"/>
              </a:rPr>
              <a:t> wave (</a:t>
            </a:r>
            <a:r>
              <a:rPr lang="en-US" altLang="zh-TW" sz="2200" dirty="0">
                <a:latin typeface="Times New Roman" panose="02020603050405020304" pitchFamily="18" charset="0"/>
                <a:cs typeface="Times New Roman" panose="02020603050405020304" pitchFamily="18" charset="0"/>
              </a:rPr>
              <a:t>at higher </a:t>
            </a:r>
            <a:r>
              <a:rPr lang="en-US" altLang="zh-TW" sz="2200" dirty="0" err="1">
                <a:latin typeface="Times New Roman" panose="02020603050405020304" pitchFamily="18" charset="0"/>
                <a:cs typeface="Times New Roman" panose="02020603050405020304" pitchFamily="18" charset="0"/>
              </a:rPr>
              <a:t>baroclinic</a:t>
            </a:r>
            <a:r>
              <a:rPr lang="en-US" altLang="zh-TW" sz="2200" dirty="0">
                <a:latin typeface="Times New Roman" panose="02020603050405020304" pitchFamily="18" charset="0"/>
                <a:cs typeface="Times New Roman" panose="02020603050405020304" pitchFamily="18" charset="0"/>
              </a:rPr>
              <a:t> mode</a:t>
            </a:r>
            <a:r>
              <a:rPr lang="en-US" altLang="zh-TW" sz="2200" dirty="0" smtClean="0">
                <a:latin typeface="Times New Roman" panose="02020603050405020304" pitchFamily="18" charset="0"/>
                <a:cs typeface="Times New Roman" panose="02020603050405020304" pitchFamily="18" charset="0"/>
              </a:rPr>
              <a:t>) and spiciness in the NP? How it affect the</a:t>
            </a:r>
            <a:r>
              <a:rPr lang="en-US" altLang="zh-TW" sz="2200" dirty="0">
                <a:latin typeface="Times New Roman" panose="02020603050405020304" pitchFamily="18" charset="0"/>
                <a:cs typeface="Times New Roman" panose="02020603050405020304" pitchFamily="18" charset="0"/>
              </a:rPr>
              <a:t> </a:t>
            </a:r>
            <a:r>
              <a:rPr lang="en-US" altLang="zh-TW" sz="2200" dirty="0" smtClean="0">
                <a:latin typeface="Times New Roman" panose="02020603050405020304" pitchFamily="18" charset="0"/>
                <a:cs typeface="Times New Roman" panose="02020603050405020304" pitchFamily="18" charset="0"/>
              </a:rPr>
              <a:t>mode water variability?</a:t>
            </a:r>
          </a:p>
          <a:p>
            <a:pPr marL="457200" indent="-457200">
              <a:buAutoNum type="arabicPeriod"/>
            </a:pPr>
            <a:r>
              <a:rPr lang="en-US" altLang="zh-TW" sz="2200" dirty="0" smtClean="0">
                <a:latin typeface="Times New Roman" panose="02020603050405020304" pitchFamily="18" charset="0"/>
                <a:cs typeface="Times New Roman" panose="02020603050405020304" pitchFamily="18" charset="0"/>
              </a:rPr>
              <a:t>Are the thermal anomalies salinity-compensated or higher mode </a:t>
            </a:r>
            <a:r>
              <a:rPr lang="en-US" altLang="zh-TW" sz="2200" dirty="0" err="1" smtClean="0">
                <a:latin typeface="Times New Roman" panose="02020603050405020304" pitchFamily="18" charset="0"/>
                <a:cs typeface="Times New Roman" panose="02020603050405020304" pitchFamily="18" charset="0"/>
              </a:rPr>
              <a:t>baroclinic</a:t>
            </a:r>
            <a:r>
              <a:rPr lang="en-US" altLang="zh-TW" sz="2200" dirty="0" smtClean="0">
                <a:latin typeface="Times New Roman" panose="02020603050405020304" pitchFamily="18" charset="0"/>
                <a:cs typeface="Times New Roman" panose="02020603050405020304" pitchFamily="18" charset="0"/>
              </a:rPr>
              <a:t> waves?</a:t>
            </a:r>
            <a:endParaRPr lang="zh-TW" altLang="en-US" sz="22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3235722" y="6059380"/>
            <a:ext cx="9041622" cy="769441"/>
          </a:xfrm>
          <a:prstGeom prst="rect">
            <a:avLst/>
          </a:prstGeom>
          <a:noFill/>
        </p:spPr>
        <p:txBody>
          <a:bodyPr wrap="square" rtlCol="0">
            <a:spAutoFit/>
          </a:bodyPr>
          <a:lstStyle/>
          <a:p>
            <a:r>
              <a:rPr lang="en-US" altLang="zh-TW" sz="2200" b="1" dirty="0">
                <a:solidFill>
                  <a:srgbClr val="FF0000"/>
                </a:solidFill>
                <a:latin typeface="Times New Roman" panose="02020603050405020304" pitchFamily="18" charset="0"/>
                <a:cs typeface="Times New Roman" panose="02020603050405020304" pitchFamily="18" charset="0"/>
              </a:rPr>
              <a:t>How can we </a:t>
            </a:r>
            <a:r>
              <a:rPr lang="en-US" altLang="zh-TW" sz="2200" b="1" dirty="0" smtClean="0">
                <a:solidFill>
                  <a:srgbClr val="FF0000"/>
                </a:solidFill>
                <a:latin typeface="Times New Roman" panose="02020603050405020304" pitchFamily="18" charset="0"/>
                <a:cs typeface="Times New Roman" panose="02020603050405020304" pitchFamily="18" charset="0"/>
              </a:rPr>
              <a:t>link the </a:t>
            </a:r>
            <a:r>
              <a:rPr lang="en-US" altLang="zh-TW" sz="2200" b="1" dirty="0" err="1" smtClean="0">
                <a:solidFill>
                  <a:srgbClr val="FF0000"/>
                </a:solidFill>
                <a:latin typeface="Times New Roman" panose="02020603050405020304" pitchFamily="18" charset="0"/>
                <a:cs typeface="Times New Roman" panose="02020603050405020304" pitchFamily="18" charset="0"/>
              </a:rPr>
              <a:t>interdecadal</a:t>
            </a:r>
            <a:r>
              <a:rPr lang="en-US" altLang="zh-TW" sz="2200" b="1" dirty="0" smtClean="0">
                <a:solidFill>
                  <a:srgbClr val="FF0000"/>
                </a:solidFill>
                <a:latin typeface="Times New Roman" panose="02020603050405020304" pitchFamily="18" charset="0"/>
                <a:cs typeface="Times New Roman" panose="02020603050405020304" pitchFamily="18" charset="0"/>
              </a:rPr>
              <a:t> subsurface variability in the North Pacific with tropical Pacific?</a:t>
            </a:r>
            <a:endParaRPr lang="zh-TW" altLang="en-US" sz="22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p:cNvSpPr txBox="1"/>
              <p:nvPr/>
            </p:nvSpPr>
            <p:spPr>
              <a:xfrm>
                <a:off x="64521" y="-30969"/>
                <a:ext cx="3885366" cy="1301510"/>
              </a:xfrm>
              <a:prstGeom prst="rect">
                <a:avLst/>
              </a:prstGeom>
              <a:noFill/>
              <a:ln w="19050">
                <a:noFill/>
              </a:ln>
            </p:spPr>
            <p:txBody>
              <a:bodyPr wrap="square" rtlCol="0">
                <a:spAutoFit/>
              </a:bodyPr>
              <a:lstStyle/>
              <a:p>
                <a:endParaRPr lang="en-US" altLang="zh-TW" dirty="0" smtClean="0">
                  <a:latin typeface="Times New Roman" panose="02020603050405020304" pitchFamily="18" charset="0"/>
                  <a:cs typeface="Times New Roman" panose="02020603050405020304" pitchFamily="18" charset="0"/>
                </a:endParaRPr>
              </a:p>
              <a:p>
                <a:r>
                  <a:rPr lang="en-US" altLang="zh-TW" sz="2000" dirty="0" smtClean="0">
                    <a:latin typeface="Times New Roman" panose="02020603050405020304" pitchFamily="18" charset="0"/>
                    <a:cs typeface="Times New Roman" panose="02020603050405020304" pitchFamily="18" charset="0"/>
                  </a:rPr>
                  <a:t>Thermodynamics state of seawater </a:t>
                </a:r>
              </a:p>
              <a:p>
                <a14:m>
                  <m:oMath xmlns:m="http://schemas.openxmlformats.org/officeDocument/2006/math">
                    <m:r>
                      <a:rPr lang="en-US" altLang="zh-TW" sz="20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sz="2000" dirty="0" smtClean="0">
                    <a:latin typeface="Times New Roman" panose="02020603050405020304" pitchFamily="18" charset="0"/>
                    <a:cs typeface="Times New Roman" panose="02020603050405020304" pitchFamily="18" charset="0"/>
                  </a:rPr>
                  <a:t> (T, S, p) =</a:t>
                </a:r>
                <a14:m>
                  <m:oMath xmlns:m="http://schemas.openxmlformats.org/officeDocument/2006/math">
                    <m:d>
                      <m:dPr>
                        <m:ctrlPr>
                          <a:rPr lang="en-US" altLang="zh-TW" sz="2000" i="1" smtClean="0">
                            <a:latin typeface="Cambria Math" panose="02040503050406030204" pitchFamily="18" charset="0"/>
                            <a:cs typeface="Times New Roman" panose="02020603050405020304" pitchFamily="18" charset="0"/>
                          </a:rPr>
                        </m:ctrlPr>
                      </m:dPr>
                      <m:e>
                        <m:r>
                          <a:rPr lang="zh-TW" altLang="en-US" sz="2000" i="1" smtClean="0">
                            <a:latin typeface="Cambria Math" panose="02040503050406030204" pitchFamily="18" charset="0"/>
                            <a:cs typeface="Times New Roman" panose="02020603050405020304" pitchFamily="18" charset="0"/>
                          </a:rPr>
                          <m:t>𝜌</m:t>
                        </m:r>
                        <m:r>
                          <a:rPr lang="en-US" altLang="zh-TW" sz="2000" b="0" i="1" smtClean="0">
                            <a:latin typeface="Cambria Math" panose="02040503050406030204" pitchFamily="18" charset="0"/>
                            <a:cs typeface="Times New Roman" panose="02020603050405020304" pitchFamily="18" charset="0"/>
                          </a:rPr>
                          <m:t>, </m:t>
                        </m:r>
                        <m:r>
                          <a:rPr lang="zh-TW" altLang="en-US" sz="2000" b="0" i="1" smtClean="0">
                            <a:latin typeface="Cambria Math" panose="02040503050406030204" pitchFamily="18" charset="0"/>
                            <a:cs typeface="Times New Roman" panose="02020603050405020304" pitchFamily="18" charset="0"/>
                          </a:rPr>
                          <m:t>𝜋</m:t>
                        </m:r>
                        <m:d>
                          <m:dPr>
                            <m:ctrlPr>
                              <a:rPr lang="en-US" altLang="zh-TW" sz="2000" b="0" i="1" smtClean="0">
                                <a:latin typeface="Cambria Math" panose="02040503050406030204" pitchFamily="18" charset="0"/>
                                <a:cs typeface="Times New Roman" panose="02020603050405020304" pitchFamily="18" charset="0"/>
                              </a:rPr>
                            </m:ctrlPr>
                          </m:dPr>
                          <m:e>
                            <m:r>
                              <a:rPr lang="en-US" altLang="zh-TW" sz="2000" b="0" i="1" smtClean="0">
                                <a:latin typeface="Cambria Math" panose="02040503050406030204" pitchFamily="18" charset="0"/>
                                <a:cs typeface="Times New Roman" panose="02020603050405020304" pitchFamily="18" charset="0"/>
                              </a:rPr>
                              <m:t>𝑇</m:t>
                            </m:r>
                            <m:r>
                              <a:rPr lang="en-US" altLang="zh-TW" sz="2000" b="0" i="1" smtClean="0">
                                <a:latin typeface="Cambria Math" panose="02040503050406030204" pitchFamily="18" charset="0"/>
                                <a:cs typeface="Times New Roman" panose="02020603050405020304" pitchFamily="18" charset="0"/>
                              </a:rPr>
                              <m:t>, </m:t>
                            </m:r>
                            <m:r>
                              <a:rPr lang="en-US" altLang="zh-TW" sz="2000" b="0" i="1" smtClean="0">
                                <a:latin typeface="Cambria Math" panose="02040503050406030204" pitchFamily="18" charset="0"/>
                                <a:cs typeface="Times New Roman" panose="02020603050405020304" pitchFamily="18" charset="0"/>
                              </a:rPr>
                              <m:t>𝑆</m:t>
                            </m:r>
                          </m:e>
                        </m:d>
                      </m:e>
                    </m:d>
                  </m:oMath>
                </a14:m>
                <a:endParaRPr lang="en-US" altLang="zh-TW" dirty="0" smtClean="0">
                  <a:latin typeface="Times New Roman" panose="02020603050405020304" pitchFamily="18" charset="0"/>
                  <a:cs typeface="Times New Roman" panose="02020603050405020304" pitchFamily="18" charset="0"/>
                </a:endParaRPr>
              </a:p>
              <a:p>
                <a14:m>
                  <m:oMath xmlns:m="http://schemas.openxmlformats.org/officeDocument/2006/math">
                    <m:r>
                      <a:rPr lang="zh-TW" altLang="en-US" i="1">
                        <a:latin typeface="Cambria Math" panose="02040503050406030204" pitchFamily="18" charset="0"/>
                        <a:cs typeface="Times New Roman" panose="02020603050405020304" pitchFamily="18" charset="0"/>
                      </a:rPr>
                      <m:t>𝜋</m:t>
                    </m:r>
                  </m:oMath>
                </a14:m>
                <a:r>
                  <a:rPr lang="en-US" altLang="zh-TW" dirty="0" smtClean="0">
                    <a:latin typeface="Times New Roman" panose="02020603050405020304" pitchFamily="18" charset="0"/>
                    <a:cs typeface="Times New Roman" panose="02020603050405020304" pitchFamily="18" charset="0"/>
                  </a:rPr>
                  <a:t>: Spiciness</a:t>
                </a:r>
                <a:endParaRPr lang="zh-TW" altLang="en-US" dirty="0">
                  <a:latin typeface="Times New Roman" panose="02020603050405020304" pitchFamily="18" charset="0"/>
                  <a:cs typeface="Times New Roman" panose="020206030504050203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4521" y="-30969"/>
                <a:ext cx="3885366" cy="1301510"/>
              </a:xfrm>
              <a:prstGeom prst="rect">
                <a:avLst/>
              </a:prstGeom>
              <a:blipFill rotWithShape="0">
                <a:blip r:embed="rId6"/>
                <a:stretch>
                  <a:fillRect l="-1727" b="-7042"/>
                </a:stretch>
              </a:blipFill>
              <a:ln w="19050">
                <a:noFill/>
              </a:ln>
            </p:spPr>
            <p:txBody>
              <a:bodyPr/>
              <a:lstStyle/>
              <a:p>
                <a:r>
                  <a:rPr lang="zh-TW" altLang="en-US">
                    <a:noFill/>
                  </a:rPr>
                  <a:t> </a:t>
                </a:r>
              </a:p>
            </p:txBody>
          </p:sp>
        </mc:Fallback>
      </mc:AlternateContent>
    </p:spTree>
    <p:extLst>
      <p:ext uri="{BB962C8B-B14F-4D97-AF65-F5344CB8AC3E}">
        <p14:creationId xmlns:p14="http://schemas.microsoft.com/office/powerpoint/2010/main" val="619298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1439126" cy="461319"/>
          </a:xfrm>
        </p:spPr>
        <p:txBody>
          <a:bodyPr>
            <a:normAutofit fontScale="90000"/>
          </a:bodyPr>
          <a:lstStyle/>
          <a:p>
            <a:pPr>
              <a:lnSpc>
                <a:spcPct val="100000"/>
              </a:lnSpc>
            </a:pPr>
            <a:r>
              <a:rPr lang="en-US" altLang="zh-TW" b="1" cap="none" dirty="0" smtClean="0">
                <a:latin typeface="Times New Roman" panose="02020603050405020304" pitchFamily="18" charset="0"/>
                <a:cs typeface="Times New Roman" panose="02020603050405020304" pitchFamily="18" charset="0"/>
              </a:rPr>
              <a:t>Future Research</a:t>
            </a:r>
            <a:endParaRPr lang="en-US" altLang="zh-TW"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0" y="357676"/>
            <a:ext cx="12192000" cy="6396681"/>
          </a:xfrm>
        </p:spPr>
        <p:txBody>
          <a:bodyPr>
            <a:noAutofit/>
          </a:bodyPr>
          <a:lstStyle/>
          <a:p>
            <a:pPr marL="0" indent="0">
              <a:lnSpc>
                <a:spcPct val="100000"/>
              </a:lnSpc>
              <a:buNone/>
            </a:pPr>
            <a:r>
              <a:rPr lang="en-US" altLang="zh-TW" sz="3200" b="1" cap="none" dirty="0" smtClean="0">
                <a:latin typeface="Times New Roman" panose="02020603050405020304" pitchFamily="18" charset="0"/>
                <a:cs typeface="Times New Roman" panose="02020603050405020304" pitchFamily="18" charset="0"/>
              </a:rPr>
              <a:t>Proposed Research</a:t>
            </a:r>
            <a:endParaRPr lang="en-US" altLang="zh-TW" sz="3200" b="1" cap="none" dirty="0">
              <a:latin typeface="Times New Roman" panose="02020603050405020304" pitchFamily="18" charset="0"/>
              <a:cs typeface="Times New Roman" panose="02020603050405020304" pitchFamily="18" charset="0"/>
            </a:endParaRPr>
          </a:p>
          <a:p>
            <a:pPr marL="514350" indent="-514350">
              <a:lnSpc>
                <a:spcPct val="100000"/>
              </a:lnSpc>
              <a:buAutoNum type="arabicPeriod"/>
            </a:pPr>
            <a:r>
              <a:rPr lang="en-US" altLang="zh-TW" sz="2800" b="1" cap="none" dirty="0" smtClean="0">
                <a:solidFill>
                  <a:srgbClr val="FF0000"/>
                </a:solidFill>
                <a:latin typeface="Times New Roman" panose="02020603050405020304" pitchFamily="18" charset="0"/>
                <a:cs typeface="Times New Roman" panose="02020603050405020304" pitchFamily="18" charset="0"/>
              </a:rPr>
              <a:t>Analysis </a:t>
            </a:r>
            <a:r>
              <a:rPr lang="en-US" altLang="zh-TW" sz="2800" b="1" cap="none" dirty="0">
                <a:solidFill>
                  <a:srgbClr val="FF0000"/>
                </a:solidFill>
                <a:latin typeface="Times New Roman" panose="02020603050405020304" pitchFamily="18" charset="0"/>
                <a:cs typeface="Times New Roman" panose="02020603050405020304" pitchFamily="18" charset="0"/>
              </a:rPr>
              <a:t>of </a:t>
            </a:r>
            <a:r>
              <a:rPr lang="en-US" altLang="zh-TW" sz="2800" b="1" cap="none" dirty="0" smtClean="0">
                <a:solidFill>
                  <a:srgbClr val="FF0000"/>
                </a:solidFill>
                <a:latin typeface="Times New Roman" panose="02020603050405020304" pitchFamily="18" charset="0"/>
                <a:cs typeface="Times New Roman" panose="02020603050405020304" pitchFamily="18" charset="0"/>
              </a:rPr>
              <a:t>observational </a:t>
            </a:r>
            <a:r>
              <a:rPr lang="en-US" altLang="zh-TW" sz="2800" b="1" cap="none" dirty="0" smtClean="0">
                <a:solidFill>
                  <a:srgbClr val="FF0000"/>
                </a:solidFill>
                <a:latin typeface="Times New Roman" panose="02020603050405020304" pitchFamily="18" charset="0"/>
                <a:cs typeface="Times New Roman" panose="02020603050405020304" pitchFamily="18" charset="0"/>
              </a:rPr>
              <a:t>data:  </a:t>
            </a:r>
          </a:p>
          <a:p>
            <a:pPr lvl="1">
              <a:lnSpc>
                <a:spcPct val="100000"/>
              </a:lnSpc>
            </a:pPr>
            <a:r>
              <a:rPr lang="en-US" altLang="zh-TW" sz="2600" cap="none" dirty="0" smtClean="0">
                <a:latin typeface="Times New Roman" panose="02020603050405020304" pitchFamily="18" charset="0"/>
                <a:cs typeface="Times New Roman" panose="02020603050405020304" pitchFamily="18" charset="0"/>
              </a:rPr>
              <a:t>ARGO </a:t>
            </a:r>
            <a:r>
              <a:rPr lang="en-US" altLang="zh-TW" sz="2600" cap="none" dirty="0" smtClean="0">
                <a:latin typeface="Times New Roman" panose="02020603050405020304" pitchFamily="18" charset="0"/>
                <a:cs typeface="Times New Roman" panose="02020603050405020304" pitchFamily="18" charset="0"/>
              </a:rPr>
              <a:t>floats </a:t>
            </a:r>
            <a:r>
              <a:rPr lang="en-US" altLang="zh-TW" sz="2600" cap="none" dirty="0" smtClean="0">
                <a:latin typeface="Times New Roman" panose="02020603050405020304" pitchFamily="18" charset="0"/>
                <a:cs typeface="Times New Roman" panose="02020603050405020304" pitchFamily="18" charset="0"/>
              </a:rPr>
              <a:t>observation</a:t>
            </a:r>
          </a:p>
          <a:p>
            <a:pPr lvl="1">
              <a:lnSpc>
                <a:spcPct val="100000"/>
              </a:lnSpc>
            </a:pPr>
            <a:r>
              <a:rPr lang="en-US" altLang="zh-TW" sz="2600" cap="none" dirty="0">
                <a:latin typeface="Times New Roman" panose="02020603050405020304" pitchFamily="18" charset="0"/>
                <a:cs typeface="Times New Roman" panose="02020603050405020304" pitchFamily="18" charset="0"/>
              </a:rPr>
              <a:t>R</a:t>
            </a:r>
            <a:r>
              <a:rPr lang="en-US" altLang="zh-TW" sz="2600" cap="none" dirty="0" smtClean="0">
                <a:latin typeface="Times New Roman" panose="02020603050405020304" pitchFamily="18" charset="0"/>
                <a:cs typeface="Times New Roman" panose="02020603050405020304" pitchFamily="18" charset="0"/>
              </a:rPr>
              <a:t>eanalysis </a:t>
            </a:r>
            <a:r>
              <a:rPr lang="en-US" altLang="zh-TW" sz="2600" cap="none" dirty="0" smtClean="0">
                <a:latin typeface="Times New Roman" panose="02020603050405020304" pitchFamily="18" charset="0"/>
                <a:cs typeface="Times New Roman" panose="02020603050405020304" pitchFamily="18" charset="0"/>
              </a:rPr>
              <a:t>product </a:t>
            </a:r>
            <a:r>
              <a:rPr lang="en-US" altLang="zh-TW" sz="2600" cap="none" dirty="0" smtClean="0">
                <a:latin typeface="Times New Roman" panose="02020603050405020304" pitchFamily="18" charset="0"/>
                <a:cs typeface="Times New Roman" panose="02020603050405020304" pitchFamily="18" charset="0"/>
              </a:rPr>
              <a:t>(e.g., ECMWF </a:t>
            </a:r>
            <a:r>
              <a:rPr lang="en-US" altLang="zh-TW" sz="2600" cap="none" dirty="0" smtClean="0">
                <a:latin typeface="Times New Roman" panose="02020603050405020304" pitchFamily="18" charset="0"/>
                <a:cs typeface="Times New Roman" panose="02020603050405020304" pitchFamily="18" charset="0"/>
              </a:rPr>
              <a:t>ORA3, SODA 2.2.6 ensemble, </a:t>
            </a:r>
            <a:r>
              <a:rPr lang="en-US" altLang="zh-TW" sz="2600" cap="none" dirty="0" smtClean="0">
                <a:latin typeface="Times New Roman" panose="02020603050405020304" pitchFamily="18" charset="0"/>
                <a:cs typeface="Times New Roman" panose="02020603050405020304" pitchFamily="18" charset="0"/>
              </a:rPr>
              <a:t>GODAS</a:t>
            </a:r>
            <a:r>
              <a:rPr lang="en-US" altLang="zh-TW" sz="2600" cap="none" dirty="0" smtClean="0">
                <a:latin typeface="Times New Roman" panose="02020603050405020304" pitchFamily="18" charset="0"/>
                <a:cs typeface="Times New Roman" panose="02020603050405020304" pitchFamily="18" charset="0"/>
              </a:rPr>
              <a:t>, </a:t>
            </a:r>
            <a:r>
              <a:rPr lang="en-US" altLang="zh-TW" sz="2600" cap="none" dirty="0" smtClean="0">
                <a:latin typeface="Times New Roman" panose="02020603050405020304" pitchFamily="18" charset="0"/>
                <a:cs typeface="Times New Roman" panose="02020603050405020304" pitchFamily="18" charset="0"/>
              </a:rPr>
              <a:t>ECCO)</a:t>
            </a:r>
          </a:p>
          <a:p>
            <a:pPr marL="0" indent="0">
              <a:lnSpc>
                <a:spcPct val="100000"/>
              </a:lnSpc>
              <a:buNone/>
            </a:pPr>
            <a:r>
              <a:rPr lang="en-US" altLang="zh-TW" sz="2800" b="1" cap="none" dirty="0" smtClean="0">
                <a:solidFill>
                  <a:srgbClr val="FF0000"/>
                </a:solidFill>
                <a:latin typeface="Times New Roman" panose="02020603050405020304" pitchFamily="18" charset="0"/>
                <a:cs typeface="Times New Roman" panose="02020603050405020304" pitchFamily="18" charset="0"/>
              </a:rPr>
              <a:t>2</a:t>
            </a:r>
            <a:r>
              <a:rPr lang="en-US" altLang="zh-TW" sz="2800" b="1" cap="none" dirty="0">
                <a:solidFill>
                  <a:srgbClr val="FF0000"/>
                </a:solidFill>
                <a:latin typeface="Times New Roman" panose="02020603050405020304" pitchFamily="18" charset="0"/>
                <a:cs typeface="Times New Roman" panose="02020603050405020304" pitchFamily="18" charset="0"/>
              </a:rPr>
              <a:t>. Ensemble </a:t>
            </a:r>
            <a:r>
              <a:rPr lang="en-US" altLang="zh-TW" sz="2800" b="1" cap="none" dirty="0" smtClean="0">
                <a:solidFill>
                  <a:srgbClr val="FF0000"/>
                </a:solidFill>
                <a:latin typeface="Times New Roman" panose="02020603050405020304" pitchFamily="18" charset="0"/>
                <a:cs typeface="Times New Roman" panose="02020603050405020304" pitchFamily="18" charset="0"/>
              </a:rPr>
              <a:t>ocean-only simulation</a:t>
            </a:r>
            <a:r>
              <a:rPr lang="en-US" altLang="zh-TW" sz="2800" cap="none" dirty="0" smtClean="0">
                <a:latin typeface="Times New Roman" panose="02020603050405020304" pitchFamily="18" charset="0"/>
                <a:cs typeface="Times New Roman" panose="02020603050405020304" pitchFamily="18" charset="0"/>
              </a:rPr>
              <a:t>: </a:t>
            </a:r>
            <a:endParaRPr lang="en-US" altLang="zh-TW" sz="2800" cap="none" dirty="0" smtClean="0">
              <a:latin typeface="Times New Roman" panose="02020603050405020304" pitchFamily="18" charset="0"/>
              <a:cs typeface="Times New Roman" panose="02020603050405020304" pitchFamily="18" charset="0"/>
            </a:endParaRPr>
          </a:p>
          <a:p>
            <a:pPr>
              <a:lnSpc>
                <a:spcPct val="100000"/>
              </a:lnSpc>
            </a:pPr>
            <a:r>
              <a:rPr lang="en-US" altLang="zh-TW" sz="2800" cap="none" dirty="0" smtClean="0">
                <a:latin typeface="Times New Roman" panose="02020603050405020304" pitchFamily="18" charset="0"/>
                <a:cs typeface="Times New Roman" panose="02020603050405020304" pitchFamily="18" charset="0"/>
              </a:rPr>
              <a:t>separate </a:t>
            </a:r>
            <a:r>
              <a:rPr lang="en-US" altLang="zh-TW" sz="2800" cap="none" dirty="0" smtClean="0">
                <a:latin typeface="Times New Roman" panose="02020603050405020304" pitchFamily="18" charset="0"/>
                <a:cs typeface="Times New Roman" panose="02020603050405020304" pitchFamily="18" charset="0"/>
              </a:rPr>
              <a:t>the atmospherically-forced </a:t>
            </a:r>
            <a:r>
              <a:rPr lang="en-US" altLang="zh-TW" sz="2800" cap="none" dirty="0" smtClean="0">
                <a:latin typeface="Times New Roman" panose="02020603050405020304" pitchFamily="18" charset="0"/>
                <a:cs typeface="Times New Roman" panose="02020603050405020304" pitchFamily="18" charset="0"/>
              </a:rPr>
              <a:t>(deterministic) </a:t>
            </a:r>
            <a:r>
              <a:rPr lang="en-US" altLang="zh-TW" sz="2800" cap="none" dirty="0" smtClean="0">
                <a:latin typeface="Times New Roman" panose="02020603050405020304" pitchFamily="18" charset="0"/>
                <a:cs typeface="Times New Roman" panose="02020603050405020304" pitchFamily="18" charset="0"/>
              </a:rPr>
              <a:t>low-frequency variance from the ocean’s </a:t>
            </a:r>
            <a:r>
              <a:rPr lang="en-US" altLang="zh-TW" sz="2800" cap="none" dirty="0" smtClean="0">
                <a:latin typeface="Times New Roman" panose="02020603050405020304" pitchFamily="18" charset="0"/>
                <a:cs typeface="Times New Roman" panose="02020603050405020304" pitchFamily="18" charset="0"/>
              </a:rPr>
              <a:t>internally-driven</a:t>
            </a:r>
          </a:p>
          <a:p>
            <a:pPr>
              <a:lnSpc>
                <a:spcPct val="100000"/>
              </a:lnSpc>
            </a:pPr>
            <a:r>
              <a:rPr lang="en-US" altLang="zh-TW" sz="2800" cap="none" dirty="0" smtClean="0">
                <a:latin typeface="Times New Roman" panose="02020603050405020304" pitchFamily="18" charset="0"/>
                <a:cs typeface="Times New Roman" panose="02020603050405020304" pitchFamily="18" charset="0"/>
              </a:rPr>
              <a:t>diagnose </a:t>
            </a:r>
            <a:r>
              <a:rPr lang="en-US" altLang="zh-TW" sz="2800" cap="none" dirty="0" smtClean="0">
                <a:latin typeface="Times New Roman" panose="02020603050405020304" pitchFamily="18" charset="0"/>
                <a:cs typeface="Times New Roman" panose="02020603050405020304" pitchFamily="18" charset="0"/>
              </a:rPr>
              <a:t>the forcing dynamics that modulate low-frequency changes in eddy-resolved circulation and water mass anomalies</a:t>
            </a:r>
            <a:endParaRPr lang="en-US" altLang="zh-TW" sz="2800" cap="none" dirty="0">
              <a:latin typeface="Times New Roman" panose="02020603050405020304" pitchFamily="18" charset="0"/>
              <a:cs typeface="Times New Roman" panose="02020603050405020304" pitchFamily="18" charset="0"/>
            </a:endParaRPr>
          </a:p>
          <a:p>
            <a:pPr marL="0" indent="0">
              <a:lnSpc>
                <a:spcPct val="100000"/>
              </a:lnSpc>
              <a:buNone/>
            </a:pPr>
            <a:r>
              <a:rPr lang="en-US" altLang="zh-TW" sz="2800" b="1" cap="none" dirty="0">
                <a:solidFill>
                  <a:srgbClr val="FF0000"/>
                </a:solidFill>
                <a:latin typeface="Times New Roman" panose="02020603050405020304" pitchFamily="18" charset="0"/>
                <a:cs typeface="Times New Roman" panose="02020603050405020304" pitchFamily="18" charset="0"/>
              </a:rPr>
              <a:t>3. Coupled simulation</a:t>
            </a:r>
            <a:r>
              <a:rPr lang="en-US" altLang="zh-TW" sz="2800" cap="none" dirty="0" smtClean="0">
                <a:latin typeface="Times New Roman" panose="02020603050405020304" pitchFamily="18" charset="0"/>
                <a:cs typeface="Times New Roman" panose="02020603050405020304" pitchFamily="18" charset="0"/>
              </a:rPr>
              <a:t>: </a:t>
            </a:r>
            <a:endParaRPr lang="en-US" altLang="zh-TW" sz="2800" cap="none" dirty="0" smtClean="0">
              <a:latin typeface="Times New Roman" panose="02020603050405020304" pitchFamily="18" charset="0"/>
              <a:cs typeface="Times New Roman" panose="02020603050405020304" pitchFamily="18" charset="0"/>
            </a:endParaRPr>
          </a:p>
          <a:p>
            <a:pPr>
              <a:lnSpc>
                <a:spcPct val="100000"/>
              </a:lnSpc>
            </a:pPr>
            <a:r>
              <a:rPr lang="en-US" altLang="zh-TW" sz="2800" cap="none" dirty="0" smtClean="0">
                <a:latin typeface="Times New Roman" panose="02020603050405020304" pitchFamily="18" charset="0"/>
                <a:cs typeface="Times New Roman" panose="02020603050405020304" pitchFamily="18" charset="0"/>
              </a:rPr>
              <a:t>characterize </a:t>
            </a:r>
            <a:r>
              <a:rPr lang="en-US" altLang="zh-TW" sz="2800" cap="none" dirty="0" smtClean="0">
                <a:latin typeface="Times New Roman" panose="02020603050405020304" pitchFamily="18" charset="0"/>
                <a:cs typeface="Times New Roman" panose="02020603050405020304" pitchFamily="18" charset="0"/>
              </a:rPr>
              <a:t>and diagnose the </a:t>
            </a:r>
            <a:r>
              <a:rPr lang="en-US" altLang="zh-TW" sz="2800" cap="none" dirty="0" smtClean="0">
                <a:latin typeface="Times New Roman" panose="02020603050405020304" pitchFamily="18" charset="0"/>
                <a:cs typeface="Times New Roman" panose="02020603050405020304" pitchFamily="18" charset="0"/>
              </a:rPr>
              <a:t>completed processes </a:t>
            </a:r>
            <a:r>
              <a:rPr lang="en-US" altLang="zh-TW" sz="2800" cap="none" dirty="0" smtClean="0">
                <a:latin typeface="Times New Roman" panose="02020603050405020304" pitchFamily="18" charset="0"/>
                <a:cs typeface="Times New Roman" panose="02020603050405020304" pitchFamily="18" charset="0"/>
              </a:rPr>
              <a:t>involved in the </a:t>
            </a:r>
            <a:r>
              <a:rPr lang="en-US" altLang="zh-TW" sz="2800" cap="none" dirty="0" err="1" smtClean="0">
                <a:latin typeface="Times New Roman" panose="02020603050405020304" pitchFamily="18" charset="0"/>
                <a:cs typeface="Times New Roman" panose="02020603050405020304" pitchFamily="18" charset="0"/>
              </a:rPr>
              <a:t>interdecadal</a:t>
            </a:r>
            <a:r>
              <a:rPr lang="en-US" altLang="zh-TW" sz="2800" cap="none" dirty="0" smtClean="0">
                <a:latin typeface="Times New Roman" panose="02020603050405020304" pitchFamily="18" charset="0"/>
                <a:cs typeface="Times New Roman" panose="02020603050405020304" pitchFamily="18" charset="0"/>
              </a:rPr>
              <a:t> variability in the Pacific </a:t>
            </a:r>
            <a:r>
              <a:rPr lang="en-US" altLang="zh-TW" sz="2800" cap="none" dirty="0" smtClean="0">
                <a:latin typeface="Times New Roman" panose="02020603050405020304" pitchFamily="18" charset="0"/>
                <a:cs typeface="Times New Roman" panose="02020603050405020304" pitchFamily="18" charset="0"/>
              </a:rPr>
              <a:t>Ocean</a:t>
            </a:r>
          </a:p>
          <a:p>
            <a:pPr>
              <a:lnSpc>
                <a:spcPct val="100000"/>
              </a:lnSpc>
            </a:pPr>
            <a:r>
              <a:rPr lang="en-US" altLang="zh-TW" sz="2800" b="1" cap="none" dirty="0" smtClean="0">
                <a:latin typeface="Times New Roman" panose="02020603050405020304" pitchFamily="18" charset="0"/>
                <a:cs typeface="Times New Roman" panose="02020603050405020304" pitchFamily="18" charset="0"/>
              </a:rPr>
              <a:t>Examine the role of atmosphere and ocean separately</a:t>
            </a:r>
            <a:endParaRPr lang="en-US" altLang="zh-TW" sz="32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32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3200" b="1"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649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950" y="1"/>
            <a:ext cx="10364451" cy="485774"/>
          </a:xfrm>
        </p:spPr>
        <p:txBody>
          <a:bodyPr>
            <a:normAutofit fontScale="90000"/>
          </a:bodyPr>
          <a:lstStyle/>
          <a:p>
            <a:r>
              <a:rPr lang="en-US" altLang="zh-TW" dirty="0">
                <a:solidFill>
                  <a:srgbClr val="FFFFFF"/>
                </a:solidFill>
                <a:latin typeface="NimbusSanL-Regu"/>
              </a:rPr>
              <a:t>Decadal Predictability lies in the Oceans</a:t>
            </a:r>
            <a:r>
              <a:rPr lang="en-US" altLang="zh-TW" dirty="0"/>
              <a:t> </a:t>
            </a:r>
            <a:br>
              <a:rPr lang="en-US" altLang="zh-TW" dirty="0"/>
            </a:br>
            <a:endParaRPr lang="zh-TW" alt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747959"/>
            <a:ext cx="10915651" cy="954107"/>
          </a:xfrm>
          <a:prstGeom prst="rect">
            <a:avLst/>
          </a:prstGeom>
          <a:noFill/>
        </p:spPr>
        <p:txBody>
          <a:bodyPr wrap="square" rtlCol="0">
            <a:spAutoFit/>
          </a:bodyPr>
          <a:lstStyle/>
          <a:p>
            <a:r>
              <a:rPr lang="en-US" altLang="zh-TW" sz="2800" b="1" dirty="0" smtClean="0">
                <a:solidFill>
                  <a:srgbClr val="FF0000"/>
                </a:solidFill>
                <a:latin typeface="Times New Roman" panose="02020603050405020304" pitchFamily="18" charset="0"/>
                <a:cs typeface="Times New Roman" panose="02020603050405020304" pitchFamily="18" charset="0"/>
              </a:rPr>
              <a:t>Decadal climate prediction lies in the ocean</a:t>
            </a:r>
            <a:r>
              <a:rPr lang="en-US" altLang="zh-TW" sz="2800" b="1" dirty="0">
                <a:solidFill>
                  <a:srgbClr val="FF0000"/>
                </a:solidFill>
                <a:latin typeface="Times New Roman" panose="02020603050405020304" pitchFamily="18" charset="0"/>
                <a:cs typeface="Times New Roman" panose="02020603050405020304" pitchFamily="18" charset="0"/>
              </a:rPr>
              <a:t/>
            </a:r>
            <a:br>
              <a:rPr lang="en-US" altLang="zh-TW" sz="2800" b="1" dirty="0">
                <a:solidFill>
                  <a:srgbClr val="FF0000"/>
                </a:solidFill>
                <a:latin typeface="Times New Roman" panose="02020603050405020304" pitchFamily="18" charset="0"/>
                <a:cs typeface="Times New Roman" panose="02020603050405020304" pitchFamily="18" charset="0"/>
              </a:rPr>
            </a:br>
            <a:endParaRPr lang="zh-TW"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sz="quarter" idx="13"/>
          </p:nvPr>
        </p:nvSpPr>
        <p:spPr/>
        <p:txBody>
          <a:bodyPr/>
          <a:lstStyle/>
          <a:p>
            <a:endParaRPr lang="zh-TW" altLang="en-US" dirty="0"/>
          </a:p>
        </p:txBody>
      </p:sp>
      <p:sp>
        <p:nvSpPr>
          <p:cNvPr id="13" name="TextBox 12"/>
          <p:cNvSpPr txBox="1"/>
          <p:nvPr/>
        </p:nvSpPr>
        <p:spPr>
          <a:xfrm>
            <a:off x="0" y="0"/>
            <a:ext cx="12192000" cy="584775"/>
          </a:xfrm>
          <a:prstGeom prst="rect">
            <a:avLst/>
          </a:prstGeom>
          <a:noFill/>
        </p:spPr>
        <p:txBody>
          <a:bodyPr wrap="square" rtlCol="0">
            <a:spAutoFit/>
          </a:bodyPr>
          <a:lstStyle/>
          <a:p>
            <a:pPr algn="ctr"/>
            <a:r>
              <a:rPr lang="en-US" altLang="zh-TW" sz="3200" b="1" dirty="0" smtClean="0">
                <a:latin typeface="Times New Roman" panose="02020603050405020304" pitchFamily="18" charset="0"/>
                <a:cs typeface="Times New Roman" panose="02020603050405020304" pitchFamily="18" charset="0"/>
              </a:rPr>
              <a:t>Introduction</a:t>
            </a:r>
            <a:endParaRPr lang="zh-TW" altLang="en-US" sz="32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1213" y="2591257"/>
            <a:ext cx="3875314" cy="646331"/>
          </a:xfrm>
          <a:prstGeom prst="rect">
            <a:avLst/>
          </a:prstGeom>
          <a:noFill/>
        </p:spPr>
        <p:txBody>
          <a:bodyPr wrap="square" rtlCol="0">
            <a:spAutoFit/>
          </a:bodyPr>
          <a:lstStyle/>
          <a:p>
            <a:r>
              <a:rPr lang="en-US" altLang="zh-TW" dirty="0" err="1"/>
              <a:t>Doblas</a:t>
            </a:r>
            <a:r>
              <a:rPr lang="en-US" altLang="zh-TW" dirty="0"/>
              <a:t>-Reyes </a:t>
            </a:r>
            <a:r>
              <a:rPr lang="en-US" altLang="zh-TW" dirty="0" smtClean="0"/>
              <a:t>et al. 2013 </a:t>
            </a:r>
            <a:r>
              <a:rPr lang="en-US" altLang="zh-TW" dirty="0"/>
              <a:t/>
            </a:r>
            <a:br>
              <a:rPr lang="en-US" altLang="zh-TW" dirty="0"/>
            </a:br>
            <a:endParaRPr lang="zh-TW" altLang="en-US" dirty="0"/>
          </a:p>
        </p:txBody>
      </p:sp>
      <p:pic>
        <p:nvPicPr>
          <p:cNvPr id="11" name="Picture 10"/>
          <p:cNvPicPr>
            <a:picLocks noChangeAspect="1"/>
          </p:cNvPicPr>
          <p:nvPr/>
        </p:nvPicPr>
        <p:blipFill>
          <a:blip r:embed="rId3"/>
          <a:stretch>
            <a:fillRect/>
          </a:stretch>
        </p:blipFill>
        <p:spPr>
          <a:xfrm>
            <a:off x="7821529" y="0"/>
            <a:ext cx="4265072" cy="3027141"/>
          </a:xfrm>
          <a:prstGeom prst="rect">
            <a:avLst/>
          </a:prstGeom>
        </p:spPr>
      </p:pic>
      <p:pic>
        <p:nvPicPr>
          <p:cNvPr id="8" name="Picture 7"/>
          <p:cNvPicPr>
            <a:picLocks noChangeAspect="1"/>
          </p:cNvPicPr>
          <p:nvPr/>
        </p:nvPicPr>
        <p:blipFill>
          <a:blip r:embed="rId4"/>
          <a:stretch>
            <a:fillRect/>
          </a:stretch>
        </p:blipFill>
        <p:spPr>
          <a:xfrm>
            <a:off x="101213" y="3013423"/>
            <a:ext cx="12200895" cy="3844576"/>
          </a:xfrm>
          <a:prstGeom prst="rect">
            <a:avLst/>
          </a:prstGeom>
        </p:spPr>
      </p:pic>
      <p:sp>
        <p:nvSpPr>
          <p:cNvPr id="10" name="TextBox 9"/>
          <p:cNvSpPr txBox="1"/>
          <p:nvPr/>
        </p:nvSpPr>
        <p:spPr>
          <a:xfrm>
            <a:off x="2181340" y="3613533"/>
            <a:ext cx="1123720" cy="369332"/>
          </a:xfrm>
          <a:prstGeom prst="rect">
            <a:avLst/>
          </a:prstGeom>
          <a:noFill/>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SAT</a:t>
            </a:r>
            <a:endParaRPr lang="zh-TW" altLang="en-US"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201660" y="3679666"/>
            <a:ext cx="1123720" cy="369332"/>
          </a:xfrm>
          <a:prstGeom prst="rect">
            <a:avLst/>
          </a:prstGeom>
          <a:noFill/>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AMV</a:t>
            </a:r>
            <a:endParaRPr lang="zh-TW" altLang="en-US"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1178388" y="3264641"/>
            <a:ext cx="1123720" cy="369332"/>
          </a:xfrm>
          <a:prstGeom prst="rect">
            <a:avLst/>
          </a:prstGeom>
          <a:noFill/>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IPO</a:t>
            </a:r>
            <a:endParaRPr lang="zh-TW"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9880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TW" altLang="en-US"/>
          </a:p>
        </p:txBody>
      </p:sp>
      <p:sp>
        <p:nvSpPr>
          <p:cNvPr id="3" name="Content Placeholder 2"/>
          <p:cNvSpPr>
            <a:spLocks noGrp="1"/>
          </p:cNvSpPr>
          <p:nvPr>
            <p:ph sz="quarter" idx="13"/>
          </p:nvPr>
        </p:nvSpPr>
        <p:spPr/>
        <p:txBody>
          <a:bodyPr>
            <a:normAutofit/>
          </a:bodyPr>
          <a:lstStyle/>
          <a:p>
            <a:pPr marL="0" indent="0" algn="ctr">
              <a:buNone/>
            </a:pPr>
            <a:r>
              <a:rPr lang="en-US" altLang="zh-TW" sz="6000" cap="none" dirty="0" smtClean="0">
                <a:latin typeface="Times New Roman" panose="02020603050405020304" pitchFamily="18" charset="0"/>
                <a:cs typeface="Times New Roman" panose="02020603050405020304" pitchFamily="18" charset="0"/>
              </a:rPr>
              <a:t>Thanks for your attention</a:t>
            </a:r>
            <a:endParaRPr lang="zh-TW" altLang="en-US" sz="60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934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0364451" cy="1596177"/>
          </a:xfrm>
        </p:spPr>
        <p:txBody>
          <a:bodyPr/>
          <a:lstStyle/>
          <a:p>
            <a:r>
              <a:rPr lang="en-US" altLang="zh-TW" b="1" cap="none" dirty="0" smtClean="0">
                <a:latin typeface="Times New Roman" panose="02020603050405020304" pitchFamily="18" charset="0"/>
                <a:cs typeface="Times New Roman" panose="02020603050405020304" pitchFamily="18" charset="0"/>
              </a:rPr>
              <a:t>Outline</a:t>
            </a:r>
            <a:r>
              <a:rPr lang="en-US" altLang="zh-TW" cap="none" dirty="0" smtClean="0">
                <a:latin typeface="Times New Roman" panose="02020603050405020304" pitchFamily="18" charset="0"/>
                <a:cs typeface="Times New Roman" panose="02020603050405020304" pitchFamily="18" charset="0"/>
              </a:rPr>
              <a:t/>
            </a:r>
            <a:br>
              <a:rPr lang="en-US" altLang="zh-TW" cap="none" dirty="0" smtClean="0">
                <a:latin typeface="Times New Roman" panose="02020603050405020304" pitchFamily="18" charset="0"/>
                <a:cs typeface="Times New Roman" panose="02020603050405020304" pitchFamily="18" charset="0"/>
              </a:rPr>
            </a:br>
            <a:endParaRPr lang="zh-TW" alt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131180" y="798088"/>
            <a:ext cx="12060820" cy="6059912"/>
          </a:xfrm>
        </p:spPr>
        <p:txBody>
          <a:bodyPr>
            <a:normAutofit/>
          </a:bodyPr>
          <a:lstStyle/>
          <a:p>
            <a:pPr marL="514350" indent="-514350">
              <a:lnSpc>
                <a:spcPct val="100000"/>
              </a:lnSpc>
              <a:buAutoNum type="arabicPeriod"/>
            </a:pPr>
            <a:r>
              <a:rPr lang="en-US" altLang="zh-TW" sz="3200" b="1" cap="none" dirty="0" smtClean="0">
                <a:latin typeface="Times New Roman" panose="02020603050405020304" pitchFamily="18" charset="0"/>
                <a:cs typeface="Times New Roman" panose="02020603050405020304" pitchFamily="18" charset="0"/>
              </a:rPr>
              <a:t>Introduction</a:t>
            </a:r>
          </a:p>
          <a:p>
            <a:pPr marL="514350" indent="-514350">
              <a:lnSpc>
                <a:spcPct val="100000"/>
              </a:lnSpc>
              <a:buAutoNum type="arabicPeriod"/>
            </a:pPr>
            <a:r>
              <a:rPr lang="en-US" altLang="zh-TW" sz="3200" b="1" cap="none" dirty="0" smtClean="0">
                <a:latin typeface="Times New Roman" panose="02020603050405020304" pitchFamily="18" charset="0"/>
                <a:cs typeface="Times New Roman" panose="02020603050405020304" pitchFamily="18" charset="0"/>
              </a:rPr>
              <a:t>Evidence of Pacific </a:t>
            </a:r>
            <a:r>
              <a:rPr lang="en-US" altLang="zh-TW" sz="3200" b="1" cap="none" dirty="0" err="1" smtClean="0">
                <a:latin typeface="Times New Roman" panose="02020603050405020304" pitchFamily="18" charset="0"/>
                <a:cs typeface="Times New Roman" panose="02020603050405020304" pitchFamily="18" charset="0"/>
              </a:rPr>
              <a:t>interdecadal</a:t>
            </a:r>
            <a:r>
              <a:rPr lang="en-US" altLang="zh-TW" sz="3200" b="1" cap="none" dirty="0" smtClean="0">
                <a:latin typeface="Times New Roman" panose="02020603050405020304" pitchFamily="18" charset="0"/>
                <a:cs typeface="Times New Roman" panose="02020603050405020304" pitchFamily="18" charset="0"/>
              </a:rPr>
              <a:t> variability </a:t>
            </a:r>
          </a:p>
          <a:p>
            <a:pPr marL="514350" indent="-514350">
              <a:lnSpc>
                <a:spcPct val="100000"/>
              </a:lnSpc>
              <a:buAutoNum type="arabicPeriod"/>
            </a:pPr>
            <a:r>
              <a:rPr lang="en-US" altLang="zh-TW" sz="3200" b="1" cap="none" dirty="0" smtClean="0">
                <a:latin typeface="Times New Roman" panose="02020603050405020304" pitchFamily="18" charset="0"/>
                <a:cs typeface="Times New Roman" panose="02020603050405020304" pitchFamily="18" charset="0"/>
              </a:rPr>
              <a:t>Generation mechanisms</a:t>
            </a:r>
            <a:r>
              <a:rPr lang="en-US" altLang="zh-TW" sz="3200" b="1" cap="none" dirty="0">
                <a:latin typeface="Times New Roman" panose="02020603050405020304" pitchFamily="18" charset="0"/>
                <a:cs typeface="Times New Roman" panose="02020603050405020304" pitchFamily="18" charset="0"/>
              </a:rPr>
              <a:t> </a:t>
            </a:r>
            <a:r>
              <a:rPr lang="en-US" altLang="zh-TW" sz="3200" b="1" cap="none" dirty="0" smtClean="0">
                <a:latin typeface="Times New Roman" panose="02020603050405020304" pitchFamily="18" charset="0"/>
                <a:cs typeface="Times New Roman" panose="02020603050405020304" pitchFamily="18" charset="0"/>
              </a:rPr>
              <a:t>and preferred time scales </a:t>
            </a:r>
          </a:p>
          <a:p>
            <a:pPr marL="514350" indent="-514350">
              <a:lnSpc>
                <a:spcPct val="100000"/>
              </a:lnSpc>
              <a:buAutoNum type="arabicPeriod"/>
            </a:pPr>
            <a:r>
              <a:rPr lang="en-US" altLang="zh-TW" sz="3200" b="1" cap="none" dirty="0" smtClean="0">
                <a:latin typeface="Times New Roman" panose="02020603050405020304" pitchFamily="18" charset="0"/>
                <a:cs typeface="Times New Roman" panose="02020603050405020304" pitchFamily="18" charset="0"/>
              </a:rPr>
              <a:t>Role of ocean dynamics</a:t>
            </a:r>
          </a:p>
          <a:p>
            <a:pPr marL="514350" indent="-514350">
              <a:lnSpc>
                <a:spcPct val="100000"/>
              </a:lnSpc>
              <a:buAutoNum type="arabicPeriod"/>
            </a:pPr>
            <a:r>
              <a:rPr lang="en-US" altLang="zh-TW" sz="3200" b="1" cap="none" dirty="0">
                <a:latin typeface="Times New Roman" panose="02020603050405020304" pitchFamily="18" charset="0"/>
                <a:cs typeface="Times New Roman" panose="02020603050405020304" pitchFamily="18" charset="0"/>
              </a:rPr>
              <a:t>Pacific </a:t>
            </a:r>
            <a:r>
              <a:rPr lang="en-US" altLang="zh-TW" sz="3200" b="1" cap="none" dirty="0" err="1">
                <a:latin typeface="Times New Roman" panose="02020603050405020304" pitchFamily="18" charset="0"/>
                <a:cs typeface="Times New Roman" panose="02020603050405020304" pitchFamily="18" charset="0"/>
              </a:rPr>
              <a:t>interdecadal</a:t>
            </a:r>
            <a:r>
              <a:rPr lang="en-US" altLang="zh-TW" sz="3200" b="1" cap="none" dirty="0">
                <a:latin typeface="Times New Roman" panose="02020603050405020304" pitchFamily="18" charset="0"/>
                <a:cs typeface="Times New Roman" panose="02020603050405020304" pitchFamily="18" charset="0"/>
              </a:rPr>
              <a:t> variability: Tropical origin</a:t>
            </a:r>
          </a:p>
          <a:p>
            <a:pPr marL="514350" indent="-514350">
              <a:lnSpc>
                <a:spcPct val="100000"/>
              </a:lnSpc>
              <a:buAutoNum type="arabicPeriod"/>
            </a:pPr>
            <a:r>
              <a:rPr lang="en-US" altLang="zh-TW" sz="3200" b="1" cap="none" dirty="0">
                <a:latin typeface="Times New Roman" panose="02020603050405020304" pitchFamily="18" charset="0"/>
                <a:cs typeface="Times New Roman" panose="02020603050405020304" pitchFamily="18" charset="0"/>
              </a:rPr>
              <a:t>Pacific </a:t>
            </a:r>
            <a:r>
              <a:rPr lang="en-US" altLang="zh-TW" sz="3200" b="1" cap="none" dirty="0" err="1">
                <a:latin typeface="Times New Roman" panose="02020603050405020304" pitchFamily="18" charset="0"/>
                <a:cs typeface="Times New Roman" panose="02020603050405020304" pitchFamily="18" charset="0"/>
              </a:rPr>
              <a:t>interdecadal</a:t>
            </a:r>
            <a:r>
              <a:rPr lang="en-US" altLang="zh-TW" sz="3200" b="1" cap="none" dirty="0">
                <a:latin typeface="Times New Roman" panose="02020603050405020304" pitchFamily="18" charset="0"/>
                <a:cs typeface="Times New Roman" panose="02020603050405020304" pitchFamily="18" charset="0"/>
              </a:rPr>
              <a:t> variability: </a:t>
            </a:r>
            <a:r>
              <a:rPr lang="en-US" altLang="zh-TW" sz="3200" b="1" cap="none" dirty="0" err="1" smtClean="0">
                <a:latin typeface="Times New Roman" panose="02020603050405020304" pitchFamily="18" charset="0"/>
                <a:cs typeface="Times New Roman" panose="02020603050405020304" pitchFamily="18" charset="0"/>
              </a:rPr>
              <a:t>Extratropical</a:t>
            </a:r>
            <a:r>
              <a:rPr lang="en-US" altLang="zh-TW" sz="3200" b="1" cap="none" dirty="0" smtClean="0">
                <a:latin typeface="Times New Roman" panose="02020603050405020304" pitchFamily="18" charset="0"/>
                <a:cs typeface="Times New Roman" panose="02020603050405020304" pitchFamily="18" charset="0"/>
              </a:rPr>
              <a:t> </a:t>
            </a:r>
            <a:r>
              <a:rPr lang="en-US" altLang="zh-TW" sz="3200" b="1" cap="none" dirty="0">
                <a:latin typeface="Times New Roman" panose="02020603050405020304" pitchFamily="18" charset="0"/>
                <a:cs typeface="Times New Roman" panose="02020603050405020304" pitchFamily="18" charset="0"/>
              </a:rPr>
              <a:t>origin</a:t>
            </a:r>
          </a:p>
          <a:p>
            <a:pPr marL="514350" indent="-514350">
              <a:lnSpc>
                <a:spcPct val="100000"/>
              </a:lnSpc>
              <a:buAutoNum type="arabicPeriod"/>
            </a:pPr>
            <a:r>
              <a:rPr lang="en-US" altLang="zh-TW" sz="3200" b="1" cap="none" dirty="0" smtClean="0">
                <a:latin typeface="Times New Roman" panose="02020603050405020304" pitchFamily="18" charset="0"/>
                <a:cs typeface="Times New Roman" panose="02020603050405020304" pitchFamily="18" charset="0"/>
              </a:rPr>
              <a:t>Future research</a:t>
            </a:r>
          </a:p>
          <a:p>
            <a:pPr marL="0" indent="0">
              <a:lnSpc>
                <a:spcPct val="100000"/>
              </a:lnSpc>
              <a:buNone/>
            </a:pPr>
            <a:endParaRPr lang="en-US" altLang="zh-TW" sz="3200" cap="none" dirty="0" smtClean="0">
              <a:latin typeface="Times New Roman" panose="02020603050405020304" pitchFamily="18" charset="0"/>
              <a:cs typeface="Times New Roman" panose="02020603050405020304" pitchFamily="18" charset="0"/>
            </a:endParaRPr>
          </a:p>
          <a:p>
            <a:pPr marL="514350" indent="-514350">
              <a:lnSpc>
                <a:spcPct val="100000"/>
              </a:lnSpc>
              <a:buAutoNum type="arabicPeriod"/>
            </a:pPr>
            <a:endParaRPr lang="zh-TW" altLang="en-US" sz="32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388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0364451" cy="461319"/>
          </a:xfrm>
        </p:spPr>
        <p:txBody>
          <a:bodyPr>
            <a:normAutofit fontScale="90000"/>
          </a:bodyPr>
          <a:lstStyle/>
          <a:p>
            <a:pPr>
              <a:lnSpc>
                <a:spcPct val="100000"/>
              </a:lnSpc>
            </a:pPr>
            <a:r>
              <a:rPr lang="en-US" altLang="zh-TW" b="1" cap="none" dirty="0" smtClean="0">
                <a:latin typeface="Times New Roman" panose="02020603050405020304" pitchFamily="18" charset="0"/>
                <a:cs typeface="Times New Roman" panose="02020603050405020304" pitchFamily="18" charset="0"/>
              </a:rPr>
              <a:t>Evidence </a:t>
            </a:r>
            <a:r>
              <a:rPr lang="en-US" altLang="zh-TW" b="1" cap="none" dirty="0">
                <a:latin typeface="Times New Roman" panose="02020603050405020304" pitchFamily="18" charset="0"/>
                <a:cs typeface="Times New Roman" panose="02020603050405020304" pitchFamily="18" charset="0"/>
              </a:rPr>
              <a:t>of Pacific </a:t>
            </a:r>
            <a:r>
              <a:rPr lang="en-US" altLang="zh-TW" b="1" cap="none" dirty="0" err="1">
                <a:latin typeface="Times New Roman" panose="02020603050405020304" pitchFamily="18" charset="0"/>
                <a:cs typeface="Times New Roman" panose="02020603050405020304" pitchFamily="18" charset="0"/>
              </a:rPr>
              <a:t>interdecadal</a:t>
            </a:r>
            <a:r>
              <a:rPr lang="en-US" altLang="zh-TW" b="1" cap="none" dirty="0">
                <a:latin typeface="Times New Roman" panose="02020603050405020304" pitchFamily="18" charset="0"/>
                <a:cs typeface="Times New Roman" panose="02020603050405020304" pitchFamily="18" charset="0"/>
              </a:rPr>
              <a:t> variability</a:t>
            </a:r>
          </a:p>
        </p:txBody>
      </p:sp>
      <p:sp>
        <p:nvSpPr>
          <p:cNvPr id="3" name="Content Placeholder 2"/>
          <p:cNvSpPr>
            <a:spLocks noGrp="1"/>
          </p:cNvSpPr>
          <p:nvPr>
            <p:ph sz="quarter" idx="13"/>
          </p:nvPr>
        </p:nvSpPr>
        <p:spPr>
          <a:xfrm>
            <a:off x="0" y="461319"/>
            <a:ext cx="12192000" cy="6202128"/>
          </a:xfrm>
        </p:spPr>
        <p:txBody>
          <a:bodyPr>
            <a:normAutofit/>
          </a:bodyPr>
          <a:lstStyle/>
          <a:p>
            <a:pPr marL="0" indent="0">
              <a:lnSpc>
                <a:spcPct val="100000"/>
              </a:lnSpc>
              <a:buNone/>
            </a:pPr>
            <a:r>
              <a:rPr lang="en-US" altLang="zh-TW" sz="2800" b="1" cap="none" dirty="0" smtClean="0">
                <a:solidFill>
                  <a:srgbClr val="FF0000"/>
                </a:solidFill>
                <a:latin typeface="Times New Roman" panose="02020603050405020304" pitchFamily="18" charset="0"/>
                <a:cs typeface="Times New Roman" panose="02020603050405020304" pitchFamily="18" charset="0"/>
              </a:rPr>
              <a:t>Pacific decadal variability (PDV)</a:t>
            </a:r>
            <a:endParaRPr lang="en-US" altLang="zh-TW" b="1" cap="none" dirty="0" smtClean="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0296499" y="6478435"/>
            <a:ext cx="1949342" cy="646331"/>
          </a:xfrm>
          <a:prstGeom prst="rect">
            <a:avLst/>
          </a:prstGeom>
          <a:noFill/>
        </p:spPr>
        <p:txBody>
          <a:bodyPr wrap="square" rtlCol="0">
            <a:spAutoFit/>
          </a:bodyPr>
          <a:lstStyle/>
          <a:p>
            <a:r>
              <a:rPr lang="en-US" altLang="zh-TW" dirty="0"/>
              <a:t/>
            </a:r>
            <a:br>
              <a:rPr lang="en-US" altLang="zh-TW" dirty="0"/>
            </a:br>
            <a:endParaRPr lang="zh-TW" altLang="en-US" dirty="0"/>
          </a:p>
        </p:txBody>
      </p:sp>
      <p:sp>
        <p:nvSpPr>
          <p:cNvPr id="9" name="TextBox 8"/>
          <p:cNvSpPr txBox="1"/>
          <p:nvPr/>
        </p:nvSpPr>
        <p:spPr>
          <a:xfrm>
            <a:off x="6096000" y="6570941"/>
            <a:ext cx="2855746" cy="646331"/>
          </a:xfrm>
          <a:prstGeom prst="rect">
            <a:avLst/>
          </a:prstGeom>
          <a:noFill/>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Zhang </a:t>
            </a:r>
            <a:r>
              <a:rPr lang="en-US" altLang="zh-TW" b="1" dirty="0">
                <a:latin typeface="Times New Roman" panose="02020603050405020304" pitchFamily="18" charset="0"/>
                <a:cs typeface="Times New Roman" panose="02020603050405020304" pitchFamily="18" charset="0"/>
              </a:rPr>
              <a:t>et al. </a:t>
            </a:r>
            <a:r>
              <a:rPr lang="en-US" altLang="zh-TW" b="1" dirty="0" smtClean="0">
                <a:latin typeface="Times New Roman" panose="02020603050405020304" pitchFamily="18" charset="0"/>
                <a:cs typeface="Times New Roman" panose="02020603050405020304" pitchFamily="18" charset="0"/>
              </a:rPr>
              <a:t>1997</a:t>
            </a:r>
            <a:endParaRPr lang="en-US" altLang="zh-TW" b="1" dirty="0">
              <a:latin typeface="Times New Roman" panose="02020603050405020304" pitchFamily="18" charset="0"/>
              <a:cs typeface="Times New Roman" panose="02020603050405020304" pitchFamily="18" charset="0"/>
            </a:endParaRPr>
          </a:p>
          <a:p>
            <a:endParaRPr lang="zh-TW" altLang="en-US" dirty="0"/>
          </a:p>
        </p:txBody>
      </p:sp>
      <p:pic>
        <p:nvPicPr>
          <p:cNvPr id="10" name="Picture 9"/>
          <p:cNvPicPr>
            <a:picLocks noChangeAspect="1"/>
          </p:cNvPicPr>
          <p:nvPr/>
        </p:nvPicPr>
        <p:blipFill>
          <a:blip r:embed="rId3"/>
          <a:stretch>
            <a:fillRect/>
          </a:stretch>
        </p:blipFill>
        <p:spPr>
          <a:xfrm>
            <a:off x="1804450" y="922638"/>
            <a:ext cx="7924071" cy="5663692"/>
          </a:xfrm>
          <a:prstGeom prst="rect">
            <a:avLst/>
          </a:prstGeom>
        </p:spPr>
      </p:pic>
      <p:sp>
        <p:nvSpPr>
          <p:cNvPr id="4" name="TextBox 3"/>
          <p:cNvSpPr txBox="1"/>
          <p:nvPr/>
        </p:nvSpPr>
        <p:spPr>
          <a:xfrm>
            <a:off x="8685948" y="1161986"/>
            <a:ext cx="4737792" cy="830997"/>
          </a:xfrm>
          <a:prstGeom prst="rect">
            <a:avLst/>
          </a:prstGeom>
          <a:noFill/>
        </p:spPr>
        <p:txBody>
          <a:bodyPr wrap="square" rtlCol="0">
            <a:spAutoFit/>
          </a:bodyPr>
          <a:lstStyle/>
          <a:p>
            <a:r>
              <a:rPr lang="en-US" altLang="zh-TW" sz="2400" dirty="0" smtClean="0">
                <a:solidFill>
                  <a:srgbClr val="FF0000"/>
                </a:solidFill>
                <a:latin typeface="Times New Roman" panose="02020603050405020304" pitchFamily="18" charset="0"/>
                <a:cs typeface="Times New Roman" panose="02020603050405020304" pitchFamily="18" charset="0"/>
              </a:rPr>
              <a:t>HP: ENSO pattern</a:t>
            </a:r>
          </a:p>
          <a:p>
            <a:r>
              <a:rPr lang="en-US" altLang="zh-TW" sz="2400" dirty="0" smtClean="0">
                <a:solidFill>
                  <a:srgbClr val="FF0000"/>
                </a:solidFill>
                <a:latin typeface="Times New Roman" panose="02020603050405020304" pitchFamily="18" charset="0"/>
                <a:cs typeface="Times New Roman" panose="02020603050405020304" pitchFamily="18" charset="0"/>
              </a:rPr>
              <a:t>LP: PDV pattern</a:t>
            </a:r>
            <a:endParaRPr lang="zh-TW"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646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0364451" cy="461319"/>
          </a:xfrm>
        </p:spPr>
        <p:txBody>
          <a:bodyPr>
            <a:normAutofit fontScale="90000"/>
          </a:bodyPr>
          <a:lstStyle/>
          <a:p>
            <a:r>
              <a:rPr lang="en-US" altLang="zh-TW" b="1" cap="none" dirty="0" smtClean="0">
                <a:latin typeface="Times New Roman" panose="02020603050405020304" pitchFamily="18" charset="0"/>
                <a:cs typeface="Times New Roman" panose="02020603050405020304" pitchFamily="18" charset="0"/>
              </a:rPr>
              <a:t>Evidence </a:t>
            </a:r>
            <a:r>
              <a:rPr lang="en-US" altLang="zh-TW" b="1" cap="none" dirty="0">
                <a:latin typeface="Times New Roman" panose="02020603050405020304" pitchFamily="18" charset="0"/>
                <a:cs typeface="Times New Roman" panose="02020603050405020304" pitchFamily="18" charset="0"/>
              </a:rPr>
              <a:t>of Pacific </a:t>
            </a:r>
            <a:r>
              <a:rPr lang="en-US" altLang="zh-TW" b="1" cap="none" dirty="0" err="1">
                <a:latin typeface="Times New Roman" panose="02020603050405020304" pitchFamily="18" charset="0"/>
                <a:cs typeface="Times New Roman" panose="02020603050405020304" pitchFamily="18" charset="0"/>
              </a:rPr>
              <a:t>interdecadal</a:t>
            </a:r>
            <a:r>
              <a:rPr lang="en-US" altLang="zh-TW" b="1" cap="none" dirty="0">
                <a:latin typeface="Times New Roman" panose="02020603050405020304" pitchFamily="18" charset="0"/>
                <a:cs typeface="Times New Roman" panose="02020603050405020304" pitchFamily="18" charset="0"/>
              </a:rPr>
              <a:t> variability</a:t>
            </a:r>
            <a:endParaRPr lang="zh-TW" alt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48638" y="461319"/>
            <a:ext cx="12192000" cy="6202128"/>
          </a:xfrm>
        </p:spPr>
        <p:txBody>
          <a:bodyPr>
            <a:normAutofit/>
          </a:bodyPr>
          <a:lstStyle/>
          <a:p>
            <a:pPr marL="0" indent="0">
              <a:lnSpc>
                <a:spcPct val="100000"/>
              </a:lnSpc>
              <a:buNone/>
            </a:pPr>
            <a:endParaRPr lang="en-US" altLang="zh-TW" sz="2800" cap="none" dirty="0" smtClean="0">
              <a:solidFill>
                <a:srgbClr val="FF0000"/>
              </a:solidFill>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2123407" y="6048491"/>
            <a:ext cx="6450576" cy="369332"/>
          </a:xfrm>
          <a:prstGeom prst="rect">
            <a:avLst/>
          </a:prstGeom>
          <a:noFill/>
        </p:spPr>
        <p:txBody>
          <a:bodyPr wrap="square" rtlCol="0">
            <a:spAutoFit/>
          </a:bodyPr>
          <a:lstStyle/>
          <a:p>
            <a:r>
              <a:rPr lang="en-US" altLang="zh-TW" dirty="0" smtClean="0"/>
              <a:t> </a:t>
            </a:r>
            <a:endParaRPr lang="zh-TW" alt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09824" y="6554616"/>
            <a:ext cx="2669628" cy="369332"/>
          </a:xfrm>
          <a:prstGeom prst="rect">
            <a:avLst/>
          </a:prstGeom>
          <a:noFill/>
        </p:spPr>
        <p:txBody>
          <a:bodyPr wrap="square" rtlCol="0">
            <a:spAutoFit/>
          </a:bodyPr>
          <a:lstStyle/>
          <a:p>
            <a:r>
              <a:rPr lang="en-US" altLang="zh-TW" b="1" dirty="0" err="1" smtClean="0">
                <a:latin typeface="Times New Roman" panose="02020603050405020304" pitchFamily="18" charset="0"/>
                <a:cs typeface="Times New Roman" panose="02020603050405020304" pitchFamily="18" charset="0"/>
              </a:rPr>
              <a:t>Deser</a:t>
            </a:r>
            <a:r>
              <a:rPr lang="en-US" altLang="zh-TW" b="1" dirty="0" smtClean="0">
                <a:latin typeface="Times New Roman" panose="02020603050405020304" pitchFamily="18" charset="0"/>
                <a:cs typeface="Times New Roman" panose="02020603050405020304" pitchFamily="18" charset="0"/>
              </a:rPr>
              <a:t> </a:t>
            </a:r>
            <a:r>
              <a:rPr lang="en-US" altLang="zh-TW" b="1" dirty="0">
                <a:latin typeface="Times New Roman" panose="02020603050405020304" pitchFamily="18" charset="0"/>
                <a:cs typeface="Times New Roman" panose="02020603050405020304" pitchFamily="18" charset="0"/>
              </a:rPr>
              <a:t>et al. </a:t>
            </a:r>
            <a:r>
              <a:rPr lang="en-US" altLang="zh-TW" b="1" dirty="0" smtClean="0">
                <a:latin typeface="Times New Roman" panose="02020603050405020304" pitchFamily="18" charset="0"/>
                <a:cs typeface="Times New Roman" panose="02020603050405020304" pitchFamily="18" charset="0"/>
              </a:rPr>
              <a:t>2004</a:t>
            </a:r>
            <a:endParaRPr lang="en-US" altLang="zh-TW"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185042" y="1003709"/>
            <a:ext cx="9435158" cy="5628420"/>
          </a:xfrm>
          <a:prstGeom prst="rect">
            <a:avLst/>
          </a:prstGeom>
        </p:spPr>
      </p:pic>
      <p:sp>
        <p:nvSpPr>
          <p:cNvPr id="5" name="TextBox 4"/>
          <p:cNvSpPr txBox="1"/>
          <p:nvPr/>
        </p:nvSpPr>
        <p:spPr>
          <a:xfrm>
            <a:off x="-6401" y="449172"/>
            <a:ext cx="7262068" cy="523220"/>
          </a:xfrm>
          <a:prstGeom prst="rect">
            <a:avLst/>
          </a:prstGeom>
          <a:noFill/>
        </p:spPr>
        <p:txBody>
          <a:bodyPr wrap="square" rtlCol="0">
            <a:spAutoFit/>
          </a:bodyPr>
          <a:lstStyle/>
          <a:p>
            <a:r>
              <a:rPr lang="en-US" altLang="zh-TW" sz="2800" b="1" dirty="0">
                <a:solidFill>
                  <a:srgbClr val="FF0000"/>
                </a:solidFill>
                <a:latin typeface="Times New Roman" panose="02020603050405020304" pitchFamily="18" charset="0"/>
                <a:cs typeface="Times New Roman" panose="02020603050405020304" pitchFamily="18" charset="0"/>
              </a:rPr>
              <a:t>Pacific </a:t>
            </a:r>
            <a:r>
              <a:rPr lang="en-US" altLang="zh-TW" sz="2800" b="1" dirty="0" err="1">
                <a:solidFill>
                  <a:srgbClr val="FF0000"/>
                </a:solidFill>
                <a:latin typeface="Times New Roman" panose="02020603050405020304" pitchFamily="18" charset="0"/>
                <a:cs typeface="Times New Roman" panose="02020603050405020304" pitchFamily="18" charset="0"/>
              </a:rPr>
              <a:t>multidecadal</a:t>
            </a:r>
            <a:r>
              <a:rPr lang="en-US" altLang="zh-TW" sz="2800" b="1" dirty="0">
                <a:solidFill>
                  <a:srgbClr val="FF0000"/>
                </a:solidFill>
                <a:latin typeface="Times New Roman" panose="02020603050405020304" pitchFamily="18" charset="0"/>
                <a:cs typeface="Times New Roman" panose="02020603050405020304" pitchFamily="18" charset="0"/>
              </a:rPr>
              <a:t> variability (PMV)</a:t>
            </a:r>
          </a:p>
        </p:txBody>
      </p:sp>
      <p:sp>
        <p:nvSpPr>
          <p:cNvPr id="7" name="TextBox 6"/>
          <p:cNvSpPr txBox="1"/>
          <p:nvPr/>
        </p:nvSpPr>
        <p:spPr>
          <a:xfrm>
            <a:off x="8392072" y="449172"/>
            <a:ext cx="3944222" cy="1600438"/>
          </a:xfrm>
          <a:prstGeom prst="rect">
            <a:avLst/>
          </a:prstGeom>
          <a:noFill/>
        </p:spPr>
        <p:txBody>
          <a:bodyPr wrap="square" rtlCol="0">
            <a:spAutoFit/>
          </a:bodyPr>
          <a:lstStyle/>
          <a:p>
            <a:r>
              <a:rPr lang="en-US" altLang="zh-TW" sz="2000" dirty="0" smtClean="0">
                <a:solidFill>
                  <a:srgbClr val="FF0000"/>
                </a:solidFill>
                <a:latin typeface="Times New Roman" panose="02020603050405020304" pitchFamily="18" charset="0"/>
                <a:cs typeface="Times New Roman" panose="02020603050405020304" pitchFamily="18" charset="0"/>
              </a:rPr>
              <a:t>NPI: SLP averaged over 30-65N, 160-140W</a:t>
            </a:r>
          </a:p>
          <a:p>
            <a:r>
              <a:rPr lang="en-US" altLang="zh-TW" sz="2000" dirty="0" smtClean="0">
                <a:solidFill>
                  <a:srgbClr val="FF0000"/>
                </a:solidFill>
                <a:latin typeface="Times New Roman" panose="02020603050405020304" pitchFamily="18" charset="0"/>
                <a:cs typeface="Times New Roman" panose="02020603050405020304" pitchFamily="18" charset="0"/>
              </a:rPr>
              <a:t>Indian SST: 10S-20N, 50-125E</a:t>
            </a:r>
          </a:p>
          <a:p>
            <a:r>
              <a:rPr lang="en-US" altLang="zh-TW" sz="2000" dirty="0" smtClean="0">
                <a:solidFill>
                  <a:srgbClr val="FF0000"/>
                </a:solidFill>
                <a:latin typeface="Times New Roman" panose="02020603050405020304" pitchFamily="18" charset="0"/>
                <a:cs typeface="Times New Roman" panose="02020603050405020304" pitchFamily="18" charset="0"/>
              </a:rPr>
              <a:t>Pacific SST: 5-20S, 140-90W</a:t>
            </a:r>
          </a:p>
          <a:p>
            <a:endParaRPr lang="zh-TW" altLang="en-US" dirty="0"/>
          </a:p>
        </p:txBody>
      </p:sp>
    </p:spTree>
    <p:extLst>
      <p:ext uri="{BB962C8B-B14F-4D97-AF65-F5344CB8AC3E}">
        <p14:creationId xmlns:p14="http://schemas.microsoft.com/office/powerpoint/2010/main" val="2081630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875" y="-3086"/>
            <a:ext cx="10364451" cy="461319"/>
          </a:xfrm>
        </p:spPr>
        <p:txBody>
          <a:bodyPr>
            <a:normAutofit fontScale="90000"/>
          </a:bodyPr>
          <a:lstStyle/>
          <a:p>
            <a:r>
              <a:rPr lang="en-US" altLang="zh-TW" b="1" cap="none" dirty="0" smtClean="0">
                <a:latin typeface="Times New Roman" panose="02020603050405020304" pitchFamily="18" charset="0"/>
                <a:cs typeface="Times New Roman" panose="02020603050405020304" pitchFamily="18" charset="0"/>
              </a:rPr>
              <a:t>Mode of North Pacific </a:t>
            </a:r>
            <a:r>
              <a:rPr lang="en-US" altLang="zh-TW" b="1" cap="none" dirty="0" err="1" smtClean="0">
                <a:latin typeface="Times New Roman" panose="02020603050405020304" pitchFamily="18" charset="0"/>
                <a:cs typeface="Times New Roman" panose="02020603050405020304" pitchFamily="18" charset="0"/>
              </a:rPr>
              <a:t>Interdecadal</a:t>
            </a:r>
            <a:r>
              <a:rPr lang="en-US" altLang="zh-TW" b="1" cap="none" dirty="0" smtClean="0">
                <a:latin typeface="Times New Roman" panose="02020603050405020304" pitchFamily="18" charset="0"/>
                <a:cs typeface="Times New Roman" panose="02020603050405020304" pitchFamily="18" charset="0"/>
              </a:rPr>
              <a:t> Variability</a:t>
            </a:r>
            <a:endParaRPr lang="zh-TW" altLang="en-US"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48638" y="461319"/>
            <a:ext cx="12192000" cy="6202128"/>
          </a:xfrm>
        </p:spPr>
        <p:txBody>
          <a:bodyPr>
            <a:normAutofit/>
          </a:bodyPr>
          <a:lstStyle/>
          <a:p>
            <a:pPr marL="0" indent="0">
              <a:lnSpc>
                <a:spcPct val="100000"/>
              </a:lnSpc>
              <a:buNone/>
            </a:pPr>
            <a:endParaRPr lang="en-US" altLang="zh-TW" sz="2400"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400" cap="none"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4717151" y="461319"/>
            <a:ext cx="2571907" cy="369332"/>
          </a:xfrm>
          <a:prstGeom prst="rect">
            <a:avLst/>
          </a:prstGeom>
          <a:noFill/>
        </p:spPr>
        <p:txBody>
          <a:bodyPr wrap="square" rtlCol="0">
            <a:spAutoFit/>
          </a:bodyPr>
          <a:lstStyle/>
          <a:p>
            <a:endParaRPr lang="zh-TW" altLang="en-US" dirty="0"/>
          </a:p>
        </p:txBody>
      </p:sp>
      <p:sp>
        <p:nvSpPr>
          <p:cNvPr id="10" name="TextBox 9"/>
          <p:cNvSpPr txBox="1"/>
          <p:nvPr/>
        </p:nvSpPr>
        <p:spPr>
          <a:xfrm>
            <a:off x="2123407" y="6048491"/>
            <a:ext cx="6450576" cy="369332"/>
          </a:xfrm>
          <a:prstGeom prst="rect">
            <a:avLst/>
          </a:prstGeom>
          <a:noFill/>
        </p:spPr>
        <p:txBody>
          <a:bodyPr wrap="square" rtlCol="0">
            <a:spAutoFit/>
          </a:bodyPr>
          <a:lstStyle/>
          <a:p>
            <a:r>
              <a:rPr lang="en-US" altLang="zh-TW" dirty="0" smtClean="0"/>
              <a:t> </a:t>
            </a:r>
            <a:endParaRPr lang="zh-TW" alt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9831812" y="6579130"/>
            <a:ext cx="2669628" cy="369332"/>
          </a:xfrm>
          <a:prstGeom prst="rect">
            <a:avLst/>
          </a:prstGeom>
          <a:noFill/>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Di Lorenzo </a:t>
            </a:r>
            <a:r>
              <a:rPr lang="en-US" altLang="zh-TW" b="1" dirty="0">
                <a:latin typeface="Times New Roman" panose="02020603050405020304" pitchFamily="18" charset="0"/>
                <a:cs typeface="Times New Roman" panose="02020603050405020304" pitchFamily="18" charset="0"/>
              </a:rPr>
              <a:t>et al. </a:t>
            </a:r>
            <a:r>
              <a:rPr lang="en-US" altLang="zh-TW" b="1" dirty="0" smtClean="0">
                <a:latin typeface="Times New Roman" panose="02020603050405020304" pitchFamily="18" charset="0"/>
                <a:cs typeface="Times New Roman" panose="02020603050405020304" pitchFamily="18" charset="0"/>
              </a:rPr>
              <a:t>2010</a:t>
            </a:r>
            <a:endParaRPr lang="en-US" altLang="zh-TW"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699875" y="952238"/>
            <a:ext cx="9481018" cy="5465585"/>
          </a:xfrm>
          <a:prstGeom prst="rect">
            <a:avLst/>
          </a:prstGeom>
        </p:spPr>
      </p:pic>
      <p:sp>
        <p:nvSpPr>
          <p:cNvPr id="4" name="TextBox 3"/>
          <p:cNvSpPr txBox="1"/>
          <p:nvPr/>
        </p:nvSpPr>
        <p:spPr>
          <a:xfrm>
            <a:off x="516497" y="6417823"/>
            <a:ext cx="4369950" cy="461665"/>
          </a:xfrm>
          <a:prstGeom prst="rect">
            <a:avLst/>
          </a:prstGeom>
          <a:noFill/>
        </p:spPr>
        <p:txBody>
          <a:bodyPr wrap="square" rtlCol="0">
            <a:spAutoFit/>
          </a:bodyPr>
          <a:lstStyle/>
          <a:p>
            <a:r>
              <a:rPr lang="en-US" altLang="zh-TW" sz="2400" b="1" dirty="0" smtClean="0">
                <a:solidFill>
                  <a:srgbClr val="FF0000"/>
                </a:solidFill>
                <a:latin typeface="Times New Roman" panose="02020603050405020304" pitchFamily="18" charset="0"/>
                <a:cs typeface="Times New Roman" panose="02020603050405020304" pitchFamily="18" charset="0"/>
              </a:rPr>
              <a:t>Pacific Decadal Variability</a:t>
            </a:r>
            <a:endParaRPr lang="zh-TW"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545764" y="6447077"/>
            <a:ext cx="4635129" cy="461665"/>
          </a:xfrm>
          <a:prstGeom prst="rect">
            <a:avLst/>
          </a:prstGeom>
          <a:noFill/>
        </p:spPr>
        <p:txBody>
          <a:bodyPr wrap="square" rtlCol="0">
            <a:spAutoFit/>
          </a:bodyPr>
          <a:lstStyle/>
          <a:p>
            <a:r>
              <a:rPr lang="en-US" altLang="zh-TW" sz="2400" b="1" dirty="0">
                <a:solidFill>
                  <a:srgbClr val="FF0000"/>
                </a:solidFill>
                <a:latin typeface="Times New Roman" panose="02020603050405020304" pitchFamily="18" charset="0"/>
                <a:cs typeface="Times New Roman" panose="02020603050405020304" pitchFamily="18" charset="0"/>
              </a:rPr>
              <a:t>Pacific </a:t>
            </a:r>
            <a:r>
              <a:rPr lang="en-US" altLang="zh-TW" sz="2400" b="1" dirty="0" err="1">
                <a:solidFill>
                  <a:srgbClr val="FF0000"/>
                </a:solidFill>
                <a:latin typeface="Times New Roman" panose="02020603050405020304" pitchFamily="18" charset="0"/>
                <a:cs typeface="Times New Roman" panose="02020603050405020304" pitchFamily="18" charset="0"/>
              </a:rPr>
              <a:t>Multidecadal</a:t>
            </a:r>
            <a:r>
              <a:rPr lang="en-US" altLang="zh-TW" sz="2400" b="1" dirty="0">
                <a:solidFill>
                  <a:srgbClr val="FF0000"/>
                </a:solidFill>
                <a:latin typeface="Times New Roman" panose="02020603050405020304" pitchFamily="18" charset="0"/>
                <a:cs typeface="Times New Roman" panose="02020603050405020304" pitchFamily="18" charset="0"/>
              </a:rPr>
              <a:t> Variability</a:t>
            </a:r>
            <a:endParaRPr lang="zh-TW" alt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638" y="458233"/>
            <a:ext cx="12192000" cy="523220"/>
          </a:xfrm>
          <a:prstGeom prst="rect">
            <a:avLst/>
          </a:prstGeom>
          <a:noFill/>
        </p:spPr>
        <p:txBody>
          <a:bodyPr wrap="square" rtlCol="0">
            <a:spAutoFit/>
          </a:bodyPr>
          <a:lstStyle/>
          <a:p>
            <a:r>
              <a:rPr lang="en-US" altLang="zh-TW" sz="2800" b="1" dirty="0" smtClean="0">
                <a:latin typeface="Times New Roman" panose="02020603050405020304" pitchFamily="18" charset="0"/>
                <a:cs typeface="Times New Roman" panose="02020603050405020304" pitchFamily="18" charset="0"/>
              </a:rPr>
              <a:t>The spatial character of PDV and PMV are robust in various analyses</a:t>
            </a:r>
            <a:endParaRPr lang="zh-TW" alt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986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1439126" cy="461319"/>
          </a:xfrm>
        </p:spPr>
        <p:txBody>
          <a:bodyPr>
            <a:noAutofit/>
          </a:bodyPr>
          <a:lstStyle/>
          <a:p>
            <a:pPr>
              <a:lnSpc>
                <a:spcPct val="100000"/>
              </a:lnSpc>
            </a:pPr>
            <a:r>
              <a:rPr lang="en-US" altLang="zh-TW" sz="2800" b="1" cap="none" dirty="0" smtClean="0">
                <a:latin typeface="Times New Roman" panose="02020603050405020304" pitchFamily="18" charset="0"/>
                <a:cs typeface="Times New Roman" panose="02020603050405020304" pitchFamily="18" charset="0"/>
              </a:rPr>
              <a:t>Generation </a:t>
            </a:r>
            <a:r>
              <a:rPr lang="en-US" altLang="zh-TW" sz="2800" b="1" cap="none" dirty="0">
                <a:latin typeface="Times New Roman" panose="02020603050405020304" pitchFamily="18" charset="0"/>
                <a:cs typeface="Times New Roman" panose="02020603050405020304" pitchFamily="18" charset="0"/>
              </a:rPr>
              <a:t>mechanisms</a:t>
            </a:r>
          </a:p>
        </p:txBody>
      </p:sp>
      <p:sp>
        <p:nvSpPr>
          <p:cNvPr id="3" name="Content Placeholder 2"/>
          <p:cNvSpPr>
            <a:spLocks noGrp="1"/>
          </p:cNvSpPr>
          <p:nvPr>
            <p:ph sz="quarter" idx="13"/>
          </p:nvPr>
        </p:nvSpPr>
        <p:spPr>
          <a:xfrm>
            <a:off x="0" y="461318"/>
            <a:ext cx="12192000" cy="6396681"/>
          </a:xfrm>
        </p:spPr>
        <p:txBody>
          <a:bodyPr>
            <a:normAutofit/>
          </a:bodyPr>
          <a:lstStyle/>
          <a:p>
            <a:pPr marL="0" indent="0">
              <a:lnSpc>
                <a:spcPct val="100000"/>
              </a:lnSpc>
              <a:buNone/>
            </a:pPr>
            <a:endParaRPr lang="en-US" altLang="zh-TW" sz="2800"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800"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800" cap="none" dirty="0" smtClean="0">
              <a:latin typeface="Times New Roman" panose="02020603050405020304" pitchFamily="18" charset="0"/>
              <a:cs typeface="Times New Roman" panose="02020603050405020304" pitchFamily="18" charset="0"/>
            </a:endParaRPr>
          </a:p>
          <a:p>
            <a:pPr marL="0" indent="0">
              <a:lnSpc>
                <a:spcPct val="100000"/>
              </a:lnSpc>
              <a:buNone/>
            </a:pPr>
            <a:endParaRPr lang="en-US" altLang="zh-TW" sz="2800"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800" cap="none"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290048" y="1643480"/>
            <a:ext cx="1838442" cy="1200329"/>
          </a:xfrm>
          <a:prstGeom prst="rect">
            <a:avLst/>
          </a:prstGeom>
          <a:noFill/>
          <a:ln w="15875">
            <a:solidFill>
              <a:srgbClr val="002060"/>
            </a:solidFill>
          </a:ln>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Instabilities in the ocean (Weaver and </a:t>
            </a:r>
            <a:r>
              <a:rPr lang="en-US" altLang="zh-TW" dirty="0" err="1" smtClean="0">
                <a:latin typeface="Times New Roman" panose="02020603050405020304" pitchFamily="18" charset="0"/>
                <a:cs typeface="Times New Roman" panose="02020603050405020304" pitchFamily="18" charset="0"/>
              </a:rPr>
              <a:t>Sarachilk</a:t>
            </a:r>
            <a:r>
              <a:rPr lang="en-US" altLang="zh-TW" dirty="0" smtClean="0">
                <a:latin typeface="Times New Roman" panose="02020603050405020304" pitchFamily="18" charset="0"/>
                <a:cs typeface="Times New Roman" panose="02020603050405020304" pitchFamily="18" charset="0"/>
              </a:rPr>
              <a:t> 1991a, b)</a:t>
            </a:r>
            <a:endParaRPr lang="zh-TW" altLang="en-US"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114116" y="488459"/>
            <a:ext cx="2544818" cy="5291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solidFill>
                  <a:schemeClr val="tx1"/>
                </a:solidFill>
                <a:latin typeface="Times New Roman" panose="02020603050405020304" pitchFamily="18" charset="0"/>
                <a:cs typeface="Times New Roman" panose="02020603050405020304" pitchFamily="18" charset="0"/>
              </a:rPr>
              <a:t>Stochastic dynamics</a:t>
            </a:r>
          </a:p>
        </p:txBody>
      </p:sp>
      <p:sp>
        <p:nvSpPr>
          <p:cNvPr id="21" name="Rounded Rectangle 20"/>
          <p:cNvSpPr/>
          <p:nvPr/>
        </p:nvSpPr>
        <p:spPr>
          <a:xfrm>
            <a:off x="9278112" y="500154"/>
            <a:ext cx="2850379" cy="52913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2000" b="1" dirty="0">
                <a:solidFill>
                  <a:schemeClr val="tx1"/>
                </a:solidFill>
                <a:latin typeface="Times New Roman" panose="02020603050405020304" pitchFamily="18" charset="0"/>
                <a:cs typeface="Times New Roman" panose="02020603050405020304" pitchFamily="18" charset="0"/>
              </a:rPr>
              <a:t>Deterministic dynamics</a:t>
            </a:r>
            <a:endParaRPr lang="zh-TW" altLang="en-US" sz="2000" b="1" dirty="0">
              <a:solidFill>
                <a:schemeClr val="tx1"/>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10290048" y="3015203"/>
            <a:ext cx="1838442" cy="2031325"/>
          </a:xfrm>
          <a:prstGeom prst="rect">
            <a:avLst/>
          </a:prstGeom>
          <a:noFill/>
          <a:ln w="15875">
            <a:solidFill>
              <a:srgbClr val="002060"/>
            </a:solidFill>
          </a:ln>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Instabilities in coupled ocean-atmosphere system(Latif and Barnett 1994; </a:t>
            </a:r>
            <a:r>
              <a:rPr lang="en-US" altLang="zh-TW" dirty="0" err="1" smtClean="0">
                <a:latin typeface="Times New Roman" panose="02020603050405020304" pitchFamily="18" charset="0"/>
                <a:cs typeface="Times New Roman" panose="02020603050405020304" pitchFamily="18" charset="0"/>
              </a:rPr>
              <a:t>Gu</a:t>
            </a:r>
            <a:r>
              <a:rPr lang="en-US" altLang="zh-TW" dirty="0" smtClean="0">
                <a:latin typeface="Times New Roman" panose="02020603050405020304" pitchFamily="18" charset="0"/>
                <a:cs typeface="Times New Roman" panose="02020603050405020304" pitchFamily="18" charset="0"/>
              </a:rPr>
              <a:t> and Philander 1997)</a:t>
            </a:r>
            <a:endParaRPr lang="zh-TW" altLang="en-US" dirty="0">
              <a:latin typeface="Times New Roman" panose="02020603050405020304" pitchFamily="18" charset="0"/>
              <a:cs typeface="Times New Roman" panose="02020603050405020304" pitchFamily="18" charset="0"/>
            </a:endParaRPr>
          </a:p>
        </p:txBody>
      </p:sp>
      <p:cxnSp>
        <p:nvCxnSpPr>
          <p:cNvPr id="40" name="Straight Connector 39"/>
          <p:cNvCxnSpPr/>
          <p:nvPr/>
        </p:nvCxnSpPr>
        <p:spPr>
          <a:xfrm flipH="1">
            <a:off x="9822234" y="1026404"/>
            <a:ext cx="2549" cy="3055032"/>
          </a:xfrm>
          <a:prstGeom prst="line">
            <a:avLst/>
          </a:prstGeom>
          <a:ln w="8572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4538910" y="1760444"/>
                <a:ext cx="4727570" cy="618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𝑑𝑇</m:t>
                          </m:r>
                        </m:num>
                        <m:den>
                          <m:r>
                            <a:rPr lang="en-US" altLang="zh-TW" b="0" i="1" smtClean="0">
                              <a:latin typeface="Cambria Math" panose="02040503050406030204" pitchFamily="18" charset="0"/>
                            </a:rPr>
                            <m:t>𝑑𝑡</m:t>
                          </m:r>
                        </m:den>
                      </m:f>
                      <m:r>
                        <a:rPr lang="en-US" altLang="zh-TW" b="0" i="1" smtClean="0">
                          <a:latin typeface="Cambria Math" panose="02040503050406030204" pitchFamily="18" charset="0"/>
                        </a:rPr>
                        <m:t>=−</m:t>
                      </m:r>
                      <m:r>
                        <a:rPr lang="zh-TW" altLang="en-US" b="0" i="1" smtClean="0">
                          <a:latin typeface="Cambria Math" panose="02040503050406030204" pitchFamily="18" charset="0"/>
                        </a:rPr>
                        <m:t>𝜆</m:t>
                      </m:r>
                      <m:r>
                        <a:rPr lang="en-US" altLang="zh-TW" b="0" i="1" smtClean="0">
                          <a:latin typeface="Cambria Math" panose="02040503050406030204" pitchFamily="18" charset="0"/>
                        </a:rPr>
                        <m:t>𝑇</m:t>
                      </m:r>
                      <m:r>
                        <a:rPr lang="en-US" altLang="zh-TW" b="0" i="1" smtClean="0">
                          <a:latin typeface="Cambria Math" panose="02040503050406030204" pitchFamily="18" charset="0"/>
                        </a:rPr>
                        <m:t>+</m:t>
                      </m:r>
                      <m:r>
                        <a:rPr lang="en-US" altLang="zh-TW" b="0" i="1" smtClean="0">
                          <a:latin typeface="Cambria Math" panose="02040503050406030204" pitchFamily="18" charset="0"/>
                        </a:rPr>
                        <m:t>𝑤</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oMath>
                  </m:oMathPara>
                </a14:m>
                <a:endParaRPr lang="zh-TW" altLang="en-US" dirty="0">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538910" y="1760444"/>
                <a:ext cx="4727570" cy="618246"/>
              </a:xfrm>
              <a:prstGeom prst="rect">
                <a:avLst/>
              </a:prstGeom>
              <a:blipFill rotWithShape="0">
                <a:blip r:embed="rId3"/>
                <a:stretch>
                  <a:fillRect/>
                </a:stretch>
              </a:blipFill>
            </p:spPr>
            <p:txBody>
              <a:bodyPr/>
              <a:lstStyle/>
              <a:p>
                <a:r>
                  <a:rPr lang="zh-TW" altLang="en-US">
                    <a:noFill/>
                  </a:rPr>
                  <a:t> </a:t>
                </a:r>
              </a:p>
            </p:txBody>
          </p:sp>
        </mc:Fallback>
      </mc:AlternateContent>
      <p:sp>
        <p:nvSpPr>
          <p:cNvPr id="24" name="TextBox 23"/>
          <p:cNvSpPr txBox="1"/>
          <p:nvPr/>
        </p:nvSpPr>
        <p:spPr>
          <a:xfrm>
            <a:off x="688082" y="1366318"/>
            <a:ext cx="12283440" cy="430887"/>
          </a:xfrm>
          <a:prstGeom prst="rect">
            <a:avLst/>
          </a:prstGeom>
          <a:noFill/>
        </p:spPr>
        <p:txBody>
          <a:bodyPr wrap="square" rtlCol="0">
            <a:spAutoFit/>
          </a:bodyPr>
          <a:lstStyle/>
          <a:p>
            <a:r>
              <a:rPr lang="en-US" altLang="zh-TW" sz="2200" b="1" dirty="0" smtClean="0">
                <a:latin typeface="Times New Roman" panose="02020603050405020304" pitchFamily="18" charset="0"/>
                <a:cs typeface="Times New Roman" panose="02020603050405020304" pitchFamily="18" charset="0"/>
              </a:rPr>
              <a:t>OCN RES = ATM Forcing + Dissipation or Memory timescale</a:t>
            </a:r>
            <a:endParaRPr lang="zh-TW" altLang="en-US" sz="2200" b="1" dirty="0">
              <a:latin typeface="Times New Roman" panose="02020603050405020304" pitchFamily="18" charset="0"/>
              <a:cs typeface="Times New Roman" panose="02020603050405020304" pitchFamily="18" charset="0"/>
            </a:endParaRPr>
          </a:p>
        </p:txBody>
      </p:sp>
      <p:sp>
        <p:nvSpPr>
          <p:cNvPr id="8" name="Down Arrow 7"/>
          <p:cNvSpPr/>
          <p:nvPr/>
        </p:nvSpPr>
        <p:spPr>
          <a:xfrm>
            <a:off x="5720044" y="372002"/>
            <a:ext cx="405069" cy="319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Left-Right Arrow 8"/>
          <p:cNvSpPr/>
          <p:nvPr/>
        </p:nvSpPr>
        <p:spPr>
          <a:xfrm>
            <a:off x="2773049" y="606820"/>
            <a:ext cx="6505063" cy="3847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8" name="Straight Arrow Connector 37"/>
          <p:cNvCxnSpPr/>
          <p:nvPr/>
        </p:nvCxnSpPr>
        <p:spPr>
          <a:xfrm flipV="1">
            <a:off x="9867928" y="2185747"/>
            <a:ext cx="430738" cy="14842"/>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9867928" y="4053997"/>
            <a:ext cx="422565" cy="919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52355" y="1017593"/>
            <a:ext cx="13164" cy="4661848"/>
          </a:xfrm>
          <a:prstGeom prst="line">
            <a:avLst/>
          </a:prstGeom>
          <a:ln w="857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19752" y="1560672"/>
            <a:ext cx="422565" cy="919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88082" y="2303974"/>
            <a:ext cx="12283440" cy="769441"/>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 </a:t>
            </a:r>
            <a:r>
              <a:rPr lang="en-US" altLang="zh-TW" sz="2200" b="1" dirty="0">
                <a:latin typeface="Times New Roman" panose="02020603050405020304" pitchFamily="18" charset="0"/>
                <a:cs typeface="Times New Roman" panose="02020603050405020304" pitchFamily="18" charset="0"/>
              </a:rPr>
              <a:t>OCN RES + Wave propagation/Current Advection = ATM </a:t>
            </a:r>
            <a:r>
              <a:rPr lang="en-US" altLang="zh-TW" sz="2200" b="1" dirty="0" smtClean="0">
                <a:latin typeface="Times New Roman" panose="02020603050405020304" pitchFamily="18" charset="0"/>
                <a:cs typeface="Times New Roman" panose="02020603050405020304" pitchFamily="18" charset="0"/>
              </a:rPr>
              <a:t>Forcing</a:t>
            </a:r>
          </a:p>
          <a:p>
            <a:r>
              <a:rPr lang="en-US" altLang="zh-TW" sz="2200" b="1" dirty="0" smtClean="0">
                <a:latin typeface="Times New Roman" panose="02020603050405020304" pitchFamily="18" charset="0"/>
                <a:cs typeface="Times New Roman" panose="02020603050405020304" pitchFamily="18" charset="0"/>
              </a:rPr>
              <a:t>+ </a:t>
            </a:r>
            <a:r>
              <a:rPr lang="en-US" altLang="zh-TW" sz="2200" b="1" dirty="0">
                <a:latin typeface="Times New Roman" panose="02020603050405020304" pitchFamily="18" charset="0"/>
                <a:cs typeface="Times New Roman" panose="02020603050405020304" pitchFamily="18" charset="0"/>
              </a:rPr>
              <a:t>Dissipation timescale</a:t>
            </a:r>
            <a:endParaRPr lang="zh-TW" altLang="en-US" sz="2200" b="1" dirty="0">
              <a:latin typeface="Times New Roman" panose="02020603050405020304" pitchFamily="18" charset="0"/>
              <a:cs typeface="Times New Roman" panose="02020603050405020304" pitchFamily="18" charset="0"/>
            </a:endParaRPr>
          </a:p>
        </p:txBody>
      </p:sp>
      <p:cxnSp>
        <p:nvCxnSpPr>
          <p:cNvPr id="47" name="Straight Arrow Connector 46"/>
          <p:cNvCxnSpPr/>
          <p:nvPr/>
        </p:nvCxnSpPr>
        <p:spPr>
          <a:xfrm flipV="1">
            <a:off x="308575" y="2487623"/>
            <a:ext cx="422565" cy="919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8" name="TextBox 47"/>
              <p:cNvSpPr txBox="1"/>
              <p:nvPr/>
            </p:nvSpPr>
            <p:spPr>
              <a:xfrm>
                <a:off x="4887342" y="2755975"/>
                <a:ext cx="4727570" cy="6190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b="0" i="1" smtClean="0">
                              <a:latin typeface="Cambria Math" panose="02040503050406030204" pitchFamily="18" charset="0"/>
                            </a:rPr>
                          </m:ctrlPr>
                        </m:fPr>
                        <m:num>
                          <m:r>
                            <a:rPr lang="zh-TW" altLang="en-US" b="0" i="1" smtClean="0">
                              <a:latin typeface="Cambria Math" panose="02040503050406030204" pitchFamily="18" charset="0"/>
                            </a:rPr>
                            <m:t>𝜕</m:t>
                          </m:r>
                          <m:r>
                            <a:rPr lang="en-US" altLang="zh-TW" b="0" i="1" smtClean="0">
                              <a:latin typeface="Cambria Math" panose="02040503050406030204" pitchFamily="18" charset="0"/>
                            </a:rPr>
                            <m:t>𝑇</m:t>
                          </m:r>
                        </m:num>
                        <m:den>
                          <m:r>
                            <a:rPr lang="zh-TW" altLang="en-US" i="1">
                              <a:latin typeface="Cambria Math" panose="02040503050406030204" pitchFamily="18" charset="0"/>
                            </a:rPr>
                            <m:t>𝜕</m:t>
                          </m:r>
                          <m:r>
                            <a:rPr lang="en-US" altLang="zh-TW" b="0" i="1" smtClean="0">
                              <a:latin typeface="Cambria Math" panose="02040503050406030204" pitchFamily="18" charset="0"/>
                            </a:rPr>
                            <m:t>𝑡</m:t>
                          </m:r>
                        </m:den>
                      </m:f>
                      <m:r>
                        <a:rPr lang="en-US" altLang="zh-TW" b="0" i="1" smtClean="0">
                          <a:latin typeface="Cambria Math" panose="02040503050406030204" pitchFamily="18" charset="0"/>
                        </a:rPr>
                        <m:t>+</m:t>
                      </m:r>
                      <m:r>
                        <a:rPr lang="en-US" altLang="zh-TW" b="0" i="1" smtClean="0">
                          <a:latin typeface="Cambria Math" panose="02040503050406030204" pitchFamily="18" charset="0"/>
                        </a:rPr>
                        <m:t>𝐶</m:t>
                      </m:r>
                      <m:f>
                        <m:fPr>
                          <m:ctrlPr>
                            <a:rPr lang="en-US" altLang="zh-TW" i="1">
                              <a:latin typeface="Cambria Math" panose="02040503050406030204" pitchFamily="18" charset="0"/>
                            </a:rPr>
                          </m:ctrlPr>
                        </m:fPr>
                        <m:num>
                          <m:r>
                            <a:rPr lang="zh-TW" altLang="en-US" i="1">
                              <a:latin typeface="Cambria Math" panose="02040503050406030204" pitchFamily="18" charset="0"/>
                            </a:rPr>
                            <m:t>𝜕</m:t>
                          </m:r>
                          <m:r>
                            <a:rPr lang="en-US" altLang="zh-TW" i="1">
                              <a:latin typeface="Cambria Math" panose="02040503050406030204" pitchFamily="18" charset="0"/>
                            </a:rPr>
                            <m:t>𝑇</m:t>
                          </m:r>
                        </m:num>
                        <m:den>
                          <m:r>
                            <a:rPr lang="zh-TW" altLang="en-US" i="1">
                              <a:latin typeface="Cambria Math" panose="02040503050406030204" pitchFamily="18" charset="0"/>
                            </a:rPr>
                            <m:t>𝜕</m:t>
                          </m:r>
                          <m:r>
                            <a:rPr lang="en-US" altLang="zh-TW" b="0" i="1" smtClean="0">
                              <a:latin typeface="Cambria Math" panose="02040503050406030204" pitchFamily="18" charset="0"/>
                            </a:rPr>
                            <m:t>𝑥</m:t>
                          </m:r>
                        </m:den>
                      </m:f>
                      <m:r>
                        <a:rPr lang="en-US" altLang="zh-TW" b="0" i="1" smtClean="0">
                          <a:latin typeface="Cambria Math" panose="02040503050406030204" pitchFamily="18" charset="0"/>
                        </a:rPr>
                        <m:t>=−</m:t>
                      </m:r>
                      <m:r>
                        <a:rPr lang="zh-TW" altLang="en-US" b="0" i="1" smtClean="0">
                          <a:latin typeface="Cambria Math" panose="02040503050406030204" pitchFamily="18" charset="0"/>
                        </a:rPr>
                        <m:t>𝜆</m:t>
                      </m:r>
                      <m:r>
                        <a:rPr lang="en-US" altLang="zh-TW" b="0" i="1" smtClean="0">
                          <a:latin typeface="Cambria Math" panose="02040503050406030204" pitchFamily="18" charset="0"/>
                        </a:rPr>
                        <m:t>𝑇</m:t>
                      </m:r>
                      <m:r>
                        <a:rPr lang="en-US" altLang="zh-TW" b="0" i="1" smtClean="0">
                          <a:latin typeface="Cambria Math" panose="02040503050406030204" pitchFamily="18" charset="0"/>
                        </a:rPr>
                        <m:t>+</m:t>
                      </m:r>
                      <m:r>
                        <a:rPr lang="en-US" altLang="zh-TW" b="0" i="1" smtClean="0">
                          <a:latin typeface="Cambria Math" panose="02040503050406030204" pitchFamily="18" charset="0"/>
                        </a:rPr>
                        <m:t>𝑤</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oMath>
                  </m:oMathPara>
                </a14:m>
                <a:endParaRPr lang="zh-TW" altLang="en-US" dirty="0">
                  <a:latin typeface="Times New Roman" panose="02020603050405020304" pitchFamily="18" charset="0"/>
                  <a:cs typeface="Times New Roman" panose="02020603050405020304" pitchFamily="18" charset="0"/>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887342" y="2755975"/>
                <a:ext cx="4727570" cy="619016"/>
              </a:xfrm>
              <a:prstGeom prst="rect">
                <a:avLst/>
              </a:prstGeom>
              <a:blipFill rotWithShape="0">
                <a:blip r:embed="rId4"/>
                <a:stretch>
                  <a:fillRect/>
                </a:stretch>
              </a:blipFill>
            </p:spPr>
            <p:txBody>
              <a:bodyPr/>
              <a:lstStyle/>
              <a:p>
                <a:r>
                  <a:rPr lang="zh-TW" altLang="en-US">
                    <a:noFill/>
                  </a:rPr>
                  <a:t> </a:t>
                </a:r>
              </a:p>
            </p:txBody>
          </p:sp>
        </mc:Fallback>
      </mc:AlternateContent>
      <p:sp>
        <p:nvSpPr>
          <p:cNvPr id="53" name="TextBox 52"/>
          <p:cNvSpPr txBox="1"/>
          <p:nvPr/>
        </p:nvSpPr>
        <p:spPr>
          <a:xfrm>
            <a:off x="688082" y="3352004"/>
            <a:ext cx="7742485" cy="769441"/>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  </a:t>
            </a:r>
            <a:r>
              <a:rPr lang="en-US" altLang="zh-TW" sz="2200" b="1" dirty="0">
                <a:latin typeface="Times New Roman" panose="02020603050405020304" pitchFamily="18" charset="0"/>
                <a:cs typeface="Times New Roman" panose="02020603050405020304" pitchFamily="18" charset="0"/>
              </a:rPr>
              <a:t>OCN RES + Wave propagation/Current Advection = </a:t>
            </a:r>
            <a:endParaRPr lang="en-US" altLang="zh-TW" sz="2200" b="1" dirty="0" smtClean="0">
              <a:latin typeface="Times New Roman" panose="02020603050405020304" pitchFamily="18" charset="0"/>
              <a:cs typeface="Times New Roman" panose="02020603050405020304" pitchFamily="18" charset="0"/>
            </a:endParaRPr>
          </a:p>
          <a:p>
            <a:r>
              <a:rPr lang="en-US" altLang="zh-TW" sz="2200" b="1" dirty="0" smtClean="0">
                <a:latin typeface="Times New Roman" panose="02020603050405020304" pitchFamily="18" charset="0"/>
                <a:cs typeface="Times New Roman" panose="02020603050405020304" pitchFamily="18" charset="0"/>
              </a:rPr>
              <a:t>Spatially </a:t>
            </a:r>
            <a:r>
              <a:rPr lang="en-US" altLang="zh-TW" sz="2200" b="1" dirty="0">
                <a:latin typeface="Times New Roman" panose="02020603050405020304" pitchFamily="18" charset="0"/>
                <a:cs typeface="Times New Roman" panose="02020603050405020304" pitchFamily="18" charset="0"/>
              </a:rPr>
              <a:t>Variable ATM </a:t>
            </a:r>
            <a:r>
              <a:rPr lang="en-US" altLang="zh-TW" sz="2200" b="1" dirty="0" smtClean="0">
                <a:latin typeface="Times New Roman" panose="02020603050405020304" pitchFamily="18" charset="0"/>
                <a:cs typeface="Times New Roman" panose="02020603050405020304" pitchFamily="18" charset="0"/>
              </a:rPr>
              <a:t>Forcing + </a:t>
            </a:r>
            <a:r>
              <a:rPr lang="en-US" altLang="zh-TW" sz="2200" b="1" dirty="0">
                <a:latin typeface="Times New Roman" panose="02020603050405020304" pitchFamily="18" charset="0"/>
                <a:cs typeface="Times New Roman" panose="02020603050405020304" pitchFamily="18" charset="0"/>
              </a:rPr>
              <a:t>Dissipation timescale</a:t>
            </a:r>
            <a:endParaRPr lang="zh-TW" altLang="en-US" sz="2200" b="1" dirty="0">
              <a:latin typeface="Times New Roman" panose="02020603050405020304" pitchFamily="18" charset="0"/>
              <a:cs typeface="Times New Roman" panose="02020603050405020304" pitchFamily="18" charset="0"/>
            </a:endParaRPr>
          </a:p>
        </p:txBody>
      </p:sp>
      <p:cxnSp>
        <p:nvCxnSpPr>
          <p:cNvPr id="54" name="Straight Arrow Connector 53"/>
          <p:cNvCxnSpPr/>
          <p:nvPr/>
        </p:nvCxnSpPr>
        <p:spPr>
          <a:xfrm flipV="1">
            <a:off x="304645" y="3564314"/>
            <a:ext cx="422565" cy="919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5031154" y="4053997"/>
                <a:ext cx="4479372" cy="618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𝑑𝑇</m:t>
                          </m:r>
                        </m:num>
                        <m:den>
                          <m:r>
                            <a:rPr lang="en-US" altLang="zh-TW" b="0" i="1" smtClean="0">
                              <a:latin typeface="Cambria Math" panose="02040503050406030204" pitchFamily="18" charset="0"/>
                            </a:rPr>
                            <m:t>𝑑𝑡</m:t>
                          </m:r>
                        </m:den>
                      </m:f>
                      <m:r>
                        <a:rPr lang="en-US" altLang="zh-TW" b="0" i="1" smtClean="0">
                          <a:latin typeface="Cambria Math" panose="02040503050406030204" pitchFamily="18" charset="0"/>
                        </a:rPr>
                        <m:t>+</m:t>
                      </m:r>
                      <m:r>
                        <a:rPr lang="en-US" altLang="zh-TW" b="0" i="1" smtClean="0">
                          <a:latin typeface="Cambria Math" panose="02040503050406030204" pitchFamily="18" charset="0"/>
                        </a:rPr>
                        <m:t>𝐶</m:t>
                      </m:r>
                      <m:f>
                        <m:fPr>
                          <m:ctrlPr>
                            <a:rPr lang="en-US" altLang="zh-TW" i="1">
                              <a:latin typeface="Cambria Math" panose="02040503050406030204" pitchFamily="18" charset="0"/>
                            </a:rPr>
                          </m:ctrlPr>
                        </m:fPr>
                        <m:num>
                          <m:r>
                            <a:rPr lang="en-US" altLang="zh-TW" i="1">
                              <a:latin typeface="Cambria Math" panose="02040503050406030204" pitchFamily="18" charset="0"/>
                            </a:rPr>
                            <m:t>𝑑𝑇</m:t>
                          </m:r>
                        </m:num>
                        <m:den>
                          <m:r>
                            <a:rPr lang="en-US" altLang="zh-TW" i="1">
                              <a:latin typeface="Cambria Math" panose="02040503050406030204" pitchFamily="18" charset="0"/>
                            </a:rPr>
                            <m:t>𝑑</m:t>
                          </m:r>
                          <m:r>
                            <a:rPr lang="en-US" altLang="zh-TW" b="0" i="1" smtClean="0">
                              <a:latin typeface="Cambria Math" panose="02040503050406030204" pitchFamily="18" charset="0"/>
                            </a:rPr>
                            <m:t>𝑥</m:t>
                          </m:r>
                        </m:den>
                      </m:f>
                      <m:r>
                        <a:rPr lang="en-US" altLang="zh-TW" b="0" i="1" smtClean="0">
                          <a:latin typeface="Cambria Math" panose="02040503050406030204" pitchFamily="18" charset="0"/>
                        </a:rPr>
                        <m:t>=−</m:t>
                      </m:r>
                      <m:r>
                        <a:rPr lang="zh-TW" altLang="en-US" b="0" i="1" smtClean="0">
                          <a:latin typeface="Cambria Math" panose="02040503050406030204" pitchFamily="18" charset="0"/>
                        </a:rPr>
                        <m:t>𝜆</m:t>
                      </m:r>
                      <m:r>
                        <a:rPr lang="en-US" altLang="zh-TW" b="0" i="1" smtClean="0">
                          <a:latin typeface="Cambria Math" panose="02040503050406030204" pitchFamily="18" charset="0"/>
                        </a:rPr>
                        <m:t>𝑇</m:t>
                      </m:r>
                      <m:r>
                        <a:rPr lang="en-US" altLang="zh-TW" b="0" i="1" smtClean="0">
                          <a:latin typeface="Cambria Math" panose="02040503050406030204" pitchFamily="18" charset="0"/>
                        </a:rPr>
                        <m:t>+</m:t>
                      </m:r>
                      <m:r>
                        <a:rPr lang="en-US" altLang="zh-TW" b="0" i="1" smtClean="0">
                          <a:latin typeface="Cambria Math" panose="02040503050406030204" pitchFamily="18" charset="0"/>
                        </a:rPr>
                        <m:t>𝑤</m:t>
                      </m:r>
                      <m:r>
                        <a:rPr lang="en-US" altLang="zh-TW" b="0" i="1" smtClean="0">
                          <a:latin typeface="Cambria Math" panose="02040503050406030204" pitchFamily="18" charset="0"/>
                        </a:rPr>
                        <m:t>(</m:t>
                      </m:r>
                      <m:r>
                        <a:rPr lang="en-US" altLang="zh-TW" b="0" i="1" smtClean="0">
                          <a:latin typeface="Cambria Math" panose="02040503050406030204" pitchFamily="18" charset="0"/>
                        </a:rPr>
                        <m:t>𝑥</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oMath>
                  </m:oMathPara>
                </a14:m>
                <a:endParaRPr lang="zh-TW" altLang="en-US" dirty="0">
                  <a:latin typeface="Times New Roman" panose="02020603050405020304" pitchFamily="18" charset="0"/>
                  <a:cs typeface="Times New Roman" panose="02020603050405020304" pitchFamily="18" charset="0"/>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5031154" y="4053997"/>
                <a:ext cx="4479372" cy="618246"/>
              </a:xfrm>
              <a:prstGeom prst="rect">
                <a:avLst/>
              </a:prstGeom>
              <a:blipFill rotWithShape="0">
                <a:blip r:embed="rId5"/>
                <a:stretch>
                  <a:fillRect/>
                </a:stretch>
              </a:blipFill>
            </p:spPr>
            <p:txBody>
              <a:bodyPr/>
              <a:lstStyle/>
              <a:p>
                <a:r>
                  <a:rPr lang="zh-TW" altLang="en-US">
                    <a:noFill/>
                  </a:rPr>
                  <a:t> </a:t>
                </a:r>
              </a:p>
            </p:txBody>
          </p:sp>
        </mc:Fallback>
      </mc:AlternateContent>
      <p:sp>
        <p:nvSpPr>
          <p:cNvPr id="30" name="TextBox 29"/>
          <p:cNvSpPr txBox="1"/>
          <p:nvPr/>
        </p:nvSpPr>
        <p:spPr>
          <a:xfrm>
            <a:off x="775069" y="4514455"/>
            <a:ext cx="4898143" cy="430887"/>
          </a:xfrm>
          <a:prstGeom prst="rect">
            <a:avLst/>
          </a:prstGeom>
          <a:noFill/>
        </p:spPr>
        <p:txBody>
          <a:bodyPr wrap="square" rtlCol="0">
            <a:spAutoFit/>
          </a:bodyPr>
          <a:lstStyle/>
          <a:p>
            <a:r>
              <a:rPr lang="en-US" altLang="zh-TW" sz="2200" b="1" dirty="0">
                <a:latin typeface="Times New Roman" panose="02020603050405020304" pitchFamily="18" charset="0"/>
                <a:cs typeface="Times New Roman" panose="02020603050405020304" pitchFamily="18" charset="0"/>
              </a:rPr>
              <a:t>Ocean dynamics + mode resonance</a:t>
            </a:r>
            <a:endParaRPr lang="zh-TW" altLang="en-US" sz="2200" b="1" dirty="0">
              <a:latin typeface="Times New Roman" panose="02020603050405020304" pitchFamily="18" charset="0"/>
              <a:cs typeface="Times New Roman" panose="02020603050405020304" pitchFamily="18" charset="0"/>
            </a:endParaRPr>
          </a:p>
        </p:txBody>
      </p:sp>
      <p:cxnSp>
        <p:nvCxnSpPr>
          <p:cNvPr id="56" name="Straight Arrow Connector 55"/>
          <p:cNvCxnSpPr/>
          <p:nvPr/>
        </p:nvCxnSpPr>
        <p:spPr>
          <a:xfrm flipV="1">
            <a:off x="281918" y="4743292"/>
            <a:ext cx="422565" cy="919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5955081" y="4765877"/>
                <a:ext cx="3128630" cy="776559"/>
              </a:xfrm>
              <a:prstGeom prst="rect">
                <a:avLst/>
              </a:prstGeom>
              <a:noFill/>
            </p:spPr>
            <p:txBody>
              <a:bodyPr wrap="square" rtlCol="0">
                <a:spAutoFit/>
              </a:bodyPr>
              <a:lstStyle/>
              <a:p>
                <a:r>
                  <a:rPr lang="en-US" altLang="zh-TW" dirty="0" smtClean="0">
                    <a:latin typeface="Cambria Math" panose="02040503050406030204" pitchFamily="18" charset="0"/>
                  </a:rPr>
                  <a:t>T=T(h)</a:t>
                </a:r>
              </a:p>
              <a:p>
                <a14:m>
                  <m:oMath xmlns:m="http://schemas.openxmlformats.org/officeDocument/2006/math">
                    <m:f>
                      <m:fPr>
                        <m:ctrlPr>
                          <a:rPr lang="en-US" altLang="zh-TW" i="1">
                            <a:latin typeface="Cambria Math" panose="02040503050406030204" pitchFamily="18" charset="0"/>
                          </a:rPr>
                        </m:ctrlPr>
                      </m:fPr>
                      <m:num>
                        <m:r>
                          <a:rPr lang="zh-TW" altLang="en-US" i="0">
                            <a:latin typeface="Cambria Math" panose="02040503050406030204" pitchFamily="18" charset="0"/>
                          </a:rPr>
                          <m:t>𝜕</m:t>
                        </m:r>
                        <m:r>
                          <m:rPr>
                            <m:sty m:val="p"/>
                          </m:rPr>
                          <a:rPr lang="en-US" altLang="zh-TW" b="0" i="0" smtClean="0">
                            <a:latin typeface="Cambria Math" panose="02040503050406030204" pitchFamily="18" charset="0"/>
                          </a:rPr>
                          <m:t>h</m:t>
                        </m:r>
                      </m:num>
                      <m:den>
                        <m:r>
                          <a:rPr lang="zh-TW" altLang="en-US" i="0">
                            <a:latin typeface="Cambria Math" panose="02040503050406030204" pitchFamily="18" charset="0"/>
                          </a:rPr>
                          <m:t>𝜕</m:t>
                        </m:r>
                        <m:r>
                          <m:rPr>
                            <m:sty m:val="p"/>
                          </m:rPr>
                          <a:rPr lang="en-US" altLang="zh-TW" i="0">
                            <a:latin typeface="Cambria Math" panose="02040503050406030204" pitchFamily="18" charset="0"/>
                          </a:rPr>
                          <m:t>t</m:t>
                        </m:r>
                      </m:den>
                    </m:f>
                    <m:r>
                      <a:rPr lang="en-US" altLang="zh-TW" i="0">
                        <a:latin typeface="Cambria Math" panose="02040503050406030204" pitchFamily="18" charset="0"/>
                      </a:rPr>
                      <m:t>+</m:t>
                    </m:r>
                    <m:r>
                      <m:rPr>
                        <m:sty m:val="p"/>
                      </m:rPr>
                      <a:rPr lang="en-US" altLang="zh-TW" b="0" i="0" smtClean="0">
                        <a:latin typeface="Cambria Math" panose="02040503050406030204" pitchFamily="18" charset="0"/>
                      </a:rPr>
                      <m:t>N</m:t>
                    </m:r>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h</m:t>
                    </m:r>
                    <m:r>
                      <a:rPr lang="en-US" altLang="zh-TW" b="0" i="0" smtClean="0">
                        <a:latin typeface="Cambria Math" panose="02040503050406030204" pitchFamily="18" charset="0"/>
                      </a:rPr>
                      <m:t>)=−</m:t>
                    </m:r>
                    <m:r>
                      <m:rPr>
                        <m:sty m:val="p"/>
                      </m:rPr>
                      <a:rPr lang="zh-TW" altLang="en-US" i="0">
                        <a:latin typeface="Cambria Math" panose="02040503050406030204" pitchFamily="18" charset="0"/>
                      </a:rPr>
                      <m:t>λ</m:t>
                    </m:r>
                    <m:r>
                      <m:rPr>
                        <m:sty m:val="p"/>
                      </m:rPr>
                      <a:rPr lang="en-US" altLang="zh-TW" b="0" i="0" smtClean="0">
                        <a:latin typeface="Cambria Math" panose="02040503050406030204" pitchFamily="18" charset="0"/>
                      </a:rPr>
                      <m:t>h</m:t>
                    </m:r>
                    <m:r>
                      <a:rPr lang="en-US" altLang="zh-TW" i="0">
                        <a:latin typeface="Cambria Math" panose="02040503050406030204" pitchFamily="18" charset="0"/>
                      </a:rPr>
                      <m:t>+</m:t>
                    </m:r>
                  </m:oMath>
                </a14:m>
                <a:r>
                  <a:rPr lang="en-US" altLang="zh-TW" dirty="0" smtClean="0">
                    <a:latin typeface="Times New Roman" panose="02020603050405020304" pitchFamily="18" charset="0"/>
                    <a:cs typeface="Times New Roman" panose="02020603050405020304" pitchFamily="18" charset="0"/>
                  </a:rPr>
                  <a:t>w(t)</a:t>
                </a:r>
                <a:endParaRPr lang="zh-TW" altLang="en-US" dirty="0">
                  <a:latin typeface="Times New Roman" panose="02020603050405020304" pitchFamily="18" charset="0"/>
                  <a:cs typeface="Times New Roman" panose="02020603050405020304" pitchFamily="18" charset="0"/>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5955081" y="4765877"/>
                <a:ext cx="3128630" cy="776559"/>
              </a:xfrm>
              <a:prstGeom prst="rect">
                <a:avLst/>
              </a:prstGeom>
              <a:blipFill rotWithShape="0">
                <a:blip r:embed="rId6"/>
                <a:stretch>
                  <a:fillRect l="-1754" t="-5512" b="-3937"/>
                </a:stretch>
              </a:blipFill>
            </p:spPr>
            <p:txBody>
              <a:bodyPr/>
              <a:lstStyle/>
              <a:p>
                <a:r>
                  <a:rPr lang="zh-TW" altLang="en-US">
                    <a:noFill/>
                  </a:rPr>
                  <a:t> </a:t>
                </a:r>
              </a:p>
            </p:txBody>
          </p:sp>
        </mc:Fallback>
      </mc:AlternateContent>
      <p:cxnSp>
        <p:nvCxnSpPr>
          <p:cNvPr id="59" name="Straight Arrow Connector 58"/>
          <p:cNvCxnSpPr/>
          <p:nvPr/>
        </p:nvCxnSpPr>
        <p:spPr>
          <a:xfrm flipV="1">
            <a:off x="270341" y="5665645"/>
            <a:ext cx="422565" cy="919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5922578" y="5823287"/>
                <a:ext cx="9496441" cy="1053558"/>
              </a:xfrm>
              <a:prstGeom prst="rect">
                <a:avLst/>
              </a:prstGeom>
              <a:noFill/>
            </p:spPr>
            <p:txBody>
              <a:bodyPr wrap="square" rtlCol="0">
                <a:spAutoFit/>
              </a:bodyPr>
              <a:lstStyle/>
              <a:p>
                <a14:m>
                  <m:oMath xmlns:m="http://schemas.openxmlformats.org/officeDocument/2006/math">
                    <m:r>
                      <m:rPr>
                        <m:sty m:val="p"/>
                      </m:rPr>
                      <a:rPr lang="el-GR" altLang="zh-TW" i="0" smtClean="0">
                        <a:latin typeface="Cambria Math" panose="02040503050406030204" pitchFamily="18" charset="0"/>
                        <a:ea typeface="Cambria Math" panose="02040503050406030204" pitchFamily="18" charset="0"/>
                      </a:rPr>
                      <m:t>Ψ</m:t>
                    </m:r>
                  </m:oMath>
                </a14:m>
                <a:r>
                  <a:rPr lang="en-US" altLang="zh-TW" dirty="0" smtClean="0">
                    <a:latin typeface="Cambria Math" panose="02040503050406030204" pitchFamily="18" charset="0"/>
                  </a:rPr>
                  <a:t>=</a:t>
                </a:r>
                <a:r>
                  <a:rPr lang="el-GR" altLang="zh-TW" dirty="0">
                    <a:ea typeface="Cambria Math" panose="02040503050406030204" pitchFamily="18" charset="0"/>
                  </a:rPr>
                  <a:t> </a:t>
                </a:r>
                <a14:m>
                  <m:oMath xmlns:m="http://schemas.openxmlformats.org/officeDocument/2006/math">
                    <m:r>
                      <m:rPr>
                        <m:sty m:val="p"/>
                      </m:rPr>
                      <a:rPr lang="el-GR" altLang="zh-TW" i="0">
                        <a:latin typeface="Cambria Math" panose="02040503050406030204" pitchFamily="18" charset="0"/>
                        <a:ea typeface="Cambria Math" panose="02040503050406030204" pitchFamily="18" charset="0"/>
                      </a:rPr>
                      <m:t>Ψ</m:t>
                    </m:r>
                  </m:oMath>
                </a14:m>
                <a:r>
                  <a:rPr lang="en-US" altLang="zh-TW" dirty="0" smtClean="0">
                    <a:latin typeface="Cambria Math" panose="02040503050406030204" pitchFamily="18" charset="0"/>
                  </a:rPr>
                  <a:t>(t)</a:t>
                </a:r>
              </a:p>
              <a:p>
                <a:r>
                  <a:rPr lang="en-US" altLang="zh-TW" dirty="0" smtClean="0">
                    <a:latin typeface="Cambria Math" panose="02040503050406030204" pitchFamily="18" charset="0"/>
                  </a:rPr>
                  <a:t>T=T(h)+</a:t>
                </a:r>
                <a14:m>
                  <m:oMath xmlns:m="http://schemas.openxmlformats.org/officeDocument/2006/math">
                    <m:r>
                      <m:rPr>
                        <m:sty m:val="p"/>
                      </m:rPr>
                      <a:rPr lang="en-US" altLang="zh-TW" b="0" i="0" smtClean="0">
                        <a:latin typeface="Cambria Math" panose="02040503050406030204" pitchFamily="18" charset="0"/>
                        <a:ea typeface="Cambria Math" panose="02040503050406030204" pitchFamily="18" charset="0"/>
                      </a:rPr>
                      <m:t>a</m:t>
                    </m:r>
                    <m:r>
                      <m:rPr>
                        <m:sty m:val="p"/>
                      </m:rPr>
                      <a:rPr lang="el-GR" altLang="zh-TW" i="0" smtClean="0">
                        <a:latin typeface="Cambria Math" panose="02040503050406030204" pitchFamily="18" charset="0"/>
                        <a:ea typeface="Cambria Math" panose="02040503050406030204" pitchFamily="18" charset="0"/>
                      </a:rPr>
                      <m:t>Ψ</m:t>
                    </m:r>
                  </m:oMath>
                </a14:m>
                <a:endParaRPr lang="en-US" altLang="zh-TW" dirty="0" smtClean="0">
                  <a:latin typeface="Cambria Math" panose="02040503050406030204" pitchFamily="18" charset="0"/>
                </a:endParaRPr>
              </a:p>
              <a:p>
                <a14:m>
                  <m:oMath xmlns:m="http://schemas.openxmlformats.org/officeDocument/2006/math">
                    <m:f>
                      <m:fPr>
                        <m:ctrlPr>
                          <a:rPr lang="en-US" altLang="zh-TW" i="1">
                            <a:latin typeface="Cambria Math" panose="02040503050406030204" pitchFamily="18" charset="0"/>
                          </a:rPr>
                        </m:ctrlPr>
                      </m:fPr>
                      <m:num>
                        <m:r>
                          <a:rPr lang="zh-TW" altLang="en-US" i="0">
                            <a:latin typeface="Cambria Math" panose="02040503050406030204" pitchFamily="18" charset="0"/>
                          </a:rPr>
                          <m:t>𝜕</m:t>
                        </m:r>
                        <m:r>
                          <m:rPr>
                            <m:sty m:val="p"/>
                          </m:rPr>
                          <a:rPr lang="en-US" altLang="zh-TW" b="0" i="0" smtClean="0">
                            <a:latin typeface="Cambria Math" panose="02040503050406030204" pitchFamily="18" charset="0"/>
                          </a:rPr>
                          <m:t>h</m:t>
                        </m:r>
                      </m:num>
                      <m:den>
                        <m:r>
                          <a:rPr lang="zh-TW" altLang="en-US" i="0">
                            <a:latin typeface="Cambria Math" panose="02040503050406030204" pitchFamily="18" charset="0"/>
                          </a:rPr>
                          <m:t>𝜕</m:t>
                        </m:r>
                        <m:r>
                          <m:rPr>
                            <m:sty m:val="p"/>
                          </m:rPr>
                          <a:rPr lang="en-US" altLang="zh-TW" i="0">
                            <a:latin typeface="Cambria Math" panose="02040503050406030204" pitchFamily="18" charset="0"/>
                          </a:rPr>
                          <m:t>t</m:t>
                        </m:r>
                      </m:den>
                    </m:f>
                    <m:r>
                      <a:rPr lang="en-US" altLang="zh-TW" i="0">
                        <a:latin typeface="Cambria Math" panose="02040503050406030204" pitchFamily="18" charset="0"/>
                      </a:rPr>
                      <m:t>+</m:t>
                    </m:r>
                    <m:r>
                      <m:rPr>
                        <m:sty m:val="p"/>
                      </m:rPr>
                      <a:rPr lang="en-US" altLang="zh-TW" b="0" i="0" smtClean="0">
                        <a:latin typeface="Cambria Math" panose="02040503050406030204" pitchFamily="18" charset="0"/>
                      </a:rPr>
                      <m:t>N</m:t>
                    </m:r>
                    <m:r>
                      <a:rPr lang="en-US" altLang="zh-TW" b="0" i="0" smtClean="0">
                        <a:latin typeface="Cambria Math" panose="02040503050406030204" pitchFamily="18" charset="0"/>
                      </a:rPr>
                      <m:t>(</m:t>
                    </m:r>
                    <m:r>
                      <m:rPr>
                        <m:sty m:val="p"/>
                      </m:rPr>
                      <a:rPr lang="en-US" altLang="zh-TW" b="0" i="0" smtClean="0">
                        <a:latin typeface="Cambria Math" panose="02040503050406030204" pitchFamily="18" charset="0"/>
                      </a:rPr>
                      <m:t>h</m:t>
                    </m:r>
                    <m:r>
                      <a:rPr lang="en-US" altLang="zh-TW" b="0" i="0" smtClean="0">
                        <a:latin typeface="Cambria Math" panose="02040503050406030204" pitchFamily="18" charset="0"/>
                      </a:rPr>
                      <m:t>)=−</m:t>
                    </m:r>
                    <m:r>
                      <m:rPr>
                        <m:sty m:val="p"/>
                      </m:rPr>
                      <a:rPr lang="zh-TW" altLang="en-US" i="0">
                        <a:latin typeface="Cambria Math" panose="02040503050406030204" pitchFamily="18" charset="0"/>
                      </a:rPr>
                      <m:t>λ</m:t>
                    </m:r>
                    <m:r>
                      <m:rPr>
                        <m:sty m:val="p"/>
                      </m:rPr>
                      <a:rPr lang="en-US" altLang="zh-TW" b="0" i="0" smtClean="0">
                        <a:latin typeface="Cambria Math" panose="02040503050406030204" pitchFamily="18" charset="0"/>
                      </a:rPr>
                      <m:t>h</m:t>
                    </m:r>
                    <m:r>
                      <a:rPr lang="en-US" altLang="zh-TW" i="0">
                        <a:latin typeface="Cambria Math" panose="02040503050406030204" pitchFamily="18" charset="0"/>
                      </a:rPr>
                      <m:t>+</m:t>
                    </m:r>
                    <m:r>
                      <m:rPr>
                        <m:sty m:val="p"/>
                      </m:rPr>
                      <a:rPr lang="en-US" altLang="zh-TW" b="0" i="0" smtClean="0">
                        <a:latin typeface="Cambria Math" panose="02040503050406030204" pitchFamily="18" charset="0"/>
                      </a:rPr>
                      <m:t>b</m:t>
                    </m:r>
                    <m:r>
                      <m:rPr>
                        <m:sty m:val="p"/>
                      </m:rPr>
                      <a:rPr lang="el-GR" altLang="zh-TW" i="0">
                        <a:latin typeface="Cambria Math" panose="02040503050406030204" pitchFamily="18" charset="0"/>
                      </a:rPr>
                      <m:t>Ψ</m:t>
                    </m:r>
                  </m:oMath>
                </a14:m>
                <a:r>
                  <a:rPr lang="en-US" altLang="zh-TW" dirty="0" smtClean="0">
                    <a:latin typeface="Times New Roman" panose="02020603050405020304" pitchFamily="18" charset="0"/>
                    <a:cs typeface="Times New Roman" panose="02020603050405020304" pitchFamily="18" charset="0"/>
                  </a:rPr>
                  <a:t>+w(t)</a:t>
                </a:r>
                <a:endParaRPr lang="zh-TW" altLang="en-US" dirty="0">
                  <a:latin typeface="Times New Roman" panose="02020603050405020304" pitchFamily="18" charset="0"/>
                  <a:cs typeface="Times New Roman" panose="02020603050405020304" pitchFamily="18"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5922578" y="5823287"/>
                <a:ext cx="9496441" cy="1053558"/>
              </a:xfrm>
              <a:prstGeom prst="rect">
                <a:avLst/>
              </a:prstGeom>
              <a:blipFill rotWithShape="0">
                <a:blip r:embed="rId7"/>
                <a:stretch>
                  <a:fillRect l="-578" t="-3468" b="-2312"/>
                </a:stretch>
              </a:blipFill>
            </p:spPr>
            <p:txBody>
              <a:bodyPr/>
              <a:lstStyle/>
              <a:p>
                <a:r>
                  <a:rPr lang="zh-TW" altLang="en-US">
                    <a:noFill/>
                  </a:rPr>
                  <a:t> </a:t>
                </a:r>
              </a:p>
            </p:txBody>
          </p:sp>
        </mc:Fallback>
      </mc:AlternateContent>
      <p:sp>
        <p:nvSpPr>
          <p:cNvPr id="32" name="TextBox 31"/>
          <p:cNvSpPr txBox="1"/>
          <p:nvPr/>
        </p:nvSpPr>
        <p:spPr>
          <a:xfrm>
            <a:off x="775069" y="5392400"/>
            <a:ext cx="8988535" cy="430887"/>
          </a:xfrm>
          <a:prstGeom prst="rect">
            <a:avLst/>
          </a:prstGeom>
          <a:noFill/>
        </p:spPr>
        <p:txBody>
          <a:bodyPr wrap="square" rtlCol="0">
            <a:spAutoFit/>
          </a:bodyPr>
          <a:lstStyle/>
          <a:p>
            <a:r>
              <a:rPr lang="en-US" altLang="zh-TW" sz="2200" b="1" dirty="0">
                <a:latin typeface="Times New Roman" panose="02020603050405020304" pitchFamily="18" charset="0"/>
                <a:cs typeface="Times New Roman" panose="02020603050405020304" pitchFamily="18" charset="0"/>
              </a:rPr>
              <a:t>Ocean feedback + coupled dynamics +  coupled mode resonance</a:t>
            </a:r>
            <a:endParaRPr lang="zh-TW" alt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868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1439126" cy="461319"/>
          </a:xfrm>
        </p:spPr>
        <p:txBody>
          <a:bodyPr>
            <a:normAutofit fontScale="90000"/>
          </a:bodyPr>
          <a:lstStyle/>
          <a:p>
            <a:pPr>
              <a:lnSpc>
                <a:spcPct val="100000"/>
              </a:lnSpc>
            </a:pPr>
            <a:r>
              <a:rPr lang="en-US" altLang="zh-TW" b="1" cap="none" dirty="0">
                <a:latin typeface="Times New Roman" panose="02020603050405020304" pitchFamily="18" charset="0"/>
                <a:cs typeface="Times New Roman" panose="02020603050405020304" pitchFamily="18" charset="0"/>
              </a:rPr>
              <a:t>Preferred </a:t>
            </a:r>
            <a:r>
              <a:rPr lang="en-US" altLang="zh-TW" b="1" cap="none" dirty="0" smtClean="0">
                <a:latin typeface="Times New Roman" panose="02020603050405020304" pitchFamily="18" charset="0"/>
                <a:cs typeface="Times New Roman" panose="02020603050405020304" pitchFamily="18" charset="0"/>
              </a:rPr>
              <a:t>time scales of </a:t>
            </a:r>
            <a:r>
              <a:rPr lang="en-US" altLang="zh-TW" b="1" cap="none" dirty="0" err="1" smtClean="0">
                <a:latin typeface="Times New Roman" panose="02020603050405020304" pitchFamily="18" charset="0"/>
                <a:cs typeface="Times New Roman" panose="02020603050405020304" pitchFamily="18" charset="0"/>
              </a:rPr>
              <a:t>interdecadal</a:t>
            </a:r>
            <a:r>
              <a:rPr lang="en-US" altLang="zh-TW" b="1" cap="none" dirty="0" smtClean="0">
                <a:latin typeface="Times New Roman" panose="02020603050405020304" pitchFamily="18" charset="0"/>
                <a:cs typeface="Times New Roman" panose="02020603050405020304" pitchFamily="18" charset="0"/>
              </a:rPr>
              <a:t> variability</a:t>
            </a:r>
            <a:endParaRPr lang="en-US" altLang="zh-TW" b="1" cap="none"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3"/>
          </p:nvPr>
        </p:nvSpPr>
        <p:spPr>
          <a:xfrm>
            <a:off x="0" y="230659"/>
            <a:ext cx="12192000" cy="6396681"/>
          </a:xfrm>
        </p:spPr>
        <p:txBody>
          <a:bodyPr>
            <a:normAutofit/>
          </a:bodyPr>
          <a:lstStyle/>
          <a:p>
            <a:pPr marL="0" indent="0">
              <a:lnSpc>
                <a:spcPct val="100000"/>
              </a:lnSpc>
              <a:buNone/>
            </a:pPr>
            <a:endParaRPr lang="en-US" altLang="zh-TW" sz="2400" b="1" cap="none" dirty="0" smtClean="0">
              <a:latin typeface="Times New Roman" panose="02020603050405020304" pitchFamily="18" charset="0"/>
              <a:cs typeface="Times New Roman" panose="02020603050405020304" pitchFamily="18" charset="0"/>
            </a:endParaRPr>
          </a:p>
        </p:txBody>
      </p:sp>
      <p:sp>
        <p:nvSpPr>
          <p:cNvPr id="6" name="TextBox 5"/>
          <p:cNvSpPr txBox="1"/>
          <p:nvPr/>
        </p:nvSpPr>
        <p:spPr>
          <a:xfrm>
            <a:off x="48679" y="1950418"/>
            <a:ext cx="2159239" cy="923330"/>
          </a:xfrm>
          <a:prstGeom prst="rect">
            <a:avLst/>
          </a:prstGeom>
          <a:noFill/>
          <a:ln w="15875">
            <a:solidFill>
              <a:srgbClr val="002060"/>
            </a:solidFill>
          </a:ln>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Red noise model (no preferred oscillation time scale)</a:t>
            </a:r>
            <a:endParaRPr lang="zh-TW" alt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618063" y="1943106"/>
            <a:ext cx="1828260" cy="923330"/>
          </a:xfrm>
          <a:prstGeom prst="rect">
            <a:avLst/>
          </a:prstGeom>
          <a:noFill/>
          <a:ln w="15875">
            <a:solidFill>
              <a:srgbClr val="002060"/>
            </a:solidFill>
          </a:ln>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Variability with Significant spectral peaks</a:t>
            </a:r>
            <a:endParaRPr lang="zh-TW" alt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454883" y="461317"/>
            <a:ext cx="4225616" cy="461665"/>
          </a:xfrm>
          <a:prstGeom prst="rect">
            <a:avLst/>
          </a:prstGeom>
          <a:noFill/>
        </p:spPr>
        <p:txBody>
          <a:bodyPr wrap="square" rtlCol="0">
            <a:spAutoFit/>
          </a:bodyPr>
          <a:lstStyle/>
          <a:p>
            <a:r>
              <a:rPr lang="en-US" altLang="zh-TW" sz="2400" b="1" dirty="0" smtClean="0">
                <a:latin typeface="Times New Roman" panose="02020603050405020304" pitchFamily="18" charset="0"/>
                <a:cs typeface="Times New Roman" panose="02020603050405020304" pitchFamily="18" charset="0"/>
              </a:rPr>
              <a:t>Atmosphere (fast process)</a:t>
            </a:r>
            <a:endParaRPr lang="zh-TW" altLang="en-US" sz="2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230160" y="1126689"/>
            <a:ext cx="3503219" cy="461665"/>
          </a:xfrm>
          <a:prstGeom prst="rect">
            <a:avLst/>
          </a:prstGeom>
          <a:noFill/>
        </p:spPr>
        <p:txBody>
          <a:bodyPr wrap="square" rtlCol="0">
            <a:spAutoFit/>
          </a:bodyPr>
          <a:lstStyle/>
          <a:p>
            <a:r>
              <a:rPr lang="en-US" altLang="zh-TW" sz="2400" b="1" dirty="0" smtClean="0">
                <a:latin typeface="Times New Roman" panose="02020603050405020304" pitchFamily="18" charset="0"/>
                <a:cs typeface="Times New Roman" panose="02020603050405020304" pitchFamily="18" charset="0"/>
              </a:rPr>
              <a:t>Ocean (slow process)</a:t>
            </a:r>
            <a:endParaRPr lang="zh-TW" altLang="en-US" sz="2400" b="1" dirty="0">
              <a:latin typeface="Times New Roman" panose="02020603050405020304" pitchFamily="18" charset="0"/>
              <a:cs typeface="Times New Roman" panose="02020603050405020304" pitchFamily="18" charset="0"/>
            </a:endParaRPr>
          </a:p>
        </p:txBody>
      </p:sp>
      <p:sp>
        <p:nvSpPr>
          <p:cNvPr id="13" name="Down Arrow 12"/>
          <p:cNvSpPr/>
          <p:nvPr/>
        </p:nvSpPr>
        <p:spPr>
          <a:xfrm>
            <a:off x="3107951" y="857875"/>
            <a:ext cx="321328" cy="3813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Down Arrow 13"/>
          <p:cNvSpPr/>
          <p:nvPr/>
        </p:nvSpPr>
        <p:spPr>
          <a:xfrm>
            <a:off x="3107951" y="1503855"/>
            <a:ext cx="321328" cy="399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5" name="TextBox 14"/>
              <p:cNvSpPr txBox="1"/>
              <p:nvPr/>
            </p:nvSpPr>
            <p:spPr>
              <a:xfrm>
                <a:off x="1797773" y="1978817"/>
                <a:ext cx="1203617"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sz="4400" i="1" smtClean="0">
                          <a:latin typeface="Cambria Math" panose="02040503050406030204" pitchFamily="18" charset="0"/>
                        </a:rPr>
                        <m:t>≠</m:t>
                      </m:r>
                    </m:oMath>
                  </m:oMathPara>
                </a14:m>
                <a:endParaRPr lang="zh-TW" altLang="en-US" sz="4400" dirty="0">
                  <a:latin typeface="Times New Roman" panose="02020603050405020304" pitchFamily="18" charset="0"/>
                  <a:cs typeface="Times New Roman" panose="020206030504050203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797773" y="1978817"/>
                <a:ext cx="1203617" cy="769441"/>
              </a:xfrm>
              <a:prstGeom prst="rect">
                <a:avLst/>
              </a:prstGeom>
              <a:blipFill rotWithShape="0">
                <a:blip r:embed="rId3"/>
                <a:stretch>
                  <a:fillRect/>
                </a:stretch>
              </a:blipFill>
            </p:spPr>
            <p:txBody>
              <a:bodyPr/>
              <a:lstStyle/>
              <a:p>
                <a:r>
                  <a:rPr lang="zh-TW" altLang="en-US">
                    <a:noFill/>
                  </a:rPr>
                  <a:t> </a:t>
                </a:r>
              </a:p>
            </p:txBody>
          </p:sp>
        </mc:Fallback>
      </mc:AlternateContent>
      <p:sp>
        <p:nvSpPr>
          <p:cNvPr id="16" name="Down Arrow 15"/>
          <p:cNvSpPr/>
          <p:nvPr/>
        </p:nvSpPr>
        <p:spPr>
          <a:xfrm>
            <a:off x="3120628" y="2873748"/>
            <a:ext cx="321328" cy="466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TextBox 16"/>
          <p:cNvSpPr txBox="1"/>
          <p:nvPr/>
        </p:nvSpPr>
        <p:spPr>
          <a:xfrm>
            <a:off x="2483730" y="3359517"/>
            <a:ext cx="1962593" cy="646331"/>
          </a:xfrm>
          <a:prstGeom prst="rect">
            <a:avLst/>
          </a:prstGeom>
          <a:noFill/>
          <a:ln w="15875">
            <a:solidFill>
              <a:srgbClr val="002060"/>
            </a:solidFill>
          </a:ln>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Certain oscillatory nature</a:t>
            </a:r>
            <a:endParaRPr lang="zh-TW" altLang="en-US" dirty="0">
              <a:latin typeface="Times New Roman" panose="02020603050405020304" pitchFamily="18" charset="0"/>
              <a:cs typeface="Times New Roman" panose="02020603050405020304" pitchFamily="18" charset="0"/>
            </a:endParaRPr>
          </a:p>
        </p:txBody>
      </p:sp>
      <p:sp>
        <p:nvSpPr>
          <p:cNvPr id="18" name="Down Arrow 17"/>
          <p:cNvSpPr/>
          <p:nvPr/>
        </p:nvSpPr>
        <p:spPr>
          <a:xfrm>
            <a:off x="3131036" y="4020298"/>
            <a:ext cx="321328" cy="646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TextBox 18"/>
          <p:cNvSpPr txBox="1"/>
          <p:nvPr/>
        </p:nvSpPr>
        <p:spPr>
          <a:xfrm>
            <a:off x="2276890" y="4677603"/>
            <a:ext cx="2376271" cy="646331"/>
          </a:xfrm>
          <a:prstGeom prst="rect">
            <a:avLst/>
          </a:prstGeom>
          <a:noFill/>
          <a:ln w="15875">
            <a:solidFill>
              <a:srgbClr val="002060"/>
            </a:solidFill>
          </a:ln>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Default damped oscillator paradigm</a:t>
            </a:r>
            <a:endParaRPr lang="zh-TW" alt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482372" y="1388730"/>
            <a:ext cx="2376271" cy="646331"/>
          </a:xfrm>
          <a:prstGeom prst="rect">
            <a:avLst/>
          </a:prstGeom>
          <a:noFill/>
          <a:ln w="15875">
            <a:solidFill>
              <a:srgbClr val="002060"/>
            </a:solidFill>
          </a:ln>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Damping timescale (persistence)</a:t>
            </a:r>
            <a:endParaRPr lang="zh-TW" alt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482372" y="2525902"/>
            <a:ext cx="2376271" cy="646331"/>
          </a:xfrm>
          <a:prstGeom prst="rect">
            <a:avLst/>
          </a:prstGeom>
          <a:noFill/>
          <a:ln w="15875">
            <a:solidFill>
              <a:srgbClr val="002060"/>
            </a:solidFill>
          </a:ln>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Oscillation timescale (period)</a:t>
            </a:r>
            <a:endParaRPr lang="zh-TW"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TextBox 23"/>
              <p:cNvSpPr txBox="1"/>
              <p:nvPr/>
            </p:nvSpPr>
            <p:spPr>
              <a:xfrm rot="5400000">
                <a:off x="5949254" y="2011463"/>
                <a:ext cx="163532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3200" b="1" i="1" smtClean="0">
                          <a:latin typeface="Cambria Math" panose="02040503050406030204" pitchFamily="18" charset="0"/>
                          <a:ea typeface="Cambria Math" panose="02040503050406030204" pitchFamily="18" charset="0"/>
                        </a:rPr>
                        <m:t>&gt;</m:t>
                      </m:r>
                    </m:oMath>
                  </m:oMathPara>
                </a14:m>
                <a:endParaRPr lang="zh-TW" altLang="en-US" sz="3200" b="1" dirty="0">
                  <a:latin typeface="Times New Roman" panose="02020603050405020304" pitchFamily="18" charset="0"/>
                  <a:cs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rot="5400000">
                <a:off x="5949254" y="2011463"/>
                <a:ext cx="1635320" cy="584775"/>
              </a:xfrm>
              <a:prstGeom prst="rect">
                <a:avLst/>
              </a:prstGeom>
              <a:blipFill rotWithShape="0">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541596" y="875317"/>
                <a:ext cx="2376271" cy="1221745"/>
              </a:xfrm>
              <a:prstGeom prst="rect">
                <a:avLst/>
              </a:prstGeom>
              <a:noFill/>
              <a:ln w="15875">
                <a:solidFill>
                  <a:srgbClr val="002060"/>
                </a:solidFill>
              </a:ln>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Thermal damping time of upper-ocean heat content</a:t>
                </a:r>
              </a:p>
              <a:p>
                <a:pPr/>
                <a14:m>
                  <m:oMathPara xmlns:m="http://schemas.openxmlformats.org/officeDocument/2006/math">
                    <m:oMathParaPr>
                      <m:jc m:val="centerGroup"/>
                    </m:oMathParaPr>
                    <m:oMath xmlns:m="http://schemas.openxmlformats.org/officeDocument/2006/math">
                      <m:r>
                        <a:rPr lang="zh-TW" altLang="en-US" i="1" smtClean="0">
                          <a:latin typeface="Cambria Math" panose="02040503050406030204" pitchFamily="18" charset="0"/>
                          <a:cs typeface="Times New Roman" panose="02020603050405020304" pitchFamily="18" charset="0"/>
                        </a:rPr>
                        <m:t>𝜏</m:t>
                      </m:r>
                      <m:r>
                        <a:rPr lang="zh-TW" altLang="en-US" i="1" smtClean="0">
                          <a:latin typeface="Cambria Math" panose="02040503050406030204" pitchFamily="18" charset="0"/>
                          <a:cs typeface="Times New Roman" panose="02020603050405020304" pitchFamily="18" charset="0"/>
                        </a:rPr>
                        <m:t>≈</m:t>
                      </m:r>
                      <m:r>
                        <a:rPr lang="zh-TW" altLang="en-US" i="1" smtClean="0">
                          <a:latin typeface="Cambria Math" panose="02040503050406030204" pitchFamily="18" charset="0"/>
                          <a:cs typeface="Times New Roman" panose="02020603050405020304" pitchFamily="18" charset="0"/>
                        </a:rPr>
                        <m:t>𝜌</m:t>
                      </m:r>
                      <m:sSub>
                        <m:sSubPr>
                          <m:ctrlPr>
                            <a:rPr lang="en-US" altLang="zh-TW"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𝐶</m:t>
                          </m:r>
                        </m:e>
                        <m:sub>
                          <m:r>
                            <a:rPr lang="en-US" altLang="zh-TW" b="0" i="1" smtClean="0">
                              <a:latin typeface="Cambria Math" panose="02040503050406030204" pitchFamily="18" charset="0"/>
                              <a:cs typeface="Times New Roman" panose="02020603050405020304" pitchFamily="18" charset="0"/>
                            </a:rPr>
                            <m:t>𝑝</m:t>
                          </m:r>
                        </m:sub>
                      </m:sSub>
                      <m:r>
                        <a:rPr lang="en-US" altLang="zh-TW" b="0" i="1" smtClean="0">
                          <a:latin typeface="Cambria Math" panose="02040503050406030204" pitchFamily="18" charset="0"/>
                          <a:cs typeface="Times New Roman" panose="02020603050405020304" pitchFamily="18" charset="0"/>
                        </a:rPr>
                        <m:t>𝐻</m:t>
                      </m:r>
                      <m:d>
                        <m:dPr>
                          <m:begChr m:val="|"/>
                          <m:endChr m:val="|"/>
                          <m:ctrlPr>
                            <a:rPr lang="en-US" altLang="zh-TW" b="0" i="1" smtClean="0">
                              <a:latin typeface="Cambria Math" panose="02040503050406030204" pitchFamily="18" charset="0"/>
                              <a:cs typeface="Times New Roman" panose="02020603050405020304" pitchFamily="18" charset="0"/>
                            </a:rPr>
                          </m:ctrlPr>
                        </m:dPr>
                        <m:e>
                          <m:sSub>
                            <m:sSubPr>
                              <m:ctrlPr>
                                <a:rPr lang="en-US" altLang="zh-TW" b="0" i="1" smtClean="0">
                                  <a:latin typeface="Cambria Math" panose="02040503050406030204" pitchFamily="18" charset="0"/>
                                  <a:cs typeface="Times New Roman" panose="02020603050405020304" pitchFamily="18" charset="0"/>
                                </a:rPr>
                              </m:ctrlPr>
                            </m:sSubPr>
                            <m:e>
                              <m:r>
                                <a:rPr lang="zh-TW" altLang="en-US" b="0" i="1" smtClean="0">
                                  <a:latin typeface="Cambria Math" panose="02040503050406030204" pitchFamily="18" charset="0"/>
                                  <a:cs typeface="Times New Roman" panose="02020603050405020304" pitchFamily="18" charset="0"/>
                                </a:rPr>
                                <m:t>𝜕</m:t>
                              </m:r>
                            </m:e>
                            <m:sub>
                              <m:r>
                                <a:rPr lang="en-US" altLang="zh-TW" b="0" i="1" smtClean="0">
                                  <a:latin typeface="Cambria Math" panose="02040503050406030204" pitchFamily="18" charset="0"/>
                                  <a:cs typeface="Times New Roman" panose="02020603050405020304" pitchFamily="18" charset="0"/>
                                </a:rPr>
                                <m:t>𝑇</m:t>
                              </m:r>
                            </m:sub>
                          </m:sSub>
                          <m:r>
                            <a:rPr lang="en-US" altLang="zh-TW" b="0" i="1" smtClean="0">
                              <a:latin typeface="Cambria Math" panose="02040503050406030204" pitchFamily="18" charset="0"/>
                              <a:cs typeface="Times New Roman" panose="02020603050405020304" pitchFamily="18" charset="0"/>
                            </a:rPr>
                            <m:t>𝑄</m:t>
                          </m:r>
                        </m:e>
                      </m:d>
                    </m:oMath>
                  </m:oMathPara>
                </a14:m>
                <a:endParaRPr lang="zh-TW" altLang="en-US" dirty="0">
                  <a:latin typeface="Times New Roman" panose="02020603050405020304" pitchFamily="18" charset="0"/>
                  <a:cs typeface="Times New Roman" panose="02020603050405020304" pitchFamily="18"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541596" y="875317"/>
                <a:ext cx="2376271" cy="1221745"/>
              </a:xfrm>
              <a:prstGeom prst="rect">
                <a:avLst/>
              </a:prstGeom>
              <a:blipFill rotWithShape="0">
                <a:blip r:embed="rId5"/>
                <a:stretch>
                  <a:fillRect l="-1781" t="-2463"/>
                </a:stretch>
              </a:blipFill>
              <a:ln w="15875">
                <a:solidFill>
                  <a:srgbClr val="002060"/>
                </a:solidFill>
              </a:ln>
            </p:spPr>
            <p:txBody>
              <a:bodyPr/>
              <a:lstStyle/>
              <a:p>
                <a:r>
                  <a:rPr lang="zh-TW" altLang="en-US">
                    <a:noFill/>
                  </a:rPr>
                  <a:t> </a:t>
                </a:r>
              </a:p>
            </p:txBody>
          </p:sp>
        </mc:Fallback>
      </mc:AlternateContent>
      <p:sp>
        <p:nvSpPr>
          <p:cNvPr id="26" name="TextBox 25"/>
          <p:cNvSpPr txBox="1"/>
          <p:nvPr/>
        </p:nvSpPr>
        <p:spPr>
          <a:xfrm>
            <a:off x="8567509" y="2503524"/>
            <a:ext cx="2413607" cy="923330"/>
          </a:xfrm>
          <a:prstGeom prst="rect">
            <a:avLst/>
          </a:prstGeom>
          <a:noFill/>
          <a:ln w="15875">
            <a:solidFill>
              <a:srgbClr val="002060"/>
            </a:solidFill>
          </a:ln>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Dynamics of the system + spatial structure of the forcing</a:t>
            </a:r>
            <a:endParaRPr lang="zh-TW" altLang="en-US" dirty="0">
              <a:latin typeface="Times New Roman" panose="02020603050405020304" pitchFamily="18" charset="0"/>
              <a:cs typeface="Times New Roman" panose="02020603050405020304" pitchFamily="18" charset="0"/>
            </a:endParaRPr>
          </a:p>
        </p:txBody>
      </p:sp>
      <p:cxnSp>
        <p:nvCxnSpPr>
          <p:cNvPr id="41" name="Straight Connector 40"/>
          <p:cNvCxnSpPr>
            <a:stCxn id="19" idx="3"/>
          </p:cNvCxnSpPr>
          <p:nvPr/>
        </p:nvCxnSpPr>
        <p:spPr>
          <a:xfrm flipV="1">
            <a:off x="4653161" y="5000768"/>
            <a:ext cx="339070"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4973321" y="1703684"/>
            <a:ext cx="18911" cy="331225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22" idx="1"/>
          </p:cNvCxnSpPr>
          <p:nvPr/>
        </p:nvCxnSpPr>
        <p:spPr>
          <a:xfrm>
            <a:off x="4992231" y="1711895"/>
            <a:ext cx="490141"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982776" y="2849066"/>
            <a:ext cx="490141"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7864578" y="1703683"/>
            <a:ext cx="677018"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890491" y="2853220"/>
            <a:ext cx="677018"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140155" y="834528"/>
            <a:ext cx="2190844" cy="369332"/>
          </a:xfrm>
          <a:prstGeom prst="rect">
            <a:avLst/>
          </a:prstGeom>
          <a:noFill/>
        </p:spPr>
        <p:txBody>
          <a:bodyPr wrap="square" rtlCol="0">
            <a:spAutoFit/>
          </a:bodyPr>
          <a:lstStyle/>
          <a:p>
            <a:r>
              <a:rPr lang="en-US" altLang="zh-TW" dirty="0" smtClean="0"/>
              <a:t>White noise forcing</a:t>
            </a:r>
            <a:endParaRPr lang="zh-TW" altLang="en-US" dirty="0"/>
          </a:p>
        </p:txBody>
      </p:sp>
      <p:pic>
        <p:nvPicPr>
          <p:cNvPr id="59" name="Picture 58"/>
          <p:cNvPicPr>
            <a:picLocks noChangeAspect="1"/>
          </p:cNvPicPr>
          <p:nvPr/>
        </p:nvPicPr>
        <p:blipFill>
          <a:blip r:embed="rId6"/>
          <a:stretch>
            <a:fillRect/>
          </a:stretch>
        </p:blipFill>
        <p:spPr>
          <a:xfrm>
            <a:off x="5967280" y="3627500"/>
            <a:ext cx="4066309" cy="3230498"/>
          </a:xfrm>
          <a:prstGeom prst="rect">
            <a:avLst/>
          </a:prstGeom>
        </p:spPr>
      </p:pic>
      <mc:AlternateContent xmlns:mc="http://schemas.openxmlformats.org/markup-compatibility/2006" xmlns:a14="http://schemas.microsoft.com/office/drawing/2010/main">
        <mc:Choice Requires="a14">
          <p:sp>
            <p:nvSpPr>
              <p:cNvPr id="60" name="TextBox 59"/>
              <p:cNvSpPr txBox="1"/>
              <p:nvPr/>
            </p:nvSpPr>
            <p:spPr>
              <a:xfrm>
                <a:off x="9627414" y="4954120"/>
                <a:ext cx="2858157" cy="618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TW" b="0" i="1" smtClean="0">
                              <a:latin typeface="Cambria Math" panose="02040503050406030204" pitchFamily="18" charset="0"/>
                            </a:rPr>
                          </m:ctrlPr>
                        </m:fPr>
                        <m:num>
                          <m:r>
                            <a:rPr lang="en-US" altLang="zh-TW" b="0" i="1" smtClean="0">
                              <a:latin typeface="Cambria Math" panose="02040503050406030204" pitchFamily="18" charset="0"/>
                            </a:rPr>
                            <m:t>𝑑𝑇</m:t>
                          </m:r>
                        </m:num>
                        <m:den>
                          <m:r>
                            <a:rPr lang="en-US" altLang="zh-TW" b="0" i="1" smtClean="0">
                              <a:latin typeface="Cambria Math" panose="02040503050406030204" pitchFamily="18" charset="0"/>
                            </a:rPr>
                            <m:t>𝑑𝑡</m:t>
                          </m:r>
                        </m:den>
                      </m:f>
                      <m:r>
                        <a:rPr lang="en-US" altLang="zh-TW" b="0" i="1" smtClean="0">
                          <a:latin typeface="Cambria Math" panose="02040503050406030204" pitchFamily="18" charset="0"/>
                        </a:rPr>
                        <m:t>+</m:t>
                      </m:r>
                      <m:r>
                        <a:rPr lang="en-US" altLang="zh-TW" b="0" i="1" smtClean="0">
                          <a:latin typeface="Cambria Math" panose="02040503050406030204" pitchFamily="18" charset="0"/>
                        </a:rPr>
                        <m:t>𝑖𝑇</m:t>
                      </m:r>
                      <m:r>
                        <a:rPr lang="en-US" altLang="zh-TW" b="0" i="1" smtClean="0">
                          <a:latin typeface="Cambria Math" panose="02040503050406030204" pitchFamily="18" charset="0"/>
                        </a:rPr>
                        <m:t>=−</m:t>
                      </m:r>
                      <m:r>
                        <a:rPr lang="zh-TW" altLang="en-US" b="0" i="1" smtClean="0">
                          <a:latin typeface="Cambria Math" panose="02040503050406030204" pitchFamily="18" charset="0"/>
                        </a:rPr>
                        <m:t>𝜆</m:t>
                      </m:r>
                      <m:r>
                        <a:rPr lang="en-US" altLang="zh-TW" b="0" i="1" smtClean="0">
                          <a:latin typeface="Cambria Math" panose="02040503050406030204" pitchFamily="18" charset="0"/>
                        </a:rPr>
                        <m:t>𝑇</m:t>
                      </m:r>
                      <m:r>
                        <a:rPr lang="en-US" altLang="zh-TW" b="0" i="1" smtClean="0">
                          <a:latin typeface="Cambria Math" panose="02040503050406030204" pitchFamily="18" charset="0"/>
                        </a:rPr>
                        <m:t>+</m:t>
                      </m:r>
                      <m:r>
                        <a:rPr lang="en-US" altLang="zh-TW" b="0" i="1" smtClean="0">
                          <a:latin typeface="Cambria Math" panose="02040503050406030204" pitchFamily="18" charset="0"/>
                        </a:rPr>
                        <m:t>𝑤</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oMath>
                  </m:oMathPara>
                </a14:m>
                <a:endParaRPr lang="zh-TW" altLang="en-US" dirty="0"/>
              </a:p>
            </p:txBody>
          </p:sp>
        </mc:Choice>
        <mc:Fallback xmlns="">
          <p:sp>
            <p:nvSpPr>
              <p:cNvPr id="60" name="TextBox 59"/>
              <p:cNvSpPr txBox="1">
                <a:spLocks noRot="1" noChangeAspect="1" noMove="1" noResize="1" noEditPoints="1" noAdjustHandles="1" noChangeArrowheads="1" noChangeShapeType="1" noTextEdit="1"/>
              </p:cNvSpPr>
              <p:nvPr/>
            </p:nvSpPr>
            <p:spPr>
              <a:xfrm>
                <a:off x="9627414" y="4954120"/>
                <a:ext cx="2858157" cy="618246"/>
              </a:xfrm>
              <a:prstGeom prst="rect">
                <a:avLst/>
              </a:prstGeom>
              <a:blipFill rotWithShape="0">
                <a:blip r:embed="rId7"/>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02195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61" y="0"/>
            <a:ext cx="11439126" cy="461319"/>
          </a:xfrm>
        </p:spPr>
        <p:txBody>
          <a:bodyPr>
            <a:normAutofit fontScale="90000"/>
          </a:bodyPr>
          <a:lstStyle/>
          <a:p>
            <a:pPr>
              <a:lnSpc>
                <a:spcPct val="100000"/>
              </a:lnSpc>
            </a:pPr>
            <a:r>
              <a:rPr lang="en-US" altLang="zh-TW" b="1" cap="none" dirty="0" smtClean="0">
                <a:latin typeface="Times New Roman" panose="02020603050405020304" pitchFamily="18" charset="0"/>
                <a:cs typeface="Times New Roman" panose="02020603050405020304" pitchFamily="18" charset="0"/>
              </a:rPr>
              <a:t>Role of ocean dynamics</a:t>
            </a:r>
            <a:endParaRPr lang="en-US" altLang="zh-TW" b="1" cap="none"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0" y="461318"/>
                <a:ext cx="12192000" cy="6396681"/>
              </a:xfrm>
            </p:spPr>
            <p:txBody>
              <a:bodyPr>
                <a:normAutofit/>
              </a:bodyPr>
              <a:lstStyle/>
              <a:p>
                <a:pPr marL="514350" indent="-514350">
                  <a:lnSpc>
                    <a:spcPct val="100000"/>
                  </a:lnSpc>
                  <a:buAutoNum type="arabicPeriod"/>
                </a:pPr>
                <a:r>
                  <a:rPr lang="en-US" altLang="zh-TW" sz="2800" b="1" cap="none" dirty="0" smtClean="0">
                    <a:latin typeface="Times New Roman" panose="02020603050405020304" pitchFamily="18" charset="0"/>
                    <a:cs typeface="Times New Roman" panose="02020603050405020304" pitchFamily="18" charset="0"/>
                  </a:rPr>
                  <a:t>Planetary wave propagation</a:t>
                </a:r>
              </a:p>
              <a:p>
                <a:pPr marL="0" indent="0">
                  <a:lnSpc>
                    <a:spcPct val="100000"/>
                  </a:lnSpc>
                  <a:buNone/>
                </a:pPr>
                <a:r>
                  <a:rPr lang="en-US" altLang="zh-TW" sz="2800" cap="none" dirty="0" smtClean="0">
                    <a:latin typeface="Times New Roman" panose="02020603050405020304" pitchFamily="18" charset="0"/>
                    <a:cs typeface="Times New Roman" panose="02020603050405020304" pitchFamily="18" charset="0"/>
                  </a:rPr>
                  <a:t>The speed of </a:t>
                </a:r>
                <a:r>
                  <a:rPr lang="en-US" altLang="zh-TW" sz="2800" cap="none" dirty="0" err="1" smtClean="0">
                    <a:latin typeface="Times New Roman" panose="02020603050405020304" pitchFamily="18" charset="0"/>
                    <a:cs typeface="Times New Roman" panose="02020603050405020304" pitchFamily="18" charset="0"/>
                  </a:rPr>
                  <a:t>Rossby</a:t>
                </a:r>
                <a:r>
                  <a:rPr lang="en-US" altLang="zh-TW" sz="2800" cap="none" dirty="0" smtClean="0">
                    <a:latin typeface="Times New Roman" panose="02020603050405020304" pitchFamily="18" charset="0"/>
                    <a:cs typeface="Times New Roman" panose="02020603050405020304" pitchFamily="18" charset="0"/>
                  </a:rPr>
                  <a:t> wave: </a:t>
                </a:r>
                <a14:m>
                  <m:oMath xmlns:m="http://schemas.openxmlformats.org/officeDocument/2006/math">
                    <m:sSub>
                      <m:sSubPr>
                        <m:ctrlPr>
                          <a:rPr lang="en-US" altLang="zh-TW" sz="2800" i="1" cap="none" smtClean="0">
                            <a:latin typeface="Cambria Math" panose="02040503050406030204" pitchFamily="18" charset="0"/>
                            <a:cs typeface="Times New Roman" panose="02020603050405020304" pitchFamily="18" charset="0"/>
                          </a:rPr>
                        </m:ctrlPr>
                      </m:sSubPr>
                      <m:e>
                        <m:r>
                          <a:rPr lang="en-US" altLang="zh-TW" sz="2800" b="0" i="1" cap="none" smtClean="0">
                            <a:latin typeface="Cambria Math" panose="02040503050406030204" pitchFamily="18" charset="0"/>
                            <a:cs typeface="Times New Roman" panose="02020603050405020304" pitchFamily="18" charset="0"/>
                          </a:rPr>
                          <m:t>𝐶</m:t>
                        </m:r>
                      </m:e>
                      <m:sub>
                        <m:r>
                          <a:rPr lang="en-US" altLang="zh-TW" sz="2800" b="0" i="1" cap="none" smtClean="0">
                            <a:latin typeface="Cambria Math" panose="02040503050406030204" pitchFamily="18" charset="0"/>
                            <a:cs typeface="Times New Roman" panose="02020603050405020304" pitchFamily="18" charset="0"/>
                          </a:rPr>
                          <m:t>𝑃</m:t>
                        </m:r>
                      </m:sub>
                    </m:sSub>
                    <m:r>
                      <a:rPr lang="en-US" altLang="zh-TW" sz="2800" i="1" cap="none" smtClean="0">
                        <a:latin typeface="Cambria Math" panose="02040503050406030204" pitchFamily="18" charset="0"/>
                        <a:ea typeface="Cambria Math" panose="02040503050406030204" pitchFamily="18" charset="0"/>
                        <a:cs typeface="Times New Roman" panose="02020603050405020304" pitchFamily="18" charset="0"/>
                      </a:rPr>
                      <m:t>~</m:t>
                    </m:r>
                    <m:r>
                      <a:rPr lang="zh-TW" altLang="en-US" sz="2800" i="1" cap="none" smtClean="0">
                        <a:latin typeface="Cambria Math" panose="02040503050406030204" pitchFamily="18" charset="0"/>
                        <a:ea typeface="Cambria Math" panose="02040503050406030204" pitchFamily="18" charset="0"/>
                        <a:cs typeface="Times New Roman" panose="02020603050405020304" pitchFamily="18" charset="0"/>
                      </a:rPr>
                      <m:t>𝛽</m:t>
                    </m:r>
                    <m:sSup>
                      <m:sSupPr>
                        <m:ctrlPr>
                          <a:rPr lang="en-US" altLang="zh-TW" sz="2800" i="1" cap="none"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sz="2800" b="0" i="1" cap="none" smtClean="0">
                            <a:latin typeface="Cambria Math" panose="02040503050406030204" pitchFamily="18" charset="0"/>
                            <a:ea typeface="Cambria Math" panose="02040503050406030204" pitchFamily="18" charset="0"/>
                            <a:cs typeface="Times New Roman" panose="02020603050405020304" pitchFamily="18" charset="0"/>
                          </a:rPr>
                          <m:t>𝑁</m:t>
                        </m:r>
                      </m:e>
                      <m:sup>
                        <m:r>
                          <a:rPr lang="en-US" altLang="zh-TW" sz="2800" b="0" i="1" cap="none" smtClean="0">
                            <a:latin typeface="Cambria Math" panose="02040503050406030204" pitchFamily="18" charset="0"/>
                            <a:ea typeface="Cambria Math" panose="02040503050406030204" pitchFamily="18" charset="0"/>
                            <a:cs typeface="Times New Roman" panose="02020603050405020304" pitchFamily="18" charset="0"/>
                          </a:rPr>
                          <m:t>2</m:t>
                        </m:r>
                      </m:sup>
                    </m:sSup>
                    <m:r>
                      <a:rPr lang="en-US" altLang="zh-TW" sz="2800" b="0" i="1" cap="none" smtClean="0">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TW" sz="2800" b="0" i="1" cap="none"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sz="2800" b="0" i="1" cap="none" smtClean="0">
                            <a:latin typeface="Cambria Math" panose="02040503050406030204" pitchFamily="18" charset="0"/>
                            <a:ea typeface="Cambria Math" panose="02040503050406030204" pitchFamily="18" charset="0"/>
                            <a:cs typeface="Times New Roman" panose="02020603050405020304" pitchFamily="18" charset="0"/>
                          </a:rPr>
                          <m:t>𝑓</m:t>
                        </m:r>
                      </m:e>
                      <m:sup>
                        <m:r>
                          <a:rPr lang="en-US" altLang="zh-TW" sz="2800" b="0" i="1" cap="none" smtClean="0">
                            <a:latin typeface="Cambria Math" panose="02040503050406030204" pitchFamily="18" charset="0"/>
                            <a:ea typeface="Cambria Math" panose="02040503050406030204" pitchFamily="18" charset="0"/>
                            <a:cs typeface="Times New Roman" panose="02020603050405020304" pitchFamily="18" charset="0"/>
                          </a:rPr>
                          <m:t>2</m:t>
                        </m:r>
                      </m:sup>
                    </m:sSup>
                  </m:oMath>
                </a14:m>
                <a:r>
                  <a:rPr lang="en-US" altLang="zh-TW" sz="2400" cap="none" dirty="0" smtClean="0">
                    <a:latin typeface="Times New Roman" panose="02020603050405020304" pitchFamily="18" charset="0"/>
                    <a:cs typeface="Times New Roman" panose="02020603050405020304" pitchFamily="18" charset="0"/>
                    <a:sym typeface="Wingdings" panose="05000000000000000000" pitchFamily="2" charset="2"/>
                  </a:rPr>
                  <a:t>   only applied in </a:t>
                </a:r>
                <a:r>
                  <a:rPr lang="en-US" altLang="zh-TW" sz="2400" cap="none" dirty="0" err="1" smtClean="0">
                    <a:latin typeface="Times New Roman" panose="02020603050405020304" pitchFamily="18" charset="0"/>
                    <a:cs typeface="Times New Roman" panose="02020603050405020304" pitchFamily="18" charset="0"/>
                    <a:sym typeface="Wingdings" panose="05000000000000000000" pitchFamily="2" charset="2"/>
                  </a:rPr>
                  <a:t>extratropical</a:t>
                </a:r>
                <a:r>
                  <a:rPr lang="en-US" altLang="zh-TW" sz="2400" cap="none" dirty="0" smtClean="0">
                    <a:latin typeface="Times New Roman" panose="02020603050405020304" pitchFamily="18" charset="0"/>
                    <a:cs typeface="Times New Roman" panose="02020603050405020304" pitchFamily="18" charset="0"/>
                    <a:sym typeface="Wingdings" panose="05000000000000000000" pitchFamily="2" charset="2"/>
                  </a:rPr>
                  <a:t> region</a:t>
                </a:r>
                <a:endParaRPr lang="en-US" altLang="zh-TW" sz="2400" cap="none" dirty="0">
                  <a:latin typeface="Times New Roman" panose="02020603050405020304" pitchFamily="18" charset="0"/>
                  <a:cs typeface="Times New Roman" panose="02020603050405020304" pitchFamily="18" charset="0"/>
                </a:endParaRPr>
              </a:p>
              <a:p>
                <a:pPr marL="0" indent="0">
                  <a:lnSpc>
                    <a:spcPct val="100000"/>
                  </a:lnSpc>
                  <a:buNone/>
                </a:pPr>
                <a:r>
                  <a:rPr lang="en-US" altLang="zh-TW" sz="2800" b="1" cap="none" dirty="0" smtClean="0">
                    <a:latin typeface="Times New Roman" panose="02020603050405020304" pitchFamily="18" charset="0"/>
                    <a:cs typeface="Times New Roman" panose="02020603050405020304" pitchFamily="18" charset="0"/>
                  </a:rPr>
                  <a:t>2. Planetary wave basin mode</a:t>
                </a:r>
              </a:p>
              <a:p>
                <a:pPr marL="0" indent="0">
                  <a:lnSpc>
                    <a:spcPct val="100000"/>
                  </a:lnSpc>
                  <a:buNone/>
                </a:pPr>
                <a:endParaRPr lang="en-US" altLang="zh-TW" sz="2800" b="1" cap="none" dirty="0">
                  <a:latin typeface="Times New Roman" panose="02020603050405020304" pitchFamily="18" charset="0"/>
                  <a:cs typeface="Times New Roman" panose="02020603050405020304" pitchFamily="18" charset="0"/>
                </a:endParaRPr>
              </a:p>
              <a:p>
                <a:pPr marL="0" indent="0">
                  <a:lnSpc>
                    <a:spcPct val="100000"/>
                  </a:lnSpc>
                  <a:buNone/>
                </a:pPr>
                <a:endParaRPr lang="en-US" altLang="zh-TW" sz="2800" b="1" cap="none"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0" y="461318"/>
                <a:ext cx="12192000" cy="6396681"/>
              </a:xfrm>
              <a:blipFill rotWithShape="0">
                <a:blip r:embed="rId3"/>
                <a:stretch>
                  <a:fillRect l="-1000" t="-1049"/>
                </a:stretch>
              </a:blipFill>
            </p:spPr>
            <p:txBody>
              <a:bodyPr/>
              <a:lstStyle/>
              <a:p>
                <a:r>
                  <a:rPr lang="zh-TW" altLang="en-US">
                    <a:noFill/>
                  </a:rPr>
                  <a:t> </a:t>
                </a:r>
              </a:p>
            </p:txBody>
          </p:sp>
        </mc:Fallback>
      </mc:AlternateContent>
      <p:sp>
        <p:nvSpPr>
          <p:cNvPr id="7" name="TextBox 6"/>
          <p:cNvSpPr txBox="1"/>
          <p:nvPr/>
        </p:nvSpPr>
        <p:spPr>
          <a:xfrm>
            <a:off x="1" y="2317544"/>
            <a:ext cx="1817206" cy="707886"/>
          </a:xfrm>
          <a:prstGeom prst="rect">
            <a:avLst/>
          </a:prstGeom>
          <a:noFill/>
          <a:ln w="22225">
            <a:solidFill>
              <a:schemeClr val="tx1"/>
            </a:solidFill>
          </a:ln>
        </p:spPr>
        <p:txBody>
          <a:bodyPr wrap="square" rtlCol="0">
            <a:spAutoFit/>
          </a:bodyPr>
          <a:lstStyle/>
          <a:p>
            <a:r>
              <a:rPr lang="en-US" altLang="zh-TW" sz="2000" dirty="0" err="1" smtClean="0">
                <a:latin typeface="Times New Roman" panose="02020603050405020304" pitchFamily="18" charset="0"/>
                <a:cs typeface="Times New Roman" panose="02020603050405020304" pitchFamily="18" charset="0"/>
              </a:rPr>
              <a:t>Extratropical</a:t>
            </a:r>
            <a:r>
              <a:rPr lang="en-US" altLang="zh-TW" sz="2000" dirty="0" smtClean="0">
                <a:latin typeface="Times New Roman" panose="02020603050405020304" pitchFamily="18" charset="0"/>
                <a:cs typeface="Times New Roman" panose="02020603050405020304" pitchFamily="18" charset="0"/>
              </a:rPr>
              <a:t> stochastic wind</a:t>
            </a:r>
            <a:endParaRPr lang="zh-TW" altLang="en-US"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227512" y="2103500"/>
            <a:ext cx="1851102" cy="707886"/>
          </a:xfrm>
          <a:prstGeom prst="rect">
            <a:avLst/>
          </a:prstGeom>
          <a:noFill/>
          <a:ln w="22225">
            <a:solidFill>
              <a:schemeClr val="tx1"/>
            </a:solidFill>
          </a:ln>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Coastal Kelvin waves</a:t>
            </a:r>
            <a:endParaRPr lang="zh-TW" altLang="en-US" sz="2000"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6574340" y="2471310"/>
            <a:ext cx="15178" cy="8650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851103" y="2598069"/>
            <a:ext cx="29502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76077" y="2393775"/>
            <a:ext cx="2525174" cy="1015663"/>
          </a:xfrm>
          <a:prstGeom prst="rect">
            <a:avLst/>
          </a:prstGeom>
          <a:noFill/>
          <a:ln w="22225">
            <a:solidFill>
              <a:schemeClr val="tx1"/>
            </a:solidFill>
          </a:ln>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Weakly </a:t>
            </a:r>
            <a:r>
              <a:rPr lang="en-US" altLang="zh-TW" sz="2000" dirty="0">
                <a:latin typeface="Times New Roman" panose="02020603050405020304" pitchFamily="18" charset="0"/>
                <a:cs typeface="Times New Roman" panose="02020603050405020304" pitchFamily="18" charset="0"/>
              </a:rPr>
              <a:t>damped planetary wave basin (PB) </a:t>
            </a:r>
            <a:r>
              <a:rPr lang="en-US" altLang="zh-TW" sz="2000" dirty="0" smtClean="0">
                <a:latin typeface="Times New Roman" panose="02020603050405020304" pitchFamily="18" charset="0"/>
                <a:cs typeface="Times New Roman" panose="02020603050405020304" pitchFamily="18" charset="0"/>
              </a:rPr>
              <a:t>modes in Tropics</a:t>
            </a:r>
            <a:endParaRPr lang="zh-TW" altLang="en-US" sz="2000" dirty="0">
              <a:latin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a:off x="9301252" y="2918225"/>
            <a:ext cx="51090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812158" y="2393775"/>
            <a:ext cx="2211230" cy="1015663"/>
          </a:xfrm>
          <a:prstGeom prst="rect">
            <a:avLst/>
          </a:prstGeom>
          <a:noFill/>
          <a:ln w="22225">
            <a:solidFill>
              <a:schemeClr val="tx1"/>
            </a:solidFill>
          </a:ln>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Memory for </a:t>
            </a:r>
            <a:r>
              <a:rPr lang="en-US" altLang="zh-TW" sz="2000" dirty="0" err="1">
                <a:latin typeface="Times New Roman" panose="02020603050405020304" pitchFamily="18" charset="0"/>
                <a:cs typeface="Times New Roman" panose="02020603050405020304" pitchFamily="18" charset="0"/>
              </a:rPr>
              <a:t>interdecadal</a:t>
            </a:r>
            <a:r>
              <a:rPr lang="en-US" altLang="zh-TW" sz="2000" dirty="0">
                <a:latin typeface="Times New Roman" panose="02020603050405020304" pitchFamily="18" charset="0"/>
                <a:cs typeface="Times New Roman" panose="02020603050405020304" pitchFamily="18" charset="0"/>
              </a:rPr>
              <a:t> climate variability</a:t>
            </a:r>
            <a:endParaRPr lang="zh-TW" altLang="en-US" sz="20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180023" y="2235188"/>
            <a:ext cx="1851103" cy="707886"/>
          </a:xfrm>
          <a:prstGeom prst="rect">
            <a:avLst/>
          </a:prstGeom>
          <a:noFill/>
          <a:ln w="22225">
            <a:solidFill>
              <a:schemeClr val="tx1"/>
            </a:solidFill>
          </a:ln>
        </p:spPr>
        <p:txBody>
          <a:bodyPr wrap="square" rtlCol="0">
            <a:spAutoFit/>
          </a:bodyPr>
          <a:lstStyle/>
          <a:p>
            <a:r>
              <a:rPr lang="en-US" altLang="zh-TW" sz="2000" dirty="0" err="1" smtClean="0">
                <a:latin typeface="Times New Roman" panose="02020603050405020304" pitchFamily="18" charset="0"/>
                <a:cs typeface="Times New Roman" panose="02020603050405020304" pitchFamily="18" charset="0"/>
              </a:rPr>
              <a:t>Extratropical</a:t>
            </a:r>
            <a:r>
              <a:rPr lang="en-US" altLang="zh-TW" sz="2000" dirty="0" smtClean="0">
                <a:latin typeface="Times New Roman" panose="02020603050405020304" pitchFamily="18" charset="0"/>
                <a:cs typeface="Times New Roman" panose="02020603050405020304" pitchFamily="18" charset="0"/>
              </a:rPr>
              <a:t> </a:t>
            </a:r>
            <a:r>
              <a:rPr lang="en-US" altLang="zh-TW" sz="2000" dirty="0" err="1" smtClean="0">
                <a:latin typeface="Times New Roman" panose="02020603050405020304" pitchFamily="18" charset="0"/>
                <a:cs typeface="Times New Roman" panose="02020603050405020304" pitchFamily="18" charset="0"/>
              </a:rPr>
              <a:t>Rossby</a:t>
            </a:r>
            <a:r>
              <a:rPr lang="en-US" altLang="zh-TW" sz="2000" dirty="0" smtClean="0">
                <a:latin typeface="Times New Roman" panose="02020603050405020304" pitchFamily="18" charset="0"/>
                <a:cs typeface="Times New Roman" panose="02020603050405020304" pitchFamily="18" charset="0"/>
              </a:rPr>
              <a:t> wave</a:t>
            </a:r>
            <a:endParaRPr lang="zh-TW" altLang="en-US" sz="2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4227512" y="2994600"/>
            <a:ext cx="1851102" cy="707886"/>
          </a:xfrm>
          <a:prstGeom prst="rect">
            <a:avLst/>
          </a:prstGeom>
          <a:noFill/>
          <a:ln w="22225">
            <a:solidFill>
              <a:schemeClr val="tx1"/>
            </a:solidFill>
          </a:ln>
        </p:spPr>
        <p:txBody>
          <a:bodyPr wrap="square" rtlCol="0">
            <a:spAutoFit/>
          </a:bodyPr>
          <a:lstStyle/>
          <a:p>
            <a:r>
              <a:rPr lang="en-US" altLang="zh-TW" sz="2000" dirty="0" smtClean="0">
                <a:latin typeface="Times New Roman" panose="02020603050405020304" pitchFamily="18" charset="0"/>
                <a:cs typeface="Times New Roman" panose="02020603050405020304" pitchFamily="18" charset="0"/>
              </a:rPr>
              <a:t>Equatorial Kelvin </a:t>
            </a:r>
            <a:r>
              <a:rPr lang="en-US" altLang="zh-TW" sz="2000" dirty="0">
                <a:latin typeface="Times New Roman" panose="02020603050405020304" pitchFamily="18" charset="0"/>
                <a:cs typeface="Times New Roman" panose="02020603050405020304" pitchFamily="18" charset="0"/>
              </a:rPr>
              <a:t>waves</a:t>
            </a:r>
            <a:endParaRPr lang="zh-TW" altLang="en-US" sz="2000" dirty="0">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V="1">
            <a:off x="4039809" y="2456750"/>
            <a:ext cx="181409" cy="6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078614" y="2456750"/>
            <a:ext cx="51090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078613" y="3348543"/>
            <a:ext cx="51090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594668" y="2901607"/>
            <a:ext cx="181409" cy="69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4"/>
          <a:stretch>
            <a:fillRect/>
          </a:stretch>
        </p:blipFill>
        <p:spPr>
          <a:xfrm>
            <a:off x="838854" y="3994816"/>
            <a:ext cx="4770423" cy="2274455"/>
          </a:xfrm>
          <a:prstGeom prst="rect">
            <a:avLst/>
          </a:prstGeom>
        </p:spPr>
      </p:pic>
      <p:pic>
        <p:nvPicPr>
          <p:cNvPr id="35" name="Picture 34"/>
          <p:cNvPicPr>
            <a:picLocks noChangeAspect="1"/>
          </p:cNvPicPr>
          <p:nvPr/>
        </p:nvPicPr>
        <p:blipFill>
          <a:blip r:embed="rId5"/>
          <a:stretch>
            <a:fillRect/>
          </a:stretch>
        </p:blipFill>
        <p:spPr>
          <a:xfrm>
            <a:off x="5772798" y="4005823"/>
            <a:ext cx="5048250" cy="2252440"/>
          </a:xfrm>
          <a:prstGeom prst="rect">
            <a:avLst/>
          </a:prstGeom>
        </p:spPr>
      </p:pic>
      <mc:AlternateContent xmlns:mc="http://schemas.openxmlformats.org/markup-compatibility/2006" xmlns:a14="http://schemas.microsoft.com/office/drawing/2010/main">
        <mc:Choice Requires="a14">
          <p:sp>
            <p:nvSpPr>
              <p:cNvPr id="36" name="TextBox 35"/>
              <p:cNvSpPr txBox="1"/>
              <p:nvPr/>
            </p:nvSpPr>
            <p:spPr>
              <a:xfrm>
                <a:off x="2700258" y="6186915"/>
                <a:ext cx="11597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b="1" i="1" smtClean="0">
                          <a:latin typeface="Cambria Math" panose="02040503050406030204" pitchFamily="18" charset="0"/>
                        </a:rPr>
                        <m:t>𝝎</m:t>
                      </m:r>
                      <m:r>
                        <a:rPr lang="en-US" altLang="zh-TW" b="1" i="1" smtClean="0">
                          <a:latin typeface="Cambria Math" panose="02040503050406030204" pitchFamily="18" charset="0"/>
                        </a:rPr>
                        <m:t>/</m:t>
                      </m:r>
                      <m:sSub>
                        <m:sSubPr>
                          <m:ctrlPr>
                            <a:rPr lang="en-US" altLang="zh-TW" b="1" i="1" smtClean="0">
                              <a:latin typeface="Cambria Math" panose="02040503050406030204" pitchFamily="18" charset="0"/>
                            </a:rPr>
                          </m:ctrlPr>
                        </m:sSubPr>
                        <m:e>
                          <m:r>
                            <a:rPr lang="zh-TW" altLang="en-US" b="1" i="1" smtClean="0">
                              <a:latin typeface="Cambria Math" panose="02040503050406030204" pitchFamily="18" charset="0"/>
                            </a:rPr>
                            <m:t>𝝎</m:t>
                          </m:r>
                        </m:e>
                        <m:sub>
                          <m:r>
                            <a:rPr lang="en-US" altLang="zh-TW" b="1" i="1" smtClean="0">
                              <a:latin typeface="Cambria Math" panose="02040503050406030204" pitchFamily="18" charset="0"/>
                            </a:rPr>
                            <m:t>𝑷</m:t>
                          </m:r>
                          <m:r>
                            <a:rPr lang="en-US" altLang="zh-TW" b="1" i="1" smtClean="0">
                              <a:latin typeface="Cambria Math" panose="02040503050406030204" pitchFamily="18" charset="0"/>
                            </a:rPr>
                            <m:t>𝟏</m:t>
                          </m:r>
                        </m:sub>
                      </m:sSub>
                    </m:oMath>
                  </m:oMathPara>
                </a14:m>
                <a:endParaRPr lang="zh-TW" altLang="en-US"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2700258" y="6186915"/>
                <a:ext cx="1159727" cy="369332"/>
              </a:xfrm>
              <a:prstGeom prst="rect">
                <a:avLst/>
              </a:prstGeom>
              <a:blipFill rotWithShape="0">
                <a:blip r:embed="rId6"/>
                <a:stretch>
                  <a:fillRect b="-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8424218" y="6234422"/>
                <a:ext cx="11597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b="1" i="1" smtClean="0">
                          <a:latin typeface="Cambria Math" panose="02040503050406030204" pitchFamily="18" charset="0"/>
                        </a:rPr>
                        <m:t>𝝎</m:t>
                      </m:r>
                      <m:r>
                        <a:rPr lang="en-US" altLang="zh-TW" b="1" i="1" smtClean="0">
                          <a:latin typeface="Cambria Math" panose="02040503050406030204" pitchFamily="18" charset="0"/>
                        </a:rPr>
                        <m:t>/</m:t>
                      </m:r>
                      <m:sSub>
                        <m:sSubPr>
                          <m:ctrlPr>
                            <a:rPr lang="en-US" altLang="zh-TW" b="1" i="1" smtClean="0">
                              <a:latin typeface="Cambria Math" panose="02040503050406030204" pitchFamily="18" charset="0"/>
                            </a:rPr>
                          </m:ctrlPr>
                        </m:sSubPr>
                        <m:e>
                          <m:r>
                            <a:rPr lang="zh-TW" altLang="en-US" b="1" i="1" smtClean="0">
                              <a:latin typeface="Cambria Math" panose="02040503050406030204" pitchFamily="18" charset="0"/>
                            </a:rPr>
                            <m:t>𝝎</m:t>
                          </m:r>
                        </m:e>
                        <m:sub>
                          <m:r>
                            <a:rPr lang="en-US" altLang="zh-TW" b="1" i="1" smtClean="0">
                              <a:latin typeface="Cambria Math" panose="02040503050406030204" pitchFamily="18" charset="0"/>
                            </a:rPr>
                            <m:t>𝑷</m:t>
                          </m:r>
                          <m:r>
                            <a:rPr lang="en-US" altLang="zh-TW" b="1" i="1" smtClean="0">
                              <a:latin typeface="Cambria Math" panose="02040503050406030204" pitchFamily="18" charset="0"/>
                            </a:rPr>
                            <m:t>𝟏</m:t>
                          </m:r>
                        </m:sub>
                      </m:sSub>
                    </m:oMath>
                  </m:oMathPara>
                </a14:m>
                <a:endParaRPr lang="zh-TW" altLang="en-US" b="1" dirty="0"/>
              </a:p>
            </p:txBody>
          </p:sp>
        </mc:Choice>
        <mc:Fallback xmlns="">
          <p:sp>
            <p:nvSpPr>
              <p:cNvPr id="37" name="TextBox 36"/>
              <p:cNvSpPr txBox="1">
                <a:spLocks noRot="1" noChangeAspect="1" noMove="1" noResize="1" noEditPoints="1" noAdjustHandles="1" noChangeArrowheads="1" noChangeShapeType="1" noTextEdit="1"/>
              </p:cNvSpPr>
              <p:nvPr/>
            </p:nvSpPr>
            <p:spPr>
              <a:xfrm>
                <a:off x="8424218" y="6234422"/>
                <a:ext cx="1159727" cy="369332"/>
              </a:xfrm>
              <a:prstGeom prst="rect">
                <a:avLst/>
              </a:prstGeom>
              <a:blipFill rotWithShape="0">
                <a:blip r:embed="rId7"/>
                <a:stretch>
                  <a:fillRect b="-13333"/>
                </a:stretch>
              </a:blipFill>
            </p:spPr>
            <p:txBody>
              <a:bodyPr/>
              <a:lstStyle/>
              <a:p>
                <a:r>
                  <a:rPr lang="zh-TW" altLang="en-US">
                    <a:noFill/>
                  </a:rPr>
                  <a:t> </a:t>
                </a:r>
              </a:p>
            </p:txBody>
          </p:sp>
        </mc:Fallback>
      </mc:AlternateContent>
      <p:sp>
        <p:nvSpPr>
          <p:cNvPr id="38" name="TextBox 37"/>
          <p:cNvSpPr txBox="1"/>
          <p:nvPr/>
        </p:nvSpPr>
        <p:spPr>
          <a:xfrm>
            <a:off x="779203" y="6449780"/>
            <a:ext cx="5903658" cy="830997"/>
          </a:xfrm>
          <a:prstGeom prst="rect">
            <a:avLst/>
          </a:prstGeom>
          <a:noFill/>
        </p:spPr>
        <p:txBody>
          <a:bodyPr wrap="square" rtlCol="0">
            <a:spAutoFit/>
          </a:bodyPr>
          <a:lstStyle/>
          <a:p>
            <a:r>
              <a:rPr lang="en-US" altLang="zh-TW"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TW" sz="2400" dirty="0" smtClean="0">
                <a:solidFill>
                  <a:srgbClr val="FF0000"/>
                </a:solidFill>
                <a:latin typeface="Times New Roman" panose="02020603050405020304" pitchFamily="18" charset="0"/>
                <a:cs typeface="Times New Roman" panose="02020603050405020304" pitchFamily="18" charset="0"/>
              </a:rPr>
              <a:t>Distinct spectral </a:t>
            </a:r>
            <a:r>
              <a:rPr lang="en-US" altLang="zh-TW" sz="2400" dirty="0">
                <a:solidFill>
                  <a:srgbClr val="FF0000"/>
                </a:solidFill>
                <a:latin typeface="Times New Roman" panose="02020603050405020304" pitchFamily="18" charset="0"/>
                <a:cs typeface="Times New Roman" panose="02020603050405020304" pitchFamily="18" charset="0"/>
              </a:rPr>
              <a:t>p</a:t>
            </a:r>
            <a:r>
              <a:rPr lang="en-US" altLang="zh-TW" sz="2400" dirty="0" smtClean="0">
                <a:solidFill>
                  <a:srgbClr val="FF0000"/>
                </a:solidFill>
                <a:latin typeface="Times New Roman" panose="02020603050405020304" pitchFamily="18" charset="0"/>
                <a:cs typeface="Times New Roman" panose="02020603050405020304" pitchFamily="18" charset="0"/>
              </a:rPr>
              <a:t>eak in the Tropics</a:t>
            </a:r>
            <a:r>
              <a:rPr lang="en-US" altLang="zh-TW" sz="2400" dirty="0">
                <a:solidFill>
                  <a:srgbClr val="FF0000"/>
                </a:solidFill>
                <a:latin typeface="Times New Roman" panose="02020603050405020304" pitchFamily="18" charset="0"/>
                <a:cs typeface="Times New Roman" panose="02020603050405020304" pitchFamily="18" charset="0"/>
              </a:rPr>
              <a:t/>
            </a:r>
            <a:br>
              <a:rPr lang="en-US" altLang="zh-TW" sz="2400" dirty="0">
                <a:solidFill>
                  <a:srgbClr val="FF0000"/>
                </a:solidFill>
                <a:latin typeface="Times New Roman" panose="02020603050405020304" pitchFamily="18" charset="0"/>
                <a:cs typeface="Times New Roman" panose="02020603050405020304" pitchFamily="18" charset="0"/>
              </a:rPr>
            </a:br>
            <a:endParaRPr lang="zh-TW" altLang="en-US" sz="2400" dirty="0">
              <a:solidFill>
                <a:srgbClr val="FF0000"/>
              </a:solidFill>
              <a:latin typeface="Times New Roman" panose="02020603050405020304" pitchFamily="18" charset="0"/>
              <a:cs typeface="Times New Roman" panose="02020603050405020304" pitchFamily="18" charset="0"/>
            </a:endParaRPr>
          </a:p>
        </p:txBody>
      </p:sp>
      <p:sp>
        <p:nvSpPr>
          <p:cNvPr id="39" name="TextBox 38"/>
          <p:cNvSpPr txBox="1"/>
          <p:nvPr/>
        </p:nvSpPr>
        <p:spPr>
          <a:xfrm>
            <a:off x="5652087" y="6431151"/>
            <a:ext cx="5903658" cy="830997"/>
          </a:xfrm>
          <a:prstGeom prst="rect">
            <a:avLst/>
          </a:prstGeom>
          <a:noFill/>
        </p:spPr>
        <p:txBody>
          <a:bodyPr wrap="square" rtlCol="0">
            <a:spAutoFit/>
          </a:bodyPr>
          <a:lstStyle/>
          <a:p>
            <a:r>
              <a:rPr lang="en-US" altLang="zh-TW"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No d</a:t>
            </a:r>
            <a:r>
              <a:rPr lang="en-US" altLang="zh-TW" sz="2400" dirty="0" smtClean="0">
                <a:solidFill>
                  <a:srgbClr val="FF0000"/>
                </a:solidFill>
                <a:latin typeface="Times New Roman" panose="02020603050405020304" pitchFamily="18" charset="0"/>
                <a:cs typeface="Times New Roman" panose="02020603050405020304" pitchFamily="18" charset="0"/>
              </a:rPr>
              <a:t>istinct spectral </a:t>
            </a:r>
            <a:r>
              <a:rPr lang="en-US" altLang="zh-TW" sz="2400" dirty="0">
                <a:solidFill>
                  <a:srgbClr val="FF0000"/>
                </a:solidFill>
                <a:latin typeface="Times New Roman" panose="02020603050405020304" pitchFamily="18" charset="0"/>
                <a:cs typeface="Times New Roman" panose="02020603050405020304" pitchFamily="18" charset="0"/>
              </a:rPr>
              <a:t>p</a:t>
            </a:r>
            <a:r>
              <a:rPr lang="en-US" altLang="zh-TW" sz="2400" dirty="0" smtClean="0">
                <a:solidFill>
                  <a:srgbClr val="FF0000"/>
                </a:solidFill>
                <a:latin typeface="Times New Roman" panose="02020603050405020304" pitchFamily="18" charset="0"/>
                <a:cs typeface="Times New Roman" panose="02020603050405020304" pitchFamily="18" charset="0"/>
              </a:rPr>
              <a:t>eak in the </a:t>
            </a:r>
            <a:r>
              <a:rPr lang="en-US" altLang="zh-TW" sz="2400" dirty="0" err="1" smtClean="0">
                <a:solidFill>
                  <a:srgbClr val="FF0000"/>
                </a:solidFill>
                <a:latin typeface="Times New Roman" panose="02020603050405020304" pitchFamily="18" charset="0"/>
                <a:cs typeface="Times New Roman" panose="02020603050405020304" pitchFamily="18" charset="0"/>
              </a:rPr>
              <a:t>Extratropics</a:t>
            </a:r>
            <a:r>
              <a:rPr lang="en-US" altLang="zh-TW" sz="2400" dirty="0">
                <a:solidFill>
                  <a:srgbClr val="FF0000"/>
                </a:solidFill>
                <a:latin typeface="Times New Roman" panose="02020603050405020304" pitchFamily="18" charset="0"/>
                <a:cs typeface="Times New Roman" panose="02020603050405020304" pitchFamily="18" charset="0"/>
              </a:rPr>
              <a:t/>
            </a:r>
            <a:br>
              <a:rPr lang="en-US" altLang="zh-TW" sz="2400" dirty="0">
                <a:solidFill>
                  <a:srgbClr val="FF0000"/>
                </a:solidFill>
                <a:latin typeface="Times New Roman" panose="02020603050405020304" pitchFamily="18" charset="0"/>
                <a:cs typeface="Times New Roman" panose="02020603050405020304" pitchFamily="18" charset="0"/>
              </a:rPr>
            </a:br>
            <a:endParaRPr lang="zh-TW" altLang="en-US" sz="2400" dirty="0">
              <a:solidFill>
                <a:srgbClr val="FF0000"/>
              </a:solidFill>
              <a:latin typeface="Times New Roman" panose="02020603050405020304" pitchFamily="18" charset="0"/>
              <a:cs typeface="Times New Roman" panose="02020603050405020304" pitchFamily="18" charset="0"/>
            </a:endParaRPr>
          </a:p>
        </p:txBody>
      </p:sp>
      <p:sp>
        <p:nvSpPr>
          <p:cNvPr id="40" name="TextBox 39"/>
          <p:cNvSpPr txBox="1"/>
          <p:nvPr/>
        </p:nvSpPr>
        <p:spPr>
          <a:xfrm>
            <a:off x="4856229" y="1621617"/>
            <a:ext cx="5903658" cy="830997"/>
          </a:xfrm>
          <a:prstGeom prst="rect">
            <a:avLst/>
          </a:prstGeom>
          <a:noFill/>
        </p:spPr>
        <p:txBody>
          <a:bodyPr wrap="square" rtlCol="0">
            <a:spAutoFit/>
          </a:bodyPr>
          <a:lstStyle/>
          <a:p>
            <a:r>
              <a:rPr lang="en-US" altLang="zh-TW" sz="24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zh-TW" sz="2400" dirty="0" smtClean="0">
                <a:solidFill>
                  <a:srgbClr val="FF0000"/>
                </a:solidFill>
                <a:latin typeface="Times New Roman" panose="02020603050405020304" pitchFamily="18" charset="0"/>
                <a:cs typeface="Times New Roman" panose="02020603050405020304" pitchFamily="18" charset="0"/>
              </a:rPr>
              <a:t>Applied to Tropics</a:t>
            </a:r>
            <a:r>
              <a:rPr lang="en-US" altLang="zh-TW" sz="2400" dirty="0">
                <a:solidFill>
                  <a:srgbClr val="FF0000"/>
                </a:solidFill>
                <a:latin typeface="Times New Roman" panose="02020603050405020304" pitchFamily="18" charset="0"/>
                <a:cs typeface="Times New Roman" panose="02020603050405020304" pitchFamily="18" charset="0"/>
              </a:rPr>
              <a:t/>
            </a:r>
            <a:br>
              <a:rPr lang="en-US" altLang="zh-TW" sz="2400" dirty="0">
                <a:solidFill>
                  <a:srgbClr val="FF0000"/>
                </a:solidFill>
                <a:latin typeface="Times New Roman" panose="02020603050405020304" pitchFamily="18" charset="0"/>
                <a:cs typeface="Times New Roman" panose="02020603050405020304" pitchFamily="18" charset="0"/>
              </a:rPr>
            </a:br>
            <a:endParaRPr lang="zh-TW" altLang="en-US" sz="24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880356" y="6160041"/>
            <a:ext cx="1853184" cy="369332"/>
          </a:xfrm>
          <a:prstGeom prst="rect">
            <a:avLst/>
          </a:prstGeom>
          <a:noFill/>
        </p:spPr>
        <p:txBody>
          <a:bodyPr wrap="square" rtlCol="0">
            <a:spAutoFit/>
          </a:bodyPr>
          <a:lstStyle/>
          <a:p>
            <a:r>
              <a:rPr lang="en-US" altLang="zh-TW" dirty="0" smtClean="0"/>
              <a:t>Liu 2003</a:t>
            </a:r>
            <a:endParaRPr lang="zh-TW" altLang="en-US" dirty="0"/>
          </a:p>
        </p:txBody>
      </p:sp>
    </p:spTree>
    <p:extLst>
      <p:ext uri="{BB962C8B-B14F-4D97-AF65-F5344CB8AC3E}">
        <p14:creationId xmlns:p14="http://schemas.microsoft.com/office/powerpoint/2010/main" val="2048681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22323</TotalTime>
  <Words>4698</Words>
  <Application>Microsoft Office PowerPoint</Application>
  <PresentationFormat>寬螢幕</PresentationFormat>
  <Paragraphs>691</Paragraphs>
  <Slides>20</Slides>
  <Notes>18</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20</vt:i4>
      </vt:variant>
    </vt:vector>
  </HeadingPairs>
  <TitlesOfParts>
    <vt:vector size="31" baseType="lpstr">
      <vt:lpstr>ＭＳ Ｐゴシック</vt:lpstr>
      <vt:lpstr>NimbusSanL-Regu</vt:lpstr>
      <vt:lpstr>新細明體</vt:lpstr>
      <vt:lpstr>Arial</vt:lpstr>
      <vt:lpstr>Calibri</vt:lpstr>
      <vt:lpstr>Cambria Math</vt:lpstr>
      <vt:lpstr>Symbol</vt:lpstr>
      <vt:lpstr>Times New Roman</vt:lpstr>
      <vt:lpstr>Tw Cen MT</vt:lpstr>
      <vt:lpstr>Wingdings</vt:lpstr>
      <vt:lpstr>Droplet</vt:lpstr>
      <vt:lpstr>Dynamics of Interdecadal Climate Variability</vt:lpstr>
      <vt:lpstr>Decadal Predictability lies in the Oceans  </vt:lpstr>
      <vt:lpstr>Outline </vt:lpstr>
      <vt:lpstr>Evidence of Pacific interdecadal variability</vt:lpstr>
      <vt:lpstr>Evidence of Pacific interdecadal variability</vt:lpstr>
      <vt:lpstr>Mode of North Pacific Interdecadal Variability</vt:lpstr>
      <vt:lpstr>Generation mechanisms</vt:lpstr>
      <vt:lpstr>Preferred time scales of interdecadal variability</vt:lpstr>
      <vt:lpstr>Role of ocean dynamics</vt:lpstr>
      <vt:lpstr>Role of ocean dynamics</vt:lpstr>
      <vt:lpstr>Role of ocean dynamics</vt:lpstr>
      <vt:lpstr>Tropical origin for the North Pacific interdecadal variability</vt:lpstr>
      <vt:lpstr>Tropical origin for Pacific multidecadal variability</vt:lpstr>
      <vt:lpstr>Extratropical origin for Pacific decadal variability</vt:lpstr>
      <vt:lpstr>Extratropical origin for Pacific multidecadal variability</vt:lpstr>
      <vt:lpstr>Extratropical origin for Pacific multidecadal variability</vt:lpstr>
      <vt:lpstr>Extratropical origin for Tropical Climate Variability </vt:lpstr>
      <vt:lpstr>Future Research</vt:lpstr>
      <vt:lpstr>Future Research</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Analysis of the Linkage of Pacific Subtropical Cells with the Recharge–Discharge Processes in ENSO Evolution</dc:title>
  <dc:creator>user</dc:creator>
  <cp:lastModifiedBy>user</cp:lastModifiedBy>
  <cp:revision>975</cp:revision>
  <dcterms:created xsi:type="dcterms:W3CDTF">2017-09-28T17:03:17Z</dcterms:created>
  <dcterms:modified xsi:type="dcterms:W3CDTF">2017-12-12T07:46:33Z</dcterms:modified>
</cp:coreProperties>
</file>