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56" r:id="rId2"/>
    <p:sldId id="258" r:id="rId3"/>
    <p:sldId id="263" r:id="rId4"/>
    <p:sldId id="262" r:id="rId5"/>
    <p:sldId id="260" r:id="rId6"/>
    <p:sldId id="261" r:id="rId7"/>
    <p:sldId id="266" r:id="rId8"/>
    <p:sldId id="257" r:id="rId9"/>
    <p:sldId id="264" r:id="rId10"/>
    <p:sldId id="265" r:id="rId11"/>
    <p:sldId id="267" r:id="rId12"/>
    <p:sldId id="272" r:id="rId13"/>
    <p:sldId id="288" r:id="rId14"/>
    <p:sldId id="290" r:id="rId15"/>
    <p:sldId id="271" r:id="rId16"/>
    <p:sldId id="289" r:id="rId17"/>
    <p:sldId id="273" r:id="rId18"/>
    <p:sldId id="274" r:id="rId19"/>
    <p:sldId id="277" r:id="rId20"/>
    <p:sldId id="292" r:id="rId21"/>
    <p:sldId id="278" r:id="rId22"/>
    <p:sldId id="291" r:id="rId23"/>
    <p:sldId id="293" r:id="rId24"/>
    <p:sldId id="282" r:id="rId25"/>
    <p:sldId id="294" r:id="rId26"/>
    <p:sldId id="283" r:id="rId27"/>
    <p:sldId id="268" r:id="rId28"/>
    <p:sldId id="269" r:id="rId29"/>
    <p:sldId id="295" r:id="rId30"/>
    <p:sldId id="302" r:id="rId31"/>
    <p:sldId id="303" r:id="rId32"/>
    <p:sldId id="296" r:id="rId33"/>
    <p:sldId id="299" r:id="rId34"/>
    <p:sldId id="300" r:id="rId35"/>
    <p:sldId id="298" r:id="rId36"/>
    <p:sldId id="301" r:id="rId37"/>
    <p:sldId id="29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E8637"/>
    <a:srgbClr val="0EBB01"/>
    <a:srgbClr val="BB0105"/>
    <a:srgbClr val="0000FF"/>
    <a:srgbClr val="E8CD0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10" autoAdjust="0"/>
  </p:normalViewPr>
  <p:slideViewPr>
    <p:cSldViewPr>
      <p:cViewPr>
        <p:scale>
          <a:sx n="50" d="100"/>
          <a:sy n="50" d="100"/>
        </p:scale>
        <p:origin x="-1584" y="-9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67EADA-5168-4235-9951-7832FEA8E6B8}" type="datetimeFigureOut">
              <a:rPr lang="en-US" smtClean="0"/>
              <a:pPr/>
              <a:t>8/15/2013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BAC2CD-808D-4BA3-8111-64BF2C1E9854}" type="slidenum">
              <a:rPr lang="en-US" smtClean="0"/>
              <a:pPr/>
              <a:t>‹#›</a:t>
            </a:fld>
            <a:endParaRPr lang="en-US"/>
          </a:p>
        </p:txBody>
      </p:sp>
    </p:spTree>
    <p:extLst>
      <p:ext uri="{BB962C8B-B14F-4D97-AF65-F5344CB8AC3E}">
        <p14:creationId xmlns:p14="http://schemas.microsoft.com/office/powerpoint/2010/main" xmlns="" val="250514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seis.cuhk.edu.hk/eng/people/teaching_staff/WuRenguang.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ature.com/ngeo/journal/v3/n3/full/ngeo760.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76D4B9E4-F374-4EFC-8A51-A28D406D773E}" type="slidenum">
              <a:rPr lang="zh-TW" altLang="en-US" smtClean="0"/>
              <a:pPr/>
              <a:t>2</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73A90D8-6082-412C-99E2-C3461BEF05C4}" type="slidenum">
              <a:rPr lang="zh-TW" altLang="en-US" smtClean="0"/>
              <a:pPr/>
              <a:t>16</a:t>
            </a:fld>
            <a:endParaRPr lang="zh-TW" altLang="en-US"/>
          </a:p>
        </p:txBody>
      </p:sp>
    </p:spTree>
    <p:extLst>
      <p:ext uri="{BB962C8B-B14F-4D97-AF65-F5344CB8AC3E}">
        <p14:creationId xmlns:p14="http://schemas.microsoft.com/office/powerpoint/2010/main" xmlns="" val="4252881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SSTa</a:t>
            </a:r>
            <a:r>
              <a:rPr lang="en-US" altLang="zh-TW" dirty="0" smtClean="0"/>
              <a:t> (PC2) is associated with El Nino-</a:t>
            </a:r>
            <a:r>
              <a:rPr lang="en-US" altLang="zh-TW" dirty="0" err="1" smtClean="0"/>
              <a:t>Modoki</a:t>
            </a:r>
            <a:r>
              <a:rPr lang="en-US" altLang="zh-TW" dirty="0" smtClean="0"/>
              <a:t> or CP ENSO</a:t>
            </a:r>
          </a:p>
          <a:p>
            <a:r>
              <a:rPr lang="en-US" altLang="zh-TW" dirty="0" err="1" smtClean="0"/>
              <a:t>SSTa</a:t>
            </a:r>
            <a:r>
              <a:rPr lang="en-US" altLang="zh-TW" dirty="0" smtClean="0"/>
              <a:t> patterns (PC2) leads ENSO anomalies by ~8 months</a:t>
            </a:r>
          </a:p>
          <a:p>
            <a:r>
              <a:rPr lang="en-US" altLang="zh-TW" dirty="0" err="1" smtClean="0"/>
              <a:t>SSTa</a:t>
            </a:r>
            <a:r>
              <a:rPr lang="en-US" altLang="zh-TW" dirty="0" smtClean="0"/>
              <a:t> patterns (PC2) leads </a:t>
            </a:r>
            <a:r>
              <a:rPr lang="en-US" altLang="zh-TW" dirty="0" err="1" smtClean="0"/>
              <a:t>SSTa</a:t>
            </a:r>
            <a:r>
              <a:rPr lang="en-US" altLang="zh-TW" dirty="0" smtClean="0"/>
              <a:t> patterns (PC1) by ~10 months</a:t>
            </a:r>
          </a:p>
          <a:p>
            <a:endParaRPr lang="zh-TW" altLang="en-US" dirty="0"/>
          </a:p>
        </p:txBody>
      </p:sp>
      <p:sp>
        <p:nvSpPr>
          <p:cNvPr id="4" name="投影片編號版面配置區 3"/>
          <p:cNvSpPr>
            <a:spLocks noGrp="1"/>
          </p:cNvSpPr>
          <p:nvPr>
            <p:ph type="sldNum" sz="quarter" idx="10"/>
          </p:nvPr>
        </p:nvSpPr>
        <p:spPr/>
        <p:txBody>
          <a:bodyPr/>
          <a:lstStyle/>
          <a:p>
            <a:fld id="{76D4B9E4-F374-4EFC-8A51-A28D406D773E}" type="slidenum">
              <a:rPr lang="zh-TW" altLang="en-US" smtClean="0"/>
              <a:pPr/>
              <a:t>17</a:t>
            </a:fld>
            <a:endParaRPr lang="zh-TW" altLang="en-US"/>
          </a:p>
        </p:txBody>
      </p:sp>
    </p:spTree>
    <p:extLst>
      <p:ext uri="{BB962C8B-B14F-4D97-AF65-F5344CB8AC3E}">
        <p14:creationId xmlns:p14="http://schemas.microsoft.com/office/powerpoint/2010/main" xmlns="" val="136487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Wind-stress</a:t>
            </a:r>
            <a:r>
              <a:rPr lang="en-US" altLang="zh-TW" baseline="0" dirty="0" smtClean="0"/>
              <a:t> magnitude std is 0.02 for all.</a:t>
            </a:r>
            <a:endParaRPr lang="en-US" altLang="zh-TW" baseline="0" smtClean="0"/>
          </a:p>
          <a:p>
            <a:endParaRPr lang="zh-TW" altLang="en-US"/>
          </a:p>
        </p:txBody>
      </p:sp>
      <p:sp>
        <p:nvSpPr>
          <p:cNvPr id="4" name="投影片編號版面配置區 3"/>
          <p:cNvSpPr>
            <a:spLocks noGrp="1"/>
          </p:cNvSpPr>
          <p:nvPr>
            <p:ph type="sldNum" sz="quarter" idx="10"/>
          </p:nvPr>
        </p:nvSpPr>
        <p:spPr/>
        <p:txBody>
          <a:bodyPr/>
          <a:lstStyle/>
          <a:p>
            <a:fld id="{33F02F4A-A748-48F9-8D51-5D22BEAD6391}" type="slidenum">
              <a:rPr lang="zh-TW" altLang="en-US" smtClean="0"/>
              <a:pPr/>
              <a:t>18</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This</a:t>
            </a:r>
            <a:r>
              <a:rPr lang="en-US" altLang="zh-TW" baseline="0" dirty="0" smtClean="0"/>
              <a:t> is used for </a:t>
            </a:r>
            <a:r>
              <a:rPr lang="en-US" altLang="zh-TW" baseline="0" dirty="0" err="1" smtClean="0"/>
              <a:t>interpretting</a:t>
            </a:r>
            <a:r>
              <a:rPr lang="en-US" altLang="zh-TW" baseline="0" dirty="0" smtClean="0"/>
              <a:t> PC2 </a:t>
            </a:r>
            <a:r>
              <a:rPr lang="en-US" altLang="zh-TW" baseline="0" dirty="0" smtClean="0">
                <a:sym typeface="Wingdings" pitchFamily="2" charset="2"/>
              </a:rPr>
              <a:t> C index at the back. I suggest that the EOF of the two test should not be presented, or it will raise up a lot of confusing.</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NP mode1 and mode 2 (observation </a:t>
            </a:r>
            <a:r>
              <a:rPr lang="en-US" altLang="zh-TW" dirty="0" err="1" smtClean="0"/>
              <a:t>v.s</a:t>
            </a:r>
            <a:r>
              <a:rPr lang="en-US" altLang="zh-TW" dirty="0" smtClean="0"/>
              <a:t>. model) spatial distribution. Try SST, SLP and combined SST SLP (like what Di Lorenzo did). Maybe we need to do 13 month running {</a:t>
            </a:r>
            <a:r>
              <a:rPr lang="en-US" altLang="zh-TW" dirty="0" smtClean="0">
                <a:solidFill>
                  <a:srgbClr val="FF0000"/>
                </a:solidFill>
              </a:rPr>
              <a:t>we have used 9 month, but we are using 3-mon now</a:t>
            </a:r>
            <a:r>
              <a:rPr lang="en-US" altLang="zh-TW" dirty="0" smtClean="0"/>
              <a:t>} average for the time series.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The spatial patterns of the 1</a:t>
            </a:r>
            <a:r>
              <a:rPr lang="en-US" altLang="zh-TW" baseline="30000" dirty="0" smtClean="0"/>
              <a:t>st</a:t>
            </a:r>
            <a:r>
              <a:rPr lang="en-US" altLang="zh-TW" dirty="0" smtClean="0"/>
              <a:t> and 2</a:t>
            </a:r>
            <a:r>
              <a:rPr lang="en-US" altLang="zh-TW" baseline="30000" dirty="0" smtClean="0"/>
              <a:t>nd</a:t>
            </a:r>
            <a:r>
              <a:rPr lang="en-US" altLang="zh-TW" dirty="0" smtClean="0"/>
              <a:t> modes of the combined EOF of SLPA and SSTA, based on the observation (1</a:t>
            </a:r>
            <a:r>
              <a:rPr lang="en-US" altLang="zh-TW" baseline="30000" dirty="0" smtClean="0"/>
              <a:t>st</a:t>
            </a:r>
            <a:r>
              <a:rPr lang="en-US" altLang="zh-TW" dirty="0" smtClean="0"/>
              <a:t> column), CESM B1850CN CTRL-RUN (2</a:t>
            </a:r>
            <a:r>
              <a:rPr lang="en-US" altLang="zh-TW" baseline="30000" dirty="0" smtClean="0"/>
              <a:t>nd</a:t>
            </a:r>
            <a:r>
              <a:rPr lang="en-US" altLang="zh-TW" dirty="0" smtClean="0"/>
              <a:t> column), B1850CN wind-climatology test (3</a:t>
            </a:r>
            <a:r>
              <a:rPr lang="en-US" altLang="zh-TW" baseline="30000" dirty="0" smtClean="0"/>
              <a:t>rd</a:t>
            </a:r>
            <a:r>
              <a:rPr lang="en-US" altLang="zh-TW" dirty="0" smtClean="0"/>
              <a:t> column) and B1850CN SST-climatology test (4</a:t>
            </a:r>
            <a:r>
              <a:rPr lang="en-US" altLang="zh-TW" baseline="30000" dirty="0" smtClean="0"/>
              <a:t>th</a:t>
            </a:r>
            <a:r>
              <a:rPr lang="en-US" altLang="zh-TW" dirty="0" smtClean="0"/>
              <a:t> column). The 1</a:t>
            </a:r>
            <a:r>
              <a:rPr lang="en-US" altLang="zh-TW" baseline="30000" dirty="0" smtClean="0"/>
              <a:t>st</a:t>
            </a:r>
            <a:r>
              <a:rPr lang="en-US" altLang="zh-TW" dirty="0" smtClean="0"/>
              <a:t> and 2</a:t>
            </a:r>
            <a:r>
              <a:rPr lang="en-US" altLang="zh-TW" baseline="30000" dirty="0" smtClean="0"/>
              <a:t>nd</a:t>
            </a:r>
            <a:r>
              <a:rPr lang="en-US" altLang="zh-TW" dirty="0" smtClean="0"/>
              <a:t> rows are the 1</a:t>
            </a:r>
            <a:r>
              <a:rPr lang="en-US" altLang="zh-TW" baseline="30000" dirty="0" smtClean="0"/>
              <a:t>st</a:t>
            </a:r>
            <a:r>
              <a:rPr lang="en-US" altLang="zh-TW" dirty="0" smtClean="0"/>
              <a:t> mode of SLPA and SSTA, respectively. The 3</a:t>
            </a:r>
            <a:r>
              <a:rPr lang="en-US" altLang="zh-TW" baseline="30000" dirty="0" smtClean="0"/>
              <a:t>rd</a:t>
            </a:r>
            <a:r>
              <a:rPr lang="en-US" altLang="zh-TW" dirty="0" smtClean="0"/>
              <a:t> and 4</a:t>
            </a:r>
            <a:r>
              <a:rPr lang="en-US" altLang="zh-TW" baseline="30000" dirty="0" smtClean="0"/>
              <a:t>th</a:t>
            </a:r>
            <a:r>
              <a:rPr lang="en-US" altLang="zh-TW" dirty="0" smtClean="0"/>
              <a:t> rows are their 2</a:t>
            </a:r>
            <a:r>
              <a:rPr lang="en-US" altLang="zh-TW" baseline="30000" dirty="0" smtClean="0"/>
              <a:t>nd</a:t>
            </a:r>
            <a:r>
              <a:rPr lang="en-US" altLang="zh-TW" dirty="0" smtClean="0"/>
              <a:t> mode.</a:t>
            </a:r>
            <a:endParaRPr lang="zh-TW"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fld id="{33F02F4A-A748-48F9-8D51-5D22BEAD6391}" type="slidenum">
              <a:rPr lang="zh-TW" altLang="en-US" smtClean="0"/>
              <a:pPr/>
              <a:t>19</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en-US" altLang="zh-TW" dirty="0" smtClean="0"/>
          </a:p>
        </p:txBody>
      </p:sp>
      <p:sp>
        <p:nvSpPr>
          <p:cNvPr id="4" name="投影片編號版面配置區 3"/>
          <p:cNvSpPr>
            <a:spLocks noGrp="1"/>
          </p:cNvSpPr>
          <p:nvPr>
            <p:ph type="sldNum" sz="quarter" idx="10"/>
          </p:nvPr>
        </p:nvSpPr>
        <p:spPr/>
        <p:txBody>
          <a:bodyPr/>
          <a:lstStyle/>
          <a:p>
            <a:fld id="{33F02F4A-A748-48F9-8D51-5D22BEAD6391}" type="slidenum">
              <a:rPr lang="zh-TW" altLang="en-US" smtClean="0"/>
              <a:pPr/>
              <a:t>20</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342900" indent="-342900">
              <a:buAutoNum type="arabicParenR"/>
            </a:pPr>
            <a:r>
              <a:rPr lang="en-US" altLang="zh-TW" dirty="0" smtClean="0"/>
              <a:t>3-5 year variability has large energy in all results. </a:t>
            </a:r>
          </a:p>
          <a:p>
            <a:pPr marL="342900" indent="-342900">
              <a:buAutoNum type="arabicParenR"/>
            </a:pPr>
            <a:r>
              <a:rPr lang="en-US" altLang="zh-TW" dirty="0" smtClean="0"/>
              <a:t>But, 3-5 year variability are increased in the tests. (similar to that of  PC2)</a:t>
            </a:r>
          </a:p>
          <a:p>
            <a:pPr marL="342900" indent="-342900">
              <a:buAutoNum type="arabicParenR"/>
            </a:pPr>
            <a:r>
              <a:rPr lang="en-US" altLang="zh-TW" dirty="0" smtClean="0"/>
              <a:t>So, the tests will increase 3-5 year variability in both PC1 and PC2.</a:t>
            </a:r>
          </a:p>
        </p:txBody>
      </p:sp>
      <p:sp>
        <p:nvSpPr>
          <p:cNvPr id="4" name="投影片編號版面配置區 3"/>
          <p:cNvSpPr>
            <a:spLocks noGrp="1"/>
          </p:cNvSpPr>
          <p:nvPr>
            <p:ph type="sldNum" sz="quarter" idx="10"/>
          </p:nvPr>
        </p:nvSpPr>
        <p:spPr/>
        <p:txBody>
          <a:bodyPr/>
          <a:lstStyle/>
          <a:p>
            <a:fld id="{33F02F4A-A748-48F9-8D51-5D22BEAD6391}" type="slidenum">
              <a:rPr lang="zh-TW" altLang="en-US" smtClean="0"/>
              <a:pPr/>
              <a:t>21</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342900" indent="-342900">
              <a:buAutoNum type="arabicParenR"/>
            </a:pPr>
            <a:r>
              <a:rPr lang="en-US" altLang="zh-TW" dirty="0" smtClean="0"/>
              <a:t>3-5 year variability has large energy in all results. </a:t>
            </a:r>
          </a:p>
          <a:p>
            <a:pPr marL="342900" indent="-342900">
              <a:buAutoNum type="arabicParenR"/>
            </a:pPr>
            <a:r>
              <a:rPr lang="en-US" altLang="zh-TW" dirty="0" smtClean="0"/>
              <a:t>But, 3-5 year variability are increased in the tests. (similar to that of  PC2)</a:t>
            </a:r>
          </a:p>
          <a:p>
            <a:pPr marL="342900" indent="-342900">
              <a:buAutoNum type="arabicParenR"/>
            </a:pPr>
            <a:r>
              <a:rPr lang="en-US" altLang="zh-TW" dirty="0" smtClean="0"/>
              <a:t>So, the tests will increase 3-5 year variability in both PC1 and PC2.</a:t>
            </a:r>
          </a:p>
        </p:txBody>
      </p:sp>
      <p:sp>
        <p:nvSpPr>
          <p:cNvPr id="4" name="投影片編號版面配置區 3"/>
          <p:cNvSpPr>
            <a:spLocks noGrp="1"/>
          </p:cNvSpPr>
          <p:nvPr>
            <p:ph type="sldNum" sz="quarter" idx="10"/>
          </p:nvPr>
        </p:nvSpPr>
        <p:spPr/>
        <p:txBody>
          <a:bodyPr/>
          <a:lstStyle/>
          <a:p>
            <a:fld id="{33F02F4A-A748-48F9-8D51-5D22BEAD6391}" type="slidenum">
              <a:rPr lang="zh-TW" altLang="en-US" smtClean="0"/>
              <a:pPr/>
              <a:t>22</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redo the way we separate the two mode. Can you check the attached paper. We should use this approach to redefine ENSO</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(EOF1, EOF2 and the </a:t>
            </a:r>
            <a:r>
              <a:rPr lang="en-US" altLang="zh-TW" dirty="0" err="1" smtClean="0"/>
              <a:t>the</a:t>
            </a:r>
            <a:r>
              <a:rPr lang="en-US" altLang="zh-TW" dirty="0" smtClean="0"/>
              <a:t> rotational C and E shown in the paper). Then, use this to do the regression to SLP, SST again. But still keep the original Figures 1 and 2 because we want to say this is a link to the whole NP basin.</a:t>
            </a:r>
          </a:p>
          <a:p>
            <a:r>
              <a:rPr lang="en-US" altLang="zh-TW" sz="1200" b="0" i="0" u="none" strike="noStrike" kern="1200" baseline="0" dirty="0" smtClean="0">
                <a:solidFill>
                  <a:schemeClr val="tx1"/>
                </a:solidFill>
                <a:latin typeface="+mn-lt"/>
                <a:ea typeface="+mn-ea"/>
                <a:cs typeface="+mn-cs"/>
              </a:rPr>
              <a:t>We introduce two new uncorrelated indices (E and C), based on the leading EOFs, that respectively account for extreme</a:t>
            </a:r>
          </a:p>
          <a:p>
            <a:r>
              <a:rPr lang="en-US" altLang="zh-TW" sz="1200" b="0" i="0" u="none" strike="noStrike" kern="1200" baseline="0" dirty="0" smtClean="0">
                <a:solidFill>
                  <a:schemeClr val="tx1"/>
                </a:solidFill>
                <a:latin typeface="+mn-lt"/>
                <a:ea typeface="+mn-ea"/>
                <a:cs typeface="+mn-cs"/>
              </a:rPr>
              <a:t>warm events in the eastern and cold/moderate warm events in the central equatorial Pacific, corresponding to regimes with</a:t>
            </a:r>
          </a:p>
          <a:p>
            <a:r>
              <a:rPr lang="en-US" altLang="zh-TW" sz="1200" b="0" i="0" u="none" strike="noStrike" kern="1200" baseline="0" dirty="0" smtClean="0">
                <a:solidFill>
                  <a:schemeClr val="tx1"/>
                </a:solidFill>
                <a:latin typeface="+mn-lt"/>
                <a:ea typeface="+mn-ea"/>
                <a:cs typeface="+mn-cs"/>
              </a:rPr>
              <a:t>different evolution. Recent trends in ENSO can be described as an increase in the central Pacific (C) variability that is</a:t>
            </a:r>
          </a:p>
          <a:p>
            <a:r>
              <a:rPr lang="en-US" altLang="zh-TW" sz="1200" b="0" i="0" u="none" strike="noStrike" kern="1200" baseline="0" dirty="0" smtClean="0">
                <a:solidFill>
                  <a:schemeClr val="tx1"/>
                </a:solidFill>
                <a:latin typeface="+mn-lt"/>
                <a:ea typeface="+mn-ea"/>
                <a:cs typeface="+mn-cs"/>
              </a:rPr>
              <a:t>associated with stronger cold events, as well as a reduction in the eastern Pacific (E) variability within the cold/moderate</a:t>
            </a:r>
          </a:p>
          <a:p>
            <a:r>
              <a:rPr lang="en-US" altLang="zh-TW" sz="1200" b="0" i="0" u="none" strike="noStrike" kern="1200" baseline="0" dirty="0" smtClean="0">
                <a:solidFill>
                  <a:schemeClr val="tx1"/>
                </a:solidFill>
                <a:latin typeface="+mn-lt"/>
                <a:ea typeface="+mn-ea"/>
                <a:cs typeface="+mn-cs"/>
              </a:rPr>
              <a:t>warm regime, consistent with model projections.</a:t>
            </a:r>
            <a:endParaRPr lang="en-US" altLang="zh-TW" dirty="0" smtClean="0"/>
          </a:p>
        </p:txBody>
      </p:sp>
      <p:sp>
        <p:nvSpPr>
          <p:cNvPr id="4" name="投影片編號版面配置區 3"/>
          <p:cNvSpPr>
            <a:spLocks noGrp="1"/>
          </p:cNvSpPr>
          <p:nvPr>
            <p:ph type="sldNum" sz="quarter" idx="10"/>
          </p:nvPr>
        </p:nvSpPr>
        <p:spPr/>
        <p:txBody>
          <a:bodyPr/>
          <a:lstStyle/>
          <a:p>
            <a:fld id="{33F02F4A-A748-48F9-8D51-5D22BEAD6391}" type="slidenum">
              <a:rPr lang="zh-TW" altLang="en-US" smtClean="0"/>
              <a:pPr/>
              <a:t>23</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err="1" smtClean="0">
                <a:solidFill>
                  <a:schemeClr val="tx1"/>
                </a:solidFill>
                <a:effectLst/>
                <a:latin typeface="+mn-lt"/>
                <a:ea typeface="+mn-ea"/>
                <a:cs typeface="+mn-cs"/>
                <a:hlinkClick r:id="rId3"/>
              </a:rPr>
              <a:t>Renguang</a:t>
            </a:r>
            <a:r>
              <a:rPr lang="en-US" altLang="zh-TW" sz="1200" b="0" i="0" kern="1200" dirty="0" smtClean="0">
                <a:solidFill>
                  <a:schemeClr val="tx1"/>
                </a:solidFill>
                <a:effectLst/>
                <a:latin typeface="+mn-lt"/>
                <a:ea typeface="+mn-ea"/>
                <a:cs typeface="+mn-cs"/>
                <a:hlinkClick r:id="rId3"/>
              </a:rPr>
              <a:t> </a:t>
            </a:r>
            <a:r>
              <a:rPr lang="en-US" altLang="zh-TW" sz="1200" b="0" i="0" u="sng" kern="1200" dirty="0" smtClean="0">
                <a:solidFill>
                  <a:schemeClr val="tx1"/>
                </a:solidFill>
                <a:effectLst/>
                <a:latin typeface="+mn-lt"/>
                <a:ea typeface="+mn-ea"/>
                <a:cs typeface="+mn-cs"/>
                <a:hlinkClick r:id="rId3"/>
              </a:rPr>
              <a:t>WU</a:t>
            </a:r>
            <a:r>
              <a:rPr lang="en-US" altLang="zh-TW" sz="1200" b="0" i="0" u="none" kern="1200" baseline="0" dirty="0" smtClean="0">
                <a:solidFill>
                  <a:schemeClr val="tx1"/>
                </a:solidFill>
                <a:effectLst/>
                <a:latin typeface="+mn-lt"/>
                <a:ea typeface="+mn-ea"/>
                <a:cs typeface="+mn-cs"/>
              </a:rPr>
              <a:t> </a:t>
            </a:r>
            <a:r>
              <a:rPr lang="en-US" altLang="zh-TW" dirty="0" smtClean="0"/>
              <a:t>DJFM ocean affects atmosphere</a:t>
            </a:r>
            <a:r>
              <a:rPr lang="en-US" altLang="zh-TW" baseline="0" dirty="0" smtClean="0"/>
              <a:t> in the </a:t>
            </a:r>
            <a:r>
              <a:rPr lang="en-US" altLang="zh-TW" baseline="0" dirty="0" err="1" smtClean="0"/>
              <a:t>Kuroshio</a:t>
            </a:r>
            <a:r>
              <a:rPr lang="en-US" altLang="zh-TW" baseline="0" dirty="0" smtClean="0"/>
              <a:t> region. THF but atmospheric -&gt;ocean (eastern Pacific bottom). NPO center of action locates </a:t>
            </a:r>
          </a:p>
          <a:p>
            <a:r>
              <a:rPr lang="en-US" altLang="zh-TW" dirty="0" smtClean="0"/>
              <a:t>65°N, 170°E</a:t>
            </a:r>
          </a:p>
          <a:p>
            <a:r>
              <a:rPr lang="pt-BR" altLang="zh-TW" dirty="0" smtClean="0"/>
              <a:t>25°N, 165°E</a:t>
            </a:r>
            <a:endParaRPr lang="zh-TW" altLang="en-US" dirty="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27</a:t>
            </a:fld>
            <a:endParaRPr lang="en-US"/>
          </a:p>
        </p:txBody>
      </p:sp>
    </p:spTree>
    <p:extLst>
      <p:ext uri="{BB962C8B-B14F-4D97-AF65-F5344CB8AC3E}">
        <p14:creationId xmlns:p14="http://schemas.microsoft.com/office/powerpoint/2010/main" xmlns="" val="2396708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smtClean="0">
                <a:latin typeface="Times New Roman" pitchFamily="18" charset="0"/>
                <a:cs typeface="Times New Roman" pitchFamily="18" charset="0"/>
              </a:rPr>
              <a:t>Antarctic Circumpolar Current/</a:t>
            </a:r>
            <a:endParaRPr lang="zh-TW" altLang="en-US" dirty="0"/>
          </a:p>
        </p:txBody>
      </p:sp>
      <p:sp>
        <p:nvSpPr>
          <p:cNvPr id="4" name="投影片編號版面配置區 3"/>
          <p:cNvSpPr>
            <a:spLocks noGrp="1"/>
          </p:cNvSpPr>
          <p:nvPr>
            <p:ph type="sldNum" sz="quarter" idx="10"/>
          </p:nvPr>
        </p:nvSpPr>
        <p:spPr/>
        <p:txBody>
          <a:bodyPr/>
          <a:lstStyle/>
          <a:p>
            <a:fld id="{473A90D8-6082-412C-99E2-C3461BEF05C4}" type="slidenum">
              <a:rPr lang="zh-TW" altLang="en-US" smtClean="0"/>
              <a:pPr/>
              <a:t>30</a:t>
            </a:fld>
            <a:endParaRPr lang="zh-TW" altLang="en-US"/>
          </a:p>
        </p:txBody>
      </p:sp>
    </p:spTree>
    <p:extLst>
      <p:ext uri="{BB962C8B-B14F-4D97-AF65-F5344CB8AC3E}">
        <p14:creationId xmlns:p14="http://schemas.microsoft.com/office/powerpoint/2010/main" xmlns="" val="4252881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smtClean="0">
                <a:solidFill>
                  <a:schemeClr val="tx1"/>
                </a:solidFill>
                <a:effectLst/>
                <a:latin typeface="+mn-lt"/>
                <a:ea typeface="+mn-ea"/>
                <a:cs typeface="+mn-cs"/>
              </a:rPr>
              <a:t>a</a:t>
            </a:r>
            <a:r>
              <a:rPr lang="en-US" altLang="zh-TW" sz="1200" b="0" i="0" kern="1200" dirty="0" smtClean="0">
                <a:solidFill>
                  <a:schemeClr val="tx1"/>
                </a:solidFill>
                <a:effectLst/>
                <a:latin typeface="+mn-lt"/>
                <a:ea typeface="+mn-ea"/>
                <a:cs typeface="+mn-cs"/>
              </a:rPr>
              <a:t>, Lag-correlation between IOD (in September–November of year 0) and ENSO indices (dashed lines indicate the 95% confidence limit). </a:t>
            </a:r>
          </a:p>
          <a:p>
            <a:r>
              <a:rPr lang="en-US" altLang="zh-TW" sz="1200" b="0" i="0" kern="1200" dirty="0" smtClean="0">
                <a:solidFill>
                  <a:schemeClr val="tx1"/>
                </a:solidFill>
                <a:effectLst/>
                <a:latin typeface="+mn-lt"/>
                <a:ea typeface="+mn-ea"/>
                <a:cs typeface="+mn-cs"/>
              </a:rPr>
              <a:t>Observations and model analyses give insights into the mechanism responsible for the influence of IOD phase on the subsequent year’s ENSO conditions, discussed here for the case of El Niño development. </a:t>
            </a:r>
            <a:r>
              <a:rPr lang="en-US" altLang="zh-TW" sz="1200" b="0" i="0" kern="1200" dirty="0" smtClean="0">
                <a:solidFill>
                  <a:schemeClr val="tx1"/>
                </a:solidFill>
                <a:effectLst/>
                <a:latin typeface="+mn-lt"/>
                <a:ea typeface="+mn-ea"/>
                <a:cs typeface="+mn-cs"/>
                <a:hlinkClick r:id="rId3"/>
              </a:rPr>
              <a:t>Figure 2</a:t>
            </a:r>
            <a:r>
              <a:rPr lang="en-US" altLang="zh-TW" sz="1200" b="0" i="0" kern="1200" dirty="0" smtClean="0">
                <a:solidFill>
                  <a:schemeClr val="tx1"/>
                </a:solidFill>
                <a:effectLst/>
                <a:latin typeface="+mn-lt"/>
                <a:ea typeface="+mn-ea"/>
                <a:cs typeface="+mn-cs"/>
              </a:rPr>
              <a:t> shows the observed Indo-Pacific signature of a negative IOD (the synchronous ENSO influence has been regressed out, see the </a:t>
            </a:r>
            <a:r>
              <a:rPr lang="en-US" altLang="zh-TW" sz="1200" b="0" i="0" kern="1200" dirty="0" smtClean="0">
                <a:solidFill>
                  <a:schemeClr val="tx1"/>
                </a:solidFill>
                <a:effectLst/>
                <a:latin typeface="+mn-lt"/>
                <a:ea typeface="+mn-ea"/>
                <a:cs typeface="+mn-cs"/>
                <a:hlinkClick r:id="rId3"/>
              </a:rPr>
              <a:t>Methods</a:t>
            </a:r>
            <a:r>
              <a:rPr lang="en-US" altLang="zh-TW" sz="1200" b="0" i="0" kern="1200" dirty="0" smtClean="0">
                <a:solidFill>
                  <a:schemeClr val="tx1"/>
                </a:solidFill>
                <a:effectLst/>
                <a:latin typeface="+mn-lt"/>
                <a:ea typeface="+mn-ea"/>
                <a:cs typeface="+mn-cs"/>
              </a:rPr>
              <a:t> section). During a negative IOD, the southeast Indian Ocean experiences a warming peaking in October (</a:t>
            </a:r>
            <a:r>
              <a:rPr lang="en-US" altLang="zh-TW" sz="1200" b="0" i="0" kern="1200" dirty="0" smtClean="0">
                <a:solidFill>
                  <a:schemeClr val="tx1"/>
                </a:solidFill>
                <a:effectLst/>
                <a:latin typeface="+mn-lt"/>
                <a:ea typeface="+mn-ea"/>
                <a:cs typeface="+mn-cs"/>
                <a:hlinkClick r:id="rId3"/>
              </a:rPr>
              <a:t>Fig. 2</a:t>
            </a:r>
            <a:r>
              <a:rPr lang="en-US" altLang="zh-TW" sz="1200" b="0" i="0" kern="1200" dirty="0" smtClean="0">
                <a:solidFill>
                  <a:schemeClr val="tx1"/>
                </a:solidFill>
                <a:effectLst/>
                <a:latin typeface="+mn-lt"/>
                <a:ea typeface="+mn-ea"/>
                <a:cs typeface="+mn-cs"/>
              </a:rPr>
              <a:t>a). At the time of the IOD peak, the western and central Pacific also experiences increased easterly winds (</a:t>
            </a:r>
            <a:r>
              <a:rPr lang="en-US" altLang="zh-TW" sz="1200" b="0" i="0" kern="1200" dirty="0" smtClean="0">
                <a:solidFill>
                  <a:schemeClr val="tx1"/>
                </a:solidFill>
                <a:effectLst/>
                <a:latin typeface="+mn-lt"/>
                <a:ea typeface="+mn-ea"/>
                <a:cs typeface="+mn-cs"/>
                <a:hlinkClick r:id="rId3"/>
              </a:rPr>
              <a:t>Fig. 2</a:t>
            </a:r>
            <a:r>
              <a:rPr lang="en-US" altLang="zh-TW" sz="1200" b="0" i="0" kern="1200" dirty="0" smtClean="0">
                <a:solidFill>
                  <a:schemeClr val="tx1"/>
                </a:solidFill>
                <a:effectLst/>
                <a:latin typeface="+mn-lt"/>
                <a:ea typeface="+mn-ea"/>
                <a:cs typeface="+mn-cs"/>
              </a:rPr>
              <a:t>c). These easterly anomalies </a:t>
            </a:r>
            <a:r>
              <a:rPr lang="en-US" altLang="zh-TW" sz="1200" b="0" i="0" kern="1200" dirty="0" err="1" smtClean="0">
                <a:solidFill>
                  <a:schemeClr val="tx1"/>
                </a:solidFill>
                <a:effectLst/>
                <a:latin typeface="+mn-lt"/>
                <a:ea typeface="+mn-ea"/>
                <a:cs typeface="+mn-cs"/>
              </a:rPr>
              <a:t>favour</a:t>
            </a:r>
            <a:r>
              <a:rPr lang="en-US" altLang="zh-TW" sz="1200" b="0" i="0" kern="1200" dirty="0" smtClean="0">
                <a:solidFill>
                  <a:schemeClr val="tx1"/>
                </a:solidFill>
                <a:effectLst/>
                <a:latin typeface="+mn-lt"/>
                <a:ea typeface="+mn-ea"/>
                <a:cs typeface="+mn-cs"/>
              </a:rPr>
              <a:t> the build-up of warm water</a:t>
            </a:r>
            <a:r>
              <a:rPr lang="en-US" altLang="zh-TW" sz="1200" b="0" i="0" kern="1200" baseline="30000" dirty="0" smtClean="0">
                <a:solidFill>
                  <a:schemeClr val="tx1"/>
                </a:solidFill>
                <a:effectLst/>
                <a:latin typeface="+mn-lt"/>
                <a:ea typeface="+mn-ea"/>
                <a:cs typeface="+mn-cs"/>
                <a:hlinkClick r:id="rId3"/>
              </a:rPr>
              <a:t>11, </a:t>
            </a:r>
            <a:r>
              <a:rPr lang="en-US" altLang="zh-TW" sz="1200" b="0" i="0" kern="1200" baseline="30000" dirty="0" smtClean="0">
                <a:solidFill>
                  <a:schemeClr val="tx1"/>
                </a:solidFill>
                <a:effectLst/>
                <a:latin typeface="+mn-lt"/>
                <a:ea typeface="+mn-ea"/>
                <a:cs typeface="+mn-cs"/>
                <a:hlinkClick r:id="rId3"/>
              </a:rPr>
              <a:t>12, </a:t>
            </a:r>
            <a:r>
              <a:rPr lang="en-US" altLang="zh-TW" sz="1200" b="0" i="0" kern="1200" baseline="30000" dirty="0" smtClean="0">
                <a:solidFill>
                  <a:schemeClr val="tx1"/>
                </a:solidFill>
                <a:effectLst/>
                <a:latin typeface="+mn-lt"/>
                <a:ea typeface="+mn-ea"/>
                <a:cs typeface="+mn-cs"/>
                <a:hlinkClick r:id="rId3"/>
              </a:rPr>
              <a:t>13, </a:t>
            </a:r>
            <a:r>
              <a:rPr lang="en-US" altLang="zh-TW" sz="1200" b="0" i="0" kern="1200" baseline="30000" dirty="0" smtClean="0">
                <a:solidFill>
                  <a:schemeClr val="tx1"/>
                </a:solidFill>
                <a:effectLst/>
                <a:latin typeface="+mn-lt"/>
                <a:ea typeface="+mn-ea"/>
                <a:cs typeface="+mn-cs"/>
                <a:hlinkClick r:id="rId3"/>
              </a:rPr>
              <a:t>16, </a:t>
            </a:r>
            <a:r>
              <a:rPr lang="en-US" altLang="zh-TW" sz="1200" b="0" i="0" kern="1200" baseline="30000" dirty="0" smtClean="0">
                <a:solidFill>
                  <a:schemeClr val="tx1"/>
                </a:solidFill>
                <a:effectLst/>
                <a:latin typeface="+mn-lt"/>
                <a:ea typeface="+mn-ea"/>
                <a:cs typeface="+mn-cs"/>
                <a:hlinkClick r:id="rId3"/>
              </a:rPr>
              <a:t>17</a:t>
            </a:r>
            <a:r>
              <a:rPr lang="en-US" altLang="zh-TW" sz="1200" b="0" i="0" kern="1200" dirty="0" smtClean="0">
                <a:solidFill>
                  <a:schemeClr val="tx1"/>
                </a:solidFill>
                <a:effectLst/>
                <a:latin typeface="+mn-lt"/>
                <a:ea typeface="+mn-ea"/>
                <a:cs typeface="+mn-cs"/>
              </a:rPr>
              <a:t> in the western Pacific (</a:t>
            </a:r>
            <a:r>
              <a:rPr lang="en-US" altLang="zh-TW" sz="1200" b="0" i="0" kern="1200" dirty="0" smtClean="0">
                <a:solidFill>
                  <a:schemeClr val="tx1"/>
                </a:solidFill>
                <a:effectLst/>
                <a:latin typeface="+mn-lt"/>
                <a:ea typeface="+mn-ea"/>
                <a:cs typeface="+mn-cs"/>
                <a:hlinkClick r:id="rId3"/>
              </a:rPr>
              <a:t>Fig. 2</a:t>
            </a:r>
            <a:r>
              <a:rPr lang="en-US" altLang="zh-TW" sz="1200" b="0" i="0" kern="1200" dirty="0" smtClean="0">
                <a:solidFill>
                  <a:schemeClr val="tx1"/>
                </a:solidFill>
                <a:effectLst/>
                <a:latin typeface="+mn-lt"/>
                <a:ea typeface="+mn-ea"/>
                <a:cs typeface="+mn-cs"/>
              </a:rPr>
              <a:t>b), providing an efficient preconditioning for El Niño to develop. After November, the eastern pole of the IOD quickly recedes</a:t>
            </a:r>
            <a:r>
              <a:rPr lang="en-US" altLang="zh-TW" sz="1200" b="0" i="0" kern="1200" baseline="30000" dirty="0" smtClean="0">
                <a:solidFill>
                  <a:schemeClr val="tx1"/>
                </a:solidFill>
                <a:effectLst/>
                <a:latin typeface="+mn-lt"/>
                <a:ea typeface="+mn-ea"/>
                <a:cs typeface="+mn-cs"/>
                <a:hlinkClick r:id="rId3"/>
              </a:rPr>
              <a:t>4</a:t>
            </a:r>
            <a:r>
              <a:rPr lang="en-US" altLang="zh-TW"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hlinkClick r:id="rId3"/>
              </a:rPr>
              <a:t>Fig. 2</a:t>
            </a:r>
            <a:r>
              <a:rPr lang="en-US" altLang="zh-TW" sz="1200" b="0" i="0" kern="1200" dirty="0" smtClean="0">
                <a:solidFill>
                  <a:schemeClr val="tx1"/>
                </a:solidFill>
                <a:effectLst/>
                <a:latin typeface="+mn-lt"/>
                <a:ea typeface="+mn-ea"/>
                <a:cs typeface="+mn-cs"/>
              </a:rPr>
              <a:t>a–c). This induces a quick collapse of the anomalous easterlies in the central Pacific (</a:t>
            </a:r>
            <a:r>
              <a:rPr lang="en-US" altLang="zh-TW" sz="1200" b="0" i="0" kern="1200" dirty="0" smtClean="0">
                <a:solidFill>
                  <a:schemeClr val="tx1"/>
                </a:solidFill>
                <a:effectLst/>
                <a:latin typeface="+mn-lt"/>
                <a:ea typeface="+mn-ea"/>
                <a:cs typeface="+mn-cs"/>
                <a:hlinkClick r:id="rId3"/>
              </a:rPr>
              <a:t>Fig. 2</a:t>
            </a:r>
            <a:r>
              <a:rPr lang="en-US" altLang="zh-TW" sz="1200" b="0" i="0" kern="1200" dirty="0" smtClean="0">
                <a:solidFill>
                  <a:schemeClr val="tx1"/>
                </a:solidFill>
                <a:effectLst/>
                <a:latin typeface="+mn-lt"/>
                <a:ea typeface="+mn-ea"/>
                <a:cs typeface="+mn-cs"/>
              </a:rPr>
              <a:t>c) followed by El Niño development (</a:t>
            </a:r>
            <a:r>
              <a:rPr lang="en-US" altLang="zh-TW" sz="1200" b="0" i="0" kern="1200" dirty="0" smtClean="0">
                <a:solidFill>
                  <a:schemeClr val="tx1"/>
                </a:solidFill>
                <a:effectLst/>
                <a:latin typeface="+mn-lt"/>
                <a:ea typeface="+mn-ea"/>
                <a:cs typeface="+mn-cs"/>
                <a:hlinkClick r:id="rId3"/>
              </a:rPr>
              <a:t>Fig. 2</a:t>
            </a:r>
            <a:r>
              <a:rPr lang="en-US" altLang="zh-TW" sz="1200" b="0" i="0" kern="1200" dirty="0" smtClean="0">
                <a:solidFill>
                  <a:schemeClr val="tx1"/>
                </a:solidFill>
                <a:effectLst/>
                <a:latin typeface="+mn-lt"/>
                <a:ea typeface="+mn-ea"/>
                <a:cs typeface="+mn-cs"/>
              </a:rPr>
              <a:t>a–c).</a:t>
            </a:r>
            <a:endParaRPr lang="zh-TW" altLang="en-US" dirty="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7</a:t>
            </a:fld>
            <a:endParaRPr lang="en-US"/>
          </a:p>
        </p:txBody>
      </p:sp>
    </p:spTree>
    <p:extLst>
      <p:ext uri="{BB962C8B-B14F-4D97-AF65-F5344CB8AC3E}">
        <p14:creationId xmlns:p14="http://schemas.microsoft.com/office/powerpoint/2010/main" xmlns="" val="1940111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南極繞極環流和全球聖嬰波動路徑示意圖，線條為海平面氣壓距平相位速度流線圖，灰色粗線條為主要路徑。</a:t>
            </a:r>
            <a:r>
              <a:rPr lang="en-US" altLang="zh-TW" sz="1200" kern="1200" dirty="0" smtClean="0">
                <a:solidFill>
                  <a:schemeClr val="tx1"/>
                </a:solidFill>
                <a:effectLst/>
                <a:latin typeface="+mn-lt"/>
                <a:ea typeface="+mn-ea"/>
                <a:cs typeface="+mn-cs"/>
              </a:rPr>
              <a:t>(a)1968</a:t>
            </a:r>
            <a:r>
              <a:rPr lang="zh-TW" altLang="zh-TW" sz="1200" kern="1200" dirty="0" smtClean="0">
                <a:solidFill>
                  <a:schemeClr val="tx1"/>
                </a:solidFill>
                <a:effectLst/>
                <a:latin typeface="+mn-lt"/>
                <a:ea typeface="+mn-ea"/>
                <a:cs typeface="+mn-cs"/>
              </a:rPr>
              <a:t>到</a:t>
            </a:r>
            <a:r>
              <a:rPr lang="en-US" altLang="zh-TW" sz="1200" kern="1200" dirty="0" smtClean="0">
                <a:solidFill>
                  <a:schemeClr val="tx1"/>
                </a:solidFill>
                <a:effectLst/>
                <a:latin typeface="+mn-lt"/>
                <a:ea typeface="+mn-ea"/>
                <a:cs typeface="+mn-cs"/>
              </a:rPr>
              <a:t>1977</a:t>
            </a:r>
            <a:r>
              <a:rPr lang="zh-TW" altLang="zh-TW" sz="1200" kern="1200" dirty="0" smtClean="0">
                <a:solidFill>
                  <a:schemeClr val="tx1"/>
                </a:solidFill>
                <a:effectLst/>
                <a:latin typeface="+mn-lt"/>
                <a:ea typeface="+mn-ea"/>
                <a:cs typeface="+mn-cs"/>
              </a:rPr>
              <a:t>年平均，代表</a:t>
            </a:r>
            <a:r>
              <a:rPr lang="en-US" altLang="zh-TW" sz="1200" kern="1200" dirty="0" smtClean="0">
                <a:solidFill>
                  <a:schemeClr val="tx1"/>
                </a:solidFill>
                <a:effectLst/>
                <a:latin typeface="+mn-lt"/>
                <a:ea typeface="+mn-ea"/>
                <a:cs typeface="+mn-cs"/>
              </a:rPr>
              <a:t>1977</a:t>
            </a:r>
            <a:r>
              <a:rPr lang="zh-TW" altLang="zh-TW" sz="1200" kern="1200" dirty="0" smtClean="0">
                <a:solidFill>
                  <a:schemeClr val="tx1"/>
                </a:solidFill>
                <a:effectLst/>
                <a:latin typeface="+mn-lt"/>
                <a:ea typeface="+mn-ea"/>
                <a:cs typeface="+mn-cs"/>
              </a:rPr>
              <a:t>年前的情況</a:t>
            </a:r>
            <a:r>
              <a:rPr lang="en-US" altLang="zh-TW" sz="1200" kern="1200" dirty="0" smtClean="0">
                <a:solidFill>
                  <a:schemeClr val="tx1"/>
                </a:solidFill>
                <a:effectLst/>
                <a:latin typeface="+mn-lt"/>
                <a:ea typeface="+mn-ea"/>
                <a:cs typeface="+mn-cs"/>
              </a:rPr>
              <a:t>(b)1980</a:t>
            </a:r>
            <a:r>
              <a:rPr lang="zh-TW" altLang="zh-TW" sz="1200" kern="1200" dirty="0" smtClean="0">
                <a:solidFill>
                  <a:schemeClr val="tx1"/>
                </a:solidFill>
                <a:effectLst/>
                <a:latin typeface="+mn-lt"/>
                <a:ea typeface="+mn-ea"/>
                <a:cs typeface="+mn-cs"/>
              </a:rPr>
              <a:t>到</a:t>
            </a:r>
            <a:r>
              <a:rPr lang="en-US" altLang="zh-TW" sz="1200" kern="1200" dirty="0" smtClean="0">
                <a:solidFill>
                  <a:schemeClr val="tx1"/>
                </a:solidFill>
                <a:effectLst/>
                <a:latin typeface="+mn-lt"/>
                <a:ea typeface="+mn-ea"/>
                <a:cs typeface="+mn-cs"/>
              </a:rPr>
              <a:t>1989</a:t>
            </a:r>
            <a:r>
              <a:rPr lang="zh-TW" altLang="zh-TW" sz="1200" kern="1200" dirty="0" smtClean="0">
                <a:solidFill>
                  <a:schemeClr val="tx1"/>
                </a:solidFill>
                <a:effectLst/>
                <a:latin typeface="+mn-lt"/>
                <a:ea typeface="+mn-ea"/>
                <a:cs typeface="+mn-cs"/>
              </a:rPr>
              <a:t>年平均，代表</a:t>
            </a:r>
            <a:r>
              <a:rPr lang="en-US" altLang="zh-TW" sz="1200" kern="1200" dirty="0" smtClean="0">
                <a:solidFill>
                  <a:schemeClr val="tx1"/>
                </a:solidFill>
                <a:effectLst/>
                <a:latin typeface="+mn-lt"/>
                <a:ea typeface="+mn-ea"/>
                <a:cs typeface="+mn-cs"/>
              </a:rPr>
              <a:t>1977</a:t>
            </a:r>
            <a:r>
              <a:rPr lang="zh-TW" altLang="zh-TW" sz="1200" kern="1200" dirty="0" smtClean="0">
                <a:solidFill>
                  <a:schemeClr val="tx1"/>
                </a:solidFill>
                <a:effectLst/>
                <a:latin typeface="+mn-lt"/>
                <a:ea typeface="+mn-ea"/>
                <a:cs typeface="+mn-cs"/>
              </a:rPr>
              <a:t>年後的情況。</a:t>
            </a:r>
            <a:r>
              <a:rPr lang="en-US" altLang="zh-TW" sz="1200" kern="1200" dirty="0" smtClean="0">
                <a:solidFill>
                  <a:schemeClr val="tx1"/>
                </a:solidFill>
                <a:effectLst/>
                <a:latin typeface="+mn-lt"/>
                <a:ea typeface="+mn-ea"/>
                <a:cs typeface="+mn-cs"/>
              </a:rPr>
              <a:t>(White and </a:t>
            </a:r>
            <a:r>
              <a:rPr lang="en-US" altLang="zh-TW" sz="1200" kern="1200" dirty="0" err="1" smtClean="0">
                <a:solidFill>
                  <a:schemeClr val="tx1"/>
                </a:solidFill>
                <a:effectLst/>
                <a:latin typeface="+mn-lt"/>
                <a:ea typeface="+mn-ea"/>
                <a:cs typeface="+mn-cs"/>
              </a:rPr>
              <a:t>Annis</a:t>
            </a:r>
            <a:r>
              <a:rPr lang="en-US" altLang="zh-TW" sz="1200" kern="1200" dirty="0" smtClean="0">
                <a:solidFill>
                  <a:schemeClr val="tx1"/>
                </a:solidFill>
                <a:effectLst/>
                <a:latin typeface="+mn-lt"/>
                <a:ea typeface="+mn-ea"/>
                <a:cs typeface="+mn-cs"/>
              </a:rPr>
              <a:t>, 2004)</a:t>
            </a:r>
            <a:r>
              <a:rPr lang="zh-TW" altLang="zh-TW" sz="1200" kern="1200" dirty="0" smtClean="0">
                <a:solidFill>
                  <a:schemeClr val="tx1"/>
                </a:solidFill>
                <a:effectLst/>
                <a:latin typeface="+mn-lt"/>
                <a:ea typeface="+mn-ea"/>
                <a:cs typeface="+mn-cs"/>
              </a:rPr>
              <a:t>。</a:t>
            </a:r>
          </a:p>
          <a:p>
            <a:endParaRPr lang="zh-TW" altLang="en-US" dirty="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31</a:t>
            </a:fld>
            <a:endParaRPr lang="en-US"/>
          </a:p>
        </p:txBody>
      </p:sp>
    </p:spTree>
    <p:extLst>
      <p:ext uri="{BB962C8B-B14F-4D97-AF65-F5344CB8AC3E}">
        <p14:creationId xmlns:p14="http://schemas.microsoft.com/office/powerpoint/2010/main" xmlns="" val="1997649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fld id="{A1974853-416C-4564-9842-BCD1FD49D991}" type="slidenum">
              <a:rPr lang="en-US" altLang="zh-TW" sz="1200"/>
              <a:pPr algn="r" eaLnBrk="1" hangingPunct="1"/>
              <a:t>33</a:t>
            </a:fld>
            <a:endParaRPr lang="en-US" altLang="zh-TW" sz="120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fld id="{689B2F82-C08C-447F-9BE1-752DB0CE35A9}" type="slidenum">
              <a:rPr lang="en-US" altLang="zh-TW" sz="1200"/>
              <a:pPr algn="r" eaLnBrk="1" hangingPunct="1"/>
              <a:t>34</a:t>
            </a:fld>
            <a:endParaRPr lang="en-US" altLang="zh-TW"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4463" y="8685878"/>
            <a:ext cx="2972004" cy="456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nchor="b"/>
          <a:lstStyle>
            <a:lvl1pPr defTabSz="990600" eaLnBrk="0" hangingPunct="0">
              <a:defRPr kumimoji="1">
                <a:solidFill>
                  <a:schemeClr val="tx1"/>
                </a:solidFill>
                <a:latin typeface="Arial" charset="0"/>
                <a:ea typeface="新細明體" pitchFamily="18" charset="-120"/>
              </a:defRPr>
            </a:lvl1pPr>
            <a:lvl2pPr marL="804863" indent="-309563" defTabSz="990600" eaLnBrk="0" hangingPunct="0">
              <a:defRPr kumimoji="1">
                <a:solidFill>
                  <a:schemeClr val="tx1"/>
                </a:solidFill>
                <a:latin typeface="Arial" charset="0"/>
                <a:ea typeface="新細明體" pitchFamily="18" charset="-120"/>
              </a:defRPr>
            </a:lvl2pPr>
            <a:lvl3pPr marL="1238250" indent="-247650" defTabSz="990600" eaLnBrk="0" hangingPunct="0">
              <a:defRPr kumimoji="1">
                <a:solidFill>
                  <a:schemeClr val="tx1"/>
                </a:solidFill>
                <a:latin typeface="Arial" charset="0"/>
                <a:ea typeface="新細明體" pitchFamily="18" charset="-120"/>
              </a:defRPr>
            </a:lvl3pPr>
            <a:lvl4pPr marL="1733550" indent="-247650" defTabSz="990600" eaLnBrk="0" hangingPunct="0">
              <a:defRPr kumimoji="1">
                <a:solidFill>
                  <a:schemeClr val="tx1"/>
                </a:solidFill>
                <a:latin typeface="Arial" charset="0"/>
                <a:ea typeface="新細明體" pitchFamily="18" charset="-120"/>
              </a:defRPr>
            </a:lvl4pPr>
            <a:lvl5pPr marL="2228850" indent="-247650" defTabSz="990600" eaLnBrk="0" hangingPunct="0">
              <a:defRPr kumimoji="1">
                <a:solidFill>
                  <a:schemeClr val="tx1"/>
                </a:solidFill>
                <a:latin typeface="Arial" charset="0"/>
                <a:ea typeface="新細明體" pitchFamily="18" charset="-120"/>
              </a:defRPr>
            </a:lvl5pPr>
            <a:lvl6pPr marL="2686050" indent="-247650" defTabSz="990600" eaLnBrk="0" fontAlgn="base" hangingPunct="0">
              <a:spcBef>
                <a:spcPct val="0"/>
              </a:spcBef>
              <a:spcAft>
                <a:spcPct val="0"/>
              </a:spcAft>
              <a:defRPr kumimoji="1">
                <a:solidFill>
                  <a:schemeClr val="tx1"/>
                </a:solidFill>
                <a:latin typeface="Arial" charset="0"/>
                <a:ea typeface="新細明體" pitchFamily="18" charset="-120"/>
              </a:defRPr>
            </a:lvl6pPr>
            <a:lvl7pPr marL="3143250" indent="-247650" defTabSz="990600" eaLnBrk="0" fontAlgn="base" hangingPunct="0">
              <a:spcBef>
                <a:spcPct val="0"/>
              </a:spcBef>
              <a:spcAft>
                <a:spcPct val="0"/>
              </a:spcAft>
              <a:defRPr kumimoji="1">
                <a:solidFill>
                  <a:schemeClr val="tx1"/>
                </a:solidFill>
                <a:latin typeface="Arial" charset="0"/>
                <a:ea typeface="新細明體" pitchFamily="18" charset="-120"/>
              </a:defRPr>
            </a:lvl7pPr>
            <a:lvl8pPr marL="3600450" indent="-247650" defTabSz="990600" eaLnBrk="0" fontAlgn="base" hangingPunct="0">
              <a:spcBef>
                <a:spcPct val="0"/>
              </a:spcBef>
              <a:spcAft>
                <a:spcPct val="0"/>
              </a:spcAft>
              <a:defRPr kumimoji="1">
                <a:solidFill>
                  <a:schemeClr val="tx1"/>
                </a:solidFill>
                <a:latin typeface="Arial" charset="0"/>
                <a:ea typeface="新細明體" pitchFamily="18" charset="-120"/>
              </a:defRPr>
            </a:lvl8pPr>
            <a:lvl9pPr marL="4057650" indent="-247650" defTabSz="990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fld id="{AF75F4DE-7224-4404-9DD4-3549E5F5D57B}" type="slidenum">
              <a:rPr lang="en-US" altLang="zh-TW" sz="1200"/>
              <a:pPr algn="r" eaLnBrk="1" hangingPunct="1"/>
              <a:t>8</a:t>
            </a:fld>
            <a:endParaRPr lang="en-US" altLang="zh-TW" sz="1200"/>
          </a:p>
        </p:txBody>
      </p:sp>
      <p:sp>
        <p:nvSpPr>
          <p:cNvPr id="162819" name="Rectangle 7"/>
          <p:cNvSpPr txBox="1">
            <a:spLocks noGrp="1" noChangeArrowheads="1"/>
          </p:cNvSpPr>
          <p:nvPr/>
        </p:nvSpPr>
        <p:spPr bwMode="auto">
          <a:xfrm>
            <a:off x="3885996" y="8687297"/>
            <a:ext cx="2972004" cy="456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1" tIns="45716" rIns="91431" bIns="45716" anchor="b"/>
          <a:lstStyle>
            <a:lvl1pPr defTabSz="990600" eaLnBrk="0" hangingPunct="0">
              <a:defRPr kumimoji="1">
                <a:solidFill>
                  <a:schemeClr val="tx1"/>
                </a:solidFill>
                <a:latin typeface="Arial" charset="0"/>
                <a:ea typeface="新細明體" pitchFamily="18" charset="-120"/>
              </a:defRPr>
            </a:lvl1pPr>
            <a:lvl2pPr marL="804863" indent="-309563" defTabSz="990600" eaLnBrk="0" hangingPunct="0">
              <a:defRPr kumimoji="1">
                <a:solidFill>
                  <a:schemeClr val="tx1"/>
                </a:solidFill>
                <a:latin typeface="Arial" charset="0"/>
                <a:ea typeface="新細明體" pitchFamily="18" charset="-120"/>
              </a:defRPr>
            </a:lvl2pPr>
            <a:lvl3pPr marL="1238250" indent="-247650" defTabSz="990600" eaLnBrk="0" hangingPunct="0">
              <a:defRPr kumimoji="1">
                <a:solidFill>
                  <a:schemeClr val="tx1"/>
                </a:solidFill>
                <a:latin typeface="Arial" charset="0"/>
                <a:ea typeface="新細明體" pitchFamily="18" charset="-120"/>
              </a:defRPr>
            </a:lvl3pPr>
            <a:lvl4pPr marL="1733550" indent="-247650" defTabSz="990600" eaLnBrk="0" hangingPunct="0">
              <a:defRPr kumimoji="1">
                <a:solidFill>
                  <a:schemeClr val="tx1"/>
                </a:solidFill>
                <a:latin typeface="Arial" charset="0"/>
                <a:ea typeface="新細明體" pitchFamily="18" charset="-120"/>
              </a:defRPr>
            </a:lvl4pPr>
            <a:lvl5pPr marL="2228850" indent="-247650" defTabSz="990600" eaLnBrk="0" hangingPunct="0">
              <a:defRPr kumimoji="1">
                <a:solidFill>
                  <a:schemeClr val="tx1"/>
                </a:solidFill>
                <a:latin typeface="Arial" charset="0"/>
                <a:ea typeface="新細明體" pitchFamily="18" charset="-120"/>
              </a:defRPr>
            </a:lvl5pPr>
            <a:lvl6pPr marL="2686050" indent="-247650" defTabSz="990600" eaLnBrk="0" fontAlgn="base" hangingPunct="0">
              <a:spcBef>
                <a:spcPct val="0"/>
              </a:spcBef>
              <a:spcAft>
                <a:spcPct val="0"/>
              </a:spcAft>
              <a:defRPr kumimoji="1">
                <a:solidFill>
                  <a:schemeClr val="tx1"/>
                </a:solidFill>
                <a:latin typeface="Arial" charset="0"/>
                <a:ea typeface="新細明體" pitchFamily="18" charset="-120"/>
              </a:defRPr>
            </a:lvl6pPr>
            <a:lvl7pPr marL="3143250" indent="-247650" defTabSz="990600" eaLnBrk="0" fontAlgn="base" hangingPunct="0">
              <a:spcBef>
                <a:spcPct val="0"/>
              </a:spcBef>
              <a:spcAft>
                <a:spcPct val="0"/>
              </a:spcAft>
              <a:defRPr kumimoji="1">
                <a:solidFill>
                  <a:schemeClr val="tx1"/>
                </a:solidFill>
                <a:latin typeface="Arial" charset="0"/>
                <a:ea typeface="新細明體" pitchFamily="18" charset="-120"/>
              </a:defRPr>
            </a:lvl7pPr>
            <a:lvl8pPr marL="3600450" indent="-247650" defTabSz="990600" eaLnBrk="0" fontAlgn="base" hangingPunct="0">
              <a:spcBef>
                <a:spcPct val="0"/>
              </a:spcBef>
              <a:spcAft>
                <a:spcPct val="0"/>
              </a:spcAft>
              <a:defRPr kumimoji="1">
                <a:solidFill>
                  <a:schemeClr val="tx1"/>
                </a:solidFill>
                <a:latin typeface="Arial" charset="0"/>
                <a:ea typeface="新細明體" pitchFamily="18" charset="-120"/>
              </a:defRPr>
            </a:lvl8pPr>
            <a:lvl9pPr marL="4057650" indent="-247650" defTabSz="990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fld id="{BC11F40C-F680-4846-8D07-2B4B495E5066}" type="slidenum">
              <a:rPr lang="ja-JP" altLang="en-US" sz="1200">
                <a:latin typeface="Helvetica" pitchFamily="34" charset="0"/>
                <a:ea typeface="Osaka" pitchFamily="1" charset="-128"/>
              </a:rPr>
              <a:pPr algn="r" eaLnBrk="1" hangingPunct="1"/>
              <a:t>8</a:t>
            </a:fld>
            <a:endParaRPr lang="en-US" altLang="ja-JP" sz="1200">
              <a:latin typeface="Helvetica" pitchFamily="34" charset="0"/>
              <a:ea typeface="Osaka" pitchFamily="1" charset="-128"/>
            </a:endParaRPr>
          </a:p>
        </p:txBody>
      </p:sp>
      <p:sp>
        <p:nvSpPr>
          <p:cNvPr id="162820" name="Rectangle 2"/>
          <p:cNvSpPr>
            <a:spLocks noGrp="1" noRot="1" noChangeAspect="1" noChangeArrowheads="1" noTextEdit="1"/>
          </p:cNvSpPr>
          <p:nvPr>
            <p:ph type="sldImg"/>
          </p:nvPr>
        </p:nvSpPr>
        <p:spPr>
          <a:xfrm>
            <a:off x="1143000" y="685800"/>
            <a:ext cx="4572000" cy="3429000"/>
          </a:xfrm>
          <a:ln/>
        </p:spPr>
      </p:sp>
      <p:sp>
        <p:nvSpPr>
          <p:cNvPr id="162821" name="Rectangle 3"/>
          <p:cNvSpPr>
            <a:spLocks noGrp="1" noChangeArrowheads="1"/>
          </p:cNvSpPr>
          <p:nvPr>
            <p:ph type="body" idx="1"/>
          </p:nvPr>
        </p:nvSpPr>
        <p:spPr>
          <a:xfrm>
            <a:off x="913991" y="4342939"/>
            <a:ext cx="5030018" cy="4114587"/>
          </a:xfrm>
        </p:spPr>
        <p:txBody>
          <a:bodyPr lIns="91431" tIns="45716" rIns="91431" bIns="45716"/>
          <a:lstStyle/>
          <a:p>
            <a:pPr eaLnBrk="1" hangingPunct="1"/>
            <a:r>
              <a:rPr lang="en-US" altLang="zh-TW" dirty="0" smtClean="0"/>
              <a:t>The eel</a:t>
            </a:r>
            <a:r>
              <a:rPr lang="en-US" altLang="zh-TW" baseline="0" dirty="0" smtClean="0"/>
              <a:t> loop is not complete. Where the eel eggs come from?</a:t>
            </a:r>
            <a:endParaRPr lang="zh-TW" altLang="zh-TW"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a:t>
            </a:r>
            <a:endParaRPr lang="zh-TW" altLang="en-US" dirty="0"/>
          </a:p>
        </p:txBody>
      </p:sp>
      <p:sp>
        <p:nvSpPr>
          <p:cNvPr id="4" name="投影片編號版面配置區 3"/>
          <p:cNvSpPr>
            <a:spLocks noGrp="1"/>
          </p:cNvSpPr>
          <p:nvPr>
            <p:ph type="sldNum" sz="quarter" idx="10"/>
          </p:nvPr>
        </p:nvSpPr>
        <p:spPr/>
        <p:txBody>
          <a:bodyPr/>
          <a:lstStyle/>
          <a:p>
            <a:pPr>
              <a:defRPr/>
            </a:pPr>
            <a:fld id="{654D3DE7-6336-493B-A306-45D5E1752DE6}" type="slidenum">
              <a:rPr lang="zh-TW" altLang="en-US" smtClean="0"/>
              <a:pPr>
                <a:defRPr/>
              </a:pPr>
              <a:t>10</a:t>
            </a:fld>
            <a:endParaRPr lang="en-US" altLang="zh-TW"/>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sz="1200" kern="1200" baseline="0" dirty="0" smtClean="0">
                <a:solidFill>
                  <a:schemeClr val="tx1"/>
                </a:solidFill>
                <a:latin typeface="+mn-lt"/>
                <a:ea typeface="+mn-ea"/>
                <a:cs typeface="+mn-cs"/>
              </a:rPr>
              <a:t>the </a:t>
            </a:r>
            <a:r>
              <a:rPr lang="en-US" altLang="zh-TW" sz="1200" i="1" kern="1200" baseline="0" dirty="0" smtClean="0">
                <a:solidFill>
                  <a:schemeClr val="tx1"/>
                </a:solidFill>
                <a:latin typeface="+mn-lt"/>
                <a:ea typeface="+mn-ea"/>
                <a:cs typeface="+mn-cs"/>
              </a:rPr>
              <a:t>Seasonal </a:t>
            </a:r>
            <a:r>
              <a:rPr lang="en-US" altLang="zh-TW" sz="1200" i="1" kern="1200" baseline="0" dirty="0" err="1" smtClean="0">
                <a:solidFill>
                  <a:schemeClr val="tx1"/>
                </a:solidFill>
                <a:latin typeface="+mn-lt"/>
                <a:ea typeface="+mn-ea"/>
                <a:cs typeface="+mn-cs"/>
              </a:rPr>
              <a:t>Footprinting</a:t>
            </a:r>
            <a:r>
              <a:rPr lang="en-US" altLang="zh-TW" sz="1200" i="1" kern="1200" baseline="0" dirty="0" smtClean="0">
                <a:solidFill>
                  <a:schemeClr val="tx1"/>
                </a:solidFill>
                <a:latin typeface="+mn-lt"/>
                <a:ea typeface="+mn-ea"/>
                <a:cs typeface="+mn-cs"/>
              </a:rPr>
              <a:t> Mechanism: </a:t>
            </a:r>
            <a:r>
              <a:rPr lang="en-US" altLang="zh-TW" sz="1200" kern="1200" baseline="0" dirty="0" smtClean="0">
                <a:solidFill>
                  <a:schemeClr val="tx1"/>
                </a:solidFill>
                <a:latin typeface="+mn-lt"/>
                <a:ea typeface="+mn-ea"/>
                <a:cs typeface="+mn-cs"/>
              </a:rPr>
              <a:t>boreal winter-time variability in the NPO drives warm SST anomalies in the North Pacific that</a:t>
            </a:r>
          </a:p>
          <a:p>
            <a:r>
              <a:rPr lang="en-US" altLang="zh-TW" sz="1200" kern="1200" baseline="0" dirty="0" smtClean="0">
                <a:solidFill>
                  <a:schemeClr val="tx1"/>
                </a:solidFill>
                <a:latin typeface="+mn-lt"/>
                <a:ea typeface="+mn-ea"/>
                <a:cs typeface="+mn-cs"/>
              </a:rPr>
              <a:t>propagate into the central tropical Pacific by end of spring/summer through the</a:t>
            </a:r>
          </a:p>
          <a:p>
            <a:r>
              <a:rPr lang="en-US" altLang="zh-TW" sz="1200" kern="1200" baseline="0" dirty="0" smtClean="0">
                <a:solidFill>
                  <a:schemeClr val="tx1"/>
                </a:solidFill>
                <a:latin typeface="+mn-lt"/>
                <a:ea typeface="+mn-ea"/>
                <a:cs typeface="+mn-cs"/>
              </a:rPr>
              <a:t>wind/evaporation/SST (WES) feedback.</a:t>
            </a:r>
            <a:endParaRPr lang="zh-TW" altLang="en-US" dirty="0"/>
          </a:p>
        </p:txBody>
      </p:sp>
      <p:sp>
        <p:nvSpPr>
          <p:cNvPr id="4" name="投影片編號版面配置區 3"/>
          <p:cNvSpPr>
            <a:spLocks noGrp="1"/>
          </p:cNvSpPr>
          <p:nvPr>
            <p:ph type="sldNum" sz="quarter" idx="10"/>
          </p:nvPr>
        </p:nvSpPr>
        <p:spPr/>
        <p:txBody>
          <a:bodyPr/>
          <a:lstStyle/>
          <a:p>
            <a:fld id="{76D4B9E4-F374-4EFC-8A51-A28D406D773E}" type="slidenum">
              <a:rPr lang="zh-TW" altLang="en-US" smtClean="0"/>
              <a:pPr/>
              <a:t>11</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514350" indent="-514350">
              <a:buFont typeface="+mj-lt"/>
              <a:buAutoNum type="arabicParenR"/>
            </a:pPr>
            <a:r>
              <a:rPr lang="en-US" altLang="zh-TW" sz="1200" dirty="0" smtClean="0">
                <a:sym typeface="Wingdings" pitchFamily="2" charset="2"/>
              </a:rPr>
              <a:t>The dynamic process linking CPWNPO (atmosphere), or CPWNPGO (ocean), is unsure in the Western North Pacific. </a:t>
            </a:r>
          </a:p>
          <a:p>
            <a:pPr marL="514350" indent="-514350">
              <a:buFont typeface="+mj-lt"/>
              <a:buAutoNum type="arabicParenR"/>
            </a:pPr>
            <a:r>
              <a:rPr lang="en-US" altLang="zh-TW" sz="1200" dirty="0" smtClean="0">
                <a:sym typeface="Wingdings" pitchFamily="2" charset="2"/>
              </a:rPr>
              <a:t>Our hypothesis is that, the process from “CPW South China Sea (or Tropical Warm Pool)NPGO (or NPO) ” should play an important role in the </a:t>
            </a:r>
            <a:r>
              <a:rPr lang="en-US" altLang="zh-TW" sz="1200" dirty="0" smtClean="0"/>
              <a:t>Pacific Climate Variability also.</a:t>
            </a:r>
          </a:p>
          <a:p>
            <a:pPr marL="514350" indent="-514350">
              <a:buFont typeface="+mj-lt"/>
              <a:buAutoNum type="arabicParenR"/>
            </a:pPr>
            <a:r>
              <a:rPr lang="en-US" altLang="zh-TW" sz="1200" dirty="0" smtClean="0"/>
              <a:t>A major Key: To find the ENSO precursor.</a:t>
            </a:r>
          </a:p>
        </p:txBody>
      </p:sp>
      <p:sp>
        <p:nvSpPr>
          <p:cNvPr id="4" name="投影片編號版面配置區 3"/>
          <p:cNvSpPr>
            <a:spLocks noGrp="1"/>
          </p:cNvSpPr>
          <p:nvPr>
            <p:ph type="sldNum" sz="quarter" idx="10"/>
          </p:nvPr>
        </p:nvSpPr>
        <p:spPr/>
        <p:txBody>
          <a:bodyPr/>
          <a:lstStyle/>
          <a:p>
            <a:fld id="{76D4B9E4-F374-4EFC-8A51-A28D406D773E}" type="slidenum">
              <a:rPr lang="zh-TW" altLang="en-US" smtClean="0"/>
              <a:pPr/>
              <a:t>12</a:t>
            </a:fld>
            <a:endParaRPr lang="zh-TW" altLang="en-US"/>
          </a:p>
        </p:txBody>
      </p:sp>
    </p:spTree>
    <p:extLst>
      <p:ext uri="{BB962C8B-B14F-4D97-AF65-F5344CB8AC3E}">
        <p14:creationId xmlns:p14="http://schemas.microsoft.com/office/powerpoint/2010/main" xmlns="" val="2598800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Two type of ENSO</a:t>
            </a:r>
          </a:p>
          <a:p>
            <a:endParaRPr lang="zh-TW" altLang="en-US" dirty="0"/>
          </a:p>
        </p:txBody>
      </p:sp>
      <p:sp>
        <p:nvSpPr>
          <p:cNvPr id="4" name="投影片編號版面配置區 3"/>
          <p:cNvSpPr>
            <a:spLocks noGrp="1"/>
          </p:cNvSpPr>
          <p:nvPr>
            <p:ph type="sldNum" sz="quarter" idx="10"/>
          </p:nvPr>
        </p:nvSpPr>
        <p:spPr/>
        <p:txBody>
          <a:bodyPr/>
          <a:lstStyle/>
          <a:p>
            <a:fld id="{76D4B9E4-F374-4EFC-8A51-A28D406D773E}" type="slidenum">
              <a:rPr lang="zh-TW" altLang="en-US" smtClean="0"/>
              <a:pPr/>
              <a:t>13</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圖</a:t>
            </a:r>
            <a:r>
              <a:rPr lang="en-US" altLang="zh-TW" sz="1200" kern="1200" dirty="0" smtClean="0">
                <a:solidFill>
                  <a:schemeClr val="tx1"/>
                </a:solidFill>
                <a:effectLst/>
                <a:latin typeface="+mn-lt"/>
                <a:ea typeface="+mn-ea"/>
                <a:cs typeface="+mn-cs"/>
              </a:rPr>
              <a:t>5.10 (a)</a:t>
            </a:r>
            <a:r>
              <a:rPr lang="zh-TW" altLang="zh-TW" sz="1200" kern="1200" dirty="0" smtClean="0">
                <a:solidFill>
                  <a:schemeClr val="tx1"/>
                </a:solidFill>
                <a:effectLst/>
                <a:latin typeface="+mn-lt"/>
                <a:ea typeface="+mn-ea"/>
                <a:cs typeface="+mn-cs"/>
              </a:rPr>
              <a:t>在北半球冬季時，北太平洋震盪</a:t>
            </a:r>
            <a:r>
              <a:rPr lang="en-US" altLang="zh-TW" sz="1200" kern="1200" dirty="0" smtClean="0">
                <a:solidFill>
                  <a:schemeClr val="tx1"/>
                </a:solidFill>
                <a:effectLst/>
                <a:latin typeface="+mn-lt"/>
                <a:ea typeface="+mn-ea"/>
                <a:cs typeface="+mn-cs"/>
              </a:rPr>
              <a:t>(NPO)</a:t>
            </a:r>
            <a:r>
              <a:rPr lang="zh-TW" altLang="zh-TW" sz="1200" kern="1200" dirty="0" smtClean="0">
                <a:solidFill>
                  <a:schemeClr val="tx1"/>
                </a:solidFill>
                <a:effectLst/>
                <a:latin typeface="+mn-lt"/>
                <a:ea typeface="+mn-ea"/>
                <a:cs typeface="+mn-cs"/>
              </a:rPr>
              <a:t>使北太平洋具氣旋式環流風場，加強阿留申低壓和中緯度的西風，改變太平洋的海溫分布，使北太平洋海表面溫度場西冷東暖，東邊較暖的海表面溫度南端會因為異常的西南風減少此區表面淨熱通量，使此區海溫增加</a:t>
            </a:r>
            <a:r>
              <a:rPr lang="en-US" altLang="zh-TW" sz="1200" kern="1200" dirty="0" smtClean="0">
                <a:solidFill>
                  <a:schemeClr val="tx1"/>
                </a:solidFill>
                <a:effectLst/>
                <a:latin typeface="+mn-lt"/>
                <a:ea typeface="+mn-ea"/>
                <a:cs typeface="+mn-cs"/>
              </a:rPr>
              <a:t>(b)</a:t>
            </a:r>
            <a:r>
              <a:rPr lang="zh-TW" altLang="zh-TW" sz="1200" kern="1200" dirty="0" smtClean="0">
                <a:solidFill>
                  <a:schemeClr val="tx1"/>
                </a:solidFill>
                <a:effectLst/>
                <a:latin typeface="+mn-lt"/>
                <a:ea typeface="+mn-ea"/>
                <a:cs typeface="+mn-cs"/>
              </a:rPr>
              <a:t>在接下來的春夏，暖海溫距平延伸至更低緯地區，透過</a:t>
            </a:r>
            <a:r>
              <a:rPr lang="en-US" altLang="zh-TW" sz="1200" kern="1200" dirty="0" err="1" smtClean="0">
                <a:solidFill>
                  <a:schemeClr val="tx1"/>
                </a:solidFill>
                <a:effectLst/>
                <a:latin typeface="+mn-lt"/>
                <a:ea typeface="+mn-ea"/>
                <a:cs typeface="+mn-cs"/>
              </a:rPr>
              <a:t>Bjerknes’s</a:t>
            </a:r>
            <a:r>
              <a:rPr lang="en-US" altLang="zh-TW" sz="1200" kern="1200" dirty="0" smtClean="0">
                <a:solidFill>
                  <a:schemeClr val="tx1"/>
                </a:solidFill>
                <a:effectLst/>
                <a:latin typeface="+mn-lt"/>
                <a:ea typeface="+mn-ea"/>
                <a:cs typeface="+mn-cs"/>
              </a:rPr>
              <a:t> feedback</a:t>
            </a:r>
            <a:r>
              <a:rPr lang="zh-TW" altLang="zh-TW" sz="1200" kern="1200" dirty="0" smtClean="0">
                <a:solidFill>
                  <a:schemeClr val="tx1"/>
                </a:solidFill>
                <a:effectLst/>
                <a:latin typeface="+mn-lt"/>
                <a:ea typeface="+mn-ea"/>
                <a:cs typeface="+mn-cs"/>
              </a:rPr>
              <a:t>，使赤道地區海溫更暖。</a:t>
            </a:r>
            <a:r>
              <a:rPr lang="en-US" altLang="zh-TW" sz="1200" kern="1200" dirty="0" smtClean="0">
                <a:solidFill>
                  <a:schemeClr val="tx1"/>
                </a:solidFill>
                <a:effectLst/>
                <a:latin typeface="+mn-lt"/>
                <a:ea typeface="+mn-ea"/>
                <a:cs typeface="+mn-cs"/>
              </a:rPr>
              <a:t>(</a:t>
            </a:r>
            <a:r>
              <a:rPr lang="en-US" altLang="zh-TW" sz="1200" kern="1200" dirty="0" err="1" smtClean="0">
                <a:solidFill>
                  <a:schemeClr val="tx1"/>
                </a:solidFill>
                <a:effectLst/>
                <a:latin typeface="+mn-lt"/>
                <a:ea typeface="+mn-ea"/>
                <a:cs typeface="+mn-cs"/>
              </a:rPr>
              <a:t>Vimont</a:t>
            </a:r>
            <a:r>
              <a:rPr lang="en-US" altLang="zh-TW" sz="1200" kern="1200" dirty="0" smtClean="0">
                <a:solidFill>
                  <a:schemeClr val="tx1"/>
                </a:solidFill>
                <a:effectLst/>
                <a:latin typeface="+mn-lt"/>
                <a:ea typeface="+mn-ea"/>
                <a:cs typeface="+mn-cs"/>
              </a:rPr>
              <a:t> et al., 2001)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圖</a:t>
            </a:r>
            <a:r>
              <a:rPr lang="en-US" altLang="zh-TW" sz="1200" kern="1200" dirty="0" smtClean="0">
                <a:solidFill>
                  <a:schemeClr val="tx1"/>
                </a:solidFill>
                <a:effectLst/>
                <a:latin typeface="+mn-lt"/>
                <a:ea typeface="+mn-ea"/>
                <a:cs typeface="+mn-cs"/>
              </a:rPr>
              <a:t>5.11 </a:t>
            </a:r>
            <a:r>
              <a:rPr lang="zh-TW" altLang="zh-TW" sz="1200" kern="1200" dirty="0" smtClean="0">
                <a:solidFill>
                  <a:schemeClr val="tx1"/>
                </a:solidFill>
                <a:effectLst/>
                <a:latin typeface="+mn-lt"/>
                <a:ea typeface="+mn-ea"/>
                <a:cs typeface="+mn-cs"/>
              </a:rPr>
              <a:t>冷舌指數</a:t>
            </a:r>
            <a:r>
              <a:rPr lang="en-US" altLang="zh-TW" sz="1200" kern="1200" dirty="0" smtClean="0">
                <a:solidFill>
                  <a:schemeClr val="tx1"/>
                </a:solidFill>
                <a:effectLst/>
                <a:latin typeface="+mn-lt"/>
                <a:ea typeface="+mn-ea"/>
                <a:cs typeface="+mn-cs"/>
              </a:rPr>
              <a:t>(CTI, cold tongue index)</a:t>
            </a:r>
            <a:r>
              <a:rPr lang="zh-TW" altLang="zh-TW" sz="1200" kern="1200" dirty="0" smtClean="0">
                <a:solidFill>
                  <a:schemeClr val="tx1"/>
                </a:solidFill>
                <a:effectLst/>
                <a:latin typeface="+mn-lt"/>
                <a:ea typeface="+mn-ea"/>
                <a:cs typeface="+mn-cs"/>
              </a:rPr>
              <a:t>與北太平洋震盪指數</a:t>
            </a:r>
            <a:r>
              <a:rPr lang="en-US" altLang="zh-TW" sz="1200" kern="1200" dirty="0" smtClean="0">
                <a:solidFill>
                  <a:schemeClr val="tx1"/>
                </a:solidFill>
                <a:effectLst/>
                <a:latin typeface="+mn-lt"/>
                <a:ea typeface="+mn-ea"/>
                <a:cs typeface="+mn-cs"/>
              </a:rPr>
              <a:t>(NPO index)</a:t>
            </a:r>
            <a:r>
              <a:rPr lang="zh-TW" altLang="zh-TW" sz="1200" kern="1200" dirty="0" smtClean="0">
                <a:solidFill>
                  <a:schemeClr val="tx1"/>
                </a:solidFill>
                <a:effectLst/>
                <a:latin typeface="+mn-lt"/>
                <a:ea typeface="+mn-ea"/>
                <a:cs typeface="+mn-cs"/>
              </a:rPr>
              <a:t>的</a:t>
            </a:r>
            <a:r>
              <a:rPr lang="en-US" altLang="zh-TW" sz="1200" kern="1200" dirty="0" smtClean="0">
                <a:solidFill>
                  <a:schemeClr val="tx1"/>
                </a:solidFill>
                <a:effectLst/>
                <a:latin typeface="+mn-lt"/>
                <a:ea typeface="+mn-ea"/>
                <a:cs typeface="+mn-cs"/>
              </a:rPr>
              <a:t>(a)</a:t>
            </a:r>
            <a:r>
              <a:rPr lang="zh-TW" altLang="zh-TW" sz="1200" kern="1200" dirty="0" smtClean="0">
                <a:solidFill>
                  <a:schemeClr val="tx1"/>
                </a:solidFill>
                <a:effectLst/>
                <a:latin typeface="+mn-lt"/>
                <a:ea typeface="+mn-ea"/>
                <a:cs typeface="+mn-cs"/>
              </a:rPr>
              <a:t>時間序列</a:t>
            </a:r>
            <a:r>
              <a:rPr lang="en-US" altLang="zh-TW" sz="1200" kern="1200" dirty="0" smtClean="0">
                <a:solidFill>
                  <a:schemeClr val="tx1"/>
                </a:solidFill>
                <a:effectLst/>
                <a:latin typeface="+mn-lt"/>
                <a:ea typeface="+mn-ea"/>
                <a:cs typeface="+mn-cs"/>
              </a:rPr>
              <a:t>(b)</a:t>
            </a:r>
            <a:r>
              <a:rPr lang="zh-TW" altLang="zh-TW" sz="1200" kern="1200" dirty="0" smtClean="0">
                <a:solidFill>
                  <a:schemeClr val="tx1"/>
                </a:solidFill>
                <a:effectLst/>
                <a:latin typeface="+mn-lt"/>
                <a:ea typeface="+mn-ea"/>
                <a:cs typeface="+mn-cs"/>
              </a:rPr>
              <a:t>相關性。</a:t>
            </a:r>
            <a:r>
              <a:rPr lang="en-US" altLang="zh-TW" sz="1200" kern="1200" dirty="0" smtClean="0">
                <a:solidFill>
                  <a:schemeClr val="tx1"/>
                </a:solidFill>
                <a:effectLst/>
                <a:latin typeface="+mn-lt"/>
                <a:ea typeface="+mn-ea"/>
                <a:cs typeface="+mn-cs"/>
              </a:rPr>
              <a:t>(</a:t>
            </a:r>
            <a:r>
              <a:rPr lang="en-US" altLang="zh-TW" sz="1200" kern="1200" dirty="0" err="1" smtClean="0">
                <a:solidFill>
                  <a:schemeClr val="tx1"/>
                </a:solidFill>
                <a:effectLst/>
                <a:latin typeface="+mn-lt"/>
                <a:ea typeface="+mn-ea"/>
                <a:cs typeface="+mn-cs"/>
              </a:rPr>
              <a:t>Vimont</a:t>
            </a:r>
            <a:r>
              <a:rPr lang="en-US" altLang="zh-TW" sz="1200" kern="1200" dirty="0" smtClean="0">
                <a:solidFill>
                  <a:schemeClr val="tx1"/>
                </a:solidFill>
                <a:effectLst/>
                <a:latin typeface="+mn-lt"/>
                <a:ea typeface="+mn-ea"/>
                <a:cs typeface="+mn-cs"/>
              </a:rPr>
              <a:t> et al., 2003)</a:t>
            </a:r>
            <a:endParaRPr lang="zh-TW" altLang="zh-TW" sz="1200" kern="120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zh-TW" sz="1200" kern="120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fld id="{03BAC2CD-808D-4BA3-8111-64BF2C1E9854}" type="slidenum">
              <a:rPr lang="en-US" smtClean="0"/>
              <a:pPr/>
              <a:t>14</a:t>
            </a:fld>
            <a:endParaRPr lang="en-US"/>
          </a:p>
        </p:txBody>
      </p:sp>
    </p:spTree>
    <p:extLst>
      <p:ext uri="{BB962C8B-B14F-4D97-AF65-F5344CB8AC3E}">
        <p14:creationId xmlns:p14="http://schemas.microsoft.com/office/powerpoint/2010/main" xmlns="" val="4104387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Zhang</a:t>
            </a:r>
            <a:r>
              <a:rPr lang="zh-TW" altLang="en-US" dirty="0" smtClean="0"/>
              <a:t>在</a:t>
            </a:r>
            <a:r>
              <a:rPr lang="en-US" altLang="zh-TW" dirty="0" smtClean="0"/>
              <a:t>1997</a:t>
            </a:r>
            <a:r>
              <a:rPr lang="zh-TW" altLang="en-US" dirty="0" smtClean="0"/>
              <a:t>年研究利用濾波的方式分出</a:t>
            </a:r>
            <a:r>
              <a:rPr lang="en-US" altLang="zh-TW" dirty="0" smtClean="0"/>
              <a:t>ENSO</a:t>
            </a:r>
            <a:r>
              <a:rPr lang="zh-TW" altLang="en-US" dirty="0" smtClean="0"/>
              <a:t>和年代際</a:t>
            </a:r>
            <a:r>
              <a:rPr lang="en-US" altLang="zh-TW" dirty="0" smtClean="0"/>
              <a:t>pattern</a:t>
            </a:r>
          </a:p>
          <a:p>
            <a:r>
              <a:rPr lang="en-US" altLang="zh-TW" dirty="0" smtClean="0"/>
              <a:t>HP</a:t>
            </a:r>
            <a:r>
              <a:rPr lang="zh-TW" altLang="en-US" dirty="0" smtClean="0"/>
              <a:t>呈現出</a:t>
            </a:r>
            <a:r>
              <a:rPr lang="en-US" altLang="zh-TW" dirty="0" smtClean="0"/>
              <a:t>ENSO</a:t>
            </a:r>
            <a:r>
              <a:rPr lang="zh-TW" altLang="en-US" dirty="0" smtClean="0"/>
              <a:t>的</a:t>
            </a:r>
            <a:r>
              <a:rPr lang="en-US" altLang="zh-TW" dirty="0" smtClean="0"/>
              <a:t>pattern</a:t>
            </a:r>
            <a:r>
              <a:rPr lang="zh-TW" altLang="en-US" dirty="0" smtClean="0"/>
              <a:t>，主要中心在赤道部分；</a:t>
            </a:r>
            <a:r>
              <a:rPr lang="en-US" altLang="zh-TW" dirty="0" smtClean="0"/>
              <a:t>LP</a:t>
            </a:r>
            <a:r>
              <a:rPr lang="zh-TW" altLang="en-US" dirty="0" smtClean="0"/>
              <a:t>呈現出年代際的特徵，他在空間上的特徵非常類似</a:t>
            </a:r>
            <a:r>
              <a:rPr lang="en-US" altLang="zh-TW" dirty="0" smtClean="0"/>
              <a:t>ENSO</a:t>
            </a:r>
            <a:r>
              <a:rPr lang="zh-TW" altLang="en-US" dirty="0" smtClean="0"/>
              <a:t>，所以又被稱為</a:t>
            </a:r>
            <a:r>
              <a:rPr lang="en-US" altLang="zh-TW" dirty="0" smtClean="0"/>
              <a:t>ENSO-like</a:t>
            </a:r>
            <a:r>
              <a:rPr lang="zh-TW" altLang="en-US" dirty="0" smtClean="0"/>
              <a:t>，但是他的主要中心在北太平洋區域</a:t>
            </a:r>
            <a:endParaRPr lang="en-US" altLang="zh-TW" dirty="0" smtClean="0"/>
          </a:p>
          <a:p>
            <a:r>
              <a:rPr lang="zh-TW" altLang="en-US" dirty="0" smtClean="0"/>
              <a:t>從時間序列可以看到</a:t>
            </a:r>
            <a:r>
              <a:rPr lang="en-US" altLang="zh-TW" dirty="0" smtClean="0"/>
              <a:t>HP</a:t>
            </a:r>
            <a:r>
              <a:rPr lang="zh-TW" altLang="en-US" dirty="0" smtClean="0"/>
              <a:t>表現出</a:t>
            </a:r>
            <a:r>
              <a:rPr lang="en-US" altLang="zh-TW" dirty="0" smtClean="0"/>
              <a:t>ENSO cycle</a:t>
            </a:r>
            <a:r>
              <a:rPr lang="zh-TW" altLang="en-US" dirty="0" smtClean="0"/>
              <a:t>，</a:t>
            </a:r>
            <a:r>
              <a:rPr lang="en-US" altLang="zh-TW" dirty="0" smtClean="0"/>
              <a:t>LP</a:t>
            </a:r>
            <a:r>
              <a:rPr lang="zh-TW" altLang="en-US" dirty="0" smtClean="0"/>
              <a:t>表現出低平的年代際變化。</a:t>
            </a:r>
            <a:endParaRPr lang="zh-TW" altLang="en-US" dirty="0"/>
          </a:p>
        </p:txBody>
      </p:sp>
      <p:sp>
        <p:nvSpPr>
          <p:cNvPr id="4" name="投影片編號版面配置區 3"/>
          <p:cNvSpPr>
            <a:spLocks noGrp="1"/>
          </p:cNvSpPr>
          <p:nvPr>
            <p:ph type="sldNum" sz="quarter" idx="10"/>
          </p:nvPr>
        </p:nvSpPr>
        <p:spPr/>
        <p:txBody>
          <a:bodyPr/>
          <a:lstStyle/>
          <a:p>
            <a:fld id="{0474C06A-BF7D-4135-8056-B0408CAD0115}" type="slidenum">
              <a:rPr lang="zh-TW" altLang="en-US" smtClean="0"/>
              <a:pPr/>
              <a:t>15</a:t>
            </a:fld>
            <a:endParaRPr lang="zh-TW" altLang="en-US"/>
          </a:p>
        </p:txBody>
      </p:sp>
    </p:spTree>
    <p:extLst>
      <p:ext uri="{BB962C8B-B14F-4D97-AF65-F5344CB8AC3E}">
        <p14:creationId xmlns:p14="http://schemas.microsoft.com/office/powerpoint/2010/main" xmlns="" val="2891964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Ref idx="1001">
        <a:schemeClr val="bg1"/>
      </p:bgRef>
    </p:bg>
    <p:spTree>
      <p:nvGrpSpPr>
        <p:cNvPr id="1" name=""/>
        <p:cNvGrpSpPr/>
        <p:nvPr/>
      </p:nvGrpSpPr>
      <p:grpSpPr>
        <a:xfrm>
          <a:off x="0" y="0"/>
          <a:ext cx="0" cy="0"/>
          <a:chOff x="0" y="0"/>
          <a:chExt cx="0" cy="0"/>
        </a:xfrm>
      </p:grpSpPr>
      <p:sp>
        <p:nvSpPr>
          <p:cNvPr id="8" name="標題 7"/>
          <p:cNvSpPr>
            <a:spLocks noGrp="1"/>
          </p:cNvSpPr>
          <p:nvPr>
            <p:ph type="ctrTitle"/>
          </p:nvPr>
        </p:nvSpPr>
        <p:spPr>
          <a:xfrm>
            <a:off x="2286000" y="3124200"/>
            <a:ext cx="6172200" cy="1894362"/>
          </a:xfrm>
        </p:spPr>
        <p:txBody>
          <a:bodyPr/>
          <a:lstStyle>
            <a:lvl1pPr>
              <a:defRPr b="1"/>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bwMode="auto">
          <a:xfrm rot="5400000">
            <a:off x="7764621" y="1174097"/>
            <a:ext cx="2286000" cy="381000"/>
          </a:xfrm>
        </p:spPr>
        <p:txBody>
          <a:bodyPr/>
          <a:lstStyle/>
          <a:p>
            <a:fld id="{24DD336A-D926-4B7F-9DA4-015E8D760CC5}" type="datetimeFigureOut">
              <a:rPr lang="en-US" smtClean="0"/>
              <a:pPr/>
              <a:t>8/15/2013</a:t>
            </a:fld>
            <a:endParaRPr lang="en-US"/>
          </a:p>
        </p:txBody>
      </p:sp>
      <p:sp>
        <p:nvSpPr>
          <p:cNvPr id="17" name="頁尾版面配置區 16"/>
          <p:cNvSpPr>
            <a:spLocks noGrp="1"/>
          </p:cNvSpPr>
          <p:nvPr>
            <p:ph type="ftr" sz="quarter" idx="11"/>
          </p:nvPr>
        </p:nvSpPr>
        <p:spPr bwMode="auto">
          <a:xfrm rot="5400000">
            <a:off x="7077269" y="4181669"/>
            <a:ext cx="3657600" cy="384048"/>
          </a:xfrm>
        </p:spPr>
        <p:txBody>
          <a:bodyPr/>
          <a:lstStyle/>
          <a:p>
            <a:endParaRPr lang="en-US"/>
          </a:p>
        </p:txBody>
      </p:sp>
      <p:sp>
        <p:nvSpPr>
          <p:cNvPr id="10" name="矩形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矩形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矩形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直線接點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直線接點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直線接點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矩形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橢圓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橢圓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橢圓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投影片編號版面配置區 28"/>
          <p:cNvSpPr>
            <a:spLocks noGrp="1"/>
          </p:cNvSpPr>
          <p:nvPr>
            <p:ph type="sldNum" sz="quarter" idx="12"/>
          </p:nvPr>
        </p:nvSpPr>
        <p:spPr bwMode="auto">
          <a:xfrm>
            <a:off x="1325544" y="4928702"/>
            <a:ext cx="609600" cy="517524"/>
          </a:xfrm>
        </p:spPr>
        <p:txBody>
          <a:bodyPr/>
          <a:lstStyle/>
          <a:p>
            <a:fld id="{90325930-36DB-4B2F-83E7-BDB0D7ABBB4E}" type="slidenum">
              <a:rPr lang="en-US" smtClean="0"/>
              <a:pPr/>
              <a:t>‹#›</a:t>
            </a:fld>
            <a:endParaRPr lang="en-US"/>
          </a:p>
        </p:txBody>
      </p:sp>
      <p:pic>
        <p:nvPicPr>
          <p:cNvPr id="5122" name="Picture 2" descr="ncar-logo-spellout-med"/>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989138"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4DD336A-D926-4B7F-9DA4-015E8D760CC5}" type="datetimeFigureOut">
              <a:rPr lang="en-US" smtClean="0"/>
              <a:pPr/>
              <a:t>8/15/2013</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90325930-36DB-4B2F-83E7-BDB0D7ABBB4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9"/>
            <a:ext cx="1676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24DD336A-D926-4B7F-9DA4-015E8D760CC5}" type="datetimeFigureOut">
              <a:rPr lang="en-US" smtClean="0"/>
              <a:pPr/>
              <a:t>8/15/2013</a:t>
            </a:fld>
            <a:endParaRPr lang="en-US"/>
          </a:p>
        </p:txBody>
      </p:sp>
      <p:sp>
        <p:nvSpPr>
          <p:cNvPr id="5" name="頁尾版面配置區 4"/>
          <p:cNvSpPr>
            <a:spLocks noGrp="1"/>
          </p:cNvSpPr>
          <p:nvPr>
            <p:ph type="ftr" sz="quarter" idx="11"/>
          </p:nvPr>
        </p:nvSpPr>
        <p:spPr/>
        <p:txBody>
          <a:bodyPr/>
          <a:lstStyle/>
          <a:p>
            <a:endParaRPr lang="en-US"/>
          </a:p>
        </p:txBody>
      </p:sp>
      <p:sp>
        <p:nvSpPr>
          <p:cNvPr id="6" name="投影片編號版面配置區 5"/>
          <p:cNvSpPr>
            <a:spLocks noGrp="1"/>
          </p:cNvSpPr>
          <p:nvPr>
            <p:ph type="sldNum" sz="quarter" idx="12"/>
          </p:nvPr>
        </p:nvSpPr>
        <p:spPr/>
        <p:txBody>
          <a:bodyPr/>
          <a:lstStyle/>
          <a:p>
            <a:fld id="{90325930-36DB-4B2F-83E7-BDB0D7ABBB4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8" name="內容版面配置區 7"/>
          <p:cNvSpPr>
            <a:spLocks noGrp="1"/>
          </p:cNvSpPr>
          <p:nvPr>
            <p:ph sz="quarter" idx="1"/>
          </p:nvPr>
        </p:nvSpPr>
        <p:spPr>
          <a:xfrm>
            <a:off x="457200" y="1600200"/>
            <a:ext cx="7467600" cy="4873752"/>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4"/>
          </p:nvPr>
        </p:nvSpPr>
        <p:spPr/>
        <p:txBody>
          <a:bodyPr rtlCol="0"/>
          <a:lstStyle/>
          <a:p>
            <a:fld id="{24DD336A-D926-4B7F-9DA4-015E8D760CC5}" type="datetimeFigureOut">
              <a:rPr lang="en-US" smtClean="0"/>
              <a:pPr/>
              <a:t>8/15/2013</a:t>
            </a:fld>
            <a:endParaRPr lang="en-US"/>
          </a:p>
        </p:txBody>
      </p:sp>
      <p:sp>
        <p:nvSpPr>
          <p:cNvPr id="9" name="投影片編號版面配置區 8"/>
          <p:cNvSpPr>
            <a:spLocks noGrp="1"/>
          </p:cNvSpPr>
          <p:nvPr>
            <p:ph type="sldNum" sz="quarter" idx="15"/>
          </p:nvPr>
        </p:nvSpPr>
        <p:spPr/>
        <p:txBody>
          <a:bodyPr rtlCol="0"/>
          <a:lstStyle/>
          <a:p>
            <a:fld id="{90325930-36DB-4B2F-83E7-BDB0D7ABBB4E}" type="slidenum">
              <a:rPr lang="en-US" smtClean="0"/>
              <a:pPr/>
              <a:t>‹#›</a:t>
            </a:fld>
            <a:endParaRPr lang="en-US"/>
          </a:p>
        </p:txBody>
      </p:sp>
      <p:sp>
        <p:nvSpPr>
          <p:cNvPr id="10" name="頁尾版面配置區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2286000" y="2895600"/>
            <a:ext cx="6172200" cy="2053590"/>
          </a:xfrm>
        </p:spPr>
        <p:txBody>
          <a:bodyPr/>
          <a:lstStyle>
            <a:lvl1pPr algn="l">
              <a:buNone/>
              <a:defRPr sz="3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bwMode="auto">
          <a:xfrm rot="5400000">
            <a:off x="7763256" y="1170432"/>
            <a:ext cx="2286000" cy="381000"/>
          </a:xfrm>
        </p:spPr>
        <p:txBody>
          <a:bodyPr/>
          <a:lstStyle/>
          <a:p>
            <a:fld id="{24DD336A-D926-4B7F-9DA4-015E8D760CC5}" type="datetimeFigureOut">
              <a:rPr lang="en-US" smtClean="0"/>
              <a:pPr/>
              <a:t>8/15/2013</a:t>
            </a:fld>
            <a:endParaRPr lang="en-US"/>
          </a:p>
        </p:txBody>
      </p:sp>
      <p:sp>
        <p:nvSpPr>
          <p:cNvPr id="5" name="頁尾版面配置區 4"/>
          <p:cNvSpPr>
            <a:spLocks noGrp="1"/>
          </p:cNvSpPr>
          <p:nvPr>
            <p:ph type="ftr" sz="quarter" idx="11"/>
          </p:nvPr>
        </p:nvSpPr>
        <p:spPr bwMode="auto">
          <a:xfrm rot="5400000">
            <a:off x="7077456" y="4178808"/>
            <a:ext cx="3657600" cy="384048"/>
          </a:xfrm>
        </p:spPr>
        <p:txBody>
          <a:bodyPr/>
          <a:lstStyle/>
          <a:p>
            <a:endParaRPr lang="en-US"/>
          </a:p>
        </p:txBody>
      </p:sp>
      <p:sp>
        <p:nvSpPr>
          <p:cNvPr id="9" name="矩形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直線接點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直線接點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直線接點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直線接點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矩形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橢圓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橢圓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橢圓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橢圓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橢圓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直線接點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投影片編號版面配置區 5"/>
          <p:cNvSpPr>
            <a:spLocks noGrp="1"/>
          </p:cNvSpPr>
          <p:nvPr>
            <p:ph type="sldNum" sz="quarter" idx="12"/>
          </p:nvPr>
        </p:nvSpPr>
        <p:spPr bwMode="auto">
          <a:xfrm>
            <a:off x="1340616" y="4928702"/>
            <a:ext cx="609600" cy="517524"/>
          </a:xfrm>
        </p:spPr>
        <p:txBody>
          <a:bodyPr/>
          <a:lstStyle/>
          <a:p>
            <a:fld id="{90325930-36DB-4B2F-83E7-BDB0D7ABBB4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p>
            <a:fld id="{24DD336A-D926-4B7F-9DA4-015E8D760CC5}" type="datetimeFigureOut">
              <a:rPr lang="en-US" smtClean="0"/>
              <a:pPr/>
              <a:t>8/15/2013</a:t>
            </a:fld>
            <a:endParaRPr lang="en-US"/>
          </a:p>
        </p:txBody>
      </p:sp>
      <p:sp>
        <p:nvSpPr>
          <p:cNvPr id="6" name="頁尾版面配置區 5"/>
          <p:cNvSpPr>
            <a:spLocks noGrp="1"/>
          </p:cNvSpPr>
          <p:nvPr>
            <p:ph type="ftr" sz="quarter" idx="11"/>
          </p:nvPr>
        </p:nvSpPr>
        <p:spPr/>
        <p:txBody>
          <a:bodyPr/>
          <a:lstStyle/>
          <a:p>
            <a:endParaRPr lang="en-US"/>
          </a:p>
        </p:txBody>
      </p:sp>
      <p:sp>
        <p:nvSpPr>
          <p:cNvPr id="7" name="投影片編號版面配置區 6"/>
          <p:cNvSpPr>
            <a:spLocks noGrp="1"/>
          </p:cNvSpPr>
          <p:nvPr>
            <p:ph type="sldNum" sz="quarter" idx="12"/>
          </p:nvPr>
        </p:nvSpPr>
        <p:spPr/>
        <p:txBody>
          <a:bodyPr/>
          <a:lstStyle/>
          <a:p>
            <a:fld id="{90325930-36DB-4B2F-83E7-BDB0D7ABBB4E}" type="slidenum">
              <a:rPr lang="en-US" smtClean="0"/>
              <a:pPr/>
              <a:t>‹#›</a:t>
            </a:fld>
            <a:endParaRPr lang="en-US"/>
          </a:p>
        </p:txBody>
      </p:sp>
      <p:sp>
        <p:nvSpPr>
          <p:cNvPr id="9" name="內容版面配置區 8"/>
          <p:cNvSpPr>
            <a:spLocks noGrp="1"/>
          </p:cNvSpPr>
          <p:nvPr>
            <p:ph sz="quarter" idx="1"/>
          </p:nvPr>
        </p:nvSpPr>
        <p:spPr>
          <a:xfrm>
            <a:off x="457200"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1" name="內容版面配置區 10"/>
          <p:cNvSpPr>
            <a:spLocks noGrp="1"/>
          </p:cNvSpPr>
          <p:nvPr>
            <p:ph sz="quarter" idx="2"/>
          </p:nvPr>
        </p:nvSpPr>
        <p:spPr>
          <a:xfrm>
            <a:off x="4270248" y="1600200"/>
            <a:ext cx="3657600" cy="4572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7543800" cy="1143000"/>
          </a:xfrm>
        </p:spPr>
        <p:txBody>
          <a:bodyPr anchor="b"/>
          <a:lstStyle>
            <a:lvl1pPr>
              <a:defRPr/>
            </a:lvl1pPr>
          </a:lstStyle>
          <a:p>
            <a:r>
              <a:rPr kumimoji="0" lang="zh-TW" altLang="en-US" smtClean="0"/>
              <a:t>按一下以編輯母片標題樣式</a:t>
            </a:r>
            <a:endParaRPr kumimoji="0" lang="en-US"/>
          </a:p>
        </p:txBody>
      </p:sp>
      <p:sp>
        <p:nvSpPr>
          <p:cNvPr id="7" name="日期版面配置區 6"/>
          <p:cNvSpPr>
            <a:spLocks noGrp="1"/>
          </p:cNvSpPr>
          <p:nvPr>
            <p:ph type="dt" sz="half" idx="10"/>
          </p:nvPr>
        </p:nvSpPr>
        <p:spPr/>
        <p:txBody>
          <a:bodyPr/>
          <a:lstStyle/>
          <a:p>
            <a:fld id="{24DD336A-D926-4B7F-9DA4-015E8D760CC5}" type="datetimeFigureOut">
              <a:rPr lang="en-US" smtClean="0"/>
              <a:pPr/>
              <a:t>8/15/2013</a:t>
            </a:fld>
            <a:endParaRPr lang="en-US"/>
          </a:p>
        </p:txBody>
      </p:sp>
      <p:sp>
        <p:nvSpPr>
          <p:cNvPr id="8" name="頁尾版面配置區 7"/>
          <p:cNvSpPr>
            <a:spLocks noGrp="1"/>
          </p:cNvSpPr>
          <p:nvPr>
            <p:ph type="ftr" sz="quarter" idx="11"/>
          </p:nvPr>
        </p:nvSpPr>
        <p:spPr/>
        <p:txBody>
          <a:bodyPr/>
          <a:lstStyle/>
          <a:p>
            <a:endParaRPr lang="en-US"/>
          </a:p>
        </p:txBody>
      </p:sp>
      <p:sp>
        <p:nvSpPr>
          <p:cNvPr id="9" name="投影片編號版面配置區 8"/>
          <p:cNvSpPr>
            <a:spLocks noGrp="1"/>
          </p:cNvSpPr>
          <p:nvPr>
            <p:ph type="sldNum" sz="quarter" idx="12"/>
          </p:nvPr>
        </p:nvSpPr>
        <p:spPr/>
        <p:txBody>
          <a:bodyPr/>
          <a:lstStyle/>
          <a:p>
            <a:fld id="{90325930-36DB-4B2F-83E7-BDB0D7ABBB4E}" type="slidenum">
              <a:rPr lang="en-US" smtClean="0"/>
              <a:pPr/>
              <a:t>‹#›</a:t>
            </a:fld>
            <a:endParaRPr lang="en-US"/>
          </a:p>
        </p:txBody>
      </p:sp>
      <p:sp>
        <p:nvSpPr>
          <p:cNvPr id="11" name="內容版面配置區 10"/>
          <p:cNvSpPr>
            <a:spLocks noGrp="1"/>
          </p:cNvSpPr>
          <p:nvPr>
            <p:ph sz="quarter" idx="2"/>
          </p:nvPr>
        </p:nvSpPr>
        <p:spPr>
          <a:xfrm>
            <a:off x="457200"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quarter" idx="4"/>
          </p:nvPr>
        </p:nvSpPr>
        <p:spPr>
          <a:xfrm>
            <a:off x="4371975" y="2362200"/>
            <a:ext cx="3657600" cy="38862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2" name="文字版面配置區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
        <p:nvSpPr>
          <p:cNvPr id="14" name="文字版面配置區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zh-TW" altLang="en-US" smtClean="0"/>
              <a:t>按一下以編輯母片文字樣式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6" name="日期版面配置區 5"/>
          <p:cNvSpPr>
            <a:spLocks noGrp="1"/>
          </p:cNvSpPr>
          <p:nvPr>
            <p:ph type="dt" sz="half" idx="10"/>
          </p:nvPr>
        </p:nvSpPr>
        <p:spPr/>
        <p:txBody>
          <a:bodyPr rtlCol="0"/>
          <a:lstStyle/>
          <a:p>
            <a:fld id="{24DD336A-D926-4B7F-9DA4-015E8D760CC5}" type="datetimeFigureOut">
              <a:rPr lang="en-US" smtClean="0"/>
              <a:pPr/>
              <a:t>8/15/2013</a:t>
            </a:fld>
            <a:endParaRPr lang="en-US"/>
          </a:p>
        </p:txBody>
      </p:sp>
      <p:sp>
        <p:nvSpPr>
          <p:cNvPr id="7" name="投影片編號版面配置區 6"/>
          <p:cNvSpPr>
            <a:spLocks noGrp="1"/>
          </p:cNvSpPr>
          <p:nvPr>
            <p:ph type="sldNum" sz="quarter" idx="11"/>
          </p:nvPr>
        </p:nvSpPr>
        <p:spPr/>
        <p:txBody>
          <a:bodyPr rtlCol="0"/>
          <a:lstStyle/>
          <a:p>
            <a:fld id="{90325930-36DB-4B2F-83E7-BDB0D7ABBB4E}" type="slidenum">
              <a:rPr lang="en-US" smtClean="0"/>
              <a:pPr/>
              <a:t>‹#›</a:t>
            </a:fld>
            <a:endParaRPr lang="en-US"/>
          </a:p>
        </p:txBody>
      </p:sp>
      <p:sp>
        <p:nvSpPr>
          <p:cNvPr id="8" name="頁尾版面配置區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4DD336A-D926-4B7F-9DA4-015E8D760CC5}" type="datetimeFigureOut">
              <a:rPr lang="en-US" smtClean="0"/>
              <a:pPr/>
              <a:t>8/15/2013</a:t>
            </a:fld>
            <a:endParaRPr lang="en-US"/>
          </a:p>
        </p:txBody>
      </p:sp>
      <p:sp>
        <p:nvSpPr>
          <p:cNvPr id="3" name="頁尾版面配置區 2"/>
          <p:cNvSpPr>
            <a:spLocks noGrp="1"/>
          </p:cNvSpPr>
          <p:nvPr>
            <p:ph type="ftr" sz="quarter" idx="11"/>
          </p:nvPr>
        </p:nvSpPr>
        <p:spPr/>
        <p:txBody>
          <a:bodyPr/>
          <a:lstStyle/>
          <a:p>
            <a:endParaRPr lang="en-US"/>
          </a:p>
        </p:txBody>
      </p:sp>
      <p:sp>
        <p:nvSpPr>
          <p:cNvPr id="4" name="投影片編號版面配置區 3"/>
          <p:cNvSpPr>
            <a:spLocks noGrp="1"/>
          </p:cNvSpPr>
          <p:nvPr>
            <p:ph type="sldNum" sz="quarter" idx="12"/>
          </p:nvPr>
        </p:nvSpPr>
        <p:spPr/>
        <p:txBody>
          <a:bodyPr/>
          <a:lstStyle/>
          <a:p>
            <a:fld id="{90325930-36DB-4B2F-83E7-BDB0D7ABBB4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bg>
      <p:bgRef idx="1001">
        <a:schemeClr val="bg1"/>
      </p:bgRef>
    </p:bg>
    <p:spTree>
      <p:nvGrpSpPr>
        <p:cNvPr id="1" name=""/>
        <p:cNvGrpSpPr/>
        <p:nvPr/>
      </p:nvGrpSpPr>
      <p:grpSpPr>
        <a:xfrm>
          <a:off x="0" y="0"/>
          <a:ext cx="0" cy="0"/>
          <a:chOff x="0" y="0"/>
          <a:chExt cx="0" cy="0"/>
        </a:xfrm>
      </p:grpSpPr>
      <p:sp>
        <p:nvSpPr>
          <p:cNvPr id="10" name="直線接點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標題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8" name="直線接點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直線接點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直線接點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矩形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直線接點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橢圓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內容版面配置區 17"/>
          <p:cNvSpPr>
            <a:spLocks noGrp="1"/>
          </p:cNvSpPr>
          <p:nvPr>
            <p:ph sz="quarter" idx="1"/>
          </p:nvPr>
        </p:nvSpPr>
        <p:spPr>
          <a:xfrm>
            <a:off x="304800" y="274320"/>
            <a:ext cx="5638800" cy="6327648"/>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21" name="日期版面配置區 20"/>
          <p:cNvSpPr>
            <a:spLocks noGrp="1"/>
          </p:cNvSpPr>
          <p:nvPr>
            <p:ph type="dt" sz="half" idx="14"/>
          </p:nvPr>
        </p:nvSpPr>
        <p:spPr/>
        <p:txBody>
          <a:bodyPr rtlCol="0"/>
          <a:lstStyle/>
          <a:p>
            <a:fld id="{24DD336A-D926-4B7F-9DA4-015E8D760CC5}" type="datetimeFigureOut">
              <a:rPr lang="en-US" smtClean="0"/>
              <a:pPr/>
              <a:t>8/15/2013</a:t>
            </a:fld>
            <a:endParaRPr lang="en-US"/>
          </a:p>
        </p:txBody>
      </p:sp>
      <p:sp>
        <p:nvSpPr>
          <p:cNvPr id="22" name="投影片編號版面配置區 21"/>
          <p:cNvSpPr>
            <a:spLocks noGrp="1"/>
          </p:cNvSpPr>
          <p:nvPr>
            <p:ph type="sldNum" sz="quarter" idx="15"/>
          </p:nvPr>
        </p:nvSpPr>
        <p:spPr/>
        <p:txBody>
          <a:bodyPr rtlCol="0"/>
          <a:lstStyle/>
          <a:p>
            <a:fld id="{90325930-36DB-4B2F-83E7-BDB0D7ABBB4E}" type="slidenum">
              <a:rPr lang="en-US" smtClean="0"/>
              <a:pPr/>
              <a:t>‹#›</a:t>
            </a:fld>
            <a:endParaRPr lang="en-US"/>
          </a:p>
        </p:txBody>
      </p:sp>
      <p:sp>
        <p:nvSpPr>
          <p:cNvPr id="23" name="頁尾版面配置區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直線接點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橢圓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標題 1"/>
          <p:cNvSpPr>
            <a:spLocks noGrp="1"/>
          </p:cNvSpPr>
          <p:nvPr>
            <p:ph type="title"/>
          </p:nvPr>
        </p:nvSpPr>
        <p:spPr>
          <a:xfrm rot="5400000">
            <a:off x="3350133" y="3200400"/>
            <a:ext cx="6309360" cy="457200"/>
          </a:xfrm>
        </p:spPr>
        <p:txBody>
          <a:bodyPr anchor="b"/>
          <a:lstStyle>
            <a:lvl1pPr algn="l">
              <a:buNone/>
              <a:defRPr sz="2000" b="1"/>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10" name="直線接點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矩形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直線接點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直線接點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直線接點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日期版面配置區 16"/>
          <p:cNvSpPr>
            <a:spLocks noGrp="1"/>
          </p:cNvSpPr>
          <p:nvPr>
            <p:ph type="dt" sz="half" idx="10"/>
          </p:nvPr>
        </p:nvSpPr>
        <p:spPr/>
        <p:txBody>
          <a:bodyPr rtlCol="0"/>
          <a:lstStyle/>
          <a:p>
            <a:fld id="{24DD336A-D926-4B7F-9DA4-015E8D760CC5}" type="datetimeFigureOut">
              <a:rPr lang="en-US" smtClean="0"/>
              <a:pPr/>
              <a:t>8/15/2013</a:t>
            </a:fld>
            <a:endParaRPr lang="en-US"/>
          </a:p>
        </p:txBody>
      </p:sp>
      <p:sp>
        <p:nvSpPr>
          <p:cNvPr id="18" name="投影片編號版面配置區 17"/>
          <p:cNvSpPr>
            <a:spLocks noGrp="1"/>
          </p:cNvSpPr>
          <p:nvPr>
            <p:ph type="sldNum" sz="quarter" idx="11"/>
          </p:nvPr>
        </p:nvSpPr>
        <p:spPr/>
        <p:txBody>
          <a:bodyPr rtlCol="0"/>
          <a:lstStyle/>
          <a:p>
            <a:fld id="{90325930-36DB-4B2F-83E7-BDB0D7ABBB4E}" type="slidenum">
              <a:rPr lang="en-US" smtClean="0"/>
              <a:pPr/>
              <a:t>‹#›</a:t>
            </a:fld>
            <a:endParaRPr lang="en-US"/>
          </a:p>
        </p:txBody>
      </p:sp>
      <p:sp>
        <p:nvSpPr>
          <p:cNvPr id="21" name="頁尾版面配置區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直線接點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標題版面配置區 21"/>
          <p:cNvSpPr>
            <a:spLocks noGrp="1"/>
          </p:cNvSpPr>
          <p:nvPr>
            <p:ph type="title"/>
          </p:nvPr>
        </p:nvSpPr>
        <p:spPr>
          <a:xfrm>
            <a:off x="457200" y="274638"/>
            <a:ext cx="7467600" cy="1143000"/>
          </a:xfrm>
          <a:prstGeom prst="rect">
            <a:avLst/>
          </a:prstGeom>
        </p:spPr>
        <p:txBody>
          <a:bodyPr vert="horz" anchor="b">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4DD336A-D926-4B7F-9DA4-015E8D760CC5}" type="datetimeFigureOut">
              <a:rPr lang="en-US" smtClean="0"/>
              <a:pPr/>
              <a:t>8/15/2013</a:t>
            </a:fld>
            <a:endParaRPr lang="en-US"/>
          </a:p>
        </p:txBody>
      </p:sp>
      <p:sp>
        <p:nvSpPr>
          <p:cNvPr id="3" name="頁尾版面配置區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直線接點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直線接點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矩形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直線接點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橢圓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投影片編號版面配置區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90325930-36DB-4B2F-83E7-BDB0D7ABBB4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9.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notesSlide" Target="../notesSlides/notesSlide22.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4.emf"/><Relationship Id="rId4" Type="http://schemas.openxmlformats.org/officeDocument/2006/relationships/image" Target="../media/image83.emf"/></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524000"/>
            <a:ext cx="6781800" cy="2286000"/>
          </a:xfrm>
        </p:spPr>
        <p:txBody>
          <a:bodyPr>
            <a:noAutofit/>
          </a:bodyPr>
          <a:lstStyle/>
          <a:p>
            <a:r>
              <a:rPr lang="en-US" altLang="zh-TW" sz="3200" dirty="0">
                <a:solidFill>
                  <a:srgbClr val="FF0000"/>
                </a:solidFill>
              </a:rPr>
              <a:t>Overview of a </a:t>
            </a:r>
            <a:r>
              <a:rPr lang="en-US" altLang="zh-TW" sz="3200" dirty="0" smtClean="0">
                <a:solidFill>
                  <a:srgbClr val="FF0000"/>
                </a:solidFill>
              </a:rPr>
              <a:t>North </a:t>
            </a:r>
            <a:r>
              <a:rPr lang="en-US" altLang="zh-TW" sz="3200" dirty="0">
                <a:solidFill>
                  <a:srgbClr val="FF0000"/>
                </a:solidFill>
              </a:rPr>
              <a:t>Pacific Climate Paradigm and the </a:t>
            </a:r>
            <a:r>
              <a:rPr lang="en-US" altLang="zh-TW" sz="3200" dirty="0" err="1">
                <a:solidFill>
                  <a:srgbClr val="FF0000"/>
                </a:solidFill>
              </a:rPr>
              <a:t>Teleconnection</a:t>
            </a:r>
            <a:r>
              <a:rPr lang="en-US" altLang="zh-TW" sz="3200" dirty="0">
                <a:solidFill>
                  <a:srgbClr val="FF0000"/>
                </a:solidFill>
              </a:rPr>
              <a:t> of Indo-Pacific Warm Pool</a:t>
            </a:r>
            <a:endParaRPr lang="en-US" sz="3200" dirty="0">
              <a:solidFill>
                <a:srgbClr val="FF0000"/>
              </a:solidFill>
              <a:latin typeface="Tahoma" pitchFamily="34" charset="0"/>
              <a:ea typeface="Tahoma" pitchFamily="34" charset="0"/>
              <a:cs typeface="Tahoma" pitchFamily="34" charset="0"/>
            </a:endParaRPr>
          </a:p>
        </p:txBody>
      </p:sp>
      <p:sp>
        <p:nvSpPr>
          <p:cNvPr id="3" name="Subtitle 2"/>
          <p:cNvSpPr>
            <a:spLocks noGrp="1"/>
          </p:cNvSpPr>
          <p:nvPr>
            <p:ph type="subTitle" idx="1"/>
          </p:nvPr>
        </p:nvSpPr>
        <p:spPr>
          <a:xfrm>
            <a:off x="2286000" y="4648200"/>
            <a:ext cx="6324600" cy="1905000"/>
          </a:xfrm>
        </p:spPr>
        <p:txBody>
          <a:bodyPr>
            <a:normAutofit fontScale="85000" lnSpcReduction="20000"/>
          </a:bodyPr>
          <a:lstStyle/>
          <a:p>
            <a:r>
              <a:rPr lang="en-US" sz="2400" dirty="0" smtClean="0">
                <a:solidFill>
                  <a:srgbClr val="0000FF"/>
                </a:solidFill>
              </a:rPr>
              <a:t>Yu-</a:t>
            </a:r>
            <a:r>
              <a:rPr lang="en-US" sz="2400" dirty="0" err="1" smtClean="0">
                <a:solidFill>
                  <a:srgbClr val="0000FF"/>
                </a:solidFill>
              </a:rPr>
              <a:t>heng</a:t>
            </a:r>
            <a:r>
              <a:rPr lang="en-US" sz="2400" dirty="0" smtClean="0">
                <a:solidFill>
                  <a:srgbClr val="0000FF"/>
                </a:solidFill>
              </a:rPr>
              <a:t> Tseng</a:t>
            </a:r>
            <a:r>
              <a:rPr lang="en-US" sz="2400" baseline="30000" dirty="0" smtClean="0">
                <a:solidFill>
                  <a:srgbClr val="0000FF"/>
                </a:solidFill>
              </a:rPr>
              <a:t>1</a:t>
            </a:r>
            <a:r>
              <a:rPr lang="en-US" sz="2400" dirty="0" smtClean="0">
                <a:solidFill>
                  <a:srgbClr val="0000FF"/>
                </a:solidFill>
              </a:rPr>
              <a:t>, </a:t>
            </a:r>
            <a:r>
              <a:rPr lang="en-US" altLang="zh-TW" sz="2400" dirty="0" smtClean="0">
                <a:solidFill>
                  <a:srgbClr val="0000FF"/>
                </a:solidFill>
              </a:rPr>
              <a:t>Chun-hoe Chow</a:t>
            </a:r>
            <a:r>
              <a:rPr lang="en-US" altLang="zh-TW" sz="2400" baseline="30000" dirty="0" smtClean="0">
                <a:solidFill>
                  <a:srgbClr val="0000FF"/>
                </a:solidFill>
              </a:rPr>
              <a:t>2</a:t>
            </a:r>
            <a:r>
              <a:rPr lang="en-US" altLang="zh-TW" sz="2400" dirty="0" smtClean="0">
                <a:solidFill>
                  <a:srgbClr val="0000FF"/>
                </a:solidFill>
              </a:rPr>
              <a:t> and Huang-</a:t>
            </a:r>
            <a:r>
              <a:rPr lang="en-US" altLang="zh-TW" sz="2400" dirty="0" err="1" smtClean="0">
                <a:solidFill>
                  <a:srgbClr val="0000FF"/>
                </a:solidFill>
              </a:rPr>
              <a:t>Hsiung</a:t>
            </a:r>
            <a:r>
              <a:rPr lang="en-US" altLang="zh-TW" sz="2400" dirty="0" smtClean="0">
                <a:solidFill>
                  <a:srgbClr val="0000FF"/>
                </a:solidFill>
              </a:rPr>
              <a:t> Hsu</a:t>
            </a:r>
            <a:r>
              <a:rPr lang="en-US" altLang="zh-TW" sz="2400" baseline="30000" dirty="0">
                <a:solidFill>
                  <a:srgbClr val="0000FF"/>
                </a:solidFill>
              </a:rPr>
              <a:t>2</a:t>
            </a:r>
            <a:endParaRPr lang="en-US" altLang="zh-TW" sz="2400" dirty="0" smtClean="0">
              <a:solidFill>
                <a:srgbClr val="0000FF"/>
              </a:solidFill>
            </a:endParaRPr>
          </a:p>
          <a:p>
            <a:endParaRPr lang="en-US" altLang="zh-TW" baseline="30000" dirty="0" smtClean="0"/>
          </a:p>
          <a:p>
            <a:r>
              <a:rPr lang="en-US" altLang="zh-TW" baseline="30000" dirty="0" smtClean="0"/>
              <a:t>1</a:t>
            </a:r>
            <a:r>
              <a:rPr lang="en-US" altLang="zh-TW" dirty="0" smtClean="0"/>
              <a:t>Climate </a:t>
            </a:r>
            <a:r>
              <a:rPr lang="en-US" altLang="zh-TW" dirty="0"/>
              <a:t>and Global Dynamics Division       </a:t>
            </a:r>
            <a:endParaRPr lang="zh-TW" altLang="zh-TW" dirty="0"/>
          </a:p>
          <a:p>
            <a:r>
              <a:rPr lang="en-US" altLang="zh-TW" dirty="0"/>
              <a:t>National Center for Atmospheric </a:t>
            </a:r>
            <a:r>
              <a:rPr lang="en-US" altLang="zh-TW" dirty="0" smtClean="0"/>
              <a:t>Research</a:t>
            </a:r>
          </a:p>
          <a:p>
            <a:r>
              <a:rPr lang="en-US" altLang="zh-TW" dirty="0" smtClean="0"/>
              <a:t> </a:t>
            </a:r>
          </a:p>
          <a:p>
            <a:r>
              <a:rPr lang="en-US" altLang="zh-TW" baseline="30000" dirty="0" smtClean="0"/>
              <a:t>2 </a:t>
            </a:r>
            <a:r>
              <a:rPr lang="en-US" altLang="zh-TW" dirty="0" smtClean="0"/>
              <a:t>RCEC, Academia </a:t>
            </a:r>
            <a:r>
              <a:rPr lang="en-US" altLang="zh-TW" dirty="0" err="1" smtClean="0"/>
              <a:t>Sinica</a:t>
            </a:r>
            <a:endParaRPr lang="zh-TW" altLang="zh-TW"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547" y="711200"/>
            <a:ext cx="5121275"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Text Box 4"/>
          <p:cNvSpPr txBox="1">
            <a:spLocks noChangeAspect="1" noChangeArrowheads="1"/>
          </p:cNvSpPr>
          <p:nvPr/>
        </p:nvSpPr>
        <p:spPr bwMode="auto">
          <a:xfrm>
            <a:off x="2847160" y="3678238"/>
            <a:ext cx="9953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kumimoji="1">
                <a:solidFill>
                  <a:schemeClr val="tx1"/>
                </a:solidFill>
                <a:latin typeface="Arial" charset="0"/>
                <a:ea typeface="新細明體" pitchFamily="18" charset="-120"/>
              </a:defRPr>
            </a:lvl1pPr>
            <a:lvl2pPr marL="742950" indent="-285750" defTabSz="912813" eaLnBrk="0" hangingPunct="0">
              <a:defRPr kumimoji="1">
                <a:solidFill>
                  <a:schemeClr val="tx1"/>
                </a:solidFill>
                <a:latin typeface="Arial" charset="0"/>
                <a:ea typeface="新細明體" pitchFamily="18" charset="-120"/>
              </a:defRPr>
            </a:lvl2pPr>
            <a:lvl3pPr marL="1143000" indent="-228600" defTabSz="912813" eaLnBrk="0" hangingPunct="0">
              <a:defRPr kumimoji="1">
                <a:solidFill>
                  <a:schemeClr val="tx1"/>
                </a:solidFill>
                <a:latin typeface="Arial" charset="0"/>
                <a:ea typeface="新細明體" pitchFamily="18" charset="-120"/>
              </a:defRPr>
            </a:lvl3pPr>
            <a:lvl4pPr marL="1600200" indent="-228600" defTabSz="912813" eaLnBrk="0" hangingPunct="0">
              <a:defRPr kumimoji="1">
                <a:solidFill>
                  <a:schemeClr val="tx1"/>
                </a:solidFill>
                <a:latin typeface="Arial" charset="0"/>
                <a:ea typeface="新細明體" pitchFamily="18" charset="-120"/>
              </a:defRPr>
            </a:lvl4pPr>
            <a:lvl5pPr marL="2057400" indent="-228600" defTabSz="912813" eaLnBrk="0" hangingPunct="0">
              <a:defRPr kumimoji="1">
                <a:solidFill>
                  <a:schemeClr val="tx1"/>
                </a:solidFill>
                <a:latin typeface="Arial"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1600" b="1"/>
              <a:t>TAIWAN</a:t>
            </a:r>
          </a:p>
        </p:txBody>
      </p:sp>
      <p:sp>
        <p:nvSpPr>
          <p:cNvPr id="166916" name="Rectangle 6"/>
          <p:cNvSpPr>
            <a:spLocks noChangeAspect="1" noChangeArrowheads="1"/>
          </p:cNvSpPr>
          <p:nvPr/>
        </p:nvSpPr>
        <p:spPr bwMode="auto">
          <a:xfrm>
            <a:off x="151585" y="1252538"/>
            <a:ext cx="2736850" cy="80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2813"/>
            <a:r>
              <a:rPr lang="en-US" altLang="zh-TW" b="1">
                <a:solidFill>
                  <a:srgbClr val="FF3300"/>
                </a:solidFill>
                <a:ea typeface="標楷體" pitchFamily="65" charset="-120"/>
              </a:rPr>
              <a:t>Feeding ground</a:t>
            </a:r>
          </a:p>
        </p:txBody>
      </p:sp>
      <p:grpSp>
        <p:nvGrpSpPr>
          <p:cNvPr id="166917" name="Group 9"/>
          <p:cNvGrpSpPr>
            <a:grpSpLocks noChangeAspect="1"/>
          </p:cNvGrpSpPr>
          <p:nvPr/>
        </p:nvGrpSpPr>
        <p:grpSpPr bwMode="auto">
          <a:xfrm>
            <a:off x="2404247" y="3727450"/>
            <a:ext cx="654050" cy="1154113"/>
            <a:chOff x="2613" y="1865"/>
            <a:chExt cx="339" cy="599"/>
          </a:xfrm>
        </p:grpSpPr>
        <p:sp>
          <p:nvSpPr>
            <p:cNvPr id="166918" name="Rectangle 10"/>
            <p:cNvSpPr>
              <a:spLocks noChangeAspect="1" noChangeArrowheads="1"/>
            </p:cNvSpPr>
            <p:nvPr/>
          </p:nvSpPr>
          <p:spPr bwMode="auto">
            <a:xfrm>
              <a:off x="2629" y="2053"/>
              <a:ext cx="136" cy="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19" name="Rectangle 11"/>
            <p:cNvSpPr>
              <a:spLocks noChangeAspect="1" noChangeArrowheads="1"/>
            </p:cNvSpPr>
            <p:nvPr/>
          </p:nvSpPr>
          <p:spPr bwMode="auto">
            <a:xfrm>
              <a:off x="2613" y="2180"/>
              <a:ext cx="136" cy="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20" name="Rectangle 12"/>
            <p:cNvSpPr>
              <a:spLocks noChangeAspect="1" noChangeArrowheads="1"/>
            </p:cNvSpPr>
            <p:nvPr/>
          </p:nvSpPr>
          <p:spPr bwMode="auto">
            <a:xfrm>
              <a:off x="2669" y="2241"/>
              <a:ext cx="135" cy="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21" name="Rectangle 13"/>
            <p:cNvSpPr>
              <a:spLocks noChangeAspect="1" noChangeArrowheads="1"/>
            </p:cNvSpPr>
            <p:nvPr/>
          </p:nvSpPr>
          <p:spPr bwMode="auto">
            <a:xfrm>
              <a:off x="2816" y="2431"/>
              <a:ext cx="136" cy="3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22" name="Rectangle 14"/>
            <p:cNvSpPr>
              <a:spLocks noChangeAspect="1" noChangeArrowheads="1"/>
            </p:cNvSpPr>
            <p:nvPr/>
          </p:nvSpPr>
          <p:spPr bwMode="auto">
            <a:xfrm>
              <a:off x="2681" y="1865"/>
              <a:ext cx="136" cy="3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23" name="Rectangle 15"/>
            <p:cNvSpPr>
              <a:spLocks noChangeAspect="1" noChangeArrowheads="1"/>
            </p:cNvSpPr>
            <p:nvPr/>
          </p:nvSpPr>
          <p:spPr bwMode="auto">
            <a:xfrm>
              <a:off x="2663" y="1927"/>
              <a:ext cx="136" cy="3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24" name="Rectangle 16"/>
            <p:cNvSpPr>
              <a:spLocks noChangeAspect="1" noChangeArrowheads="1"/>
            </p:cNvSpPr>
            <p:nvPr/>
          </p:nvSpPr>
          <p:spPr bwMode="auto">
            <a:xfrm>
              <a:off x="2629" y="1989"/>
              <a:ext cx="136" cy="3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25" name="Rectangle 17"/>
            <p:cNvSpPr>
              <a:spLocks noChangeAspect="1" noChangeArrowheads="1"/>
            </p:cNvSpPr>
            <p:nvPr/>
          </p:nvSpPr>
          <p:spPr bwMode="auto">
            <a:xfrm>
              <a:off x="2613" y="2116"/>
              <a:ext cx="136" cy="3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26" name="Rectangle 18"/>
            <p:cNvSpPr>
              <a:spLocks noChangeAspect="1" noChangeArrowheads="1"/>
            </p:cNvSpPr>
            <p:nvPr/>
          </p:nvSpPr>
          <p:spPr bwMode="auto">
            <a:xfrm>
              <a:off x="2669" y="2304"/>
              <a:ext cx="135" cy="3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27" name="Rectangle 19"/>
            <p:cNvSpPr>
              <a:spLocks noChangeAspect="1" noChangeArrowheads="1"/>
            </p:cNvSpPr>
            <p:nvPr/>
          </p:nvSpPr>
          <p:spPr bwMode="auto">
            <a:xfrm>
              <a:off x="2722" y="2368"/>
              <a:ext cx="136" cy="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grpSp>
      <p:pic>
        <p:nvPicPr>
          <p:cNvPr id="166928" name="Picture 2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287" y="4440238"/>
            <a:ext cx="3033712" cy="164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Lst>
        </p:spPr>
      </p:pic>
      <p:pic>
        <p:nvPicPr>
          <p:cNvPr id="166929" name="Picture 61"/>
          <p:cNvPicPr>
            <a:picLocks noChangeAspect="1" noChangeArrowheads="1"/>
          </p:cNvPicPr>
          <p:nvPr/>
        </p:nvPicPr>
        <p:blipFill>
          <a:blip r:embed="rId5" cstate="print">
            <a:extLst>
              <a:ext uri="{28A0092B-C50C-407E-A947-70E740481C1C}">
                <a14:useLocalDpi xmlns:a14="http://schemas.microsoft.com/office/drawing/2010/main" xmlns="" val="0"/>
              </a:ext>
            </a:extLst>
          </a:blip>
          <a:srcRect l="8086" r="13733" b="72679"/>
          <a:stretch>
            <a:fillRect/>
          </a:stretch>
        </p:blipFill>
        <p:spPr bwMode="auto">
          <a:xfrm>
            <a:off x="3320235" y="2924175"/>
            <a:ext cx="208756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lgn="ctr">
                <a:solidFill>
                  <a:srgbClr val="000000"/>
                </a:solidFill>
                <a:miter lim="800000"/>
                <a:headEnd/>
                <a:tailEnd/>
              </a14:hiddenLine>
            </a:ext>
          </a:extLst>
        </p:spPr>
      </p:pic>
      <p:grpSp>
        <p:nvGrpSpPr>
          <p:cNvPr id="166930" name="Group 24"/>
          <p:cNvGrpSpPr>
            <a:grpSpLocks noChangeAspect="1"/>
          </p:cNvGrpSpPr>
          <p:nvPr/>
        </p:nvGrpSpPr>
        <p:grpSpPr bwMode="auto">
          <a:xfrm>
            <a:off x="2585222" y="2079625"/>
            <a:ext cx="1893888" cy="3016250"/>
            <a:chOff x="3529" y="1813"/>
            <a:chExt cx="1406" cy="1915"/>
          </a:xfrm>
        </p:grpSpPr>
        <p:sp>
          <p:nvSpPr>
            <p:cNvPr id="166931" name="Freeform 25"/>
            <p:cNvSpPr>
              <a:spLocks noChangeAspect="1"/>
            </p:cNvSpPr>
            <p:nvPr/>
          </p:nvSpPr>
          <p:spPr bwMode="auto">
            <a:xfrm>
              <a:off x="3881" y="3633"/>
              <a:ext cx="127" cy="31"/>
            </a:xfrm>
            <a:custGeom>
              <a:avLst/>
              <a:gdLst>
                <a:gd name="T0" fmla="*/ 0 w 127"/>
                <a:gd name="T1" fmla="*/ 0 h 31"/>
                <a:gd name="T2" fmla="*/ 0 w 127"/>
                <a:gd name="T3" fmla="*/ 30 h 31"/>
                <a:gd name="T4" fmla="*/ 127 w 127"/>
                <a:gd name="T5" fmla="*/ 31 h 31"/>
                <a:gd name="T6" fmla="*/ 127 w 127"/>
                <a:gd name="T7" fmla="*/ 2 h 31"/>
                <a:gd name="T8" fmla="*/ 0 w 127"/>
                <a:gd name="T9" fmla="*/ 0 h 31"/>
                <a:gd name="T10" fmla="*/ 0 60000 65536"/>
                <a:gd name="T11" fmla="*/ 0 60000 65536"/>
                <a:gd name="T12" fmla="*/ 0 60000 65536"/>
                <a:gd name="T13" fmla="*/ 0 60000 65536"/>
                <a:gd name="T14" fmla="*/ 0 60000 65536"/>
                <a:gd name="T15" fmla="*/ 0 w 127"/>
                <a:gd name="T16" fmla="*/ 0 h 31"/>
                <a:gd name="T17" fmla="*/ 127 w 127"/>
                <a:gd name="T18" fmla="*/ 31 h 31"/>
              </a:gdLst>
              <a:ahLst/>
              <a:cxnLst>
                <a:cxn ang="T10">
                  <a:pos x="T0" y="T1"/>
                </a:cxn>
                <a:cxn ang="T11">
                  <a:pos x="T2" y="T3"/>
                </a:cxn>
                <a:cxn ang="T12">
                  <a:pos x="T4" y="T5"/>
                </a:cxn>
                <a:cxn ang="T13">
                  <a:pos x="T6" y="T7"/>
                </a:cxn>
                <a:cxn ang="T14">
                  <a:pos x="T8" y="T9"/>
                </a:cxn>
              </a:cxnLst>
              <a:rect l="T15" t="T16" r="T17" b="T18"/>
              <a:pathLst>
                <a:path w="127" h="31">
                  <a:moveTo>
                    <a:pt x="0" y="0"/>
                  </a:moveTo>
                  <a:lnTo>
                    <a:pt x="0" y="30"/>
                  </a:lnTo>
                  <a:lnTo>
                    <a:pt x="127" y="31"/>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32" name="Freeform 26"/>
            <p:cNvSpPr>
              <a:spLocks noChangeAspect="1"/>
            </p:cNvSpPr>
            <p:nvPr/>
          </p:nvSpPr>
          <p:spPr bwMode="auto">
            <a:xfrm>
              <a:off x="3849" y="3569"/>
              <a:ext cx="127" cy="32"/>
            </a:xfrm>
            <a:custGeom>
              <a:avLst/>
              <a:gdLst>
                <a:gd name="T0" fmla="*/ 0 w 127"/>
                <a:gd name="T1" fmla="*/ 0 h 32"/>
                <a:gd name="T2" fmla="*/ 0 w 127"/>
                <a:gd name="T3" fmla="*/ 30 h 32"/>
                <a:gd name="T4" fmla="*/ 127 w 127"/>
                <a:gd name="T5" fmla="*/ 32 h 32"/>
                <a:gd name="T6" fmla="*/ 127 w 127"/>
                <a:gd name="T7" fmla="*/ 2 h 32"/>
                <a:gd name="T8" fmla="*/ 0 w 127"/>
                <a:gd name="T9" fmla="*/ 0 h 32"/>
                <a:gd name="T10" fmla="*/ 0 60000 65536"/>
                <a:gd name="T11" fmla="*/ 0 60000 65536"/>
                <a:gd name="T12" fmla="*/ 0 60000 65536"/>
                <a:gd name="T13" fmla="*/ 0 60000 65536"/>
                <a:gd name="T14" fmla="*/ 0 60000 65536"/>
                <a:gd name="T15" fmla="*/ 0 w 127"/>
                <a:gd name="T16" fmla="*/ 0 h 32"/>
                <a:gd name="T17" fmla="*/ 127 w 127"/>
                <a:gd name="T18" fmla="*/ 32 h 32"/>
              </a:gdLst>
              <a:ahLst/>
              <a:cxnLst>
                <a:cxn ang="T10">
                  <a:pos x="T0" y="T1"/>
                </a:cxn>
                <a:cxn ang="T11">
                  <a:pos x="T2" y="T3"/>
                </a:cxn>
                <a:cxn ang="T12">
                  <a:pos x="T4" y="T5"/>
                </a:cxn>
                <a:cxn ang="T13">
                  <a:pos x="T6" y="T7"/>
                </a:cxn>
                <a:cxn ang="T14">
                  <a:pos x="T8" y="T9"/>
                </a:cxn>
              </a:cxnLst>
              <a:rect l="T15" t="T16" r="T17" b="T18"/>
              <a:pathLst>
                <a:path w="127" h="32">
                  <a:moveTo>
                    <a:pt x="0" y="0"/>
                  </a:moveTo>
                  <a:lnTo>
                    <a:pt x="0" y="30"/>
                  </a:lnTo>
                  <a:lnTo>
                    <a:pt x="127" y="32"/>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33" name="Freeform 27"/>
            <p:cNvSpPr>
              <a:spLocks noChangeAspect="1"/>
            </p:cNvSpPr>
            <p:nvPr/>
          </p:nvSpPr>
          <p:spPr bwMode="auto">
            <a:xfrm>
              <a:off x="3753" y="3508"/>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34" name="Freeform 28"/>
            <p:cNvSpPr>
              <a:spLocks noChangeAspect="1"/>
            </p:cNvSpPr>
            <p:nvPr/>
          </p:nvSpPr>
          <p:spPr bwMode="auto">
            <a:xfrm>
              <a:off x="3658" y="3445"/>
              <a:ext cx="126" cy="31"/>
            </a:xfrm>
            <a:custGeom>
              <a:avLst/>
              <a:gdLst>
                <a:gd name="T0" fmla="*/ 0 w 126"/>
                <a:gd name="T1" fmla="*/ 0 h 31"/>
                <a:gd name="T2" fmla="*/ 0 w 126"/>
                <a:gd name="T3" fmla="*/ 30 h 31"/>
                <a:gd name="T4" fmla="*/ 126 w 126"/>
                <a:gd name="T5" fmla="*/ 31 h 31"/>
                <a:gd name="T6" fmla="*/ 126 w 126"/>
                <a:gd name="T7" fmla="*/ 2 h 31"/>
                <a:gd name="T8" fmla="*/ 0 w 126"/>
                <a:gd name="T9" fmla="*/ 0 h 31"/>
                <a:gd name="T10" fmla="*/ 0 60000 65536"/>
                <a:gd name="T11" fmla="*/ 0 60000 65536"/>
                <a:gd name="T12" fmla="*/ 0 60000 65536"/>
                <a:gd name="T13" fmla="*/ 0 60000 65536"/>
                <a:gd name="T14" fmla="*/ 0 60000 65536"/>
                <a:gd name="T15" fmla="*/ 0 w 126"/>
                <a:gd name="T16" fmla="*/ 0 h 31"/>
                <a:gd name="T17" fmla="*/ 126 w 126"/>
                <a:gd name="T18" fmla="*/ 31 h 31"/>
              </a:gdLst>
              <a:ahLst/>
              <a:cxnLst>
                <a:cxn ang="T10">
                  <a:pos x="T0" y="T1"/>
                </a:cxn>
                <a:cxn ang="T11">
                  <a:pos x="T2" y="T3"/>
                </a:cxn>
                <a:cxn ang="T12">
                  <a:pos x="T4" y="T5"/>
                </a:cxn>
                <a:cxn ang="T13">
                  <a:pos x="T6" y="T7"/>
                </a:cxn>
                <a:cxn ang="T14">
                  <a:pos x="T8" y="T9"/>
                </a:cxn>
              </a:cxnLst>
              <a:rect l="T15" t="T16" r="T17" b="T18"/>
              <a:pathLst>
                <a:path w="126" h="31">
                  <a:moveTo>
                    <a:pt x="0" y="0"/>
                  </a:moveTo>
                  <a:lnTo>
                    <a:pt x="0" y="30"/>
                  </a:lnTo>
                  <a:lnTo>
                    <a:pt x="126" y="31"/>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35" name="Freeform 29"/>
            <p:cNvSpPr>
              <a:spLocks noChangeAspect="1"/>
            </p:cNvSpPr>
            <p:nvPr/>
          </p:nvSpPr>
          <p:spPr bwMode="auto">
            <a:xfrm>
              <a:off x="3624" y="3382"/>
              <a:ext cx="127" cy="31"/>
            </a:xfrm>
            <a:custGeom>
              <a:avLst/>
              <a:gdLst>
                <a:gd name="T0" fmla="*/ 0 w 127"/>
                <a:gd name="T1" fmla="*/ 0 h 31"/>
                <a:gd name="T2" fmla="*/ 0 w 127"/>
                <a:gd name="T3" fmla="*/ 29 h 31"/>
                <a:gd name="T4" fmla="*/ 127 w 127"/>
                <a:gd name="T5" fmla="*/ 31 h 31"/>
                <a:gd name="T6" fmla="*/ 127 w 127"/>
                <a:gd name="T7" fmla="*/ 1 h 31"/>
                <a:gd name="T8" fmla="*/ 0 w 127"/>
                <a:gd name="T9" fmla="*/ 0 h 31"/>
                <a:gd name="T10" fmla="*/ 0 60000 65536"/>
                <a:gd name="T11" fmla="*/ 0 60000 65536"/>
                <a:gd name="T12" fmla="*/ 0 60000 65536"/>
                <a:gd name="T13" fmla="*/ 0 60000 65536"/>
                <a:gd name="T14" fmla="*/ 0 60000 65536"/>
                <a:gd name="T15" fmla="*/ 0 w 127"/>
                <a:gd name="T16" fmla="*/ 0 h 31"/>
                <a:gd name="T17" fmla="*/ 127 w 127"/>
                <a:gd name="T18" fmla="*/ 31 h 31"/>
              </a:gdLst>
              <a:ahLst/>
              <a:cxnLst>
                <a:cxn ang="T10">
                  <a:pos x="T0" y="T1"/>
                </a:cxn>
                <a:cxn ang="T11">
                  <a:pos x="T2" y="T3"/>
                </a:cxn>
                <a:cxn ang="T12">
                  <a:pos x="T4" y="T5"/>
                </a:cxn>
                <a:cxn ang="T13">
                  <a:pos x="T6" y="T7"/>
                </a:cxn>
                <a:cxn ang="T14">
                  <a:pos x="T8" y="T9"/>
                </a:cxn>
              </a:cxnLst>
              <a:rect l="T15" t="T16" r="T17" b="T18"/>
              <a:pathLst>
                <a:path w="127" h="31">
                  <a:moveTo>
                    <a:pt x="0" y="0"/>
                  </a:moveTo>
                  <a:lnTo>
                    <a:pt x="0" y="29"/>
                  </a:lnTo>
                  <a:lnTo>
                    <a:pt x="127" y="31"/>
                  </a:lnTo>
                  <a:lnTo>
                    <a:pt x="127" y="1"/>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36" name="Freeform 30"/>
            <p:cNvSpPr>
              <a:spLocks noChangeAspect="1"/>
            </p:cNvSpPr>
            <p:nvPr/>
          </p:nvSpPr>
          <p:spPr bwMode="auto">
            <a:xfrm>
              <a:off x="3624" y="3318"/>
              <a:ext cx="127" cy="32"/>
            </a:xfrm>
            <a:custGeom>
              <a:avLst/>
              <a:gdLst>
                <a:gd name="T0" fmla="*/ 0 w 127"/>
                <a:gd name="T1" fmla="*/ 0 h 32"/>
                <a:gd name="T2" fmla="*/ 0 w 127"/>
                <a:gd name="T3" fmla="*/ 30 h 32"/>
                <a:gd name="T4" fmla="*/ 127 w 127"/>
                <a:gd name="T5" fmla="*/ 32 h 32"/>
                <a:gd name="T6" fmla="*/ 127 w 127"/>
                <a:gd name="T7" fmla="*/ 2 h 32"/>
                <a:gd name="T8" fmla="*/ 0 w 127"/>
                <a:gd name="T9" fmla="*/ 0 h 32"/>
                <a:gd name="T10" fmla="*/ 0 60000 65536"/>
                <a:gd name="T11" fmla="*/ 0 60000 65536"/>
                <a:gd name="T12" fmla="*/ 0 60000 65536"/>
                <a:gd name="T13" fmla="*/ 0 60000 65536"/>
                <a:gd name="T14" fmla="*/ 0 60000 65536"/>
                <a:gd name="T15" fmla="*/ 0 w 127"/>
                <a:gd name="T16" fmla="*/ 0 h 32"/>
                <a:gd name="T17" fmla="*/ 127 w 127"/>
                <a:gd name="T18" fmla="*/ 32 h 32"/>
              </a:gdLst>
              <a:ahLst/>
              <a:cxnLst>
                <a:cxn ang="T10">
                  <a:pos x="T0" y="T1"/>
                </a:cxn>
                <a:cxn ang="T11">
                  <a:pos x="T2" y="T3"/>
                </a:cxn>
                <a:cxn ang="T12">
                  <a:pos x="T4" y="T5"/>
                </a:cxn>
                <a:cxn ang="T13">
                  <a:pos x="T6" y="T7"/>
                </a:cxn>
                <a:cxn ang="T14">
                  <a:pos x="T8" y="T9"/>
                </a:cxn>
              </a:cxnLst>
              <a:rect l="T15" t="T16" r="T17" b="T18"/>
              <a:pathLst>
                <a:path w="127" h="32">
                  <a:moveTo>
                    <a:pt x="0" y="0"/>
                  </a:moveTo>
                  <a:lnTo>
                    <a:pt x="0" y="30"/>
                  </a:lnTo>
                  <a:lnTo>
                    <a:pt x="127" y="32"/>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37" name="Freeform 31"/>
            <p:cNvSpPr>
              <a:spLocks noChangeAspect="1"/>
            </p:cNvSpPr>
            <p:nvPr/>
          </p:nvSpPr>
          <p:spPr bwMode="auto">
            <a:xfrm>
              <a:off x="3593" y="3255"/>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38" name="Freeform 32"/>
            <p:cNvSpPr>
              <a:spLocks noChangeAspect="1"/>
            </p:cNvSpPr>
            <p:nvPr/>
          </p:nvSpPr>
          <p:spPr bwMode="auto">
            <a:xfrm>
              <a:off x="4808" y="2015"/>
              <a:ext cx="127" cy="32"/>
            </a:xfrm>
            <a:custGeom>
              <a:avLst/>
              <a:gdLst>
                <a:gd name="T0" fmla="*/ 0 w 127"/>
                <a:gd name="T1" fmla="*/ 0 h 32"/>
                <a:gd name="T2" fmla="*/ 0 w 127"/>
                <a:gd name="T3" fmla="*/ 30 h 32"/>
                <a:gd name="T4" fmla="*/ 127 w 127"/>
                <a:gd name="T5" fmla="*/ 32 h 32"/>
                <a:gd name="T6" fmla="*/ 127 w 127"/>
                <a:gd name="T7" fmla="*/ 2 h 32"/>
                <a:gd name="T8" fmla="*/ 0 w 127"/>
                <a:gd name="T9" fmla="*/ 0 h 32"/>
                <a:gd name="T10" fmla="*/ 0 60000 65536"/>
                <a:gd name="T11" fmla="*/ 0 60000 65536"/>
                <a:gd name="T12" fmla="*/ 0 60000 65536"/>
                <a:gd name="T13" fmla="*/ 0 60000 65536"/>
                <a:gd name="T14" fmla="*/ 0 60000 65536"/>
                <a:gd name="T15" fmla="*/ 0 w 127"/>
                <a:gd name="T16" fmla="*/ 0 h 32"/>
                <a:gd name="T17" fmla="*/ 127 w 127"/>
                <a:gd name="T18" fmla="*/ 32 h 32"/>
              </a:gdLst>
              <a:ahLst/>
              <a:cxnLst>
                <a:cxn ang="T10">
                  <a:pos x="T0" y="T1"/>
                </a:cxn>
                <a:cxn ang="T11">
                  <a:pos x="T2" y="T3"/>
                </a:cxn>
                <a:cxn ang="T12">
                  <a:pos x="T4" y="T5"/>
                </a:cxn>
                <a:cxn ang="T13">
                  <a:pos x="T6" y="T7"/>
                </a:cxn>
                <a:cxn ang="T14">
                  <a:pos x="T8" y="T9"/>
                </a:cxn>
              </a:cxnLst>
              <a:rect l="T15" t="T16" r="T17" b="T18"/>
              <a:pathLst>
                <a:path w="127" h="32">
                  <a:moveTo>
                    <a:pt x="0" y="0"/>
                  </a:moveTo>
                  <a:lnTo>
                    <a:pt x="0" y="30"/>
                  </a:lnTo>
                  <a:lnTo>
                    <a:pt x="127" y="32"/>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39" name="Freeform 33"/>
            <p:cNvSpPr>
              <a:spLocks noChangeAspect="1"/>
            </p:cNvSpPr>
            <p:nvPr/>
          </p:nvSpPr>
          <p:spPr bwMode="auto">
            <a:xfrm>
              <a:off x="4776" y="1963"/>
              <a:ext cx="127" cy="32"/>
            </a:xfrm>
            <a:custGeom>
              <a:avLst/>
              <a:gdLst>
                <a:gd name="T0" fmla="*/ 0 w 127"/>
                <a:gd name="T1" fmla="*/ 0 h 32"/>
                <a:gd name="T2" fmla="*/ 0 w 127"/>
                <a:gd name="T3" fmla="*/ 30 h 32"/>
                <a:gd name="T4" fmla="*/ 127 w 127"/>
                <a:gd name="T5" fmla="*/ 32 h 32"/>
                <a:gd name="T6" fmla="*/ 127 w 127"/>
                <a:gd name="T7" fmla="*/ 2 h 32"/>
                <a:gd name="T8" fmla="*/ 0 w 127"/>
                <a:gd name="T9" fmla="*/ 0 h 32"/>
                <a:gd name="T10" fmla="*/ 0 60000 65536"/>
                <a:gd name="T11" fmla="*/ 0 60000 65536"/>
                <a:gd name="T12" fmla="*/ 0 60000 65536"/>
                <a:gd name="T13" fmla="*/ 0 60000 65536"/>
                <a:gd name="T14" fmla="*/ 0 60000 65536"/>
                <a:gd name="T15" fmla="*/ 0 w 127"/>
                <a:gd name="T16" fmla="*/ 0 h 32"/>
                <a:gd name="T17" fmla="*/ 127 w 127"/>
                <a:gd name="T18" fmla="*/ 32 h 32"/>
              </a:gdLst>
              <a:ahLst/>
              <a:cxnLst>
                <a:cxn ang="T10">
                  <a:pos x="T0" y="T1"/>
                </a:cxn>
                <a:cxn ang="T11">
                  <a:pos x="T2" y="T3"/>
                </a:cxn>
                <a:cxn ang="T12">
                  <a:pos x="T4" y="T5"/>
                </a:cxn>
                <a:cxn ang="T13">
                  <a:pos x="T6" y="T7"/>
                </a:cxn>
                <a:cxn ang="T14">
                  <a:pos x="T8" y="T9"/>
                </a:cxn>
              </a:cxnLst>
              <a:rect l="T15" t="T16" r="T17" b="T18"/>
              <a:pathLst>
                <a:path w="127" h="32">
                  <a:moveTo>
                    <a:pt x="0" y="0"/>
                  </a:moveTo>
                  <a:lnTo>
                    <a:pt x="0" y="30"/>
                  </a:lnTo>
                  <a:lnTo>
                    <a:pt x="127" y="32"/>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0" name="Freeform 34"/>
            <p:cNvSpPr>
              <a:spLocks noChangeAspect="1"/>
            </p:cNvSpPr>
            <p:nvPr/>
          </p:nvSpPr>
          <p:spPr bwMode="auto">
            <a:xfrm>
              <a:off x="4680" y="1913"/>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1" name="Freeform 35"/>
            <p:cNvSpPr>
              <a:spLocks noChangeAspect="1"/>
            </p:cNvSpPr>
            <p:nvPr/>
          </p:nvSpPr>
          <p:spPr bwMode="auto">
            <a:xfrm>
              <a:off x="4616" y="1863"/>
              <a:ext cx="127" cy="31"/>
            </a:xfrm>
            <a:custGeom>
              <a:avLst/>
              <a:gdLst>
                <a:gd name="T0" fmla="*/ 0 w 127"/>
                <a:gd name="T1" fmla="*/ 0 h 31"/>
                <a:gd name="T2" fmla="*/ 0 w 127"/>
                <a:gd name="T3" fmla="*/ 30 h 31"/>
                <a:gd name="T4" fmla="*/ 127 w 127"/>
                <a:gd name="T5" fmla="*/ 31 h 31"/>
                <a:gd name="T6" fmla="*/ 127 w 127"/>
                <a:gd name="T7" fmla="*/ 2 h 31"/>
                <a:gd name="T8" fmla="*/ 0 w 127"/>
                <a:gd name="T9" fmla="*/ 0 h 31"/>
                <a:gd name="T10" fmla="*/ 0 60000 65536"/>
                <a:gd name="T11" fmla="*/ 0 60000 65536"/>
                <a:gd name="T12" fmla="*/ 0 60000 65536"/>
                <a:gd name="T13" fmla="*/ 0 60000 65536"/>
                <a:gd name="T14" fmla="*/ 0 60000 65536"/>
                <a:gd name="T15" fmla="*/ 0 w 127"/>
                <a:gd name="T16" fmla="*/ 0 h 31"/>
                <a:gd name="T17" fmla="*/ 127 w 127"/>
                <a:gd name="T18" fmla="*/ 31 h 31"/>
              </a:gdLst>
              <a:ahLst/>
              <a:cxnLst>
                <a:cxn ang="T10">
                  <a:pos x="T0" y="T1"/>
                </a:cxn>
                <a:cxn ang="T11">
                  <a:pos x="T2" y="T3"/>
                </a:cxn>
                <a:cxn ang="T12">
                  <a:pos x="T4" y="T5"/>
                </a:cxn>
                <a:cxn ang="T13">
                  <a:pos x="T6" y="T7"/>
                </a:cxn>
                <a:cxn ang="T14">
                  <a:pos x="T8" y="T9"/>
                </a:cxn>
              </a:cxnLst>
              <a:rect l="T15" t="T16" r="T17" b="T18"/>
              <a:pathLst>
                <a:path w="127" h="31">
                  <a:moveTo>
                    <a:pt x="0" y="0"/>
                  </a:moveTo>
                  <a:lnTo>
                    <a:pt x="0" y="30"/>
                  </a:lnTo>
                  <a:lnTo>
                    <a:pt x="127" y="31"/>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2" name="Freeform 36"/>
            <p:cNvSpPr>
              <a:spLocks noChangeAspect="1"/>
            </p:cNvSpPr>
            <p:nvPr/>
          </p:nvSpPr>
          <p:spPr bwMode="auto">
            <a:xfrm>
              <a:off x="3784" y="2503"/>
              <a:ext cx="127" cy="32"/>
            </a:xfrm>
            <a:custGeom>
              <a:avLst/>
              <a:gdLst>
                <a:gd name="T0" fmla="*/ 0 w 127"/>
                <a:gd name="T1" fmla="*/ 0 h 32"/>
                <a:gd name="T2" fmla="*/ 0 w 127"/>
                <a:gd name="T3" fmla="*/ 30 h 32"/>
                <a:gd name="T4" fmla="*/ 127 w 127"/>
                <a:gd name="T5" fmla="*/ 32 h 32"/>
                <a:gd name="T6" fmla="*/ 127 w 127"/>
                <a:gd name="T7" fmla="*/ 2 h 32"/>
                <a:gd name="T8" fmla="*/ 0 w 127"/>
                <a:gd name="T9" fmla="*/ 0 h 32"/>
                <a:gd name="T10" fmla="*/ 0 60000 65536"/>
                <a:gd name="T11" fmla="*/ 0 60000 65536"/>
                <a:gd name="T12" fmla="*/ 0 60000 65536"/>
                <a:gd name="T13" fmla="*/ 0 60000 65536"/>
                <a:gd name="T14" fmla="*/ 0 60000 65536"/>
                <a:gd name="T15" fmla="*/ 0 w 127"/>
                <a:gd name="T16" fmla="*/ 0 h 32"/>
                <a:gd name="T17" fmla="*/ 127 w 127"/>
                <a:gd name="T18" fmla="*/ 32 h 32"/>
              </a:gdLst>
              <a:ahLst/>
              <a:cxnLst>
                <a:cxn ang="T10">
                  <a:pos x="T0" y="T1"/>
                </a:cxn>
                <a:cxn ang="T11">
                  <a:pos x="T2" y="T3"/>
                </a:cxn>
                <a:cxn ang="T12">
                  <a:pos x="T4" y="T5"/>
                </a:cxn>
                <a:cxn ang="T13">
                  <a:pos x="T6" y="T7"/>
                </a:cxn>
                <a:cxn ang="T14">
                  <a:pos x="T8" y="T9"/>
                </a:cxn>
              </a:cxnLst>
              <a:rect l="T15" t="T16" r="T17" b="T18"/>
              <a:pathLst>
                <a:path w="127" h="32">
                  <a:moveTo>
                    <a:pt x="0" y="0"/>
                  </a:moveTo>
                  <a:lnTo>
                    <a:pt x="0" y="30"/>
                  </a:lnTo>
                  <a:lnTo>
                    <a:pt x="127" y="32"/>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3" name="Freeform 37"/>
            <p:cNvSpPr>
              <a:spLocks noChangeAspect="1"/>
            </p:cNvSpPr>
            <p:nvPr/>
          </p:nvSpPr>
          <p:spPr bwMode="auto">
            <a:xfrm>
              <a:off x="3753" y="2566"/>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4" name="Freeform 38"/>
            <p:cNvSpPr>
              <a:spLocks noChangeAspect="1"/>
            </p:cNvSpPr>
            <p:nvPr/>
          </p:nvSpPr>
          <p:spPr bwMode="auto">
            <a:xfrm>
              <a:off x="3721" y="2628"/>
              <a:ext cx="127" cy="31"/>
            </a:xfrm>
            <a:custGeom>
              <a:avLst/>
              <a:gdLst>
                <a:gd name="T0" fmla="*/ 0 w 127"/>
                <a:gd name="T1" fmla="*/ 0 h 31"/>
                <a:gd name="T2" fmla="*/ 0 w 127"/>
                <a:gd name="T3" fmla="*/ 30 h 31"/>
                <a:gd name="T4" fmla="*/ 127 w 127"/>
                <a:gd name="T5" fmla="*/ 31 h 31"/>
                <a:gd name="T6" fmla="*/ 127 w 127"/>
                <a:gd name="T7" fmla="*/ 2 h 31"/>
                <a:gd name="T8" fmla="*/ 0 w 127"/>
                <a:gd name="T9" fmla="*/ 0 h 31"/>
                <a:gd name="T10" fmla="*/ 0 60000 65536"/>
                <a:gd name="T11" fmla="*/ 0 60000 65536"/>
                <a:gd name="T12" fmla="*/ 0 60000 65536"/>
                <a:gd name="T13" fmla="*/ 0 60000 65536"/>
                <a:gd name="T14" fmla="*/ 0 60000 65536"/>
                <a:gd name="T15" fmla="*/ 0 w 127"/>
                <a:gd name="T16" fmla="*/ 0 h 31"/>
                <a:gd name="T17" fmla="*/ 127 w 127"/>
                <a:gd name="T18" fmla="*/ 31 h 31"/>
              </a:gdLst>
              <a:ahLst/>
              <a:cxnLst>
                <a:cxn ang="T10">
                  <a:pos x="T0" y="T1"/>
                </a:cxn>
                <a:cxn ang="T11">
                  <a:pos x="T2" y="T3"/>
                </a:cxn>
                <a:cxn ang="T12">
                  <a:pos x="T4" y="T5"/>
                </a:cxn>
                <a:cxn ang="T13">
                  <a:pos x="T6" y="T7"/>
                </a:cxn>
                <a:cxn ang="T14">
                  <a:pos x="T8" y="T9"/>
                </a:cxn>
              </a:cxnLst>
              <a:rect l="T15" t="T16" r="T17" b="T18"/>
              <a:pathLst>
                <a:path w="127" h="31">
                  <a:moveTo>
                    <a:pt x="0" y="0"/>
                  </a:moveTo>
                  <a:lnTo>
                    <a:pt x="0" y="30"/>
                  </a:lnTo>
                  <a:lnTo>
                    <a:pt x="127" y="31"/>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5" name="Freeform 39"/>
            <p:cNvSpPr>
              <a:spLocks noChangeAspect="1"/>
            </p:cNvSpPr>
            <p:nvPr/>
          </p:nvSpPr>
          <p:spPr bwMode="auto">
            <a:xfrm>
              <a:off x="3658" y="2691"/>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6" name="Freeform 40"/>
            <p:cNvSpPr>
              <a:spLocks noChangeAspect="1"/>
            </p:cNvSpPr>
            <p:nvPr/>
          </p:nvSpPr>
          <p:spPr bwMode="auto">
            <a:xfrm>
              <a:off x="3624" y="2754"/>
              <a:ext cx="127" cy="32"/>
            </a:xfrm>
            <a:custGeom>
              <a:avLst/>
              <a:gdLst>
                <a:gd name="T0" fmla="*/ 0 w 127"/>
                <a:gd name="T1" fmla="*/ 0 h 32"/>
                <a:gd name="T2" fmla="*/ 0 w 127"/>
                <a:gd name="T3" fmla="*/ 30 h 32"/>
                <a:gd name="T4" fmla="*/ 127 w 127"/>
                <a:gd name="T5" fmla="*/ 32 h 32"/>
                <a:gd name="T6" fmla="*/ 127 w 127"/>
                <a:gd name="T7" fmla="*/ 2 h 32"/>
                <a:gd name="T8" fmla="*/ 0 w 127"/>
                <a:gd name="T9" fmla="*/ 0 h 32"/>
                <a:gd name="T10" fmla="*/ 0 60000 65536"/>
                <a:gd name="T11" fmla="*/ 0 60000 65536"/>
                <a:gd name="T12" fmla="*/ 0 60000 65536"/>
                <a:gd name="T13" fmla="*/ 0 60000 65536"/>
                <a:gd name="T14" fmla="*/ 0 60000 65536"/>
                <a:gd name="T15" fmla="*/ 0 w 127"/>
                <a:gd name="T16" fmla="*/ 0 h 32"/>
                <a:gd name="T17" fmla="*/ 127 w 127"/>
                <a:gd name="T18" fmla="*/ 32 h 32"/>
              </a:gdLst>
              <a:ahLst/>
              <a:cxnLst>
                <a:cxn ang="T10">
                  <a:pos x="T0" y="T1"/>
                </a:cxn>
                <a:cxn ang="T11">
                  <a:pos x="T2" y="T3"/>
                </a:cxn>
                <a:cxn ang="T12">
                  <a:pos x="T4" y="T5"/>
                </a:cxn>
                <a:cxn ang="T13">
                  <a:pos x="T6" y="T7"/>
                </a:cxn>
                <a:cxn ang="T14">
                  <a:pos x="T8" y="T9"/>
                </a:cxn>
              </a:cxnLst>
              <a:rect l="T15" t="T16" r="T17" b="T18"/>
              <a:pathLst>
                <a:path w="127" h="32">
                  <a:moveTo>
                    <a:pt x="0" y="0"/>
                  </a:moveTo>
                  <a:lnTo>
                    <a:pt x="0" y="30"/>
                  </a:lnTo>
                  <a:lnTo>
                    <a:pt x="127" y="32"/>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7" name="Freeform 41"/>
            <p:cNvSpPr>
              <a:spLocks noChangeAspect="1"/>
            </p:cNvSpPr>
            <p:nvPr/>
          </p:nvSpPr>
          <p:spPr bwMode="auto">
            <a:xfrm>
              <a:off x="3593" y="2816"/>
              <a:ext cx="126" cy="31"/>
            </a:xfrm>
            <a:custGeom>
              <a:avLst/>
              <a:gdLst>
                <a:gd name="T0" fmla="*/ 0 w 126"/>
                <a:gd name="T1" fmla="*/ 0 h 31"/>
                <a:gd name="T2" fmla="*/ 0 w 126"/>
                <a:gd name="T3" fmla="*/ 30 h 31"/>
                <a:gd name="T4" fmla="*/ 126 w 126"/>
                <a:gd name="T5" fmla="*/ 31 h 31"/>
                <a:gd name="T6" fmla="*/ 126 w 126"/>
                <a:gd name="T7" fmla="*/ 2 h 31"/>
                <a:gd name="T8" fmla="*/ 0 w 126"/>
                <a:gd name="T9" fmla="*/ 0 h 31"/>
                <a:gd name="T10" fmla="*/ 0 60000 65536"/>
                <a:gd name="T11" fmla="*/ 0 60000 65536"/>
                <a:gd name="T12" fmla="*/ 0 60000 65536"/>
                <a:gd name="T13" fmla="*/ 0 60000 65536"/>
                <a:gd name="T14" fmla="*/ 0 60000 65536"/>
                <a:gd name="T15" fmla="*/ 0 w 126"/>
                <a:gd name="T16" fmla="*/ 0 h 31"/>
                <a:gd name="T17" fmla="*/ 126 w 126"/>
                <a:gd name="T18" fmla="*/ 31 h 31"/>
              </a:gdLst>
              <a:ahLst/>
              <a:cxnLst>
                <a:cxn ang="T10">
                  <a:pos x="T0" y="T1"/>
                </a:cxn>
                <a:cxn ang="T11">
                  <a:pos x="T2" y="T3"/>
                </a:cxn>
                <a:cxn ang="T12">
                  <a:pos x="T4" y="T5"/>
                </a:cxn>
                <a:cxn ang="T13">
                  <a:pos x="T6" y="T7"/>
                </a:cxn>
                <a:cxn ang="T14">
                  <a:pos x="T8" y="T9"/>
                </a:cxn>
              </a:cxnLst>
              <a:rect l="T15" t="T16" r="T17" b="T18"/>
              <a:pathLst>
                <a:path w="126" h="31">
                  <a:moveTo>
                    <a:pt x="0" y="0"/>
                  </a:moveTo>
                  <a:lnTo>
                    <a:pt x="0" y="30"/>
                  </a:lnTo>
                  <a:lnTo>
                    <a:pt x="126" y="31"/>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8" name="Freeform 42"/>
            <p:cNvSpPr>
              <a:spLocks noChangeAspect="1"/>
            </p:cNvSpPr>
            <p:nvPr/>
          </p:nvSpPr>
          <p:spPr bwMode="auto">
            <a:xfrm>
              <a:off x="3561" y="2879"/>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49" name="Freeform 43"/>
            <p:cNvSpPr>
              <a:spLocks noChangeAspect="1"/>
            </p:cNvSpPr>
            <p:nvPr/>
          </p:nvSpPr>
          <p:spPr bwMode="auto">
            <a:xfrm>
              <a:off x="3561" y="2942"/>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0" name="Freeform 44"/>
            <p:cNvSpPr>
              <a:spLocks noChangeAspect="1"/>
            </p:cNvSpPr>
            <p:nvPr/>
          </p:nvSpPr>
          <p:spPr bwMode="auto">
            <a:xfrm>
              <a:off x="3593" y="3006"/>
              <a:ext cx="126" cy="31"/>
            </a:xfrm>
            <a:custGeom>
              <a:avLst/>
              <a:gdLst>
                <a:gd name="T0" fmla="*/ 0 w 126"/>
                <a:gd name="T1" fmla="*/ 0 h 31"/>
                <a:gd name="T2" fmla="*/ 0 w 126"/>
                <a:gd name="T3" fmla="*/ 29 h 31"/>
                <a:gd name="T4" fmla="*/ 126 w 126"/>
                <a:gd name="T5" fmla="*/ 31 h 31"/>
                <a:gd name="T6" fmla="*/ 126 w 126"/>
                <a:gd name="T7" fmla="*/ 1 h 31"/>
                <a:gd name="T8" fmla="*/ 0 w 126"/>
                <a:gd name="T9" fmla="*/ 0 h 31"/>
                <a:gd name="T10" fmla="*/ 0 60000 65536"/>
                <a:gd name="T11" fmla="*/ 0 60000 65536"/>
                <a:gd name="T12" fmla="*/ 0 60000 65536"/>
                <a:gd name="T13" fmla="*/ 0 60000 65536"/>
                <a:gd name="T14" fmla="*/ 0 60000 65536"/>
                <a:gd name="T15" fmla="*/ 0 w 126"/>
                <a:gd name="T16" fmla="*/ 0 h 31"/>
                <a:gd name="T17" fmla="*/ 126 w 126"/>
                <a:gd name="T18" fmla="*/ 31 h 31"/>
              </a:gdLst>
              <a:ahLst/>
              <a:cxnLst>
                <a:cxn ang="T10">
                  <a:pos x="T0" y="T1"/>
                </a:cxn>
                <a:cxn ang="T11">
                  <a:pos x="T2" y="T3"/>
                </a:cxn>
                <a:cxn ang="T12">
                  <a:pos x="T4" y="T5"/>
                </a:cxn>
                <a:cxn ang="T13">
                  <a:pos x="T6" y="T7"/>
                </a:cxn>
                <a:cxn ang="T14">
                  <a:pos x="T8" y="T9"/>
                </a:cxn>
              </a:cxnLst>
              <a:rect l="T15" t="T16" r="T17" b="T18"/>
              <a:pathLst>
                <a:path w="126" h="31">
                  <a:moveTo>
                    <a:pt x="0" y="0"/>
                  </a:moveTo>
                  <a:lnTo>
                    <a:pt x="0" y="29"/>
                  </a:lnTo>
                  <a:lnTo>
                    <a:pt x="126" y="31"/>
                  </a:lnTo>
                  <a:lnTo>
                    <a:pt x="126" y="1"/>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1" name="Freeform 45"/>
            <p:cNvSpPr>
              <a:spLocks noChangeAspect="1"/>
            </p:cNvSpPr>
            <p:nvPr/>
          </p:nvSpPr>
          <p:spPr bwMode="auto">
            <a:xfrm>
              <a:off x="3561" y="3069"/>
              <a:ext cx="126" cy="31"/>
            </a:xfrm>
            <a:custGeom>
              <a:avLst/>
              <a:gdLst>
                <a:gd name="T0" fmla="*/ 0 w 126"/>
                <a:gd name="T1" fmla="*/ 0 h 31"/>
                <a:gd name="T2" fmla="*/ 0 w 126"/>
                <a:gd name="T3" fmla="*/ 30 h 31"/>
                <a:gd name="T4" fmla="*/ 126 w 126"/>
                <a:gd name="T5" fmla="*/ 31 h 31"/>
                <a:gd name="T6" fmla="*/ 126 w 126"/>
                <a:gd name="T7" fmla="*/ 2 h 31"/>
                <a:gd name="T8" fmla="*/ 0 w 126"/>
                <a:gd name="T9" fmla="*/ 0 h 31"/>
                <a:gd name="T10" fmla="*/ 0 60000 65536"/>
                <a:gd name="T11" fmla="*/ 0 60000 65536"/>
                <a:gd name="T12" fmla="*/ 0 60000 65536"/>
                <a:gd name="T13" fmla="*/ 0 60000 65536"/>
                <a:gd name="T14" fmla="*/ 0 60000 65536"/>
                <a:gd name="T15" fmla="*/ 0 w 126"/>
                <a:gd name="T16" fmla="*/ 0 h 31"/>
                <a:gd name="T17" fmla="*/ 126 w 126"/>
                <a:gd name="T18" fmla="*/ 31 h 31"/>
              </a:gdLst>
              <a:ahLst/>
              <a:cxnLst>
                <a:cxn ang="T10">
                  <a:pos x="T0" y="T1"/>
                </a:cxn>
                <a:cxn ang="T11">
                  <a:pos x="T2" y="T3"/>
                </a:cxn>
                <a:cxn ang="T12">
                  <a:pos x="T4" y="T5"/>
                </a:cxn>
                <a:cxn ang="T13">
                  <a:pos x="T6" y="T7"/>
                </a:cxn>
                <a:cxn ang="T14">
                  <a:pos x="T8" y="T9"/>
                </a:cxn>
              </a:cxnLst>
              <a:rect l="T15" t="T16" r="T17" b="T18"/>
              <a:pathLst>
                <a:path w="126" h="31">
                  <a:moveTo>
                    <a:pt x="0" y="0"/>
                  </a:moveTo>
                  <a:lnTo>
                    <a:pt x="0" y="30"/>
                  </a:lnTo>
                  <a:lnTo>
                    <a:pt x="126" y="31"/>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2" name="Freeform 46"/>
            <p:cNvSpPr>
              <a:spLocks noChangeAspect="1"/>
            </p:cNvSpPr>
            <p:nvPr/>
          </p:nvSpPr>
          <p:spPr bwMode="auto">
            <a:xfrm>
              <a:off x="3529" y="3130"/>
              <a:ext cx="127" cy="32"/>
            </a:xfrm>
            <a:custGeom>
              <a:avLst/>
              <a:gdLst>
                <a:gd name="T0" fmla="*/ 0 w 127"/>
                <a:gd name="T1" fmla="*/ 0 h 32"/>
                <a:gd name="T2" fmla="*/ 0 w 127"/>
                <a:gd name="T3" fmla="*/ 30 h 32"/>
                <a:gd name="T4" fmla="*/ 127 w 127"/>
                <a:gd name="T5" fmla="*/ 32 h 32"/>
                <a:gd name="T6" fmla="*/ 127 w 127"/>
                <a:gd name="T7" fmla="*/ 2 h 32"/>
                <a:gd name="T8" fmla="*/ 0 w 127"/>
                <a:gd name="T9" fmla="*/ 0 h 32"/>
                <a:gd name="T10" fmla="*/ 0 60000 65536"/>
                <a:gd name="T11" fmla="*/ 0 60000 65536"/>
                <a:gd name="T12" fmla="*/ 0 60000 65536"/>
                <a:gd name="T13" fmla="*/ 0 60000 65536"/>
                <a:gd name="T14" fmla="*/ 0 60000 65536"/>
                <a:gd name="T15" fmla="*/ 0 w 127"/>
                <a:gd name="T16" fmla="*/ 0 h 32"/>
                <a:gd name="T17" fmla="*/ 127 w 127"/>
                <a:gd name="T18" fmla="*/ 32 h 32"/>
              </a:gdLst>
              <a:ahLst/>
              <a:cxnLst>
                <a:cxn ang="T10">
                  <a:pos x="T0" y="T1"/>
                </a:cxn>
                <a:cxn ang="T11">
                  <a:pos x="T2" y="T3"/>
                </a:cxn>
                <a:cxn ang="T12">
                  <a:pos x="T4" y="T5"/>
                </a:cxn>
                <a:cxn ang="T13">
                  <a:pos x="T6" y="T7"/>
                </a:cxn>
                <a:cxn ang="T14">
                  <a:pos x="T8" y="T9"/>
                </a:cxn>
              </a:cxnLst>
              <a:rect l="T15" t="T16" r="T17" b="T18"/>
              <a:pathLst>
                <a:path w="127" h="32">
                  <a:moveTo>
                    <a:pt x="0" y="0"/>
                  </a:moveTo>
                  <a:lnTo>
                    <a:pt x="0" y="30"/>
                  </a:lnTo>
                  <a:lnTo>
                    <a:pt x="127" y="32"/>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3" name="Freeform 47"/>
            <p:cNvSpPr>
              <a:spLocks noChangeAspect="1"/>
            </p:cNvSpPr>
            <p:nvPr/>
          </p:nvSpPr>
          <p:spPr bwMode="auto">
            <a:xfrm>
              <a:off x="3561" y="3194"/>
              <a:ext cx="126" cy="31"/>
            </a:xfrm>
            <a:custGeom>
              <a:avLst/>
              <a:gdLst>
                <a:gd name="T0" fmla="*/ 0 w 126"/>
                <a:gd name="T1" fmla="*/ 0 h 31"/>
                <a:gd name="T2" fmla="*/ 0 w 126"/>
                <a:gd name="T3" fmla="*/ 29 h 31"/>
                <a:gd name="T4" fmla="*/ 126 w 126"/>
                <a:gd name="T5" fmla="*/ 31 h 31"/>
                <a:gd name="T6" fmla="*/ 126 w 126"/>
                <a:gd name="T7" fmla="*/ 1 h 31"/>
                <a:gd name="T8" fmla="*/ 0 w 126"/>
                <a:gd name="T9" fmla="*/ 0 h 31"/>
                <a:gd name="T10" fmla="*/ 0 60000 65536"/>
                <a:gd name="T11" fmla="*/ 0 60000 65536"/>
                <a:gd name="T12" fmla="*/ 0 60000 65536"/>
                <a:gd name="T13" fmla="*/ 0 60000 65536"/>
                <a:gd name="T14" fmla="*/ 0 60000 65536"/>
                <a:gd name="T15" fmla="*/ 0 w 126"/>
                <a:gd name="T16" fmla="*/ 0 h 31"/>
                <a:gd name="T17" fmla="*/ 126 w 126"/>
                <a:gd name="T18" fmla="*/ 31 h 31"/>
              </a:gdLst>
              <a:ahLst/>
              <a:cxnLst>
                <a:cxn ang="T10">
                  <a:pos x="T0" y="T1"/>
                </a:cxn>
                <a:cxn ang="T11">
                  <a:pos x="T2" y="T3"/>
                </a:cxn>
                <a:cxn ang="T12">
                  <a:pos x="T4" y="T5"/>
                </a:cxn>
                <a:cxn ang="T13">
                  <a:pos x="T6" y="T7"/>
                </a:cxn>
                <a:cxn ang="T14">
                  <a:pos x="T8" y="T9"/>
                </a:cxn>
              </a:cxnLst>
              <a:rect l="T15" t="T16" r="T17" b="T18"/>
              <a:pathLst>
                <a:path w="126" h="31">
                  <a:moveTo>
                    <a:pt x="0" y="0"/>
                  </a:moveTo>
                  <a:lnTo>
                    <a:pt x="0" y="29"/>
                  </a:lnTo>
                  <a:lnTo>
                    <a:pt x="126" y="31"/>
                  </a:lnTo>
                  <a:lnTo>
                    <a:pt x="126" y="1"/>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4" name="Freeform 48"/>
            <p:cNvSpPr>
              <a:spLocks noChangeAspect="1"/>
            </p:cNvSpPr>
            <p:nvPr/>
          </p:nvSpPr>
          <p:spPr bwMode="auto">
            <a:xfrm>
              <a:off x="3913" y="3696"/>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5" name="Freeform 49"/>
            <p:cNvSpPr>
              <a:spLocks noChangeAspect="1"/>
            </p:cNvSpPr>
            <p:nvPr/>
          </p:nvSpPr>
          <p:spPr bwMode="auto">
            <a:xfrm>
              <a:off x="3818" y="2440"/>
              <a:ext cx="126" cy="31"/>
            </a:xfrm>
            <a:custGeom>
              <a:avLst/>
              <a:gdLst>
                <a:gd name="T0" fmla="*/ 0 w 126"/>
                <a:gd name="T1" fmla="*/ 0 h 31"/>
                <a:gd name="T2" fmla="*/ 0 w 126"/>
                <a:gd name="T3" fmla="*/ 30 h 31"/>
                <a:gd name="T4" fmla="*/ 126 w 126"/>
                <a:gd name="T5" fmla="*/ 31 h 31"/>
                <a:gd name="T6" fmla="*/ 126 w 126"/>
                <a:gd name="T7" fmla="*/ 2 h 31"/>
                <a:gd name="T8" fmla="*/ 0 w 126"/>
                <a:gd name="T9" fmla="*/ 0 h 31"/>
                <a:gd name="T10" fmla="*/ 0 60000 65536"/>
                <a:gd name="T11" fmla="*/ 0 60000 65536"/>
                <a:gd name="T12" fmla="*/ 0 60000 65536"/>
                <a:gd name="T13" fmla="*/ 0 60000 65536"/>
                <a:gd name="T14" fmla="*/ 0 60000 65536"/>
                <a:gd name="T15" fmla="*/ 0 w 126"/>
                <a:gd name="T16" fmla="*/ 0 h 31"/>
                <a:gd name="T17" fmla="*/ 126 w 126"/>
                <a:gd name="T18" fmla="*/ 31 h 31"/>
              </a:gdLst>
              <a:ahLst/>
              <a:cxnLst>
                <a:cxn ang="T10">
                  <a:pos x="T0" y="T1"/>
                </a:cxn>
                <a:cxn ang="T11">
                  <a:pos x="T2" y="T3"/>
                </a:cxn>
                <a:cxn ang="T12">
                  <a:pos x="T4" y="T5"/>
                </a:cxn>
                <a:cxn ang="T13">
                  <a:pos x="T6" y="T7"/>
                </a:cxn>
                <a:cxn ang="T14">
                  <a:pos x="T8" y="T9"/>
                </a:cxn>
              </a:cxnLst>
              <a:rect l="T15" t="T16" r="T17" b="T18"/>
              <a:pathLst>
                <a:path w="126" h="31">
                  <a:moveTo>
                    <a:pt x="0" y="0"/>
                  </a:moveTo>
                  <a:lnTo>
                    <a:pt x="0" y="30"/>
                  </a:lnTo>
                  <a:lnTo>
                    <a:pt x="126" y="31"/>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6" name="Freeform 50"/>
            <p:cNvSpPr>
              <a:spLocks noChangeAspect="1"/>
            </p:cNvSpPr>
            <p:nvPr/>
          </p:nvSpPr>
          <p:spPr bwMode="auto">
            <a:xfrm>
              <a:off x="3849" y="2377"/>
              <a:ext cx="127" cy="31"/>
            </a:xfrm>
            <a:custGeom>
              <a:avLst/>
              <a:gdLst>
                <a:gd name="T0" fmla="*/ 0 w 127"/>
                <a:gd name="T1" fmla="*/ 0 h 31"/>
                <a:gd name="T2" fmla="*/ 0 w 127"/>
                <a:gd name="T3" fmla="*/ 29 h 31"/>
                <a:gd name="T4" fmla="*/ 127 w 127"/>
                <a:gd name="T5" fmla="*/ 31 h 31"/>
                <a:gd name="T6" fmla="*/ 127 w 127"/>
                <a:gd name="T7" fmla="*/ 1 h 31"/>
                <a:gd name="T8" fmla="*/ 0 w 127"/>
                <a:gd name="T9" fmla="*/ 0 h 31"/>
                <a:gd name="T10" fmla="*/ 0 60000 65536"/>
                <a:gd name="T11" fmla="*/ 0 60000 65536"/>
                <a:gd name="T12" fmla="*/ 0 60000 65536"/>
                <a:gd name="T13" fmla="*/ 0 60000 65536"/>
                <a:gd name="T14" fmla="*/ 0 60000 65536"/>
                <a:gd name="T15" fmla="*/ 0 w 127"/>
                <a:gd name="T16" fmla="*/ 0 h 31"/>
                <a:gd name="T17" fmla="*/ 127 w 127"/>
                <a:gd name="T18" fmla="*/ 31 h 31"/>
              </a:gdLst>
              <a:ahLst/>
              <a:cxnLst>
                <a:cxn ang="T10">
                  <a:pos x="T0" y="T1"/>
                </a:cxn>
                <a:cxn ang="T11">
                  <a:pos x="T2" y="T3"/>
                </a:cxn>
                <a:cxn ang="T12">
                  <a:pos x="T4" y="T5"/>
                </a:cxn>
                <a:cxn ang="T13">
                  <a:pos x="T6" y="T7"/>
                </a:cxn>
                <a:cxn ang="T14">
                  <a:pos x="T8" y="T9"/>
                </a:cxn>
              </a:cxnLst>
              <a:rect l="T15" t="T16" r="T17" b="T18"/>
              <a:pathLst>
                <a:path w="127" h="31">
                  <a:moveTo>
                    <a:pt x="0" y="0"/>
                  </a:moveTo>
                  <a:lnTo>
                    <a:pt x="0" y="29"/>
                  </a:lnTo>
                  <a:lnTo>
                    <a:pt x="127" y="31"/>
                  </a:lnTo>
                  <a:lnTo>
                    <a:pt x="127" y="1"/>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7" name="Freeform 51"/>
            <p:cNvSpPr>
              <a:spLocks noChangeAspect="1"/>
            </p:cNvSpPr>
            <p:nvPr/>
          </p:nvSpPr>
          <p:spPr bwMode="auto">
            <a:xfrm>
              <a:off x="3913" y="2313"/>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8" name="Freeform 52"/>
            <p:cNvSpPr>
              <a:spLocks noChangeAspect="1"/>
            </p:cNvSpPr>
            <p:nvPr/>
          </p:nvSpPr>
          <p:spPr bwMode="auto">
            <a:xfrm>
              <a:off x="3976" y="2252"/>
              <a:ext cx="127" cy="31"/>
            </a:xfrm>
            <a:custGeom>
              <a:avLst/>
              <a:gdLst>
                <a:gd name="T0" fmla="*/ 0 w 127"/>
                <a:gd name="T1" fmla="*/ 0 h 31"/>
                <a:gd name="T2" fmla="*/ 0 w 127"/>
                <a:gd name="T3" fmla="*/ 30 h 31"/>
                <a:gd name="T4" fmla="*/ 127 w 127"/>
                <a:gd name="T5" fmla="*/ 31 h 31"/>
                <a:gd name="T6" fmla="*/ 127 w 127"/>
                <a:gd name="T7" fmla="*/ 2 h 31"/>
                <a:gd name="T8" fmla="*/ 0 w 127"/>
                <a:gd name="T9" fmla="*/ 0 h 31"/>
                <a:gd name="T10" fmla="*/ 0 60000 65536"/>
                <a:gd name="T11" fmla="*/ 0 60000 65536"/>
                <a:gd name="T12" fmla="*/ 0 60000 65536"/>
                <a:gd name="T13" fmla="*/ 0 60000 65536"/>
                <a:gd name="T14" fmla="*/ 0 60000 65536"/>
                <a:gd name="T15" fmla="*/ 0 w 127"/>
                <a:gd name="T16" fmla="*/ 0 h 31"/>
                <a:gd name="T17" fmla="*/ 127 w 127"/>
                <a:gd name="T18" fmla="*/ 31 h 31"/>
              </a:gdLst>
              <a:ahLst/>
              <a:cxnLst>
                <a:cxn ang="T10">
                  <a:pos x="T0" y="T1"/>
                </a:cxn>
                <a:cxn ang="T11">
                  <a:pos x="T2" y="T3"/>
                </a:cxn>
                <a:cxn ang="T12">
                  <a:pos x="T4" y="T5"/>
                </a:cxn>
                <a:cxn ang="T13">
                  <a:pos x="T6" y="T7"/>
                </a:cxn>
                <a:cxn ang="T14">
                  <a:pos x="T8" y="T9"/>
                </a:cxn>
              </a:cxnLst>
              <a:rect l="T15" t="T16" r="T17" b="T18"/>
              <a:pathLst>
                <a:path w="127" h="31">
                  <a:moveTo>
                    <a:pt x="0" y="0"/>
                  </a:moveTo>
                  <a:lnTo>
                    <a:pt x="0" y="30"/>
                  </a:lnTo>
                  <a:lnTo>
                    <a:pt x="127" y="31"/>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59" name="Freeform 53"/>
            <p:cNvSpPr>
              <a:spLocks noChangeAspect="1"/>
            </p:cNvSpPr>
            <p:nvPr/>
          </p:nvSpPr>
          <p:spPr bwMode="auto">
            <a:xfrm>
              <a:off x="4009" y="2189"/>
              <a:ext cx="127" cy="31"/>
            </a:xfrm>
            <a:custGeom>
              <a:avLst/>
              <a:gdLst>
                <a:gd name="T0" fmla="*/ 0 w 127"/>
                <a:gd name="T1" fmla="*/ 0 h 31"/>
                <a:gd name="T2" fmla="*/ 0 w 127"/>
                <a:gd name="T3" fmla="*/ 29 h 31"/>
                <a:gd name="T4" fmla="*/ 127 w 127"/>
                <a:gd name="T5" fmla="*/ 31 h 31"/>
                <a:gd name="T6" fmla="*/ 127 w 127"/>
                <a:gd name="T7" fmla="*/ 1 h 31"/>
                <a:gd name="T8" fmla="*/ 0 w 127"/>
                <a:gd name="T9" fmla="*/ 0 h 31"/>
                <a:gd name="T10" fmla="*/ 0 60000 65536"/>
                <a:gd name="T11" fmla="*/ 0 60000 65536"/>
                <a:gd name="T12" fmla="*/ 0 60000 65536"/>
                <a:gd name="T13" fmla="*/ 0 60000 65536"/>
                <a:gd name="T14" fmla="*/ 0 60000 65536"/>
                <a:gd name="T15" fmla="*/ 0 w 127"/>
                <a:gd name="T16" fmla="*/ 0 h 31"/>
                <a:gd name="T17" fmla="*/ 127 w 127"/>
                <a:gd name="T18" fmla="*/ 31 h 31"/>
              </a:gdLst>
              <a:ahLst/>
              <a:cxnLst>
                <a:cxn ang="T10">
                  <a:pos x="T0" y="T1"/>
                </a:cxn>
                <a:cxn ang="T11">
                  <a:pos x="T2" y="T3"/>
                </a:cxn>
                <a:cxn ang="T12">
                  <a:pos x="T4" y="T5"/>
                </a:cxn>
                <a:cxn ang="T13">
                  <a:pos x="T6" y="T7"/>
                </a:cxn>
                <a:cxn ang="T14">
                  <a:pos x="T8" y="T9"/>
                </a:cxn>
              </a:cxnLst>
              <a:rect l="T15" t="T16" r="T17" b="T18"/>
              <a:pathLst>
                <a:path w="127" h="31">
                  <a:moveTo>
                    <a:pt x="0" y="0"/>
                  </a:moveTo>
                  <a:lnTo>
                    <a:pt x="0" y="29"/>
                  </a:lnTo>
                  <a:lnTo>
                    <a:pt x="127" y="31"/>
                  </a:lnTo>
                  <a:lnTo>
                    <a:pt x="127" y="1"/>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60" name="Freeform 54"/>
            <p:cNvSpPr>
              <a:spLocks noChangeAspect="1"/>
            </p:cNvSpPr>
            <p:nvPr/>
          </p:nvSpPr>
          <p:spPr bwMode="auto">
            <a:xfrm>
              <a:off x="4041" y="2127"/>
              <a:ext cx="127" cy="32"/>
            </a:xfrm>
            <a:custGeom>
              <a:avLst/>
              <a:gdLst>
                <a:gd name="T0" fmla="*/ 0 w 127"/>
                <a:gd name="T1" fmla="*/ 0 h 32"/>
                <a:gd name="T2" fmla="*/ 0 w 127"/>
                <a:gd name="T3" fmla="*/ 30 h 32"/>
                <a:gd name="T4" fmla="*/ 127 w 127"/>
                <a:gd name="T5" fmla="*/ 32 h 32"/>
                <a:gd name="T6" fmla="*/ 127 w 127"/>
                <a:gd name="T7" fmla="*/ 2 h 32"/>
                <a:gd name="T8" fmla="*/ 0 w 127"/>
                <a:gd name="T9" fmla="*/ 0 h 32"/>
                <a:gd name="T10" fmla="*/ 0 60000 65536"/>
                <a:gd name="T11" fmla="*/ 0 60000 65536"/>
                <a:gd name="T12" fmla="*/ 0 60000 65536"/>
                <a:gd name="T13" fmla="*/ 0 60000 65536"/>
                <a:gd name="T14" fmla="*/ 0 60000 65536"/>
                <a:gd name="T15" fmla="*/ 0 w 127"/>
                <a:gd name="T16" fmla="*/ 0 h 32"/>
                <a:gd name="T17" fmla="*/ 127 w 127"/>
                <a:gd name="T18" fmla="*/ 32 h 32"/>
              </a:gdLst>
              <a:ahLst/>
              <a:cxnLst>
                <a:cxn ang="T10">
                  <a:pos x="T0" y="T1"/>
                </a:cxn>
                <a:cxn ang="T11">
                  <a:pos x="T2" y="T3"/>
                </a:cxn>
                <a:cxn ang="T12">
                  <a:pos x="T4" y="T5"/>
                </a:cxn>
                <a:cxn ang="T13">
                  <a:pos x="T6" y="T7"/>
                </a:cxn>
                <a:cxn ang="T14">
                  <a:pos x="T8" y="T9"/>
                </a:cxn>
              </a:cxnLst>
              <a:rect l="T15" t="T16" r="T17" b="T18"/>
              <a:pathLst>
                <a:path w="127" h="32">
                  <a:moveTo>
                    <a:pt x="0" y="0"/>
                  </a:moveTo>
                  <a:lnTo>
                    <a:pt x="0" y="30"/>
                  </a:lnTo>
                  <a:lnTo>
                    <a:pt x="127" y="32"/>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61" name="Freeform 55"/>
            <p:cNvSpPr>
              <a:spLocks noChangeAspect="1"/>
            </p:cNvSpPr>
            <p:nvPr/>
          </p:nvSpPr>
          <p:spPr bwMode="auto">
            <a:xfrm>
              <a:off x="4104" y="2064"/>
              <a:ext cx="127" cy="31"/>
            </a:xfrm>
            <a:custGeom>
              <a:avLst/>
              <a:gdLst>
                <a:gd name="T0" fmla="*/ 0 w 127"/>
                <a:gd name="T1" fmla="*/ 0 h 31"/>
                <a:gd name="T2" fmla="*/ 0 w 127"/>
                <a:gd name="T3" fmla="*/ 30 h 31"/>
                <a:gd name="T4" fmla="*/ 127 w 127"/>
                <a:gd name="T5" fmla="*/ 31 h 31"/>
                <a:gd name="T6" fmla="*/ 127 w 127"/>
                <a:gd name="T7" fmla="*/ 2 h 31"/>
                <a:gd name="T8" fmla="*/ 0 w 127"/>
                <a:gd name="T9" fmla="*/ 0 h 31"/>
                <a:gd name="T10" fmla="*/ 0 60000 65536"/>
                <a:gd name="T11" fmla="*/ 0 60000 65536"/>
                <a:gd name="T12" fmla="*/ 0 60000 65536"/>
                <a:gd name="T13" fmla="*/ 0 60000 65536"/>
                <a:gd name="T14" fmla="*/ 0 60000 65536"/>
                <a:gd name="T15" fmla="*/ 0 w 127"/>
                <a:gd name="T16" fmla="*/ 0 h 31"/>
                <a:gd name="T17" fmla="*/ 127 w 127"/>
                <a:gd name="T18" fmla="*/ 31 h 31"/>
              </a:gdLst>
              <a:ahLst/>
              <a:cxnLst>
                <a:cxn ang="T10">
                  <a:pos x="T0" y="T1"/>
                </a:cxn>
                <a:cxn ang="T11">
                  <a:pos x="T2" y="T3"/>
                </a:cxn>
                <a:cxn ang="T12">
                  <a:pos x="T4" y="T5"/>
                </a:cxn>
                <a:cxn ang="T13">
                  <a:pos x="T6" y="T7"/>
                </a:cxn>
                <a:cxn ang="T14">
                  <a:pos x="T8" y="T9"/>
                </a:cxn>
              </a:cxnLst>
              <a:rect l="T15" t="T16" r="T17" b="T18"/>
              <a:pathLst>
                <a:path w="127" h="31">
                  <a:moveTo>
                    <a:pt x="0" y="0"/>
                  </a:moveTo>
                  <a:lnTo>
                    <a:pt x="0" y="30"/>
                  </a:lnTo>
                  <a:lnTo>
                    <a:pt x="127" y="31"/>
                  </a:lnTo>
                  <a:lnTo>
                    <a:pt x="127"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62" name="Freeform 56"/>
            <p:cNvSpPr>
              <a:spLocks noChangeAspect="1"/>
            </p:cNvSpPr>
            <p:nvPr/>
          </p:nvSpPr>
          <p:spPr bwMode="auto">
            <a:xfrm>
              <a:off x="4170" y="2001"/>
              <a:ext cx="126" cy="31"/>
            </a:xfrm>
            <a:custGeom>
              <a:avLst/>
              <a:gdLst>
                <a:gd name="T0" fmla="*/ 0 w 126"/>
                <a:gd name="T1" fmla="*/ 0 h 31"/>
                <a:gd name="T2" fmla="*/ 0 w 126"/>
                <a:gd name="T3" fmla="*/ 29 h 31"/>
                <a:gd name="T4" fmla="*/ 126 w 126"/>
                <a:gd name="T5" fmla="*/ 31 h 31"/>
                <a:gd name="T6" fmla="*/ 126 w 126"/>
                <a:gd name="T7" fmla="*/ 1 h 31"/>
                <a:gd name="T8" fmla="*/ 0 w 126"/>
                <a:gd name="T9" fmla="*/ 0 h 31"/>
                <a:gd name="T10" fmla="*/ 0 60000 65536"/>
                <a:gd name="T11" fmla="*/ 0 60000 65536"/>
                <a:gd name="T12" fmla="*/ 0 60000 65536"/>
                <a:gd name="T13" fmla="*/ 0 60000 65536"/>
                <a:gd name="T14" fmla="*/ 0 60000 65536"/>
                <a:gd name="T15" fmla="*/ 0 w 126"/>
                <a:gd name="T16" fmla="*/ 0 h 31"/>
                <a:gd name="T17" fmla="*/ 126 w 126"/>
                <a:gd name="T18" fmla="*/ 31 h 31"/>
              </a:gdLst>
              <a:ahLst/>
              <a:cxnLst>
                <a:cxn ang="T10">
                  <a:pos x="T0" y="T1"/>
                </a:cxn>
                <a:cxn ang="T11">
                  <a:pos x="T2" y="T3"/>
                </a:cxn>
                <a:cxn ang="T12">
                  <a:pos x="T4" y="T5"/>
                </a:cxn>
                <a:cxn ang="T13">
                  <a:pos x="T6" y="T7"/>
                </a:cxn>
                <a:cxn ang="T14">
                  <a:pos x="T8" y="T9"/>
                </a:cxn>
              </a:cxnLst>
              <a:rect l="T15" t="T16" r="T17" b="T18"/>
              <a:pathLst>
                <a:path w="126" h="31">
                  <a:moveTo>
                    <a:pt x="0" y="0"/>
                  </a:moveTo>
                  <a:lnTo>
                    <a:pt x="0" y="29"/>
                  </a:lnTo>
                  <a:lnTo>
                    <a:pt x="126" y="31"/>
                  </a:lnTo>
                  <a:lnTo>
                    <a:pt x="126" y="1"/>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63" name="Freeform 57"/>
            <p:cNvSpPr>
              <a:spLocks noChangeAspect="1"/>
            </p:cNvSpPr>
            <p:nvPr/>
          </p:nvSpPr>
          <p:spPr bwMode="auto">
            <a:xfrm>
              <a:off x="4328" y="1937"/>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64" name="Freeform 58"/>
            <p:cNvSpPr>
              <a:spLocks noChangeAspect="1"/>
            </p:cNvSpPr>
            <p:nvPr/>
          </p:nvSpPr>
          <p:spPr bwMode="auto">
            <a:xfrm>
              <a:off x="4425" y="1874"/>
              <a:ext cx="126" cy="32"/>
            </a:xfrm>
            <a:custGeom>
              <a:avLst/>
              <a:gdLst>
                <a:gd name="T0" fmla="*/ 0 w 126"/>
                <a:gd name="T1" fmla="*/ 0 h 32"/>
                <a:gd name="T2" fmla="*/ 0 w 126"/>
                <a:gd name="T3" fmla="*/ 30 h 32"/>
                <a:gd name="T4" fmla="*/ 126 w 126"/>
                <a:gd name="T5" fmla="*/ 32 h 32"/>
                <a:gd name="T6" fmla="*/ 126 w 126"/>
                <a:gd name="T7" fmla="*/ 2 h 32"/>
                <a:gd name="T8" fmla="*/ 0 w 126"/>
                <a:gd name="T9" fmla="*/ 0 h 32"/>
                <a:gd name="T10" fmla="*/ 0 60000 65536"/>
                <a:gd name="T11" fmla="*/ 0 60000 65536"/>
                <a:gd name="T12" fmla="*/ 0 60000 65536"/>
                <a:gd name="T13" fmla="*/ 0 60000 65536"/>
                <a:gd name="T14" fmla="*/ 0 60000 65536"/>
                <a:gd name="T15" fmla="*/ 0 w 126"/>
                <a:gd name="T16" fmla="*/ 0 h 32"/>
                <a:gd name="T17" fmla="*/ 126 w 126"/>
                <a:gd name="T18" fmla="*/ 32 h 32"/>
              </a:gdLst>
              <a:ahLst/>
              <a:cxnLst>
                <a:cxn ang="T10">
                  <a:pos x="T0" y="T1"/>
                </a:cxn>
                <a:cxn ang="T11">
                  <a:pos x="T2" y="T3"/>
                </a:cxn>
                <a:cxn ang="T12">
                  <a:pos x="T4" y="T5"/>
                </a:cxn>
                <a:cxn ang="T13">
                  <a:pos x="T6" y="T7"/>
                </a:cxn>
                <a:cxn ang="T14">
                  <a:pos x="T8" y="T9"/>
                </a:cxn>
              </a:cxnLst>
              <a:rect l="T15" t="T16" r="T17" b="T18"/>
              <a:pathLst>
                <a:path w="126" h="32">
                  <a:moveTo>
                    <a:pt x="0" y="0"/>
                  </a:moveTo>
                  <a:lnTo>
                    <a:pt x="0" y="30"/>
                  </a:lnTo>
                  <a:lnTo>
                    <a:pt x="126" y="32"/>
                  </a:lnTo>
                  <a:lnTo>
                    <a:pt x="126" y="2"/>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sp>
          <p:nvSpPr>
            <p:cNvPr id="166965" name="Freeform 59"/>
            <p:cNvSpPr>
              <a:spLocks noChangeAspect="1"/>
            </p:cNvSpPr>
            <p:nvPr/>
          </p:nvSpPr>
          <p:spPr bwMode="auto">
            <a:xfrm>
              <a:off x="4520" y="1813"/>
              <a:ext cx="126" cy="31"/>
            </a:xfrm>
            <a:custGeom>
              <a:avLst/>
              <a:gdLst>
                <a:gd name="T0" fmla="*/ 0 w 126"/>
                <a:gd name="T1" fmla="*/ 0 h 31"/>
                <a:gd name="T2" fmla="*/ 0 w 126"/>
                <a:gd name="T3" fmla="*/ 29 h 31"/>
                <a:gd name="T4" fmla="*/ 126 w 126"/>
                <a:gd name="T5" fmla="*/ 31 h 31"/>
                <a:gd name="T6" fmla="*/ 126 w 126"/>
                <a:gd name="T7" fmla="*/ 1 h 31"/>
                <a:gd name="T8" fmla="*/ 0 w 126"/>
                <a:gd name="T9" fmla="*/ 0 h 31"/>
                <a:gd name="T10" fmla="*/ 0 60000 65536"/>
                <a:gd name="T11" fmla="*/ 0 60000 65536"/>
                <a:gd name="T12" fmla="*/ 0 60000 65536"/>
                <a:gd name="T13" fmla="*/ 0 60000 65536"/>
                <a:gd name="T14" fmla="*/ 0 60000 65536"/>
                <a:gd name="T15" fmla="*/ 0 w 126"/>
                <a:gd name="T16" fmla="*/ 0 h 31"/>
                <a:gd name="T17" fmla="*/ 126 w 126"/>
                <a:gd name="T18" fmla="*/ 31 h 31"/>
              </a:gdLst>
              <a:ahLst/>
              <a:cxnLst>
                <a:cxn ang="T10">
                  <a:pos x="T0" y="T1"/>
                </a:cxn>
                <a:cxn ang="T11">
                  <a:pos x="T2" y="T3"/>
                </a:cxn>
                <a:cxn ang="T12">
                  <a:pos x="T4" y="T5"/>
                </a:cxn>
                <a:cxn ang="T13">
                  <a:pos x="T6" y="T7"/>
                </a:cxn>
                <a:cxn ang="T14">
                  <a:pos x="T8" y="T9"/>
                </a:cxn>
              </a:cxnLst>
              <a:rect l="T15" t="T16" r="T17" b="T18"/>
              <a:pathLst>
                <a:path w="126" h="31">
                  <a:moveTo>
                    <a:pt x="0" y="0"/>
                  </a:moveTo>
                  <a:lnTo>
                    <a:pt x="0" y="29"/>
                  </a:lnTo>
                  <a:lnTo>
                    <a:pt x="126" y="31"/>
                  </a:lnTo>
                  <a:lnTo>
                    <a:pt x="126" y="1"/>
                  </a:lnTo>
                  <a:lnTo>
                    <a:pt x="0" y="0"/>
                  </a:lnTo>
                  <a:close/>
                </a:path>
              </a:pathLst>
            </a:custGeom>
            <a:solidFill>
              <a:srgbClr val="FF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TW" altLang="en-US"/>
            </a:p>
          </p:txBody>
        </p:sp>
      </p:grpSp>
      <p:sp>
        <p:nvSpPr>
          <p:cNvPr id="75836" name="Rectangle 60"/>
          <p:cNvSpPr>
            <a:spLocks noChangeAspect="1" noChangeArrowheads="1"/>
          </p:cNvSpPr>
          <p:nvPr/>
        </p:nvSpPr>
        <p:spPr bwMode="auto">
          <a:xfrm>
            <a:off x="3048000" y="2514600"/>
            <a:ext cx="3533775" cy="576263"/>
          </a:xfrm>
          <a:prstGeom prst="rect">
            <a:avLst/>
          </a:prstGeom>
          <a:noFill/>
          <a:ln w="9525">
            <a:noFill/>
            <a:miter lim="800000"/>
            <a:headEnd/>
            <a:tailEnd/>
          </a:ln>
          <a:effectLst/>
        </p:spPr>
        <p:txBody>
          <a:bodyPr wrap="none" anchor="ctr"/>
          <a:lstStyle/>
          <a:p>
            <a:pPr algn="ctr" defTabSz="912813">
              <a:defRPr/>
            </a:pPr>
            <a:r>
              <a:rPr lang="en-US" altLang="zh-TW" b="1" dirty="0">
                <a:solidFill>
                  <a:srgbClr val="FFCC00"/>
                </a:solidFill>
                <a:effectLst>
                  <a:outerShdw blurRad="38100" dist="38100" dir="2700000" algn="tl">
                    <a:srgbClr val="C0C0C0"/>
                  </a:outerShdw>
                </a:effectLst>
                <a:ea typeface="標楷體" pitchFamily="65" charset="-120"/>
              </a:rPr>
              <a:t>Nursery gr. </a:t>
            </a:r>
            <a:r>
              <a:rPr lang="en-US" altLang="zh-TW" sz="1400" b="1" dirty="0">
                <a:solidFill>
                  <a:srgbClr val="FFCC00"/>
                </a:solidFill>
                <a:effectLst>
                  <a:outerShdw blurRad="38100" dist="38100" dir="2700000" algn="tl">
                    <a:srgbClr val="C0C0C0"/>
                  </a:outerShdw>
                </a:effectLst>
              </a:rPr>
              <a:t>(Oct ~ Mar)</a:t>
            </a:r>
          </a:p>
        </p:txBody>
      </p:sp>
      <p:sp>
        <p:nvSpPr>
          <p:cNvPr id="166967" name="Text Box 63"/>
          <p:cNvSpPr txBox="1">
            <a:spLocks noChangeAspect="1" noChangeArrowheads="1"/>
          </p:cNvSpPr>
          <p:nvPr/>
        </p:nvSpPr>
        <p:spPr bwMode="auto">
          <a:xfrm>
            <a:off x="3825060" y="5373688"/>
            <a:ext cx="13684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pitchFamily="18" charset="-120"/>
              </a:defRPr>
            </a:lvl1pPr>
            <a:lvl2pPr marL="742950" indent="-285750" defTabSz="912813" eaLnBrk="0" hangingPunct="0">
              <a:defRPr kumimoji="1">
                <a:solidFill>
                  <a:schemeClr val="tx1"/>
                </a:solidFill>
                <a:latin typeface="Arial" charset="0"/>
                <a:ea typeface="新細明體" pitchFamily="18" charset="-120"/>
              </a:defRPr>
            </a:lvl2pPr>
            <a:lvl3pPr marL="1143000" indent="-228600" defTabSz="912813" eaLnBrk="0" hangingPunct="0">
              <a:defRPr kumimoji="1">
                <a:solidFill>
                  <a:schemeClr val="tx1"/>
                </a:solidFill>
                <a:latin typeface="Arial" charset="0"/>
                <a:ea typeface="新細明體" pitchFamily="18" charset="-120"/>
              </a:defRPr>
            </a:lvl3pPr>
            <a:lvl4pPr marL="1600200" indent="-228600" defTabSz="912813" eaLnBrk="0" hangingPunct="0">
              <a:defRPr kumimoji="1">
                <a:solidFill>
                  <a:schemeClr val="tx1"/>
                </a:solidFill>
                <a:latin typeface="Arial" charset="0"/>
                <a:ea typeface="新細明體" pitchFamily="18" charset="-120"/>
              </a:defRPr>
            </a:lvl4pPr>
            <a:lvl5pPr marL="2057400" indent="-228600" defTabSz="912813" eaLnBrk="0" hangingPunct="0">
              <a:defRPr kumimoji="1">
                <a:solidFill>
                  <a:schemeClr val="tx1"/>
                </a:solidFill>
                <a:latin typeface="Arial"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2000" b="1"/>
              <a:t>Kuroshio</a:t>
            </a:r>
          </a:p>
          <a:p>
            <a:pPr eaLnBrk="1" hangingPunct="1"/>
            <a:r>
              <a:rPr lang="en-US" altLang="zh-TW" sz="2000" b="1"/>
              <a:t>current</a:t>
            </a:r>
          </a:p>
        </p:txBody>
      </p:sp>
      <p:grpSp>
        <p:nvGrpSpPr>
          <p:cNvPr id="166968" name="Group 65"/>
          <p:cNvGrpSpPr>
            <a:grpSpLocks noChangeAspect="1"/>
          </p:cNvGrpSpPr>
          <p:nvPr/>
        </p:nvGrpSpPr>
        <p:grpSpPr bwMode="auto">
          <a:xfrm>
            <a:off x="758010" y="904875"/>
            <a:ext cx="1968500" cy="2436813"/>
            <a:chOff x="602" y="934"/>
            <a:chExt cx="963" cy="1271"/>
          </a:xfrm>
        </p:grpSpPr>
        <p:sp>
          <p:nvSpPr>
            <p:cNvPr id="166969" name="Rectangle 66"/>
            <p:cNvSpPr>
              <a:spLocks noChangeAspect="1" noChangeArrowheads="1"/>
            </p:cNvSpPr>
            <p:nvPr/>
          </p:nvSpPr>
          <p:spPr bwMode="auto">
            <a:xfrm>
              <a:off x="1429" y="934"/>
              <a:ext cx="136" cy="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0" name="Rectangle 67"/>
            <p:cNvSpPr>
              <a:spLocks noChangeAspect="1" noChangeArrowheads="1"/>
            </p:cNvSpPr>
            <p:nvPr/>
          </p:nvSpPr>
          <p:spPr bwMode="auto">
            <a:xfrm>
              <a:off x="1382" y="1003"/>
              <a:ext cx="136" cy="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1" name="Rectangle 68"/>
            <p:cNvSpPr>
              <a:spLocks noChangeAspect="1" noChangeArrowheads="1"/>
            </p:cNvSpPr>
            <p:nvPr/>
          </p:nvSpPr>
          <p:spPr bwMode="auto">
            <a:xfrm>
              <a:off x="1425" y="1140"/>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2" name="Rectangle 69"/>
            <p:cNvSpPr>
              <a:spLocks noChangeAspect="1" noChangeArrowheads="1"/>
            </p:cNvSpPr>
            <p:nvPr/>
          </p:nvSpPr>
          <p:spPr bwMode="auto">
            <a:xfrm>
              <a:off x="1382" y="1209"/>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3" name="Rectangle 70"/>
            <p:cNvSpPr>
              <a:spLocks noChangeAspect="1" noChangeArrowheads="1"/>
            </p:cNvSpPr>
            <p:nvPr/>
          </p:nvSpPr>
          <p:spPr bwMode="auto">
            <a:xfrm>
              <a:off x="1338" y="1347"/>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4" name="Rectangle 71"/>
            <p:cNvSpPr>
              <a:spLocks noChangeAspect="1" noChangeArrowheads="1"/>
            </p:cNvSpPr>
            <p:nvPr/>
          </p:nvSpPr>
          <p:spPr bwMode="auto">
            <a:xfrm>
              <a:off x="1291" y="1416"/>
              <a:ext cx="136" cy="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5" name="Rectangle 72"/>
            <p:cNvSpPr>
              <a:spLocks noChangeAspect="1" noChangeArrowheads="1"/>
            </p:cNvSpPr>
            <p:nvPr/>
          </p:nvSpPr>
          <p:spPr bwMode="auto">
            <a:xfrm>
              <a:off x="1248" y="1485"/>
              <a:ext cx="136" cy="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6" name="Rectangle 73"/>
            <p:cNvSpPr>
              <a:spLocks noChangeAspect="1" noChangeArrowheads="1"/>
            </p:cNvSpPr>
            <p:nvPr/>
          </p:nvSpPr>
          <p:spPr bwMode="auto">
            <a:xfrm>
              <a:off x="1202" y="1553"/>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7" name="Rectangle 74"/>
            <p:cNvSpPr>
              <a:spLocks noChangeAspect="1" noChangeArrowheads="1"/>
            </p:cNvSpPr>
            <p:nvPr/>
          </p:nvSpPr>
          <p:spPr bwMode="auto">
            <a:xfrm>
              <a:off x="1205" y="1622"/>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8" name="Rectangle 75"/>
            <p:cNvSpPr>
              <a:spLocks noChangeAspect="1" noChangeArrowheads="1"/>
            </p:cNvSpPr>
            <p:nvPr/>
          </p:nvSpPr>
          <p:spPr bwMode="auto">
            <a:xfrm>
              <a:off x="1062" y="1691"/>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79" name="Rectangle 76"/>
            <p:cNvSpPr>
              <a:spLocks noChangeAspect="1" noChangeArrowheads="1"/>
            </p:cNvSpPr>
            <p:nvPr/>
          </p:nvSpPr>
          <p:spPr bwMode="auto">
            <a:xfrm>
              <a:off x="969" y="1760"/>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0" name="Rectangle 77"/>
            <p:cNvSpPr>
              <a:spLocks noChangeAspect="1" noChangeArrowheads="1"/>
            </p:cNvSpPr>
            <p:nvPr/>
          </p:nvSpPr>
          <p:spPr bwMode="auto">
            <a:xfrm>
              <a:off x="878" y="1898"/>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1" name="Rectangle 78"/>
            <p:cNvSpPr>
              <a:spLocks noChangeAspect="1" noChangeArrowheads="1"/>
            </p:cNvSpPr>
            <p:nvPr/>
          </p:nvSpPr>
          <p:spPr bwMode="auto">
            <a:xfrm>
              <a:off x="749" y="1968"/>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2" name="Rectangle 79"/>
            <p:cNvSpPr>
              <a:spLocks noChangeAspect="1" noChangeArrowheads="1"/>
            </p:cNvSpPr>
            <p:nvPr/>
          </p:nvSpPr>
          <p:spPr bwMode="auto">
            <a:xfrm>
              <a:off x="647" y="2106"/>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3" name="Rectangle 80"/>
            <p:cNvSpPr>
              <a:spLocks noChangeAspect="1" noChangeArrowheads="1"/>
            </p:cNvSpPr>
            <p:nvPr/>
          </p:nvSpPr>
          <p:spPr bwMode="auto">
            <a:xfrm>
              <a:off x="923" y="1829"/>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4" name="Rectangle 81"/>
            <p:cNvSpPr>
              <a:spLocks noChangeAspect="1" noChangeArrowheads="1"/>
            </p:cNvSpPr>
            <p:nvPr/>
          </p:nvSpPr>
          <p:spPr bwMode="auto">
            <a:xfrm>
              <a:off x="703" y="2037"/>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5" name="Rectangle 82"/>
            <p:cNvSpPr>
              <a:spLocks noChangeAspect="1" noChangeArrowheads="1"/>
            </p:cNvSpPr>
            <p:nvPr/>
          </p:nvSpPr>
          <p:spPr bwMode="auto">
            <a:xfrm>
              <a:off x="602" y="2175"/>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6" name="Rectangle 83"/>
            <p:cNvSpPr>
              <a:spLocks noChangeAspect="1" noChangeArrowheads="1"/>
            </p:cNvSpPr>
            <p:nvPr/>
          </p:nvSpPr>
          <p:spPr bwMode="auto">
            <a:xfrm>
              <a:off x="1429" y="934"/>
              <a:ext cx="136" cy="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7" name="Rectangle 84"/>
            <p:cNvSpPr>
              <a:spLocks noChangeAspect="1" noChangeArrowheads="1"/>
            </p:cNvSpPr>
            <p:nvPr/>
          </p:nvSpPr>
          <p:spPr bwMode="auto">
            <a:xfrm>
              <a:off x="1382" y="1003"/>
              <a:ext cx="136" cy="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8" name="Rectangle 85"/>
            <p:cNvSpPr>
              <a:spLocks noChangeAspect="1" noChangeArrowheads="1"/>
            </p:cNvSpPr>
            <p:nvPr/>
          </p:nvSpPr>
          <p:spPr bwMode="auto">
            <a:xfrm>
              <a:off x="1383" y="1071"/>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89" name="Rectangle 86"/>
            <p:cNvSpPr>
              <a:spLocks noChangeAspect="1" noChangeArrowheads="1"/>
            </p:cNvSpPr>
            <p:nvPr/>
          </p:nvSpPr>
          <p:spPr bwMode="auto">
            <a:xfrm>
              <a:off x="1425" y="1140"/>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0" name="Rectangle 87"/>
            <p:cNvSpPr>
              <a:spLocks noChangeAspect="1" noChangeArrowheads="1"/>
            </p:cNvSpPr>
            <p:nvPr/>
          </p:nvSpPr>
          <p:spPr bwMode="auto">
            <a:xfrm>
              <a:off x="1382" y="1209"/>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1" name="Rectangle 88"/>
            <p:cNvSpPr>
              <a:spLocks noChangeAspect="1" noChangeArrowheads="1"/>
            </p:cNvSpPr>
            <p:nvPr/>
          </p:nvSpPr>
          <p:spPr bwMode="auto">
            <a:xfrm>
              <a:off x="1338" y="1278"/>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2" name="Rectangle 89"/>
            <p:cNvSpPr>
              <a:spLocks noChangeAspect="1" noChangeArrowheads="1"/>
            </p:cNvSpPr>
            <p:nvPr/>
          </p:nvSpPr>
          <p:spPr bwMode="auto">
            <a:xfrm>
              <a:off x="1338" y="1347"/>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3" name="Rectangle 90"/>
            <p:cNvSpPr>
              <a:spLocks noChangeAspect="1" noChangeArrowheads="1"/>
            </p:cNvSpPr>
            <p:nvPr/>
          </p:nvSpPr>
          <p:spPr bwMode="auto">
            <a:xfrm>
              <a:off x="1291" y="1416"/>
              <a:ext cx="136" cy="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4" name="Rectangle 91"/>
            <p:cNvSpPr>
              <a:spLocks noChangeAspect="1" noChangeArrowheads="1"/>
            </p:cNvSpPr>
            <p:nvPr/>
          </p:nvSpPr>
          <p:spPr bwMode="auto">
            <a:xfrm>
              <a:off x="1248" y="1485"/>
              <a:ext cx="136" cy="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5" name="Rectangle 92"/>
            <p:cNvSpPr>
              <a:spLocks noChangeAspect="1" noChangeArrowheads="1"/>
            </p:cNvSpPr>
            <p:nvPr/>
          </p:nvSpPr>
          <p:spPr bwMode="auto">
            <a:xfrm>
              <a:off x="1202" y="1553"/>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6" name="Rectangle 93"/>
            <p:cNvSpPr>
              <a:spLocks noChangeAspect="1" noChangeArrowheads="1"/>
            </p:cNvSpPr>
            <p:nvPr/>
          </p:nvSpPr>
          <p:spPr bwMode="auto">
            <a:xfrm>
              <a:off x="1205" y="1622"/>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7" name="Rectangle 94"/>
            <p:cNvSpPr>
              <a:spLocks noChangeAspect="1" noChangeArrowheads="1"/>
            </p:cNvSpPr>
            <p:nvPr/>
          </p:nvSpPr>
          <p:spPr bwMode="auto">
            <a:xfrm>
              <a:off x="1062" y="1691"/>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8" name="Rectangle 95"/>
            <p:cNvSpPr>
              <a:spLocks noChangeAspect="1" noChangeArrowheads="1"/>
            </p:cNvSpPr>
            <p:nvPr/>
          </p:nvSpPr>
          <p:spPr bwMode="auto">
            <a:xfrm>
              <a:off x="969" y="1760"/>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6999" name="Rectangle 96"/>
            <p:cNvSpPr>
              <a:spLocks noChangeAspect="1" noChangeArrowheads="1"/>
            </p:cNvSpPr>
            <p:nvPr/>
          </p:nvSpPr>
          <p:spPr bwMode="auto">
            <a:xfrm>
              <a:off x="749" y="1968"/>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7000" name="Rectangle 97"/>
            <p:cNvSpPr>
              <a:spLocks noChangeAspect="1" noChangeArrowheads="1"/>
            </p:cNvSpPr>
            <p:nvPr/>
          </p:nvSpPr>
          <p:spPr bwMode="auto">
            <a:xfrm>
              <a:off x="647" y="2106"/>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7001" name="Rectangle 98"/>
            <p:cNvSpPr>
              <a:spLocks noChangeAspect="1" noChangeArrowheads="1"/>
            </p:cNvSpPr>
            <p:nvPr/>
          </p:nvSpPr>
          <p:spPr bwMode="auto">
            <a:xfrm>
              <a:off x="923" y="1829"/>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7002" name="Rectangle 99"/>
            <p:cNvSpPr>
              <a:spLocks noChangeAspect="1" noChangeArrowheads="1"/>
            </p:cNvSpPr>
            <p:nvPr/>
          </p:nvSpPr>
          <p:spPr bwMode="auto">
            <a:xfrm>
              <a:off x="703" y="2037"/>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7003" name="Rectangle 100"/>
            <p:cNvSpPr>
              <a:spLocks noChangeAspect="1" noChangeArrowheads="1"/>
            </p:cNvSpPr>
            <p:nvPr/>
          </p:nvSpPr>
          <p:spPr bwMode="auto">
            <a:xfrm>
              <a:off x="602" y="2175"/>
              <a:ext cx="136" cy="3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grpSp>
      <p:sp>
        <p:nvSpPr>
          <p:cNvPr id="167004" name="Rectangle 101"/>
          <p:cNvSpPr>
            <a:spLocks noChangeAspect="1" noChangeArrowheads="1"/>
          </p:cNvSpPr>
          <p:nvPr/>
        </p:nvSpPr>
        <p:spPr bwMode="auto">
          <a:xfrm>
            <a:off x="4194947" y="2222500"/>
            <a:ext cx="260350" cy="635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7005" name="Rectangle 102"/>
          <p:cNvSpPr>
            <a:spLocks noChangeAspect="1" noChangeArrowheads="1"/>
          </p:cNvSpPr>
          <p:nvPr/>
        </p:nvSpPr>
        <p:spPr bwMode="auto">
          <a:xfrm>
            <a:off x="4109222" y="2133600"/>
            <a:ext cx="258763" cy="635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sp>
        <p:nvSpPr>
          <p:cNvPr id="167006" name="Rectangle 103"/>
          <p:cNvSpPr>
            <a:spLocks noChangeAspect="1" noChangeArrowheads="1"/>
          </p:cNvSpPr>
          <p:nvPr/>
        </p:nvSpPr>
        <p:spPr bwMode="auto">
          <a:xfrm>
            <a:off x="4194947" y="2046288"/>
            <a:ext cx="260350" cy="635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2813"/>
            <a:endParaRPr lang="zh-TW" altLang="zh-TW"/>
          </a:p>
        </p:txBody>
      </p:sp>
      <p:grpSp>
        <p:nvGrpSpPr>
          <p:cNvPr id="167007" name="Group 95"/>
          <p:cNvGrpSpPr>
            <a:grpSpLocks/>
          </p:cNvGrpSpPr>
          <p:nvPr/>
        </p:nvGrpSpPr>
        <p:grpSpPr bwMode="auto">
          <a:xfrm>
            <a:off x="2601098" y="2492375"/>
            <a:ext cx="2336801" cy="4117975"/>
            <a:chOff x="2608" y="1570"/>
            <a:chExt cx="1472" cy="2594"/>
          </a:xfrm>
        </p:grpSpPr>
        <p:pic>
          <p:nvPicPr>
            <p:cNvPr id="167008" name="Picture 62"/>
            <p:cNvPicPr>
              <a:picLocks noChangeAspect="1" noChangeArrowheads="1"/>
            </p:cNvPicPr>
            <p:nvPr/>
          </p:nvPicPr>
          <p:blipFill>
            <a:blip r:embed="rId6" cstate="print">
              <a:clrChange>
                <a:clrFrom>
                  <a:srgbClr val="FFFFFF"/>
                </a:clrFrom>
                <a:clrTo>
                  <a:srgbClr val="FFFFFF">
                    <a:alpha val="0"/>
                  </a:srgbClr>
                </a:clrTo>
              </a:clrChange>
              <a:lum contrast="38000"/>
              <a:extLst>
                <a:ext uri="{28A0092B-C50C-407E-A947-70E740481C1C}">
                  <a14:useLocalDpi xmlns:a14="http://schemas.microsoft.com/office/drawing/2010/main" xmlns="" val="0"/>
                </a:ext>
              </a:extLst>
            </a:blip>
            <a:srcRect/>
            <a:stretch>
              <a:fillRect/>
            </a:stretch>
          </p:blipFill>
          <p:spPr bwMode="auto">
            <a:xfrm>
              <a:off x="2627" y="2251"/>
              <a:ext cx="1453" cy="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009" name="Freeform 97"/>
            <p:cNvSpPr>
              <a:spLocks/>
            </p:cNvSpPr>
            <p:nvPr/>
          </p:nvSpPr>
          <p:spPr bwMode="auto">
            <a:xfrm>
              <a:off x="3061" y="1570"/>
              <a:ext cx="273" cy="227"/>
            </a:xfrm>
            <a:custGeom>
              <a:avLst/>
              <a:gdLst>
                <a:gd name="T0" fmla="*/ 137 w 273"/>
                <a:gd name="T1" fmla="*/ 46 h 227"/>
                <a:gd name="T2" fmla="*/ 46 w 273"/>
                <a:gd name="T3" fmla="*/ 182 h 227"/>
                <a:gd name="T4" fmla="*/ 0 w 273"/>
                <a:gd name="T5" fmla="*/ 227 h 227"/>
                <a:gd name="T6" fmla="*/ 91 w 273"/>
                <a:gd name="T7" fmla="*/ 227 h 227"/>
                <a:gd name="T8" fmla="*/ 273 w 273"/>
                <a:gd name="T9" fmla="*/ 0 h 227"/>
                <a:gd name="T10" fmla="*/ 137 w 273"/>
                <a:gd name="T11" fmla="*/ 46 h 227"/>
                <a:gd name="T12" fmla="*/ 0 60000 65536"/>
                <a:gd name="T13" fmla="*/ 0 60000 65536"/>
                <a:gd name="T14" fmla="*/ 0 60000 65536"/>
                <a:gd name="T15" fmla="*/ 0 60000 65536"/>
                <a:gd name="T16" fmla="*/ 0 60000 65536"/>
                <a:gd name="T17" fmla="*/ 0 60000 65536"/>
                <a:gd name="T18" fmla="*/ 0 w 273"/>
                <a:gd name="T19" fmla="*/ 0 h 227"/>
                <a:gd name="T20" fmla="*/ 273 w 273"/>
                <a:gd name="T21" fmla="*/ 227 h 227"/>
              </a:gdLst>
              <a:ahLst/>
              <a:cxnLst>
                <a:cxn ang="T12">
                  <a:pos x="T0" y="T1"/>
                </a:cxn>
                <a:cxn ang="T13">
                  <a:pos x="T2" y="T3"/>
                </a:cxn>
                <a:cxn ang="T14">
                  <a:pos x="T4" y="T5"/>
                </a:cxn>
                <a:cxn ang="T15">
                  <a:pos x="T6" y="T7"/>
                </a:cxn>
                <a:cxn ang="T16">
                  <a:pos x="T8" y="T9"/>
                </a:cxn>
                <a:cxn ang="T17">
                  <a:pos x="T10" y="T11"/>
                </a:cxn>
              </a:cxnLst>
              <a:rect l="T18" t="T19" r="T20" b="T21"/>
              <a:pathLst>
                <a:path w="273" h="227">
                  <a:moveTo>
                    <a:pt x="137" y="46"/>
                  </a:moveTo>
                  <a:lnTo>
                    <a:pt x="46" y="182"/>
                  </a:lnTo>
                  <a:lnTo>
                    <a:pt x="0" y="227"/>
                  </a:lnTo>
                  <a:lnTo>
                    <a:pt x="91" y="227"/>
                  </a:lnTo>
                  <a:lnTo>
                    <a:pt x="273" y="0"/>
                  </a:lnTo>
                  <a:lnTo>
                    <a:pt x="137" y="46"/>
                  </a:lnTo>
                  <a:close/>
                </a:path>
              </a:pathLst>
            </a:custGeom>
            <a:solidFill>
              <a:srgbClr val="00FF00"/>
            </a:solidFill>
            <a:ln w="9525">
              <a:solidFill>
                <a:srgbClr val="00FF00"/>
              </a:solidFill>
              <a:round/>
              <a:headEnd/>
              <a:tailEnd/>
            </a:ln>
          </p:spPr>
          <p:txBody>
            <a:bodyPr/>
            <a:lstStyle/>
            <a:p>
              <a:endParaRPr lang="zh-TW" altLang="en-US"/>
            </a:p>
          </p:txBody>
        </p:sp>
        <p:sp>
          <p:nvSpPr>
            <p:cNvPr id="167010" name="Freeform 98"/>
            <p:cNvSpPr>
              <a:spLocks/>
            </p:cNvSpPr>
            <p:nvPr/>
          </p:nvSpPr>
          <p:spPr bwMode="auto">
            <a:xfrm>
              <a:off x="2608" y="2251"/>
              <a:ext cx="408" cy="907"/>
            </a:xfrm>
            <a:custGeom>
              <a:avLst/>
              <a:gdLst>
                <a:gd name="T0" fmla="*/ 136 w 408"/>
                <a:gd name="T1" fmla="*/ 0 h 907"/>
                <a:gd name="T2" fmla="*/ 272 w 408"/>
                <a:gd name="T3" fmla="*/ 0 h 907"/>
                <a:gd name="T4" fmla="*/ 136 w 408"/>
                <a:gd name="T5" fmla="*/ 136 h 907"/>
                <a:gd name="T6" fmla="*/ 136 w 408"/>
                <a:gd name="T7" fmla="*/ 317 h 907"/>
                <a:gd name="T8" fmla="*/ 91 w 408"/>
                <a:gd name="T9" fmla="*/ 408 h 907"/>
                <a:gd name="T10" fmla="*/ 136 w 408"/>
                <a:gd name="T11" fmla="*/ 544 h 907"/>
                <a:gd name="T12" fmla="*/ 227 w 408"/>
                <a:gd name="T13" fmla="*/ 635 h 907"/>
                <a:gd name="T14" fmla="*/ 227 w 408"/>
                <a:gd name="T15" fmla="*/ 771 h 907"/>
                <a:gd name="T16" fmla="*/ 363 w 408"/>
                <a:gd name="T17" fmla="*/ 816 h 907"/>
                <a:gd name="T18" fmla="*/ 408 w 408"/>
                <a:gd name="T19" fmla="*/ 907 h 907"/>
                <a:gd name="T20" fmla="*/ 227 w 408"/>
                <a:gd name="T21" fmla="*/ 816 h 907"/>
                <a:gd name="T22" fmla="*/ 136 w 408"/>
                <a:gd name="T23" fmla="*/ 725 h 907"/>
                <a:gd name="T24" fmla="*/ 136 w 408"/>
                <a:gd name="T25" fmla="*/ 589 h 907"/>
                <a:gd name="T26" fmla="*/ 45 w 408"/>
                <a:gd name="T27" fmla="*/ 499 h 907"/>
                <a:gd name="T28" fmla="*/ 0 w 408"/>
                <a:gd name="T29" fmla="*/ 453 h 907"/>
                <a:gd name="T30" fmla="*/ 45 w 408"/>
                <a:gd name="T31" fmla="*/ 317 h 907"/>
                <a:gd name="T32" fmla="*/ 91 w 408"/>
                <a:gd name="T33" fmla="*/ 272 h 907"/>
                <a:gd name="T34" fmla="*/ 91 w 408"/>
                <a:gd name="T35" fmla="*/ 181 h 907"/>
                <a:gd name="T36" fmla="*/ 91 w 408"/>
                <a:gd name="T37" fmla="*/ 45 h 907"/>
                <a:gd name="T38" fmla="*/ 136 w 408"/>
                <a:gd name="T39" fmla="*/ 0 h 9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8"/>
                <a:gd name="T61" fmla="*/ 0 h 907"/>
                <a:gd name="T62" fmla="*/ 408 w 408"/>
                <a:gd name="T63" fmla="*/ 907 h 9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8" h="907">
                  <a:moveTo>
                    <a:pt x="136" y="0"/>
                  </a:moveTo>
                  <a:lnTo>
                    <a:pt x="272" y="0"/>
                  </a:lnTo>
                  <a:lnTo>
                    <a:pt x="136" y="136"/>
                  </a:lnTo>
                  <a:lnTo>
                    <a:pt x="136" y="317"/>
                  </a:lnTo>
                  <a:lnTo>
                    <a:pt x="91" y="408"/>
                  </a:lnTo>
                  <a:lnTo>
                    <a:pt x="136" y="544"/>
                  </a:lnTo>
                  <a:lnTo>
                    <a:pt x="227" y="635"/>
                  </a:lnTo>
                  <a:lnTo>
                    <a:pt x="227" y="771"/>
                  </a:lnTo>
                  <a:lnTo>
                    <a:pt x="363" y="816"/>
                  </a:lnTo>
                  <a:lnTo>
                    <a:pt x="408" y="907"/>
                  </a:lnTo>
                  <a:lnTo>
                    <a:pt x="227" y="816"/>
                  </a:lnTo>
                  <a:lnTo>
                    <a:pt x="136" y="725"/>
                  </a:lnTo>
                  <a:lnTo>
                    <a:pt x="136" y="589"/>
                  </a:lnTo>
                  <a:lnTo>
                    <a:pt x="45" y="499"/>
                  </a:lnTo>
                  <a:lnTo>
                    <a:pt x="0" y="453"/>
                  </a:lnTo>
                  <a:lnTo>
                    <a:pt x="45" y="317"/>
                  </a:lnTo>
                  <a:lnTo>
                    <a:pt x="91" y="272"/>
                  </a:lnTo>
                  <a:lnTo>
                    <a:pt x="91" y="181"/>
                  </a:lnTo>
                  <a:lnTo>
                    <a:pt x="91" y="45"/>
                  </a:lnTo>
                  <a:lnTo>
                    <a:pt x="136" y="0"/>
                  </a:lnTo>
                  <a:close/>
                </a:path>
              </a:pathLst>
            </a:custGeom>
            <a:solidFill>
              <a:srgbClr val="00FF00"/>
            </a:solidFill>
            <a:ln w="9525">
              <a:solidFill>
                <a:srgbClr val="00FF00"/>
              </a:solidFill>
              <a:round/>
              <a:headEnd/>
              <a:tailEnd/>
            </a:ln>
          </p:spPr>
          <p:txBody>
            <a:bodyPr/>
            <a:lstStyle/>
            <a:p>
              <a:endParaRPr lang="zh-TW" altLang="en-US"/>
            </a:p>
          </p:txBody>
        </p:sp>
      </p:grpSp>
      <p:sp>
        <p:nvSpPr>
          <p:cNvPr id="167011" name="Text Box 99"/>
          <p:cNvSpPr txBox="1">
            <a:spLocks noChangeArrowheads="1"/>
          </p:cNvSpPr>
          <p:nvPr/>
        </p:nvSpPr>
        <p:spPr bwMode="auto">
          <a:xfrm>
            <a:off x="-1539103" y="-100013"/>
            <a:ext cx="9144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sz="2400" b="1" i="1" dirty="0" err="1"/>
              <a:t>Mugil</a:t>
            </a:r>
            <a:r>
              <a:rPr lang="en-US" altLang="zh-TW" sz="2400" b="1" i="1" dirty="0"/>
              <a:t> </a:t>
            </a:r>
            <a:r>
              <a:rPr lang="en-US" altLang="zh-TW" sz="2400" b="1" i="1" dirty="0" err="1"/>
              <a:t>cephalus</a:t>
            </a:r>
            <a:r>
              <a:rPr lang="zh-TW" altLang="en-US" sz="2400" b="1" dirty="0"/>
              <a:t> </a:t>
            </a:r>
            <a:r>
              <a:rPr lang="en-US" altLang="zh-TW" sz="2400" b="1" dirty="0"/>
              <a:t>(Coastal fishes)</a:t>
            </a:r>
          </a:p>
          <a:p>
            <a:pPr algn="ctr" eaLnBrk="1" hangingPunct="1"/>
            <a:r>
              <a:rPr lang="en-US" altLang="zh-TW" sz="2400" b="1" dirty="0"/>
              <a:t>Life cycle and migration</a:t>
            </a:r>
            <a:endParaRPr lang="zh-TW" altLang="en-US" sz="2400" b="1" dirty="0"/>
          </a:p>
        </p:txBody>
      </p:sp>
      <p:pic>
        <p:nvPicPr>
          <p:cNvPr id="167012" name="Picture 100" descr="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24610" y="955675"/>
            <a:ext cx="1763712" cy="60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67013" name="Group 101"/>
          <p:cNvGrpSpPr>
            <a:grpSpLocks/>
          </p:cNvGrpSpPr>
          <p:nvPr/>
        </p:nvGrpSpPr>
        <p:grpSpPr bwMode="auto">
          <a:xfrm>
            <a:off x="297635" y="1916113"/>
            <a:ext cx="4246562" cy="1296987"/>
            <a:chOff x="1157" y="1207"/>
            <a:chExt cx="2675" cy="817"/>
          </a:xfrm>
        </p:grpSpPr>
        <p:sp>
          <p:nvSpPr>
            <p:cNvPr id="167014" name="Text Box 64"/>
            <p:cNvSpPr txBox="1">
              <a:spLocks noChangeAspect="1" noChangeArrowheads="1"/>
            </p:cNvSpPr>
            <p:nvPr/>
          </p:nvSpPr>
          <p:spPr bwMode="auto">
            <a:xfrm>
              <a:off x="1610" y="1207"/>
              <a:ext cx="222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pitchFamily="18" charset="-120"/>
                </a:defRPr>
              </a:lvl1pPr>
              <a:lvl2pPr marL="742950" indent="-285750" defTabSz="912813" eaLnBrk="0" hangingPunct="0">
                <a:defRPr kumimoji="1">
                  <a:solidFill>
                    <a:schemeClr val="tx1"/>
                  </a:solidFill>
                  <a:latin typeface="Arial" charset="0"/>
                  <a:ea typeface="新細明體" pitchFamily="18" charset="-120"/>
                </a:defRPr>
              </a:lvl2pPr>
              <a:lvl3pPr marL="1143000" indent="-228600" defTabSz="912813" eaLnBrk="0" hangingPunct="0">
                <a:defRPr kumimoji="1">
                  <a:solidFill>
                    <a:schemeClr val="tx1"/>
                  </a:solidFill>
                  <a:latin typeface="Arial" charset="0"/>
                  <a:ea typeface="新細明體" pitchFamily="18" charset="-120"/>
                </a:defRPr>
              </a:lvl3pPr>
              <a:lvl4pPr marL="1600200" indent="-228600" defTabSz="912813" eaLnBrk="0" hangingPunct="0">
                <a:defRPr kumimoji="1">
                  <a:solidFill>
                    <a:schemeClr val="tx1"/>
                  </a:solidFill>
                  <a:latin typeface="Arial" charset="0"/>
                  <a:ea typeface="新細明體" pitchFamily="18" charset="-120"/>
                </a:defRPr>
              </a:lvl4pPr>
              <a:lvl5pPr marL="2057400" indent="-228600" defTabSz="912813" eaLnBrk="0" hangingPunct="0">
                <a:defRPr kumimoji="1">
                  <a:solidFill>
                    <a:schemeClr val="tx1"/>
                  </a:solidFill>
                  <a:latin typeface="Arial"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sz="2000" b="1">
                  <a:solidFill>
                    <a:srgbClr val="6666FF"/>
                  </a:solidFill>
                </a:rPr>
                <a:t>China</a:t>
              </a:r>
            </a:p>
          </p:txBody>
        </p:sp>
        <p:sp>
          <p:nvSpPr>
            <p:cNvPr id="167015" name="Line 103"/>
            <p:cNvSpPr>
              <a:spLocks noChangeShapeType="1"/>
            </p:cNvSpPr>
            <p:nvPr/>
          </p:nvSpPr>
          <p:spPr bwMode="auto">
            <a:xfrm flipH="1">
              <a:off x="2472" y="1207"/>
              <a:ext cx="680" cy="817"/>
            </a:xfrm>
            <a:prstGeom prst="line">
              <a:avLst/>
            </a:prstGeom>
            <a:noFill/>
            <a:ln w="76200">
              <a:solidFill>
                <a:srgbClr val="3366FF"/>
              </a:solidFill>
              <a:round/>
              <a:headEnd/>
              <a:tailEnd type="triangle" w="med" len="med"/>
            </a:ln>
            <a:extLst>
              <a:ext uri="{909E8E84-426E-40DD-AFC4-6F175D3DCCD1}">
                <a14:hiddenFill xmlns:a14="http://schemas.microsoft.com/office/drawing/2010/main" xmlns="">
                  <a:noFill/>
                </a14:hiddenFill>
              </a:ext>
            </a:extLst>
          </p:spPr>
          <p:txBody>
            <a:bodyPr/>
            <a:lstStyle/>
            <a:p>
              <a:endParaRPr lang="zh-TW" altLang="en-US"/>
            </a:p>
          </p:txBody>
        </p:sp>
        <p:sp>
          <p:nvSpPr>
            <p:cNvPr id="167016" name="Text Box 64"/>
            <p:cNvSpPr txBox="1">
              <a:spLocks noChangeAspect="1" noChangeArrowheads="1"/>
            </p:cNvSpPr>
            <p:nvPr/>
          </p:nvSpPr>
          <p:spPr bwMode="auto">
            <a:xfrm>
              <a:off x="1791" y="1456"/>
              <a:ext cx="140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pitchFamily="18" charset="-120"/>
                </a:defRPr>
              </a:lvl1pPr>
              <a:lvl2pPr marL="742950" indent="-285750" defTabSz="912813" eaLnBrk="0" hangingPunct="0">
                <a:defRPr kumimoji="1">
                  <a:solidFill>
                    <a:schemeClr val="tx1"/>
                  </a:solidFill>
                  <a:latin typeface="Arial" charset="0"/>
                  <a:ea typeface="新細明體" pitchFamily="18" charset="-120"/>
                </a:defRPr>
              </a:lvl2pPr>
              <a:lvl3pPr marL="1143000" indent="-228600" defTabSz="912813" eaLnBrk="0" hangingPunct="0">
                <a:defRPr kumimoji="1">
                  <a:solidFill>
                    <a:schemeClr val="tx1"/>
                  </a:solidFill>
                  <a:latin typeface="Arial" charset="0"/>
                  <a:ea typeface="新細明體" pitchFamily="18" charset="-120"/>
                </a:defRPr>
              </a:lvl3pPr>
              <a:lvl4pPr marL="1600200" indent="-228600" defTabSz="912813" eaLnBrk="0" hangingPunct="0">
                <a:defRPr kumimoji="1">
                  <a:solidFill>
                    <a:schemeClr val="tx1"/>
                  </a:solidFill>
                  <a:latin typeface="Arial" charset="0"/>
                  <a:ea typeface="新細明體" pitchFamily="18" charset="-120"/>
                </a:defRPr>
              </a:lvl4pPr>
              <a:lvl5pPr marL="2057400" indent="-228600" defTabSz="912813" eaLnBrk="0" hangingPunct="0">
                <a:defRPr kumimoji="1">
                  <a:solidFill>
                    <a:schemeClr val="tx1"/>
                  </a:solidFill>
                  <a:latin typeface="Arial"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sz="2000" b="1">
                  <a:solidFill>
                    <a:srgbClr val="6666FF"/>
                  </a:solidFill>
                </a:rPr>
                <a:t>Coastal</a:t>
              </a:r>
            </a:p>
          </p:txBody>
        </p:sp>
        <p:sp>
          <p:nvSpPr>
            <p:cNvPr id="167017" name="Text Box 64"/>
            <p:cNvSpPr txBox="1">
              <a:spLocks noChangeAspect="1" noChangeArrowheads="1"/>
            </p:cNvSpPr>
            <p:nvPr/>
          </p:nvSpPr>
          <p:spPr bwMode="auto">
            <a:xfrm>
              <a:off x="1157" y="1683"/>
              <a:ext cx="222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kumimoji="1">
                  <a:solidFill>
                    <a:schemeClr val="tx1"/>
                  </a:solidFill>
                  <a:latin typeface="Arial" charset="0"/>
                  <a:ea typeface="新細明體" pitchFamily="18" charset="-120"/>
                </a:defRPr>
              </a:lvl1pPr>
              <a:lvl2pPr marL="742950" indent="-285750" defTabSz="912813" eaLnBrk="0" hangingPunct="0">
                <a:defRPr kumimoji="1">
                  <a:solidFill>
                    <a:schemeClr val="tx1"/>
                  </a:solidFill>
                  <a:latin typeface="Arial" charset="0"/>
                  <a:ea typeface="新細明體" pitchFamily="18" charset="-120"/>
                </a:defRPr>
              </a:lvl2pPr>
              <a:lvl3pPr marL="1143000" indent="-228600" defTabSz="912813" eaLnBrk="0" hangingPunct="0">
                <a:defRPr kumimoji="1">
                  <a:solidFill>
                    <a:schemeClr val="tx1"/>
                  </a:solidFill>
                  <a:latin typeface="Arial" charset="0"/>
                  <a:ea typeface="新細明體" pitchFamily="18" charset="-120"/>
                </a:defRPr>
              </a:lvl3pPr>
              <a:lvl4pPr marL="1600200" indent="-228600" defTabSz="912813" eaLnBrk="0" hangingPunct="0">
                <a:defRPr kumimoji="1">
                  <a:solidFill>
                    <a:schemeClr val="tx1"/>
                  </a:solidFill>
                  <a:latin typeface="Arial" charset="0"/>
                  <a:ea typeface="新細明體" pitchFamily="18" charset="-120"/>
                </a:defRPr>
              </a:lvl4pPr>
              <a:lvl5pPr marL="2057400" indent="-228600" defTabSz="912813" eaLnBrk="0" hangingPunct="0">
                <a:defRPr kumimoji="1">
                  <a:solidFill>
                    <a:schemeClr val="tx1"/>
                  </a:solidFill>
                  <a:latin typeface="Arial" charset="0"/>
                  <a:ea typeface="新細明體" pitchFamily="18" charset="-120"/>
                </a:defRPr>
              </a:lvl5pPr>
              <a:lvl6pPr marL="2514600" indent="-228600" defTabSz="912813"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defTabSz="912813"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defTabSz="912813"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defTabSz="912813"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r>
                <a:rPr lang="en-US" altLang="zh-TW" sz="2000" b="1">
                  <a:solidFill>
                    <a:srgbClr val="6666FF"/>
                  </a:solidFill>
                </a:rPr>
                <a:t>Current</a:t>
              </a:r>
            </a:p>
          </p:txBody>
        </p:sp>
      </p:grpSp>
      <p:sp>
        <p:nvSpPr>
          <p:cNvPr id="167018" name="Rectangle 20"/>
          <p:cNvSpPr>
            <a:spLocks noChangeAspect="1" noChangeArrowheads="1"/>
          </p:cNvSpPr>
          <p:nvPr/>
        </p:nvSpPr>
        <p:spPr bwMode="auto">
          <a:xfrm>
            <a:off x="1227138" y="4308475"/>
            <a:ext cx="2049462"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2813"/>
            <a:r>
              <a:rPr lang="en-US" altLang="zh-TW" b="1">
                <a:solidFill>
                  <a:schemeClr val="accent2"/>
                </a:solidFill>
                <a:ea typeface="標楷體" pitchFamily="65" charset="-120"/>
              </a:rPr>
              <a:t>Spawning gr.</a:t>
            </a:r>
          </a:p>
          <a:p>
            <a:pPr algn="ctr" defTabSz="912813"/>
            <a:r>
              <a:rPr lang="en-US" altLang="zh-TW" sz="1400" b="1">
                <a:solidFill>
                  <a:schemeClr val="accent2"/>
                </a:solidFill>
              </a:rPr>
              <a:t>(Oct. ~ Jan.)</a:t>
            </a:r>
          </a:p>
        </p:txBody>
      </p:sp>
      <p:grpSp>
        <p:nvGrpSpPr>
          <p:cNvPr id="167019" name="Group 107"/>
          <p:cNvGrpSpPr>
            <a:grpSpLocks/>
          </p:cNvGrpSpPr>
          <p:nvPr/>
        </p:nvGrpSpPr>
        <p:grpSpPr bwMode="auto">
          <a:xfrm>
            <a:off x="692922" y="6310313"/>
            <a:ext cx="2771775" cy="503237"/>
            <a:chOff x="1292" y="3793"/>
            <a:chExt cx="1746" cy="317"/>
          </a:xfrm>
        </p:grpSpPr>
        <p:sp>
          <p:nvSpPr>
            <p:cNvPr id="167020" name="Rectangle 108"/>
            <p:cNvSpPr>
              <a:spLocks noChangeArrowheads="1"/>
            </p:cNvSpPr>
            <p:nvPr/>
          </p:nvSpPr>
          <p:spPr bwMode="auto">
            <a:xfrm>
              <a:off x="1383" y="3838"/>
              <a:ext cx="272" cy="227"/>
            </a:xfrm>
            <a:prstGeom prst="rect">
              <a:avLst/>
            </a:prstGeom>
            <a:solidFill>
              <a:srgbClr val="00FF00"/>
            </a:solidFill>
            <a:ln w="9525">
              <a:solidFill>
                <a:srgbClr val="00FF00"/>
              </a:solidFill>
              <a:miter lim="800000"/>
              <a:headEnd/>
              <a:tailEnd/>
            </a:ln>
          </p:spPr>
          <p:txBody>
            <a:bodyPr wrap="none" anchor="ctr"/>
            <a:lstStyle/>
            <a:p>
              <a:endParaRPr lang="zh-TW" altLang="en-US"/>
            </a:p>
          </p:txBody>
        </p:sp>
        <p:sp>
          <p:nvSpPr>
            <p:cNvPr id="167021" name="Text Box 109"/>
            <p:cNvSpPr txBox="1">
              <a:spLocks noChangeArrowheads="1"/>
            </p:cNvSpPr>
            <p:nvPr/>
          </p:nvSpPr>
          <p:spPr bwMode="auto">
            <a:xfrm>
              <a:off x="1655" y="3838"/>
              <a:ext cx="1383" cy="23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a:t>Aquaculture</a:t>
              </a:r>
              <a:endParaRPr lang="en-US" altLang="zh-TW" i="1"/>
            </a:p>
          </p:txBody>
        </p:sp>
        <p:sp>
          <p:nvSpPr>
            <p:cNvPr id="167022" name="Rectangle 110"/>
            <p:cNvSpPr>
              <a:spLocks noChangeArrowheads="1"/>
            </p:cNvSpPr>
            <p:nvPr/>
          </p:nvSpPr>
          <p:spPr bwMode="auto">
            <a:xfrm>
              <a:off x="1292" y="3793"/>
              <a:ext cx="1361" cy="31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grpSp>
      <p:sp>
        <p:nvSpPr>
          <p:cNvPr id="167023" name="Text Box 111"/>
          <p:cNvSpPr txBox="1">
            <a:spLocks noChangeArrowheads="1"/>
          </p:cNvSpPr>
          <p:nvPr/>
        </p:nvSpPr>
        <p:spPr bwMode="auto">
          <a:xfrm>
            <a:off x="1801813" y="5881688"/>
            <a:ext cx="552450"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800"/>
              <a:t>550 mm</a:t>
            </a:r>
          </a:p>
        </p:txBody>
      </p:sp>
      <p:pic>
        <p:nvPicPr>
          <p:cNvPr id="112" name="Picture 2" descr="FIG1"/>
          <p:cNvPicPr>
            <a:picLocks noChangeAspect="1" noChangeArrowheads="1"/>
          </p:cNvPicPr>
          <p:nvPr/>
        </p:nvPicPr>
        <p:blipFill>
          <a:blip r:embed="rId8" cstate="print"/>
          <a:srcRect l="9600" t="4800" r="6000" b="5600"/>
          <a:stretch>
            <a:fillRect/>
          </a:stretch>
        </p:blipFill>
        <p:spPr bwMode="auto">
          <a:xfrm>
            <a:off x="5026708" y="3579775"/>
            <a:ext cx="4117292" cy="3278225"/>
          </a:xfrm>
          <a:prstGeom prst="rect">
            <a:avLst/>
          </a:prstGeom>
          <a:noFill/>
        </p:spPr>
      </p:pic>
      <p:sp>
        <p:nvSpPr>
          <p:cNvPr id="2" name="文字方塊 1"/>
          <p:cNvSpPr txBox="1"/>
          <p:nvPr/>
        </p:nvSpPr>
        <p:spPr>
          <a:xfrm>
            <a:off x="5607822" y="987961"/>
            <a:ext cx="3078978" cy="1015663"/>
          </a:xfrm>
          <a:prstGeom prst="rect">
            <a:avLst/>
          </a:prstGeom>
          <a:noFill/>
        </p:spPr>
        <p:txBody>
          <a:bodyPr wrap="square" rtlCol="0">
            <a:spAutoFit/>
          </a:bodyPr>
          <a:lstStyle/>
          <a:p>
            <a:r>
              <a:rPr lang="en-US" altLang="zh-TW" sz="2000" dirty="0" smtClean="0"/>
              <a:t>Good correlation between </a:t>
            </a:r>
            <a:r>
              <a:rPr lang="en-US" altLang="zh-TW" sz="2000" dirty="0" err="1" smtClean="0"/>
              <a:t>interannual</a:t>
            </a:r>
            <a:r>
              <a:rPr lang="en-US" altLang="zh-TW" sz="2000" dirty="0" smtClean="0"/>
              <a:t> mullet catch and NPGO</a:t>
            </a:r>
            <a:endParaRPr lang="zh-TW" altLang="en-US" sz="2000" dirty="0"/>
          </a:p>
        </p:txBody>
      </p:sp>
    </p:spTree>
    <p:extLst>
      <p:ext uri="{BB962C8B-B14F-4D97-AF65-F5344CB8AC3E}">
        <p14:creationId xmlns:p14="http://schemas.microsoft.com/office/powerpoint/2010/main" xmlns="" val="2946216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72388" y="0"/>
            <a:ext cx="5271614" cy="2667000"/>
          </a:xfrm>
          <a:prstGeom prst="rect">
            <a:avLst/>
          </a:prstGeom>
          <a:noFill/>
          <a:ln w="9525">
            <a:noFill/>
            <a:miter lim="800000"/>
            <a:headEnd/>
            <a:tailEnd/>
          </a:ln>
        </p:spPr>
      </p:pic>
      <p:sp>
        <p:nvSpPr>
          <p:cNvPr id="5" name="矩形 4"/>
          <p:cNvSpPr/>
          <p:nvPr/>
        </p:nvSpPr>
        <p:spPr>
          <a:xfrm>
            <a:off x="42172" y="115669"/>
            <a:ext cx="4148828" cy="646331"/>
          </a:xfrm>
          <a:prstGeom prst="rect">
            <a:avLst/>
          </a:prstGeom>
        </p:spPr>
        <p:txBody>
          <a:bodyPr wrap="none">
            <a:spAutoFit/>
          </a:bodyPr>
          <a:lstStyle/>
          <a:p>
            <a:r>
              <a:rPr lang="en-US" altLang="zh-TW" b="1" dirty="0" smtClean="0"/>
              <a:t>An </a:t>
            </a:r>
            <a:r>
              <a:rPr lang="en-US" altLang="zh-TW" b="1" dirty="0"/>
              <a:t>overview of Pacific Climate </a:t>
            </a:r>
            <a:r>
              <a:rPr lang="en-US" altLang="zh-TW" b="1" dirty="0" smtClean="0"/>
              <a:t>Variability </a:t>
            </a:r>
          </a:p>
          <a:p>
            <a:r>
              <a:rPr lang="en-US" altLang="zh-TW" dirty="0" smtClean="0"/>
              <a:t>by E. Di Lorenzo</a:t>
            </a:r>
            <a:r>
              <a:rPr lang="zh-TW" altLang="en-US" dirty="0" smtClean="0"/>
              <a:t> </a:t>
            </a:r>
            <a:r>
              <a:rPr lang="en-US" altLang="zh-TW" dirty="0" smtClean="0"/>
              <a:t>et al.</a:t>
            </a:r>
          </a:p>
        </p:txBody>
      </p:sp>
      <p:pic>
        <p:nvPicPr>
          <p:cNvPr id="4" name="Picture 2"/>
          <p:cNvPicPr>
            <a:picLocks noChangeAspect="1" noChangeArrowheads="1"/>
          </p:cNvPicPr>
          <p:nvPr/>
        </p:nvPicPr>
        <p:blipFill>
          <a:blip r:embed="rId4" cstate="print"/>
          <a:srcRect l="3532" r="5459"/>
          <a:stretch>
            <a:fillRect/>
          </a:stretch>
        </p:blipFill>
        <p:spPr bwMode="auto">
          <a:xfrm>
            <a:off x="0" y="2359416"/>
            <a:ext cx="5562600" cy="4426575"/>
          </a:xfrm>
          <a:prstGeom prst="rect">
            <a:avLst/>
          </a:prstGeom>
          <a:noFill/>
          <a:ln w="9525">
            <a:noFill/>
            <a:miter lim="800000"/>
            <a:headEnd/>
            <a:tailEnd/>
          </a:ln>
        </p:spPr>
      </p:pic>
      <p:cxnSp>
        <p:nvCxnSpPr>
          <p:cNvPr id="10" name="肘形接點 9"/>
          <p:cNvCxnSpPr/>
          <p:nvPr/>
        </p:nvCxnSpPr>
        <p:spPr>
          <a:xfrm flipV="1">
            <a:off x="4495800" y="4457328"/>
            <a:ext cx="1440160" cy="648072"/>
          </a:xfrm>
          <a:prstGeom prst="bentConnector3">
            <a:avLst>
              <a:gd name="adj1" fmla="val 62450"/>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5791200" y="4419600"/>
            <a:ext cx="3200400" cy="1477328"/>
          </a:xfrm>
          <a:prstGeom prst="rect">
            <a:avLst/>
          </a:prstGeom>
        </p:spPr>
        <p:txBody>
          <a:bodyPr wrap="square">
            <a:spAutoFit/>
          </a:bodyPr>
          <a:lstStyle/>
          <a:p>
            <a:pPr>
              <a:buFont typeface="Arial" pitchFamily="34" charset="0"/>
              <a:buChar char="•"/>
            </a:pPr>
            <a:r>
              <a:rPr lang="en-US" altLang="zh-TW" dirty="0" smtClean="0"/>
              <a:t> Warm </a:t>
            </a:r>
            <a:r>
              <a:rPr lang="en-US" altLang="zh-TW" dirty="0" err="1" smtClean="0"/>
              <a:t>SSTa</a:t>
            </a:r>
            <a:r>
              <a:rPr lang="en-US" altLang="zh-TW" dirty="0" smtClean="0"/>
              <a:t> propagate into the central tropical Pacific (SFM)</a:t>
            </a:r>
          </a:p>
          <a:p>
            <a:pPr>
              <a:buFont typeface="Arial" pitchFamily="34" charset="0"/>
              <a:buChar char="•"/>
            </a:pPr>
            <a:r>
              <a:rPr lang="en-US" altLang="zh-TW" dirty="0" smtClean="0"/>
              <a:t>  then initiates an ENSO response in the tropics.</a:t>
            </a:r>
          </a:p>
        </p:txBody>
      </p:sp>
      <p:sp>
        <p:nvSpPr>
          <p:cNvPr id="32" name="矩形 31"/>
          <p:cNvSpPr/>
          <p:nvPr/>
        </p:nvSpPr>
        <p:spPr>
          <a:xfrm>
            <a:off x="3779912" y="6488668"/>
            <a:ext cx="5364088" cy="369332"/>
          </a:xfrm>
          <a:prstGeom prst="rect">
            <a:avLst/>
          </a:prstGeom>
        </p:spPr>
        <p:txBody>
          <a:bodyPr wrap="square">
            <a:spAutoFit/>
          </a:bodyPr>
          <a:lstStyle/>
          <a:p>
            <a:pPr algn="r"/>
            <a:r>
              <a:rPr lang="en-US" altLang="zh-TW" dirty="0" smtClean="0"/>
              <a:t>[http://www.o3d.org/npgo/docs/Decadal-Intro.pdf]</a:t>
            </a:r>
            <a:endParaRPr lang="zh-TW" altLang="en-US" dirty="0"/>
          </a:p>
        </p:txBody>
      </p:sp>
      <p:sp>
        <p:nvSpPr>
          <p:cNvPr id="11" name="文字方塊 10"/>
          <p:cNvSpPr txBox="1"/>
          <p:nvPr/>
        </p:nvSpPr>
        <p:spPr>
          <a:xfrm>
            <a:off x="990600" y="1371600"/>
            <a:ext cx="4663071" cy="523220"/>
          </a:xfrm>
          <a:prstGeom prst="rect">
            <a:avLst/>
          </a:prstGeom>
          <a:noFill/>
        </p:spPr>
        <p:txBody>
          <a:bodyPr wrap="none" rtlCol="0">
            <a:spAutoFit/>
          </a:bodyPr>
          <a:lstStyle/>
          <a:p>
            <a:r>
              <a:rPr lang="en-US" altLang="zh-TW" sz="2800" dirty="0" smtClean="0">
                <a:solidFill>
                  <a:srgbClr val="C00000"/>
                </a:solidFill>
              </a:rPr>
              <a:t>Is this completed and correct? </a:t>
            </a:r>
            <a:endParaRPr lang="zh-TW" altLang="en-US" sz="2800" dirty="0">
              <a:solidFill>
                <a:srgbClr val="C00000"/>
              </a:solidFill>
            </a:endParaRPr>
          </a:p>
        </p:txBody>
      </p:sp>
    </p:spTree>
    <p:extLst>
      <p:ext uri="{BB962C8B-B14F-4D97-AF65-F5344CB8AC3E}">
        <p14:creationId xmlns:p14="http://schemas.microsoft.com/office/powerpoint/2010/main" xmlns="" val="24467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6200" y="1549700"/>
            <a:ext cx="8534401" cy="4317700"/>
          </a:xfrm>
          <a:prstGeom prst="rect">
            <a:avLst/>
          </a:prstGeom>
          <a:noFill/>
          <a:ln w="9525">
            <a:noFill/>
            <a:miter lim="800000"/>
            <a:headEnd/>
            <a:tailEnd/>
          </a:ln>
        </p:spPr>
      </p:pic>
      <p:sp>
        <p:nvSpPr>
          <p:cNvPr id="7" name="文字方塊 6"/>
          <p:cNvSpPr txBox="1"/>
          <p:nvPr/>
        </p:nvSpPr>
        <p:spPr>
          <a:xfrm>
            <a:off x="0" y="0"/>
            <a:ext cx="7524328" cy="830997"/>
          </a:xfrm>
          <a:prstGeom prst="rect">
            <a:avLst/>
          </a:prstGeom>
          <a:noFill/>
        </p:spPr>
        <p:txBody>
          <a:bodyPr wrap="square" rtlCol="0">
            <a:spAutoFit/>
          </a:bodyPr>
          <a:lstStyle/>
          <a:p>
            <a:r>
              <a:rPr lang="en-US" altLang="zh-TW" sz="4800" b="1" dirty="0" smtClean="0">
                <a:latin typeface="Monotype Corsiva" pitchFamily="66" charset="0"/>
              </a:rPr>
              <a:t>Scientific Issues</a:t>
            </a:r>
            <a:endParaRPr lang="zh-TW" altLang="en-US" sz="4800" b="1" dirty="0">
              <a:latin typeface="Monotype Corsiva" pitchFamily="66" charset="0"/>
            </a:endParaRPr>
          </a:p>
        </p:txBody>
      </p:sp>
      <p:sp>
        <p:nvSpPr>
          <p:cNvPr id="2" name="文字方塊 1"/>
          <p:cNvSpPr txBox="1"/>
          <p:nvPr/>
        </p:nvSpPr>
        <p:spPr>
          <a:xfrm>
            <a:off x="3200400" y="3886200"/>
            <a:ext cx="2450286" cy="369332"/>
          </a:xfrm>
          <a:prstGeom prst="rect">
            <a:avLst/>
          </a:prstGeom>
          <a:noFill/>
        </p:spPr>
        <p:txBody>
          <a:bodyPr wrap="none" rtlCol="0">
            <a:spAutoFit/>
          </a:bodyPr>
          <a:lstStyle/>
          <a:p>
            <a:r>
              <a:rPr lang="en-US" altLang="zh-TW" dirty="0">
                <a:solidFill>
                  <a:srgbClr val="C00000"/>
                </a:solidFill>
              </a:rPr>
              <a:t>Is CPW really the onset</a:t>
            </a:r>
            <a:r>
              <a:rPr lang="en-US" altLang="zh-TW" dirty="0" smtClean="0">
                <a:solidFill>
                  <a:srgbClr val="C00000"/>
                </a:solidFill>
              </a:rPr>
              <a:t>?</a:t>
            </a:r>
            <a:endParaRPr lang="zh-TW" altLang="en-US" dirty="0">
              <a:solidFill>
                <a:srgbClr val="C00000"/>
              </a:solidFill>
            </a:endParaRPr>
          </a:p>
        </p:txBody>
      </p:sp>
      <p:sp>
        <p:nvSpPr>
          <p:cNvPr id="4" name="文字方塊 3"/>
          <p:cNvSpPr txBox="1"/>
          <p:nvPr/>
        </p:nvSpPr>
        <p:spPr>
          <a:xfrm>
            <a:off x="1676400" y="5867400"/>
            <a:ext cx="4968552" cy="646331"/>
          </a:xfrm>
          <a:prstGeom prst="rect">
            <a:avLst/>
          </a:prstGeom>
          <a:noFill/>
        </p:spPr>
        <p:txBody>
          <a:bodyPr wrap="square" rtlCol="0">
            <a:spAutoFit/>
          </a:bodyPr>
          <a:lstStyle/>
          <a:p>
            <a:r>
              <a:rPr lang="en-US" altLang="zh-TW" dirty="0" smtClean="0">
                <a:solidFill>
                  <a:srgbClr val="C00000"/>
                </a:solidFill>
              </a:rPr>
              <a:t>What’s the link between CPW and EPW? (i.e., links between two types of ENSO)</a:t>
            </a:r>
            <a:endParaRPr lang="zh-TW" altLang="en-US" dirty="0">
              <a:solidFill>
                <a:srgbClr val="C00000"/>
              </a:solidFill>
            </a:endParaRPr>
          </a:p>
        </p:txBody>
      </p:sp>
      <p:sp>
        <p:nvSpPr>
          <p:cNvPr id="6" name="文字方塊 5"/>
          <p:cNvSpPr txBox="1"/>
          <p:nvPr/>
        </p:nvSpPr>
        <p:spPr>
          <a:xfrm>
            <a:off x="1828800" y="1307068"/>
            <a:ext cx="1008481" cy="369332"/>
          </a:xfrm>
          <a:prstGeom prst="rect">
            <a:avLst/>
          </a:prstGeom>
          <a:noFill/>
        </p:spPr>
        <p:txBody>
          <a:bodyPr wrap="none" rtlCol="0">
            <a:spAutoFit/>
          </a:bodyPr>
          <a:lstStyle/>
          <a:p>
            <a:r>
              <a:rPr lang="en-US" altLang="zh-TW" dirty="0" smtClean="0"/>
              <a:t>1</a:t>
            </a:r>
            <a:r>
              <a:rPr lang="en-US" altLang="zh-TW" baseline="30000" dirty="0" smtClean="0"/>
              <a:t>st</a:t>
            </a:r>
            <a:r>
              <a:rPr lang="en-US" altLang="zh-TW" dirty="0" smtClean="0"/>
              <a:t> mode</a:t>
            </a:r>
            <a:endParaRPr lang="zh-TW" altLang="en-US" dirty="0"/>
          </a:p>
        </p:txBody>
      </p:sp>
      <p:sp>
        <p:nvSpPr>
          <p:cNvPr id="9" name="文字方塊 8"/>
          <p:cNvSpPr txBox="1"/>
          <p:nvPr/>
        </p:nvSpPr>
        <p:spPr>
          <a:xfrm>
            <a:off x="5647297" y="1307068"/>
            <a:ext cx="1058303" cy="369332"/>
          </a:xfrm>
          <a:prstGeom prst="rect">
            <a:avLst/>
          </a:prstGeom>
          <a:noFill/>
        </p:spPr>
        <p:txBody>
          <a:bodyPr wrap="none" rtlCol="0">
            <a:spAutoFit/>
          </a:bodyPr>
          <a:lstStyle/>
          <a:p>
            <a:r>
              <a:rPr lang="en-US" altLang="zh-TW" dirty="0" smtClean="0"/>
              <a:t>2</a:t>
            </a:r>
            <a:r>
              <a:rPr lang="en-US" altLang="zh-TW" baseline="30000" dirty="0" smtClean="0"/>
              <a:t>nd</a:t>
            </a:r>
            <a:r>
              <a:rPr lang="en-US" altLang="zh-TW" dirty="0" smtClean="0"/>
              <a:t> mode</a:t>
            </a:r>
            <a:endParaRPr lang="zh-TW" altLang="en-US" dirty="0"/>
          </a:p>
        </p:txBody>
      </p:sp>
      <p:sp>
        <p:nvSpPr>
          <p:cNvPr id="8" name="文字方塊 7"/>
          <p:cNvSpPr txBox="1"/>
          <p:nvPr/>
        </p:nvSpPr>
        <p:spPr>
          <a:xfrm>
            <a:off x="2590800" y="621268"/>
            <a:ext cx="2964273" cy="369332"/>
          </a:xfrm>
          <a:prstGeom prst="rect">
            <a:avLst/>
          </a:prstGeom>
          <a:noFill/>
        </p:spPr>
        <p:txBody>
          <a:bodyPr wrap="none" rtlCol="0">
            <a:spAutoFit/>
          </a:bodyPr>
          <a:lstStyle/>
          <a:p>
            <a:r>
              <a:rPr lang="en-US" altLang="zh-TW" dirty="0" smtClean="0">
                <a:solidFill>
                  <a:srgbClr val="FF0000"/>
                </a:solidFill>
              </a:rPr>
              <a:t>Are they really independent?</a:t>
            </a:r>
            <a:endParaRPr lang="zh-TW" altLang="en-US" dirty="0">
              <a:solidFill>
                <a:srgbClr val="FF0000"/>
              </a:solidFill>
            </a:endParaRPr>
          </a:p>
        </p:txBody>
      </p:sp>
      <p:cxnSp>
        <p:nvCxnSpPr>
          <p:cNvPr id="11" name="直線單箭頭接點 10"/>
          <p:cNvCxnSpPr/>
          <p:nvPr/>
        </p:nvCxnSpPr>
        <p:spPr>
          <a:xfrm flipH="1">
            <a:off x="2895600" y="1052736"/>
            <a:ext cx="353143"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5257800" y="1019944"/>
            <a:ext cx="423608" cy="199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293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CESM\Nino issues\pic_Dec_nino4\nino4_vs_NPsst_plot_lag01mon_12.png"/>
          <p:cNvPicPr>
            <a:picLocks noChangeAspect="1" noChangeArrowheads="1"/>
          </p:cNvPicPr>
          <p:nvPr/>
        </p:nvPicPr>
        <p:blipFill>
          <a:blip r:embed="rId3" cstate="print"/>
          <a:srcRect l="9077"/>
          <a:stretch>
            <a:fillRect/>
          </a:stretch>
        </p:blipFill>
        <p:spPr bwMode="auto">
          <a:xfrm>
            <a:off x="39" y="1700808"/>
            <a:ext cx="8603348" cy="5157192"/>
          </a:xfrm>
          <a:prstGeom prst="rect">
            <a:avLst/>
          </a:prstGeom>
          <a:noFill/>
        </p:spPr>
      </p:pic>
      <p:pic>
        <p:nvPicPr>
          <p:cNvPr id="3076" name="Picture 4" descr="D:\CESM\Nino issues\pic_Dec_nino4\nino4_vs_NPsst_plot_lag02mon_12.png"/>
          <p:cNvPicPr>
            <a:picLocks noChangeAspect="1" noChangeArrowheads="1"/>
          </p:cNvPicPr>
          <p:nvPr/>
        </p:nvPicPr>
        <p:blipFill>
          <a:blip r:embed="rId4" cstate="print"/>
          <a:srcRect l="9077"/>
          <a:stretch>
            <a:fillRect/>
          </a:stretch>
        </p:blipFill>
        <p:spPr bwMode="auto">
          <a:xfrm>
            <a:off x="39" y="1700808"/>
            <a:ext cx="8603348" cy="5157192"/>
          </a:xfrm>
          <a:prstGeom prst="rect">
            <a:avLst/>
          </a:prstGeom>
          <a:noFill/>
        </p:spPr>
      </p:pic>
      <p:pic>
        <p:nvPicPr>
          <p:cNvPr id="3077" name="Picture 5" descr="D:\CESM\Nino issues\pic_Dec_nino4\nino4_vs_NPsst_plot_lag03mon_12.png"/>
          <p:cNvPicPr>
            <a:picLocks noChangeAspect="1" noChangeArrowheads="1"/>
          </p:cNvPicPr>
          <p:nvPr/>
        </p:nvPicPr>
        <p:blipFill>
          <a:blip r:embed="rId5" cstate="print"/>
          <a:srcRect l="9077"/>
          <a:stretch>
            <a:fillRect/>
          </a:stretch>
        </p:blipFill>
        <p:spPr bwMode="auto">
          <a:xfrm>
            <a:off x="39" y="1700808"/>
            <a:ext cx="8603348" cy="5157192"/>
          </a:xfrm>
          <a:prstGeom prst="rect">
            <a:avLst/>
          </a:prstGeom>
          <a:noFill/>
        </p:spPr>
      </p:pic>
      <p:pic>
        <p:nvPicPr>
          <p:cNvPr id="3078" name="Picture 6" descr="D:\CESM\Nino issues\pic_Dec_nino4\nino4_vs_NPsst_plot_lag04mon_12.png"/>
          <p:cNvPicPr>
            <a:picLocks noChangeAspect="1" noChangeArrowheads="1"/>
          </p:cNvPicPr>
          <p:nvPr/>
        </p:nvPicPr>
        <p:blipFill>
          <a:blip r:embed="rId6" cstate="print"/>
          <a:srcRect l="9077"/>
          <a:stretch>
            <a:fillRect/>
          </a:stretch>
        </p:blipFill>
        <p:spPr bwMode="auto">
          <a:xfrm>
            <a:off x="39" y="1700808"/>
            <a:ext cx="8603348" cy="5157192"/>
          </a:xfrm>
          <a:prstGeom prst="rect">
            <a:avLst/>
          </a:prstGeom>
          <a:noFill/>
        </p:spPr>
      </p:pic>
      <p:pic>
        <p:nvPicPr>
          <p:cNvPr id="3079" name="Picture 7" descr="D:\CESM\Nino issues\pic_Dec_nino4\nino4_vs_NPsst_plot_lag05mon_12.png"/>
          <p:cNvPicPr>
            <a:picLocks noChangeAspect="1" noChangeArrowheads="1"/>
          </p:cNvPicPr>
          <p:nvPr/>
        </p:nvPicPr>
        <p:blipFill>
          <a:blip r:embed="rId7" cstate="print"/>
          <a:srcRect l="9077"/>
          <a:stretch>
            <a:fillRect/>
          </a:stretch>
        </p:blipFill>
        <p:spPr bwMode="auto">
          <a:xfrm>
            <a:off x="39" y="1700808"/>
            <a:ext cx="8603348" cy="5157192"/>
          </a:xfrm>
          <a:prstGeom prst="rect">
            <a:avLst/>
          </a:prstGeom>
          <a:noFill/>
        </p:spPr>
      </p:pic>
      <p:pic>
        <p:nvPicPr>
          <p:cNvPr id="3080" name="Picture 8" descr="D:\CESM\Nino issues\pic_Dec_nino4\nino4_vs_NPsst_plot_lag06mon_12.png"/>
          <p:cNvPicPr>
            <a:picLocks noChangeAspect="1" noChangeArrowheads="1"/>
          </p:cNvPicPr>
          <p:nvPr/>
        </p:nvPicPr>
        <p:blipFill>
          <a:blip r:embed="rId8" cstate="print"/>
          <a:srcRect l="9077"/>
          <a:stretch>
            <a:fillRect/>
          </a:stretch>
        </p:blipFill>
        <p:spPr bwMode="auto">
          <a:xfrm>
            <a:off x="39" y="1700808"/>
            <a:ext cx="8603348" cy="5157192"/>
          </a:xfrm>
          <a:prstGeom prst="rect">
            <a:avLst/>
          </a:prstGeom>
          <a:noFill/>
        </p:spPr>
      </p:pic>
      <p:pic>
        <p:nvPicPr>
          <p:cNvPr id="3081" name="Picture 9" descr="D:\CESM\Nino issues\pic_Dec_nino4\nino4_vs_NPsst_plot_lag07mon_12.png"/>
          <p:cNvPicPr>
            <a:picLocks noChangeAspect="1" noChangeArrowheads="1"/>
          </p:cNvPicPr>
          <p:nvPr/>
        </p:nvPicPr>
        <p:blipFill>
          <a:blip r:embed="rId9" cstate="print"/>
          <a:srcRect l="9077"/>
          <a:stretch>
            <a:fillRect/>
          </a:stretch>
        </p:blipFill>
        <p:spPr bwMode="auto">
          <a:xfrm>
            <a:off x="39" y="1700808"/>
            <a:ext cx="8603348" cy="5157192"/>
          </a:xfrm>
          <a:prstGeom prst="rect">
            <a:avLst/>
          </a:prstGeom>
          <a:noFill/>
        </p:spPr>
      </p:pic>
      <p:pic>
        <p:nvPicPr>
          <p:cNvPr id="3082" name="Picture 10" descr="D:\CESM\Nino issues\pic_Dec_nino4\nino4_vs_NPsst_plot_lag08mon_12.png"/>
          <p:cNvPicPr>
            <a:picLocks noChangeAspect="1" noChangeArrowheads="1"/>
          </p:cNvPicPr>
          <p:nvPr/>
        </p:nvPicPr>
        <p:blipFill>
          <a:blip r:embed="rId10" cstate="print"/>
          <a:srcRect l="9077"/>
          <a:stretch>
            <a:fillRect/>
          </a:stretch>
        </p:blipFill>
        <p:spPr bwMode="auto">
          <a:xfrm>
            <a:off x="39" y="1700808"/>
            <a:ext cx="8603348" cy="5157192"/>
          </a:xfrm>
          <a:prstGeom prst="rect">
            <a:avLst/>
          </a:prstGeom>
          <a:noFill/>
        </p:spPr>
      </p:pic>
      <p:pic>
        <p:nvPicPr>
          <p:cNvPr id="3083" name="Picture 11" descr="D:\CESM\Nino issues\pic_Dec_nino4\nino4_vs_NPsst_plot_lag09mon_12.png"/>
          <p:cNvPicPr>
            <a:picLocks noChangeAspect="1" noChangeArrowheads="1"/>
          </p:cNvPicPr>
          <p:nvPr/>
        </p:nvPicPr>
        <p:blipFill>
          <a:blip r:embed="rId11" cstate="print"/>
          <a:srcRect l="9077"/>
          <a:stretch>
            <a:fillRect/>
          </a:stretch>
        </p:blipFill>
        <p:spPr bwMode="auto">
          <a:xfrm>
            <a:off x="39" y="1700808"/>
            <a:ext cx="8603348" cy="5157192"/>
          </a:xfrm>
          <a:prstGeom prst="rect">
            <a:avLst/>
          </a:prstGeom>
          <a:noFill/>
        </p:spPr>
      </p:pic>
      <p:pic>
        <p:nvPicPr>
          <p:cNvPr id="3084" name="Picture 12" descr="D:\CESM\Nino issues\pic_Dec_nino4\nino4_vs_NPsst_plot_lag10mon_12.png"/>
          <p:cNvPicPr>
            <a:picLocks noChangeAspect="1" noChangeArrowheads="1"/>
          </p:cNvPicPr>
          <p:nvPr/>
        </p:nvPicPr>
        <p:blipFill>
          <a:blip r:embed="rId12" cstate="print"/>
          <a:srcRect l="9077"/>
          <a:stretch>
            <a:fillRect/>
          </a:stretch>
        </p:blipFill>
        <p:spPr bwMode="auto">
          <a:xfrm>
            <a:off x="39" y="1700808"/>
            <a:ext cx="8603348" cy="5157192"/>
          </a:xfrm>
          <a:prstGeom prst="rect">
            <a:avLst/>
          </a:prstGeom>
          <a:noFill/>
        </p:spPr>
      </p:pic>
      <p:pic>
        <p:nvPicPr>
          <p:cNvPr id="3085" name="Picture 13" descr="D:\CESM\Nino issues\pic_Dec_nino4\nino4_vs_NPsst_plot_lag11mon_12.png"/>
          <p:cNvPicPr>
            <a:picLocks noChangeAspect="1" noChangeArrowheads="1"/>
          </p:cNvPicPr>
          <p:nvPr/>
        </p:nvPicPr>
        <p:blipFill>
          <a:blip r:embed="rId13" cstate="print"/>
          <a:srcRect l="9077"/>
          <a:stretch>
            <a:fillRect/>
          </a:stretch>
        </p:blipFill>
        <p:spPr bwMode="auto">
          <a:xfrm>
            <a:off x="39" y="1700808"/>
            <a:ext cx="8603348" cy="5157192"/>
          </a:xfrm>
          <a:prstGeom prst="rect">
            <a:avLst/>
          </a:prstGeom>
          <a:noFill/>
        </p:spPr>
      </p:pic>
      <p:pic>
        <p:nvPicPr>
          <p:cNvPr id="3074" name="Picture 2" descr="D:\CESM\Nino issues\pic_Dec_nino4\nino4_vs_NPsst_plot_lag12mon_12.png"/>
          <p:cNvPicPr>
            <a:picLocks noChangeAspect="1" noChangeArrowheads="1"/>
          </p:cNvPicPr>
          <p:nvPr/>
        </p:nvPicPr>
        <p:blipFill>
          <a:blip r:embed="rId14" cstate="print"/>
          <a:srcRect l="9077"/>
          <a:stretch>
            <a:fillRect/>
          </a:stretch>
        </p:blipFill>
        <p:spPr bwMode="auto">
          <a:xfrm>
            <a:off x="2363" y="1700808"/>
            <a:ext cx="8603388" cy="5157192"/>
          </a:xfrm>
          <a:prstGeom prst="rect">
            <a:avLst/>
          </a:prstGeom>
          <a:noFill/>
        </p:spPr>
      </p:pic>
      <p:sp>
        <p:nvSpPr>
          <p:cNvPr id="23" name="文字方塊 22"/>
          <p:cNvSpPr txBox="1"/>
          <p:nvPr/>
        </p:nvSpPr>
        <p:spPr>
          <a:xfrm>
            <a:off x="0" y="0"/>
            <a:ext cx="9144000" cy="1569660"/>
          </a:xfrm>
          <a:prstGeom prst="rect">
            <a:avLst/>
          </a:prstGeom>
          <a:noFill/>
        </p:spPr>
        <p:txBody>
          <a:bodyPr wrap="square" rtlCol="0">
            <a:spAutoFit/>
          </a:bodyPr>
          <a:lstStyle/>
          <a:p>
            <a:r>
              <a:rPr lang="en-US" altLang="zh-TW" sz="4800" b="1" dirty="0" smtClean="0">
                <a:latin typeface="Monotype Corsiva" pitchFamily="66" charset="0"/>
              </a:rPr>
              <a:t>Correlation Maps of Nino 4 index </a:t>
            </a:r>
            <a:r>
              <a:rPr lang="en-US" altLang="zh-TW" sz="4800" b="1" dirty="0" err="1" smtClean="0">
                <a:latin typeface="Monotype Corsiva" pitchFamily="66" charset="0"/>
              </a:rPr>
              <a:t>v.s</a:t>
            </a:r>
            <a:r>
              <a:rPr lang="en-US" altLang="zh-TW" sz="4800" b="1" dirty="0" smtClean="0">
                <a:latin typeface="Monotype Corsiva" pitchFamily="66" charset="0"/>
              </a:rPr>
              <a:t> .</a:t>
            </a:r>
          </a:p>
          <a:p>
            <a:r>
              <a:rPr lang="en-US" altLang="zh-TW" sz="4800" b="1" dirty="0" smtClean="0">
                <a:latin typeface="Monotype Corsiva" pitchFamily="66" charset="0"/>
              </a:rPr>
              <a:t>SST in Dec (Pacific and Indian Oceans) </a:t>
            </a:r>
            <a:endParaRPr lang="zh-TW" altLang="en-US" sz="4800" b="1" dirty="0">
              <a:latin typeface="Monotype Corsiva" pitchFamily="66" charset="0"/>
            </a:endParaRPr>
          </a:p>
        </p:txBody>
      </p:sp>
      <p:sp>
        <p:nvSpPr>
          <p:cNvPr id="25" name="文字方塊 24"/>
          <p:cNvSpPr txBox="1"/>
          <p:nvPr/>
        </p:nvSpPr>
        <p:spPr>
          <a:xfrm>
            <a:off x="3635896" y="1700808"/>
            <a:ext cx="216024" cy="369332"/>
          </a:xfrm>
          <a:prstGeom prst="rect">
            <a:avLst/>
          </a:prstGeom>
          <a:solidFill>
            <a:schemeClr val="bg1"/>
          </a:solidFill>
          <a:ln>
            <a:noFill/>
          </a:ln>
        </p:spPr>
        <p:txBody>
          <a:bodyPr wrap="square" rtlCol="0">
            <a:spAutoFit/>
          </a:bodyPr>
          <a:lstStyle/>
          <a:p>
            <a:endParaRPr lang="zh-TW" altLang="en-US" dirty="0"/>
          </a:p>
        </p:txBody>
      </p:sp>
      <p:sp>
        <p:nvSpPr>
          <p:cNvPr id="26" name="橢圓 25"/>
          <p:cNvSpPr/>
          <p:nvPr/>
        </p:nvSpPr>
        <p:spPr>
          <a:xfrm rot="19211570">
            <a:off x="1935015" y="3166479"/>
            <a:ext cx="1256572" cy="765235"/>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3563888" y="4005064"/>
            <a:ext cx="2376264" cy="369332"/>
          </a:xfrm>
          <a:prstGeom prst="rect">
            <a:avLst/>
          </a:prstGeom>
          <a:noFill/>
        </p:spPr>
        <p:txBody>
          <a:bodyPr wrap="square" rtlCol="0">
            <a:spAutoFit/>
          </a:bodyPr>
          <a:lstStyle/>
          <a:p>
            <a:r>
              <a:rPr lang="en-US" altLang="zh-TW" dirty="0" smtClean="0"/>
              <a:t>Nino 4 region</a:t>
            </a:r>
            <a:endParaRPr lang="zh-TW" altLang="en-US" dirty="0"/>
          </a:p>
        </p:txBody>
      </p:sp>
      <p:cxnSp>
        <p:nvCxnSpPr>
          <p:cNvPr id="30" name="直線單箭頭接點 29"/>
          <p:cNvCxnSpPr>
            <a:stCxn id="26" idx="6"/>
          </p:cNvCxnSpPr>
          <p:nvPr/>
        </p:nvCxnSpPr>
        <p:spPr>
          <a:xfrm flipV="1">
            <a:off x="3045953" y="2854457"/>
            <a:ext cx="1706067" cy="292408"/>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H="1">
            <a:off x="4211960" y="3000661"/>
            <a:ext cx="540060" cy="1004403"/>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29" idx="1"/>
            <a:endCxn id="26" idx="4"/>
          </p:cNvCxnSpPr>
          <p:nvPr/>
        </p:nvCxnSpPr>
        <p:spPr>
          <a:xfrm flipH="1" flipV="1">
            <a:off x="2808255" y="3843025"/>
            <a:ext cx="755633" cy="346705"/>
          </a:xfrm>
          <a:prstGeom prst="straightConnector1">
            <a:avLst/>
          </a:prstGeom>
          <a:ln w="635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9" name="文字方塊 38"/>
          <p:cNvSpPr txBox="1"/>
          <p:nvPr/>
        </p:nvSpPr>
        <p:spPr>
          <a:xfrm>
            <a:off x="1115616" y="5229200"/>
            <a:ext cx="2088232" cy="369332"/>
          </a:xfrm>
          <a:prstGeom prst="rect">
            <a:avLst/>
          </a:prstGeom>
          <a:noFill/>
        </p:spPr>
        <p:txBody>
          <a:bodyPr wrap="square" rtlCol="0">
            <a:spAutoFit/>
          </a:bodyPr>
          <a:lstStyle/>
          <a:p>
            <a:r>
              <a:rPr lang="en-US" altLang="zh-TW" dirty="0" smtClean="0">
                <a:solidFill>
                  <a:srgbClr val="FF0000"/>
                </a:solidFill>
              </a:rPr>
              <a:t>How and why?</a:t>
            </a:r>
            <a:endParaRPr lang="zh-TW" altLang="en-US" dirty="0">
              <a:solidFill>
                <a:srgbClr val="FF0000"/>
              </a:solidFill>
            </a:endParaRPr>
          </a:p>
        </p:txBody>
      </p:sp>
      <p:cxnSp>
        <p:nvCxnSpPr>
          <p:cNvPr id="41" name="直線單箭頭接點 40"/>
          <p:cNvCxnSpPr>
            <a:stCxn id="26" idx="3"/>
            <a:endCxn id="39" idx="0"/>
          </p:cNvCxnSpPr>
          <p:nvPr/>
        </p:nvCxnSpPr>
        <p:spPr>
          <a:xfrm flipH="1">
            <a:off x="2159732" y="4041356"/>
            <a:ext cx="235492" cy="1187844"/>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橢圓 42"/>
          <p:cNvSpPr/>
          <p:nvPr/>
        </p:nvSpPr>
        <p:spPr>
          <a:xfrm rot="19211570">
            <a:off x="1936800" y="3168000"/>
            <a:ext cx="1256572" cy="76523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2" descr="D:\CESM\Nino issues\pic_Dec_nino4\nino4_vs_NPsst_plot_lag13mon_12.png"/>
          <p:cNvPicPr>
            <a:picLocks noChangeAspect="1" noChangeArrowheads="1"/>
          </p:cNvPicPr>
          <p:nvPr/>
        </p:nvPicPr>
        <p:blipFill>
          <a:blip r:embed="rId15" cstate="print"/>
          <a:srcRect l="9077"/>
          <a:stretch>
            <a:fillRect/>
          </a:stretch>
        </p:blipFill>
        <p:spPr bwMode="auto">
          <a:xfrm>
            <a:off x="3600" y="1699200"/>
            <a:ext cx="8611200" cy="5161899"/>
          </a:xfrm>
          <a:prstGeom prst="rect">
            <a:avLst/>
          </a:prstGeom>
          <a:noFill/>
        </p:spPr>
      </p:pic>
      <p:pic>
        <p:nvPicPr>
          <p:cNvPr id="34" name="Picture 3" descr="D:\CESM\Nino issues\pic_Dec_nino4\nino4_vs_NPsst_plot_lag14mon_12.png"/>
          <p:cNvPicPr>
            <a:picLocks noChangeAspect="1" noChangeArrowheads="1"/>
          </p:cNvPicPr>
          <p:nvPr/>
        </p:nvPicPr>
        <p:blipFill>
          <a:blip r:embed="rId16" cstate="print"/>
          <a:srcRect l="9077"/>
          <a:stretch>
            <a:fillRect/>
          </a:stretch>
        </p:blipFill>
        <p:spPr bwMode="auto">
          <a:xfrm>
            <a:off x="3600" y="1699200"/>
            <a:ext cx="8611200" cy="5161899"/>
          </a:xfrm>
          <a:prstGeom prst="rect">
            <a:avLst/>
          </a:prstGeom>
          <a:noFill/>
        </p:spPr>
      </p:pic>
      <p:pic>
        <p:nvPicPr>
          <p:cNvPr id="35" name="Picture 4" descr="D:\CESM\Nino issues\pic_Dec_nino4\nino4_vs_NPsst_plot_lag15mon_12.png"/>
          <p:cNvPicPr>
            <a:picLocks noChangeAspect="1" noChangeArrowheads="1"/>
          </p:cNvPicPr>
          <p:nvPr/>
        </p:nvPicPr>
        <p:blipFill>
          <a:blip r:embed="rId17" cstate="print"/>
          <a:srcRect l="9077"/>
          <a:stretch>
            <a:fillRect/>
          </a:stretch>
        </p:blipFill>
        <p:spPr bwMode="auto">
          <a:xfrm>
            <a:off x="3600" y="1699200"/>
            <a:ext cx="8611200" cy="5161899"/>
          </a:xfrm>
          <a:prstGeom prst="rect">
            <a:avLst/>
          </a:prstGeom>
          <a:noFill/>
        </p:spPr>
      </p:pic>
      <p:pic>
        <p:nvPicPr>
          <p:cNvPr id="36" name="Picture 5" descr="D:\CESM\Nino issues\pic_Dec_nino4\nino4_vs_NPsst_plot_lag16mon_12.png"/>
          <p:cNvPicPr>
            <a:picLocks noChangeAspect="1" noChangeArrowheads="1"/>
          </p:cNvPicPr>
          <p:nvPr/>
        </p:nvPicPr>
        <p:blipFill>
          <a:blip r:embed="rId18" cstate="print"/>
          <a:srcRect l="9077"/>
          <a:stretch>
            <a:fillRect/>
          </a:stretch>
        </p:blipFill>
        <p:spPr bwMode="auto">
          <a:xfrm>
            <a:off x="3600" y="1699200"/>
            <a:ext cx="8611200" cy="5161899"/>
          </a:xfrm>
          <a:prstGeom prst="rect">
            <a:avLst/>
          </a:prstGeom>
          <a:noFill/>
        </p:spPr>
      </p:pic>
      <p:pic>
        <p:nvPicPr>
          <p:cNvPr id="37" name="Picture 6" descr="D:\CESM\Nino issues\pic_Dec_nino4\nino4_vs_NPsst_plot_lag17mon_12.png"/>
          <p:cNvPicPr>
            <a:picLocks noChangeAspect="1" noChangeArrowheads="1"/>
          </p:cNvPicPr>
          <p:nvPr/>
        </p:nvPicPr>
        <p:blipFill>
          <a:blip r:embed="rId19" cstate="print"/>
          <a:srcRect l="9077"/>
          <a:stretch>
            <a:fillRect/>
          </a:stretch>
        </p:blipFill>
        <p:spPr bwMode="auto">
          <a:xfrm>
            <a:off x="3600" y="1699200"/>
            <a:ext cx="8611200" cy="5161899"/>
          </a:xfrm>
          <a:prstGeom prst="rect">
            <a:avLst/>
          </a:prstGeom>
          <a:noFill/>
        </p:spPr>
      </p:pic>
      <p:pic>
        <p:nvPicPr>
          <p:cNvPr id="38" name="Picture 1" descr="D:\CESM\Nino issues\pic_Dec_nino4\nino4_vs_NPsst_plot_lag18mon_12.png"/>
          <p:cNvPicPr>
            <a:picLocks noChangeAspect="1" noChangeArrowheads="1"/>
          </p:cNvPicPr>
          <p:nvPr/>
        </p:nvPicPr>
        <p:blipFill>
          <a:blip r:embed="rId20" cstate="print"/>
          <a:srcRect l="9077"/>
          <a:stretch>
            <a:fillRect/>
          </a:stretch>
        </p:blipFill>
        <p:spPr bwMode="auto">
          <a:xfrm>
            <a:off x="3600" y="1699200"/>
            <a:ext cx="8611200" cy="5161899"/>
          </a:xfrm>
          <a:prstGeom prst="rect">
            <a:avLst/>
          </a:prstGeom>
          <a:noFill/>
        </p:spPr>
      </p:pic>
    </p:spTree>
    <p:extLst>
      <p:ext uri="{BB962C8B-B14F-4D97-AF65-F5344CB8AC3E}">
        <p14:creationId xmlns:p14="http://schemas.microsoft.com/office/powerpoint/2010/main" xmlns="" val="338276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9" grpId="0"/>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350838"/>
            <a:ext cx="7467600" cy="563562"/>
          </a:xfrm>
        </p:spPr>
        <p:txBody>
          <a:bodyPr/>
          <a:lstStyle/>
          <a:p>
            <a:r>
              <a:rPr lang="en-US" altLang="zh-TW" dirty="0" smtClean="0"/>
              <a:t>Seasonal </a:t>
            </a:r>
            <a:r>
              <a:rPr lang="en-US" altLang="zh-TW" dirty="0" err="1" smtClean="0"/>
              <a:t>Footprinting</a:t>
            </a:r>
            <a:r>
              <a:rPr lang="en-US" altLang="zh-TW" dirty="0" smtClean="0"/>
              <a:t> Mechanism</a:t>
            </a:r>
            <a:endParaRPr lang="zh-TW" altLang="en-US" dirty="0"/>
          </a:p>
        </p:txBody>
      </p:sp>
      <p:pic>
        <p:nvPicPr>
          <p:cNvPr id="1026" name="Picture 2"/>
          <p:cNvPicPr>
            <a:picLocks noChangeAspect="1" noChangeArrowheads="1"/>
          </p:cNvPicPr>
          <p:nvPr/>
        </p:nvPicPr>
        <p:blipFill>
          <a:blip r:embed="rId3" cstate="print"/>
          <a:srcRect t="18557"/>
          <a:stretch>
            <a:fillRect/>
          </a:stretch>
        </p:blipFill>
        <p:spPr bwMode="auto">
          <a:xfrm>
            <a:off x="147639" y="1142984"/>
            <a:ext cx="4174808" cy="33861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500563" y="1123005"/>
            <a:ext cx="4166235" cy="3377565"/>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214282" y="4662496"/>
            <a:ext cx="5580698" cy="1791653"/>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5786446" y="4692036"/>
            <a:ext cx="3043238" cy="1808798"/>
          </a:xfrm>
          <a:prstGeom prst="rect">
            <a:avLst/>
          </a:prstGeom>
          <a:noFill/>
          <a:ln w="9525">
            <a:noFill/>
            <a:miter lim="800000"/>
            <a:headEnd/>
            <a:tailEnd/>
          </a:ln>
          <a:effectLst/>
        </p:spPr>
      </p:pic>
      <p:sp>
        <p:nvSpPr>
          <p:cNvPr id="8" name="矩形 3"/>
          <p:cNvSpPr>
            <a:spLocks noChangeArrowheads="1"/>
          </p:cNvSpPr>
          <p:nvPr/>
        </p:nvSpPr>
        <p:spPr bwMode="auto">
          <a:xfrm>
            <a:off x="6357950" y="6381750"/>
            <a:ext cx="2690737" cy="369332"/>
          </a:xfrm>
          <a:prstGeom prst="rect">
            <a:avLst/>
          </a:prstGeom>
          <a:noFill/>
          <a:ln w="9525">
            <a:noFill/>
            <a:miter lim="800000"/>
            <a:headEnd/>
            <a:tailEnd/>
          </a:ln>
        </p:spPr>
        <p:txBody>
          <a:bodyPr wrap="none">
            <a:spAutoFit/>
          </a:bodyPr>
          <a:lstStyle/>
          <a:p>
            <a:r>
              <a:rPr kumimoji="0" lang="en-US" altLang="zh-TW" dirty="0" smtClean="0">
                <a:latin typeface="Times New Roman" pitchFamily="18" charset="0"/>
                <a:cs typeface="Times New Roman" pitchFamily="18" charset="0"/>
              </a:rPr>
              <a:t>[</a:t>
            </a:r>
            <a:r>
              <a:rPr kumimoji="0" lang="en-US" altLang="zh-TW" dirty="0" err="1" smtClean="0">
                <a:latin typeface="Times New Roman" pitchFamily="18" charset="0"/>
                <a:cs typeface="Times New Roman" pitchFamily="18" charset="0"/>
              </a:rPr>
              <a:t>Vimont</a:t>
            </a:r>
            <a:r>
              <a:rPr kumimoji="0" lang="en-US" altLang="zh-TW" dirty="0" smtClean="0">
                <a:latin typeface="Times New Roman" pitchFamily="18" charset="0"/>
                <a:cs typeface="Times New Roman" pitchFamily="18" charset="0"/>
              </a:rPr>
              <a:t> </a:t>
            </a:r>
            <a:r>
              <a:rPr kumimoji="0" lang="en-US" altLang="zh-TW" dirty="0" smtClean="0">
                <a:latin typeface="Times New Roman" pitchFamily="18" charset="0"/>
              </a:rPr>
              <a:t>et </a:t>
            </a:r>
            <a:r>
              <a:rPr kumimoji="0" lang="en-US" altLang="zh-TW" dirty="0">
                <a:latin typeface="Times New Roman" pitchFamily="18" charset="0"/>
              </a:rPr>
              <a:t>al.</a:t>
            </a:r>
            <a:r>
              <a:rPr kumimoji="0" lang="en-US" altLang="zh-TW" dirty="0">
                <a:latin typeface="Times New Roman" pitchFamily="18" charset="0"/>
                <a:cs typeface="Times New Roman" pitchFamily="18" charset="0"/>
              </a:rPr>
              <a:t>, </a:t>
            </a:r>
            <a:r>
              <a:rPr lang="en-US" altLang="zh-TW" dirty="0" smtClean="0">
                <a:latin typeface="Times New Roman" pitchFamily="18" charset="0"/>
                <a:cs typeface="Times New Roman" pitchFamily="18" charset="0"/>
              </a:rPr>
              <a:t>2001, 2003</a:t>
            </a:r>
            <a:r>
              <a:rPr kumimoji="0" lang="en-US" altLang="zh-TW" dirty="0" smtClean="0">
                <a:latin typeface="Times New Roman" pitchFamily="18" charset="0"/>
                <a:cs typeface="Times New Roman" pitchFamily="18" charset="0"/>
              </a:rPr>
              <a:t>]</a:t>
            </a:r>
            <a:endParaRPr kumimoji="0" lang="en-US" altLang="zh-TW" dirty="0">
              <a:latin typeface="Times New Roman" pitchFamily="18" charset="0"/>
              <a:cs typeface="Times New Roman" pitchFamily="18" charset="0"/>
            </a:endParaRPr>
          </a:p>
        </p:txBody>
      </p:sp>
      <p:sp>
        <p:nvSpPr>
          <p:cNvPr id="10" name="向下箭號 9"/>
          <p:cNvSpPr/>
          <p:nvPr/>
        </p:nvSpPr>
        <p:spPr>
          <a:xfrm>
            <a:off x="6876256" y="4293096"/>
            <a:ext cx="360040" cy="720080"/>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02012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fade">
                                      <p:cBhvr>
                                        <p:cTn id="17" dur="20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1" y="134670"/>
            <a:ext cx="5850725" cy="4665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1520" y="4735978"/>
            <a:ext cx="5841045" cy="20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矩形 1"/>
          <p:cNvSpPr/>
          <p:nvPr/>
        </p:nvSpPr>
        <p:spPr>
          <a:xfrm>
            <a:off x="2483768" y="1196752"/>
            <a:ext cx="1440160"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907704" y="2708920"/>
            <a:ext cx="1440160"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6019800" y="1030069"/>
            <a:ext cx="3051435" cy="646331"/>
          </a:xfrm>
          <a:prstGeom prst="rect">
            <a:avLst/>
          </a:prstGeom>
        </p:spPr>
        <p:txBody>
          <a:bodyPr wrap="square">
            <a:spAutoFit/>
          </a:bodyPr>
          <a:lstStyle/>
          <a:p>
            <a:r>
              <a:rPr lang="en-US" altLang="zh-TW" dirty="0"/>
              <a:t>6-yr </a:t>
            </a:r>
            <a:r>
              <a:rPr lang="en-US" altLang="zh-TW" dirty="0" err="1" smtClean="0"/>
              <a:t>highpass</a:t>
            </a:r>
            <a:r>
              <a:rPr lang="en-US" altLang="zh-TW" dirty="0" smtClean="0"/>
              <a:t>-filtered SST</a:t>
            </a:r>
          </a:p>
          <a:p>
            <a:r>
              <a:rPr lang="en-US" altLang="zh-TW" dirty="0" smtClean="0"/>
              <a:t> </a:t>
            </a:r>
            <a:endParaRPr lang="en-US" altLang="zh-TW" dirty="0"/>
          </a:p>
        </p:txBody>
      </p:sp>
      <p:sp>
        <p:nvSpPr>
          <p:cNvPr id="10" name="矩形 9"/>
          <p:cNvSpPr/>
          <p:nvPr/>
        </p:nvSpPr>
        <p:spPr>
          <a:xfrm>
            <a:off x="6244774" y="2935069"/>
            <a:ext cx="2899226" cy="646331"/>
          </a:xfrm>
          <a:prstGeom prst="rect">
            <a:avLst/>
          </a:prstGeom>
        </p:spPr>
        <p:txBody>
          <a:bodyPr wrap="square">
            <a:spAutoFit/>
          </a:bodyPr>
          <a:lstStyle/>
          <a:p>
            <a:r>
              <a:rPr lang="en-US" altLang="zh-TW" dirty="0"/>
              <a:t>6-yr </a:t>
            </a:r>
            <a:r>
              <a:rPr lang="en-US" altLang="zh-TW" dirty="0" err="1" smtClean="0"/>
              <a:t>lowpass</a:t>
            </a:r>
            <a:r>
              <a:rPr lang="en-US" altLang="zh-TW" dirty="0" smtClean="0"/>
              <a:t>-filtered SST</a:t>
            </a:r>
          </a:p>
          <a:p>
            <a:endParaRPr lang="en-US" altLang="zh-TW" dirty="0"/>
          </a:p>
        </p:txBody>
      </p:sp>
      <p:sp>
        <p:nvSpPr>
          <p:cNvPr id="5" name="文字方塊 4"/>
          <p:cNvSpPr txBox="1"/>
          <p:nvPr/>
        </p:nvSpPr>
        <p:spPr>
          <a:xfrm>
            <a:off x="6444208" y="1268760"/>
            <a:ext cx="1986441" cy="461665"/>
          </a:xfrm>
          <a:prstGeom prst="rect">
            <a:avLst/>
          </a:prstGeom>
          <a:noFill/>
        </p:spPr>
        <p:txBody>
          <a:bodyPr wrap="none" rtlCol="0">
            <a:spAutoFit/>
          </a:bodyPr>
          <a:lstStyle/>
          <a:p>
            <a:r>
              <a:rPr lang="en-US" altLang="zh-TW" sz="2400" b="1" dirty="0"/>
              <a:t>ENSO pattern</a:t>
            </a:r>
            <a:endParaRPr lang="zh-TW" altLang="en-US" sz="2400" b="1" dirty="0"/>
          </a:p>
        </p:txBody>
      </p:sp>
      <p:sp>
        <p:nvSpPr>
          <p:cNvPr id="11" name="文字方塊 10"/>
          <p:cNvSpPr txBox="1"/>
          <p:nvPr/>
        </p:nvSpPr>
        <p:spPr>
          <a:xfrm>
            <a:off x="6244774" y="3200400"/>
            <a:ext cx="2899226" cy="738664"/>
          </a:xfrm>
          <a:prstGeom prst="rect">
            <a:avLst/>
          </a:prstGeom>
          <a:noFill/>
        </p:spPr>
        <p:txBody>
          <a:bodyPr wrap="square" rtlCol="0">
            <a:spAutoFit/>
          </a:bodyPr>
          <a:lstStyle/>
          <a:p>
            <a:r>
              <a:rPr lang="en-US" altLang="zh-TW" sz="2400" b="1" dirty="0" smtClean="0"/>
              <a:t>Decadal pattern</a:t>
            </a:r>
          </a:p>
          <a:p>
            <a:r>
              <a:rPr lang="en-US" altLang="zh-TW" i="1" dirty="0" smtClean="0">
                <a:solidFill>
                  <a:schemeClr val="bg1">
                    <a:lumMod val="50000"/>
                  </a:schemeClr>
                </a:solidFill>
              </a:rPr>
              <a:t>ENSO-like pattern</a:t>
            </a:r>
            <a:endParaRPr lang="zh-TW" altLang="en-US" i="1" dirty="0">
              <a:solidFill>
                <a:schemeClr val="bg1">
                  <a:lumMod val="50000"/>
                </a:schemeClr>
              </a:solidFill>
            </a:endParaRPr>
          </a:p>
        </p:txBody>
      </p:sp>
      <p:sp>
        <p:nvSpPr>
          <p:cNvPr id="12" name="矩形 11"/>
          <p:cNvSpPr/>
          <p:nvPr/>
        </p:nvSpPr>
        <p:spPr>
          <a:xfrm>
            <a:off x="6036744" y="468868"/>
            <a:ext cx="2497656" cy="369332"/>
          </a:xfrm>
          <a:prstGeom prst="rect">
            <a:avLst/>
          </a:prstGeom>
        </p:spPr>
        <p:txBody>
          <a:bodyPr wrap="square">
            <a:spAutoFit/>
          </a:bodyPr>
          <a:lstStyle/>
          <a:p>
            <a:r>
              <a:rPr lang="en-US" altLang="zh-TW" b="1" dirty="0" smtClean="0"/>
              <a:t>Zhang et al. [1997]</a:t>
            </a:r>
            <a:endParaRPr lang="zh-TW" altLang="en-US" b="1" dirty="0"/>
          </a:p>
        </p:txBody>
      </p:sp>
      <p:pic>
        <p:nvPicPr>
          <p:cNvPr id="13" name="Picture 2"/>
          <p:cNvPicPr>
            <a:picLocks noChangeAspect="1" noChangeArrowheads="1"/>
          </p:cNvPicPr>
          <p:nvPr/>
        </p:nvPicPr>
        <p:blipFill>
          <a:blip r:embed="rId5" cstate="print"/>
          <a:srcRect l="3532" t="41888" r="53997" b="23205"/>
          <a:stretch>
            <a:fillRect/>
          </a:stretch>
        </p:blipFill>
        <p:spPr bwMode="auto">
          <a:xfrm>
            <a:off x="6119664" y="5057800"/>
            <a:ext cx="3024336" cy="1800200"/>
          </a:xfrm>
          <a:prstGeom prst="rect">
            <a:avLst/>
          </a:prstGeom>
          <a:noFill/>
          <a:ln w="9525">
            <a:noFill/>
            <a:miter lim="800000"/>
            <a:headEnd/>
            <a:tailEnd/>
          </a:ln>
        </p:spPr>
      </p:pic>
      <p:sp>
        <p:nvSpPr>
          <p:cNvPr id="14" name="向下箭號 13"/>
          <p:cNvSpPr/>
          <p:nvPr/>
        </p:nvSpPr>
        <p:spPr>
          <a:xfrm>
            <a:off x="7164288" y="4149080"/>
            <a:ext cx="1080120" cy="86409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TW" dirty="0" smtClean="0"/>
              <a:t>or</a:t>
            </a:r>
            <a:endParaRPr lang="zh-TW" altLang="en-US" dirty="0"/>
          </a:p>
        </p:txBody>
      </p:sp>
      <p:sp>
        <p:nvSpPr>
          <p:cNvPr id="15" name="矩形 14"/>
          <p:cNvSpPr/>
          <p:nvPr/>
        </p:nvSpPr>
        <p:spPr>
          <a:xfrm>
            <a:off x="982868" y="0"/>
            <a:ext cx="4122532" cy="369332"/>
          </a:xfrm>
          <a:prstGeom prst="rect">
            <a:avLst/>
          </a:prstGeom>
        </p:spPr>
        <p:txBody>
          <a:bodyPr wrap="square">
            <a:spAutoFit/>
          </a:bodyPr>
          <a:lstStyle/>
          <a:p>
            <a:r>
              <a:rPr lang="en-US" altLang="zh-TW" b="1" dirty="0" smtClean="0"/>
              <a:t>Leading (normalized) PCs of SST</a:t>
            </a:r>
            <a:endParaRPr lang="zh-TW" altLang="en-US" b="1" dirty="0"/>
          </a:p>
        </p:txBody>
      </p:sp>
    </p:spTree>
    <p:extLst>
      <p:ext uri="{BB962C8B-B14F-4D97-AF65-F5344CB8AC3E}">
        <p14:creationId xmlns:p14="http://schemas.microsoft.com/office/powerpoint/2010/main" xmlns="" val="42394856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EFDL\Desktop\pacific.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956" t="7743" r="9366" b="11291"/>
          <a:stretch/>
        </p:blipFill>
        <p:spPr bwMode="auto">
          <a:xfrm>
            <a:off x="0" y="685800"/>
            <a:ext cx="9144000" cy="60959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2133600" y="-2704"/>
            <a:ext cx="7010399" cy="612304"/>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schemeClr val="tx1"/>
                </a:solidFill>
                <a:effectLst/>
                <a:uLnTx/>
                <a:uFillTx/>
                <a:latin typeface="+mj-lt"/>
                <a:ea typeface="+mj-ea"/>
                <a:cs typeface="+mj-cs"/>
              </a:rPr>
              <a:t>Dyn</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proc.</a:t>
            </a:r>
            <a:r>
              <a:rPr kumimoji="0" lang="en-US" sz="3600" b="1" i="0" u="none" strike="noStrike" kern="1200" cap="none" spc="0" normalizeH="0" noProof="0" dirty="0" smtClean="0">
                <a:ln>
                  <a:noFill/>
                </a:ln>
                <a:solidFill>
                  <a:schemeClr val="tx1"/>
                </a:solidFill>
                <a:effectLst/>
                <a:uLnTx/>
                <a:uFillTx/>
                <a:latin typeface="+mj-lt"/>
                <a:ea typeface="+mj-ea"/>
                <a:cs typeface="+mj-cs"/>
              </a:rPr>
              <a:t>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from ENSO precursor to ENSO</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文字方塊 5"/>
          <p:cNvSpPr txBox="1"/>
          <p:nvPr/>
        </p:nvSpPr>
        <p:spPr>
          <a:xfrm>
            <a:off x="3505200" y="3500735"/>
            <a:ext cx="2209800" cy="461665"/>
          </a:xfrm>
          <a:prstGeom prst="rect">
            <a:avLst/>
          </a:prstGeom>
          <a:noFill/>
          <a:ln>
            <a:solidFill>
              <a:schemeClr val="tx1"/>
            </a:solidFill>
          </a:ln>
        </p:spPr>
        <p:txBody>
          <a:bodyPr wrap="square" rtlCol="0">
            <a:spAutoFit/>
          </a:bodyPr>
          <a:lstStyle/>
          <a:p>
            <a:pPr algn="ctr"/>
            <a:r>
              <a:rPr lang="en-US" altLang="zh-TW" sz="2400" dirty="0" smtClean="0">
                <a:solidFill>
                  <a:schemeClr val="accent1">
                    <a:lumMod val="50000"/>
                  </a:schemeClr>
                </a:solidFill>
              </a:rPr>
              <a:t>CP ENSO</a:t>
            </a:r>
          </a:p>
        </p:txBody>
      </p:sp>
      <p:sp>
        <p:nvSpPr>
          <p:cNvPr id="7" name="文字方塊 6"/>
          <p:cNvSpPr txBox="1"/>
          <p:nvPr/>
        </p:nvSpPr>
        <p:spPr>
          <a:xfrm>
            <a:off x="3276600" y="685800"/>
            <a:ext cx="3670076" cy="584775"/>
          </a:xfrm>
          <a:prstGeom prst="rect">
            <a:avLst/>
          </a:prstGeom>
          <a:noFill/>
          <a:ln>
            <a:solidFill>
              <a:schemeClr val="tx1"/>
            </a:solidFill>
          </a:ln>
        </p:spPr>
        <p:txBody>
          <a:bodyPr wrap="square" rtlCol="0">
            <a:spAutoFit/>
          </a:bodyPr>
          <a:lstStyle/>
          <a:p>
            <a:pPr algn="ctr"/>
            <a:r>
              <a:rPr lang="en-US" altLang="zh-TW" sz="3200" b="1" dirty="0" smtClean="0">
                <a:solidFill>
                  <a:srgbClr val="FF0000"/>
                </a:solidFill>
              </a:rPr>
              <a:t>NPT/NPO/NPGO</a:t>
            </a:r>
            <a:endParaRPr lang="zh-TW" altLang="en-US" sz="3200" b="1" dirty="0">
              <a:solidFill>
                <a:srgbClr val="FF0000"/>
              </a:solidFill>
            </a:endParaRPr>
          </a:p>
        </p:txBody>
      </p:sp>
      <p:sp>
        <p:nvSpPr>
          <p:cNvPr id="8" name="文字方塊 7"/>
          <p:cNvSpPr txBox="1"/>
          <p:nvPr/>
        </p:nvSpPr>
        <p:spPr>
          <a:xfrm>
            <a:off x="6324600" y="3520216"/>
            <a:ext cx="1905000" cy="461665"/>
          </a:xfrm>
          <a:prstGeom prst="rect">
            <a:avLst/>
          </a:prstGeom>
          <a:noFill/>
          <a:ln>
            <a:solidFill>
              <a:schemeClr val="tx1"/>
            </a:solidFill>
          </a:ln>
        </p:spPr>
        <p:txBody>
          <a:bodyPr wrap="square" rtlCol="0">
            <a:spAutoFit/>
          </a:bodyPr>
          <a:lstStyle/>
          <a:p>
            <a:pPr algn="ctr"/>
            <a:r>
              <a:rPr lang="en-US" altLang="zh-TW" sz="2400" dirty="0" smtClean="0">
                <a:solidFill>
                  <a:srgbClr val="002060"/>
                </a:solidFill>
              </a:rPr>
              <a:t>EP ENSO</a:t>
            </a:r>
          </a:p>
        </p:txBody>
      </p:sp>
      <p:sp>
        <p:nvSpPr>
          <p:cNvPr id="9" name="文字方塊 8"/>
          <p:cNvSpPr txBox="1"/>
          <p:nvPr/>
        </p:nvSpPr>
        <p:spPr>
          <a:xfrm>
            <a:off x="1295400" y="1865293"/>
            <a:ext cx="2088232" cy="954107"/>
          </a:xfrm>
          <a:prstGeom prst="rect">
            <a:avLst/>
          </a:prstGeom>
          <a:noFill/>
          <a:ln>
            <a:solidFill>
              <a:schemeClr val="tx1"/>
            </a:solidFill>
          </a:ln>
        </p:spPr>
        <p:txBody>
          <a:bodyPr wrap="square" rtlCol="0">
            <a:spAutoFit/>
          </a:bodyPr>
          <a:lstStyle/>
          <a:p>
            <a:pPr algn="ctr"/>
            <a:r>
              <a:rPr lang="en-US" altLang="zh-TW" sz="2800" b="1" dirty="0" smtClean="0">
                <a:solidFill>
                  <a:srgbClr val="00B050"/>
                </a:solidFill>
              </a:rPr>
              <a:t>WNP </a:t>
            </a:r>
          </a:p>
          <a:p>
            <a:pPr algn="ctr"/>
            <a:r>
              <a:rPr lang="en-US" altLang="zh-TW" sz="2800" b="1" dirty="0" smtClean="0">
                <a:solidFill>
                  <a:srgbClr val="00B050"/>
                </a:solidFill>
              </a:rPr>
              <a:t>cold </a:t>
            </a:r>
            <a:r>
              <a:rPr lang="en-US" altLang="zh-TW" sz="2800" b="1" dirty="0" err="1" smtClean="0">
                <a:solidFill>
                  <a:srgbClr val="00B050"/>
                </a:solidFill>
              </a:rPr>
              <a:t>SSTa</a:t>
            </a:r>
            <a:endParaRPr lang="zh-TW" altLang="en-US" sz="2800" b="1" dirty="0">
              <a:solidFill>
                <a:srgbClr val="00B050"/>
              </a:solidFill>
            </a:endParaRPr>
          </a:p>
        </p:txBody>
      </p:sp>
      <p:cxnSp>
        <p:nvCxnSpPr>
          <p:cNvPr id="10" name="直線單箭頭接點 9"/>
          <p:cNvCxnSpPr>
            <a:endCxn id="7" idx="2"/>
          </p:cNvCxnSpPr>
          <p:nvPr/>
        </p:nvCxnSpPr>
        <p:spPr>
          <a:xfrm flipV="1">
            <a:off x="3053208" y="1270575"/>
            <a:ext cx="2058430" cy="10717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9" idx="2"/>
          </p:cNvCxnSpPr>
          <p:nvPr/>
        </p:nvCxnSpPr>
        <p:spPr>
          <a:xfrm flipH="1">
            <a:off x="2080524" y="2819400"/>
            <a:ext cx="258992" cy="64609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745895" y="3352800"/>
            <a:ext cx="2683105" cy="923330"/>
          </a:xfrm>
          <a:prstGeom prst="rect">
            <a:avLst/>
          </a:prstGeom>
          <a:noFill/>
          <a:ln>
            <a:solidFill>
              <a:schemeClr val="tx1"/>
            </a:solidFill>
          </a:ln>
        </p:spPr>
        <p:txBody>
          <a:bodyPr wrap="square" rtlCol="0">
            <a:spAutoFit/>
          </a:bodyPr>
          <a:lstStyle/>
          <a:p>
            <a:pPr algn="ctr"/>
            <a:r>
              <a:rPr lang="en-US" altLang="zh-TW" b="1" dirty="0" smtClean="0">
                <a:solidFill>
                  <a:srgbClr val="BB0105"/>
                </a:solidFill>
              </a:rPr>
              <a:t>Perturb. (heat source) in the Indo-Pac.</a:t>
            </a:r>
            <a:r>
              <a:rPr lang="en-US" altLang="zh-TW" b="1" dirty="0">
                <a:solidFill>
                  <a:srgbClr val="BB0105"/>
                </a:solidFill>
              </a:rPr>
              <a:t> </a:t>
            </a:r>
            <a:r>
              <a:rPr lang="en-US" altLang="zh-TW" b="1" dirty="0" smtClean="0">
                <a:solidFill>
                  <a:srgbClr val="BB0105"/>
                </a:solidFill>
              </a:rPr>
              <a:t>(e.g., SCS)</a:t>
            </a:r>
            <a:endParaRPr lang="zh-TW" altLang="en-US" b="1" dirty="0">
              <a:solidFill>
                <a:srgbClr val="BB0105"/>
              </a:solidFill>
            </a:endParaRPr>
          </a:p>
        </p:txBody>
      </p:sp>
      <p:cxnSp>
        <p:nvCxnSpPr>
          <p:cNvPr id="14" name="直線單箭頭接點 13"/>
          <p:cNvCxnSpPr/>
          <p:nvPr/>
        </p:nvCxnSpPr>
        <p:spPr>
          <a:xfrm flipV="1">
            <a:off x="3124200" y="3733800"/>
            <a:ext cx="411480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292824" y="4267200"/>
            <a:ext cx="4774976" cy="923330"/>
          </a:xfrm>
          <a:prstGeom prst="rect">
            <a:avLst/>
          </a:prstGeom>
        </p:spPr>
        <p:txBody>
          <a:bodyPr wrap="square">
            <a:spAutoFit/>
          </a:bodyPr>
          <a:lstStyle/>
          <a:p>
            <a:r>
              <a:rPr lang="en-US" altLang="zh-TW" b="1" dirty="0" smtClean="0">
                <a:solidFill>
                  <a:srgbClr val="002060"/>
                </a:solidFill>
              </a:rPr>
              <a:t>Indian Ocean </a:t>
            </a:r>
            <a:r>
              <a:rPr lang="en-US" altLang="zh-TW" b="1" dirty="0" err="1" smtClean="0">
                <a:solidFill>
                  <a:srgbClr val="002060"/>
                </a:solidFill>
              </a:rPr>
              <a:t>Equat</a:t>
            </a:r>
            <a:r>
              <a:rPr lang="en-US" altLang="zh-TW" b="1" dirty="0" smtClean="0">
                <a:solidFill>
                  <a:srgbClr val="002060"/>
                </a:solidFill>
              </a:rPr>
              <a:t>. Kelvin waves </a:t>
            </a:r>
          </a:p>
          <a:p>
            <a:r>
              <a:rPr lang="en-US" altLang="zh-TW" b="1" dirty="0" smtClean="0">
                <a:solidFill>
                  <a:srgbClr val="002060"/>
                </a:solidFill>
                <a:sym typeface="Wingdings" pitchFamily="2" charset="2"/>
              </a:rPr>
              <a:t> </a:t>
            </a:r>
            <a:r>
              <a:rPr lang="en-US" altLang="zh-TW" b="1" dirty="0" smtClean="0">
                <a:solidFill>
                  <a:srgbClr val="002060"/>
                </a:solidFill>
              </a:rPr>
              <a:t>western </a:t>
            </a:r>
            <a:r>
              <a:rPr lang="en-US" altLang="zh-TW" b="1" dirty="0" err="1" smtClean="0">
                <a:solidFill>
                  <a:srgbClr val="002060"/>
                </a:solidFill>
              </a:rPr>
              <a:t>equat</a:t>
            </a:r>
            <a:r>
              <a:rPr lang="en-US" altLang="zh-TW" b="1" dirty="0" smtClean="0">
                <a:solidFill>
                  <a:srgbClr val="002060"/>
                </a:solidFill>
              </a:rPr>
              <a:t>. Pacific.</a:t>
            </a:r>
          </a:p>
          <a:p>
            <a:r>
              <a:rPr lang="en-US" altLang="zh-TW" b="1" dirty="0" smtClean="0">
                <a:solidFill>
                  <a:srgbClr val="002060"/>
                </a:solidFill>
              </a:rPr>
              <a:t>[e.g., Yuan et al, 2011; Jin, 1997] </a:t>
            </a:r>
            <a:endParaRPr lang="zh-TW" altLang="en-US" b="1" dirty="0">
              <a:solidFill>
                <a:srgbClr val="002060"/>
              </a:solidFill>
            </a:endParaRPr>
          </a:p>
        </p:txBody>
      </p:sp>
      <p:sp>
        <p:nvSpPr>
          <p:cNvPr id="16" name="矩形 15"/>
          <p:cNvSpPr/>
          <p:nvPr/>
        </p:nvSpPr>
        <p:spPr>
          <a:xfrm>
            <a:off x="0" y="599182"/>
            <a:ext cx="2915816" cy="1077218"/>
          </a:xfrm>
          <a:prstGeom prst="rect">
            <a:avLst/>
          </a:prstGeom>
        </p:spPr>
        <p:txBody>
          <a:bodyPr wrap="square">
            <a:spAutoFit/>
          </a:bodyPr>
          <a:lstStyle/>
          <a:p>
            <a:r>
              <a:rPr lang="en-US" altLang="zh-TW" sz="1600" b="1" dirty="0" smtClean="0">
                <a:solidFill>
                  <a:srgbClr val="002060"/>
                </a:solidFill>
              </a:rPr>
              <a:t>Equatorial winds may</a:t>
            </a:r>
          </a:p>
          <a:p>
            <a:r>
              <a:rPr lang="en-US" altLang="zh-TW" sz="1600" b="1" dirty="0" smtClean="0">
                <a:solidFill>
                  <a:srgbClr val="002060"/>
                </a:solidFill>
              </a:rPr>
              <a:t>affect the western eq. Pacific Kelvin wave.</a:t>
            </a:r>
          </a:p>
          <a:p>
            <a:r>
              <a:rPr lang="en-US" altLang="zh-TW" sz="1600" b="1" dirty="0" smtClean="0">
                <a:solidFill>
                  <a:srgbClr val="002060"/>
                </a:solidFill>
              </a:rPr>
              <a:t>[Wang et al., 2012]</a:t>
            </a:r>
            <a:endParaRPr lang="zh-TW" altLang="en-US" sz="1600" b="1" dirty="0">
              <a:solidFill>
                <a:srgbClr val="002060"/>
              </a:solidFill>
            </a:endParaRPr>
          </a:p>
        </p:txBody>
      </p:sp>
      <p:sp>
        <p:nvSpPr>
          <p:cNvPr id="17" name="文字方塊 16"/>
          <p:cNvSpPr txBox="1"/>
          <p:nvPr/>
        </p:nvSpPr>
        <p:spPr>
          <a:xfrm>
            <a:off x="3860304" y="1895192"/>
            <a:ext cx="576064" cy="461665"/>
          </a:xfrm>
          <a:prstGeom prst="rect">
            <a:avLst/>
          </a:prstGeom>
          <a:noFill/>
        </p:spPr>
        <p:txBody>
          <a:bodyPr wrap="square" rtlCol="0">
            <a:spAutoFit/>
          </a:bodyPr>
          <a:lstStyle/>
          <a:p>
            <a:pPr algn="ctr"/>
            <a:r>
              <a:rPr lang="en-US" altLang="zh-TW" sz="2400" b="1" dirty="0" smtClean="0">
                <a:solidFill>
                  <a:srgbClr val="E86AD0"/>
                </a:solidFill>
              </a:rPr>
              <a:t>??</a:t>
            </a:r>
            <a:endParaRPr lang="zh-TW" altLang="en-US" sz="2400" b="1" dirty="0">
              <a:solidFill>
                <a:srgbClr val="E86AD0"/>
              </a:solidFill>
            </a:endParaRPr>
          </a:p>
        </p:txBody>
      </p:sp>
      <p:sp>
        <p:nvSpPr>
          <p:cNvPr id="18" name="文字方塊 17"/>
          <p:cNvSpPr txBox="1"/>
          <p:nvPr/>
        </p:nvSpPr>
        <p:spPr>
          <a:xfrm>
            <a:off x="5486400" y="2209800"/>
            <a:ext cx="2819400" cy="338554"/>
          </a:xfrm>
          <a:prstGeom prst="rect">
            <a:avLst/>
          </a:prstGeom>
          <a:noFill/>
        </p:spPr>
        <p:txBody>
          <a:bodyPr wrap="square" rtlCol="0">
            <a:spAutoFit/>
          </a:bodyPr>
          <a:lstStyle/>
          <a:p>
            <a:r>
              <a:rPr lang="en-US" altLang="zh-TW" sz="1600" b="1" dirty="0" smtClean="0">
                <a:solidFill>
                  <a:schemeClr val="accent1">
                    <a:lumMod val="50000"/>
                  </a:schemeClr>
                </a:solidFill>
              </a:rPr>
              <a:t>SFM</a:t>
            </a:r>
            <a:r>
              <a:rPr lang="en-US" altLang="zh-TW" sz="1600" b="1" dirty="0">
                <a:solidFill>
                  <a:schemeClr val="accent1">
                    <a:lumMod val="50000"/>
                  </a:schemeClr>
                </a:solidFill>
              </a:rPr>
              <a:t> </a:t>
            </a:r>
            <a:r>
              <a:rPr lang="en-US" altLang="zh-TW" sz="1600" b="1" dirty="0" smtClean="0">
                <a:solidFill>
                  <a:schemeClr val="accent1">
                    <a:lumMod val="50000"/>
                  </a:schemeClr>
                </a:solidFill>
              </a:rPr>
              <a:t>[</a:t>
            </a:r>
            <a:r>
              <a:rPr lang="en-US" altLang="zh-TW" sz="1600" b="1" dirty="0" err="1" smtClean="0">
                <a:solidFill>
                  <a:schemeClr val="accent1">
                    <a:lumMod val="50000"/>
                  </a:schemeClr>
                </a:solidFill>
              </a:rPr>
              <a:t>Vimont</a:t>
            </a:r>
            <a:r>
              <a:rPr lang="en-US" altLang="zh-TW" sz="1600" b="1" dirty="0" smtClean="0">
                <a:solidFill>
                  <a:schemeClr val="accent1">
                    <a:lumMod val="50000"/>
                  </a:schemeClr>
                </a:solidFill>
              </a:rPr>
              <a:t> et al., 2003]</a:t>
            </a:r>
            <a:endParaRPr lang="zh-TW" altLang="en-US" sz="1600" b="1" dirty="0">
              <a:solidFill>
                <a:schemeClr val="accent1">
                  <a:lumMod val="50000"/>
                </a:schemeClr>
              </a:solidFill>
            </a:endParaRPr>
          </a:p>
        </p:txBody>
      </p:sp>
      <p:sp>
        <p:nvSpPr>
          <p:cNvPr id="19" name="文字方塊 18"/>
          <p:cNvSpPr txBox="1"/>
          <p:nvPr/>
        </p:nvSpPr>
        <p:spPr>
          <a:xfrm>
            <a:off x="76200" y="4114800"/>
            <a:ext cx="537327" cy="369332"/>
          </a:xfrm>
          <a:prstGeom prst="rect">
            <a:avLst/>
          </a:prstGeom>
          <a:noFill/>
        </p:spPr>
        <p:txBody>
          <a:bodyPr wrap="none" rtlCol="0">
            <a:spAutoFit/>
          </a:bodyPr>
          <a:lstStyle/>
          <a:p>
            <a:pPr algn="r"/>
            <a:r>
              <a:rPr lang="en-US" altLang="zh-TW" dirty="0" smtClean="0"/>
              <a:t>IOD</a:t>
            </a:r>
            <a:endParaRPr lang="zh-TW" altLang="en-US" dirty="0"/>
          </a:p>
        </p:txBody>
      </p:sp>
      <p:cxnSp>
        <p:nvCxnSpPr>
          <p:cNvPr id="20" name="直線單箭頭接點 19"/>
          <p:cNvCxnSpPr>
            <a:stCxn id="13" idx="0"/>
            <a:endCxn id="9" idx="2"/>
          </p:cNvCxnSpPr>
          <p:nvPr/>
        </p:nvCxnSpPr>
        <p:spPr>
          <a:xfrm flipV="1">
            <a:off x="2087448" y="2819400"/>
            <a:ext cx="252068" cy="533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800600" y="4038600"/>
            <a:ext cx="2819400" cy="400110"/>
          </a:xfrm>
          <a:prstGeom prst="rect">
            <a:avLst/>
          </a:prstGeom>
        </p:spPr>
        <p:txBody>
          <a:bodyPr wrap="square">
            <a:spAutoFit/>
          </a:bodyPr>
          <a:lstStyle/>
          <a:p>
            <a:pPr algn="ctr"/>
            <a:r>
              <a:rPr lang="en-US" altLang="zh-TW" sz="2000" b="1" dirty="0" smtClean="0">
                <a:solidFill>
                  <a:srgbClr val="0070C0"/>
                </a:solidFill>
              </a:rPr>
              <a:t>Ocean Dynamics</a:t>
            </a:r>
            <a:endParaRPr lang="zh-TW" altLang="en-US" sz="2000" b="1" dirty="0">
              <a:solidFill>
                <a:srgbClr val="0070C0"/>
              </a:solidFill>
            </a:endParaRPr>
          </a:p>
        </p:txBody>
      </p:sp>
      <p:sp>
        <p:nvSpPr>
          <p:cNvPr id="22" name="文字方塊 21"/>
          <p:cNvSpPr txBox="1"/>
          <p:nvPr/>
        </p:nvSpPr>
        <p:spPr>
          <a:xfrm>
            <a:off x="4529434" y="1487269"/>
            <a:ext cx="3547766" cy="584775"/>
          </a:xfrm>
          <a:prstGeom prst="rect">
            <a:avLst/>
          </a:prstGeom>
          <a:noFill/>
        </p:spPr>
        <p:txBody>
          <a:bodyPr wrap="none" rtlCol="0">
            <a:spAutoFit/>
          </a:bodyPr>
          <a:lstStyle/>
          <a:p>
            <a:r>
              <a:rPr lang="en-US" altLang="zh-TW" sz="1600" b="1" dirty="0" smtClean="0">
                <a:solidFill>
                  <a:srgbClr val="FF0000"/>
                </a:solidFill>
              </a:rPr>
              <a:t>Tropical-</a:t>
            </a:r>
            <a:r>
              <a:rPr lang="en-US" altLang="zh-TW" sz="1600" b="1" dirty="0" err="1" smtClean="0">
                <a:solidFill>
                  <a:srgbClr val="FF0000"/>
                </a:solidFill>
              </a:rPr>
              <a:t>extratropical</a:t>
            </a:r>
            <a:r>
              <a:rPr lang="en-US" altLang="zh-TW" sz="1600" b="1" dirty="0" smtClean="0">
                <a:solidFill>
                  <a:srgbClr val="FF0000"/>
                </a:solidFill>
              </a:rPr>
              <a:t> Interact.</a:t>
            </a:r>
            <a:br>
              <a:rPr lang="en-US" altLang="zh-TW" sz="1600" b="1" dirty="0" smtClean="0">
                <a:solidFill>
                  <a:srgbClr val="FF0000"/>
                </a:solidFill>
              </a:rPr>
            </a:br>
            <a:r>
              <a:rPr lang="en-US" altLang="zh-TW" sz="1600" b="1" dirty="0" smtClean="0">
                <a:solidFill>
                  <a:srgbClr val="FF0000"/>
                </a:solidFill>
              </a:rPr>
              <a:t> (ATM-OCN)</a:t>
            </a:r>
            <a:endParaRPr lang="zh-TW" altLang="en-US" sz="1600" b="1" dirty="0">
              <a:solidFill>
                <a:srgbClr val="FF0000"/>
              </a:solidFill>
            </a:endParaRPr>
          </a:p>
        </p:txBody>
      </p:sp>
      <p:cxnSp>
        <p:nvCxnSpPr>
          <p:cNvPr id="23" name="直線單箭頭接點 22"/>
          <p:cNvCxnSpPr>
            <a:stCxn id="19" idx="3"/>
            <a:endCxn id="13" idx="1"/>
          </p:cNvCxnSpPr>
          <p:nvPr/>
        </p:nvCxnSpPr>
        <p:spPr>
          <a:xfrm flipV="1">
            <a:off x="613527" y="3814465"/>
            <a:ext cx="132368" cy="48500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41" name="弧形 40"/>
          <p:cNvSpPr/>
          <p:nvPr/>
        </p:nvSpPr>
        <p:spPr>
          <a:xfrm>
            <a:off x="2971800" y="978186"/>
            <a:ext cx="2985864" cy="2542029"/>
          </a:xfrm>
          <a:prstGeom prst="arc">
            <a:avLst>
              <a:gd name="adj1" fmla="val 18912662"/>
              <a:gd name="adj2" fmla="val 423241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xmlns="" val="9739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5" grpId="0"/>
      <p:bldP spid="16" grpId="0"/>
      <p:bldP spid="17" grpId="0"/>
      <p:bldP spid="18" grpId="0"/>
      <p:bldP spid="19" grpId="0"/>
      <p:bldP spid="21" grpId="0"/>
      <p:bldP spid="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std_year"/>
          <p:cNvPicPr>
            <a:picLocks noChangeAspect="1" noChangeArrowheads="1"/>
          </p:cNvPicPr>
          <p:nvPr/>
        </p:nvPicPr>
        <p:blipFill>
          <a:blip r:embed="rId3" cstate="print">
            <a:extLst>
              <a:ext uri="{28A0092B-C50C-407E-A947-70E740481C1C}">
                <a14:useLocalDpi xmlns:a14="http://schemas.microsoft.com/office/drawing/2010/main" xmlns="" val="0"/>
              </a:ext>
            </a:extLst>
          </a:blip>
          <a:srcRect l="4918" t="3281"/>
          <a:stretch>
            <a:fillRect/>
          </a:stretch>
        </p:blipFill>
        <p:spPr bwMode="auto">
          <a:xfrm>
            <a:off x="4343400" y="602155"/>
            <a:ext cx="3895731" cy="3055445"/>
          </a:xfrm>
          <a:prstGeom prst="rect">
            <a:avLst/>
          </a:prstGeom>
          <a:noFill/>
          <a:extLst>
            <a:ext uri="{909E8E84-426E-40DD-AFC4-6F175D3DCCD1}">
              <a14:hiddenFill xmlns:a14="http://schemas.microsoft.com/office/drawing/2010/main" xmlns="">
                <a:solidFill>
                  <a:srgbClr val="FFFFFF"/>
                </a:solidFill>
              </a14:hiddenFill>
            </a:ext>
          </a:extLst>
        </p:spPr>
      </p:pic>
      <p:pic>
        <p:nvPicPr>
          <p:cNvPr id="153603" name="Picture 3" descr="corr_la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6666"/>
          <a:stretch/>
        </p:blipFill>
        <p:spPr bwMode="auto">
          <a:xfrm>
            <a:off x="4114800" y="3490416"/>
            <a:ext cx="4099560" cy="329138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1981200" y="72008"/>
            <a:ext cx="7010400" cy="692696"/>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ENSO precursor: 2</a:t>
            </a:r>
            <a:r>
              <a:rPr lang="en-US" sz="3200" baseline="30000" dirty="0" smtClean="0"/>
              <a:t>nd</a:t>
            </a:r>
            <a:r>
              <a:rPr lang="en-US" sz="3200" dirty="0" smtClean="0"/>
              <a:t> mode of NP </a:t>
            </a:r>
            <a:r>
              <a:rPr lang="en-US" sz="3200" dirty="0" err="1" smtClean="0"/>
              <a:t>SSTa+SLPa</a:t>
            </a:r>
            <a:endParaRPr lang="en-US" sz="3200" dirty="0"/>
          </a:p>
        </p:txBody>
      </p:sp>
      <p:pic>
        <p:nvPicPr>
          <p:cNvPr id="6" name="Picture 2" descr="D:\CESM\SLP\EOF_sst_slp_obs_b40_0002_0100_rm3.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145" r="74503"/>
          <a:stretch/>
        </p:blipFill>
        <p:spPr bwMode="auto">
          <a:xfrm>
            <a:off x="609600" y="742162"/>
            <a:ext cx="2880360" cy="573483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文字方塊 1"/>
          <p:cNvSpPr txBox="1"/>
          <p:nvPr/>
        </p:nvSpPr>
        <p:spPr>
          <a:xfrm>
            <a:off x="-76200" y="2069068"/>
            <a:ext cx="979755" cy="369332"/>
          </a:xfrm>
          <a:prstGeom prst="rect">
            <a:avLst/>
          </a:prstGeom>
          <a:noFill/>
        </p:spPr>
        <p:txBody>
          <a:bodyPr wrap="none" rtlCol="0">
            <a:spAutoFit/>
          </a:bodyPr>
          <a:lstStyle/>
          <a:p>
            <a:r>
              <a:rPr lang="en-US" altLang="zh-TW" dirty="0" smtClean="0"/>
              <a:t>CEOF1</a:t>
            </a:r>
            <a:endParaRPr lang="zh-TW" altLang="en-US" dirty="0"/>
          </a:p>
        </p:txBody>
      </p:sp>
      <p:sp>
        <p:nvSpPr>
          <p:cNvPr id="8" name="文字方塊 7"/>
          <p:cNvSpPr txBox="1"/>
          <p:nvPr/>
        </p:nvSpPr>
        <p:spPr>
          <a:xfrm>
            <a:off x="-76200" y="4617720"/>
            <a:ext cx="979755" cy="369332"/>
          </a:xfrm>
          <a:prstGeom prst="rect">
            <a:avLst/>
          </a:prstGeom>
          <a:noFill/>
        </p:spPr>
        <p:txBody>
          <a:bodyPr wrap="none" rtlCol="0">
            <a:spAutoFit/>
          </a:bodyPr>
          <a:lstStyle/>
          <a:p>
            <a:r>
              <a:rPr lang="en-US" altLang="zh-TW" dirty="0" smtClean="0"/>
              <a:t>CEOF2</a:t>
            </a:r>
            <a:endParaRPr lang="zh-TW" altLang="en-US" dirty="0"/>
          </a:p>
        </p:txBody>
      </p:sp>
    </p:spTree>
    <p:extLst>
      <p:ext uri="{BB962C8B-B14F-4D97-AF65-F5344CB8AC3E}">
        <p14:creationId xmlns:p14="http://schemas.microsoft.com/office/powerpoint/2010/main" xmlns="" val="2622473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47603" y="580072"/>
            <a:ext cx="9144000" cy="1600438"/>
          </a:xfrm>
          <a:prstGeom prst="rect">
            <a:avLst/>
          </a:prstGeom>
          <a:noFill/>
        </p:spPr>
        <p:txBody>
          <a:bodyPr wrap="square" rtlCol="0">
            <a:spAutoFit/>
          </a:bodyPr>
          <a:lstStyle/>
          <a:p>
            <a:pPr marL="285750" indent="-285750">
              <a:buFont typeface="Arial" pitchFamily="34" charset="0"/>
              <a:buChar char="•"/>
            </a:pPr>
            <a:r>
              <a:rPr lang="en-US" altLang="zh-TW" sz="2000" dirty="0" smtClean="0"/>
              <a:t>100-year CESM coupled simulation</a:t>
            </a:r>
          </a:p>
          <a:p>
            <a:pPr marL="742950" lvl="1" indent="-285750">
              <a:buFont typeface="Arial" pitchFamily="34" charset="0"/>
              <a:buChar char="•"/>
            </a:pPr>
            <a:r>
              <a:rPr lang="en-US" altLang="zh-TW" sz="2000" dirty="0" smtClean="0"/>
              <a:t>Preindustrial control</a:t>
            </a:r>
          </a:p>
          <a:p>
            <a:pPr marL="742950" lvl="1" indent="-285750">
              <a:buFont typeface="Arial" pitchFamily="34" charset="0"/>
              <a:buChar char="•"/>
            </a:pPr>
            <a:r>
              <a:rPr lang="en-US" altLang="zh-TW" sz="2000" dirty="0" smtClean="0"/>
              <a:t>No </a:t>
            </a:r>
            <a:r>
              <a:rPr lang="en-US" altLang="zh-TW" sz="2000" dirty="0" err="1" smtClean="0"/>
              <a:t>interannual</a:t>
            </a:r>
            <a:r>
              <a:rPr lang="en-US" altLang="zh-TW" sz="2000" dirty="0" smtClean="0"/>
              <a:t> variability of wind on the ocean</a:t>
            </a:r>
          </a:p>
          <a:p>
            <a:pPr marL="742950" lvl="1" indent="-285750">
              <a:buFont typeface="Arial" pitchFamily="34" charset="0"/>
              <a:buChar char="•"/>
            </a:pPr>
            <a:r>
              <a:rPr lang="en-US" altLang="zh-TW" sz="2000" dirty="0" smtClean="0"/>
              <a:t>No </a:t>
            </a:r>
            <a:r>
              <a:rPr lang="en-US" altLang="zh-TW" sz="2000" dirty="0" err="1" smtClean="0"/>
              <a:t>interannual</a:t>
            </a:r>
            <a:r>
              <a:rPr lang="en-US" altLang="zh-TW" sz="2000" dirty="0" smtClean="0"/>
              <a:t> variability of SST on the atmosphere</a:t>
            </a:r>
          </a:p>
          <a:p>
            <a:pPr marL="285750" indent="-285750">
              <a:buFont typeface="Arial" pitchFamily="34" charset="0"/>
              <a:buChar char="•"/>
            </a:pPr>
            <a:endParaRPr lang="zh-TW" altLang="en-US" dirty="0"/>
          </a:p>
        </p:txBody>
      </p:sp>
      <p:pic>
        <p:nvPicPr>
          <p:cNvPr id="1026" name="Picture 2" descr="D:\CESM\pop.h\b40\TS_std_plot.png"/>
          <p:cNvPicPr>
            <a:picLocks noChangeAspect="1" noChangeArrowheads="1"/>
          </p:cNvPicPr>
          <p:nvPr/>
        </p:nvPicPr>
        <p:blipFill rotWithShape="1">
          <a:blip r:embed="rId3" cstate="print"/>
          <a:srcRect l="33641" t="1" r="35018" b="5929"/>
          <a:stretch/>
        </p:blipFill>
        <p:spPr bwMode="auto">
          <a:xfrm>
            <a:off x="1524000" y="2118907"/>
            <a:ext cx="3840480" cy="4737627"/>
          </a:xfrm>
          <a:prstGeom prst="rect">
            <a:avLst/>
          </a:prstGeom>
          <a:noFill/>
        </p:spPr>
      </p:pic>
      <p:sp>
        <p:nvSpPr>
          <p:cNvPr id="7" name="Title 1"/>
          <p:cNvSpPr txBox="1">
            <a:spLocks/>
          </p:cNvSpPr>
          <p:nvPr/>
        </p:nvSpPr>
        <p:spPr>
          <a:xfrm>
            <a:off x="3962400" y="0"/>
            <a:ext cx="4724400" cy="69269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n-US" sz="3200" dirty="0" smtClean="0"/>
              <a:t>CESM EXPERIMENTS</a:t>
            </a:r>
            <a:endParaRPr lang="en-US" sz="3200" dirty="0"/>
          </a:p>
        </p:txBody>
      </p:sp>
      <p:pic>
        <p:nvPicPr>
          <p:cNvPr id="6" name="Picture 2" descr="D:\CESM\pop.h\b40\Wind_std_plot.png"/>
          <p:cNvPicPr>
            <a:picLocks noChangeAspect="1" noChangeArrowheads="1"/>
          </p:cNvPicPr>
          <p:nvPr/>
        </p:nvPicPr>
        <p:blipFill rotWithShape="1">
          <a:blip r:embed="rId4" cstate="print"/>
          <a:srcRect l="34145" t="-2" r="34275" b="5188"/>
          <a:stretch/>
        </p:blipFill>
        <p:spPr bwMode="auto">
          <a:xfrm>
            <a:off x="5303520" y="2118907"/>
            <a:ext cx="3840480" cy="4739094"/>
          </a:xfrm>
          <a:prstGeom prst="rect">
            <a:avLst/>
          </a:prstGeom>
          <a:noFill/>
        </p:spPr>
      </p:pic>
      <p:sp>
        <p:nvSpPr>
          <p:cNvPr id="2" name="文字方塊 1"/>
          <p:cNvSpPr txBox="1"/>
          <p:nvPr/>
        </p:nvSpPr>
        <p:spPr>
          <a:xfrm>
            <a:off x="307629" y="2983468"/>
            <a:ext cx="987771" cy="369332"/>
          </a:xfrm>
          <a:prstGeom prst="rect">
            <a:avLst/>
          </a:prstGeom>
          <a:noFill/>
        </p:spPr>
        <p:txBody>
          <a:bodyPr wrap="none" rtlCol="0">
            <a:spAutoFit/>
          </a:bodyPr>
          <a:lstStyle/>
          <a:p>
            <a:r>
              <a:rPr lang="en-US" altLang="zh-TW" dirty="0" smtClean="0"/>
              <a:t>Control</a:t>
            </a:r>
            <a:endParaRPr lang="zh-TW" altLang="en-US" dirty="0"/>
          </a:p>
        </p:txBody>
      </p:sp>
      <p:sp>
        <p:nvSpPr>
          <p:cNvPr id="8" name="文字方塊 7"/>
          <p:cNvSpPr txBox="1"/>
          <p:nvPr/>
        </p:nvSpPr>
        <p:spPr>
          <a:xfrm>
            <a:off x="-76200" y="4191000"/>
            <a:ext cx="2009797" cy="646331"/>
          </a:xfrm>
          <a:prstGeom prst="rect">
            <a:avLst/>
          </a:prstGeom>
          <a:noFill/>
        </p:spPr>
        <p:txBody>
          <a:bodyPr wrap="square" rtlCol="0">
            <a:spAutoFit/>
          </a:bodyPr>
          <a:lstStyle/>
          <a:p>
            <a:r>
              <a:rPr lang="en-US" altLang="zh-TW" dirty="0" smtClean="0"/>
              <a:t>Wind-variability removed</a:t>
            </a:r>
            <a:endParaRPr lang="zh-TW" altLang="en-US" dirty="0"/>
          </a:p>
        </p:txBody>
      </p:sp>
      <p:sp>
        <p:nvSpPr>
          <p:cNvPr id="9" name="文字方塊 8"/>
          <p:cNvSpPr txBox="1"/>
          <p:nvPr/>
        </p:nvSpPr>
        <p:spPr>
          <a:xfrm>
            <a:off x="-76200" y="5638800"/>
            <a:ext cx="2009797" cy="646331"/>
          </a:xfrm>
          <a:prstGeom prst="rect">
            <a:avLst/>
          </a:prstGeom>
          <a:noFill/>
        </p:spPr>
        <p:txBody>
          <a:bodyPr wrap="square" rtlCol="0">
            <a:spAutoFit/>
          </a:bodyPr>
          <a:lstStyle/>
          <a:p>
            <a:r>
              <a:rPr lang="en-US" altLang="zh-TW" dirty="0" smtClean="0"/>
              <a:t>SST-variability removed</a:t>
            </a:r>
            <a:endParaRPr lang="zh-TW" altLang="en-US" dirty="0"/>
          </a:p>
        </p:txBody>
      </p:sp>
    </p:spTree>
    <p:extLst>
      <p:ext uri="{BB962C8B-B14F-4D97-AF65-F5344CB8AC3E}">
        <p14:creationId xmlns:p14="http://schemas.microsoft.com/office/powerpoint/2010/main" xmlns="" val="2246029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CESM\SLP\EOF_sst_slp_obs_b40_0002_0100_rm3.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914400"/>
            <a:ext cx="9144000" cy="5410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橢圓 2"/>
          <p:cNvSpPr/>
          <p:nvPr/>
        </p:nvSpPr>
        <p:spPr>
          <a:xfrm>
            <a:off x="5257800" y="5334000"/>
            <a:ext cx="533400" cy="3048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Title 1"/>
          <p:cNvSpPr txBox="1">
            <a:spLocks/>
          </p:cNvSpPr>
          <p:nvPr/>
        </p:nvSpPr>
        <p:spPr>
          <a:xfrm>
            <a:off x="3962400" y="0"/>
            <a:ext cx="4724400" cy="69269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n-US" sz="3200" dirty="0" smtClean="0"/>
              <a:t>CESM EXPERIMENTS</a:t>
            </a:r>
            <a:endParaRPr lang="en-US" sz="3200" dirty="0"/>
          </a:p>
        </p:txBody>
      </p:sp>
      <p:sp>
        <p:nvSpPr>
          <p:cNvPr id="8" name="橢圓 7"/>
          <p:cNvSpPr/>
          <p:nvPr/>
        </p:nvSpPr>
        <p:spPr>
          <a:xfrm>
            <a:off x="7391400" y="5334000"/>
            <a:ext cx="533400" cy="3048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單箭頭接點 5"/>
          <p:cNvCxnSpPr/>
          <p:nvPr/>
        </p:nvCxnSpPr>
        <p:spPr>
          <a:xfrm flipH="1">
            <a:off x="5257800" y="5638800"/>
            <a:ext cx="2667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H="1">
            <a:off x="5257800" y="5638800"/>
            <a:ext cx="24003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4191000" y="6336268"/>
            <a:ext cx="2864887" cy="369332"/>
          </a:xfrm>
          <a:prstGeom prst="rect">
            <a:avLst/>
          </a:prstGeom>
          <a:noFill/>
        </p:spPr>
        <p:txBody>
          <a:bodyPr wrap="none" rtlCol="0">
            <a:spAutoFit/>
          </a:bodyPr>
          <a:lstStyle/>
          <a:p>
            <a:r>
              <a:rPr lang="en-US" altLang="zh-TW" dirty="0" smtClean="0"/>
              <a:t>Large missing structures</a:t>
            </a:r>
            <a:endParaRPr lang="zh-TW" altLang="en-US" dirty="0"/>
          </a:p>
        </p:txBody>
      </p:sp>
      <p:sp>
        <p:nvSpPr>
          <p:cNvPr id="16" name="文字方塊 15"/>
          <p:cNvSpPr txBox="1"/>
          <p:nvPr/>
        </p:nvSpPr>
        <p:spPr>
          <a:xfrm>
            <a:off x="0" y="533400"/>
            <a:ext cx="9079730" cy="461665"/>
          </a:xfrm>
          <a:prstGeom prst="rect">
            <a:avLst/>
          </a:prstGeom>
          <a:noFill/>
        </p:spPr>
        <p:txBody>
          <a:bodyPr wrap="none" rtlCol="0">
            <a:spAutoFit/>
          </a:bodyPr>
          <a:lstStyle/>
          <a:p>
            <a:r>
              <a:rPr lang="en-US" altLang="zh-TW" sz="2400" dirty="0" smtClean="0"/>
              <a:t>Comparison of the two dominant modes in the obs. </a:t>
            </a:r>
            <a:r>
              <a:rPr lang="en-US" altLang="zh-TW" sz="2400" dirty="0"/>
              <a:t>a</a:t>
            </a:r>
            <a:r>
              <a:rPr lang="en-US" altLang="zh-TW" sz="2400" dirty="0" smtClean="0"/>
              <a:t>nd models</a:t>
            </a:r>
            <a:endParaRPr lang="zh-TW" altLang="en-US" sz="2400" dirty="0"/>
          </a:p>
        </p:txBody>
      </p:sp>
    </p:spTree>
    <p:extLst>
      <p:ext uri="{BB962C8B-B14F-4D97-AF65-F5344CB8AC3E}">
        <p14:creationId xmlns:p14="http://schemas.microsoft.com/office/powerpoint/2010/main" xmlns="" val="15007910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nFig_12"/>
          <p:cNvPicPr>
            <a:picLocks noChangeAspect="1" noChangeArrowheads="1"/>
          </p:cNvPicPr>
          <p:nvPr/>
        </p:nvPicPr>
        <p:blipFill>
          <a:blip r:embed="rId3" cstate="print">
            <a:extLst>
              <a:ext uri="{28A0092B-C50C-407E-A947-70E740481C1C}">
                <a14:useLocalDpi xmlns:a14="http://schemas.microsoft.com/office/drawing/2010/main" xmlns="" val="0"/>
              </a:ext>
            </a:extLst>
          </a:blip>
          <a:srcRect r="6465"/>
          <a:stretch>
            <a:fillRect/>
          </a:stretch>
        </p:blipFill>
        <p:spPr bwMode="auto">
          <a:xfrm>
            <a:off x="0" y="525525"/>
            <a:ext cx="6156176" cy="496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0"/>
            <a:ext cx="8229600" cy="692696"/>
          </a:xfrm>
        </p:spPr>
        <p:txBody>
          <a:bodyPr>
            <a:normAutofit/>
          </a:bodyPr>
          <a:lstStyle/>
          <a:p>
            <a:pPr algn="r"/>
            <a:r>
              <a:rPr lang="en-US" sz="3200" dirty="0" smtClean="0"/>
              <a:t>ENSO precursor: WNP</a:t>
            </a:r>
            <a:endParaRPr lang="en-US" sz="3200" dirty="0"/>
          </a:p>
        </p:txBody>
      </p:sp>
      <p:sp>
        <p:nvSpPr>
          <p:cNvPr id="3" name="TextBox 2"/>
          <p:cNvSpPr txBox="1"/>
          <p:nvPr/>
        </p:nvSpPr>
        <p:spPr>
          <a:xfrm>
            <a:off x="6008906" y="548680"/>
            <a:ext cx="2601694" cy="400110"/>
          </a:xfrm>
          <a:prstGeom prst="rect">
            <a:avLst/>
          </a:prstGeom>
          <a:noFill/>
        </p:spPr>
        <p:txBody>
          <a:bodyPr wrap="none" rtlCol="0">
            <a:spAutoFit/>
          </a:bodyPr>
          <a:lstStyle/>
          <a:p>
            <a:r>
              <a:rPr lang="en-US" sz="2000" u="sng" dirty="0" smtClean="0">
                <a:solidFill>
                  <a:schemeClr val="tx1">
                    <a:lumMod val="75000"/>
                  </a:schemeClr>
                </a:solidFill>
              </a:rPr>
              <a:t>Western North Pacific</a:t>
            </a:r>
            <a:endParaRPr lang="en-US" sz="2000" u="sng" dirty="0">
              <a:solidFill>
                <a:schemeClr val="tx1">
                  <a:lumMod val="75000"/>
                </a:schemeClr>
              </a:solidFill>
            </a:endParaRPr>
          </a:p>
        </p:txBody>
      </p:sp>
      <p:sp>
        <p:nvSpPr>
          <p:cNvPr id="4" name="TextBox 3"/>
          <p:cNvSpPr txBox="1"/>
          <p:nvPr/>
        </p:nvSpPr>
        <p:spPr>
          <a:xfrm>
            <a:off x="4197658" y="1717818"/>
            <a:ext cx="528923" cy="307777"/>
          </a:xfrm>
          <a:prstGeom prst="rect">
            <a:avLst/>
          </a:prstGeom>
          <a:noFill/>
        </p:spPr>
        <p:txBody>
          <a:bodyPr wrap="none" rtlCol="0">
            <a:spAutoFit/>
          </a:bodyPr>
          <a:lstStyle/>
          <a:p>
            <a:r>
              <a:rPr lang="en-US" sz="1400" b="1" dirty="0" smtClean="0">
                <a:solidFill>
                  <a:schemeClr val="bg1"/>
                </a:solidFill>
              </a:rPr>
              <a:t>DJF</a:t>
            </a:r>
            <a:endParaRPr lang="en-US" sz="1400" b="1" dirty="0">
              <a:solidFill>
                <a:schemeClr val="bg1"/>
              </a:solidFill>
            </a:endParaRPr>
          </a:p>
        </p:txBody>
      </p:sp>
      <p:pic>
        <p:nvPicPr>
          <p:cNvPr id="10" name="Picture 1" descr="Fig_1dd copy"/>
          <p:cNvPicPr>
            <a:picLocks noChangeAspect="1" noChangeArrowheads="1"/>
          </p:cNvPicPr>
          <p:nvPr/>
        </p:nvPicPr>
        <p:blipFill>
          <a:blip r:embed="rId4" cstate="print">
            <a:extLst>
              <a:ext uri="{28A0092B-C50C-407E-A947-70E740481C1C}">
                <a14:useLocalDpi xmlns:a14="http://schemas.microsoft.com/office/drawing/2010/main" xmlns="" val="0"/>
              </a:ext>
            </a:extLst>
          </a:blip>
          <a:srcRect l="4724" t="4199" r="1575" b="2100"/>
          <a:stretch>
            <a:fillRect/>
          </a:stretch>
        </p:blipFill>
        <p:spPr bwMode="auto">
          <a:xfrm>
            <a:off x="6156176" y="1506254"/>
            <a:ext cx="2987824" cy="26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41"/>
          <p:cNvSpPr txBox="1">
            <a:spLocks noChangeArrowheads="1"/>
          </p:cNvSpPr>
          <p:nvPr/>
        </p:nvSpPr>
        <p:spPr bwMode="auto">
          <a:xfrm>
            <a:off x="6228184" y="4242558"/>
            <a:ext cx="2736304"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sz="1600" dirty="0">
                <a:latin typeface="+mn-lt"/>
              </a:rPr>
              <a:t>Jo, Breaker and Tseng (</a:t>
            </a:r>
            <a:r>
              <a:rPr lang="en-US" altLang="zh-TW" sz="1600" dirty="0" smtClean="0">
                <a:latin typeface="+mn-lt"/>
              </a:rPr>
              <a:t>2013) </a:t>
            </a:r>
            <a:r>
              <a:rPr lang="en-US" altLang="zh-TW" dirty="0" smtClean="0">
                <a:latin typeface="+mn-lt"/>
              </a:rPr>
              <a:t>TAO</a:t>
            </a:r>
            <a:endParaRPr lang="en-US" altLang="zh-TW" dirty="0">
              <a:latin typeface="+mn-lt"/>
            </a:endParaRPr>
          </a:p>
        </p:txBody>
      </p:sp>
      <p:cxnSp>
        <p:nvCxnSpPr>
          <p:cNvPr id="13" name="直線單箭頭接點 12"/>
          <p:cNvCxnSpPr/>
          <p:nvPr/>
        </p:nvCxnSpPr>
        <p:spPr>
          <a:xfrm>
            <a:off x="3851920" y="1412776"/>
            <a:ext cx="3024336" cy="936104"/>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3923928" y="2492896"/>
            <a:ext cx="3024336" cy="72008"/>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3851920" y="2852936"/>
            <a:ext cx="3096344" cy="72008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3" name="文字方塊 22"/>
          <p:cNvSpPr txBox="1"/>
          <p:nvPr/>
        </p:nvSpPr>
        <p:spPr>
          <a:xfrm>
            <a:off x="457200" y="5589240"/>
            <a:ext cx="7499176" cy="523220"/>
          </a:xfrm>
          <a:prstGeom prst="rect">
            <a:avLst/>
          </a:prstGeom>
          <a:noFill/>
        </p:spPr>
        <p:txBody>
          <a:bodyPr wrap="square" rtlCol="0">
            <a:spAutoFit/>
          </a:bodyPr>
          <a:lstStyle/>
          <a:p>
            <a:r>
              <a:rPr lang="en-US" altLang="zh-TW" sz="2800" dirty="0" smtClean="0">
                <a:solidFill>
                  <a:srgbClr val="0070C0"/>
                </a:solidFill>
              </a:rPr>
              <a:t>Cold SSTA </a:t>
            </a:r>
            <a:r>
              <a:rPr lang="en-US" altLang="zh-TW" sz="2800" dirty="0" smtClean="0"/>
              <a:t>occurs in WNP before </a:t>
            </a:r>
            <a:r>
              <a:rPr lang="en-US" altLang="zh-TW" sz="2800" dirty="0" smtClean="0">
                <a:solidFill>
                  <a:srgbClr val="FF0000"/>
                </a:solidFill>
              </a:rPr>
              <a:t>El </a:t>
            </a:r>
            <a:r>
              <a:rPr lang="en-US" altLang="zh-TW" sz="2800" dirty="0">
                <a:solidFill>
                  <a:srgbClr val="FF0000"/>
                </a:solidFill>
              </a:rPr>
              <a:t>N</a:t>
            </a:r>
            <a:r>
              <a:rPr lang="en-US" altLang="zh-TW" sz="2800" dirty="0" smtClean="0">
                <a:solidFill>
                  <a:srgbClr val="FF0000"/>
                </a:solidFill>
              </a:rPr>
              <a:t>ino</a:t>
            </a:r>
            <a:r>
              <a:rPr lang="en-US" altLang="zh-TW" sz="2800" dirty="0" smtClean="0"/>
              <a:t>. </a:t>
            </a:r>
            <a:endParaRPr lang="zh-TW" altLang="en-US" sz="2800" dirty="0"/>
          </a:p>
        </p:txBody>
      </p:sp>
    </p:spTree>
    <p:extLst>
      <p:ext uri="{BB962C8B-B14F-4D97-AF65-F5344CB8AC3E}">
        <p14:creationId xmlns:p14="http://schemas.microsoft.com/office/powerpoint/2010/main" xmlns="" val="39867803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D:\CESM\SLP\bjerk_uwind_SSTA_N34.png"/>
          <p:cNvPicPr>
            <a:picLocks noChangeAspect="1" noChangeArrowheads="1"/>
          </p:cNvPicPr>
          <p:nvPr/>
        </p:nvPicPr>
        <p:blipFill>
          <a:blip r:embed="rId3" cstate="print"/>
          <a:srcRect/>
          <a:stretch>
            <a:fillRect/>
          </a:stretch>
        </p:blipFill>
        <p:spPr bwMode="auto">
          <a:xfrm>
            <a:off x="2468400" y="990600"/>
            <a:ext cx="4008600" cy="3007972"/>
          </a:xfrm>
          <a:prstGeom prst="rect">
            <a:avLst/>
          </a:prstGeom>
          <a:noFill/>
        </p:spPr>
      </p:pic>
      <p:pic>
        <p:nvPicPr>
          <p:cNvPr id="1029" name="Picture 5" descr="D:\CESM\SLP\bjerk_taux_SSTA_160_210_b40_1301.png"/>
          <p:cNvPicPr>
            <a:picLocks noChangeAspect="1" noChangeArrowheads="1"/>
          </p:cNvPicPr>
          <p:nvPr/>
        </p:nvPicPr>
        <p:blipFill>
          <a:blip r:embed="rId4" cstate="print"/>
          <a:srcRect/>
          <a:stretch>
            <a:fillRect/>
          </a:stretch>
        </p:blipFill>
        <p:spPr bwMode="auto">
          <a:xfrm>
            <a:off x="0" y="3810000"/>
            <a:ext cx="4008600" cy="3007972"/>
          </a:xfrm>
          <a:prstGeom prst="rect">
            <a:avLst/>
          </a:prstGeom>
          <a:noFill/>
        </p:spPr>
      </p:pic>
      <p:pic>
        <p:nvPicPr>
          <p:cNvPr id="9" name="Picture 10" descr="D:\CESM\SLP\bjerk_taux_SSTA_160_210_b40_masking.png"/>
          <p:cNvPicPr>
            <a:picLocks noChangeAspect="1" noChangeArrowheads="1"/>
          </p:cNvPicPr>
          <p:nvPr/>
        </p:nvPicPr>
        <p:blipFill>
          <a:blip r:embed="rId5" cstate="print"/>
          <a:srcRect/>
          <a:stretch>
            <a:fillRect/>
          </a:stretch>
        </p:blipFill>
        <p:spPr bwMode="auto">
          <a:xfrm>
            <a:off x="4678200" y="3810000"/>
            <a:ext cx="4008600" cy="3007972"/>
          </a:xfrm>
          <a:prstGeom prst="rect">
            <a:avLst/>
          </a:prstGeom>
          <a:noFill/>
        </p:spPr>
      </p:pic>
      <p:sp>
        <p:nvSpPr>
          <p:cNvPr id="13" name="Title 1"/>
          <p:cNvSpPr txBox="1">
            <a:spLocks/>
          </p:cNvSpPr>
          <p:nvPr/>
        </p:nvSpPr>
        <p:spPr>
          <a:xfrm>
            <a:off x="3962400" y="0"/>
            <a:ext cx="4724400" cy="69269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n-US" sz="3200" dirty="0" smtClean="0"/>
              <a:t>CESM EXPERIMENTS</a:t>
            </a:r>
            <a:endParaRPr lang="en-US" sz="3200" dirty="0"/>
          </a:p>
        </p:txBody>
      </p:sp>
      <p:sp>
        <p:nvSpPr>
          <p:cNvPr id="15" name="文字方塊 14"/>
          <p:cNvSpPr txBox="1"/>
          <p:nvPr/>
        </p:nvSpPr>
        <p:spPr>
          <a:xfrm>
            <a:off x="0" y="533400"/>
            <a:ext cx="8767144" cy="461665"/>
          </a:xfrm>
          <a:prstGeom prst="rect">
            <a:avLst/>
          </a:prstGeom>
          <a:noFill/>
        </p:spPr>
        <p:txBody>
          <a:bodyPr wrap="none" rtlCol="0">
            <a:spAutoFit/>
          </a:bodyPr>
          <a:lstStyle/>
          <a:p>
            <a:r>
              <a:rPr lang="en-US" altLang="zh-TW" sz="2400" dirty="0" smtClean="0"/>
              <a:t>Scatter plot for the </a:t>
            </a:r>
            <a:r>
              <a:rPr lang="en-US" altLang="zh-TW" sz="2400" dirty="0" err="1" smtClean="0"/>
              <a:t>bjerknes</a:t>
            </a:r>
            <a:r>
              <a:rPr lang="en-US" altLang="zh-TW" sz="2400" dirty="0" smtClean="0"/>
              <a:t> feedback in the obs. </a:t>
            </a:r>
            <a:r>
              <a:rPr lang="en-US" altLang="zh-TW" sz="2400" dirty="0"/>
              <a:t>a</a:t>
            </a:r>
            <a:r>
              <a:rPr lang="en-US" altLang="zh-TW" sz="2400" dirty="0" smtClean="0"/>
              <a:t>nd models</a:t>
            </a:r>
            <a:endParaRPr lang="zh-TW" altLang="en-US" sz="2400" dirty="0"/>
          </a:p>
        </p:txBody>
      </p:sp>
      <p:sp>
        <p:nvSpPr>
          <p:cNvPr id="2" name="文字方塊 1"/>
          <p:cNvSpPr txBox="1"/>
          <p:nvPr/>
        </p:nvSpPr>
        <p:spPr>
          <a:xfrm>
            <a:off x="3315872" y="1295400"/>
            <a:ext cx="663964" cy="369332"/>
          </a:xfrm>
          <a:prstGeom prst="rect">
            <a:avLst/>
          </a:prstGeom>
          <a:noFill/>
        </p:spPr>
        <p:txBody>
          <a:bodyPr wrap="none" rtlCol="0">
            <a:spAutoFit/>
          </a:bodyPr>
          <a:lstStyle/>
          <a:p>
            <a:r>
              <a:rPr lang="en-US" altLang="zh-TW" dirty="0" smtClean="0"/>
              <a:t>Obs.</a:t>
            </a:r>
            <a:endParaRPr lang="zh-TW" altLang="en-US" dirty="0"/>
          </a:p>
        </p:txBody>
      </p:sp>
      <p:sp>
        <p:nvSpPr>
          <p:cNvPr id="17" name="文字方塊 16"/>
          <p:cNvSpPr txBox="1"/>
          <p:nvPr/>
        </p:nvSpPr>
        <p:spPr>
          <a:xfrm>
            <a:off x="533400" y="4038600"/>
            <a:ext cx="987771" cy="369332"/>
          </a:xfrm>
          <a:prstGeom prst="rect">
            <a:avLst/>
          </a:prstGeom>
          <a:noFill/>
        </p:spPr>
        <p:txBody>
          <a:bodyPr wrap="none" rtlCol="0">
            <a:spAutoFit/>
          </a:bodyPr>
          <a:lstStyle/>
          <a:p>
            <a:r>
              <a:rPr lang="en-US" altLang="zh-TW" dirty="0" smtClean="0"/>
              <a:t>Control</a:t>
            </a:r>
            <a:endParaRPr lang="zh-TW" altLang="en-US" dirty="0"/>
          </a:p>
        </p:txBody>
      </p:sp>
      <p:sp>
        <p:nvSpPr>
          <p:cNvPr id="19" name="文字方塊 18"/>
          <p:cNvSpPr txBox="1"/>
          <p:nvPr/>
        </p:nvSpPr>
        <p:spPr>
          <a:xfrm>
            <a:off x="5181600" y="4114800"/>
            <a:ext cx="1350050" cy="369332"/>
          </a:xfrm>
          <a:prstGeom prst="rect">
            <a:avLst/>
          </a:prstGeom>
          <a:noFill/>
        </p:spPr>
        <p:txBody>
          <a:bodyPr wrap="none" rtlCol="0">
            <a:spAutoFit/>
          </a:bodyPr>
          <a:lstStyle/>
          <a:p>
            <a:r>
              <a:rPr lang="en-US" altLang="zh-TW" dirty="0" smtClean="0"/>
              <a:t>Wind-</a:t>
            </a:r>
            <a:r>
              <a:rPr lang="en-US" altLang="zh-TW" dirty="0" err="1" smtClean="0"/>
              <a:t>clim</a:t>
            </a:r>
            <a:r>
              <a:rPr lang="en-US" altLang="zh-TW" dirty="0" smtClean="0"/>
              <a:t>.</a:t>
            </a:r>
            <a:endParaRPr lang="zh-TW" altLang="en-US" dirty="0"/>
          </a:p>
        </p:txBody>
      </p:sp>
    </p:spTree>
    <p:extLst>
      <p:ext uri="{BB962C8B-B14F-4D97-AF65-F5344CB8AC3E}">
        <p14:creationId xmlns:p14="http://schemas.microsoft.com/office/powerpoint/2010/main" xmlns="" val="24852830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CESM\pop.h\b40\wavelet_pc1_slpa_ssta.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760" r="7248"/>
          <a:stretch/>
        </p:blipFill>
        <p:spPr bwMode="auto">
          <a:xfrm>
            <a:off x="152400" y="730066"/>
            <a:ext cx="8503920" cy="551833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3962400" y="0"/>
            <a:ext cx="4724400" cy="69269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n-US" sz="3200" dirty="0" smtClean="0"/>
              <a:t>CESM EXPERIMENTS</a:t>
            </a:r>
            <a:endParaRPr lang="en-US" sz="3200" dirty="0"/>
          </a:p>
        </p:txBody>
      </p:sp>
      <p:sp>
        <p:nvSpPr>
          <p:cNvPr id="3" name="矩形 2"/>
          <p:cNvSpPr/>
          <p:nvPr/>
        </p:nvSpPr>
        <p:spPr>
          <a:xfrm>
            <a:off x="381000" y="5906869"/>
            <a:ext cx="8763000" cy="923330"/>
          </a:xfrm>
          <a:prstGeom prst="rect">
            <a:avLst/>
          </a:prstGeom>
        </p:spPr>
        <p:txBody>
          <a:bodyPr wrap="square">
            <a:spAutoFit/>
          </a:bodyPr>
          <a:lstStyle/>
          <a:p>
            <a:pPr marL="342900" indent="-342900">
              <a:buAutoNum type="arabicParenR"/>
            </a:pPr>
            <a:r>
              <a:rPr lang="en-US" altLang="zh-TW" dirty="0" smtClean="0"/>
              <a:t>Large energy spectrum in 3-5 </a:t>
            </a:r>
            <a:r>
              <a:rPr lang="en-US" altLang="zh-TW" dirty="0"/>
              <a:t>year </a:t>
            </a:r>
            <a:r>
              <a:rPr lang="en-US" altLang="zh-TW" dirty="0" smtClean="0"/>
              <a:t>variability (ENSO).</a:t>
            </a:r>
            <a:endParaRPr lang="en-US" altLang="zh-TW" dirty="0"/>
          </a:p>
          <a:p>
            <a:pPr marL="342900" indent="-342900">
              <a:buAutoNum type="arabicParenR"/>
            </a:pPr>
            <a:r>
              <a:rPr lang="en-US" altLang="zh-TW" dirty="0" smtClean="0"/>
              <a:t>ENSO spectrum is enhanced in the sensitivity </a:t>
            </a:r>
            <a:r>
              <a:rPr lang="en-US" altLang="zh-TW" dirty="0" err="1" smtClean="0"/>
              <a:t>exp</a:t>
            </a:r>
            <a:r>
              <a:rPr lang="en-US" altLang="zh-TW" dirty="0" smtClean="0"/>
              <a:t> while low frequency spectrum is reduced</a:t>
            </a:r>
            <a:endParaRPr lang="en-US" altLang="zh-TW" dirty="0"/>
          </a:p>
        </p:txBody>
      </p:sp>
      <p:sp>
        <p:nvSpPr>
          <p:cNvPr id="9" name="文字方塊 8"/>
          <p:cNvSpPr txBox="1"/>
          <p:nvPr/>
        </p:nvSpPr>
        <p:spPr>
          <a:xfrm>
            <a:off x="0" y="533400"/>
            <a:ext cx="6886822" cy="461665"/>
          </a:xfrm>
          <a:prstGeom prst="rect">
            <a:avLst/>
          </a:prstGeom>
          <a:noFill/>
        </p:spPr>
        <p:txBody>
          <a:bodyPr wrap="none" rtlCol="0">
            <a:spAutoFit/>
          </a:bodyPr>
          <a:lstStyle/>
          <a:p>
            <a:r>
              <a:rPr lang="en-US" altLang="zh-TW" sz="2400" dirty="0" smtClean="0"/>
              <a:t>Wavelet analysis of PC1 in the obs. </a:t>
            </a:r>
            <a:r>
              <a:rPr lang="en-US" altLang="zh-TW" sz="2400" dirty="0"/>
              <a:t>a</a:t>
            </a:r>
            <a:r>
              <a:rPr lang="en-US" altLang="zh-TW" sz="2400" dirty="0" smtClean="0"/>
              <a:t>nd models</a:t>
            </a:r>
            <a:endParaRPr lang="zh-TW" altLang="en-US" sz="2400" dirty="0"/>
          </a:p>
        </p:txBody>
      </p:sp>
    </p:spTree>
    <p:extLst>
      <p:ext uri="{BB962C8B-B14F-4D97-AF65-F5344CB8AC3E}">
        <p14:creationId xmlns:p14="http://schemas.microsoft.com/office/powerpoint/2010/main" xmlns="" val="160775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CESM\pop.h\b40\wavelet_pc2_slpa_ssta.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210" t="2360" r="6806" b="1541"/>
          <a:stretch/>
        </p:blipFill>
        <p:spPr bwMode="auto">
          <a:xfrm>
            <a:off x="182880" y="868680"/>
            <a:ext cx="8503920" cy="530352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txBox="1">
            <a:spLocks/>
          </p:cNvSpPr>
          <p:nvPr/>
        </p:nvSpPr>
        <p:spPr>
          <a:xfrm>
            <a:off x="3962400" y="0"/>
            <a:ext cx="4724400" cy="69269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n-US" sz="3200" dirty="0" smtClean="0"/>
              <a:t>CESM EXPERIMENTS</a:t>
            </a:r>
            <a:endParaRPr lang="en-US" sz="3200" dirty="0"/>
          </a:p>
        </p:txBody>
      </p:sp>
      <p:sp>
        <p:nvSpPr>
          <p:cNvPr id="3" name="矩形 2"/>
          <p:cNvSpPr/>
          <p:nvPr/>
        </p:nvSpPr>
        <p:spPr>
          <a:xfrm>
            <a:off x="381000" y="5906869"/>
            <a:ext cx="8763000" cy="646331"/>
          </a:xfrm>
          <a:prstGeom prst="rect">
            <a:avLst/>
          </a:prstGeom>
        </p:spPr>
        <p:txBody>
          <a:bodyPr wrap="square">
            <a:spAutoFit/>
          </a:bodyPr>
          <a:lstStyle/>
          <a:p>
            <a:pPr marL="342900" indent="-342900">
              <a:buAutoNum type="arabicParenR"/>
            </a:pPr>
            <a:r>
              <a:rPr lang="en-US" altLang="zh-TW" dirty="0"/>
              <a:t>Low freq. variability (&gt;7 years) are decreased in </a:t>
            </a:r>
            <a:r>
              <a:rPr lang="en-US" altLang="zh-TW" dirty="0" smtClean="0"/>
              <a:t>the sensitivity exp.</a:t>
            </a:r>
            <a:endParaRPr lang="en-US" altLang="zh-TW" dirty="0"/>
          </a:p>
          <a:p>
            <a:pPr marL="342900" indent="-342900">
              <a:buAutoNum type="arabicParenR"/>
            </a:pPr>
            <a:r>
              <a:rPr lang="en-US" altLang="zh-TW" dirty="0"/>
              <a:t>But, 3-5 year variability are </a:t>
            </a:r>
            <a:r>
              <a:rPr lang="en-US" altLang="zh-TW" dirty="0" smtClean="0"/>
              <a:t>increased </a:t>
            </a:r>
            <a:r>
              <a:rPr lang="en-US" altLang="zh-TW" dirty="0"/>
              <a:t>(back to the property of PC1)</a:t>
            </a:r>
            <a:endParaRPr lang="zh-TW" altLang="en-US" dirty="0"/>
          </a:p>
        </p:txBody>
      </p:sp>
      <p:sp>
        <p:nvSpPr>
          <p:cNvPr id="9" name="文字方塊 8"/>
          <p:cNvSpPr txBox="1"/>
          <p:nvPr/>
        </p:nvSpPr>
        <p:spPr>
          <a:xfrm>
            <a:off x="0" y="533400"/>
            <a:ext cx="6886822" cy="461665"/>
          </a:xfrm>
          <a:prstGeom prst="rect">
            <a:avLst/>
          </a:prstGeom>
          <a:noFill/>
        </p:spPr>
        <p:txBody>
          <a:bodyPr wrap="none" rtlCol="0">
            <a:spAutoFit/>
          </a:bodyPr>
          <a:lstStyle/>
          <a:p>
            <a:r>
              <a:rPr lang="en-US" altLang="zh-TW" sz="2400" dirty="0" smtClean="0"/>
              <a:t>Wavelet analysis of PC2 in the obs. </a:t>
            </a:r>
            <a:r>
              <a:rPr lang="en-US" altLang="zh-TW" sz="2400" dirty="0"/>
              <a:t>a</a:t>
            </a:r>
            <a:r>
              <a:rPr lang="en-US" altLang="zh-TW" sz="2400" dirty="0" smtClean="0"/>
              <a:t>nd models</a:t>
            </a:r>
            <a:endParaRPr lang="zh-TW" altLang="en-US" sz="2400" dirty="0"/>
          </a:p>
        </p:txBody>
      </p:sp>
    </p:spTree>
    <p:extLst>
      <p:ext uri="{BB962C8B-B14F-4D97-AF65-F5344CB8AC3E}">
        <p14:creationId xmlns:p14="http://schemas.microsoft.com/office/powerpoint/2010/main" xmlns="" val="33270486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962400" y="0"/>
            <a:ext cx="4724400" cy="692696"/>
          </a:xfrm>
          <a:prstGeom prst="rect">
            <a:avLst/>
          </a:prstGeom>
        </p:spPr>
        <p:txBody>
          <a:bodyPr>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n-US" sz="3200" dirty="0" smtClean="0"/>
              <a:t>CESM EXPERIMENTS</a:t>
            </a:r>
            <a:endParaRPr lang="en-US" sz="3200" dirty="0"/>
          </a:p>
        </p:txBody>
      </p:sp>
      <p:sp>
        <p:nvSpPr>
          <p:cNvPr id="9" name="文字方塊 8"/>
          <p:cNvSpPr txBox="1"/>
          <p:nvPr/>
        </p:nvSpPr>
        <p:spPr>
          <a:xfrm>
            <a:off x="152400" y="533400"/>
            <a:ext cx="5029200" cy="830997"/>
          </a:xfrm>
          <a:prstGeom prst="rect">
            <a:avLst/>
          </a:prstGeom>
          <a:noFill/>
        </p:spPr>
        <p:txBody>
          <a:bodyPr wrap="square" rtlCol="0">
            <a:spAutoFit/>
          </a:bodyPr>
          <a:lstStyle/>
          <a:p>
            <a:r>
              <a:rPr lang="en-US" altLang="zh-TW" sz="2400" dirty="0" smtClean="0"/>
              <a:t>Redefine CP/EP ENSO using  Takahashi et al. (2011)</a:t>
            </a:r>
            <a:endParaRPr lang="zh-TW" altLang="en-US" sz="2400" dirty="0"/>
          </a:p>
        </p:txBody>
      </p:sp>
      <p:pic>
        <p:nvPicPr>
          <p:cNvPr id="8" name="Picture 3"/>
          <p:cNvPicPr>
            <a:picLocks noChangeAspect="1" noChangeArrowheads="1"/>
          </p:cNvPicPr>
          <p:nvPr/>
        </p:nvPicPr>
        <p:blipFill>
          <a:blip r:embed="rId3" cstate="print"/>
          <a:srcRect/>
          <a:stretch>
            <a:fillRect/>
          </a:stretch>
        </p:blipFill>
        <p:spPr bwMode="auto">
          <a:xfrm>
            <a:off x="4038600" y="3200400"/>
            <a:ext cx="1562100" cy="342900"/>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4029075" y="3543300"/>
            <a:ext cx="1533525" cy="266700"/>
          </a:xfrm>
          <a:prstGeom prst="rect">
            <a:avLst/>
          </a:prstGeom>
          <a:noFill/>
          <a:ln w="9525">
            <a:noFill/>
            <a:miter lim="800000"/>
            <a:headEnd/>
            <a:tailEnd/>
          </a:ln>
        </p:spPr>
      </p:pic>
      <p:pic>
        <p:nvPicPr>
          <p:cNvPr id="11" name="Picture 2" descr="D:\CESM\ersst\EOF_eq-sst_obs_b40_0002_0100_B_rm3_8S_8N.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88" r="-88" b="34311"/>
          <a:stretch/>
        </p:blipFill>
        <p:spPr bwMode="auto">
          <a:xfrm>
            <a:off x="304800" y="4343400"/>
            <a:ext cx="8352691"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p:cNvPicPr>
            <a:picLocks noChangeAspect="1" noChangeArrowheads="1"/>
          </p:cNvPicPr>
          <p:nvPr/>
        </p:nvPicPr>
        <p:blipFill>
          <a:blip r:embed="rId6" cstate="print"/>
          <a:srcRect/>
          <a:stretch>
            <a:fillRect/>
          </a:stretch>
        </p:blipFill>
        <p:spPr bwMode="auto">
          <a:xfrm>
            <a:off x="3733800" y="963213"/>
            <a:ext cx="2299331" cy="2237187"/>
          </a:xfrm>
          <a:prstGeom prst="rect">
            <a:avLst/>
          </a:prstGeom>
          <a:noFill/>
          <a:ln w="9525">
            <a:noFill/>
            <a:round/>
            <a:headEnd/>
            <a:tailEnd/>
          </a:ln>
        </p:spPr>
      </p:pic>
      <p:pic>
        <p:nvPicPr>
          <p:cNvPr id="13" name="Picture 2"/>
          <p:cNvPicPr>
            <a:picLocks noChangeAspect="1" noChangeArrowheads="1"/>
          </p:cNvPicPr>
          <p:nvPr/>
        </p:nvPicPr>
        <p:blipFill>
          <a:blip r:embed="rId7" cstate="print"/>
          <a:srcRect/>
          <a:stretch>
            <a:fillRect/>
          </a:stretch>
        </p:blipFill>
        <p:spPr bwMode="auto">
          <a:xfrm>
            <a:off x="6654668" y="533400"/>
            <a:ext cx="1803532" cy="3733800"/>
          </a:xfrm>
          <a:prstGeom prst="rect">
            <a:avLst/>
          </a:prstGeom>
          <a:noFill/>
          <a:ln w="9525">
            <a:noFill/>
            <a:round/>
            <a:headEnd/>
            <a:tailEnd/>
          </a:ln>
        </p:spPr>
      </p:pic>
    </p:spTree>
    <p:extLst>
      <p:ext uri="{BB962C8B-B14F-4D97-AF65-F5344CB8AC3E}">
        <p14:creationId xmlns:p14="http://schemas.microsoft.com/office/powerpoint/2010/main" xmlns="" val="14545610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D:\CESM\pop.h\b40\wavelet_Cindex_rm3.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083" t="3406" r="6459" b="3522"/>
          <a:stretch/>
        </p:blipFill>
        <p:spPr bwMode="auto">
          <a:xfrm>
            <a:off x="0" y="0"/>
            <a:ext cx="9144000" cy="530352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D:\CESM\pop.h\b40\wavelet_pc2_slpa_ssta.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622" r="5783" b="70520"/>
          <a:stretch/>
        </p:blipFill>
        <p:spPr bwMode="auto">
          <a:xfrm>
            <a:off x="0" y="5257800"/>
            <a:ext cx="9144000" cy="162696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文字方塊 7"/>
          <p:cNvSpPr txBox="1"/>
          <p:nvPr/>
        </p:nvSpPr>
        <p:spPr>
          <a:xfrm>
            <a:off x="467544" y="-39464"/>
            <a:ext cx="1368152" cy="369332"/>
          </a:xfrm>
          <a:prstGeom prst="rect">
            <a:avLst/>
          </a:prstGeom>
          <a:noFill/>
        </p:spPr>
        <p:txBody>
          <a:bodyPr wrap="square" rtlCol="0">
            <a:spAutoFit/>
          </a:bodyPr>
          <a:lstStyle/>
          <a:p>
            <a:r>
              <a:rPr lang="en-US" altLang="zh-TW" dirty="0" smtClean="0"/>
              <a:t>C index</a:t>
            </a:r>
            <a:endParaRPr lang="zh-TW" altLang="en-US" dirty="0"/>
          </a:p>
        </p:txBody>
      </p:sp>
      <p:sp>
        <p:nvSpPr>
          <p:cNvPr id="9" name="文字方塊 8"/>
          <p:cNvSpPr txBox="1"/>
          <p:nvPr/>
        </p:nvSpPr>
        <p:spPr>
          <a:xfrm>
            <a:off x="323528" y="5268122"/>
            <a:ext cx="1368152" cy="369332"/>
          </a:xfrm>
          <a:prstGeom prst="rect">
            <a:avLst/>
          </a:prstGeom>
          <a:noFill/>
        </p:spPr>
        <p:txBody>
          <a:bodyPr wrap="square" rtlCol="0">
            <a:spAutoFit/>
          </a:bodyPr>
          <a:lstStyle/>
          <a:p>
            <a:r>
              <a:rPr lang="en-US" altLang="zh-TW" dirty="0" smtClean="0"/>
              <a:t>PC2</a:t>
            </a:r>
            <a:endParaRPr lang="zh-TW" altLang="en-US" dirty="0"/>
          </a:p>
        </p:txBody>
      </p:sp>
      <p:cxnSp>
        <p:nvCxnSpPr>
          <p:cNvPr id="3" name="直線單箭頭接點 2"/>
          <p:cNvCxnSpPr/>
          <p:nvPr/>
        </p:nvCxnSpPr>
        <p:spPr>
          <a:xfrm flipV="1">
            <a:off x="3581400" y="914400"/>
            <a:ext cx="0" cy="51845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flipV="1">
            <a:off x="4648200" y="914400"/>
            <a:ext cx="0" cy="518457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橢圓 3"/>
          <p:cNvSpPr/>
          <p:nvPr/>
        </p:nvSpPr>
        <p:spPr>
          <a:xfrm>
            <a:off x="7020272" y="980728"/>
            <a:ext cx="936104"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p:cNvSpPr/>
          <p:nvPr/>
        </p:nvSpPr>
        <p:spPr>
          <a:xfrm>
            <a:off x="7056040" y="6237312"/>
            <a:ext cx="936104"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6620654" y="5879068"/>
            <a:ext cx="2370946" cy="369332"/>
          </a:xfrm>
          <a:prstGeom prst="rect">
            <a:avLst/>
          </a:prstGeom>
          <a:noFill/>
        </p:spPr>
        <p:txBody>
          <a:bodyPr wrap="square" rtlCol="0">
            <a:spAutoFit/>
          </a:bodyPr>
          <a:lstStyle/>
          <a:p>
            <a:r>
              <a:rPr lang="en-US" altLang="zh-TW" dirty="0" smtClean="0"/>
              <a:t>Signal from mid-lat.</a:t>
            </a:r>
            <a:endParaRPr lang="zh-TW" altLang="en-US" dirty="0"/>
          </a:p>
        </p:txBody>
      </p:sp>
    </p:spTree>
    <p:extLst>
      <p:ext uri="{BB962C8B-B14F-4D97-AF65-F5344CB8AC3E}">
        <p14:creationId xmlns:p14="http://schemas.microsoft.com/office/powerpoint/2010/main" xmlns="" val="2928461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Short Summary</a:t>
            </a:r>
            <a:endParaRPr lang="zh-TW" altLang="en-US" dirty="0"/>
          </a:p>
        </p:txBody>
      </p:sp>
      <p:sp>
        <p:nvSpPr>
          <p:cNvPr id="3" name="內容版面配置區 2"/>
          <p:cNvSpPr>
            <a:spLocks noGrp="1"/>
          </p:cNvSpPr>
          <p:nvPr>
            <p:ph sz="quarter" idx="1"/>
          </p:nvPr>
        </p:nvSpPr>
        <p:spPr/>
        <p:txBody>
          <a:bodyPr/>
          <a:lstStyle/>
          <a:p>
            <a:r>
              <a:rPr lang="en-US" altLang="zh-TW" dirty="0" smtClean="0"/>
              <a:t>Two dominant modes of NPCV are ENSO/PDO and NPT/NPO/NPGO.</a:t>
            </a:r>
          </a:p>
          <a:p>
            <a:r>
              <a:rPr lang="en-US" altLang="zh-TW" dirty="0" smtClean="0"/>
              <a:t>The two dominant modes of NPCV are non-stationary and correlated in both obs. </a:t>
            </a:r>
            <a:r>
              <a:rPr lang="en-US" altLang="zh-TW" dirty="0"/>
              <a:t>a</a:t>
            </a:r>
            <a:r>
              <a:rPr lang="en-US" altLang="zh-TW" dirty="0" smtClean="0"/>
              <a:t>nd models.</a:t>
            </a:r>
          </a:p>
          <a:p>
            <a:r>
              <a:rPr lang="en-US" altLang="zh-TW" dirty="0" smtClean="0"/>
              <a:t>The 1</a:t>
            </a:r>
            <a:r>
              <a:rPr lang="en-US" altLang="zh-TW" baseline="30000" dirty="0" smtClean="0"/>
              <a:t>st</a:t>
            </a:r>
            <a:r>
              <a:rPr lang="en-US" altLang="zh-TW" dirty="0" smtClean="0"/>
              <a:t> mode: the ENSO spectrum is enhanced in </a:t>
            </a:r>
            <a:r>
              <a:rPr lang="en-US" altLang="zh-TW" dirty="0"/>
              <a:t>the sensitivity </a:t>
            </a:r>
            <a:r>
              <a:rPr lang="en-US" altLang="zh-TW" dirty="0" smtClean="0"/>
              <a:t>exp. </a:t>
            </a:r>
            <a:r>
              <a:rPr lang="en-US" altLang="zh-TW" dirty="0"/>
              <a:t>while low frequency spectrum is </a:t>
            </a:r>
            <a:r>
              <a:rPr lang="en-US" altLang="zh-TW" dirty="0" smtClean="0"/>
              <a:t>reduced.</a:t>
            </a:r>
            <a:endParaRPr lang="en-US" altLang="zh-TW" dirty="0"/>
          </a:p>
          <a:p>
            <a:r>
              <a:rPr lang="en-US" altLang="zh-TW" dirty="0" smtClean="0"/>
              <a:t>The 2</a:t>
            </a:r>
            <a:r>
              <a:rPr lang="en-US" altLang="zh-TW" baseline="30000" dirty="0" smtClean="0"/>
              <a:t>nd</a:t>
            </a:r>
            <a:r>
              <a:rPr lang="en-US" altLang="zh-TW" dirty="0" smtClean="0"/>
              <a:t> mode: low frequency variability is significantly affected.</a:t>
            </a:r>
            <a:endParaRPr lang="zh-TW" altLang="en-US" dirty="0"/>
          </a:p>
        </p:txBody>
      </p:sp>
      <p:sp>
        <p:nvSpPr>
          <p:cNvPr id="4" name="文字方塊 3"/>
          <p:cNvSpPr txBox="1"/>
          <p:nvPr/>
        </p:nvSpPr>
        <p:spPr>
          <a:xfrm>
            <a:off x="1242704" y="5334000"/>
            <a:ext cx="6072496" cy="523220"/>
          </a:xfrm>
          <a:prstGeom prst="rect">
            <a:avLst/>
          </a:prstGeom>
          <a:noFill/>
        </p:spPr>
        <p:txBody>
          <a:bodyPr wrap="none" rtlCol="0">
            <a:spAutoFit/>
          </a:bodyPr>
          <a:lstStyle/>
          <a:p>
            <a:r>
              <a:rPr lang="en-US" altLang="zh-TW" sz="2800" dirty="0" smtClean="0">
                <a:solidFill>
                  <a:srgbClr val="FF0000"/>
                </a:solidFill>
              </a:rPr>
              <a:t>What about the dynamical process?</a:t>
            </a:r>
            <a:endParaRPr lang="zh-TW" altLang="en-US" sz="2800" dirty="0">
              <a:solidFill>
                <a:srgbClr val="FF0000"/>
              </a:solidFill>
            </a:endParaRPr>
          </a:p>
        </p:txBody>
      </p:sp>
    </p:spTree>
    <p:extLst>
      <p:ext uri="{BB962C8B-B14F-4D97-AF65-F5344CB8AC3E}">
        <p14:creationId xmlns:p14="http://schemas.microsoft.com/office/powerpoint/2010/main" xmlns="" val="318301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CESM\ersst\SSTA_EOF_KElarge.png"/>
          <p:cNvPicPr>
            <a:picLocks noChangeAspect="1" noChangeArrowheads="1"/>
          </p:cNvPicPr>
          <p:nvPr/>
        </p:nvPicPr>
        <p:blipFill rotWithShape="1">
          <a:blip r:embed="rId2" cstate="print"/>
          <a:srcRect l="30798" t="4186" r="29236" b="6981"/>
          <a:stretch/>
        </p:blipFill>
        <p:spPr bwMode="auto">
          <a:xfrm>
            <a:off x="304800" y="457200"/>
            <a:ext cx="2514600" cy="3046534"/>
          </a:xfrm>
          <a:prstGeom prst="rect">
            <a:avLst/>
          </a:prstGeom>
          <a:noFill/>
        </p:spPr>
      </p:pic>
      <p:pic>
        <p:nvPicPr>
          <p:cNvPr id="3" name="Picture 2" descr="D:\CESM\SLP\compose SLP vs KE-SST.png"/>
          <p:cNvPicPr>
            <a:picLocks noChangeAspect="1" noChangeArrowheads="1"/>
          </p:cNvPicPr>
          <p:nvPr/>
        </p:nvPicPr>
        <p:blipFill rotWithShape="1">
          <a:blip r:embed="rId3" cstate="print"/>
          <a:srcRect l="10180" t="5629" r="9653" b="9216"/>
          <a:stretch/>
        </p:blipFill>
        <p:spPr bwMode="auto">
          <a:xfrm>
            <a:off x="152400" y="1905000"/>
            <a:ext cx="8122920" cy="4702743"/>
          </a:xfrm>
          <a:prstGeom prst="rect">
            <a:avLst/>
          </a:prstGeom>
          <a:noFill/>
        </p:spPr>
      </p:pic>
      <p:sp>
        <p:nvSpPr>
          <p:cNvPr id="2" name="矩形 1"/>
          <p:cNvSpPr/>
          <p:nvPr/>
        </p:nvSpPr>
        <p:spPr>
          <a:xfrm>
            <a:off x="183031" y="76200"/>
            <a:ext cx="8732369" cy="369332"/>
          </a:xfrm>
          <a:prstGeom prst="rect">
            <a:avLst/>
          </a:prstGeom>
        </p:spPr>
        <p:txBody>
          <a:bodyPr wrap="square">
            <a:spAutoFit/>
          </a:bodyPr>
          <a:lstStyle/>
          <a:p>
            <a:r>
              <a:rPr lang="en-US" altLang="zh-TW" dirty="0" err="1" smtClean="0"/>
              <a:t>Frankignoul</a:t>
            </a:r>
            <a:r>
              <a:rPr lang="en-US" altLang="zh-TW" dirty="0" smtClean="0"/>
              <a:t> et al. (2010) suggested the KE/OF affect the atmospheric circ.</a:t>
            </a:r>
            <a:endParaRPr lang="zh-TW" altLang="en-US" dirty="0"/>
          </a:p>
        </p:txBody>
      </p:sp>
      <p:pic>
        <p:nvPicPr>
          <p:cNvPr id="5" name="Picture 2" descr="D:\CESM\ersst\SSTA_EOF_KElarge.png"/>
          <p:cNvPicPr>
            <a:picLocks noChangeAspect="1" noChangeArrowheads="1"/>
          </p:cNvPicPr>
          <p:nvPr/>
        </p:nvPicPr>
        <p:blipFill rotWithShape="1">
          <a:blip r:embed="rId2" cstate="print"/>
          <a:srcRect l="30798" t="50402" r="29236" b="6938"/>
          <a:stretch/>
        </p:blipFill>
        <p:spPr bwMode="auto">
          <a:xfrm>
            <a:off x="2819400" y="420624"/>
            <a:ext cx="2514600" cy="1463040"/>
          </a:xfrm>
          <a:prstGeom prst="rect">
            <a:avLst/>
          </a:prstGeom>
          <a:noFill/>
        </p:spPr>
      </p:pic>
      <p:sp>
        <p:nvSpPr>
          <p:cNvPr id="4" name="文字方塊 3"/>
          <p:cNvSpPr txBox="1"/>
          <p:nvPr/>
        </p:nvSpPr>
        <p:spPr>
          <a:xfrm>
            <a:off x="5410200" y="877669"/>
            <a:ext cx="3200400" cy="646331"/>
          </a:xfrm>
          <a:prstGeom prst="rect">
            <a:avLst/>
          </a:prstGeom>
          <a:noFill/>
        </p:spPr>
        <p:txBody>
          <a:bodyPr wrap="square" rtlCol="0">
            <a:spAutoFit/>
          </a:bodyPr>
          <a:lstStyle/>
          <a:p>
            <a:r>
              <a:rPr lang="en-US" altLang="zh-TW" dirty="0" smtClean="0"/>
              <a:t>KE-</a:t>
            </a:r>
            <a:r>
              <a:rPr lang="en-US" altLang="zh-TW" dirty="0" err="1" smtClean="0"/>
              <a:t>SSTa</a:t>
            </a:r>
            <a:r>
              <a:rPr lang="en-US" altLang="zh-TW" dirty="0" smtClean="0"/>
              <a:t> PC2 leads NPO by 3 month</a:t>
            </a:r>
            <a:endParaRPr lang="zh-TW" altLang="en-US" dirty="0"/>
          </a:p>
        </p:txBody>
      </p:sp>
      <p:cxnSp>
        <p:nvCxnSpPr>
          <p:cNvPr id="7" name="直線單箭頭接點 6"/>
          <p:cNvCxnSpPr/>
          <p:nvPr/>
        </p:nvCxnSpPr>
        <p:spPr>
          <a:xfrm flipH="1">
            <a:off x="6629400" y="1295400"/>
            <a:ext cx="228600"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8"/>
          <p:cNvSpPr txBox="1"/>
          <p:nvPr/>
        </p:nvSpPr>
        <p:spPr>
          <a:xfrm>
            <a:off x="6702976" y="6519446"/>
            <a:ext cx="2288624" cy="338554"/>
          </a:xfrm>
          <a:prstGeom prst="rect">
            <a:avLst/>
          </a:prstGeom>
          <a:noFill/>
        </p:spPr>
        <p:txBody>
          <a:bodyPr wrap="square" rtlCol="0">
            <a:spAutoFit/>
          </a:bodyPr>
          <a:lstStyle/>
          <a:p>
            <a:r>
              <a:rPr lang="en-US" altLang="zh-TW" sz="1600" dirty="0" smtClean="0"/>
              <a:t>KE-</a:t>
            </a:r>
            <a:r>
              <a:rPr lang="en-US" altLang="zh-TW" sz="1600" dirty="0" err="1" smtClean="0"/>
              <a:t>SSTa</a:t>
            </a:r>
            <a:r>
              <a:rPr lang="en-US" altLang="zh-TW" sz="1600" dirty="0" smtClean="0"/>
              <a:t> pc2 &gt; 1 std</a:t>
            </a:r>
            <a:endParaRPr lang="zh-TW" altLang="en-US" sz="1600" dirty="0"/>
          </a:p>
        </p:txBody>
      </p:sp>
    </p:spTree>
    <p:extLst>
      <p:ext uri="{BB962C8B-B14F-4D97-AF65-F5344CB8AC3E}">
        <p14:creationId xmlns:p14="http://schemas.microsoft.com/office/powerpoint/2010/main" xmlns="" val="14271840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CESM\Nino issues\ECMWF\SCS_sst_th2_coeffmap_detrend_winter2_largearea.png"/>
          <p:cNvPicPr>
            <a:picLocks noChangeAspect="1" noChangeArrowheads="1"/>
          </p:cNvPicPr>
          <p:nvPr/>
        </p:nvPicPr>
        <p:blipFill>
          <a:blip r:embed="rId3" cstate="print"/>
          <a:srcRect/>
          <a:stretch>
            <a:fillRect/>
          </a:stretch>
        </p:blipFill>
        <p:spPr bwMode="auto">
          <a:xfrm>
            <a:off x="-1376363" y="185738"/>
            <a:ext cx="11898313" cy="6484937"/>
          </a:xfrm>
          <a:prstGeom prst="rect">
            <a:avLst/>
          </a:prstGeom>
          <a:noFill/>
        </p:spPr>
      </p:pic>
      <p:sp>
        <p:nvSpPr>
          <p:cNvPr id="3" name="文字方塊 2"/>
          <p:cNvSpPr txBox="1"/>
          <p:nvPr/>
        </p:nvSpPr>
        <p:spPr>
          <a:xfrm>
            <a:off x="1043608" y="764704"/>
            <a:ext cx="3851920" cy="461665"/>
          </a:xfrm>
          <a:prstGeom prst="rect">
            <a:avLst/>
          </a:prstGeom>
          <a:noFill/>
        </p:spPr>
        <p:txBody>
          <a:bodyPr wrap="square" rtlCol="0">
            <a:spAutoFit/>
          </a:bodyPr>
          <a:lstStyle/>
          <a:p>
            <a:r>
              <a:rPr lang="en-US" altLang="zh-TW" sz="2400" dirty="0" smtClean="0"/>
              <a:t>DJFM, winter</a:t>
            </a:r>
            <a:endParaRPr lang="zh-TW" altLang="en-US" sz="2400" dirty="0"/>
          </a:p>
        </p:txBody>
      </p:sp>
      <p:sp>
        <p:nvSpPr>
          <p:cNvPr id="4" name="文字方塊 3"/>
          <p:cNvSpPr txBox="1"/>
          <p:nvPr/>
        </p:nvSpPr>
        <p:spPr>
          <a:xfrm>
            <a:off x="6156176" y="3068960"/>
            <a:ext cx="1944216" cy="369332"/>
          </a:xfrm>
          <a:prstGeom prst="rect">
            <a:avLst/>
          </a:prstGeom>
          <a:noFill/>
        </p:spPr>
        <p:txBody>
          <a:bodyPr wrap="square" rtlCol="0">
            <a:spAutoFit/>
          </a:bodyPr>
          <a:lstStyle/>
          <a:p>
            <a:r>
              <a:rPr lang="en-US" altLang="zh-TW" dirty="0" smtClean="0"/>
              <a:t>Well-known ENSO </a:t>
            </a:r>
            <a:endParaRPr lang="zh-TW" altLang="en-US" dirty="0"/>
          </a:p>
        </p:txBody>
      </p:sp>
      <p:sp>
        <p:nvSpPr>
          <p:cNvPr id="5" name="文字方塊 4"/>
          <p:cNvSpPr txBox="1"/>
          <p:nvPr/>
        </p:nvSpPr>
        <p:spPr>
          <a:xfrm>
            <a:off x="3304456" y="3068960"/>
            <a:ext cx="3096344" cy="369332"/>
          </a:xfrm>
          <a:prstGeom prst="rect">
            <a:avLst/>
          </a:prstGeom>
          <a:noFill/>
        </p:spPr>
        <p:txBody>
          <a:bodyPr wrap="square" rtlCol="0">
            <a:spAutoFit/>
          </a:bodyPr>
          <a:lstStyle/>
          <a:p>
            <a:r>
              <a:rPr lang="en-US" altLang="zh-TW" dirty="0" smtClean="0"/>
              <a:t>Wu and </a:t>
            </a:r>
            <a:r>
              <a:rPr lang="en-US" altLang="zh-TW" dirty="0" err="1" smtClean="0"/>
              <a:t>Kinter</a:t>
            </a:r>
            <a:r>
              <a:rPr lang="en-US" altLang="zh-TW" dirty="0" smtClean="0"/>
              <a:t>, JGR 2010</a:t>
            </a:r>
            <a:endParaRPr lang="zh-TW" altLang="en-US" dirty="0"/>
          </a:p>
        </p:txBody>
      </p:sp>
      <p:sp>
        <p:nvSpPr>
          <p:cNvPr id="6" name="橢圓 5"/>
          <p:cNvSpPr/>
          <p:nvPr/>
        </p:nvSpPr>
        <p:spPr>
          <a:xfrm>
            <a:off x="3491880" y="980728"/>
            <a:ext cx="1224136" cy="21602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427984" y="2204864"/>
            <a:ext cx="3600400" cy="4320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2123728" y="2060848"/>
            <a:ext cx="576064" cy="28803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0" y="3068960"/>
            <a:ext cx="3816424" cy="369332"/>
          </a:xfrm>
          <a:prstGeom prst="rect">
            <a:avLst/>
          </a:prstGeom>
          <a:noFill/>
        </p:spPr>
        <p:txBody>
          <a:bodyPr wrap="square" rtlCol="0">
            <a:spAutoFit/>
          </a:bodyPr>
          <a:lstStyle/>
          <a:p>
            <a:r>
              <a:rPr lang="en-US" altLang="zh-TW" dirty="0" smtClean="0"/>
              <a:t>The </a:t>
            </a:r>
            <a:endParaRPr lang="zh-TW" altLang="en-US" dirty="0"/>
          </a:p>
        </p:txBody>
      </p:sp>
      <p:cxnSp>
        <p:nvCxnSpPr>
          <p:cNvPr id="10" name="直線單箭頭接點 9"/>
          <p:cNvCxnSpPr>
            <a:endCxn id="7" idx="4"/>
          </p:cNvCxnSpPr>
          <p:nvPr/>
        </p:nvCxnSpPr>
        <p:spPr>
          <a:xfrm flipH="1" flipV="1">
            <a:off x="6228184" y="2636912"/>
            <a:ext cx="450050" cy="4320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stCxn id="5" idx="0"/>
            <a:endCxn id="6" idx="4"/>
          </p:cNvCxnSpPr>
          <p:nvPr/>
        </p:nvCxnSpPr>
        <p:spPr>
          <a:xfrm flipH="1" flipV="1">
            <a:off x="4103948" y="1196752"/>
            <a:ext cx="748680" cy="18722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stCxn id="9" idx="0"/>
            <a:endCxn id="8" idx="4"/>
          </p:cNvCxnSpPr>
          <p:nvPr/>
        </p:nvCxnSpPr>
        <p:spPr>
          <a:xfrm flipV="1">
            <a:off x="1908212" y="2348880"/>
            <a:ext cx="503548"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文字方塊 18"/>
          <p:cNvSpPr txBox="1"/>
          <p:nvPr/>
        </p:nvSpPr>
        <p:spPr>
          <a:xfrm>
            <a:off x="304800" y="6268526"/>
            <a:ext cx="9067800" cy="369332"/>
          </a:xfrm>
          <a:prstGeom prst="rect">
            <a:avLst/>
          </a:prstGeom>
          <a:noFill/>
        </p:spPr>
        <p:txBody>
          <a:bodyPr wrap="square" rtlCol="0">
            <a:spAutoFit/>
          </a:bodyPr>
          <a:lstStyle/>
          <a:p>
            <a:r>
              <a:rPr lang="en-US" altLang="zh-TW" dirty="0"/>
              <a:t>A</a:t>
            </a:r>
            <a:r>
              <a:rPr lang="en-US" altLang="zh-TW" dirty="0" smtClean="0"/>
              <a:t>ll shown coefficients (colors) are significant based on the 95% confidence level</a:t>
            </a:r>
            <a:endParaRPr lang="zh-TW" altLang="en-US" dirty="0"/>
          </a:p>
        </p:txBody>
      </p:sp>
      <p:pic>
        <p:nvPicPr>
          <p:cNvPr id="14" name="Picture 2" descr="D:\CESM\Nino issues\ECMWF\SCS_sst_th2_detrend_winter2.png"/>
          <p:cNvPicPr>
            <a:picLocks noChangeAspect="1" noChangeArrowheads="1"/>
          </p:cNvPicPr>
          <p:nvPr/>
        </p:nvPicPr>
        <p:blipFill>
          <a:blip r:embed="rId4" cstate="print"/>
          <a:srcRect l="7181" t="48048" r="63316"/>
          <a:stretch>
            <a:fillRect/>
          </a:stretch>
        </p:blipFill>
        <p:spPr bwMode="auto">
          <a:xfrm>
            <a:off x="755576" y="3573016"/>
            <a:ext cx="2808312" cy="2695510"/>
          </a:xfrm>
          <a:prstGeom prst="rect">
            <a:avLst/>
          </a:prstGeom>
          <a:noFill/>
        </p:spPr>
      </p:pic>
      <p:pic>
        <p:nvPicPr>
          <p:cNvPr id="18"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r="48358"/>
          <a:stretch>
            <a:fillRect/>
          </a:stretch>
        </p:blipFill>
        <p:spPr bwMode="auto">
          <a:xfrm>
            <a:off x="3923928" y="3861048"/>
            <a:ext cx="3096344" cy="2016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文字方塊 22"/>
          <p:cNvSpPr txBox="1"/>
          <p:nvPr/>
        </p:nvSpPr>
        <p:spPr>
          <a:xfrm>
            <a:off x="0" y="0"/>
            <a:ext cx="9144000" cy="830997"/>
          </a:xfrm>
          <a:prstGeom prst="rect">
            <a:avLst/>
          </a:prstGeom>
          <a:noFill/>
        </p:spPr>
        <p:txBody>
          <a:bodyPr wrap="square" rtlCol="0">
            <a:spAutoFit/>
          </a:bodyPr>
          <a:lstStyle/>
          <a:p>
            <a:r>
              <a:rPr lang="en-US" altLang="zh-TW" sz="4800" b="1" dirty="0" smtClean="0">
                <a:latin typeface="Monotype Corsiva" pitchFamily="66" charset="0"/>
              </a:rPr>
              <a:t>Wu’s approach </a:t>
            </a:r>
            <a:endParaRPr lang="zh-TW" altLang="en-US" sz="4800" b="1" dirty="0" smtClean="0">
              <a:latin typeface="Monotype Corsiva" pitchFamily="66" charset="0"/>
            </a:endParaRPr>
          </a:p>
        </p:txBody>
      </p:sp>
    </p:spTree>
    <p:extLst>
      <p:ext uri="{BB962C8B-B14F-4D97-AF65-F5344CB8AC3E}">
        <p14:creationId xmlns:p14="http://schemas.microsoft.com/office/powerpoint/2010/main" xmlns="" val="25813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CESM\Nino issues\ECMWF\SCS_sst_sh2_coeffmap_detrend_summer_largearea.png"/>
          <p:cNvPicPr>
            <a:picLocks noChangeAspect="1" noChangeArrowheads="1"/>
          </p:cNvPicPr>
          <p:nvPr/>
        </p:nvPicPr>
        <p:blipFill>
          <a:blip r:embed="rId2" cstate="print"/>
          <a:srcRect/>
          <a:stretch>
            <a:fillRect/>
          </a:stretch>
        </p:blipFill>
        <p:spPr bwMode="auto">
          <a:xfrm>
            <a:off x="-1376363" y="185738"/>
            <a:ext cx="11898313" cy="6484937"/>
          </a:xfrm>
          <a:prstGeom prst="rect">
            <a:avLst/>
          </a:prstGeom>
          <a:noFill/>
        </p:spPr>
      </p:pic>
      <p:sp>
        <p:nvSpPr>
          <p:cNvPr id="3" name="文字方塊 2"/>
          <p:cNvSpPr txBox="1"/>
          <p:nvPr/>
        </p:nvSpPr>
        <p:spPr>
          <a:xfrm>
            <a:off x="971600" y="836712"/>
            <a:ext cx="3347864" cy="461665"/>
          </a:xfrm>
          <a:prstGeom prst="rect">
            <a:avLst/>
          </a:prstGeom>
          <a:noFill/>
        </p:spPr>
        <p:txBody>
          <a:bodyPr wrap="square" rtlCol="0">
            <a:spAutoFit/>
          </a:bodyPr>
          <a:lstStyle/>
          <a:p>
            <a:r>
              <a:rPr lang="en-US" altLang="zh-TW" sz="2400" dirty="0" smtClean="0"/>
              <a:t>JJAS, summer</a:t>
            </a:r>
            <a:endParaRPr lang="zh-TW" altLang="en-US" sz="2400" dirty="0"/>
          </a:p>
        </p:txBody>
      </p:sp>
      <p:sp>
        <p:nvSpPr>
          <p:cNvPr id="4" name="橢圓 3"/>
          <p:cNvSpPr/>
          <p:nvPr/>
        </p:nvSpPr>
        <p:spPr>
          <a:xfrm rot="20818074">
            <a:off x="1079807" y="1475897"/>
            <a:ext cx="3428433" cy="60429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354538" y="3068960"/>
            <a:ext cx="3816424" cy="369332"/>
          </a:xfrm>
          <a:prstGeom prst="rect">
            <a:avLst/>
          </a:prstGeom>
          <a:noFill/>
        </p:spPr>
        <p:txBody>
          <a:bodyPr wrap="square" rtlCol="0">
            <a:spAutoFit/>
          </a:bodyPr>
          <a:lstStyle/>
          <a:p>
            <a:r>
              <a:rPr lang="en-US" altLang="zh-TW" dirty="0" smtClean="0"/>
              <a:t>Still unclear about this??</a:t>
            </a:r>
            <a:endParaRPr lang="zh-TW" altLang="en-US" dirty="0"/>
          </a:p>
        </p:txBody>
      </p:sp>
      <p:cxnSp>
        <p:nvCxnSpPr>
          <p:cNvPr id="6" name="直線單箭頭接點 5"/>
          <p:cNvCxnSpPr>
            <a:stCxn id="5" idx="0"/>
          </p:cNvCxnSpPr>
          <p:nvPr/>
        </p:nvCxnSpPr>
        <p:spPr>
          <a:xfrm flipV="1">
            <a:off x="2262750" y="2060848"/>
            <a:ext cx="509050" cy="10081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2" descr="D:\CESM\Nino issues\ECMWF\SCS_sst_th2_detrend_summer2.png"/>
          <p:cNvPicPr>
            <a:picLocks noChangeAspect="1" noChangeArrowheads="1"/>
          </p:cNvPicPr>
          <p:nvPr/>
        </p:nvPicPr>
        <p:blipFill>
          <a:blip r:embed="rId3" cstate="print"/>
          <a:srcRect l="7181" r="62559" b="53340"/>
          <a:stretch>
            <a:fillRect/>
          </a:stretch>
        </p:blipFill>
        <p:spPr bwMode="auto">
          <a:xfrm>
            <a:off x="683568" y="3573016"/>
            <a:ext cx="2880320" cy="2420968"/>
          </a:xfrm>
          <a:prstGeom prst="rect">
            <a:avLst/>
          </a:prstGeom>
          <a:noFill/>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r="48358"/>
          <a:stretch>
            <a:fillRect/>
          </a:stretch>
        </p:blipFill>
        <p:spPr bwMode="auto">
          <a:xfrm>
            <a:off x="3923928" y="3861048"/>
            <a:ext cx="3096344" cy="2016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3473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563562"/>
          </a:xfrm>
        </p:spPr>
        <p:txBody>
          <a:bodyPr/>
          <a:lstStyle/>
          <a:p>
            <a:r>
              <a:rPr lang="en-US" altLang="zh-TW" dirty="0" smtClean="0"/>
              <a:t>Summary</a:t>
            </a:r>
            <a:endParaRPr lang="zh-TW" altLang="en-US" dirty="0"/>
          </a:p>
        </p:txBody>
      </p:sp>
      <p:sp>
        <p:nvSpPr>
          <p:cNvPr id="3" name="內容版面配置區 2"/>
          <p:cNvSpPr>
            <a:spLocks noGrp="1"/>
          </p:cNvSpPr>
          <p:nvPr>
            <p:ph sz="quarter" idx="1"/>
          </p:nvPr>
        </p:nvSpPr>
        <p:spPr>
          <a:xfrm>
            <a:off x="457200" y="838200"/>
            <a:ext cx="8382000" cy="5486400"/>
          </a:xfrm>
        </p:spPr>
        <p:txBody>
          <a:bodyPr>
            <a:normAutofit/>
          </a:bodyPr>
          <a:lstStyle/>
          <a:p>
            <a:r>
              <a:rPr lang="en-US" altLang="zh-TW" dirty="0" smtClean="0"/>
              <a:t>A modified North </a:t>
            </a:r>
            <a:r>
              <a:rPr lang="en-US" altLang="zh-TW" dirty="0"/>
              <a:t>Pacific climate </a:t>
            </a:r>
            <a:r>
              <a:rPr lang="en-US" altLang="zh-TW" dirty="0" smtClean="0"/>
              <a:t>paradigm  connects and explains the observed ENSO precursor (CP/EP).</a:t>
            </a:r>
          </a:p>
          <a:p>
            <a:r>
              <a:rPr lang="en-US" altLang="zh-TW" dirty="0" smtClean="0"/>
              <a:t>Two dominant modes of NPCV are linked</a:t>
            </a:r>
          </a:p>
          <a:p>
            <a:pPr lvl="1"/>
            <a:r>
              <a:rPr lang="en-US" altLang="zh-TW" dirty="0" smtClean="0"/>
              <a:t>ENSO/PDO: the </a:t>
            </a:r>
            <a:r>
              <a:rPr lang="en-US" altLang="zh-TW" dirty="0"/>
              <a:t>zonal variability in tropic and </a:t>
            </a:r>
            <a:r>
              <a:rPr lang="en-US" altLang="zh-TW" dirty="0" smtClean="0"/>
              <a:t>mid-latitude</a:t>
            </a:r>
          </a:p>
          <a:p>
            <a:pPr lvl="1"/>
            <a:r>
              <a:rPr lang="en-US" altLang="zh-TW" dirty="0" smtClean="0"/>
              <a:t>NPT/NPO/NPGO: a </a:t>
            </a:r>
            <a:r>
              <a:rPr lang="en-US" altLang="zh-TW" dirty="0"/>
              <a:t>footprint of the </a:t>
            </a:r>
            <a:r>
              <a:rPr lang="en-US" altLang="zh-TW" dirty="0" err="1"/>
              <a:t>meridional</a:t>
            </a:r>
            <a:r>
              <a:rPr lang="en-US" altLang="zh-TW" dirty="0"/>
              <a:t> variability through the tropic-</a:t>
            </a:r>
            <a:r>
              <a:rPr lang="en-US" altLang="zh-TW" dirty="0" err="1"/>
              <a:t>extratropical</a:t>
            </a:r>
            <a:r>
              <a:rPr lang="en-US" altLang="zh-TW" dirty="0"/>
              <a:t> </a:t>
            </a:r>
            <a:r>
              <a:rPr lang="en-US" altLang="zh-TW" dirty="0" err="1" smtClean="0"/>
              <a:t>teleconnection</a:t>
            </a:r>
            <a:endParaRPr lang="en-US" altLang="zh-TW" dirty="0" smtClean="0"/>
          </a:p>
          <a:p>
            <a:r>
              <a:rPr lang="en-US" altLang="zh-TW" dirty="0" smtClean="0"/>
              <a:t>The coupled CESM experiments verify the influences of the two dominant modes and confirm the large scale impacts of Indo-Pac heating source on NPCV</a:t>
            </a:r>
          </a:p>
          <a:p>
            <a:pPr lvl="1"/>
            <a:r>
              <a:rPr lang="en-US" altLang="zh-TW" dirty="0" smtClean="0"/>
              <a:t>Origin of the two-types of ENSO</a:t>
            </a:r>
          </a:p>
          <a:p>
            <a:pPr lvl="1"/>
            <a:r>
              <a:rPr lang="en-US" altLang="zh-TW" dirty="0" smtClean="0"/>
              <a:t>Pathways and time scales</a:t>
            </a:r>
          </a:p>
          <a:p>
            <a:r>
              <a:rPr lang="en-US" altLang="zh-TW" dirty="0" smtClean="0"/>
              <a:t>Western Pacific oceanic forcing to </a:t>
            </a:r>
            <a:r>
              <a:rPr lang="en-US" altLang="zh-TW" smtClean="0"/>
              <a:t>the atmospheric </a:t>
            </a:r>
            <a:r>
              <a:rPr lang="en-US" altLang="zh-TW" dirty="0" smtClean="0"/>
              <a:t>circulation plays an </a:t>
            </a:r>
            <a:r>
              <a:rPr lang="en-US" altLang="zh-TW" smtClean="0"/>
              <a:t>important role</a:t>
            </a:r>
            <a:endParaRPr lang="en-US" altLang="zh-TW" dirty="0" smtClean="0"/>
          </a:p>
        </p:txBody>
      </p:sp>
    </p:spTree>
    <p:extLst>
      <p:ext uri="{BB962C8B-B14F-4D97-AF65-F5344CB8AC3E}">
        <p14:creationId xmlns:p14="http://schemas.microsoft.com/office/powerpoint/2010/main" xmlns="" val="1008928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28933" y="838200"/>
            <a:ext cx="2601694" cy="400110"/>
          </a:xfrm>
          <a:prstGeom prst="rect">
            <a:avLst/>
          </a:prstGeom>
          <a:noFill/>
        </p:spPr>
        <p:txBody>
          <a:bodyPr wrap="none" rtlCol="0">
            <a:spAutoFit/>
          </a:bodyPr>
          <a:lstStyle/>
          <a:p>
            <a:r>
              <a:rPr lang="en-US" sz="2000" u="sng" dirty="0" smtClean="0">
                <a:solidFill>
                  <a:schemeClr val="tx1">
                    <a:lumMod val="75000"/>
                  </a:schemeClr>
                </a:solidFill>
              </a:rPr>
              <a:t>Western North Pacific</a:t>
            </a:r>
            <a:endParaRPr lang="en-US" sz="2000" u="sng" dirty="0">
              <a:solidFill>
                <a:schemeClr val="tx1">
                  <a:lumMod val="75000"/>
                </a:schemeClr>
              </a:solidFill>
            </a:endParaRPr>
          </a:p>
        </p:txBody>
      </p:sp>
      <p:pic>
        <p:nvPicPr>
          <p:cNvPr id="33" name="Picture 32"/>
          <p:cNvPicPr>
            <a:picLocks noChangeAspect="1"/>
          </p:cNvPicPr>
          <p:nvPr/>
        </p:nvPicPr>
        <p:blipFill rotWithShape="1">
          <a:blip r:embed="rId2" cstate="print"/>
          <a:srcRect b="36568"/>
          <a:stretch/>
        </p:blipFill>
        <p:spPr>
          <a:xfrm>
            <a:off x="1114879" y="1295400"/>
            <a:ext cx="7205922" cy="4909187"/>
          </a:xfrm>
          <a:prstGeom prst="rect">
            <a:avLst/>
          </a:prstGeom>
        </p:spPr>
      </p:pic>
      <p:sp>
        <p:nvSpPr>
          <p:cNvPr id="7" name="Parallelogram 6"/>
          <p:cNvSpPr/>
          <p:nvPr/>
        </p:nvSpPr>
        <p:spPr>
          <a:xfrm>
            <a:off x="5906311" y="4672845"/>
            <a:ext cx="515155" cy="419358"/>
          </a:xfrm>
          <a:prstGeom prst="parallelogram">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197658" y="1717818"/>
            <a:ext cx="528923" cy="307777"/>
          </a:xfrm>
          <a:prstGeom prst="rect">
            <a:avLst/>
          </a:prstGeom>
          <a:noFill/>
        </p:spPr>
        <p:txBody>
          <a:bodyPr wrap="none" rtlCol="0">
            <a:spAutoFit/>
          </a:bodyPr>
          <a:lstStyle/>
          <a:p>
            <a:r>
              <a:rPr lang="en-US" sz="1400" b="1" dirty="0" smtClean="0">
                <a:solidFill>
                  <a:schemeClr val="bg1"/>
                </a:solidFill>
              </a:rPr>
              <a:t>DJF</a:t>
            </a:r>
            <a:endParaRPr lang="en-US" sz="1400" b="1" dirty="0">
              <a:solidFill>
                <a:schemeClr val="bg1"/>
              </a:solidFill>
            </a:endParaRPr>
          </a:p>
        </p:txBody>
      </p:sp>
      <p:sp>
        <p:nvSpPr>
          <p:cNvPr id="8" name="文字方塊 7"/>
          <p:cNvSpPr txBox="1"/>
          <p:nvPr/>
        </p:nvSpPr>
        <p:spPr>
          <a:xfrm>
            <a:off x="5728933" y="6280787"/>
            <a:ext cx="2709396" cy="369332"/>
          </a:xfrm>
          <a:prstGeom prst="rect">
            <a:avLst/>
          </a:prstGeom>
          <a:noFill/>
        </p:spPr>
        <p:txBody>
          <a:bodyPr wrap="none" rtlCol="0">
            <a:spAutoFit/>
          </a:bodyPr>
          <a:lstStyle/>
          <a:p>
            <a:r>
              <a:rPr lang="en-US" altLang="zh-TW" dirty="0" smtClean="0"/>
              <a:t>Wang et al. (2012)-GRL</a:t>
            </a:r>
            <a:endParaRPr lang="zh-TW" altLang="en-US" dirty="0"/>
          </a:p>
        </p:txBody>
      </p:sp>
      <p:sp>
        <p:nvSpPr>
          <p:cNvPr id="10" name="Title 1"/>
          <p:cNvSpPr>
            <a:spLocks noGrp="1"/>
          </p:cNvSpPr>
          <p:nvPr>
            <p:ph type="title"/>
          </p:nvPr>
        </p:nvSpPr>
        <p:spPr>
          <a:xfrm>
            <a:off x="457200" y="0"/>
            <a:ext cx="8229600" cy="692696"/>
          </a:xfrm>
        </p:spPr>
        <p:txBody>
          <a:bodyPr>
            <a:normAutofit/>
          </a:bodyPr>
          <a:lstStyle/>
          <a:p>
            <a:pPr algn="r"/>
            <a:r>
              <a:rPr lang="en-US" sz="3200" dirty="0" smtClean="0"/>
              <a:t>ENSO precursor: WNP</a:t>
            </a:r>
            <a:endParaRPr lang="en-US" sz="3200" dirty="0"/>
          </a:p>
        </p:txBody>
      </p:sp>
    </p:spTree>
    <p:extLst>
      <p:ext uri="{BB962C8B-B14F-4D97-AF65-F5344CB8AC3E}">
        <p14:creationId xmlns:p14="http://schemas.microsoft.com/office/powerpoint/2010/main" xmlns="" val="211145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EFDL\Desktop\pacific.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956" t="7743" r="9366" b="11291"/>
          <a:stretch/>
        </p:blipFill>
        <p:spPr bwMode="auto">
          <a:xfrm>
            <a:off x="0" y="685800"/>
            <a:ext cx="9144000" cy="609599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2133600" y="-2704"/>
            <a:ext cx="7010399" cy="612304"/>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smtClean="0">
                <a:ln>
                  <a:noFill/>
                </a:ln>
                <a:solidFill>
                  <a:schemeClr val="tx1"/>
                </a:solidFill>
                <a:effectLst/>
                <a:uLnTx/>
                <a:uFillTx/>
                <a:latin typeface="+mj-lt"/>
                <a:ea typeface="+mj-ea"/>
                <a:cs typeface="+mj-cs"/>
              </a:rPr>
              <a:t>Dyn</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proc.</a:t>
            </a:r>
            <a:r>
              <a:rPr kumimoji="0" lang="en-US" sz="3600" b="1" i="0" u="none" strike="noStrike" kern="1200" cap="none" spc="0" normalizeH="0" noProof="0" dirty="0" smtClean="0">
                <a:ln>
                  <a:noFill/>
                </a:ln>
                <a:solidFill>
                  <a:schemeClr val="tx1"/>
                </a:solidFill>
                <a:effectLst/>
                <a:uLnTx/>
                <a:uFillTx/>
                <a:latin typeface="+mj-lt"/>
                <a:ea typeface="+mj-ea"/>
                <a:cs typeface="+mj-cs"/>
              </a:rPr>
              <a:t> </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from ENSO precursor to ENSO</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文字方塊 5"/>
          <p:cNvSpPr txBox="1"/>
          <p:nvPr/>
        </p:nvSpPr>
        <p:spPr>
          <a:xfrm>
            <a:off x="3505200" y="3500735"/>
            <a:ext cx="2209800" cy="461665"/>
          </a:xfrm>
          <a:prstGeom prst="rect">
            <a:avLst/>
          </a:prstGeom>
          <a:noFill/>
          <a:ln>
            <a:solidFill>
              <a:schemeClr val="tx1"/>
            </a:solidFill>
          </a:ln>
        </p:spPr>
        <p:txBody>
          <a:bodyPr wrap="square" rtlCol="0">
            <a:spAutoFit/>
          </a:bodyPr>
          <a:lstStyle/>
          <a:p>
            <a:pPr algn="ctr"/>
            <a:r>
              <a:rPr lang="en-US" altLang="zh-TW" sz="2400" dirty="0" smtClean="0">
                <a:solidFill>
                  <a:srgbClr val="FF0000"/>
                </a:solidFill>
              </a:rPr>
              <a:t>CP ENSO</a:t>
            </a:r>
          </a:p>
        </p:txBody>
      </p:sp>
      <p:sp>
        <p:nvSpPr>
          <p:cNvPr id="7" name="文字方塊 6"/>
          <p:cNvSpPr txBox="1"/>
          <p:nvPr/>
        </p:nvSpPr>
        <p:spPr>
          <a:xfrm>
            <a:off x="3607024" y="685800"/>
            <a:ext cx="2717576" cy="584775"/>
          </a:xfrm>
          <a:prstGeom prst="rect">
            <a:avLst/>
          </a:prstGeom>
          <a:noFill/>
          <a:ln>
            <a:solidFill>
              <a:schemeClr val="tx1"/>
            </a:solidFill>
          </a:ln>
        </p:spPr>
        <p:txBody>
          <a:bodyPr wrap="square" rtlCol="0">
            <a:spAutoFit/>
          </a:bodyPr>
          <a:lstStyle/>
          <a:p>
            <a:pPr algn="ctr"/>
            <a:r>
              <a:rPr lang="en-US" altLang="zh-TW" sz="3200" b="1" dirty="0" smtClean="0">
                <a:solidFill>
                  <a:srgbClr val="FF0000"/>
                </a:solidFill>
              </a:rPr>
              <a:t>NPO/NPGO</a:t>
            </a:r>
            <a:endParaRPr lang="zh-TW" altLang="en-US" sz="3200" b="1" dirty="0">
              <a:solidFill>
                <a:srgbClr val="FF0000"/>
              </a:solidFill>
            </a:endParaRPr>
          </a:p>
        </p:txBody>
      </p:sp>
      <p:sp>
        <p:nvSpPr>
          <p:cNvPr id="8" name="文字方塊 7"/>
          <p:cNvSpPr txBox="1"/>
          <p:nvPr/>
        </p:nvSpPr>
        <p:spPr>
          <a:xfrm>
            <a:off x="6324600" y="3520216"/>
            <a:ext cx="1905000" cy="461665"/>
          </a:xfrm>
          <a:prstGeom prst="rect">
            <a:avLst/>
          </a:prstGeom>
          <a:noFill/>
          <a:ln>
            <a:solidFill>
              <a:schemeClr val="tx1"/>
            </a:solidFill>
          </a:ln>
        </p:spPr>
        <p:txBody>
          <a:bodyPr wrap="square" rtlCol="0">
            <a:spAutoFit/>
          </a:bodyPr>
          <a:lstStyle/>
          <a:p>
            <a:pPr algn="ctr"/>
            <a:r>
              <a:rPr lang="en-US" altLang="zh-TW" sz="2400" dirty="0" smtClean="0">
                <a:solidFill>
                  <a:srgbClr val="002060"/>
                </a:solidFill>
              </a:rPr>
              <a:t>EP ENSO</a:t>
            </a:r>
          </a:p>
        </p:txBody>
      </p:sp>
      <p:sp>
        <p:nvSpPr>
          <p:cNvPr id="9" name="文字方塊 8"/>
          <p:cNvSpPr txBox="1"/>
          <p:nvPr/>
        </p:nvSpPr>
        <p:spPr>
          <a:xfrm>
            <a:off x="1295400" y="1865293"/>
            <a:ext cx="2088232" cy="954107"/>
          </a:xfrm>
          <a:prstGeom prst="rect">
            <a:avLst/>
          </a:prstGeom>
          <a:noFill/>
          <a:ln>
            <a:solidFill>
              <a:schemeClr val="tx1"/>
            </a:solidFill>
          </a:ln>
        </p:spPr>
        <p:txBody>
          <a:bodyPr wrap="square" rtlCol="0">
            <a:spAutoFit/>
          </a:bodyPr>
          <a:lstStyle/>
          <a:p>
            <a:pPr algn="ctr"/>
            <a:r>
              <a:rPr lang="en-US" altLang="zh-TW" sz="2800" b="1" dirty="0" smtClean="0">
                <a:solidFill>
                  <a:srgbClr val="00B050"/>
                </a:solidFill>
              </a:rPr>
              <a:t>WNP </a:t>
            </a:r>
          </a:p>
          <a:p>
            <a:pPr algn="ctr"/>
            <a:r>
              <a:rPr lang="en-US" altLang="zh-TW" sz="2800" b="1" dirty="0" smtClean="0">
                <a:solidFill>
                  <a:srgbClr val="00B050"/>
                </a:solidFill>
              </a:rPr>
              <a:t>cold </a:t>
            </a:r>
            <a:r>
              <a:rPr lang="en-US" altLang="zh-TW" sz="2800" b="1" dirty="0" err="1" smtClean="0">
                <a:solidFill>
                  <a:srgbClr val="00B050"/>
                </a:solidFill>
              </a:rPr>
              <a:t>SSTa</a:t>
            </a:r>
            <a:endParaRPr lang="zh-TW" altLang="en-US" sz="2800" b="1" dirty="0">
              <a:solidFill>
                <a:srgbClr val="00B050"/>
              </a:solidFill>
            </a:endParaRPr>
          </a:p>
        </p:txBody>
      </p:sp>
      <p:cxnSp>
        <p:nvCxnSpPr>
          <p:cNvPr id="10" name="直線單箭頭接點 9"/>
          <p:cNvCxnSpPr>
            <a:endCxn id="7" idx="2"/>
          </p:cNvCxnSpPr>
          <p:nvPr/>
        </p:nvCxnSpPr>
        <p:spPr>
          <a:xfrm flipV="1">
            <a:off x="3383632" y="1270575"/>
            <a:ext cx="1582180" cy="107177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a:stCxn id="9" idx="2"/>
          </p:cNvCxnSpPr>
          <p:nvPr/>
        </p:nvCxnSpPr>
        <p:spPr>
          <a:xfrm flipH="1">
            <a:off x="2080524" y="2819400"/>
            <a:ext cx="258992" cy="646093"/>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669695" y="3352800"/>
            <a:ext cx="2683105" cy="923330"/>
          </a:xfrm>
          <a:prstGeom prst="rect">
            <a:avLst/>
          </a:prstGeom>
          <a:noFill/>
          <a:ln>
            <a:solidFill>
              <a:schemeClr val="tx1"/>
            </a:solidFill>
          </a:ln>
        </p:spPr>
        <p:txBody>
          <a:bodyPr wrap="square" rtlCol="0">
            <a:spAutoFit/>
          </a:bodyPr>
          <a:lstStyle/>
          <a:p>
            <a:pPr algn="ctr"/>
            <a:r>
              <a:rPr lang="en-US" altLang="zh-TW" b="1" dirty="0" smtClean="0">
                <a:solidFill>
                  <a:srgbClr val="BB0105"/>
                </a:solidFill>
              </a:rPr>
              <a:t>Perturb. (heat source) in the Indo-Pac.</a:t>
            </a:r>
            <a:r>
              <a:rPr lang="en-US" altLang="zh-TW" b="1" dirty="0">
                <a:solidFill>
                  <a:srgbClr val="BB0105"/>
                </a:solidFill>
              </a:rPr>
              <a:t> </a:t>
            </a:r>
            <a:r>
              <a:rPr lang="en-US" altLang="zh-TW" b="1" dirty="0" smtClean="0">
                <a:solidFill>
                  <a:srgbClr val="BB0105"/>
                </a:solidFill>
              </a:rPr>
              <a:t>(e.g., SCS)</a:t>
            </a:r>
            <a:endParaRPr lang="zh-TW" altLang="en-US" b="1" dirty="0">
              <a:solidFill>
                <a:srgbClr val="BB0105"/>
              </a:solidFill>
            </a:endParaRPr>
          </a:p>
        </p:txBody>
      </p:sp>
      <p:cxnSp>
        <p:nvCxnSpPr>
          <p:cNvPr id="14" name="直線單箭頭接點 13"/>
          <p:cNvCxnSpPr/>
          <p:nvPr/>
        </p:nvCxnSpPr>
        <p:spPr>
          <a:xfrm flipV="1">
            <a:off x="3124200" y="3733800"/>
            <a:ext cx="411480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292824" y="4267200"/>
            <a:ext cx="4774976" cy="923330"/>
          </a:xfrm>
          <a:prstGeom prst="rect">
            <a:avLst/>
          </a:prstGeom>
        </p:spPr>
        <p:txBody>
          <a:bodyPr wrap="square">
            <a:spAutoFit/>
          </a:bodyPr>
          <a:lstStyle/>
          <a:p>
            <a:r>
              <a:rPr lang="en-US" altLang="zh-TW" b="1" dirty="0" smtClean="0">
                <a:solidFill>
                  <a:srgbClr val="002060"/>
                </a:solidFill>
              </a:rPr>
              <a:t>Indian Ocean </a:t>
            </a:r>
            <a:r>
              <a:rPr lang="en-US" altLang="zh-TW" b="1" dirty="0" err="1" smtClean="0">
                <a:solidFill>
                  <a:srgbClr val="002060"/>
                </a:solidFill>
              </a:rPr>
              <a:t>Equat</a:t>
            </a:r>
            <a:r>
              <a:rPr lang="en-US" altLang="zh-TW" b="1" dirty="0" smtClean="0">
                <a:solidFill>
                  <a:srgbClr val="002060"/>
                </a:solidFill>
              </a:rPr>
              <a:t>. Kelvin waves </a:t>
            </a:r>
          </a:p>
          <a:p>
            <a:r>
              <a:rPr lang="en-US" altLang="zh-TW" b="1" dirty="0" smtClean="0">
                <a:solidFill>
                  <a:srgbClr val="002060"/>
                </a:solidFill>
                <a:sym typeface="Wingdings" pitchFamily="2" charset="2"/>
              </a:rPr>
              <a:t> </a:t>
            </a:r>
            <a:r>
              <a:rPr lang="en-US" altLang="zh-TW" b="1" dirty="0" smtClean="0">
                <a:solidFill>
                  <a:srgbClr val="002060"/>
                </a:solidFill>
              </a:rPr>
              <a:t>western </a:t>
            </a:r>
            <a:r>
              <a:rPr lang="en-US" altLang="zh-TW" b="1" dirty="0" err="1" smtClean="0">
                <a:solidFill>
                  <a:srgbClr val="002060"/>
                </a:solidFill>
              </a:rPr>
              <a:t>equat</a:t>
            </a:r>
            <a:r>
              <a:rPr lang="en-US" altLang="zh-TW" b="1" dirty="0" smtClean="0">
                <a:solidFill>
                  <a:srgbClr val="002060"/>
                </a:solidFill>
              </a:rPr>
              <a:t>. Pacific.</a:t>
            </a:r>
          </a:p>
          <a:p>
            <a:r>
              <a:rPr lang="en-US" altLang="zh-TW" b="1" dirty="0" smtClean="0">
                <a:solidFill>
                  <a:srgbClr val="002060"/>
                </a:solidFill>
              </a:rPr>
              <a:t>[e.g., Yuan et al, 2011; Jin, 1997] </a:t>
            </a:r>
            <a:endParaRPr lang="zh-TW" altLang="en-US" b="1" dirty="0">
              <a:solidFill>
                <a:srgbClr val="002060"/>
              </a:solidFill>
            </a:endParaRPr>
          </a:p>
        </p:txBody>
      </p:sp>
      <p:sp>
        <p:nvSpPr>
          <p:cNvPr id="16" name="矩形 15"/>
          <p:cNvSpPr/>
          <p:nvPr/>
        </p:nvSpPr>
        <p:spPr>
          <a:xfrm>
            <a:off x="0" y="599182"/>
            <a:ext cx="2915816" cy="1077218"/>
          </a:xfrm>
          <a:prstGeom prst="rect">
            <a:avLst/>
          </a:prstGeom>
        </p:spPr>
        <p:txBody>
          <a:bodyPr wrap="square">
            <a:spAutoFit/>
          </a:bodyPr>
          <a:lstStyle/>
          <a:p>
            <a:r>
              <a:rPr lang="en-US" altLang="zh-TW" sz="1600" b="1" dirty="0" smtClean="0">
                <a:solidFill>
                  <a:srgbClr val="002060"/>
                </a:solidFill>
              </a:rPr>
              <a:t>Equatorial winds may</a:t>
            </a:r>
          </a:p>
          <a:p>
            <a:r>
              <a:rPr lang="en-US" altLang="zh-TW" sz="1600" b="1" dirty="0" smtClean="0">
                <a:solidFill>
                  <a:srgbClr val="002060"/>
                </a:solidFill>
              </a:rPr>
              <a:t>affect the western eq. Pacific Kelvin wave.</a:t>
            </a:r>
          </a:p>
          <a:p>
            <a:r>
              <a:rPr lang="en-US" altLang="zh-TW" sz="1600" b="1" dirty="0" smtClean="0">
                <a:solidFill>
                  <a:srgbClr val="002060"/>
                </a:solidFill>
              </a:rPr>
              <a:t>[Wang et al., 2012]</a:t>
            </a:r>
            <a:endParaRPr lang="zh-TW" altLang="en-US" sz="1600" b="1" dirty="0">
              <a:solidFill>
                <a:srgbClr val="002060"/>
              </a:solidFill>
            </a:endParaRPr>
          </a:p>
        </p:txBody>
      </p:sp>
      <p:sp>
        <p:nvSpPr>
          <p:cNvPr id="17" name="文字方塊 16"/>
          <p:cNvSpPr txBox="1"/>
          <p:nvPr/>
        </p:nvSpPr>
        <p:spPr>
          <a:xfrm>
            <a:off x="3860304" y="1895192"/>
            <a:ext cx="576064" cy="461665"/>
          </a:xfrm>
          <a:prstGeom prst="rect">
            <a:avLst/>
          </a:prstGeom>
          <a:noFill/>
        </p:spPr>
        <p:txBody>
          <a:bodyPr wrap="square" rtlCol="0">
            <a:spAutoFit/>
          </a:bodyPr>
          <a:lstStyle/>
          <a:p>
            <a:pPr algn="ctr"/>
            <a:r>
              <a:rPr lang="en-US" altLang="zh-TW" sz="2400" b="1" dirty="0" smtClean="0">
                <a:solidFill>
                  <a:srgbClr val="E86AD0"/>
                </a:solidFill>
              </a:rPr>
              <a:t>??</a:t>
            </a:r>
            <a:endParaRPr lang="zh-TW" altLang="en-US" sz="2400" b="1" dirty="0">
              <a:solidFill>
                <a:srgbClr val="E86AD0"/>
              </a:solidFill>
            </a:endParaRPr>
          </a:p>
        </p:txBody>
      </p:sp>
      <p:sp>
        <p:nvSpPr>
          <p:cNvPr id="18" name="文字方塊 17"/>
          <p:cNvSpPr txBox="1"/>
          <p:nvPr/>
        </p:nvSpPr>
        <p:spPr>
          <a:xfrm>
            <a:off x="5486400" y="2209800"/>
            <a:ext cx="2819400" cy="338554"/>
          </a:xfrm>
          <a:prstGeom prst="rect">
            <a:avLst/>
          </a:prstGeom>
          <a:noFill/>
        </p:spPr>
        <p:txBody>
          <a:bodyPr wrap="square" rtlCol="0">
            <a:spAutoFit/>
          </a:bodyPr>
          <a:lstStyle/>
          <a:p>
            <a:r>
              <a:rPr lang="en-US" altLang="zh-TW" sz="1600" b="1" dirty="0" smtClean="0">
                <a:solidFill>
                  <a:schemeClr val="accent1">
                    <a:lumMod val="50000"/>
                  </a:schemeClr>
                </a:solidFill>
              </a:rPr>
              <a:t>SFM</a:t>
            </a:r>
            <a:r>
              <a:rPr lang="en-US" altLang="zh-TW" sz="1600" b="1" dirty="0">
                <a:solidFill>
                  <a:schemeClr val="accent1">
                    <a:lumMod val="50000"/>
                  </a:schemeClr>
                </a:solidFill>
              </a:rPr>
              <a:t> </a:t>
            </a:r>
            <a:r>
              <a:rPr lang="en-US" altLang="zh-TW" sz="1600" b="1" dirty="0" smtClean="0">
                <a:solidFill>
                  <a:schemeClr val="accent1">
                    <a:lumMod val="50000"/>
                  </a:schemeClr>
                </a:solidFill>
              </a:rPr>
              <a:t>[</a:t>
            </a:r>
            <a:r>
              <a:rPr lang="en-US" altLang="zh-TW" sz="1600" b="1" dirty="0" err="1" smtClean="0">
                <a:solidFill>
                  <a:schemeClr val="accent1">
                    <a:lumMod val="50000"/>
                  </a:schemeClr>
                </a:solidFill>
              </a:rPr>
              <a:t>Vimont</a:t>
            </a:r>
            <a:r>
              <a:rPr lang="en-US" altLang="zh-TW" sz="1600" b="1" dirty="0" smtClean="0">
                <a:solidFill>
                  <a:schemeClr val="accent1">
                    <a:lumMod val="50000"/>
                  </a:schemeClr>
                </a:solidFill>
              </a:rPr>
              <a:t> et al., 2003]</a:t>
            </a:r>
            <a:endParaRPr lang="zh-TW" altLang="en-US" sz="1600" b="1" dirty="0">
              <a:solidFill>
                <a:schemeClr val="accent1">
                  <a:lumMod val="50000"/>
                </a:schemeClr>
              </a:solidFill>
            </a:endParaRPr>
          </a:p>
        </p:txBody>
      </p:sp>
      <p:sp>
        <p:nvSpPr>
          <p:cNvPr id="19" name="文字方塊 18"/>
          <p:cNvSpPr txBox="1"/>
          <p:nvPr/>
        </p:nvSpPr>
        <p:spPr>
          <a:xfrm>
            <a:off x="0" y="3767630"/>
            <a:ext cx="537327" cy="369332"/>
          </a:xfrm>
          <a:prstGeom prst="rect">
            <a:avLst/>
          </a:prstGeom>
          <a:noFill/>
        </p:spPr>
        <p:txBody>
          <a:bodyPr wrap="none" rtlCol="0">
            <a:spAutoFit/>
          </a:bodyPr>
          <a:lstStyle/>
          <a:p>
            <a:pPr algn="r"/>
            <a:r>
              <a:rPr lang="en-US" altLang="zh-TW" dirty="0" smtClean="0"/>
              <a:t>IOD</a:t>
            </a:r>
            <a:endParaRPr lang="zh-TW" altLang="en-US" dirty="0"/>
          </a:p>
        </p:txBody>
      </p:sp>
      <p:cxnSp>
        <p:nvCxnSpPr>
          <p:cNvPr id="20" name="直線單箭頭接點 19"/>
          <p:cNvCxnSpPr>
            <a:stCxn id="13" idx="0"/>
            <a:endCxn id="9" idx="2"/>
          </p:cNvCxnSpPr>
          <p:nvPr/>
        </p:nvCxnSpPr>
        <p:spPr>
          <a:xfrm flipV="1">
            <a:off x="2011248" y="2819400"/>
            <a:ext cx="328268" cy="533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800600" y="4038600"/>
            <a:ext cx="2819400" cy="400110"/>
          </a:xfrm>
          <a:prstGeom prst="rect">
            <a:avLst/>
          </a:prstGeom>
        </p:spPr>
        <p:txBody>
          <a:bodyPr wrap="square">
            <a:spAutoFit/>
          </a:bodyPr>
          <a:lstStyle/>
          <a:p>
            <a:pPr algn="ctr"/>
            <a:r>
              <a:rPr lang="en-US" altLang="zh-TW" sz="2000" b="1" dirty="0" smtClean="0">
                <a:solidFill>
                  <a:srgbClr val="0070C0"/>
                </a:solidFill>
              </a:rPr>
              <a:t>Ocean Dynamics</a:t>
            </a:r>
            <a:endParaRPr lang="zh-TW" altLang="en-US" sz="2000" b="1" dirty="0">
              <a:solidFill>
                <a:srgbClr val="0070C0"/>
              </a:solidFill>
            </a:endParaRPr>
          </a:p>
        </p:txBody>
      </p:sp>
      <p:sp>
        <p:nvSpPr>
          <p:cNvPr id="22" name="文字方塊 21"/>
          <p:cNvSpPr txBox="1"/>
          <p:nvPr/>
        </p:nvSpPr>
        <p:spPr>
          <a:xfrm>
            <a:off x="4529434" y="1487269"/>
            <a:ext cx="3547766" cy="584775"/>
          </a:xfrm>
          <a:prstGeom prst="rect">
            <a:avLst/>
          </a:prstGeom>
          <a:noFill/>
        </p:spPr>
        <p:txBody>
          <a:bodyPr wrap="none" rtlCol="0">
            <a:spAutoFit/>
          </a:bodyPr>
          <a:lstStyle/>
          <a:p>
            <a:r>
              <a:rPr lang="en-US" altLang="zh-TW" sz="1600" b="1" dirty="0" smtClean="0">
                <a:solidFill>
                  <a:srgbClr val="FF0000"/>
                </a:solidFill>
              </a:rPr>
              <a:t>Tropical-</a:t>
            </a:r>
            <a:r>
              <a:rPr lang="en-US" altLang="zh-TW" sz="1600" b="1" dirty="0" err="1" smtClean="0">
                <a:solidFill>
                  <a:srgbClr val="FF0000"/>
                </a:solidFill>
              </a:rPr>
              <a:t>extratropical</a:t>
            </a:r>
            <a:r>
              <a:rPr lang="en-US" altLang="zh-TW" sz="1600" b="1" dirty="0" smtClean="0">
                <a:solidFill>
                  <a:srgbClr val="FF0000"/>
                </a:solidFill>
              </a:rPr>
              <a:t> Interact.</a:t>
            </a:r>
            <a:br>
              <a:rPr lang="en-US" altLang="zh-TW" sz="1600" b="1" dirty="0" smtClean="0">
                <a:solidFill>
                  <a:srgbClr val="FF0000"/>
                </a:solidFill>
              </a:rPr>
            </a:br>
            <a:r>
              <a:rPr lang="en-US" altLang="zh-TW" sz="1600" b="1" dirty="0" smtClean="0">
                <a:solidFill>
                  <a:srgbClr val="FF0000"/>
                </a:solidFill>
              </a:rPr>
              <a:t> (ATM-OCN)</a:t>
            </a:r>
            <a:endParaRPr lang="zh-TW" altLang="en-US" sz="1600" b="1" dirty="0">
              <a:solidFill>
                <a:srgbClr val="FF0000"/>
              </a:solidFill>
            </a:endParaRPr>
          </a:p>
        </p:txBody>
      </p:sp>
      <p:cxnSp>
        <p:nvCxnSpPr>
          <p:cNvPr id="23" name="直線單箭頭接點 22"/>
          <p:cNvCxnSpPr>
            <a:stCxn id="19" idx="3"/>
            <a:endCxn id="13" idx="1"/>
          </p:cNvCxnSpPr>
          <p:nvPr/>
        </p:nvCxnSpPr>
        <p:spPr>
          <a:xfrm flipV="1">
            <a:off x="537327" y="3814465"/>
            <a:ext cx="132368" cy="137831"/>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41" name="弧形 40"/>
          <p:cNvSpPr/>
          <p:nvPr/>
        </p:nvSpPr>
        <p:spPr>
          <a:xfrm>
            <a:off x="2971800" y="978186"/>
            <a:ext cx="2985864" cy="2542029"/>
          </a:xfrm>
          <a:prstGeom prst="arc">
            <a:avLst>
              <a:gd name="adj1" fmla="val 18912662"/>
              <a:gd name="adj2" fmla="val 4232414"/>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 name="弧形 1"/>
          <p:cNvSpPr/>
          <p:nvPr/>
        </p:nvSpPr>
        <p:spPr>
          <a:xfrm>
            <a:off x="1981200" y="2362200"/>
            <a:ext cx="5661484" cy="3395246"/>
          </a:xfrm>
          <a:prstGeom prst="arc">
            <a:avLst>
              <a:gd name="adj1" fmla="val 21479491"/>
              <a:gd name="adj2" fmla="val 10420377"/>
            </a:avLst>
          </a:prstGeom>
          <a:ln w="38100">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 name="向右箭號 2"/>
          <p:cNvSpPr/>
          <p:nvPr/>
        </p:nvSpPr>
        <p:spPr>
          <a:xfrm>
            <a:off x="2899210" y="6144768"/>
            <a:ext cx="2787228"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5638800" y="6107668"/>
            <a:ext cx="1308371" cy="369332"/>
          </a:xfrm>
          <a:prstGeom prst="rect">
            <a:avLst/>
          </a:prstGeom>
          <a:noFill/>
        </p:spPr>
        <p:txBody>
          <a:bodyPr wrap="none" rtlCol="0">
            <a:spAutoFit/>
          </a:bodyPr>
          <a:lstStyle/>
          <a:p>
            <a:r>
              <a:rPr lang="en-US" altLang="zh-TW" dirty="0" smtClean="0">
                <a:solidFill>
                  <a:srgbClr val="CC3300"/>
                </a:solidFill>
              </a:rPr>
              <a:t>ACW/ACC</a:t>
            </a:r>
            <a:endParaRPr lang="zh-TW" altLang="en-US" dirty="0">
              <a:solidFill>
                <a:srgbClr val="CC3300"/>
              </a:solidFill>
            </a:endParaRPr>
          </a:p>
        </p:txBody>
      </p:sp>
    </p:spTree>
    <p:extLst>
      <p:ext uri="{BB962C8B-B14F-4D97-AF65-F5344CB8AC3E}">
        <p14:creationId xmlns:p14="http://schemas.microsoft.com/office/powerpoint/2010/main" xmlns="" val="263482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5" grpId="0"/>
      <p:bldP spid="16" grpId="0"/>
      <p:bldP spid="17" grpId="0"/>
      <p:bldP spid="18" grpId="0"/>
      <p:bldP spid="21" grpId="0"/>
      <p:bldP spid="41" grpId="0" animBg="1"/>
      <p:bldP spid="2" grpId="0" animBg="1"/>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9200" y="0"/>
            <a:ext cx="6629400" cy="609600"/>
          </a:xfrm>
        </p:spPr>
        <p:txBody>
          <a:bodyPr>
            <a:normAutofit/>
          </a:bodyPr>
          <a:lstStyle/>
          <a:p>
            <a:r>
              <a:rPr lang="en-US" altLang="zh-TW" dirty="0" smtClean="0"/>
              <a:t>Possible interaction with ACC/ACW</a:t>
            </a:r>
            <a:endParaRPr lang="zh-TW" altLang="en-US" dirty="0"/>
          </a:p>
        </p:txBody>
      </p:sp>
      <p:pic>
        <p:nvPicPr>
          <p:cNvPr id="4" name="圖片 3"/>
          <p:cNvPicPr/>
          <p:nvPr/>
        </p:nvPicPr>
        <p:blipFill>
          <a:blip r:embed="rId3" cstate="print"/>
          <a:srcRect/>
          <a:stretch>
            <a:fillRect/>
          </a:stretch>
        </p:blipFill>
        <p:spPr bwMode="auto">
          <a:xfrm>
            <a:off x="1456055" y="762000"/>
            <a:ext cx="5249545" cy="3048000"/>
          </a:xfrm>
          <a:prstGeom prst="rect">
            <a:avLst/>
          </a:prstGeom>
          <a:noFill/>
          <a:ln w="9525">
            <a:noFill/>
            <a:miter lim="800000"/>
            <a:headEnd/>
            <a:tailEnd/>
          </a:ln>
        </p:spPr>
      </p:pic>
      <p:pic>
        <p:nvPicPr>
          <p:cNvPr id="5" name="圖片 4"/>
          <p:cNvPicPr/>
          <p:nvPr/>
        </p:nvPicPr>
        <p:blipFill>
          <a:blip r:embed="rId4" cstate="print"/>
          <a:srcRect/>
          <a:stretch>
            <a:fillRect/>
          </a:stretch>
        </p:blipFill>
        <p:spPr bwMode="auto">
          <a:xfrm>
            <a:off x="1447800" y="3843561"/>
            <a:ext cx="5248906" cy="3014439"/>
          </a:xfrm>
          <a:prstGeom prst="rect">
            <a:avLst/>
          </a:prstGeom>
          <a:noFill/>
          <a:ln w="9525">
            <a:noFill/>
            <a:miter lim="800000"/>
            <a:headEnd/>
            <a:tailEnd/>
          </a:ln>
        </p:spPr>
      </p:pic>
      <p:sp>
        <p:nvSpPr>
          <p:cNvPr id="6" name="矩形 5"/>
          <p:cNvSpPr/>
          <p:nvPr/>
        </p:nvSpPr>
        <p:spPr>
          <a:xfrm>
            <a:off x="6477000" y="6364579"/>
            <a:ext cx="2743200" cy="369332"/>
          </a:xfrm>
          <a:prstGeom prst="rect">
            <a:avLst/>
          </a:prstGeom>
        </p:spPr>
        <p:txBody>
          <a:bodyPr wrap="square">
            <a:spAutoFit/>
          </a:bodyPr>
          <a:lstStyle/>
          <a:p>
            <a:r>
              <a:rPr lang="en-US" altLang="zh-TW" dirty="0" smtClean="0"/>
              <a:t>(</a:t>
            </a:r>
            <a:r>
              <a:rPr lang="en-US" altLang="zh-TW" dirty="0"/>
              <a:t>White and </a:t>
            </a:r>
            <a:r>
              <a:rPr lang="en-US" altLang="zh-TW" dirty="0" err="1"/>
              <a:t>Annis</a:t>
            </a:r>
            <a:r>
              <a:rPr lang="en-US" altLang="zh-TW" dirty="0"/>
              <a:t>, 2004</a:t>
            </a:r>
            <a:r>
              <a:rPr lang="en-US" altLang="zh-TW" dirty="0" smtClean="0"/>
              <a:t>)</a:t>
            </a:r>
            <a:endParaRPr lang="zh-TW" altLang="zh-TW" dirty="0"/>
          </a:p>
        </p:txBody>
      </p:sp>
    </p:spTree>
    <p:extLst>
      <p:ext uri="{BB962C8B-B14F-4D97-AF65-F5344CB8AC3E}">
        <p14:creationId xmlns:p14="http://schemas.microsoft.com/office/powerpoint/2010/main" xmlns="" val="14964746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563562"/>
          </a:xfrm>
        </p:spPr>
        <p:txBody>
          <a:bodyPr/>
          <a:lstStyle/>
          <a:p>
            <a:r>
              <a:rPr lang="en-US" altLang="zh-TW" dirty="0" smtClean="0"/>
              <a:t>Future Work:</a:t>
            </a:r>
            <a:endParaRPr lang="zh-TW" altLang="en-US" dirty="0"/>
          </a:p>
        </p:txBody>
      </p:sp>
      <p:sp>
        <p:nvSpPr>
          <p:cNvPr id="3" name="內容版面配置區 2"/>
          <p:cNvSpPr>
            <a:spLocks noGrp="1"/>
          </p:cNvSpPr>
          <p:nvPr>
            <p:ph sz="quarter" idx="1"/>
          </p:nvPr>
        </p:nvSpPr>
        <p:spPr>
          <a:xfrm>
            <a:off x="457200" y="838200"/>
            <a:ext cx="8382000" cy="5486400"/>
          </a:xfrm>
        </p:spPr>
        <p:txBody>
          <a:bodyPr>
            <a:normAutofit/>
          </a:bodyPr>
          <a:lstStyle/>
          <a:p>
            <a:r>
              <a:rPr lang="en-US" altLang="zh-TW" dirty="0" smtClean="0"/>
              <a:t>Detailed dynamical processes in the Western Pacific</a:t>
            </a:r>
          </a:p>
          <a:p>
            <a:r>
              <a:rPr lang="en-US" altLang="zh-TW" dirty="0" smtClean="0"/>
              <a:t>Southern Ocean tropical-</a:t>
            </a:r>
            <a:r>
              <a:rPr lang="en-US" altLang="zh-TW" dirty="0" err="1" smtClean="0"/>
              <a:t>extratropical</a:t>
            </a:r>
            <a:r>
              <a:rPr lang="en-US" altLang="zh-TW" dirty="0" smtClean="0"/>
              <a:t> </a:t>
            </a:r>
            <a:r>
              <a:rPr lang="en-US" altLang="zh-TW" dirty="0" err="1" smtClean="0"/>
              <a:t>teleconnection</a:t>
            </a:r>
            <a:endParaRPr lang="en-US" altLang="zh-TW" dirty="0" smtClean="0"/>
          </a:p>
          <a:p>
            <a:r>
              <a:rPr lang="en-US" altLang="zh-TW" dirty="0" smtClean="0"/>
              <a:t>Equatorial ocean dynamics: effects of EUC (ocean tunnel)</a:t>
            </a:r>
          </a:p>
          <a:p>
            <a:r>
              <a:rPr lang="en-US" altLang="zh-TW" dirty="0" smtClean="0"/>
              <a:t>Impacts (or links) of EAWM on the NPCV through the </a:t>
            </a:r>
            <a:r>
              <a:rPr lang="en-US" altLang="zh-TW" dirty="0"/>
              <a:t>tropical-</a:t>
            </a:r>
            <a:r>
              <a:rPr lang="en-US" altLang="zh-TW" dirty="0" err="1"/>
              <a:t>extratropical</a:t>
            </a:r>
            <a:r>
              <a:rPr lang="en-US" altLang="zh-TW" dirty="0"/>
              <a:t> </a:t>
            </a:r>
            <a:r>
              <a:rPr lang="en-US" altLang="zh-TW" dirty="0" err="1"/>
              <a:t>teleconnection</a:t>
            </a:r>
            <a:endParaRPr lang="en-US" altLang="zh-TW" dirty="0"/>
          </a:p>
          <a:p>
            <a:r>
              <a:rPr lang="en-US" altLang="zh-TW" dirty="0" smtClean="0"/>
              <a:t>Future shifting of NPCV and the role of Indo-Pacific warm pool. </a:t>
            </a:r>
          </a:p>
        </p:txBody>
      </p:sp>
    </p:spTree>
    <p:extLst>
      <p:ext uri="{BB962C8B-B14F-4D97-AF65-F5344CB8AC3E}">
        <p14:creationId xmlns:p14="http://schemas.microsoft.com/office/powerpoint/2010/main" xmlns="" val="1526673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idx="4294967295"/>
          </p:nvPr>
        </p:nvSpPr>
        <p:spPr>
          <a:xfrm>
            <a:off x="107950" y="274638"/>
            <a:ext cx="8229600" cy="1143000"/>
          </a:xfrm>
        </p:spPr>
        <p:txBody>
          <a:bodyPr/>
          <a:lstStyle/>
          <a:p>
            <a:pPr eaLnBrk="1" hangingPunct="1"/>
            <a:r>
              <a:rPr lang="en-US" altLang="zh-TW" smtClean="0">
                <a:latin typeface="Comic Sans MS" pitchFamily="66" charset="0"/>
              </a:rPr>
              <a:t>Possible Source of the KT</a:t>
            </a:r>
          </a:p>
        </p:txBody>
      </p:sp>
      <p:sp>
        <p:nvSpPr>
          <p:cNvPr id="235523" name="Rectangle 3"/>
          <p:cNvSpPr>
            <a:spLocks noGrp="1" noChangeArrowheads="1"/>
          </p:cNvSpPr>
          <p:nvPr>
            <p:ph type="body" idx="4294967295"/>
          </p:nvPr>
        </p:nvSpPr>
        <p:spPr/>
        <p:txBody>
          <a:bodyPr/>
          <a:lstStyle/>
          <a:p>
            <a:pPr eaLnBrk="1" hangingPunct="1"/>
            <a:endParaRPr lang="zh-TW" altLang="zh-TW" smtClean="0"/>
          </a:p>
        </p:txBody>
      </p:sp>
      <p:pic>
        <p:nvPicPr>
          <p:cNvPr id="2355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49387"/>
            <a:ext cx="9144000" cy="548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5" name="Text Box 5"/>
          <p:cNvSpPr txBox="1">
            <a:spLocks noChangeArrowheads="1"/>
          </p:cNvSpPr>
          <p:nvPr/>
        </p:nvSpPr>
        <p:spPr bwMode="auto">
          <a:xfrm>
            <a:off x="5940425" y="6561137"/>
            <a:ext cx="31686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solidFill>
                  <a:srgbClr val="0000FF"/>
                </a:solidFill>
                <a:latin typeface="Times New Roman" pitchFamily="18" charset="0"/>
              </a:rPr>
              <a:t>[</a:t>
            </a:r>
            <a:r>
              <a:rPr lang="en-US" altLang="zh-TW" dirty="0" err="1">
                <a:solidFill>
                  <a:srgbClr val="0000FF"/>
                </a:solidFill>
                <a:latin typeface="Times New Roman" pitchFamily="18" charset="0"/>
              </a:rPr>
              <a:t>Vianna</a:t>
            </a:r>
            <a:r>
              <a:rPr lang="en-US" altLang="zh-TW" dirty="0">
                <a:solidFill>
                  <a:srgbClr val="0000FF"/>
                </a:solidFill>
                <a:latin typeface="Times New Roman" pitchFamily="18" charset="0"/>
              </a:rPr>
              <a:t> and </a:t>
            </a:r>
            <a:r>
              <a:rPr lang="en-US" altLang="zh-TW" dirty="0" err="1">
                <a:solidFill>
                  <a:srgbClr val="0000FF"/>
                </a:solidFill>
                <a:latin typeface="Times New Roman" pitchFamily="18" charset="0"/>
              </a:rPr>
              <a:t>Menezes</a:t>
            </a:r>
            <a:r>
              <a:rPr lang="en-US" altLang="zh-TW" dirty="0">
                <a:solidFill>
                  <a:srgbClr val="0000FF"/>
                </a:solidFill>
                <a:latin typeface="Times New Roman" pitchFamily="18" charset="0"/>
              </a:rPr>
              <a:t>, 2010, JGR]</a:t>
            </a:r>
          </a:p>
        </p:txBody>
      </p:sp>
      <p:grpSp>
        <p:nvGrpSpPr>
          <p:cNvPr id="2" name="Group 9"/>
          <p:cNvGrpSpPr>
            <a:grpSpLocks/>
          </p:cNvGrpSpPr>
          <p:nvPr/>
        </p:nvGrpSpPr>
        <p:grpSpPr bwMode="auto">
          <a:xfrm>
            <a:off x="1763713" y="2924175"/>
            <a:ext cx="5940425" cy="1044575"/>
            <a:chOff x="1111" y="1933"/>
            <a:chExt cx="2699" cy="862"/>
          </a:xfrm>
        </p:grpSpPr>
        <p:sp>
          <p:nvSpPr>
            <p:cNvPr id="235527" name="Rectangle 10"/>
            <p:cNvSpPr>
              <a:spLocks noChangeArrowheads="1"/>
            </p:cNvSpPr>
            <p:nvPr/>
          </p:nvSpPr>
          <p:spPr bwMode="auto">
            <a:xfrm>
              <a:off x="1111" y="1933"/>
              <a:ext cx="2699" cy="862"/>
            </a:xfrm>
            <a:prstGeom prst="rect">
              <a:avLst/>
            </a:prstGeom>
            <a:noFill/>
            <a:ln w="3810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235528" name="Text Box 5"/>
            <p:cNvSpPr txBox="1">
              <a:spLocks noChangeArrowheads="1"/>
            </p:cNvSpPr>
            <p:nvPr/>
          </p:nvSpPr>
          <p:spPr bwMode="auto">
            <a:xfrm>
              <a:off x="3039" y="1933"/>
              <a:ext cx="771" cy="22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chemeClr val="bg1"/>
                  </a:solidFill>
                  <a:latin typeface="Times New Roman" pitchFamily="18" charset="0"/>
                </a:rPr>
                <a:t>Subtropical</a:t>
              </a:r>
            </a:p>
          </p:txBody>
        </p:sp>
      </p:grpSp>
      <p:grpSp>
        <p:nvGrpSpPr>
          <p:cNvPr id="3" name="Group 12"/>
          <p:cNvGrpSpPr>
            <a:grpSpLocks/>
          </p:cNvGrpSpPr>
          <p:nvPr/>
        </p:nvGrpSpPr>
        <p:grpSpPr bwMode="auto">
          <a:xfrm>
            <a:off x="1763713" y="3968750"/>
            <a:ext cx="6445250" cy="1260475"/>
            <a:chOff x="1587" y="2795"/>
            <a:chExt cx="2699" cy="499"/>
          </a:xfrm>
        </p:grpSpPr>
        <p:sp>
          <p:nvSpPr>
            <p:cNvPr id="235530" name="Rectangle 13"/>
            <p:cNvSpPr>
              <a:spLocks noChangeArrowheads="1"/>
            </p:cNvSpPr>
            <p:nvPr/>
          </p:nvSpPr>
          <p:spPr bwMode="auto">
            <a:xfrm>
              <a:off x="1587" y="2795"/>
              <a:ext cx="2699" cy="499"/>
            </a:xfrm>
            <a:prstGeom prst="rect">
              <a:avLst/>
            </a:prstGeom>
            <a:noFill/>
            <a:ln w="38100">
              <a:solidFill>
                <a:srgbClr val="80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235531" name="Text Box 5"/>
            <p:cNvSpPr txBox="1">
              <a:spLocks noChangeArrowheads="1"/>
            </p:cNvSpPr>
            <p:nvPr/>
          </p:nvSpPr>
          <p:spPr bwMode="auto">
            <a:xfrm>
              <a:off x="3742" y="3113"/>
              <a:ext cx="544" cy="109"/>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chemeClr val="bg1"/>
                  </a:solidFill>
                  <a:latin typeface="Times New Roman" pitchFamily="18" charset="0"/>
                </a:rPr>
                <a:t>Tropical</a:t>
              </a:r>
            </a:p>
          </p:txBody>
        </p:sp>
      </p:grpSp>
      <p:sp>
        <p:nvSpPr>
          <p:cNvPr id="904207" name="Text Box 5"/>
          <p:cNvSpPr txBox="1">
            <a:spLocks noChangeArrowheads="1"/>
          </p:cNvSpPr>
          <p:nvPr/>
        </p:nvSpPr>
        <p:spPr bwMode="auto">
          <a:xfrm>
            <a:off x="4679950" y="4724400"/>
            <a:ext cx="684213" cy="27463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chemeClr val="bg1"/>
                </a:solidFill>
                <a:latin typeface="Times New Roman" pitchFamily="18" charset="0"/>
              </a:rPr>
              <a:t>ENSO</a:t>
            </a:r>
          </a:p>
        </p:txBody>
      </p:sp>
      <p:sp>
        <p:nvSpPr>
          <p:cNvPr id="904208" name="Text Box 5"/>
          <p:cNvSpPr txBox="1">
            <a:spLocks noChangeArrowheads="1"/>
          </p:cNvSpPr>
          <p:nvPr/>
        </p:nvSpPr>
        <p:spPr bwMode="auto">
          <a:xfrm>
            <a:off x="2376488" y="3176588"/>
            <a:ext cx="2124075" cy="27463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chemeClr val="bg1"/>
                </a:solidFill>
                <a:latin typeface="Times New Roman" pitchFamily="18" charset="0"/>
              </a:rPr>
              <a:t>West Pacific pattern</a:t>
            </a:r>
          </a:p>
        </p:txBody>
      </p:sp>
      <p:grpSp>
        <p:nvGrpSpPr>
          <p:cNvPr id="4" name="Group 21"/>
          <p:cNvGrpSpPr>
            <a:grpSpLocks/>
          </p:cNvGrpSpPr>
          <p:nvPr/>
        </p:nvGrpSpPr>
        <p:grpSpPr bwMode="auto">
          <a:xfrm>
            <a:off x="1800225" y="3681413"/>
            <a:ext cx="1800225" cy="468312"/>
            <a:chOff x="1134" y="2319"/>
            <a:chExt cx="1134" cy="295"/>
          </a:xfrm>
        </p:grpSpPr>
        <p:sp>
          <p:nvSpPr>
            <p:cNvPr id="235535" name="Rectangle 18"/>
            <p:cNvSpPr>
              <a:spLocks noChangeArrowheads="1"/>
            </p:cNvSpPr>
            <p:nvPr/>
          </p:nvSpPr>
          <p:spPr bwMode="auto">
            <a:xfrm>
              <a:off x="1134" y="2319"/>
              <a:ext cx="1134" cy="295"/>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TW" altLang="en-US"/>
            </a:p>
          </p:txBody>
        </p:sp>
        <p:sp>
          <p:nvSpPr>
            <p:cNvPr id="235536" name="Text Box 5"/>
            <p:cNvSpPr txBox="1">
              <a:spLocks noChangeArrowheads="1"/>
            </p:cNvSpPr>
            <p:nvPr/>
          </p:nvSpPr>
          <p:spPr bwMode="auto">
            <a:xfrm>
              <a:off x="1860" y="2319"/>
              <a:ext cx="408" cy="17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chemeClr val="bg1"/>
                  </a:solidFill>
                  <a:latin typeface="Times New Roman" pitchFamily="18" charset="0"/>
                </a:rPr>
                <a:t>STCC</a:t>
              </a:r>
            </a:p>
          </p:txBody>
        </p:sp>
      </p:grpSp>
      <p:grpSp>
        <p:nvGrpSpPr>
          <p:cNvPr id="5" name="Group 26"/>
          <p:cNvGrpSpPr>
            <a:grpSpLocks/>
          </p:cNvGrpSpPr>
          <p:nvPr/>
        </p:nvGrpSpPr>
        <p:grpSpPr bwMode="auto">
          <a:xfrm>
            <a:off x="2016125" y="4127500"/>
            <a:ext cx="4427538" cy="525463"/>
            <a:chOff x="1270" y="2614"/>
            <a:chExt cx="2789" cy="331"/>
          </a:xfrm>
        </p:grpSpPr>
        <p:sp>
          <p:nvSpPr>
            <p:cNvPr id="235538" name="Text Box 5"/>
            <p:cNvSpPr txBox="1">
              <a:spLocks noChangeArrowheads="1"/>
            </p:cNvSpPr>
            <p:nvPr/>
          </p:nvSpPr>
          <p:spPr bwMode="auto">
            <a:xfrm>
              <a:off x="1837" y="2772"/>
              <a:ext cx="340" cy="17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chemeClr val="bg1"/>
                  </a:solidFill>
                  <a:latin typeface="Times New Roman" pitchFamily="18" charset="0"/>
                </a:rPr>
                <a:t>NEC</a:t>
              </a:r>
            </a:p>
          </p:txBody>
        </p:sp>
        <p:sp>
          <p:nvSpPr>
            <p:cNvPr id="235539" name="AutoShape 22"/>
            <p:cNvSpPr>
              <a:spLocks noChangeArrowheads="1"/>
            </p:cNvSpPr>
            <p:nvPr/>
          </p:nvSpPr>
          <p:spPr bwMode="auto">
            <a:xfrm>
              <a:off x="1270" y="2614"/>
              <a:ext cx="2789" cy="249"/>
            </a:xfrm>
            <a:prstGeom prst="leftArrow">
              <a:avLst>
                <a:gd name="adj1" fmla="val 28176"/>
                <a:gd name="adj2" fmla="val 228216"/>
              </a:avLst>
            </a:prstGeom>
            <a:solidFill>
              <a:srgbClr val="FF0000"/>
            </a:solidFill>
            <a:ln w="9525">
              <a:solidFill>
                <a:schemeClr val="tx1"/>
              </a:solidFill>
              <a:miter lim="800000"/>
              <a:headEnd/>
              <a:tailEnd/>
            </a:ln>
          </p:spPr>
          <p:txBody>
            <a:bodyPr wrap="none" anchor="ctr"/>
            <a:lstStyle/>
            <a:p>
              <a:endParaRPr lang="zh-TW" altLang="en-US"/>
            </a:p>
          </p:txBody>
        </p:sp>
      </p:grpSp>
    </p:spTree>
    <p:extLst>
      <p:ext uri="{BB962C8B-B14F-4D97-AF65-F5344CB8AC3E}">
        <p14:creationId xmlns:p14="http://schemas.microsoft.com/office/powerpoint/2010/main" xmlns="" val="30497317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childTnLst>
                          </p:cTn>
                        </p:par>
                        <p:par>
                          <p:cTn id="20" fill="hold" nodeType="afterGroup">
                            <p:stCondLst>
                              <p:cond delay="500"/>
                            </p:stCondLst>
                            <p:childTnLst>
                              <p:par>
                                <p:cTn id="21" presetID="4"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ox(in)">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04207"/>
                                        </p:tgtEl>
                                        <p:attrNameLst>
                                          <p:attrName>style.visibility</p:attrName>
                                        </p:attrNameLst>
                                      </p:cBhvr>
                                      <p:to>
                                        <p:strVal val="visible"/>
                                      </p:to>
                                    </p:set>
                                    <p:animEffect transition="in" filter="box(in)">
                                      <p:cBhvr>
                                        <p:cTn id="28" dur="500"/>
                                        <p:tgtEl>
                                          <p:spTgt spid="904207"/>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904208"/>
                                        </p:tgtEl>
                                        <p:attrNameLst>
                                          <p:attrName>style.visibility</p:attrName>
                                        </p:attrNameLst>
                                      </p:cBhvr>
                                      <p:to>
                                        <p:strVal val="visible"/>
                                      </p:to>
                                    </p:set>
                                    <p:animEffect transition="in" filter="box(in)">
                                      <p:cBhvr>
                                        <p:cTn id="31" dur="500"/>
                                        <p:tgtEl>
                                          <p:spTgt spid="904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7" grpId="0" animBg="1"/>
      <p:bldP spid="90420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idx="4294967295"/>
          </p:nvPr>
        </p:nvSpPr>
        <p:spPr>
          <a:xfrm>
            <a:off x="195263" y="282575"/>
            <a:ext cx="5456237" cy="914400"/>
          </a:xfrm>
        </p:spPr>
        <p:txBody>
          <a:bodyPr/>
          <a:lstStyle/>
          <a:p>
            <a:pPr eaLnBrk="1" hangingPunct="1"/>
            <a:r>
              <a:rPr lang="en-US" altLang="zh-TW" sz="3200" smtClean="0">
                <a:latin typeface="Comic Sans MS" pitchFamily="66" charset="0"/>
              </a:rPr>
              <a:t>Different KT Phases</a:t>
            </a:r>
          </a:p>
        </p:txBody>
      </p:sp>
      <p:pic>
        <p:nvPicPr>
          <p:cNvPr id="237571"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51500" y="0"/>
            <a:ext cx="3492500" cy="173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2" name="Rectangle 10"/>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sp>
        <p:nvSpPr>
          <p:cNvPr id="237573" name="Rectangle 12"/>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zh-TW" altLang="en-US"/>
          </a:p>
        </p:txBody>
      </p:sp>
      <p:pic>
        <p:nvPicPr>
          <p:cNvPr id="237574" name="Picture 1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1122363"/>
            <a:ext cx="5795963" cy="573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37575" name="Object 9"/>
          <p:cNvGraphicFramePr>
            <a:graphicFrameLocks noChangeAspect="1"/>
          </p:cNvGraphicFramePr>
          <p:nvPr/>
        </p:nvGraphicFramePr>
        <p:xfrm>
          <a:off x="5651500" y="1693863"/>
          <a:ext cx="1911350" cy="511175"/>
        </p:xfrm>
        <a:graphic>
          <a:graphicData uri="http://schemas.openxmlformats.org/presentationml/2006/ole">
            <p:oleObj spid="_x0000_s2062" name="Equation" r:id="rId6" imgW="965200" imgH="254000" progId="">
              <p:embed/>
            </p:oleObj>
          </a:graphicData>
        </a:graphic>
      </p:graphicFrame>
      <p:graphicFrame>
        <p:nvGraphicFramePr>
          <p:cNvPr id="237576" name="Object 11"/>
          <p:cNvGraphicFramePr>
            <a:graphicFrameLocks noChangeAspect="1"/>
          </p:cNvGraphicFramePr>
          <p:nvPr/>
        </p:nvGraphicFramePr>
        <p:xfrm>
          <a:off x="5667375" y="6049963"/>
          <a:ext cx="1892300" cy="511175"/>
        </p:xfrm>
        <a:graphic>
          <a:graphicData uri="http://schemas.openxmlformats.org/presentationml/2006/ole">
            <p:oleObj spid="_x0000_s2063" name="Equation" r:id="rId7" imgW="952087" imgH="253890" progId="">
              <p:embed/>
            </p:oleObj>
          </a:graphicData>
        </a:graphic>
      </p:graphicFrame>
      <p:grpSp>
        <p:nvGrpSpPr>
          <p:cNvPr id="2" name="Group 24"/>
          <p:cNvGrpSpPr>
            <a:grpSpLocks/>
          </p:cNvGrpSpPr>
          <p:nvPr/>
        </p:nvGrpSpPr>
        <p:grpSpPr bwMode="auto">
          <a:xfrm>
            <a:off x="5040313" y="2133600"/>
            <a:ext cx="1258887" cy="3743325"/>
            <a:chOff x="3175" y="1344"/>
            <a:chExt cx="793" cy="2358"/>
          </a:xfrm>
        </p:grpSpPr>
        <p:sp>
          <p:nvSpPr>
            <p:cNvPr id="237578" name="AutoShape 14"/>
            <p:cNvSpPr>
              <a:spLocks noChangeArrowheads="1"/>
            </p:cNvSpPr>
            <p:nvPr/>
          </p:nvSpPr>
          <p:spPr bwMode="auto">
            <a:xfrm>
              <a:off x="3288" y="1344"/>
              <a:ext cx="680" cy="295"/>
            </a:xfrm>
            <a:prstGeom prst="leftArrow">
              <a:avLst>
                <a:gd name="adj1" fmla="val 50000"/>
                <a:gd name="adj2" fmla="val 57627"/>
              </a:avLst>
            </a:prstGeom>
            <a:solidFill>
              <a:schemeClr val="accent1"/>
            </a:solidFill>
            <a:ln w="9525">
              <a:solidFill>
                <a:schemeClr val="tx1"/>
              </a:solidFill>
              <a:miter lim="800000"/>
              <a:headEnd/>
              <a:tailEnd/>
            </a:ln>
          </p:spPr>
          <p:txBody>
            <a:bodyPr wrap="none" anchor="ctr"/>
            <a:lstStyle/>
            <a:p>
              <a:endParaRPr lang="zh-TW" altLang="en-US"/>
            </a:p>
          </p:txBody>
        </p:sp>
        <p:sp>
          <p:nvSpPr>
            <p:cNvPr id="237579" name="AutoShape 15"/>
            <p:cNvSpPr>
              <a:spLocks noChangeArrowheads="1"/>
            </p:cNvSpPr>
            <p:nvPr/>
          </p:nvSpPr>
          <p:spPr bwMode="auto">
            <a:xfrm>
              <a:off x="3175" y="3520"/>
              <a:ext cx="771" cy="182"/>
            </a:xfrm>
            <a:prstGeom prst="leftArrow">
              <a:avLst>
                <a:gd name="adj1" fmla="val 50000"/>
                <a:gd name="adj2" fmla="val 105907"/>
              </a:avLst>
            </a:prstGeom>
            <a:solidFill>
              <a:schemeClr val="accent1"/>
            </a:solidFill>
            <a:ln w="9525">
              <a:solidFill>
                <a:schemeClr val="tx1"/>
              </a:solidFill>
              <a:miter lim="800000"/>
              <a:headEnd/>
              <a:tailEnd/>
            </a:ln>
          </p:spPr>
          <p:txBody>
            <a:bodyPr wrap="none" anchor="ctr"/>
            <a:lstStyle/>
            <a:p>
              <a:endParaRPr lang="zh-TW" altLang="en-US"/>
            </a:p>
          </p:txBody>
        </p:sp>
        <p:sp>
          <p:nvSpPr>
            <p:cNvPr id="237580" name="AutoShape 16"/>
            <p:cNvSpPr>
              <a:spLocks noChangeArrowheads="1"/>
            </p:cNvSpPr>
            <p:nvPr/>
          </p:nvSpPr>
          <p:spPr bwMode="auto">
            <a:xfrm>
              <a:off x="3266" y="3203"/>
              <a:ext cx="680" cy="91"/>
            </a:xfrm>
            <a:prstGeom prst="leftArrow">
              <a:avLst>
                <a:gd name="adj1" fmla="val 50000"/>
                <a:gd name="adj2" fmla="val 186813"/>
              </a:avLst>
            </a:prstGeom>
            <a:solidFill>
              <a:schemeClr val="accent1"/>
            </a:solidFill>
            <a:ln w="9525">
              <a:solidFill>
                <a:schemeClr val="tx1"/>
              </a:solidFill>
              <a:miter lim="800000"/>
              <a:headEnd/>
              <a:tailEnd/>
            </a:ln>
          </p:spPr>
          <p:txBody>
            <a:bodyPr wrap="none" anchor="ctr"/>
            <a:lstStyle/>
            <a:p>
              <a:endParaRPr lang="zh-TW" altLang="en-US"/>
            </a:p>
          </p:txBody>
        </p:sp>
      </p:grpSp>
      <p:grpSp>
        <p:nvGrpSpPr>
          <p:cNvPr id="3" name="Group 22"/>
          <p:cNvGrpSpPr>
            <a:grpSpLocks/>
          </p:cNvGrpSpPr>
          <p:nvPr/>
        </p:nvGrpSpPr>
        <p:grpSpPr bwMode="auto">
          <a:xfrm>
            <a:off x="1835150" y="3429000"/>
            <a:ext cx="1909763" cy="792163"/>
            <a:chOff x="1156" y="2160"/>
            <a:chExt cx="1203" cy="499"/>
          </a:xfrm>
        </p:grpSpPr>
        <p:sp>
          <p:nvSpPr>
            <p:cNvPr id="237582" name="AutoShape 17"/>
            <p:cNvSpPr>
              <a:spLocks noChangeArrowheads="1"/>
            </p:cNvSpPr>
            <p:nvPr/>
          </p:nvSpPr>
          <p:spPr bwMode="auto">
            <a:xfrm>
              <a:off x="1156" y="2160"/>
              <a:ext cx="409" cy="272"/>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zh-TW" altLang="en-US"/>
            </a:p>
          </p:txBody>
        </p:sp>
        <p:sp>
          <p:nvSpPr>
            <p:cNvPr id="237583" name="Text Box 18"/>
            <p:cNvSpPr txBox="1">
              <a:spLocks noChangeArrowheads="1"/>
            </p:cNvSpPr>
            <p:nvPr/>
          </p:nvSpPr>
          <p:spPr bwMode="auto">
            <a:xfrm>
              <a:off x="1474" y="2251"/>
              <a:ext cx="885" cy="408"/>
            </a:xfrm>
            <a:prstGeom prst="rect">
              <a:avLst/>
            </a:prstGeom>
            <a:solidFill>
              <a:schemeClr val="accent1"/>
            </a:solidFill>
            <a:ln w="38100">
              <a:solidFill>
                <a:srgbClr val="FF0000"/>
              </a:solidFill>
              <a:miter lim="800000"/>
              <a:headEnd/>
              <a:tailEnd/>
            </a:ln>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Comic Sans MS" pitchFamily="66" charset="0"/>
                </a:rPr>
                <a:t>Huge NEC transport</a:t>
              </a:r>
            </a:p>
          </p:txBody>
        </p:sp>
      </p:grpSp>
      <p:grpSp>
        <p:nvGrpSpPr>
          <p:cNvPr id="4" name="Group 23"/>
          <p:cNvGrpSpPr>
            <a:grpSpLocks/>
          </p:cNvGrpSpPr>
          <p:nvPr/>
        </p:nvGrpSpPr>
        <p:grpSpPr bwMode="auto">
          <a:xfrm>
            <a:off x="1654175" y="6210300"/>
            <a:ext cx="1658938" cy="647700"/>
            <a:chOff x="1042" y="3912"/>
            <a:chExt cx="1045" cy="408"/>
          </a:xfrm>
        </p:grpSpPr>
        <p:sp>
          <p:nvSpPr>
            <p:cNvPr id="237585" name="AutoShape 19"/>
            <p:cNvSpPr>
              <a:spLocks noChangeArrowheads="1"/>
            </p:cNvSpPr>
            <p:nvPr/>
          </p:nvSpPr>
          <p:spPr bwMode="auto">
            <a:xfrm>
              <a:off x="1042" y="4105"/>
              <a:ext cx="114" cy="187"/>
            </a:xfrm>
            <a:prstGeom prst="upArrow">
              <a:avLst>
                <a:gd name="adj1" fmla="val 50000"/>
                <a:gd name="adj2" fmla="val 41009"/>
              </a:avLst>
            </a:prstGeom>
            <a:solidFill>
              <a:schemeClr val="accent1"/>
            </a:solidFill>
            <a:ln w="9525">
              <a:solidFill>
                <a:schemeClr val="tx1"/>
              </a:solidFill>
              <a:miter lim="800000"/>
              <a:headEnd/>
              <a:tailEnd/>
            </a:ln>
          </p:spPr>
          <p:txBody>
            <a:bodyPr wrap="none" anchor="ctr"/>
            <a:lstStyle/>
            <a:p>
              <a:endParaRPr lang="zh-TW" altLang="en-US"/>
            </a:p>
          </p:txBody>
        </p:sp>
        <p:sp>
          <p:nvSpPr>
            <p:cNvPr id="237586" name="Text Box 20"/>
            <p:cNvSpPr txBox="1">
              <a:spLocks noChangeArrowheads="1"/>
            </p:cNvSpPr>
            <p:nvPr/>
          </p:nvSpPr>
          <p:spPr bwMode="auto">
            <a:xfrm>
              <a:off x="1202" y="3912"/>
              <a:ext cx="885" cy="408"/>
            </a:xfrm>
            <a:prstGeom prst="rect">
              <a:avLst/>
            </a:prstGeom>
            <a:solidFill>
              <a:schemeClr val="accent1"/>
            </a:solidFill>
            <a:ln w="38100">
              <a:solidFill>
                <a:srgbClr val="FF0000"/>
              </a:solidFill>
              <a:miter lim="800000"/>
              <a:headEnd/>
              <a:tailEnd/>
            </a:ln>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latin typeface="Comic Sans MS" pitchFamily="66" charset="0"/>
                </a:rPr>
                <a:t>Limit NEC transport</a:t>
              </a:r>
            </a:p>
          </p:txBody>
        </p:sp>
      </p:grpSp>
      <p:sp>
        <p:nvSpPr>
          <p:cNvPr id="237587" name="Text Box 25"/>
          <p:cNvSpPr txBox="1">
            <a:spLocks noChangeArrowheads="1"/>
          </p:cNvSpPr>
          <p:nvPr/>
        </p:nvSpPr>
        <p:spPr bwMode="auto">
          <a:xfrm>
            <a:off x="574675" y="1376363"/>
            <a:ext cx="612775" cy="2587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mean</a:t>
            </a:r>
          </a:p>
        </p:txBody>
      </p:sp>
      <p:sp>
        <p:nvSpPr>
          <p:cNvPr id="237588" name="Text Box 26"/>
          <p:cNvSpPr txBox="1">
            <a:spLocks noChangeArrowheads="1"/>
          </p:cNvSpPr>
          <p:nvPr/>
        </p:nvSpPr>
        <p:spPr bwMode="auto">
          <a:xfrm>
            <a:off x="574675" y="4249738"/>
            <a:ext cx="612775" cy="2587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mean</a:t>
            </a:r>
          </a:p>
        </p:txBody>
      </p:sp>
      <p:sp>
        <p:nvSpPr>
          <p:cNvPr id="237589" name="Text Box 27"/>
          <p:cNvSpPr txBox="1">
            <a:spLocks noChangeArrowheads="1"/>
          </p:cNvSpPr>
          <p:nvPr/>
        </p:nvSpPr>
        <p:spPr bwMode="auto">
          <a:xfrm>
            <a:off x="5976938" y="152400"/>
            <a:ext cx="612775" cy="25876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mean</a:t>
            </a:r>
          </a:p>
        </p:txBody>
      </p:sp>
      <p:sp>
        <p:nvSpPr>
          <p:cNvPr id="237590" name="Text Box 28"/>
          <p:cNvSpPr txBox="1">
            <a:spLocks noChangeArrowheads="1"/>
          </p:cNvSpPr>
          <p:nvPr/>
        </p:nvSpPr>
        <p:spPr bwMode="auto">
          <a:xfrm>
            <a:off x="3455988" y="1376363"/>
            <a:ext cx="360362" cy="2587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std</a:t>
            </a:r>
          </a:p>
        </p:txBody>
      </p:sp>
      <p:sp>
        <p:nvSpPr>
          <p:cNvPr id="237591" name="Text Box 29"/>
          <p:cNvSpPr txBox="1">
            <a:spLocks noChangeArrowheads="1"/>
          </p:cNvSpPr>
          <p:nvPr/>
        </p:nvSpPr>
        <p:spPr bwMode="auto">
          <a:xfrm>
            <a:off x="3455988" y="4257675"/>
            <a:ext cx="360362" cy="25876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std</a:t>
            </a:r>
          </a:p>
        </p:txBody>
      </p:sp>
      <p:sp>
        <p:nvSpPr>
          <p:cNvPr id="237592" name="Text Box 30"/>
          <p:cNvSpPr txBox="1">
            <a:spLocks noChangeArrowheads="1"/>
          </p:cNvSpPr>
          <p:nvPr/>
        </p:nvSpPr>
        <p:spPr bwMode="auto">
          <a:xfrm>
            <a:off x="7740650" y="182563"/>
            <a:ext cx="360363" cy="25876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std</a:t>
            </a:r>
          </a:p>
        </p:txBody>
      </p:sp>
      <p:pic>
        <p:nvPicPr>
          <p:cNvPr id="237593"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l="6667" r="10666"/>
          <a:stretch>
            <a:fillRect/>
          </a:stretch>
        </p:blipFill>
        <p:spPr bwMode="auto">
          <a:xfrm>
            <a:off x="5845175" y="2708275"/>
            <a:ext cx="32639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94" name="Line 16"/>
          <p:cNvSpPr>
            <a:spLocks noChangeShapeType="1"/>
          </p:cNvSpPr>
          <p:nvPr/>
        </p:nvSpPr>
        <p:spPr bwMode="auto">
          <a:xfrm>
            <a:off x="8207375" y="4510088"/>
            <a:ext cx="0" cy="900112"/>
          </a:xfrm>
          <a:prstGeom prst="line">
            <a:avLst/>
          </a:prstGeom>
          <a:noFill/>
          <a:ln w="38100">
            <a:solidFill>
              <a:srgbClr val="FF0000"/>
            </a:solidFill>
            <a:round/>
            <a:headEnd type="stealth" w="lg" len="lg"/>
            <a:tailEnd/>
          </a:ln>
          <a:extLst>
            <a:ext uri="{909E8E84-426E-40DD-AFC4-6F175D3DCCD1}">
              <a14:hiddenFill xmlns:a14="http://schemas.microsoft.com/office/drawing/2010/main" xmlns="">
                <a:noFill/>
              </a14:hiddenFill>
            </a:ext>
          </a:extLst>
        </p:spPr>
        <p:txBody>
          <a:bodyPr/>
          <a:lstStyle/>
          <a:p>
            <a:endParaRPr lang="zh-TW" altLang="en-US"/>
          </a:p>
        </p:txBody>
      </p:sp>
      <p:sp>
        <p:nvSpPr>
          <p:cNvPr id="237595" name="Text Box 17"/>
          <p:cNvSpPr txBox="1">
            <a:spLocks noChangeArrowheads="1"/>
          </p:cNvSpPr>
          <p:nvPr/>
        </p:nvSpPr>
        <p:spPr bwMode="auto">
          <a:xfrm>
            <a:off x="7523163" y="5300663"/>
            <a:ext cx="16208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rgbClr val="FF0000"/>
                </a:solidFill>
              </a:rPr>
              <a:t>KT vs. -WP</a:t>
            </a:r>
          </a:p>
        </p:txBody>
      </p:sp>
      <p:sp>
        <p:nvSpPr>
          <p:cNvPr id="237596" name="Line 18"/>
          <p:cNvSpPr>
            <a:spLocks noChangeShapeType="1"/>
          </p:cNvSpPr>
          <p:nvPr/>
        </p:nvSpPr>
        <p:spPr bwMode="auto">
          <a:xfrm>
            <a:off x="7164388" y="4365625"/>
            <a:ext cx="0" cy="1404938"/>
          </a:xfrm>
          <a:prstGeom prst="line">
            <a:avLst/>
          </a:prstGeom>
          <a:noFill/>
          <a:ln w="38100">
            <a:solidFill>
              <a:srgbClr val="0000FF"/>
            </a:solidFill>
            <a:round/>
            <a:headEnd type="stealth" w="lg" len="lg"/>
            <a:tailEnd/>
          </a:ln>
          <a:extLst>
            <a:ext uri="{909E8E84-426E-40DD-AFC4-6F175D3DCCD1}">
              <a14:hiddenFill xmlns:a14="http://schemas.microsoft.com/office/drawing/2010/main" xmlns="">
                <a:noFill/>
              </a14:hiddenFill>
            </a:ext>
          </a:extLst>
        </p:spPr>
        <p:txBody>
          <a:bodyPr/>
          <a:lstStyle/>
          <a:p>
            <a:endParaRPr lang="zh-TW" altLang="en-US"/>
          </a:p>
        </p:txBody>
      </p:sp>
      <p:sp>
        <p:nvSpPr>
          <p:cNvPr id="237597" name="Text Box 19"/>
          <p:cNvSpPr txBox="1">
            <a:spLocks noChangeArrowheads="1"/>
          </p:cNvSpPr>
          <p:nvPr/>
        </p:nvSpPr>
        <p:spPr bwMode="auto">
          <a:xfrm>
            <a:off x="6516688" y="5734050"/>
            <a:ext cx="1547812"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solidFill>
                  <a:srgbClr val="0000FF"/>
                </a:solidFill>
              </a:rPr>
              <a:t>KT vs. ENSO</a:t>
            </a:r>
          </a:p>
        </p:txBody>
      </p:sp>
      <p:sp>
        <p:nvSpPr>
          <p:cNvPr id="5" name="文字方塊 4"/>
          <p:cNvSpPr txBox="1"/>
          <p:nvPr/>
        </p:nvSpPr>
        <p:spPr>
          <a:xfrm>
            <a:off x="7162800" y="6488668"/>
            <a:ext cx="2056973" cy="369332"/>
          </a:xfrm>
          <a:prstGeom prst="rect">
            <a:avLst/>
          </a:prstGeom>
          <a:noFill/>
        </p:spPr>
        <p:txBody>
          <a:bodyPr wrap="none" rtlCol="0">
            <a:spAutoFit/>
          </a:bodyPr>
          <a:lstStyle/>
          <a:p>
            <a:r>
              <a:rPr lang="en-US" altLang="zh-TW" dirty="0" smtClean="0"/>
              <a:t>Shen et al. (2013)</a:t>
            </a:r>
            <a:endParaRPr lang="zh-TW" altLang="en-US" dirty="0"/>
          </a:p>
        </p:txBody>
      </p:sp>
    </p:spTree>
    <p:extLst>
      <p:ext uri="{BB962C8B-B14F-4D97-AF65-F5344CB8AC3E}">
        <p14:creationId xmlns:p14="http://schemas.microsoft.com/office/powerpoint/2010/main" xmlns="" val="440000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temp\test.png"/>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295400"/>
            <a:ext cx="4733874" cy="4233436"/>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temp\01-201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91113" y="2057400"/>
            <a:ext cx="3290887" cy="347503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文字方塊 3"/>
          <p:cNvSpPr txBox="1"/>
          <p:nvPr/>
        </p:nvSpPr>
        <p:spPr>
          <a:xfrm>
            <a:off x="762000" y="990600"/>
            <a:ext cx="2603598" cy="369332"/>
          </a:xfrm>
          <a:prstGeom prst="rect">
            <a:avLst/>
          </a:prstGeom>
          <a:noFill/>
        </p:spPr>
        <p:txBody>
          <a:bodyPr wrap="none" rtlCol="0">
            <a:spAutoFit/>
          </a:bodyPr>
          <a:lstStyle/>
          <a:p>
            <a:r>
              <a:rPr lang="en-US" altLang="zh-TW" dirty="0" err="1" smtClean="0"/>
              <a:t>Trenberth</a:t>
            </a:r>
            <a:r>
              <a:rPr lang="en-US" altLang="zh-TW" dirty="0" smtClean="0"/>
              <a:t> et al. (1998)</a:t>
            </a:r>
            <a:endParaRPr lang="zh-TW" altLang="en-US" dirty="0"/>
          </a:p>
        </p:txBody>
      </p:sp>
      <p:sp>
        <p:nvSpPr>
          <p:cNvPr id="8" name="標題 1"/>
          <p:cNvSpPr>
            <a:spLocks noGrp="1"/>
          </p:cNvSpPr>
          <p:nvPr>
            <p:ph type="title"/>
          </p:nvPr>
        </p:nvSpPr>
        <p:spPr>
          <a:xfrm>
            <a:off x="457200" y="274638"/>
            <a:ext cx="7467600" cy="563562"/>
          </a:xfrm>
        </p:spPr>
        <p:txBody>
          <a:bodyPr/>
          <a:lstStyle/>
          <a:p>
            <a:r>
              <a:rPr lang="en-US" altLang="zh-TW" dirty="0" smtClean="0"/>
              <a:t>But:</a:t>
            </a:r>
            <a:endParaRPr lang="zh-TW" altLang="en-US" dirty="0"/>
          </a:p>
        </p:txBody>
      </p:sp>
    </p:spTree>
    <p:extLst>
      <p:ext uri="{BB962C8B-B14F-4D97-AF65-F5344CB8AC3E}">
        <p14:creationId xmlns:p14="http://schemas.microsoft.com/office/powerpoint/2010/main" xmlns="" val="885723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563562"/>
          </a:xfrm>
        </p:spPr>
        <p:txBody>
          <a:bodyPr/>
          <a:lstStyle/>
          <a:p>
            <a:r>
              <a:rPr lang="en-US" altLang="zh-TW" dirty="0" smtClean="0"/>
              <a:t>Future Work:</a:t>
            </a:r>
            <a:endParaRPr lang="zh-TW" altLang="en-US" dirty="0"/>
          </a:p>
        </p:txBody>
      </p:sp>
      <p:sp>
        <p:nvSpPr>
          <p:cNvPr id="3" name="內容版面配置區 2"/>
          <p:cNvSpPr>
            <a:spLocks noGrp="1"/>
          </p:cNvSpPr>
          <p:nvPr>
            <p:ph sz="quarter" idx="1"/>
          </p:nvPr>
        </p:nvSpPr>
        <p:spPr>
          <a:xfrm>
            <a:off x="457200" y="838200"/>
            <a:ext cx="8382000" cy="5486400"/>
          </a:xfrm>
        </p:spPr>
        <p:txBody>
          <a:bodyPr>
            <a:normAutofit/>
          </a:bodyPr>
          <a:lstStyle/>
          <a:p>
            <a:r>
              <a:rPr lang="en-US" altLang="zh-TW" dirty="0" smtClean="0"/>
              <a:t>Detailed dynamical processes in the Western Pacific</a:t>
            </a:r>
          </a:p>
          <a:p>
            <a:r>
              <a:rPr lang="en-US" altLang="zh-TW" dirty="0" smtClean="0"/>
              <a:t>Southern Ocean tropical-</a:t>
            </a:r>
            <a:r>
              <a:rPr lang="en-US" altLang="zh-TW" dirty="0" err="1" smtClean="0"/>
              <a:t>extratropical</a:t>
            </a:r>
            <a:r>
              <a:rPr lang="en-US" altLang="zh-TW" dirty="0" smtClean="0"/>
              <a:t> </a:t>
            </a:r>
            <a:r>
              <a:rPr lang="en-US" altLang="zh-TW" dirty="0" err="1" smtClean="0"/>
              <a:t>teleconnection</a:t>
            </a:r>
            <a:endParaRPr lang="en-US" altLang="zh-TW" dirty="0" smtClean="0"/>
          </a:p>
          <a:p>
            <a:r>
              <a:rPr lang="en-US" altLang="zh-TW" dirty="0" smtClean="0"/>
              <a:t>Equatorial ocean dynamics: effects of EUC (ocean tunnel)</a:t>
            </a:r>
          </a:p>
          <a:p>
            <a:r>
              <a:rPr lang="en-US" altLang="zh-TW" dirty="0" smtClean="0"/>
              <a:t>Impacts (or links) of EAWM on the NPCV through the </a:t>
            </a:r>
            <a:r>
              <a:rPr lang="en-US" altLang="zh-TW" dirty="0"/>
              <a:t>tropical-</a:t>
            </a:r>
            <a:r>
              <a:rPr lang="en-US" altLang="zh-TW" dirty="0" err="1"/>
              <a:t>extratropical</a:t>
            </a:r>
            <a:r>
              <a:rPr lang="en-US" altLang="zh-TW" dirty="0"/>
              <a:t> </a:t>
            </a:r>
            <a:r>
              <a:rPr lang="en-US" altLang="zh-TW" dirty="0" err="1"/>
              <a:t>teleconnection</a:t>
            </a:r>
            <a:endParaRPr lang="en-US" altLang="zh-TW" dirty="0"/>
          </a:p>
          <a:p>
            <a:r>
              <a:rPr lang="en-US" altLang="zh-TW" dirty="0" smtClean="0"/>
              <a:t>Future shifting of NPCV and the role of Indo-Pacific warm pool. </a:t>
            </a:r>
          </a:p>
        </p:txBody>
      </p:sp>
    </p:spTree>
    <p:extLst>
      <p:ext uri="{BB962C8B-B14F-4D97-AF65-F5344CB8AC3E}">
        <p14:creationId xmlns:p14="http://schemas.microsoft.com/office/powerpoint/2010/main" xmlns="" val="20788897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7467600" cy="487362"/>
          </a:xfrm>
        </p:spPr>
        <p:txBody>
          <a:bodyPr>
            <a:normAutofit fontScale="90000"/>
          </a:bodyPr>
          <a:lstStyle/>
          <a:p>
            <a:r>
              <a:rPr lang="en-CA" altLang="zh-TW" dirty="0">
                <a:latin typeface="Arial Unicode MS" pitchFamily="34" charset="-128"/>
                <a:ea typeface="新細明體" charset="-120"/>
              </a:rPr>
              <a:t>Liu &amp; Alexander, 2007</a:t>
            </a:r>
            <a:endParaRPr lang="zh-TW" altLang="en-US" dirty="0"/>
          </a:p>
        </p:txBody>
      </p:sp>
      <p:pic>
        <p:nvPicPr>
          <p:cNvPr id="4" name="Picture 2" descr="http://onlinelibrary.wiley.com/store/10.1029/2005RG000172/asset/image_n/rog1623-fig-0005.png?v=1&amp;t=hdpk9dvc&amp;s=95aad1912780085ff9a4dfa3c42b0312aa4e76d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14" y="2133600"/>
            <a:ext cx="4646386" cy="323616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http://onlinelibrary.wiley.com/store/10.1029/2005RG000172/asset/image_n/rog1623-fig-0013.png?v=1&amp;t=hdpk9e4l&amp;s=775146477045568feda9b7880299e197e3802a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1745" y="304800"/>
            <a:ext cx="4472255" cy="5727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99113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29819" y="3755610"/>
            <a:ext cx="1941557" cy="1692771"/>
          </a:xfrm>
          <a:prstGeom prst="rect">
            <a:avLst/>
          </a:prstGeom>
          <a:noFill/>
        </p:spPr>
        <p:txBody>
          <a:bodyPr wrap="none" rtlCol="0">
            <a:spAutoFit/>
          </a:bodyPr>
          <a:lstStyle/>
          <a:p>
            <a:r>
              <a:rPr lang="en-US" sz="2400" dirty="0" smtClean="0"/>
              <a:t>Other forcing</a:t>
            </a:r>
          </a:p>
          <a:p>
            <a:r>
              <a:rPr lang="en-US" sz="2400" dirty="0" smtClean="0"/>
              <a:t>mechanisms:</a:t>
            </a:r>
          </a:p>
          <a:p>
            <a:endParaRPr lang="en-US" sz="2400" dirty="0"/>
          </a:p>
          <a:p>
            <a:r>
              <a:rPr lang="en-US" sz="3200" dirty="0" smtClean="0"/>
              <a:t>SFM </a:t>
            </a:r>
            <a:endParaRPr lang="en-US" sz="2400" dirty="0"/>
          </a:p>
        </p:txBody>
      </p:sp>
      <p:sp>
        <p:nvSpPr>
          <p:cNvPr id="3" name="TextBox 2"/>
          <p:cNvSpPr txBox="1"/>
          <p:nvPr/>
        </p:nvSpPr>
        <p:spPr>
          <a:xfrm>
            <a:off x="5728933" y="838200"/>
            <a:ext cx="2601694" cy="400110"/>
          </a:xfrm>
          <a:prstGeom prst="rect">
            <a:avLst/>
          </a:prstGeom>
          <a:noFill/>
        </p:spPr>
        <p:txBody>
          <a:bodyPr wrap="none" rtlCol="0">
            <a:spAutoFit/>
          </a:bodyPr>
          <a:lstStyle/>
          <a:p>
            <a:r>
              <a:rPr lang="en-US" sz="2000" u="sng" dirty="0" smtClean="0">
                <a:solidFill>
                  <a:schemeClr val="tx1">
                    <a:lumMod val="75000"/>
                  </a:schemeClr>
                </a:solidFill>
              </a:rPr>
              <a:t>Western North Pacific</a:t>
            </a:r>
            <a:endParaRPr lang="en-US" sz="2000" u="sng" dirty="0">
              <a:solidFill>
                <a:schemeClr val="tx1">
                  <a:lumMod val="75000"/>
                </a:schemeClr>
              </a:solidFill>
            </a:endParaRPr>
          </a:p>
        </p:txBody>
      </p:sp>
      <p:pic>
        <p:nvPicPr>
          <p:cNvPr id="33" name="Picture 32"/>
          <p:cNvPicPr>
            <a:picLocks noChangeAspect="1"/>
          </p:cNvPicPr>
          <p:nvPr/>
        </p:nvPicPr>
        <p:blipFill rotWithShape="1">
          <a:blip r:embed="rId2" cstate="print">
            <a:alphaModFix amt="53000"/>
          </a:blip>
          <a:srcRect t="-1" b="85525"/>
          <a:stretch/>
        </p:blipFill>
        <p:spPr>
          <a:xfrm>
            <a:off x="1114879" y="1295400"/>
            <a:ext cx="7205922" cy="1120322"/>
          </a:xfrm>
          <a:prstGeom prst="rect">
            <a:avLst/>
          </a:prstGeom>
        </p:spPr>
      </p:pic>
      <p:pic>
        <p:nvPicPr>
          <p:cNvPr id="4" name="Picture 3"/>
          <p:cNvPicPr>
            <a:picLocks noChangeAspect="1"/>
          </p:cNvPicPr>
          <p:nvPr/>
        </p:nvPicPr>
        <p:blipFill rotWithShape="1">
          <a:blip r:embed="rId3" cstate="print"/>
          <a:srcRect l="3019" t="47710" r="53349" b="17463"/>
          <a:stretch/>
        </p:blipFill>
        <p:spPr>
          <a:xfrm>
            <a:off x="4914534" y="2561414"/>
            <a:ext cx="3406268" cy="1897030"/>
          </a:xfrm>
          <a:prstGeom prst="rect">
            <a:avLst/>
          </a:prstGeom>
        </p:spPr>
      </p:pic>
      <p:sp>
        <p:nvSpPr>
          <p:cNvPr id="5" name="TextBox 4"/>
          <p:cNvSpPr txBox="1"/>
          <p:nvPr/>
        </p:nvSpPr>
        <p:spPr>
          <a:xfrm>
            <a:off x="3796339" y="3232390"/>
            <a:ext cx="981884" cy="523220"/>
          </a:xfrm>
          <a:prstGeom prst="rect">
            <a:avLst/>
          </a:prstGeom>
          <a:noFill/>
        </p:spPr>
        <p:txBody>
          <a:bodyPr wrap="none" rtlCol="0">
            <a:spAutoFit/>
          </a:bodyPr>
          <a:lstStyle/>
          <a:p>
            <a:r>
              <a:rPr lang="en-US" sz="2800" dirty="0" smtClean="0"/>
              <a:t>NPO</a:t>
            </a:r>
            <a:endParaRPr lang="en-US" sz="2800" dirty="0"/>
          </a:p>
        </p:txBody>
      </p:sp>
      <p:pic>
        <p:nvPicPr>
          <p:cNvPr id="8" name="Picture 7"/>
          <p:cNvPicPr>
            <a:picLocks noChangeAspect="1"/>
          </p:cNvPicPr>
          <p:nvPr/>
        </p:nvPicPr>
        <p:blipFill rotWithShape="1">
          <a:blip r:embed="rId4" cstate="print"/>
          <a:srcRect t="1764" b="44842"/>
          <a:stretch/>
        </p:blipFill>
        <p:spPr>
          <a:xfrm>
            <a:off x="4814868" y="4249086"/>
            <a:ext cx="3306805" cy="2211379"/>
          </a:xfrm>
          <a:prstGeom prst="rect">
            <a:avLst/>
          </a:prstGeom>
          <a:effectLst>
            <a:outerShdw blurRad="50800" dist="38100" dir="18900000" algn="bl" rotWithShape="0">
              <a:prstClr val="black">
                <a:alpha val="40000"/>
              </a:prstClr>
            </a:outerShdw>
          </a:effectLst>
        </p:spPr>
      </p:pic>
      <p:sp>
        <p:nvSpPr>
          <p:cNvPr id="10" name="TextBox 9"/>
          <p:cNvSpPr txBox="1"/>
          <p:nvPr/>
        </p:nvSpPr>
        <p:spPr>
          <a:xfrm>
            <a:off x="3681129" y="5124313"/>
            <a:ext cx="1101634" cy="523220"/>
          </a:xfrm>
          <a:prstGeom prst="rect">
            <a:avLst/>
          </a:prstGeom>
          <a:noFill/>
        </p:spPr>
        <p:txBody>
          <a:bodyPr wrap="none" rtlCol="0">
            <a:spAutoFit/>
          </a:bodyPr>
          <a:lstStyle/>
          <a:p>
            <a:r>
              <a:rPr lang="en-US" sz="2800" dirty="0" smtClean="0"/>
              <a:t>PMM</a:t>
            </a:r>
            <a:endParaRPr lang="en-US" sz="2800" dirty="0"/>
          </a:p>
        </p:txBody>
      </p:sp>
      <p:cxnSp>
        <p:nvCxnSpPr>
          <p:cNvPr id="11" name="Straight Arrow Connector 10"/>
          <p:cNvCxnSpPr/>
          <p:nvPr/>
        </p:nvCxnSpPr>
        <p:spPr>
          <a:xfrm flipV="1">
            <a:off x="2263998" y="3755610"/>
            <a:ext cx="1532341" cy="1368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10" idx="1"/>
          </p:cNvCxnSpPr>
          <p:nvPr/>
        </p:nvCxnSpPr>
        <p:spPr>
          <a:xfrm>
            <a:off x="2263998" y="5135660"/>
            <a:ext cx="1417131" cy="250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457200" y="0"/>
            <a:ext cx="8229600" cy="692696"/>
          </a:xfrm>
        </p:spPr>
        <p:txBody>
          <a:bodyPr>
            <a:normAutofit/>
          </a:bodyPr>
          <a:lstStyle/>
          <a:p>
            <a:pPr algn="r"/>
            <a:r>
              <a:rPr lang="en-US" sz="3200" dirty="0" smtClean="0"/>
              <a:t>ENSO precursor: WNP</a:t>
            </a:r>
            <a:endParaRPr lang="en-US" sz="3200" dirty="0"/>
          </a:p>
        </p:txBody>
      </p:sp>
    </p:spTree>
    <p:extLst>
      <p:ext uri="{BB962C8B-B14F-4D97-AF65-F5344CB8AC3E}">
        <p14:creationId xmlns:p14="http://schemas.microsoft.com/office/powerpoint/2010/main" xmlns="" val="2831607033"/>
      </p:ext>
    </p:extLst>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29819" y="3755610"/>
            <a:ext cx="1941557" cy="1692771"/>
          </a:xfrm>
          <a:prstGeom prst="rect">
            <a:avLst/>
          </a:prstGeom>
          <a:noFill/>
        </p:spPr>
        <p:txBody>
          <a:bodyPr wrap="none" rtlCol="0">
            <a:spAutoFit/>
          </a:bodyPr>
          <a:lstStyle/>
          <a:p>
            <a:r>
              <a:rPr lang="en-US" sz="2400" dirty="0" smtClean="0"/>
              <a:t>Other forcing</a:t>
            </a:r>
          </a:p>
          <a:p>
            <a:r>
              <a:rPr lang="en-US" sz="2400" dirty="0" smtClean="0"/>
              <a:t>mechanisms:</a:t>
            </a:r>
          </a:p>
          <a:p>
            <a:endParaRPr lang="en-US" sz="2400" dirty="0"/>
          </a:p>
          <a:p>
            <a:r>
              <a:rPr lang="en-US" sz="3200" dirty="0" smtClean="0"/>
              <a:t>SFM </a:t>
            </a:r>
            <a:endParaRPr lang="en-US" sz="2400" dirty="0"/>
          </a:p>
        </p:txBody>
      </p:sp>
      <p:sp>
        <p:nvSpPr>
          <p:cNvPr id="3" name="TextBox 2"/>
          <p:cNvSpPr txBox="1"/>
          <p:nvPr/>
        </p:nvSpPr>
        <p:spPr>
          <a:xfrm>
            <a:off x="5728933" y="838200"/>
            <a:ext cx="2601694" cy="400110"/>
          </a:xfrm>
          <a:prstGeom prst="rect">
            <a:avLst/>
          </a:prstGeom>
          <a:noFill/>
        </p:spPr>
        <p:txBody>
          <a:bodyPr wrap="none" rtlCol="0">
            <a:spAutoFit/>
          </a:bodyPr>
          <a:lstStyle/>
          <a:p>
            <a:r>
              <a:rPr lang="en-US" sz="2000" u="sng" dirty="0" smtClean="0">
                <a:solidFill>
                  <a:schemeClr val="tx1">
                    <a:lumMod val="75000"/>
                  </a:schemeClr>
                </a:solidFill>
              </a:rPr>
              <a:t>Western North Pacific</a:t>
            </a:r>
            <a:endParaRPr lang="en-US" sz="2000" u="sng" dirty="0">
              <a:solidFill>
                <a:schemeClr val="tx1">
                  <a:lumMod val="75000"/>
                </a:schemeClr>
              </a:solidFill>
            </a:endParaRPr>
          </a:p>
        </p:txBody>
      </p:sp>
      <p:pic>
        <p:nvPicPr>
          <p:cNvPr id="33" name="Picture 32"/>
          <p:cNvPicPr>
            <a:picLocks noChangeAspect="1"/>
          </p:cNvPicPr>
          <p:nvPr/>
        </p:nvPicPr>
        <p:blipFill rotWithShape="1">
          <a:blip r:embed="rId2" cstate="print">
            <a:alphaModFix amt="53000"/>
          </a:blip>
          <a:srcRect t="-1" b="85525"/>
          <a:stretch/>
        </p:blipFill>
        <p:spPr>
          <a:xfrm>
            <a:off x="1114879" y="1295400"/>
            <a:ext cx="7205922" cy="1120322"/>
          </a:xfrm>
          <a:prstGeom prst="rect">
            <a:avLst/>
          </a:prstGeom>
        </p:spPr>
      </p:pic>
      <p:pic>
        <p:nvPicPr>
          <p:cNvPr id="4" name="Picture 3"/>
          <p:cNvPicPr>
            <a:picLocks noChangeAspect="1"/>
          </p:cNvPicPr>
          <p:nvPr/>
        </p:nvPicPr>
        <p:blipFill rotWithShape="1">
          <a:blip r:embed="rId3" cstate="print"/>
          <a:srcRect l="3019" t="47710" r="53349" b="17463"/>
          <a:stretch/>
        </p:blipFill>
        <p:spPr>
          <a:xfrm>
            <a:off x="4914534" y="2561414"/>
            <a:ext cx="3406268" cy="1897030"/>
          </a:xfrm>
          <a:prstGeom prst="rect">
            <a:avLst/>
          </a:prstGeom>
        </p:spPr>
      </p:pic>
      <p:sp>
        <p:nvSpPr>
          <p:cNvPr id="5" name="TextBox 4"/>
          <p:cNvSpPr txBox="1"/>
          <p:nvPr/>
        </p:nvSpPr>
        <p:spPr>
          <a:xfrm>
            <a:off x="3796339" y="3232390"/>
            <a:ext cx="981884" cy="523220"/>
          </a:xfrm>
          <a:prstGeom prst="rect">
            <a:avLst/>
          </a:prstGeom>
          <a:noFill/>
        </p:spPr>
        <p:txBody>
          <a:bodyPr wrap="none" rtlCol="0">
            <a:spAutoFit/>
          </a:bodyPr>
          <a:lstStyle/>
          <a:p>
            <a:r>
              <a:rPr lang="en-US" sz="2800" dirty="0" smtClean="0"/>
              <a:t>NPO</a:t>
            </a:r>
            <a:endParaRPr lang="en-US" sz="2800" dirty="0"/>
          </a:p>
        </p:txBody>
      </p:sp>
      <p:pic>
        <p:nvPicPr>
          <p:cNvPr id="8" name="Picture 7"/>
          <p:cNvPicPr>
            <a:picLocks noChangeAspect="1"/>
          </p:cNvPicPr>
          <p:nvPr/>
        </p:nvPicPr>
        <p:blipFill rotWithShape="1">
          <a:blip r:embed="rId4" cstate="print"/>
          <a:srcRect t="1764" b="44842"/>
          <a:stretch/>
        </p:blipFill>
        <p:spPr>
          <a:xfrm>
            <a:off x="4814868" y="4249086"/>
            <a:ext cx="3306805" cy="2211379"/>
          </a:xfrm>
          <a:prstGeom prst="rect">
            <a:avLst/>
          </a:prstGeom>
          <a:effectLst>
            <a:outerShdw blurRad="50800" dist="38100" dir="18900000" algn="bl" rotWithShape="0">
              <a:prstClr val="black">
                <a:alpha val="40000"/>
              </a:prstClr>
            </a:outerShdw>
          </a:effectLst>
        </p:spPr>
      </p:pic>
      <p:sp>
        <p:nvSpPr>
          <p:cNvPr id="10" name="TextBox 9"/>
          <p:cNvSpPr txBox="1"/>
          <p:nvPr/>
        </p:nvSpPr>
        <p:spPr>
          <a:xfrm>
            <a:off x="3681129" y="5124313"/>
            <a:ext cx="1101634" cy="523220"/>
          </a:xfrm>
          <a:prstGeom prst="rect">
            <a:avLst/>
          </a:prstGeom>
          <a:noFill/>
        </p:spPr>
        <p:txBody>
          <a:bodyPr wrap="none" rtlCol="0">
            <a:spAutoFit/>
          </a:bodyPr>
          <a:lstStyle/>
          <a:p>
            <a:r>
              <a:rPr lang="en-US" sz="2800" dirty="0" smtClean="0"/>
              <a:t>PMM</a:t>
            </a:r>
            <a:endParaRPr lang="en-US" sz="2800" dirty="0"/>
          </a:p>
        </p:txBody>
      </p:sp>
      <p:cxnSp>
        <p:nvCxnSpPr>
          <p:cNvPr id="11" name="Straight Arrow Connector 10"/>
          <p:cNvCxnSpPr/>
          <p:nvPr/>
        </p:nvCxnSpPr>
        <p:spPr>
          <a:xfrm flipV="1">
            <a:off x="2263998" y="3755610"/>
            <a:ext cx="1532341" cy="1368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endCxn id="10" idx="1"/>
          </p:cNvCxnSpPr>
          <p:nvPr/>
        </p:nvCxnSpPr>
        <p:spPr>
          <a:xfrm>
            <a:off x="2263998" y="5135660"/>
            <a:ext cx="1417131" cy="250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457200" y="0"/>
            <a:ext cx="8229600" cy="692696"/>
          </a:xfrm>
        </p:spPr>
        <p:txBody>
          <a:bodyPr>
            <a:normAutofit/>
          </a:bodyPr>
          <a:lstStyle/>
          <a:p>
            <a:pPr algn="r"/>
            <a:r>
              <a:rPr lang="en-US" sz="3200" dirty="0" smtClean="0"/>
              <a:t>ENSO precursor: WNP</a:t>
            </a:r>
            <a:endParaRPr lang="en-US" sz="3200" dirty="0"/>
          </a:p>
        </p:txBody>
      </p:sp>
    </p:spTree>
    <p:extLst>
      <p:ext uri="{BB962C8B-B14F-4D97-AF65-F5344CB8AC3E}">
        <p14:creationId xmlns:p14="http://schemas.microsoft.com/office/powerpoint/2010/main" xmlns="" val="2259435576"/>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29819" y="3799125"/>
            <a:ext cx="1941557" cy="1692771"/>
          </a:xfrm>
          <a:prstGeom prst="rect">
            <a:avLst/>
          </a:prstGeom>
          <a:noFill/>
        </p:spPr>
        <p:txBody>
          <a:bodyPr wrap="none" rtlCol="0">
            <a:spAutoFit/>
          </a:bodyPr>
          <a:lstStyle/>
          <a:p>
            <a:r>
              <a:rPr lang="en-US" sz="2400" dirty="0" smtClean="0"/>
              <a:t>Other forcing</a:t>
            </a:r>
          </a:p>
          <a:p>
            <a:r>
              <a:rPr lang="en-US" sz="2400" dirty="0" smtClean="0"/>
              <a:t>mechanisms:</a:t>
            </a:r>
          </a:p>
          <a:p>
            <a:endParaRPr lang="en-US" sz="2400" dirty="0"/>
          </a:p>
          <a:p>
            <a:r>
              <a:rPr lang="en-US" sz="3200" dirty="0" smtClean="0"/>
              <a:t>SFM</a:t>
            </a:r>
            <a:endParaRPr lang="en-US" sz="2400" dirty="0"/>
          </a:p>
        </p:txBody>
      </p:sp>
      <p:sp>
        <p:nvSpPr>
          <p:cNvPr id="3" name="TextBox 2"/>
          <p:cNvSpPr txBox="1"/>
          <p:nvPr/>
        </p:nvSpPr>
        <p:spPr>
          <a:xfrm>
            <a:off x="5728933" y="879904"/>
            <a:ext cx="2601694" cy="400110"/>
          </a:xfrm>
          <a:prstGeom prst="rect">
            <a:avLst/>
          </a:prstGeom>
          <a:noFill/>
        </p:spPr>
        <p:txBody>
          <a:bodyPr wrap="none" rtlCol="0">
            <a:spAutoFit/>
          </a:bodyPr>
          <a:lstStyle/>
          <a:p>
            <a:r>
              <a:rPr lang="en-US" sz="2000" u="sng" dirty="0" smtClean="0">
                <a:solidFill>
                  <a:schemeClr val="tx1">
                    <a:lumMod val="75000"/>
                  </a:schemeClr>
                </a:solidFill>
              </a:rPr>
              <a:t>Western North Pacific</a:t>
            </a:r>
            <a:endParaRPr lang="en-US" sz="2000" u="sng" dirty="0">
              <a:solidFill>
                <a:schemeClr val="tx1">
                  <a:lumMod val="75000"/>
                </a:schemeClr>
              </a:solidFill>
            </a:endParaRPr>
          </a:p>
        </p:txBody>
      </p:sp>
      <p:pic>
        <p:nvPicPr>
          <p:cNvPr id="33" name="Picture 32"/>
          <p:cNvPicPr>
            <a:picLocks noChangeAspect="1"/>
          </p:cNvPicPr>
          <p:nvPr/>
        </p:nvPicPr>
        <p:blipFill rotWithShape="1">
          <a:blip r:embed="rId2" cstate="print">
            <a:alphaModFix amt="33000"/>
          </a:blip>
          <a:srcRect t="-1" b="85525"/>
          <a:stretch/>
        </p:blipFill>
        <p:spPr>
          <a:xfrm>
            <a:off x="1114879" y="1295400"/>
            <a:ext cx="7205922" cy="1120322"/>
          </a:xfrm>
          <a:prstGeom prst="rect">
            <a:avLst/>
          </a:prstGeom>
        </p:spPr>
      </p:pic>
      <p:pic>
        <p:nvPicPr>
          <p:cNvPr id="6" name="Picture 5"/>
          <p:cNvPicPr>
            <a:picLocks noChangeAspect="1"/>
          </p:cNvPicPr>
          <p:nvPr/>
        </p:nvPicPr>
        <p:blipFill rotWithShape="1">
          <a:blip r:embed="rId3" cstate="print"/>
          <a:srcRect r="2506"/>
          <a:stretch/>
        </p:blipFill>
        <p:spPr>
          <a:xfrm>
            <a:off x="3348408" y="2630255"/>
            <a:ext cx="5108205" cy="3774401"/>
          </a:xfrm>
          <a:prstGeom prst="rect">
            <a:avLst/>
          </a:prstGeom>
          <a:effectLst>
            <a:outerShdw blurRad="50800" dist="38100" dir="8100000" algn="tr" rotWithShape="0">
              <a:prstClr val="black">
                <a:alpha val="40000"/>
              </a:prstClr>
            </a:outerShdw>
          </a:effectLst>
        </p:spPr>
      </p:pic>
      <p:sp>
        <p:nvSpPr>
          <p:cNvPr id="9" name="Title 1"/>
          <p:cNvSpPr txBox="1">
            <a:spLocks/>
          </p:cNvSpPr>
          <p:nvPr/>
        </p:nvSpPr>
        <p:spPr>
          <a:xfrm>
            <a:off x="457200" y="0"/>
            <a:ext cx="8229600" cy="692696"/>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r"/>
            <a:r>
              <a:rPr lang="en-US" sz="3200" smtClean="0"/>
              <a:t>ENSO precursor: WNP</a:t>
            </a:r>
            <a:endParaRPr lang="en-US" sz="3200" dirty="0"/>
          </a:p>
        </p:txBody>
      </p:sp>
    </p:spTree>
    <p:extLst>
      <p:ext uri="{BB962C8B-B14F-4D97-AF65-F5344CB8AC3E}">
        <p14:creationId xmlns:p14="http://schemas.microsoft.com/office/powerpoint/2010/main" xmlns="" val="19371764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76200"/>
            <a:ext cx="8458200" cy="692696"/>
          </a:xfrm>
        </p:spPr>
        <p:txBody>
          <a:bodyPr>
            <a:normAutofit/>
          </a:bodyPr>
          <a:lstStyle/>
          <a:p>
            <a:pPr algn="r"/>
            <a:r>
              <a:rPr lang="en-US" sz="3200" dirty="0" smtClean="0"/>
              <a:t>ENSO precursor: Indian Ocean Dipole (IOD)</a:t>
            </a:r>
            <a:endParaRPr lang="en-US" sz="3200" dirty="0"/>
          </a:p>
        </p:txBody>
      </p:sp>
      <p:pic>
        <p:nvPicPr>
          <p:cNvPr id="1026" name="Picture 2"/>
          <p:cNvPicPr>
            <a:picLocks noChangeAspect="1" noChangeArrowheads="1"/>
          </p:cNvPicPr>
          <p:nvPr/>
        </p:nvPicPr>
        <p:blipFill>
          <a:blip r:embed="rId3" cstate="print"/>
          <a:srcRect/>
          <a:stretch>
            <a:fillRect/>
          </a:stretch>
        </p:blipFill>
        <p:spPr bwMode="auto">
          <a:xfrm>
            <a:off x="3458344" y="1066800"/>
            <a:ext cx="5076056" cy="3112479"/>
          </a:xfrm>
          <a:prstGeom prst="rect">
            <a:avLst/>
          </a:prstGeom>
          <a:noFill/>
          <a:ln w="9525">
            <a:noFill/>
            <a:miter lim="800000"/>
            <a:headEnd/>
            <a:tailEnd/>
          </a:ln>
        </p:spPr>
      </p:pic>
      <p:sp>
        <p:nvSpPr>
          <p:cNvPr id="5" name="文字方塊 4"/>
          <p:cNvSpPr txBox="1"/>
          <p:nvPr/>
        </p:nvSpPr>
        <p:spPr>
          <a:xfrm>
            <a:off x="2807296" y="548680"/>
            <a:ext cx="6336704" cy="369332"/>
          </a:xfrm>
          <a:prstGeom prst="rect">
            <a:avLst/>
          </a:prstGeom>
          <a:noFill/>
        </p:spPr>
        <p:txBody>
          <a:bodyPr wrap="square" rtlCol="0">
            <a:spAutoFit/>
          </a:bodyPr>
          <a:lstStyle/>
          <a:p>
            <a:pPr algn="r"/>
            <a:r>
              <a:rPr lang="en-US" altLang="zh-TW" dirty="0" err="1" smtClean="0"/>
              <a:t>Izumo</a:t>
            </a:r>
            <a:r>
              <a:rPr lang="en-US" altLang="zh-TW" dirty="0" smtClean="0"/>
              <a:t> et al., Nature </a:t>
            </a:r>
            <a:r>
              <a:rPr lang="en-US" altLang="zh-TW" dirty="0" err="1" smtClean="0"/>
              <a:t>Geoscience</a:t>
            </a:r>
            <a:r>
              <a:rPr lang="en-US" altLang="zh-TW" dirty="0" smtClean="0"/>
              <a:t>, 2010</a:t>
            </a:r>
            <a:endParaRPr lang="zh-TW" altLang="en-US" dirty="0"/>
          </a:p>
        </p:txBody>
      </p:sp>
      <p:sp>
        <p:nvSpPr>
          <p:cNvPr id="6" name="矩形 5"/>
          <p:cNvSpPr/>
          <p:nvPr/>
        </p:nvSpPr>
        <p:spPr>
          <a:xfrm>
            <a:off x="4453806" y="4412159"/>
            <a:ext cx="4004394" cy="769441"/>
          </a:xfrm>
          <a:prstGeom prst="rect">
            <a:avLst/>
          </a:prstGeom>
        </p:spPr>
        <p:txBody>
          <a:bodyPr wrap="square">
            <a:spAutoFit/>
          </a:bodyPr>
          <a:lstStyle/>
          <a:p>
            <a:r>
              <a:rPr lang="en-US" altLang="zh-TW" sz="2200" dirty="0" smtClean="0"/>
              <a:t>Negative phase of IOD </a:t>
            </a:r>
            <a:r>
              <a:rPr lang="en-US" altLang="zh-TW" sz="2200" b="1" dirty="0" smtClean="0">
                <a:solidFill>
                  <a:schemeClr val="accent6">
                    <a:lumMod val="75000"/>
                  </a:schemeClr>
                </a:solidFill>
              </a:rPr>
              <a:t>lead</a:t>
            </a:r>
            <a:r>
              <a:rPr lang="en-US" altLang="zh-TW" sz="2200" dirty="0" smtClean="0"/>
              <a:t> ENSO (~14 months).</a:t>
            </a:r>
            <a:endParaRPr lang="zh-TW" altLang="en-US" sz="2200" dirty="0"/>
          </a:p>
        </p:txBody>
      </p:sp>
      <p:cxnSp>
        <p:nvCxnSpPr>
          <p:cNvPr id="8" name="直線單箭頭接點 7"/>
          <p:cNvCxnSpPr/>
          <p:nvPr/>
        </p:nvCxnSpPr>
        <p:spPr>
          <a:xfrm>
            <a:off x="3733800" y="918012"/>
            <a:ext cx="2421868" cy="5080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單箭頭接點 8"/>
          <p:cNvCxnSpPr/>
          <p:nvPr/>
        </p:nvCxnSpPr>
        <p:spPr>
          <a:xfrm flipV="1">
            <a:off x="7239000" y="3499631"/>
            <a:ext cx="0" cy="9199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71478" y="609600"/>
            <a:ext cx="3943322" cy="769441"/>
          </a:xfrm>
          <a:prstGeom prst="rect">
            <a:avLst/>
          </a:prstGeom>
        </p:spPr>
        <p:txBody>
          <a:bodyPr wrap="square">
            <a:spAutoFit/>
          </a:bodyPr>
          <a:lstStyle/>
          <a:p>
            <a:r>
              <a:rPr lang="en-US" altLang="zh-TW" sz="2200" dirty="0" smtClean="0"/>
              <a:t>Positive phase of IOD tend to </a:t>
            </a:r>
            <a:r>
              <a:rPr lang="en-US" altLang="zh-TW" sz="2200" b="1" dirty="0" smtClean="0">
                <a:solidFill>
                  <a:srgbClr val="00B0F0"/>
                </a:solidFill>
              </a:rPr>
              <a:t>co-occur</a:t>
            </a:r>
            <a:r>
              <a:rPr lang="en-US" altLang="zh-TW" sz="2200" dirty="0" smtClean="0"/>
              <a:t> with ENSO</a:t>
            </a:r>
          </a:p>
        </p:txBody>
      </p:sp>
      <p:pic>
        <p:nvPicPr>
          <p:cNvPr id="2052" name="Picture 4"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 r="50618"/>
          <a:stretch/>
        </p:blipFill>
        <p:spPr bwMode="auto">
          <a:xfrm>
            <a:off x="-24320" y="1524824"/>
            <a:ext cx="3482664" cy="5359743"/>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文字方塊 11"/>
          <p:cNvSpPr txBox="1"/>
          <p:nvPr/>
        </p:nvSpPr>
        <p:spPr>
          <a:xfrm>
            <a:off x="457200" y="1295400"/>
            <a:ext cx="758541" cy="369332"/>
          </a:xfrm>
          <a:prstGeom prst="rect">
            <a:avLst/>
          </a:prstGeom>
          <a:noFill/>
        </p:spPr>
        <p:txBody>
          <a:bodyPr wrap="none" rtlCol="0">
            <a:spAutoFit/>
          </a:bodyPr>
          <a:lstStyle/>
          <a:p>
            <a:r>
              <a:rPr lang="en-US" altLang="zh-TW" dirty="0" err="1" smtClean="0"/>
              <a:t>SSTa</a:t>
            </a:r>
            <a:endParaRPr lang="zh-TW" altLang="en-US" dirty="0"/>
          </a:p>
        </p:txBody>
      </p:sp>
      <p:sp>
        <p:nvSpPr>
          <p:cNvPr id="16" name="文字方塊 15"/>
          <p:cNvSpPr txBox="1"/>
          <p:nvPr/>
        </p:nvSpPr>
        <p:spPr>
          <a:xfrm>
            <a:off x="457200" y="4038600"/>
            <a:ext cx="1372492" cy="369332"/>
          </a:xfrm>
          <a:prstGeom prst="rect">
            <a:avLst/>
          </a:prstGeom>
          <a:noFill/>
        </p:spPr>
        <p:txBody>
          <a:bodyPr wrap="none" rtlCol="0">
            <a:spAutoFit/>
          </a:bodyPr>
          <a:lstStyle/>
          <a:p>
            <a:r>
              <a:rPr lang="en-US" altLang="zh-TW" dirty="0" smtClean="0"/>
              <a:t>Zonal wind</a:t>
            </a:r>
            <a:endParaRPr lang="zh-TW" altLang="en-US" dirty="0"/>
          </a:p>
        </p:txBody>
      </p:sp>
      <p:sp>
        <p:nvSpPr>
          <p:cNvPr id="13" name="橢圓 12"/>
          <p:cNvSpPr/>
          <p:nvPr/>
        </p:nvSpPr>
        <p:spPr>
          <a:xfrm>
            <a:off x="1066800" y="5715000"/>
            <a:ext cx="573566" cy="6096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8" name="直線單箭頭接點 17"/>
          <p:cNvCxnSpPr/>
          <p:nvPr/>
        </p:nvCxnSpPr>
        <p:spPr>
          <a:xfrm flipH="1">
            <a:off x="1640366" y="6027109"/>
            <a:ext cx="28134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文字方塊 14"/>
          <p:cNvSpPr txBox="1"/>
          <p:nvPr/>
        </p:nvSpPr>
        <p:spPr>
          <a:xfrm>
            <a:off x="4495800" y="5791200"/>
            <a:ext cx="3422732" cy="461665"/>
          </a:xfrm>
          <a:prstGeom prst="rect">
            <a:avLst/>
          </a:prstGeom>
          <a:noFill/>
        </p:spPr>
        <p:txBody>
          <a:bodyPr wrap="none" rtlCol="0">
            <a:spAutoFit/>
          </a:bodyPr>
          <a:lstStyle/>
          <a:p>
            <a:r>
              <a:rPr lang="en-US" altLang="zh-TW" sz="2400" b="1" dirty="0" smtClean="0"/>
              <a:t>What happens here?</a:t>
            </a:r>
            <a:endParaRPr lang="zh-TW" altLang="en-US" sz="2400" b="1" dirty="0"/>
          </a:p>
        </p:txBody>
      </p:sp>
    </p:spTree>
    <p:extLst>
      <p:ext uri="{BB962C8B-B14F-4D97-AF65-F5344CB8AC3E}">
        <p14:creationId xmlns:p14="http://schemas.microsoft.com/office/powerpoint/2010/main" xmlns="" val="352201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図 15"/>
          <p:cNvPicPr>
            <a:picLocks noChangeAspect="1"/>
          </p:cNvPicPr>
          <p:nvPr/>
        </p:nvPicPr>
        <p:blipFill>
          <a:blip r:embed="rId3" cstate="print">
            <a:lum bright="-26000"/>
            <a:extLst>
              <a:ext uri="{28A0092B-C50C-407E-A947-70E740481C1C}">
                <a14:useLocalDpi xmlns:a14="http://schemas.microsoft.com/office/drawing/2010/main" xmlns="" val="0"/>
              </a:ext>
            </a:extLst>
          </a:blip>
          <a:srcRect l="517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67" name="正方形/長方形 24"/>
          <p:cNvSpPr>
            <a:spLocks noChangeArrowheads="1"/>
          </p:cNvSpPr>
          <p:nvPr/>
        </p:nvSpPr>
        <p:spPr bwMode="auto">
          <a:xfrm>
            <a:off x="1524000" y="533400"/>
            <a:ext cx="99060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a:defRPr/>
            </a:pPr>
            <a:r>
              <a:rPr lang="en-US" altLang="ja-JP" sz="1600" i="1" dirty="0">
                <a:solidFill>
                  <a:schemeClr val="bg1"/>
                </a:solidFill>
                <a:ea typeface="MS PGothic" pitchFamily="34" charset="-128"/>
              </a:rPr>
              <a:t>China</a:t>
            </a:r>
          </a:p>
        </p:txBody>
      </p:sp>
      <p:sp>
        <p:nvSpPr>
          <p:cNvPr id="876572" name="AutoShape 28"/>
          <p:cNvSpPr>
            <a:spLocks noChangeArrowheads="1"/>
          </p:cNvSpPr>
          <p:nvPr/>
        </p:nvSpPr>
        <p:spPr bwMode="auto">
          <a:xfrm>
            <a:off x="5903913" y="4468813"/>
            <a:ext cx="363537" cy="368300"/>
          </a:xfrm>
          <a:prstGeom prst="star5">
            <a:avLst/>
          </a:prstGeom>
          <a:solidFill>
            <a:srgbClr val="ED181E"/>
          </a:solidFill>
          <a:ln w="9525">
            <a:noFill/>
            <a:miter lim="800000"/>
            <a:headEnd/>
            <a:tailEnd/>
          </a:ln>
          <a:effectLst>
            <a:outerShdw blurRad="63500" dist="12700" algn="ctr" rotWithShape="0">
              <a:schemeClr val="tx1">
                <a:alpha val="74998"/>
              </a:schemeClr>
            </a:outerShdw>
          </a:effectLst>
        </p:spPr>
        <p:txBody>
          <a:bodyPr wrap="none" anchor="ctr"/>
          <a:lstStyle/>
          <a:p>
            <a:pPr>
              <a:defRPr/>
            </a:pPr>
            <a:endParaRPr lang="zh-TW" altLang="zh-TW" sz="2800">
              <a:latin typeface="Gadget" pitchFamily="-96" charset="0"/>
              <a:ea typeface="Osaka" pitchFamily="1" charset="-128"/>
            </a:endParaRPr>
          </a:p>
        </p:txBody>
      </p:sp>
      <p:sp>
        <p:nvSpPr>
          <p:cNvPr id="876574" name="AutoShape 30"/>
          <p:cNvSpPr>
            <a:spLocks noChangeArrowheads="1"/>
          </p:cNvSpPr>
          <p:nvPr/>
        </p:nvSpPr>
        <p:spPr bwMode="auto">
          <a:xfrm>
            <a:off x="76200" y="1066800"/>
            <a:ext cx="2243138" cy="620713"/>
          </a:xfrm>
          <a:prstGeom prst="roundRect">
            <a:avLst>
              <a:gd name="adj" fmla="val 14366"/>
            </a:avLst>
          </a:prstGeom>
          <a:noFill/>
          <a:ln w="9525">
            <a:noFill/>
            <a:round/>
            <a:headEnd/>
            <a:tailEnd/>
          </a:ln>
          <a:effectLst>
            <a:outerShdw blurRad="63500" dist="38099" dir="2700000" algn="ctr" rotWithShape="0">
              <a:srgbClr val="000000">
                <a:alpha val="74998"/>
              </a:srgbClr>
            </a:outerShdw>
          </a:effectLst>
        </p:spPr>
        <p:txBody>
          <a:bodyPr wrap="none" anchor="ctr"/>
          <a:lstStyle/>
          <a:p>
            <a:pPr algn="ctr">
              <a:defRPr/>
            </a:pPr>
            <a:r>
              <a:rPr kumimoji="0" lang="en-US" altLang="ja-JP" b="1" dirty="0">
                <a:solidFill>
                  <a:schemeClr val="bg1"/>
                </a:solidFill>
                <a:ea typeface="ヒラギノ角ゴ StdN W8" pitchFamily="1" charset="-128"/>
              </a:rPr>
              <a:t>Growth Habitat</a:t>
            </a:r>
          </a:p>
        </p:txBody>
      </p:sp>
      <p:sp>
        <p:nvSpPr>
          <p:cNvPr id="876575" name="AutoShape 31"/>
          <p:cNvSpPr>
            <a:spLocks noChangeArrowheads="1"/>
          </p:cNvSpPr>
          <p:nvPr/>
        </p:nvSpPr>
        <p:spPr bwMode="auto">
          <a:xfrm>
            <a:off x="6540500" y="4000500"/>
            <a:ext cx="2603500" cy="500063"/>
          </a:xfrm>
          <a:prstGeom prst="roundRect">
            <a:avLst>
              <a:gd name="adj" fmla="val 14366"/>
            </a:avLst>
          </a:prstGeom>
          <a:noFill/>
          <a:ln w="9525">
            <a:noFill/>
            <a:round/>
            <a:headEnd/>
            <a:tailEnd/>
          </a:ln>
          <a:effectLst>
            <a:outerShdw blurRad="63500" dist="38099" dir="2700000" algn="ctr" rotWithShape="0">
              <a:srgbClr val="000000">
                <a:alpha val="74998"/>
              </a:srgbClr>
            </a:outerShdw>
          </a:effectLst>
        </p:spPr>
        <p:txBody>
          <a:bodyPr wrap="none" anchor="ctr"/>
          <a:lstStyle/>
          <a:p>
            <a:pPr algn="ctr">
              <a:defRPr/>
            </a:pPr>
            <a:r>
              <a:rPr kumimoji="0" lang="ja-JP" altLang="en-US" b="1" dirty="0">
                <a:solidFill>
                  <a:schemeClr val="bg1"/>
                </a:solidFill>
                <a:ea typeface="ヒラギノ角ゴ StdN W8" pitchFamily="1" charset="-128"/>
              </a:rPr>
              <a:t> </a:t>
            </a:r>
            <a:r>
              <a:rPr kumimoji="0" lang="en-US" altLang="ja-JP" b="1" dirty="0">
                <a:solidFill>
                  <a:schemeClr val="bg1"/>
                </a:solidFill>
                <a:ea typeface="ヒラギノ角ゴ StdN W8" pitchFamily="1" charset="-128"/>
              </a:rPr>
              <a:t>Breeding Habitat</a:t>
            </a:r>
          </a:p>
          <a:p>
            <a:pPr algn="ctr">
              <a:defRPr/>
            </a:pPr>
            <a:r>
              <a:rPr kumimoji="0" lang="en-US" altLang="ja-JP" b="1" i="1" dirty="0">
                <a:solidFill>
                  <a:schemeClr val="bg1"/>
                </a:solidFill>
                <a:ea typeface="ヒラギノ角ゴ StdN W8" pitchFamily="1" charset="-128"/>
              </a:rPr>
              <a:t>West Mariana Ridge</a:t>
            </a:r>
          </a:p>
        </p:txBody>
      </p:sp>
      <p:sp>
        <p:nvSpPr>
          <p:cNvPr id="876576" name="正方形/長方形 24"/>
          <p:cNvSpPr>
            <a:spLocks noChangeArrowheads="1"/>
          </p:cNvSpPr>
          <p:nvPr/>
        </p:nvSpPr>
        <p:spPr bwMode="auto">
          <a:xfrm>
            <a:off x="2209800" y="2463800"/>
            <a:ext cx="839788"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457200">
              <a:defRPr/>
            </a:pPr>
            <a:r>
              <a:rPr lang="en-US" altLang="ja-JP" sz="1600" i="1">
                <a:solidFill>
                  <a:schemeClr val="bg1"/>
                </a:solidFill>
                <a:ea typeface="MS PGothic" pitchFamily="34" charset="-128"/>
              </a:rPr>
              <a:t>Taiwan</a:t>
            </a:r>
          </a:p>
        </p:txBody>
      </p:sp>
      <p:sp>
        <p:nvSpPr>
          <p:cNvPr id="876578" name="正方形/長方形 24"/>
          <p:cNvSpPr>
            <a:spLocks noChangeArrowheads="1"/>
          </p:cNvSpPr>
          <p:nvPr/>
        </p:nvSpPr>
        <p:spPr bwMode="auto">
          <a:xfrm>
            <a:off x="5435600" y="762000"/>
            <a:ext cx="738188"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457200">
              <a:defRPr/>
            </a:pPr>
            <a:r>
              <a:rPr lang="en-US" altLang="ja-JP" sz="1600" i="1">
                <a:solidFill>
                  <a:schemeClr val="bg1"/>
                </a:solidFill>
                <a:ea typeface="MS PGothic" pitchFamily="34" charset="-128"/>
              </a:rPr>
              <a:t>Japan</a:t>
            </a:r>
          </a:p>
        </p:txBody>
      </p:sp>
      <p:sp>
        <p:nvSpPr>
          <p:cNvPr id="876579" name="正方形/長方形 24"/>
          <p:cNvSpPr>
            <a:spLocks noChangeArrowheads="1"/>
          </p:cNvSpPr>
          <p:nvPr/>
        </p:nvSpPr>
        <p:spPr bwMode="auto">
          <a:xfrm>
            <a:off x="3111500" y="736600"/>
            <a:ext cx="727075"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457200">
              <a:defRPr/>
            </a:pPr>
            <a:r>
              <a:rPr lang="en-US" altLang="ja-JP" sz="1600" i="1">
                <a:solidFill>
                  <a:schemeClr val="bg1"/>
                </a:solidFill>
                <a:ea typeface="MS PGothic" pitchFamily="34" charset="-128"/>
              </a:rPr>
              <a:t>Korea</a:t>
            </a:r>
          </a:p>
        </p:txBody>
      </p:sp>
      <p:sp>
        <p:nvSpPr>
          <p:cNvPr id="876582" name="正方形/長方形 24"/>
          <p:cNvSpPr>
            <a:spLocks noChangeArrowheads="1"/>
          </p:cNvSpPr>
          <p:nvPr/>
        </p:nvSpPr>
        <p:spPr bwMode="auto">
          <a:xfrm>
            <a:off x="5803900" y="4953000"/>
            <a:ext cx="1606550" cy="3365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457200">
              <a:defRPr/>
            </a:pPr>
            <a:r>
              <a:rPr lang="en-US" altLang="ja-JP" sz="1600" i="1">
                <a:solidFill>
                  <a:schemeClr val="bg1"/>
                </a:solidFill>
                <a:ea typeface="MS PGothic" pitchFamily="34" charset="-128"/>
              </a:rPr>
              <a:t>Mariana Trench</a:t>
            </a:r>
          </a:p>
        </p:txBody>
      </p:sp>
      <p:pic>
        <p:nvPicPr>
          <p:cNvPr id="161804" name="図 34"/>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6229350" y="4481513"/>
            <a:ext cx="57785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5" name="図 40"/>
          <p:cNvPicPr>
            <a:picLocks noChangeAspect="1"/>
          </p:cNvPicPr>
          <p:nvPr/>
        </p:nvPicPr>
        <p:blipFill>
          <a:blip r:embed="rId5" cstate="print">
            <a:clrChange>
              <a:clrFrom>
                <a:srgbClr val="000000"/>
              </a:clrFrom>
              <a:clrTo>
                <a:srgbClr val="000000">
                  <a:alpha val="0"/>
                </a:srgbClr>
              </a:clrTo>
            </a:clrChange>
            <a:lum bright="20000" contrast="-16000"/>
            <a:extLst>
              <a:ext uri="{28A0092B-C50C-407E-A947-70E740481C1C}">
                <a14:useLocalDpi xmlns:a14="http://schemas.microsoft.com/office/drawing/2010/main" xmlns="" val="0"/>
              </a:ext>
            </a:extLst>
          </a:blip>
          <a:srcRect/>
          <a:stretch>
            <a:fillRect/>
          </a:stretch>
        </p:blipFill>
        <p:spPr bwMode="auto">
          <a:xfrm>
            <a:off x="3048000" y="3657600"/>
            <a:ext cx="1447800"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正方形/長方形 24"/>
          <p:cNvSpPr>
            <a:spLocks noChangeArrowheads="1"/>
          </p:cNvSpPr>
          <p:nvPr/>
        </p:nvSpPr>
        <p:spPr bwMode="auto">
          <a:xfrm>
            <a:off x="3898900" y="5653088"/>
            <a:ext cx="2014538" cy="3667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457200">
              <a:defRPr/>
            </a:pPr>
            <a:r>
              <a:rPr lang="en-US" altLang="ja-JP" i="1">
                <a:solidFill>
                  <a:schemeClr val="bg1"/>
                </a:solidFill>
                <a:ea typeface="MS PGothic" pitchFamily="34" charset="-128"/>
              </a:rPr>
              <a:t>Mindanao Current</a:t>
            </a:r>
          </a:p>
        </p:txBody>
      </p:sp>
      <p:pic>
        <p:nvPicPr>
          <p:cNvPr id="161807" name="図 35"/>
          <p:cNvPicPr>
            <a:picLocks noChangeAspect="1"/>
          </p:cNvPicPr>
          <p:nvPr/>
        </p:nvPicPr>
        <p:blipFill>
          <a:blip r:embed="rId6" cstate="print">
            <a:clrChange>
              <a:clrFrom>
                <a:srgbClr val="000000"/>
              </a:clrFrom>
              <a:clrTo>
                <a:srgbClr val="000000">
                  <a:alpha val="0"/>
                </a:srgbClr>
              </a:clrTo>
            </a:clrChange>
            <a:lum bright="26000"/>
            <a:extLst>
              <a:ext uri="{28A0092B-C50C-407E-A947-70E740481C1C}">
                <a14:useLocalDpi xmlns:a14="http://schemas.microsoft.com/office/drawing/2010/main" xmlns="" val="0"/>
              </a:ext>
            </a:extLst>
          </a:blip>
          <a:srcRect/>
          <a:stretch>
            <a:fillRect/>
          </a:stretch>
        </p:blipFill>
        <p:spPr bwMode="auto">
          <a:xfrm>
            <a:off x="5257800" y="4419600"/>
            <a:ext cx="5969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08" name="図 37"/>
          <p:cNvPicPr>
            <a:picLocks noChangeAspect="1"/>
          </p:cNvPicPr>
          <p:nvPr/>
        </p:nvPicPr>
        <p:blipFill>
          <a:blip r:embed="rId7" cstate="print">
            <a:clrChange>
              <a:clrFrom>
                <a:srgbClr val="000000"/>
              </a:clrFrom>
              <a:clrTo>
                <a:srgbClr val="000000">
                  <a:alpha val="0"/>
                </a:srgbClr>
              </a:clrTo>
            </a:clrChange>
            <a:lum bright="26000"/>
            <a:extLst>
              <a:ext uri="{28A0092B-C50C-407E-A947-70E740481C1C}">
                <a14:useLocalDpi xmlns:a14="http://schemas.microsoft.com/office/drawing/2010/main" xmlns="" val="0"/>
              </a:ext>
            </a:extLst>
          </a:blip>
          <a:srcRect/>
          <a:stretch>
            <a:fillRect/>
          </a:stretch>
        </p:blipFill>
        <p:spPr bwMode="auto">
          <a:xfrm>
            <a:off x="3124200" y="2667000"/>
            <a:ext cx="1270000" cy="34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図形グループ 53"/>
          <p:cNvGrpSpPr>
            <a:grpSpLocks/>
          </p:cNvGrpSpPr>
          <p:nvPr/>
        </p:nvGrpSpPr>
        <p:grpSpPr bwMode="auto">
          <a:xfrm>
            <a:off x="2209800" y="1981200"/>
            <a:ext cx="1739900" cy="411163"/>
            <a:chOff x="3073400" y="1138766"/>
            <a:chExt cx="1739900" cy="410633"/>
          </a:xfrm>
        </p:grpSpPr>
        <p:pic>
          <p:nvPicPr>
            <p:cNvPr id="161810" name="図 39"/>
            <p:cNvPicPr>
              <a:picLocks noChangeAspect="1"/>
            </p:cNvPicPr>
            <p:nvPr/>
          </p:nvPicPr>
          <p:blipFill>
            <a:blip r:embed="rId8" cstate="print">
              <a:clrChange>
                <a:clrFrom>
                  <a:srgbClr val="000000"/>
                </a:clrFrom>
                <a:clrTo>
                  <a:srgbClr val="000000">
                    <a:alpha val="0"/>
                  </a:srgbClr>
                </a:clrTo>
              </a:clrChange>
              <a:lum bright="20000"/>
              <a:extLst>
                <a:ext uri="{28A0092B-C50C-407E-A947-70E740481C1C}">
                  <a14:useLocalDpi xmlns:a14="http://schemas.microsoft.com/office/drawing/2010/main" xmlns="" val="0"/>
                </a:ext>
              </a:extLst>
            </a:blip>
            <a:srcRect/>
            <a:stretch>
              <a:fillRect/>
            </a:stretch>
          </p:blipFill>
          <p:spPr bwMode="auto">
            <a:xfrm>
              <a:off x="3073400" y="1303866"/>
              <a:ext cx="1473200" cy="245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1811" name="図 42"/>
            <p:cNvPicPr>
              <a:picLocks noChangeAspect="1"/>
            </p:cNvPicPr>
            <p:nvPr/>
          </p:nvPicPr>
          <p:blipFill>
            <a:blip r:embed="rId8" cstate="print">
              <a:clrChange>
                <a:clrFrom>
                  <a:srgbClr val="000000"/>
                </a:clrFrom>
                <a:clrTo>
                  <a:srgbClr val="000000">
                    <a:alpha val="0"/>
                  </a:srgbClr>
                </a:clrTo>
              </a:clrChange>
              <a:lum bright="20000"/>
              <a:extLst>
                <a:ext uri="{28A0092B-C50C-407E-A947-70E740481C1C}">
                  <a14:useLocalDpi xmlns:a14="http://schemas.microsoft.com/office/drawing/2010/main" xmlns="" val="0"/>
                </a:ext>
              </a:extLst>
            </a:blip>
            <a:srcRect/>
            <a:stretch>
              <a:fillRect/>
            </a:stretch>
          </p:blipFill>
          <p:spPr bwMode="auto">
            <a:xfrm>
              <a:off x="3340100" y="1138766"/>
              <a:ext cx="1473200" cy="245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3"/>
          <p:cNvGrpSpPr>
            <a:grpSpLocks/>
          </p:cNvGrpSpPr>
          <p:nvPr/>
        </p:nvGrpSpPr>
        <p:grpSpPr bwMode="auto">
          <a:xfrm>
            <a:off x="3049588" y="1041400"/>
            <a:ext cx="2855912" cy="4813300"/>
            <a:chOff x="1921" y="656"/>
            <a:chExt cx="1799" cy="3032"/>
          </a:xfrm>
        </p:grpSpPr>
        <p:sp>
          <p:nvSpPr>
            <p:cNvPr id="21" name="フリーフォーム 20"/>
            <p:cNvSpPr/>
            <p:nvPr/>
          </p:nvSpPr>
          <p:spPr>
            <a:xfrm>
              <a:off x="1936" y="2144"/>
              <a:ext cx="200" cy="544"/>
            </a:xfrm>
            <a:custGeom>
              <a:avLst/>
              <a:gdLst>
                <a:gd name="connsiteX0" fmla="*/ 292100 w 292100"/>
                <a:gd name="connsiteY0" fmla="*/ 863600 h 863600"/>
                <a:gd name="connsiteX1" fmla="*/ 127000 w 292100"/>
                <a:gd name="connsiteY1" fmla="*/ 647700 h 863600"/>
                <a:gd name="connsiteX2" fmla="*/ 38100 w 292100"/>
                <a:gd name="connsiteY2" fmla="*/ 317500 h 863600"/>
                <a:gd name="connsiteX3" fmla="*/ 0 w 292100"/>
                <a:gd name="connsiteY3" fmla="*/ 0 h 863600"/>
                <a:gd name="connsiteX4" fmla="*/ 0 w 292100"/>
                <a:gd name="connsiteY4" fmla="*/ 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 h="863600">
                  <a:moveTo>
                    <a:pt x="292100" y="863600"/>
                  </a:moveTo>
                  <a:cubicBezTo>
                    <a:pt x="230716" y="801158"/>
                    <a:pt x="169333" y="738717"/>
                    <a:pt x="127000" y="647700"/>
                  </a:cubicBezTo>
                  <a:cubicBezTo>
                    <a:pt x="84667" y="556683"/>
                    <a:pt x="59267" y="425450"/>
                    <a:pt x="38100" y="317500"/>
                  </a:cubicBezTo>
                  <a:cubicBezTo>
                    <a:pt x="16933" y="209550"/>
                    <a:pt x="0" y="0"/>
                    <a:pt x="0" y="0"/>
                  </a:cubicBezTo>
                  <a:lnTo>
                    <a:pt x="0" y="0"/>
                  </a:lnTo>
                </a:path>
              </a:pathLst>
            </a:custGeom>
            <a:ln w="63500">
              <a:solidFill>
                <a:srgbClr val="FFFF66"/>
              </a:solidFill>
              <a:prstDash val="sysDot"/>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zh-TW" altLang="zh-TW" sz="2800">
                <a:latin typeface="Times" pitchFamily="18" charset="0"/>
                <a:ea typeface="Osaka" pitchFamily="1" charset="-128"/>
              </a:endParaRPr>
            </a:p>
          </p:txBody>
        </p:sp>
        <p:grpSp>
          <p:nvGrpSpPr>
            <p:cNvPr id="4" name="図形グループ 26"/>
            <p:cNvGrpSpPr>
              <a:grpSpLocks/>
            </p:cNvGrpSpPr>
            <p:nvPr/>
          </p:nvGrpSpPr>
          <p:grpSpPr bwMode="auto">
            <a:xfrm>
              <a:off x="2136" y="2680"/>
              <a:ext cx="1584" cy="976"/>
              <a:chOff x="3390900" y="4254500"/>
              <a:chExt cx="2514600" cy="1549400"/>
            </a:xfrm>
          </p:grpSpPr>
          <p:sp>
            <p:nvSpPr>
              <p:cNvPr id="19" name="フリーフォーム 18"/>
              <p:cNvSpPr/>
              <p:nvPr/>
            </p:nvSpPr>
            <p:spPr>
              <a:xfrm>
                <a:off x="3789363" y="4660900"/>
                <a:ext cx="541337" cy="1143000"/>
              </a:xfrm>
              <a:custGeom>
                <a:avLst/>
                <a:gdLst>
                  <a:gd name="connsiteX0" fmla="*/ 668867 w 668867"/>
                  <a:gd name="connsiteY0" fmla="*/ 0 h 1117600"/>
                  <a:gd name="connsiteX1" fmla="*/ 275167 w 668867"/>
                  <a:gd name="connsiteY1" fmla="*/ 127000 h 1117600"/>
                  <a:gd name="connsiteX2" fmla="*/ 59267 w 668867"/>
                  <a:gd name="connsiteY2" fmla="*/ 317500 h 1117600"/>
                  <a:gd name="connsiteX3" fmla="*/ 8467 w 668867"/>
                  <a:gd name="connsiteY3" fmla="*/ 622300 h 1117600"/>
                  <a:gd name="connsiteX4" fmla="*/ 8467 w 668867"/>
                  <a:gd name="connsiteY4" fmla="*/ 914400 h 1117600"/>
                  <a:gd name="connsiteX5" fmla="*/ 8467 w 668867"/>
                  <a:gd name="connsiteY5" fmla="*/ 1117600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8867" h="1117600">
                    <a:moveTo>
                      <a:pt x="668867" y="0"/>
                    </a:moveTo>
                    <a:cubicBezTo>
                      <a:pt x="522817" y="37041"/>
                      <a:pt x="376767" y="74083"/>
                      <a:pt x="275167" y="127000"/>
                    </a:cubicBezTo>
                    <a:cubicBezTo>
                      <a:pt x="173567" y="179917"/>
                      <a:pt x="103717" y="234950"/>
                      <a:pt x="59267" y="317500"/>
                    </a:cubicBezTo>
                    <a:cubicBezTo>
                      <a:pt x="14817" y="400050"/>
                      <a:pt x="16934" y="522817"/>
                      <a:pt x="8467" y="622300"/>
                    </a:cubicBezTo>
                    <a:cubicBezTo>
                      <a:pt x="0" y="721783"/>
                      <a:pt x="8467" y="914400"/>
                      <a:pt x="8467" y="914400"/>
                    </a:cubicBezTo>
                    <a:lnTo>
                      <a:pt x="8467" y="1117600"/>
                    </a:lnTo>
                  </a:path>
                </a:pathLst>
              </a:custGeom>
              <a:ln w="63500">
                <a:solidFill>
                  <a:srgbClr val="FFFF66"/>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zh-TW" altLang="zh-TW" sz="2800">
                  <a:latin typeface="Times" pitchFamily="18" charset="0"/>
                  <a:ea typeface="Osaka" pitchFamily="1" charset="-128"/>
                </a:endParaRPr>
              </a:p>
            </p:txBody>
          </p:sp>
          <p:sp>
            <p:nvSpPr>
              <p:cNvPr id="20" name="フリーフォーム 19"/>
              <p:cNvSpPr/>
              <p:nvPr/>
            </p:nvSpPr>
            <p:spPr>
              <a:xfrm>
                <a:off x="3390900" y="4254500"/>
                <a:ext cx="2514600" cy="430213"/>
              </a:xfrm>
              <a:custGeom>
                <a:avLst/>
                <a:gdLst>
                  <a:gd name="connsiteX0" fmla="*/ 2514600 w 2514600"/>
                  <a:gd name="connsiteY0" fmla="*/ 419100 h 429683"/>
                  <a:gd name="connsiteX1" fmla="*/ 1536700 w 2514600"/>
                  <a:gd name="connsiteY1" fmla="*/ 419100 h 429683"/>
                  <a:gd name="connsiteX2" fmla="*/ 1092200 w 2514600"/>
                  <a:gd name="connsiteY2" fmla="*/ 419100 h 429683"/>
                  <a:gd name="connsiteX3" fmla="*/ 596900 w 2514600"/>
                  <a:gd name="connsiteY3" fmla="*/ 355600 h 429683"/>
                  <a:gd name="connsiteX4" fmla="*/ 304800 w 2514600"/>
                  <a:gd name="connsiteY4" fmla="*/ 254000 h 429683"/>
                  <a:gd name="connsiteX5" fmla="*/ 0 w 2514600"/>
                  <a:gd name="connsiteY5" fmla="*/ 0 h 4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0" h="429683">
                    <a:moveTo>
                      <a:pt x="2514600" y="419100"/>
                    </a:moveTo>
                    <a:lnTo>
                      <a:pt x="1536700" y="419100"/>
                    </a:lnTo>
                    <a:cubicBezTo>
                      <a:pt x="1299633" y="419100"/>
                      <a:pt x="1248833" y="429683"/>
                      <a:pt x="1092200" y="419100"/>
                    </a:cubicBezTo>
                    <a:cubicBezTo>
                      <a:pt x="935567" y="408517"/>
                      <a:pt x="728133" y="383117"/>
                      <a:pt x="596900" y="355600"/>
                    </a:cubicBezTo>
                    <a:cubicBezTo>
                      <a:pt x="465667" y="328083"/>
                      <a:pt x="404283" y="313267"/>
                      <a:pt x="304800" y="254000"/>
                    </a:cubicBezTo>
                    <a:cubicBezTo>
                      <a:pt x="205317" y="194733"/>
                      <a:pt x="0" y="0"/>
                      <a:pt x="0" y="0"/>
                    </a:cubicBezTo>
                  </a:path>
                </a:pathLst>
              </a:custGeom>
              <a:ln w="63500">
                <a:solidFill>
                  <a:srgbClr val="FFFF66"/>
                </a:solidFill>
                <a:tailEnd type="triangle"/>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zh-TW" altLang="zh-TW" sz="2800">
                  <a:latin typeface="Times" pitchFamily="18" charset="0"/>
                  <a:ea typeface="Osaka" pitchFamily="1" charset="-128"/>
                </a:endParaRPr>
              </a:p>
            </p:txBody>
          </p:sp>
        </p:grpSp>
        <p:sp>
          <p:nvSpPr>
            <p:cNvPr id="26" name="フリーフォーム 25"/>
            <p:cNvSpPr>
              <a:spLocks noChangeArrowheads="1"/>
            </p:cNvSpPr>
            <p:nvPr/>
          </p:nvSpPr>
          <p:spPr bwMode="auto">
            <a:xfrm>
              <a:off x="1921" y="728"/>
              <a:ext cx="1527" cy="1368"/>
            </a:xfrm>
            <a:custGeom>
              <a:avLst/>
              <a:gdLst>
                <a:gd name="T0" fmla="*/ 23288 w 2423583"/>
                <a:gd name="T1" fmla="*/ 2171700 h 2171700"/>
                <a:gd name="T2" fmla="*/ 10585 w 2423583"/>
                <a:gd name="T3" fmla="*/ 1892300 h 2171700"/>
                <a:gd name="T4" fmla="*/ 10585 w 2423583"/>
                <a:gd name="T5" fmla="*/ 1676400 h 2171700"/>
                <a:gd name="T6" fmla="*/ 74099 w 2423583"/>
                <a:gd name="T7" fmla="*/ 1435100 h 2171700"/>
                <a:gd name="T8" fmla="*/ 201127 w 2423583"/>
                <a:gd name="T9" fmla="*/ 1358900 h 2171700"/>
                <a:gd name="T10" fmla="*/ 353560 w 2423583"/>
                <a:gd name="T11" fmla="*/ 1308100 h 2171700"/>
                <a:gd name="T12" fmla="*/ 633021 w 2423583"/>
                <a:gd name="T13" fmla="*/ 1143000 h 2171700"/>
                <a:gd name="T14" fmla="*/ 798157 w 2423583"/>
                <a:gd name="T15" fmla="*/ 1003300 h 2171700"/>
                <a:gd name="T16" fmla="*/ 1001402 w 2423583"/>
                <a:gd name="T17" fmla="*/ 838200 h 2171700"/>
                <a:gd name="T18" fmla="*/ 1128429 w 2423583"/>
                <a:gd name="T19" fmla="*/ 622300 h 2171700"/>
                <a:gd name="T20" fmla="*/ 1255457 w 2423583"/>
                <a:gd name="T21" fmla="*/ 558800 h 2171700"/>
                <a:gd name="T22" fmla="*/ 1382485 w 2423583"/>
                <a:gd name="T23" fmla="*/ 584200 h 2171700"/>
                <a:gd name="T24" fmla="*/ 1547621 w 2423583"/>
                <a:gd name="T25" fmla="*/ 546100 h 2171700"/>
                <a:gd name="T26" fmla="*/ 1661946 w 2423583"/>
                <a:gd name="T27" fmla="*/ 342900 h 2171700"/>
                <a:gd name="T28" fmla="*/ 1916001 w 2423583"/>
                <a:gd name="T29" fmla="*/ 127000 h 2171700"/>
                <a:gd name="T30" fmla="*/ 2246273 w 2423583"/>
                <a:gd name="T31" fmla="*/ 25400 h 2171700"/>
                <a:gd name="T32" fmla="*/ 2424112 w 2423583"/>
                <a:gd name="T33" fmla="*/ 0 h 21717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23583"/>
                <a:gd name="T52" fmla="*/ 0 h 2171700"/>
                <a:gd name="T53" fmla="*/ 2423583 w 2423583"/>
                <a:gd name="T54" fmla="*/ 2171700 h 21717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23583" h="2171700">
                  <a:moveTo>
                    <a:pt x="23283" y="2171700"/>
                  </a:moveTo>
                  <a:cubicBezTo>
                    <a:pt x="17991" y="2073275"/>
                    <a:pt x="12700" y="1974850"/>
                    <a:pt x="10583" y="1892300"/>
                  </a:cubicBezTo>
                  <a:cubicBezTo>
                    <a:pt x="8466" y="1809750"/>
                    <a:pt x="0" y="1752600"/>
                    <a:pt x="10583" y="1676400"/>
                  </a:cubicBezTo>
                  <a:cubicBezTo>
                    <a:pt x="21166" y="1600200"/>
                    <a:pt x="42333" y="1488017"/>
                    <a:pt x="74083" y="1435100"/>
                  </a:cubicBezTo>
                  <a:cubicBezTo>
                    <a:pt x="105833" y="1382183"/>
                    <a:pt x="154516" y="1380067"/>
                    <a:pt x="201083" y="1358900"/>
                  </a:cubicBezTo>
                  <a:cubicBezTo>
                    <a:pt x="247650" y="1337733"/>
                    <a:pt x="281516" y="1344083"/>
                    <a:pt x="353483" y="1308100"/>
                  </a:cubicBezTo>
                  <a:cubicBezTo>
                    <a:pt x="425450" y="1272117"/>
                    <a:pt x="558800" y="1193800"/>
                    <a:pt x="632883" y="1143000"/>
                  </a:cubicBezTo>
                  <a:cubicBezTo>
                    <a:pt x="706966" y="1092200"/>
                    <a:pt x="736600" y="1054100"/>
                    <a:pt x="797983" y="1003300"/>
                  </a:cubicBezTo>
                  <a:cubicBezTo>
                    <a:pt x="859366" y="952500"/>
                    <a:pt x="946150" y="901700"/>
                    <a:pt x="1001183" y="838200"/>
                  </a:cubicBezTo>
                  <a:cubicBezTo>
                    <a:pt x="1056216" y="774700"/>
                    <a:pt x="1085850" y="668867"/>
                    <a:pt x="1128183" y="622300"/>
                  </a:cubicBezTo>
                  <a:cubicBezTo>
                    <a:pt x="1170516" y="575733"/>
                    <a:pt x="1212850" y="565150"/>
                    <a:pt x="1255183" y="558800"/>
                  </a:cubicBezTo>
                  <a:cubicBezTo>
                    <a:pt x="1297516" y="552450"/>
                    <a:pt x="1333500" y="586317"/>
                    <a:pt x="1382183" y="584200"/>
                  </a:cubicBezTo>
                  <a:cubicBezTo>
                    <a:pt x="1430866" y="582083"/>
                    <a:pt x="1500716" y="586317"/>
                    <a:pt x="1547283" y="546100"/>
                  </a:cubicBezTo>
                  <a:cubicBezTo>
                    <a:pt x="1593850" y="505883"/>
                    <a:pt x="1600200" y="412750"/>
                    <a:pt x="1661583" y="342900"/>
                  </a:cubicBezTo>
                  <a:cubicBezTo>
                    <a:pt x="1722966" y="273050"/>
                    <a:pt x="1818216" y="179917"/>
                    <a:pt x="1915583" y="127000"/>
                  </a:cubicBezTo>
                  <a:cubicBezTo>
                    <a:pt x="2012950" y="74083"/>
                    <a:pt x="2161116" y="46567"/>
                    <a:pt x="2245783" y="25400"/>
                  </a:cubicBezTo>
                  <a:cubicBezTo>
                    <a:pt x="2330450" y="4233"/>
                    <a:pt x="2423583" y="0"/>
                    <a:pt x="2423583" y="0"/>
                  </a:cubicBezTo>
                </a:path>
              </a:pathLst>
            </a:custGeom>
            <a:noFill/>
            <a:ln w="63500">
              <a:solidFill>
                <a:srgbClr val="FFFF66"/>
              </a:solidFill>
              <a:miter lim="800000"/>
              <a:headEnd/>
              <a:tailEnd type="triangle" w="med" len="med"/>
            </a:ln>
            <a:effectLst>
              <a:outerShdw dist="20000" dir="5400000" rotWithShape="0">
                <a:srgbClr val="808080">
                  <a:alpha val="37999"/>
                </a:srgbClr>
              </a:outerShdw>
            </a:effectLst>
          </p:spPr>
          <p:txBody>
            <a:bodyPr anchor="ctr"/>
            <a:lstStyle/>
            <a:p>
              <a:pPr algn="ctr">
                <a:defRPr/>
              </a:pPr>
              <a:endParaRPr lang="zh-TW" altLang="zh-TW" sz="2800">
                <a:latin typeface="Times" pitchFamily="18" charset="0"/>
                <a:ea typeface="Osaka" pitchFamily="1" charset="-128"/>
              </a:endParaRPr>
            </a:p>
          </p:txBody>
        </p:sp>
        <p:sp>
          <p:nvSpPr>
            <p:cNvPr id="161818" name="AutoShape 29"/>
            <p:cNvSpPr>
              <a:spLocks noChangeArrowheads="1"/>
            </p:cNvSpPr>
            <p:nvPr/>
          </p:nvSpPr>
          <p:spPr bwMode="auto">
            <a:xfrm rot="3952598">
              <a:off x="3384" y="680"/>
              <a:ext cx="144" cy="96"/>
            </a:xfrm>
            <a:prstGeom prst="triangle">
              <a:avLst>
                <a:gd name="adj" fmla="val 50000"/>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TW" altLang="en-US"/>
            </a:p>
          </p:txBody>
        </p:sp>
        <p:sp>
          <p:nvSpPr>
            <p:cNvPr id="161819" name="AutoShape 30"/>
            <p:cNvSpPr>
              <a:spLocks noChangeArrowheads="1"/>
            </p:cNvSpPr>
            <p:nvPr/>
          </p:nvSpPr>
          <p:spPr bwMode="auto">
            <a:xfrm flipV="1">
              <a:off x="2328" y="3592"/>
              <a:ext cx="144" cy="96"/>
            </a:xfrm>
            <a:prstGeom prst="triangle">
              <a:avLst>
                <a:gd name="adj" fmla="val 50000"/>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TW" altLang="en-US"/>
            </a:p>
          </p:txBody>
        </p:sp>
        <p:sp>
          <p:nvSpPr>
            <p:cNvPr id="161820" name="AutoShape 31"/>
            <p:cNvSpPr>
              <a:spLocks noChangeArrowheads="1"/>
            </p:cNvSpPr>
            <p:nvPr/>
          </p:nvSpPr>
          <p:spPr bwMode="auto">
            <a:xfrm rot="-5400000">
              <a:off x="2760" y="2896"/>
              <a:ext cx="144" cy="96"/>
            </a:xfrm>
            <a:prstGeom prst="triangle">
              <a:avLst>
                <a:gd name="adj" fmla="val 50000"/>
              </a:avLst>
            </a:prstGeom>
            <a:solidFill>
              <a:srgbClr val="FF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TW" altLang="en-US"/>
            </a:p>
          </p:txBody>
        </p:sp>
      </p:grpSp>
      <p:sp>
        <p:nvSpPr>
          <p:cNvPr id="161821" name="Line 33"/>
          <p:cNvSpPr>
            <a:spLocks noChangeShapeType="1"/>
          </p:cNvSpPr>
          <p:nvPr/>
        </p:nvSpPr>
        <p:spPr bwMode="auto">
          <a:xfrm rot="-155684">
            <a:off x="2633663" y="2736850"/>
            <a:ext cx="3571875" cy="1993900"/>
          </a:xfrm>
          <a:prstGeom prst="line">
            <a:avLst/>
          </a:prstGeom>
          <a:noFill/>
          <a:ln w="57150" cap="rnd">
            <a:solidFill>
              <a:srgbClr val="FF0B2F"/>
            </a:solidFill>
            <a:prstDash val="sysDot"/>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zh-TW" altLang="en-US"/>
          </a:p>
        </p:txBody>
      </p:sp>
      <p:sp>
        <p:nvSpPr>
          <p:cNvPr id="161822" name="Line 34"/>
          <p:cNvSpPr>
            <a:spLocks noChangeShapeType="1"/>
          </p:cNvSpPr>
          <p:nvPr/>
        </p:nvSpPr>
        <p:spPr bwMode="auto">
          <a:xfrm rot="1565672">
            <a:off x="2713038" y="2338388"/>
            <a:ext cx="4048125" cy="1495425"/>
          </a:xfrm>
          <a:prstGeom prst="line">
            <a:avLst/>
          </a:prstGeom>
          <a:noFill/>
          <a:ln w="57150" cap="rnd">
            <a:solidFill>
              <a:srgbClr val="FF0B2F"/>
            </a:solidFill>
            <a:prstDash val="sysDot"/>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zh-TW" altLang="en-US"/>
          </a:p>
        </p:txBody>
      </p:sp>
      <p:sp>
        <p:nvSpPr>
          <p:cNvPr id="161823" name="Line 35"/>
          <p:cNvSpPr>
            <a:spLocks noChangeShapeType="1"/>
          </p:cNvSpPr>
          <p:nvPr/>
        </p:nvSpPr>
        <p:spPr bwMode="auto">
          <a:xfrm rot="3468089">
            <a:off x="3652837" y="2416176"/>
            <a:ext cx="3590925" cy="730250"/>
          </a:xfrm>
          <a:prstGeom prst="line">
            <a:avLst/>
          </a:prstGeom>
          <a:noFill/>
          <a:ln w="57150" cap="rnd">
            <a:solidFill>
              <a:srgbClr val="FF0B2F"/>
            </a:solidFill>
            <a:prstDash val="sysDot"/>
            <a:round/>
            <a:headEnd/>
            <a:tailEnd type="triangle" w="med" len="sm"/>
          </a:ln>
          <a:extLst>
            <a:ext uri="{909E8E84-426E-40DD-AFC4-6F175D3DCCD1}">
              <a14:hiddenFill xmlns:a14="http://schemas.microsoft.com/office/drawing/2010/main" xmlns="">
                <a:noFill/>
              </a14:hiddenFill>
            </a:ext>
          </a:extLst>
        </p:spPr>
        <p:txBody>
          <a:bodyPr wrap="none" anchor="ctr"/>
          <a:lstStyle/>
          <a:p>
            <a:endParaRPr lang="zh-TW" altLang="en-US"/>
          </a:p>
        </p:txBody>
      </p:sp>
      <p:grpSp>
        <p:nvGrpSpPr>
          <p:cNvPr id="5" name="Group 37"/>
          <p:cNvGrpSpPr>
            <a:grpSpLocks/>
          </p:cNvGrpSpPr>
          <p:nvPr/>
        </p:nvGrpSpPr>
        <p:grpSpPr bwMode="auto">
          <a:xfrm>
            <a:off x="5257800" y="3124200"/>
            <a:ext cx="1336675" cy="990600"/>
            <a:chOff x="622" y="624"/>
            <a:chExt cx="994" cy="688"/>
          </a:xfrm>
        </p:grpSpPr>
        <p:grpSp>
          <p:nvGrpSpPr>
            <p:cNvPr id="6" name="Group 38"/>
            <p:cNvGrpSpPr>
              <a:grpSpLocks/>
            </p:cNvGrpSpPr>
            <p:nvPr/>
          </p:nvGrpSpPr>
          <p:grpSpPr bwMode="auto">
            <a:xfrm>
              <a:off x="622" y="631"/>
              <a:ext cx="994" cy="681"/>
              <a:chOff x="622" y="631"/>
              <a:chExt cx="994" cy="681"/>
            </a:xfrm>
          </p:grpSpPr>
          <p:pic>
            <p:nvPicPr>
              <p:cNvPr id="97319" name="Picture 39"/>
              <p:cNvPicPr>
                <a:picLocks noChangeAspect="1" noChangeArrowheads="1"/>
              </p:cNvPicPr>
              <p:nvPr/>
            </p:nvPicPr>
            <p:blipFill>
              <a:blip r:embed="rId9" cstate="print"/>
              <a:srcRect/>
              <a:stretch>
                <a:fillRect/>
              </a:stretch>
            </p:blipFill>
            <p:spPr bwMode="auto">
              <a:xfrm flipH="1">
                <a:off x="636" y="632"/>
                <a:ext cx="980" cy="680"/>
              </a:xfrm>
              <a:prstGeom prst="rect">
                <a:avLst/>
              </a:prstGeom>
              <a:noFill/>
              <a:effectLst>
                <a:outerShdw dist="35921" dir="2700000" algn="ctr" rotWithShape="0">
                  <a:schemeClr val="tx1"/>
                </a:outerShdw>
              </a:effectLst>
            </p:spPr>
          </p:pic>
          <p:sp>
            <p:nvSpPr>
              <p:cNvPr id="161827" name="Text Box 40"/>
              <p:cNvSpPr txBox="1">
                <a:spLocks noChangeArrowheads="1"/>
              </p:cNvSpPr>
              <p:nvPr/>
            </p:nvSpPr>
            <p:spPr bwMode="auto">
              <a:xfrm>
                <a:off x="622" y="631"/>
                <a:ext cx="13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zh-TW" sz="1600">
                  <a:latin typeface="ヒラギノ角ゴ StdN W8" pitchFamily="1" charset="-128"/>
                  <a:ea typeface="ヒラギノ角ゴ StdN W8" pitchFamily="1" charset="-128"/>
                </a:endParaRPr>
              </a:p>
            </p:txBody>
          </p:sp>
        </p:grpSp>
        <p:sp>
          <p:nvSpPr>
            <p:cNvPr id="161828" name="Text Box 41"/>
            <p:cNvSpPr txBox="1">
              <a:spLocks noChangeArrowheads="1"/>
            </p:cNvSpPr>
            <p:nvPr/>
          </p:nvSpPr>
          <p:spPr bwMode="auto">
            <a:xfrm>
              <a:off x="707" y="624"/>
              <a:ext cx="800" cy="2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ja-JP" sz="1600" b="1" i="1">
                  <a:ea typeface="ヒラギノ角ゴ Std W8" pitchFamily="1" charset="-128"/>
                </a:rPr>
                <a:t>Silver eel</a:t>
              </a:r>
              <a:endParaRPr lang="en-US" altLang="ja-JP" sz="1600" b="1" i="1">
                <a:ea typeface="ヒラギノ角ゴ StdN W8" pitchFamily="1" charset="-128"/>
              </a:endParaRPr>
            </a:p>
          </p:txBody>
        </p:sp>
      </p:grpSp>
      <p:sp>
        <p:nvSpPr>
          <p:cNvPr id="161829" name="Text Box 42"/>
          <p:cNvSpPr txBox="1">
            <a:spLocks noChangeArrowheads="1"/>
          </p:cNvSpPr>
          <p:nvPr/>
        </p:nvSpPr>
        <p:spPr bwMode="auto">
          <a:xfrm>
            <a:off x="6781800" y="6491287"/>
            <a:ext cx="2362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smtClean="0">
                <a:solidFill>
                  <a:schemeClr val="bg1"/>
                </a:solidFill>
              </a:rPr>
              <a:t>[Tsukamoto, 2009]</a:t>
            </a:r>
            <a:r>
              <a:rPr lang="en-US" altLang="zh-TW" dirty="0" smtClean="0"/>
              <a:t>)</a:t>
            </a:r>
            <a:endParaRPr lang="en-US" altLang="zh-TW" dirty="0"/>
          </a:p>
        </p:txBody>
      </p:sp>
      <p:sp>
        <p:nvSpPr>
          <p:cNvPr id="70" name="Text Box 25"/>
          <p:cNvSpPr txBox="1">
            <a:spLocks noChangeArrowheads="1"/>
          </p:cNvSpPr>
          <p:nvPr/>
        </p:nvSpPr>
        <p:spPr bwMode="auto">
          <a:xfrm>
            <a:off x="3733800" y="0"/>
            <a:ext cx="4452938" cy="457200"/>
          </a:xfrm>
          <a:prstGeom prst="rect">
            <a:avLst/>
          </a:prstGeom>
          <a:noFill/>
          <a:ln w="9525">
            <a:noFill/>
            <a:miter lim="800000"/>
            <a:headEnd/>
            <a:tailEnd/>
          </a:ln>
          <a:effectLst>
            <a:outerShdw blurRad="63500" dist="12700" algn="ctr" rotWithShape="0">
              <a:schemeClr val="tx2">
                <a:alpha val="74998"/>
              </a:schemeClr>
            </a:outerShdw>
          </a:effectLst>
        </p:spPr>
        <p:txBody>
          <a:bodyPr wrap="none">
            <a:spAutoFit/>
          </a:bodyPr>
          <a:lstStyle/>
          <a:p>
            <a:pPr>
              <a:defRPr/>
            </a:pPr>
            <a:r>
              <a:rPr lang="en-US" altLang="ja-JP" sz="2400" b="1" dirty="0">
                <a:solidFill>
                  <a:schemeClr val="bg1"/>
                </a:solidFill>
                <a:ea typeface="ヒラギノ角ゴ Std W8" pitchFamily="1" charset="-128"/>
              </a:rPr>
              <a:t>Migration of the Japanese eel</a:t>
            </a:r>
          </a:p>
        </p:txBody>
      </p:sp>
      <p:sp>
        <p:nvSpPr>
          <p:cNvPr id="71" name="AutoShape 30"/>
          <p:cNvSpPr>
            <a:spLocks noChangeArrowheads="1"/>
          </p:cNvSpPr>
          <p:nvPr/>
        </p:nvSpPr>
        <p:spPr bwMode="auto">
          <a:xfrm>
            <a:off x="838200" y="990600"/>
            <a:ext cx="2282825" cy="620713"/>
          </a:xfrm>
          <a:prstGeom prst="roundRect">
            <a:avLst>
              <a:gd name="adj" fmla="val 14366"/>
            </a:avLst>
          </a:prstGeom>
          <a:noFill/>
          <a:ln w="9525">
            <a:noFill/>
            <a:round/>
            <a:headEnd/>
            <a:tailEnd/>
          </a:ln>
          <a:effectLst>
            <a:outerShdw blurRad="63500" dist="38099" dir="2700000" algn="ctr" rotWithShape="0">
              <a:srgbClr val="000000">
                <a:alpha val="74998"/>
              </a:srgbClr>
            </a:outerShdw>
          </a:effectLst>
        </p:spPr>
        <p:txBody>
          <a:bodyPr wrap="none" anchor="ctr"/>
          <a:lstStyle/>
          <a:p>
            <a:pPr algn="ctr">
              <a:defRPr/>
            </a:pPr>
            <a:endParaRPr kumimoji="0" lang="en-US" altLang="ja-JP" b="1" dirty="0">
              <a:solidFill>
                <a:schemeClr val="bg1"/>
              </a:solidFill>
              <a:ea typeface="ヒラギノ角ゴ StdN W8" pitchFamily="1" charset="-128"/>
            </a:endParaRPr>
          </a:p>
        </p:txBody>
      </p:sp>
      <p:pic>
        <p:nvPicPr>
          <p:cNvPr id="161832" name="図 41"/>
          <p:cNvPicPr>
            <a:picLocks noChangeAspect="1"/>
          </p:cNvPicPr>
          <p:nvPr/>
        </p:nvPicPr>
        <p:blipFill>
          <a:blip r:embed="rId10" cstate="print">
            <a:clrChange>
              <a:clrFrom>
                <a:srgbClr val="000000"/>
              </a:clrFrom>
              <a:clrTo>
                <a:srgbClr val="000000">
                  <a:alpha val="0"/>
                </a:srgbClr>
              </a:clrTo>
            </a:clrChange>
            <a:lum bright="16000"/>
            <a:extLst>
              <a:ext uri="{28A0092B-C50C-407E-A947-70E740481C1C}">
                <a14:useLocalDpi xmlns:a14="http://schemas.microsoft.com/office/drawing/2010/main" xmlns="" val="0"/>
              </a:ext>
            </a:extLst>
          </a:blip>
          <a:srcRect/>
          <a:stretch>
            <a:fillRect/>
          </a:stretch>
        </p:blipFill>
        <p:spPr bwMode="auto">
          <a:xfrm>
            <a:off x="3962400" y="4343400"/>
            <a:ext cx="10112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 name="正方形/長方形 24"/>
          <p:cNvSpPr>
            <a:spLocks noChangeArrowheads="1"/>
          </p:cNvSpPr>
          <p:nvPr/>
        </p:nvSpPr>
        <p:spPr bwMode="auto">
          <a:xfrm>
            <a:off x="4067944" y="1763524"/>
            <a:ext cx="175144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457200">
              <a:defRPr/>
            </a:pPr>
            <a:r>
              <a:rPr lang="en-US" altLang="ja-JP" i="1" dirty="0" smtClean="0">
                <a:solidFill>
                  <a:schemeClr val="bg1"/>
                </a:solidFill>
                <a:ea typeface="MS PGothic" pitchFamily="34" charset="-128"/>
              </a:rPr>
              <a:t>Kuroshio </a:t>
            </a:r>
            <a:r>
              <a:rPr lang="en-US" altLang="ja-JP" i="1" dirty="0">
                <a:solidFill>
                  <a:schemeClr val="bg1"/>
                </a:solidFill>
                <a:ea typeface="MS PGothic" pitchFamily="34" charset="-128"/>
              </a:rPr>
              <a:t>Current</a:t>
            </a:r>
          </a:p>
        </p:txBody>
      </p:sp>
      <p:sp>
        <p:nvSpPr>
          <p:cNvPr id="876577" name="正方形/長方形 24"/>
          <p:cNvSpPr>
            <a:spLocks noChangeArrowheads="1"/>
          </p:cNvSpPr>
          <p:nvPr/>
        </p:nvSpPr>
        <p:spPr bwMode="auto">
          <a:xfrm>
            <a:off x="3808420" y="4653136"/>
            <a:ext cx="249177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defTabSz="457200">
              <a:defRPr/>
            </a:pPr>
            <a:r>
              <a:rPr lang="en-US" altLang="ja-JP" i="1" dirty="0">
                <a:solidFill>
                  <a:schemeClr val="bg1"/>
                </a:solidFill>
                <a:ea typeface="MS PGothic" pitchFamily="34" charset="-128"/>
              </a:rPr>
              <a:t>North Equatorial </a:t>
            </a:r>
            <a:r>
              <a:rPr lang="en-US" altLang="ja-JP" i="1" dirty="0" smtClean="0">
                <a:solidFill>
                  <a:schemeClr val="bg1"/>
                </a:solidFill>
                <a:ea typeface="MS PGothic" pitchFamily="34" charset="-128"/>
              </a:rPr>
              <a:t>Current</a:t>
            </a:r>
          </a:p>
          <a:p>
            <a:pPr defTabSz="457200">
              <a:defRPr/>
            </a:pPr>
            <a:r>
              <a:rPr lang="en-US" altLang="ja-JP" i="1" dirty="0" smtClean="0">
                <a:solidFill>
                  <a:schemeClr val="bg1"/>
                </a:solidFill>
                <a:ea typeface="MS PGothic" pitchFamily="34" charset="-128"/>
              </a:rPr>
              <a:t>     (NEC)</a:t>
            </a:r>
            <a:endParaRPr lang="en-US" altLang="ja-JP" i="1" dirty="0">
              <a:solidFill>
                <a:schemeClr val="bg1"/>
              </a:solidFill>
              <a:ea typeface="MS PGothic" pitchFamily="34" charset="-128"/>
            </a:endParaRPr>
          </a:p>
        </p:txBody>
      </p:sp>
      <p:sp>
        <p:nvSpPr>
          <p:cNvPr id="42" name="矩形 41"/>
          <p:cNvSpPr/>
          <p:nvPr/>
        </p:nvSpPr>
        <p:spPr>
          <a:xfrm>
            <a:off x="6048672" y="347172"/>
            <a:ext cx="3275856" cy="1815882"/>
          </a:xfrm>
          <a:prstGeom prst="rect">
            <a:avLst/>
          </a:prstGeom>
        </p:spPr>
        <p:txBody>
          <a:bodyPr wrap="square">
            <a:spAutoFit/>
          </a:bodyPr>
          <a:lstStyle/>
          <a:p>
            <a:r>
              <a:rPr lang="en-US" altLang="zh-TW" sz="2400" b="1" i="1" dirty="0" smtClean="0">
                <a:solidFill>
                  <a:srgbClr val="FF0000"/>
                </a:solidFill>
              </a:rPr>
              <a:t>El Niño</a:t>
            </a:r>
            <a:endParaRPr lang="en-US" altLang="zh-TW" sz="2400" b="1" dirty="0" smtClean="0">
              <a:solidFill>
                <a:srgbClr val="FF0000"/>
              </a:solidFill>
            </a:endParaRPr>
          </a:p>
          <a:p>
            <a:pPr>
              <a:buFont typeface="Arial" pitchFamily="34" charset="0"/>
              <a:buChar char="•"/>
            </a:pPr>
            <a:r>
              <a:rPr lang="en-US" altLang="zh-TW" sz="2200" b="1" dirty="0" smtClean="0">
                <a:solidFill>
                  <a:schemeClr val="bg1"/>
                </a:solidFill>
              </a:rPr>
              <a:t> Less recruitment to coast. habitats in Japan</a:t>
            </a:r>
          </a:p>
          <a:p>
            <a:r>
              <a:rPr lang="en-US" altLang="zh-TW" sz="2200" b="1" dirty="0" smtClean="0">
                <a:solidFill>
                  <a:schemeClr val="bg1"/>
                </a:solidFill>
              </a:rPr>
              <a:t>[Kim et al., 2007]</a:t>
            </a:r>
            <a:endParaRPr lang="zh-TW" altLang="en-US" sz="2200" b="1" dirty="0">
              <a:solidFill>
                <a:schemeClr val="bg1"/>
              </a:solidFill>
            </a:endParaRPr>
          </a:p>
        </p:txBody>
      </p:sp>
      <p:sp>
        <p:nvSpPr>
          <p:cNvPr id="43" name="矩形 42"/>
          <p:cNvSpPr/>
          <p:nvPr/>
        </p:nvSpPr>
        <p:spPr>
          <a:xfrm>
            <a:off x="0" y="3068960"/>
            <a:ext cx="4572000" cy="1477328"/>
          </a:xfrm>
          <a:prstGeom prst="rect">
            <a:avLst/>
          </a:prstGeom>
        </p:spPr>
        <p:txBody>
          <a:bodyPr>
            <a:spAutoFit/>
          </a:bodyPr>
          <a:lstStyle/>
          <a:p>
            <a:r>
              <a:rPr lang="en-US" altLang="zh-TW" sz="2400" b="1" i="1" dirty="0" smtClean="0">
                <a:solidFill>
                  <a:srgbClr val="FF0000"/>
                </a:solidFill>
              </a:rPr>
              <a:t>El Niño</a:t>
            </a:r>
            <a:endParaRPr lang="en-US" altLang="zh-TW" sz="2400" b="1" dirty="0" smtClean="0">
              <a:solidFill>
                <a:srgbClr val="FF0000"/>
              </a:solidFill>
            </a:endParaRPr>
          </a:p>
          <a:p>
            <a:pPr>
              <a:buFont typeface="Arial" pitchFamily="34" charset="0"/>
              <a:buChar char="•"/>
            </a:pPr>
            <a:r>
              <a:rPr lang="en-US" altLang="zh-TW" sz="2000" b="1" dirty="0" smtClean="0">
                <a:solidFill>
                  <a:schemeClr val="bg1"/>
                </a:solidFill>
              </a:rPr>
              <a:t> </a:t>
            </a:r>
            <a:r>
              <a:rPr lang="en-US" altLang="zh-TW" sz="2200" b="1" dirty="0" smtClean="0">
                <a:solidFill>
                  <a:schemeClr val="bg1"/>
                </a:solidFill>
              </a:rPr>
              <a:t>Transport to Kuroshio </a:t>
            </a:r>
          </a:p>
          <a:p>
            <a:r>
              <a:rPr lang="en-US" altLang="zh-TW" sz="2200" b="1" dirty="0" smtClean="0">
                <a:solidFill>
                  <a:schemeClr val="bg1"/>
                </a:solidFill>
              </a:rPr>
              <a:t>&lt;&lt;  to Mindanao </a:t>
            </a:r>
            <a:r>
              <a:rPr lang="en-US" altLang="zh-TW" sz="2200" b="1" dirty="0" err="1" smtClean="0">
                <a:solidFill>
                  <a:schemeClr val="bg1"/>
                </a:solidFill>
              </a:rPr>
              <a:t>Curr</a:t>
            </a:r>
            <a:r>
              <a:rPr lang="en-US" altLang="zh-TW" sz="2200" b="1" dirty="0" smtClean="0">
                <a:solidFill>
                  <a:schemeClr val="bg1"/>
                </a:solidFill>
              </a:rPr>
              <a:t>.</a:t>
            </a:r>
          </a:p>
          <a:p>
            <a:r>
              <a:rPr lang="en-US" altLang="zh-TW" sz="2200" b="1" dirty="0" smtClean="0">
                <a:solidFill>
                  <a:schemeClr val="bg1"/>
                </a:solidFill>
              </a:rPr>
              <a:t> [Kim et al., 2007]</a:t>
            </a:r>
            <a:endParaRPr lang="zh-TW" altLang="en-US" sz="2200" b="1" dirty="0" smtClean="0">
              <a:solidFill>
                <a:schemeClr val="bg1"/>
              </a:solidFill>
            </a:endParaRPr>
          </a:p>
        </p:txBody>
      </p:sp>
      <p:sp>
        <p:nvSpPr>
          <p:cNvPr id="44" name="矩形 43"/>
          <p:cNvSpPr/>
          <p:nvPr/>
        </p:nvSpPr>
        <p:spPr>
          <a:xfrm>
            <a:off x="76200" y="4706541"/>
            <a:ext cx="5486400" cy="1846659"/>
          </a:xfrm>
          <a:prstGeom prst="rect">
            <a:avLst/>
          </a:prstGeom>
        </p:spPr>
        <p:txBody>
          <a:bodyPr wrap="square">
            <a:spAutoFit/>
          </a:bodyPr>
          <a:lstStyle/>
          <a:p>
            <a:r>
              <a:rPr lang="en-US" altLang="zh-TW" sz="2400" b="1" i="1" dirty="0" smtClean="0">
                <a:solidFill>
                  <a:srgbClr val="FF0000"/>
                </a:solidFill>
              </a:rPr>
              <a:t>El Niño</a:t>
            </a:r>
            <a:endParaRPr lang="en-US" altLang="zh-TW" sz="2400" b="1" dirty="0" smtClean="0">
              <a:solidFill>
                <a:srgbClr val="FF0000"/>
              </a:solidFill>
            </a:endParaRPr>
          </a:p>
          <a:p>
            <a:pPr>
              <a:buFont typeface="Arial" pitchFamily="34" charset="0"/>
              <a:buChar char="•"/>
            </a:pPr>
            <a:r>
              <a:rPr lang="en-US" altLang="zh-TW" sz="2400" b="1" dirty="0" smtClean="0">
                <a:solidFill>
                  <a:schemeClr val="bg1"/>
                </a:solidFill>
              </a:rPr>
              <a:t> </a:t>
            </a:r>
            <a:r>
              <a:rPr lang="en-US" altLang="zh-TW" sz="2200" b="1" dirty="0" smtClean="0">
                <a:solidFill>
                  <a:schemeClr val="bg1"/>
                </a:solidFill>
              </a:rPr>
              <a:t>NEC </a:t>
            </a:r>
            <a:r>
              <a:rPr lang="en-US" altLang="zh-TW" sz="2200" b="1" dirty="0" err="1" smtClean="0">
                <a:solidFill>
                  <a:schemeClr val="bg1"/>
                </a:solidFill>
              </a:rPr>
              <a:t>bifircates</a:t>
            </a:r>
            <a:r>
              <a:rPr lang="en-US" altLang="zh-TW" sz="2200" b="1" dirty="0" smtClean="0">
                <a:solidFill>
                  <a:schemeClr val="bg1"/>
                </a:solidFill>
              </a:rPr>
              <a:t> more northward, </a:t>
            </a:r>
            <a:r>
              <a:rPr lang="en-US" altLang="zh-TW" sz="2200" b="1" dirty="0" err="1" smtClean="0">
                <a:solidFill>
                  <a:schemeClr val="bg1"/>
                </a:solidFill>
              </a:rPr>
              <a:t>Kuroshio</a:t>
            </a:r>
            <a:r>
              <a:rPr lang="en-US" altLang="zh-TW" sz="2200" b="1" dirty="0" smtClean="0">
                <a:solidFill>
                  <a:schemeClr val="bg1"/>
                </a:solidFill>
              </a:rPr>
              <a:t>: smaller transport</a:t>
            </a:r>
          </a:p>
          <a:p>
            <a:pPr>
              <a:buFont typeface="Arial" pitchFamily="34" charset="0"/>
              <a:buChar char="•"/>
            </a:pPr>
            <a:r>
              <a:rPr lang="en-US" altLang="zh-TW" sz="2200" b="1" dirty="0" smtClean="0">
                <a:solidFill>
                  <a:schemeClr val="bg1"/>
                </a:solidFill>
              </a:rPr>
              <a:t> Mindanao </a:t>
            </a:r>
            <a:r>
              <a:rPr lang="en-US" altLang="zh-TW" sz="2200" b="1" dirty="0" err="1" smtClean="0">
                <a:solidFill>
                  <a:schemeClr val="bg1"/>
                </a:solidFill>
              </a:rPr>
              <a:t>Curr</a:t>
            </a:r>
            <a:r>
              <a:rPr lang="en-US" altLang="zh-TW" sz="2200" b="1" dirty="0" smtClean="0">
                <a:solidFill>
                  <a:schemeClr val="bg1"/>
                </a:solidFill>
              </a:rPr>
              <a:t>. : larger transport</a:t>
            </a:r>
          </a:p>
          <a:p>
            <a:r>
              <a:rPr lang="en-US" altLang="zh-TW" sz="2200" b="1" dirty="0" smtClean="0">
                <a:solidFill>
                  <a:schemeClr val="bg1"/>
                </a:solidFill>
              </a:rPr>
              <a:t> [Qiu and Lukas, 1996]</a:t>
            </a:r>
          </a:p>
        </p:txBody>
      </p:sp>
      <p:sp>
        <p:nvSpPr>
          <p:cNvPr id="9" name="手繪多邊形 8"/>
          <p:cNvSpPr/>
          <p:nvPr/>
        </p:nvSpPr>
        <p:spPr>
          <a:xfrm>
            <a:off x="2514600" y="2667000"/>
            <a:ext cx="545232" cy="762000"/>
          </a:xfrm>
          <a:custGeom>
            <a:avLst/>
            <a:gdLst>
              <a:gd name="connsiteX0" fmla="*/ 399262 w 399262"/>
              <a:gd name="connsiteY0" fmla="*/ 741680 h 741680"/>
              <a:gd name="connsiteX1" fmla="*/ 53822 w 399262"/>
              <a:gd name="connsiteY1" fmla="*/ 619760 h 741680"/>
              <a:gd name="connsiteX2" fmla="*/ 3022 w 399262"/>
              <a:gd name="connsiteY2" fmla="*/ 325120 h 741680"/>
              <a:gd name="connsiteX3" fmla="*/ 74142 w 399262"/>
              <a:gd name="connsiteY3" fmla="*/ 0 h 741680"/>
            </a:gdLst>
            <a:ahLst/>
            <a:cxnLst>
              <a:cxn ang="0">
                <a:pos x="connsiteX0" y="connsiteY0"/>
              </a:cxn>
              <a:cxn ang="0">
                <a:pos x="connsiteX1" y="connsiteY1"/>
              </a:cxn>
              <a:cxn ang="0">
                <a:pos x="connsiteX2" y="connsiteY2"/>
              </a:cxn>
              <a:cxn ang="0">
                <a:pos x="connsiteX3" y="connsiteY3"/>
              </a:cxn>
            </a:cxnLst>
            <a:rect l="l" t="t" r="r" b="b"/>
            <a:pathLst>
              <a:path w="399262" h="741680">
                <a:moveTo>
                  <a:pt x="399262" y="741680"/>
                </a:moveTo>
                <a:cubicBezTo>
                  <a:pt x="259562" y="715433"/>
                  <a:pt x="119862" y="689187"/>
                  <a:pt x="53822" y="619760"/>
                </a:cubicBezTo>
                <a:cubicBezTo>
                  <a:pt x="-12218" y="550333"/>
                  <a:pt x="-365" y="428413"/>
                  <a:pt x="3022" y="325120"/>
                </a:cubicBezTo>
                <a:cubicBezTo>
                  <a:pt x="6409" y="221827"/>
                  <a:pt x="40275" y="110913"/>
                  <a:pt x="74142" y="0"/>
                </a:cubicBezTo>
              </a:path>
            </a:pathLst>
          </a:custGeom>
          <a:noFill/>
          <a:ln w="44450">
            <a:solidFill>
              <a:schemeClr val="accent6">
                <a:lumMod val="75000"/>
              </a:schemeClr>
            </a:solidFill>
            <a:prstDash val="lg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6577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OFESvsEELcatch"/>
          <p:cNvPicPr>
            <a:picLocks noChangeAspect="1" noChangeArrowheads="1"/>
          </p:cNvPicPr>
          <p:nvPr/>
        </p:nvPicPr>
        <p:blipFill rotWithShape="1">
          <a:blip r:embed="rId2" cstate="print"/>
          <a:srcRect l="9840" t="1600" r="6704" b="2100"/>
          <a:stretch/>
        </p:blipFill>
        <p:spPr bwMode="auto">
          <a:xfrm>
            <a:off x="0" y="2743200"/>
            <a:ext cx="6035040" cy="4038601"/>
          </a:xfrm>
          <a:prstGeom prst="rect">
            <a:avLst/>
          </a:prstGeom>
          <a:noFill/>
          <a:ln w="9525">
            <a:noFill/>
            <a:miter lim="800000"/>
            <a:headEnd/>
            <a:tailEnd/>
          </a:ln>
        </p:spPr>
      </p:pic>
      <p:pic>
        <p:nvPicPr>
          <p:cNvPr id="3" name="Picture 10" descr="OFESvsEELcatch_since1990"/>
          <p:cNvPicPr>
            <a:picLocks noChangeAspect="1" noChangeArrowheads="1"/>
          </p:cNvPicPr>
          <p:nvPr/>
        </p:nvPicPr>
        <p:blipFill>
          <a:blip r:embed="rId3" cstate="print"/>
          <a:srcRect l="9448" t="1600" r="8400" b="3200"/>
          <a:stretch>
            <a:fillRect/>
          </a:stretch>
        </p:blipFill>
        <p:spPr bwMode="auto">
          <a:xfrm>
            <a:off x="4648200" y="228600"/>
            <a:ext cx="4210798" cy="2945514"/>
          </a:xfrm>
          <a:prstGeom prst="rect">
            <a:avLst/>
          </a:prstGeom>
          <a:noFill/>
          <a:ln w="9525">
            <a:noFill/>
            <a:miter lim="800000"/>
            <a:headEnd/>
            <a:tailEnd/>
          </a:ln>
        </p:spPr>
      </p:pic>
      <p:sp>
        <p:nvSpPr>
          <p:cNvPr id="4" name="文字方塊 3"/>
          <p:cNvSpPr txBox="1"/>
          <p:nvPr/>
        </p:nvSpPr>
        <p:spPr>
          <a:xfrm>
            <a:off x="290347" y="533400"/>
            <a:ext cx="4434053" cy="984885"/>
          </a:xfrm>
          <a:prstGeom prst="rect">
            <a:avLst/>
          </a:prstGeom>
          <a:noFill/>
        </p:spPr>
        <p:txBody>
          <a:bodyPr wrap="square" rtlCol="0">
            <a:spAutoFit/>
          </a:bodyPr>
          <a:lstStyle/>
          <a:p>
            <a:r>
              <a:rPr lang="en-US" altLang="zh-TW" sz="2900" cap="small" dirty="0">
                <a:solidFill>
                  <a:schemeClr val="tx2"/>
                </a:solidFill>
                <a:latin typeface="+mj-lt"/>
                <a:ea typeface="+mj-ea"/>
                <a:cs typeface="+mj-cs"/>
              </a:rPr>
              <a:t>Recruitment of the Japanese eel</a:t>
            </a:r>
            <a:endParaRPr lang="zh-TW" altLang="en-US" sz="2900" cap="small" dirty="0">
              <a:solidFill>
                <a:schemeClr val="tx2"/>
              </a:solidFill>
              <a:latin typeface="+mj-lt"/>
              <a:ea typeface="+mj-ea"/>
              <a:cs typeface="+mj-cs"/>
            </a:endParaRPr>
          </a:p>
        </p:txBody>
      </p:sp>
      <p:pic>
        <p:nvPicPr>
          <p:cNvPr id="6" name="Picture 2" descr="FOG-10-0864_fig_3b"/>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3396920"/>
            <a:ext cx="3108961" cy="2851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文字方塊 4"/>
          <p:cNvSpPr txBox="1"/>
          <p:nvPr/>
        </p:nvSpPr>
        <p:spPr>
          <a:xfrm>
            <a:off x="5067243" y="6553200"/>
            <a:ext cx="4076757" cy="369332"/>
          </a:xfrm>
          <a:prstGeom prst="rect">
            <a:avLst/>
          </a:prstGeom>
          <a:noFill/>
        </p:spPr>
        <p:txBody>
          <a:bodyPr wrap="none" rtlCol="0">
            <a:spAutoFit/>
          </a:bodyPr>
          <a:lstStyle/>
          <a:p>
            <a:r>
              <a:rPr lang="en-US" altLang="zh-TW" dirty="0" smtClean="0"/>
              <a:t>Tzeng et al. (2012); Han et al. (2012)</a:t>
            </a:r>
            <a:endParaRPr lang="zh-TW" altLang="en-US" dirty="0"/>
          </a:p>
        </p:txBody>
      </p:sp>
    </p:spTree>
    <p:extLst>
      <p:ext uri="{BB962C8B-B14F-4D97-AF65-F5344CB8AC3E}">
        <p14:creationId xmlns:p14="http://schemas.microsoft.com/office/powerpoint/2010/main" xmlns="" val="23246252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壁窗">
  <a:themeElements>
    <a:clrScheme name="壁窗">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壁窗">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壁窗">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13760</TotalTime>
  <Words>2161</Words>
  <Application>Microsoft Office PowerPoint</Application>
  <PresentationFormat>如螢幕大小 (4:3)</PresentationFormat>
  <Paragraphs>311</Paragraphs>
  <Slides>37</Slides>
  <Notes>22</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37</vt:i4>
      </vt:variant>
    </vt:vector>
  </HeadingPairs>
  <TitlesOfParts>
    <vt:vector size="39" baseType="lpstr">
      <vt:lpstr>壁窗</vt:lpstr>
      <vt:lpstr>Equation</vt:lpstr>
      <vt:lpstr>Overview of a North Pacific Climate Paradigm and the Teleconnection of Indo-Pacific Warm Pool</vt:lpstr>
      <vt:lpstr>ENSO precursor: WNP</vt:lpstr>
      <vt:lpstr>ENSO precursor: WNP</vt:lpstr>
      <vt:lpstr>ENSO precursor: WNP</vt:lpstr>
      <vt:lpstr>ENSO precursor: WNP</vt:lpstr>
      <vt:lpstr>投影片 6</vt:lpstr>
      <vt:lpstr>ENSO precursor: Indian Ocean Dipole (IOD)</vt:lpstr>
      <vt:lpstr>投影片 8</vt:lpstr>
      <vt:lpstr>投影片 9</vt:lpstr>
      <vt:lpstr>投影片 10</vt:lpstr>
      <vt:lpstr>投影片 11</vt:lpstr>
      <vt:lpstr>投影片 12</vt:lpstr>
      <vt:lpstr>投影片 13</vt:lpstr>
      <vt:lpstr>Seasonal Footprinting Mechanism</vt:lpstr>
      <vt:lpstr>投影片 15</vt:lpstr>
      <vt:lpstr>投影片 16</vt:lpstr>
      <vt:lpstr>投影片 17</vt:lpstr>
      <vt:lpstr>投影片 18</vt:lpstr>
      <vt:lpstr>投影片 19</vt:lpstr>
      <vt:lpstr>投影片 20</vt:lpstr>
      <vt:lpstr>投影片 21</vt:lpstr>
      <vt:lpstr>投影片 22</vt:lpstr>
      <vt:lpstr>投影片 23</vt:lpstr>
      <vt:lpstr>投影片 24</vt:lpstr>
      <vt:lpstr>Short Summary</vt:lpstr>
      <vt:lpstr>投影片 26</vt:lpstr>
      <vt:lpstr>投影片 27</vt:lpstr>
      <vt:lpstr>投影片 28</vt:lpstr>
      <vt:lpstr>Summary</vt:lpstr>
      <vt:lpstr>投影片 30</vt:lpstr>
      <vt:lpstr>Possible interaction with ACC/ACW</vt:lpstr>
      <vt:lpstr>Future Work:</vt:lpstr>
      <vt:lpstr>Possible Source of the KT</vt:lpstr>
      <vt:lpstr>Different KT Phases</vt:lpstr>
      <vt:lpstr>But:</vt:lpstr>
      <vt:lpstr>Future Work:</vt:lpstr>
      <vt:lpstr>Liu &amp; Alexander, 2007</vt:lpstr>
    </vt:vector>
  </TitlesOfParts>
  <Company>NCAR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the Representation of Coastal and Estuarine Processes in Earth System Models</dc:title>
  <dc:creator>yncl</dc:creator>
  <cp:lastModifiedBy>User</cp:lastModifiedBy>
  <cp:revision>561</cp:revision>
  <dcterms:created xsi:type="dcterms:W3CDTF">2012-04-04T20:43:20Z</dcterms:created>
  <dcterms:modified xsi:type="dcterms:W3CDTF">2013-08-15T06:01:35Z</dcterms:modified>
</cp:coreProperties>
</file>