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89" r:id="rId4"/>
    <p:sldId id="284" r:id="rId5"/>
    <p:sldId id="278" r:id="rId6"/>
    <p:sldId id="279" r:id="rId7"/>
    <p:sldId id="262" r:id="rId8"/>
    <p:sldId id="263" r:id="rId9"/>
    <p:sldId id="264" r:id="rId10"/>
    <p:sldId id="265" r:id="rId11"/>
    <p:sldId id="266" r:id="rId12"/>
    <p:sldId id="280" r:id="rId13"/>
    <p:sldId id="268" r:id="rId14"/>
    <p:sldId id="269" r:id="rId15"/>
    <p:sldId id="270" r:id="rId16"/>
    <p:sldId id="271" r:id="rId17"/>
    <p:sldId id="272" r:id="rId18"/>
    <p:sldId id="291" r:id="rId19"/>
    <p:sldId id="273" r:id="rId20"/>
    <p:sldId id="274" r:id="rId21"/>
    <p:sldId id="275" r:id="rId22"/>
    <p:sldId id="285" r:id="rId23"/>
    <p:sldId id="276" r:id="rId24"/>
    <p:sldId id="286" r:id="rId25"/>
    <p:sldId id="287" r:id="rId26"/>
    <p:sldId id="277" r:id="rId27"/>
    <p:sldId id="282" r:id="rId2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641" autoAdjust="0"/>
  </p:normalViewPr>
  <p:slideViewPr>
    <p:cSldViewPr>
      <p:cViewPr>
        <p:scale>
          <a:sx n="50" d="100"/>
          <a:sy n="50" d="100"/>
        </p:scale>
        <p:origin x="-538"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AD8B09-71D1-458C-B0DD-957852FD73DD}" type="datetimeFigureOut">
              <a:rPr lang="zh-TW" altLang="en-US" smtClean="0"/>
              <a:t>2014/8/4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FD6FE9-1C60-4CAA-8634-F3233D767C98}" type="slidenum">
              <a:rPr lang="zh-TW" altLang="en-US" smtClean="0"/>
              <a:t>‹#›</a:t>
            </a:fld>
            <a:endParaRPr lang="zh-TW" altLang="en-US"/>
          </a:p>
        </p:txBody>
      </p:sp>
    </p:spTree>
    <p:extLst>
      <p:ext uri="{BB962C8B-B14F-4D97-AF65-F5344CB8AC3E}">
        <p14:creationId xmlns:p14="http://schemas.microsoft.com/office/powerpoint/2010/main" val="8128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b="0"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2</a:t>
            </a:fld>
            <a:endParaRPr lang="zh-TW" altLang="en-US"/>
          </a:p>
        </p:txBody>
      </p:sp>
    </p:spTree>
    <p:extLst>
      <p:ext uri="{BB962C8B-B14F-4D97-AF65-F5344CB8AC3E}">
        <p14:creationId xmlns:p14="http://schemas.microsoft.com/office/powerpoint/2010/main" val="761446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strong asymmetry of the interior STCs transport in the southern and northern hemispheres, i.e., the magnitude of transport anomalies at 9°S is more than three times larger than that at 9°N. </a:t>
            </a:r>
          </a:p>
          <a:p>
            <a:r>
              <a:rPr lang="en-US" altLang="zh-TW" sz="1200" kern="1200" dirty="0" smtClean="0">
                <a:solidFill>
                  <a:schemeClr val="tx1"/>
                </a:solidFill>
                <a:effectLst/>
                <a:latin typeface="+mn-lt"/>
                <a:ea typeface="+mn-ea"/>
                <a:cs typeface="+mn-cs"/>
              </a:rPr>
              <a:t>These four events are selected because of the clear southward shift of westerly wind anomaly.</a:t>
            </a:r>
          </a:p>
          <a:p>
            <a:r>
              <a:rPr lang="en-US" altLang="zh-TW" sz="1200" kern="1200" dirty="0" smtClean="0">
                <a:solidFill>
                  <a:schemeClr val="tx1"/>
                </a:solidFill>
                <a:effectLst/>
                <a:latin typeface="+mn-lt"/>
                <a:ea typeface="+mn-ea"/>
                <a:cs typeface="+mn-cs"/>
              </a:rPr>
              <a:t>The north-south asymmetry of the transport is related to the southward migration of westerly wind, when El Niño events reach their peak amplitude</a:t>
            </a:r>
          </a:p>
          <a:p>
            <a:r>
              <a:rPr lang="en-US" altLang="zh-TW" sz="1200" kern="1200" dirty="0" smtClean="0">
                <a:solidFill>
                  <a:schemeClr val="tx1"/>
                </a:solidFill>
                <a:effectLst/>
                <a:latin typeface="+mn-lt"/>
                <a:ea typeface="+mn-ea"/>
                <a:cs typeface="+mn-cs"/>
              </a:rPr>
              <a:t>the interior STCs transport was compensated by the western boundary transport in the southern hemisphere but not in the northern hemisphere. The non-compensation in the northern hemisphere was caused by the phase-lag of the interior STCs transport and western boundary transport as mentioned in the study by Ishida et al. (2008).</a:t>
            </a: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In the northern hemisphere, the western boundary transport turns northward near the end of Year (0), about six months after the interior STCs transport turns northward near Apr (0). In contrast, the interior STCs transport in southern hemisphere is well compensated by the western boundary transport.</a:t>
            </a:r>
          </a:p>
          <a:p>
            <a:r>
              <a:rPr lang="en-US" altLang="zh-TW" sz="1200" kern="1200" dirty="0" smtClean="0">
                <a:solidFill>
                  <a:schemeClr val="tx1"/>
                </a:solidFill>
                <a:effectLst/>
                <a:latin typeface="+mn-lt"/>
                <a:ea typeface="+mn-ea"/>
                <a:cs typeface="+mn-cs"/>
              </a:rPr>
              <a:t>the discharge at 9°N turns to recharge in the year (+1) summer, while the discharge at 9°S persists beyond year (+1). </a:t>
            </a:r>
            <a:endParaRPr lang="zh-TW" altLang="en-US" dirty="0"/>
          </a:p>
        </p:txBody>
      </p:sp>
      <p:sp>
        <p:nvSpPr>
          <p:cNvPr id="4" name="投影片編號版面配置區 3"/>
          <p:cNvSpPr>
            <a:spLocks noGrp="1"/>
          </p:cNvSpPr>
          <p:nvPr>
            <p:ph type="sldNum" sz="quarter" idx="10"/>
          </p:nvPr>
        </p:nvSpPr>
        <p:spPr/>
        <p:txBody>
          <a:bodyPr/>
          <a:lstStyle/>
          <a:p>
            <a:fld id="{2AFD6FE9-1C60-4CAA-8634-F3233D767C98}" type="slidenum">
              <a:rPr lang="zh-TW" altLang="en-US" smtClean="0"/>
              <a:t>24</a:t>
            </a:fld>
            <a:endParaRPr lang="zh-TW" altLang="en-US"/>
          </a:p>
        </p:txBody>
      </p:sp>
    </p:spTree>
    <p:extLst>
      <p:ext uri="{BB962C8B-B14F-4D97-AF65-F5344CB8AC3E}">
        <p14:creationId xmlns:p14="http://schemas.microsoft.com/office/powerpoint/2010/main" val="4706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This is based on the time-lagged response of interior STCs transport (and WWW) to SST (and wind forcing) in the El Niño developing and decaying phases (Fig. 14). A near in-phase relation is found between SST and interior STCs transport in the mature phase of El Niño.</a:t>
            </a:r>
          </a:p>
          <a:p>
            <a:endParaRPr lang="en-US"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During the developing stage of El Niño, westerly wind anomalies in the western Pacific, and the associated positive wind stress curl in northwestern Pacific can be seen (a). The wind forcing induces anomalous shallow interior </a:t>
            </a:r>
            <a:r>
              <a:rPr lang="en-US" altLang="zh-TW" sz="1200" kern="1200" dirty="0" err="1" smtClean="0">
                <a:solidFill>
                  <a:schemeClr val="tx1"/>
                </a:solidFill>
                <a:effectLst/>
                <a:latin typeface="+mn-lt"/>
                <a:ea typeface="+mn-ea"/>
                <a:cs typeface="+mn-cs"/>
              </a:rPr>
              <a:t>pycnocline</a:t>
            </a:r>
            <a:r>
              <a:rPr lang="en-US" altLang="zh-TW" sz="1200" kern="1200" dirty="0" smtClean="0">
                <a:solidFill>
                  <a:schemeClr val="tx1"/>
                </a:solidFill>
                <a:effectLst/>
                <a:latin typeface="+mn-lt"/>
                <a:ea typeface="+mn-ea"/>
                <a:cs typeface="+mn-cs"/>
              </a:rPr>
              <a:t> in the western and central north Pacific (d).</a:t>
            </a:r>
          </a:p>
          <a:p>
            <a:r>
              <a:rPr lang="en-US" altLang="zh-TW" sz="1200" kern="1200" dirty="0" smtClean="0">
                <a:solidFill>
                  <a:schemeClr val="tx1"/>
                </a:solidFill>
                <a:effectLst/>
                <a:latin typeface="+mn-lt"/>
                <a:ea typeface="+mn-ea"/>
                <a:cs typeface="+mn-cs"/>
              </a:rPr>
              <a:t>As El Niño matures, </a:t>
            </a:r>
            <a:r>
              <a:rPr lang="en-US" altLang="zh-TW" sz="1200" kern="1200" dirty="0" err="1" smtClean="0">
                <a:solidFill>
                  <a:schemeClr val="tx1"/>
                </a:solidFill>
                <a:effectLst/>
                <a:latin typeface="+mn-lt"/>
                <a:ea typeface="+mn-ea"/>
                <a:cs typeface="+mn-cs"/>
              </a:rPr>
              <a:t>westerlies</a:t>
            </a:r>
            <a:r>
              <a:rPr lang="en-US" altLang="zh-TW" sz="1200" kern="1200" dirty="0" smtClean="0">
                <a:solidFill>
                  <a:schemeClr val="tx1"/>
                </a:solidFill>
                <a:effectLst/>
                <a:latin typeface="+mn-lt"/>
                <a:ea typeface="+mn-ea"/>
                <a:cs typeface="+mn-cs"/>
              </a:rPr>
              <a:t> develop in the central equatorial Pacific and the wind stress curl field is symmetric about the equator (b). There are symmetric structures in the depth of 26σ</a:t>
            </a:r>
            <a:r>
              <a:rPr lang="en-US" altLang="zh-TW" sz="1200" kern="1200" baseline="-25000" dirty="0" smtClean="0">
                <a:solidFill>
                  <a:schemeClr val="tx1"/>
                </a:solidFill>
                <a:effectLst/>
                <a:latin typeface="+mn-lt"/>
                <a:ea typeface="+mn-ea"/>
                <a:cs typeface="+mn-cs"/>
              </a:rPr>
              <a:t>θ</a:t>
            </a:r>
            <a:r>
              <a:rPr lang="en-US" altLang="zh-TW" sz="1200" kern="1200" dirty="0" smtClean="0">
                <a:solidFill>
                  <a:schemeClr val="tx1"/>
                </a:solidFill>
                <a:effectLst/>
                <a:latin typeface="+mn-lt"/>
                <a:ea typeface="+mn-ea"/>
                <a:cs typeface="+mn-cs"/>
              </a:rPr>
              <a:t> with two shallow regions located north and south of the equator in the western equatorial Pacific and a deep region in the eastern equatorial Pacific (e). This structure corresponds to northward interior STCs transport at 9°N, southward interior transport at 9°S, and northward transport in western boundary at 9°S.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(c) </a:t>
            </a:r>
            <a:r>
              <a:rPr lang="en-US" altLang="zh-TW" sz="1200" kern="1200" dirty="0" err="1" smtClean="0">
                <a:solidFill>
                  <a:schemeClr val="tx1"/>
                </a:solidFill>
                <a:effectLst/>
                <a:latin typeface="+mn-lt"/>
                <a:ea typeface="+mn-ea"/>
                <a:cs typeface="+mn-cs"/>
              </a:rPr>
              <a:t>westerlies</a:t>
            </a:r>
            <a:r>
              <a:rPr lang="en-US" altLang="zh-TW" sz="1200" kern="1200" dirty="0" smtClean="0">
                <a:solidFill>
                  <a:schemeClr val="tx1"/>
                </a:solidFill>
                <a:effectLst/>
                <a:latin typeface="+mn-lt"/>
                <a:ea typeface="+mn-ea"/>
                <a:cs typeface="+mn-cs"/>
              </a:rPr>
              <a:t> move slightly southward along with the corresponding wind stress curl. The wind forcing shoals the equatorial thermocline except the eastern boundary and deepens the thermocline north of the equatorial wave guide. The thermocline anomaly pattern corresponds to a northward transport in western boundary and near zero interior STCs transport at 9°N due to a phase transition. At the same time, the shoaling of depth of 26σ</a:t>
            </a:r>
            <a:r>
              <a:rPr lang="en-US" altLang="zh-TW" sz="1200" kern="1200" baseline="-25000" dirty="0" smtClean="0">
                <a:solidFill>
                  <a:schemeClr val="tx1"/>
                </a:solidFill>
                <a:effectLst/>
                <a:latin typeface="+mn-lt"/>
                <a:ea typeface="+mn-ea"/>
                <a:cs typeface="+mn-cs"/>
              </a:rPr>
              <a:t>θ </a:t>
            </a:r>
            <a:r>
              <a:rPr lang="en-US" altLang="zh-TW" sz="1200" kern="1200" dirty="0" smtClean="0">
                <a:solidFill>
                  <a:schemeClr val="tx1"/>
                </a:solidFill>
                <a:effectLst/>
                <a:latin typeface="+mn-lt"/>
                <a:ea typeface="+mn-ea"/>
                <a:cs typeface="+mn-cs"/>
              </a:rPr>
              <a:t>still locates in south Pacific and corresponds to the southward interior transport and northward western boundary at 9°S (Fig. 15). The above-stated evolution of transport in Fig. 15 is speculated as a response to the wind forcing, which shows that the northward western boundary transport is generated after the northward interior STCs transport at 9°N by half a year. It also explains the termination of discharging of the interior STCs transport in year (+1) at 9°N, and persistent discharging of the interior STCs transport at 9°S.</a:t>
            </a:r>
            <a:endParaRPr lang="zh-TW" altLang="zh-TW" sz="1200" kern="1200" dirty="0" smtClean="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2AFD6FE9-1C60-4CAA-8634-F3233D767C98}" type="slidenum">
              <a:rPr lang="zh-TW" altLang="en-US" smtClean="0"/>
              <a:t>25</a:t>
            </a:fld>
            <a:endParaRPr lang="zh-TW" altLang="en-US"/>
          </a:p>
        </p:txBody>
      </p:sp>
    </p:spTree>
    <p:extLst>
      <p:ext uri="{BB962C8B-B14F-4D97-AF65-F5344CB8AC3E}">
        <p14:creationId xmlns:p14="http://schemas.microsoft.com/office/powerpoint/2010/main" val="15648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latin typeface="Times New Roman" pitchFamily="18" charset="0"/>
                <a:cs typeface="Times New Roman" pitchFamily="18" charset="0"/>
              </a:rPr>
              <a:t>Antarctic Circumpolar Current/</a:t>
            </a:r>
            <a:endParaRPr lang="zh-TW" altLang="en-US" dirty="0"/>
          </a:p>
        </p:txBody>
      </p:sp>
      <p:sp>
        <p:nvSpPr>
          <p:cNvPr id="4" name="投影片編號版面配置區 3"/>
          <p:cNvSpPr>
            <a:spLocks noGrp="1"/>
          </p:cNvSpPr>
          <p:nvPr>
            <p:ph type="sldNum" sz="quarter" idx="10"/>
          </p:nvPr>
        </p:nvSpPr>
        <p:spPr/>
        <p:txBody>
          <a:bodyPr/>
          <a:lstStyle/>
          <a:p>
            <a:fld id="{473A90D8-6082-412C-99E2-C3461BEF05C4}" type="slidenum">
              <a:rPr lang="zh-TW" altLang="en-US" smtClean="0"/>
              <a:t>27</a:t>
            </a:fld>
            <a:endParaRPr lang="zh-TW" altLang="en-US"/>
          </a:p>
        </p:txBody>
      </p:sp>
    </p:spTree>
    <p:extLst>
      <p:ext uri="{BB962C8B-B14F-4D97-AF65-F5344CB8AC3E}">
        <p14:creationId xmlns:p14="http://schemas.microsoft.com/office/powerpoint/2010/main" val="4252881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b="0"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3</a:t>
            </a:fld>
            <a:endParaRPr lang="zh-TW" altLang="en-US"/>
          </a:p>
        </p:txBody>
      </p:sp>
    </p:spTree>
    <p:extLst>
      <p:ext uri="{BB962C8B-B14F-4D97-AF65-F5344CB8AC3E}">
        <p14:creationId xmlns:p14="http://schemas.microsoft.com/office/powerpoint/2010/main" val="76144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using SODA data to analyze STCs.</a:t>
            </a:r>
            <a:endParaRPr lang="zh-TW" altLang="en-US"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5</a:t>
            </a:fld>
            <a:endParaRPr lang="zh-TW" altLang="en-US"/>
          </a:p>
        </p:txBody>
      </p:sp>
    </p:spTree>
    <p:extLst>
      <p:ext uri="{BB962C8B-B14F-4D97-AF65-F5344CB8AC3E}">
        <p14:creationId xmlns:p14="http://schemas.microsoft.com/office/powerpoint/2010/main" val="1239641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sz="1200" kern="1200" dirty="0" smtClean="0">
                <a:solidFill>
                  <a:schemeClr val="tx1"/>
                </a:solidFill>
                <a:effectLst/>
                <a:latin typeface="+mn-lt"/>
                <a:ea typeface="+mn-ea"/>
                <a:cs typeface="+mn-cs"/>
              </a:rPr>
              <a:t>Sections of mean meridional velocity at 9°N and 9°S</a:t>
            </a:r>
          </a:p>
          <a:p>
            <a:r>
              <a:rPr lang="en-GB" altLang="zh-TW" sz="1200" kern="1200" dirty="0" smtClean="0">
                <a:solidFill>
                  <a:schemeClr val="tx1"/>
                </a:solidFill>
                <a:effectLst/>
                <a:latin typeface="+mn-lt"/>
                <a:ea typeface="+mn-ea"/>
                <a:cs typeface="+mn-cs"/>
              </a:rPr>
              <a:t>Ekman transport is</a:t>
            </a:r>
            <a:r>
              <a:rPr lang="en-GB" altLang="zh-TW" sz="1200" kern="1200" baseline="0" dirty="0" smtClean="0">
                <a:solidFill>
                  <a:schemeClr val="tx1"/>
                </a:solidFill>
                <a:effectLst/>
                <a:latin typeface="+mn-lt"/>
                <a:ea typeface="+mn-ea"/>
                <a:cs typeface="+mn-cs"/>
              </a:rPr>
              <a:t> </a:t>
            </a:r>
            <a:r>
              <a:rPr lang="en-GB" altLang="zh-TW" sz="1200" kern="1200" baseline="0" dirty="0" err="1" smtClean="0">
                <a:solidFill>
                  <a:schemeClr val="tx1"/>
                </a:solidFill>
                <a:effectLst/>
                <a:latin typeface="+mn-lt"/>
                <a:ea typeface="+mn-ea"/>
                <a:cs typeface="+mn-cs"/>
              </a:rPr>
              <a:t>poleward</a:t>
            </a:r>
            <a:r>
              <a:rPr lang="en-GB" altLang="zh-TW" sz="1200" kern="1200" baseline="0" dirty="0" smtClean="0">
                <a:solidFill>
                  <a:schemeClr val="tx1"/>
                </a:solidFill>
                <a:effectLst/>
                <a:latin typeface="+mn-lt"/>
                <a:ea typeface="+mn-ea"/>
                <a:cs typeface="+mn-cs"/>
              </a:rPr>
              <a:t> and interior </a:t>
            </a:r>
            <a:r>
              <a:rPr lang="en-GB" altLang="zh-TW" sz="1200" kern="1200" baseline="0" dirty="0" err="1" smtClean="0">
                <a:solidFill>
                  <a:schemeClr val="tx1"/>
                </a:solidFill>
                <a:effectLst/>
                <a:latin typeface="+mn-lt"/>
                <a:ea typeface="+mn-ea"/>
                <a:cs typeface="+mn-cs"/>
              </a:rPr>
              <a:t>pycnocline</a:t>
            </a:r>
            <a:r>
              <a:rPr lang="en-GB" altLang="zh-TW" sz="1200" kern="1200" baseline="0" dirty="0" smtClean="0">
                <a:solidFill>
                  <a:schemeClr val="tx1"/>
                </a:solidFill>
                <a:effectLst/>
                <a:latin typeface="+mn-lt"/>
                <a:ea typeface="+mn-ea"/>
                <a:cs typeface="+mn-cs"/>
              </a:rPr>
              <a:t> transport is </a:t>
            </a:r>
            <a:r>
              <a:rPr lang="en-GB" altLang="zh-TW" sz="1200" kern="1200" baseline="0" dirty="0" err="1" smtClean="0">
                <a:solidFill>
                  <a:schemeClr val="tx1"/>
                </a:solidFill>
                <a:effectLst/>
                <a:latin typeface="+mn-lt"/>
                <a:ea typeface="+mn-ea"/>
                <a:cs typeface="+mn-cs"/>
              </a:rPr>
              <a:t>equatorward</a:t>
            </a:r>
            <a:r>
              <a:rPr lang="en-GB" altLang="zh-TW" sz="1200" kern="1200" baseline="0" dirty="0" smtClean="0">
                <a:solidFill>
                  <a:schemeClr val="tx1"/>
                </a:solidFill>
                <a:effectLst/>
                <a:latin typeface="+mn-lt"/>
                <a:ea typeface="+mn-ea"/>
                <a:cs typeface="+mn-cs"/>
              </a:rPr>
              <a:t>.</a:t>
            </a:r>
            <a:endParaRPr lang="en-GB" altLang="zh-TW" sz="1200" kern="1200" dirty="0" smtClean="0">
              <a:solidFill>
                <a:schemeClr val="tx1"/>
              </a:solidFill>
              <a:effectLst/>
              <a:latin typeface="+mn-lt"/>
              <a:ea typeface="+mn-ea"/>
              <a:cs typeface="+mn-cs"/>
            </a:endParaRPr>
          </a:p>
          <a:p>
            <a:r>
              <a:rPr lang="en-GB" altLang="zh-TW" sz="1200" kern="1200" dirty="0" smtClean="0">
                <a:solidFill>
                  <a:schemeClr val="tx1"/>
                </a:solidFill>
                <a:effectLst/>
                <a:latin typeface="+mn-lt"/>
                <a:ea typeface="+mn-ea"/>
                <a:cs typeface="+mn-cs"/>
              </a:rPr>
              <a:t>The interior pycnocline transport is estimated by integrating the meridional velocity vertically from 50 m to the depth of 26σ</a:t>
            </a:r>
            <a:r>
              <a:rPr lang="en-GB" altLang="zh-TW" sz="1200" kern="1200" baseline="-25000" dirty="0" smtClean="0">
                <a:solidFill>
                  <a:schemeClr val="tx1"/>
                </a:solidFill>
                <a:effectLst/>
                <a:latin typeface="+mn-lt"/>
                <a:ea typeface="+mn-ea"/>
                <a:cs typeface="+mn-cs"/>
              </a:rPr>
              <a:t>θ</a:t>
            </a:r>
            <a:r>
              <a:rPr lang="en-GB" altLang="zh-TW" sz="1200" kern="1200" dirty="0" smtClean="0">
                <a:solidFill>
                  <a:schemeClr val="tx1"/>
                </a:solidFill>
                <a:effectLst/>
                <a:latin typeface="+mn-lt"/>
                <a:ea typeface="+mn-ea"/>
                <a:cs typeface="+mn-cs"/>
              </a:rPr>
              <a:t> isopycnal and integrating zonally from the eastern edge of the western boundary current to the eastern boundary</a:t>
            </a:r>
            <a:endParaRPr lang="zh-TW" altLang="en-US"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6</a:t>
            </a:fld>
            <a:endParaRPr lang="zh-TW" altLang="en-US"/>
          </a:p>
        </p:txBody>
      </p:sp>
    </p:spTree>
    <p:extLst>
      <p:ext uri="{BB962C8B-B14F-4D97-AF65-F5344CB8AC3E}">
        <p14:creationId xmlns:p14="http://schemas.microsoft.com/office/powerpoint/2010/main" val="2736489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sz="1200" kern="1200" dirty="0" smtClean="0">
                <a:solidFill>
                  <a:schemeClr val="tx1"/>
                </a:solidFill>
                <a:effectLst/>
                <a:latin typeface="+mn-lt"/>
                <a:ea typeface="+mn-ea"/>
                <a:cs typeface="+mn-cs"/>
              </a:rPr>
              <a:t>Sections of mean meridional velocity at 9°N and 9°S</a:t>
            </a:r>
          </a:p>
          <a:p>
            <a:r>
              <a:rPr lang="en-GB" altLang="zh-TW" sz="1200" kern="1200" dirty="0" smtClean="0">
                <a:solidFill>
                  <a:schemeClr val="tx1"/>
                </a:solidFill>
                <a:effectLst/>
                <a:latin typeface="+mn-lt"/>
                <a:ea typeface="+mn-ea"/>
                <a:cs typeface="+mn-cs"/>
              </a:rPr>
              <a:t>Ekman transport is</a:t>
            </a:r>
            <a:r>
              <a:rPr lang="en-GB" altLang="zh-TW" sz="1200" kern="1200" baseline="0" dirty="0" smtClean="0">
                <a:solidFill>
                  <a:schemeClr val="tx1"/>
                </a:solidFill>
                <a:effectLst/>
                <a:latin typeface="+mn-lt"/>
                <a:ea typeface="+mn-ea"/>
                <a:cs typeface="+mn-cs"/>
              </a:rPr>
              <a:t> </a:t>
            </a:r>
            <a:r>
              <a:rPr lang="en-GB" altLang="zh-TW" sz="1200" kern="1200" baseline="0" dirty="0" err="1" smtClean="0">
                <a:solidFill>
                  <a:schemeClr val="tx1"/>
                </a:solidFill>
                <a:effectLst/>
                <a:latin typeface="+mn-lt"/>
                <a:ea typeface="+mn-ea"/>
                <a:cs typeface="+mn-cs"/>
              </a:rPr>
              <a:t>poleward</a:t>
            </a:r>
            <a:r>
              <a:rPr lang="en-GB" altLang="zh-TW" sz="1200" kern="1200" baseline="0" dirty="0" smtClean="0">
                <a:solidFill>
                  <a:schemeClr val="tx1"/>
                </a:solidFill>
                <a:effectLst/>
                <a:latin typeface="+mn-lt"/>
                <a:ea typeface="+mn-ea"/>
                <a:cs typeface="+mn-cs"/>
              </a:rPr>
              <a:t> and interior </a:t>
            </a:r>
            <a:r>
              <a:rPr lang="en-GB" altLang="zh-TW" sz="1200" kern="1200" baseline="0" dirty="0" err="1" smtClean="0">
                <a:solidFill>
                  <a:schemeClr val="tx1"/>
                </a:solidFill>
                <a:effectLst/>
                <a:latin typeface="+mn-lt"/>
                <a:ea typeface="+mn-ea"/>
                <a:cs typeface="+mn-cs"/>
              </a:rPr>
              <a:t>pycnocline</a:t>
            </a:r>
            <a:r>
              <a:rPr lang="en-GB" altLang="zh-TW" sz="1200" kern="1200" baseline="0" dirty="0" smtClean="0">
                <a:solidFill>
                  <a:schemeClr val="tx1"/>
                </a:solidFill>
                <a:effectLst/>
                <a:latin typeface="+mn-lt"/>
                <a:ea typeface="+mn-ea"/>
                <a:cs typeface="+mn-cs"/>
              </a:rPr>
              <a:t> transport is </a:t>
            </a:r>
            <a:r>
              <a:rPr lang="en-GB" altLang="zh-TW" sz="1200" kern="1200" baseline="0" dirty="0" err="1" smtClean="0">
                <a:solidFill>
                  <a:schemeClr val="tx1"/>
                </a:solidFill>
                <a:effectLst/>
                <a:latin typeface="+mn-lt"/>
                <a:ea typeface="+mn-ea"/>
                <a:cs typeface="+mn-cs"/>
              </a:rPr>
              <a:t>equatorward</a:t>
            </a:r>
            <a:r>
              <a:rPr lang="en-GB" altLang="zh-TW" sz="1200" kern="1200" baseline="0" dirty="0" smtClean="0">
                <a:solidFill>
                  <a:schemeClr val="tx1"/>
                </a:solidFill>
                <a:effectLst/>
                <a:latin typeface="+mn-lt"/>
                <a:ea typeface="+mn-ea"/>
                <a:cs typeface="+mn-cs"/>
              </a:rPr>
              <a:t>.</a:t>
            </a:r>
            <a:endParaRPr lang="en-GB" altLang="zh-TW" sz="1200" kern="1200" dirty="0" smtClean="0">
              <a:solidFill>
                <a:schemeClr val="tx1"/>
              </a:solidFill>
              <a:effectLst/>
              <a:latin typeface="+mn-lt"/>
              <a:ea typeface="+mn-ea"/>
              <a:cs typeface="+mn-cs"/>
            </a:endParaRPr>
          </a:p>
          <a:p>
            <a:r>
              <a:rPr lang="en-GB" altLang="zh-TW" sz="1200" kern="1200" dirty="0" smtClean="0">
                <a:solidFill>
                  <a:schemeClr val="tx1"/>
                </a:solidFill>
                <a:effectLst/>
                <a:latin typeface="+mn-lt"/>
                <a:ea typeface="+mn-ea"/>
                <a:cs typeface="+mn-cs"/>
              </a:rPr>
              <a:t>The interior pycnocline transport is estimated by integrating the meridional velocity vertically from 50 m to the depth of 26σ</a:t>
            </a:r>
            <a:r>
              <a:rPr lang="en-GB" altLang="zh-TW" sz="1200" kern="1200" baseline="-25000" dirty="0" smtClean="0">
                <a:solidFill>
                  <a:schemeClr val="tx1"/>
                </a:solidFill>
                <a:effectLst/>
                <a:latin typeface="+mn-lt"/>
                <a:ea typeface="+mn-ea"/>
                <a:cs typeface="+mn-cs"/>
              </a:rPr>
              <a:t>θ</a:t>
            </a:r>
            <a:r>
              <a:rPr lang="en-GB" altLang="zh-TW" sz="1200" kern="1200" dirty="0" smtClean="0">
                <a:solidFill>
                  <a:schemeClr val="tx1"/>
                </a:solidFill>
                <a:effectLst/>
                <a:latin typeface="+mn-lt"/>
                <a:ea typeface="+mn-ea"/>
                <a:cs typeface="+mn-cs"/>
              </a:rPr>
              <a:t> isopycnal and integrating zonally from the eastern edge of the western boundary current to the eastern boundary</a:t>
            </a:r>
            <a:endParaRPr lang="zh-TW" altLang="en-US"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7</a:t>
            </a:fld>
            <a:endParaRPr lang="zh-TW" altLang="en-US"/>
          </a:p>
        </p:txBody>
      </p:sp>
    </p:spTree>
    <p:extLst>
      <p:ext uri="{BB962C8B-B14F-4D97-AF65-F5344CB8AC3E}">
        <p14:creationId xmlns:p14="http://schemas.microsoft.com/office/powerpoint/2010/main" val="2736489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Here we show the</a:t>
            </a:r>
            <a:r>
              <a:rPr lang="en-US" altLang="zh-TW" baseline="0" dirty="0" smtClean="0"/>
              <a:t> time series of interior pycnocline transport at 9S and 9N and convergence of transport define as S minus N.</a:t>
            </a:r>
          </a:p>
          <a:p>
            <a:r>
              <a:rPr lang="en-US" altLang="zh-TW" baseline="0" dirty="0" smtClean="0"/>
              <a:t>The transport is negative at 9N and positive at 9S, and the magnitude of transport at 9S is larger than 9N </a:t>
            </a:r>
          </a:p>
          <a:p>
            <a:r>
              <a:rPr lang="en-US" altLang="zh-TW" baseline="0" dirty="0" smtClean="0"/>
              <a:t>The convergence transport is positive value, and we compare interior </a:t>
            </a:r>
            <a:r>
              <a:rPr lang="en-US" altLang="zh-TW" baseline="0" dirty="0" err="1" smtClean="0"/>
              <a:t>pycnocline</a:t>
            </a:r>
            <a:r>
              <a:rPr lang="en-US" altLang="zh-TW" baseline="0" dirty="0" smtClean="0"/>
              <a:t> transport with SST.</a:t>
            </a:r>
            <a:endParaRPr lang="zh-TW" altLang="en-US"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8</a:t>
            </a:fld>
            <a:endParaRPr lang="zh-TW" altLang="en-US"/>
          </a:p>
        </p:txBody>
      </p:sp>
    </p:spTree>
    <p:extLst>
      <p:ext uri="{BB962C8B-B14F-4D97-AF65-F5344CB8AC3E}">
        <p14:creationId xmlns:p14="http://schemas.microsoft.com/office/powerpoint/2010/main" val="37520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TW" sz="1200" kern="1200" dirty="0" smtClean="0">
                <a:solidFill>
                  <a:schemeClr val="tx1"/>
                </a:solidFill>
                <a:effectLst/>
                <a:latin typeface="+mn-lt"/>
                <a:ea typeface="+mn-ea"/>
                <a:cs typeface="+mn-cs"/>
              </a:rPr>
              <a:t>We calculate</a:t>
            </a:r>
            <a:r>
              <a:rPr lang="en-GB" altLang="zh-TW" sz="1200" kern="1200" baseline="0" dirty="0" smtClean="0">
                <a:solidFill>
                  <a:schemeClr val="tx1"/>
                </a:solidFill>
                <a:effectLst/>
                <a:latin typeface="+mn-lt"/>
                <a:ea typeface="+mn-ea"/>
                <a:cs typeface="+mn-cs"/>
              </a:rPr>
              <a:t> l</a:t>
            </a:r>
            <a:r>
              <a:rPr lang="en-GB" altLang="zh-TW" sz="1200" kern="1200" dirty="0" smtClean="0">
                <a:solidFill>
                  <a:schemeClr val="tx1"/>
                </a:solidFill>
                <a:effectLst/>
                <a:latin typeface="+mn-lt"/>
                <a:ea typeface="+mn-ea"/>
                <a:cs typeface="+mn-cs"/>
              </a:rPr>
              <a:t>ag-correlation between SST anomalies and the convergence of transport anomalies in the interior pycnocline zonally accumulated from 100</a:t>
            </a:r>
            <a:r>
              <a:rPr lang="en-GB" altLang="zh-TW" sz="1200" kern="1200" baseline="30000" dirty="0" smtClean="0">
                <a:solidFill>
                  <a:schemeClr val="tx1"/>
                </a:solidFill>
                <a:effectLst/>
                <a:latin typeface="+mn-lt"/>
                <a:ea typeface="+mn-ea"/>
                <a:cs typeface="+mn-cs"/>
              </a:rPr>
              <a:t>o</a:t>
            </a:r>
            <a:r>
              <a:rPr lang="en-GB" altLang="zh-TW" sz="1200" kern="1200" dirty="0" smtClean="0">
                <a:solidFill>
                  <a:schemeClr val="tx1"/>
                </a:solidFill>
                <a:effectLst/>
                <a:latin typeface="+mn-lt"/>
                <a:ea typeface="+mn-ea"/>
                <a:cs typeface="+mn-cs"/>
              </a:rPr>
              <a:t>W westward to varying longitudes. </a:t>
            </a:r>
          </a:p>
          <a:p>
            <a:r>
              <a:rPr lang="en-GB" altLang="zh-TW" sz="1200" kern="1200" dirty="0" smtClean="0">
                <a:solidFill>
                  <a:schemeClr val="tx1"/>
                </a:solidFill>
                <a:effectLst/>
                <a:latin typeface="+mn-lt"/>
                <a:ea typeface="+mn-ea"/>
                <a:cs typeface="+mn-cs"/>
              </a:rPr>
              <a:t>Positive lags mean SST lags the STCs, and negative lags</a:t>
            </a:r>
            <a:r>
              <a:rPr lang="en-GB" altLang="zh-TW" sz="1200" kern="1200" baseline="0" dirty="0" smtClean="0">
                <a:solidFill>
                  <a:schemeClr val="tx1"/>
                </a:solidFill>
                <a:effectLst/>
                <a:latin typeface="+mn-lt"/>
                <a:ea typeface="+mn-ea"/>
                <a:cs typeface="+mn-cs"/>
              </a:rPr>
              <a:t> mean SST lead STC</a:t>
            </a:r>
          </a:p>
          <a:p>
            <a:r>
              <a:rPr lang="en-US" altLang="zh-TW" sz="1200" kern="1200" dirty="0" smtClean="0">
                <a:solidFill>
                  <a:schemeClr val="tx1"/>
                </a:solidFill>
                <a:effectLst/>
                <a:latin typeface="+mn-lt"/>
                <a:ea typeface="+mn-ea"/>
                <a:cs typeface="+mn-cs"/>
              </a:rPr>
              <a:t>At</a:t>
            </a:r>
            <a:r>
              <a:rPr lang="en-GB" altLang="zh-TW" sz="1200" kern="1200" dirty="0" smtClean="0">
                <a:solidFill>
                  <a:schemeClr val="tx1"/>
                </a:solidFill>
                <a:effectLst/>
                <a:latin typeface="+mn-lt"/>
                <a:ea typeface="+mn-ea"/>
                <a:cs typeface="+mn-cs"/>
              </a:rPr>
              <a:t> interannual time scale, the maximum negative correlation appears when the interior transport is zonally averaged across the basin with negative lag values. In the eastern part, the interior transport is positively correlated with SST with negative lag values.  We</a:t>
            </a:r>
            <a:r>
              <a:rPr lang="en-GB" altLang="zh-TW" sz="1200" kern="1200" baseline="0" dirty="0" smtClean="0">
                <a:solidFill>
                  <a:schemeClr val="tx1"/>
                </a:solidFill>
                <a:effectLst/>
                <a:latin typeface="+mn-lt"/>
                <a:ea typeface="+mn-ea"/>
                <a:cs typeface="+mn-cs"/>
              </a:rPr>
              <a:t> separate this two different response by 130W. Western part as 160E-130W and eastern part as 130W-100W.</a:t>
            </a:r>
          </a:p>
          <a:p>
            <a:r>
              <a:rPr lang="en-GB" altLang="zh-TW" sz="1200" kern="1200" baseline="0" dirty="0" smtClean="0">
                <a:solidFill>
                  <a:schemeClr val="tx1"/>
                </a:solidFill>
                <a:effectLst/>
                <a:latin typeface="+mn-lt"/>
                <a:ea typeface="+mn-ea"/>
                <a:cs typeface="+mn-cs"/>
              </a:rPr>
              <a:t>At decadal time scale, the maximum negative correlation appears uniformly from west to the east.  </a:t>
            </a:r>
            <a:endParaRPr lang="zh-TW" altLang="en-US"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10</a:t>
            </a:fld>
            <a:endParaRPr lang="zh-TW" altLang="en-US"/>
          </a:p>
        </p:txBody>
      </p:sp>
    </p:spTree>
    <p:extLst>
      <p:ext uri="{BB962C8B-B14F-4D97-AF65-F5344CB8AC3E}">
        <p14:creationId xmlns:p14="http://schemas.microsoft.com/office/powerpoint/2010/main" val="219807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using SODA data to analyze STCs.</a:t>
            </a:r>
            <a:endParaRPr lang="zh-TW" altLang="en-US" dirty="0"/>
          </a:p>
        </p:txBody>
      </p:sp>
      <p:sp>
        <p:nvSpPr>
          <p:cNvPr id="4" name="投影片編號版面配置區 3"/>
          <p:cNvSpPr>
            <a:spLocks noGrp="1"/>
          </p:cNvSpPr>
          <p:nvPr>
            <p:ph type="sldNum" sz="quarter" idx="10"/>
          </p:nvPr>
        </p:nvSpPr>
        <p:spPr/>
        <p:txBody>
          <a:bodyPr/>
          <a:lstStyle/>
          <a:p>
            <a:fld id="{66731FF2-0F8E-4678-8CD7-8F6A12213CE2}" type="slidenum">
              <a:rPr lang="zh-TW" altLang="en-US" smtClean="0"/>
              <a:pPr/>
              <a:t>12</a:t>
            </a:fld>
            <a:endParaRPr lang="zh-TW" altLang="en-US"/>
          </a:p>
        </p:txBody>
      </p:sp>
    </p:spTree>
    <p:extLst>
      <p:ext uri="{BB962C8B-B14F-4D97-AF65-F5344CB8AC3E}">
        <p14:creationId xmlns:p14="http://schemas.microsoft.com/office/powerpoint/2010/main" val="1239641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SSTA in the cold phase generates persistent convergence of interior STCs transport (b). The transition of the composite interior STCs transport from convergence to divergence occurs 2-3 months after the SST phase transition.</a:t>
            </a:r>
          </a:p>
          <a:p>
            <a:r>
              <a:rPr lang="en-US" altLang="zh-TW" sz="1200" kern="1200" dirty="0" smtClean="0">
                <a:solidFill>
                  <a:schemeClr val="tx1"/>
                </a:solidFill>
                <a:effectLst/>
                <a:latin typeface="+mn-lt"/>
                <a:ea typeface="+mn-ea"/>
                <a:cs typeface="+mn-cs"/>
              </a:rPr>
              <a:t>the transition of the SSTA from warm phase to cold phase lags the transition of interior STCs transport from divergence to convergence two months (e).</a:t>
            </a:r>
          </a:p>
          <a:p>
            <a:r>
              <a:rPr lang="en-US" altLang="zh-TW" sz="1200" kern="1200" dirty="0" smtClean="0">
                <a:solidFill>
                  <a:schemeClr val="tx1"/>
                </a:solidFill>
                <a:effectLst/>
                <a:latin typeface="+mn-lt"/>
                <a:ea typeface="+mn-ea"/>
                <a:cs typeface="+mn-cs"/>
              </a:rPr>
              <a:t>The discharging of interior STCs transport in the warm phase leads to the decrease of WWV before the peak of La Niña (f).</a:t>
            </a:r>
          </a:p>
          <a:p>
            <a:r>
              <a:rPr lang="en-US" altLang="zh-TW" sz="1200" kern="1200" dirty="0" smtClean="0">
                <a:solidFill>
                  <a:schemeClr val="tx1"/>
                </a:solidFill>
                <a:effectLst/>
                <a:latin typeface="+mn-lt"/>
                <a:ea typeface="+mn-ea"/>
                <a:cs typeface="+mn-cs"/>
              </a:rPr>
              <a:t>The convergence of interior STCs transport recharges the tropical upper ocean to increase the WWV before the peak of El Niño (c). In most El Niño developing events, the WWV shows two peaks corresponding to the double peaks in SSTA and interior STCs transport in the cold phase.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The minimum in the composite WWV cycle corresponds to the zero SSTA in the composite SST cycle, the quarter-cycle phase difference is about 8 months.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2AFD6FE9-1C60-4CAA-8634-F3233D767C98}" type="slidenum">
              <a:rPr lang="zh-TW" altLang="en-US" smtClean="0"/>
              <a:t>23</a:t>
            </a:fld>
            <a:endParaRPr lang="zh-TW" altLang="en-US"/>
          </a:p>
        </p:txBody>
      </p:sp>
    </p:spTree>
    <p:extLst>
      <p:ext uri="{BB962C8B-B14F-4D97-AF65-F5344CB8AC3E}">
        <p14:creationId xmlns:p14="http://schemas.microsoft.com/office/powerpoint/2010/main" val="1956457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gradFill flip="none" rotWithShape="1">
          <a:gsLst>
            <a:gs pos="0">
              <a:schemeClr val="bg1">
                <a:tint val="40000"/>
                <a:satMod val="350000"/>
              </a:schemeClr>
            </a:gs>
            <a:gs pos="64000">
              <a:schemeClr val="bg1">
                <a:tint val="45000"/>
                <a:shade val="99000"/>
                <a:satMod val="350000"/>
              </a:schemeClr>
            </a:gs>
            <a:gs pos="100000">
              <a:schemeClr val="bg1">
                <a:shade val="20000"/>
                <a:satMod val="25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4C1774D3-93A5-4FA5-93F7-7AC015BB5442}" type="datetimeFigureOut">
              <a:rPr lang="zh-TW" altLang="en-US" smtClean="0"/>
              <a:t>2014/8/4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33261D9-98B2-4BA3-BE87-60E4CE08065C}" type="slidenum">
              <a:rPr lang="zh-TW" altLang="en-US" smtClean="0"/>
              <a:t>‹#›</a:t>
            </a:fld>
            <a:endParaRPr lang="zh-TW" altLang="en-US"/>
          </a:p>
        </p:txBody>
      </p:sp>
      <p:pic>
        <p:nvPicPr>
          <p:cNvPr id="7" name="Picture 2" descr="ncar-logo-spellout-m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891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4736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4C1774D3-93A5-4FA5-93F7-7AC015BB5442}" type="datetimeFigureOut">
              <a:rPr lang="zh-TW" altLang="en-US" smtClean="0"/>
              <a:t>2014/8/4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33261D9-98B2-4BA3-BE87-60E4CE08065C}" type="slidenum">
              <a:rPr lang="zh-TW" altLang="en-US" smtClean="0"/>
              <a:t>‹#›</a:t>
            </a:fld>
            <a:endParaRPr lang="zh-TW" altLang="en-US"/>
          </a:p>
        </p:txBody>
      </p:sp>
    </p:spTree>
    <p:extLst>
      <p:ext uri="{BB962C8B-B14F-4D97-AF65-F5344CB8AC3E}">
        <p14:creationId xmlns:p14="http://schemas.microsoft.com/office/powerpoint/2010/main" val="69490001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gradFill rotWithShape="1">
          <a:gsLst>
            <a:gs pos="0">
              <a:schemeClr val="bg1">
                <a:tint val="40000"/>
                <a:satMod val="350000"/>
              </a:schemeClr>
            </a:gs>
            <a:gs pos="17000">
              <a:schemeClr val="bg1">
                <a:tint val="45000"/>
                <a:shade val="99000"/>
                <a:satMod val="350000"/>
                <a:lumMod val="28000"/>
              </a:schemeClr>
            </a:gs>
            <a:gs pos="100000">
              <a:schemeClr val="bg1">
                <a:shade val="20000"/>
                <a:satMod val="255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4C1774D3-93A5-4FA5-93F7-7AC015BB5442}" type="datetimeFigureOut">
              <a:rPr lang="zh-TW" altLang="en-US" smtClean="0"/>
              <a:t>2014/8/4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33261D9-98B2-4BA3-BE87-60E4CE08065C}" type="slidenum">
              <a:rPr lang="zh-TW" altLang="en-US" smtClean="0"/>
              <a:t>‹#›</a:t>
            </a:fld>
            <a:endParaRPr lang="zh-TW" altLang="en-US"/>
          </a:p>
        </p:txBody>
      </p:sp>
    </p:spTree>
    <p:extLst>
      <p:ext uri="{BB962C8B-B14F-4D97-AF65-F5344CB8AC3E}">
        <p14:creationId xmlns:p14="http://schemas.microsoft.com/office/powerpoint/2010/main" val="390482177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標題投影片">
    <p:bg>
      <p:bgPr>
        <a:gradFill flip="none" rotWithShape="1">
          <a:gsLst>
            <a:gs pos="0">
              <a:schemeClr val="bg1">
                <a:tint val="40000"/>
                <a:satMod val="350000"/>
              </a:schemeClr>
            </a:gs>
            <a:gs pos="70000">
              <a:schemeClr val="bg1">
                <a:tint val="45000"/>
                <a:shade val="99000"/>
                <a:satMod val="350000"/>
              </a:schemeClr>
            </a:gs>
            <a:gs pos="100000">
              <a:schemeClr val="bg1">
                <a:shade val="20000"/>
                <a:satMod val="25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8" name="標題 7"/>
          <p:cNvSpPr>
            <a:spLocks noGrp="1"/>
          </p:cNvSpPr>
          <p:nvPr>
            <p:ph type="ctrTitle"/>
          </p:nvPr>
        </p:nvSpPr>
        <p:spPr>
          <a:xfrm>
            <a:off x="2286000" y="3124200"/>
            <a:ext cx="6172200" cy="1894362"/>
          </a:xfrm>
        </p:spPr>
        <p:txBody>
          <a:bodyPr/>
          <a:lstStyle>
            <a:lvl1pPr>
              <a:defRPr b="1"/>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bwMode="auto">
          <a:xfrm>
            <a:off x="6811444" y="0"/>
            <a:ext cx="2286000" cy="381000"/>
          </a:xfrm>
        </p:spPr>
        <p:txBody>
          <a:bodyPr/>
          <a:lstStyle/>
          <a:p>
            <a:fld id="{24DD336A-D926-4B7F-9DA4-015E8D760CC5}" type="datetimeFigureOut">
              <a:rPr lang="en-US" smtClean="0"/>
              <a:pPr/>
              <a:t>8/4/2014</a:t>
            </a:fld>
            <a:endParaRPr lang="en-US" dirty="0"/>
          </a:p>
        </p:txBody>
      </p:sp>
      <p:sp>
        <p:nvSpPr>
          <p:cNvPr id="17" name="頁尾版面配置區 16"/>
          <p:cNvSpPr>
            <a:spLocks noGrp="1"/>
          </p:cNvSpPr>
          <p:nvPr>
            <p:ph type="ftr" sz="quarter" idx="11"/>
          </p:nvPr>
        </p:nvSpPr>
        <p:spPr bwMode="auto">
          <a:xfrm rot="5400000">
            <a:off x="7077269" y="4181669"/>
            <a:ext cx="3657600" cy="384048"/>
          </a:xfrm>
        </p:spPr>
        <p:txBody>
          <a:bodyPr/>
          <a:lstStyle/>
          <a:p>
            <a:endParaRPr lang="en-US"/>
          </a:p>
        </p:txBody>
      </p:sp>
      <p:sp>
        <p:nvSpPr>
          <p:cNvPr id="10" name="矩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矩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接點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接點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接點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接點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接點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接點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矩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橢圓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橢圓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橢圓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橢圓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投影片編號版面配置區 28"/>
          <p:cNvSpPr>
            <a:spLocks noGrp="1"/>
          </p:cNvSpPr>
          <p:nvPr>
            <p:ph type="sldNum" sz="quarter" idx="12"/>
          </p:nvPr>
        </p:nvSpPr>
        <p:spPr bwMode="auto">
          <a:xfrm>
            <a:off x="1325544" y="4928702"/>
            <a:ext cx="609600" cy="517524"/>
          </a:xfrm>
        </p:spPr>
        <p:txBody>
          <a:bodyPr/>
          <a:lstStyle/>
          <a:p>
            <a:fld id="{90325930-36DB-4B2F-83E7-BDB0D7ABBB4E}" type="slidenum">
              <a:rPr lang="en-US" smtClean="0"/>
              <a:pPr/>
              <a:t>‹#›</a:t>
            </a:fld>
            <a:endParaRPr lang="en-US"/>
          </a:p>
        </p:txBody>
      </p:sp>
      <p:pic>
        <p:nvPicPr>
          <p:cNvPr id="5122" name="Picture 2" descr="ncar-logo-spellout-me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9891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46295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6" name="日期版面配置區 5"/>
          <p:cNvSpPr>
            <a:spLocks noGrp="1"/>
          </p:cNvSpPr>
          <p:nvPr>
            <p:ph type="dt" sz="half" idx="10"/>
          </p:nvPr>
        </p:nvSpPr>
        <p:spPr/>
        <p:txBody>
          <a:bodyPr rtlCol="0"/>
          <a:lstStyle/>
          <a:p>
            <a:fld id="{24DD336A-D926-4B7F-9DA4-015E8D760CC5}" type="datetimeFigureOut">
              <a:rPr lang="en-US" smtClean="0"/>
              <a:pPr/>
              <a:t>8/4/2014</a:t>
            </a:fld>
            <a:endParaRPr lang="en-US"/>
          </a:p>
        </p:txBody>
      </p:sp>
      <p:sp>
        <p:nvSpPr>
          <p:cNvPr id="7" name="投影片編號版面配置區 6"/>
          <p:cNvSpPr>
            <a:spLocks noGrp="1"/>
          </p:cNvSpPr>
          <p:nvPr>
            <p:ph type="sldNum" sz="quarter" idx="11"/>
          </p:nvPr>
        </p:nvSpPr>
        <p:spPr/>
        <p:txBody>
          <a:bodyPr rtlCol="0"/>
          <a:lstStyle/>
          <a:p>
            <a:fld id="{90325930-36DB-4B2F-83E7-BDB0D7ABBB4E}" type="slidenum">
              <a:rPr lang="en-US" smtClean="0"/>
              <a:pPr/>
              <a:t>‹#›</a:t>
            </a:fld>
            <a:endParaRPr lang="en-US"/>
          </a:p>
        </p:txBody>
      </p:sp>
      <p:sp>
        <p:nvSpPr>
          <p:cNvPr id="8" name="頁尾版面配置區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3104264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1774D3-93A5-4FA5-93F7-7AC015BB5442}" type="datetimeFigureOut">
              <a:rPr lang="zh-TW" altLang="en-US" smtClean="0"/>
              <a:t>2014/8/4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3261D9-98B2-4BA3-BE87-60E4CE08065C}" type="slidenum">
              <a:rPr lang="zh-TW" altLang="en-US" smtClean="0"/>
              <a:t>‹#›</a:t>
            </a:fld>
            <a:endParaRPr lang="zh-TW" altLang="en-US"/>
          </a:p>
        </p:txBody>
      </p:sp>
    </p:spTree>
    <p:extLst>
      <p:ext uri="{BB962C8B-B14F-4D97-AF65-F5344CB8AC3E}">
        <p14:creationId xmlns:p14="http://schemas.microsoft.com/office/powerpoint/2010/main" val="42189639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5" r:id="rId3"/>
    <p:sldLayoutId id="2147483660" r:id="rId4"/>
    <p:sldLayoutId id="2147483661" r:id="rId5"/>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838200"/>
            <a:ext cx="7391400" cy="2286000"/>
          </a:xfrm>
        </p:spPr>
        <p:txBody>
          <a:bodyPr>
            <a:noAutofit/>
          </a:bodyPr>
          <a:lstStyle/>
          <a:p>
            <a:r>
              <a:rPr lang="en-US" altLang="zh-TW" sz="3600" dirty="0" smtClean="0">
                <a:solidFill>
                  <a:srgbClr val="FF0000"/>
                </a:solidFill>
              </a:rPr>
              <a:t>The </a:t>
            </a:r>
            <a:r>
              <a:rPr lang="en-US" altLang="zh-TW" sz="3600" dirty="0">
                <a:solidFill>
                  <a:srgbClr val="FF0000"/>
                </a:solidFill>
              </a:rPr>
              <a:t>link between Pacific Subtropical Cell and Tropical Climate </a:t>
            </a:r>
            <a:r>
              <a:rPr lang="en-US" altLang="zh-TW" sz="3600" dirty="0" smtClean="0">
                <a:solidFill>
                  <a:srgbClr val="FF0000"/>
                </a:solidFill>
              </a:rPr>
              <a:t>Variability</a:t>
            </a:r>
            <a:endParaRPr lang="en-US" sz="3600" dirty="0">
              <a:solidFill>
                <a:srgbClr val="FF0000"/>
              </a:solidFill>
            </a:endParaRPr>
          </a:p>
        </p:txBody>
      </p:sp>
      <p:sp>
        <p:nvSpPr>
          <p:cNvPr id="3" name="Subtitle 2"/>
          <p:cNvSpPr>
            <a:spLocks noGrp="1"/>
          </p:cNvSpPr>
          <p:nvPr>
            <p:ph type="subTitle" idx="1"/>
          </p:nvPr>
        </p:nvSpPr>
        <p:spPr>
          <a:xfrm>
            <a:off x="1981200" y="3352800"/>
            <a:ext cx="7162800" cy="3352800"/>
          </a:xfrm>
        </p:spPr>
        <p:txBody>
          <a:bodyPr>
            <a:normAutofit lnSpcReduction="10000"/>
          </a:bodyPr>
          <a:lstStyle/>
          <a:p>
            <a:r>
              <a:rPr lang="en-US" sz="3000" dirty="0" smtClean="0">
                <a:solidFill>
                  <a:srgbClr val="0000FF"/>
                </a:solidFill>
              </a:rPr>
              <a:t>Yu-</a:t>
            </a:r>
            <a:r>
              <a:rPr lang="en-US" sz="3000" dirty="0" err="1" smtClean="0">
                <a:solidFill>
                  <a:srgbClr val="0000FF"/>
                </a:solidFill>
              </a:rPr>
              <a:t>heng</a:t>
            </a:r>
            <a:r>
              <a:rPr lang="en-US" sz="3000" dirty="0" smtClean="0">
                <a:solidFill>
                  <a:srgbClr val="0000FF"/>
                </a:solidFill>
              </a:rPr>
              <a:t> Tseng</a:t>
            </a:r>
            <a:r>
              <a:rPr lang="en-US" sz="3000" baseline="30000" dirty="0" smtClean="0">
                <a:solidFill>
                  <a:srgbClr val="0000FF"/>
                </a:solidFill>
              </a:rPr>
              <a:t>1</a:t>
            </a:r>
            <a:r>
              <a:rPr lang="en-US" sz="3000" dirty="0" smtClean="0">
                <a:solidFill>
                  <a:srgbClr val="0000FF"/>
                </a:solidFill>
              </a:rPr>
              <a:t>, Han-Ching Chen</a:t>
            </a:r>
            <a:r>
              <a:rPr lang="en-US" sz="3000" baseline="30000" dirty="0" smtClean="0">
                <a:solidFill>
                  <a:srgbClr val="0000FF"/>
                </a:solidFill>
              </a:rPr>
              <a:t>2</a:t>
            </a:r>
            <a:r>
              <a:rPr lang="en-US" sz="3000" dirty="0" smtClean="0">
                <a:solidFill>
                  <a:srgbClr val="0000FF"/>
                </a:solidFill>
              </a:rPr>
              <a:t>, Chung-</a:t>
            </a:r>
            <a:r>
              <a:rPr lang="en-US" sz="3000" dirty="0" err="1" smtClean="0">
                <a:solidFill>
                  <a:srgbClr val="0000FF"/>
                </a:solidFill>
              </a:rPr>
              <a:t>Hsiung</a:t>
            </a:r>
            <a:r>
              <a:rPr lang="en-US" sz="3000" dirty="0" smtClean="0">
                <a:solidFill>
                  <a:srgbClr val="0000FF"/>
                </a:solidFill>
              </a:rPr>
              <a:t> </a:t>
            </a:r>
            <a:r>
              <a:rPr lang="en-US" altLang="zh-TW" sz="3000" dirty="0" smtClean="0">
                <a:solidFill>
                  <a:srgbClr val="0000FF"/>
                </a:solidFill>
              </a:rPr>
              <a:t>Sui</a:t>
            </a:r>
            <a:r>
              <a:rPr lang="en-US" altLang="zh-TW" sz="3000" baseline="30000" dirty="0" smtClean="0">
                <a:solidFill>
                  <a:srgbClr val="0000FF"/>
                </a:solidFill>
              </a:rPr>
              <a:t>2</a:t>
            </a:r>
          </a:p>
          <a:p>
            <a:endParaRPr lang="en-US" altLang="zh-TW" sz="3000" baseline="30000" dirty="0">
              <a:solidFill>
                <a:srgbClr val="0000FF"/>
              </a:solidFill>
            </a:endParaRPr>
          </a:p>
          <a:p>
            <a:endParaRPr lang="en-US" altLang="zh-TW" sz="3000" baseline="30000" dirty="0" smtClean="0">
              <a:solidFill>
                <a:srgbClr val="0000FF"/>
              </a:solidFill>
            </a:endParaRPr>
          </a:p>
          <a:p>
            <a:endParaRPr lang="en-US" altLang="zh-TW" sz="3000" baseline="30000" dirty="0">
              <a:solidFill>
                <a:srgbClr val="0000FF"/>
              </a:solidFill>
            </a:endParaRPr>
          </a:p>
          <a:p>
            <a:endParaRPr lang="en-US" altLang="zh-TW" sz="3000" baseline="30000" dirty="0" smtClean="0">
              <a:solidFill>
                <a:schemeClr val="bg1">
                  <a:lumMod val="95000"/>
                  <a:lumOff val="5000"/>
                </a:schemeClr>
              </a:solidFill>
            </a:endParaRPr>
          </a:p>
          <a:p>
            <a:r>
              <a:rPr lang="en-US" altLang="zh-TW" baseline="30000" dirty="0" smtClean="0">
                <a:solidFill>
                  <a:schemeClr val="bg1">
                    <a:lumMod val="95000"/>
                    <a:lumOff val="5000"/>
                  </a:schemeClr>
                </a:solidFill>
              </a:rPr>
              <a:t>1</a:t>
            </a:r>
            <a:r>
              <a:rPr lang="en-US" altLang="zh-TW" dirty="0" smtClean="0">
                <a:solidFill>
                  <a:schemeClr val="bg1">
                    <a:lumMod val="95000"/>
                    <a:lumOff val="5000"/>
                  </a:schemeClr>
                </a:solidFill>
              </a:rPr>
              <a:t>Climate </a:t>
            </a:r>
            <a:r>
              <a:rPr lang="en-US" altLang="zh-TW" dirty="0">
                <a:solidFill>
                  <a:schemeClr val="bg1">
                    <a:lumMod val="95000"/>
                    <a:lumOff val="5000"/>
                  </a:schemeClr>
                </a:solidFill>
              </a:rPr>
              <a:t>and Global Dynamics Division </a:t>
            </a:r>
            <a:r>
              <a:rPr lang="en-US" altLang="zh-TW" dirty="0" smtClean="0">
                <a:solidFill>
                  <a:schemeClr val="bg1">
                    <a:lumMod val="95000"/>
                    <a:lumOff val="5000"/>
                  </a:schemeClr>
                </a:solidFill>
              </a:rPr>
              <a:t>, National </a:t>
            </a:r>
            <a:r>
              <a:rPr lang="en-US" altLang="zh-TW" dirty="0">
                <a:solidFill>
                  <a:schemeClr val="bg1">
                    <a:lumMod val="95000"/>
                    <a:lumOff val="5000"/>
                  </a:schemeClr>
                </a:solidFill>
              </a:rPr>
              <a:t>Center for Atmospheric </a:t>
            </a:r>
            <a:r>
              <a:rPr lang="en-US" altLang="zh-TW" dirty="0" smtClean="0">
                <a:solidFill>
                  <a:schemeClr val="bg1">
                    <a:lumMod val="95000"/>
                    <a:lumOff val="5000"/>
                  </a:schemeClr>
                </a:solidFill>
              </a:rPr>
              <a:t>Research</a:t>
            </a:r>
          </a:p>
          <a:p>
            <a:r>
              <a:rPr lang="en-US" altLang="zh-TW" baseline="30000" dirty="0" smtClean="0">
                <a:solidFill>
                  <a:schemeClr val="bg1">
                    <a:lumMod val="95000"/>
                    <a:lumOff val="5000"/>
                  </a:schemeClr>
                </a:solidFill>
              </a:rPr>
              <a:t>2 </a:t>
            </a:r>
            <a:r>
              <a:rPr lang="en-US" altLang="zh-TW" dirty="0" err="1" smtClean="0">
                <a:solidFill>
                  <a:schemeClr val="bg1">
                    <a:lumMod val="95000"/>
                    <a:lumOff val="5000"/>
                  </a:schemeClr>
                </a:solidFill>
              </a:rPr>
              <a:t>Dept</a:t>
            </a:r>
            <a:r>
              <a:rPr lang="en-US" altLang="zh-TW" dirty="0" smtClean="0">
                <a:solidFill>
                  <a:schemeClr val="bg1">
                    <a:lumMod val="95000"/>
                    <a:lumOff val="5000"/>
                  </a:schemeClr>
                </a:solidFill>
              </a:rPr>
              <a:t> Atmospheric Sciences, National Taiwan University</a:t>
            </a:r>
            <a:endParaRPr lang="zh-TW" altLang="zh-TW" dirty="0">
              <a:solidFill>
                <a:schemeClr val="bg1">
                  <a:lumMod val="95000"/>
                  <a:lumOff val="5000"/>
                </a:schemeClr>
              </a:solidFill>
            </a:endParaRPr>
          </a:p>
        </p:txBody>
      </p:sp>
    </p:spTree>
    <p:extLst>
      <p:ext uri="{BB962C8B-B14F-4D97-AF65-F5344CB8AC3E}">
        <p14:creationId xmlns:p14="http://schemas.microsoft.com/office/powerpoint/2010/main" val="2374063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3" cstate="print">
            <a:extLst>
              <a:ext uri="{28A0092B-C50C-407E-A947-70E740481C1C}">
                <a14:useLocalDpi xmlns:a14="http://schemas.microsoft.com/office/drawing/2010/main" val="0"/>
              </a:ext>
            </a:extLst>
          </a:blip>
          <a:srcRect l="5831"/>
          <a:stretch/>
        </p:blipFill>
        <p:spPr>
          <a:xfrm>
            <a:off x="580434" y="679869"/>
            <a:ext cx="4471428" cy="6046237"/>
          </a:xfrm>
          <a:prstGeom prst="rect">
            <a:avLst/>
          </a:prstGeom>
        </p:spPr>
      </p:pic>
      <p:sp>
        <p:nvSpPr>
          <p:cNvPr id="16" name="文字方塊 15"/>
          <p:cNvSpPr txBox="1"/>
          <p:nvPr/>
        </p:nvSpPr>
        <p:spPr>
          <a:xfrm>
            <a:off x="5002019" y="2754868"/>
            <a:ext cx="1398781" cy="369332"/>
          </a:xfrm>
          <a:prstGeom prst="rect">
            <a:avLst/>
          </a:prstGeom>
          <a:noFill/>
        </p:spPr>
        <p:txBody>
          <a:bodyPr wrap="none" rtlCol="0">
            <a:spAutoFit/>
          </a:bodyPr>
          <a:lstStyle>
            <a:defPPr>
              <a:defRPr lang="zh-TW"/>
            </a:defPPr>
            <a:lvl1pPr>
              <a:defRPr>
                <a:solidFill>
                  <a:schemeClr val="tx2"/>
                </a:solidFill>
                <a:latin typeface="Times New Roman" panose="02020603050405020304" pitchFamily="18" charset="0"/>
                <a:cs typeface="Times New Roman" panose="02020603050405020304" pitchFamily="18" charset="0"/>
              </a:defRPr>
            </a:lvl1pPr>
          </a:lstStyle>
          <a:p>
            <a:r>
              <a:rPr lang="en-US" altLang="zh-TW" dirty="0">
                <a:solidFill>
                  <a:schemeClr val="tx1"/>
                </a:solidFill>
              </a:rPr>
              <a:t>SST lag STC</a:t>
            </a:r>
            <a:endParaRPr lang="zh-TW" altLang="en-US" dirty="0">
              <a:solidFill>
                <a:schemeClr val="tx1"/>
              </a:solidFill>
            </a:endParaRPr>
          </a:p>
        </p:txBody>
      </p:sp>
      <p:sp>
        <p:nvSpPr>
          <p:cNvPr id="17" name="文字方塊 16"/>
          <p:cNvSpPr txBox="1"/>
          <p:nvPr/>
        </p:nvSpPr>
        <p:spPr>
          <a:xfrm>
            <a:off x="4966004" y="4114800"/>
            <a:ext cx="1501373"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SST lead STC</a:t>
            </a:r>
            <a:endParaRPr lang="zh-TW" altLang="en-US" dirty="0">
              <a:latin typeface="Times New Roman" panose="02020603050405020304" pitchFamily="18" charset="0"/>
              <a:cs typeface="Times New Roman" panose="02020603050405020304" pitchFamily="18" charset="0"/>
            </a:endParaRPr>
          </a:p>
        </p:txBody>
      </p:sp>
      <p:grpSp>
        <p:nvGrpSpPr>
          <p:cNvPr id="24" name="群組 23"/>
          <p:cNvGrpSpPr/>
          <p:nvPr/>
        </p:nvGrpSpPr>
        <p:grpSpPr>
          <a:xfrm>
            <a:off x="4966004" y="1015862"/>
            <a:ext cx="0" cy="5262277"/>
            <a:chOff x="5085184" y="744722"/>
            <a:chExt cx="0" cy="5262277"/>
          </a:xfrm>
        </p:grpSpPr>
        <p:cxnSp>
          <p:nvCxnSpPr>
            <p:cNvPr id="20" name="直線單箭頭接點 19"/>
            <p:cNvCxnSpPr/>
            <p:nvPr/>
          </p:nvCxnSpPr>
          <p:spPr>
            <a:xfrm flipV="1">
              <a:off x="5085184" y="744722"/>
              <a:ext cx="0" cy="2623629"/>
            </a:xfrm>
            <a:prstGeom prst="straightConnector1">
              <a:avLst/>
            </a:pr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5085184" y="3388208"/>
              <a:ext cx="0" cy="2618791"/>
            </a:xfrm>
            <a:prstGeom prst="straightConnector1">
              <a:avLst/>
            </a:prstGeom>
            <a:ln>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grpSp>
      <p:grpSp>
        <p:nvGrpSpPr>
          <p:cNvPr id="31" name="群組 30"/>
          <p:cNvGrpSpPr/>
          <p:nvPr/>
        </p:nvGrpSpPr>
        <p:grpSpPr>
          <a:xfrm>
            <a:off x="431144" y="2361685"/>
            <a:ext cx="195943" cy="3019614"/>
            <a:chOff x="373224" y="2102892"/>
            <a:chExt cx="195943" cy="3019614"/>
          </a:xfrm>
        </p:grpSpPr>
        <p:cxnSp>
          <p:nvCxnSpPr>
            <p:cNvPr id="26" name="直線接點 25"/>
            <p:cNvCxnSpPr/>
            <p:nvPr/>
          </p:nvCxnSpPr>
          <p:spPr>
            <a:xfrm>
              <a:off x="475862" y="2102892"/>
              <a:ext cx="0" cy="301961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373224" y="2102892"/>
              <a:ext cx="195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接點 29"/>
            <p:cNvCxnSpPr/>
            <p:nvPr/>
          </p:nvCxnSpPr>
          <p:spPr>
            <a:xfrm>
              <a:off x="373224" y="5122506"/>
              <a:ext cx="1959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3" name="文字方塊 32"/>
          <p:cNvSpPr txBox="1"/>
          <p:nvPr/>
        </p:nvSpPr>
        <p:spPr>
          <a:xfrm>
            <a:off x="-65897" y="3270159"/>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3.3 y</a:t>
            </a:r>
            <a:endParaRPr lang="zh-TW" alt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9" name="文字方塊 38"/>
              <p:cNvSpPr txBox="1"/>
              <p:nvPr/>
            </p:nvSpPr>
            <p:spPr>
              <a:xfrm>
                <a:off x="5455993" y="3294162"/>
                <a:ext cx="3078407" cy="6267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b="0" i="1" smtClean="0">
                          <a:solidFill>
                            <a:schemeClr val="tx1"/>
                          </a:solidFill>
                          <a:latin typeface="Cambria Math" panose="02040503050406030204" pitchFamily="18" charset="0"/>
                        </a:rPr>
                        <m:t>𝑆𝑇𝐶</m:t>
                      </m:r>
                      <m:r>
                        <a:rPr lang="en-US" altLang="zh-TW" b="0" i="1" smtClean="0">
                          <a:solidFill>
                            <a:schemeClr val="tx1"/>
                          </a:solidFill>
                          <a:latin typeface="Cambria Math" panose="02040503050406030204" pitchFamily="18" charset="0"/>
                        </a:rPr>
                        <m:t>(</m:t>
                      </m:r>
                      <m:r>
                        <a:rPr lang="en-US" altLang="zh-TW" b="0" i="1" smtClean="0">
                          <a:solidFill>
                            <a:schemeClr val="tx1"/>
                          </a:solidFill>
                          <a:latin typeface="Cambria Math" panose="02040503050406030204" pitchFamily="18" charset="0"/>
                        </a:rPr>
                        <m:t>𝐿</m:t>
                      </m:r>
                      <m:r>
                        <a:rPr lang="en-US" altLang="zh-TW" b="0" i="1" smtClean="0">
                          <a:solidFill>
                            <a:schemeClr val="tx1"/>
                          </a:solidFill>
                          <a:latin typeface="Cambria Math" panose="02040503050406030204" pitchFamily="18" charset="0"/>
                        </a:rPr>
                        <m:t>)=</m:t>
                      </m:r>
                      <m:nary>
                        <m:naryPr>
                          <m:ctrlPr>
                            <a:rPr lang="zh-TW" altLang="en-US" i="1" smtClean="0">
                              <a:solidFill>
                                <a:schemeClr val="tx1"/>
                              </a:solidFill>
                              <a:latin typeface="Cambria Math"/>
                            </a:rPr>
                          </m:ctrlPr>
                        </m:naryPr>
                        <m:sub>
                          <m:r>
                            <m:rPr>
                              <m:brk m:alnAt="23"/>
                            </m:rPr>
                            <a:rPr lang="en-US" altLang="zh-TW" b="0" i="1" smtClean="0">
                              <a:solidFill>
                                <a:schemeClr val="tx1"/>
                              </a:solidFill>
                              <a:latin typeface="Cambria Math" panose="02040503050406030204" pitchFamily="18" charset="0"/>
                            </a:rPr>
                            <m:t>1</m:t>
                          </m:r>
                          <m:r>
                            <a:rPr lang="en-US" altLang="zh-TW" b="0" i="1" smtClean="0">
                              <a:solidFill>
                                <a:schemeClr val="tx1"/>
                              </a:solidFill>
                              <a:latin typeface="Cambria Math" panose="02040503050406030204" pitchFamily="18" charset="0"/>
                            </a:rPr>
                            <m:t>00</m:t>
                          </m:r>
                          <m:r>
                            <a:rPr lang="en-US" altLang="zh-TW" b="0" i="1" baseline="30000" smtClean="0">
                              <a:solidFill>
                                <a:schemeClr val="tx1"/>
                              </a:solidFill>
                              <a:latin typeface="Cambria Math" panose="02040503050406030204" pitchFamily="18" charset="0"/>
                            </a:rPr>
                            <m:t>𝑜</m:t>
                          </m:r>
                          <m:r>
                            <a:rPr lang="en-US" altLang="zh-TW" b="0" i="1" smtClean="0">
                              <a:solidFill>
                                <a:schemeClr val="tx1"/>
                              </a:solidFill>
                              <a:latin typeface="Cambria Math" panose="02040503050406030204" pitchFamily="18" charset="0"/>
                            </a:rPr>
                            <m:t>𝑊</m:t>
                          </m:r>
                        </m:sub>
                        <m:sup>
                          <m:r>
                            <a:rPr lang="en-US" altLang="zh-TW" b="0" i="1" smtClean="0">
                              <a:solidFill>
                                <a:schemeClr val="tx1"/>
                              </a:solidFill>
                              <a:latin typeface="Cambria Math" panose="02040503050406030204" pitchFamily="18" charset="0"/>
                            </a:rPr>
                            <m:t>𝐿</m:t>
                          </m:r>
                        </m:sup>
                        <m:e>
                          <m:nary>
                            <m:naryPr>
                              <m:ctrlPr>
                                <a:rPr lang="en-US" altLang="zh-TW" i="1" smtClean="0">
                                  <a:solidFill>
                                    <a:schemeClr val="tx1"/>
                                  </a:solidFill>
                                  <a:latin typeface="Cambria Math"/>
                                </a:rPr>
                              </m:ctrlPr>
                            </m:naryPr>
                            <m:sub>
                              <m:r>
                                <m:rPr>
                                  <m:brk m:alnAt="23"/>
                                </m:rPr>
                                <a:rPr lang="en-US" altLang="zh-TW" b="0" i="1" smtClean="0">
                                  <a:solidFill>
                                    <a:schemeClr val="tx1"/>
                                  </a:solidFill>
                                  <a:latin typeface="Cambria Math" panose="02040503050406030204" pitchFamily="18" charset="0"/>
                                </a:rPr>
                                <m:t>2</m:t>
                              </m:r>
                              <m:r>
                                <a:rPr lang="en-US" altLang="zh-TW" b="0" i="1" smtClean="0">
                                  <a:solidFill>
                                    <a:schemeClr val="tx1"/>
                                  </a:solidFill>
                                  <a:latin typeface="Cambria Math" panose="02040503050406030204" pitchFamily="18" charset="0"/>
                                </a:rPr>
                                <m:t>6</m:t>
                              </m:r>
                              <m:r>
                                <a:rPr lang="zh-TW" altLang="en-US" b="0" i="1" smtClean="0">
                                  <a:solidFill>
                                    <a:schemeClr val="tx1"/>
                                  </a:solidFill>
                                  <a:latin typeface="Cambria Math" panose="02040503050406030204" pitchFamily="18" charset="0"/>
                                </a:rPr>
                                <m:t>𝜎</m:t>
                              </m:r>
                              <m:r>
                                <a:rPr lang="zh-TW" altLang="en-US" b="0" i="1" baseline="-25000" smtClean="0">
                                  <a:solidFill>
                                    <a:schemeClr val="tx1"/>
                                  </a:solidFill>
                                  <a:latin typeface="Cambria Math" panose="02040503050406030204" pitchFamily="18" charset="0"/>
                                </a:rPr>
                                <m:t>𝜃</m:t>
                              </m:r>
                            </m:sub>
                            <m:sup>
                              <m:r>
                                <a:rPr lang="en-US" altLang="zh-TW" b="0" i="1" smtClean="0">
                                  <a:solidFill>
                                    <a:schemeClr val="tx1"/>
                                  </a:solidFill>
                                  <a:latin typeface="Cambria Math" panose="02040503050406030204" pitchFamily="18" charset="0"/>
                                </a:rPr>
                                <m:t>50</m:t>
                              </m:r>
                              <m:r>
                                <a:rPr lang="en-US" altLang="zh-TW" b="0" i="1" smtClean="0">
                                  <a:solidFill>
                                    <a:schemeClr val="tx1"/>
                                  </a:solidFill>
                                  <a:latin typeface="Cambria Math" panose="02040503050406030204" pitchFamily="18" charset="0"/>
                                </a:rPr>
                                <m:t>𝑚</m:t>
                              </m:r>
                            </m:sup>
                            <m:e>
                              <m:r>
                                <a:rPr lang="en-US" altLang="zh-TW" b="0" i="1" smtClean="0">
                                  <a:solidFill>
                                    <a:schemeClr val="tx1"/>
                                  </a:solidFill>
                                  <a:latin typeface="Cambria Math" panose="02040503050406030204" pitchFamily="18" charset="0"/>
                                </a:rPr>
                                <m:t>𝑣</m:t>
                              </m:r>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𝑑𝑧</m:t>
                              </m:r>
                              <m:r>
                                <a:rPr lang="en-US" altLang="zh-TW" b="0" i="1" smtClean="0">
                                  <a:solidFill>
                                    <a:schemeClr val="tx1"/>
                                  </a:solidFill>
                                  <a:latin typeface="Cambria Math" panose="02040503050406030204" pitchFamily="18" charset="0"/>
                                </a:rPr>
                                <m:t> </m:t>
                              </m:r>
                              <m:r>
                                <a:rPr lang="en-US" altLang="zh-TW" b="0" i="1" smtClean="0">
                                  <a:solidFill>
                                    <a:schemeClr val="tx1"/>
                                  </a:solidFill>
                                  <a:latin typeface="Cambria Math" panose="02040503050406030204" pitchFamily="18" charset="0"/>
                                </a:rPr>
                                <m:t>𝑑𝑥</m:t>
                              </m:r>
                            </m:e>
                          </m:nary>
                        </m:e>
                      </m:nary>
                    </m:oMath>
                  </m:oMathPara>
                </a14:m>
                <a:endParaRPr lang="zh-TW" altLang="en-US" dirty="0">
                  <a:solidFill>
                    <a:schemeClr val="tx1"/>
                  </a:solidFill>
                </a:endParaRPr>
              </a:p>
            </p:txBody>
          </p:sp>
        </mc:Choice>
        <mc:Fallback xmlns="">
          <p:sp>
            <p:nvSpPr>
              <p:cNvPr id="39" name="文字方塊 38"/>
              <p:cNvSpPr txBox="1">
                <a:spLocks noRot="1" noChangeAspect="1" noMove="1" noResize="1" noEditPoints="1" noAdjustHandles="1" noChangeArrowheads="1" noChangeShapeType="1" noTextEdit="1"/>
              </p:cNvSpPr>
              <p:nvPr/>
            </p:nvSpPr>
            <p:spPr>
              <a:xfrm>
                <a:off x="5455993" y="3294162"/>
                <a:ext cx="3078407" cy="626710"/>
              </a:xfrm>
              <a:prstGeom prst="rect">
                <a:avLst/>
              </a:prstGeom>
              <a:blipFill rotWithShape="1">
                <a:blip r:embed="rId4"/>
                <a:stretch>
                  <a:fillRect b="-7767"/>
                </a:stretch>
              </a:blipFill>
            </p:spPr>
            <p:txBody>
              <a:bodyPr/>
              <a:lstStyle/>
              <a:p>
                <a:r>
                  <a:rPr lang="zh-TW" altLang="en-US">
                    <a:noFill/>
                  </a:rPr>
                  <a:t> </a:t>
                </a:r>
              </a:p>
            </p:txBody>
          </p:sp>
        </mc:Fallback>
      </mc:AlternateContent>
      <p:sp>
        <p:nvSpPr>
          <p:cNvPr id="2" name="文字方塊 1"/>
          <p:cNvSpPr txBox="1"/>
          <p:nvPr/>
        </p:nvSpPr>
        <p:spPr>
          <a:xfrm>
            <a:off x="529115" y="159381"/>
            <a:ext cx="3877215" cy="461665"/>
          </a:xfrm>
          <a:prstGeom prst="rect">
            <a:avLst/>
          </a:prstGeom>
          <a:noFill/>
        </p:spPr>
        <p:txBody>
          <a:bodyPr wrap="none" rtlCol="0">
            <a:spAutoFit/>
          </a:bodyPr>
          <a:lstStyle/>
          <a:p>
            <a:r>
              <a:rPr lang="en-US" altLang="zh-TW" sz="2400" dirty="0" smtClean="0">
                <a:latin typeface="Times New Roman" panose="02020603050405020304" pitchFamily="18" charset="0"/>
                <a:cs typeface="Times New Roman" panose="02020603050405020304" pitchFamily="18" charset="0"/>
              </a:rPr>
              <a:t>SST and STCs lag-correlation</a:t>
            </a:r>
            <a:endParaRPr lang="zh-TW" altLang="en-US" sz="2400" dirty="0">
              <a:latin typeface="Times New Roman" panose="02020603050405020304" pitchFamily="18" charset="0"/>
              <a:cs typeface="Times New Roman" panose="02020603050405020304" pitchFamily="18" charset="0"/>
            </a:endParaRPr>
          </a:p>
        </p:txBody>
      </p:sp>
      <p:cxnSp>
        <p:nvCxnSpPr>
          <p:cNvPr id="4" name="直線接點 3"/>
          <p:cNvCxnSpPr/>
          <p:nvPr/>
        </p:nvCxnSpPr>
        <p:spPr>
          <a:xfrm>
            <a:off x="3593592" y="988430"/>
            <a:ext cx="0" cy="5330074"/>
          </a:xfrm>
          <a:prstGeom prst="line">
            <a:avLst/>
          </a:prstGeom>
          <a:ln>
            <a:prstDash val="sysDash"/>
          </a:ln>
        </p:spPr>
        <p:style>
          <a:lnRef idx="3">
            <a:schemeClr val="dk1"/>
          </a:lnRef>
          <a:fillRef idx="0">
            <a:schemeClr val="dk1"/>
          </a:fillRef>
          <a:effectRef idx="2">
            <a:schemeClr val="dk1"/>
          </a:effectRef>
          <a:fontRef idx="minor">
            <a:schemeClr val="tx1"/>
          </a:fontRef>
        </p:style>
      </p:cxnSp>
      <p:grpSp>
        <p:nvGrpSpPr>
          <p:cNvPr id="7" name="群組 6"/>
          <p:cNvGrpSpPr/>
          <p:nvPr/>
        </p:nvGrpSpPr>
        <p:grpSpPr>
          <a:xfrm>
            <a:off x="5622244" y="164789"/>
            <a:ext cx="3064556" cy="2578411"/>
            <a:chOff x="5494228" y="1552842"/>
            <a:chExt cx="3064556" cy="2578411"/>
          </a:xfrm>
        </p:grpSpPr>
        <p:pic>
          <p:nvPicPr>
            <p:cNvPr id="5" name="圖片 4"/>
            <p:cNvPicPr>
              <a:picLocks noChangeAspect="1"/>
            </p:cNvPicPr>
            <p:nvPr/>
          </p:nvPicPr>
          <p:blipFill>
            <a:blip r:embed="rId5"/>
            <a:stretch>
              <a:fillRect/>
            </a:stretch>
          </p:blipFill>
          <p:spPr>
            <a:xfrm>
              <a:off x="5494228" y="1552842"/>
              <a:ext cx="3064556" cy="2578411"/>
            </a:xfrm>
            <a:prstGeom prst="rect">
              <a:avLst/>
            </a:prstGeom>
          </p:spPr>
        </p:pic>
        <p:sp>
          <p:nvSpPr>
            <p:cNvPr id="6" name="文字方塊 5"/>
            <p:cNvSpPr txBox="1"/>
            <p:nvPr/>
          </p:nvSpPr>
          <p:spPr>
            <a:xfrm>
              <a:off x="5915291" y="3486593"/>
              <a:ext cx="2103076" cy="369332"/>
            </a:xfrm>
            <a:prstGeom prst="rect">
              <a:avLst/>
            </a:prstGeom>
            <a:noFill/>
          </p:spPr>
          <p:txBody>
            <a:bodyPr wrap="none" rtlCol="0">
              <a:spAutoFit/>
            </a:bodyPr>
            <a:lstStyle/>
            <a:p>
              <a:r>
                <a:rPr lang="en-US" altLang="zh-TW" dirty="0" smtClean="0">
                  <a:solidFill>
                    <a:schemeClr val="bg1"/>
                  </a:solidFill>
                </a:rPr>
                <a:t>Kumar and Hu, 2014</a:t>
              </a:r>
              <a:endParaRPr lang="zh-TW" altLang="en-US" dirty="0">
                <a:solidFill>
                  <a:schemeClr val="bg1"/>
                </a:solidFill>
              </a:endParaRPr>
            </a:p>
          </p:txBody>
        </p:sp>
      </p:grpSp>
      <p:grpSp>
        <p:nvGrpSpPr>
          <p:cNvPr id="11" name="群組 10"/>
          <p:cNvGrpSpPr/>
          <p:nvPr/>
        </p:nvGrpSpPr>
        <p:grpSpPr>
          <a:xfrm>
            <a:off x="5201152" y="4934458"/>
            <a:ext cx="3769446" cy="1694942"/>
            <a:chOff x="5201152" y="4573045"/>
            <a:chExt cx="3769446" cy="1694942"/>
          </a:xfrm>
        </p:grpSpPr>
        <p:pic>
          <p:nvPicPr>
            <p:cNvPr id="8" name="圖片 7"/>
            <p:cNvPicPr>
              <a:picLocks noChangeAspect="1"/>
            </p:cNvPicPr>
            <p:nvPr/>
          </p:nvPicPr>
          <p:blipFill>
            <a:blip r:embed="rId6"/>
            <a:stretch>
              <a:fillRect/>
            </a:stretch>
          </p:blipFill>
          <p:spPr>
            <a:xfrm>
              <a:off x="5201152" y="4573045"/>
              <a:ext cx="3769446" cy="1694942"/>
            </a:xfrm>
            <a:prstGeom prst="rect">
              <a:avLst/>
            </a:prstGeom>
          </p:spPr>
        </p:pic>
        <p:sp>
          <p:nvSpPr>
            <p:cNvPr id="10" name="文字方塊 9"/>
            <p:cNvSpPr txBox="1"/>
            <p:nvPr/>
          </p:nvSpPr>
          <p:spPr>
            <a:xfrm>
              <a:off x="5619530" y="4728369"/>
              <a:ext cx="2417137" cy="369332"/>
            </a:xfrm>
            <a:prstGeom prst="rect">
              <a:avLst/>
            </a:prstGeom>
            <a:noFill/>
          </p:spPr>
          <p:txBody>
            <a:bodyPr wrap="none" rtlCol="0">
              <a:spAutoFit/>
            </a:bodyPr>
            <a:lstStyle/>
            <a:p>
              <a:r>
                <a:rPr lang="en-US" altLang="zh-TW" dirty="0" err="1" smtClean="0">
                  <a:solidFill>
                    <a:schemeClr val="bg1"/>
                  </a:solidFill>
                </a:rPr>
                <a:t>Bosc</a:t>
              </a:r>
              <a:r>
                <a:rPr lang="en-US" altLang="zh-TW" dirty="0" smtClean="0">
                  <a:solidFill>
                    <a:schemeClr val="bg1"/>
                  </a:solidFill>
                </a:rPr>
                <a:t> and </a:t>
              </a:r>
              <a:r>
                <a:rPr lang="en-US" altLang="zh-TW" dirty="0" err="1" smtClean="0">
                  <a:solidFill>
                    <a:schemeClr val="bg1"/>
                  </a:solidFill>
                </a:rPr>
                <a:t>Delcroix</a:t>
              </a:r>
              <a:r>
                <a:rPr lang="en-US" altLang="zh-TW" dirty="0" smtClean="0">
                  <a:solidFill>
                    <a:schemeClr val="bg1"/>
                  </a:solidFill>
                </a:rPr>
                <a:t>, 2008</a:t>
              </a:r>
              <a:endParaRPr lang="zh-TW" altLang="en-US" dirty="0">
                <a:solidFill>
                  <a:schemeClr val="bg1"/>
                </a:solidFill>
              </a:endParaRPr>
            </a:p>
          </p:txBody>
        </p:sp>
      </p:grpSp>
    </p:spTree>
    <p:extLst>
      <p:ext uri="{BB962C8B-B14F-4D97-AF65-F5344CB8AC3E}">
        <p14:creationId xmlns:p14="http://schemas.microsoft.com/office/powerpoint/2010/main" val="70476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直線單箭頭接點 67"/>
          <p:cNvCxnSpPr/>
          <p:nvPr/>
        </p:nvCxnSpPr>
        <p:spPr>
          <a:xfrm>
            <a:off x="3943570" y="2032013"/>
            <a:ext cx="641023" cy="0"/>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a:off x="7171856" y="3622454"/>
            <a:ext cx="7856" cy="55989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flipH="1">
            <a:off x="3921551" y="5454981"/>
            <a:ext cx="576000" cy="942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flipV="1">
            <a:off x="1946837" y="3604073"/>
            <a:ext cx="4718" cy="53950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83" name="群組 82"/>
          <p:cNvGrpSpPr/>
          <p:nvPr/>
        </p:nvGrpSpPr>
        <p:grpSpPr>
          <a:xfrm>
            <a:off x="4823435" y="4056561"/>
            <a:ext cx="3525624" cy="2639887"/>
            <a:chOff x="-1933684" y="1536578"/>
            <a:chExt cx="3525624" cy="2639887"/>
          </a:xfrm>
        </p:grpSpPr>
        <p:sp>
          <p:nvSpPr>
            <p:cNvPr id="19" name="矩形 18"/>
            <p:cNvSpPr/>
            <p:nvPr/>
          </p:nvSpPr>
          <p:spPr>
            <a:xfrm>
              <a:off x="-1547186" y="2462033"/>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20" name="流程圖: 資料 19"/>
            <p:cNvSpPr/>
            <p:nvPr/>
          </p:nvSpPr>
          <p:spPr>
            <a:xfrm>
              <a:off x="-1933684" y="2081820"/>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21" name="橢圓 20"/>
            <p:cNvSpPr/>
            <p:nvPr/>
          </p:nvSpPr>
          <p:spPr>
            <a:xfrm>
              <a:off x="-453677" y="2308063"/>
              <a:ext cx="1527143" cy="339365"/>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SSTa(-)</a:t>
              </a:r>
              <a:endParaRPr lang="zh-TW" altLang="en-US" dirty="0">
                <a:solidFill>
                  <a:schemeClr val="tx1"/>
                </a:solidFill>
                <a:latin typeface="Times New Roman" panose="02020603050405020304" pitchFamily="18" charset="0"/>
                <a:cs typeface="Times New Roman" panose="02020603050405020304" pitchFamily="18" charset="0"/>
              </a:endParaRPr>
            </a:p>
          </p:txBody>
        </p:sp>
        <p:grpSp>
          <p:nvGrpSpPr>
            <p:cNvPr id="30" name="群組 29"/>
            <p:cNvGrpSpPr/>
            <p:nvPr/>
          </p:nvGrpSpPr>
          <p:grpSpPr>
            <a:xfrm rot="10800000">
              <a:off x="-1368076" y="2348911"/>
              <a:ext cx="735291" cy="243526"/>
              <a:chOff x="5667079" y="1833511"/>
              <a:chExt cx="735291" cy="243526"/>
            </a:xfrm>
          </p:grpSpPr>
          <p:cxnSp>
            <p:nvCxnSpPr>
              <p:cNvPr id="22" name="直線單箭頭接點 21"/>
              <p:cNvCxnSpPr/>
              <p:nvPr/>
            </p:nvCxnSpPr>
            <p:spPr>
              <a:xfrm>
                <a:off x="5667079" y="1962345"/>
                <a:ext cx="735291"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3" name="直線單箭頭接點 22"/>
              <p:cNvCxnSpPr/>
              <p:nvPr/>
            </p:nvCxnSpPr>
            <p:spPr>
              <a:xfrm>
                <a:off x="5819479" y="2077037"/>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p:cNvCxnSpPr/>
              <p:nvPr/>
            </p:nvCxnSpPr>
            <p:spPr>
              <a:xfrm>
                <a:off x="5839903" y="1833511"/>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grpSp>
        <p:cxnSp>
          <p:nvCxnSpPr>
            <p:cNvPr id="25" name="直線接點 24"/>
            <p:cNvCxnSpPr/>
            <p:nvPr/>
          </p:nvCxnSpPr>
          <p:spPr>
            <a:xfrm>
              <a:off x="-1547186" y="3379577"/>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手繪多邊形 25"/>
            <p:cNvSpPr/>
            <p:nvPr/>
          </p:nvSpPr>
          <p:spPr>
            <a:xfrm flipV="1">
              <a:off x="-1537759" y="3002504"/>
              <a:ext cx="2790334" cy="755716"/>
            </a:xfrm>
            <a:custGeom>
              <a:avLst/>
              <a:gdLst>
                <a:gd name="connsiteX0" fmla="*/ 0 w 2790334"/>
                <a:gd name="connsiteY0" fmla="*/ 0 h 763572"/>
                <a:gd name="connsiteX1" fmla="*/ 716437 w 2790334"/>
                <a:gd name="connsiteY1" fmla="*/ 65988 h 763572"/>
                <a:gd name="connsiteX2" fmla="*/ 1338607 w 2790334"/>
                <a:gd name="connsiteY2" fmla="*/ 367646 h 763572"/>
                <a:gd name="connsiteX3" fmla="*/ 1913642 w 2790334"/>
                <a:gd name="connsiteY3" fmla="*/ 678730 h 763572"/>
                <a:gd name="connsiteX4" fmla="*/ 2790334 w 2790334"/>
                <a:gd name="connsiteY4" fmla="*/ 763572 h 7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334" h="763572">
                  <a:moveTo>
                    <a:pt x="0" y="0"/>
                  </a:moveTo>
                  <a:cubicBezTo>
                    <a:pt x="246668" y="2357"/>
                    <a:pt x="493336" y="4714"/>
                    <a:pt x="716437" y="65988"/>
                  </a:cubicBezTo>
                  <a:cubicBezTo>
                    <a:pt x="939538" y="127262"/>
                    <a:pt x="1139073" y="265522"/>
                    <a:pt x="1338607" y="367646"/>
                  </a:cubicBezTo>
                  <a:cubicBezTo>
                    <a:pt x="1538141" y="469770"/>
                    <a:pt x="1671688" y="612742"/>
                    <a:pt x="1913642" y="678730"/>
                  </a:cubicBezTo>
                  <a:cubicBezTo>
                    <a:pt x="2155597" y="744718"/>
                    <a:pt x="2472965" y="754145"/>
                    <a:pt x="2790334" y="763572"/>
                  </a:cubicBezTo>
                </a:path>
              </a:pathLst>
            </a:custGeom>
            <a:ln>
              <a:solidFill>
                <a:schemeClr val="tx2"/>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40" name="文字方塊 39"/>
            <p:cNvSpPr txBox="1"/>
            <p:nvPr/>
          </p:nvSpPr>
          <p:spPr>
            <a:xfrm>
              <a:off x="-1245375" y="1978794"/>
              <a:ext cx="346570" cy="369332"/>
            </a:xfrm>
            <a:prstGeom prst="rect">
              <a:avLst/>
            </a:prstGeom>
            <a:noFill/>
            <a:ln>
              <a:noFill/>
            </a:ln>
          </p:spPr>
          <p:txBody>
            <a:bodyPr wrap="none" rtlCol="0">
              <a:spAutoFit/>
            </a:bodyPr>
            <a:lstStyle/>
            <a:p>
              <a:r>
                <a:rPr lang="el-GR" altLang="zh-TW" dirty="0" smtClean="0">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baseline="-25000" dirty="0">
                <a:latin typeface="Times New Roman" panose="02020603050405020304" pitchFamily="18" charset="0"/>
                <a:cs typeface="Times New Roman" panose="02020603050405020304" pitchFamily="18" charset="0"/>
              </a:endParaRPr>
            </a:p>
          </p:txBody>
        </p:sp>
        <p:sp>
          <p:nvSpPr>
            <p:cNvPr id="57" name="文字方塊 56"/>
            <p:cNvSpPr txBox="1"/>
            <p:nvPr/>
          </p:nvSpPr>
          <p:spPr>
            <a:xfrm>
              <a:off x="-1394581" y="1536578"/>
              <a:ext cx="1324530"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Geostrophic</a:t>
              </a:r>
              <a:endParaRPr lang="zh-TW" altLang="en-US" dirty="0">
                <a:latin typeface="Times New Roman" panose="02020603050405020304" pitchFamily="18" charset="0"/>
                <a:cs typeface="Times New Roman" panose="02020603050405020304" pitchFamily="18" charset="0"/>
              </a:endParaRPr>
            </a:p>
          </p:txBody>
        </p:sp>
        <p:sp>
          <p:nvSpPr>
            <p:cNvPr id="58" name="文字方塊 57"/>
            <p:cNvSpPr txBox="1"/>
            <p:nvPr/>
          </p:nvSpPr>
          <p:spPr>
            <a:xfrm>
              <a:off x="512030" y="1667224"/>
              <a:ext cx="838691"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Ekman</a:t>
              </a:r>
              <a:endParaRPr lang="zh-TW" altLang="en-US" dirty="0">
                <a:latin typeface="Times New Roman" panose="02020603050405020304" pitchFamily="18" charset="0"/>
                <a:cs typeface="Times New Roman" panose="02020603050405020304" pitchFamily="18" charset="0"/>
              </a:endParaRPr>
            </a:p>
          </p:txBody>
        </p:sp>
        <p:sp>
          <p:nvSpPr>
            <p:cNvPr id="60" name="向上箭號 59"/>
            <p:cNvSpPr/>
            <p:nvPr/>
          </p:nvSpPr>
          <p:spPr>
            <a:xfrm rot="12709921">
              <a:off x="-187328" y="1746007"/>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61" name="向上箭號 60"/>
            <p:cNvSpPr/>
            <p:nvPr/>
          </p:nvSpPr>
          <p:spPr>
            <a:xfrm rot="2019222">
              <a:off x="-729242" y="2623317"/>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62" name="向上箭號 61"/>
            <p:cNvSpPr/>
            <p:nvPr/>
          </p:nvSpPr>
          <p:spPr>
            <a:xfrm rot="2107483">
              <a:off x="462566" y="1965829"/>
              <a:ext cx="216584" cy="276916"/>
            </a:xfrm>
            <a:prstGeom prst="upArrow">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63" name="向上箭號 62"/>
            <p:cNvSpPr/>
            <p:nvPr/>
          </p:nvSpPr>
          <p:spPr>
            <a:xfrm rot="2107483" flipV="1">
              <a:off x="73153" y="2716287"/>
              <a:ext cx="210437" cy="282039"/>
            </a:xfrm>
            <a:prstGeom prst="upArrow">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77" name="文字方塊 76"/>
            <p:cNvSpPr txBox="1"/>
            <p:nvPr/>
          </p:nvSpPr>
          <p:spPr>
            <a:xfrm rot="16200000">
              <a:off x="-2361898" y="3371180"/>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grpSp>
        <p:nvGrpSpPr>
          <p:cNvPr id="84" name="群組 83"/>
          <p:cNvGrpSpPr/>
          <p:nvPr/>
        </p:nvGrpSpPr>
        <p:grpSpPr>
          <a:xfrm>
            <a:off x="226245" y="4606971"/>
            <a:ext cx="3525624" cy="2053537"/>
            <a:chOff x="4782529" y="586033"/>
            <a:chExt cx="3525624" cy="2053537"/>
          </a:xfrm>
        </p:grpSpPr>
        <p:sp>
          <p:nvSpPr>
            <p:cNvPr id="31" name="矩形 30"/>
            <p:cNvSpPr/>
            <p:nvPr/>
          </p:nvSpPr>
          <p:spPr>
            <a:xfrm>
              <a:off x="5169027" y="966246"/>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32" name="流程圖: 資料 31"/>
            <p:cNvSpPr/>
            <p:nvPr/>
          </p:nvSpPr>
          <p:spPr>
            <a:xfrm>
              <a:off x="4782529" y="586033"/>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cxnSp>
          <p:nvCxnSpPr>
            <p:cNvPr id="38" name="直線接點 37"/>
            <p:cNvCxnSpPr/>
            <p:nvPr/>
          </p:nvCxnSpPr>
          <p:spPr>
            <a:xfrm>
              <a:off x="5169027" y="1883790"/>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5376573" y="729731"/>
              <a:ext cx="649537" cy="369332"/>
            </a:xfrm>
            <a:prstGeom prst="rect">
              <a:avLst/>
            </a:prstGeom>
            <a:noFill/>
            <a:ln>
              <a:noFill/>
            </a:ln>
          </p:spPr>
          <p:txBody>
            <a:bodyPr wrap="none" rtlCol="0">
              <a:spAutoFit/>
            </a:bodyPr>
            <a:lstStyle/>
            <a:p>
              <a:r>
                <a:rPr lang="el-GR" altLang="zh-TW" dirty="0" smtClean="0">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latin typeface="Times New Roman" panose="02020603050405020304" pitchFamily="18" charset="0"/>
                  <a:ea typeface="新細明體" panose="02020500000000000000" pitchFamily="18" charset="-120"/>
                  <a:cs typeface="Times New Roman" panose="02020603050405020304" pitchFamily="18" charset="0"/>
                </a:rPr>
                <a:t>a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a:t>
              </a:r>
              <a:endParaRPr lang="zh-TW" altLang="en-US" dirty="0">
                <a:latin typeface="Times New Roman" panose="02020603050405020304" pitchFamily="18" charset="0"/>
                <a:cs typeface="Times New Roman" panose="02020603050405020304" pitchFamily="18" charset="0"/>
              </a:endParaRPr>
            </a:p>
          </p:txBody>
        </p:sp>
        <p:sp>
          <p:nvSpPr>
            <p:cNvPr id="43" name="矩形 42"/>
            <p:cNvSpPr/>
            <p:nvPr/>
          </p:nvSpPr>
          <p:spPr>
            <a:xfrm>
              <a:off x="6633185" y="758743"/>
              <a:ext cx="966868" cy="369332"/>
            </a:xfrm>
            <a:prstGeom prst="rect">
              <a:avLst/>
            </a:prstGeom>
            <a:ln>
              <a:noFill/>
            </a:ln>
          </p:spPr>
          <p:txBody>
            <a:bodyPr wrap="none">
              <a:spAutoFit/>
            </a:bodyPr>
            <a:lstStyle/>
            <a:p>
              <a:pPr algn="ctr"/>
              <a:r>
                <a:rPr lang="en-US" altLang="zh-TW" dirty="0" smtClean="0">
                  <a:latin typeface="Times New Roman" panose="02020603050405020304" pitchFamily="18" charset="0"/>
                  <a:cs typeface="Times New Roman" panose="02020603050405020304" pitchFamily="18" charset="0"/>
                </a:rPr>
                <a:t>SSTa</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p:txBody>
        </p:sp>
        <p:cxnSp>
          <p:nvCxnSpPr>
            <p:cNvPr id="45" name="直線接點 44"/>
            <p:cNvCxnSpPr/>
            <p:nvPr/>
          </p:nvCxnSpPr>
          <p:spPr>
            <a:xfrm>
              <a:off x="5169027" y="2158739"/>
              <a:ext cx="2790334"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78" name="文字方塊 77"/>
            <p:cNvSpPr txBox="1"/>
            <p:nvPr/>
          </p:nvSpPr>
          <p:spPr>
            <a:xfrm rot="16200000">
              <a:off x="4325667" y="1834285"/>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grpSp>
        <p:nvGrpSpPr>
          <p:cNvPr id="85" name="群組 84"/>
          <p:cNvGrpSpPr/>
          <p:nvPr/>
        </p:nvGrpSpPr>
        <p:grpSpPr>
          <a:xfrm>
            <a:off x="4842288" y="1454856"/>
            <a:ext cx="3525624" cy="2072648"/>
            <a:chOff x="218387" y="4447880"/>
            <a:chExt cx="3525624" cy="2072648"/>
          </a:xfrm>
        </p:grpSpPr>
        <p:sp>
          <p:nvSpPr>
            <p:cNvPr id="46" name="矩形 45"/>
            <p:cNvSpPr/>
            <p:nvPr/>
          </p:nvSpPr>
          <p:spPr>
            <a:xfrm>
              <a:off x="604885" y="4828093"/>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47" name="流程圖: 資料 46"/>
            <p:cNvSpPr/>
            <p:nvPr/>
          </p:nvSpPr>
          <p:spPr>
            <a:xfrm>
              <a:off x="218387" y="4447880"/>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cxnSp>
          <p:nvCxnSpPr>
            <p:cNvPr id="48" name="直線接點 47"/>
            <p:cNvCxnSpPr/>
            <p:nvPr/>
          </p:nvCxnSpPr>
          <p:spPr>
            <a:xfrm>
              <a:off x="604885" y="5745637"/>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49" name="文字方塊 48"/>
            <p:cNvSpPr txBox="1"/>
            <p:nvPr/>
          </p:nvSpPr>
          <p:spPr>
            <a:xfrm>
              <a:off x="812431" y="4591578"/>
              <a:ext cx="649537" cy="369332"/>
            </a:xfrm>
            <a:prstGeom prst="rect">
              <a:avLst/>
            </a:prstGeom>
            <a:noFill/>
            <a:ln>
              <a:noFill/>
            </a:ln>
          </p:spPr>
          <p:txBody>
            <a:bodyPr wrap="none" rtlCol="0">
              <a:spAutoFit/>
            </a:bodyPr>
            <a:lstStyle/>
            <a:p>
              <a:r>
                <a:rPr lang="el-GR" altLang="zh-TW" dirty="0" smtClean="0">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latin typeface="Times New Roman" panose="02020603050405020304" pitchFamily="18" charset="0"/>
                  <a:ea typeface="新細明體" panose="02020500000000000000" pitchFamily="18" charset="-120"/>
                  <a:cs typeface="Times New Roman" panose="02020603050405020304" pitchFamily="18" charset="0"/>
                </a:rPr>
                <a:t>a </a:t>
              </a:r>
              <a:r>
                <a:rPr lang="en-US" altLang="zh-TW" sz="1600" dirty="0" smtClean="0">
                  <a:latin typeface="Times New Roman" panose="02020603050405020304" pitchFamily="18" charset="0"/>
                  <a:ea typeface="新細明體" panose="02020500000000000000" pitchFamily="18" charset="-120"/>
                  <a:cs typeface="Times New Roman" panose="02020603050405020304" pitchFamily="18" charset="0"/>
                </a:rPr>
                <a:t>~ 0</a:t>
              </a:r>
              <a:endParaRPr lang="zh-TW" altLang="en-US" dirty="0">
                <a:latin typeface="Times New Roman" panose="02020603050405020304" pitchFamily="18" charset="0"/>
                <a:cs typeface="Times New Roman" panose="02020603050405020304" pitchFamily="18" charset="0"/>
              </a:endParaRPr>
            </a:p>
          </p:txBody>
        </p:sp>
        <p:sp>
          <p:nvSpPr>
            <p:cNvPr id="50" name="矩形 49"/>
            <p:cNvSpPr/>
            <p:nvPr/>
          </p:nvSpPr>
          <p:spPr>
            <a:xfrm>
              <a:off x="2069043" y="4620590"/>
              <a:ext cx="966868" cy="369332"/>
            </a:xfrm>
            <a:prstGeom prst="rect">
              <a:avLst/>
            </a:prstGeom>
            <a:ln>
              <a:noFill/>
            </a:ln>
          </p:spPr>
          <p:txBody>
            <a:bodyPr wrap="none">
              <a:spAutoFit/>
            </a:bodyPr>
            <a:lstStyle/>
            <a:p>
              <a:pPr algn="ctr"/>
              <a:r>
                <a:rPr lang="en-US" altLang="zh-TW" dirty="0" smtClean="0">
                  <a:latin typeface="Times New Roman" panose="02020603050405020304" pitchFamily="18" charset="0"/>
                  <a:cs typeface="Times New Roman" panose="02020603050405020304" pitchFamily="18" charset="0"/>
                </a:rPr>
                <a:t>SSTa</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a:t>
              </a:r>
              <a:endParaRPr lang="zh-TW" altLang="en-US" dirty="0">
                <a:latin typeface="Times New Roman" panose="02020603050405020304" pitchFamily="18" charset="0"/>
                <a:cs typeface="Times New Roman" panose="02020603050405020304" pitchFamily="18" charset="0"/>
              </a:endParaRPr>
            </a:p>
          </p:txBody>
        </p:sp>
        <p:cxnSp>
          <p:nvCxnSpPr>
            <p:cNvPr id="51" name="直線接點 50"/>
            <p:cNvCxnSpPr/>
            <p:nvPr/>
          </p:nvCxnSpPr>
          <p:spPr>
            <a:xfrm>
              <a:off x="604885" y="5567919"/>
              <a:ext cx="2790334"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80" name="文字方塊 79"/>
            <p:cNvSpPr txBox="1"/>
            <p:nvPr/>
          </p:nvSpPr>
          <p:spPr>
            <a:xfrm rot="16200000">
              <a:off x="-228719" y="5715243"/>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grpSp>
        <p:nvGrpSpPr>
          <p:cNvPr id="67" name="群組 66"/>
          <p:cNvGrpSpPr/>
          <p:nvPr/>
        </p:nvGrpSpPr>
        <p:grpSpPr>
          <a:xfrm>
            <a:off x="192383" y="848623"/>
            <a:ext cx="3525624" cy="2688376"/>
            <a:chOff x="4980648" y="3522159"/>
            <a:chExt cx="3525624" cy="2688376"/>
          </a:xfrm>
        </p:grpSpPr>
        <p:sp>
          <p:nvSpPr>
            <p:cNvPr id="70" name="矩形 69"/>
            <p:cNvSpPr/>
            <p:nvPr/>
          </p:nvSpPr>
          <p:spPr>
            <a:xfrm>
              <a:off x="5367146" y="4520154"/>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72" name="流程圖: 資料 71"/>
            <p:cNvSpPr/>
            <p:nvPr/>
          </p:nvSpPr>
          <p:spPr>
            <a:xfrm>
              <a:off x="4980648" y="4139941"/>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73" name="橢圓 72"/>
            <p:cNvSpPr/>
            <p:nvPr/>
          </p:nvSpPr>
          <p:spPr>
            <a:xfrm>
              <a:off x="6460655" y="4366184"/>
              <a:ext cx="1527143" cy="339365"/>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tx1"/>
                  </a:solidFill>
                  <a:latin typeface="Times New Roman" panose="02020603050405020304" pitchFamily="18" charset="0"/>
                  <a:cs typeface="Times New Roman" panose="02020603050405020304" pitchFamily="18" charset="0"/>
                </a:rPr>
                <a:t>SSTa(+)</a:t>
              </a:r>
              <a:endParaRPr lang="zh-TW" altLang="en-US" dirty="0">
                <a:solidFill>
                  <a:schemeClr val="tx1"/>
                </a:solidFill>
                <a:latin typeface="Times New Roman" panose="02020603050405020304" pitchFamily="18" charset="0"/>
                <a:cs typeface="Times New Roman" panose="02020603050405020304" pitchFamily="18" charset="0"/>
              </a:endParaRPr>
            </a:p>
          </p:txBody>
        </p:sp>
        <p:cxnSp>
          <p:nvCxnSpPr>
            <p:cNvPr id="75" name="直線單箭頭接點 74"/>
            <p:cNvCxnSpPr/>
            <p:nvPr/>
          </p:nvCxnSpPr>
          <p:spPr>
            <a:xfrm>
              <a:off x="5546256" y="4535866"/>
              <a:ext cx="735291"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76" name="直線單箭頭接點 75"/>
            <p:cNvCxnSpPr/>
            <p:nvPr/>
          </p:nvCxnSpPr>
          <p:spPr>
            <a:xfrm>
              <a:off x="5698656" y="4650558"/>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82" name="直線單箭頭接點 81"/>
            <p:cNvCxnSpPr/>
            <p:nvPr/>
          </p:nvCxnSpPr>
          <p:spPr>
            <a:xfrm>
              <a:off x="5719080" y="4407032"/>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86" name="直線接點 85"/>
            <p:cNvCxnSpPr/>
            <p:nvPr/>
          </p:nvCxnSpPr>
          <p:spPr>
            <a:xfrm>
              <a:off x="5367146" y="5437698"/>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87" name="手繪多邊形 86"/>
            <p:cNvSpPr/>
            <p:nvPr/>
          </p:nvSpPr>
          <p:spPr>
            <a:xfrm>
              <a:off x="5376573" y="5082621"/>
              <a:ext cx="2790334" cy="763572"/>
            </a:xfrm>
            <a:custGeom>
              <a:avLst/>
              <a:gdLst>
                <a:gd name="connsiteX0" fmla="*/ 0 w 2790334"/>
                <a:gd name="connsiteY0" fmla="*/ 0 h 763572"/>
                <a:gd name="connsiteX1" fmla="*/ 716437 w 2790334"/>
                <a:gd name="connsiteY1" fmla="*/ 65988 h 763572"/>
                <a:gd name="connsiteX2" fmla="*/ 1338607 w 2790334"/>
                <a:gd name="connsiteY2" fmla="*/ 367646 h 763572"/>
                <a:gd name="connsiteX3" fmla="*/ 1913642 w 2790334"/>
                <a:gd name="connsiteY3" fmla="*/ 678730 h 763572"/>
                <a:gd name="connsiteX4" fmla="*/ 2790334 w 2790334"/>
                <a:gd name="connsiteY4" fmla="*/ 763572 h 7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334" h="763572">
                  <a:moveTo>
                    <a:pt x="0" y="0"/>
                  </a:moveTo>
                  <a:cubicBezTo>
                    <a:pt x="246668" y="2357"/>
                    <a:pt x="493336" y="4714"/>
                    <a:pt x="716437" y="65988"/>
                  </a:cubicBezTo>
                  <a:cubicBezTo>
                    <a:pt x="939538" y="127262"/>
                    <a:pt x="1139073" y="265522"/>
                    <a:pt x="1338607" y="367646"/>
                  </a:cubicBezTo>
                  <a:cubicBezTo>
                    <a:pt x="1538141" y="469770"/>
                    <a:pt x="1671688" y="612742"/>
                    <a:pt x="1913642" y="678730"/>
                  </a:cubicBezTo>
                  <a:cubicBezTo>
                    <a:pt x="2155597" y="744718"/>
                    <a:pt x="2472965" y="754145"/>
                    <a:pt x="2790334" y="763572"/>
                  </a:cubicBezTo>
                </a:path>
              </a:pathLst>
            </a:custGeom>
            <a:ln>
              <a:solidFill>
                <a:schemeClr val="tx2"/>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88" name="文字方塊 87"/>
            <p:cNvSpPr txBox="1"/>
            <p:nvPr/>
          </p:nvSpPr>
          <p:spPr>
            <a:xfrm>
              <a:off x="5676735" y="4029961"/>
              <a:ext cx="346570" cy="369332"/>
            </a:xfrm>
            <a:prstGeom prst="rect">
              <a:avLst/>
            </a:prstGeom>
            <a:noFill/>
            <a:ln>
              <a:noFill/>
            </a:ln>
          </p:spPr>
          <p:txBody>
            <a:bodyPr wrap="none" rtlCol="0">
              <a:spAutoFit/>
            </a:bodyPr>
            <a:lstStyle/>
            <a:p>
              <a:r>
                <a:rPr lang="el-GR" altLang="zh-TW" dirty="0" smtClean="0">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baseline="-25000" dirty="0">
                <a:latin typeface="Times New Roman" panose="02020603050405020304" pitchFamily="18" charset="0"/>
                <a:cs typeface="Times New Roman" panose="02020603050405020304" pitchFamily="18" charset="0"/>
              </a:endParaRPr>
            </a:p>
          </p:txBody>
        </p:sp>
        <p:sp>
          <p:nvSpPr>
            <p:cNvPr id="89" name="向上箭號 88"/>
            <p:cNvSpPr/>
            <p:nvPr/>
          </p:nvSpPr>
          <p:spPr>
            <a:xfrm rot="2107483">
              <a:off x="6822249" y="3825462"/>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90" name="向上箭號 89"/>
            <p:cNvSpPr/>
            <p:nvPr/>
          </p:nvSpPr>
          <p:spPr>
            <a:xfrm rot="12767214">
              <a:off x="6280335" y="4702772"/>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91" name="向上箭號 90"/>
            <p:cNvSpPr/>
            <p:nvPr/>
          </p:nvSpPr>
          <p:spPr>
            <a:xfrm rot="2107483" flipV="1">
              <a:off x="7476987" y="4058449"/>
              <a:ext cx="202629" cy="283385"/>
            </a:xfrm>
            <a:prstGeom prst="upArrow">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92" name="向上箭號 91"/>
            <p:cNvSpPr/>
            <p:nvPr/>
          </p:nvSpPr>
          <p:spPr>
            <a:xfrm rot="2107483">
              <a:off x="7084182" y="4813734"/>
              <a:ext cx="196878" cy="288627"/>
            </a:xfrm>
            <a:prstGeom prst="upArrow">
              <a:avLst/>
            </a:prstGeom>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solidFill>
                  <a:schemeClr val="tx1"/>
                </a:solidFill>
                <a:latin typeface="Times New Roman" panose="02020603050405020304" pitchFamily="18" charset="0"/>
                <a:cs typeface="Times New Roman" panose="02020603050405020304" pitchFamily="18" charset="0"/>
              </a:endParaRPr>
            </a:p>
          </p:txBody>
        </p:sp>
        <p:sp>
          <p:nvSpPr>
            <p:cNvPr id="93" name="文字方塊 92"/>
            <p:cNvSpPr txBox="1"/>
            <p:nvPr/>
          </p:nvSpPr>
          <p:spPr>
            <a:xfrm>
              <a:off x="5971884" y="3522159"/>
              <a:ext cx="1324530"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Geostrophic</a:t>
              </a:r>
              <a:endParaRPr lang="zh-TW" altLang="en-US" dirty="0">
                <a:latin typeface="Times New Roman" panose="02020603050405020304" pitchFamily="18" charset="0"/>
                <a:cs typeface="Times New Roman" panose="02020603050405020304" pitchFamily="18" charset="0"/>
              </a:endParaRPr>
            </a:p>
          </p:txBody>
        </p:sp>
        <p:sp>
          <p:nvSpPr>
            <p:cNvPr id="94" name="文字方塊 93"/>
            <p:cNvSpPr txBox="1"/>
            <p:nvPr/>
          </p:nvSpPr>
          <p:spPr>
            <a:xfrm>
              <a:off x="7412765" y="3723722"/>
              <a:ext cx="838691"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Ekman</a:t>
              </a:r>
              <a:endParaRPr lang="zh-TW" altLang="en-US" dirty="0">
                <a:latin typeface="Times New Roman" panose="02020603050405020304" pitchFamily="18" charset="0"/>
                <a:cs typeface="Times New Roman" panose="02020603050405020304" pitchFamily="18" charset="0"/>
              </a:endParaRPr>
            </a:p>
          </p:txBody>
        </p:sp>
        <p:sp>
          <p:nvSpPr>
            <p:cNvPr id="95" name="文字方塊 94"/>
            <p:cNvSpPr txBox="1"/>
            <p:nvPr/>
          </p:nvSpPr>
          <p:spPr>
            <a:xfrm rot="16200000">
              <a:off x="4539778" y="5405250"/>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sp>
        <p:nvSpPr>
          <p:cNvPr id="64" name="文字方塊 63"/>
          <p:cNvSpPr txBox="1"/>
          <p:nvPr/>
        </p:nvSpPr>
        <p:spPr>
          <a:xfrm>
            <a:off x="305798" y="94740"/>
            <a:ext cx="5680401" cy="707886"/>
          </a:xfrm>
          <a:prstGeom prst="rect">
            <a:avLst/>
          </a:prstGeom>
          <a:noFill/>
          <a:ln>
            <a:noFill/>
          </a:ln>
        </p:spPr>
        <p:txBody>
          <a:bodyPr wrap="none" rtlCol="0">
            <a:spAutoFit/>
          </a:bodyPr>
          <a:lstStyle/>
          <a:p>
            <a:r>
              <a:rPr lang="en-US" altLang="zh-TW" sz="4000" dirty="0" smtClean="0">
                <a:ln w="3175" cmpd="sng">
                  <a:noFill/>
                </a:ln>
                <a:latin typeface="Times New Roman" panose="02020603050405020304" pitchFamily="18" charset="0"/>
                <a:ea typeface="+mj-ea"/>
                <a:cs typeface="Times New Roman" panose="02020603050405020304" pitchFamily="18" charset="0"/>
              </a:rPr>
              <a:t>Recharge-discharge theory</a:t>
            </a:r>
            <a:endParaRPr lang="zh-TW" altLang="en-US" sz="4000" dirty="0">
              <a:ln w="3175" cmpd="sng">
                <a:noFill/>
              </a:ln>
              <a:latin typeface="Times New Roman" panose="02020603050405020304" pitchFamily="18" charset="0"/>
              <a:ea typeface="+mj-ea"/>
              <a:cs typeface="Times New Roman" panose="02020603050405020304" pitchFamily="18" charset="0"/>
            </a:endParaRPr>
          </a:p>
        </p:txBody>
      </p:sp>
      <p:sp>
        <p:nvSpPr>
          <p:cNvPr id="65" name="文字方塊 64"/>
          <p:cNvSpPr txBox="1"/>
          <p:nvPr/>
        </p:nvSpPr>
        <p:spPr>
          <a:xfrm>
            <a:off x="4497551" y="774462"/>
            <a:ext cx="4333238"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(Jin 1997; </a:t>
            </a:r>
            <a:r>
              <a:rPr lang="en-GB" altLang="zh-TW" dirty="0" err="1" smtClean="0">
                <a:latin typeface="Times New Roman" panose="02020603050405020304" pitchFamily="18" charset="0"/>
                <a:cs typeface="Times New Roman" panose="02020603050405020304" pitchFamily="18" charset="0"/>
              </a:rPr>
              <a:t>Meinen</a:t>
            </a:r>
            <a:r>
              <a:rPr lang="en-GB" altLang="zh-TW" dirty="0" smtClean="0">
                <a:latin typeface="Times New Roman" panose="02020603050405020304" pitchFamily="18" charset="0"/>
                <a:cs typeface="Times New Roman" panose="02020603050405020304" pitchFamily="18" charset="0"/>
              </a:rPr>
              <a:t> &amp; </a:t>
            </a:r>
            <a:r>
              <a:rPr lang="en-GB" altLang="zh-TW" dirty="0" err="1" smtClean="0">
                <a:latin typeface="Times New Roman" panose="02020603050405020304" pitchFamily="18" charset="0"/>
                <a:cs typeface="Times New Roman" panose="02020603050405020304" pitchFamily="18" charset="0"/>
              </a:rPr>
              <a:t>McPhaden</a:t>
            </a:r>
            <a:r>
              <a:rPr lang="en-GB" altLang="zh-TW" dirty="0" smtClean="0">
                <a:latin typeface="Times New Roman" panose="02020603050405020304" pitchFamily="18" charset="0"/>
                <a:cs typeface="Times New Roman" panose="02020603050405020304" pitchFamily="18" charset="0"/>
              </a:rPr>
              <a:t> 2000, 2001</a:t>
            </a:r>
            <a:r>
              <a:rPr lang="en-US" altLang="zh-TW" dirty="0" smtClean="0">
                <a:latin typeface="Times New Roman" panose="02020603050405020304" pitchFamily="18" charset="0"/>
                <a:cs typeface="Times New Roman" panose="02020603050405020304" pitchFamily="18" charset="0"/>
              </a:rPr>
              <a:t>)</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93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3" y="2952921"/>
            <a:ext cx="5258663" cy="2922578"/>
          </a:xfrm>
          <a:prstGeom prst="rect">
            <a:avLst/>
          </a:prstGeom>
        </p:spPr>
      </p:pic>
      <p:sp>
        <p:nvSpPr>
          <p:cNvPr id="7" name="文字方塊 6"/>
          <p:cNvSpPr txBox="1"/>
          <p:nvPr/>
        </p:nvSpPr>
        <p:spPr>
          <a:xfrm>
            <a:off x="5353696" y="402601"/>
            <a:ext cx="3707164" cy="6370975"/>
          </a:xfrm>
          <a:prstGeom prst="rect">
            <a:avLst/>
          </a:prstGeom>
          <a:noFill/>
        </p:spPr>
        <p:txBody>
          <a:bodyPr wrap="square" rtlCol="0">
            <a:spAutoFit/>
          </a:bodyPr>
          <a:lstStyle/>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Interior STCs </a:t>
            </a:r>
            <a:r>
              <a:rPr lang="en-US" altLang="zh-TW" sz="2400" dirty="0" smtClean="0">
                <a:latin typeface="Times New Roman" panose="02020603050405020304" pitchFamily="18" charset="0"/>
                <a:cs typeface="Times New Roman" panose="02020603050405020304" pitchFamily="18" charset="0"/>
              </a:rPr>
              <a:t>(Red line)</a:t>
            </a:r>
            <a:endParaRPr lang="en-US" altLang="zh-TW" sz="2400" b="1" dirty="0" smtClean="0">
              <a:latin typeface="Times New Roman" panose="02020603050405020304" pitchFamily="18" charset="0"/>
              <a:cs typeface="Times New Roman" panose="02020603050405020304" pitchFamily="18" charset="0"/>
            </a:endParaRPr>
          </a:p>
          <a:p>
            <a:r>
              <a:rPr lang="en-US" altLang="zh-TW" sz="2400" dirty="0" smtClean="0">
                <a:latin typeface="Times New Roman" panose="02020603050405020304" pitchFamily="18" charset="0"/>
                <a:cs typeface="Times New Roman" panose="02020603050405020304" pitchFamily="18" charset="0"/>
              </a:rPr>
              <a:t>	140°E-80°W, 9°N</a:t>
            </a:r>
          </a:p>
          <a:p>
            <a:r>
              <a:rPr lang="en-US" altLang="zh-TW" sz="2400" dirty="0" smtClean="0">
                <a:latin typeface="Times New Roman" panose="02020603050405020304" pitchFamily="18" charset="0"/>
                <a:cs typeface="Times New Roman" panose="02020603050405020304" pitchFamily="18" charset="0"/>
              </a:rPr>
              <a:t>	160°E-80°W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9°S</a:t>
            </a:r>
          </a:p>
          <a:p>
            <a:r>
              <a:rPr lang="en-US" altLang="zh-TW" sz="2400" dirty="0" smtClean="0">
                <a:latin typeface="Times New Roman" panose="02020603050405020304" pitchFamily="18" charset="0"/>
                <a:cs typeface="Times New Roman" panose="02020603050405020304" pitchFamily="18" charset="0"/>
              </a:rPr>
              <a:t>	50m–26isopycnal</a:t>
            </a:r>
            <a:endParaRPr lang="en-US" altLang="zh-TW"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WB </a:t>
            </a:r>
            <a:r>
              <a:rPr lang="en-US" altLang="zh-TW" sz="2400" dirty="0" smtClean="0">
                <a:latin typeface="Times New Roman" panose="02020603050405020304" pitchFamily="18" charset="0"/>
                <a:cs typeface="Times New Roman" panose="02020603050405020304" pitchFamily="18" charset="0"/>
              </a:rPr>
              <a:t>(Blue line)</a:t>
            </a:r>
          </a:p>
          <a:p>
            <a:r>
              <a:rPr lang="en-US" altLang="zh-TW" sz="2400" dirty="0" smtClean="0">
                <a:latin typeface="Times New Roman" panose="02020603050405020304" pitchFamily="18" charset="0"/>
                <a:cs typeface="Times New Roman" panose="02020603050405020304" pitchFamily="18" charset="0"/>
              </a:rPr>
              <a:t>	120°E-140°E, 9°N</a:t>
            </a:r>
          </a:p>
          <a:p>
            <a:r>
              <a:rPr lang="en-US" altLang="zh-TW" sz="2400" dirty="0" smtClean="0">
                <a:latin typeface="Times New Roman" panose="02020603050405020304" pitchFamily="18" charset="0"/>
                <a:cs typeface="Times New Roman" panose="02020603050405020304" pitchFamily="18" charset="0"/>
              </a:rPr>
              <a:t>	140°E-160°E, 9°S</a:t>
            </a:r>
          </a:p>
          <a:p>
            <a:r>
              <a:rPr lang="en-US" altLang="zh-TW" sz="2400" dirty="0" smtClean="0">
                <a:latin typeface="Times New Roman" panose="02020603050405020304" pitchFamily="18" charset="0"/>
                <a:cs typeface="Times New Roman" panose="02020603050405020304" pitchFamily="18" charset="0"/>
              </a:rPr>
              <a:t>	50m–26isopycnal</a:t>
            </a: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WWV</a:t>
            </a:r>
          </a:p>
          <a:p>
            <a:r>
              <a:rPr lang="en-US" altLang="zh-TW" sz="2400" dirty="0" smtClean="0">
                <a:latin typeface="Times New Roman" panose="02020603050405020304" pitchFamily="18" charset="0"/>
                <a:cs typeface="Times New Roman" panose="02020603050405020304" pitchFamily="18" charset="0"/>
              </a:rPr>
              <a:t>	120°E-80°W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9°S-9°N</a:t>
            </a:r>
          </a:p>
          <a:p>
            <a:r>
              <a:rPr lang="en-US" altLang="zh-TW" sz="2400" dirty="0" smtClean="0">
                <a:latin typeface="Times New Roman" panose="02020603050405020304" pitchFamily="18" charset="0"/>
                <a:cs typeface="Times New Roman" panose="02020603050405020304" pitchFamily="18" charset="0"/>
              </a:rPr>
              <a:t>	Surface–26isopycnal</a:t>
            </a: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SST </a:t>
            </a:r>
          </a:p>
          <a:p>
            <a:r>
              <a:rPr lang="en-US" altLang="zh-TW" sz="2400" dirty="0" smtClean="0">
                <a:latin typeface="Times New Roman" panose="02020603050405020304" pitchFamily="18" charset="0"/>
                <a:cs typeface="Times New Roman" panose="02020603050405020304" pitchFamily="18" charset="0"/>
              </a:rPr>
              <a:t>	180°-90°W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9°S-9°N</a:t>
            </a:r>
            <a:r>
              <a:rPr lang="en-US" altLang="zh-TW" sz="2400" dirty="0">
                <a:latin typeface="Times New Roman" panose="02020603050405020304" pitchFamily="18" charset="0"/>
                <a:cs typeface="Times New Roman" panose="02020603050405020304" pitchFamily="18" charset="0"/>
              </a:rPr>
              <a:t>,</a:t>
            </a:r>
            <a:endParaRPr lang="en-US" altLang="zh-TW"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Zonal </a:t>
            </a:r>
            <a:r>
              <a:rPr lang="en-US" altLang="zh-TW" sz="2400" b="1" dirty="0">
                <a:latin typeface="Times New Roman" panose="02020603050405020304" pitchFamily="18" charset="0"/>
                <a:cs typeface="Times New Roman" panose="02020603050405020304" pitchFamily="18" charset="0"/>
              </a:rPr>
              <a:t>Wind </a:t>
            </a:r>
            <a:r>
              <a:rPr lang="en-US" altLang="zh-TW" sz="2400" b="1" dirty="0" smtClean="0">
                <a:latin typeface="Times New Roman" panose="02020603050405020304" pitchFamily="18" charset="0"/>
                <a:cs typeface="Times New Roman" panose="02020603050405020304" pitchFamily="18" charset="0"/>
              </a:rPr>
              <a:t>Stress Curl</a:t>
            </a:r>
          </a:p>
          <a:p>
            <a:r>
              <a:rPr lang="en-US" altLang="zh-TW" sz="2400" dirty="0" smtClean="0">
                <a:latin typeface="Times New Roman" panose="02020603050405020304" pitchFamily="18" charset="0"/>
                <a:cs typeface="Times New Roman" panose="02020603050405020304" pitchFamily="18" charset="0"/>
              </a:rPr>
              <a:t>	140°E-80°W, 5-9°N</a:t>
            </a:r>
          </a:p>
          <a:p>
            <a:r>
              <a:rPr lang="en-US" altLang="zh-TW" sz="2400" dirty="0" smtClean="0">
                <a:latin typeface="Times New Roman" panose="02020603050405020304" pitchFamily="18" charset="0"/>
                <a:cs typeface="Times New Roman" panose="02020603050405020304" pitchFamily="18" charset="0"/>
              </a:rPr>
              <a:t>	160°E-80°W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5-9°S</a:t>
            </a:r>
          </a:p>
          <a:p>
            <a:endParaRPr lang="en-US" altLang="zh-TW" sz="2400" dirty="0">
              <a:latin typeface="Times New Roman" panose="02020603050405020304" pitchFamily="18" charset="0"/>
              <a:cs typeface="Times New Roman" panose="02020603050405020304" pitchFamily="18" charset="0"/>
            </a:endParaRPr>
          </a:p>
        </p:txBody>
      </p:sp>
      <p:sp>
        <p:nvSpPr>
          <p:cNvPr id="8" name="矩形 7"/>
          <p:cNvSpPr/>
          <p:nvPr/>
        </p:nvSpPr>
        <p:spPr>
          <a:xfrm>
            <a:off x="172278" y="892931"/>
            <a:ext cx="5221176" cy="1569660"/>
          </a:xfrm>
          <a:prstGeom prst="rect">
            <a:avLst/>
          </a:prstGeom>
        </p:spPr>
        <p:txBody>
          <a:bodyPr wrap="square">
            <a:spAutoFit/>
          </a:bodyPr>
          <a:lstStyle/>
          <a:p>
            <a:r>
              <a:rPr lang="en-US" altLang="zh-TW" sz="3200" b="1" dirty="0">
                <a:latin typeface="Times New Roman" panose="02020603050405020304" pitchFamily="18" charset="0"/>
                <a:cs typeface="Times New Roman" panose="02020603050405020304" pitchFamily="18" charset="0"/>
              </a:rPr>
              <a:t>Causal relation between the </a:t>
            </a:r>
            <a:r>
              <a:rPr lang="en-US" altLang="zh-TW" sz="3200" b="1" u="sng" dirty="0">
                <a:latin typeface="Times New Roman" panose="02020603050405020304" pitchFamily="18" charset="0"/>
                <a:cs typeface="Times New Roman" panose="02020603050405020304" pitchFamily="18" charset="0"/>
              </a:rPr>
              <a:t>interior transport </a:t>
            </a:r>
            <a:r>
              <a:rPr lang="en-US" altLang="zh-TW" sz="3200" b="1" dirty="0">
                <a:latin typeface="Times New Roman" panose="02020603050405020304" pitchFamily="18" charset="0"/>
                <a:cs typeface="Times New Roman" panose="02020603050405020304" pitchFamily="18" charset="0"/>
              </a:rPr>
              <a:t>and </a:t>
            </a:r>
            <a:r>
              <a:rPr lang="en-US" altLang="zh-TW" sz="3200" b="1" u="sng" dirty="0">
                <a:latin typeface="Times New Roman" panose="02020603050405020304" pitchFamily="18" charset="0"/>
                <a:cs typeface="Times New Roman" panose="02020603050405020304" pitchFamily="18" charset="0"/>
              </a:rPr>
              <a:t>SST</a:t>
            </a:r>
            <a:r>
              <a:rPr lang="en-US" altLang="zh-TW" sz="3200" b="1" dirty="0">
                <a:latin typeface="Times New Roman" panose="02020603050405020304" pitchFamily="18" charset="0"/>
                <a:cs typeface="Times New Roman" panose="02020603050405020304" pitchFamily="18" charset="0"/>
              </a:rPr>
              <a:t> in the tropical Pacific</a:t>
            </a:r>
            <a:endParaRPr lang="zh-TW" altLang="en-US" sz="3200" dirty="0"/>
          </a:p>
        </p:txBody>
      </p:sp>
    </p:spTree>
    <p:extLst>
      <p:ext uri="{BB962C8B-B14F-4D97-AF65-F5344CB8AC3E}">
        <p14:creationId xmlns:p14="http://schemas.microsoft.com/office/powerpoint/2010/main" val="379851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tx1">
                <a:lumMod val="75000"/>
              </a:scheme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38" name="圖片 37"/>
          <p:cNvPicPr>
            <a:picLocks noChangeAspect="1"/>
          </p:cNvPicPr>
          <p:nvPr/>
        </p:nvPicPr>
        <p:blipFill rotWithShape="1">
          <a:blip r:embed="rId2" cstate="print">
            <a:extLst>
              <a:ext uri="{28A0092B-C50C-407E-A947-70E740481C1C}">
                <a14:useLocalDpi xmlns:a14="http://schemas.microsoft.com/office/drawing/2010/main" val="0"/>
              </a:ext>
            </a:extLst>
          </a:blip>
          <a:srcRect t="50933"/>
          <a:stretch/>
        </p:blipFill>
        <p:spPr>
          <a:xfrm>
            <a:off x="105664" y="201168"/>
            <a:ext cx="6925382" cy="3364992"/>
          </a:xfrm>
          <a:prstGeom prst="rect">
            <a:avLst/>
          </a:prstGeom>
          <a:noFill/>
          <a:ln>
            <a:noFill/>
          </a:ln>
        </p:spPr>
      </p:pic>
      <p:grpSp>
        <p:nvGrpSpPr>
          <p:cNvPr id="20" name="群組 19"/>
          <p:cNvGrpSpPr/>
          <p:nvPr/>
        </p:nvGrpSpPr>
        <p:grpSpPr>
          <a:xfrm>
            <a:off x="4489704" y="310896"/>
            <a:ext cx="4306824" cy="6271950"/>
            <a:chOff x="4489704" y="310896"/>
            <a:chExt cx="4306824" cy="6271950"/>
          </a:xfrm>
        </p:grpSpPr>
        <p:grpSp>
          <p:nvGrpSpPr>
            <p:cNvPr id="23" name="群組 22"/>
            <p:cNvGrpSpPr/>
            <p:nvPr/>
          </p:nvGrpSpPr>
          <p:grpSpPr>
            <a:xfrm>
              <a:off x="4489704" y="310896"/>
              <a:ext cx="4306824" cy="6271950"/>
              <a:chOff x="4489704" y="310896"/>
              <a:chExt cx="4306824" cy="6271950"/>
            </a:xfrm>
          </p:grpSpPr>
          <p:cxnSp>
            <p:nvCxnSpPr>
              <p:cNvPr id="32" name="直線接點 31"/>
              <p:cNvCxnSpPr/>
              <p:nvPr/>
            </p:nvCxnSpPr>
            <p:spPr>
              <a:xfrm>
                <a:off x="5477256" y="3566160"/>
                <a:ext cx="3305936" cy="3016686"/>
              </a:xfrm>
              <a:prstGeom prst="line">
                <a:avLst/>
              </a:prstGeom>
            </p:spPr>
            <p:style>
              <a:lnRef idx="2">
                <a:schemeClr val="dk1"/>
              </a:lnRef>
              <a:fillRef idx="0">
                <a:schemeClr val="dk1"/>
              </a:fillRef>
              <a:effectRef idx="1">
                <a:schemeClr val="dk1"/>
              </a:effectRef>
              <a:fontRef idx="minor">
                <a:schemeClr val="tx1"/>
              </a:fontRef>
            </p:style>
          </p:cxnSp>
          <p:pic>
            <p:nvPicPr>
              <p:cNvPr id="33" name="圖片 32"/>
              <p:cNvPicPr>
                <a:picLocks noChangeAspect="1"/>
              </p:cNvPicPr>
              <p:nvPr/>
            </p:nvPicPr>
            <p:blipFill>
              <a:blip r:embed="rId3"/>
              <a:stretch>
                <a:fillRect/>
              </a:stretch>
            </p:blipFill>
            <p:spPr>
              <a:xfrm>
                <a:off x="7245549" y="1822061"/>
                <a:ext cx="1528499" cy="4760785"/>
              </a:xfrm>
              <a:prstGeom prst="rect">
                <a:avLst/>
              </a:prstGeom>
              <a:ln w="28575">
                <a:solidFill>
                  <a:schemeClr val="bg1"/>
                </a:solidFill>
              </a:ln>
            </p:spPr>
          </p:pic>
          <p:sp>
            <p:nvSpPr>
              <p:cNvPr id="34" name="矩形 33"/>
              <p:cNvSpPr/>
              <p:nvPr/>
            </p:nvSpPr>
            <p:spPr>
              <a:xfrm>
                <a:off x="4489704" y="310896"/>
                <a:ext cx="987552" cy="32552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 name="直線接點 34"/>
              <p:cNvCxnSpPr/>
              <p:nvPr/>
            </p:nvCxnSpPr>
            <p:spPr>
              <a:xfrm>
                <a:off x="5477256" y="310896"/>
                <a:ext cx="3319272" cy="1499616"/>
              </a:xfrm>
              <a:prstGeom prst="line">
                <a:avLst/>
              </a:prstGeom>
            </p:spPr>
            <p:style>
              <a:lnRef idx="2">
                <a:schemeClr val="dk1"/>
              </a:lnRef>
              <a:fillRef idx="0">
                <a:schemeClr val="dk1"/>
              </a:fillRef>
              <a:effectRef idx="1">
                <a:schemeClr val="dk1"/>
              </a:effectRef>
              <a:fontRef idx="minor">
                <a:schemeClr val="tx1"/>
              </a:fontRef>
            </p:style>
          </p:cxnSp>
          <p:cxnSp>
            <p:nvCxnSpPr>
              <p:cNvPr id="36" name="直線接點 35"/>
              <p:cNvCxnSpPr/>
              <p:nvPr/>
            </p:nvCxnSpPr>
            <p:spPr>
              <a:xfrm>
                <a:off x="4489704" y="3566160"/>
                <a:ext cx="2746701" cy="3016686"/>
              </a:xfrm>
              <a:prstGeom prst="line">
                <a:avLst/>
              </a:prstGeom>
            </p:spPr>
            <p:style>
              <a:lnRef idx="2">
                <a:schemeClr val="dk1"/>
              </a:lnRef>
              <a:fillRef idx="0">
                <a:schemeClr val="dk1"/>
              </a:fillRef>
              <a:effectRef idx="1">
                <a:schemeClr val="dk1"/>
              </a:effectRef>
              <a:fontRef idx="minor">
                <a:schemeClr val="tx1"/>
              </a:fontRef>
            </p:style>
          </p:cxnSp>
          <p:cxnSp>
            <p:nvCxnSpPr>
              <p:cNvPr id="37" name="直線接點 36"/>
              <p:cNvCxnSpPr/>
              <p:nvPr/>
            </p:nvCxnSpPr>
            <p:spPr>
              <a:xfrm>
                <a:off x="4489704" y="310896"/>
                <a:ext cx="2755845" cy="1499616"/>
              </a:xfrm>
              <a:prstGeom prst="line">
                <a:avLst/>
              </a:prstGeom>
            </p:spPr>
            <p:style>
              <a:lnRef idx="2">
                <a:schemeClr val="dk1"/>
              </a:lnRef>
              <a:fillRef idx="0">
                <a:schemeClr val="dk1"/>
              </a:fillRef>
              <a:effectRef idx="1">
                <a:schemeClr val="dk1"/>
              </a:effectRef>
              <a:fontRef idx="minor">
                <a:schemeClr val="tx1"/>
              </a:fontRef>
            </p:style>
          </p:cxnSp>
        </p:grpSp>
        <p:sp>
          <p:nvSpPr>
            <p:cNvPr id="24" name="文字方塊 23"/>
            <p:cNvSpPr txBox="1"/>
            <p:nvPr/>
          </p:nvSpPr>
          <p:spPr>
            <a:xfrm>
              <a:off x="8041143" y="5797296"/>
              <a:ext cx="301686" cy="369332"/>
            </a:xfrm>
            <a:prstGeom prst="rect">
              <a:avLst/>
            </a:prstGeom>
            <a:noFill/>
          </p:spPr>
          <p:txBody>
            <a:bodyPr wrap="none" rtlCol="0">
              <a:spAutoFit/>
            </a:bodyPr>
            <a:lstStyle/>
            <a:p>
              <a:r>
                <a:rPr lang="en-US" altLang="zh-TW" dirty="0">
                  <a:solidFill>
                    <a:srgbClr val="FF0000"/>
                  </a:solidFill>
                </a:rPr>
                <a:t>2</a:t>
              </a:r>
              <a:endParaRPr lang="zh-TW" altLang="en-US" dirty="0">
                <a:solidFill>
                  <a:srgbClr val="FF0000"/>
                </a:solidFill>
              </a:endParaRPr>
            </a:p>
          </p:txBody>
        </p:sp>
        <p:cxnSp>
          <p:nvCxnSpPr>
            <p:cNvPr id="28" name="直線接點 27"/>
            <p:cNvCxnSpPr/>
            <p:nvPr/>
          </p:nvCxnSpPr>
          <p:spPr>
            <a:xfrm>
              <a:off x="7818120" y="2834640"/>
              <a:ext cx="282426" cy="0"/>
            </a:xfrm>
            <a:prstGeom prst="line">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29" name="直線接點 28"/>
            <p:cNvCxnSpPr/>
            <p:nvPr/>
          </p:nvCxnSpPr>
          <p:spPr>
            <a:xfrm flipV="1">
              <a:off x="8097345" y="2048256"/>
              <a:ext cx="0" cy="4237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763352" y="2503670"/>
              <a:ext cx="418704" cy="369332"/>
            </a:xfrm>
            <a:prstGeom prst="rect">
              <a:avLst/>
            </a:prstGeom>
            <a:noFill/>
          </p:spPr>
          <p:txBody>
            <a:bodyPr wrap="none" rtlCol="0">
              <a:spAutoFit/>
            </a:bodyPr>
            <a:lstStyle/>
            <a:p>
              <a:r>
                <a:rPr lang="en-US" altLang="zh-TW" dirty="0" smtClean="0">
                  <a:solidFill>
                    <a:srgbClr val="FF0000"/>
                  </a:solidFill>
                </a:rPr>
                <a:t>18</a:t>
              </a:r>
              <a:endParaRPr lang="zh-TW" altLang="en-US" dirty="0">
                <a:solidFill>
                  <a:srgbClr val="FF0000"/>
                </a:solidFill>
              </a:endParaRPr>
            </a:p>
          </p:txBody>
        </p:sp>
        <p:cxnSp>
          <p:nvCxnSpPr>
            <p:cNvPr id="31" name="直線接點 30"/>
            <p:cNvCxnSpPr/>
            <p:nvPr/>
          </p:nvCxnSpPr>
          <p:spPr>
            <a:xfrm flipV="1">
              <a:off x="7825440" y="2056399"/>
              <a:ext cx="0" cy="42372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9" name="文字方塊 38"/>
          <p:cNvSpPr txBox="1"/>
          <p:nvPr/>
        </p:nvSpPr>
        <p:spPr>
          <a:xfrm>
            <a:off x="911759" y="3833121"/>
            <a:ext cx="2901243" cy="369332"/>
          </a:xfrm>
          <a:prstGeom prst="rect">
            <a:avLst/>
          </a:prstGeom>
          <a:noFill/>
        </p:spPr>
        <p:txBody>
          <a:bodyPr wrap="none" rtlCol="0">
            <a:spAutoFit/>
          </a:bodyPr>
          <a:lstStyle/>
          <a:p>
            <a:r>
              <a:rPr lang="en-US" altLang="zh-TW" dirty="0" smtClean="0">
                <a:solidFill>
                  <a:schemeClr val="bg1"/>
                </a:solidFill>
              </a:rPr>
              <a:t>R=-0.93 (SST leads 2 months)</a:t>
            </a:r>
            <a:endParaRPr lang="zh-TW" altLang="en-US" dirty="0">
              <a:solidFill>
                <a:schemeClr val="bg1"/>
              </a:solidFill>
            </a:endParaRPr>
          </a:p>
        </p:txBody>
      </p:sp>
      <p:sp>
        <p:nvSpPr>
          <p:cNvPr id="40" name="文字方塊 39"/>
          <p:cNvSpPr txBox="1"/>
          <p:nvPr/>
        </p:nvSpPr>
        <p:spPr>
          <a:xfrm>
            <a:off x="902615" y="4202453"/>
            <a:ext cx="2934906" cy="369332"/>
          </a:xfrm>
          <a:prstGeom prst="rect">
            <a:avLst/>
          </a:prstGeom>
          <a:noFill/>
        </p:spPr>
        <p:txBody>
          <a:bodyPr wrap="none" rtlCol="0">
            <a:spAutoFit/>
          </a:bodyPr>
          <a:lstStyle/>
          <a:p>
            <a:r>
              <a:rPr lang="en-US" altLang="zh-TW" dirty="0" smtClean="0">
                <a:solidFill>
                  <a:schemeClr val="bg1"/>
                </a:solidFill>
              </a:rPr>
              <a:t>R=+0.59 (SST lags 18 months)</a:t>
            </a:r>
            <a:endParaRPr lang="zh-TW" altLang="en-US" dirty="0">
              <a:solidFill>
                <a:schemeClr val="bg1"/>
              </a:solidFill>
            </a:endParaRPr>
          </a:p>
        </p:txBody>
      </p:sp>
    </p:spTree>
    <p:extLst>
      <p:ext uri="{BB962C8B-B14F-4D97-AF65-F5344CB8AC3E}">
        <p14:creationId xmlns:p14="http://schemas.microsoft.com/office/powerpoint/2010/main" val="157977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
            <a:ext cx="6300000" cy="3122757"/>
          </a:xfrm>
          <a:prstGeom prst="rect">
            <a:avLst/>
          </a:prstGeom>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44744"/>
            <a:ext cx="6300000" cy="3122756"/>
          </a:xfrm>
          <a:prstGeom prst="rect">
            <a:avLst/>
          </a:prstGeom>
        </p:spPr>
      </p:pic>
      <p:sp>
        <p:nvSpPr>
          <p:cNvPr id="4" name="文字方塊 3"/>
          <p:cNvSpPr txBox="1"/>
          <p:nvPr/>
        </p:nvSpPr>
        <p:spPr>
          <a:xfrm>
            <a:off x="6300000" y="676656"/>
            <a:ext cx="2927404" cy="923330"/>
          </a:xfrm>
          <a:prstGeom prst="rect">
            <a:avLst/>
          </a:prstGeom>
          <a:noFill/>
        </p:spPr>
        <p:txBody>
          <a:bodyPr wrap="none" rtlCol="0">
            <a:spAutoFit/>
          </a:bodyPr>
          <a:lstStyle/>
          <a:p>
            <a:r>
              <a:rPr lang="en-US" altLang="zh-TW" dirty="0" smtClean="0"/>
              <a:t>R = -0.84 (SST leads 10 </a:t>
            </a:r>
            <a:r>
              <a:rPr lang="en-US" altLang="zh-TW" dirty="0" err="1" smtClean="0"/>
              <a:t>mons</a:t>
            </a:r>
            <a:r>
              <a:rPr lang="en-US" altLang="zh-TW" dirty="0" smtClean="0"/>
              <a:t>)</a:t>
            </a:r>
          </a:p>
          <a:p>
            <a:r>
              <a:rPr lang="en-US" altLang="zh-TW" dirty="0" smtClean="0"/>
              <a:t>R = +0.73 </a:t>
            </a:r>
            <a:r>
              <a:rPr lang="en-US" altLang="zh-TW" dirty="0"/>
              <a:t>(SST </a:t>
            </a:r>
            <a:r>
              <a:rPr lang="en-US" altLang="zh-TW" dirty="0" smtClean="0"/>
              <a:t>lags </a:t>
            </a:r>
            <a:r>
              <a:rPr lang="en-US" altLang="zh-TW" dirty="0"/>
              <a:t>10 </a:t>
            </a:r>
            <a:r>
              <a:rPr lang="en-US" altLang="zh-TW" dirty="0" err="1"/>
              <a:t>mons</a:t>
            </a:r>
            <a:r>
              <a:rPr lang="en-US" altLang="zh-TW" dirty="0"/>
              <a:t>)</a:t>
            </a:r>
          </a:p>
          <a:p>
            <a:endParaRPr lang="zh-TW" altLang="en-US" dirty="0"/>
          </a:p>
        </p:txBody>
      </p:sp>
    </p:spTree>
    <p:extLst>
      <p:ext uri="{BB962C8B-B14F-4D97-AF65-F5344CB8AC3E}">
        <p14:creationId xmlns:p14="http://schemas.microsoft.com/office/powerpoint/2010/main" val="350267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37" y="1119372"/>
            <a:ext cx="8772144" cy="4842516"/>
          </a:xfrm>
          <a:prstGeom prst="rect">
            <a:avLst/>
          </a:prstGeom>
        </p:spPr>
      </p:pic>
      <p:sp>
        <p:nvSpPr>
          <p:cNvPr id="3" name="文字方塊 2"/>
          <p:cNvSpPr txBox="1"/>
          <p:nvPr/>
        </p:nvSpPr>
        <p:spPr>
          <a:xfrm>
            <a:off x="6126480" y="5989320"/>
            <a:ext cx="1046569" cy="461665"/>
          </a:xfrm>
          <a:prstGeom prst="rect">
            <a:avLst/>
          </a:prstGeom>
          <a:noFill/>
        </p:spPr>
        <p:txBody>
          <a:bodyPr wrap="none" rtlCol="0">
            <a:spAutoFit/>
          </a:bodyPr>
          <a:lstStyle/>
          <a:p>
            <a:r>
              <a:rPr lang="en-US" altLang="zh-TW" sz="2400" dirty="0" smtClean="0"/>
              <a:t>SST lag</a:t>
            </a:r>
            <a:endParaRPr lang="zh-TW" altLang="en-US" sz="2400" dirty="0"/>
          </a:p>
        </p:txBody>
      </p:sp>
      <p:sp>
        <p:nvSpPr>
          <p:cNvPr id="4" name="文字方塊 3"/>
          <p:cNvSpPr txBox="1"/>
          <p:nvPr/>
        </p:nvSpPr>
        <p:spPr>
          <a:xfrm>
            <a:off x="2118360" y="5961888"/>
            <a:ext cx="1218090" cy="461665"/>
          </a:xfrm>
          <a:prstGeom prst="rect">
            <a:avLst/>
          </a:prstGeom>
          <a:noFill/>
        </p:spPr>
        <p:txBody>
          <a:bodyPr wrap="none" rtlCol="0">
            <a:spAutoFit/>
          </a:bodyPr>
          <a:lstStyle/>
          <a:p>
            <a:r>
              <a:rPr lang="en-US" altLang="zh-TW" sz="2400" dirty="0" smtClean="0"/>
              <a:t>SST lead</a:t>
            </a:r>
            <a:endParaRPr lang="zh-TW" altLang="en-US" sz="2400" dirty="0"/>
          </a:p>
        </p:txBody>
      </p:sp>
    </p:spTree>
    <p:extLst>
      <p:ext uri="{BB962C8B-B14F-4D97-AF65-F5344CB8AC3E}">
        <p14:creationId xmlns:p14="http://schemas.microsoft.com/office/powerpoint/2010/main" val="14227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2522" y="355953"/>
            <a:ext cx="4253947" cy="2617039"/>
          </a:xfrm>
          <a:prstGeom prst="rect">
            <a:avLst/>
          </a:prstGeom>
        </p:spPr>
      </p:pic>
      <p:grpSp>
        <p:nvGrpSpPr>
          <p:cNvPr id="83" name="群組 82"/>
          <p:cNvGrpSpPr/>
          <p:nvPr/>
        </p:nvGrpSpPr>
        <p:grpSpPr>
          <a:xfrm>
            <a:off x="158129" y="240341"/>
            <a:ext cx="3525624" cy="2639887"/>
            <a:chOff x="-1933684" y="1536578"/>
            <a:chExt cx="3525624" cy="2639887"/>
          </a:xfrm>
        </p:grpSpPr>
        <p:sp>
          <p:nvSpPr>
            <p:cNvPr id="19" name="矩形 18"/>
            <p:cNvSpPr/>
            <p:nvPr/>
          </p:nvSpPr>
          <p:spPr>
            <a:xfrm>
              <a:off x="-1547186" y="2462033"/>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20" name="流程圖: 資料 19"/>
            <p:cNvSpPr/>
            <p:nvPr/>
          </p:nvSpPr>
          <p:spPr>
            <a:xfrm>
              <a:off x="-1933684" y="2081820"/>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21" name="橢圓 20"/>
            <p:cNvSpPr/>
            <p:nvPr/>
          </p:nvSpPr>
          <p:spPr>
            <a:xfrm>
              <a:off x="-453677" y="2308063"/>
              <a:ext cx="1527143" cy="339365"/>
            </a:xfrm>
            <a:prstGeom prst="ellipse">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bg1"/>
                  </a:solidFill>
                  <a:latin typeface="Times New Roman" panose="02020603050405020304" pitchFamily="18" charset="0"/>
                  <a:cs typeface="Times New Roman" panose="02020603050405020304" pitchFamily="18" charset="0"/>
                </a:rPr>
                <a:t>SSTa(-)</a:t>
              </a:r>
              <a:endParaRPr lang="zh-TW" altLang="en-US" dirty="0">
                <a:solidFill>
                  <a:schemeClr val="bg1"/>
                </a:solidFill>
                <a:latin typeface="Times New Roman" panose="02020603050405020304" pitchFamily="18" charset="0"/>
                <a:cs typeface="Times New Roman" panose="02020603050405020304" pitchFamily="18" charset="0"/>
              </a:endParaRPr>
            </a:p>
          </p:txBody>
        </p:sp>
        <p:grpSp>
          <p:nvGrpSpPr>
            <p:cNvPr id="30" name="群組 29"/>
            <p:cNvGrpSpPr/>
            <p:nvPr/>
          </p:nvGrpSpPr>
          <p:grpSpPr>
            <a:xfrm rot="10800000">
              <a:off x="-1368076" y="2348911"/>
              <a:ext cx="735291" cy="243526"/>
              <a:chOff x="5667079" y="1833511"/>
              <a:chExt cx="735291" cy="243526"/>
            </a:xfrm>
          </p:grpSpPr>
          <p:cxnSp>
            <p:nvCxnSpPr>
              <p:cNvPr id="22" name="直線單箭頭接點 21"/>
              <p:cNvCxnSpPr/>
              <p:nvPr/>
            </p:nvCxnSpPr>
            <p:spPr>
              <a:xfrm>
                <a:off x="5667079" y="1962345"/>
                <a:ext cx="735291"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3" name="直線單箭頭接點 22"/>
              <p:cNvCxnSpPr/>
              <p:nvPr/>
            </p:nvCxnSpPr>
            <p:spPr>
              <a:xfrm>
                <a:off x="5819479" y="2077037"/>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p:cNvCxnSpPr/>
              <p:nvPr/>
            </p:nvCxnSpPr>
            <p:spPr>
              <a:xfrm>
                <a:off x="5839903" y="1833511"/>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grpSp>
        <p:cxnSp>
          <p:nvCxnSpPr>
            <p:cNvPr id="25" name="直線接點 24"/>
            <p:cNvCxnSpPr/>
            <p:nvPr/>
          </p:nvCxnSpPr>
          <p:spPr>
            <a:xfrm>
              <a:off x="-1547186" y="3379577"/>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6" name="手繪多邊形 25"/>
            <p:cNvSpPr/>
            <p:nvPr/>
          </p:nvSpPr>
          <p:spPr>
            <a:xfrm flipV="1">
              <a:off x="-1537759" y="3002504"/>
              <a:ext cx="2790334" cy="755716"/>
            </a:xfrm>
            <a:custGeom>
              <a:avLst/>
              <a:gdLst>
                <a:gd name="connsiteX0" fmla="*/ 0 w 2790334"/>
                <a:gd name="connsiteY0" fmla="*/ 0 h 763572"/>
                <a:gd name="connsiteX1" fmla="*/ 716437 w 2790334"/>
                <a:gd name="connsiteY1" fmla="*/ 65988 h 763572"/>
                <a:gd name="connsiteX2" fmla="*/ 1338607 w 2790334"/>
                <a:gd name="connsiteY2" fmla="*/ 367646 h 763572"/>
                <a:gd name="connsiteX3" fmla="*/ 1913642 w 2790334"/>
                <a:gd name="connsiteY3" fmla="*/ 678730 h 763572"/>
                <a:gd name="connsiteX4" fmla="*/ 2790334 w 2790334"/>
                <a:gd name="connsiteY4" fmla="*/ 763572 h 7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334" h="763572">
                  <a:moveTo>
                    <a:pt x="0" y="0"/>
                  </a:moveTo>
                  <a:cubicBezTo>
                    <a:pt x="246668" y="2357"/>
                    <a:pt x="493336" y="4714"/>
                    <a:pt x="716437" y="65988"/>
                  </a:cubicBezTo>
                  <a:cubicBezTo>
                    <a:pt x="939538" y="127262"/>
                    <a:pt x="1139073" y="265522"/>
                    <a:pt x="1338607" y="367646"/>
                  </a:cubicBezTo>
                  <a:cubicBezTo>
                    <a:pt x="1538141" y="469770"/>
                    <a:pt x="1671688" y="612742"/>
                    <a:pt x="1913642" y="678730"/>
                  </a:cubicBezTo>
                  <a:cubicBezTo>
                    <a:pt x="2155597" y="744718"/>
                    <a:pt x="2472965" y="754145"/>
                    <a:pt x="2790334" y="763572"/>
                  </a:cubicBezTo>
                </a:path>
              </a:pathLst>
            </a:custGeom>
            <a:ln>
              <a:solidFill>
                <a:schemeClr val="tx2"/>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40" name="文字方塊 39"/>
            <p:cNvSpPr txBox="1"/>
            <p:nvPr/>
          </p:nvSpPr>
          <p:spPr>
            <a:xfrm>
              <a:off x="-1245375" y="1978794"/>
              <a:ext cx="346570" cy="369332"/>
            </a:xfrm>
            <a:prstGeom prst="rect">
              <a:avLst/>
            </a:prstGeom>
            <a:noFill/>
            <a:ln>
              <a:noFill/>
            </a:ln>
          </p:spPr>
          <p:txBody>
            <a:bodyPr wrap="none" rtlCol="0">
              <a:spAutoFit/>
            </a:bodyPr>
            <a:lstStyle/>
            <a:p>
              <a:r>
                <a:rPr lang="el-GR" altLang="zh-TW"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baseline="-25000" dirty="0">
                <a:solidFill>
                  <a:schemeClr val="bg1"/>
                </a:solidFill>
                <a:latin typeface="Times New Roman" panose="02020603050405020304" pitchFamily="18" charset="0"/>
                <a:cs typeface="Times New Roman" panose="02020603050405020304" pitchFamily="18" charset="0"/>
              </a:endParaRPr>
            </a:p>
          </p:txBody>
        </p:sp>
        <p:sp>
          <p:nvSpPr>
            <p:cNvPr id="57" name="文字方塊 56"/>
            <p:cNvSpPr txBox="1"/>
            <p:nvPr/>
          </p:nvSpPr>
          <p:spPr>
            <a:xfrm>
              <a:off x="-1394581" y="1536578"/>
              <a:ext cx="1324530"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Geostrophic</a:t>
              </a:r>
              <a:endParaRPr lang="zh-TW" altLang="en-US" dirty="0">
                <a:latin typeface="Times New Roman" panose="02020603050405020304" pitchFamily="18" charset="0"/>
                <a:cs typeface="Times New Roman" panose="02020603050405020304" pitchFamily="18" charset="0"/>
              </a:endParaRPr>
            </a:p>
          </p:txBody>
        </p:sp>
        <p:sp>
          <p:nvSpPr>
            <p:cNvPr id="60" name="向上箭號 59"/>
            <p:cNvSpPr/>
            <p:nvPr/>
          </p:nvSpPr>
          <p:spPr>
            <a:xfrm rot="12709921">
              <a:off x="-187328" y="1746007"/>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61" name="向上箭號 60"/>
            <p:cNvSpPr/>
            <p:nvPr/>
          </p:nvSpPr>
          <p:spPr>
            <a:xfrm rot="2019222">
              <a:off x="-729242" y="2623317"/>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77" name="文字方塊 76"/>
            <p:cNvSpPr txBox="1"/>
            <p:nvPr/>
          </p:nvSpPr>
          <p:spPr>
            <a:xfrm rot="16200000">
              <a:off x="-2361898" y="3371180"/>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3240000"/>
            <a:ext cx="3767655" cy="3450635"/>
          </a:xfrm>
          <a:prstGeom prst="rect">
            <a:avLst/>
          </a:prstGeom>
        </p:spPr>
      </p:pic>
      <p:cxnSp>
        <p:nvCxnSpPr>
          <p:cNvPr id="11" name="直線接點 10"/>
          <p:cNvCxnSpPr/>
          <p:nvPr/>
        </p:nvCxnSpPr>
        <p:spPr>
          <a:xfrm flipV="1">
            <a:off x="7707086" y="503853"/>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508668" y="2827047"/>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18</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97" name="文字方塊 96"/>
          <p:cNvSpPr txBox="1"/>
          <p:nvPr/>
        </p:nvSpPr>
        <p:spPr>
          <a:xfrm>
            <a:off x="557573" y="4780651"/>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18</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971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圖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027" y="355953"/>
            <a:ext cx="4253947" cy="2617039"/>
          </a:xfrm>
          <a:prstGeom prst="rect">
            <a:avLst/>
          </a:prstGeom>
        </p:spPr>
      </p:pic>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3240000"/>
            <a:ext cx="3767655" cy="3450635"/>
          </a:xfrm>
          <a:prstGeom prst="rect">
            <a:avLst/>
          </a:prstGeom>
        </p:spPr>
      </p:pic>
      <p:grpSp>
        <p:nvGrpSpPr>
          <p:cNvPr id="27" name="群組 26"/>
          <p:cNvGrpSpPr/>
          <p:nvPr/>
        </p:nvGrpSpPr>
        <p:grpSpPr>
          <a:xfrm>
            <a:off x="165966" y="785583"/>
            <a:ext cx="3525624" cy="2053537"/>
            <a:chOff x="4782529" y="586033"/>
            <a:chExt cx="3525624" cy="2053537"/>
          </a:xfrm>
        </p:grpSpPr>
        <p:sp>
          <p:nvSpPr>
            <p:cNvPr id="28" name="矩形 27"/>
            <p:cNvSpPr/>
            <p:nvPr/>
          </p:nvSpPr>
          <p:spPr>
            <a:xfrm>
              <a:off x="5169027" y="966246"/>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sp>
          <p:nvSpPr>
            <p:cNvPr id="29" name="流程圖: 資料 28"/>
            <p:cNvSpPr/>
            <p:nvPr/>
          </p:nvSpPr>
          <p:spPr>
            <a:xfrm>
              <a:off x="4782529" y="586033"/>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cxnSp>
          <p:nvCxnSpPr>
            <p:cNvPr id="31" name="直線接點 30"/>
            <p:cNvCxnSpPr/>
            <p:nvPr/>
          </p:nvCxnSpPr>
          <p:spPr>
            <a:xfrm>
              <a:off x="5169027" y="1883790"/>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5376573" y="729731"/>
              <a:ext cx="649537" cy="369332"/>
            </a:xfrm>
            <a:prstGeom prst="rect">
              <a:avLst/>
            </a:prstGeom>
            <a:noFill/>
            <a:ln>
              <a:noFill/>
            </a:ln>
          </p:spPr>
          <p:txBody>
            <a:bodyPr wrap="none" rtlCol="0">
              <a:spAutoFit/>
            </a:bodyPr>
            <a:lstStyle/>
            <a:p>
              <a:r>
                <a:rPr lang="el-GR" altLang="zh-TW"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a </a:t>
              </a:r>
              <a:r>
                <a:rPr lang="en-US" altLang="zh-TW" sz="16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 0</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33" name="矩形 32"/>
            <p:cNvSpPr/>
            <p:nvPr/>
          </p:nvSpPr>
          <p:spPr>
            <a:xfrm>
              <a:off x="6633185" y="758743"/>
              <a:ext cx="966868" cy="369332"/>
            </a:xfrm>
            <a:prstGeom prst="rect">
              <a:avLst/>
            </a:prstGeom>
            <a:ln>
              <a:noFill/>
            </a:ln>
          </p:spPr>
          <p:txBody>
            <a:bodyPr wrap="none">
              <a:spAutoFit/>
            </a:bodyPr>
            <a:lstStyle/>
            <a:p>
              <a:pPr algn="ctr"/>
              <a:r>
                <a:rPr lang="en-US" altLang="zh-TW" dirty="0" smtClean="0">
                  <a:solidFill>
                    <a:schemeClr val="tx2"/>
                  </a:solidFill>
                  <a:latin typeface="Times New Roman" panose="02020603050405020304" pitchFamily="18" charset="0"/>
                  <a:cs typeface="Times New Roman" panose="02020603050405020304" pitchFamily="18" charset="0"/>
                </a:rPr>
                <a:t>SSTa</a:t>
              </a:r>
              <a:r>
                <a:rPr lang="en-US" altLang="zh-TW" dirty="0">
                  <a:solidFill>
                    <a:schemeClr val="tx2"/>
                  </a:solidFill>
                  <a:latin typeface="Times New Roman" panose="02020603050405020304" pitchFamily="18" charset="0"/>
                  <a:cs typeface="Times New Roman" panose="02020603050405020304" pitchFamily="18" charset="0"/>
                </a:rPr>
                <a:t> </a:t>
              </a:r>
              <a:r>
                <a:rPr lang="en-US" altLang="zh-TW" dirty="0" smtClean="0">
                  <a:solidFill>
                    <a:schemeClr val="tx2"/>
                  </a:solidFill>
                  <a:latin typeface="Times New Roman" panose="02020603050405020304" pitchFamily="18" charset="0"/>
                  <a:cs typeface="Times New Roman" panose="02020603050405020304" pitchFamily="18" charset="0"/>
                </a:rPr>
                <a:t>~0</a:t>
              </a:r>
              <a:endParaRPr lang="zh-TW" altLang="en-US" dirty="0">
                <a:solidFill>
                  <a:schemeClr val="tx2"/>
                </a:solidFill>
                <a:latin typeface="Times New Roman" panose="02020603050405020304" pitchFamily="18" charset="0"/>
                <a:cs typeface="Times New Roman" panose="02020603050405020304" pitchFamily="18" charset="0"/>
              </a:endParaRPr>
            </a:p>
          </p:txBody>
        </p:sp>
        <p:cxnSp>
          <p:nvCxnSpPr>
            <p:cNvPr id="34" name="直線接點 33"/>
            <p:cNvCxnSpPr/>
            <p:nvPr/>
          </p:nvCxnSpPr>
          <p:spPr>
            <a:xfrm>
              <a:off x="5169027" y="2158739"/>
              <a:ext cx="2790334"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36" name="文字方塊 35"/>
            <p:cNvSpPr txBox="1"/>
            <p:nvPr/>
          </p:nvSpPr>
          <p:spPr>
            <a:xfrm rot="16200000">
              <a:off x="4325667" y="1834285"/>
              <a:ext cx="1302793" cy="307777"/>
            </a:xfrm>
            <a:prstGeom prst="rect">
              <a:avLst/>
            </a:prstGeom>
            <a:noFill/>
            <a:ln>
              <a:noFill/>
            </a:ln>
          </p:spPr>
          <p:txBody>
            <a:bodyPr wrap="none" rtlCol="0">
              <a:spAutoFit/>
            </a:bodyPr>
            <a:lstStyle/>
            <a:p>
              <a:r>
                <a:rPr lang="en-US" altLang="zh-TW" sz="1400" dirty="0" smtClean="0">
                  <a:solidFill>
                    <a:schemeClr val="tx2"/>
                  </a:solidFill>
                  <a:latin typeface="Times New Roman" panose="02020603050405020304" pitchFamily="18" charset="0"/>
                  <a:cs typeface="Times New Roman" panose="02020603050405020304" pitchFamily="18" charset="0"/>
                </a:rPr>
                <a:t>Depth anomaly</a:t>
              </a:r>
              <a:endParaRPr lang="zh-TW" altLang="en-US" sz="1400" dirty="0">
                <a:solidFill>
                  <a:schemeClr val="tx2"/>
                </a:solidFill>
                <a:latin typeface="Times New Roman" panose="02020603050405020304" pitchFamily="18" charset="0"/>
                <a:cs typeface="Times New Roman" panose="02020603050405020304" pitchFamily="18" charset="0"/>
              </a:endParaRPr>
            </a:p>
          </p:txBody>
        </p:sp>
      </p:grpSp>
      <p:cxnSp>
        <p:nvCxnSpPr>
          <p:cNvPr id="37" name="直線接點 36"/>
          <p:cNvCxnSpPr/>
          <p:nvPr/>
        </p:nvCxnSpPr>
        <p:spPr>
          <a:xfrm flipV="1">
            <a:off x="7334946" y="503853"/>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7127197" y="2758202"/>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39" name="文字方塊 38"/>
          <p:cNvSpPr txBox="1"/>
          <p:nvPr/>
        </p:nvSpPr>
        <p:spPr>
          <a:xfrm>
            <a:off x="533599" y="4168080"/>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93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8933" y="838200"/>
            <a:ext cx="2601694" cy="400110"/>
          </a:xfrm>
          <a:prstGeom prst="rect">
            <a:avLst/>
          </a:prstGeom>
          <a:noFill/>
        </p:spPr>
        <p:txBody>
          <a:bodyPr wrap="none" rtlCol="0">
            <a:spAutoFit/>
          </a:bodyPr>
          <a:lstStyle/>
          <a:p>
            <a:r>
              <a:rPr lang="en-US" sz="2000" u="sng" dirty="0" smtClean="0">
                <a:solidFill>
                  <a:schemeClr val="tx1">
                    <a:lumMod val="75000"/>
                  </a:schemeClr>
                </a:solidFill>
              </a:rPr>
              <a:t>Western North Pacific</a:t>
            </a:r>
            <a:endParaRPr lang="en-US" sz="2000" u="sng" dirty="0">
              <a:solidFill>
                <a:schemeClr val="tx1">
                  <a:lumMod val="75000"/>
                </a:schemeClr>
              </a:solidFill>
            </a:endParaRPr>
          </a:p>
        </p:txBody>
      </p:sp>
      <p:sp>
        <p:nvSpPr>
          <p:cNvPr id="10" name="Title 1"/>
          <p:cNvSpPr>
            <a:spLocks noGrp="1"/>
          </p:cNvSpPr>
          <p:nvPr>
            <p:ph type="title"/>
          </p:nvPr>
        </p:nvSpPr>
        <p:spPr>
          <a:xfrm>
            <a:off x="457200" y="0"/>
            <a:ext cx="8229600" cy="692696"/>
          </a:xfrm>
        </p:spPr>
        <p:txBody>
          <a:bodyPr>
            <a:normAutofit/>
          </a:bodyPr>
          <a:lstStyle/>
          <a:p>
            <a:pPr algn="r"/>
            <a:r>
              <a:rPr lang="en-US" sz="3200" dirty="0" smtClean="0"/>
              <a:t>ENSO precursor: WNP</a:t>
            </a:r>
            <a:endParaRPr lang="en-US" sz="3200" dirty="0"/>
          </a:p>
        </p:txBody>
      </p:sp>
      <p:pic>
        <p:nvPicPr>
          <p:cNvPr id="9" name="Picture 2" descr="D:\CESM\ersst\nino4_npsst_plot_59_1958_2010.png"/>
          <p:cNvPicPr/>
          <p:nvPr/>
        </p:nvPicPr>
        <p:blipFill>
          <a:blip r:embed="rId2" cstate="print"/>
          <a:srcRect/>
          <a:stretch>
            <a:fillRect/>
          </a:stretch>
        </p:blipFill>
        <p:spPr bwMode="auto">
          <a:xfrm>
            <a:off x="152401" y="838200"/>
            <a:ext cx="8915400" cy="5334000"/>
          </a:xfrm>
          <a:prstGeom prst="rect">
            <a:avLst/>
          </a:prstGeom>
          <a:noFill/>
        </p:spPr>
      </p:pic>
    </p:spTree>
    <p:extLst>
      <p:ext uri="{BB962C8B-B14F-4D97-AF65-F5344CB8AC3E}">
        <p14:creationId xmlns:p14="http://schemas.microsoft.com/office/powerpoint/2010/main" val="1643249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3496" y="355953"/>
            <a:ext cx="4253947" cy="2617039"/>
          </a:xfrm>
          <a:prstGeom prst="rect">
            <a:avLst/>
          </a:prstGeom>
        </p:spPr>
      </p:pic>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3240000"/>
            <a:ext cx="3767655" cy="3450635"/>
          </a:xfrm>
          <a:prstGeom prst="rect">
            <a:avLst/>
          </a:prstGeom>
        </p:spPr>
      </p:pic>
      <p:grpSp>
        <p:nvGrpSpPr>
          <p:cNvPr id="27" name="群組 26"/>
          <p:cNvGrpSpPr/>
          <p:nvPr/>
        </p:nvGrpSpPr>
        <p:grpSpPr>
          <a:xfrm>
            <a:off x="144000" y="162616"/>
            <a:ext cx="3525624" cy="2688376"/>
            <a:chOff x="4980648" y="3522159"/>
            <a:chExt cx="3525624" cy="2688376"/>
          </a:xfrm>
        </p:grpSpPr>
        <p:sp>
          <p:nvSpPr>
            <p:cNvPr id="28" name="矩形 27"/>
            <p:cNvSpPr/>
            <p:nvPr/>
          </p:nvSpPr>
          <p:spPr>
            <a:xfrm>
              <a:off x="5367146" y="4520154"/>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29" name="流程圖: 資料 28"/>
            <p:cNvSpPr/>
            <p:nvPr/>
          </p:nvSpPr>
          <p:spPr>
            <a:xfrm>
              <a:off x="4980648" y="4139941"/>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31" name="橢圓 30"/>
            <p:cNvSpPr/>
            <p:nvPr/>
          </p:nvSpPr>
          <p:spPr>
            <a:xfrm>
              <a:off x="6460655" y="4366184"/>
              <a:ext cx="1527143" cy="339365"/>
            </a:xfrm>
            <a:prstGeom prst="ellipse">
              <a:avLst/>
            </a:prstGeom>
            <a:solidFill>
              <a:srgbClr val="FF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chemeClr val="bg1"/>
                  </a:solidFill>
                  <a:latin typeface="Times New Roman" panose="02020603050405020304" pitchFamily="18" charset="0"/>
                  <a:cs typeface="Times New Roman" panose="02020603050405020304" pitchFamily="18" charset="0"/>
                </a:rPr>
                <a:t>SSTa(+)</a:t>
              </a:r>
              <a:endParaRPr lang="zh-TW" altLang="en-US" dirty="0">
                <a:solidFill>
                  <a:schemeClr val="bg1"/>
                </a:solidFill>
                <a:latin typeface="Times New Roman" panose="02020603050405020304" pitchFamily="18" charset="0"/>
                <a:cs typeface="Times New Roman" panose="02020603050405020304" pitchFamily="18" charset="0"/>
              </a:endParaRPr>
            </a:p>
          </p:txBody>
        </p:sp>
        <p:cxnSp>
          <p:nvCxnSpPr>
            <p:cNvPr id="32" name="直線單箭頭接點 31"/>
            <p:cNvCxnSpPr/>
            <p:nvPr/>
          </p:nvCxnSpPr>
          <p:spPr>
            <a:xfrm>
              <a:off x="5546256" y="4535866"/>
              <a:ext cx="735291"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3" name="直線單箭頭接點 32"/>
            <p:cNvCxnSpPr/>
            <p:nvPr/>
          </p:nvCxnSpPr>
          <p:spPr>
            <a:xfrm>
              <a:off x="5698656" y="4650558"/>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4" name="直線單箭頭接點 33"/>
            <p:cNvCxnSpPr/>
            <p:nvPr/>
          </p:nvCxnSpPr>
          <p:spPr>
            <a:xfrm>
              <a:off x="5719080" y="4407032"/>
              <a:ext cx="479196" cy="0"/>
            </a:xfrm>
            <a:prstGeom prst="straightConnector1">
              <a:avLst/>
            </a:prstGeom>
            <a:ln>
              <a:solidFill>
                <a:schemeClr val="tx2"/>
              </a:solidFill>
              <a:tailEnd type="triangle"/>
            </a:ln>
          </p:spPr>
          <p:style>
            <a:lnRef idx="1">
              <a:schemeClr val="dk1"/>
            </a:lnRef>
            <a:fillRef idx="0">
              <a:schemeClr val="dk1"/>
            </a:fillRef>
            <a:effectRef idx="0">
              <a:schemeClr val="dk1"/>
            </a:effectRef>
            <a:fontRef idx="minor">
              <a:schemeClr val="tx1"/>
            </a:fontRef>
          </p:style>
        </p:cxnSp>
        <p:cxnSp>
          <p:nvCxnSpPr>
            <p:cNvPr id="35" name="直線接點 34"/>
            <p:cNvCxnSpPr/>
            <p:nvPr/>
          </p:nvCxnSpPr>
          <p:spPr>
            <a:xfrm>
              <a:off x="5367146" y="5437698"/>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6" name="手繪多邊形 35"/>
            <p:cNvSpPr/>
            <p:nvPr/>
          </p:nvSpPr>
          <p:spPr>
            <a:xfrm>
              <a:off x="5376573" y="5082621"/>
              <a:ext cx="2790334" cy="763572"/>
            </a:xfrm>
            <a:custGeom>
              <a:avLst/>
              <a:gdLst>
                <a:gd name="connsiteX0" fmla="*/ 0 w 2790334"/>
                <a:gd name="connsiteY0" fmla="*/ 0 h 763572"/>
                <a:gd name="connsiteX1" fmla="*/ 716437 w 2790334"/>
                <a:gd name="connsiteY1" fmla="*/ 65988 h 763572"/>
                <a:gd name="connsiteX2" fmla="*/ 1338607 w 2790334"/>
                <a:gd name="connsiteY2" fmla="*/ 367646 h 763572"/>
                <a:gd name="connsiteX3" fmla="*/ 1913642 w 2790334"/>
                <a:gd name="connsiteY3" fmla="*/ 678730 h 763572"/>
                <a:gd name="connsiteX4" fmla="*/ 2790334 w 2790334"/>
                <a:gd name="connsiteY4" fmla="*/ 763572 h 76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90334" h="763572">
                  <a:moveTo>
                    <a:pt x="0" y="0"/>
                  </a:moveTo>
                  <a:cubicBezTo>
                    <a:pt x="246668" y="2357"/>
                    <a:pt x="493336" y="4714"/>
                    <a:pt x="716437" y="65988"/>
                  </a:cubicBezTo>
                  <a:cubicBezTo>
                    <a:pt x="939538" y="127262"/>
                    <a:pt x="1139073" y="265522"/>
                    <a:pt x="1338607" y="367646"/>
                  </a:cubicBezTo>
                  <a:cubicBezTo>
                    <a:pt x="1538141" y="469770"/>
                    <a:pt x="1671688" y="612742"/>
                    <a:pt x="1913642" y="678730"/>
                  </a:cubicBezTo>
                  <a:cubicBezTo>
                    <a:pt x="2155597" y="744718"/>
                    <a:pt x="2472965" y="754145"/>
                    <a:pt x="2790334" y="763572"/>
                  </a:cubicBezTo>
                </a:path>
              </a:pathLst>
            </a:custGeom>
            <a:ln>
              <a:solidFill>
                <a:schemeClr val="tx2"/>
              </a:solidFill>
            </a:ln>
            <a:effectLst/>
          </p:spPr>
          <p:style>
            <a:lnRef idx="3">
              <a:schemeClr val="dk1"/>
            </a:lnRef>
            <a:fillRef idx="0">
              <a:schemeClr val="dk1"/>
            </a:fillRef>
            <a:effectRef idx="2">
              <a:schemeClr val="dk1"/>
            </a:effectRef>
            <a:fontRef idx="minor">
              <a:schemeClr val="tx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37" name="文字方塊 36"/>
            <p:cNvSpPr txBox="1"/>
            <p:nvPr/>
          </p:nvSpPr>
          <p:spPr>
            <a:xfrm>
              <a:off x="5676735" y="4029961"/>
              <a:ext cx="346570" cy="369332"/>
            </a:xfrm>
            <a:prstGeom prst="rect">
              <a:avLst/>
            </a:prstGeom>
            <a:noFill/>
            <a:ln>
              <a:noFill/>
            </a:ln>
          </p:spPr>
          <p:txBody>
            <a:bodyPr wrap="none" rtlCol="0">
              <a:spAutoFit/>
            </a:bodyPr>
            <a:lstStyle/>
            <a:p>
              <a:r>
                <a:rPr lang="el-GR" altLang="zh-TW"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bg1"/>
                  </a:solidFill>
                  <a:latin typeface="Times New Roman" panose="02020603050405020304" pitchFamily="18" charset="0"/>
                  <a:ea typeface="新細明體" panose="02020500000000000000" pitchFamily="18" charset="-120"/>
                  <a:cs typeface="Times New Roman" panose="02020603050405020304" pitchFamily="18" charset="0"/>
                </a:rPr>
                <a:t>a</a:t>
              </a:r>
              <a:endParaRPr lang="zh-TW" altLang="en-US" baseline="-25000" dirty="0">
                <a:solidFill>
                  <a:schemeClr val="bg1"/>
                </a:solidFill>
                <a:latin typeface="Times New Roman" panose="02020603050405020304" pitchFamily="18" charset="0"/>
                <a:cs typeface="Times New Roman" panose="02020603050405020304" pitchFamily="18" charset="0"/>
              </a:endParaRPr>
            </a:p>
          </p:txBody>
        </p:sp>
        <p:sp>
          <p:nvSpPr>
            <p:cNvPr id="38" name="向上箭號 37"/>
            <p:cNvSpPr/>
            <p:nvPr/>
          </p:nvSpPr>
          <p:spPr>
            <a:xfrm rot="2107483">
              <a:off x="6822249" y="3825462"/>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39" name="向上箭號 38"/>
            <p:cNvSpPr/>
            <p:nvPr/>
          </p:nvSpPr>
          <p:spPr>
            <a:xfrm rot="12767214">
              <a:off x="6280335" y="4702772"/>
              <a:ext cx="439130" cy="433711"/>
            </a:xfrm>
            <a:prstGeom prst="upArrow">
              <a:avLst/>
            </a:prstGeom>
            <a:solidFill>
              <a:schemeClr val="bg1"/>
            </a:solidFill>
            <a:ln>
              <a:solidFill>
                <a:schemeClr val="tx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43" name="文字方塊 42"/>
            <p:cNvSpPr txBox="1"/>
            <p:nvPr/>
          </p:nvSpPr>
          <p:spPr>
            <a:xfrm>
              <a:off x="5971884" y="3522159"/>
              <a:ext cx="1324530" cy="369332"/>
            </a:xfrm>
            <a:prstGeom prst="rect">
              <a:avLst/>
            </a:prstGeom>
            <a:noFill/>
            <a:ln>
              <a:noFill/>
            </a:ln>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Geostrophic</a:t>
              </a:r>
              <a:endParaRPr lang="zh-TW" altLang="en-US" dirty="0">
                <a:latin typeface="Times New Roman" panose="02020603050405020304" pitchFamily="18" charset="0"/>
                <a:cs typeface="Times New Roman" panose="02020603050405020304" pitchFamily="18" charset="0"/>
              </a:endParaRPr>
            </a:p>
          </p:txBody>
        </p:sp>
        <p:sp>
          <p:nvSpPr>
            <p:cNvPr id="45" name="文字方塊 44"/>
            <p:cNvSpPr txBox="1"/>
            <p:nvPr/>
          </p:nvSpPr>
          <p:spPr>
            <a:xfrm rot="16200000">
              <a:off x="4539778" y="5405250"/>
              <a:ext cx="1302793" cy="307777"/>
            </a:xfrm>
            <a:prstGeom prst="rect">
              <a:avLst/>
            </a:prstGeom>
            <a:noFill/>
            <a:ln>
              <a:noFill/>
            </a:ln>
          </p:spPr>
          <p:txBody>
            <a:bodyPr wrap="none" rtlCol="0">
              <a:spAutoFit/>
            </a:bodyPr>
            <a:lstStyle/>
            <a:p>
              <a:r>
                <a:rPr lang="en-US" altLang="zh-TW" sz="1400" dirty="0" smtClean="0">
                  <a:latin typeface="Times New Roman" panose="02020603050405020304" pitchFamily="18" charset="0"/>
                  <a:cs typeface="Times New Roman" panose="02020603050405020304" pitchFamily="18" charset="0"/>
                </a:rPr>
                <a:t>Depth anomaly</a:t>
              </a:r>
              <a:endParaRPr lang="zh-TW" altLang="en-US" sz="1400" dirty="0">
                <a:latin typeface="Times New Roman" panose="02020603050405020304" pitchFamily="18" charset="0"/>
                <a:cs typeface="Times New Roman" panose="02020603050405020304" pitchFamily="18" charset="0"/>
              </a:endParaRPr>
            </a:p>
          </p:txBody>
        </p:sp>
      </p:grpSp>
      <p:cxnSp>
        <p:nvCxnSpPr>
          <p:cNvPr id="46" name="直線接點 45"/>
          <p:cNvCxnSpPr/>
          <p:nvPr/>
        </p:nvCxnSpPr>
        <p:spPr>
          <a:xfrm flipV="1">
            <a:off x="6475441" y="503853"/>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277597" y="2667000"/>
            <a:ext cx="377026"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-2</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48" name="文字方塊 47"/>
          <p:cNvSpPr txBox="1"/>
          <p:nvPr/>
        </p:nvSpPr>
        <p:spPr>
          <a:xfrm>
            <a:off x="3123154" y="4122563"/>
            <a:ext cx="300082"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2</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1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10073" y="361384"/>
            <a:ext cx="3379526" cy="1143000"/>
          </a:xfrm>
        </p:spPr>
        <p:txBody>
          <a:bodyPr>
            <a:normAutofit/>
          </a:bodyPr>
          <a:lstStyle/>
          <a:p>
            <a:r>
              <a:rPr lang="en-US" altLang="zh-TW" sz="3200" b="1" dirty="0" smtClean="0">
                <a:solidFill>
                  <a:schemeClr val="tx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Subtropical Cells (STCs)</a:t>
            </a:r>
            <a:endParaRPr lang="zh-TW" altLang="en-US" sz="3200" b="1" dirty="0">
              <a:solidFill>
                <a:schemeClr val="tx1"/>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5" name="矩形 4"/>
          <p:cNvSpPr/>
          <p:nvPr/>
        </p:nvSpPr>
        <p:spPr>
          <a:xfrm>
            <a:off x="5577935" y="1948609"/>
            <a:ext cx="3600855" cy="830997"/>
          </a:xfrm>
          <a:prstGeom prst="rect">
            <a:avLst/>
          </a:prstGeom>
        </p:spPr>
        <p:txBody>
          <a:bodyPr wrap="square">
            <a:spAutoFit/>
          </a:bodyPr>
          <a:lstStyle/>
          <a:p>
            <a:r>
              <a:rPr lang="en-GB" altLang="zh-TW" sz="2400" b="1" i="1" dirty="0">
                <a:latin typeface="Times New Roman" panose="02020603050405020304" pitchFamily="18" charset="0"/>
                <a:cs typeface="Times New Roman" panose="02020603050405020304" pitchFamily="18" charset="0"/>
              </a:rPr>
              <a:t>shallow</a:t>
            </a:r>
            <a:r>
              <a:rPr lang="en-GB" altLang="zh-TW" sz="2400" dirty="0">
                <a:latin typeface="Times New Roman" panose="02020603050405020304" pitchFamily="18" charset="0"/>
                <a:cs typeface="Times New Roman" panose="02020603050405020304" pitchFamily="18" charset="0"/>
              </a:rPr>
              <a:t> </a:t>
            </a:r>
            <a:r>
              <a:rPr lang="en-GB" altLang="zh-TW" sz="2400" dirty="0" smtClean="0">
                <a:latin typeface="Times New Roman" panose="02020603050405020304" pitchFamily="18" charset="0"/>
                <a:cs typeface="Times New Roman" panose="02020603050405020304" pitchFamily="18" charset="0"/>
              </a:rPr>
              <a:t>meridional overturning </a:t>
            </a:r>
            <a:r>
              <a:rPr lang="en-GB" altLang="zh-TW" sz="2400" dirty="0">
                <a:latin typeface="Times New Roman" panose="02020603050405020304" pitchFamily="18" charset="0"/>
                <a:cs typeface="Times New Roman" panose="02020603050405020304" pitchFamily="18" charset="0"/>
              </a:rPr>
              <a:t>circulations </a:t>
            </a:r>
            <a:endParaRPr lang="zh-TW" altLang="en-US" sz="2400" dirty="0">
              <a:latin typeface="Times New Roman" panose="02020603050405020304" pitchFamily="18" charset="0"/>
              <a:cs typeface="Times New Roman" panose="02020603050405020304" pitchFamily="18" charset="0"/>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60"/>
          <a:stretch/>
        </p:blipFill>
        <p:spPr bwMode="auto">
          <a:xfrm>
            <a:off x="183545" y="505861"/>
            <a:ext cx="4772916" cy="316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文字方塊 5"/>
          <p:cNvSpPr txBox="1"/>
          <p:nvPr/>
        </p:nvSpPr>
        <p:spPr>
          <a:xfrm>
            <a:off x="993817" y="104814"/>
            <a:ext cx="3211135"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Mean meridional </a:t>
            </a:r>
            <a:r>
              <a:rPr lang="en-US" altLang="zh-TW" dirty="0" err="1" smtClean="0">
                <a:latin typeface="Times New Roman" panose="02020603050405020304" pitchFamily="18" charset="0"/>
                <a:cs typeface="Times New Roman" panose="02020603050405020304" pitchFamily="18" charset="0"/>
              </a:rPr>
              <a:t>streamfunction</a:t>
            </a:r>
            <a:endParaRPr lang="zh-TW" altLang="en-US" dirty="0">
              <a:latin typeface="Times New Roman" panose="02020603050405020304" pitchFamily="18" charset="0"/>
              <a:cs typeface="Times New Roman" panose="02020603050405020304" pitchFamily="18" charset="0"/>
            </a:endParaRPr>
          </a:p>
        </p:txBody>
      </p:sp>
      <p:grpSp>
        <p:nvGrpSpPr>
          <p:cNvPr id="136" name="群組 135"/>
          <p:cNvGrpSpPr/>
          <p:nvPr/>
        </p:nvGrpSpPr>
        <p:grpSpPr>
          <a:xfrm>
            <a:off x="-1257837" y="2667174"/>
            <a:ext cx="9433503" cy="4105060"/>
            <a:chOff x="-1308637" y="2392854"/>
            <a:chExt cx="9433503" cy="4105060"/>
          </a:xfrm>
        </p:grpSpPr>
        <p:grpSp>
          <p:nvGrpSpPr>
            <p:cNvPr id="104" name="群組 103"/>
            <p:cNvGrpSpPr/>
            <p:nvPr/>
          </p:nvGrpSpPr>
          <p:grpSpPr>
            <a:xfrm>
              <a:off x="-1308637" y="2392854"/>
              <a:ext cx="9433503" cy="4105060"/>
              <a:chOff x="-942877" y="-490498"/>
              <a:chExt cx="9433503" cy="4105060"/>
            </a:xfrm>
          </p:grpSpPr>
          <p:pic>
            <p:nvPicPr>
              <p:cNvPr id="105" name="圖片 104"/>
              <p:cNvPicPr>
                <a:picLocks noChangeAspect="1"/>
              </p:cNvPicPr>
              <p:nvPr/>
            </p:nvPicPr>
            <p:blipFill rotWithShape="1">
              <a:blip r:embed="rId4" cstate="print">
                <a:extLst>
                  <a:ext uri="{28A0092B-C50C-407E-A947-70E740481C1C}">
                    <a14:useLocalDpi xmlns:a14="http://schemas.microsoft.com/office/drawing/2010/main" val="0"/>
                  </a:ext>
                </a:extLst>
              </a:blip>
              <a:srcRect l="12912" t="7649" r="9435" b="10846"/>
              <a:stretch/>
            </p:blipFill>
            <p:spPr>
              <a:xfrm>
                <a:off x="1333311" y="-490498"/>
                <a:ext cx="6807201" cy="3627120"/>
              </a:xfrm>
              <a:prstGeom prst="rect">
                <a:avLst/>
              </a:prstGeom>
              <a:scene3d>
                <a:camera prst="orthographicFront">
                  <a:rot lat="17862000" lon="2784000" rev="19032000"/>
                </a:camera>
                <a:lightRig rig="threePt" dir="t"/>
              </a:scene3d>
            </p:spPr>
          </p:pic>
          <p:sp>
            <p:nvSpPr>
              <p:cNvPr id="106" name="矩形 105"/>
              <p:cNvSpPr/>
              <p:nvPr/>
            </p:nvSpPr>
            <p:spPr>
              <a:xfrm>
                <a:off x="4056560" y="863286"/>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07" name="向左箭號 106"/>
              <p:cNvSpPr/>
              <p:nvPr/>
            </p:nvSpPr>
            <p:spPr>
              <a:xfrm>
                <a:off x="2742037" y="912083"/>
                <a:ext cx="4197244" cy="810967"/>
              </a:xfrm>
              <a:prstGeom prst="leftArrow">
                <a:avLst>
                  <a:gd name="adj1" fmla="val 50000"/>
                  <a:gd name="adj2" fmla="val 78000"/>
                </a:avLst>
              </a:prstGeom>
              <a:solidFill>
                <a:srgbClr val="4F81BD"/>
              </a:solidFill>
              <a:ln w="25400" cap="flat" cmpd="sng" algn="ctr">
                <a:noFill/>
                <a:prstDash val="solid"/>
              </a:ln>
              <a:effectLst/>
              <a:scene3d>
                <a:camera prst="isometricOffAxis2Top">
                  <a:rot lat="17859775" lon="2782893" rev="19029656"/>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08" name="向上箭號 107"/>
              <p:cNvSpPr/>
              <p:nvPr/>
            </p:nvSpPr>
            <p:spPr>
              <a:xfrm>
                <a:off x="3816869" y="317882"/>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09" name="向上箭號 108"/>
              <p:cNvSpPr/>
              <p:nvPr/>
            </p:nvSpPr>
            <p:spPr>
              <a:xfrm rot="10800000">
                <a:off x="3305755" y="901923"/>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0" name="向上箭號 109"/>
              <p:cNvSpPr/>
              <p:nvPr/>
            </p:nvSpPr>
            <p:spPr>
              <a:xfrm rot="10800000">
                <a:off x="3783001" y="1555683"/>
                <a:ext cx="432000" cy="1000362"/>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1" name="向上箭號 110"/>
              <p:cNvSpPr/>
              <p:nvPr/>
            </p:nvSpPr>
            <p:spPr>
              <a:xfrm>
                <a:off x="3617695" y="1577062"/>
                <a:ext cx="191037" cy="583770"/>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2" name="弧形 111"/>
              <p:cNvSpPr/>
              <p:nvPr/>
            </p:nvSpPr>
            <p:spPr>
              <a:xfrm flipV="1">
                <a:off x="-942877" y="799867"/>
                <a:ext cx="7714445" cy="1569138"/>
              </a:xfrm>
              <a:prstGeom prst="arc">
                <a:avLst>
                  <a:gd name="adj1" fmla="val 15201834"/>
                  <a:gd name="adj2" fmla="val 21445028"/>
                </a:avLst>
              </a:prstGeom>
              <a:noFill/>
              <a:ln w="152400" cap="flat" cmpd="sng" algn="ctr">
                <a:solidFill>
                  <a:sysClr val="window" lastClr="FFFFFF">
                    <a:lumMod val="50000"/>
                  </a:sysClr>
                </a:solidFill>
                <a:prstDash val="solid"/>
                <a:headEnd type="none"/>
                <a:tailEnd type="triangle" w="sm" len="sm"/>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3" name="矩形 112"/>
              <p:cNvSpPr/>
              <p:nvPr/>
            </p:nvSpPr>
            <p:spPr>
              <a:xfrm>
                <a:off x="3192514" y="1838647"/>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4" name="向上箭號 113"/>
              <p:cNvSpPr/>
              <p:nvPr/>
            </p:nvSpPr>
            <p:spPr>
              <a:xfrm>
                <a:off x="3253854" y="2042160"/>
                <a:ext cx="456596" cy="1221767"/>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5" name="矩形 114"/>
              <p:cNvSpPr/>
              <p:nvPr/>
            </p:nvSpPr>
            <p:spPr>
              <a:xfrm>
                <a:off x="5194480" y="863286"/>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6" name="向上箭號 115"/>
              <p:cNvSpPr/>
              <p:nvPr/>
            </p:nvSpPr>
            <p:spPr>
              <a:xfrm>
                <a:off x="4954789" y="317882"/>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7" name="向上箭號 116"/>
              <p:cNvSpPr/>
              <p:nvPr/>
            </p:nvSpPr>
            <p:spPr>
              <a:xfrm rot="10800000">
                <a:off x="4443675" y="901923"/>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8" name="向上箭號 117"/>
              <p:cNvSpPr/>
              <p:nvPr/>
            </p:nvSpPr>
            <p:spPr>
              <a:xfrm rot="10800000">
                <a:off x="4920921" y="1555683"/>
                <a:ext cx="432000" cy="1000362"/>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19" name="向上箭號 118"/>
              <p:cNvSpPr/>
              <p:nvPr/>
            </p:nvSpPr>
            <p:spPr>
              <a:xfrm>
                <a:off x="4755615" y="1577062"/>
                <a:ext cx="191037" cy="583770"/>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20" name="矩形 119"/>
              <p:cNvSpPr/>
              <p:nvPr/>
            </p:nvSpPr>
            <p:spPr>
              <a:xfrm>
                <a:off x="4330434" y="1838647"/>
                <a:ext cx="198000" cy="1022400"/>
              </a:xfrm>
              <a:prstGeom prst="rect">
                <a:avLst/>
              </a:prstGeom>
              <a:solidFill>
                <a:srgbClr val="FF0000">
                  <a:alpha val="3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21" name="向上箭號 120"/>
              <p:cNvSpPr/>
              <p:nvPr/>
            </p:nvSpPr>
            <p:spPr>
              <a:xfrm>
                <a:off x="4391774" y="2042160"/>
                <a:ext cx="456596" cy="1221767"/>
              </a:xfrm>
              <a:prstGeom prst="upArrow">
                <a:avLst/>
              </a:prstGeom>
              <a:solidFill>
                <a:srgbClr val="FF0000">
                  <a:alpha val="47000"/>
                </a:srgbClr>
              </a:solidFill>
              <a:ln w="25400" cap="flat" cmpd="sng" algn="ctr">
                <a:noFill/>
                <a:prstDash val="solid"/>
              </a:ln>
              <a:effectLst/>
              <a:scene3d>
                <a:camera prst="orthographicFront">
                  <a:rot lat="17862000" lon="2784000" rev="19032000"/>
                </a:camera>
                <a:lightRig rig="threePt" dir="t"/>
              </a:scene3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22" name="向上箭號 121"/>
              <p:cNvSpPr/>
              <p:nvPr/>
            </p:nvSpPr>
            <p:spPr>
              <a:xfrm>
                <a:off x="6102869" y="317882"/>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23" name="向上箭號 122"/>
              <p:cNvSpPr/>
              <p:nvPr/>
            </p:nvSpPr>
            <p:spPr>
              <a:xfrm rot="10800000">
                <a:off x="5622235" y="901923"/>
                <a:ext cx="360000" cy="1390919"/>
              </a:xfrm>
              <a:prstGeom prst="upArrow">
                <a:avLst/>
              </a:prstGeom>
              <a:solidFill>
                <a:srgbClr val="4F81BD"/>
              </a:solidFill>
              <a:ln w="25400" cap="flat" cmpd="sng" algn="ctr">
                <a:noFill/>
                <a:prstDash val="solid"/>
              </a:ln>
              <a:effectLst/>
              <a:scene3d>
                <a:camera prst="orthographicFront">
                  <a:rot lat="17862000" lon="2784000" rev="19032000"/>
                </a:camera>
                <a:lightRig rig="threePt" dir="t"/>
              </a:scene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sp>
            <p:nvSpPr>
              <p:cNvPr id="124" name="向上箭號 123"/>
              <p:cNvSpPr/>
              <p:nvPr/>
            </p:nvSpPr>
            <p:spPr>
              <a:xfrm>
                <a:off x="5934175" y="1577062"/>
                <a:ext cx="191037" cy="583770"/>
              </a:xfrm>
              <a:prstGeom prst="upArrow">
                <a:avLst/>
              </a:prstGeom>
              <a:solidFill>
                <a:sysClr val="window" lastClr="FFFFFF">
                  <a:lumMod val="5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effectLst/>
                  <a:uLnTx/>
                  <a:uFillTx/>
                  <a:latin typeface="Calibri"/>
                  <a:ea typeface="新細明體" panose="02020500000000000000" pitchFamily="18" charset="-120"/>
                </a:endParaRPr>
              </a:p>
            </p:txBody>
          </p:sp>
          <p:cxnSp>
            <p:nvCxnSpPr>
              <p:cNvPr id="125" name="直線接點 124"/>
              <p:cNvCxnSpPr/>
              <p:nvPr/>
            </p:nvCxnSpPr>
            <p:spPr>
              <a:xfrm>
                <a:off x="1473200" y="1322002"/>
                <a:ext cx="6492240" cy="0"/>
              </a:xfrm>
              <a:prstGeom prst="line">
                <a:avLst/>
              </a:prstGeom>
              <a:noFill/>
              <a:ln w="19050" cap="flat" cmpd="sng" algn="ctr">
                <a:solidFill>
                  <a:sysClr val="windowText" lastClr="000000"/>
                </a:solidFill>
                <a:prstDash val="solid"/>
              </a:ln>
              <a:effectLst/>
            </p:spPr>
          </p:cxnSp>
          <p:cxnSp>
            <p:nvCxnSpPr>
              <p:cNvPr id="126" name="直線接點 125"/>
              <p:cNvCxnSpPr/>
              <p:nvPr/>
            </p:nvCxnSpPr>
            <p:spPr>
              <a:xfrm>
                <a:off x="1991360" y="692082"/>
                <a:ext cx="6492240" cy="0"/>
              </a:xfrm>
              <a:prstGeom prst="line">
                <a:avLst/>
              </a:prstGeom>
              <a:noFill/>
              <a:ln w="19050" cap="flat" cmpd="sng" algn="ctr">
                <a:solidFill>
                  <a:sysClr val="windowText" lastClr="000000"/>
                </a:solidFill>
                <a:prstDash val="solid"/>
              </a:ln>
              <a:effectLst/>
            </p:spPr>
          </p:cxnSp>
          <p:cxnSp>
            <p:nvCxnSpPr>
              <p:cNvPr id="127" name="直線接點 126"/>
              <p:cNvCxnSpPr/>
              <p:nvPr/>
            </p:nvCxnSpPr>
            <p:spPr>
              <a:xfrm flipH="1">
                <a:off x="7408029" y="686818"/>
                <a:ext cx="1082597" cy="1261495"/>
              </a:xfrm>
              <a:prstGeom prst="line">
                <a:avLst/>
              </a:prstGeom>
              <a:noFill/>
              <a:ln w="19050" cap="flat" cmpd="sng" algn="ctr">
                <a:solidFill>
                  <a:sysClr val="windowText" lastClr="000000"/>
                </a:solidFill>
                <a:prstDash val="solid"/>
              </a:ln>
              <a:effectLst/>
            </p:spPr>
          </p:cxnSp>
          <p:cxnSp>
            <p:nvCxnSpPr>
              <p:cNvPr id="128" name="直線接點 127"/>
              <p:cNvCxnSpPr/>
              <p:nvPr/>
            </p:nvCxnSpPr>
            <p:spPr>
              <a:xfrm flipH="1">
                <a:off x="924875" y="686818"/>
                <a:ext cx="1082597" cy="1261495"/>
              </a:xfrm>
              <a:prstGeom prst="line">
                <a:avLst/>
              </a:prstGeom>
              <a:noFill/>
              <a:ln w="19050" cap="flat" cmpd="sng" algn="ctr">
                <a:solidFill>
                  <a:sysClr val="windowText" lastClr="000000"/>
                </a:solidFill>
                <a:prstDash val="solid"/>
              </a:ln>
              <a:effectLst/>
            </p:spPr>
          </p:cxnSp>
          <p:cxnSp>
            <p:nvCxnSpPr>
              <p:cNvPr id="129" name="直線接點 128"/>
              <p:cNvCxnSpPr/>
              <p:nvPr/>
            </p:nvCxnSpPr>
            <p:spPr>
              <a:xfrm>
                <a:off x="909440" y="1959675"/>
                <a:ext cx="6492240" cy="0"/>
              </a:xfrm>
              <a:prstGeom prst="line">
                <a:avLst/>
              </a:prstGeom>
              <a:noFill/>
              <a:ln w="19050" cap="flat" cmpd="sng" algn="ctr">
                <a:solidFill>
                  <a:sysClr val="windowText" lastClr="000000"/>
                </a:solidFill>
                <a:prstDash val="solid"/>
              </a:ln>
              <a:effectLst/>
            </p:spPr>
          </p:cxnSp>
          <p:cxnSp>
            <p:nvCxnSpPr>
              <p:cNvPr id="130" name="直線接點 129"/>
              <p:cNvCxnSpPr/>
              <p:nvPr/>
            </p:nvCxnSpPr>
            <p:spPr>
              <a:xfrm flipH="1">
                <a:off x="1445853" y="1974673"/>
                <a:ext cx="1" cy="1006668"/>
              </a:xfrm>
              <a:prstGeom prst="line">
                <a:avLst/>
              </a:prstGeom>
              <a:noFill/>
              <a:ln w="19050" cap="flat" cmpd="sng" algn="ctr">
                <a:solidFill>
                  <a:sysClr val="windowText" lastClr="000000"/>
                </a:solidFill>
                <a:prstDash val="solid"/>
              </a:ln>
              <a:effectLst/>
            </p:spPr>
          </p:cxnSp>
          <p:cxnSp>
            <p:nvCxnSpPr>
              <p:cNvPr id="131" name="直線接點 130"/>
              <p:cNvCxnSpPr/>
              <p:nvPr/>
            </p:nvCxnSpPr>
            <p:spPr>
              <a:xfrm flipV="1">
                <a:off x="1439900" y="2963272"/>
                <a:ext cx="5961780" cy="4527"/>
              </a:xfrm>
              <a:prstGeom prst="line">
                <a:avLst/>
              </a:prstGeom>
              <a:noFill/>
              <a:ln w="19050" cap="flat" cmpd="sng" algn="ctr">
                <a:solidFill>
                  <a:sysClr val="windowText" lastClr="000000"/>
                </a:solidFill>
                <a:prstDash val="solid"/>
              </a:ln>
              <a:effectLst/>
            </p:spPr>
          </p:cxnSp>
          <p:cxnSp>
            <p:nvCxnSpPr>
              <p:cNvPr id="132" name="直線接點 131"/>
              <p:cNvCxnSpPr/>
              <p:nvPr/>
            </p:nvCxnSpPr>
            <p:spPr>
              <a:xfrm flipH="1">
                <a:off x="7388417" y="2353067"/>
                <a:ext cx="1082597" cy="1261495"/>
              </a:xfrm>
              <a:prstGeom prst="line">
                <a:avLst/>
              </a:prstGeom>
              <a:noFill/>
              <a:ln w="19050" cap="flat" cmpd="sng" algn="ctr">
                <a:solidFill>
                  <a:sysClr val="windowText" lastClr="000000"/>
                </a:solidFill>
                <a:prstDash val="solid"/>
              </a:ln>
              <a:effectLst/>
            </p:spPr>
          </p:cxnSp>
          <p:cxnSp>
            <p:nvCxnSpPr>
              <p:cNvPr id="133" name="直線接點 132"/>
              <p:cNvCxnSpPr/>
              <p:nvPr/>
            </p:nvCxnSpPr>
            <p:spPr>
              <a:xfrm>
                <a:off x="7388419" y="1974826"/>
                <a:ext cx="3133" cy="1639736"/>
              </a:xfrm>
              <a:prstGeom prst="line">
                <a:avLst/>
              </a:prstGeom>
              <a:noFill/>
              <a:ln w="19050" cap="flat" cmpd="sng" algn="ctr">
                <a:solidFill>
                  <a:sysClr val="windowText" lastClr="000000"/>
                </a:solidFill>
                <a:prstDash val="solid"/>
              </a:ln>
              <a:effectLst/>
            </p:spPr>
          </p:cxnSp>
          <p:cxnSp>
            <p:nvCxnSpPr>
              <p:cNvPr id="134" name="直線接點 133"/>
              <p:cNvCxnSpPr/>
              <p:nvPr/>
            </p:nvCxnSpPr>
            <p:spPr>
              <a:xfrm flipH="1">
                <a:off x="8470817" y="709321"/>
                <a:ext cx="4923" cy="1659684"/>
              </a:xfrm>
              <a:prstGeom prst="line">
                <a:avLst/>
              </a:prstGeom>
              <a:noFill/>
              <a:ln w="19050" cap="flat" cmpd="sng" algn="ctr">
                <a:solidFill>
                  <a:sysClr val="windowText" lastClr="000000"/>
                </a:solidFill>
                <a:prstDash val="solid"/>
              </a:ln>
              <a:effectLst/>
            </p:spPr>
          </p:cxnSp>
        </p:grpSp>
        <p:sp>
          <p:nvSpPr>
            <p:cNvPr id="3" name="矩形 2"/>
            <p:cNvSpPr/>
            <p:nvPr/>
          </p:nvSpPr>
          <p:spPr>
            <a:xfrm>
              <a:off x="2217901" y="5357818"/>
              <a:ext cx="2826415" cy="369332"/>
            </a:xfrm>
            <a:prstGeom prst="rect">
              <a:avLst/>
            </a:prstGeom>
          </p:spPr>
          <p:txBody>
            <a:bodyPr wrap="none">
              <a:spAutoFit/>
            </a:bodyPr>
            <a:lstStyle/>
            <a:p>
              <a:r>
                <a:rPr lang="en-GB" altLang="zh-TW" dirty="0">
                  <a:latin typeface="Times New Roman" panose="02020603050405020304" pitchFamily="18" charset="0"/>
                  <a:cs typeface="Times New Roman" panose="02020603050405020304" pitchFamily="18" charset="0"/>
                </a:rPr>
                <a:t>Interior pycnocline transport</a:t>
              </a:r>
              <a:endParaRPr lang="zh-TW" altLang="en-US" dirty="0"/>
            </a:p>
          </p:txBody>
        </p:sp>
        <p:sp>
          <p:nvSpPr>
            <p:cNvPr id="7" name="矩形 6"/>
            <p:cNvSpPr/>
            <p:nvPr/>
          </p:nvSpPr>
          <p:spPr>
            <a:xfrm>
              <a:off x="3834784" y="3711914"/>
              <a:ext cx="1717137" cy="369332"/>
            </a:xfrm>
            <a:prstGeom prst="rect">
              <a:avLst/>
            </a:prstGeom>
          </p:spPr>
          <p:txBody>
            <a:bodyPr wrap="none">
              <a:spAutoFit/>
            </a:bodyPr>
            <a:lstStyle/>
            <a:p>
              <a:r>
                <a:rPr lang="en-GB" altLang="zh-TW" dirty="0">
                  <a:latin typeface="Times New Roman" panose="02020603050405020304" pitchFamily="18" charset="0"/>
                  <a:cs typeface="Times New Roman" panose="02020603050405020304" pitchFamily="18" charset="0"/>
                </a:rPr>
                <a:t>Ekman transport</a:t>
              </a:r>
              <a:endParaRPr lang="zh-TW" altLang="en-US" dirty="0"/>
            </a:p>
          </p:txBody>
        </p:sp>
        <p:sp>
          <p:nvSpPr>
            <p:cNvPr id="135" name="矩形 134"/>
            <p:cNvSpPr/>
            <p:nvPr/>
          </p:nvSpPr>
          <p:spPr>
            <a:xfrm>
              <a:off x="5132156" y="4798768"/>
              <a:ext cx="1415772" cy="646331"/>
            </a:xfrm>
            <a:prstGeom prst="rect">
              <a:avLst/>
            </a:prstGeom>
          </p:spPr>
          <p:txBody>
            <a:bodyPr wrap="none">
              <a:spAutoFit/>
            </a:bodyPr>
            <a:lstStyle/>
            <a:p>
              <a:r>
                <a:rPr lang="en-GB" altLang="zh-TW" dirty="0">
                  <a:latin typeface="Times New Roman" panose="02020603050405020304" pitchFamily="18" charset="0"/>
                  <a:cs typeface="Times New Roman" panose="02020603050405020304" pitchFamily="18" charset="0"/>
                </a:rPr>
                <a:t>Equatorial </a:t>
              </a:r>
              <a:endParaRPr lang="en-GB" altLang="zh-TW" dirty="0" smtClean="0">
                <a:latin typeface="Times New Roman" panose="02020603050405020304" pitchFamily="18" charset="0"/>
                <a:cs typeface="Times New Roman" panose="02020603050405020304" pitchFamily="18" charset="0"/>
              </a:endParaRPr>
            </a:p>
            <a:p>
              <a:r>
                <a:rPr lang="en-GB" altLang="zh-TW" dirty="0" smtClean="0">
                  <a:latin typeface="Times New Roman" panose="02020603050405020304" pitchFamily="18" charset="0"/>
                  <a:cs typeface="Times New Roman" panose="02020603050405020304" pitchFamily="18" charset="0"/>
                </a:rPr>
                <a:t>Undercurrent</a:t>
              </a:r>
              <a:endParaRPr lang="zh-TW" altLang="en-US" dirty="0"/>
            </a:p>
          </p:txBody>
        </p:sp>
      </p:grpSp>
    </p:spTree>
    <p:extLst>
      <p:ext uri="{BB962C8B-B14F-4D97-AF65-F5344CB8AC3E}">
        <p14:creationId xmlns:p14="http://schemas.microsoft.com/office/powerpoint/2010/main" val="39434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圖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9024" y="355953"/>
            <a:ext cx="4253947" cy="2617039"/>
          </a:xfrm>
          <a:prstGeom prst="rect">
            <a:avLst/>
          </a:prstGeom>
        </p:spPr>
      </p:pic>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00" y="3240000"/>
            <a:ext cx="3767655" cy="3450635"/>
          </a:xfrm>
          <a:prstGeom prst="rect">
            <a:avLst/>
          </a:prstGeom>
        </p:spPr>
      </p:pic>
      <p:grpSp>
        <p:nvGrpSpPr>
          <p:cNvPr id="27" name="群組 26"/>
          <p:cNvGrpSpPr/>
          <p:nvPr/>
        </p:nvGrpSpPr>
        <p:grpSpPr>
          <a:xfrm>
            <a:off x="158129" y="785583"/>
            <a:ext cx="3525624" cy="2072648"/>
            <a:chOff x="218387" y="4447880"/>
            <a:chExt cx="3525624" cy="2072648"/>
          </a:xfrm>
        </p:grpSpPr>
        <p:sp>
          <p:nvSpPr>
            <p:cNvPr id="28" name="矩形 27"/>
            <p:cNvSpPr/>
            <p:nvPr/>
          </p:nvSpPr>
          <p:spPr>
            <a:xfrm>
              <a:off x="604885" y="4828093"/>
              <a:ext cx="2790334" cy="156170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sp>
          <p:nvSpPr>
            <p:cNvPr id="29" name="流程圖: 資料 28"/>
            <p:cNvSpPr/>
            <p:nvPr/>
          </p:nvSpPr>
          <p:spPr>
            <a:xfrm>
              <a:off x="218387" y="4447880"/>
              <a:ext cx="3525624" cy="791852"/>
            </a:xfrm>
            <a:prstGeom prst="flowChartInputOutpu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2"/>
                </a:solidFill>
                <a:latin typeface="Times New Roman" panose="02020603050405020304" pitchFamily="18" charset="0"/>
                <a:cs typeface="Times New Roman" panose="02020603050405020304" pitchFamily="18" charset="0"/>
              </a:endParaRPr>
            </a:p>
          </p:txBody>
        </p:sp>
        <p:cxnSp>
          <p:nvCxnSpPr>
            <p:cNvPr id="31" name="直線接點 30"/>
            <p:cNvCxnSpPr/>
            <p:nvPr/>
          </p:nvCxnSpPr>
          <p:spPr>
            <a:xfrm>
              <a:off x="604885" y="5745637"/>
              <a:ext cx="2790334" cy="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2" name="文字方塊 31"/>
            <p:cNvSpPr txBox="1"/>
            <p:nvPr/>
          </p:nvSpPr>
          <p:spPr>
            <a:xfrm>
              <a:off x="812431" y="4591578"/>
              <a:ext cx="649537" cy="369332"/>
            </a:xfrm>
            <a:prstGeom prst="rect">
              <a:avLst/>
            </a:prstGeom>
            <a:noFill/>
            <a:ln>
              <a:noFill/>
            </a:ln>
          </p:spPr>
          <p:txBody>
            <a:bodyPr wrap="none" rtlCol="0">
              <a:spAutoFit/>
            </a:bodyPr>
            <a:lstStyle/>
            <a:p>
              <a:r>
                <a:rPr lang="el-GR" altLang="zh-TW"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τ</a:t>
              </a:r>
              <a:r>
                <a:rPr lang="en-US" altLang="zh-TW" baseline="-250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a </a:t>
              </a:r>
              <a:r>
                <a:rPr lang="en-US" altLang="zh-TW" sz="1600" dirty="0" smtClean="0">
                  <a:solidFill>
                    <a:schemeClr val="tx2"/>
                  </a:solidFill>
                  <a:latin typeface="Times New Roman" panose="02020603050405020304" pitchFamily="18" charset="0"/>
                  <a:ea typeface="新細明體" panose="02020500000000000000" pitchFamily="18" charset="-120"/>
                  <a:cs typeface="Times New Roman" panose="02020603050405020304" pitchFamily="18" charset="0"/>
                </a:rPr>
                <a:t>~ 0</a:t>
              </a:r>
              <a:endParaRPr lang="zh-TW" altLang="en-US" dirty="0">
                <a:solidFill>
                  <a:schemeClr val="tx2"/>
                </a:solidFill>
                <a:latin typeface="Times New Roman" panose="02020603050405020304" pitchFamily="18" charset="0"/>
                <a:cs typeface="Times New Roman" panose="02020603050405020304" pitchFamily="18" charset="0"/>
              </a:endParaRPr>
            </a:p>
          </p:txBody>
        </p:sp>
        <p:sp>
          <p:nvSpPr>
            <p:cNvPr id="33" name="矩形 32"/>
            <p:cNvSpPr/>
            <p:nvPr/>
          </p:nvSpPr>
          <p:spPr>
            <a:xfrm>
              <a:off x="2069043" y="4620590"/>
              <a:ext cx="966868" cy="369332"/>
            </a:xfrm>
            <a:prstGeom prst="rect">
              <a:avLst/>
            </a:prstGeom>
            <a:ln>
              <a:noFill/>
            </a:ln>
          </p:spPr>
          <p:txBody>
            <a:bodyPr wrap="none">
              <a:spAutoFit/>
            </a:bodyPr>
            <a:lstStyle/>
            <a:p>
              <a:pPr algn="ctr"/>
              <a:r>
                <a:rPr lang="en-US" altLang="zh-TW" dirty="0" smtClean="0">
                  <a:solidFill>
                    <a:schemeClr val="tx2"/>
                  </a:solidFill>
                  <a:latin typeface="Times New Roman" panose="02020603050405020304" pitchFamily="18" charset="0"/>
                  <a:cs typeface="Times New Roman" panose="02020603050405020304" pitchFamily="18" charset="0"/>
                </a:rPr>
                <a:t>SSTa</a:t>
              </a:r>
              <a:r>
                <a:rPr lang="en-US" altLang="zh-TW" dirty="0">
                  <a:solidFill>
                    <a:schemeClr val="tx2"/>
                  </a:solidFill>
                  <a:latin typeface="Times New Roman" panose="02020603050405020304" pitchFamily="18" charset="0"/>
                  <a:cs typeface="Times New Roman" panose="02020603050405020304" pitchFamily="18" charset="0"/>
                </a:rPr>
                <a:t> </a:t>
              </a:r>
              <a:r>
                <a:rPr lang="en-US" altLang="zh-TW" dirty="0" smtClean="0">
                  <a:solidFill>
                    <a:schemeClr val="tx2"/>
                  </a:solidFill>
                  <a:latin typeface="Times New Roman" panose="02020603050405020304" pitchFamily="18" charset="0"/>
                  <a:cs typeface="Times New Roman" panose="02020603050405020304" pitchFamily="18" charset="0"/>
                </a:rPr>
                <a:t>~0</a:t>
              </a:r>
              <a:endParaRPr lang="zh-TW" altLang="en-US" dirty="0">
                <a:solidFill>
                  <a:schemeClr val="tx2"/>
                </a:solidFill>
                <a:latin typeface="Times New Roman" panose="02020603050405020304" pitchFamily="18" charset="0"/>
                <a:cs typeface="Times New Roman" panose="02020603050405020304" pitchFamily="18" charset="0"/>
              </a:endParaRPr>
            </a:p>
          </p:txBody>
        </p:sp>
        <p:cxnSp>
          <p:nvCxnSpPr>
            <p:cNvPr id="34" name="直線接點 33"/>
            <p:cNvCxnSpPr/>
            <p:nvPr/>
          </p:nvCxnSpPr>
          <p:spPr>
            <a:xfrm>
              <a:off x="604885" y="5567919"/>
              <a:ext cx="2790334" cy="0"/>
            </a:xfrm>
            <a:prstGeom prst="line">
              <a:avLst/>
            </a:prstGeom>
            <a:ln>
              <a:solidFill>
                <a:schemeClr val="tx2"/>
              </a:solidFill>
            </a:ln>
          </p:spPr>
          <p:style>
            <a:lnRef idx="3">
              <a:schemeClr val="dk1"/>
            </a:lnRef>
            <a:fillRef idx="0">
              <a:schemeClr val="dk1"/>
            </a:fillRef>
            <a:effectRef idx="2">
              <a:schemeClr val="dk1"/>
            </a:effectRef>
            <a:fontRef idx="minor">
              <a:schemeClr val="tx1"/>
            </a:fontRef>
          </p:style>
        </p:cxnSp>
        <p:sp>
          <p:nvSpPr>
            <p:cNvPr id="35" name="文字方塊 34"/>
            <p:cNvSpPr txBox="1"/>
            <p:nvPr/>
          </p:nvSpPr>
          <p:spPr>
            <a:xfrm rot="16200000">
              <a:off x="-228719" y="5715243"/>
              <a:ext cx="1302793" cy="307777"/>
            </a:xfrm>
            <a:prstGeom prst="rect">
              <a:avLst/>
            </a:prstGeom>
            <a:noFill/>
            <a:ln>
              <a:noFill/>
            </a:ln>
          </p:spPr>
          <p:txBody>
            <a:bodyPr wrap="none" rtlCol="0">
              <a:spAutoFit/>
            </a:bodyPr>
            <a:lstStyle/>
            <a:p>
              <a:r>
                <a:rPr lang="en-US" altLang="zh-TW" sz="1400" dirty="0" smtClean="0">
                  <a:solidFill>
                    <a:schemeClr val="tx2"/>
                  </a:solidFill>
                  <a:latin typeface="Times New Roman" panose="02020603050405020304" pitchFamily="18" charset="0"/>
                  <a:cs typeface="Times New Roman" panose="02020603050405020304" pitchFamily="18" charset="0"/>
                </a:rPr>
                <a:t>Depth anomaly</a:t>
              </a:r>
              <a:endParaRPr lang="zh-TW" altLang="en-US" sz="1400" dirty="0">
                <a:solidFill>
                  <a:schemeClr val="tx2"/>
                </a:solidFill>
                <a:latin typeface="Times New Roman" panose="02020603050405020304" pitchFamily="18" charset="0"/>
                <a:cs typeface="Times New Roman" panose="02020603050405020304" pitchFamily="18" charset="0"/>
              </a:endParaRPr>
            </a:p>
          </p:txBody>
        </p:sp>
      </p:grpSp>
      <p:cxnSp>
        <p:nvCxnSpPr>
          <p:cNvPr id="36" name="直線接點 35"/>
          <p:cNvCxnSpPr/>
          <p:nvPr/>
        </p:nvCxnSpPr>
        <p:spPr>
          <a:xfrm flipV="1">
            <a:off x="6242171" y="503853"/>
            <a:ext cx="0" cy="222365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6053658" y="2667000"/>
            <a:ext cx="492443"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
        <p:nvSpPr>
          <p:cNvPr id="38" name="文字方塊 37"/>
          <p:cNvSpPr txBox="1"/>
          <p:nvPr/>
        </p:nvSpPr>
        <p:spPr>
          <a:xfrm>
            <a:off x="3042980" y="4780651"/>
            <a:ext cx="415498" cy="369332"/>
          </a:xfrm>
          <a:prstGeom prst="rect">
            <a:avLst/>
          </a:prstGeom>
          <a:noFill/>
        </p:spPr>
        <p:txBody>
          <a:bodyPr wrap="none" rtlCol="0">
            <a:spAutoFit/>
          </a:bodyPr>
          <a:lstStyle/>
          <a:p>
            <a:r>
              <a:rPr lang="en-US" altLang="zh-TW" b="1" dirty="0" smtClean="0">
                <a:solidFill>
                  <a:srgbClr val="FF0000"/>
                </a:solidFill>
                <a:latin typeface="Times New Roman" panose="02020603050405020304" pitchFamily="18" charset="0"/>
                <a:cs typeface="Times New Roman" panose="02020603050405020304" pitchFamily="18" charset="0"/>
              </a:rPr>
              <a:t>10</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94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6545" y="5144300"/>
            <a:ext cx="8751409" cy="707886"/>
          </a:xfrm>
          <a:prstGeom prst="rect">
            <a:avLst/>
          </a:prstGeom>
        </p:spPr>
        <p:txBody>
          <a:bodyPr wrap="square">
            <a:spAutoFit/>
          </a:bodyPr>
          <a:lstStyle/>
          <a:p>
            <a:pPr algn="just"/>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 The corresponding timescales for the completed process (from a recharging stage to a discharged stage) are </a:t>
            </a:r>
            <a:r>
              <a:rPr lang="en-US" altLang="zh-TW" sz="2000" dirty="0" smtClean="0">
                <a:latin typeface="Times New Roman" panose="02020603050405020304" pitchFamily="18" charset="0"/>
                <a:ea typeface="新細明體" panose="02020500000000000000" pitchFamily="18" charset="-120"/>
                <a:cs typeface="Times New Roman" panose="02020603050405020304" pitchFamily="18" charset="0"/>
              </a:rPr>
              <a:t>8, 10, 2 </a:t>
            </a: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and </a:t>
            </a:r>
            <a:r>
              <a:rPr lang="en-US" altLang="zh-TW" sz="2000" dirty="0" smtClean="0">
                <a:latin typeface="Times New Roman" panose="02020603050405020304" pitchFamily="18" charset="0"/>
                <a:ea typeface="新細明體" panose="02020500000000000000" pitchFamily="18" charset="-120"/>
                <a:cs typeface="Times New Roman" panose="02020603050405020304" pitchFamily="18" charset="0"/>
              </a:rPr>
              <a:t>8 </a:t>
            </a: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months, respectively.</a:t>
            </a:r>
            <a:endParaRPr lang="zh-TW" altLang="en-US" sz="2000" dirty="0">
              <a:latin typeface="Times New Roman" panose="02020603050405020304" pitchFamily="18" charset="0"/>
              <a:cs typeface="Times New Roman" panose="02020603050405020304" pitchFamily="18" charset="0"/>
            </a:endParaRPr>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6797" y="790188"/>
            <a:ext cx="4253947" cy="2838368"/>
          </a:xfrm>
          <a:prstGeom prst="rect">
            <a:avLst/>
          </a:prstGeom>
        </p:spPr>
      </p:pic>
      <p:pic>
        <p:nvPicPr>
          <p:cNvPr id="6" name="圖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545" y="410817"/>
            <a:ext cx="4400197" cy="4534700"/>
          </a:xfrm>
          <a:prstGeom prst="rect">
            <a:avLst/>
          </a:prstGeom>
        </p:spPr>
      </p:pic>
    </p:spTree>
    <p:extLst>
      <p:ext uri="{BB962C8B-B14F-4D97-AF65-F5344CB8AC3E}">
        <p14:creationId xmlns:p14="http://schemas.microsoft.com/office/powerpoint/2010/main" val="230690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57162" y="254000"/>
            <a:ext cx="5019675" cy="2819400"/>
          </a:xfrm>
          <a:prstGeom prst="rect">
            <a:avLst/>
          </a:prstGeom>
        </p:spPr>
      </p:pic>
      <p:pic>
        <p:nvPicPr>
          <p:cNvPr id="3" name="圖片 2"/>
          <p:cNvPicPr>
            <a:picLocks noChangeAspect="1"/>
          </p:cNvPicPr>
          <p:nvPr/>
        </p:nvPicPr>
        <p:blipFill>
          <a:blip r:embed="rId3"/>
          <a:stretch>
            <a:fillRect/>
          </a:stretch>
        </p:blipFill>
        <p:spPr>
          <a:xfrm>
            <a:off x="157162" y="3409950"/>
            <a:ext cx="5181600" cy="3086100"/>
          </a:xfrm>
          <a:prstGeom prst="rect">
            <a:avLst/>
          </a:prstGeom>
        </p:spPr>
      </p:pic>
      <p:sp>
        <p:nvSpPr>
          <p:cNvPr id="4" name="文字方塊 3"/>
          <p:cNvSpPr txBox="1"/>
          <p:nvPr/>
        </p:nvSpPr>
        <p:spPr>
          <a:xfrm>
            <a:off x="6930122" y="6413500"/>
            <a:ext cx="2019464" cy="369332"/>
          </a:xfrm>
          <a:prstGeom prst="rect">
            <a:avLst/>
          </a:prstGeom>
          <a:noFill/>
        </p:spPr>
        <p:txBody>
          <a:bodyPr wrap="none" rtlCol="0">
            <a:spAutoFit/>
          </a:bodyPr>
          <a:lstStyle/>
          <a:p>
            <a:r>
              <a:rPr lang="en-US" altLang="zh-TW" dirty="0" smtClean="0">
                <a:solidFill>
                  <a:schemeClr val="bg1"/>
                </a:solidFill>
              </a:rPr>
              <a:t>An and Kang (2000)</a:t>
            </a:r>
            <a:endParaRPr lang="zh-TW" altLang="en-US" dirty="0">
              <a:solidFill>
                <a:schemeClr val="bg1"/>
              </a:solidFill>
            </a:endParaRPr>
          </a:p>
        </p:txBody>
      </p:sp>
      <p:cxnSp>
        <p:nvCxnSpPr>
          <p:cNvPr id="6" name="直線接點 5"/>
          <p:cNvCxnSpPr/>
          <p:nvPr/>
        </p:nvCxnSpPr>
        <p:spPr>
          <a:xfrm flipV="1">
            <a:off x="3492500" y="647700"/>
            <a:ext cx="0" cy="20955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7" name="直線接點 6"/>
          <p:cNvCxnSpPr/>
          <p:nvPr/>
        </p:nvCxnSpPr>
        <p:spPr>
          <a:xfrm flipV="1">
            <a:off x="1574800" y="647700"/>
            <a:ext cx="0" cy="20955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8" name="文字方塊 7"/>
          <p:cNvSpPr txBox="1"/>
          <p:nvPr/>
        </p:nvSpPr>
        <p:spPr>
          <a:xfrm>
            <a:off x="5410200" y="1028700"/>
            <a:ext cx="3005823" cy="954107"/>
          </a:xfrm>
          <a:prstGeom prst="rect">
            <a:avLst/>
          </a:prstGeom>
          <a:noFill/>
        </p:spPr>
        <p:txBody>
          <a:bodyPr wrap="none" rtlCol="0">
            <a:spAutoFit/>
          </a:bodyPr>
          <a:lstStyle/>
          <a:p>
            <a:r>
              <a:rPr lang="en-US" altLang="zh-TW" sz="2800" dirty="0" smtClean="0"/>
              <a:t>- 90</a:t>
            </a:r>
            <a:r>
              <a:rPr lang="en-US" altLang="zh-TW" sz="2800" baseline="30000" dirty="0" smtClean="0"/>
              <a:t>o </a:t>
            </a:r>
            <a:r>
              <a:rPr lang="en-US" altLang="zh-TW" sz="2800" dirty="0" smtClean="0"/>
              <a:t>=&gt; 10 months </a:t>
            </a:r>
          </a:p>
          <a:p>
            <a:r>
              <a:rPr lang="en-US" altLang="zh-TW" sz="2800" dirty="0" smtClean="0"/>
              <a:t>+90</a:t>
            </a:r>
            <a:r>
              <a:rPr lang="en-US" altLang="zh-TW" sz="2800" baseline="30000" dirty="0" smtClean="0"/>
              <a:t>o </a:t>
            </a:r>
            <a:r>
              <a:rPr lang="en-US" altLang="zh-TW" sz="2800" dirty="0"/>
              <a:t>=&gt; 10 months</a:t>
            </a:r>
            <a:endParaRPr lang="zh-TW" altLang="en-US" sz="2800" baseline="30000" dirty="0"/>
          </a:p>
        </p:txBody>
      </p:sp>
      <p:cxnSp>
        <p:nvCxnSpPr>
          <p:cNvPr id="9" name="直線接點 8"/>
          <p:cNvCxnSpPr/>
          <p:nvPr/>
        </p:nvCxnSpPr>
        <p:spPr>
          <a:xfrm flipV="1">
            <a:off x="3251200" y="3854450"/>
            <a:ext cx="0" cy="20955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0" name="直線接點 9"/>
          <p:cNvCxnSpPr/>
          <p:nvPr/>
        </p:nvCxnSpPr>
        <p:spPr>
          <a:xfrm flipV="1">
            <a:off x="1104900" y="3854450"/>
            <a:ext cx="0" cy="209550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5410200" y="3746500"/>
            <a:ext cx="3462679" cy="954107"/>
          </a:xfrm>
          <a:prstGeom prst="rect">
            <a:avLst/>
          </a:prstGeom>
          <a:noFill/>
        </p:spPr>
        <p:txBody>
          <a:bodyPr wrap="none" rtlCol="0">
            <a:spAutoFit/>
          </a:bodyPr>
          <a:lstStyle/>
          <a:p>
            <a:r>
              <a:rPr lang="en-US" altLang="zh-TW" sz="2800" dirty="0" smtClean="0"/>
              <a:t>- 160</a:t>
            </a:r>
            <a:r>
              <a:rPr lang="en-US" altLang="zh-TW" sz="2800" baseline="30000" dirty="0" smtClean="0"/>
              <a:t>o </a:t>
            </a:r>
            <a:r>
              <a:rPr lang="en-US" altLang="zh-TW" sz="2800" dirty="0" smtClean="0"/>
              <a:t>=&gt; 17.7 months </a:t>
            </a:r>
          </a:p>
          <a:p>
            <a:r>
              <a:rPr lang="en-US" altLang="zh-TW" sz="2800" dirty="0" smtClean="0"/>
              <a:t>+20</a:t>
            </a:r>
            <a:r>
              <a:rPr lang="en-US" altLang="zh-TW" sz="2800" baseline="30000" dirty="0" smtClean="0"/>
              <a:t>o </a:t>
            </a:r>
            <a:r>
              <a:rPr lang="en-US" altLang="zh-TW" sz="2800" dirty="0"/>
              <a:t>=&gt; </a:t>
            </a:r>
            <a:r>
              <a:rPr lang="en-US" altLang="zh-TW" sz="2800" dirty="0" smtClean="0"/>
              <a:t>2 </a:t>
            </a:r>
            <a:r>
              <a:rPr lang="en-US" altLang="zh-TW" sz="2800" dirty="0"/>
              <a:t>months</a:t>
            </a:r>
            <a:endParaRPr lang="zh-TW" altLang="en-US" sz="2800" baseline="30000" dirty="0"/>
          </a:p>
        </p:txBody>
      </p:sp>
      <mc:AlternateContent xmlns:mc="http://schemas.openxmlformats.org/markup-compatibility/2006">
        <mc:Choice xmlns:a14="http://schemas.microsoft.com/office/drawing/2010/main" Requires="a14">
          <p:sp>
            <p:nvSpPr>
              <p:cNvPr id="12" name="文字方塊 11"/>
              <p:cNvSpPr txBox="1"/>
              <p:nvPr/>
            </p:nvSpPr>
            <p:spPr>
              <a:xfrm>
                <a:off x="5487986" y="2374533"/>
                <a:ext cx="3213100" cy="635367"/>
              </a:xfrm>
              <a:prstGeom prst="rect">
                <a:avLst/>
              </a:prstGeom>
              <a:noFill/>
            </p:spPr>
            <p:txBody>
              <a:bodyPr wrap="square" rtlCol="0">
                <a:spAutoFit/>
              </a:bodyPr>
              <a:lstStyle/>
              <a:p>
                <a14:m>
                  <m:oMath xmlns:m="http://schemas.openxmlformats.org/officeDocument/2006/math">
                    <m:f>
                      <m:fPr>
                        <m:ctrlPr>
                          <a:rPr lang="en-US" altLang="zh-TW" sz="2400" i="1" smtClean="0">
                            <a:solidFill>
                              <a:schemeClr val="tx1"/>
                            </a:solidFill>
                            <a:latin typeface="Cambria Math"/>
                          </a:rPr>
                        </m:ctrlPr>
                      </m:fPr>
                      <m:num>
                        <m:r>
                          <a:rPr lang="en-US" altLang="zh-TW" sz="240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𝑊𝑊𝑉</m:t>
                        </m:r>
                      </m:num>
                      <m:den>
                        <m:r>
                          <a:rPr lang="en-US" altLang="zh-TW" sz="2400" i="1" smtClean="0">
                            <a:solidFill>
                              <a:schemeClr val="tx1"/>
                            </a:solidFill>
                            <a:latin typeface="Cambria Math" panose="02040503050406030204" pitchFamily="18" charset="0"/>
                          </a:rPr>
                          <m:t>𝜕</m:t>
                        </m:r>
                        <m:r>
                          <a:rPr lang="en-US" altLang="zh-TW" sz="2400" b="0" i="1" smtClean="0">
                            <a:solidFill>
                              <a:schemeClr val="tx1"/>
                            </a:solidFill>
                            <a:latin typeface="Cambria Math" panose="02040503050406030204" pitchFamily="18" charset="0"/>
                          </a:rPr>
                          <m:t>𝑡</m:t>
                        </m:r>
                      </m:den>
                    </m:f>
                    <m:r>
                      <a:rPr lang="en-US" altLang="zh-TW" sz="2400" b="0" i="1" smtClean="0">
                        <a:solidFill>
                          <a:schemeClr val="tx1"/>
                        </a:solidFill>
                        <a:latin typeface="Cambria Math" panose="02040503050406030204" pitchFamily="18" charset="0"/>
                      </a:rPr>
                      <m:t>=</m:t>
                    </m:r>
                  </m:oMath>
                </a14:m>
                <a:r>
                  <a:rPr lang="en-US" altLang="zh-TW" sz="2400" dirty="0" smtClean="0">
                    <a:solidFill>
                      <a:schemeClr val="tx1"/>
                    </a:solidFill>
                  </a:rPr>
                  <a:t> WB + IN </a:t>
                </a:r>
                <a14:m>
                  <m:oMath xmlns:m="http://schemas.openxmlformats.org/officeDocument/2006/math">
                    <m:r>
                      <a:rPr lang="en-US" altLang="zh-TW" sz="2400" i="1" smtClean="0">
                        <a:solidFill>
                          <a:schemeClr val="tx1"/>
                        </a:solidFill>
                        <a:latin typeface="Cambria Math" panose="02040503050406030204" pitchFamily="18" charset="0"/>
                        <a:ea typeface="Cambria Math" panose="02040503050406030204" pitchFamily="18" charset="0"/>
                      </a:rPr>
                      <m:t>~</m:t>
                    </m:r>
                    <m:r>
                      <m:rPr>
                        <m:sty m:val="p"/>
                      </m:rPr>
                      <a:rPr lang="en-US" altLang="zh-TW" sz="2400" b="0" i="0" smtClean="0">
                        <a:solidFill>
                          <a:schemeClr val="tx1"/>
                        </a:solidFill>
                        <a:latin typeface="Cambria Math" panose="02040503050406030204" pitchFamily="18" charset="0"/>
                        <a:ea typeface="Cambria Math" panose="02040503050406030204" pitchFamily="18" charset="0"/>
                      </a:rPr>
                      <m:t>SST</m:t>
                    </m:r>
                  </m:oMath>
                </a14:m>
                <a:endParaRPr lang="zh-TW" altLang="en-US" sz="2400" dirty="0">
                  <a:solidFill>
                    <a:schemeClr val="tx1"/>
                  </a:solidFill>
                </a:endParaRPr>
              </a:p>
            </p:txBody>
          </p:sp>
        </mc:Choice>
        <mc:Fallback>
          <p:sp>
            <p:nvSpPr>
              <p:cNvPr id="12" name="文字方塊 11"/>
              <p:cNvSpPr txBox="1">
                <a:spLocks noRot="1" noChangeAspect="1" noMove="1" noResize="1" noEditPoints="1" noAdjustHandles="1" noChangeArrowheads="1" noChangeShapeType="1" noTextEdit="1"/>
              </p:cNvSpPr>
              <p:nvPr/>
            </p:nvSpPr>
            <p:spPr>
              <a:xfrm>
                <a:off x="5487986" y="2374533"/>
                <a:ext cx="3213100" cy="635367"/>
              </a:xfrm>
              <a:prstGeom prst="rect">
                <a:avLst/>
              </a:prstGeom>
              <a:blipFill rotWithShape="1">
                <a:blip r:embed="rId4"/>
                <a:stretch>
                  <a:fillRect b="-9615"/>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2554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377233" cy="6858000"/>
          </a:xfrm>
          <a:prstGeom prst="rect">
            <a:avLst/>
          </a:prstGeom>
        </p:spPr>
      </p:pic>
      <p:sp>
        <p:nvSpPr>
          <p:cNvPr id="3" name="矩形 2"/>
          <p:cNvSpPr/>
          <p:nvPr/>
        </p:nvSpPr>
        <p:spPr>
          <a:xfrm>
            <a:off x="6733848" y="681335"/>
            <a:ext cx="2364431" cy="1754326"/>
          </a:xfrm>
          <a:prstGeom prst="rect">
            <a:avLst/>
          </a:prstGeom>
        </p:spPr>
        <p:txBody>
          <a:bodyPr wrap="square">
            <a:spAutoFit/>
          </a:bodyPr>
          <a:lstStyle/>
          <a:p>
            <a:r>
              <a:rPr lang="en-US" altLang="zh-TW" dirty="0" smtClean="0">
                <a:latin typeface="Times New Roman" panose="02020603050405020304" pitchFamily="18" charset="0"/>
              </a:rPr>
              <a:t>El Ni</a:t>
            </a:r>
            <a:r>
              <a:rPr lang="en-US" altLang="zh-TW" dirty="0" smtClean="0">
                <a:latin typeface="Times New Roman" panose="02020603050405020304" pitchFamily="18" charset="0"/>
                <a:cs typeface="Times New Roman" panose="02020603050405020304" pitchFamily="18" charset="0"/>
              </a:rPr>
              <a:t>ñ</a:t>
            </a:r>
            <a:r>
              <a:rPr lang="en-US" altLang="zh-TW" dirty="0" smtClean="0">
                <a:latin typeface="Times New Roman" panose="02020603050405020304" pitchFamily="18" charset="0"/>
              </a:rPr>
              <a:t>o</a:t>
            </a:r>
          </a:p>
          <a:p>
            <a:r>
              <a:rPr lang="en-US" altLang="zh-TW" dirty="0" smtClean="0">
                <a:latin typeface="Times New Roman" panose="02020603050405020304" pitchFamily="18" charset="0"/>
              </a:rPr>
              <a:t>1963/64</a:t>
            </a:r>
            <a:r>
              <a:rPr lang="en-US" altLang="zh-TW" dirty="0">
                <a:latin typeface="Times New Roman" panose="02020603050405020304" pitchFamily="18" charset="0"/>
              </a:rPr>
              <a:t>, 1965/66, 1968/69, 1972/73, 1982/83, 1987/88, 1997/98, 2002/03, 2006/07, </a:t>
            </a:r>
            <a:r>
              <a:rPr lang="en-US" altLang="zh-TW" dirty="0" smtClean="0">
                <a:latin typeface="Times New Roman" panose="02020603050405020304" pitchFamily="18" charset="0"/>
              </a:rPr>
              <a:t>2009/10</a:t>
            </a:r>
            <a:endParaRPr lang="zh-TW" altLang="en-US" dirty="0"/>
          </a:p>
        </p:txBody>
      </p:sp>
      <p:sp>
        <p:nvSpPr>
          <p:cNvPr id="4" name="矩形 3"/>
          <p:cNvSpPr/>
          <p:nvPr/>
        </p:nvSpPr>
        <p:spPr>
          <a:xfrm>
            <a:off x="6733848" y="2858947"/>
            <a:ext cx="2194560" cy="1200329"/>
          </a:xfrm>
          <a:prstGeom prst="rect">
            <a:avLst/>
          </a:prstGeom>
        </p:spPr>
        <p:txBody>
          <a:bodyPr wrap="square">
            <a:spAutoFit/>
          </a:bodyPr>
          <a:lstStyle/>
          <a:p>
            <a:r>
              <a:rPr lang="en-US" altLang="zh-TW" dirty="0" smtClean="0">
                <a:latin typeface="Times New Roman" panose="02020603050405020304" pitchFamily="18" charset="0"/>
              </a:rPr>
              <a:t>La Ni</a:t>
            </a:r>
            <a:r>
              <a:rPr lang="en-US" altLang="zh-TW" dirty="0" smtClean="0">
                <a:latin typeface="Times New Roman" panose="02020603050405020304" pitchFamily="18" charset="0"/>
                <a:cs typeface="Times New Roman" panose="02020603050405020304" pitchFamily="18" charset="0"/>
              </a:rPr>
              <a:t>ña</a:t>
            </a:r>
            <a:endParaRPr lang="en-US" altLang="zh-TW" dirty="0">
              <a:latin typeface="Times New Roman" panose="02020603050405020304" pitchFamily="18" charset="0"/>
            </a:endParaRPr>
          </a:p>
          <a:p>
            <a:r>
              <a:rPr lang="en-US" altLang="zh-TW" dirty="0" smtClean="0">
                <a:latin typeface="Times New Roman" panose="02020603050405020304" pitchFamily="18" charset="0"/>
              </a:rPr>
              <a:t>1964/65</a:t>
            </a:r>
            <a:r>
              <a:rPr lang="en-US" altLang="zh-TW" dirty="0">
                <a:latin typeface="Times New Roman" panose="02020603050405020304" pitchFamily="18" charset="0"/>
              </a:rPr>
              <a:t>, 1970/71, 1973/74, 1988/89, 1998/99, </a:t>
            </a:r>
            <a:r>
              <a:rPr lang="en-US" altLang="zh-TW" dirty="0" smtClean="0">
                <a:latin typeface="Times New Roman" panose="02020603050405020304" pitchFamily="18" charset="0"/>
              </a:rPr>
              <a:t>2007/08</a:t>
            </a:r>
            <a:endParaRPr lang="zh-TW" altLang="en-US" dirty="0"/>
          </a:p>
        </p:txBody>
      </p:sp>
      <p:cxnSp>
        <p:nvCxnSpPr>
          <p:cNvPr id="6" name="直線接點 5"/>
          <p:cNvCxnSpPr/>
          <p:nvPr/>
        </p:nvCxnSpPr>
        <p:spPr>
          <a:xfrm flipV="1">
            <a:off x="2414016" y="2578608"/>
            <a:ext cx="0" cy="16642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flipV="1">
            <a:off x="5401056" y="2578608"/>
            <a:ext cx="0" cy="16642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向上箭號 7"/>
          <p:cNvSpPr/>
          <p:nvPr/>
        </p:nvSpPr>
        <p:spPr>
          <a:xfrm rot="8656415">
            <a:off x="1088137" y="5257801"/>
            <a:ext cx="228600" cy="26517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9" name="向上箭號 8"/>
          <p:cNvSpPr/>
          <p:nvPr/>
        </p:nvSpPr>
        <p:spPr>
          <a:xfrm rot="13583282">
            <a:off x="2456268" y="5161956"/>
            <a:ext cx="228600" cy="265176"/>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10" name="矩形 9"/>
          <p:cNvSpPr/>
          <p:nvPr/>
        </p:nvSpPr>
        <p:spPr>
          <a:xfrm>
            <a:off x="931693" y="4846678"/>
            <a:ext cx="1646605" cy="369332"/>
          </a:xfrm>
          <a:prstGeom prst="rect">
            <a:avLst/>
          </a:prstGeom>
        </p:spPr>
        <p:txBody>
          <a:bodyPr wrap="none">
            <a:spAutoFit/>
          </a:bodyPr>
          <a:lstStyle/>
          <a:p>
            <a:r>
              <a:rPr lang="en-US" altLang="zh-TW" dirty="0">
                <a:solidFill>
                  <a:schemeClr val="bg1"/>
                </a:solidFill>
                <a:latin typeface="Times New Roman" panose="02020603050405020304" pitchFamily="18" charset="0"/>
              </a:rPr>
              <a:t>(Hu et al. 2014)</a:t>
            </a:r>
            <a:endParaRPr lang="zh-TW" altLang="en-US" dirty="0">
              <a:solidFill>
                <a:schemeClr val="bg1"/>
              </a:solidFill>
            </a:endParaRPr>
          </a:p>
        </p:txBody>
      </p:sp>
      <p:sp>
        <p:nvSpPr>
          <p:cNvPr id="5" name="文字方塊 4"/>
          <p:cNvSpPr txBox="1"/>
          <p:nvPr/>
        </p:nvSpPr>
        <p:spPr>
          <a:xfrm>
            <a:off x="387569" y="457200"/>
            <a:ext cx="1652760" cy="584775"/>
          </a:xfrm>
          <a:prstGeom prst="rect">
            <a:avLst/>
          </a:prstGeom>
          <a:noFill/>
        </p:spPr>
        <p:txBody>
          <a:bodyPr wrap="none" rtlCol="0">
            <a:spAutoFit/>
          </a:bodyPr>
          <a:lstStyle/>
          <a:p>
            <a:r>
              <a:rPr lang="en-US" altLang="zh-TW" sz="1600" dirty="0">
                <a:solidFill>
                  <a:srgbClr val="FF0000"/>
                </a:solidFill>
              </a:rPr>
              <a:t>w</a:t>
            </a:r>
            <a:r>
              <a:rPr lang="en-US" altLang="zh-TW" sz="1600" dirty="0" smtClean="0">
                <a:solidFill>
                  <a:srgbClr val="FF0000"/>
                </a:solidFill>
              </a:rPr>
              <a:t>eaker </a:t>
            </a:r>
            <a:r>
              <a:rPr lang="en-US" altLang="zh-TW" sz="1600" dirty="0" err="1" smtClean="0">
                <a:solidFill>
                  <a:srgbClr val="FF0000"/>
                </a:solidFill>
              </a:rPr>
              <a:t>SSTa</a:t>
            </a:r>
            <a:endParaRPr lang="en-US" altLang="zh-TW" sz="1600" dirty="0" smtClean="0">
              <a:solidFill>
                <a:srgbClr val="FF0000"/>
              </a:solidFill>
            </a:endParaRPr>
          </a:p>
          <a:p>
            <a:r>
              <a:rPr lang="en-US" altLang="zh-TW" sz="1600" dirty="0">
                <a:solidFill>
                  <a:srgbClr val="FF0000"/>
                </a:solidFill>
              </a:rPr>
              <a:t>l</a:t>
            </a:r>
            <a:r>
              <a:rPr lang="en-US" altLang="zh-TW" sz="1600" dirty="0" smtClean="0">
                <a:solidFill>
                  <a:srgbClr val="FF0000"/>
                </a:solidFill>
              </a:rPr>
              <a:t>onger cold phase</a:t>
            </a:r>
            <a:endParaRPr lang="zh-TW" altLang="en-US" sz="1600" dirty="0">
              <a:solidFill>
                <a:srgbClr val="FF0000"/>
              </a:solidFill>
            </a:endParaRPr>
          </a:p>
        </p:txBody>
      </p:sp>
      <p:sp>
        <p:nvSpPr>
          <p:cNvPr id="11" name="文字方塊 10"/>
          <p:cNvSpPr txBox="1"/>
          <p:nvPr/>
        </p:nvSpPr>
        <p:spPr>
          <a:xfrm>
            <a:off x="3528840" y="1396425"/>
            <a:ext cx="1861728" cy="584775"/>
          </a:xfrm>
          <a:prstGeom prst="rect">
            <a:avLst/>
          </a:prstGeom>
          <a:noFill/>
        </p:spPr>
        <p:txBody>
          <a:bodyPr wrap="none" rtlCol="0">
            <a:spAutoFit/>
          </a:bodyPr>
          <a:lstStyle/>
          <a:p>
            <a:r>
              <a:rPr lang="en-US" altLang="zh-TW" sz="1600" dirty="0" smtClean="0">
                <a:solidFill>
                  <a:srgbClr val="FF0000"/>
                </a:solidFill>
              </a:rPr>
              <a:t>stronger </a:t>
            </a:r>
            <a:r>
              <a:rPr lang="en-US" altLang="zh-TW" sz="1600" dirty="0" err="1" smtClean="0">
                <a:solidFill>
                  <a:srgbClr val="FF0000"/>
                </a:solidFill>
              </a:rPr>
              <a:t>SSTa</a:t>
            </a:r>
            <a:endParaRPr lang="en-US" altLang="zh-TW" sz="1600" dirty="0" smtClean="0">
              <a:solidFill>
                <a:srgbClr val="FF0000"/>
              </a:solidFill>
            </a:endParaRPr>
          </a:p>
          <a:p>
            <a:r>
              <a:rPr lang="en-US" altLang="zh-TW" sz="1600" dirty="0" smtClean="0">
                <a:solidFill>
                  <a:srgbClr val="FF0000"/>
                </a:solidFill>
              </a:rPr>
              <a:t>Shorter warm phase</a:t>
            </a:r>
            <a:endParaRPr lang="zh-TW" altLang="en-US" sz="1600" dirty="0">
              <a:solidFill>
                <a:srgbClr val="FF0000"/>
              </a:solidFill>
            </a:endParaRPr>
          </a:p>
        </p:txBody>
      </p:sp>
    </p:spTree>
    <p:extLst>
      <p:ext uri="{BB962C8B-B14F-4D97-AF65-F5344CB8AC3E}">
        <p14:creationId xmlns:p14="http://schemas.microsoft.com/office/powerpoint/2010/main" val="197749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3184"/>
            <a:ext cx="9144000" cy="5262816"/>
          </a:xfrm>
          <a:prstGeom prst="rect">
            <a:avLst/>
          </a:prstGeom>
        </p:spPr>
      </p:pic>
      <p:sp>
        <p:nvSpPr>
          <p:cNvPr id="3" name="矩形 2"/>
          <p:cNvSpPr/>
          <p:nvPr/>
        </p:nvSpPr>
        <p:spPr>
          <a:xfrm>
            <a:off x="152400" y="8096"/>
            <a:ext cx="8839200" cy="830997"/>
          </a:xfrm>
          <a:prstGeom prst="rect">
            <a:avLst/>
          </a:prstGeom>
        </p:spPr>
        <p:txBody>
          <a:bodyPr wrap="square">
            <a:spAutoFit/>
          </a:bodyPr>
          <a:lstStyle/>
          <a:p>
            <a:r>
              <a:rPr lang="en-GB" altLang="zh-TW" sz="2400" dirty="0"/>
              <a:t>Time</a:t>
            </a:r>
            <a:r>
              <a:rPr lang="en-US" altLang="zh-TW" sz="2400" dirty="0"/>
              <a:t> series of the composite interior STCs </a:t>
            </a:r>
            <a:r>
              <a:rPr lang="en-US" altLang="zh-TW" sz="2400" dirty="0" smtClean="0"/>
              <a:t>and WB transport of </a:t>
            </a:r>
            <a:r>
              <a:rPr lang="en-US" altLang="zh-TW" sz="2400" dirty="0"/>
              <a:t>the El Niño events for 1972/73, 1976/77, 1982/83, and 1997/98.</a:t>
            </a:r>
            <a:endParaRPr lang="zh-TW" altLang="en-US" sz="2400" dirty="0"/>
          </a:p>
        </p:txBody>
      </p:sp>
    </p:spTree>
    <p:extLst>
      <p:ext uri="{BB962C8B-B14F-4D97-AF65-F5344CB8AC3E}">
        <p14:creationId xmlns:p14="http://schemas.microsoft.com/office/powerpoint/2010/main" val="38680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412140"/>
          </a:xfrm>
          <a:prstGeom prst="rect">
            <a:avLst/>
          </a:prstGeom>
        </p:spPr>
      </p:pic>
      <p:sp>
        <p:nvSpPr>
          <p:cNvPr id="3" name="圓形箭號 2"/>
          <p:cNvSpPr/>
          <p:nvPr/>
        </p:nvSpPr>
        <p:spPr>
          <a:xfrm rot="16009904">
            <a:off x="3989754" y="3023405"/>
            <a:ext cx="583039" cy="1088051"/>
          </a:xfrm>
          <a:prstGeom prst="circularArrow">
            <a:avLst>
              <a:gd name="adj1" fmla="val 10581"/>
              <a:gd name="adj2" fmla="val 897533"/>
              <a:gd name="adj3" fmla="val 5767802"/>
              <a:gd name="adj4" fmla="val 8018733"/>
              <a:gd name="adj5" fmla="val 12500"/>
            </a:avLst>
          </a:pr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向下箭號 3"/>
          <p:cNvSpPr/>
          <p:nvPr/>
        </p:nvSpPr>
        <p:spPr>
          <a:xfrm>
            <a:off x="4777690" y="3300523"/>
            <a:ext cx="186560" cy="5338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向下箭號 4"/>
          <p:cNvSpPr/>
          <p:nvPr/>
        </p:nvSpPr>
        <p:spPr>
          <a:xfrm flipV="1">
            <a:off x="3613539" y="3347917"/>
            <a:ext cx="220720" cy="43902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圓形箭號 5"/>
          <p:cNvSpPr/>
          <p:nvPr/>
        </p:nvSpPr>
        <p:spPr>
          <a:xfrm rot="16200000" flipH="1">
            <a:off x="3862107" y="2224973"/>
            <a:ext cx="533811" cy="1076636"/>
          </a:xfrm>
          <a:prstGeom prst="circularArrow">
            <a:avLst>
              <a:gd name="adj1" fmla="val 11135"/>
              <a:gd name="adj2" fmla="val 518266"/>
              <a:gd name="adj3" fmla="val 5729641"/>
              <a:gd name="adj4" fmla="val 7004728"/>
              <a:gd name="adj5" fmla="val 12500"/>
            </a:avLst>
          </a:prstGeom>
          <a:solidFill>
            <a:srgbClr val="FF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向下箭號 6"/>
          <p:cNvSpPr/>
          <p:nvPr/>
        </p:nvSpPr>
        <p:spPr>
          <a:xfrm>
            <a:off x="3404133" y="2496385"/>
            <a:ext cx="186560" cy="5338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下箭號 7"/>
          <p:cNvSpPr/>
          <p:nvPr/>
        </p:nvSpPr>
        <p:spPr>
          <a:xfrm flipV="1">
            <a:off x="4667330" y="2584085"/>
            <a:ext cx="220720" cy="43902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圓形箭號 8"/>
          <p:cNvSpPr/>
          <p:nvPr/>
        </p:nvSpPr>
        <p:spPr>
          <a:xfrm rot="16009904">
            <a:off x="6716883" y="2273501"/>
            <a:ext cx="583039" cy="1088051"/>
          </a:xfrm>
          <a:prstGeom prst="circularArrow">
            <a:avLst>
              <a:gd name="adj1" fmla="val 10581"/>
              <a:gd name="adj2" fmla="val 897533"/>
              <a:gd name="adj3" fmla="val 5767802"/>
              <a:gd name="adj4" fmla="val 8018733"/>
              <a:gd name="adj5" fmla="val 12500"/>
            </a:avLst>
          </a:pr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向下箭號 9"/>
          <p:cNvSpPr/>
          <p:nvPr/>
        </p:nvSpPr>
        <p:spPr>
          <a:xfrm>
            <a:off x="7504819" y="2550619"/>
            <a:ext cx="186560" cy="5338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向下箭號 10"/>
          <p:cNvSpPr/>
          <p:nvPr/>
        </p:nvSpPr>
        <p:spPr>
          <a:xfrm flipV="1">
            <a:off x="6340668" y="2598013"/>
            <a:ext cx="220720" cy="43902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形箭號 11"/>
          <p:cNvSpPr/>
          <p:nvPr/>
        </p:nvSpPr>
        <p:spPr>
          <a:xfrm rot="16009904">
            <a:off x="6840554" y="3024985"/>
            <a:ext cx="583039" cy="1088051"/>
          </a:xfrm>
          <a:prstGeom prst="circularArrow">
            <a:avLst>
              <a:gd name="adj1" fmla="val 10581"/>
              <a:gd name="adj2" fmla="val 897533"/>
              <a:gd name="adj3" fmla="val 5767802"/>
              <a:gd name="adj4" fmla="val 8018733"/>
              <a:gd name="adj5" fmla="val 12500"/>
            </a:avLst>
          </a:prstGeom>
          <a:solidFill>
            <a:srgbClr val="0070C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向下箭號 12"/>
          <p:cNvSpPr/>
          <p:nvPr/>
        </p:nvSpPr>
        <p:spPr>
          <a:xfrm>
            <a:off x="7628490" y="3302103"/>
            <a:ext cx="186560" cy="53381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向下箭號 13"/>
          <p:cNvSpPr/>
          <p:nvPr/>
        </p:nvSpPr>
        <p:spPr>
          <a:xfrm flipV="1">
            <a:off x="6464339" y="3349497"/>
            <a:ext cx="220720" cy="439021"/>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379214"/>
            <a:ext cx="4306823" cy="2478786"/>
          </a:xfrm>
          <a:prstGeom prst="rect">
            <a:avLst/>
          </a:prstGeom>
        </p:spPr>
      </p:pic>
      <p:sp>
        <p:nvSpPr>
          <p:cNvPr id="16" name="矩形 15"/>
          <p:cNvSpPr/>
          <p:nvPr/>
        </p:nvSpPr>
        <p:spPr>
          <a:xfrm>
            <a:off x="1852057" y="4562590"/>
            <a:ext cx="356616" cy="2048256"/>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2883348" y="4562590"/>
            <a:ext cx="356616" cy="2048256"/>
          </a:xfrm>
          <a:prstGeom prst="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p:cNvSpPr/>
          <p:nvPr/>
        </p:nvSpPr>
        <p:spPr>
          <a:xfrm>
            <a:off x="4468297" y="4913084"/>
            <a:ext cx="4447103" cy="707886"/>
          </a:xfrm>
          <a:prstGeom prst="rect">
            <a:avLst/>
          </a:prstGeom>
        </p:spPr>
        <p:txBody>
          <a:bodyPr wrap="square">
            <a:spAutoFit/>
          </a:bodyPr>
          <a:lstStyle/>
          <a:p>
            <a:r>
              <a:rPr lang="en-GB" altLang="zh-TW" sz="2000" dirty="0"/>
              <a:t>Composite maps </a:t>
            </a:r>
            <a:r>
              <a:rPr lang="en-GB" altLang="zh-TW" sz="2000" dirty="0" smtClean="0"/>
              <a:t> of </a:t>
            </a:r>
            <a:r>
              <a:rPr lang="en-GB" altLang="zh-TW" sz="2000" dirty="0" err="1" smtClean="0"/>
              <a:t>Wsa</a:t>
            </a:r>
            <a:r>
              <a:rPr lang="en-GB" altLang="zh-TW" sz="2000" dirty="0" smtClean="0"/>
              <a:t>, WSCs and </a:t>
            </a:r>
            <a:r>
              <a:rPr lang="en-GB" altLang="zh-TW" sz="2000" dirty="0"/>
              <a:t>the depth of 26</a:t>
            </a:r>
            <a:r>
              <a:rPr lang="en-US" altLang="zh-TW" sz="2000" dirty="0" err="1" smtClean="0"/>
              <a:t>σ</a:t>
            </a:r>
            <a:r>
              <a:rPr lang="en-US" altLang="zh-TW" sz="2000" baseline="-25000" dirty="0" err="1" smtClean="0"/>
              <a:t>θ</a:t>
            </a:r>
            <a:r>
              <a:rPr lang="en-US" altLang="zh-TW" sz="2000" dirty="0" err="1" smtClean="0"/>
              <a:t>a</a:t>
            </a:r>
            <a:endParaRPr lang="zh-TW" altLang="en-US" sz="2000" dirty="0"/>
          </a:p>
        </p:txBody>
      </p:sp>
      <p:sp>
        <p:nvSpPr>
          <p:cNvPr id="19" name="文字方塊 18"/>
          <p:cNvSpPr txBox="1"/>
          <p:nvPr/>
        </p:nvSpPr>
        <p:spPr>
          <a:xfrm>
            <a:off x="1447800" y="11668"/>
            <a:ext cx="1239250" cy="369332"/>
          </a:xfrm>
          <a:prstGeom prst="rect">
            <a:avLst/>
          </a:prstGeom>
          <a:noFill/>
        </p:spPr>
        <p:txBody>
          <a:bodyPr wrap="none" rtlCol="0">
            <a:spAutoFit/>
          </a:bodyPr>
          <a:lstStyle/>
          <a:p>
            <a:r>
              <a:rPr lang="en-US" altLang="zh-TW" dirty="0" smtClean="0">
                <a:solidFill>
                  <a:srgbClr val="FF0000"/>
                </a:solidFill>
              </a:rPr>
              <a:t>Developing</a:t>
            </a:r>
            <a:endParaRPr lang="zh-TW" altLang="en-US" dirty="0">
              <a:solidFill>
                <a:srgbClr val="FF0000"/>
              </a:solidFill>
            </a:endParaRPr>
          </a:p>
        </p:txBody>
      </p:sp>
      <p:sp>
        <p:nvSpPr>
          <p:cNvPr id="20" name="文字方塊 19"/>
          <p:cNvSpPr txBox="1"/>
          <p:nvPr/>
        </p:nvSpPr>
        <p:spPr>
          <a:xfrm>
            <a:off x="4757148" y="0"/>
            <a:ext cx="881652" cy="369332"/>
          </a:xfrm>
          <a:prstGeom prst="rect">
            <a:avLst/>
          </a:prstGeom>
          <a:noFill/>
        </p:spPr>
        <p:txBody>
          <a:bodyPr wrap="none" rtlCol="0">
            <a:spAutoFit/>
          </a:bodyPr>
          <a:lstStyle/>
          <a:p>
            <a:r>
              <a:rPr lang="en-US" altLang="zh-TW" dirty="0" smtClean="0">
                <a:solidFill>
                  <a:srgbClr val="FF0000"/>
                </a:solidFill>
              </a:rPr>
              <a:t>Mature</a:t>
            </a:r>
            <a:endParaRPr lang="zh-TW" altLang="en-US" dirty="0">
              <a:solidFill>
                <a:srgbClr val="FF0000"/>
              </a:solidFill>
            </a:endParaRPr>
          </a:p>
        </p:txBody>
      </p:sp>
      <p:sp>
        <p:nvSpPr>
          <p:cNvPr id="21" name="文字方塊 20"/>
          <p:cNvSpPr txBox="1"/>
          <p:nvPr/>
        </p:nvSpPr>
        <p:spPr>
          <a:xfrm>
            <a:off x="7295150" y="0"/>
            <a:ext cx="1032847" cy="369332"/>
          </a:xfrm>
          <a:prstGeom prst="rect">
            <a:avLst/>
          </a:prstGeom>
          <a:noFill/>
        </p:spPr>
        <p:txBody>
          <a:bodyPr wrap="none" rtlCol="0">
            <a:spAutoFit/>
          </a:bodyPr>
          <a:lstStyle/>
          <a:p>
            <a:r>
              <a:rPr lang="en-US" altLang="zh-TW" dirty="0" smtClean="0">
                <a:solidFill>
                  <a:srgbClr val="FF0000"/>
                </a:solidFill>
              </a:rPr>
              <a:t>Decaying</a:t>
            </a:r>
            <a:endParaRPr lang="zh-TW" altLang="en-US" dirty="0">
              <a:solidFill>
                <a:srgbClr val="FF0000"/>
              </a:solidFill>
            </a:endParaRPr>
          </a:p>
        </p:txBody>
      </p:sp>
    </p:spTree>
    <p:extLst>
      <p:ext uri="{BB962C8B-B14F-4D97-AF65-F5344CB8AC3E}">
        <p14:creationId xmlns:p14="http://schemas.microsoft.com/office/powerpoint/2010/main" val="28049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par>
                                <p:cTn id="13" presetID="21"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1)">
                                      <p:cBhvr>
                                        <p:cTn id="15" dur="2000"/>
                                        <p:tgtEl>
                                          <p:spTgt spid="9"/>
                                        </p:tgtEl>
                                      </p:cBhvr>
                                    </p:animEffect>
                                  </p:childTnLst>
                                </p:cTn>
                              </p:par>
                              <p:par>
                                <p:cTn id="16" presetID="21" presetClass="entr" presetSubtype="1"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475184" y="371475"/>
            <a:ext cx="5992416" cy="685800"/>
          </a:xfrm>
        </p:spPr>
        <p:txBody>
          <a:bodyPr>
            <a:normAutofit fontScale="90000"/>
          </a:bodyPr>
          <a:lstStyle/>
          <a:p>
            <a:r>
              <a:rPr lang="en-US" altLang="zh-TW" sz="4000" dirty="0" smtClean="0">
                <a:latin typeface="Times New Roman" panose="02020603050405020304" pitchFamily="18" charset="0"/>
                <a:cs typeface="Times New Roman" panose="02020603050405020304" pitchFamily="18" charset="0"/>
              </a:rPr>
              <a:t>Summary</a:t>
            </a:r>
            <a:endParaRPr lang="zh-TW" altLang="en-US" sz="4000" dirty="0">
              <a:latin typeface="Times New Roman" panose="02020603050405020304" pitchFamily="18" charset="0"/>
              <a:cs typeface="Times New Roman" panose="02020603050405020304" pitchFamily="18" charset="0"/>
            </a:endParaRPr>
          </a:p>
        </p:txBody>
      </p:sp>
      <p:sp>
        <p:nvSpPr>
          <p:cNvPr id="4" name="內容版面配置區 3"/>
          <p:cNvSpPr>
            <a:spLocks noGrp="1"/>
          </p:cNvSpPr>
          <p:nvPr>
            <p:ph idx="1"/>
          </p:nvPr>
        </p:nvSpPr>
        <p:spPr>
          <a:xfrm>
            <a:off x="624412" y="990600"/>
            <a:ext cx="8519588" cy="5334000"/>
          </a:xfrm>
        </p:spPr>
        <p:txBody>
          <a:bodyPr>
            <a:noAutofit/>
          </a:bodyPr>
          <a:lstStyle/>
          <a:p>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Interior STCs transport convergence anomaly across 9</a:t>
            </a:r>
            <a:r>
              <a:rPr lang="en-US" altLang="zh-TW" sz="2000" baseline="30000" dirty="0">
                <a:latin typeface="Times New Roman" panose="02020603050405020304" pitchFamily="18" charset="0"/>
                <a:ea typeface="新細明體" panose="02020500000000000000" pitchFamily="18" charset="-120"/>
                <a:cs typeface="Times New Roman" panose="02020603050405020304" pitchFamily="18" charset="0"/>
              </a:rPr>
              <a:t>o</a:t>
            </a: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S and 9</a:t>
            </a:r>
            <a:r>
              <a:rPr lang="en-US" altLang="zh-TW" sz="2000" baseline="30000" dirty="0">
                <a:latin typeface="Times New Roman" panose="02020603050405020304" pitchFamily="18" charset="0"/>
                <a:ea typeface="新細明體" panose="02020500000000000000" pitchFamily="18" charset="-120"/>
                <a:cs typeface="Times New Roman" panose="02020603050405020304" pitchFamily="18" charset="0"/>
              </a:rPr>
              <a:t>o</a:t>
            </a: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N is highly correlated with equatorial SST anomaly such that every one Sv STC transport convergence corresponds to 0.1</a:t>
            </a:r>
            <a:r>
              <a:rPr lang="en-US" altLang="zh-TW" sz="2000" baseline="30000" dirty="0">
                <a:latin typeface="Times New Roman" panose="02020603050405020304" pitchFamily="18" charset="0"/>
                <a:ea typeface="新細明體" panose="02020500000000000000" pitchFamily="18" charset="-120"/>
                <a:cs typeface="Times New Roman" panose="02020603050405020304" pitchFamily="18" charset="0"/>
              </a:rPr>
              <a:t>o</a:t>
            </a: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C SST increase</a:t>
            </a:r>
          </a:p>
          <a:p>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r>
              <a:rPr lang="en-US" altLang="zh-TW" sz="2000" dirty="0">
                <a:latin typeface="Times New Roman" panose="02020603050405020304" pitchFamily="18" charset="0"/>
                <a:cs typeface="Times New Roman" panose="02020603050405020304" pitchFamily="18" charset="0"/>
              </a:rPr>
              <a:t>Correlation between SST and STC is primarily contributed by the interior transport into the central equatorial zone (160</a:t>
            </a:r>
            <a:r>
              <a:rPr lang="en-US" altLang="zh-TW" sz="2000" baseline="30000" dirty="0">
                <a:latin typeface="Times New Roman" panose="02020603050405020304" pitchFamily="18" charset="0"/>
                <a:cs typeface="Times New Roman" panose="02020603050405020304" pitchFamily="18" charset="0"/>
              </a:rPr>
              <a:t>o</a:t>
            </a:r>
            <a:r>
              <a:rPr lang="en-US" altLang="zh-TW" sz="2000" dirty="0">
                <a:latin typeface="Times New Roman" panose="02020603050405020304" pitchFamily="18" charset="0"/>
                <a:cs typeface="Times New Roman" panose="02020603050405020304" pitchFamily="18" charset="0"/>
              </a:rPr>
              <a:t>E-130</a:t>
            </a:r>
            <a:r>
              <a:rPr lang="en-US" altLang="zh-TW" sz="2000" baseline="30000" dirty="0">
                <a:latin typeface="Times New Roman" panose="02020603050405020304" pitchFamily="18" charset="0"/>
                <a:cs typeface="Times New Roman" panose="02020603050405020304" pitchFamily="18" charset="0"/>
              </a:rPr>
              <a:t>o</a:t>
            </a:r>
            <a:r>
              <a:rPr lang="en-US" altLang="zh-TW" sz="2000" dirty="0">
                <a:latin typeface="Times New Roman" panose="02020603050405020304" pitchFamily="18" charset="0"/>
                <a:cs typeface="Times New Roman" panose="02020603050405020304" pitchFamily="18" charset="0"/>
              </a:rPr>
              <a:t>W), and in contrast, the interior transport into the eastern part (130-100</a:t>
            </a:r>
            <a:r>
              <a:rPr lang="en-US" altLang="zh-TW" sz="2000" baseline="30000" dirty="0">
                <a:latin typeface="Times New Roman" panose="02020603050405020304" pitchFamily="18" charset="0"/>
                <a:cs typeface="Times New Roman" panose="02020603050405020304" pitchFamily="18" charset="0"/>
              </a:rPr>
              <a:t>o</a:t>
            </a:r>
            <a:r>
              <a:rPr lang="en-US" altLang="zh-TW" sz="2000" dirty="0">
                <a:latin typeface="Times New Roman" panose="02020603050405020304" pitchFamily="18" charset="0"/>
                <a:cs typeface="Times New Roman" panose="02020603050405020304" pitchFamily="18" charset="0"/>
              </a:rPr>
              <a:t>W) is weakly correlated with SST</a:t>
            </a:r>
          </a:p>
          <a:p>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Corresponding timescales for the completed process of ENSO evolution (from a recharging stage to a discharged stage) are </a:t>
            </a:r>
            <a:r>
              <a:rPr lang="en-US" altLang="zh-TW" sz="2000" dirty="0" smtClean="0">
                <a:latin typeface="Times New Roman" panose="02020603050405020304" pitchFamily="18" charset="0"/>
                <a:ea typeface="新細明體" panose="02020500000000000000" pitchFamily="18" charset="-120"/>
                <a:cs typeface="Times New Roman" panose="02020603050405020304" pitchFamily="18" charset="0"/>
              </a:rPr>
              <a:t>8, 10, 2 </a:t>
            </a: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and </a:t>
            </a:r>
            <a:r>
              <a:rPr lang="en-US" altLang="zh-TW" sz="2000" dirty="0" smtClean="0">
                <a:latin typeface="Times New Roman" panose="02020603050405020304" pitchFamily="18" charset="0"/>
                <a:ea typeface="新細明體" panose="02020500000000000000" pitchFamily="18" charset="-120"/>
                <a:cs typeface="Times New Roman" panose="02020603050405020304" pitchFamily="18" charset="0"/>
              </a:rPr>
              <a:t>8 </a:t>
            </a: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months, respectively</a:t>
            </a:r>
            <a:r>
              <a:rPr lang="en-US" altLang="zh-TW" sz="2000" dirty="0" smtClean="0">
                <a:latin typeface="Times New Roman" panose="02020603050405020304" pitchFamily="18" charset="0"/>
                <a:ea typeface="新細明體" panose="02020500000000000000" pitchFamily="18" charset="-120"/>
                <a:cs typeface="Times New Roman" panose="02020603050405020304" pitchFamily="18" charset="0"/>
              </a:rPr>
              <a:t>.</a:t>
            </a:r>
          </a:p>
          <a:p>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Southward shift of westerly wind anomalies during large El Niño events contributes to asymmetry between northern and southern interior STCs</a:t>
            </a:r>
            <a:r>
              <a:rPr lang="en-US" altLang="zh-TW" sz="2000" dirty="0" smtClean="0">
                <a:latin typeface="Times New Roman" panose="02020603050405020304" pitchFamily="18" charset="0"/>
                <a:ea typeface="新細明體" panose="02020500000000000000" pitchFamily="18" charset="-120"/>
                <a:cs typeface="Times New Roman" panose="02020603050405020304" pitchFamily="18" charset="0"/>
              </a:rPr>
              <a:t>.</a:t>
            </a:r>
            <a:endParaRPr lang="zh-TW" altLang="en-US" sz="2000" dirty="0">
              <a:latin typeface="Times New Roman" panose="02020603050405020304" pitchFamily="18" charset="0"/>
              <a:cs typeface="Times New Roman" panose="02020603050405020304" pitchFamily="18" charset="0"/>
            </a:endParaRPr>
          </a:p>
          <a:p>
            <a:endParaRPr lang="zh-TW" altLang="en-US" sz="2000" dirty="0"/>
          </a:p>
        </p:txBody>
      </p:sp>
    </p:spTree>
    <p:extLst>
      <p:ext uri="{BB962C8B-B14F-4D97-AF65-F5344CB8AC3E}">
        <p14:creationId xmlns:p14="http://schemas.microsoft.com/office/powerpoint/2010/main" val="205947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EFDL\Desktop\pacific.png"/>
          <p:cNvPicPr>
            <a:picLocks noChangeAspect="1" noChangeArrowheads="1"/>
          </p:cNvPicPr>
          <p:nvPr/>
        </p:nvPicPr>
        <p:blipFill rotWithShape="1">
          <a:blip r:embed="rId3">
            <a:extLst>
              <a:ext uri="{28A0092B-C50C-407E-A947-70E740481C1C}">
                <a14:useLocalDpi xmlns:a14="http://schemas.microsoft.com/office/drawing/2010/main" val="0"/>
              </a:ext>
            </a:extLst>
          </a:blip>
          <a:srcRect l="12956" t="7743" r="9366" b="11291"/>
          <a:stretch/>
        </p:blipFill>
        <p:spPr bwMode="auto">
          <a:xfrm>
            <a:off x="0" y="685800"/>
            <a:ext cx="9144000" cy="609599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2133600" y="-2704"/>
            <a:ext cx="7010399" cy="612304"/>
          </a:xfrm>
          <a:prstGeom prst="rect">
            <a:avLst/>
          </a:prstGeom>
        </p:spPr>
        <p:txBody>
          <a:bodyPr vert="horz" lIns="91440" tIns="45720" rIns="91440" bIns="45720" rtlCol="0" anchor="ctr">
            <a:normAutofit fontScale="85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err="1" smtClean="0">
                <a:ln>
                  <a:noFill/>
                </a:ln>
                <a:solidFill>
                  <a:schemeClr val="tx1"/>
                </a:solidFill>
                <a:effectLst/>
                <a:uLnTx/>
                <a:uFillTx/>
                <a:latin typeface="+mj-lt"/>
                <a:ea typeface="+mj-ea"/>
                <a:cs typeface="+mj-cs"/>
              </a:rPr>
              <a:t>Dyn</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 proc.</a:t>
            </a:r>
            <a:r>
              <a:rPr kumimoji="0" lang="en-US" sz="3600" b="1" i="0" u="none" strike="noStrike" kern="1200" cap="none" spc="0" normalizeH="0" noProof="0" dirty="0" smtClean="0">
                <a:ln>
                  <a:noFill/>
                </a:ln>
                <a:solidFill>
                  <a:schemeClr val="tx1"/>
                </a:solidFill>
                <a:effectLst/>
                <a:uLnTx/>
                <a:uFillTx/>
                <a:latin typeface="+mj-lt"/>
                <a:ea typeface="+mj-ea"/>
                <a:cs typeface="+mj-cs"/>
              </a:rPr>
              <a:t> </a:t>
            </a:r>
            <a:r>
              <a:rPr kumimoji="0" lang="en-US" sz="3600" b="1" i="0" u="none" strike="noStrike" kern="1200" cap="none" spc="0" normalizeH="0" baseline="0" noProof="0" dirty="0" smtClean="0">
                <a:ln>
                  <a:noFill/>
                </a:ln>
                <a:solidFill>
                  <a:schemeClr val="tx1"/>
                </a:solidFill>
                <a:effectLst/>
                <a:uLnTx/>
                <a:uFillTx/>
                <a:latin typeface="+mj-lt"/>
                <a:ea typeface="+mj-ea"/>
                <a:cs typeface="+mj-cs"/>
              </a:rPr>
              <a:t>from ENSO precursor to ENSO</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sp>
        <p:nvSpPr>
          <p:cNvPr id="6" name="文字方塊 5"/>
          <p:cNvSpPr txBox="1"/>
          <p:nvPr/>
        </p:nvSpPr>
        <p:spPr>
          <a:xfrm>
            <a:off x="3505200" y="3500735"/>
            <a:ext cx="2209800" cy="461665"/>
          </a:xfrm>
          <a:prstGeom prst="rect">
            <a:avLst/>
          </a:prstGeom>
          <a:noFill/>
          <a:ln>
            <a:solidFill>
              <a:schemeClr val="tx1"/>
            </a:solidFill>
          </a:ln>
        </p:spPr>
        <p:txBody>
          <a:bodyPr wrap="square" rtlCol="0">
            <a:spAutoFit/>
          </a:bodyPr>
          <a:lstStyle/>
          <a:p>
            <a:pPr algn="ctr"/>
            <a:r>
              <a:rPr lang="en-US" altLang="zh-TW" sz="2400" dirty="0" smtClean="0">
                <a:solidFill>
                  <a:srgbClr val="FF0000"/>
                </a:solidFill>
              </a:rPr>
              <a:t>CP ENSO</a:t>
            </a:r>
          </a:p>
        </p:txBody>
      </p:sp>
      <p:sp>
        <p:nvSpPr>
          <p:cNvPr id="7" name="文字方塊 6"/>
          <p:cNvSpPr txBox="1"/>
          <p:nvPr/>
        </p:nvSpPr>
        <p:spPr>
          <a:xfrm>
            <a:off x="3607024" y="685800"/>
            <a:ext cx="2717576" cy="584775"/>
          </a:xfrm>
          <a:prstGeom prst="rect">
            <a:avLst/>
          </a:prstGeom>
          <a:noFill/>
          <a:ln>
            <a:solidFill>
              <a:schemeClr val="tx1"/>
            </a:solidFill>
          </a:ln>
        </p:spPr>
        <p:txBody>
          <a:bodyPr wrap="square" rtlCol="0">
            <a:spAutoFit/>
          </a:bodyPr>
          <a:lstStyle/>
          <a:p>
            <a:pPr algn="ctr"/>
            <a:r>
              <a:rPr lang="en-US" altLang="zh-TW" sz="3200" b="1" dirty="0" smtClean="0">
                <a:solidFill>
                  <a:srgbClr val="FF0000"/>
                </a:solidFill>
              </a:rPr>
              <a:t>NPO/NPGO</a:t>
            </a:r>
            <a:endParaRPr lang="zh-TW" altLang="en-US" sz="3200" b="1" dirty="0">
              <a:solidFill>
                <a:srgbClr val="FF0000"/>
              </a:solidFill>
            </a:endParaRPr>
          </a:p>
        </p:txBody>
      </p:sp>
      <p:sp>
        <p:nvSpPr>
          <p:cNvPr id="8" name="文字方塊 7"/>
          <p:cNvSpPr txBox="1"/>
          <p:nvPr/>
        </p:nvSpPr>
        <p:spPr>
          <a:xfrm>
            <a:off x="6324600" y="3520216"/>
            <a:ext cx="1905000" cy="461665"/>
          </a:xfrm>
          <a:prstGeom prst="rect">
            <a:avLst/>
          </a:prstGeom>
          <a:noFill/>
          <a:ln>
            <a:solidFill>
              <a:schemeClr val="tx1"/>
            </a:solidFill>
          </a:ln>
        </p:spPr>
        <p:txBody>
          <a:bodyPr wrap="square" rtlCol="0">
            <a:spAutoFit/>
          </a:bodyPr>
          <a:lstStyle/>
          <a:p>
            <a:pPr algn="ctr"/>
            <a:r>
              <a:rPr lang="en-US" altLang="zh-TW" sz="2400" dirty="0" smtClean="0">
                <a:solidFill>
                  <a:srgbClr val="002060"/>
                </a:solidFill>
              </a:rPr>
              <a:t>EP ENSO</a:t>
            </a:r>
          </a:p>
        </p:txBody>
      </p:sp>
      <p:sp>
        <p:nvSpPr>
          <p:cNvPr id="9" name="文字方塊 8"/>
          <p:cNvSpPr txBox="1"/>
          <p:nvPr/>
        </p:nvSpPr>
        <p:spPr>
          <a:xfrm>
            <a:off x="1295400" y="1865293"/>
            <a:ext cx="2088232" cy="954107"/>
          </a:xfrm>
          <a:prstGeom prst="rect">
            <a:avLst/>
          </a:prstGeom>
          <a:noFill/>
          <a:ln>
            <a:solidFill>
              <a:schemeClr val="tx1"/>
            </a:solidFill>
          </a:ln>
        </p:spPr>
        <p:txBody>
          <a:bodyPr wrap="square" rtlCol="0">
            <a:spAutoFit/>
          </a:bodyPr>
          <a:lstStyle/>
          <a:p>
            <a:pPr algn="ctr"/>
            <a:r>
              <a:rPr lang="en-US" altLang="zh-TW" sz="2800" b="1" dirty="0" smtClean="0">
                <a:solidFill>
                  <a:srgbClr val="00B050"/>
                </a:solidFill>
              </a:rPr>
              <a:t>WNP </a:t>
            </a:r>
          </a:p>
          <a:p>
            <a:pPr algn="ctr"/>
            <a:r>
              <a:rPr lang="en-US" altLang="zh-TW" sz="2800" b="1" dirty="0" smtClean="0">
                <a:solidFill>
                  <a:srgbClr val="00B050"/>
                </a:solidFill>
              </a:rPr>
              <a:t>cold </a:t>
            </a:r>
            <a:r>
              <a:rPr lang="en-US" altLang="zh-TW" sz="2800" b="1" dirty="0" err="1" smtClean="0">
                <a:solidFill>
                  <a:srgbClr val="00B050"/>
                </a:solidFill>
              </a:rPr>
              <a:t>SSTa</a:t>
            </a:r>
            <a:endParaRPr lang="zh-TW" altLang="en-US" sz="2800" b="1" dirty="0">
              <a:solidFill>
                <a:srgbClr val="00B050"/>
              </a:solidFill>
            </a:endParaRPr>
          </a:p>
        </p:txBody>
      </p:sp>
      <p:cxnSp>
        <p:nvCxnSpPr>
          <p:cNvPr id="10" name="直線單箭頭接點 9"/>
          <p:cNvCxnSpPr>
            <a:endCxn id="7" idx="2"/>
          </p:cNvCxnSpPr>
          <p:nvPr/>
        </p:nvCxnSpPr>
        <p:spPr>
          <a:xfrm flipV="1">
            <a:off x="3383632" y="1270575"/>
            <a:ext cx="1582180" cy="1071771"/>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9" idx="2"/>
          </p:cNvCxnSpPr>
          <p:nvPr/>
        </p:nvCxnSpPr>
        <p:spPr>
          <a:xfrm flipH="1">
            <a:off x="2080524" y="2819400"/>
            <a:ext cx="258992" cy="64609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69695" y="3352800"/>
            <a:ext cx="2683105" cy="923330"/>
          </a:xfrm>
          <a:prstGeom prst="rect">
            <a:avLst/>
          </a:prstGeom>
          <a:noFill/>
          <a:ln>
            <a:solidFill>
              <a:schemeClr val="tx1"/>
            </a:solidFill>
          </a:ln>
        </p:spPr>
        <p:txBody>
          <a:bodyPr wrap="square" rtlCol="0">
            <a:spAutoFit/>
          </a:bodyPr>
          <a:lstStyle/>
          <a:p>
            <a:pPr algn="ctr"/>
            <a:r>
              <a:rPr lang="en-US" altLang="zh-TW" b="1" dirty="0" smtClean="0">
                <a:solidFill>
                  <a:srgbClr val="BB0105"/>
                </a:solidFill>
              </a:rPr>
              <a:t>Perturb. (heat source) in the Indo-Pac.</a:t>
            </a:r>
            <a:r>
              <a:rPr lang="en-US" altLang="zh-TW" b="1" dirty="0">
                <a:solidFill>
                  <a:srgbClr val="BB0105"/>
                </a:solidFill>
              </a:rPr>
              <a:t> </a:t>
            </a:r>
            <a:r>
              <a:rPr lang="en-US" altLang="zh-TW" b="1" dirty="0" smtClean="0">
                <a:solidFill>
                  <a:srgbClr val="BB0105"/>
                </a:solidFill>
              </a:rPr>
              <a:t>(e.g., SCS)</a:t>
            </a:r>
            <a:endParaRPr lang="zh-TW" altLang="en-US" b="1" dirty="0">
              <a:solidFill>
                <a:srgbClr val="BB0105"/>
              </a:solidFill>
            </a:endParaRPr>
          </a:p>
        </p:txBody>
      </p:sp>
      <p:cxnSp>
        <p:nvCxnSpPr>
          <p:cNvPr id="14" name="直線單箭頭接點 13"/>
          <p:cNvCxnSpPr/>
          <p:nvPr/>
        </p:nvCxnSpPr>
        <p:spPr>
          <a:xfrm flipV="1">
            <a:off x="3124200" y="3733800"/>
            <a:ext cx="4114800" cy="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4292824" y="4267200"/>
            <a:ext cx="4774976" cy="923330"/>
          </a:xfrm>
          <a:prstGeom prst="rect">
            <a:avLst/>
          </a:prstGeom>
        </p:spPr>
        <p:txBody>
          <a:bodyPr wrap="square">
            <a:spAutoFit/>
          </a:bodyPr>
          <a:lstStyle/>
          <a:p>
            <a:r>
              <a:rPr lang="en-US" altLang="zh-TW" b="1" dirty="0" smtClean="0">
                <a:solidFill>
                  <a:srgbClr val="002060"/>
                </a:solidFill>
              </a:rPr>
              <a:t>Indian Ocean </a:t>
            </a:r>
            <a:r>
              <a:rPr lang="en-US" altLang="zh-TW" b="1" dirty="0" err="1" smtClean="0">
                <a:solidFill>
                  <a:srgbClr val="002060"/>
                </a:solidFill>
              </a:rPr>
              <a:t>Equat</a:t>
            </a:r>
            <a:r>
              <a:rPr lang="en-US" altLang="zh-TW" b="1" dirty="0" smtClean="0">
                <a:solidFill>
                  <a:srgbClr val="002060"/>
                </a:solidFill>
              </a:rPr>
              <a:t>. Kelvin waves </a:t>
            </a:r>
          </a:p>
          <a:p>
            <a:r>
              <a:rPr lang="en-US" altLang="zh-TW" b="1" dirty="0" smtClean="0">
                <a:solidFill>
                  <a:srgbClr val="002060"/>
                </a:solidFill>
                <a:sym typeface="Wingdings" pitchFamily="2" charset="2"/>
              </a:rPr>
              <a:t> </a:t>
            </a:r>
            <a:r>
              <a:rPr lang="en-US" altLang="zh-TW" b="1" dirty="0" smtClean="0">
                <a:solidFill>
                  <a:srgbClr val="002060"/>
                </a:solidFill>
              </a:rPr>
              <a:t>western </a:t>
            </a:r>
            <a:r>
              <a:rPr lang="en-US" altLang="zh-TW" b="1" dirty="0" err="1" smtClean="0">
                <a:solidFill>
                  <a:srgbClr val="002060"/>
                </a:solidFill>
              </a:rPr>
              <a:t>equat</a:t>
            </a:r>
            <a:r>
              <a:rPr lang="en-US" altLang="zh-TW" b="1" dirty="0" smtClean="0">
                <a:solidFill>
                  <a:srgbClr val="002060"/>
                </a:solidFill>
              </a:rPr>
              <a:t>. Pacific.</a:t>
            </a:r>
          </a:p>
          <a:p>
            <a:r>
              <a:rPr lang="en-US" altLang="zh-TW" b="1" dirty="0" smtClean="0">
                <a:solidFill>
                  <a:srgbClr val="002060"/>
                </a:solidFill>
              </a:rPr>
              <a:t>[e.g., Yuan et al, 2011; Jin, 1997] </a:t>
            </a:r>
            <a:endParaRPr lang="zh-TW" altLang="en-US" b="1" dirty="0">
              <a:solidFill>
                <a:srgbClr val="002060"/>
              </a:solidFill>
            </a:endParaRPr>
          </a:p>
        </p:txBody>
      </p:sp>
      <p:sp>
        <p:nvSpPr>
          <p:cNvPr id="16" name="矩形 15"/>
          <p:cNvSpPr/>
          <p:nvPr/>
        </p:nvSpPr>
        <p:spPr>
          <a:xfrm>
            <a:off x="0" y="599182"/>
            <a:ext cx="2915816" cy="1077218"/>
          </a:xfrm>
          <a:prstGeom prst="rect">
            <a:avLst/>
          </a:prstGeom>
        </p:spPr>
        <p:txBody>
          <a:bodyPr wrap="square">
            <a:spAutoFit/>
          </a:bodyPr>
          <a:lstStyle/>
          <a:p>
            <a:r>
              <a:rPr lang="en-US" altLang="zh-TW" sz="1600" b="1" dirty="0" smtClean="0">
                <a:solidFill>
                  <a:srgbClr val="002060"/>
                </a:solidFill>
              </a:rPr>
              <a:t>Equatorial winds may</a:t>
            </a:r>
          </a:p>
          <a:p>
            <a:r>
              <a:rPr lang="en-US" altLang="zh-TW" sz="1600" b="1" dirty="0" smtClean="0">
                <a:solidFill>
                  <a:srgbClr val="002060"/>
                </a:solidFill>
              </a:rPr>
              <a:t>affect the western eq. Pacific Kelvin wave.</a:t>
            </a:r>
          </a:p>
          <a:p>
            <a:r>
              <a:rPr lang="en-US" altLang="zh-TW" sz="1600" b="1" dirty="0" smtClean="0">
                <a:solidFill>
                  <a:srgbClr val="002060"/>
                </a:solidFill>
              </a:rPr>
              <a:t>[Wang et al., 2012]</a:t>
            </a:r>
            <a:endParaRPr lang="zh-TW" altLang="en-US" sz="1600" b="1" dirty="0">
              <a:solidFill>
                <a:srgbClr val="002060"/>
              </a:solidFill>
            </a:endParaRPr>
          </a:p>
        </p:txBody>
      </p:sp>
      <p:sp>
        <p:nvSpPr>
          <p:cNvPr id="17" name="文字方塊 16"/>
          <p:cNvSpPr txBox="1"/>
          <p:nvPr/>
        </p:nvSpPr>
        <p:spPr>
          <a:xfrm>
            <a:off x="3860304" y="1895192"/>
            <a:ext cx="576064" cy="461665"/>
          </a:xfrm>
          <a:prstGeom prst="rect">
            <a:avLst/>
          </a:prstGeom>
          <a:noFill/>
        </p:spPr>
        <p:txBody>
          <a:bodyPr wrap="square" rtlCol="0">
            <a:spAutoFit/>
          </a:bodyPr>
          <a:lstStyle/>
          <a:p>
            <a:pPr algn="ctr"/>
            <a:r>
              <a:rPr lang="en-US" altLang="zh-TW" sz="2400" b="1" dirty="0" smtClean="0">
                <a:solidFill>
                  <a:srgbClr val="E86AD0"/>
                </a:solidFill>
              </a:rPr>
              <a:t>??</a:t>
            </a:r>
            <a:endParaRPr lang="zh-TW" altLang="en-US" sz="2400" b="1" dirty="0">
              <a:solidFill>
                <a:srgbClr val="E86AD0"/>
              </a:solidFill>
            </a:endParaRPr>
          </a:p>
        </p:txBody>
      </p:sp>
      <p:sp>
        <p:nvSpPr>
          <p:cNvPr id="18" name="文字方塊 17"/>
          <p:cNvSpPr txBox="1"/>
          <p:nvPr/>
        </p:nvSpPr>
        <p:spPr>
          <a:xfrm>
            <a:off x="5486400" y="2209800"/>
            <a:ext cx="2819400" cy="338554"/>
          </a:xfrm>
          <a:prstGeom prst="rect">
            <a:avLst/>
          </a:prstGeom>
          <a:noFill/>
        </p:spPr>
        <p:txBody>
          <a:bodyPr wrap="square" rtlCol="0">
            <a:spAutoFit/>
          </a:bodyPr>
          <a:lstStyle/>
          <a:p>
            <a:r>
              <a:rPr lang="en-US" altLang="zh-TW" sz="1600" b="1" dirty="0" smtClean="0">
                <a:solidFill>
                  <a:schemeClr val="accent1">
                    <a:lumMod val="50000"/>
                  </a:schemeClr>
                </a:solidFill>
              </a:rPr>
              <a:t>SFM</a:t>
            </a:r>
            <a:r>
              <a:rPr lang="en-US" altLang="zh-TW" sz="1600" b="1" dirty="0">
                <a:solidFill>
                  <a:schemeClr val="accent1">
                    <a:lumMod val="50000"/>
                  </a:schemeClr>
                </a:solidFill>
              </a:rPr>
              <a:t> </a:t>
            </a:r>
            <a:r>
              <a:rPr lang="en-US" altLang="zh-TW" sz="1600" b="1" dirty="0" smtClean="0">
                <a:solidFill>
                  <a:schemeClr val="accent1">
                    <a:lumMod val="50000"/>
                  </a:schemeClr>
                </a:solidFill>
              </a:rPr>
              <a:t>[</a:t>
            </a:r>
            <a:r>
              <a:rPr lang="en-US" altLang="zh-TW" sz="1600" b="1" dirty="0" err="1" smtClean="0">
                <a:solidFill>
                  <a:schemeClr val="accent1">
                    <a:lumMod val="50000"/>
                  </a:schemeClr>
                </a:solidFill>
              </a:rPr>
              <a:t>Vimont</a:t>
            </a:r>
            <a:r>
              <a:rPr lang="en-US" altLang="zh-TW" sz="1600" b="1" dirty="0" smtClean="0">
                <a:solidFill>
                  <a:schemeClr val="accent1">
                    <a:lumMod val="50000"/>
                  </a:schemeClr>
                </a:solidFill>
              </a:rPr>
              <a:t> et al., 2003]</a:t>
            </a:r>
            <a:endParaRPr lang="zh-TW" altLang="en-US" sz="1600" b="1" dirty="0">
              <a:solidFill>
                <a:schemeClr val="accent1">
                  <a:lumMod val="50000"/>
                </a:schemeClr>
              </a:solidFill>
            </a:endParaRPr>
          </a:p>
        </p:txBody>
      </p:sp>
      <p:sp>
        <p:nvSpPr>
          <p:cNvPr id="19" name="文字方塊 18"/>
          <p:cNvSpPr txBox="1"/>
          <p:nvPr/>
        </p:nvSpPr>
        <p:spPr>
          <a:xfrm>
            <a:off x="0" y="3767630"/>
            <a:ext cx="537327" cy="369332"/>
          </a:xfrm>
          <a:prstGeom prst="rect">
            <a:avLst/>
          </a:prstGeom>
          <a:noFill/>
        </p:spPr>
        <p:txBody>
          <a:bodyPr wrap="none" rtlCol="0">
            <a:spAutoFit/>
          </a:bodyPr>
          <a:lstStyle/>
          <a:p>
            <a:pPr algn="r"/>
            <a:r>
              <a:rPr lang="en-US" altLang="zh-TW" dirty="0" smtClean="0"/>
              <a:t>IOD</a:t>
            </a:r>
            <a:endParaRPr lang="zh-TW" altLang="en-US" dirty="0"/>
          </a:p>
        </p:txBody>
      </p:sp>
      <p:cxnSp>
        <p:nvCxnSpPr>
          <p:cNvPr id="20" name="直線單箭頭接點 19"/>
          <p:cNvCxnSpPr>
            <a:stCxn id="13" idx="0"/>
            <a:endCxn id="9" idx="2"/>
          </p:cNvCxnSpPr>
          <p:nvPr/>
        </p:nvCxnSpPr>
        <p:spPr>
          <a:xfrm flipV="1">
            <a:off x="2011248" y="2819400"/>
            <a:ext cx="328268" cy="5334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4800600" y="4038600"/>
            <a:ext cx="2819400" cy="400110"/>
          </a:xfrm>
          <a:prstGeom prst="rect">
            <a:avLst/>
          </a:prstGeom>
        </p:spPr>
        <p:txBody>
          <a:bodyPr wrap="square">
            <a:spAutoFit/>
          </a:bodyPr>
          <a:lstStyle/>
          <a:p>
            <a:pPr algn="ctr"/>
            <a:r>
              <a:rPr lang="en-US" altLang="zh-TW" sz="2000" b="1" dirty="0" smtClean="0">
                <a:solidFill>
                  <a:srgbClr val="0070C0"/>
                </a:solidFill>
              </a:rPr>
              <a:t>Ocean Dynamics</a:t>
            </a:r>
            <a:endParaRPr lang="zh-TW" altLang="en-US" sz="2000" b="1" dirty="0">
              <a:solidFill>
                <a:srgbClr val="0070C0"/>
              </a:solidFill>
            </a:endParaRPr>
          </a:p>
        </p:txBody>
      </p:sp>
      <p:sp>
        <p:nvSpPr>
          <p:cNvPr id="22" name="文字方塊 21"/>
          <p:cNvSpPr txBox="1"/>
          <p:nvPr/>
        </p:nvSpPr>
        <p:spPr>
          <a:xfrm>
            <a:off x="4529434" y="1487269"/>
            <a:ext cx="3547766" cy="584775"/>
          </a:xfrm>
          <a:prstGeom prst="rect">
            <a:avLst/>
          </a:prstGeom>
          <a:noFill/>
        </p:spPr>
        <p:txBody>
          <a:bodyPr wrap="none" rtlCol="0">
            <a:spAutoFit/>
          </a:bodyPr>
          <a:lstStyle/>
          <a:p>
            <a:r>
              <a:rPr lang="en-US" altLang="zh-TW" sz="1600" b="1" dirty="0" smtClean="0">
                <a:solidFill>
                  <a:srgbClr val="FF0000"/>
                </a:solidFill>
              </a:rPr>
              <a:t>Tropical-</a:t>
            </a:r>
            <a:r>
              <a:rPr lang="en-US" altLang="zh-TW" sz="1600" b="1" dirty="0" err="1" smtClean="0">
                <a:solidFill>
                  <a:srgbClr val="FF0000"/>
                </a:solidFill>
              </a:rPr>
              <a:t>extratropical</a:t>
            </a:r>
            <a:r>
              <a:rPr lang="en-US" altLang="zh-TW" sz="1600" b="1" dirty="0" smtClean="0">
                <a:solidFill>
                  <a:srgbClr val="FF0000"/>
                </a:solidFill>
              </a:rPr>
              <a:t> Interact.</a:t>
            </a:r>
            <a:br>
              <a:rPr lang="en-US" altLang="zh-TW" sz="1600" b="1" dirty="0" smtClean="0">
                <a:solidFill>
                  <a:srgbClr val="FF0000"/>
                </a:solidFill>
              </a:rPr>
            </a:br>
            <a:r>
              <a:rPr lang="en-US" altLang="zh-TW" sz="1600" b="1" dirty="0" smtClean="0">
                <a:solidFill>
                  <a:srgbClr val="FF0000"/>
                </a:solidFill>
              </a:rPr>
              <a:t> (ATM-OCN)</a:t>
            </a:r>
            <a:endParaRPr lang="zh-TW" altLang="en-US" sz="1600" b="1" dirty="0">
              <a:solidFill>
                <a:srgbClr val="FF0000"/>
              </a:solidFill>
            </a:endParaRPr>
          </a:p>
        </p:txBody>
      </p:sp>
      <p:cxnSp>
        <p:nvCxnSpPr>
          <p:cNvPr id="23" name="直線單箭頭接點 22"/>
          <p:cNvCxnSpPr>
            <a:stCxn id="19" idx="3"/>
            <a:endCxn id="13" idx="1"/>
          </p:cNvCxnSpPr>
          <p:nvPr/>
        </p:nvCxnSpPr>
        <p:spPr>
          <a:xfrm flipV="1">
            <a:off x="537327" y="3814465"/>
            <a:ext cx="132368" cy="13783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41" name="弧形 40"/>
          <p:cNvSpPr/>
          <p:nvPr/>
        </p:nvSpPr>
        <p:spPr>
          <a:xfrm>
            <a:off x="2971800" y="978186"/>
            <a:ext cx="2985864" cy="2542029"/>
          </a:xfrm>
          <a:prstGeom prst="arc">
            <a:avLst>
              <a:gd name="adj1" fmla="val 18912662"/>
              <a:gd name="adj2" fmla="val 4232414"/>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 name="弧形 1"/>
          <p:cNvSpPr/>
          <p:nvPr/>
        </p:nvSpPr>
        <p:spPr>
          <a:xfrm>
            <a:off x="1981200" y="2362200"/>
            <a:ext cx="5661484" cy="3395246"/>
          </a:xfrm>
          <a:prstGeom prst="arc">
            <a:avLst>
              <a:gd name="adj1" fmla="val 21479491"/>
              <a:gd name="adj2" fmla="val 10420377"/>
            </a:avLst>
          </a:prstGeom>
          <a:ln w="38100">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3" name="向右箭號 2"/>
          <p:cNvSpPr/>
          <p:nvPr/>
        </p:nvSpPr>
        <p:spPr>
          <a:xfrm>
            <a:off x="2899210" y="6144768"/>
            <a:ext cx="2787228"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文字方塊 3"/>
          <p:cNvSpPr txBox="1"/>
          <p:nvPr/>
        </p:nvSpPr>
        <p:spPr>
          <a:xfrm>
            <a:off x="5638800" y="6107668"/>
            <a:ext cx="1308371" cy="369332"/>
          </a:xfrm>
          <a:prstGeom prst="rect">
            <a:avLst/>
          </a:prstGeom>
          <a:noFill/>
        </p:spPr>
        <p:txBody>
          <a:bodyPr wrap="none" rtlCol="0">
            <a:spAutoFit/>
          </a:bodyPr>
          <a:lstStyle/>
          <a:p>
            <a:r>
              <a:rPr lang="en-US" altLang="zh-TW" dirty="0" smtClean="0">
                <a:solidFill>
                  <a:srgbClr val="CC3300"/>
                </a:solidFill>
              </a:rPr>
              <a:t>ACW/ACC</a:t>
            </a:r>
            <a:endParaRPr lang="zh-TW" altLang="en-US" dirty="0">
              <a:solidFill>
                <a:srgbClr val="CC3300"/>
              </a:solidFill>
            </a:endParaRPr>
          </a:p>
        </p:txBody>
      </p:sp>
    </p:spTree>
    <p:extLst>
      <p:ext uri="{BB962C8B-B14F-4D97-AF65-F5344CB8AC3E}">
        <p14:creationId xmlns:p14="http://schemas.microsoft.com/office/powerpoint/2010/main" val="319271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3" grpId="0" animBg="1"/>
      <p:bldP spid="15" grpId="0"/>
      <p:bldP spid="16" grpId="0"/>
      <p:bldP spid="17" grpId="0"/>
      <p:bldP spid="18" grpId="0"/>
      <p:bldP spid="21" grpId="0"/>
      <p:bldP spid="41" grpId="0" animBg="1"/>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6374480" y="1917680"/>
            <a:ext cx="2828687" cy="3416320"/>
          </a:xfrm>
          <a:prstGeom prst="rect">
            <a:avLst/>
          </a:prstGeom>
        </p:spPr>
        <p:txBody>
          <a:bodyPr wrap="square">
            <a:spAutoFit/>
          </a:bodyPr>
          <a:lstStyle/>
          <a:p>
            <a:endParaRPr lang="en-US" altLang="zh-TW" sz="2400" dirty="0" smtClean="0">
              <a:latin typeface="Times New Roman" panose="02020603050405020304" pitchFamily="18" charset="0"/>
              <a:ea typeface="新細明體" panose="02020500000000000000" pitchFamily="18" charset="-120"/>
            </a:endParaRPr>
          </a:p>
          <a:p>
            <a:r>
              <a:rPr lang="en-US" altLang="zh-TW" sz="2400" dirty="0" smtClean="0">
                <a:latin typeface="Times New Roman" panose="02020603050405020304" pitchFamily="18" charset="0"/>
                <a:ea typeface="新細明體" panose="02020500000000000000" pitchFamily="18" charset="-120"/>
              </a:rPr>
              <a:t>The </a:t>
            </a:r>
            <a:r>
              <a:rPr lang="en-US" altLang="zh-TW" sz="2400" dirty="0">
                <a:latin typeface="Times New Roman" panose="02020603050405020304" pitchFamily="18" charset="0"/>
                <a:ea typeface="新細明體" panose="02020500000000000000" pitchFamily="18" charset="-120"/>
              </a:rPr>
              <a:t>variation of the STCs has </a:t>
            </a:r>
            <a:r>
              <a:rPr lang="en-US" altLang="zh-TW" sz="2400" dirty="0" smtClean="0">
                <a:latin typeface="Times New Roman" panose="02020603050405020304" pitchFamily="18" charset="0"/>
                <a:ea typeface="新細明體" panose="02020500000000000000" pitchFamily="18" charset="-120"/>
              </a:rPr>
              <a:t> </a:t>
            </a:r>
            <a:r>
              <a:rPr lang="en-US" altLang="zh-TW" sz="2400" dirty="0">
                <a:latin typeface="Times New Roman" panose="02020603050405020304" pitchFamily="18" charset="0"/>
                <a:ea typeface="新細明體" panose="02020500000000000000" pitchFamily="18" charset="-120"/>
              </a:rPr>
              <a:t>been proposed as a possible pathway to drive the </a:t>
            </a:r>
            <a:r>
              <a:rPr lang="en-US" altLang="zh-TW" sz="2400" dirty="0" smtClean="0">
                <a:latin typeface="Times New Roman" panose="02020603050405020304" pitchFamily="18" charset="0"/>
                <a:ea typeface="新細明體" panose="02020500000000000000" pitchFamily="18" charset="-120"/>
              </a:rPr>
              <a:t>climate variability in </a:t>
            </a:r>
            <a:r>
              <a:rPr lang="en-US" altLang="zh-TW" sz="2400" dirty="0">
                <a:latin typeface="Times New Roman" panose="02020603050405020304" pitchFamily="18" charset="0"/>
                <a:ea typeface="新細明體" panose="02020500000000000000" pitchFamily="18" charset="-120"/>
              </a:rPr>
              <a:t>the tropics. </a:t>
            </a:r>
            <a:endParaRPr lang="en-US" altLang="zh-TW" sz="2400" dirty="0" smtClean="0">
              <a:latin typeface="Times New Roman" panose="02020603050405020304" pitchFamily="18" charset="0"/>
              <a:ea typeface="新細明體" panose="02020500000000000000" pitchFamily="18" charset="-120"/>
            </a:endParaRPr>
          </a:p>
          <a:p>
            <a:endParaRPr lang="en-US" altLang="zh-TW" sz="2400" dirty="0" smtClean="0">
              <a:latin typeface="Times New Roman" panose="02020603050405020304" pitchFamily="18" charset="0"/>
              <a:ea typeface="新細明體" panose="02020500000000000000" pitchFamily="18" charset="-120"/>
            </a:endParaRPr>
          </a:p>
        </p:txBody>
      </p:sp>
      <p:grpSp>
        <p:nvGrpSpPr>
          <p:cNvPr id="43" name="群組 42"/>
          <p:cNvGrpSpPr/>
          <p:nvPr/>
        </p:nvGrpSpPr>
        <p:grpSpPr>
          <a:xfrm>
            <a:off x="2909984" y="4837418"/>
            <a:ext cx="5776816" cy="2020582"/>
            <a:chOff x="5306876" y="4871539"/>
            <a:chExt cx="5776816" cy="2020582"/>
          </a:xfrm>
        </p:grpSpPr>
        <p:pic>
          <p:nvPicPr>
            <p:cNvPr id="44" name="圖片 43"/>
            <p:cNvPicPr>
              <a:picLocks noChangeAspect="1"/>
            </p:cNvPicPr>
            <p:nvPr/>
          </p:nvPicPr>
          <p:blipFill>
            <a:blip r:embed="rId3"/>
            <a:stretch>
              <a:fillRect/>
            </a:stretch>
          </p:blipFill>
          <p:spPr>
            <a:xfrm>
              <a:off x="5306876" y="4871539"/>
              <a:ext cx="4090987" cy="2020582"/>
            </a:xfrm>
            <a:prstGeom prst="rect">
              <a:avLst/>
            </a:prstGeom>
          </p:spPr>
        </p:pic>
        <p:sp>
          <p:nvSpPr>
            <p:cNvPr id="45" name="矩形 44"/>
            <p:cNvSpPr/>
            <p:nvPr/>
          </p:nvSpPr>
          <p:spPr>
            <a:xfrm>
              <a:off x="6511692" y="4957550"/>
              <a:ext cx="4572000" cy="400110"/>
            </a:xfrm>
            <a:prstGeom prst="rect">
              <a:avLst/>
            </a:prstGeom>
          </p:spPr>
          <p:txBody>
            <a:bodyPr>
              <a:spAutoFit/>
            </a:bodyPr>
            <a:lstStyle/>
            <a:p>
              <a:r>
                <a:rPr lang="en-US" altLang="zh-TW" sz="2000" dirty="0" err="1" smtClean="0">
                  <a:latin typeface="Times New Roman" panose="02020603050405020304" pitchFamily="18" charset="0"/>
                  <a:ea typeface="新細明體" panose="02020500000000000000" pitchFamily="18" charset="-120"/>
                </a:rPr>
                <a:t>Capotondi</a:t>
              </a:r>
              <a:r>
                <a:rPr lang="en-US" altLang="zh-TW" sz="2000" dirty="0" smtClean="0">
                  <a:latin typeface="Times New Roman" panose="02020603050405020304" pitchFamily="18" charset="0"/>
                  <a:ea typeface="新細明體" panose="02020500000000000000" pitchFamily="18" charset="-120"/>
                </a:rPr>
                <a:t> </a:t>
              </a:r>
              <a:r>
                <a:rPr lang="en-US" altLang="zh-TW" sz="2000" dirty="0">
                  <a:latin typeface="Times New Roman" panose="02020603050405020304" pitchFamily="18" charset="0"/>
                  <a:ea typeface="新細明體" panose="02020500000000000000" pitchFamily="18" charset="-120"/>
                </a:rPr>
                <a:t>et al. (2005</a:t>
              </a:r>
              <a:r>
                <a:rPr lang="en-US" altLang="zh-TW" sz="2000" dirty="0" smtClean="0">
                  <a:latin typeface="Times New Roman" panose="02020603050405020304" pitchFamily="18" charset="0"/>
                  <a:ea typeface="新細明體" panose="02020500000000000000" pitchFamily="18" charset="-120"/>
                </a:rPr>
                <a:t>)</a:t>
              </a:r>
            </a:p>
          </p:txBody>
        </p:sp>
      </p:grpSp>
      <p:grpSp>
        <p:nvGrpSpPr>
          <p:cNvPr id="46" name="群組 45"/>
          <p:cNvGrpSpPr/>
          <p:nvPr/>
        </p:nvGrpSpPr>
        <p:grpSpPr>
          <a:xfrm>
            <a:off x="0" y="0"/>
            <a:ext cx="3819738" cy="2253530"/>
            <a:chOff x="75895" y="721471"/>
            <a:chExt cx="3819738" cy="2512321"/>
          </a:xfrm>
        </p:grpSpPr>
        <p:pic>
          <p:nvPicPr>
            <p:cNvPr id="47" name="圖片 46"/>
            <p:cNvPicPr>
              <a:picLocks noChangeAspect="1"/>
            </p:cNvPicPr>
            <p:nvPr/>
          </p:nvPicPr>
          <p:blipFill>
            <a:blip r:embed="rId4" cstate="print"/>
            <a:stretch>
              <a:fillRect/>
            </a:stretch>
          </p:blipFill>
          <p:spPr>
            <a:xfrm>
              <a:off x="75895" y="1026316"/>
              <a:ext cx="3819738" cy="2207476"/>
            </a:xfrm>
            <a:prstGeom prst="rect">
              <a:avLst/>
            </a:prstGeom>
          </p:spPr>
        </p:pic>
        <p:sp>
          <p:nvSpPr>
            <p:cNvPr id="48" name="矩形 47"/>
            <p:cNvSpPr/>
            <p:nvPr/>
          </p:nvSpPr>
          <p:spPr>
            <a:xfrm>
              <a:off x="75895" y="721471"/>
              <a:ext cx="2531462" cy="369332"/>
            </a:xfrm>
            <a:prstGeom prst="rect">
              <a:avLst/>
            </a:prstGeom>
          </p:spPr>
          <p:txBody>
            <a:bodyPr wrap="none">
              <a:spAutoFit/>
            </a:bodyPr>
            <a:lstStyle/>
            <a:p>
              <a:r>
                <a:rPr lang="en-US" altLang="zh-TW" dirty="0" err="1">
                  <a:latin typeface="Times New Roman" panose="02020603050405020304" pitchFamily="18" charset="0"/>
                  <a:ea typeface="新細明體" panose="02020500000000000000" pitchFamily="18" charset="-120"/>
                </a:rPr>
                <a:t>Gu</a:t>
              </a:r>
              <a:r>
                <a:rPr lang="en-US" altLang="zh-TW" dirty="0">
                  <a:latin typeface="Times New Roman" panose="02020603050405020304" pitchFamily="18" charset="0"/>
                  <a:ea typeface="新細明體" panose="02020500000000000000" pitchFamily="18" charset="-120"/>
                </a:rPr>
                <a:t> and Philander (1997) </a:t>
              </a:r>
            </a:p>
          </p:txBody>
        </p:sp>
      </p:grpSp>
      <p:grpSp>
        <p:nvGrpSpPr>
          <p:cNvPr id="49" name="群組 48"/>
          <p:cNvGrpSpPr/>
          <p:nvPr/>
        </p:nvGrpSpPr>
        <p:grpSpPr>
          <a:xfrm>
            <a:off x="169061" y="2748389"/>
            <a:ext cx="2526322" cy="3934702"/>
            <a:chOff x="9727" y="2758811"/>
            <a:chExt cx="2526322" cy="3934702"/>
          </a:xfrm>
        </p:grpSpPr>
        <p:pic>
          <p:nvPicPr>
            <p:cNvPr id="5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27" y="3046922"/>
              <a:ext cx="2526322" cy="3646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矩形 50"/>
            <p:cNvSpPr/>
            <p:nvPr/>
          </p:nvSpPr>
          <p:spPr>
            <a:xfrm>
              <a:off x="159576" y="2758811"/>
              <a:ext cx="2287806" cy="369332"/>
            </a:xfrm>
            <a:prstGeom prst="rect">
              <a:avLst/>
            </a:prstGeom>
          </p:spPr>
          <p:txBody>
            <a:bodyPr wrap="none">
              <a:spAutoFit/>
            </a:bodyPr>
            <a:lstStyle/>
            <a:p>
              <a:r>
                <a:rPr lang="en-US" altLang="zh-TW" dirty="0">
                  <a:latin typeface="Times New Roman" panose="02020603050405020304" pitchFamily="18" charset="0"/>
                  <a:ea typeface="新細明體" panose="02020500000000000000" pitchFamily="18" charset="-120"/>
                </a:rPr>
                <a:t>Schneider et al. (1999)</a:t>
              </a:r>
            </a:p>
          </p:txBody>
        </p:sp>
      </p:grpSp>
      <p:pic>
        <p:nvPicPr>
          <p:cNvPr id="52"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5011" y="51845"/>
            <a:ext cx="4029389" cy="2310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3" name="群組 52"/>
          <p:cNvGrpSpPr/>
          <p:nvPr/>
        </p:nvGrpSpPr>
        <p:grpSpPr>
          <a:xfrm>
            <a:off x="3352800" y="2286000"/>
            <a:ext cx="2941831" cy="2590801"/>
            <a:chOff x="2807552" y="3562256"/>
            <a:chExt cx="3683895" cy="2949280"/>
          </a:xfrm>
        </p:grpSpPr>
        <p:pic>
          <p:nvPicPr>
            <p:cNvPr id="5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07552" y="3984008"/>
              <a:ext cx="3540694" cy="2527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5" name="矩形 54"/>
            <p:cNvSpPr/>
            <p:nvPr/>
          </p:nvSpPr>
          <p:spPr>
            <a:xfrm>
              <a:off x="2807552" y="3562256"/>
              <a:ext cx="3683895" cy="420435"/>
            </a:xfrm>
            <a:prstGeom prst="rect">
              <a:avLst/>
            </a:prstGeom>
          </p:spPr>
          <p:txBody>
            <a:bodyPr wrap="none">
              <a:spAutoFit/>
            </a:bodyPr>
            <a:lstStyle/>
            <a:p>
              <a:r>
                <a:rPr lang="en-US" altLang="zh-TW" dirty="0" err="1">
                  <a:latin typeface="Times New Roman" panose="02020603050405020304" pitchFamily="18" charset="0"/>
                  <a:ea typeface="新細明體" panose="02020500000000000000" pitchFamily="18" charset="-120"/>
                </a:rPr>
                <a:t>McPhaden</a:t>
              </a:r>
              <a:r>
                <a:rPr lang="en-US" altLang="zh-TW" dirty="0">
                  <a:latin typeface="Times New Roman" panose="02020603050405020304" pitchFamily="18" charset="0"/>
                  <a:ea typeface="新細明體" panose="02020500000000000000" pitchFamily="18" charset="-120"/>
                </a:rPr>
                <a:t> and Zhang (2002) </a:t>
              </a:r>
            </a:p>
          </p:txBody>
        </p:sp>
      </p:grpSp>
      <p:sp>
        <p:nvSpPr>
          <p:cNvPr id="56" name="矩形 55"/>
          <p:cNvSpPr/>
          <p:nvPr/>
        </p:nvSpPr>
        <p:spPr>
          <a:xfrm>
            <a:off x="4812362" y="0"/>
            <a:ext cx="2198038" cy="369332"/>
          </a:xfrm>
          <a:prstGeom prst="rect">
            <a:avLst/>
          </a:prstGeom>
        </p:spPr>
        <p:txBody>
          <a:bodyPr wrap="none">
            <a:spAutoFit/>
          </a:bodyPr>
          <a:lstStyle/>
          <a:p>
            <a:r>
              <a:rPr lang="en-US" altLang="zh-TW" dirty="0" err="1">
                <a:latin typeface="Times New Roman" panose="02020603050405020304" pitchFamily="18" charset="0"/>
                <a:ea typeface="新細明體" panose="02020500000000000000" pitchFamily="18" charset="-120"/>
              </a:rPr>
              <a:t>Kleeman</a:t>
            </a:r>
            <a:r>
              <a:rPr lang="en-US" altLang="zh-TW" dirty="0">
                <a:latin typeface="Times New Roman" panose="02020603050405020304" pitchFamily="18" charset="0"/>
                <a:ea typeface="新細明體" panose="02020500000000000000" pitchFamily="18" charset="-120"/>
              </a:rPr>
              <a:t> et al (1999) </a:t>
            </a:r>
          </a:p>
        </p:txBody>
      </p:sp>
    </p:spTree>
    <p:extLst>
      <p:ext uri="{BB962C8B-B14F-4D97-AF65-F5344CB8AC3E}">
        <p14:creationId xmlns:p14="http://schemas.microsoft.com/office/powerpoint/2010/main" val="380239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hematic of the trends in temperature and&#10;        ocean-atmosphere circulation in the Pacific over the past two&#10;        deca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36" y="2977717"/>
            <a:ext cx="4540024" cy="3510951"/>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p:cNvSpPr txBox="1"/>
          <p:nvPr/>
        </p:nvSpPr>
        <p:spPr>
          <a:xfrm>
            <a:off x="6857844" y="6488668"/>
            <a:ext cx="2115066" cy="369332"/>
          </a:xfrm>
          <a:prstGeom prst="rect">
            <a:avLst/>
          </a:prstGeom>
          <a:noFill/>
        </p:spPr>
        <p:txBody>
          <a:bodyPr wrap="none" rtlCol="0">
            <a:spAutoFit/>
          </a:bodyPr>
          <a:lstStyle/>
          <a:p>
            <a:r>
              <a:rPr lang="en-US" altLang="zh-TW" dirty="0">
                <a:solidFill>
                  <a:prstClr val="black"/>
                </a:solidFill>
              </a:rPr>
              <a:t>England et al. (2014)</a:t>
            </a:r>
            <a:endParaRPr lang="zh-TW" altLang="en-US" dirty="0">
              <a:solidFill>
                <a:prstClr val="black"/>
              </a:solidFill>
            </a:endParaRPr>
          </a:p>
        </p:txBody>
      </p:sp>
      <p:sp>
        <p:nvSpPr>
          <p:cNvPr id="5" name="文字方塊 4"/>
          <p:cNvSpPr txBox="1"/>
          <p:nvPr/>
        </p:nvSpPr>
        <p:spPr>
          <a:xfrm>
            <a:off x="4572374" y="3505509"/>
            <a:ext cx="4571626" cy="1938992"/>
          </a:xfrm>
          <a:prstGeom prst="rect">
            <a:avLst/>
          </a:prstGeom>
          <a:noFill/>
        </p:spPr>
        <p:txBody>
          <a:bodyPr wrap="square" rtlCol="0">
            <a:spAutoFit/>
          </a:bodyPr>
          <a:lstStyle/>
          <a:p>
            <a:r>
              <a:rPr lang="en-US" altLang="zh-TW" sz="2000" dirty="0" smtClean="0">
                <a:solidFill>
                  <a:prstClr val="black"/>
                </a:solidFill>
                <a:latin typeface="Times New Roman" panose="02020603050405020304" pitchFamily="18" charset="0"/>
                <a:cs typeface="Times New Roman" panose="02020603050405020304" pitchFamily="18" charset="0"/>
              </a:rPr>
              <a:t>=&gt;Increased trade wind</a:t>
            </a:r>
          </a:p>
          <a:p>
            <a:r>
              <a:rPr lang="en-US" altLang="zh-TW" sz="2000" dirty="0" smtClean="0">
                <a:solidFill>
                  <a:prstClr val="black"/>
                </a:solidFill>
                <a:latin typeface="Times New Roman" panose="02020603050405020304" pitchFamily="18" charset="0"/>
                <a:cs typeface="Times New Roman" panose="02020603050405020304" pitchFamily="18" charset="0"/>
              </a:rPr>
              <a:t>=&gt;</a:t>
            </a:r>
            <a:r>
              <a:rPr lang="en-US" altLang="zh-TW" sz="2000" dirty="0">
                <a:solidFill>
                  <a:prstClr val="black"/>
                </a:solidFill>
                <a:latin typeface="Times New Roman" panose="02020603050405020304" pitchFamily="18" charset="0"/>
                <a:cs typeface="Times New Roman" panose="02020603050405020304" pitchFamily="18" charset="0"/>
              </a:rPr>
              <a:t>Strengthened STG and Ekman pumping</a:t>
            </a:r>
          </a:p>
          <a:p>
            <a:r>
              <a:rPr lang="en-US" altLang="zh-TW" sz="2000" dirty="0">
                <a:solidFill>
                  <a:prstClr val="black"/>
                </a:solidFill>
                <a:latin typeface="Times New Roman" panose="02020603050405020304" pitchFamily="18" charset="0"/>
                <a:cs typeface="Times New Roman" panose="02020603050405020304" pitchFamily="18" charset="0"/>
              </a:rPr>
              <a:t>=&gt;Spin-up STC</a:t>
            </a:r>
          </a:p>
          <a:p>
            <a:r>
              <a:rPr lang="en-US" altLang="zh-TW" sz="2000" dirty="0">
                <a:solidFill>
                  <a:prstClr val="black"/>
                </a:solidFill>
                <a:latin typeface="Times New Roman" panose="02020603050405020304" pitchFamily="18" charset="0"/>
                <a:cs typeface="Times New Roman" panose="02020603050405020304" pitchFamily="18" charset="0"/>
              </a:rPr>
              <a:t>=&gt;Enhanced EUC</a:t>
            </a:r>
          </a:p>
          <a:p>
            <a:r>
              <a:rPr lang="en-US" altLang="zh-TW" sz="2000" dirty="0" smtClean="0">
                <a:solidFill>
                  <a:prstClr val="black"/>
                </a:solidFill>
                <a:latin typeface="Times New Roman" panose="02020603050405020304" pitchFamily="18" charset="0"/>
                <a:cs typeface="Times New Roman" panose="02020603050405020304" pitchFamily="18" charset="0"/>
              </a:rPr>
              <a:t>=&gt;Increased </a:t>
            </a:r>
            <a:r>
              <a:rPr lang="en-US" altLang="zh-TW" sz="2000" dirty="0">
                <a:solidFill>
                  <a:prstClr val="black"/>
                </a:solidFill>
                <a:latin typeface="Times New Roman" panose="02020603050405020304" pitchFamily="18" charset="0"/>
                <a:cs typeface="Times New Roman" panose="02020603050405020304" pitchFamily="18" charset="0"/>
              </a:rPr>
              <a:t>equatorial upwelling</a:t>
            </a:r>
          </a:p>
          <a:p>
            <a:r>
              <a:rPr lang="en-US" altLang="zh-TW" sz="2000" dirty="0" smtClean="0">
                <a:solidFill>
                  <a:prstClr val="black"/>
                </a:solidFill>
                <a:latin typeface="Times New Roman" panose="02020603050405020304" pitchFamily="18" charset="0"/>
                <a:cs typeface="Times New Roman" panose="02020603050405020304" pitchFamily="18" charset="0"/>
              </a:rPr>
              <a:t>=&gt;Negative </a:t>
            </a:r>
            <a:r>
              <a:rPr lang="en-US" altLang="zh-TW" sz="2000" dirty="0">
                <a:solidFill>
                  <a:prstClr val="black"/>
                </a:solidFill>
                <a:latin typeface="Times New Roman" panose="02020603050405020304" pitchFamily="18" charset="0"/>
                <a:cs typeface="Times New Roman" panose="02020603050405020304" pitchFamily="18" charset="0"/>
              </a:rPr>
              <a:t>SSTA (warming hiatus)</a:t>
            </a:r>
            <a:endParaRPr lang="zh-TW" altLang="en-US" sz="2000" dirty="0">
              <a:solidFill>
                <a:prstClr val="black"/>
              </a:solidFill>
              <a:latin typeface="Times New Roman" panose="02020603050405020304" pitchFamily="18" charset="0"/>
              <a:cs typeface="Times New Roman" panose="02020603050405020304" pitchFamily="18" charset="0"/>
            </a:endParaRPr>
          </a:p>
        </p:txBody>
      </p:sp>
      <p:pic>
        <p:nvPicPr>
          <p:cNvPr id="2" name="圖片 1"/>
          <p:cNvPicPr>
            <a:picLocks noChangeAspect="1"/>
          </p:cNvPicPr>
          <p:nvPr/>
        </p:nvPicPr>
        <p:blipFill rotWithShape="1">
          <a:blip r:embed="rId3"/>
          <a:srcRect l="174" r="5770"/>
          <a:stretch/>
        </p:blipFill>
        <p:spPr>
          <a:xfrm>
            <a:off x="4502989" y="337635"/>
            <a:ext cx="4641011" cy="2397943"/>
          </a:xfrm>
          <a:prstGeom prst="rect">
            <a:avLst/>
          </a:prstGeom>
        </p:spPr>
      </p:pic>
      <p:sp>
        <p:nvSpPr>
          <p:cNvPr id="3" name="文字方塊 2"/>
          <p:cNvSpPr txBox="1"/>
          <p:nvPr/>
        </p:nvSpPr>
        <p:spPr>
          <a:xfrm>
            <a:off x="5638439" y="171715"/>
            <a:ext cx="2438809" cy="369332"/>
          </a:xfrm>
          <a:prstGeom prst="rect">
            <a:avLst/>
          </a:prstGeom>
          <a:noFill/>
        </p:spPr>
        <p:txBody>
          <a:bodyPr wrap="none" rtlCol="0">
            <a:spAutoFit/>
          </a:bodyPr>
          <a:lstStyle/>
          <a:p>
            <a:r>
              <a:rPr lang="en-US" altLang="zh-TW" dirty="0" smtClean="0"/>
              <a:t>Trend during 1992-2011</a:t>
            </a:r>
            <a:endParaRPr lang="zh-TW" altLang="en-US" dirty="0"/>
          </a:p>
        </p:txBody>
      </p:sp>
      <p:pic>
        <p:nvPicPr>
          <p:cNvPr id="6" name="圖片 5"/>
          <p:cNvPicPr>
            <a:picLocks noChangeAspect="1"/>
          </p:cNvPicPr>
          <p:nvPr/>
        </p:nvPicPr>
        <p:blipFill>
          <a:blip r:embed="rId4"/>
          <a:stretch>
            <a:fillRect/>
          </a:stretch>
        </p:blipFill>
        <p:spPr>
          <a:xfrm>
            <a:off x="80036" y="301925"/>
            <a:ext cx="4379952" cy="2524844"/>
          </a:xfrm>
          <a:prstGeom prst="rect">
            <a:avLst/>
          </a:prstGeom>
        </p:spPr>
      </p:pic>
      <p:sp>
        <p:nvSpPr>
          <p:cNvPr id="8" name="文字方塊 7"/>
          <p:cNvSpPr txBox="1"/>
          <p:nvPr/>
        </p:nvSpPr>
        <p:spPr>
          <a:xfrm>
            <a:off x="736352" y="154462"/>
            <a:ext cx="2862643" cy="369332"/>
          </a:xfrm>
          <a:prstGeom prst="rect">
            <a:avLst/>
          </a:prstGeom>
          <a:noFill/>
        </p:spPr>
        <p:txBody>
          <a:bodyPr wrap="none" rtlCol="0">
            <a:spAutoFit/>
          </a:bodyPr>
          <a:lstStyle/>
          <a:p>
            <a:r>
              <a:rPr lang="en-US" altLang="zh-TW" dirty="0" smtClean="0"/>
              <a:t>Zonal wind stress and trends</a:t>
            </a:r>
            <a:endParaRPr lang="zh-TW" altLang="en-US" dirty="0"/>
          </a:p>
        </p:txBody>
      </p:sp>
    </p:spTree>
    <p:extLst>
      <p:ext uri="{BB962C8B-B14F-4D97-AF65-F5344CB8AC3E}">
        <p14:creationId xmlns:p14="http://schemas.microsoft.com/office/powerpoint/2010/main" val="3940001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3" y="2952921"/>
            <a:ext cx="5258663" cy="2922578"/>
          </a:xfrm>
          <a:prstGeom prst="rect">
            <a:avLst/>
          </a:prstGeom>
        </p:spPr>
      </p:pic>
      <p:sp>
        <p:nvSpPr>
          <p:cNvPr id="7" name="文字方塊 6"/>
          <p:cNvSpPr txBox="1"/>
          <p:nvPr/>
        </p:nvSpPr>
        <p:spPr>
          <a:xfrm>
            <a:off x="5181600" y="304800"/>
            <a:ext cx="4114800" cy="6370975"/>
          </a:xfrm>
          <a:prstGeom prst="rect">
            <a:avLst/>
          </a:prstGeom>
          <a:noFill/>
        </p:spPr>
        <p:txBody>
          <a:bodyPr wrap="square" rtlCol="0">
            <a:spAutoFit/>
          </a:bodyPr>
          <a:lstStyle/>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Interior STCs </a:t>
            </a:r>
            <a:r>
              <a:rPr lang="en-US" altLang="zh-TW" sz="2400" dirty="0" smtClean="0">
                <a:latin typeface="Times New Roman" panose="02020603050405020304" pitchFamily="18" charset="0"/>
                <a:cs typeface="Times New Roman" panose="02020603050405020304" pitchFamily="18" charset="0"/>
              </a:rPr>
              <a:t>(Red line)</a:t>
            </a:r>
            <a:endParaRPr lang="en-US" altLang="zh-TW" sz="2400" b="1" dirty="0" smtClean="0">
              <a:latin typeface="Times New Roman" panose="02020603050405020304" pitchFamily="18" charset="0"/>
              <a:cs typeface="Times New Roman" panose="02020603050405020304" pitchFamily="18" charset="0"/>
            </a:endParaRPr>
          </a:p>
          <a:p>
            <a:r>
              <a:rPr lang="en-US" altLang="zh-TW" sz="2400" dirty="0" smtClean="0">
                <a:latin typeface="Times New Roman" panose="02020603050405020304" pitchFamily="18" charset="0"/>
                <a:cs typeface="Times New Roman" panose="02020603050405020304" pitchFamily="18" charset="0"/>
              </a:rPr>
              <a:t>	140°E-80°W, 9°N</a:t>
            </a:r>
          </a:p>
          <a:p>
            <a:r>
              <a:rPr lang="en-US" altLang="zh-TW" sz="2400" dirty="0" smtClean="0">
                <a:latin typeface="Times New Roman" panose="02020603050405020304" pitchFamily="18" charset="0"/>
                <a:cs typeface="Times New Roman" panose="02020603050405020304" pitchFamily="18" charset="0"/>
              </a:rPr>
              <a:t>	160°E-80°W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9°S</a:t>
            </a:r>
          </a:p>
          <a:p>
            <a:r>
              <a:rPr lang="en-US" altLang="zh-TW" sz="2400" dirty="0" smtClean="0">
                <a:latin typeface="Times New Roman" panose="02020603050405020304" pitchFamily="18" charset="0"/>
                <a:cs typeface="Times New Roman" panose="02020603050405020304" pitchFamily="18" charset="0"/>
              </a:rPr>
              <a:t>	50m–26</a:t>
            </a:r>
            <a:r>
              <a:rPr lang="el-GR" altLang="zh-TW" sz="2400" dirty="0" smtClean="0">
                <a:latin typeface="Times New Roman" panose="02020603050405020304" pitchFamily="18" charset="0"/>
                <a:cs typeface="Times New Roman" panose="02020603050405020304" pitchFamily="18" charset="0"/>
              </a:rPr>
              <a:t>σ</a:t>
            </a:r>
            <a:r>
              <a:rPr lang="el-GR" altLang="zh-TW" sz="2400" baseline="-25000" dirty="0" smtClean="0">
                <a:latin typeface="Times New Roman" panose="02020603050405020304" pitchFamily="18" charset="0"/>
                <a:cs typeface="Times New Roman" panose="02020603050405020304" pitchFamily="18" charset="0"/>
              </a:rPr>
              <a:t>θ </a:t>
            </a:r>
            <a:r>
              <a:rPr lang="en-US" altLang="zh-TW" sz="2400" baseline="-250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isopycnal</a:t>
            </a:r>
            <a:endParaRPr lang="en-US" altLang="zh-TW"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WB </a:t>
            </a:r>
            <a:r>
              <a:rPr lang="en-US" altLang="zh-TW" sz="2400" dirty="0" smtClean="0">
                <a:latin typeface="Times New Roman" panose="02020603050405020304" pitchFamily="18" charset="0"/>
                <a:cs typeface="Times New Roman" panose="02020603050405020304" pitchFamily="18" charset="0"/>
              </a:rPr>
              <a:t>(Blue line)</a:t>
            </a:r>
          </a:p>
          <a:p>
            <a:r>
              <a:rPr lang="en-US" altLang="zh-TW" sz="2400" dirty="0" smtClean="0">
                <a:latin typeface="Times New Roman" panose="02020603050405020304" pitchFamily="18" charset="0"/>
                <a:cs typeface="Times New Roman" panose="02020603050405020304" pitchFamily="18" charset="0"/>
              </a:rPr>
              <a:t>	120°E-140°E, 9°N</a:t>
            </a:r>
          </a:p>
          <a:p>
            <a:r>
              <a:rPr lang="en-US" altLang="zh-TW" sz="2400" dirty="0" smtClean="0">
                <a:latin typeface="Times New Roman" panose="02020603050405020304" pitchFamily="18" charset="0"/>
                <a:cs typeface="Times New Roman" panose="02020603050405020304" pitchFamily="18" charset="0"/>
              </a:rPr>
              <a:t>	140°E-160°E, 9°S</a:t>
            </a:r>
          </a:p>
          <a:p>
            <a:r>
              <a:rPr lang="en-US" altLang="zh-TW" sz="2400" dirty="0" smtClean="0">
                <a:latin typeface="Times New Roman" panose="02020603050405020304" pitchFamily="18" charset="0"/>
                <a:cs typeface="Times New Roman" panose="02020603050405020304" pitchFamily="18" charset="0"/>
              </a:rPr>
              <a:t>	50m–26</a:t>
            </a:r>
            <a:r>
              <a:rPr lang="el-GR" altLang="zh-TW" sz="2400" dirty="0" smtClean="0">
                <a:latin typeface="Times New Roman" panose="02020603050405020304" pitchFamily="18" charset="0"/>
                <a:cs typeface="Times New Roman" panose="02020603050405020304" pitchFamily="18" charset="0"/>
              </a:rPr>
              <a:t>σ</a:t>
            </a:r>
            <a:r>
              <a:rPr lang="el-GR" altLang="zh-TW" sz="2400" baseline="-25000" dirty="0" smtClean="0">
                <a:latin typeface="Times New Roman" panose="02020603050405020304" pitchFamily="18" charset="0"/>
                <a:cs typeface="Times New Roman" panose="02020603050405020304" pitchFamily="18" charset="0"/>
              </a:rPr>
              <a:t>θ </a:t>
            </a:r>
            <a:r>
              <a:rPr lang="en-US" altLang="zh-TW" sz="2400" baseline="-250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isopycnal</a:t>
            </a:r>
            <a:endParaRPr lang="en-US" altLang="zh-TW"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WWV</a:t>
            </a:r>
          </a:p>
          <a:p>
            <a:r>
              <a:rPr lang="en-US" altLang="zh-TW" sz="2400" dirty="0" smtClean="0">
                <a:latin typeface="Times New Roman" panose="02020603050405020304" pitchFamily="18" charset="0"/>
                <a:cs typeface="Times New Roman" panose="02020603050405020304" pitchFamily="18" charset="0"/>
              </a:rPr>
              <a:t>	120°E-80°W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9°S-9°N</a:t>
            </a:r>
          </a:p>
          <a:p>
            <a:r>
              <a:rPr lang="en-US" altLang="zh-TW" sz="2400" dirty="0" smtClean="0">
                <a:latin typeface="Times New Roman" panose="02020603050405020304" pitchFamily="18" charset="0"/>
                <a:cs typeface="Times New Roman" panose="02020603050405020304" pitchFamily="18" charset="0"/>
              </a:rPr>
              <a:t>	Surface–26</a:t>
            </a:r>
            <a:r>
              <a:rPr lang="el-GR" altLang="zh-TW" sz="2400" dirty="0" smtClean="0">
                <a:latin typeface="Times New Roman" panose="02020603050405020304" pitchFamily="18" charset="0"/>
                <a:cs typeface="Times New Roman" panose="02020603050405020304" pitchFamily="18" charset="0"/>
              </a:rPr>
              <a:t>σ</a:t>
            </a:r>
            <a:r>
              <a:rPr lang="el-GR" altLang="zh-TW" sz="2400" baseline="-25000" dirty="0" smtClean="0">
                <a:latin typeface="Times New Roman" panose="02020603050405020304" pitchFamily="18" charset="0"/>
                <a:cs typeface="Times New Roman" panose="02020603050405020304" pitchFamily="18" charset="0"/>
              </a:rPr>
              <a:t>θ</a:t>
            </a:r>
            <a:r>
              <a:rPr lang="en-US" altLang="zh-TW" sz="2400" dirty="0" smtClean="0">
                <a:latin typeface="Times New Roman" panose="02020603050405020304" pitchFamily="18" charset="0"/>
                <a:cs typeface="Times New Roman" panose="02020603050405020304" pitchFamily="18" charset="0"/>
              </a:rPr>
              <a:t> </a:t>
            </a:r>
            <a:r>
              <a:rPr lang="en-US" altLang="zh-TW" sz="2400" dirty="0" err="1" smtClean="0">
                <a:latin typeface="Times New Roman" panose="02020603050405020304" pitchFamily="18" charset="0"/>
                <a:cs typeface="Times New Roman" panose="02020603050405020304" pitchFamily="18" charset="0"/>
              </a:rPr>
              <a:t>isopycnal</a:t>
            </a:r>
            <a:endParaRPr lang="en-US" altLang="zh-TW"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SST </a:t>
            </a:r>
          </a:p>
          <a:p>
            <a:r>
              <a:rPr lang="en-US" altLang="zh-TW" sz="2400" dirty="0" smtClean="0">
                <a:latin typeface="Times New Roman" panose="02020603050405020304" pitchFamily="18" charset="0"/>
                <a:cs typeface="Times New Roman" panose="02020603050405020304" pitchFamily="18" charset="0"/>
              </a:rPr>
              <a:t>	180°-90°W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9°S-9°N</a:t>
            </a:r>
            <a:r>
              <a:rPr lang="en-US" altLang="zh-TW" sz="2400" dirty="0">
                <a:latin typeface="Times New Roman" panose="02020603050405020304" pitchFamily="18" charset="0"/>
                <a:cs typeface="Times New Roman" panose="02020603050405020304" pitchFamily="18" charset="0"/>
              </a:rPr>
              <a:t>,</a:t>
            </a:r>
            <a:endParaRPr lang="en-US" altLang="zh-TW" sz="2400" dirty="0" smtClean="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zh-TW" sz="2400" b="1" dirty="0" smtClean="0">
                <a:latin typeface="Times New Roman" panose="02020603050405020304" pitchFamily="18" charset="0"/>
                <a:cs typeface="Times New Roman" panose="02020603050405020304" pitchFamily="18" charset="0"/>
              </a:rPr>
              <a:t>Zonal </a:t>
            </a:r>
            <a:r>
              <a:rPr lang="en-US" altLang="zh-TW" sz="2400" b="1" dirty="0">
                <a:latin typeface="Times New Roman" panose="02020603050405020304" pitchFamily="18" charset="0"/>
                <a:cs typeface="Times New Roman" panose="02020603050405020304" pitchFamily="18" charset="0"/>
              </a:rPr>
              <a:t>Wind </a:t>
            </a:r>
            <a:r>
              <a:rPr lang="en-US" altLang="zh-TW" sz="2400" b="1" dirty="0" smtClean="0">
                <a:latin typeface="Times New Roman" panose="02020603050405020304" pitchFamily="18" charset="0"/>
                <a:cs typeface="Times New Roman" panose="02020603050405020304" pitchFamily="18" charset="0"/>
              </a:rPr>
              <a:t>Stress Curl</a:t>
            </a:r>
          </a:p>
          <a:p>
            <a:r>
              <a:rPr lang="en-US" altLang="zh-TW" sz="2400" dirty="0" smtClean="0">
                <a:latin typeface="Times New Roman" panose="02020603050405020304" pitchFamily="18" charset="0"/>
                <a:cs typeface="Times New Roman" panose="02020603050405020304" pitchFamily="18" charset="0"/>
              </a:rPr>
              <a:t>	140°E-80°W, 5-9°N</a:t>
            </a:r>
          </a:p>
          <a:p>
            <a:r>
              <a:rPr lang="en-US" altLang="zh-TW" sz="2400" dirty="0" smtClean="0">
                <a:latin typeface="Times New Roman" panose="02020603050405020304" pitchFamily="18" charset="0"/>
                <a:cs typeface="Times New Roman" panose="02020603050405020304" pitchFamily="18" charset="0"/>
              </a:rPr>
              <a:t>	160°E-80°W</a:t>
            </a:r>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5-9°S</a:t>
            </a:r>
          </a:p>
          <a:p>
            <a:endParaRPr lang="en-US" altLang="zh-TW" sz="2400" dirty="0">
              <a:latin typeface="Times New Roman" panose="02020603050405020304" pitchFamily="18" charset="0"/>
              <a:cs typeface="Times New Roman" panose="02020603050405020304" pitchFamily="18" charset="0"/>
            </a:endParaRPr>
          </a:p>
        </p:txBody>
      </p:sp>
      <p:sp>
        <p:nvSpPr>
          <p:cNvPr id="8" name="矩形 7"/>
          <p:cNvSpPr/>
          <p:nvPr/>
        </p:nvSpPr>
        <p:spPr>
          <a:xfrm>
            <a:off x="172278" y="892931"/>
            <a:ext cx="5221176" cy="1569660"/>
          </a:xfrm>
          <a:prstGeom prst="rect">
            <a:avLst/>
          </a:prstGeom>
        </p:spPr>
        <p:txBody>
          <a:bodyPr wrap="square">
            <a:spAutoFit/>
          </a:bodyPr>
          <a:lstStyle/>
          <a:p>
            <a:r>
              <a:rPr lang="en-US" altLang="zh-TW" sz="3200" b="1" dirty="0">
                <a:latin typeface="Times New Roman" panose="02020603050405020304" pitchFamily="18" charset="0"/>
                <a:cs typeface="Times New Roman" panose="02020603050405020304" pitchFamily="18" charset="0"/>
              </a:rPr>
              <a:t>Causal relation between the </a:t>
            </a:r>
            <a:r>
              <a:rPr lang="en-US" altLang="zh-TW" sz="3200" b="1" u="sng" dirty="0">
                <a:latin typeface="Times New Roman" panose="02020603050405020304" pitchFamily="18" charset="0"/>
                <a:cs typeface="Times New Roman" panose="02020603050405020304" pitchFamily="18" charset="0"/>
              </a:rPr>
              <a:t>interior transport </a:t>
            </a:r>
            <a:r>
              <a:rPr lang="en-US" altLang="zh-TW" sz="3200" b="1" dirty="0">
                <a:latin typeface="Times New Roman" panose="02020603050405020304" pitchFamily="18" charset="0"/>
                <a:cs typeface="Times New Roman" panose="02020603050405020304" pitchFamily="18" charset="0"/>
              </a:rPr>
              <a:t>and </a:t>
            </a:r>
            <a:r>
              <a:rPr lang="en-US" altLang="zh-TW" sz="3200" b="1" u="sng" dirty="0">
                <a:latin typeface="Times New Roman" panose="02020603050405020304" pitchFamily="18" charset="0"/>
                <a:cs typeface="Times New Roman" panose="02020603050405020304" pitchFamily="18" charset="0"/>
              </a:rPr>
              <a:t>SST</a:t>
            </a:r>
            <a:r>
              <a:rPr lang="en-US" altLang="zh-TW" sz="3200" b="1" dirty="0">
                <a:latin typeface="Times New Roman" panose="02020603050405020304" pitchFamily="18" charset="0"/>
                <a:cs typeface="Times New Roman" panose="02020603050405020304" pitchFamily="18" charset="0"/>
              </a:rPr>
              <a:t> in the tropical Pacific</a:t>
            </a:r>
            <a:endParaRPr lang="zh-TW" altLang="en-US" sz="3200" dirty="0"/>
          </a:p>
        </p:txBody>
      </p:sp>
    </p:spTree>
    <p:extLst>
      <p:ext uri="{BB962C8B-B14F-4D97-AF65-F5344CB8AC3E}">
        <p14:creationId xmlns:p14="http://schemas.microsoft.com/office/powerpoint/2010/main" val="119208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p:cNvSpPr txBox="1">
            <a:spLocks/>
          </p:cNvSpPr>
          <p:nvPr/>
        </p:nvSpPr>
        <p:spPr>
          <a:xfrm>
            <a:off x="688219" y="195943"/>
            <a:ext cx="7704667" cy="116477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TW" smtClean="0">
                <a:latin typeface="Times New Roman" panose="02020603050405020304" pitchFamily="18" charset="0"/>
                <a:cs typeface="Times New Roman" panose="02020603050405020304" pitchFamily="18" charset="0"/>
              </a:rPr>
              <a:t>Simple Ocean Data Assimilation</a:t>
            </a:r>
            <a:endParaRPr lang="zh-TW" altLang="en-US" dirty="0">
              <a:latin typeface="Times New Roman" panose="02020603050405020304" pitchFamily="18" charset="0"/>
              <a:cs typeface="Times New Roman" panose="02020603050405020304" pitchFamily="18" charset="0"/>
            </a:endParaRPr>
          </a:p>
        </p:txBody>
      </p:sp>
      <p:sp>
        <p:nvSpPr>
          <p:cNvPr id="20" name="內容版面配置區 2"/>
          <p:cNvSpPr txBox="1">
            <a:spLocks/>
          </p:cNvSpPr>
          <p:nvPr/>
        </p:nvSpPr>
        <p:spPr>
          <a:xfrm>
            <a:off x="1052251" y="2217776"/>
            <a:ext cx="7704667" cy="333281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TW" sz="2800" dirty="0" smtClean="0">
                <a:latin typeface="Times New Roman" panose="02020603050405020304" pitchFamily="18" charset="0"/>
                <a:cs typeface="Times New Roman" panose="02020603050405020304" pitchFamily="18" charset="0"/>
              </a:rPr>
              <a:t>Version: v2.2.4</a:t>
            </a:r>
          </a:p>
          <a:p>
            <a:r>
              <a:rPr lang="en-US" altLang="zh-TW" sz="2800" dirty="0" smtClean="0">
                <a:latin typeface="Times New Roman" panose="02020603050405020304" pitchFamily="18" charset="0"/>
                <a:cs typeface="Times New Roman" panose="02020603050405020304" pitchFamily="18" charset="0"/>
              </a:rPr>
              <a:t>Time: 1960-2010</a:t>
            </a:r>
          </a:p>
          <a:p>
            <a:r>
              <a:rPr lang="en-US" altLang="zh-TW" sz="2800" dirty="0" smtClean="0">
                <a:latin typeface="Times New Roman" panose="02020603050405020304" pitchFamily="18" charset="0"/>
                <a:cs typeface="Times New Roman" panose="02020603050405020304" pitchFamily="18" charset="0"/>
              </a:rPr>
              <a:t>Horizontal resolution: 0.5°x0.5°</a:t>
            </a:r>
          </a:p>
          <a:p>
            <a:r>
              <a:rPr lang="en-US" altLang="zh-TW" sz="2800" dirty="0" smtClean="0">
                <a:latin typeface="Times New Roman" panose="02020603050405020304" pitchFamily="18" charset="0"/>
                <a:cs typeface="Times New Roman" panose="02020603050405020304" pitchFamily="18" charset="0"/>
              </a:rPr>
              <a:t>Vertical resolution: 40 levels</a:t>
            </a:r>
          </a:p>
          <a:p>
            <a:r>
              <a:rPr lang="en-US" altLang="zh-TW" sz="2800" dirty="0" smtClean="0">
                <a:latin typeface="Times New Roman" panose="02020603050405020304" pitchFamily="18" charset="0"/>
                <a:cs typeface="Times New Roman" panose="02020603050405020304" pitchFamily="18" charset="0"/>
              </a:rPr>
              <a:t>Interannual time scale : 2-8yr </a:t>
            </a:r>
            <a:r>
              <a:rPr lang="en-US" altLang="zh-TW" sz="2800" dirty="0" err="1" smtClean="0">
                <a:latin typeface="Times New Roman" panose="02020603050405020304" pitchFamily="18" charset="0"/>
                <a:cs typeface="Times New Roman" panose="02020603050405020304" pitchFamily="18" charset="0"/>
              </a:rPr>
              <a:t>bandpass</a:t>
            </a:r>
            <a:r>
              <a:rPr lang="en-US" altLang="zh-TW" sz="2800" dirty="0" smtClean="0">
                <a:latin typeface="Times New Roman" panose="02020603050405020304" pitchFamily="18" charset="0"/>
                <a:cs typeface="Times New Roman" panose="02020603050405020304" pitchFamily="18" charset="0"/>
              </a:rPr>
              <a:t> filter</a:t>
            </a:r>
          </a:p>
          <a:p>
            <a:endParaRPr lang="en-US" altLang="zh-TW" sz="2800"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602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p:cNvSpPr txBox="1"/>
          <p:nvPr/>
        </p:nvSpPr>
        <p:spPr>
          <a:xfrm>
            <a:off x="6173379" y="1079456"/>
            <a:ext cx="2970621" cy="1815882"/>
          </a:xfrm>
          <a:prstGeom prst="rect">
            <a:avLst/>
          </a:prstGeom>
          <a:noFill/>
        </p:spPr>
        <p:txBody>
          <a:bodyPr wrap="square" rtlCol="0">
            <a:spAutoFit/>
          </a:bodyPr>
          <a:lstStyle/>
          <a:p>
            <a:r>
              <a:rPr lang="en-US" altLang="zh-TW" sz="2400" dirty="0" smtClean="0">
                <a:latin typeface="Times New Roman" panose="02020603050405020304" pitchFamily="18" charset="0"/>
                <a:cs typeface="Times New Roman" panose="02020603050405020304" pitchFamily="18" charset="0"/>
              </a:rPr>
              <a:t>Interior pycnocline: </a:t>
            </a:r>
          </a:p>
          <a:p>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      depth &lt; 50m</a:t>
            </a:r>
          </a:p>
          <a:p>
            <a:r>
              <a:rPr lang="en-US" altLang="zh-TW" sz="2400" dirty="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      </a:t>
            </a:r>
            <a:r>
              <a:rPr lang="el-GR" altLang="zh-TW" sz="2400" dirty="0" smtClean="0">
                <a:latin typeface="Times New Roman" panose="02020603050405020304" pitchFamily="18" charset="0"/>
                <a:cs typeface="Times New Roman" panose="02020603050405020304" pitchFamily="18" charset="0"/>
              </a:rPr>
              <a:t>σ</a:t>
            </a:r>
            <a:r>
              <a:rPr lang="el-GR" altLang="zh-TW" sz="2400" baseline="-25000" dirty="0" smtClean="0">
                <a:latin typeface="Times New Roman" panose="02020603050405020304" pitchFamily="18" charset="0"/>
                <a:cs typeface="Times New Roman" panose="02020603050405020304" pitchFamily="18" charset="0"/>
              </a:rPr>
              <a:t>θ</a:t>
            </a:r>
            <a:r>
              <a:rPr lang="en-US" altLang="zh-TW" sz="2400" baseline="-25000" dirty="0" smtClean="0">
                <a:latin typeface="Times New Roman" panose="02020603050405020304" pitchFamily="18" charset="0"/>
                <a:cs typeface="Times New Roman" panose="02020603050405020304" pitchFamily="18" charset="0"/>
              </a:rPr>
              <a:t> </a:t>
            </a:r>
            <a:r>
              <a:rPr lang="en-US" altLang="zh-TW" sz="2400" dirty="0" smtClean="0">
                <a:latin typeface="Times New Roman" panose="02020603050405020304" pitchFamily="18" charset="0"/>
                <a:cs typeface="Times New Roman" panose="02020603050405020304" pitchFamily="18" charset="0"/>
              </a:rPr>
              <a:t>&gt; 26 km m</a:t>
            </a:r>
            <a:r>
              <a:rPr lang="en-US" altLang="zh-TW" sz="2400" baseline="30000" dirty="0" smtClean="0">
                <a:latin typeface="Times New Roman" panose="02020603050405020304" pitchFamily="18" charset="0"/>
                <a:cs typeface="Times New Roman" panose="02020603050405020304" pitchFamily="18" charset="0"/>
              </a:rPr>
              <a:t>-3</a:t>
            </a:r>
          </a:p>
          <a:p>
            <a:endParaRPr lang="en-US" altLang="zh-TW" sz="2400" baseline="30000" dirty="0" smtClean="0">
              <a:latin typeface="Times New Roman" panose="02020603050405020304" pitchFamily="18" charset="0"/>
              <a:cs typeface="Times New Roman" panose="02020603050405020304" pitchFamily="18" charset="0"/>
            </a:endParaRPr>
          </a:p>
          <a:p>
            <a:endParaRPr lang="zh-TW" altLang="en-US" sz="2400" dirty="0">
              <a:latin typeface="Times New Roman" panose="02020603050405020304" pitchFamily="18" charset="0"/>
              <a:cs typeface="Times New Roman" panose="02020603050405020304" pitchFamily="18" charset="0"/>
            </a:endParaRPr>
          </a:p>
        </p:txBody>
      </p:sp>
      <p:sp>
        <p:nvSpPr>
          <p:cNvPr id="3" name="文字方塊 2"/>
          <p:cNvSpPr txBox="1"/>
          <p:nvPr/>
        </p:nvSpPr>
        <p:spPr>
          <a:xfrm>
            <a:off x="6173379" y="292353"/>
            <a:ext cx="2970621" cy="523220"/>
          </a:xfrm>
          <a:prstGeom prst="rect">
            <a:avLst/>
          </a:prstGeom>
          <a:noFill/>
        </p:spPr>
        <p:txBody>
          <a:bodyPr wrap="none" rtlCol="0">
            <a:spAutoFit/>
          </a:bodyPr>
          <a:lstStyle/>
          <a:p>
            <a:r>
              <a:rPr lang="en-US" altLang="zh-TW" sz="2800" dirty="0" smtClean="0">
                <a:latin typeface="Times New Roman" panose="02020603050405020304" pitchFamily="18" charset="0"/>
                <a:cs typeface="Times New Roman" panose="02020603050405020304" pitchFamily="18" charset="0"/>
              </a:rPr>
              <a:t>Meridional </a:t>
            </a:r>
            <a:r>
              <a:rPr lang="en-US" altLang="zh-TW" sz="2800" dirty="0">
                <a:latin typeface="Times New Roman" panose="02020603050405020304" pitchFamily="18" charset="0"/>
                <a:cs typeface="Times New Roman" panose="02020603050405020304" pitchFamily="18" charset="0"/>
              </a:rPr>
              <a:t>C</a:t>
            </a:r>
            <a:r>
              <a:rPr lang="en-US" altLang="zh-TW" sz="2800" dirty="0" smtClean="0">
                <a:latin typeface="Times New Roman" panose="02020603050405020304" pitchFamily="18" charset="0"/>
                <a:cs typeface="Times New Roman" panose="02020603050405020304" pitchFamily="18" charset="0"/>
              </a:rPr>
              <a:t>urrent</a:t>
            </a:r>
            <a:endParaRPr lang="zh-TW" altLang="en-US" sz="2800" dirty="0">
              <a:latin typeface="Times New Roman" panose="02020603050405020304" pitchFamily="18" charset="0"/>
              <a:cs typeface="Times New Roman" panose="02020603050405020304" pitchFamily="18" charset="0"/>
            </a:endParaRPr>
          </a:p>
        </p:txBody>
      </p:sp>
      <p:pic>
        <p:nvPicPr>
          <p:cNvPr id="10" name="圖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5440"/>
            <a:ext cx="6159376" cy="6152430"/>
          </a:xfrm>
          <a:prstGeom prst="rect">
            <a:avLst/>
          </a:prstGeom>
        </p:spPr>
      </p:pic>
      <p:cxnSp>
        <p:nvCxnSpPr>
          <p:cNvPr id="16" name="直線接點 15"/>
          <p:cNvCxnSpPr/>
          <p:nvPr/>
        </p:nvCxnSpPr>
        <p:spPr>
          <a:xfrm>
            <a:off x="1051560" y="731520"/>
            <a:ext cx="4572000" cy="0"/>
          </a:xfrm>
          <a:prstGeom prst="line">
            <a:avLst/>
          </a:prstGeom>
        </p:spPr>
        <p:style>
          <a:lnRef idx="3">
            <a:schemeClr val="dk1"/>
          </a:lnRef>
          <a:fillRef idx="0">
            <a:schemeClr val="dk1"/>
          </a:fillRef>
          <a:effectRef idx="2">
            <a:schemeClr val="dk1"/>
          </a:effectRef>
          <a:fontRef idx="minor">
            <a:schemeClr val="tx1"/>
          </a:fontRef>
        </p:style>
      </p:cxnSp>
      <p:sp>
        <p:nvSpPr>
          <p:cNvPr id="11" name="文字方塊 10"/>
          <p:cNvSpPr txBox="1"/>
          <p:nvPr/>
        </p:nvSpPr>
        <p:spPr>
          <a:xfrm>
            <a:off x="2338842" y="369297"/>
            <a:ext cx="1746055" cy="369332"/>
          </a:xfrm>
          <a:prstGeom prst="rect">
            <a:avLst/>
          </a:prstGeom>
          <a:noFill/>
        </p:spPr>
        <p:txBody>
          <a:bodyPr wrap="none" rtlCol="0">
            <a:spAutoFit/>
          </a:bodyPr>
          <a:lstStyle/>
          <a:p>
            <a:r>
              <a:rPr lang="en-US" altLang="zh-TW" dirty="0" smtClean="0">
                <a:solidFill>
                  <a:schemeClr val="bg1"/>
                </a:solidFill>
                <a:latin typeface="Times New Roman" panose="02020603050405020304" pitchFamily="18" charset="0"/>
                <a:cs typeface="Times New Roman" panose="02020603050405020304" pitchFamily="18" charset="0"/>
              </a:rPr>
              <a:t>Ekman transport</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2" name="文字方塊 1"/>
          <p:cNvSpPr txBox="1"/>
          <p:nvPr/>
        </p:nvSpPr>
        <p:spPr>
          <a:xfrm>
            <a:off x="1204436" y="808465"/>
            <a:ext cx="1268296" cy="646331"/>
          </a:xfrm>
          <a:prstGeom prst="rect">
            <a:avLst/>
          </a:prstGeom>
          <a:noFill/>
        </p:spPr>
        <p:txBody>
          <a:bodyPr wrap="none" rtlCol="0">
            <a:spAutoFit/>
          </a:bodyPr>
          <a:lstStyle/>
          <a:p>
            <a:r>
              <a:rPr lang="en-US" altLang="zh-TW" dirty="0" smtClean="0">
                <a:solidFill>
                  <a:schemeClr val="bg1">
                    <a:lumMod val="95000"/>
                    <a:lumOff val="5000"/>
                  </a:schemeClr>
                </a:solidFill>
                <a:latin typeface="Times New Roman" panose="02020603050405020304" pitchFamily="18" charset="0"/>
                <a:cs typeface="Times New Roman" panose="02020603050405020304" pitchFamily="18" charset="0"/>
              </a:rPr>
              <a:t>Interior </a:t>
            </a:r>
          </a:p>
          <a:p>
            <a:r>
              <a:rPr lang="en-US" altLang="zh-TW" dirty="0" smtClean="0">
                <a:solidFill>
                  <a:schemeClr val="bg1">
                    <a:lumMod val="95000"/>
                    <a:lumOff val="5000"/>
                  </a:schemeClr>
                </a:solidFill>
                <a:latin typeface="Times New Roman" panose="02020603050405020304" pitchFamily="18" charset="0"/>
                <a:cs typeface="Times New Roman" panose="02020603050405020304" pitchFamily="18" charset="0"/>
              </a:rPr>
              <a:t>Pycnocline </a:t>
            </a:r>
            <a:endParaRPr lang="zh-TW" altLang="en-US" dirty="0">
              <a:solidFill>
                <a:schemeClr val="bg1">
                  <a:lumMod val="95000"/>
                  <a:lumOff val="5000"/>
                </a:schemeClr>
              </a:solidFill>
              <a:latin typeface="Times New Roman" panose="02020603050405020304" pitchFamily="18" charset="0"/>
              <a:cs typeface="Times New Roman" panose="02020603050405020304" pitchFamily="18" charset="0"/>
            </a:endParaRPr>
          </a:p>
        </p:txBody>
      </p:sp>
      <p:cxnSp>
        <p:nvCxnSpPr>
          <p:cNvPr id="18" name="直線接點 17"/>
          <p:cNvCxnSpPr/>
          <p:nvPr/>
        </p:nvCxnSpPr>
        <p:spPr>
          <a:xfrm>
            <a:off x="1059180" y="449580"/>
            <a:ext cx="0" cy="2651760"/>
          </a:xfrm>
          <a:prstGeom prst="line">
            <a:avLst/>
          </a:prstGeom>
        </p:spPr>
        <p:style>
          <a:lnRef idx="3">
            <a:schemeClr val="dk1"/>
          </a:lnRef>
          <a:fillRef idx="0">
            <a:schemeClr val="dk1"/>
          </a:fillRef>
          <a:effectRef idx="2">
            <a:schemeClr val="dk1"/>
          </a:effectRef>
          <a:fontRef idx="minor">
            <a:schemeClr val="tx1"/>
          </a:fontRef>
        </p:style>
      </p:cxnSp>
      <p:cxnSp>
        <p:nvCxnSpPr>
          <p:cNvPr id="21" name="直線接點 20"/>
          <p:cNvCxnSpPr/>
          <p:nvPr/>
        </p:nvCxnSpPr>
        <p:spPr>
          <a:xfrm>
            <a:off x="952500" y="3810000"/>
            <a:ext cx="4671060" cy="7109"/>
          </a:xfrm>
          <a:prstGeom prst="line">
            <a:avLst/>
          </a:prstGeom>
        </p:spPr>
        <p:style>
          <a:lnRef idx="3">
            <a:schemeClr val="dk1"/>
          </a:lnRef>
          <a:fillRef idx="0">
            <a:schemeClr val="dk1"/>
          </a:fillRef>
          <a:effectRef idx="2">
            <a:schemeClr val="dk1"/>
          </a:effectRef>
          <a:fontRef idx="minor">
            <a:schemeClr val="tx1"/>
          </a:fontRef>
        </p:style>
      </p:cxnSp>
      <p:sp>
        <p:nvSpPr>
          <p:cNvPr id="22" name="文字方塊 21"/>
          <p:cNvSpPr txBox="1"/>
          <p:nvPr/>
        </p:nvSpPr>
        <p:spPr>
          <a:xfrm>
            <a:off x="2239782" y="3447777"/>
            <a:ext cx="1746055" cy="369332"/>
          </a:xfrm>
          <a:prstGeom prst="rect">
            <a:avLst/>
          </a:prstGeom>
          <a:noFill/>
        </p:spPr>
        <p:txBody>
          <a:bodyPr wrap="none" rtlCol="0">
            <a:spAutoFit/>
          </a:bodyPr>
          <a:lstStyle/>
          <a:p>
            <a:r>
              <a:rPr lang="en-US" altLang="zh-TW" dirty="0" smtClean="0">
                <a:solidFill>
                  <a:schemeClr val="bg1"/>
                </a:solidFill>
                <a:latin typeface="Times New Roman" panose="02020603050405020304" pitchFamily="18" charset="0"/>
                <a:cs typeface="Times New Roman" panose="02020603050405020304" pitchFamily="18" charset="0"/>
              </a:rPr>
              <a:t>Ekman transport</a:t>
            </a:r>
            <a:endParaRPr lang="zh-TW" altLang="en-US" dirty="0">
              <a:solidFill>
                <a:schemeClr val="bg1"/>
              </a:solidFill>
              <a:latin typeface="Times New Roman" panose="02020603050405020304" pitchFamily="18" charset="0"/>
              <a:cs typeface="Times New Roman" panose="02020603050405020304" pitchFamily="18" charset="0"/>
            </a:endParaRPr>
          </a:p>
        </p:txBody>
      </p:sp>
      <p:sp>
        <p:nvSpPr>
          <p:cNvPr id="23" name="文字方塊 22"/>
          <p:cNvSpPr txBox="1"/>
          <p:nvPr/>
        </p:nvSpPr>
        <p:spPr>
          <a:xfrm>
            <a:off x="2469172" y="4099049"/>
            <a:ext cx="1268296" cy="646331"/>
          </a:xfrm>
          <a:prstGeom prst="rect">
            <a:avLst/>
          </a:prstGeom>
          <a:noFill/>
        </p:spPr>
        <p:txBody>
          <a:bodyPr wrap="none" rtlCol="0">
            <a:spAutoFit/>
          </a:bodyPr>
          <a:lstStyle/>
          <a:p>
            <a:r>
              <a:rPr lang="en-US" altLang="zh-TW" dirty="0" smtClean="0">
                <a:solidFill>
                  <a:schemeClr val="bg1">
                    <a:lumMod val="95000"/>
                    <a:lumOff val="5000"/>
                  </a:schemeClr>
                </a:solidFill>
                <a:latin typeface="Times New Roman" panose="02020603050405020304" pitchFamily="18" charset="0"/>
                <a:cs typeface="Times New Roman" panose="02020603050405020304" pitchFamily="18" charset="0"/>
              </a:rPr>
              <a:t>Interior </a:t>
            </a:r>
          </a:p>
          <a:p>
            <a:r>
              <a:rPr lang="en-US" altLang="zh-TW" dirty="0" smtClean="0">
                <a:solidFill>
                  <a:schemeClr val="bg1">
                    <a:lumMod val="95000"/>
                    <a:lumOff val="5000"/>
                  </a:schemeClr>
                </a:solidFill>
                <a:latin typeface="Times New Roman" panose="02020603050405020304" pitchFamily="18" charset="0"/>
                <a:cs typeface="Times New Roman" panose="02020603050405020304" pitchFamily="18" charset="0"/>
              </a:rPr>
              <a:t>Pycnocline </a:t>
            </a:r>
            <a:endParaRPr lang="zh-TW" altLang="en-US" dirty="0">
              <a:solidFill>
                <a:schemeClr val="bg1">
                  <a:lumMod val="95000"/>
                  <a:lumOff val="5000"/>
                </a:schemeClr>
              </a:solidFill>
              <a:latin typeface="Times New Roman" panose="02020603050405020304" pitchFamily="18" charset="0"/>
              <a:cs typeface="Times New Roman" panose="02020603050405020304" pitchFamily="18" charset="0"/>
            </a:endParaRPr>
          </a:p>
        </p:txBody>
      </p:sp>
      <p:cxnSp>
        <p:nvCxnSpPr>
          <p:cNvPr id="24" name="直線接點 23"/>
          <p:cNvCxnSpPr/>
          <p:nvPr/>
        </p:nvCxnSpPr>
        <p:spPr>
          <a:xfrm>
            <a:off x="960120" y="3528060"/>
            <a:ext cx="0" cy="265176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4" name="文字方塊 13"/>
              <p:cNvSpPr txBox="1"/>
              <p:nvPr/>
            </p:nvSpPr>
            <p:spPr>
              <a:xfrm>
                <a:off x="6142312" y="3001478"/>
                <a:ext cx="3032753" cy="766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200" b="0" i="1" smtClean="0">
                          <a:solidFill>
                            <a:schemeClr val="tx1"/>
                          </a:solidFill>
                          <a:latin typeface="Cambria Math" panose="02040503050406030204" pitchFamily="18" charset="0"/>
                        </a:rPr>
                        <m:t>𝑆𝑇𝐶</m:t>
                      </m:r>
                      <m:r>
                        <a:rPr lang="en-US" altLang="zh-TW" sz="2200" b="0" i="1" smtClean="0">
                          <a:solidFill>
                            <a:schemeClr val="tx1"/>
                          </a:solidFill>
                          <a:latin typeface="Cambria Math" panose="02040503050406030204" pitchFamily="18" charset="0"/>
                        </a:rPr>
                        <m:t>=</m:t>
                      </m:r>
                      <m:nary>
                        <m:naryPr>
                          <m:ctrlPr>
                            <a:rPr lang="zh-TW" altLang="en-US" sz="2200" i="1" smtClean="0">
                              <a:solidFill>
                                <a:schemeClr val="tx1"/>
                              </a:solidFill>
                              <a:latin typeface="Cambria Math"/>
                            </a:rPr>
                          </m:ctrlPr>
                        </m:naryPr>
                        <m:sub>
                          <m:r>
                            <m:rPr>
                              <m:brk m:alnAt="23"/>
                            </m:rPr>
                            <a:rPr lang="en-US" altLang="zh-TW" sz="2200" b="0" i="1" smtClean="0">
                              <a:solidFill>
                                <a:schemeClr val="tx1"/>
                              </a:solidFill>
                              <a:latin typeface="Cambria Math" panose="02040503050406030204" pitchFamily="18" charset="0"/>
                            </a:rPr>
                            <m:t>𝐸</m:t>
                          </m:r>
                        </m:sub>
                        <m:sup>
                          <m:r>
                            <a:rPr lang="en-US" altLang="zh-TW" sz="2200" b="0" i="1" smtClean="0">
                              <a:solidFill>
                                <a:schemeClr val="tx1"/>
                              </a:solidFill>
                              <a:latin typeface="Cambria Math" panose="02040503050406030204" pitchFamily="18" charset="0"/>
                            </a:rPr>
                            <m:t>𝑊</m:t>
                          </m:r>
                        </m:sup>
                        <m:e>
                          <m:nary>
                            <m:naryPr>
                              <m:ctrlPr>
                                <a:rPr lang="en-US" altLang="zh-TW" sz="2200" i="1" smtClean="0">
                                  <a:solidFill>
                                    <a:schemeClr val="tx1"/>
                                  </a:solidFill>
                                  <a:latin typeface="Cambria Math"/>
                                </a:rPr>
                              </m:ctrlPr>
                            </m:naryPr>
                            <m:sub>
                              <m:r>
                                <m:rPr>
                                  <m:brk m:alnAt="23"/>
                                </m:rPr>
                                <a:rPr lang="en-US" altLang="zh-TW" sz="2200" b="0" i="1" smtClean="0">
                                  <a:solidFill>
                                    <a:schemeClr val="tx1"/>
                                  </a:solidFill>
                                  <a:latin typeface="Cambria Math" panose="02040503050406030204" pitchFamily="18" charset="0"/>
                                </a:rPr>
                                <m:t>2</m:t>
                              </m:r>
                              <m:r>
                                <a:rPr lang="en-US" altLang="zh-TW" sz="2200" b="0" i="1" smtClean="0">
                                  <a:solidFill>
                                    <a:schemeClr val="tx1"/>
                                  </a:solidFill>
                                  <a:latin typeface="Cambria Math" panose="02040503050406030204" pitchFamily="18" charset="0"/>
                                </a:rPr>
                                <m:t>6</m:t>
                              </m:r>
                              <m:r>
                                <a:rPr lang="zh-TW" altLang="en-US" sz="2200" b="0" i="1" smtClean="0">
                                  <a:solidFill>
                                    <a:schemeClr val="tx1"/>
                                  </a:solidFill>
                                  <a:latin typeface="Cambria Math" panose="02040503050406030204" pitchFamily="18" charset="0"/>
                                </a:rPr>
                                <m:t>𝜎</m:t>
                              </m:r>
                              <m:r>
                                <a:rPr lang="zh-TW" altLang="en-US" sz="2200" b="0" i="1" baseline="-25000" smtClean="0">
                                  <a:solidFill>
                                    <a:schemeClr val="tx1"/>
                                  </a:solidFill>
                                  <a:latin typeface="Cambria Math" panose="02040503050406030204" pitchFamily="18" charset="0"/>
                                </a:rPr>
                                <m:t>𝜃</m:t>
                              </m:r>
                            </m:sub>
                            <m:sup>
                              <m:r>
                                <a:rPr lang="en-US" altLang="zh-TW" sz="2200" b="0" i="1" smtClean="0">
                                  <a:solidFill>
                                    <a:schemeClr val="tx1"/>
                                  </a:solidFill>
                                  <a:latin typeface="Cambria Math" panose="02040503050406030204" pitchFamily="18" charset="0"/>
                                </a:rPr>
                                <m:t>50</m:t>
                              </m:r>
                              <m:r>
                                <a:rPr lang="en-US" altLang="zh-TW" sz="2200" b="0" i="1" smtClean="0">
                                  <a:solidFill>
                                    <a:schemeClr val="tx1"/>
                                  </a:solidFill>
                                  <a:latin typeface="Cambria Math" panose="02040503050406030204" pitchFamily="18" charset="0"/>
                                </a:rPr>
                                <m:t>𝑚</m:t>
                              </m:r>
                            </m:sup>
                            <m:e>
                              <m:r>
                                <a:rPr lang="en-US" altLang="zh-TW" sz="2200" b="0" i="1" smtClean="0">
                                  <a:solidFill>
                                    <a:schemeClr val="tx1"/>
                                  </a:solidFill>
                                  <a:latin typeface="Cambria Math" panose="02040503050406030204" pitchFamily="18" charset="0"/>
                                </a:rPr>
                                <m:t>𝑣</m:t>
                              </m:r>
                              <m:r>
                                <a:rPr lang="en-US" altLang="zh-TW" sz="2200" b="0" i="1" smtClean="0">
                                  <a:solidFill>
                                    <a:schemeClr val="tx1"/>
                                  </a:solidFill>
                                  <a:latin typeface="Cambria Math" panose="02040503050406030204" pitchFamily="18" charset="0"/>
                                </a:rPr>
                                <m:t> </m:t>
                              </m:r>
                              <m:r>
                                <a:rPr lang="en-US" altLang="zh-TW" sz="2200" b="0" i="1" smtClean="0">
                                  <a:solidFill>
                                    <a:schemeClr val="tx1"/>
                                  </a:solidFill>
                                  <a:latin typeface="Cambria Math" panose="02040503050406030204" pitchFamily="18" charset="0"/>
                                </a:rPr>
                                <m:t>𝑑𝑧</m:t>
                              </m:r>
                              <m:r>
                                <a:rPr lang="en-US" altLang="zh-TW" sz="2200" b="0" i="1" smtClean="0">
                                  <a:solidFill>
                                    <a:schemeClr val="tx1"/>
                                  </a:solidFill>
                                  <a:latin typeface="Cambria Math" panose="02040503050406030204" pitchFamily="18" charset="0"/>
                                </a:rPr>
                                <m:t> </m:t>
                              </m:r>
                              <m:r>
                                <a:rPr lang="en-US" altLang="zh-TW" sz="2200" b="0" i="1" smtClean="0">
                                  <a:solidFill>
                                    <a:schemeClr val="tx1"/>
                                  </a:solidFill>
                                  <a:latin typeface="Cambria Math" panose="02040503050406030204" pitchFamily="18" charset="0"/>
                                </a:rPr>
                                <m:t>𝑑𝑥</m:t>
                              </m:r>
                            </m:e>
                          </m:nary>
                        </m:e>
                      </m:nary>
                    </m:oMath>
                  </m:oMathPara>
                </a14:m>
                <a:endParaRPr lang="zh-TW" altLang="en-US" sz="2200" dirty="0">
                  <a:solidFill>
                    <a:schemeClr val="tx1"/>
                  </a:solidFill>
                </a:endParaRPr>
              </a:p>
            </p:txBody>
          </p:sp>
        </mc:Choice>
        <mc:Fallback xmlns="">
          <p:sp>
            <p:nvSpPr>
              <p:cNvPr id="14" name="文字方塊 13"/>
              <p:cNvSpPr txBox="1">
                <a:spLocks noRot="1" noChangeAspect="1" noMove="1" noResize="1" noEditPoints="1" noAdjustHandles="1" noChangeArrowheads="1" noChangeShapeType="1" noTextEdit="1"/>
              </p:cNvSpPr>
              <p:nvPr/>
            </p:nvSpPr>
            <p:spPr>
              <a:xfrm>
                <a:off x="6142312" y="3001478"/>
                <a:ext cx="3032753" cy="766107"/>
              </a:xfrm>
              <a:prstGeom prst="rect">
                <a:avLst/>
              </a:prstGeom>
              <a:blipFill rotWithShape="1">
                <a:blip r:embed="rId4"/>
                <a:stretch>
                  <a:fillRect b="-6349"/>
                </a:stretch>
              </a:blipFill>
            </p:spPr>
            <p:txBody>
              <a:bodyPr/>
              <a:lstStyle/>
              <a:p>
                <a:r>
                  <a:rPr lang="zh-TW" altLang="en-US">
                    <a:noFill/>
                  </a:rPr>
                  <a:t> </a:t>
                </a:r>
              </a:p>
            </p:txBody>
          </p:sp>
        </mc:Fallback>
      </mc:AlternateContent>
      <p:sp>
        <p:nvSpPr>
          <p:cNvPr id="15" name="文字方塊 14"/>
          <p:cNvSpPr txBox="1"/>
          <p:nvPr/>
        </p:nvSpPr>
        <p:spPr>
          <a:xfrm>
            <a:off x="502617" y="828795"/>
            <a:ext cx="556563" cy="369332"/>
          </a:xfrm>
          <a:prstGeom prst="rect">
            <a:avLst/>
          </a:prstGeom>
          <a:noFill/>
        </p:spPr>
        <p:txBody>
          <a:bodyPr wrap="none" rtlCol="0">
            <a:spAutoFit/>
          </a:bodyPr>
          <a:lstStyle/>
          <a:p>
            <a:r>
              <a:rPr lang="en-US" altLang="zh-TW" dirty="0" smtClean="0">
                <a:solidFill>
                  <a:schemeClr val="bg1">
                    <a:lumMod val="95000"/>
                    <a:lumOff val="5000"/>
                  </a:schemeClr>
                </a:solidFill>
                <a:latin typeface="Times New Roman" panose="02020603050405020304" pitchFamily="18" charset="0"/>
                <a:cs typeface="Times New Roman" panose="02020603050405020304" pitchFamily="18" charset="0"/>
              </a:rPr>
              <a:t>WB</a:t>
            </a:r>
            <a:endParaRPr lang="zh-TW" altLang="en-US"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
        <p:nvSpPr>
          <p:cNvPr id="17" name="文字方塊 16"/>
          <p:cNvSpPr txBox="1"/>
          <p:nvPr/>
        </p:nvSpPr>
        <p:spPr>
          <a:xfrm>
            <a:off x="403557" y="3896357"/>
            <a:ext cx="556563" cy="369332"/>
          </a:xfrm>
          <a:prstGeom prst="rect">
            <a:avLst/>
          </a:prstGeom>
          <a:noFill/>
        </p:spPr>
        <p:txBody>
          <a:bodyPr wrap="none" rtlCol="0">
            <a:spAutoFit/>
          </a:bodyPr>
          <a:lstStyle/>
          <a:p>
            <a:r>
              <a:rPr lang="en-US" altLang="zh-TW" dirty="0" smtClean="0">
                <a:solidFill>
                  <a:schemeClr val="bg1">
                    <a:lumMod val="95000"/>
                    <a:lumOff val="5000"/>
                  </a:schemeClr>
                </a:solidFill>
                <a:latin typeface="Times New Roman" panose="02020603050405020304" pitchFamily="18" charset="0"/>
                <a:cs typeface="Times New Roman" panose="02020603050405020304" pitchFamily="18" charset="0"/>
              </a:rPr>
              <a:t>WB</a:t>
            </a:r>
            <a:endParaRPr lang="zh-TW" altLang="en-US"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055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858" y="195943"/>
            <a:ext cx="5823393" cy="6008914"/>
          </a:xfrm>
          <a:prstGeom prst="rect">
            <a:avLst/>
          </a:prstGeom>
        </p:spPr>
      </p:pic>
      <p:sp>
        <p:nvSpPr>
          <p:cNvPr id="7" name="文字方塊 6"/>
          <p:cNvSpPr txBox="1"/>
          <p:nvPr/>
        </p:nvSpPr>
        <p:spPr>
          <a:xfrm>
            <a:off x="6508082" y="644097"/>
            <a:ext cx="1298753" cy="1938992"/>
          </a:xfrm>
          <a:prstGeom prst="rect">
            <a:avLst/>
          </a:prstGeom>
          <a:noFill/>
        </p:spPr>
        <p:txBody>
          <a:bodyPr wrap="none" rtlCol="0">
            <a:spAutoFit/>
          </a:bodyPr>
          <a:lstStyle/>
          <a:p>
            <a:endParaRPr lang="en-US" altLang="zh-TW" sz="2400" dirty="0">
              <a:solidFill>
                <a:schemeClr val="bg1"/>
              </a:solidFill>
              <a:latin typeface="Times New Roman" panose="02020603050405020304" pitchFamily="18" charset="0"/>
              <a:cs typeface="Times New Roman" panose="02020603050405020304" pitchFamily="18" charset="0"/>
            </a:endParaRPr>
          </a:p>
          <a:p>
            <a:r>
              <a:rPr lang="en-US" altLang="zh-TW" sz="2400" dirty="0" smtClean="0">
                <a:latin typeface="Times New Roman" panose="02020603050405020304" pitchFamily="18" charset="0"/>
                <a:cs typeface="Times New Roman" panose="02020603050405020304" pitchFamily="18" charset="0"/>
              </a:rPr>
              <a:t>-7.8 Sv</a:t>
            </a:r>
          </a:p>
          <a:p>
            <a:endParaRPr lang="en-US" altLang="zh-TW" sz="2400" dirty="0" smtClean="0">
              <a:latin typeface="Times New Roman" panose="02020603050405020304" pitchFamily="18" charset="0"/>
              <a:cs typeface="Times New Roman" panose="02020603050405020304" pitchFamily="18" charset="0"/>
            </a:endParaRPr>
          </a:p>
          <a:p>
            <a:r>
              <a:rPr lang="en-US" altLang="zh-TW" sz="2400" dirty="0" smtClean="0">
                <a:latin typeface="Times New Roman" panose="02020603050405020304" pitchFamily="18" charset="0"/>
                <a:cs typeface="Times New Roman" panose="02020603050405020304" pitchFamily="18" charset="0"/>
              </a:rPr>
              <a:t>+15.5 Sv</a:t>
            </a:r>
          </a:p>
          <a:p>
            <a:endParaRPr lang="en-US" altLang="zh-TW" sz="2400" dirty="0">
              <a:latin typeface="Times New Roman" panose="02020603050405020304" pitchFamily="18" charset="0"/>
              <a:cs typeface="Times New Roman" panose="02020603050405020304" pitchFamily="18" charset="0"/>
            </a:endParaRPr>
          </a:p>
        </p:txBody>
      </p:sp>
      <p:sp>
        <p:nvSpPr>
          <p:cNvPr id="9" name="向下箭號 8"/>
          <p:cNvSpPr/>
          <p:nvPr/>
        </p:nvSpPr>
        <p:spPr>
          <a:xfrm>
            <a:off x="6225281" y="990329"/>
            <a:ext cx="192156" cy="37837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11" name="向下箭號 10"/>
          <p:cNvSpPr/>
          <p:nvPr/>
        </p:nvSpPr>
        <p:spPr>
          <a:xfrm rot="10800000">
            <a:off x="6228258" y="1613593"/>
            <a:ext cx="192156" cy="746307"/>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1"/>
              </a:solidFill>
              <a:latin typeface="Times New Roman" panose="02020603050405020304" pitchFamily="18" charset="0"/>
              <a:cs typeface="Times New Roman" panose="02020603050405020304" pitchFamily="18" charset="0"/>
            </a:endParaRPr>
          </a:p>
        </p:txBody>
      </p:sp>
      <p:sp>
        <p:nvSpPr>
          <p:cNvPr id="8" name="矩形 7"/>
          <p:cNvSpPr/>
          <p:nvPr/>
        </p:nvSpPr>
        <p:spPr>
          <a:xfrm>
            <a:off x="6375305" y="257416"/>
            <a:ext cx="2997295" cy="523220"/>
          </a:xfrm>
          <a:prstGeom prst="rect">
            <a:avLst/>
          </a:prstGeom>
        </p:spPr>
        <p:txBody>
          <a:bodyPr wrap="none">
            <a:spAutoFit/>
          </a:bodyPr>
          <a:lstStyle/>
          <a:p>
            <a:r>
              <a:rPr lang="en-US" altLang="zh-TW" sz="2800" dirty="0">
                <a:latin typeface="Times New Roman" panose="02020603050405020304" pitchFamily="18" charset="0"/>
                <a:cs typeface="Times New Roman" panose="02020603050405020304" pitchFamily="18" charset="0"/>
              </a:rPr>
              <a:t>Interior </a:t>
            </a:r>
            <a:r>
              <a:rPr lang="en-US" altLang="zh-TW" sz="2800" dirty="0" smtClean="0">
                <a:latin typeface="Times New Roman" panose="02020603050405020304" pitchFamily="18" charset="0"/>
                <a:cs typeface="Times New Roman" panose="02020603050405020304" pitchFamily="18" charset="0"/>
              </a:rPr>
              <a:t>pycnocline</a:t>
            </a:r>
            <a:endParaRPr lang="en-US" altLang="zh-TW" sz="2800" dirty="0">
              <a:latin typeface="Times New Roman" panose="02020603050405020304" pitchFamily="18" charset="0"/>
              <a:cs typeface="Times New Roman" panose="02020603050405020304" pitchFamily="18" charset="0"/>
            </a:endParaRPr>
          </a:p>
        </p:txBody>
      </p:sp>
      <p:sp>
        <p:nvSpPr>
          <p:cNvPr id="6" name="矩形 5"/>
          <p:cNvSpPr/>
          <p:nvPr/>
        </p:nvSpPr>
        <p:spPr>
          <a:xfrm>
            <a:off x="6207251" y="4496541"/>
            <a:ext cx="1298753" cy="461665"/>
          </a:xfrm>
          <a:prstGeom prst="rect">
            <a:avLst/>
          </a:prstGeom>
        </p:spPr>
        <p:txBody>
          <a:bodyPr wrap="none">
            <a:spAutoFit/>
          </a:bodyPr>
          <a:lstStyle/>
          <a:p>
            <a:r>
              <a:rPr lang="en-US" altLang="zh-TW" sz="2400" dirty="0" smtClean="0">
                <a:latin typeface="Times New Roman" panose="02020603050405020304" pitchFamily="18" charset="0"/>
                <a:cs typeface="Times New Roman" panose="02020603050405020304" pitchFamily="18" charset="0"/>
              </a:rPr>
              <a:t>+20.2 Sv</a:t>
            </a:r>
            <a:endParaRPr lang="zh-TW"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文字方塊 12"/>
              <p:cNvSpPr txBox="1"/>
              <p:nvPr/>
            </p:nvSpPr>
            <p:spPr>
              <a:xfrm>
                <a:off x="6225281" y="2954936"/>
                <a:ext cx="3032753" cy="7661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TW" sz="2200" b="0" i="1" smtClean="0">
                          <a:solidFill>
                            <a:schemeClr val="tx1"/>
                          </a:solidFill>
                          <a:latin typeface="Cambria Math" panose="02040503050406030204" pitchFamily="18" charset="0"/>
                        </a:rPr>
                        <m:t>𝑆𝑇𝐶</m:t>
                      </m:r>
                      <m:r>
                        <a:rPr lang="en-US" altLang="zh-TW" sz="2200" b="0" i="1" smtClean="0">
                          <a:solidFill>
                            <a:schemeClr val="tx1"/>
                          </a:solidFill>
                          <a:latin typeface="Cambria Math" panose="02040503050406030204" pitchFamily="18" charset="0"/>
                        </a:rPr>
                        <m:t>=</m:t>
                      </m:r>
                      <m:nary>
                        <m:naryPr>
                          <m:ctrlPr>
                            <a:rPr lang="zh-TW" altLang="en-US" sz="2200" i="1" smtClean="0">
                              <a:solidFill>
                                <a:schemeClr val="tx1"/>
                              </a:solidFill>
                              <a:latin typeface="Cambria Math"/>
                            </a:rPr>
                          </m:ctrlPr>
                        </m:naryPr>
                        <m:sub>
                          <m:r>
                            <m:rPr>
                              <m:brk m:alnAt="23"/>
                            </m:rPr>
                            <a:rPr lang="en-US" altLang="zh-TW" sz="2200" b="0" i="1" smtClean="0">
                              <a:solidFill>
                                <a:schemeClr val="tx1"/>
                              </a:solidFill>
                              <a:latin typeface="Cambria Math" panose="02040503050406030204" pitchFamily="18" charset="0"/>
                            </a:rPr>
                            <m:t>𝐸</m:t>
                          </m:r>
                        </m:sub>
                        <m:sup>
                          <m:r>
                            <a:rPr lang="en-US" altLang="zh-TW" sz="2200" b="0" i="1" smtClean="0">
                              <a:solidFill>
                                <a:schemeClr val="tx1"/>
                              </a:solidFill>
                              <a:latin typeface="Cambria Math" panose="02040503050406030204" pitchFamily="18" charset="0"/>
                            </a:rPr>
                            <m:t>𝑊</m:t>
                          </m:r>
                        </m:sup>
                        <m:e>
                          <m:nary>
                            <m:naryPr>
                              <m:ctrlPr>
                                <a:rPr lang="en-US" altLang="zh-TW" sz="2200" i="1" smtClean="0">
                                  <a:solidFill>
                                    <a:schemeClr val="tx1"/>
                                  </a:solidFill>
                                  <a:latin typeface="Cambria Math"/>
                                </a:rPr>
                              </m:ctrlPr>
                            </m:naryPr>
                            <m:sub>
                              <m:r>
                                <m:rPr>
                                  <m:brk m:alnAt="23"/>
                                </m:rPr>
                                <a:rPr lang="en-US" altLang="zh-TW" sz="2200" b="0" i="1" smtClean="0">
                                  <a:solidFill>
                                    <a:schemeClr val="tx1"/>
                                  </a:solidFill>
                                  <a:latin typeface="Cambria Math" panose="02040503050406030204" pitchFamily="18" charset="0"/>
                                </a:rPr>
                                <m:t>2</m:t>
                              </m:r>
                              <m:r>
                                <a:rPr lang="en-US" altLang="zh-TW" sz="2200" b="0" i="1" smtClean="0">
                                  <a:solidFill>
                                    <a:schemeClr val="tx1"/>
                                  </a:solidFill>
                                  <a:latin typeface="Cambria Math" panose="02040503050406030204" pitchFamily="18" charset="0"/>
                                </a:rPr>
                                <m:t>6</m:t>
                              </m:r>
                              <m:r>
                                <a:rPr lang="zh-TW" altLang="en-US" sz="2200" b="0" i="1" smtClean="0">
                                  <a:solidFill>
                                    <a:schemeClr val="tx1"/>
                                  </a:solidFill>
                                  <a:latin typeface="Cambria Math" panose="02040503050406030204" pitchFamily="18" charset="0"/>
                                </a:rPr>
                                <m:t>𝜎</m:t>
                              </m:r>
                              <m:r>
                                <a:rPr lang="zh-TW" altLang="en-US" sz="2200" b="0" i="1" baseline="-25000" smtClean="0">
                                  <a:solidFill>
                                    <a:schemeClr val="tx1"/>
                                  </a:solidFill>
                                  <a:latin typeface="Cambria Math" panose="02040503050406030204" pitchFamily="18" charset="0"/>
                                </a:rPr>
                                <m:t>𝜃</m:t>
                              </m:r>
                            </m:sub>
                            <m:sup>
                              <m:r>
                                <a:rPr lang="en-US" altLang="zh-TW" sz="2200" b="0" i="1" smtClean="0">
                                  <a:solidFill>
                                    <a:schemeClr val="tx1"/>
                                  </a:solidFill>
                                  <a:latin typeface="Cambria Math" panose="02040503050406030204" pitchFamily="18" charset="0"/>
                                </a:rPr>
                                <m:t>50</m:t>
                              </m:r>
                              <m:r>
                                <a:rPr lang="en-US" altLang="zh-TW" sz="2200" b="0" i="1" smtClean="0">
                                  <a:solidFill>
                                    <a:schemeClr val="tx1"/>
                                  </a:solidFill>
                                  <a:latin typeface="Cambria Math" panose="02040503050406030204" pitchFamily="18" charset="0"/>
                                </a:rPr>
                                <m:t>𝑚</m:t>
                              </m:r>
                            </m:sup>
                            <m:e>
                              <m:r>
                                <a:rPr lang="en-US" altLang="zh-TW" sz="2200" b="0" i="1" smtClean="0">
                                  <a:solidFill>
                                    <a:schemeClr val="tx1"/>
                                  </a:solidFill>
                                  <a:latin typeface="Cambria Math" panose="02040503050406030204" pitchFamily="18" charset="0"/>
                                </a:rPr>
                                <m:t>𝑣</m:t>
                              </m:r>
                              <m:r>
                                <a:rPr lang="en-US" altLang="zh-TW" sz="2200" b="0" i="1" smtClean="0">
                                  <a:solidFill>
                                    <a:schemeClr val="tx1"/>
                                  </a:solidFill>
                                  <a:latin typeface="Cambria Math" panose="02040503050406030204" pitchFamily="18" charset="0"/>
                                </a:rPr>
                                <m:t> </m:t>
                              </m:r>
                              <m:r>
                                <a:rPr lang="en-US" altLang="zh-TW" sz="2200" b="0" i="1" smtClean="0">
                                  <a:solidFill>
                                    <a:schemeClr val="tx1"/>
                                  </a:solidFill>
                                  <a:latin typeface="Cambria Math" panose="02040503050406030204" pitchFamily="18" charset="0"/>
                                </a:rPr>
                                <m:t>𝑑𝑧</m:t>
                              </m:r>
                              <m:r>
                                <a:rPr lang="en-US" altLang="zh-TW" sz="2200" b="0" i="1" smtClean="0">
                                  <a:solidFill>
                                    <a:schemeClr val="tx1"/>
                                  </a:solidFill>
                                  <a:latin typeface="Cambria Math" panose="02040503050406030204" pitchFamily="18" charset="0"/>
                                </a:rPr>
                                <m:t> </m:t>
                              </m:r>
                              <m:r>
                                <a:rPr lang="en-US" altLang="zh-TW" sz="2200" b="0" i="1" smtClean="0">
                                  <a:solidFill>
                                    <a:schemeClr val="tx1"/>
                                  </a:solidFill>
                                  <a:latin typeface="Cambria Math" panose="02040503050406030204" pitchFamily="18" charset="0"/>
                                </a:rPr>
                                <m:t>𝑑𝑥</m:t>
                              </m:r>
                            </m:e>
                          </m:nary>
                        </m:e>
                      </m:nary>
                    </m:oMath>
                  </m:oMathPara>
                </a14:m>
                <a:endParaRPr lang="zh-TW" altLang="en-US" sz="2200" dirty="0">
                  <a:solidFill>
                    <a:schemeClr val="tx1"/>
                  </a:solidFill>
                </a:endParaRPr>
              </a:p>
            </p:txBody>
          </p:sp>
        </mc:Choice>
        <mc:Fallback xmlns="">
          <p:sp>
            <p:nvSpPr>
              <p:cNvPr id="13" name="文字方塊 12"/>
              <p:cNvSpPr txBox="1">
                <a:spLocks noRot="1" noChangeAspect="1" noMove="1" noResize="1" noEditPoints="1" noAdjustHandles="1" noChangeArrowheads="1" noChangeShapeType="1" noTextEdit="1"/>
              </p:cNvSpPr>
              <p:nvPr/>
            </p:nvSpPr>
            <p:spPr>
              <a:xfrm>
                <a:off x="6225281" y="2954936"/>
                <a:ext cx="3032753" cy="766107"/>
              </a:xfrm>
              <a:prstGeom prst="rect">
                <a:avLst/>
              </a:prstGeom>
              <a:blipFill rotWithShape="1">
                <a:blip r:embed="rId4"/>
                <a:stretch>
                  <a:fillRect b="-640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44543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200" y="0"/>
            <a:ext cx="6925382" cy="6858000"/>
          </a:xfrm>
          <a:prstGeom prst="rect">
            <a:avLst/>
          </a:prstGeom>
        </p:spPr>
      </p:pic>
      <p:sp>
        <p:nvSpPr>
          <p:cNvPr id="3" name="文字方塊 2"/>
          <p:cNvSpPr txBox="1"/>
          <p:nvPr/>
        </p:nvSpPr>
        <p:spPr>
          <a:xfrm>
            <a:off x="1526648" y="3904488"/>
            <a:ext cx="2901243" cy="369332"/>
          </a:xfrm>
          <a:prstGeom prst="rect">
            <a:avLst/>
          </a:prstGeom>
          <a:noFill/>
        </p:spPr>
        <p:txBody>
          <a:bodyPr wrap="none" rtlCol="0">
            <a:spAutoFit/>
          </a:bodyPr>
          <a:lstStyle/>
          <a:p>
            <a:r>
              <a:rPr lang="en-US" altLang="zh-TW" dirty="0" smtClean="0">
                <a:solidFill>
                  <a:schemeClr val="bg1"/>
                </a:solidFill>
              </a:rPr>
              <a:t>R=-0.93 (SST leads 3 months)</a:t>
            </a:r>
            <a:endParaRPr lang="zh-TW" altLang="en-US" dirty="0">
              <a:solidFill>
                <a:schemeClr val="bg1"/>
              </a:solidFill>
            </a:endParaRPr>
          </a:p>
        </p:txBody>
      </p:sp>
    </p:spTree>
    <p:extLst>
      <p:ext uri="{BB962C8B-B14F-4D97-AF65-F5344CB8AC3E}">
        <p14:creationId xmlns:p14="http://schemas.microsoft.com/office/powerpoint/2010/main" val="7671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1236</TotalTime>
  <Words>1900</Words>
  <Application>Microsoft Office PowerPoint</Application>
  <PresentationFormat>如螢幕大小 (4:3)</PresentationFormat>
  <Paragraphs>242</Paragraphs>
  <Slides>27</Slides>
  <Notes>12</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Office 佈景主題</vt:lpstr>
      <vt:lpstr>The link between Pacific Subtropical Cell and Tropical Climate Variability</vt:lpstr>
      <vt:lpstr>Subtropical Cells (STCs)</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ENSO precursor: WNP</vt:lpstr>
      <vt:lpstr>PowerPoint 簡報</vt:lpstr>
      <vt:lpstr>PowerPoint 簡報</vt:lpstr>
      <vt:lpstr>PowerPoint 簡報</vt:lpstr>
      <vt:lpstr>PowerPoint 簡報</vt:lpstr>
      <vt:lpstr>PowerPoint 簡報</vt:lpstr>
      <vt:lpstr>PowerPoint 簡報</vt:lpstr>
      <vt:lpstr>PowerPoint 簡報</vt:lpstr>
      <vt:lpstr>Summary</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link between Pacific Subtropical Cell and Tropical Climate Variability</dc:title>
  <dc:creator>TOPUSER</dc:creator>
  <cp:lastModifiedBy>TOPUSER</cp:lastModifiedBy>
  <cp:revision>24</cp:revision>
  <dcterms:created xsi:type="dcterms:W3CDTF">2014-07-25T02:32:17Z</dcterms:created>
  <dcterms:modified xsi:type="dcterms:W3CDTF">2014-08-04T16:53:28Z</dcterms:modified>
</cp:coreProperties>
</file>