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77" r:id="rId2"/>
    <p:sldId id="520" r:id="rId3"/>
    <p:sldId id="527" r:id="rId4"/>
    <p:sldId id="389" r:id="rId5"/>
    <p:sldId id="524" r:id="rId6"/>
    <p:sldId id="306" r:id="rId7"/>
    <p:sldId id="521" r:id="rId8"/>
    <p:sldId id="522" r:id="rId9"/>
    <p:sldId id="525" r:id="rId10"/>
    <p:sldId id="526" r:id="rId11"/>
    <p:sldId id="523" r:id="rId12"/>
    <p:sldId id="519" r:id="rId13"/>
  </p:sldIdLst>
  <p:sldSz cx="9144000" cy="6858000" type="screen4x3"/>
  <p:notesSz cx="6807200" cy="99393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3300"/>
    <a:srgbClr val="AF5E51"/>
    <a:srgbClr val="000066"/>
    <a:srgbClr val="660066"/>
    <a:srgbClr val="339933"/>
    <a:srgbClr val="996600"/>
    <a:srgbClr val="990000"/>
    <a:srgbClr val="FF99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06" autoAdjust="0"/>
    <p:restoredTop sz="76913" autoAdjust="0"/>
  </p:normalViewPr>
  <p:slideViewPr>
    <p:cSldViewPr showGuides="1">
      <p:cViewPr varScale="1">
        <p:scale>
          <a:sx n="78" d="100"/>
          <a:sy n="78" d="100"/>
        </p:scale>
        <p:origin x="1836" y="84"/>
      </p:cViewPr>
      <p:guideLst>
        <p:guide orient="horz" pos="2160"/>
        <p:guide pos="2880"/>
      </p:guideLst>
    </p:cSldViewPr>
  </p:slideViewPr>
  <p:outlineViewPr>
    <p:cViewPr>
      <p:scale>
        <a:sx n="33" d="100"/>
        <a:sy n="33" d="100"/>
      </p:scale>
      <p:origin x="0" y="-10242"/>
    </p:cViewPr>
  </p:outlin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9786" cy="498693"/>
          </a:xfrm>
          <a:prstGeom prst="rect">
            <a:avLst/>
          </a:prstGeom>
        </p:spPr>
        <p:txBody>
          <a:bodyPr vert="horz" lIns="91550" tIns="45775" rIns="91550" bIns="45775" rtlCol="0"/>
          <a:lstStyle>
            <a:lvl1pPr algn="l">
              <a:defRPr sz="1200"/>
            </a:lvl1pPr>
          </a:lstStyle>
          <a:p>
            <a:endParaRPr lang="zh-TW" altLang="en-US"/>
          </a:p>
        </p:txBody>
      </p:sp>
      <p:sp>
        <p:nvSpPr>
          <p:cNvPr id="3" name="日期版面配置區 2"/>
          <p:cNvSpPr>
            <a:spLocks noGrp="1"/>
          </p:cNvSpPr>
          <p:nvPr>
            <p:ph type="dt" sz="quarter" idx="1"/>
          </p:nvPr>
        </p:nvSpPr>
        <p:spPr>
          <a:xfrm>
            <a:off x="3855839" y="0"/>
            <a:ext cx="2949786" cy="498693"/>
          </a:xfrm>
          <a:prstGeom prst="rect">
            <a:avLst/>
          </a:prstGeom>
        </p:spPr>
        <p:txBody>
          <a:bodyPr vert="horz" lIns="91550" tIns="45775" rIns="91550" bIns="45775" rtlCol="0"/>
          <a:lstStyle>
            <a:lvl1pPr algn="r">
              <a:defRPr sz="1200"/>
            </a:lvl1pPr>
          </a:lstStyle>
          <a:p>
            <a:fld id="{D561C579-97CA-4DDA-98FF-63A145631796}" type="datetimeFigureOut">
              <a:rPr lang="zh-TW" altLang="en-US" smtClean="0"/>
              <a:t>2022/6/7</a:t>
            </a:fld>
            <a:endParaRPr lang="zh-TW" altLang="en-US"/>
          </a:p>
        </p:txBody>
      </p:sp>
      <p:sp>
        <p:nvSpPr>
          <p:cNvPr id="4" name="頁尾版面配置區 3"/>
          <p:cNvSpPr>
            <a:spLocks noGrp="1"/>
          </p:cNvSpPr>
          <p:nvPr>
            <p:ph type="ftr" sz="quarter" idx="2"/>
          </p:nvPr>
        </p:nvSpPr>
        <p:spPr>
          <a:xfrm>
            <a:off x="1" y="9440646"/>
            <a:ext cx="2949786" cy="498692"/>
          </a:xfrm>
          <a:prstGeom prst="rect">
            <a:avLst/>
          </a:prstGeom>
        </p:spPr>
        <p:txBody>
          <a:bodyPr vert="horz" lIns="91550" tIns="45775" rIns="91550" bIns="45775"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9" y="9440646"/>
            <a:ext cx="2949786" cy="498692"/>
          </a:xfrm>
          <a:prstGeom prst="rect">
            <a:avLst/>
          </a:prstGeom>
        </p:spPr>
        <p:txBody>
          <a:bodyPr vert="horz" lIns="91550" tIns="45775" rIns="91550" bIns="45775" rtlCol="0" anchor="b"/>
          <a:lstStyle>
            <a:lvl1pPr algn="r">
              <a:defRPr sz="1200"/>
            </a:lvl1pPr>
          </a:lstStyle>
          <a:p>
            <a:fld id="{594288B3-829E-46FF-BC55-CA27013DC5E5}" type="slidenum">
              <a:rPr lang="zh-TW" altLang="en-US" smtClean="0"/>
              <a:t>‹#›</a:t>
            </a:fld>
            <a:endParaRPr lang="zh-TW" altLang="en-US"/>
          </a:p>
        </p:txBody>
      </p:sp>
    </p:spTree>
    <p:extLst>
      <p:ext uri="{BB962C8B-B14F-4D97-AF65-F5344CB8AC3E}">
        <p14:creationId xmlns:p14="http://schemas.microsoft.com/office/powerpoint/2010/main" val="130078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0" tIns="45775" rIns="91550" bIns="45775" rtlCol="0"/>
          <a:lstStyle>
            <a:lvl1pPr algn="l">
              <a:defRPr sz="1200"/>
            </a:lvl1pPr>
          </a:lstStyle>
          <a:p>
            <a:endParaRPr lang="en-US"/>
          </a:p>
        </p:txBody>
      </p:sp>
      <p:sp>
        <p:nvSpPr>
          <p:cNvPr id="3" name="Date Placeholder 2"/>
          <p:cNvSpPr>
            <a:spLocks noGrp="1"/>
          </p:cNvSpPr>
          <p:nvPr>
            <p:ph type="dt" idx="1"/>
          </p:nvPr>
        </p:nvSpPr>
        <p:spPr>
          <a:xfrm>
            <a:off x="3855839" y="0"/>
            <a:ext cx="2949786" cy="496967"/>
          </a:xfrm>
          <a:prstGeom prst="rect">
            <a:avLst/>
          </a:prstGeom>
        </p:spPr>
        <p:txBody>
          <a:bodyPr vert="horz" lIns="91550" tIns="45775" rIns="91550" bIns="45775" rtlCol="0"/>
          <a:lstStyle>
            <a:lvl1pPr algn="r">
              <a:defRPr sz="1200"/>
            </a:lvl1pPr>
          </a:lstStyle>
          <a:p>
            <a:fld id="{32A57F4E-B227-4039-BF45-A5CCC31F1F0E}" type="datetimeFigureOut">
              <a:rPr lang="en-US" smtClean="0"/>
              <a:t>6/7/2022</a:t>
            </a:fld>
            <a:endParaRPr lang="en-US"/>
          </a:p>
        </p:txBody>
      </p:sp>
      <p:sp>
        <p:nvSpPr>
          <p:cNvPr id="4" name="Slide Image Placeholder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550" tIns="45775" rIns="91550" bIns="45775" rtlCol="0" anchor="ctr"/>
          <a:lstStyle/>
          <a:p>
            <a:endParaRPr lang="en-US"/>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550" tIns="45775" rIns="91550" bIns="457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7"/>
            <a:ext cx="2949786" cy="496967"/>
          </a:xfrm>
          <a:prstGeom prst="rect">
            <a:avLst/>
          </a:prstGeom>
        </p:spPr>
        <p:txBody>
          <a:bodyPr vert="horz" lIns="91550" tIns="45775" rIns="91550" bIns="45775" rtlCol="0" anchor="b"/>
          <a:lstStyle>
            <a:lvl1pPr algn="l">
              <a:defRPr sz="1200"/>
            </a:lvl1pPr>
          </a:lstStyle>
          <a:p>
            <a:endParaRPr lang="en-US"/>
          </a:p>
        </p:txBody>
      </p:sp>
      <p:sp>
        <p:nvSpPr>
          <p:cNvPr id="7" name="Slide Number Placeholder 6"/>
          <p:cNvSpPr>
            <a:spLocks noGrp="1"/>
          </p:cNvSpPr>
          <p:nvPr>
            <p:ph type="sldNum" sz="quarter" idx="5"/>
          </p:nvPr>
        </p:nvSpPr>
        <p:spPr>
          <a:xfrm>
            <a:off x="3855839" y="9440647"/>
            <a:ext cx="2949786" cy="496967"/>
          </a:xfrm>
          <a:prstGeom prst="rect">
            <a:avLst/>
          </a:prstGeom>
        </p:spPr>
        <p:txBody>
          <a:bodyPr vert="horz" lIns="91550" tIns="45775" rIns="91550" bIns="45775" rtlCol="0" anchor="b"/>
          <a:lstStyle>
            <a:lvl1pPr algn="r">
              <a:defRPr sz="1200"/>
            </a:lvl1pPr>
          </a:lstStyle>
          <a:p>
            <a:fld id="{344A751F-5D27-4804-B5AC-2C3CDD54B4FB}" type="slidenum">
              <a:rPr lang="en-US" smtClean="0"/>
              <a:t>‹#›</a:t>
            </a:fld>
            <a:endParaRPr lang="en-US"/>
          </a:p>
        </p:txBody>
      </p:sp>
    </p:spTree>
    <p:extLst>
      <p:ext uri="{BB962C8B-B14F-4D97-AF65-F5344CB8AC3E}">
        <p14:creationId xmlns:p14="http://schemas.microsoft.com/office/powerpoint/2010/main" val="365430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1. Hi </a:t>
            </a:r>
            <a:r>
              <a:rPr lang="zh-TW" altLang="en-US" dirty="0" smtClean="0"/>
              <a:t>大家好 我今天要跟各位分享的是我們最近這幾年在台灣利用台灣本土發展的海洋模式參與</a:t>
            </a:r>
            <a:r>
              <a:rPr lang="en-US" altLang="zh-TW" dirty="0" smtClean="0"/>
              <a:t>CMIP6</a:t>
            </a:r>
            <a:r>
              <a:rPr lang="zh-TW" altLang="en-US" dirty="0" smtClean="0"/>
              <a:t>下</a:t>
            </a:r>
            <a:r>
              <a:rPr lang="en-US" altLang="zh-TW" dirty="0" smtClean="0"/>
              <a:t>OMIP</a:t>
            </a:r>
            <a:r>
              <a:rPr lang="zh-TW" altLang="en-US" dirty="0" smtClean="0"/>
              <a:t>的實驗結果</a:t>
            </a:r>
            <a:r>
              <a:rPr lang="en-US" altLang="zh-TW" dirty="0" smtClean="0"/>
              <a:t>!</a:t>
            </a:r>
            <a:r>
              <a:rPr lang="zh-TW" altLang="en-US" dirty="0" smtClean="0"/>
              <a:t>在中研院氣候模式團隊的協助下我們已經將模擬資料成功上傳至</a:t>
            </a:r>
            <a:r>
              <a:rPr lang="en-US" altLang="zh-TW" dirty="0" smtClean="0"/>
              <a:t>CMIP</a:t>
            </a:r>
            <a:r>
              <a:rPr lang="zh-TW" altLang="en-US" dirty="0" smtClean="0"/>
              <a:t>的資料網站，並且撰寫相關論文</a:t>
            </a:r>
            <a:r>
              <a:rPr lang="en-US" altLang="zh-TW" dirty="0" smtClean="0"/>
              <a:t>!</a:t>
            </a:r>
            <a:r>
              <a:rPr lang="zh-TW" altLang="en-US" dirty="0" smtClean="0"/>
              <a:t>利用這會議讓大家知道歡迎台灣有使用</a:t>
            </a:r>
            <a:r>
              <a:rPr lang="en-US" altLang="zh-TW" dirty="0" smtClean="0"/>
              <a:t>OMIP</a:t>
            </a:r>
            <a:r>
              <a:rPr lang="zh-TW" altLang="en-US" dirty="0" smtClean="0"/>
              <a:t>全球海洋資料的同學老師都能夠下載使用</a:t>
            </a:r>
            <a:r>
              <a:rPr lang="en-US" altLang="zh-TW" dirty="0" smtClean="0"/>
              <a:t>!</a:t>
            </a:r>
            <a:r>
              <a:rPr lang="zh-TW" altLang="en-US" dirty="0" smtClean="0"/>
              <a:t>若懶得下載的，也可以直接跟我說</a:t>
            </a:r>
            <a:r>
              <a:rPr lang="en-US" altLang="zh-TW" dirty="0" smtClean="0"/>
              <a:t>!</a:t>
            </a:r>
          </a:p>
          <a:p>
            <a:r>
              <a:rPr lang="zh-TW" altLang="en-US" dirty="0" smtClean="0"/>
              <a:t> </a:t>
            </a:r>
            <a:r>
              <a:rPr lang="en-US" dirty="0"/>
              <a:t>Good morning, thank</a:t>
            </a:r>
            <a:r>
              <a:rPr lang="en-US" baseline="0" dirty="0"/>
              <a:t> you very much for your coming for the first talk today!</a:t>
            </a:r>
            <a:endParaRPr lang="en-US" dirty="0"/>
          </a:p>
          <a:p>
            <a:r>
              <a:rPr lang="en-US" dirty="0"/>
              <a:t>What I am going to present is</a:t>
            </a:r>
          </a:p>
        </p:txBody>
      </p:sp>
      <p:sp>
        <p:nvSpPr>
          <p:cNvPr id="4" name="Slide Number Placeholder 3"/>
          <p:cNvSpPr>
            <a:spLocks noGrp="1"/>
          </p:cNvSpPr>
          <p:nvPr>
            <p:ph type="sldNum" sz="quarter" idx="10"/>
          </p:nvPr>
        </p:nvSpPr>
        <p:spPr/>
        <p:txBody>
          <a:bodyPr/>
          <a:lstStyle/>
          <a:p>
            <a:fld id="{03BAC2CD-808D-4BA3-8111-64BF2C1E9854}" type="slidenum">
              <a:rPr lang="en-US" smtClean="0"/>
              <a:pPr/>
              <a:t>1</a:t>
            </a:fld>
            <a:endParaRPr lang="en-US"/>
          </a:p>
        </p:txBody>
      </p:sp>
    </p:spTree>
    <p:extLst>
      <p:ext uri="{BB962C8B-B14F-4D97-AF65-F5344CB8AC3E}">
        <p14:creationId xmlns:p14="http://schemas.microsoft.com/office/powerpoint/2010/main" val="350247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44A751F-5D27-4804-B5AC-2C3CDD54B4FB}" type="slidenum">
              <a:rPr lang="en-US" smtClean="0"/>
              <a:t>10</a:t>
            </a:fld>
            <a:endParaRPr lang="en-US"/>
          </a:p>
        </p:txBody>
      </p:sp>
    </p:spTree>
    <p:extLst>
      <p:ext uri="{BB962C8B-B14F-4D97-AF65-F5344CB8AC3E}">
        <p14:creationId xmlns:p14="http://schemas.microsoft.com/office/powerpoint/2010/main" val="189226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11</a:t>
            </a:fld>
            <a:endParaRPr lang="en-US"/>
          </a:p>
        </p:txBody>
      </p:sp>
    </p:spTree>
    <p:extLst>
      <p:ext uri="{BB962C8B-B14F-4D97-AF65-F5344CB8AC3E}">
        <p14:creationId xmlns:p14="http://schemas.microsoft.com/office/powerpoint/2010/main" val="427531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12</a:t>
            </a:fld>
            <a:endParaRPr lang="en-US"/>
          </a:p>
        </p:txBody>
      </p:sp>
    </p:spTree>
    <p:extLst>
      <p:ext uri="{BB962C8B-B14F-4D97-AF65-F5344CB8AC3E}">
        <p14:creationId xmlns:p14="http://schemas.microsoft.com/office/powerpoint/2010/main" val="42110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首先跟大家報告一個海洋模式的發展，</a:t>
            </a:r>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2</a:t>
            </a:fld>
            <a:endParaRPr lang="en-US"/>
          </a:p>
        </p:txBody>
      </p:sp>
    </p:spTree>
    <p:extLst>
      <p:ext uri="{BB962C8B-B14F-4D97-AF65-F5344CB8AC3E}">
        <p14:creationId xmlns:p14="http://schemas.microsoft.com/office/powerpoint/2010/main" val="314778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3</a:t>
            </a:fld>
            <a:endParaRPr lang="en-US"/>
          </a:p>
        </p:txBody>
      </p:sp>
    </p:spTree>
    <p:extLst>
      <p:ext uri="{BB962C8B-B14F-4D97-AF65-F5344CB8AC3E}">
        <p14:creationId xmlns:p14="http://schemas.microsoft.com/office/powerpoint/2010/main" val="103783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OMIP</a:t>
            </a:r>
            <a:r>
              <a:rPr lang="zh-TW" altLang="en-US" dirty="0" smtClean="0"/>
              <a:t> 是</a:t>
            </a:r>
            <a:r>
              <a:rPr lang="en-US" altLang="zh-TW" dirty="0" smtClean="0"/>
              <a:t>CMIP6 endorsed </a:t>
            </a:r>
            <a:r>
              <a:rPr lang="zh-TW" altLang="en-US" dirty="0" smtClean="0"/>
              <a:t>的</a:t>
            </a:r>
            <a:r>
              <a:rPr lang="en-US" altLang="zh-TW" dirty="0" smtClean="0"/>
              <a:t>MIP</a:t>
            </a:r>
            <a:r>
              <a:rPr lang="zh-TW" altLang="en-US" dirty="0" smtClean="0"/>
              <a:t>，</a:t>
            </a:r>
            <a:r>
              <a:rPr lang="en-US" altLang="zh-TW" dirty="0" smtClean="0"/>
              <a:t>2020</a:t>
            </a:r>
            <a:r>
              <a:rPr lang="en-US" altLang="zh-TW" baseline="0" dirty="0" smtClean="0"/>
              <a:t> </a:t>
            </a:r>
            <a:r>
              <a:rPr lang="zh-TW" altLang="en-US" baseline="0" dirty="0" smtClean="0"/>
              <a:t>，我們的第一個版本也在</a:t>
            </a:r>
            <a:r>
              <a:rPr lang="en-US" altLang="zh-TW" baseline="0" dirty="0" smtClean="0"/>
              <a:t>2020</a:t>
            </a:r>
            <a:r>
              <a:rPr lang="zh-TW" altLang="en-US" baseline="0" dirty="0" smtClean="0"/>
              <a:t>年底</a:t>
            </a:r>
            <a:r>
              <a:rPr lang="en-US" altLang="zh-TW" baseline="0" dirty="0" smtClean="0"/>
              <a:t>release </a:t>
            </a:r>
            <a:r>
              <a:rPr lang="zh-TW" altLang="en-US" baseline="0" dirty="0" smtClean="0"/>
              <a:t>出來，第二版在去年也進行了修正，主要是修正了高緯度極區附近的鹽度偏差</a:t>
            </a:r>
            <a:r>
              <a:rPr lang="en-US" altLang="zh-TW" baseline="0" dirty="0" smtClean="0"/>
              <a:t>!</a:t>
            </a:r>
            <a:endParaRPr lang="en-US" altLang="zh-TW" dirty="0" smtClean="0"/>
          </a:p>
          <a:p>
            <a:r>
              <a:rPr lang="en-US" altLang="zh-TW" dirty="0" smtClean="0"/>
              <a:t>Ocean</a:t>
            </a:r>
            <a:r>
              <a:rPr lang="zh-TW" altLang="en-US" dirty="0" smtClean="0"/>
              <a:t> </a:t>
            </a:r>
            <a:r>
              <a:rPr lang="en-US" altLang="zh-TW" dirty="0"/>
              <a:t>is</a:t>
            </a:r>
            <a:r>
              <a:rPr lang="zh-TW" altLang="en-US" dirty="0"/>
              <a:t> </a:t>
            </a:r>
            <a:r>
              <a:rPr lang="en-US" altLang="zh-TW" dirty="0"/>
              <a:t>the</a:t>
            </a:r>
            <a:r>
              <a:rPr lang="zh-TW" altLang="en-US" dirty="0"/>
              <a:t> </a:t>
            </a:r>
            <a:r>
              <a:rPr lang="en-US" altLang="zh-TW" dirty="0"/>
              <a:t>most</a:t>
            </a:r>
            <a:r>
              <a:rPr lang="zh-TW" altLang="en-US" dirty="0"/>
              <a:t> </a:t>
            </a:r>
            <a:r>
              <a:rPr lang="en-US" altLang="zh-TW" dirty="0"/>
              <a:t>important</a:t>
            </a:r>
            <a:r>
              <a:rPr lang="zh-TW" altLang="en-US" dirty="0"/>
              <a:t> </a:t>
            </a:r>
            <a:r>
              <a:rPr lang="en-US" altLang="zh-TW" dirty="0"/>
              <a:t>component</a:t>
            </a:r>
            <a:r>
              <a:rPr lang="zh-TW" altLang="en-US" dirty="0"/>
              <a:t> </a:t>
            </a:r>
            <a:r>
              <a:rPr lang="en-US" altLang="zh-TW" dirty="0"/>
              <a:t>in</a:t>
            </a:r>
            <a:r>
              <a:rPr lang="zh-TW" altLang="en-US" dirty="0"/>
              <a:t> </a:t>
            </a:r>
            <a:r>
              <a:rPr lang="en-US" altLang="zh-TW" dirty="0"/>
              <a:t>the</a:t>
            </a:r>
            <a:r>
              <a:rPr lang="zh-TW" altLang="en-US" dirty="0"/>
              <a:t> </a:t>
            </a:r>
            <a:r>
              <a:rPr lang="en-US" altLang="zh-TW" dirty="0"/>
              <a:t>ESM.</a:t>
            </a:r>
            <a:r>
              <a:rPr lang="zh-TW" altLang="en-US" dirty="0"/>
              <a:t> </a:t>
            </a:r>
            <a:r>
              <a:rPr lang="en-US" altLang="zh-TW" dirty="0"/>
              <a:t>Long-memory,</a:t>
            </a:r>
            <a:r>
              <a:rPr lang="zh-TW" altLang="en-US" dirty="0"/>
              <a:t> </a:t>
            </a:r>
            <a:r>
              <a:rPr lang="en-US" altLang="zh-TW" dirty="0"/>
              <a:t>low</a:t>
            </a:r>
            <a:r>
              <a:rPr lang="zh-TW" altLang="en-US" dirty="0"/>
              <a:t> </a:t>
            </a:r>
            <a:r>
              <a:rPr lang="en-US" altLang="zh-TW" dirty="0"/>
              <a:t>frequency.</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4</a:t>
            </a:fld>
            <a:endParaRPr lang="en-US"/>
          </a:p>
        </p:txBody>
      </p:sp>
    </p:spTree>
    <p:extLst>
      <p:ext uri="{BB962C8B-B14F-4D97-AF65-F5344CB8AC3E}">
        <p14:creationId xmlns:p14="http://schemas.microsoft.com/office/powerpoint/2010/main" val="36578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a:p>
            <a:r>
              <a:rPr lang="en-US" altLang="zh-TW" dirty="0"/>
              <a:t>the </a:t>
            </a:r>
            <a:r>
              <a:rPr lang="en-US" altLang="zh-TW" i="1" dirty="0"/>
              <a:t>Seasonal </a:t>
            </a:r>
            <a:r>
              <a:rPr lang="en-US" altLang="zh-TW" i="1" dirty="0" err="1"/>
              <a:t>Footprinting</a:t>
            </a:r>
            <a:r>
              <a:rPr lang="en-US" altLang="zh-TW" i="1" dirty="0"/>
              <a:t> Mechanism: </a:t>
            </a:r>
            <a:r>
              <a:rPr lang="en-US" altLang="zh-TW" dirty="0"/>
              <a:t>boreal winter-time variability in the NPO drives warm SST anomalies in the North Pacific that</a:t>
            </a:r>
            <a:r>
              <a:rPr lang="en-US" altLang="zh-TW" baseline="0" dirty="0"/>
              <a:t> </a:t>
            </a:r>
            <a:r>
              <a:rPr lang="en-US" altLang="zh-TW" dirty="0"/>
              <a:t>propagate into the central tropical Pacific by end of spring/summer through the</a:t>
            </a:r>
            <a:r>
              <a:rPr lang="en-US" altLang="zh-TW" baseline="0" dirty="0"/>
              <a:t> </a:t>
            </a:r>
            <a:r>
              <a:rPr lang="en-US" altLang="zh-TW" dirty="0"/>
              <a:t>wind/evaporation/SST (WES) feedback.</a:t>
            </a:r>
          </a:p>
          <a:p>
            <a:endParaRPr lang="en-US" altLang="zh-TW" dirty="0"/>
          </a:p>
          <a:p>
            <a:r>
              <a:rPr lang="en-US" altLang="zh-TW" dirty="0"/>
              <a:t>Both PDO and NPGO are to 1</a:t>
            </a:r>
            <a:r>
              <a:rPr lang="en-US" altLang="zh-TW" baseline="30000" dirty="0"/>
              <a:t>st</a:t>
            </a:r>
            <a:r>
              <a:rPr lang="en-US" altLang="zh-TW" dirty="0"/>
              <a:t> order the oceanic expressions of the atm. Forcing associated with AL</a:t>
            </a:r>
            <a:r>
              <a:rPr lang="en-US" altLang="zh-TW" baseline="0" dirty="0"/>
              <a:t> and NPO. </a:t>
            </a:r>
          </a:p>
          <a:p>
            <a:r>
              <a:rPr lang="en-US" altLang="zh-TW" baseline="0" dirty="0"/>
              <a:t>EPW-&gt;AL-&gt;PDO (Alexander 1992; 2002; Newman et al., 2003). </a:t>
            </a:r>
          </a:p>
          <a:p>
            <a:r>
              <a:rPr lang="en-US" altLang="zh-TW" baseline="0" dirty="0"/>
              <a:t>CPW-&gt;NPO-&gt;NPGO (Di Lorenzo 2010)</a:t>
            </a:r>
          </a:p>
          <a:p>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5</a:t>
            </a:fld>
            <a:endParaRPr lang="en-US"/>
          </a:p>
        </p:txBody>
      </p:sp>
    </p:spTree>
    <p:extLst>
      <p:ext uri="{BB962C8B-B14F-4D97-AF65-F5344CB8AC3E}">
        <p14:creationId xmlns:p14="http://schemas.microsoft.com/office/powerpoint/2010/main" val="226647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4A751F-5D27-4804-B5AC-2C3CDD54B4FB}" type="slidenum">
              <a:rPr lang="en-US" smtClean="0"/>
              <a:t>6</a:t>
            </a:fld>
            <a:endParaRPr lang="en-US"/>
          </a:p>
        </p:txBody>
      </p:sp>
    </p:spTree>
    <p:extLst>
      <p:ext uri="{BB962C8B-B14F-4D97-AF65-F5344CB8AC3E}">
        <p14:creationId xmlns:p14="http://schemas.microsoft.com/office/powerpoint/2010/main" val="223391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受限於本次報告時間只有，我只呈現</a:t>
            </a:r>
            <a:r>
              <a:rPr lang="en-US" altLang="zh-TW" dirty="0" smtClean="0"/>
              <a:t>AMOC</a:t>
            </a:r>
            <a:r>
              <a:rPr lang="zh-TW" altLang="en-US" dirty="0" smtClean="0"/>
              <a:t> ，其他結果有興趣可以再討論</a:t>
            </a:r>
            <a:endParaRPr lang="en-US" altLang="zh-TW" dirty="0" smtClean="0"/>
          </a:p>
          <a:p>
            <a:r>
              <a:rPr lang="zh-TW" altLang="en-US" dirty="0" smtClean="0"/>
              <a:t>長期的變化我們可以發現</a:t>
            </a:r>
            <a:r>
              <a:rPr lang="en-US" altLang="zh-TW" dirty="0" smtClean="0"/>
              <a:t>1980</a:t>
            </a:r>
            <a:r>
              <a:rPr lang="zh-TW" altLang="en-US" dirty="0" smtClean="0"/>
              <a:t>年後</a:t>
            </a:r>
            <a:r>
              <a:rPr lang="en-US" altLang="zh-TW" dirty="0" smtClean="0"/>
              <a:t>AMOC</a:t>
            </a:r>
            <a:r>
              <a:rPr lang="zh-TW" altLang="en-US" dirty="0" smtClean="0"/>
              <a:t> 的增加與其他模式類似這是受到全球暖化的影響</a:t>
            </a:r>
            <a:endParaRPr lang="en-US" altLang="zh-TW" dirty="0" smtClean="0"/>
          </a:p>
          <a:p>
            <a:r>
              <a:rPr lang="zh-TW" altLang="en-US" dirty="0" smtClean="0"/>
              <a:t>而</a:t>
            </a:r>
            <a:r>
              <a:rPr lang="en-US" altLang="zh-TW" dirty="0" smtClean="0"/>
              <a:t>2010</a:t>
            </a:r>
            <a:r>
              <a:rPr lang="zh-TW" altLang="en-US" dirty="0" smtClean="0"/>
              <a:t>年後</a:t>
            </a:r>
            <a:endParaRPr lang="en-US" dirty="0"/>
          </a:p>
        </p:txBody>
      </p:sp>
      <p:sp>
        <p:nvSpPr>
          <p:cNvPr id="4" name="Slide Number Placeholder 3"/>
          <p:cNvSpPr>
            <a:spLocks noGrp="1"/>
          </p:cNvSpPr>
          <p:nvPr>
            <p:ph type="sldNum" sz="quarter" idx="10"/>
          </p:nvPr>
        </p:nvSpPr>
        <p:spPr/>
        <p:txBody>
          <a:bodyPr/>
          <a:lstStyle/>
          <a:p>
            <a:fld id="{344A751F-5D27-4804-B5AC-2C3CDD54B4FB}" type="slidenum">
              <a:rPr lang="en-US" smtClean="0"/>
              <a:t>7</a:t>
            </a:fld>
            <a:endParaRPr lang="en-US"/>
          </a:p>
        </p:txBody>
      </p:sp>
    </p:spTree>
    <p:extLst>
      <p:ext uri="{BB962C8B-B14F-4D97-AF65-F5344CB8AC3E}">
        <p14:creationId xmlns:p14="http://schemas.microsoft.com/office/powerpoint/2010/main" val="334707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44A751F-5D27-4804-B5AC-2C3CDD54B4FB}" type="slidenum">
              <a:rPr lang="en-US" smtClean="0"/>
              <a:t>8</a:t>
            </a:fld>
            <a:endParaRPr lang="en-US"/>
          </a:p>
        </p:txBody>
      </p:sp>
    </p:spTree>
    <p:extLst>
      <p:ext uri="{BB962C8B-B14F-4D97-AF65-F5344CB8AC3E}">
        <p14:creationId xmlns:p14="http://schemas.microsoft.com/office/powerpoint/2010/main" val="190625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Level 2: 0.3 (high) Level 2: 0.05 (low)</a:t>
            </a:r>
          </a:p>
          <a:p>
            <a:r>
              <a:rPr lang="en-US" altLang="zh-TW" dirty="0" smtClean="0"/>
              <a:t>Level 3:</a:t>
            </a:r>
            <a:r>
              <a:rPr lang="en-US" altLang="zh-TW" baseline="0" dirty="0" smtClean="0"/>
              <a:t> 1                Level 3: 0.05</a:t>
            </a:r>
          </a:p>
        </p:txBody>
      </p:sp>
      <p:sp>
        <p:nvSpPr>
          <p:cNvPr id="4" name="投影片編號版面配置區 3"/>
          <p:cNvSpPr>
            <a:spLocks noGrp="1"/>
          </p:cNvSpPr>
          <p:nvPr>
            <p:ph type="sldNum" sz="quarter" idx="10"/>
          </p:nvPr>
        </p:nvSpPr>
        <p:spPr/>
        <p:txBody>
          <a:bodyPr/>
          <a:lstStyle/>
          <a:p>
            <a:fld id="{344A751F-5D27-4804-B5AC-2C3CDD54B4FB}" type="slidenum">
              <a:rPr lang="en-US" smtClean="0"/>
              <a:t>9</a:t>
            </a:fld>
            <a:endParaRPr lang="en-US"/>
          </a:p>
        </p:txBody>
      </p:sp>
    </p:spTree>
    <p:extLst>
      <p:ext uri="{BB962C8B-B14F-4D97-AF65-F5344CB8AC3E}">
        <p14:creationId xmlns:p14="http://schemas.microsoft.com/office/powerpoint/2010/main" val="2961968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388" y="1916113"/>
            <a:ext cx="7772400" cy="1470025"/>
          </a:xfrm>
        </p:spPr>
        <p:txBody>
          <a:bodyPr/>
          <a:lstStyle>
            <a:lvl1pPr>
              <a:defRPr sz="4000" b="1">
                <a:solidFill>
                  <a:schemeClr val="accent2"/>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179388" y="3671888"/>
            <a:ext cx="6400800" cy="1752600"/>
          </a:xfrm>
        </p:spPr>
        <p:txBody>
          <a:bodyPr/>
          <a:lstStyle>
            <a:lvl1pPr marL="0" indent="0">
              <a:buFontTx/>
              <a:buNone/>
              <a:defRPr b="1">
                <a:solidFill>
                  <a:schemeClr val="bg1"/>
                </a:solidFill>
              </a:defRPr>
            </a:lvl1pPr>
          </a:lstStyle>
          <a:p>
            <a:pPr lvl="0"/>
            <a:r>
              <a:rPr lang="en-US" noProof="0"/>
              <a:t>Click to edit Master subtitle style</a:t>
            </a:r>
            <a:endParaRPr lang="en-GB" noProof="0"/>
          </a:p>
        </p:txBody>
      </p:sp>
      <p:sp>
        <p:nvSpPr>
          <p:cNvPr id="3080" name="Rectangle 8"/>
          <p:cNvSpPr>
            <a:spLocks noGrp="1" noChangeArrowheads="1"/>
          </p:cNvSpPr>
          <p:nvPr>
            <p:ph type="dt" sz="half" idx="2"/>
          </p:nvPr>
        </p:nvSpPr>
        <p:spPr/>
        <p:txBody>
          <a:bodyPr/>
          <a:lstStyle>
            <a:lvl1pPr>
              <a:defRPr>
                <a:solidFill>
                  <a:schemeClr val="accent2"/>
                </a:solidFill>
              </a:defRPr>
            </a:lvl1pPr>
          </a:lstStyle>
          <a:p>
            <a:endParaRPr lang="en-GB"/>
          </a:p>
        </p:txBody>
      </p:sp>
      <p:sp>
        <p:nvSpPr>
          <p:cNvPr id="3081" name="Rectangle 9"/>
          <p:cNvSpPr>
            <a:spLocks noGrp="1" noChangeArrowheads="1"/>
          </p:cNvSpPr>
          <p:nvPr>
            <p:ph type="ftr" sz="quarter" idx="3"/>
          </p:nvPr>
        </p:nvSpPr>
        <p:spPr/>
        <p:txBody>
          <a:bodyPr/>
          <a:lstStyle>
            <a:lvl1pPr>
              <a:defRPr>
                <a:solidFill>
                  <a:schemeClr val="accent2"/>
                </a:solidFill>
              </a:defRPr>
            </a:lvl1pPr>
          </a:lstStyle>
          <a:p>
            <a:endParaRPr lang="en-GB"/>
          </a:p>
        </p:txBody>
      </p:sp>
      <p:sp>
        <p:nvSpPr>
          <p:cNvPr id="3082" name="Rectangle 10"/>
          <p:cNvSpPr>
            <a:spLocks noGrp="1" noChangeArrowheads="1"/>
          </p:cNvSpPr>
          <p:nvPr>
            <p:ph type="sldNum" sz="quarter" idx="4"/>
          </p:nvPr>
        </p:nvSpPr>
        <p:spPr/>
        <p:txBody>
          <a:bodyPr/>
          <a:lstStyle>
            <a:lvl1pPr>
              <a:defRPr>
                <a:solidFill>
                  <a:schemeClr val="accent2"/>
                </a:solidFill>
              </a:defRPr>
            </a:lvl1pPr>
          </a:lstStyle>
          <a:p>
            <a:fld id="{FBBFD62E-9B4B-4F74-820A-ECBB867F6A80}" type="slidenum">
              <a:rPr lang="en-GB"/>
              <a:pPr/>
              <a:t>‹#›</a:t>
            </a:fld>
            <a:endParaRPr lang="en-GB"/>
          </a:p>
        </p:txBody>
      </p:sp>
      <p:pic>
        <p:nvPicPr>
          <p:cNvPr id="7"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8"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9"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600"/>
                                        <p:tgtEl>
                                          <p:spTgt spid="3074"/>
                                        </p:tgtEl>
                                      </p:cBhvr>
                                    </p:animEffect>
                                  </p:childTnLst>
                                </p:cTn>
                              </p:par>
                            </p:childTnLst>
                          </p:cTn>
                        </p:par>
                        <p:par>
                          <p:cTn id="8" fill="hold" nodeType="afterGroup">
                            <p:stCondLst>
                              <p:cond delay="600"/>
                            </p:stCondLst>
                            <p:childTnLst>
                              <p:par>
                                <p:cTn id="9" presetID="47" presetClass="entr" presetSubtype="0"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fade">
                                      <p:cBhvr>
                                        <p:cTn id="11" dur="100"/>
                                        <p:tgtEl>
                                          <p:spTgt spid="3075">
                                            <p:txEl>
                                              <p:pRg st="0" end="0"/>
                                            </p:txEl>
                                          </p:spTgt>
                                        </p:tgtEl>
                                      </p:cBhvr>
                                    </p:animEffect>
                                    <p:anim calcmode="lin" valueType="num">
                                      <p:cBhvr>
                                        <p:cTn id="12" dur="1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3" dur="1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
                        <p:tgtEl>
                          <p:spTgt spid="3075"/>
                        </p:tgtEl>
                      </p:cBhvr>
                    </p:animEffect>
                    <p:anim calcmode="lin" valueType="num">
                      <p:cBhvr>
                        <p:cTn dur="100" fill="hold"/>
                        <p:tgtEl>
                          <p:spTgt spid="3075"/>
                        </p:tgtEl>
                        <p:attrNameLst>
                          <p:attrName>ppt_x</p:attrName>
                        </p:attrNameLst>
                      </p:cBhvr>
                      <p:tavLst>
                        <p:tav tm="0">
                          <p:val>
                            <p:strVal val="#ppt_x"/>
                          </p:val>
                        </p:tav>
                        <p:tav tm="100000">
                          <p:val>
                            <p:strVal val="#ppt_x"/>
                          </p:val>
                        </p:tav>
                      </p:tavLst>
                    </p:anim>
                    <p:anim calcmode="lin" valueType="num">
                      <p:cBhvr>
                        <p:cTn dur="1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7068D1-CD86-4DE6-B8F9-E4EC821420BC}" type="slidenum">
              <a:rPr lang="en-GB"/>
              <a:pPr/>
              <a:t>‹#›</a:t>
            </a:fld>
            <a:endParaRPr lang="en-GB"/>
          </a:p>
        </p:txBody>
      </p:sp>
      <p:pic>
        <p:nvPicPr>
          <p:cNvPr id="10"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3"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4"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39153454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520" y="2984971"/>
            <a:ext cx="7772400" cy="1362075"/>
          </a:xfrm>
        </p:spPr>
        <p:txBody>
          <a:bodyPr anchor="t"/>
          <a:lstStyle>
            <a:lvl1pPr algn="l">
              <a:defRPr sz="4000" b="1" cap="all">
                <a:solidFill>
                  <a:schemeClr val="tx1"/>
                </a:solidFill>
              </a:defRPr>
            </a:lvl1pPr>
          </a:lstStyle>
          <a:p>
            <a:r>
              <a:rPr lang="en-US"/>
              <a:t>Click to edit Master title style</a:t>
            </a:r>
            <a:endParaRPr lang="en-GB"/>
          </a:p>
        </p:txBody>
      </p:sp>
      <p:sp>
        <p:nvSpPr>
          <p:cNvPr id="3" name="Text Placeholder 2"/>
          <p:cNvSpPr>
            <a:spLocks noGrp="1"/>
          </p:cNvSpPr>
          <p:nvPr>
            <p:ph type="body" idx="1"/>
          </p:nvPr>
        </p:nvSpPr>
        <p:spPr>
          <a:xfrm>
            <a:off x="251520" y="1484784"/>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992A4D9-9592-4945-8E45-CB82C3C9BAC4}" type="slidenum">
              <a:rPr lang="en-GB"/>
              <a:pPr/>
              <a:t>‹#›</a:t>
            </a:fld>
            <a:endParaRPr lang="en-GB"/>
          </a:p>
        </p:txBody>
      </p:sp>
      <p:pic>
        <p:nvPicPr>
          <p:cNvPr id="10"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3"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4"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25717204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3663" y="765175"/>
            <a:ext cx="4405312"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765175"/>
            <a:ext cx="4406900" cy="5513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D217E2A-CFA3-42BC-8E65-154C66B1B061}" type="slidenum">
              <a:rPr lang="en-GB"/>
              <a:pPr/>
              <a:t>‹#›</a:t>
            </a:fld>
            <a:endParaRPr lang="en-GB"/>
          </a:p>
        </p:txBody>
      </p:sp>
      <p:pic>
        <p:nvPicPr>
          <p:cNvPr id="11"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5"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23010938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A91751-14EE-436F-A3C6-FBBD71E56B5A}" type="slidenum">
              <a:rPr lang="en-GB"/>
              <a:pPr/>
              <a:t>‹#›</a:t>
            </a:fld>
            <a:endParaRPr lang="en-GB"/>
          </a:p>
        </p:txBody>
      </p:sp>
      <p:pic>
        <p:nvPicPr>
          <p:cNvPr id="8"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 y="6990"/>
            <a:ext cx="4176464" cy="648072"/>
          </a:xfrm>
          <a:prstGeom prst="rect">
            <a:avLst/>
          </a:prstGeom>
        </p:spPr>
      </p:pic>
      <p:pic>
        <p:nvPicPr>
          <p:cNvPr id="11"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4877" y="44624"/>
            <a:ext cx="755303" cy="550755"/>
          </a:xfrm>
          <a:prstGeom prst="rect">
            <a:avLst/>
          </a:prstGeom>
          <a:noFill/>
        </p:spPr>
      </p:pic>
      <p:pic>
        <p:nvPicPr>
          <p:cNvPr id="12"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7749" y="44624"/>
            <a:ext cx="550755" cy="550755"/>
          </a:xfrm>
          <a:prstGeom prst="rect">
            <a:avLst/>
          </a:prstGeom>
        </p:spPr>
      </p:pic>
    </p:spTree>
    <p:extLst>
      <p:ext uri="{BB962C8B-B14F-4D97-AF65-F5344CB8AC3E}">
        <p14:creationId xmlns:p14="http://schemas.microsoft.com/office/powerpoint/2010/main" val="1619251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內容" type="obj">
  <p:cSld name="標題及內容">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93664" y="115890"/>
            <a:ext cx="8294687" cy="504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93663" y="765175"/>
            <a:ext cx="8964612" cy="5513388"/>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35" name="Google Shape;35;p21"/>
          <p:cNvSpPr txBox="1">
            <a:spLocks noGrp="1"/>
          </p:cNvSpPr>
          <p:nvPr>
            <p:ph type="dt" idx="10"/>
          </p:nvPr>
        </p:nvSpPr>
        <p:spPr>
          <a:xfrm>
            <a:off x="93663" y="6337300"/>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2284414" y="6337300"/>
            <a:ext cx="575945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101014" y="6337300"/>
            <a:ext cx="957262"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050"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730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WATER B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3663" y="115888"/>
            <a:ext cx="82946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93663" y="765175"/>
            <a:ext cx="8964612" cy="55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93663" y="63373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1"/>
            </a:lvl1pPr>
          </a:lstStyle>
          <a:p>
            <a:endParaRPr lang="en-GB"/>
          </a:p>
        </p:txBody>
      </p:sp>
      <p:sp>
        <p:nvSpPr>
          <p:cNvPr id="1029" name="Rectangle 5"/>
          <p:cNvSpPr>
            <a:spLocks noGrp="1" noChangeArrowheads="1"/>
          </p:cNvSpPr>
          <p:nvPr>
            <p:ph type="ftr" sz="quarter" idx="3"/>
          </p:nvPr>
        </p:nvSpPr>
        <p:spPr bwMode="auto">
          <a:xfrm>
            <a:off x="2284413" y="6337300"/>
            <a:ext cx="57594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1"/>
            </a:lvl1pPr>
          </a:lstStyle>
          <a:p>
            <a:endParaRPr lang="en-GB"/>
          </a:p>
        </p:txBody>
      </p:sp>
      <p:sp>
        <p:nvSpPr>
          <p:cNvPr id="1030" name="Rectangle 6"/>
          <p:cNvSpPr>
            <a:spLocks noGrp="1" noChangeArrowheads="1"/>
          </p:cNvSpPr>
          <p:nvPr>
            <p:ph type="sldNum" sz="quarter" idx="4"/>
          </p:nvPr>
        </p:nvSpPr>
        <p:spPr bwMode="auto">
          <a:xfrm>
            <a:off x="8101013" y="6337300"/>
            <a:ext cx="9572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1"/>
            </a:lvl1pPr>
          </a:lstStyle>
          <a:p>
            <a:fld id="{3C519060-044E-4916-B6BF-C3232112D94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7" r:id="rId6"/>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hyperlink" Target="https://doi.org/10.22033/ESGF/CMIP6.14323" TargetMode="Externa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da.oc.ntu.edu.tw/coda/research/timcom/MOVIE/TIMCOM_Animation_Final/T_1_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25191" y="2009239"/>
            <a:ext cx="6372067" cy="389357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244510" y="5677231"/>
            <a:ext cx="9372600" cy="677108"/>
          </a:xfrm>
          <a:prstGeom prst="rect">
            <a:avLst/>
          </a:prstGeom>
        </p:spPr>
        <p:txBody>
          <a:bodyPr wrap="square">
            <a:spAutoFit/>
          </a:bodyPr>
          <a:lstStyle/>
          <a:p>
            <a:pPr algn="ctr"/>
            <a:r>
              <a:rPr lang="en-US" altLang="zh-TW" sz="2000" b="1" dirty="0">
                <a:solidFill>
                  <a:srgbClr val="C00000"/>
                </a:solidFill>
                <a:latin typeface="Comic Sans MS" panose="030F0702030302020204" pitchFamily="66" charset="0"/>
              </a:rPr>
              <a:t>Yu‑heng Tseng, </a:t>
            </a:r>
            <a:r>
              <a:rPr lang="en-US" altLang="zh-TW" sz="2000" b="1" dirty="0" smtClean="0">
                <a:solidFill>
                  <a:srgbClr val="C00000"/>
                </a:solidFill>
                <a:latin typeface="Comic Sans MS" panose="030F0702030302020204" pitchFamily="66" charset="0"/>
              </a:rPr>
              <a:t>Shao-</a:t>
            </a:r>
            <a:r>
              <a:rPr lang="en-US" altLang="zh-TW" sz="2000" b="1" dirty="0" err="1" smtClean="0">
                <a:solidFill>
                  <a:srgbClr val="C00000"/>
                </a:solidFill>
                <a:latin typeface="Comic Sans MS" panose="030F0702030302020204" pitchFamily="66" charset="0"/>
              </a:rPr>
              <a:t>En</a:t>
            </a:r>
            <a:r>
              <a:rPr lang="en-US" altLang="zh-TW" sz="2000" b="1" dirty="0" smtClean="0">
                <a:solidFill>
                  <a:srgbClr val="C00000"/>
                </a:solidFill>
                <a:latin typeface="Comic Sans MS" panose="030F0702030302020204" pitchFamily="66" charset="0"/>
              </a:rPr>
              <a:t> </a:t>
            </a:r>
            <a:r>
              <a:rPr lang="en-US" altLang="zh-TW" sz="2000" b="1" dirty="0" err="1" smtClean="0">
                <a:solidFill>
                  <a:srgbClr val="C00000"/>
                </a:solidFill>
                <a:latin typeface="Comic Sans MS" panose="030F0702030302020204" pitchFamily="66" charset="0"/>
              </a:rPr>
              <a:t>Tsao</a:t>
            </a:r>
            <a:r>
              <a:rPr lang="en-US" altLang="zh-TW" sz="2000" b="1" dirty="0">
                <a:solidFill>
                  <a:srgbClr val="C00000"/>
                </a:solidFill>
                <a:latin typeface="Comic Sans MS" panose="030F0702030302020204" pitchFamily="66" charset="0"/>
              </a:rPr>
              <a:t>, Yi-chun </a:t>
            </a:r>
            <a:r>
              <a:rPr lang="en-US" altLang="zh-TW" sz="2000" b="1" dirty="0" smtClean="0">
                <a:solidFill>
                  <a:srgbClr val="C00000"/>
                </a:solidFill>
                <a:latin typeface="Comic Sans MS" panose="030F0702030302020204" pitchFamily="66" charset="0"/>
              </a:rPr>
              <a:t>Kuo</a:t>
            </a:r>
            <a:endParaRPr lang="en-US" altLang="zh-TW" sz="2000" b="1" dirty="0">
              <a:solidFill>
                <a:srgbClr val="C00000"/>
              </a:solidFill>
              <a:latin typeface="Comic Sans MS" panose="030F0702030302020204" pitchFamily="66" charset="0"/>
            </a:endParaRPr>
          </a:p>
          <a:p>
            <a:pPr algn="ctr"/>
            <a:r>
              <a:rPr lang="en-US" altLang="zh-TW" i="1" dirty="0">
                <a:solidFill>
                  <a:srgbClr val="FF0000"/>
                </a:solidFill>
                <a:latin typeface="Comic Sans MS" panose="030F0702030302020204" pitchFamily="66" charset="0"/>
              </a:rPr>
              <a:t>Institute of Oceanography, National Taiwan University, Taiwan</a:t>
            </a:r>
          </a:p>
        </p:txBody>
      </p:sp>
      <p:sp>
        <p:nvSpPr>
          <p:cNvPr id="2" name="矩形 1"/>
          <p:cNvSpPr/>
          <p:nvPr/>
        </p:nvSpPr>
        <p:spPr>
          <a:xfrm>
            <a:off x="686924" y="870691"/>
            <a:ext cx="7848600" cy="1077218"/>
          </a:xfrm>
          <a:prstGeom prst="rect">
            <a:avLst/>
          </a:prstGeom>
        </p:spPr>
        <p:txBody>
          <a:bodyPr wrap="square">
            <a:spAutoFit/>
          </a:bodyPr>
          <a:lstStyle/>
          <a:p>
            <a:r>
              <a:rPr lang="en-US" altLang="zh-TW" sz="3200" b="1" dirty="0">
                <a:solidFill>
                  <a:srgbClr val="FF0000"/>
                </a:solidFill>
                <a:latin typeface="Comic Sans MS" panose="030F0702030302020204" pitchFamily="66" charset="0"/>
              </a:rPr>
              <a:t>TIMCOM model datasets for CMIP6 Ocean Model </a:t>
            </a:r>
            <a:r>
              <a:rPr lang="en-US" altLang="zh-TW" sz="3200" b="1" dirty="0" err="1">
                <a:solidFill>
                  <a:srgbClr val="FF0000"/>
                </a:solidFill>
                <a:latin typeface="Comic Sans MS" panose="030F0702030302020204" pitchFamily="66" charset="0"/>
              </a:rPr>
              <a:t>Intercomparison</a:t>
            </a:r>
            <a:r>
              <a:rPr lang="en-US" altLang="zh-TW" sz="3200" b="1" dirty="0">
                <a:solidFill>
                  <a:srgbClr val="FF0000"/>
                </a:solidFill>
                <a:latin typeface="Comic Sans MS" panose="030F0702030302020204" pitchFamily="66" charset="0"/>
              </a:rPr>
              <a:t> Project</a:t>
            </a:r>
            <a:endParaRPr lang="zh-TW" altLang="en-US" sz="3200" b="1" dirty="0">
              <a:solidFill>
                <a:srgbClr val="FF0000"/>
              </a:solidFill>
              <a:latin typeface="Comic Sans MS" panose="030F0702030302020204" pitchFamily="66" charset="0"/>
            </a:endParaRPr>
          </a:p>
        </p:txBody>
      </p:sp>
      <p:sp>
        <p:nvSpPr>
          <p:cNvPr id="3" name="矩形 2"/>
          <p:cNvSpPr/>
          <p:nvPr/>
        </p:nvSpPr>
        <p:spPr>
          <a:xfrm>
            <a:off x="4315873" y="163255"/>
            <a:ext cx="3296095" cy="584775"/>
          </a:xfrm>
          <a:prstGeom prst="rect">
            <a:avLst/>
          </a:prstGeom>
        </p:spPr>
        <p:txBody>
          <a:bodyPr wrap="none">
            <a:spAutoFit/>
          </a:bodyPr>
          <a:lstStyle/>
          <a:p>
            <a:r>
              <a:rPr lang="en-US" altLang="zh-TW" sz="1600" dirty="0" smtClean="0"/>
              <a:t>doi:10.22033/ESGF/CMIP6.16323</a:t>
            </a:r>
            <a:endParaRPr lang="en-US" altLang="zh-TW" sz="1600" u="sng" dirty="0" smtClean="0">
              <a:hlinkClick r:id="rId5"/>
            </a:endParaRPr>
          </a:p>
          <a:p>
            <a:r>
              <a:rPr lang="en-US" altLang="zh-TW" sz="1600" dirty="0"/>
              <a:t>doi:10.22033/ESGF/CMIP6.14336</a:t>
            </a:r>
          </a:p>
        </p:txBody>
      </p:sp>
      <p:sp>
        <p:nvSpPr>
          <p:cNvPr id="4" name="文字方塊 3"/>
          <p:cNvSpPr txBox="1"/>
          <p:nvPr/>
        </p:nvSpPr>
        <p:spPr>
          <a:xfrm>
            <a:off x="76200" y="6477000"/>
            <a:ext cx="8555547" cy="307777"/>
          </a:xfrm>
          <a:prstGeom prst="rect">
            <a:avLst/>
          </a:prstGeom>
          <a:noFill/>
        </p:spPr>
        <p:txBody>
          <a:bodyPr wrap="none" rtlCol="0">
            <a:spAutoFit/>
          </a:bodyPr>
          <a:lstStyle/>
          <a:p>
            <a:r>
              <a:rPr lang="en-US" altLang="zh-TW" sz="1400" dirty="0">
                <a:latin typeface="Comic Sans MS" panose="030F0702030302020204" pitchFamily="66" charset="0"/>
              </a:rPr>
              <a:t>Acknowledgement: Huang-</a:t>
            </a:r>
            <a:r>
              <a:rPr lang="en-US" altLang="zh-TW" sz="1400" dirty="0" err="1">
                <a:latin typeface="Comic Sans MS" panose="030F0702030302020204" pitchFamily="66" charset="0"/>
              </a:rPr>
              <a:t>Hsiung</a:t>
            </a:r>
            <a:r>
              <a:rPr lang="en-US" altLang="zh-TW" sz="1400" dirty="0">
                <a:latin typeface="Comic Sans MS" panose="030F0702030302020204" pitchFamily="66" charset="0"/>
              </a:rPr>
              <a:t>. Hsu,</a:t>
            </a:r>
            <a:r>
              <a:rPr lang="zh-TW" altLang="en-US" sz="1400" dirty="0">
                <a:latin typeface="Comic Sans MS" panose="030F0702030302020204" pitchFamily="66" charset="0"/>
              </a:rPr>
              <a:t> </a:t>
            </a:r>
            <a:r>
              <a:rPr lang="en-US" altLang="zh-TW" sz="1400" dirty="0">
                <a:latin typeface="Comic Sans MS" panose="030F0702030302020204" pitchFamily="66" charset="0"/>
              </a:rPr>
              <a:t>Hsin-Chien</a:t>
            </a:r>
            <a:r>
              <a:rPr lang="zh-TW" altLang="en-US" sz="1400" dirty="0">
                <a:latin typeface="Comic Sans MS" panose="030F0702030302020204" pitchFamily="66" charset="0"/>
              </a:rPr>
              <a:t> </a:t>
            </a:r>
            <a:r>
              <a:rPr lang="en-US" altLang="zh-TW" sz="1400" dirty="0">
                <a:latin typeface="Comic Sans MS" panose="030F0702030302020204" pitchFamily="66" charset="0"/>
              </a:rPr>
              <a:t>Liang, </a:t>
            </a:r>
            <a:r>
              <a:rPr lang="en-US" altLang="zh-TW" sz="1400" dirty="0" err="1">
                <a:latin typeface="Comic Sans MS" panose="030F0702030302020204" pitchFamily="66" charset="0"/>
              </a:rPr>
              <a:t>Chia-ying</a:t>
            </a:r>
            <a:r>
              <a:rPr lang="en-US" altLang="zh-TW" sz="1400" dirty="0">
                <a:latin typeface="Comic Sans MS" panose="030F0702030302020204" pitchFamily="66" charset="0"/>
              </a:rPr>
              <a:t> Tsai, Chun Hoe Chow, Wen-yen Yu</a:t>
            </a:r>
            <a:endParaRPr lang="zh-TW" altLang="en-US" sz="140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75147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3;p9">
            <a:extLst>
              <a:ext uri="{FF2B5EF4-FFF2-40B4-BE49-F238E27FC236}">
                <a16:creationId xmlns:a16="http://schemas.microsoft.com/office/drawing/2014/main" id="{C29DB749-E112-4E20-8411-A7708CE040C8}"/>
              </a:ext>
            </a:extLst>
          </p:cNvPr>
          <p:cNvSpPr txBox="1"/>
          <p:nvPr/>
        </p:nvSpPr>
        <p:spPr>
          <a:xfrm>
            <a:off x="70338" y="929685"/>
            <a:ext cx="9003323" cy="992549"/>
          </a:xfrm>
          <a:prstGeom prst="rect">
            <a:avLst/>
          </a:prstGeom>
          <a:noFill/>
          <a:ln>
            <a:noFill/>
          </a:ln>
        </p:spPr>
        <p:txBody>
          <a:bodyPr spcFirstLastPara="1" wrap="square" lIns="68569" tIns="34275" rIns="68569" bIns="34275" anchor="t" anchorCtr="0">
            <a:spAutoFit/>
          </a:bodyPr>
          <a:lstStyle/>
          <a:p>
            <a:pPr marL="342900" indent="-342900">
              <a:spcBef>
                <a:spcPts val="0"/>
              </a:spcBef>
              <a:spcAft>
                <a:spcPts val="0"/>
              </a:spcAft>
              <a:buFont typeface="Arial" panose="020B0604020202020204" pitchFamily="34" charset="0"/>
              <a:buChar char="•"/>
            </a:pPr>
            <a:r>
              <a:rPr lang="en-US" altLang="zh-TW" sz="2000" dirty="0">
                <a:solidFill>
                  <a:srgbClr val="002060"/>
                </a:solidFill>
                <a:latin typeface="Comic Sans MS" panose="030F0702030302020204" pitchFamily="66" charset="0"/>
                <a:ea typeface="Arial"/>
                <a:cs typeface="Arial"/>
                <a:sym typeface="Arial"/>
              </a:rPr>
              <a:t>Weaker VDC </a:t>
            </a:r>
            <a:r>
              <a:rPr lang="en-US" altLang="zh-TW" sz="2000" dirty="0" smtClean="0">
                <a:solidFill>
                  <a:srgbClr val="002060"/>
                </a:solidFill>
                <a:latin typeface="Comic Sans MS" panose="030F0702030302020204" pitchFamily="66" charset="0"/>
                <a:ea typeface="Arial"/>
                <a:cs typeface="Arial"/>
                <a:sym typeface="Arial"/>
              </a:rPr>
              <a:t>for salinity isolates </a:t>
            </a:r>
            <a:r>
              <a:rPr lang="en-US" altLang="zh-TW" sz="2000" dirty="0">
                <a:solidFill>
                  <a:srgbClr val="002060"/>
                </a:solidFill>
                <a:latin typeface="Comic Sans MS" panose="030F0702030302020204" pitchFamily="66" charset="0"/>
                <a:ea typeface="Arial"/>
                <a:cs typeface="Arial"/>
                <a:sym typeface="Arial"/>
              </a:rPr>
              <a:t>surface from mixing with subsurface layers, to keep the signals of temperature variability during the cold event in the recent five years. </a:t>
            </a:r>
            <a:endParaRPr sz="2000" dirty="0">
              <a:solidFill>
                <a:srgbClr val="002060"/>
              </a:solidFill>
              <a:latin typeface="Comic Sans MS" panose="030F0702030302020204" pitchFamily="66" charset="0"/>
              <a:ea typeface="Arial"/>
              <a:cs typeface="Arial"/>
              <a:sym typeface="Arial"/>
            </a:endParaRPr>
          </a:p>
        </p:txBody>
      </p:sp>
      <p:sp>
        <p:nvSpPr>
          <p:cNvPr id="4" name="object 2">
            <a:extLst>
              <a:ext uri="{FF2B5EF4-FFF2-40B4-BE49-F238E27FC236}">
                <a16:creationId xmlns:a16="http://schemas.microsoft.com/office/drawing/2014/main" id="{87DDDE22-037E-4593-9B31-4E1786D3E451}"/>
              </a:ext>
            </a:extLst>
          </p:cNvPr>
          <p:cNvSpPr txBox="1">
            <a:spLocks/>
          </p:cNvSpPr>
          <p:nvPr/>
        </p:nvSpPr>
        <p:spPr>
          <a:xfrm>
            <a:off x="1524000" y="485974"/>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dirty="0">
                <a:solidFill>
                  <a:srgbClr val="FF0000"/>
                </a:solidFill>
                <a:latin typeface="Comic Sans MS" panose="030F0702030302020204" pitchFamily="66" charset="0"/>
                <a:ea typeface="SimHei" pitchFamily="49" charset="-122"/>
                <a:cs typeface="Arial" charset="0"/>
              </a:rPr>
              <a:t>Key to </a:t>
            </a:r>
            <a:r>
              <a:rPr kumimoji="1" lang="en-US" sz="2800" b="1" dirty="0" smtClean="0">
                <a:solidFill>
                  <a:srgbClr val="FF0000"/>
                </a:solidFill>
                <a:latin typeface="Comic Sans MS" panose="030F0702030302020204" pitchFamily="66" charset="0"/>
                <a:ea typeface="SimHei" pitchFamily="49" charset="-122"/>
                <a:cs typeface="Arial" charset="0"/>
              </a:rPr>
              <a:t>simulate </a:t>
            </a:r>
            <a:r>
              <a:rPr kumimoji="1" lang="en-US" sz="2800" b="1" dirty="0">
                <a:solidFill>
                  <a:srgbClr val="FF0000"/>
                </a:solidFill>
                <a:latin typeface="Comic Sans MS" panose="030F0702030302020204" pitchFamily="66" charset="0"/>
                <a:ea typeface="SimHei" pitchFamily="49" charset="-122"/>
                <a:cs typeface="Arial" charset="0"/>
              </a:rPr>
              <a:t>AMOC variability</a:t>
            </a:r>
          </a:p>
        </p:txBody>
      </p:sp>
      <p:pic>
        <p:nvPicPr>
          <p:cNvPr id="7" name="圖片 6">
            <a:extLst>
              <a:ext uri="{FF2B5EF4-FFF2-40B4-BE49-F238E27FC236}">
                <a16:creationId xmlns:a16="http://schemas.microsoft.com/office/drawing/2014/main" id="{E92EC4DE-BFE1-CAD4-77FA-1C6C6775B4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6" t="6112" r="7316"/>
          <a:stretch/>
        </p:blipFill>
        <p:spPr>
          <a:xfrm>
            <a:off x="76199" y="2133600"/>
            <a:ext cx="8878613" cy="4724400"/>
          </a:xfrm>
          <a:prstGeom prst="rect">
            <a:avLst/>
          </a:prstGeom>
        </p:spPr>
      </p:pic>
      <p:sp>
        <p:nvSpPr>
          <p:cNvPr id="2" name="橢圓 1"/>
          <p:cNvSpPr/>
          <p:nvPr/>
        </p:nvSpPr>
        <p:spPr>
          <a:xfrm>
            <a:off x="5257800" y="1828801"/>
            <a:ext cx="1371600" cy="1295400"/>
          </a:xfrm>
          <a:prstGeom prst="ellipse">
            <a:avLst/>
          </a:prstGeom>
          <a:no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5280454" y="5334000"/>
            <a:ext cx="2187146" cy="923330"/>
          </a:xfrm>
          <a:prstGeom prst="rect">
            <a:avLst/>
          </a:prstGeom>
          <a:noFill/>
        </p:spPr>
        <p:txBody>
          <a:bodyPr wrap="square" rtlCol="0">
            <a:spAutoFit/>
          </a:bodyPr>
          <a:lstStyle/>
          <a:p>
            <a:r>
              <a:rPr lang="en-US" altLang="zh-TW" dirty="0" smtClean="0">
                <a:solidFill>
                  <a:srgbClr val="000000"/>
                </a:solidFill>
                <a:latin typeface="Comic Sans MS" panose="030F0702030302020204" pitchFamily="66" charset="0"/>
              </a:rPr>
              <a:t>Decreased AMOC in high VDC due to  lower density</a:t>
            </a:r>
            <a:endParaRPr lang="zh-TW" altLang="en-US"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722459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7994D7-0E45-4BD0-8791-510F3C512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 y="2850827"/>
            <a:ext cx="5638800" cy="3231420"/>
          </a:xfrm>
          <a:prstGeom prst="rect">
            <a:avLst/>
          </a:prstGeom>
        </p:spPr>
      </p:pic>
      <p:sp>
        <p:nvSpPr>
          <p:cNvPr id="4" name="Google Shape;153;p9">
            <a:extLst>
              <a:ext uri="{FF2B5EF4-FFF2-40B4-BE49-F238E27FC236}">
                <a16:creationId xmlns:a16="http://schemas.microsoft.com/office/drawing/2014/main" id="{906B89B6-1CCB-43E9-9867-FF9002F38D02}"/>
              </a:ext>
            </a:extLst>
          </p:cNvPr>
          <p:cNvSpPr txBox="1"/>
          <p:nvPr/>
        </p:nvSpPr>
        <p:spPr>
          <a:xfrm>
            <a:off x="228600" y="1037686"/>
            <a:ext cx="8432579" cy="62321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dirty="0">
                <a:solidFill>
                  <a:srgbClr val="000000"/>
                </a:solidFill>
                <a:latin typeface="Comic Sans MS" panose="030F0702030302020204" pitchFamily="66" charset="0"/>
                <a:ea typeface="Arial"/>
                <a:cs typeface="Arial"/>
                <a:sym typeface="Arial"/>
              </a:rPr>
              <a:t>Strength of AMOC primarily driven by density anomalies in deep water formation sites </a:t>
            </a:r>
            <a:r>
              <a:rPr lang="en-US" altLang="zh-TW" b="0" i="0" dirty="0">
                <a:solidFill>
                  <a:srgbClr val="000000"/>
                </a:solidFill>
                <a:effectLst/>
                <a:latin typeface="Comic Sans MS" panose="030F0702030302020204" pitchFamily="66" charset="0"/>
              </a:rPr>
              <a:t>(</a:t>
            </a:r>
            <a:r>
              <a:rPr lang="en-US" altLang="zh-TW" b="0" i="0" dirty="0" err="1">
                <a:solidFill>
                  <a:srgbClr val="000000"/>
                </a:solidFill>
                <a:effectLst/>
                <a:latin typeface="Comic Sans MS" panose="030F0702030302020204" pitchFamily="66" charset="0"/>
              </a:rPr>
              <a:t>Danabasoglu</a:t>
            </a:r>
            <a:r>
              <a:rPr lang="en-US" altLang="zh-TW" b="0" i="0" dirty="0">
                <a:solidFill>
                  <a:srgbClr val="000000"/>
                </a:solidFill>
                <a:effectLst/>
                <a:latin typeface="Comic Sans MS" panose="030F0702030302020204" pitchFamily="66" charset="0"/>
              </a:rPr>
              <a:t> et al., 2012)</a:t>
            </a:r>
            <a:r>
              <a:rPr lang="en-US" altLang="zh-TW" b="0" i="0" dirty="0">
                <a:solidFill>
                  <a:srgbClr val="000000"/>
                </a:solidFill>
                <a:effectLst/>
                <a:latin typeface="Comic Sans MS" panose="030F0702030302020204" pitchFamily="66" charset="0"/>
                <a:cs typeface="Arial"/>
                <a:sym typeface="Arial"/>
              </a:rPr>
              <a:t>.</a:t>
            </a:r>
            <a:endParaRPr lang="zh-TW" altLang="en-US" dirty="0">
              <a:solidFill>
                <a:srgbClr val="000000"/>
              </a:solidFill>
              <a:latin typeface="Comic Sans MS" panose="030F0702030302020204" pitchFamily="66" charset="0"/>
              <a:ea typeface="Arial"/>
              <a:cs typeface="Arial"/>
              <a:sym typeface="Arial"/>
            </a:endParaRPr>
          </a:p>
        </p:txBody>
      </p:sp>
      <p:pic>
        <p:nvPicPr>
          <p:cNvPr id="8" name="圖片 7">
            <a:extLst>
              <a:ext uri="{FF2B5EF4-FFF2-40B4-BE49-F238E27FC236}">
                <a16:creationId xmlns:a16="http://schemas.microsoft.com/office/drawing/2014/main" id="{7EE18364-E618-487D-A3DA-A9EEA72E0803}"/>
              </a:ext>
            </a:extLst>
          </p:cNvPr>
          <p:cNvPicPr>
            <a:picLocks noChangeAspect="1"/>
          </p:cNvPicPr>
          <p:nvPr/>
        </p:nvPicPr>
        <p:blipFill>
          <a:blip r:embed="rId4"/>
          <a:stretch>
            <a:fillRect/>
          </a:stretch>
        </p:blipFill>
        <p:spPr>
          <a:xfrm>
            <a:off x="715108" y="1738095"/>
            <a:ext cx="4267200" cy="687091"/>
          </a:xfrm>
          <a:prstGeom prst="rect">
            <a:avLst/>
          </a:prstGeom>
        </p:spPr>
      </p:pic>
      <p:sp>
        <p:nvSpPr>
          <p:cNvPr id="9" name="object 2">
            <a:extLst>
              <a:ext uri="{FF2B5EF4-FFF2-40B4-BE49-F238E27FC236}">
                <a16:creationId xmlns:a16="http://schemas.microsoft.com/office/drawing/2014/main" id="{C02F9532-9BD6-44FE-A8C4-F12969D25300}"/>
              </a:ext>
            </a:extLst>
          </p:cNvPr>
          <p:cNvSpPr txBox="1">
            <a:spLocks/>
          </p:cNvSpPr>
          <p:nvPr/>
        </p:nvSpPr>
        <p:spPr>
          <a:xfrm>
            <a:off x="1271897" y="516783"/>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kern="1200" dirty="0">
                <a:solidFill>
                  <a:srgbClr val="FF0000"/>
                </a:solidFill>
                <a:latin typeface="Comic Sans MS" panose="030F0702030302020204" pitchFamily="66" charset="0"/>
                <a:ea typeface="SimHei" pitchFamily="49" charset="-122"/>
                <a:cs typeface="Arial" charset="0"/>
              </a:rPr>
              <a:t>Recent driver of AMOC increase</a:t>
            </a:r>
            <a:endParaRPr kumimoji="1" lang="en-US" sz="2800" b="1" dirty="0">
              <a:solidFill>
                <a:srgbClr val="FF0000"/>
              </a:solidFill>
              <a:latin typeface="Comic Sans MS" panose="030F0702030302020204" pitchFamily="66" charset="0"/>
              <a:ea typeface="SimHei" pitchFamily="49" charset="-122"/>
              <a:cs typeface="Arial" charset="0"/>
            </a:endParaRPr>
          </a:p>
        </p:txBody>
      </p:sp>
      <p:sp>
        <p:nvSpPr>
          <p:cNvPr id="11" name="文字方塊 10">
            <a:extLst>
              <a:ext uri="{FF2B5EF4-FFF2-40B4-BE49-F238E27FC236}">
                <a16:creationId xmlns:a16="http://schemas.microsoft.com/office/drawing/2014/main" id="{354B3749-E4ED-48FC-918D-2A1773F8B89C}"/>
              </a:ext>
            </a:extLst>
          </p:cNvPr>
          <p:cNvSpPr txBox="1"/>
          <p:nvPr/>
        </p:nvSpPr>
        <p:spPr>
          <a:xfrm>
            <a:off x="5609493" y="1467085"/>
            <a:ext cx="3276600" cy="1754326"/>
          </a:xfrm>
          <a:prstGeom prst="rect">
            <a:avLst/>
          </a:prstGeom>
          <a:noFill/>
        </p:spPr>
        <p:txBody>
          <a:bodyPr wrap="square">
            <a:spAutoFit/>
          </a:bodyPr>
          <a:lstStyle/>
          <a:p>
            <a:r>
              <a:rPr lang="en-US" altLang="zh-TW" b="0" i="0" dirty="0">
                <a:solidFill>
                  <a:srgbClr val="C00000"/>
                </a:solidFill>
                <a:effectLst/>
                <a:latin typeface="Comic Sans MS" panose="030F0702030302020204" pitchFamily="66" charset="0"/>
              </a:rPr>
              <a:t>The recent increase in AMOC is primarily controlled thermally by the surface cooling in the high latitude of North Atlantic</a:t>
            </a:r>
            <a:r>
              <a:rPr lang="en-US" altLang="zh-TW" dirty="0">
                <a:solidFill>
                  <a:srgbClr val="C00000"/>
                </a:solidFill>
                <a:latin typeface="Comic Sans MS" panose="030F0702030302020204" pitchFamily="66" charset="0"/>
              </a:rPr>
              <a:t/>
            </a:r>
            <a:br>
              <a:rPr lang="en-US" altLang="zh-TW" dirty="0">
                <a:solidFill>
                  <a:srgbClr val="C00000"/>
                </a:solidFill>
                <a:latin typeface="Comic Sans MS" panose="030F0702030302020204" pitchFamily="66" charset="0"/>
              </a:rPr>
            </a:br>
            <a:r>
              <a:rPr lang="en-US" altLang="zh-TW" b="0" i="0" dirty="0">
                <a:solidFill>
                  <a:srgbClr val="C00000"/>
                </a:solidFill>
                <a:effectLst/>
                <a:latin typeface="Comic Sans MS" panose="030F0702030302020204" pitchFamily="66" charset="0"/>
              </a:rPr>
              <a:t>(Josey et al., 2018)</a:t>
            </a:r>
            <a:endParaRPr lang="zh-TW" altLang="en-US" dirty="0">
              <a:solidFill>
                <a:srgbClr val="C00000"/>
              </a:solidFill>
              <a:latin typeface="Comic Sans MS" panose="030F0702030302020204" pitchFamily="66" charset="0"/>
            </a:endParaRPr>
          </a:p>
        </p:txBody>
      </p:sp>
      <p:sp>
        <p:nvSpPr>
          <p:cNvPr id="14" name="文字方塊 13">
            <a:extLst>
              <a:ext uri="{FF2B5EF4-FFF2-40B4-BE49-F238E27FC236}">
                <a16:creationId xmlns:a16="http://schemas.microsoft.com/office/drawing/2014/main" id="{CEDF55D2-63EF-4431-91B4-39B2BA844E37}"/>
              </a:ext>
            </a:extLst>
          </p:cNvPr>
          <p:cNvSpPr txBox="1"/>
          <p:nvPr/>
        </p:nvSpPr>
        <p:spPr>
          <a:xfrm>
            <a:off x="29308" y="2377767"/>
            <a:ext cx="3614831" cy="369332"/>
          </a:xfrm>
          <a:prstGeom prst="rect">
            <a:avLst/>
          </a:prstGeom>
          <a:noFill/>
        </p:spPr>
        <p:txBody>
          <a:bodyPr wrap="square">
            <a:spAutoFit/>
          </a:bodyPr>
          <a:lstStyle/>
          <a:p>
            <a:r>
              <a:rPr lang="en-US" altLang="zh-TW" dirty="0">
                <a:solidFill>
                  <a:srgbClr val="000000"/>
                </a:solidFill>
                <a:latin typeface="Comic Sans MS" panose="030F0702030302020204" pitchFamily="66" charset="0"/>
                <a:ea typeface="Arial"/>
                <a:cs typeface="Arial"/>
                <a:sym typeface="Arial"/>
              </a:rPr>
              <a:t>        (thermal effect)</a:t>
            </a:r>
            <a:endParaRPr lang="zh-TW" altLang="en-US" dirty="0">
              <a:solidFill>
                <a:srgbClr val="000000"/>
              </a:solidFill>
            </a:endParaRPr>
          </a:p>
        </p:txBody>
      </p:sp>
      <p:sp>
        <p:nvSpPr>
          <p:cNvPr id="15" name="文字方塊 14">
            <a:extLst>
              <a:ext uri="{FF2B5EF4-FFF2-40B4-BE49-F238E27FC236}">
                <a16:creationId xmlns:a16="http://schemas.microsoft.com/office/drawing/2014/main" id="{9AE0C2FA-4BF1-4244-829C-0B22589332F2}"/>
              </a:ext>
            </a:extLst>
          </p:cNvPr>
          <p:cNvSpPr txBox="1"/>
          <p:nvPr/>
        </p:nvSpPr>
        <p:spPr>
          <a:xfrm>
            <a:off x="3052990" y="2344248"/>
            <a:ext cx="3038020" cy="369332"/>
          </a:xfrm>
          <a:prstGeom prst="rect">
            <a:avLst/>
          </a:prstGeom>
          <a:noFill/>
        </p:spPr>
        <p:txBody>
          <a:bodyPr wrap="square">
            <a:spAutoFit/>
          </a:bodyPr>
          <a:lstStyle/>
          <a:p>
            <a:r>
              <a:rPr lang="en-US" altLang="zh-TW" dirty="0">
                <a:solidFill>
                  <a:srgbClr val="000000"/>
                </a:solidFill>
                <a:latin typeface="Comic Sans MS" panose="030F0702030302020204" pitchFamily="66" charset="0"/>
                <a:ea typeface="Arial"/>
                <a:cs typeface="Arial"/>
                <a:sym typeface="Arial"/>
              </a:rPr>
              <a:t>  (salinity effect)</a:t>
            </a:r>
            <a:endParaRPr lang="zh-TW" altLang="en-US" dirty="0">
              <a:solidFill>
                <a:srgbClr val="000000"/>
              </a:solidFill>
            </a:endParaRPr>
          </a:p>
        </p:txBody>
      </p:sp>
      <p:cxnSp>
        <p:nvCxnSpPr>
          <p:cNvPr id="16" name="直線單箭頭接點 15">
            <a:extLst>
              <a:ext uri="{FF2B5EF4-FFF2-40B4-BE49-F238E27FC236}">
                <a16:creationId xmlns:a16="http://schemas.microsoft.com/office/drawing/2014/main" id="{4B8742B8-638C-4C17-8775-ECF1ECB8336B}"/>
              </a:ext>
            </a:extLst>
          </p:cNvPr>
          <p:cNvCxnSpPr>
            <a:cxnSpLocks/>
          </p:cNvCxnSpPr>
          <p:nvPr/>
        </p:nvCxnSpPr>
        <p:spPr>
          <a:xfrm flipH="1">
            <a:off x="4982308" y="3212123"/>
            <a:ext cx="1840523" cy="1890774"/>
          </a:xfrm>
          <a:prstGeom prst="straightConnector1">
            <a:avLst/>
          </a:prstGeom>
          <a:ln w="12700">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10" name="Google Shape;151;p9" descr="https://www.researchgate.net/publication/333811588/figure/fig3/AS:770468273459201@1560705359986/Observing-arrays-in-the-Atlantic-with-AMOC-transport-estimates-from-OSNAP-green-from_W640.jpg"/>
          <p:cNvPicPr preferRelativeResize="0"/>
          <p:nvPr/>
        </p:nvPicPr>
        <p:blipFill rotWithShape="1">
          <a:blip r:embed="rId5">
            <a:alphaModFix/>
          </a:blip>
          <a:srcRect l="3706" t="2126" r="4053" b="2694"/>
          <a:stretch/>
        </p:blipFill>
        <p:spPr>
          <a:xfrm>
            <a:off x="6422804" y="4324431"/>
            <a:ext cx="2200275" cy="2279524"/>
          </a:xfrm>
          <a:prstGeom prst="rect">
            <a:avLst/>
          </a:prstGeom>
          <a:noFill/>
          <a:ln>
            <a:noFill/>
          </a:ln>
        </p:spPr>
      </p:pic>
      <p:sp>
        <p:nvSpPr>
          <p:cNvPr id="2" name="矩形 1"/>
          <p:cNvSpPr/>
          <p:nvPr/>
        </p:nvSpPr>
        <p:spPr>
          <a:xfrm>
            <a:off x="7315200" y="4419600"/>
            <a:ext cx="533400" cy="34779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99860566"/>
      </p:ext>
    </p:extLst>
  </p:cSld>
  <p:clrMapOvr>
    <a:masterClrMapping/>
  </p:clrMapOvr>
  <p:transition>
    <p:fade/>
  </p:transition>
  <p:timing>
    <p:tnLst>
      <p:par>
        <p:cT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600" y="762000"/>
            <a:ext cx="8915400" cy="4093428"/>
          </a:xfrm>
          <a:prstGeom prst="rect">
            <a:avLst/>
          </a:prstGeom>
        </p:spPr>
        <p:txBody>
          <a:bodyPr wrap="square">
            <a:spAutoFit/>
          </a:bodyPr>
          <a:lstStyle/>
          <a:p>
            <a:pPr marL="285750" indent="-285750">
              <a:buFont typeface="Wingdings" panose="05000000000000000000" pitchFamily="2" charset="2"/>
              <a:buChar char="p"/>
            </a:pPr>
            <a:r>
              <a:rPr lang="en-US" altLang="zh-TW" sz="2400" dirty="0">
                <a:solidFill>
                  <a:srgbClr val="3F3F3F"/>
                </a:solidFill>
                <a:latin typeface="Comic Sans MS" panose="030F0702030302020204" pitchFamily="66" charset="0"/>
              </a:rPr>
              <a:t>We present CMIP6</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contribution</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from</a:t>
            </a:r>
            <a:r>
              <a:rPr lang="zh-TW" altLang="en-US" sz="2400" dirty="0">
                <a:solidFill>
                  <a:srgbClr val="3F3F3F"/>
                </a:solidFill>
                <a:latin typeface="Comic Sans MS" panose="030F0702030302020204" pitchFamily="66" charset="0"/>
              </a:rPr>
              <a:t> </a:t>
            </a:r>
            <a:r>
              <a:rPr lang="en-US" altLang="zh-TW" sz="2400" dirty="0" err="1">
                <a:solidFill>
                  <a:srgbClr val="3F3F3F"/>
                </a:solidFill>
                <a:latin typeface="Comic Sans MS" panose="030F0702030302020204" pitchFamily="66" charset="0"/>
              </a:rPr>
              <a:t>TaiESM</a:t>
            </a:r>
            <a:r>
              <a:rPr lang="en-US" altLang="zh-TW" sz="2400" dirty="0">
                <a:solidFill>
                  <a:srgbClr val="3F3F3F"/>
                </a:solidFill>
                <a:latin typeface="Comic Sans MS" panose="030F0702030302020204" pitchFamily="66" charset="0"/>
              </a:rPr>
              <a:t>-TIMCOM </a:t>
            </a:r>
          </a:p>
          <a:p>
            <a:r>
              <a:rPr lang="en-US" altLang="zh-TW" sz="1600" dirty="0">
                <a:solidFill>
                  <a:srgbClr val="3F3F3F"/>
                </a:solidFill>
                <a:latin typeface="Comic Sans MS" panose="030F0702030302020204" pitchFamily="66" charset="0"/>
              </a:rPr>
              <a:t>1</a:t>
            </a:r>
            <a:r>
              <a:rPr lang="en-US" altLang="zh-TW" sz="1600" baseline="30000" dirty="0">
                <a:solidFill>
                  <a:srgbClr val="3F3F3F"/>
                </a:solidFill>
                <a:latin typeface="Comic Sans MS" panose="030F0702030302020204" pitchFamily="66" charset="0"/>
              </a:rPr>
              <a:t>st  </a:t>
            </a:r>
            <a:r>
              <a:rPr lang="en-US" altLang="zh-TW" sz="1600" dirty="0">
                <a:solidFill>
                  <a:srgbClr val="3F3F3F"/>
                </a:solidFill>
                <a:latin typeface="Comic Sans MS" panose="030F0702030302020204" pitchFamily="66" charset="0"/>
              </a:rPr>
              <a:t>version</a:t>
            </a:r>
            <a:r>
              <a:rPr lang="zh-TW" altLang="en-US" sz="1600" dirty="0">
                <a:solidFill>
                  <a:srgbClr val="3F3F3F"/>
                </a:solidFill>
                <a:latin typeface="Comic Sans MS" panose="030F0702030302020204" pitchFamily="66" charset="0"/>
              </a:rPr>
              <a:t> </a:t>
            </a:r>
            <a:r>
              <a:rPr lang="en-US" altLang="zh-TW" sz="1600" u="sng" dirty="0">
                <a:solidFill>
                  <a:srgbClr val="00B050"/>
                </a:solidFill>
              </a:rPr>
              <a:t>doi.org/10.22033/ESGF/CMIP6.14323</a:t>
            </a:r>
            <a:r>
              <a:rPr lang="en-US" altLang="zh-TW" sz="1600" u="sng" dirty="0"/>
              <a:t> </a:t>
            </a:r>
          </a:p>
          <a:p>
            <a:r>
              <a:rPr lang="en-US" altLang="zh-TW" sz="1600" dirty="0">
                <a:solidFill>
                  <a:srgbClr val="3F3F3F"/>
                </a:solidFill>
                <a:latin typeface="Comic Sans MS" panose="030F0702030302020204" pitchFamily="66" charset="0"/>
              </a:rPr>
              <a:t>2</a:t>
            </a:r>
            <a:r>
              <a:rPr lang="en-US" altLang="zh-TW" sz="1600" baseline="30000" dirty="0">
                <a:solidFill>
                  <a:srgbClr val="3F3F3F"/>
                </a:solidFill>
                <a:latin typeface="Comic Sans MS" panose="030F0702030302020204" pitchFamily="66" charset="0"/>
              </a:rPr>
              <a:t>nd</a:t>
            </a:r>
            <a:r>
              <a:rPr lang="zh-TW" altLang="en-US" sz="1600" dirty="0">
                <a:solidFill>
                  <a:srgbClr val="3F3F3F"/>
                </a:solidFill>
                <a:latin typeface="Comic Sans MS" panose="030F0702030302020204" pitchFamily="66" charset="0"/>
              </a:rPr>
              <a:t> </a:t>
            </a:r>
            <a:r>
              <a:rPr lang="en-US" altLang="zh-TW" sz="1600" dirty="0">
                <a:solidFill>
                  <a:srgbClr val="3F3F3F"/>
                </a:solidFill>
                <a:latin typeface="Comic Sans MS" panose="030F0702030302020204" pitchFamily="66" charset="0"/>
              </a:rPr>
              <a:t>version </a:t>
            </a:r>
            <a:r>
              <a:rPr lang="en-US" altLang="zh-TW" sz="1600" u="sng" dirty="0"/>
              <a:t>doi.org/10.22033/ESGF/CMIP6.16323</a:t>
            </a:r>
          </a:p>
          <a:p>
            <a:pPr marL="285750" indent="-285750">
              <a:buFont typeface="Wingdings" panose="05000000000000000000" pitchFamily="2" charset="2"/>
              <a:buChar char="p"/>
            </a:pPr>
            <a:r>
              <a:rPr lang="en-US" altLang="zh-TW" sz="2400" dirty="0">
                <a:solidFill>
                  <a:srgbClr val="3F3F3F"/>
                </a:solidFill>
                <a:latin typeface="Comic Sans MS" panose="030F0702030302020204" pitchFamily="66" charset="0"/>
              </a:rPr>
              <a:t>Reproduce reasonable</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mean</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and</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global</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evolution </a:t>
            </a:r>
          </a:p>
          <a:p>
            <a:pPr marL="285750" indent="-285750">
              <a:buFont typeface="Wingdings" panose="05000000000000000000" pitchFamily="2" charset="2"/>
              <a:buChar char="p"/>
            </a:pPr>
            <a:r>
              <a:rPr lang="en-US" altLang="zh-TW" sz="2400" dirty="0">
                <a:solidFill>
                  <a:schemeClr val="bg2"/>
                </a:solidFill>
                <a:latin typeface="Comic Sans MS" panose="030F0702030302020204" pitchFamily="66" charset="0"/>
              </a:rPr>
              <a:t>Successfully capturing recent AMOC increase. </a:t>
            </a:r>
          </a:p>
          <a:p>
            <a:r>
              <a:rPr lang="en-US" altLang="zh-TW" sz="2400" dirty="0">
                <a:solidFill>
                  <a:schemeClr val="bg2"/>
                </a:solidFill>
                <a:latin typeface="Comic Sans MS" panose="030F0702030302020204" pitchFamily="66" charset="0"/>
              </a:rPr>
              <a:t>    and reducing arctic salinity bias.</a:t>
            </a:r>
          </a:p>
          <a:p>
            <a:pPr marL="285750" indent="-285750">
              <a:buFont typeface="Wingdings" panose="05000000000000000000" pitchFamily="2" charset="2"/>
              <a:buChar char="p"/>
            </a:pPr>
            <a:r>
              <a:rPr lang="en-US" altLang="zh-TW" sz="2400" dirty="0">
                <a:solidFill>
                  <a:srgbClr val="FF0000"/>
                </a:solidFill>
                <a:latin typeface="Comic Sans MS" panose="030F0702030302020204" pitchFamily="66" charset="0"/>
              </a:rPr>
              <a:t>Slight biases in shallower</a:t>
            </a:r>
            <a:r>
              <a:rPr lang="zh-TW" altLang="en-US" sz="2400" dirty="0">
                <a:solidFill>
                  <a:srgbClr val="FF0000"/>
                </a:solidFill>
                <a:latin typeface="Comic Sans MS" panose="030F0702030302020204" pitchFamily="66" charset="0"/>
              </a:rPr>
              <a:t> </a:t>
            </a:r>
            <a:r>
              <a:rPr lang="en-US" altLang="zh-TW" sz="2400" dirty="0">
                <a:solidFill>
                  <a:srgbClr val="FF0000"/>
                </a:solidFill>
                <a:latin typeface="Comic Sans MS" panose="030F0702030302020204" pitchFamily="66" charset="0"/>
              </a:rPr>
              <a:t>AMOC,</a:t>
            </a:r>
            <a:r>
              <a:rPr lang="zh-TW" altLang="en-US" sz="2400" dirty="0">
                <a:solidFill>
                  <a:srgbClr val="FF0000"/>
                </a:solidFill>
                <a:latin typeface="Comic Sans MS" panose="030F0702030302020204" pitchFamily="66" charset="0"/>
              </a:rPr>
              <a:t> </a:t>
            </a:r>
            <a:r>
              <a:rPr lang="en-US" altLang="zh-TW" sz="2400" dirty="0">
                <a:solidFill>
                  <a:srgbClr val="FF0000"/>
                </a:solidFill>
                <a:latin typeface="Comic Sans MS" panose="030F0702030302020204" pitchFamily="66" charset="0"/>
              </a:rPr>
              <a:t>smaller SIC extent, and</a:t>
            </a:r>
            <a:r>
              <a:rPr lang="zh-TW" altLang="en-US" sz="2400" dirty="0">
                <a:solidFill>
                  <a:srgbClr val="FF0000"/>
                </a:solidFill>
                <a:latin typeface="Comic Sans MS" panose="030F0702030302020204" pitchFamily="66" charset="0"/>
              </a:rPr>
              <a:t> </a:t>
            </a:r>
            <a:r>
              <a:rPr lang="en-US" altLang="zh-TW" sz="2400" dirty="0">
                <a:solidFill>
                  <a:srgbClr val="FF0000"/>
                </a:solidFill>
                <a:latin typeface="Comic Sans MS" panose="030F0702030302020204" pitchFamily="66" charset="0"/>
              </a:rPr>
              <a:t>stronger Drake</a:t>
            </a:r>
            <a:r>
              <a:rPr lang="zh-TW" altLang="en-US" sz="2400" dirty="0">
                <a:solidFill>
                  <a:srgbClr val="FF0000"/>
                </a:solidFill>
                <a:latin typeface="Comic Sans MS" panose="030F0702030302020204" pitchFamily="66" charset="0"/>
              </a:rPr>
              <a:t> </a:t>
            </a:r>
            <a:r>
              <a:rPr lang="en-US" altLang="zh-TW" sz="2400" dirty="0">
                <a:solidFill>
                  <a:srgbClr val="FF0000"/>
                </a:solidFill>
                <a:latin typeface="Comic Sans MS" panose="030F0702030302020204" pitchFamily="66" charset="0"/>
              </a:rPr>
              <a:t>transport, possibly interlinked</a:t>
            </a:r>
          </a:p>
          <a:p>
            <a:pPr marL="285750" indent="-285750">
              <a:buFont typeface="Wingdings" panose="05000000000000000000" pitchFamily="2" charset="2"/>
              <a:buChar char="p"/>
            </a:pPr>
            <a:r>
              <a:rPr lang="en-US" altLang="zh-TW" sz="2400" dirty="0">
                <a:solidFill>
                  <a:srgbClr val="3F3F3F"/>
                </a:solidFill>
                <a:latin typeface="Comic Sans MS" panose="030F0702030302020204" pitchFamily="66" charset="0"/>
              </a:rPr>
              <a:t>Future</a:t>
            </a:r>
            <a:r>
              <a:rPr lang="zh-TW" altLang="en-US" sz="2400" dirty="0">
                <a:solidFill>
                  <a:srgbClr val="3F3F3F"/>
                </a:solidFill>
                <a:latin typeface="Comic Sans MS" panose="030F0702030302020204" pitchFamily="66" charset="0"/>
              </a:rPr>
              <a:t> </a:t>
            </a:r>
            <a:r>
              <a:rPr lang="en-US" altLang="zh-TW" sz="2400" dirty="0">
                <a:solidFill>
                  <a:srgbClr val="3F3F3F"/>
                </a:solidFill>
                <a:latin typeface="Comic Sans MS" panose="030F0702030302020204" pitchFamily="66" charset="0"/>
              </a:rPr>
              <a:t>work</a:t>
            </a:r>
          </a:p>
          <a:p>
            <a:pPr marL="742950" lvl="1" indent="-285750">
              <a:buFont typeface="Wingdings" panose="05000000000000000000" pitchFamily="2" charset="2"/>
              <a:buChar char="p"/>
            </a:pPr>
            <a:r>
              <a:rPr lang="en-US" altLang="zh-TW" sz="2000" dirty="0">
                <a:solidFill>
                  <a:srgbClr val="3F3F3F"/>
                </a:solidFill>
                <a:latin typeface="Comic Sans MS" panose="030F0702030302020204" pitchFamily="66" charset="0"/>
              </a:rPr>
              <a:t>OMIP2 diagnostic metrics (biases reduction)</a:t>
            </a:r>
          </a:p>
          <a:p>
            <a:pPr marL="742950" lvl="1" indent="-285750">
              <a:buFont typeface="Wingdings" panose="05000000000000000000" pitchFamily="2" charset="2"/>
              <a:buChar char="p"/>
            </a:pPr>
            <a:r>
              <a:rPr lang="en-US" altLang="zh-TW" sz="2000" dirty="0">
                <a:solidFill>
                  <a:srgbClr val="3F3F3F"/>
                </a:solidFill>
                <a:latin typeface="Comic Sans MS" panose="030F0702030302020204" pitchFamily="66" charset="0"/>
              </a:rPr>
              <a:t>TaiESM1-TIMCOM evaluation and retuning (budget)</a:t>
            </a:r>
          </a:p>
          <a:p>
            <a:pPr marL="742950" lvl="1" indent="-285750">
              <a:buFont typeface="Wingdings" panose="05000000000000000000" pitchFamily="2" charset="2"/>
              <a:buChar char="p"/>
            </a:pPr>
            <a:r>
              <a:rPr lang="en-US" altLang="zh-TW" sz="2000" dirty="0">
                <a:solidFill>
                  <a:srgbClr val="3F3F3F"/>
                </a:solidFill>
                <a:latin typeface="Comic Sans MS" panose="030F0702030302020204" pitchFamily="66" charset="0"/>
              </a:rPr>
              <a:t>Additional</a:t>
            </a:r>
            <a:r>
              <a:rPr lang="zh-TW" altLang="en-US" sz="2000" dirty="0">
                <a:solidFill>
                  <a:srgbClr val="3F3F3F"/>
                </a:solidFill>
                <a:latin typeface="Comic Sans MS" panose="030F0702030302020204" pitchFamily="66" charset="0"/>
              </a:rPr>
              <a:t> </a:t>
            </a:r>
            <a:r>
              <a:rPr lang="en-US" altLang="zh-TW" sz="2000" dirty="0">
                <a:solidFill>
                  <a:srgbClr val="3F3F3F"/>
                </a:solidFill>
                <a:latin typeface="Comic Sans MS" panose="030F0702030302020204" pitchFamily="66" charset="0"/>
              </a:rPr>
              <a:t>submission</a:t>
            </a:r>
            <a:r>
              <a:rPr lang="zh-TW" altLang="en-US" sz="2000" dirty="0">
                <a:solidFill>
                  <a:srgbClr val="3F3F3F"/>
                </a:solidFill>
                <a:latin typeface="Comic Sans MS" panose="030F0702030302020204" pitchFamily="66" charset="0"/>
              </a:rPr>
              <a:t> </a:t>
            </a:r>
            <a:r>
              <a:rPr lang="en-US" altLang="zh-TW" sz="2000" dirty="0">
                <a:solidFill>
                  <a:srgbClr val="3F3F3F"/>
                </a:solidFill>
                <a:latin typeface="Comic Sans MS" panose="030F0702030302020204" pitchFamily="66" charset="0"/>
              </a:rPr>
              <a:t>for</a:t>
            </a:r>
            <a:r>
              <a:rPr lang="zh-TW" altLang="en-US" sz="2000" dirty="0">
                <a:solidFill>
                  <a:srgbClr val="3F3F3F"/>
                </a:solidFill>
                <a:latin typeface="Comic Sans MS" panose="030F0702030302020204" pitchFamily="66" charset="0"/>
              </a:rPr>
              <a:t> </a:t>
            </a:r>
            <a:r>
              <a:rPr lang="en-US" altLang="zh-TW" sz="2000" dirty="0">
                <a:solidFill>
                  <a:srgbClr val="3F3F3F"/>
                </a:solidFill>
                <a:latin typeface="Comic Sans MS" panose="030F0702030302020204" pitchFamily="66" charset="0"/>
              </a:rPr>
              <a:t>continuous</a:t>
            </a:r>
            <a:r>
              <a:rPr lang="zh-TW" altLang="en-US" sz="2000" dirty="0">
                <a:solidFill>
                  <a:srgbClr val="3F3F3F"/>
                </a:solidFill>
                <a:latin typeface="Comic Sans MS" panose="030F0702030302020204" pitchFamily="66" charset="0"/>
              </a:rPr>
              <a:t> </a:t>
            </a:r>
            <a:r>
              <a:rPr lang="en-US" altLang="zh-TW" sz="2000" dirty="0">
                <a:solidFill>
                  <a:srgbClr val="3F3F3F"/>
                </a:solidFill>
                <a:latin typeface="Comic Sans MS" panose="030F0702030302020204" pitchFamily="66" charset="0"/>
              </a:rPr>
              <a:t>CMIP6</a:t>
            </a:r>
          </a:p>
        </p:txBody>
      </p:sp>
      <p:sp>
        <p:nvSpPr>
          <p:cNvPr id="3" name="文字方塊 2"/>
          <p:cNvSpPr txBox="1"/>
          <p:nvPr/>
        </p:nvSpPr>
        <p:spPr>
          <a:xfrm>
            <a:off x="3276600" y="307824"/>
            <a:ext cx="1917513" cy="523220"/>
          </a:xfrm>
          <a:prstGeom prst="rect">
            <a:avLst/>
          </a:prstGeom>
          <a:noFill/>
        </p:spPr>
        <p:txBody>
          <a:bodyPr wrap="none" rtlCol="0">
            <a:spAutoFit/>
          </a:bodyPr>
          <a:lstStyle/>
          <a:p>
            <a:pPr marL="12700"/>
            <a:r>
              <a:rPr kumimoji="1" lang="en-US" altLang="zh-TW" sz="2800" b="1" dirty="0">
                <a:solidFill>
                  <a:srgbClr val="FF0000"/>
                </a:solidFill>
                <a:latin typeface="Comic Sans MS" panose="030F0702030302020204" pitchFamily="66" charset="0"/>
                <a:ea typeface="SimHei" pitchFamily="49" charset="-122"/>
              </a:rPr>
              <a:t>Conclusion</a:t>
            </a:r>
            <a:endParaRPr kumimoji="1" lang="zh-TW" altLang="en-US" sz="2800" b="1" dirty="0">
              <a:solidFill>
                <a:srgbClr val="FF0000"/>
              </a:solidFill>
              <a:latin typeface="Comic Sans MS" panose="030F0702030302020204" pitchFamily="66" charset="0"/>
              <a:ea typeface="SimHei" pitchFamily="49" charset="-122"/>
            </a:endParaRPr>
          </a:p>
        </p:txBody>
      </p:sp>
      <p:pic>
        <p:nvPicPr>
          <p:cNvPr id="1026" name="Picture 2" descr="thank-you.jpg">
            <a:extLst>
              <a:ext uri="{FF2B5EF4-FFF2-40B4-BE49-F238E27FC236}">
                <a16:creationId xmlns:a16="http://schemas.microsoft.com/office/drawing/2014/main" id="{20878EB2-6487-49D7-8C24-B48EB16188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55" b="8455"/>
          <a:stretch/>
        </p:blipFill>
        <p:spPr bwMode="auto">
          <a:xfrm>
            <a:off x="1905000" y="5087875"/>
            <a:ext cx="4401030" cy="147318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04800" y="2819400"/>
            <a:ext cx="8534400" cy="685800"/>
          </a:xfrm>
          <a:prstGeom prst="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2146179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4" name="Picture 10" descr="C:\Users\ytseng\TEMP\mercedes-2014-v6-f1-engine-470x264.jpg"/>
          <p:cNvPicPr>
            <a:picLocks noChangeAspect="1" noChangeArrowheads="1"/>
          </p:cNvPicPr>
          <p:nvPr/>
        </p:nvPicPr>
        <p:blipFill>
          <a:blip r:embed="rId5"/>
          <a:srcRect/>
          <a:stretch>
            <a:fillRect/>
          </a:stretch>
        </p:blipFill>
        <p:spPr bwMode="auto">
          <a:xfrm>
            <a:off x="-9147" y="2743200"/>
            <a:ext cx="3446258" cy="1935770"/>
          </a:xfrm>
          <a:prstGeom prst="rect">
            <a:avLst/>
          </a:prstGeom>
          <a:noFill/>
        </p:spPr>
      </p:pic>
      <p:pic>
        <p:nvPicPr>
          <p:cNvPr id="1028" name="Picture 4" descr="C:\Users\ytseng\TEMP\Solaris_Design_Ferrari_Scuderia_F1_Catia_PLM_04.jpg"/>
          <p:cNvPicPr>
            <a:picLocks noChangeAspect="1" noChangeArrowheads="1"/>
          </p:cNvPicPr>
          <p:nvPr/>
        </p:nvPicPr>
        <p:blipFill>
          <a:blip r:embed="rId6"/>
          <a:srcRect/>
          <a:stretch>
            <a:fillRect/>
          </a:stretch>
        </p:blipFill>
        <p:spPr bwMode="auto">
          <a:xfrm>
            <a:off x="3047" y="249555"/>
            <a:ext cx="3502153" cy="2188845"/>
          </a:xfrm>
          <a:prstGeom prst="rect">
            <a:avLst/>
          </a:prstGeom>
          <a:noFill/>
        </p:spPr>
      </p:pic>
      <p:pic>
        <p:nvPicPr>
          <p:cNvPr id="1030" name="Picture 6" descr="C:\Users\ytseng\TEMP\f12012singapore_010.jpg"/>
          <p:cNvPicPr>
            <a:picLocks noChangeAspect="1" noChangeArrowheads="1"/>
          </p:cNvPicPr>
          <p:nvPr/>
        </p:nvPicPr>
        <p:blipFill>
          <a:blip r:embed="rId7" cstate="print"/>
          <a:srcRect/>
          <a:stretch>
            <a:fillRect/>
          </a:stretch>
        </p:blipFill>
        <p:spPr bwMode="auto">
          <a:xfrm>
            <a:off x="65038" y="5010370"/>
            <a:ext cx="3469888" cy="1847630"/>
          </a:xfrm>
          <a:prstGeom prst="rect">
            <a:avLst/>
          </a:prstGeom>
          <a:noFill/>
        </p:spPr>
      </p:pic>
      <p:pic>
        <p:nvPicPr>
          <p:cNvPr id="2" name="Picture 3" descr="C:\Users\EFDL\Desktop\aus-f1gp2011-7521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8649" y="2667000"/>
            <a:ext cx="3375352" cy="22447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tseng\TEMP\ferrari-f1-team-photo.jpg"/>
          <p:cNvPicPr>
            <a:picLocks noChangeAspect="1" noChangeArrowheads="1"/>
          </p:cNvPicPr>
          <p:nvPr/>
        </p:nvPicPr>
        <p:blipFill>
          <a:blip r:embed="rId9"/>
          <a:srcRect/>
          <a:stretch>
            <a:fillRect/>
          </a:stretch>
        </p:blipFill>
        <p:spPr bwMode="auto">
          <a:xfrm>
            <a:off x="5768649" y="228600"/>
            <a:ext cx="3375351" cy="2109595"/>
          </a:xfrm>
          <a:prstGeom prst="rect">
            <a:avLst/>
          </a:prstGeom>
          <a:noFill/>
        </p:spPr>
      </p:pic>
      <p:pic>
        <p:nvPicPr>
          <p:cNvPr id="3" name="Picture 4" descr="C:\Users\EFDL\Desktop\imag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8648" y="5146584"/>
            <a:ext cx="3375351" cy="171446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76200"/>
            <a:ext cx="1157689" cy="400110"/>
          </a:xfrm>
          <a:prstGeom prst="rect">
            <a:avLst/>
          </a:prstGeom>
        </p:spPr>
        <p:txBody>
          <a:bodyPr wrap="none">
            <a:spAutoFit/>
          </a:bodyPr>
          <a:lstStyle/>
          <a:p>
            <a:pPr lvl="0"/>
            <a:r>
              <a:rPr lang="en-US" altLang="zh-TW" sz="2000" b="1" dirty="0">
                <a:solidFill>
                  <a:srgbClr val="FF3399"/>
                </a:solidFill>
                <a:effectLst>
                  <a:outerShdw blurRad="38100" dist="38100" dir="2700000" algn="tl">
                    <a:srgbClr val="000000">
                      <a:alpha val="43137"/>
                    </a:srgbClr>
                  </a:outerShdw>
                </a:effectLst>
              </a:rPr>
              <a:t>1. Design</a:t>
            </a:r>
          </a:p>
        </p:txBody>
      </p:sp>
      <p:sp>
        <p:nvSpPr>
          <p:cNvPr id="6" name="矩形 5"/>
          <p:cNvSpPr/>
          <p:nvPr/>
        </p:nvSpPr>
        <p:spPr>
          <a:xfrm>
            <a:off x="3047" y="2403086"/>
            <a:ext cx="2486835" cy="369332"/>
          </a:xfrm>
          <a:prstGeom prst="rect">
            <a:avLst/>
          </a:prstGeom>
        </p:spPr>
        <p:txBody>
          <a:bodyPr wrap="none">
            <a:spAutoFit/>
          </a:bodyPr>
          <a:lstStyle/>
          <a:p>
            <a:r>
              <a:rPr lang="en-US" altLang="zh-TW" b="1" dirty="0">
                <a:solidFill>
                  <a:srgbClr val="FF3399"/>
                </a:solidFill>
                <a:effectLst>
                  <a:outerShdw blurRad="38100" dist="38100" dir="2700000" algn="tl">
                    <a:srgbClr val="000000">
                      <a:alpha val="43137"/>
                    </a:srgbClr>
                  </a:outerShdw>
                </a:effectLst>
              </a:rPr>
              <a:t>2. Replace a new engine</a:t>
            </a:r>
          </a:p>
        </p:txBody>
      </p:sp>
      <p:sp>
        <p:nvSpPr>
          <p:cNvPr id="7" name="矩形 6"/>
          <p:cNvSpPr/>
          <p:nvPr/>
        </p:nvSpPr>
        <p:spPr>
          <a:xfrm>
            <a:off x="-9147" y="4648200"/>
            <a:ext cx="1462260" cy="400110"/>
          </a:xfrm>
          <a:prstGeom prst="rect">
            <a:avLst/>
          </a:prstGeom>
        </p:spPr>
        <p:txBody>
          <a:bodyPr wrap="none">
            <a:spAutoFit/>
          </a:bodyPr>
          <a:lstStyle/>
          <a:p>
            <a:pPr lvl="0"/>
            <a:r>
              <a:rPr lang="en-US" altLang="zh-TW" sz="2000" b="1" dirty="0">
                <a:solidFill>
                  <a:srgbClr val="FF3399"/>
                </a:solidFill>
                <a:effectLst>
                  <a:outerShdw blurRad="38100" dist="38100" dir="2700000" algn="tl">
                    <a:srgbClr val="000000">
                      <a:alpha val="43137"/>
                    </a:srgbClr>
                  </a:outerShdw>
                </a:effectLst>
              </a:rPr>
              <a:t>3. Assembly</a:t>
            </a:r>
          </a:p>
        </p:txBody>
      </p:sp>
      <p:sp>
        <p:nvSpPr>
          <p:cNvPr id="8" name="矩形 7"/>
          <p:cNvSpPr/>
          <p:nvPr/>
        </p:nvSpPr>
        <p:spPr>
          <a:xfrm>
            <a:off x="5768648" y="-76200"/>
            <a:ext cx="1330236" cy="369332"/>
          </a:xfrm>
          <a:prstGeom prst="rect">
            <a:avLst/>
          </a:prstGeom>
        </p:spPr>
        <p:txBody>
          <a:bodyPr wrap="none">
            <a:spAutoFit/>
          </a:bodyPr>
          <a:lstStyle/>
          <a:p>
            <a:r>
              <a:rPr lang="en-US" altLang="zh-TW" b="1" dirty="0">
                <a:solidFill>
                  <a:srgbClr val="FF3399"/>
                </a:solidFill>
                <a:effectLst>
                  <a:outerShdw blurRad="38100" dist="38100" dir="2700000" algn="tl">
                    <a:srgbClr val="000000">
                      <a:alpha val="43137"/>
                    </a:srgbClr>
                  </a:outerShdw>
                </a:effectLst>
              </a:rPr>
              <a:t>4. Test drive</a:t>
            </a:r>
          </a:p>
        </p:txBody>
      </p:sp>
      <p:sp>
        <p:nvSpPr>
          <p:cNvPr id="9" name="矩形 8"/>
          <p:cNvSpPr/>
          <p:nvPr/>
        </p:nvSpPr>
        <p:spPr>
          <a:xfrm>
            <a:off x="5768648" y="2338195"/>
            <a:ext cx="2802114" cy="369332"/>
          </a:xfrm>
          <a:prstGeom prst="rect">
            <a:avLst/>
          </a:prstGeom>
        </p:spPr>
        <p:txBody>
          <a:bodyPr wrap="none">
            <a:spAutoFit/>
          </a:bodyPr>
          <a:lstStyle/>
          <a:p>
            <a:r>
              <a:rPr lang="en-US" altLang="zh-TW" b="1" dirty="0">
                <a:solidFill>
                  <a:srgbClr val="FF3399"/>
                </a:solidFill>
                <a:effectLst>
                  <a:outerShdw blurRad="38100" dist="38100" dir="2700000" algn="tl">
                    <a:srgbClr val="000000">
                      <a:alpha val="43137"/>
                    </a:srgbClr>
                  </a:outerShdw>
                </a:effectLst>
              </a:rPr>
              <a:t>5. Competition (Evaluation)</a:t>
            </a:r>
          </a:p>
        </p:txBody>
      </p:sp>
      <p:sp>
        <p:nvSpPr>
          <p:cNvPr id="4" name="TextBox 3"/>
          <p:cNvSpPr txBox="1"/>
          <p:nvPr/>
        </p:nvSpPr>
        <p:spPr>
          <a:xfrm>
            <a:off x="5220072" y="4911747"/>
            <a:ext cx="3480248" cy="400110"/>
          </a:xfrm>
          <a:prstGeom prst="rect">
            <a:avLst/>
          </a:prstGeom>
          <a:noFill/>
        </p:spPr>
        <p:txBody>
          <a:bodyPr wrap="none" rtlCol="0">
            <a:spAutoFit/>
          </a:bodyPr>
          <a:lstStyle/>
          <a:p>
            <a:r>
              <a:rPr lang="en-US" sz="2000" b="1" dirty="0">
                <a:solidFill>
                  <a:srgbClr val="FF3399"/>
                </a:solidFill>
                <a:effectLst>
                  <a:outerShdw blurRad="38100" dist="38100" dir="2700000" algn="tl">
                    <a:srgbClr val="000000">
                      <a:alpha val="43137"/>
                    </a:srgbClr>
                  </a:outerShdw>
                </a:effectLst>
              </a:rPr>
              <a:t>6. Feedback (future projection)</a:t>
            </a:r>
          </a:p>
        </p:txBody>
      </p:sp>
      <p:sp>
        <p:nvSpPr>
          <p:cNvPr id="16" name="Rectangle 5"/>
          <p:cNvSpPr txBox="1">
            <a:spLocks noChangeArrowheads="1"/>
          </p:cNvSpPr>
          <p:nvPr/>
        </p:nvSpPr>
        <p:spPr>
          <a:xfrm>
            <a:off x="2871963" y="1799164"/>
            <a:ext cx="3529921" cy="1447393"/>
          </a:xfrm>
          <a:prstGeom prst="rect">
            <a:avLst/>
          </a:prstGeom>
        </p:spPr>
        <p:txBody>
          <a:bodyPr/>
          <a:lstStyle>
            <a:lvl1pPr algn="l" rtl="0" eaLnBrk="1" fontAlgn="base" hangingPunct="1">
              <a:spcBef>
                <a:spcPct val="0"/>
              </a:spcBef>
              <a:spcAft>
                <a:spcPct val="0"/>
              </a:spcAft>
              <a:defRPr sz="4000" b="1">
                <a:solidFill>
                  <a:schemeClr val="accent2"/>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algn="ctr"/>
            <a:r>
              <a:rPr lang="en-US" altLang="ko-KR" sz="3200" kern="0" dirty="0">
                <a:solidFill>
                  <a:srgbClr val="0000FF"/>
                </a:solidFill>
                <a:latin typeface="Comic Sans MS" panose="030F0702030302020204" pitchFamily="66" charset="0"/>
              </a:rPr>
              <a:t>TIMCOM Activity at NTU</a:t>
            </a:r>
          </a:p>
        </p:txBody>
      </p:sp>
    </p:spTree>
    <p:extLst>
      <p:ext uri="{BB962C8B-B14F-4D97-AF65-F5344CB8AC3E}">
        <p14:creationId xmlns:p14="http://schemas.microsoft.com/office/powerpoint/2010/main" val="1082338724"/>
      </p:ext>
    </p:extLst>
  </p:cSld>
  <p:clrMapOvr>
    <a:masterClrMapping/>
  </p:clrMapOvr>
  <p:transition>
    <p:fade/>
  </p:transition>
  <p:timing>
    <p:tnLst>
      <p:par>
        <p:cT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81000" y="1752601"/>
            <a:ext cx="8517575" cy="3048000"/>
          </a:xfrm>
        </p:spPr>
        <p:txBody>
          <a:bodyPr/>
          <a:lstStyle/>
          <a:p>
            <a:r>
              <a:rPr lang="en-US" altLang="zh-TW" dirty="0" smtClean="0">
                <a:latin typeface="Comic Sans MS" panose="030F0702030302020204" pitchFamily="66" charset="0"/>
              </a:rPr>
              <a:t>Ocean Model </a:t>
            </a:r>
            <a:r>
              <a:rPr lang="en-US" altLang="zh-TW" dirty="0" err="1" smtClean="0">
                <a:latin typeface="Comic Sans MS" panose="030F0702030302020204" pitchFamily="66" charset="0"/>
              </a:rPr>
              <a:t>Intercomparison</a:t>
            </a:r>
            <a:r>
              <a:rPr lang="en-US" altLang="zh-TW" dirty="0" smtClean="0">
                <a:latin typeface="Comic Sans MS" panose="030F0702030302020204" pitchFamily="66" charset="0"/>
              </a:rPr>
              <a:t> Project (OMIP) experiments</a:t>
            </a:r>
          </a:p>
          <a:p>
            <a:r>
              <a:rPr lang="en-US" altLang="zh-TW" dirty="0" smtClean="0">
                <a:latin typeface="Comic Sans MS" panose="030F0702030302020204" pitchFamily="66" charset="0"/>
              </a:rPr>
              <a:t>Mean biases of TIMCOM</a:t>
            </a:r>
          </a:p>
          <a:p>
            <a:r>
              <a:rPr lang="en-US" altLang="zh-TW" dirty="0" smtClean="0">
                <a:latin typeface="Comic Sans MS" panose="030F0702030302020204" pitchFamily="66" charset="0"/>
              </a:rPr>
              <a:t>Atlantic Meridional Overturning Circulation (AMOC)</a:t>
            </a:r>
          </a:p>
          <a:p>
            <a:r>
              <a:rPr lang="en-US" altLang="zh-TW" dirty="0" smtClean="0">
                <a:latin typeface="Comic Sans MS" panose="030F0702030302020204" pitchFamily="66" charset="0"/>
              </a:rPr>
              <a:t>Key to simulate AMOC variability</a:t>
            </a:r>
          </a:p>
          <a:p>
            <a:r>
              <a:rPr lang="en-US" altLang="zh-TW" dirty="0" smtClean="0">
                <a:latin typeface="Comic Sans MS" panose="030F0702030302020204" pitchFamily="66" charset="0"/>
              </a:rPr>
              <a:t>Summary</a:t>
            </a:r>
            <a:endParaRPr lang="en-US" altLang="zh-TW" dirty="0" smtClean="0"/>
          </a:p>
          <a:p>
            <a:endParaRPr lang="zh-TW" altLang="en-US" dirty="0"/>
          </a:p>
        </p:txBody>
      </p:sp>
      <p:sp>
        <p:nvSpPr>
          <p:cNvPr id="3" name="object 2"/>
          <p:cNvSpPr txBox="1">
            <a:spLocks/>
          </p:cNvSpPr>
          <p:nvPr/>
        </p:nvSpPr>
        <p:spPr>
          <a:xfrm>
            <a:off x="645473" y="779771"/>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lgn="ctr"/>
            <a:r>
              <a:rPr kumimoji="1" lang="en-US" sz="2800" b="1" kern="1200" dirty="0" smtClean="0">
                <a:solidFill>
                  <a:srgbClr val="FF0000"/>
                </a:solidFill>
                <a:latin typeface="Comic Sans MS" panose="030F0702030302020204" pitchFamily="66" charset="0"/>
                <a:ea typeface="SimHei" pitchFamily="49" charset="-122"/>
                <a:cs typeface="Arial" charset="0"/>
              </a:rPr>
              <a:t>OUTLINES</a:t>
            </a:r>
            <a:endParaRPr kumimoji="1" lang="en-US" sz="2800" b="1" kern="1200" dirty="0">
              <a:solidFill>
                <a:srgbClr val="FF0000"/>
              </a:solidFill>
              <a:latin typeface="Comic Sans MS" panose="030F0702030302020204" pitchFamily="66" charset="0"/>
              <a:ea typeface="SimHei" pitchFamily="49" charset="-122"/>
              <a:cs typeface="Arial" charset="0"/>
            </a:endParaRPr>
          </a:p>
        </p:txBody>
      </p:sp>
      <p:sp>
        <p:nvSpPr>
          <p:cNvPr id="4" name="矩形 3"/>
          <p:cNvSpPr/>
          <p:nvPr/>
        </p:nvSpPr>
        <p:spPr>
          <a:xfrm>
            <a:off x="685800" y="3429000"/>
            <a:ext cx="495300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61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4"/>
          <a:srcRect l="4930" t="4986" r="4930"/>
          <a:stretch/>
        </p:blipFill>
        <p:spPr>
          <a:xfrm>
            <a:off x="76200" y="2273403"/>
            <a:ext cx="4876800" cy="4355997"/>
          </a:xfrm>
          <a:prstGeom prst="rect">
            <a:avLst/>
          </a:prstGeom>
        </p:spPr>
      </p:pic>
      <p:pic>
        <p:nvPicPr>
          <p:cNvPr id="7" name="Grafik 5"/>
          <p:cNvPicPr>
            <a:picLocks noChangeAspect="1"/>
          </p:cNvPicPr>
          <p:nvPr/>
        </p:nvPicPr>
        <p:blipFill>
          <a:blip r:embed="rId5">
            <a:extLst>
              <a:ext uri="{28A0092B-C50C-407E-A947-70E740481C1C}">
                <a14:useLocalDpi xmlns:a14="http://schemas.microsoft.com/office/drawing/2010/main" val="0"/>
              </a:ext>
            </a:extLst>
          </a:blip>
          <a:srcRect t="8244" b="9123"/>
          <a:stretch>
            <a:fillRect/>
          </a:stretch>
        </p:blipFill>
        <p:spPr bwMode="auto">
          <a:xfrm>
            <a:off x="3886200" y="685800"/>
            <a:ext cx="5175250" cy="427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077200" y="1600200"/>
            <a:ext cx="838200" cy="609600"/>
          </a:xfrm>
          <a:prstGeom prst="rect">
            <a:avLst/>
          </a:prstGeom>
          <a:noFill/>
          <a:ln w="444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352800" y="376805"/>
            <a:ext cx="3129383" cy="400110"/>
          </a:xfrm>
          <a:prstGeom prst="rect">
            <a:avLst/>
          </a:prstGeom>
        </p:spPr>
        <p:txBody>
          <a:bodyPr wrap="none">
            <a:spAutoFit/>
          </a:bodyPr>
          <a:lstStyle/>
          <a:p>
            <a:r>
              <a:rPr lang="en-US" altLang="zh-TW" sz="2000" b="1" dirty="0">
                <a:solidFill>
                  <a:srgbClr val="0000FF"/>
                </a:solidFill>
                <a:effectLst>
                  <a:outerShdw blurRad="63500" dist="38100" dir="5400000" algn="t" rotWithShape="0">
                    <a:prstClr val="black">
                      <a:alpha val="25000"/>
                    </a:prstClr>
                  </a:outerShdw>
                </a:effectLst>
                <a:latin typeface="Comic Sans MS" panose="030F0702030302020204" pitchFamily="66" charset="0"/>
              </a:rPr>
              <a:t>CMIP6-Endorsed MIPs </a:t>
            </a:r>
            <a:endParaRPr lang="zh-TW" altLang="en-US" sz="2000" dirty="0"/>
          </a:p>
        </p:txBody>
      </p:sp>
      <p:sp>
        <p:nvSpPr>
          <p:cNvPr id="5" name="文字方塊 4">
            <a:extLst>
              <a:ext uri="{FF2B5EF4-FFF2-40B4-BE49-F238E27FC236}">
                <a16:creationId xmlns:a16="http://schemas.microsoft.com/office/drawing/2014/main" id="{9B032D61-E197-4EE7-8B4A-E70224730EE9}"/>
              </a:ext>
            </a:extLst>
          </p:cNvPr>
          <p:cNvSpPr txBox="1"/>
          <p:nvPr/>
        </p:nvSpPr>
        <p:spPr>
          <a:xfrm>
            <a:off x="457200" y="1840468"/>
            <a:ext cx="2388795" cy="369332"/>
          </a:xfrm>
          <a:prstGeom prst="rect">
            <a:avLst/>
          </a:prstGeom>
          <a:noFill/>
        </p:spPr>
        <p:txBody>
          <a:bodyPr wrap="none" rtlCol="0">
            <a:spAutoFit/>
          </a:bodyPr>
          <a:lstStyle/>
          <a:p>
            <a:r>
              <a:rPr lang="en-US" altLang="zh-TW" dirty="0" err="1">
                <a:latin typeface="Comic Sans MS" panose="030F0702030302020204" pitchFamily="66" charset="0"/>
              </a:rPr>
              <a:t>Tsujino</a:t>
            </a:r>
            <a:r>
              <a:rPr lang="en-US" altLang="zh-TW" dirty="0">
                <a:latin typeface="Comic Sans MS" panose="030F0702030302020204" pitchFamily="66" charset="0"/>
              </a:rPr>
              <a:t> et al. (2020)</a:t>
            </a:r>
            <a:endParaRPr lang="zh-TW" altLang="en-US" dirty="0">
              <a:latin typeface="Comic Sans MS" panose="030F0702030302020204" pitchFamily="66" charset="0"/>
            </a:endParaRPr>
          </a:p>
        </p:txBody>
      </p:sp>
      <p:sp>
        <p:nvSpPr>
          <p:cNvPr id="6" name="文字方塊 5"/>
          <p:cNvSpPr txBox="1"/>
          <p:nvPr/>
        </p:nvSpPr>
        <p:spPr>
          <a:xfrm>
            <a:off x="5070637" y="6225103"/>
            <a:ext cx="3873176" cy="400110"/>
          </a:xfrm>
          <a:prstGeom prst="rect">
            <a:avLst/>
          </a:prstGeom>
          <a:noFill/>
          <a:ln w="25400">
            <a:solidFill>
              <a:srgbClr val="FF0000"/>
            </a:solidFill>
          </a:ln>
        </p:spPr>
        <p:txBody>
          <a:bodyPr wrap="none" rtlCol="0">
            <a:spAutoFit/>
          </a:bodyPr>
          <a:lstStyle/>
          <a:p>
            <a:r>
              <a:rPr lang="en-US" altLang="zh-TW" sz="2000" dirty="0">
                <a:solidFill>
                  <a:srgbClr val="FF0000"/>
                </a:solidFill>
                <a:latin typeface="Comic Sans MS" panose="030F0702030302020204" pitchFamily="66" charset="0"/>
                <a:sym typeface="Wingdings" panose="05000000000000000000" pitchFamily="2" charset="2"/>
              </a:rPr>
              <a:t></a:t>
            </a:r>
            <a:r>
              <a:rPr lang="en-US" altLang="zh-TW" sz="2000" dirty="0">
                <a:solidFill>
                  <a:srgbClr val="FF0000"/>
                </a:solidFill>
                <a:latin typeface="Comic Sans MS" panose="030F0702030302020204" pitchFamily="66" charset="0"/>
              </a:rPr>
              <a:t>Best Cost/Performance ratio</a:t>
            </a:r>
            <a:endParaRPr lang="zh-TW" altLang="en-US" sz="2000" dirty="0">
              <a:solidFill>
                <a:srgbClr val="FF0000"/>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1383879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p:cNvSpPr>
          <p:nvPr/>
        </p:nvSpPr>
        <p:spPr>
          <a:xfrm>
            <a:off x="645473" y="779771"/>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kern="1200" dirty="0">
                <a:solidFill>
                  <a:srgbClr val="FF0000"/>
                </a:solidFill>
                <a:latin typeface="Comic Sans MS" panose="030F0702030302020204" pitchFamily="66" charset="0"/>
                <a:ea typeface="SimHei" pitchFamily="49" charset="-122"/>
                <a:cs typeface="Arial" charset="0"/>
              </a:rPr>
              <a:t>OMIP1 (CORE-IAF) and OMIP2 (JRA55-do)</a:t>
            </a:r>
          </a:p>
        </p:txBody>
      </p:sp>
      <p:graphicFrame>
        <p:nvGraphicFramePr>
          <p:cNvPr id="16" name="object 3"/>
          <p:cNvGraphicFramePr>
            <a:graphicFrameLocks noGrp="1"/>
          </p:cNvGraphicFramePr>
          <p:nvPr>
            <p:extLst/>
          </p:nvPr>
        </p:nvGraphicFramePr>
        <p:xfrm>
          <a:off x="390456" y="2547346"/>
          <a:ext cx="8178165" cy="3072130"/>
        </p:xfrm>
        <a:graphic>
          <a:graphicData uri="http://schemas.openxmlformats.org/drawingml/2006/table">
            <a:tbl>
              <a:tblPr firstRow="1" bandRow="1">
                <a:tableStyleId>{2D5ABB26-0587-4C30-8999-92F81FD0307C}</a:tableStyleId>
              </a:tblPr>
              <a:tblGrid>
                <a:gridCol w="2726055">
                  <a:extLst>
                    <a:ext uri="{9D8B030D-6E8A-4147-A177-3AD203B41FA5}">
                      <a16:colId xmlns:a16="http://schemas.microsoft.com/office/drawing/2014/main" val="20000"/>
                    </a:ext>
                  </a:extLst>
                </a:gridCol>
                <a:gridCol w="2726055">
                  <a:extLst>
                    <a:ext uri="{9D8B030D-6E8A-4147-A177-3AD203B41FA5}">
                      <a16:colId xmlns:a16="http://schemas.microsoft.com/office/drawing/2014/main" val="20001"/>
                    </a:ext>
                  </a:extLst>
                </a:gridCol>
                <a:gridCol w="2726055">
                  <a:extLst>
                    <a:ext uri="{9D8B030D-6E8A-4147-A177-3AD203B41FA5}">
                      <a16:colId xmlns:a16="http://schemas.microsoft.com/office/drawing/2014/main" val="20002"/>
                    </a:ext>
                  </a:extLst>
                </a:gridCol>
              </a:tblGrid>
              <a:tr h="239073">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tc>
                  <a:txBody>
                    <a:bodyPr/>
                    <a:lstStyle/>
                    <a:p>
                      <a:pPr marL="8255" algn="ctr">
                        <a:lnSpc>
                          <a:spcPct val="100000"/>
                        </a:lnSpc>
                        <a:spcBef>
                          <a:spcPts val="360"/>
                        </a:spcBef>
                      </a:pPr>
                      <a:r>
                        <a:rPr sz="1800" b="1" spc="-5" dirty="0">
                          <a:solidFill>
                            <a:srgbClr val="FFFFFF"/>
                          </a:solidFill>
                          <a:latin typeface="Calibri"/>
                          <a:cs typeface="Calibri"/>
                        </a:rPr>
                        <a:t>JRA55-do</a:t>
                      </a:r>
                      <a:r>
                        <a:rPr sz="1800" b="1" spc="-15" dirty="0">
                          <a:solidFill>
                            <a:srgbClr val="FFFFFF"/>
                          </a:solidFill>
                          <a:latin typeface="Calibri"/>
                          <a:cs typeface="Calibri"/>
                        </a:rPr>
                        <a:t> </a:t>
                      </a:r>
                      <a:r>
                        <a:rPr sz="1800" b="1" spc="-5" dirty="0">
                          <a:solidFill>
                            <a:srgbClr val="FFFFFF"/>
                          </a:solidFill>
                          <a:latin typeface="Calibri"/>
                          <a:cs typeface="Calibri"/>
                        </a:rPr>
                        <a:t>(~55km)</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tc>
                  <a:txBody>
                    <a:bodyPr/>
                    <a:lstStyle/>
                    <a:p>
                      <a:pPr marL="10160" algn="ctr">
                        <a:lnSpc>
                          <a:spcPct val="100000"/>
                        </a:lnSpc>
                        <a:spcBef>
                          <a:spcPts val="360"/>
                        </a:spcBef>
                      </a:pPr>
                      <a:r>
                        <a:rPr sz="1800" b="1" spc="-5" dirty="0">
                          <a:solidFill>
                            <a:srgbClr val="FFFFFF"/>
                          </a:solidFill>
                          <a:latin typeface="Calibri"/>
                          <a:cs typeface="Calibri"/>
                        </a:rPr>
                        <a:t>CORE-IAF</a:t>
                      </a:r>
                      <a:r>
                        <a:rPr sz="1800" b="1" spc="-15" dirty="0">
                          <a:solidFill>
                            <a:srgbClr val="FFFFFF"/>
                          </a:solidFill>
                          <a:latin typeface="Calibri"/>
                          <a:cs typeface="Calibri"/>
                        </a:rPr>
                        <a:t> </a:t>
                      </a:r>
                      <a:r>
                        <a:rPr sz="1800" b="1" spc="-5" dirty="0">
                          <a:solidFill>
                            <a:srgbClr val="FFFFFF"/>
                          </a:solidFill>
                          <a:latin typeface="Calibri"/>
                          <a:cs typeface="Calibri"/>
                        </a:rPr>
                        <a:t>(~200km)</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extLst>
                  <a:ext uri="{0D108BD9-81ED-4DB2-BD59-A6C34878D82A}">
                    <a16:rowId xmlns:a16="http://schemas.microsoft.com/office/drawing/2014/main" val="10000"/>
                  </a:ext>
                </a:extLst>
              </a:tr>
              <a:tr h="443993">
                <a:tc>
                  <a:txBody>
                    <a:bodyPr/>
                    <a:lstStyle/>
                    <a:p>
                      <a:pPr marL="854075" marR="499745" indent="-339090">
                        <a:lnSpc>
                          <a:spcPts val="2100"/>
                        </a:lnSpc>
                        <a:spcBef>
                          <a:spcPts val="480"/>
                        </a:spcBef>
                      </a:pPr>
                      <a:r>
                        <a:rPr sz="1800" dirty="0">
                          <a:latin typeface="Calibri"/>
                          <a:cs typeface="Calibri"/>
                        </a:rPr>
                        <a:t>Atmospheric</a:t>
                      </a:r>
                      <a:r>
                        <a:rPr sz="1800" spc="-90" dirty="0">
                          <a:latin typeface="Calibri"/>
                          <a:cs typeface="Calibri"/>
                        </a:rPr>
                        <a:t> </a:t>
                      </a:r>
                      <a:r>
                        <a:rPr sz="1800" spc="-5" dirty="0">
                          <a:latin typeface="Calibri"/>
                          <a:cs typeface="Calibri"/>
                        </a:rPr>
                        <a:t>state  </a:t>
                      </a:r>
                      <a:r>
                        <a:rPr sz="1800" dirty="0">
                          <a:latin typeface="Calibri"/>
                          <a:cs typeface="Calibri"/>
                        </a:rPr>
                        <a:t>T, </a:t>
                      </a:r>
                      <a:r>
                        <a:rPr sz="1800" spc="-5" dirty="0">
                          <a:latin typeface="Calibri"/>
                          <a:cs typeface="Calibri"/>
                        </a:rPr>
                        <a:t>q, U,</a:t>
                      </a:r>
                      <a:r>
                        <a:rPr sz="1800" spc="-35" dirty="0">
                          <a:latin typeface="Calibri"/>
                          <a:cs typeface="Calibri"/>
                        </a:rPr>
                        <a:t> </a:t>
                      </a:r>
                      <a:r>
                        <a:rPr sz="1800" spc="-5" dirty="0">
                          <a:latin typeface="Calibri"/>
                          <a:cs typeface="Calibri"/>
                        </a:rPr>
                        <a:t>SLP</a:t>
                      </a:r>
                      <a:endParaRPr sz="1800" dirty="0">
                        <a:latin typeface="Calibri"/>
                        <a:cs typeface="Calibri"/>
                      </a:endParaRPr>
                    </a:p>
                  </a:txBody>
                  <a:tcPr marL="0" marR="0" marT="609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tc>
                  <a:txBody>
                    <a:bodyPr/>
                    <a:lstStyle/>
                    <a:p>
                      <a:pPr marL="9525" algn="ctr">
                        <a:lnSpc>
                          <a:spcPct val="100000"/>
                        </a:lnSpc>
                        <a:spcBef>
                          <a:spcPts val="360"/>
                        </a:spcBef>
                      </a:pPr>
                      <a:r>
                        <a:rPr sz="1800" dirty="0">
                          <a:latin typeface="Calibri"/>
                          <a:cs typeface="Calibri"/>
                        </a:rPr>
                        <a:t>JRA55</a:t>
                      </a:r>
                      <a:r>
                        <a:rPr sz="1800" spc="-5" dirty="0">
                          <a:latin typeface="Calibri"/>
                          <a:cs typeface="Calibri"/>
                        </a:rPr>
                        <a:t> </a:t>
                      </a:r>
                      <a:r>
                        <a:rPr sz="1800" b="1" spc="-5" dirty="0">
                          <a:latin typeface="Calibri"/>
                          <a:cs typeface="Calibri"/>
                        </a:rPr>
                        <a:t>(3-hr)</a:t>
                      </a:r>
                      <a:endParaRPr sz="1800" dirty="0">
                        <a:latin typeface="Calibri"/>
                        <a:cs typeface="Calibri"/>
                      </a:endParaRPr>
                    </a:p>
                  </a:txBody>
                  <a:tcPr marL="0" marR="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tc>
                  <a:txBody>
                    <a:bodyPr/>
                    <a:lstStyle/>
                    <a:p>
                      <a:pPr marL="12065" algn="ctr">
                        <a:lnSpc>
                          <a:spcPct val="100000"/>
                        </a:lnSpc>
                        <a:spcBef>
                          <a:spcPts val="360"/>
                        </a:spcBef>
                      </a:pPr>
                      <a:r>
                        <a:rPr sz="1800" dirty="0">
                          <a:latin typeface="Calibri"/>
                          <a:cs typeface="Calibri"/>
                        </a:rPr>
                        <a:t>NCEP</a:t>
                      </a:r>
                      <a:r>
                        <a:rPr sz="1800" spc="-10" dirty="0">
                          <a:latin typeface="Calibri"/>
                          <a:cs typeface="Calibri"/>
                        </a:rPr>
                        <a:t> </a:t>
                      </a:r>
                      <a:r>
                        <a:rPr sz="1800" b="1" spc="-5" dirty="0">
                          <a:latin typeface="Calibri"/>
                          <a:cs typeface="Calibri"/>
                        </a:rPr>
                        <a:t>(6-hr)</a:t>
                      </a:r>
                      <a:endParaRPr sz="1800">
                        <a:latin typeface="Calibri"/>
                        <a:cs typeface="Calibri"/>
                      </a:endParaRPr>
                    </a:p>
                  </a:txBody>
                  <a:tcPr marL="0" marR="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1"/>
                  </a:ext>
                </a:extLst>
              </a:tr>
              <a:tr h="488582">
                <a:tc>
                  <a:txBody>
                    <a:bodyPr/>
                    <a:lstStyle/>
                    <a:p>
                      <a:pPr marL="879475" marR="866140" indent="43180">
                        <a:lnSpc>
                          <a:spcPts val="2550"/>
                        </a:lnSpc>
                        <a:spcBef>
                          <a:spcPts val="125"/>
                        </a:spcBef>
                      </a:pPr>
                      <a:r>
                        <a:rPr sz="1800" dirty="0" err="1">
                          <a:latin typeface="Calibri"/>
                          <a:cs typeface="Calibri"/>
                        </a:rPr>
                        <a:t>Radiation</a:t>
                      </a:r>
                      <a:r>
                        <a:rPr sz="2700" baseline="13888" dirty="0" err="1">
                          <a:latin typeface="Calibri"/>
                          <a:cs typeface="Calibri"/>
                        </a:rPr>
                        <a:t>Q</a:t>
                      </a:r>
                      <a:r>
                        <a:rPr sz="1200" dirty="0" err="1">
                          <a:latin typeface="Calibri"/>
                          <a:cs typeface="Calibri"/>
                        </a:rPr>
                        <a:t>SW</a:t>
                      </a:r>
                      <a:r>
                        <a:rPr sz="1200" dirty="0">
                          <a:latin typeface="Calibri"/>
                          <a:cs typeface="Calibri"/>
                        </a:rPr>
                        <a:t> </a:t>
                      </a:r>
                      <a:r>
                        <a:rPr sz="2700" baseline="13888" dirty="0">
                          <a:latin typeface="Calibri"/>
                          <a:cs typeface="Calibri"/>
                        </a:rPr>
                        <a:t>&amp;</a:t>
                      </a:r>
                      <a:r>
                        <a:rPr sz="2700" spc="-367" baseline="13888" dirty="0">
                          <a:latin typeface="Calibri"/>
                          <a:cs typeface="Calibri"/>
                        </a:rPr>
                        <a:t> </a:t>
                      </a:r>
                      <a:r>
                        <a:rPr sz="2700" baseline="13888" dirty="0">
                          <a:latin typeface="Calibri"/>
                          <a:cs typeface="Calibri"/>
                        </a:rPr>
                        <a:t>Q</a:t>
                      </a:r>
                      <a:r>
                        <a:rPr sz="1200" dirty="0">
                          <a:latin typeface="Calibri"/>
                          <a:cs typeface="Calibri"/>
                        </a:rPr>
                        <a:t>LW</a:t>
                      </a:r>
                    </a:p>
                  </a:txBody>
                  <a:tcPr marL="0" marR="0" marT="158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525" algn="ctr">
                        <a:lnSpc>
                          <a:spcPct val="100000"/>
                        </a:lnSpc>
                        <a:spcBef>
                          <a:spcPts val="365"/>
                        </a:spcBef>
                      </a:pPr>
                      <a:r>
                        <a:rPr sz="1800" dirty="0">
                          <a:latin typeface="Calibri"/>
                          <a:cs typeface="Calibri"/>
                        </a:rPr>
                        <a:t>JRA55</a:t>
                      </a:r>
                      <a:r>
                        <a:rPr sz="1800" spc="-5" dirty="0">
                          <a:latin typeface="Calibri"/>
                          <a:cs typeface="Calibri"/>
                        </a:rPr>
                        <a:t> </a:t>
                      </a:r>
                      <a:r>
                        <a:rPr sz="1800" b="1" spc="-5" dirty="0">
                          <a:latin typeface="Calibri"/>
                          <a:cs typeface="Calibri"/>
                        </a:rPr>
                        <a:t>(3-hr)</a:t>
                      </a:r>
                      <a:endParaRPr sz="1800" dirty="0">
                        <a:latin typeface="Calibri"/>
                        <a:cs typeface="Calibri"/>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11430" algn="ctr">
                        <a:lnSpc>
                          <a:spcPct val="100000"/>
                        </a:lnSpc>
                        <a:spcBef>
                          <a:spcPts val="365"/>
                        </a:spcBef>
                      </a:pPr>
                      <a:r>
                        <a:rPr sz="1800" dirty="0">
                          <a:latin typeface="Calibri"/>
                          <a:cs typeface="Calibri"/>
                        </a:rPr>
                        <a:t>GISS ISCCP-FD</a:t>
                      </a:r>
                      <a:r>
                        <a:rPr sz="1800" spc="-20" dirty="0">
                          <a:latin typeface="Calibri"/>
                          <a:cs typeface="Calibri"/>
                        </a:rPr>
                        <a:t> </a:t>
                      </a:r>
                      <a:r>
                        <a:rPr sz="1800" b="1" spc="-5" dirty="0">
                          <a:latin typeface="Calibri"/>
                          <a:cs typeface="Calibri"/>
                        </a:rPr>
                        <a:t>(daily)</a:t>
                      </a:r>
                      <a:endParaRPr sz="1800">
                        <a:latin typeface="Calibri"/>
                        <a:cs typeface="Calibri"/>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extLst>
                  <a:ext uri="{0D108BD9-81ED-4DB2-BD59-A6C34878D82A}">
                    <a16:rowId xmlns:a16="http://schemas.microsoft.com/office/drawing/2014/main" val="10002"/>
                  </a:ext>
                </a:extLst>
              </a:tr>
              <a:tr h="272979">
                <a:tc>
                  <a:txBody>
                    <a:bodyPr/>
                    <a:lstStyle/>
                    <a:p>
                      <a:pPr marL="8890" algn="ctr">
                        <a:lnSpc>
                          <a:spcPct val="100000"/>
                        </a:lnSpc>
                        <a:spcBef>
                          <a:spcPts val="365"/>
                        </a:spcBef>
                      </a:pPr>
                      <a:r>
                        <a:rPr sz="1800" dirty="0">
                          <a:latin typeface="Calibri"/>
                          <a:cs typeface="Calibri"/>
                        </a:rPr>
                        <a:t>Precipitation</a:t>
                      </a:r>
                      <a:endParaRPr sz="1800">
                        <a:latin typeface="Calibri"/>
                        <a:cs typeface="Calibri"/>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10160" algn="ctr">
                        <a:lnSpc>
                          <a:spcPct val="100000"/>
                        </a:lnSpc>
                        <a:spcBef>
                          <a:spcPts val="365"/>
                        </a:spcBef>
                      </a:pPr>
                      <a:r>
                        <a:rPr sz="1800" dirty="0">
                          <a:latin typeface="Calibri"/>
                          <a:cs typeface="Calibri"/>
                        </a:rPr>
                        <a:t>JRA55</a:t>
                      </a:r>
                      <a:r>
                        <a:rPr sz="1800" spc="-5" dirty="0">
                          <a:latin typeface="Calibri"/>
                          <a:cs typeface="Calibri"/>
                        </a:rPr>
                        <a:t> </a:t>
                      </a:r>
                      <a:r>
                        <a:rPr sz="1800" b="1" spc="-5" dirty="0">
                          <a:latin typeface="Calibri"/>
                          <a:cs typeface="Calibri"/>
                        </a:rPr>
                        <a:t>(3-hr)</a:t>
                      </a:r>
                      <a:endParaRPr sz="1800">
                        <a:latin typeface="Calibri"/>
                        <a:cs typeface="Calibri"/>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12065" algn="ctr">
                        <a:lnSpc>
                          <a:spcPts val="2130"/>
                        </a:lnSpc>
                        <a:spcBef>
                          <a:spcPts val="365"/>
                        </a:spcBef>
                      </a:pPr>
                      <a:r>
                        <a:rPr sz="1800" spc="-5" dirty="0">
                          <a:latin typeface="Calibri"/>
                          <a:cs typeface="Calibri"/>
                        </a:rPr>
                        <a:t>GPCP/CMAP/Serreze</a:t>
                      </a:r>
                      <a:endParaRPr sz="1800">
                        <a:latin typeface="Calibri"/>
                        <a:cs typeface="Calibri"/>
                      </a:endParaRPr>
                    </a:p>
                    <a:p>
                      <a:pPr marL="12700" algn="ctr">
                        <a:lnSpc>
                          <a:spcPts val="2130"/>
                        </a:lnSpc>
                      </a:pPr>
                      <a:r>
                        <a:rPr sz="1800" b="1" dirty="0">
                          <a:latin typeface="Calibri"/>
                          <a:cs typeface="Calibri"/>
                        </a:rPr>
                        <a:t>(monthly)</a:t>
                      </a:r>
                      <a:endParaRPr sz="1800">
                        <a:latin typeface="Calibri"/>
                        <a:cs typeface="Calibri"/>
                      </a:endParaRPr>
                    </a:p>
                  </a:txBody>
                  <a:tcPr marL="0" marR="0" marT="463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3"/>
                  </a:ext>
                </a:extLst>
              </a:tr>
              <a:tr h="103929">
                <a:tc>
                  <a:txBody>
                    <a:bodyPr/>
                    <a:lstStyle/>
                    <a:p>
                      <a:pPr marL="6350" algn="ctr">
                        <a:lnSpc>
                          <a:spcPct val="100000"/>
                        </a:lnSpc>
                        <a:spcBef>
                          <a:spcPts val="370"/>
                        </a:spcBef>
                      </a:pPr>
                      <a:r>
                        <a:rPr sz="1800" dirty="0">
                          <a:latin typeface="Calibri"/>
                          <a:cs typeface="Calibri"/>
                        </a:rPr>
                        <a:t>Runoff</a:t>
                      </a: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8890" algn="ctr">
                        <a:lnSpc>
                          <a:spcPct val="100000"/>
                        </a:lnSpc>
                        <a:spcBef>
                          <a:spcPts val="370"/>
                        </a:spcBef>
                      </a:pPr>
                      <a:r>
                        <a:rPr sz="1800" dirty="0">
                          <a:latin typeface="Calibri"/>
                          <a:cs typeface="Calibri"/>
                        </a:rPr>
                        <a:t>JRA55-based</a:t>
                      </a:r>
                      <a:r>
                        <a:rPr sz="1800" spc="-10" dirty="0">
                          <a:latin typeface="Calibri"/>
                          <a:cs typeface="Calibri"/>
                        </a:rPr>
                        <a:t> </a:t>
                      </a:r>
                      <a:r>
                        <a:rPr sz="1800" b="1" spc="-5" dirty="0">
                          <a:latin typeface="Calibri"/>
                          <a:cs typeface="Calibri"/>
                        </a:rPr>
                        <a:t>(daily)</a:t>
                      </a:r>
                      <a:r>
                        <a:rPr sz="1800" spc="-5" dirty="0">
                          <a:latin typeface="Calibri"/>
                          <a:cs typeface="Calibri"/>
                        </a:rPr>
                        <a:t>*</a:t>
                      </a:r>
                      <a:endParaRPr sz="1800">
                        <a:latin typeface="Calibri"/>
                        <a:cs typeface="Calibri"/>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10795" algn="ctr">
                        <a:lnSpc>
                          <a:spcPts val="2130"/>
                        </a:lnSpc>
                        <a:spcBef>
                          <a:spcPts val="370"/>
                        </a:spcBef>
                      </a:pPr>
                      <a:r>
                        <a:rPr sz="1800" spc="-5" dirty="0">
                          <a:latin typeface="Calibri"/>
                          <a:cs typeface="Calibri"/>
                        </a:rPr>
                        <a:t>Dai </a:t>
                      </a:r>
                      <a:r>
                        <a:rPr sz="1800" dirty="0">
                          <a:latin typeface="Calibri"/>
                          <a:cs typeface="Calibri"/>
                        </a:rPr>
                        <a:t>et al.</a:t>
                      </a:r>
                      <a:r>
                        <a:rPr sz="1800" spc="-25" dirty="0">
                          <a:latin typeface="Calibri"/>
                          <a:cs typeface="Calibri"/>
                        </a:rPr>
                        <a:t> </a:t>
                      </a:r>
                      <a:r>
                        <a:rPr sz="1800" spc="-5" dirty="0">
                          <a:latin typeface="Calibri"/>
                          <a:cs typeface="Calibri"/>
                        </a:rPr>
                        <a:t>(2009)</a:t>
                      </a:r>
                      <a:endParaRPr sz="1800" dirty="0">
                        <a:latin typeface="Calibri"/>
                        <a:cs typeface="Calibri"/>
                      </a:endParaRPr>
                    </a:p>
                    <a:p>
                      <a:pPr marL="12700" algn="ctr">
                        <a:lnSpc>
                          <a:spcPts val="2130"/>
                        </a:lnSpc>
                      </a:pPr>
                      <a:r>
                        <a:rPr sz="1800" b="1" dirty="0">
                          <a:latin typeface="Calibri"/>
                          <a:cs typeface="Calibri"/>
                        </a:rPr>
                        <a:t>(monthly</a:t>
                      </a:r>
                      <a:r>
                        <a:rPr sz="1800" b="1" spc="-15" dirty="0">
                          <a:latin typeface="Calibri"/>
                          <a:cs typeface="Calibri"/>
                        </a:rPr>
                        <a:t> </a:t>
                      </a:r>
                      <a:r>
                        <a:rPr sz="1800" b="1" spc="-5" dirty="0">
                          <a:latin typeface="Calibri"/>
                          <a:cs typeface="Calibri"/>
                        </a:rPr>
                        <a:t>climatology)</a:t>
                      </a:r>
                      <a:endParaRPr sz="1800" dirty="0">
                        <a:latin typeface="Calibri"/>
                        <a:cs typeface="Calibri"/>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extLst>
                  <a:ext uri="{0D108BD9-81ED-4DB2-BD59-A6C34878D82A}">
                    <a16:rowId xmlns:a16="http://schemas.microsoft.com/office/drawing/2014/main" val="10004"/>
                  </a:ext>
                </a:extLst>
              </a:tr>
              <a:tr h="252593">
                <a:tc>
                  <a:txBody>
                    <a:bodyPr/>
                    <a:lstStyle/>
                    <a:p>
                      <a:pPr marL="8890" algn="ctr">
                        <a:lnSpc>
                          <a:spcPct val="100000"/>
                        </a:lnSpc>
                        <a:spcBef>
                          <a:spcPts val="370"/>
                        </a:spcBef>
                      </a:pPr>
                      <a:r>
                        <a:rPr sz="1800" dirty="0">
                          <a:latin typeface="Calibri"/>
                          <a:cs typeface="Calibri"/>
                        </a:rPr>
                        <a:t>Available</a:t>
                      </a:r>
                      <a:r>
                        <a:rPr sz="1800" spc="-10" dirty="0">
                          <a:latin typeface="Calibri"/>
                          <a:cs typeface="Calibri"/>
                        </a:rPr>
                        <a:t> </a:t>
                      </a:r>
                      <a:r>
                        <a:rPr sz="1800" dirty="0">
                          <a:latin typeface="Calibri"/>
                          <a:cs typeface="Calibri"/>
                        </a:rPr>
                        <a:t>Period</a:t>
                      </a:r>
                      <a:endParaRPr sz="1800">
                        <a:latin typeface="Calibri"/>
                        <a:cs typeface="Calibri"/>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10160" algn="ctr">
                        <a:lnSpc>
                          <a:spcPct val="100000"/>
                        </a:lnSpc>
                        <a:spcBef>
                          <a:spcPts val="370"/>
                        </a:spcBef>
                      </a:pPr>
                      <a:r>
                        <a:rPr sz="1800" dirty="0">
                          <a:latin typeface="Calibri"/>
                          <a:cs typeface="Calibri"/>
                        </a:rPr>
                        <a:t>1958-persent</a:t>
                      </a:r>
                      <a:endParaRPr sz="1800">
                        <a:latin typeface="Calibri"/>
                        <a:cs typeface="Calibri"/>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12065" algn="ctr">
                        <a:lnSpc>
                          <a:spcPct val="100000"/>
                        </a:lnSpc>
                        <a:spcBef>
                          <a:spcPts val="370"/>
                        </a:spcBef>
                      </a:pPr>
                      <a:r>
                        <a:rPr sz="1800" spc="-5" dirty="0">
                          <a:latin typeface="Calibri"/>
                          <a:cs typeface="Calibri"/>
                        </a:rPr>
                        <a:t>1948-2009</a:t>
                      </a:r>
                      <a:r>
                        <a:rPr sz="1800" spc="-7" baseline="25462" dirty="0">
                          <a:latin typeface="Calibri"/>
                          <a:cs typeface="Calibri"/>
                        </a:rPr>
                        <a:t>#</a:t>
                      </a:r>
                      <a:endParaRPr sz="1800" baseline="25462" dirty="0">
                        <a:latin typeface="Calibri"/>
                        <a:cs typeface="Calibri"/>
                      </a:endParaRPr>
                    </a:p>
                  </a:txBody>
                  <a:tcPr marL="0" marR="0" marT="469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5"/>
                  </a:ext>
                </a:extLst>
              </a:tr>
            </a:tbl>
          </a:graphicData>
        </a:graphic>
      </p:graphicFrame>
      <p:sp>
        <p:nvSpPr>
          <p:cNvPr id="17" name="object 4"/>
          <p:cNvSpPr txBox="1"/>
          <p:nvPr/>
        </p:nvSpPr>
        <p:spPr>
          <a:xfrm>
            <a:off x="304800" y="1824328"/>
            <a:ext cx="8030209" cy="751488"/>
          </a:xfrm>
          <a:prstGeom prst="rect">
            <a:avLst/>
          </a:prstGeom>
        </p:spPr>
        <p:txBody>
          <a:bodyPr vert="horz" wrap="square" lIns="0" tIns="12700" rIns="0" bIns="0" rtlCol="0">
            <a:spAutoFit/>
          </a:bodyPr>
          <a:lstStyle/>
          <a:p>
            <a:pPr marL="12700">
              <a:spcBef>
                <a:spcPts val="100"/>
              </a:spcBef>
            </a:pPr>
            <a:r>
              <a:rPr sz="2400" dirty="0">
                <a:latin typeface="Comic Sans MS" panose="030F0702030302020204" pitchFamily="66" charset="0"/>
                <a:cs typeface="Calibri"/>
              </a:rPr>
              <a:t>JRA55-do </a:t>
            </a:r>
            <a:r>
              <a:rPr sz="2400" spc="-5" dirty="0">
                <a:latin typeface="Comic Sans MS" panose="030F0702030302020204" pitchFamily="66" charset="0"/>
                <a:cs typeface="Calibri"/>
              </a:rPr>
              <a:t>is higher </a:t>
            </a:r>
            <a:r>
              <a:rPr sz="2400" dirty="0">
                <a:latin typeface="Comic Sans MS" panose="030F0702030302020204" pitchFamily="66" charset="0"/>
                <a:cs typeface="Calibri"/>
              </a:rPr>
              <a:t>resolution, </a:t>
            </a:r>
            <a:r>
              <a:rPr sz="2400" spc="-5" dirty="0">
                <a:latin typeface="Comic Sans MS" panose="030F0702030302020204" pitchFamily="66" charset="0"/>
                <a:cs typeface="Calibri"/>
              </a:rPr>
              <a:t>self-consistent, </a:t>
            </a:r>
            <a:r>
              <a:rPr sz="2400" dirty="0">
                <a:latin typeface="Comic Sans MS" panose="030F0702030302020204" pitchFamily="66" charset="0"/>
                <a:cs typeface="Calibri"/>
              </a:rPr>
              <a:t>and </a:t>
            </a:r>
            <a:r>
              <a:rPr sz="2400" spc="-5" dirty="0">
                <a:latin typeface="Comic Sans MS" panose="030F0702030302020204" pitchFamily="66" charset="0"/>
                <a:cs typeface="Calibri"/>
              </a:rPr>
              <a:t>near</a:t>
            </a:r>
            <a:r>
              <a:rPr sz="2400" spc="-90" dirty="0">
                <a:latin typeface="Comic Sans MS" panose="030F0702030302020204" pitchFamily="66" charset="0"/>
                <a:cs typeface="Calibri"/>
              </a:rPr>
              <a:t> </a:t>
            </a:r>
            <a:r>
              <a:rPr sz="2400" dirty="0">
                <a:latin typeface="Comic Sans MS" panose="030F0702030302020204" pitchFamily="66" charset="0"/>
                <a:cs typeface="Calibri"/>
              </a:rPr>
              <a:t>real-time</a:t>
            </a:r>
          </a:p>
        </p:txBody>
      </p:sp>
      <p:sp>
        <p:nvSpPr>
          <p:cNvPr id="18" name="矩形 17"/>
          <p:cNvSpPr/>
          <p:nvPr/>
        </p:nvSpPr>
        <p:spPr>
          <a:xfrm>
            <a:off x="0" y="6356709"/>
            <a:ext cx="9525000" cy="515526"/>
          </a:xfrm>
          <a:prstGeom prst="rect">
            <a:avLst/>
          </a:prstGeom>
        </p:spPr>
        <p:txBody>
          <a:bodyPr wrap="square">
            <a:spAutoFit/>
          </a:bodyPr>
          <a:lstStyle/>
          <a:p>
            <a:pPr marL="469900" marR="301625" indent="-457200">
              <a:lnSpc>
                <a:spcPts val="1600"/>
              </a:lnSpc>
              <a:spcBef>
                <a:spcPts val="100"/>
              </a:spcBef>
            </a:pPr>
            <a:r>
              <a:rPr lang="en-US" altLang="zh-TW" sz="1100" spc="-5" dirty="0">
                <a:latin typeface="Comic Sans MS" panose="030F0702030302020204" pitchFamily="66" charset="0"/>
                <a:cs typeface="Calibri"/>
              </a:rPr>
              <a:t>*Suzuki </a:t>
            </a:r>
            <a:r>
              <a:rPr lang="en-US" altLang="zh-TW" sz="1100" dirty="0">
                <a:latin typeface="Comic Sans MS" panose="030F0702030302020204" pitchFamily="66" charset="0"/>
                <a:cs typeface="Calibri"/>
              </a:rPr>
              <a:t>et al. </a:t>
            </a:r>
            <a:r>
              <a:rPr lang="en-US" altLang="zh-TW" sz="1100" spc="-5" dirty="0">
                <a:latin typeface="Comic Sans MS" panose="030F0702030302020204" pitchFamily="66" charset="0"/>
                <a:cs typeface="Calibri"/>
              </a:rPr>
              <a:t>(2017), includes solid </a:t>
            </a:r>
            <a:r>
              <a:rPr lang="en-US" altLang="zh-TW" sz="1100" dirty="0">
                <a:latin typeface="Comic Sans MS" panose="030F0702030302020204" pitchFamily="66" charset="0"/>
                <a:cs typeface="Calibri"/>
              </a:rPr>
              <a:t>&amp; </a:t>
            </a:r>
            <a:r>
              <a:rPr lang="en-US" altLang="zh-TW" sz="1100" spc="-5" dirty="0">
                <a:latin typeface="Comic Sans MS" panose="030F0702030302020204" pitchFamily="66" charset="0"/>
                <a:cs typeface="Calibri"/>
              </a:rPr>
              <a:t>liquid </a:t>
            </a:r>
            <a:r>
              <a:rPr lang="en-US" altLang="zh-TW" sz="1100" dirty="0">
                <a:latin typeface="Comic Sans MS" panose="030F0702030302020204" pitchFamily="66" charset="0"/>
                <a:cs typeface="Calibri"/>
              </a:rPr>
              <a:t>runoff </a:t>
            </a:r>
            <a:r>
              <a:rPr lang="en-US" altLang="zh-TW" sz="1100" spc="-5" dirty="0">
                <a:latin typeface="Comic Sans MS" panose="030F0702030302020204" pitchFamily="66" charset="0"/>
                <a:cs typeface="Calibri"/>
              </a:rPr>
              <a:t>from </a:t>
            </a:r>
            <a:r>
              <a:rPr lang="en-US" altLang="zh-TW" sz="1100" dirty="0">
                <a:latin typeface="Comic Sans MS" panose="030F0702030302020204" pitchFamily="66" charset="0"/>
                <a:cs typeface="Calibri"/>
              </a:rPr>
              <a:t>Greenland </a:t>
            </a:r>
            <a:r>
              <a:rPr lang="en-US" altLang="zh-TW" sz="1100" spc="-5" dirty="0">
                <a:latin typeface="Comic Sans MS" panose="030F0702030302020204" pitchFamily="66" charset="0"/>
                <a:cs typeface="Calibri"/>
              </a:rPr>
              <a:t>(</a:t>
            </a:r>
            <a:r>
              <a:rPr lang="en-US" altLang="zh-TW" sz="1100" spc="-5" dirty="0" err="1">
                <a:latin typeface="Comic Sans MS" panose="030F0702030302020204" pitchFamily="66" charset="0"/>
                <a:cs typeface="Calibri"/>
              </a:rPr>
              <a:t>Bamber</a:t>
            </a:r>
            <a:r>
              <a:rPr lang="en-US" altLang="zh-TW" sz="1100" spc="-5" dirty="0">
                <a:latin typeface="Comic Sans MS" panose="030F0702030302020204" pitchFamily="66" charset="0"/>
                <a:cs typeface="Calibri"/>
              </a:rPr>
              <a:t> </a:t>
            </a:r>
            <a:r>
              <a:rPr lang="en-US" altLang="zh-TW" sz="1100" dirty="0">
                <a:latin typeface="Comic Sans MS" panose="030F0702030302020204" pitchFamily="66" charset="0"/>
                <a:cs typeface="Calibri"/>
              </a:rPr>
              <a:t>et al., 2012)  &amp; Antarctica </a:t>
            </a:r>
            <a:r>
              <a:rPr lang="en-US" altLang="zh-TW" sz="1100" spc="-5" dirty="0">
                <a:latin typeface="Comic Sans MS" panose="030F0702030302020204" pitchFamily="66" charset="0"/>
                <a:cs typeface="Calibri"/>
              </a:rPr>
              <a:t>(</a:t>
            </a:r>
            <a:r>
              <a:rPr lang="en-US" altLang="zh-TW" sz="1100" spc="-5" dirty="0" err="1">
                <a:latin typeface="Comic Sans MS" panose="030F0702030302020204" pitchFamily="66" charset="0"/>
                <a:cs typeface="Calibri"/>
              </a:rPr>
              <a:t>Depoorter</a:t>
            </a:r>
            <a:r>
              <a:rPr lang="en-US" altLang="zh-TW" sz="1100" spc="-5" dirty="0">
                <a:latin typeface="Comic Sans MS" panose="030F0702030302020204" pitchFamily="66" charset="0"/>
                <a:cs typeface="Calibri"/>
              </a:rPr>
              <a:t> </a:t>
            </a:r>
            <a:r>
              <a:rPr lang="en-US" altLang="zh-TW" sz="1100" dirty="0">
                <a:latin typeface="Comic Sans MS" panose="030F0702030302020204" pitchFamily="66" charset="0"/>
                <a:cs typeface="Calibri"/>
              </a:rPr>
              <a:t>et al.,</a:t>
            </a:r>
            <a:r>
              <a:rPr lang="en-US" altLang="zh-TW" sz="1100" spc="-20" dirty="0">
                <a:latin typeface="Comic Sans MS" panose="030F0702030302020204" pitchFamily="66" charset="0"/>
                <a:cs typeface="Calibri"/>
              </a:rPr>
              <a:t> </a:t>
            </a:r>
            <a:r>
              <a:rPr lang="en-US" altLang="zh-TW" sz="1100" dirty="0">
                <a:latin typeface="Comic Sans MS" panose="030F0702030302020204" pitchFamily="66" charset="0"/>
                <a:cs typeface="Calibri"/>
              </a:rPr>
              <a:t>2013)</a:t>
            </a:r>
          </a:p>
          <a:p>
            <a:pPr marL="469900" marR="301625" indent="-457200">
              <a:lnSpc>
                <a:spcPts val="1600"/>
              </a:lnSpc>
              <a:spcBef>
                <a:spcPts val="100"/>
              </a:spcBef>
            </a:pPr>
            <a:r>
              <a:rPr lang="en-US" altLang="zh-TW" sz="1100" spc="-7" baseline="25462" dirty="0">
                <a:latin typeface="Comic Sans MS" panose="030F0702030302020204" pitchFamily="66" charset="0"/>
                <a:cs typeface="Calibri"/>
              </a:rPr>
              <a:t>#</a:t>
            </a:r>
            <a:r>
              <a:rPr lang="en-US" altLang="zh-TW" sz="1100" spc="-5" dirty="0" err="1">
                <a:latin typeface="Comic Sans MS" panose="030F0702030302020204" pitchFamily="66" charset="0"/>
                <a:cs typeface="Calibri"/>
              </a:rPr>
              <a:t>interannually</a:t>
            </a:r>
            <a:r>
              <a:rPr lang="en-US" altLang="zh-TW" sz="1100" spc="-5" dirty="0">
                <a:latin typeface="Comic Sans MS" panose="030F0702030302020204" pitchFamily="66" charset="0"/>
                <a:cs typeface="Calibri"/>
              </a:rPr>
              <a:t> </a:t>
            </a:r>
            <a:r>
              <a:rPr lang="en-US" altLang="zh-TW" sz="1100" dirty="0">
                <a:latin typeface="Comic Sans MS" panose="030F0702030302020204" pitchFamily="66" charset="0"/>
                <a:cs typeface="Calibri"/>
              </a:rPr>
              <a:t>varying </a:t>
            </a:r>
            <a:r>
              <a:rPr lang="en-US" altLang="zh-TW" sz="1100" spc="-5" dirty="0">
                <a:latin typeface="Comic Sans MS" panose="030F0702030302020204" pitchFamily="66" charset="0"/>
                <a:cs typeface="Calibri"/>
              </a:rPr>
              <a:t>only </a:t>
            </a:r>
            <a:r>
              <a:rPr lang="en-US" altLang="zh-TW" sz="1100" dirty="0">
                <a:latin typeface="Comic Sans MS" panose="030F0702030302020204" pitchFamily="66" charset="0"/>
                <a:cs typeface="Calibri"/>
              </a:rPr>
              <a:t>after 1979 &amp; 1983 </a:t>
            </a:r>
            <a:r>
              <a:rPr lang="en-US" altLang="zh-TW" sz="1100" spc="-5" dirty="0">
                <a:latin typeface="Comic Sans MS" panose="030F0702030302020204" pitchFamily="66" charset="0"/>
                <a:cs typeface="Calibri"/>
              </a:rPr>
              <a:t>for </a:t>
            </a:r>
            <a:r>
              <a:rPr lang="en-US" altLang="zh-TW" sz="1100" spc="-5" dirty="0" err="1">
                <a:latin typeface="Comic Sans MS" panose="030F0702030302020204" pitchFamily="66" charset="0"/>
                <a:cs typeface="Calibri"/>
              </a:rPr>
              <a:t>precip</a:t>
            </a:r>
            <a:r>
              <a:rPr lang="en-US" altLang="zh-TW" sz="1100" spc="-5" dirty="0">
                <a:latin typeface="Comic Sans MS" panose="030F0702030302020204" pitchFamily="66" charset="0"/>
                <a:cs typeface="Calibri"/>
              </a:rPr>
              <a:t>. </a:t>
            </a:r>
            <a:r>
              <a:rPr lang="en-US" altLang="zh-TW" sz="1100" dirty="0">
                <a:latin typeface="Comic Sans MS" panose="030F0702030302020204" pitchFamily="66" charset="0"/>
                <a:cs typeface="Calibri"/>
              </a:rPr>
              <a:t>&amp; rad.,</a:t>
            </a:r>
            <a:r>
              <a:rPr lang="en-US" altLang="zh-TW" sz="1100" spc="-25" dirty="0">
                <a:latin typeface="Comic Sans MS" panose="030F0702030302020204" pitchFamily="66" charset="0"/>
                <a:cs typeface="Calibri"/>
              </a:rPr>
              <a:t> </a:t>
            </a:r>
            <a:r>
              <a:rPr lang="en-US" altLang="zh-TW" sz="1100" dirty="0">
                <a:latin typeface="Comic Sans MS" panose="030F0702030302020204" pitchFamily="66" charset="0"/>
                <a:cs typeface="Calibri"/>
              </a:rPr>
              <a:t>respectively</a:t>
            </a:r>
          </a:p>
        </p:txBody>
      </p:sp>
      <p:sp>
        <p:nvSpPr>
          <p:cNvPr id="8" name="矩形 7"/>
          <p:cNvSpPr/>
          <p:nvPr/>
        </p:nvSpPr>
        <p:spPr>
          <a:xfrm>
            <a:off x="464435" y="5619476"/>
            <a:ext cx="4448654" cy="646331"/>
          </a:xfrm>
          <a:prstGeom prst="rect">
            <a:avLst/>
          </a:prstGeom>
        </p:spPr>
        <p:txBody>
          <a:bodyPr wrap="none">
            <a:spAutoFit/>
          </a:bodyPr>
          <a:lstStyle/>
          <a:p>
            <a:pPr defTabSz="914400"/>
            <a:r>
              <a:rPr lang="en-US" altLang="zh-TW" dirty="0">
                <a:solidFill>
                  <a:srgbClr val="990000"/>
                </a:solidFill>
                <a:latin typeface="Comic Sans MS" panose="030F0702030302020204" pitchFamily="66" charset="0"/>
                <a:ea typeface="Times New Roman"/>
                <a:cs typeface="Times New Roman"/>
                <a:sym typeface="Times New Roman"/>
              </a:rPr>
              <a:t>IAF: 372 years (1948~2009 x 6 cycles)</a:t>
            </a:r>
          </a:p>
          <a:p>
            <a:pPr defTabSz="914400"/>
            <a:r>
              <a:rPr lang="en-US" altLang="zh-TW" dirty="0">
                <a:solidFill>
                  <a:srgbClr val="990000"/>
                </a:solidFill>
                <a:latin typeface="Comic Sans MS" panose="030F0702030302020204" pitchFamily="66" charset="0"/>
                <a:ea typeface="Times New Roman"/>
                <a:cs typeface="Times New Roman"/>
                <a:sym typeface="Times New Roman"/>
              </a:rPr>
              <a:t>JRA: 366 years (1958~2018 x 6 cycles)</a:t>
            </a:r>
          </a:p>
        </p:txBody>
      </p:sp>
    </p:spTree>
    <p:extLst>
      <p:ext uri="{BB962C8B-B14F-4D97-AF65-F5344CB8AC3E}">
        <p14:creationId xmlns:p14="http://schemas.microsoft.com/office/powerpoint/2010/main" val="1557534721"/>
      </p:ext>
    </p:extLst>
  </p:cSld>
  <p:clrMapOvr>
    <a:masterClrMapping/>
  </p:clrMapOvr>
  <p:transition>
    <p:fade/>
  </p:transition>
  <p:timing>
    <p:tnLst>
      <p:par>
        <p:cT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D4709D5-7D05-463A-BA55-5BE3F13F6A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78" y="776301"/>
            <a:ext cx="8834399" cy="3996468"/>
          </a:xfrm>
          <a:prstGeom prst="rect">
            <a:avLst/>
          </a:prstGeom>
        </p:spPr>
      </p:pic>
      <p:sp>
        <p:nvSpPr>
          <p:cNvPr id="6" name="文字方塊 5">
            <a:extLst>
              <a:ext uri="{FF2B5EF4-FFF2-40B4-BE49-F238E27FC236}">
                <a16:creationId xmlns:a16="http://schemas.microsoft.com/office/drawing/2014/main" id="{7437A143-BBEB-4611-A7CE-8DA53B132D1D}"/>
              </a:ext>
            </a:extLst>
          </p:cNvPr>
          <p:cNvSpPr txBox="1"/>
          <p:nvPr/>
        </p:nvSpPr>
        <p:spPr>
          <a:xfrm>
            <a:off x="775216" y="776301"/>
            <a:ext cx="2417680"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(a) SST    OMIP1 - </a:t>
            </a:r>
            <a:r>
              <a:rPr lang="en-US" altLang="zh-TW" sz="1200" dirty="0" err="1">
                <a:latin typeface="Times New Roman" panose="02020603050405020304" pitchFamily="18" charset="0"/>
                <a:cs typeface="Times New Roman" panose="02020603050405020304" pitchFamily="18" charset="0"/>
              </a:rPr>
              <a:t>Obs</a:t>
            </a:r>
            <a:endParaRPr lang="zh-TW" altLang="en-US" sz="1200" dirty="0">
              <a:latin typeface="Times New Roman" panose="02020603050405020304" pitchFamily="18" charset="0"/>
              <a:cs typeface="Times New Roman" panose="02020603050405020304" pitchFamily="18" charset="0"/>
            </a:endParaRPr>
          </a:p>
        </p:txBody>
      </p:sp>
      <p:sp>
        <p:nvSpPr>
          <p:cNvPr id="8" name="文字方塊 7">
            <a:extLst>
              <a:ext uri="{FF2B5EF4-FFF2-40B4-BE49-F238E27FC236}">
                <a16:creationId xmlns:a16="http://schemas.microsoft.com/office/drawing/2014/main" id="{D69F977A-B4EF-4D5B-B122-268204F4A7BD}"/>
              </a:ext>
            </a:extLst>
          </p:cNvPr>
          <p:cNvSpPr txBox="1"/>
          <p:nvPr/>
        </p:nvSpPr>
        <p:spPr>
          <a:xfrm>
            <a:off x="3669146" y="776301"/>
            <a:ext cx="2488665"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(b) SST    OMIP2 - </a:t>
            </a:r>
            <a:r>
              <a:rPr lang="en-US" altLang="zh-TW" sz="1200" dirty="0" err="1">
                <a:latin typeface="Times New Roman" panose="02020603050405020304" pitchFamily="18" charset="0"/>
                <a:cs typeface="Times New Roman" panose="02020603050405020304" pitchFamily="18" charset="0"/>
              </a:rPr>
              <a:t>Obs</a:t>
            </a:r>
            <a:endParaRPr lang="zh-TW" altLang="en-US" sz="1200" dirty="0">
              <a:latin typeface="Times New Roman" panose="02020603050405020304" pitchFamily="18" charset="0"/>
              <a:cs typeface="Times New Roman" panose="02020603050405020304" pitchFamily="18" charset="0"/>
            </a:endParaRPr>
          </a:p>
        </p:txBody>
      </p:sp>
      <p:sp>
        <p:nvSpPr>
          <p:cNvPr id="9" name="文字方塊 8">
            <a:extLst>
              <a:ext uri="{FF2B5EF4-FFF2-40B4-BE49-F238E27FC236}">
                <a16:creationId xmlns:a16="http://schemas.microsoft.com/office/drawing/2014/main" id="{D2872F6F-80E3-4C0C-82ED-BDAFCE1A1ECA}"/>
              </a:ext>
            </a:extLst>
          </p:cNvPr>
          <p:cNvSpPr txBox="1"/>
          <p:nvPr/>
        </p:nvSpPr>
        <p:spPr>
          <a:xfrm>
            <a:off x="6573160" y="789933"/>
            <a:ext cx="2826500"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(c) SST    OMIP2</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 OMIP1</a:t>
            </a:r>
            <a:endParaRPr lang="zh-TW" altLang="en-US" sz="1200" dirty="0">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BE16D312-E290-46FB-AEF8-57A4D72434F0}"/>
              </a:ext>
            </a:extLst>
          </p:cNvPr>
          <p:cNvSpPr txBox="1"/>
          <p:nvPr/>
        </p:nvSpPr>
        <p:spPr>
          <a:xfrm>
            <a:off x="6564366" y="2698029"/>
            <a:ext cx="3637736"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(f) SSS    OMIP2</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 OMIP1</a:t>
            </a:r>
            <a:endParaRPr lang="zh-TW" altLang="en-US" sz="12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D94C699F-34A2-46F7-9760-48296BF28572}"/>
              </a:ext>
            </a:extLst>
          </p:cNvPr>
          <p:cNvSpPr txBox="1"/>
          <p:nvPr/>
        </p:nvSpPr>
        <p:spPr>
          <a:xfrm>
            <a:off x="766423" y="2705724"/>
            <a:ext cx="2180369"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(d) SSS    OMIP1 - </a:t>
            </a:r>
            <a:r>
              <a:rPr lang="en-US" altLang="zh-TW" sz="1200" dirty="0" err="1">
                <a:latin typeface="Times New Roman" panose="02020603050405020304" pitchFamily="18" charset="0"/>
                <a:cs typeface="Times New Roman" panose="02020603050405020304" pitchFamily="18" charset="0"/>
              </a:rPr>
              <a:t>Obs</a:t>
            </a:r>
            <a:endParaRPr lang="zh-TW" altLang="en-US" sz="1200" dirty="0">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7647F466-DB3B-47AB-A93D-E929B1706A7D}"/>
              </a:ext>
            </a:extLst>
          </p:cNvPr>
          <p:cNvSpPr txBox="1"/>
          <p:nvPr/>
        </p:nvSpPr>
        <p:spPr>
          <a:xfrm>
            <a:off x="3660353" y="2705983"/>
            <a:ext cx="2336265"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(e) SSS    OMIP2 - </a:t>
            </a:r>
            <a:r>
              <a:rPr lang="en-US" altLang="zh-TW" sz="1200" dirty="0" err="1">
                <a:latin typeface="Times New Roman" panose="02020603050405020304" pitchFamily="18" charset="0"/>
                <a:cs typeface="Times New Roman" panose="02020603050405020304" pitchFamily="18" charset="0"/>
              </a:rPr>
              <a:t>Obs</a:t>
            </a:r>
            <a:endParaRPr lang="zh-TW" altLang="en-US" sz="1200" dirty="0">
              <a:latin typeface="Times New Roman" panose="02020603050405020304" pitchFamily="18" charset="0"/>
              <a:cs typeface="Times New Roman" panose="02020603050405020304" pitchFamily="18" charset="0"/>
            </a:endParaRPr>
          </a:p>
        </p:txBody>
      </p:sp>
      <p:sp>
        <p:nvSpPr>
          <p:cNvPr id="13" name="object 2">
            <a:extLst>
              <a:ext uri="{FF2B5EF4-FFF2-40B4-BE49-F238E27FC236}">
                <a16:creationId xmlns:a16="http://schemas.microsoft.com/office/drawing/2014/main" id="{9ABFBB8F-3941-4644-893F-AEEACE5AB68A}"/>
              </a:ext>
            </a:extLst>
          </p:cNvPr>
          <p:cNvSpPr txBox="1">
            <a:spLocks/>
          </p:cNvSpPr>
          <p:nvPr/>
        </p:nvSpPr>
        <p:spPr>
          <a:xfrm>
            <a:off x="728648" y="117551"/>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kern="1200" dirty="0">
                <a:solidFill>
                  <a:srgbClr val="FF0000"/>
                </a:solidFill>
                <a:latin typeface="Comic Sans MS" panose="030F0702030302020204" pitchFamily="66" charset="0"/>
                <a:ea typeface="SimHei" pitchFamily="49" charset="-122"/>
                <a:cs typeface="Arial" charset="0"/>
              </a:rPr>
              <a:t>SST and SSS biases</a:t>
            </a:r>
          </a:p>
        </p:txBody>
      </p:sp>
      <p:sp>
        <p:nvSpPr>
          <p:cNvPr id="14" name="文字方塊 13">
            <a:extLst>
              <a:ext uri="{FF2B5EF4-FFF2-40B4-BE49-F238E27FC236}">
                <a16:creationId xmlns:a16="http://schemas.microsoft.com/office/drawing/2014/main" id="{F4FA05EA-8FB5-4489-B92C-931C7592A2EF}"/>
              </a:ext>
            </a:extLst>
          </p:cNvPr>
          <p:cNvSpPr txBox="1"/>
          <p:nvPr/>
        </p:nvSpPr>
        <p:spPr>
          <a:xfrm>
            <a:off x="201718" y="4832010"/>
            <a:ext cx="8740564" cy="1477328"/>
          </a:xfrm>
          <a:prstGeom prst="rect">
            <a:avLst/>
          </a:prstGeom>
          <a:noFill/>
        </p:spPr>
        <p:txBody>
          <a:bodyPr wrap="square" rtlCol="0">
            <a:spAutoFit/>
          </a:bodyPr>
          <a:lstStyle/>
          <a:p>
            <a:r>
              <a:rPr lang="en-US" altLang="zh-TW" sz="1800" dirty="0">
                <a:latin typeface="Comic Sans MS" panose="030F0702030302020204" pitchFamily="66" charset="0"/>
              </a:rPr>
              <a:t>Modelled SST and SSS are close to the obs. Larger biases appear in the</a:t>
            </a:r>
            <a:r>
              <a:rPr lang="zh-TW" altLang="en-US" sz="1800" dirty="0">
                <a:latin typeface="Comic Sans MS" panose="030F0702030302020204" pitchFamily="66" charset="0"/>
              </a:rPr>
              <a:t> </a:t>
            </a:r>
            <a:r>
              <a:rPr lang="en-US" altLang="zh-TW" dirty="0">
                <a:latin typeface="Comic Sans MS" panose="030F0702030302020204" pitchFamily="66" charset="0"/>
              </a:rPr>
              <a:t>eddy-rich WBC</a:t>
            </a:r>
            <a:r>
              <a:rPr lang="zh-TW" altLang="en-US" sz="1800" dirty="0">
                <a:latin typeface="Comic Sans MS" panose="030F0702030302020204" pitchFamily="66" charset="0"/>
              </a:rPr>
              <a:t> </a:t>
            </a:r>
            <a:r>
              <a:rPr lang="en-US" altLang="zh-TW" sz="1800" dirty="0">
                <a:latin typeface="Comic Sans MS" panose="030F0702030302020204" pitchFamily="66" charset="0"/>
              </a:rPr>
              <a:t>system due to limitation of grid resolution.</a:t>
            </a:r>
          </a:p>
          <a:p>
            <a:endParaRPr lang="en-US" altLang="zh-TW" dirty="0">
              <a:latin typeface="Comic Sans MS" panose="030F0702030302020204" pitchFamily="66" charset="0"/>
            </a:endParaRPr>
          </a:p>
          <a:p>
            <a:r>
              <a:rPr lang="en-US" altLang="zh-TW" dirty="0">
                <a:latin typeface="Comic Sans MS" panose="030F0702030302020204" pitchFamily="66" charset="0"/>
              </a:rPr>
              <a:t>Salinity </a:t>
            </a:r>
            <a:r>
              <a:rPr lang="en-US" altLang="zh-TW" sz="1800" dirty="0">
                <a:latin typeface="Comic Sans MS" panose="030F0702030302020204" pitchFamily="66" charset="0"/>
              </a:rPr>
              <a:t>biases in the arctic are reduced compared to other modelling groups (</a:t>
            </a:r>
            <a:r>
              <a:rPr lang="en-US" altLang="zh-TW" sz="1800" dirty="0" err="1">
                <a:latin typeface="Comic Sans MS" panose="030F0702030302020204" pitchFamily="66" charset="0"/>
              </a:rPr>
              <a:t>Tsujino</a:t>
            </a:r>
            <a:r>
              <a:rPr lang="en-US" altLang="zh-TW" sz="1800" dirty="0">
                <a:latin typeface="Comic Sans MS" panose="030F0702030302020204" pitchFamily="66" charset="0"/>
              </a:rPr>
              <a:t> et al, 2020)</a:t>
            </a:r>
            <a:endParaRPr lang="zh-TW" altLang="en-US" sz="1800" dirty="0">
              <a:latin typeface="Comic Sans MS" panose="030F0702030302020204" pitchFamily="66" charset="0"/>
            </a:endParaRPr>
          </a:p>
        </p:txBody>
      </p:sp>
    </p:spTree>
    <p:extLst>
      <p:ext uri="{BB962C8B-B14F-4D97-AF65-F5344CB8AC3E}">
        <p14:creationId xmlns:p14="http://schemas.microsoft.com/office/powerpoint/2010/main" val="3718844716"/>
      </p:ext>
    </p:extLst>
  </p:cSld>
  <p:clrMapOvr>
    <a:masterClrMapping/>
  </p:clrMapOvr>
  <p:transition>
    <p:fade/>
  </p:transition>
  <p:timing>
    <p:tnLst>
      <p:par>
        <p:cTn id="1" dur="indefinite" restart="never" nodeType="tmRoot"/>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F9AA567-F2C4-4AEF-8593-F75FBCB86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3" y="1563399"/>
            <a:ext cx="6482780" cy="4698883"/>
          </a:xfrm>
          <a:prstGeom prst="rect">
            <a:avLst/>
          </a:prstGeom>
        </p:spPr>
      </p:pic>
      <p:pic>
        <p:nvPicPr>
          <p:cNvPr id="9" name="Google Shape;151;p9" descr="https://www.researchgate.net/publication/333811588/figure/fig3/AS:770468273459201@1560705359986/Observing-arrays-in-the-Atlantic-with-AMOC-transport-estimates-from-OSNAP-green-from_W640.jpg"/>
          <p:cNvPicPr preferRelativeResize="0"/>
          <p:nvPr/>
        </p:nvPicPr>
        <p:blipFill rotWithShape="1">
          <a:blip r:embed="rId4">
            <a:alphaModFix/>
          </a:blip>
          <a:srcRect l="3706" t="2126" r="4053" b="2694"/>
          <a:stretch/>
        </p:blipFill>
        <p:spPr>
          <a:xfrm>
            <a:off x="5972908" y="2417765"/>
            <a:ext cx="3171092" cy="3493691"/>
          </a:xfrm>
          <a:prstGeom prst="rect">
            <a:avLst/>
          </a:prstGeom>
          <a:noFill/>
          <a:ln>
            <a:noFill/>
          </a:ln>
        </p:spPr>
      </p:pic>
      <p:sp>
        <p:nvSpPr>
          <p:cNvPr id="11" name="Google Shape;153;p9"/>
          <p:cNvSpPr txBox="1"/>
          <p:nvPr/>
        </p:nvSpPr>
        <p:spPr>
          <a:xfrm>
            <a:off x="228600" y="817299"/>
            <a:ext cx="8839200" cy="684773"/>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000" dirty="0">
                <a:solidFill>
                  <a:srgbClr val="002060"/>
                </a:solidFill>
                <a:latin typeface="Comic Sans MS" panose="030F0702030302020204" pitchFamily="66" charset="0"/>
                <a:ea typeface="Arial"/>
                <a:cs typeface="Arial"/>
                <a:sym typeface="Arial"/>
              </a:rPr>
              <a:t>TIMCOM successfully resolve a recent AMOC increase since 2010s, matching observation from the RAPID array.</a:t>
            </a:r>
            <a:endParaRPr sz="2000" dirty="0">
              <a:solidFill>
                <a:srgbClr val="002060"/>
              </a:solidFill>
              <a:latin typeface="Comic Sans MS" panose="030F0702030302020204" pitchFamily="66" charset="0"/>
              <a:ea typeface="Arial"/>
              <a:cs typeface="Arial"/>
              <a:sym typeface="Arial"/>
            </a:endParaRPr>
          </a:p>
        </p:txBody>
      </p:sp>
      <p:cxnSp>
        <p:nvCxnSpPr>
          <p:cNvPr id="12" name="Google Shape;154;p9"/>
          <p:cNvCxnSpPr/>
          <p:nvPr/>
        </p:nvCxnSpPr>
        <p:spPr>
          <a:xfrm flipV="1">
            <a:off x="5505788" y="3617398"/>
            <a:ext cx="1240064" cy="547212"/>
          </a:xfrm>
          <a:prstGeom prst="straightConnector1">
            <a:avLst/>
          </a:prstGeom>
          <a:noFill/>
          <a:ln w="57150" cap="flat" cmpd="sng">
            <a:solidFill>
              <a:srgbClr val="FF0000"/>
            </a:solidFill>
            <a:prstDash val="solid"/>
            <a:round/>
            <a:headEnd type="none" w="sm" len="sm"/>
            <a:tailEnd type="triangle" w="med" len="med"/>
          </a:ln>
        </p:spPr>
      </p:cxnSp>
      <p:sp>
        <p:nvSpPr>
          <p:cNvPr id="2" name="object 2">
            <a:extLst>
              <a:ext uri="{FF2B5EF4-FFF2-40B4-BE49-F238E27FC236}">
                <a16:creationId xmlns:a16="http://schemas.microsoft.com/office/drawing/2014/main" id="{CE7DCED6-B69C-4219-B416-0ACEB032C718}"/>
              </a:ext>
            </a:extLst>
          </p:cNvPr>
          <p:cNvSpPr txBox="1">
            <a:spLocks/>
          </p:cNvSpPr>
          <p:nvPr/>
        </p:nvSpPr>
        <p:spPr>
          <a:xfrm>
            <a:off x="2953919" y="312261"/>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kern="1200" dirty="0">
                <a:solidFill>
                  <a:srgbClr val="FF0000"/>
                </a:solidFill>
                <a:latin typeface="Comic Sans MS" panose="030F0702030302020204" pitchFamily="66" charset="0"/>
                <a:ea typeface="SimHei" pitchFamily="49" charset="-122"/>
                <a:cs typeface="Arial" charset="0"/>
              </a:rPr>
              <a:t>AMOC time </a:t>
            </a:r>
            <a:r>
              <a:rPr kumimoji="1" lang="en-US" sz="2800" b="1" dirty="0">
                <a:solidFill>
                  <a:srgbClr val="FF0000"/>
                </a:solidFill>
                <a:latin typeface="Comic Sans MS" panose="030F0702030302020204" pitchFamily="66" charset="0"/>
                <a:ea typeface="SimHei" pitchFamily="49" charset="-122"/>
                <a:cs typeface="Arial" charset="0"/>
              </a:rPr>
              <a:t>series (</a:t>
            </a:r>
            <a:r>
              <a:rPr kumimoji="1" lang="en-US" altLang="zh-TW" sz="2800" b="1" dirty="0">
                <a:solidFill>
                  <a:srgbClr val="FF0000"/>
                </a:solidFill>
                <a:latin typeface="Comic Sans MS" panose="030F0702030302020204" pitchFamily="66" charset="0"/>
                <a:ea typeface="SimHei" pitchFamily="49" charset="-122"/>
                <a:cs typeface="Arial" charset="0"/>
              </a:rPr>
              <a:t>26.5˚N)</a:t>
            </a:r>
            <a:endParaRPr kumimoji="1" lang="en-US" sz="2800" b="1" dirty="0">
              <a:solidFill>
                <a:srgbClr val="FF0000"/>
              </a:solidFill>
              <a:latin typeface="Comic Sans MS" panose="030F0702030302020204" pitchFamily="66" charset="0"/>
              <a:ea typeface="SimHei" pitchFamily="49" charset="-122"/>
              <a:cs typeface="Arial" charset="0"/>
            </a:endParaRPr>
          </a:p>
        </p:txBody>
      </p:sp>
      <p:sp>
        <p:nvSpPr>
          <p:cNvPr id="16" name="橢圓 15">
            <a:extLst>
              <a:ext uri="{FF2B5EF4-FFF2-40B4-BE49-F238E27FC236}">
                <a16:creationId xmlns:a16="http://schemas.microsoft.com/office/drawing/2014/main" id="{5C24F70F-37D9-493D-B6B0-CA8D4F45E71F}"/>
              </a:ext>
            </a:extLst>
          </p:cNvPr>
          <p:cNvSpPr/>
          <p:nvPr/>
        </p:nvSpPr>
        <p:spPr>
          <a:xfrm>
            <a:off x="3790233" y="3199401"/>
            <a:ext cx="2335587" cy="2286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omic Sans MS" panose="030F0702030302020204" pitchFamily="66" charset="0"/>
            </a:endParaRPr>
          </a:p>
        </p:txBody>
      </p:sp>
    </p:spTree>
    <p:extLst>
      <p:ext uri="{BB962C8B-B14F-4D97-AF65-F5344CB8AC3E}">
        <p14:creationId xmlns:p14="http://schemas.microsoft.com/office/powerpoint/2010/main" val="2014335930"/>
      </p:ext>
    </p:extLst>
  </p:cSld>
  <p:clrMapOvr>
    <a:masterClrMapping/>
  </p:clrMapOvr>
  <p:transition>
    <p:fade/>
  </p:transition>
  <p:timing>
    <p:tnLst>
      <p:par>
        <p:cTn id="1" dur="indefinite" restart="never" nodeType="tmRoot"/>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5">
            <a:extLst>
              <a:ext uri="{FF2B5EF4-FFF2-40B4-BE49-F238E27FC236}">
                <a16:creationId xmlns:a16="http://schemas.microsoft.com/office/drawing/2014/main" id="{915B6516-4294-4359-AB0F-68100B47A5E2}"/>
              </a:ext>
            </a:extLst>
          </p:cNvPr>
          <p:cNvPicPr>
            <a:picLocks noChangeAspect="1"/>
          </p:cNvPicPr>
          <p:nvPr/>
        </p:nvPicPr>
        <p:blipFill>
          <a:blip r:embed="rId3"/>
          <a:stretch>
            <a:fillRect/>
          </a:stretch>
        </p:blipFill>
        <p:spPr>
          <a:xfrm>
            <a:off x="0" y="2914783"/>
            <a:ext cx="7467600" cy="3846850"/>
          </a:xfrm>
          <a:prstGeom prst="rect">
            <a:avLst/>
          </a:prstGeom>
        </p:spPr>
      </p:pic>
      <p:sp>
        <p:nvSpPr>
          <p:cNvPr id="3" name="Google Shape;153;p9">
            <a:extLst>
              <a:ext uri="{FF2B5EF4-FFF2-40B4-BE49-F238E27FC236}">
                <a16:creationId xmlns:a16="http://schemas.microsoft.com/office/drawing/2014/main" id="{C29DB749-E112-4E20-8411-A7708CE040C8}"/>
              </a:ext>
            </a:extLst>
          </p:cNvPr>
          <p:cNvSpPr txBox="1"/>
          <p:nvPr/>
        </p:nvSpPr>
        <p:spPr>
          <a:xfrm>
            <a:off x="70338" y="929685"/>
            <a:ext cx="9003323" cy="99254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000" dirty="0">
                <a:solidFill>
                  <a:srgbClr val="002060"/>
                </a:solidFill>
                <a:latin typeface="Comic Sans MS" panose="030F0702030302020204" pitchFamily="66" charset="0"/>
                <a:ea typeface="Arial"/>
                <a:cs typeface="Arial"/>
                <a:sym typeface="Arial"/>
              </a:rPr>
              <a:t>We confirm that </a:t>
            </a:r>
            <a:r>
              <a:rPr lang="en-US" sz="2000" dirty="0">
                <a:solidFill>
                  <a:srgbClr val="CC3300"/>
                </a:solidFill>
                <a:latin typeface="Comic Sans MS" panose="030F0702030302020204" pitchFamily="66" charset="0"/>
                <a:ea typeface="Arial"/>
                <a:cs typeface="Arial"/>
                <a:sym typeface="Arial"/>
              </a:rPr>
              <a:t>the recent increase </a:t>
            </a:r>
            <a:r>
              <a:rPr lang="en-US" sz="2000" dirty="0">
                <a:solidFill>
                  <a:srgbClr val="002060"/>
                </a:solidFill>
                <a:latin typeface="Comic Sans MS" panose="030F0702030302020204" pitchFamily="66" charset="0"/>
                <a:ea typeface="Arial"/>
                <a:cs typeface="Arial"/>
                <a:sym typeface="Arial"/>
              </a:rPr>
              <a:t>in AMOC since 2010 appears in all cycles of the experiment, a unique feature not found in other modelling groups</a:t>
            </a:r>
            <a:r>
              <a:rPr lang="en-US" altLang="zh-TW" sz="2000" dirty="0">
                <a:latin typeface="Comic Sans MS" panose="030F0702030302020204" pitchFamily="66" charset="0"/>
              </a:rPr>
              <a:t> (</a:t>
            </a:r>
            <a:r>
              <a:rPr lang="en-US" altLang="zh-TW" sz="2000" dirty="0" err="1">
                <a:latin typeface="Comic Sans MS" panose="030F0702030302020204" pitchFamily="66" charset="0"/>
              </a:rPr>
              <a:t>Tsujino</a:t>
            </a:r>
            <a:r>
              <a:rPr lang="en-US" altLang="zh-TW" sz="2000" dirty="0">
                <a:latin typeface="Comic Sans MS" panose="030F0702030302020204" pitchFamily="66" charset="0"/>
              </a:rPr>
              <a:t> et al, 2020)</a:t>
            </a:r>
            <a:endParaRPr sz="2000" dirty="0">
              <a:solidFill>
                <a:srgbClr val="002060"/>
              </a:solidFill>
              <a:latin typeface="Comic Sans MS" panose="030F0702030302020204" pitchFamily="66" charset="0"/>
              <a:ea typeface="Arial"/>
              <a:cs typeface="Arial"/>
              <a:sym typeface="Arial"/>
            </a:endParaRPr>
          </a:p>
        </p:txBody>
      </p:sp>
      <p:sp>
        <p:nvSpPr>
          <p:cNvPr id="4" name="object 2">
            <a:extLst>
              <a:ext uri="{FF2B5EF4-FFF2-40B4-BE49-F238E27FC236}">
                <a16:creationId xmlns:a16="http://schemas.microsoft.com/office/drawing/2014/main" id="{87DDDE22-037E-4593-9B31-4E1786D3E451}"/>
              </a:ext>
            </a:extLst>
          </p:cNvPr>
          <p:cNvSpPr txBox="1">
            <a:spLocks/>
          </p:cNvSpPr>
          <p:nvPr/>
        </p:nvSpPr>
        <p:spPr>
          <a:xfrm>
            <a:off x="3048000" y="318525"/>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kern="1200" dirty="0">
                <a:solidFill>
                  <a:srgbClr val="FF0000"/>
                </a:solidFill>
                <a:latin typeface="Comic Sans MS" panose="030F0702030302020204" pitchFamily="66" charset="0"/>
                <a:ea typeface="SimHei" pitchFamily="49" charset="-122"/>
                <a:cs typeface="Arial" charset="0"/>
              </a:rPr>
              <a:t>AMOC time </a:t>
            </a:r>
            <a:r>
              <a:rPr kumimoji="1" lang="en-US" sz="2800" b="1" dirty="0">
                <a:solidFill>
                  <a:srgbClr val="FF0000"/>
                </a:solidFill>
                <a:latin typeface="Comic Sans MS" panose="030F0702030302020204" pitchFamily="66" charset="0"/>
                <a:ea typeface="SimHei" pitchFamily="49" charset="-122"/>
                <a:cs typeface="Arial" charset="0"/>
              </a:rPr>
              <a:t>series (</a:t>
            </a:r>
            <a:r>
              <a:rPr kumimoji="1" lang="en-US" altLang="zh-TW" sz="2800" b="1" dirty="0">
                <a:solidFill>
                  <a:srgbClr val="FF0000"/>
                </a:solidFill>
                <a:latin typeface="Comic Sans MS" panose="030F0702030302020204" pitchFamily="66" charset="0"/>
                <a:ea typeface="SimHei" pitchFamily="49" charset="-122"/>
                <a:cs typeface="Arial" charset="0"/>
              </a:rPr>
              <a:t>26.5˚N)</a:t>
            </a:r>
            <a:endParaRPr kumimoji="1" lang="en-US" sz="2800" b="1" dirty="0">
              <a:solidFill>
                <a:srgbClr val="FF0000"/>
              </a:solidFill>
              <a:latin typeface="Comic Sans MS" panose="030F0702030302020204" pitchFamily="66" charset="0"/>
              <a:ea typeface="SimHei" pitchFamily="49" charset="-122"/>
              <a:cs typeface="Arial" charset="0"/>
            </a:endParaRPr>
          </a:p>
        </p:txBody>
      </p:sp>
      <p:pic>
        <p:nvPicPr>
          <p:cNvPr id="1026" name="Picture 2" descr="https://gmd.copernicus.org/articles/13/3643/2020/gmd-13-3643-2020-f19-web.png"/>
          <p:cNvPicPr>
            <a:picLocks noChangeAspect="1" noChangeArrowheads="1"/>
          </p:cNvPicPr>
          <p:nvPr/>
        </p:nvPicPr>
        <p:blipFill rotWithShape="1">
          <a:blip r:embed="rId4">
            <a:extLst>
              <a:ext uri="{28A0092B-C50C-407E-A947-70E740481C1C}">
                <a14:useLocalDpi xmlns:a14="http://schemas.microsoft.com/office/drawing/2010/main" val="0"/>
              </a:ext>
            </a:extLst>
          </a:blip>
          <a:srcRect t="66021"/>
          <a:stretch/>
        </p:blipFill>
        <p:spPr bwMode="auto">
          <a:xfrm>
            <a:off x="4876800" y="1722128"/>
            <a:ext cx="4247783" cy="185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981106"/>
      </p:ext>
    </p:extLst>
  </p:cSld>
  <p:clrMapOvr>
    <a:masterClrMapping/>
  </p:clrMapOvr>
  <p:transition>
    <p:fade/>
  </p:transition>
  <p:timing>
    <p:tnLst>
      <p:par>
        <p:cTn id="1" dur="indefinite" restart="never" nodeType="tmRoot"/>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3;p9">
            <a:extLst>
              <a:ext uri="{FF2B5EF4-FFF2-40B4-BE49-F238E27FC236}">
                <a16:creationId xmlns:a16="http://schemas.microsoft.com/office/drawing/2014/main" id="{C29DB749-E112-4E20-8411-A7708CE040C8}"/>
              </a:ext>
            </a:extLst>
          </p:cNvPr>
          <p:cNvSpPr txBox="1"/>
          <p:nvPr/>
        </p:nvSpPr>
        <p:spPr>
          <a:xfrm>
            <a:off x="70338" y="929685"/>
            <a:ext cx="9003323" cy="1915879"/>
          </a:xfrm>
          <a:prstGeom prst="rect">
            <a:avLst/>
          </a:prstGeom>
          <a:noFill/>
          <a:ln>
            <a:noFill/>
          </a:ln>
        </p:spPr>
        <p:txBody>
          <a:bodyPr spcFirstLastPara="1" wrap="square" lIns="68569" tIns="34275" rIns="68569" bIns="34275" anchor="t" anchorCtr="0">
            <a:spAutoFit/>
          </a:bodyPr>
          <a:lstStyle/>
          <a:p>
            <a:pPr marL="342900" indent="-342900">
              <a:spcBef>
                <a:spcPts val="0"/>
              </a:spcBef>
              <a:spcAft>
                <a:spcPts val="0"/>
              </a:spcAft>
              <a:buFont typeface="Arial" panose="020B0604020202020204" pitchFamily="34" charset="0"/>
              <a:buChar char="•"/>
            </a:pPr>
            <a:r>
              <a:rPr lang="en-US" sz="2000" dirty="0">
                <a:solidFill>
                  <a:srgbClr val="002060"/>
                </a:solidFill>
                <a:latin typeface="Comic Sans MS" panose="030F0702030302020204" pitchFamily="66" charset="0"/>
                <a:ea typeface="Arial"/>
                <a:cs typeface="Arial"/>
                <a:sym typeface="Arial"/>
              </a:rPr>
              <a:t>A lower surface vertical </a:t>
            </a:r>
            <a:r>
              <a:rPr lang="en-US" sz="2000" dirty="0" smtClean="0">
                <a:solidFill>
                  <a:srgbClr val="002060"/>
                </a:solidFill>
                <a:latin typeface="Comic Sans MS" panose="030F0702030302020204" pitchFamily="66" charset="0"/>
                <a:ea typeface="Arial"/>
                <a:cs typeface="Arial"/>
                <a:sym typeface="Arial"/>
              </a:rPr>
              <a:t>mixing </a:t>
            </a:r>
            <a:r>
              <a:rPr lang="en-US" sz="2000" dirty="0">
                <a:solidFill>
                  <a:srgbClr val="002060"/>
                </a:solidFill>
                <a:latin typeface="Comic Sans MS" panose="030F0702030302020204" pitchFamily="66" charset="0"/>
                <a:ea typeface="Arial"/>
                <a:cs typeface="Arial"/>
                <a:sym typeface="Arial"/>
              </a:rPr>
              <a:t>(</a:t>
            </a:r>
            <a:r>
              <a:rPr lang="en-US" sz="2000" dirty="0" smtClean="0">
                <a:solidFill>
                  <a:srgbClr val="002060"/>
                </a:solidFill>
                <a:latin typeface="Comic Sans MS" panose="030F0702030302020204" pitchFamily="66" charset="0"/>
                <a:ea typeface="Arial"/>
                <a:cs typeface="Arial"/>
                <a:sym typeface="Arial"/>
              </a:rPr>
              <a:t>VDC) for salinity is the key </a:t>
            </a:r>
            <a:r>
              <a:rPr lang="en-US" sz="2000" dirty="0">
                <a:solidFill>
                  <a:srgbClr val="002060"/>
                </a:solidFill>
                <a:latin typeface="Comic Sans MS" panose="030F0702030302020204" pitchFamily="66" charset="0"/>
                <a:ea typeface="Arial"/>
                <a:cs typeface="Arial"/>
                <a:sym typeface="Arial"/>
              </a:rPr>
              <a:t>to </a:t>
            </a:r>
            <a:r>
              <a:rPr lang="en-US" sz="2000" dirty="0" smtClean="0">
                <a:solidFill>
                  <a:srgbClr val="002060"/>
                </a:solidFill>
                <a:latin typeface="Comic Sans MS" panose="030F0702030302020204" pitchFamily="66" charset="0"/>
                <a:ea typeface="Arial"/>
                <a:cs typeface="Arial"/>
                <a:sym typeface="Arial"/>
              </a:rPr>
              <a:t>reproduce the </a:t>
            </a:r>
            <a:r>
              <a:rPr lang="en-US" altLang="zh-TW" sz="2000" dirty="0" smtClean="0">
                <a:solidFill>
                  <a:srgbClr val="002060"/>
                </a:solidFill>
                <a:latin typeface="Comic Sans MS" panose="030F0702030302020204" pitchFamily="66" charset="0"/>
                <a:ea typeface="Arial"/>
                <a:cs typeface="Arial"/>
                <a:sym typeface="Arial"/>
              </a:rPr>
              <a:t>AMOC</a:t>
            </a:r>
            <a:r>
              <a:rPr lang="zh-TW" altLang="en-US" sz="2000" dirty="0" smtClean="0">
                <a:solidFill>
                  <a:srgbClr val="002060"/>
                </a:solidFill>
                <a:latin typeface="Comic Sans MS" panose="030F0702030302020204" pitchFamily="66" charset="0"/>
                <a:ea typeface="Arial"/>
                <a:cs typeface="Arial"/>
                <a:sym typeface="Arial"/>
              </a:rPr>
              <a:t> </a:t>
            </a:r>
            <a:r>
              <a:rPr lang="en-US" altLang="zh-TW" sz="2000" dirty="0" smtClean="0">
                <a:solidFill>
                  <a:srgbClr val="002060"/>
                </a:solidFill>
                <a:latin typeface="Comic Sans MS" panose="030F0702030302020204" pitchFamily="66" charset="0"/>
                <a:ea typeface="Arial"/>
                <a:cs typeface="Arial"/>
                <a:sym typeface="Arial"/>
              </a:rPr>
              <a:t>increase in </a:t>
            </a:r>
            <a:r>
              <a:rPr lang="en-US" altLang="zh-TW" sz="2000" dirty="0">
                <a:solidFill>
                  <a:srgbClr val="002060"/>
                </a:solidFill>
                <a:latin typeface="Comic Sans MS" panose="030F0702030302020204" pitchFamily="66" charset="0"/>
                <a:ea typeface="Arial"/>
                <a:cs typeface="Arial"/>
                <a:sym typeface="Arial"/>
              </a:rPr>
              <a:t>the recent </a:t>
            </a:r>
            <a:r>
              <a:rPr lang="en-US" altLang="zh-TW" sz="2000" dirty="0" smtClean="0">
                <a:solidFill>
                  <a:srgbClr val="002060"/>
                </a:solidFill>
                <a:latin typeface="Comic Sans MS" panose="030F0702030302020204" pitchFamily="66" charset="0"/>
                <a:ea typeface="Arial"/>
                <a:cs typeface="Arial"/>
                <a:sym typeface="Arial"/>
              </a:rPr>
              <a:t>years</a:t>
            </a:r>
            <a:endParaRPr lang="en-US" altLang="zh-TW" sz="2000" dirty="0">
              <a:solidFill>
                <a:srgbClr val="002060"/>
              </a:solidFill>
              <a:latin typeface="Comic Sans MS" panose="030F0702030302020204" pitchFamily="66" charset="0"/>
              <a:ea typeface="Arial"/>
              <a:cs typeface="Arial"/>
              <a:sym typeface="Arial"/>
            </a:endParaRPr>
          </a:p>
          <a:p>
            <a:pPr marL="342900" indent="-342900">
              <a:spcBef>
                <a:spcPts val="0"/>
              </a:spcBef>
              <a:spcAft>
                <a:spcPts val="0"/>
              </a:spcAft>
              <a:buFont typeface="Arial" panose="020B0604020202020204" pitchFamily="34" charset="0"/>
              <a:buChar char="•"/>
            </a:pPr>
            <a:endParaRPr lang="en-US" altLang="zh-TW" sz="2000" dirty="0">
              <a:solidFill>
                <a:srgbClr val="002060"/>
              </a:solidFill>
              <a:latin typeface="Comic Sans MS" panose="030F0702030302020204" pitchFamily="66" charset="0"/>
              <a:ea typeface="Arial"/>
              <a:cs typeface="Arial"/>
              <a:sym typeface="Arial"/>
            </a:endParaRPr>
          </a:p>
          <a:p>
            <a:pPr marL="342900" indent="-342900">
              <a:spcBef>
                <a:spcPts val="0"/>
              </a:spcBef>
              <a:spcAft>
                <a:spcPts val="0"/>
              </a:spcAft>
              <a:buFont typeface="Arial" panose="020B0604020202020204" pitchFamily="34" charset="0"/>
              <a:buChar char="•"/>
            </a:pPr>
            <a:r>
              <a:rPr lang="en-US" altLang="zh-TW" sz="2000" dirty="0">
                <a:solidFill>
                  <a:srgbClr val="002060"/>
                </a:solidFill>
                <a:latin typeface="Comic Sans MS" panose="030F0702030302020204" pitchFamily="66" charset="0"/>
                <a:ea typeface="Arial"/>
                <a:cs typeface="Arial"/>
                <a:sym typeface="Arial"/>
              </a:rPr>
              <a:t>Comparison between High VDC </a:t>
            </a:r>
            <a:r>
              <a:rPr lang="en-US" altLang="zh-TW" sz="2000" dirty="0" smtClean="0">
                <a:solidFill>
                  <a:srgbClr val="002060"/>
                </a:solidFill>
                <a:latin typeface="Comic Sans MS" panose="030F0702030302020204" pitchFamily="66" charset="0"/>
                <a:ea typeface="Arial"/>
                <a:cs typeface="Arial"/>
                <a:sym typeface="Arial"/>
              </a:rPr>
              <a:t>(10 times larger) </a:t>
            </a:r>
            <a:r>
              <a:rPr lang="en-US" altLang="zh-TW" sz="2000" dirty="0" smtClean="0">
                <a:solidFill>
                  <a:srgbClr val="002060"/>
                </a:solidFill>
                <a:latin typeface="Comic Sans MS" panose="030F0702030302020204" pitchFamily="66" charset="0"/>
                <a:ea typeface="Arial"/>
                <a:cs typeface="Arial"/>
                <a:sym typeface="Arial"/>
              </a:rPr>
              <a:t>and </a:t>
            </a:r>
            <a:r>
              <a:rPr lang="en-US" altLang="zh-TW" sz="2000" dirty="0">
                <a:solidFill>
                  <a:srgbClr val="002060"/>
                </a:solidFill>
                <a:latin typeface="Comic Sans MS" panose="030F0702030302020204" pitchFamily="66" charset="0"/>
                <a:ea typeface="Arial"/>
                <a:cs typeface="Arial"/>
                <a:sym typeface="Arial"/>
              </a:rPr>
              <a:t>Low </a:t>
            </a:r>
            <a:r>
              <a:rPr lang="en-US" altLang="zh-TW" sz="2000" dirty="0" smtClean="0">
                <a:solidFill>
                  <a:srgbClr val="002060"/>
                </a:solidFill>
                <a:latin typeface="Comic Sans MS" panose="030F0702030302020204" pitchFamily="66" charset="0"/>
                <a:ea typeface="Arial"/>
                <a:cs typeface="Arial"/>
                <a:sym typeface="Arial"/>
              </a:rPr>
              <a:t>VDC </a:t>
            </a:r>
            <a:endParaRPr lang="en-US" altLang="zh-TW" sz="2000" dirty="0">
              <a:solidFill>
                <a:srgbClr val="002060"/>
              </a:solidFill>
              <a:latin typeface="Comic Sans MS" panose="030F0702030302020204" pitchFamily="66" charset="0"/>
              <a:ea typeface="Arial"/>
              <a:cs typeface="Arial"/>
              <a:sym typeface="Arial"/>
            </a:endParaRPr>
          </a:p>
          <a:p>
            <a:pPr marL="342900" indent="-342900">
              <a:spcBef>
                <a:spcPts val="0"/>
              </a:spcBef>
              <a:spcAft>
                <a:spcPts val="0"/>
              </a:spcAft>
              <a:buFont typeface="Arial" panose="020B0604020202020204" pitchFamily="34" charset="0"/>
              <a:buChar char="•"/>
            </a:pPr>
            <a:endParaRPr lang="en-US" altLang="zh-TW" sz="2000" dirty="0">
              <a:solidFill>
                <a:srgbClr val="002060"/>
              </a:solidFill>
              <a:latin typeface="Comic Sans MS" panose="030F0702030302020204" pitchFamily="66" charset="0"/>
              <a:ea typeface="Arial"/>
              <a:cs typeface="Arial"/>
              <a:sym typeface="Arial"/>
            </a:endParaRPr>
          </a:p>
          <a:p>
            <a:pPr>
              <a:spcBef>
                <a:spcPts val="0"/>
              </a:spcBef>
              <a:spcAft>
                <a:spcPts val="0"/>
              </a:spcAft>
            </a:pPr>
            <a:endParaRPr lang="en-US" altLang="zh-TW" sz="2000" dirty="0">
              <a:solidFill>
                <a:srgbClr val="002060"/>
              </a:solidFill>
              <a:latin typeface="Comic Sans MS" panose="030F0702030302020204" pitchFamily="66" charset="0"/>
              <a:ea typeface="Arial"/>
              <a:cs typeface="Arial"/>
              <a:sym typeface="Arial"/>
            </a:endParaRPr>
          </a:p>
        </p:txBody>
      </p:sp>
      <p:sp>
        <p:nvSpPr>
          <p:cNvPr id="4" name="object 2">
            <a:extLst>
              <a:ext uri="{FF2B5EF4-FFF2-40B4-BE49-F238E27FC236}">
                <a16:creationId xmlns:a16="http://schemas.microsoft.com/office/drawing/2014/main" id="{87DDDE22-037E-4593-9B31-4E1786D3E451}"/>
              </a:ext>
            </a:extLst>
          </p:cNvPr>
          <p:cNvSpPr txBox="1">
            <a:spLocks/>
          </p:cNvSpPr>
          <p:nvPr/>
        </p:nvSpPr>
        <p:spPr>
          <a:xfrm>
            <a:off x="2057400" y="475739"/>
            <a:ext cx="8253103" cy="443711"/>
          </a:xfrm>
          <a:prstGeom prst="rect">
            <a:avLst/>
          </a:prstGeom>
        </p:spPr>
        <p:txBody>
          <a:bodyPr spcFirstLastPara="1"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cs typeface="Arial" charset="0"/>
              </a:defRPr>
            </a:lvl2pPr>
            <a:lvl3pPr algn="l" rtl="0" eaLnBrk="1" fontAlgn="base" hangingPunct="1">
              <a:spcBef>
                <a:spcPct val="0"/>
              </a:spcBef>
              <a:spcAft>
                <a:spcPct val="0"/>
              </a:spcAft>
              <a:defRPr sz="2400">
                <a:solidFill>
                  <a:schemeClr val="bg1"/>
                </a:solidFill>
                <a:latin typeface="Arial" charset="0"/>
                <a:cs typeface="Arial" charset="0"/>
              </a:defRPr>
            </a:lvl3pPr>
            <a:lvl4pPr algn="l" rtl="0" eaLnBrk="1" fontAlgn="base" hangingPunct="1">
              <a:spcBef>
                <a:spcPct val="0"/>
              </a:spcBef>
              <a:spcAft>
                <a:spcPct val="0"/>
              </a:spcAft>
              <a:defRPr sz="2400">
                <a:solidFill>
                  <a:schemeClr val="bg1"/>
                </a:solidFill>
                <a:latin typeface="Arial" charset="0"/>
                <a:cs typeface="Arial" charset="0"/>
              </a:defRPr>
            </a:lvl4pPr>
            <a:lvl5pPr algn="l" rtl="0" eaLnBrk="1" fontAlgn="base" hangingPunct="1">
              <a:spcBef>
                <a:spcPct val="0"/>
              </a:spcBef>
              <a:spcAft>
                <a:spcPct val="0"/>
              </a:spcAft>
              <a:defRPr sz="2400">
                <a:solidFill>
                  <a:schemeClr val="bg1"/>
                </a:solidFill>
                <a:latin typeface="Arial" charset="0"/>
                <a:cs typeface="Arial"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a:lstStyle>
          <a:p>
            <a:pPr marL="12700"/>
            <a:r>
              <a:rPr kumimoji="1" lang="en-US" sz="2800" b="1" dirty="0">
                <a:solidFill>
                  <a:srgbClr val="FF0000"/>
                </a:solidFill>
                <a:latin typeface="Comic Sans MS" panose="030F0702030302020204" pitchFamily="66" charset="0"/>
                <a:ea typeface="SimHei" pitchFamily="49" charset="-122"/>
                <a:cs typeface="Arial" charset="0"/>
              </a:rPr>
              <a:t>Key to </a:t>
            </a:r>
            <a:r>
              <a:rPr kumimoji="1" lang="en-US" sz="2800" b="1" dirty="0" smtClean="0">
                <a:solidFill>
                  <a:srgbClr val="FF0000"/>
                </a:solidFill>
                <a:latin typeface="Comic Sans MS" panose="030F0702030302020204" pitchFamily="66" charset="0"/>
                <a:ea typeface="SimHei" pitchFamily="49" charset="-122"/>
                <a:cs typeface="Arial" charset="0"/>
              </a:rPr>
              <a:t>simulate </a:t>
            </a:r>
            <a:r>
              <a:rPr kumimoji="1" lang="en-US" sz="2800" b="1" dirty="0">
                <a:solidFill>
                  <a:srgbClr val="FF0000"/>
                </a:solidFill>
                <a:latin typeface="Comic Sans MS" panose="030F0702030302020204" pitchFamily="66" charset="0"/>
                <a:ea typeface="SimHei" pitchFamily="49" charset="-122"/>
                <a:cs typeface="Arial" charset="0"/>
              </a:rPr>
              <a:t>AMOC variability</a:t>
            </a:r>
          </a:p>
        </p:txBody>
      </p:sp>
      <p:pic>
        <p:nvPicPr>
          <p:cNvPr id="7" name="圖片 6">
            <a:extLst>
              <a:ext uri="{FF2B5EF4-FFF2-40B4-BE49-F238E27FC236}">
                <a16:creationId xmlns:a16="http://schemas.microsoft.com/office/drawing/2014/main" id="{39C67CD5-4619-94B7-56FE-0CF0BD4C7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156631"/>
            <a:ext cx="6019800" cy="4514850"/>
          </a:xfrm>
          <a:prstGeom prst="rect">
            <a:avLst/>
          </a:prstGeom>
        </p:spPr>
      </p:pic>
    </p:spTree>
    <p:extLst>
      <p:ext uri="{BB962C8B-B14F-4D97-AF65-F5344CB8AC3E}">
        <p14:creationId xmlns:p14="http://schemas.microsoft.com/office/powerpoint/2010/main" val="3783074580"/>
      </p:ext>
    </p:extLst>
  </p:cSld>
  <p:clrMapOvr>
    <a:masterClrMapping/>
  </p:clrMapOvr>
  <p:transition>
    <p:fade/>
  </p:transition>
  <p:timing>
    <p:tnLst>
      <p:par>
        <p:cTn id="1" dur="indefinite" restart="never" nodeType="tmRoot"/>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43.8"/>
</p:tagLst>
</file>

<file path=ppt/tags/tag2.xml><?xml version="1.0" encoding="utf-8"?>
<p:tagLst xmlns:a="http://schemas.openxmlformats.org/drawingml/2006/main" xmlns:r="http://schemas.openxmlformats.org/officeDocument/2006/relationships" xmlns:p="http://schemas.openxmlformats.org/presentationml/2006/main">
  <p:tag name="TIMING" val="|2.3|26.9|15.1"/>
</p:tagLst>
</file>

<file path=ppt/tags/tag3.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m62_water_powerpoint_2007_template">
  <a:themeElements>
    <a:clrScheme name="water template">
      <a:dk1>
        <a:srgbClr val="073293"/>
      </a:dk1>
      <a:lt1>
        <a:srgbClr val="FFFFFF"/>
      </a:lt1>
      <a:dk2>
        <a:srgbClr val="FFFFFF"/>
      </a:dk2>
      <a:lt2>
        <a:srgbClr val="00BDFA"/>
      </a:lt2>
      <a:accent1>
        <a:srgbClr val="00BDFA"/>
      </a:accent1>
      <a:accent2>
        <a:srgbClr val="073293"/>
      </a:accent2>
      <a:accent3>
        <a:srgbClr val="FFFFFF"/>
      </a:accent3>
      <a:accent4>
        <a:srgbClr val="0090C1"/>
      </a:accent4>
      <a:accent5>
        <a:srgbClr val="AADBFC"/>
      </a:accent5>
      <a:accent6>
        <a:srgbClr val="062C85"/>
      </a:accent6>
      <a:hlink>
        <a:srgbClr val="2375FF"/>
      </a:hlink>
      <a:folHlink>
        <a:srgbClr val="84E0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73293"/>
        </a:dk1>
        <a:lt1>
          <a:srgbClr val="FFFFFF"/>
        </a:lt1>
        <a:dk2>
          <a:srgbClr val="FFFFFF"/>
        </a:dk2>
        <a:lt2>
          <a:srgbClr val="00BDFA"/>
        </a:lt2>
        <a:accent1>
          <a:srgbClr val="00BDFA"/>
        </a:accent1>
        <a:accent2>
          <a:srgbClr val="073293"/>
        </a:accent2>
        <a:accent3>
          <a:srgbClr val="FFFFFF"/>
        </a:accent3>
        <a:accent4>
          <a:srgbClr val="05297D"/>
        </a:accent4>
        <a:accent5>
          <a:srgbClr val="AADBFC"/>
        </a:accent5>
        <a:accent6>
          <a:srgbClr val="062C85"/>
        </a:accent6>
        <a:hlink>
          <a:srgbClr val="2375FF"/>
        </a:hlink>
        <a:folHlink>
          <a:srgbClr val="84E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m62_water_powerpoint_2007_template</Template>
  <TotalTime>10026</TotalTime>
  <Words>994</Words>
  <Application>Microsoft Office PowerPoint</Application>
  <PresentationFormat>如螢幕大小 (4:3)</PresentationFormat>
  <Paragraphs>114</Paragraphs>
  <Slides>12</Slides>
  <Notes>12</Notes>
  <HiddenSlides>1</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vt:i4>
      </vt:variant>
    </vt:vector>
  </HeadingPairs>
  <TitlesOfParts>
    <vt:vector size="20" baseType="lpstr">
      <vt:lpstr>SimHei</vt:lpstr>
      <vt:lpstr>新細明體</vt:lpstr>
      <vt:lpstr>Arial</vt:lpstr>
      <vt:lpstr>Calibri</vt:lpstr>
      <vt:lpstr>Comic Sans MS</vt:lpstr>
      <vt:lpstr>Times New Roman</vt:lpstr>
      <vt:lpstr>Wingdings</vt:lpstr>
      <vt:lpstr>m62_water_powerpoint_2007_template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YT</dc:creator>
  <cp:lastModifiedBy>super</cp:lastModifiedBy>
  <cp:revision>414</cp:revision>
  <cp:lastPrinted>2022-02-10T08:21:33Z</cp:lastPrinted>
  <dcterms:created xsi:type="dcterms:W3CDTF">2016-03-10T23:10:35Z</dcterms:created>
  <dcterms:modified xsi:type="dcterms:W3CDTF">2022-06-07T04:43:57Z</dcterms:modified>
</cp:coreProperties>
</file>