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11" r:id="rId3"/>
    <p:sldId id="312" r:id="rId4"/>
    <p:sldId id="339" r:id="rId5"/>
    <p:sldId id="340" r:id="rId6"/>
    <p:sldId id="327" r:id="rId7"/>
    <p:sldId id="317" r:id="rId8"/>
    <p:sldId id="332" r:id="rId9"/>
    <p:sldId id="333" r:id="rId10"/>
    <p:sldId id="334" r:id="rId11"/>
    <p:sldId id="338" r:id="rId12"/>
    <p:sldId id="326" r:id="rId13"/>
    <p:sldId id="325" r:id="rId14"/>
    <p:sldId id="335" r:id="rId15"/>
    <p:sldId id="330" r:id="rId16"/>
    <p:sldId id="331" r:id="rId17"/>
    <p:sldId id="337" r:id="rId18"/>
    <p:sldId id="336" r:id="rId19"/>
    <p:sldId id="301" r:id="rId20"/>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8A8"/>
    <a:srgbClr val="FF5050"/>
    <a:srgbClr val="DDDDDD"/>
    <a:srgbClr val="EEEEEE"/>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0" autoAdjust="0"/>
  </p:normalViewPr>
  <p:slideViewPr>
    <p:cSldViewPr>
      <p:cViewPr>
        <p:scale>
          <a:sx n="75" d="100"/>
          <a:sy n="75" d="100"/>
        </p:scale>
        <p:origin x="-9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D80A64A7-D072-4904-BD1E-6B8368C7B581}" type="datetimeFigureOut">
              <a:rPr lang="zh-TW" altLang="en-US"/>
              <a:pPr>
                <a:defRPr/>
              </a:pPr>
              <a:t>2011/9/22</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0739A697-14D0-422A-BF7E-0DE2F68785C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260F3006-EBA7-434A-AB9D-4A43B0E90FBC}" type="datetimeFigureOut">
              <a:rPr lang="zh-TW" altLang="en-US"/>
              <a:pPr>
                <a:defRPr/>
              </a:pPr>
              <a:t>2011/9/22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498212B0-9A14-4BEF-A492-B0254FF3589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Climate change is the most essential issue all over the world. IPCC AR4 shows the significant warming of the atmosphere.</a:t>
            </a:r>
          </a:p>
          <a:p>
            <a:r>
              <a:rPr lang="en-US" altLang="zh-TW" smtClean="0"/>
              <a:t>Particularly the ocean plays an important role on modulating the warming trend of the earth because the ocean has a large heat capacity.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38915" name="Rectangle 3"/>
          <p:cNvSpPr>
            <a:spLocks noGrp="1"/>
          </p:cNvSpPr>
          <p:nvPr>
            <p:ph type="body" idx="1"/>
          </p:nvPr>
        </p:nvSpPr>
        <p:spPr bwMode="auto">
          <a:xfrm>
            <a:off x="906463" y="4714875"/>
            <a:ext cx="4984750" cy="4467225"/>
          </a:xfrm>
          <a:noFill/>
        </p:spPr>
        <p:txBody>
          <a:bodyPr wrap="square" lIns="95571" tIns="47786" rIns="95571" bIns="47786" numCol="1" anchor="t" anchorCtr="0" compatLnSpc="1">
            <a:prstTxWarp prst="textNoShape">
              <a:avLst/>
            </a:prstTxWarp>
          </a:bodyPr>
          <a:lstStyle/>
          <a:p>
            <a:pPr eaLnBrk="1" hangingPunct="1"/>
            <a:r>
              <a:rPr lang="en-US" altLang="zh-TW" smtClean="0"/>
              <a:t>The most important role of the ocean on the long term climate variability is the TC. </a:t>
            </a:r>
            <a:endParaRPr lang="en-US" altLang="ja-JP"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p:cNvSpPr>
          <p:nvPr>
            <p:ph type="sldImg"/>
          </p:nvPr>
        </p:nvSpPr>
        <p:spPr bwMode="auto">
          <a:noFill/>
          <a:ln>
            <a:solidFill>
              <a:srgbClr val="000000"/>
            </a:solidFill>
            <a:miter lim="800000"/>
            <a:headEnd/>
            <a:tailEnd/>
          </a:ln>
        </p:spPr>
      </p:sp>
      <p:sp>
        <p:nvSpPr>
          <p:cNvPr id="225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DF31E5-840A-4B21-8893-FC1E4252931B}" type="slidenum">
              <a:rPr lang="zh-TW" altLang="en-US"/>
              <a:pPr fontAlgn="base">
                <a:spcBef>
                  <a:spcPct val="0"/>
                </a:spcBef>
                <a:spcAft>
                  <a:spcPct val="0"/>
                </a:spcAft>
                <a:defRPr/>
              </a:pPr>
              <a:t>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50DA8-AD2D-4658-BBE8-6C53EC55EC75}" type="slidenum">
              <a:rPr lang="zh-TW" altLang="en-US"/>
              <a:pPr fontAlgn="base">
                <a:spcBef>
                  <a:spcPct val="0"/>
                </a:spcBef>
                <a:spcAft>
                  <a:spcPct val="0"/>
                </a:spcAft>
                <a:defRPr/>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13" descr="nchc1r"/>
          <p:cNvPicPr>
            <a:picLocks noChangeAspect="1" noChangeArrowheads="1"/>
          </p:cNvPicPr>
          <p:nvPr userDrawn="1"/>
        </p:nvPicPr>
        <p:blipFill>
          <a:blip r:embed="rId2" cstate="print">
            <a:lum bright="6000"/>
          </a:blip>
          <a:srcRect b="45711"/>
          <a:stretch>
            <a:fillRect/>
          </a:stretch>
        </p:blipFill>
        <p:spPr bwMode="auto">
          <a:xfrm>
            <a:off x="257175" y="254000"/>
            <a:ext cx="8629650" cy="3516313"/>
          </a:xfrm>
          <a:prstGeom prst="rect">
            <a:avLst/>
          </a:prstGeom>
          <a:noFill/>
          <a:ln w="9525">
            <a:noFill/>
            <a:miter lim="800000"/>
            <a:headEnd/>
            <a:tailEnd/>
          </a:ln>
        </p:spPr>
      </p:pic>
      <p:pic>
        <p:nvPicPr>
          <p:cNvPr id="5" name="Picture 4" descr="CI_EN_透明背景"/>
          <p:cNvPicPr>
            <a:picLocks noChangeAspect="1" noChangeArrowheads="1"/>
          </p:cNvPicPr>
          <p:nvPr userDrawn="1"/>
        </p:nvPicPr>
        <p:blipFill>
          <a:blip r:embed="rId3" cstate="print"/>
          <a:srcRect/>
          <a:stretch>
            <a:fillRect/>
          </a:stretch>
        </p:blipFill>
        <p:spPr bwMode="auto">
          <a:xfrm>
            <a:off x="468313" y="5805488"/>
            <a:ext cx="5848350" cy="590550"/>
          </a:xfrm>
          <a:prstGeom prst="rect">
            <a:avLst/>
          </a:prstGeom>
          <a:noFill/>
          <a:ln w="9525">
            <a:noFill/>
            <a:miter lim="800000"/>
            <a:headEnd/>
            <a:tailEnd/>
          </a:ln>
        </p:spPr>
      </p:pic>
      <p:sp>
        <p:nvSpPr>
          <p:cNvPr id="2" name="標題 1"/>
          <p:cNvSpPr>
            <a:spLocks noGrp="1"/>
          </p:cNvSpPr>
          <p:nvPr>
            <p:ph type="ctrTitle"/>
          </p:nvPr>
        </p:nvSpPr>
        <p:spPr>
          <a:xfrm>
            <a:off x="251520" y="4005064"/>
            <a:ext cx="8640960" cy="1470025"/>
          </a:xfrm>
        </p:spPr>
        <p:txBody>
          <a:bodyPr/>
          <a:lstStyle>
            <a:lvl1pPr>
              <a:defRPr b="1">
                <a:effectLst>
                  <a:outerShdw blurRad="60007" dist="310007" dir="7680000" sy="30000" kx="1300200" algn="ctr" rotWithShape="0">
                    <a:prstClr val="black">
                      <a:alpha val="32000"/>
                    </a:prstClr>
                  </a:outerShdw>
                </a:effectLst>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31640"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12BDC9D-0374-4182-A636-C2FCC2414A45}" type="datetime1">
              <a:rPr lang="zh-TW" altLang="en-US"/>
              <a:pPr>
                <a:defRPr/>
              </a:pPr>
              <a:t>2011/9/22</a:t>
            </a:fld>
            <a:endParaRPr lang="zh-TW" altLang="en-US" dirty="0"/>
          </a:p>
        </p:txBody>
      </p:sp>
      <p:sp>
        <p:nvSpPr>
          <p:cNvPr id="5"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6" name="投影片編號版面配置區 5"/>
          <p:cNvSpPr>
            <a:spLocks noGrp="1"/>
          </p:cNvSpPr>
          <p:nvPr>
            <p:ph type="sldNum" sz="quarter" idx="12"/>
          </p:nvPr>
        </p:nvSpPr>
        <p:spPr/>
        <p:txBody>
          <a:bodyPr/>
          <a:lstStyle>
            <a:lvl1pPr>
              <a:defRPr/>
            </a:lvl1pPr>
          </a:lstStyle>
          <a:p>
            <a:pPr>
              <a:defRPr/>
            </a:pPr>
            <a:fld id="{FB48CBDC-B4AC-4F73-858B-AC0C495D325D}"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F4E7295-C38F-4441-A674-EE08C22193CB}" type="datetime1">
              <a:rPr lang="zh-TW" altLang="en-US"/>
              <a:pPr>
                <a:defRPr/>
              </a:pPr>
              <a:t>2011/9/22</a:t>
            </a:fld>
            <a:endParaRPr lang="zh-TW" altLang="en-US" dirty="0"/>
          </a:p>
        </p:txBody>
      </p:sp>
      <p:sp>
        <p:nvSpPr>
          <p:cNvPr id="5"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6" name="投影片編號版面配置區 5"/>
          <p:cNvSpPr>
            <a:spLocks noGrp="1"/>
          </p:cNvSpPr>
          <p:nvPr>
            <p:ph type="sldNum" sz="quarter" idx="12"/>
          </p:nvPr>
        </p:nvSpPr>
        <p:spPr/>
        <p:txBody>
          <a:bodyPr/>
          <a:lstStyle>
            <a:lvl1pPr>
              <a:defRPr/>
            </a:lvl1pPr>
          </a:lstStyle>
          <a:p>
            <a:pPr>
              <a:defRPr/>
            </a:pPr>
            <a:fld id="{8C972F80-9706-4327-8D90-DAB6A34DA11A}" type="slidenum">
              <a:rPr lang="zh-TW" altLang="en-US"/>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556792"/>
            <a:ext cx="8229600" cy="4608512"/>
          </a:xfrm>
        </p:spPr>
        <p:txBody>
          <a:bodyPr/>
          <a:lstStyle>
            <a:lvl1pPr marL="342000">
              <a:buClr>
                <a:schemeClr val="accent2"/>
              </a:buClr>
              <a:buSzPct val="91000"/>
              <a:buFont typeface="Wingdings" pitchFamily="2" charset="2"/>
              <a:buChar char="£"/>
              <a:defRPr/>
            </a:lvl1pPr>
            <a:lvl2pPr marL="756000" indent="-324000">
              <a:buClr>
                <a:schemeClr val="accent2"/>
              </a:buClr>
              <a:buSzPct val="100000"/>
              <a:buFont typeface="Wingdings" pitchFamily="2" charset="2"/>
              <a:buChar char="v"/>
              <a:defRPr/>
            </a:lvl2pPr>
            <a:lvl3pPr marL="1116000" indent="-252000">
              <a:buClr>
                <a:schemeClr val="accent2"/>
              </a:buClr>
              <a:buFont typeface="Wingdings" pitchFamily="2" charset="2"/>
              <a:buChar char="l"/>
              <a:defRPr/>
            </a:lvl3pPr>
            <a:lvl4pPr marL="1440000" indent="-252000">
              <a:buClr>
                <a:schemeClr val="accent2"/>
              </a:buClr>
              <a:buSzPct val="91000"/>
              <a:buFont typeface="Wingdings" pitchFamily="2" charset="2"/>
              <a:buChar char="u"/>
              <a:defRPr/>
            </a:lvl4pPr>
            <a:lvl5pPr marL="1692000">
              <a:buClr>
                <a:schemeClr val="accent2"/>
              </a:buClr>
              <a:buFont typeface="Wingdings" pitchFamily="2" charset="2"/>
              <a:buChar char="Ø"/>
              <a:defRPr sz="18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78E134B7-206E-4923-9943-17F384EA22EF}" type="datetime1">
              <a:rPr lang="zh-TW" altLang="en-US"/>
              <a:pPr>
                <a:defRPr/>
              </a:pPr>
              <a:t>2011/9/22</a:t>
            </a:fld>
            <a:endParaRPr lang="zh-TW" altLang="en-US" dirty="0"/>
          </a:p>
        </p:txBody>
      </p:sp>
      <p:sp>
        <p:nvSpPr>
          <p:cNvPr id="5"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6" name="投影片編號版面配置區 5"/>
          <p:cNvSpPr>
            <a:spLocks noGrp="1"/>
          </p:cNvSpPr>
          <p:nvPr>
            <p:ph type="sldNum" sz="quarter" idx="12"/>
          </p:nvPr>
        </p:nvSpPr>
        <p:spPr/>
        <p:txBody>
          <a:bodyPr/>
          <a:lstStyle>
            <a:lvl1pPr>
              <a:defRPr/>
            </a:lvl1pPr>
          </a:lstStyle>
          <a:p>
            <a:pPr>
              <a:defRPr/>
            </a:pPr>
            <a:fld id="{217352FD-62F7-402F-BE31-6C3A0CBE9577}"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DA79043-2DAD-48A8-9ABC-0B7C9326F863}" type="datetime1">
              <a:rPr lang="zh-TW" altLang="en-US"/>
              <a:pPr>
                <a:defRPr/>
              </a:pPr>
              <a:t>2011/9/22</a:t>
            </a:fld>
            <a:endParaRPr lang="zh-TW" altLang="en-US" dirty="0"/>
          </a:p>
        </p:txBody>
      </p:sp>
      <p:sp>
        <p:nvSpPr>
          <p:cNvPr id="5"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6" name="投影片編號版面配置區 5"/>
          <p:cNvSpPr>
            <a:spLocks noGrp="1"/>
          </p:cNvSpPr>
          <p:nvPr>
            <p:ph type="sldNum" sz="quarter" idx="12"/>
          </p:nvPr>
        </p:nvSpPr>
        <p:spPr/>
        <p:txBody>
          <a:bodyPr/>
          <a:lstStyle>
            <a:lvl1pPr>
              <a:defRPr/>
            </a:lvl1pPr>
          </a:lstStyle>
          <a:p>
            <a:pPr>
              <a:defRPr/>
            </a:pPr>
            <a:fld id="{50A0765B-F827-428C-B98D-16AB8442059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buClr>
                <a:schemeClr val="accent2"/>
              </a:buClr>
              <a:buSzPct val="91000"/>
              <a:buFont typeface="Wingdings" pitchFamily="2" charset="2"/>
              <a:buChar char="£"/>
              <a:defRPr sz="2800"/>
            </a:lvl1pPr>
            <a:lvl2pPr>
              <a:buClr>
                <a:schemeClr val="accent2"/>
              </a:buClr>
              <a:buFont typeface="Wingdings" pitchFamily="2" charset="2"/>
              <a:buChar char="v"/>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buClr>
                <a:schemeClr val="accent2"/>
              </a:buClr>
              <a:buSzPct val="91000"/>
              <a:buFont typeface="Wingdings" pitchFamily="2" charset="2"/>
              <a:buChar char="£"/>
              <a:defRPr sz="2800"/>
            </a:lvl1pPr>
            <a:lvl2pPr>
              <a:buClr>
                <a:schemeClr val="accent2"/>
              </a:buClr>
              <a:buFont typeface="Wingdings" pitchFamily="2" charset="2"/>
              <a:buChar char="v"/>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45236A26-4496-4AAA-BAE2-4E057329388C}" type="datetime1">
              <a:rPr lang="zh-TW" altLang="en-US"/>
              <a:pPr>
                <a:defRPr/>
              </a:pPr>
              <a:t>2011/9/22</a:t>
            </a:fld>
            <a:endParaRPr lang="zh-TW" altLang="en-US" dirty="0"/>
          </a:p>
        </p:txBody>
      </p:sp>
      <p:sp>
        <p:nvSpPr>
          <p:cNvPr id="6"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7" name="投影片編號版面配置區 5"/>
          <p:cNvSpPr>
            <a:spLocks noGrp="1"/>
          </p:cNvSpPr>
          <p:nvPr>
            <p:ph type="sldNum" sz="quarter" idx="12"/>
          </p:nvPr>
        </p:nvSpPr>
        <p:spPr/>
        <p:txBody>
          <a:bodyPr/>
          <a:lstStyle>
            <a:lvl1pPr>
              <a:defRPr/>
            </a:lvl1pPr>
          </a:lstStyle>
          <a:p>
            <a:pPr>
              <a:defRPr/>
            </a:pPr>
            <a:fld id="{3181FC04-9848-492B-B496-626022DD067E}"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121E47F1-538E-4512-BEB3-5C31E478B44C}" type="datetime1">
              <a:rPr lang="zh-TW" altLang="en-US"/>
              <a:pPr>
                <a:defRPr/>
              </a:pPr>
              <a:t>2011/9/22</a:t>
            </a:fld>
            <a:endParaRPr lang="zh-TW" altLang="en-US" dirty="0"/>
          </a:p>
        </p:txBody>
      </p:sp>
      <p:sp>
        <p:nvSpPr>
          <p:cNvPr id="8"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9" name="投影片編號版面配置區 5"/>
          <p:cNvSpPr>
            <a:spLocks noGrp="1"/>
          </p:cNvSpPr>
          <p:nvPr>
            <p:ph type="sldNum" sz="quarter" idx="12"/>
          </p:nvPr>
        </p:nvSpPr>
        <p:spPr/>
        <p:txBody>
          <a:bodyPr/>
          <a:lstStyle>
            <a:lvl1pPr>
              <a:defRPr/>
            </a:lvl1pPr>
          </a:lstStyle>
          <a:p>
            <a:pPr>
              <a:defRPr/>
            </a:pPr>
            <a:fld id="{8C8CA290-0150-4DD6-9F4A-A608AEFE8E9F}"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6A7F98A-AAE2-4C04-B358-E5DB013C4881}" type="datetime1">
              <a:rPr lang="zh-TW" altLang="en-US"/>
              <a:pPr>
                <a:defRPr/>
              </a:pPr>
              <a:t>2011/9/22</a:t>
            </a:fld>
            <a:endParaRPr lang="zh-TW" altLang="en-US" dirty="0"/>
          </a:p>
        </p:txBody>
      </p:sp>
      <p:sp>
        <p:nvSpPr>
          <p:cNvPr id="4"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5" name="投影片編號版面配置區 5"/>
          <p:cNvSpPr>
            <a:spLocks noGrp="1"/>
          </p:cNvSpPr>
          <p:nvPr>
            <p:ph type="sldNum" sz="quarter" idx="12"/>
          </p:nvPr>
        </p:nvSpPr>
        <p:spPr/>
        <p:txBody>
          <a:bodyPr/>
          <a:lstStyle>
            <a:lvl1pPr>
              <a:defRPr/>
            </a:lvl1pPr>
          </a:lstStyle>
          <a:p>
            <a:pPr>
              <a:defRPr/>
            </a:pPr>
            <a:fld id="{6A3E2F19-1BC7-4D48-877E-7ED3019214C9}"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31D24CC-DD6E-463C-9F63-CDC44F6E35CD}" type="datetime1">
              <a:rPr lang="zh-TW" altLang="en-US"/>
              <a:pPr>
                <a:defRPr/>
              </a:pPr>
              <a:t>2011/9/22</a:t>
            </a:fld>
            <a:endParaRPr lang="zh-TW" altLang="en-US" dirty="0"/>
          </a:p>
        </p:txBody>
      </p:sp>
      <p:sp>
        <p:nvSpPr>
          <p:cNvPr id="3"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4" name="投影片編號版面配置區 5"/>
          <p:cNvSpPr>
            <a:spLocks noGrp="1"/>
          </p:cNvSpPr>
          <p:nvPr>
            <p:ph type="sldNum" sz="quarter" idx="12"/>
          </p:nvPr>
        </p:nvSpPr>
        <p:spPr/>
        <p:txBody>
          <a:bodyPr/>
          <a:lstStyle>
            <a:lvl1pPr>
              <a:defRPr/>
            </a:lvl1pPr>
          </a:lstStyle>
          <a:p>
            <a:pPr>
              <a:defRPr/>
            </a:pPr>
            <a:fld id="{03D2DA53-4086-4850-BEA3-6A0F3AE905EF}"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B980BC0-005B-4C65-9D88-ABDE7784B64F}" type="datetime1">
              <a:rPr lang="zh-TW" altLang="en-US"/>
              <a:pPr>
                <a:defRPr/>
              </a:pPr>
              <a:t>2011/9/22</a:t>
            </a:fld>
            <a:endParaRPr lang="zh-TW" altLang="en-US" dirty="0"/>
          </a:p>
        </p:txBody>
      </p:sp>
      <p:sp>
        <p:nvSpPr>
          <p:cNvPr id="6"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7" name="投影片編號版面配置區 5"/>
          <p:cNvSpPr>
            <a:spLocks noGrp="1"/>
          </p:cNvSpPr>
          <p:nvPr>
            <p:ph type="sldNum" sz="quarter" idx="12"/>
          </p:nvPr>
        </p:nvSpPr>
        <p:spPr/>
        <p:txBody>
          <a:bodyPr/>
          <a:lstStyle>
            <a:lvl1pPr>
              <a:defRPr/>
            </a:lvl1pPr>
          </a:lstStyle>
          <a:p>
            <a:pPr>
              <a:defRPr/>
            </a:pPr>
            <a:fld id="{24DB2D86-A905-41DF-83D0-0D53A174594C}"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FA779E4-17C7-46AF-BCBF-EBCF38BD2CE2}" type="datetime1">
              <a:rPr lang="zh-TW" altLang="en-US"/>
              <a:pPr>
                <a:defRPr/>
              </a:pPr>
              <a:t>2011/9/22</a:t>
            </a:fld>
            <a:endParaRPr lang="zh-TW" altLang="en-US" dirty="0"/>
          </a:p>
        </p:txBody>
      </p:sp>
      <p:sp>
        <p:nvSpPr>
          <p:cNvPr id="6" name="頁尾版面配置區 4"/>
          <p:cNvSpPr>
            <a:spLocks noGrp="1"/>
          </p:cNvSpPr>
          <p:nvPr>
            <p:ph type="ftr" sz="quarter" idx="11"/>
          </p:nvPr>
        </p:nvSpPr>
        <p:spPr/>
        <p:txBody>
          <a:bodyPr/>
          <a:lstStyle>
            <a:lvl1pPr>
              <a:defRPr/>
            </a:lvl1pPr>
          </a:lstStyle>
          <a:p>
            <a:pPr>
              <a:defRPr/>
            </a:pPr>
            <a:r>
              <a:rPr lang="en-US" altLang="zh-TW"/>
              <a:t>National Center for High-performance Computing, Taiwan</a:t>
            </a:r>
            <a:endParaRPr lang="zh-TW" altLang="en-US" dirty="0"/>
          </a:p>
        </p:txBody>
      </p:sp>
      <p:sp>
        <p:nvSpPr>
          <p:cNvPr id="7" name="投影片編號版面配置區 5"/>
          <p:cNvSpPr>
            <a:spLocks noGrp="1"/>
          </p:cNvSpPr>
          <p:nvPr>
            <p:ph type="sldNum" sz="quarter" idx="12"/>
          </p:nvPr>
        </p:nvSpPr>
        <p:spPr/>
        <p:txBody>
          <a:bodyPr/>
          <a:lstStyle>
            <a:lvl1pPr>
              <a:defRPr/>
            </a:lvl1pPr>
          </a:lstStyle>
          <a:p>
            <a:pPr>
              <a:defRPr/>
            </a:pPr>
            <a:fld id="{0336C6DC-EF3D-4E18-8A50-E7AA6C39DCE9}" type="slidenum">
              <a:rPr lang="zh-TW" altLang="en-US"/>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EEEEEE"/>
            </a:gs>
            <a:gs pos="49000">
              <a:schemeClr val="bg1"/>
            </a:gs>
          </a:gsLst>
          <a:lin ang="2700000" scaled="1"/>
          <a:tileRect/>
        </a:gradFill>
        <a:effectLst/>
      </p:bgPr>
    </p:bg>
    <p:spTree>
      <p:nvGrpSpPr>
        <p:cNvPr id="1" name=""/>
        <p:cNvGrpSpPr/>
        <p:nvPr/>
      </p:nvGrpSpPr>
      <p:grpSpPr>
        <a:xfrm>
          <a:off x="0" y="0"/>
          <a:ext cx="0" cy="0"/>
          <a:chOff x="0" y="0"/>
          <a:chExt cx="0" cy="0"/>
        </a:xfrm>
      </p:grpSpPr>
      <p:sp>
        <p:nvSpPr>
          <p:cNvPr id="7" name="圓角矩形 6"/>
          <p:cNvSpPr/>
          <p:nvPr/>
        </p:nvSpPr>
        <p:spPr>
          <a:xfrm>
            <a:off x="259556" y="260648"/>
            <a:ext cx="8622507" cy="6336704"/>
          </a:xfrm>
          <a:prstGeom prst="roundRect">
            <a:avLst>
              <a:gd name="adj" fmla="val 2668"/>
            </a:avLst>
          </a:prstGeom>
          <a:gradFill>
            <a:gsLst>
              <a:gs pos="100000">
                <a:srgbClr val="EEEEEE"/>
              </a:gs>
              <a:gs pos="49000">
                <a:schemeClr val="bg1"/>
              </a:gs>
            </a:gsLst>
            <a:lin ang="2700000" scaled="0"/>
          </a:gradFill>
          <a:ln w="12700">
            <a:gradFill>
              <a:gsLst>
                <a:gs pos="100000">
                  <a:schemeClr val="bg1">
                    <a:lumMod val="85000"/>
                  </a:schemeClr>
                </a:gs>
                <a:gs pos="50000">
                  <a:schemeClr val="bg1"/>
                </a:gs>
                <a:gs pos="100000">
                  <a:schemeClr val="accent1">
                    <a:tint val="23500"/>
                    <a:satMod val="160000"/>
                  </a:schemeClr>
                </a:gs>
              </a:gsLst>
              <a:lin ang="2700000" scaled="0"/>
            </a:gradFill>
          </a:ln>
          <a:effectLst>
            <a:outerShdw blurRad="101600" dist="635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Segoe UI" pitchFamily="34" charset="0"/>
              <a:ea typeface="微軟正黑體" pitchFamily="34" charset="-120"/>
              <a:cs typeface="Arial" pitchFamily="34" charset="0"/>
            </a:endParaRPr>
          </a:p>
        </p:txBody>
      </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1030"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日期版面配置區 3"/>
          <p:cNvSpPr>
            <a:spLocks noGrp="1"/>
          </p:cNvSpPr>
          <p:nvPr>
            <p:ph type="dt" sz="half" idx="2"/>
          </p:nvPr>
        </p:nvSpPr>
        <p:spPr>
          <a:xfrm>
            <a:off x="468313" y="6227763"/>
            <a:ext cx="1090612" cy="365125"/>
          </a:xfrm>
          <a:prstGeom prst="rect">
            <a:avLst/>
          </a:prstGeom>
        </p:spPr>
        <p:txBody>
          <a:bodyPr/>
          <a:lstStyle>
            <a:lvl1pPr fontAlgn="auto">
              <a:spcBef>
                <a:spcPts val="0"/>
              </a:spcBef>
              <a:spcAft>
                <a:spcPts val="0"/>
              </a:spcAft>
              <a:defRPr kumimoji="0" sz="1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a typeface="微軟正黑體" pitchFamily="34" charset="-120"/>
                <a:cs typeface="Arial" pitchFamily="34" charset="0"/>
              </a:defRPr>
            </a:lvl1pPr>
          </a:lstStyle>
          <a:p>
            <a:pPr>
              <a:defRPr/>
            </a:pPr>
            <a:fld id="{1B553ED7-ADD1-41E6-8C75-22C612515808}" type="datetime1">
              <a:rPr lang="zh-TW" altLang="en-US"/>
              <a:pPr>
                <a:defRPr/>
              </a:pPr>
              <a:t>2011/9/22</a:t>
            </a:fld>
            <a:endParaRPr lang="zh-TW" altLang="en-US" dirty="0"/>
          </a:p>
        </p:txBody>
      </p:sp>
      <p:sp>
        <p:nvSpPr>
          <p:cNvPr id="9" name="頁尾版面配置區 4"/>
          <p:cNvSpPr>
            <a:spLocks noGrp="1"/>
          </p:cNvSpPr>
          <p:nvPr>
            <p:ph type="ftr" sz="quarter" idx="3"/>
          </p:nvPr>
        </p:nvSpPr>
        <p:spPr>
          <a:xfrm>
            <a:off x="1692275" y="6227763"/>
            <a:ext cx="5903913" cy="365125"/>
          </a:xfrm>
          <a:prstGeom prst="rect">
            <a:avLst/>
          </a:prstGeom>
        </p:spPr>
        <p:txBody>
          <a:bodyPr/>
          <a:lstStyle>
            <a:lvl1pPr algn="ctr" fontAlgn="auto">
              <a:spcBef>
                <a:spcPts val="0"/>
              </a:spcBef>
              <a:spcAft>
                <a:spcPts val="0"/>
              </a:spcAft>
              <a:defRPr kumimoji="0" sz="1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a typeface="微軟正黑體" pitchFamily="34" charset="-120"/>
                <a:cs typeface="Arial" pitchFamily="34" charset="0"/>
              </a:defRPr>
            </a:lvl1pPr>
          </a:lstStyle>
          <a:p>
            <a:pPr>
              <a:defRPr/>
            </a:pPr>
            <a:r>
              <a:rPr lang="en-US" altLang="zh-TW"/>
              <a:t>National Center for High-performance Computing, Taiwan</a:t>
            </a:r>
            <a:endParaRPr lang="zh-TW" altLang="en-US" dirty="0"/>
          </a:p>
        </p:txBody>
      </p:sp>
      <p:sp>
        <p:nvSpPr>
          <p:cNvPr id="10" name="投影片編號版面配置區 5"/>
          <p:cNvSpPr>
            <a:spLocks noGrp="1"/>
          </p:cNvSpPr>
          <p:nvPr>
            <p:ph type="sldNum" sz="quarter" idx="4"/>
          </p:nvPr>
        </p:nvSpPr>
        <p:spPr>
          <a:xfrm>
            <a:off x="7740650" y="6227763"/>
            <a:ext cx="1089025" cy="365125"/>
          </a:xfrm>
          <a:prstGeom prst="rect">
            <a:avLst/>
          </a:prstGeom>
        </p:spPr>
        <p:txBody>
          <a:bodyPr/>
          <a:lstStyle>
            <a:lvl1pPr algn="r" fontAlgn="auto">
              <a:spcBef>
                <a:spcPts val="0"/>
              </a:spcBef>
              <a:spcAft>
                <a:spcPts val="0"/>
              </a:spcAft>
              <a:defRPr kumimoji="0" sz="1400" baseline="0">
                <a:solidFill>
                  <a:schemeClr val="bg1">
                    <a:lumMod val="65000"/>
                  </a:schemeClr>
                </a:solidFill>
                <a:latin typeface="Century Gothic" pitchFamily="34" charset="0"/>
                <a:ea typeface="微軟正黑體" pitchFamily="34" charset="-120"/>
                <a:cs typeface="Arial" pitchFamily="34" charset="0"/>
              </a:defRPr>
            </a:lvl1pPr>
          </a:lstStyle>
          <a:p>
            <a:pPr>
              <a:defRPr/>
            </a:pPr>
            <a:fld id="{808800C8-3B9E-492E-9C33-054195AB563E}"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Segoe UI" pitchFamily="34" charset="0"/>
          <a:ea typeface="微軟正黑體" pitchFamily="34" charset="-120"/>
          <a:cs typeface="Arial" pitchFamily="34" charset="0"/>
        </a:defRPr>
      </a:lvl1pPr>
      <a:lvl2pPr algn="ctr" rtl="0" eaLnBrk="0" fontAlgn="base" hangingPunct="0">
        <a:spcBef>
          <a:spcPct val="0"/>
        </a:spcBef>
        <a:spcAft>
          <a:spcPct val="0"/>
        </a:spcAft>
        <a:defRPr sz="4400">
          <a:solidFill>
            <a:schemeClr val="tx1"/>
          </a:solidFill>
          <a:latin typeface="Segoe UI" pitchFamily="34" charset="0"/>
          <a:ea typeface="微軟正黑體"/>
          <a:cs typeface="Arial" charset="0"/>
        </a:defRPr>
      </a:lvl2pPr>
      <a:lvl3pPr algn="ctr" rtl="0" eaLnBrk="0" fontAlgn="base" hangingPunct="0">
        <a:spcBef>
          <a:spcPct val="0"/>
        </a:spcBef>
        <a:spcAft>
          <a:spcPct val="0"/>
        </a:spcAft>
        <a:defRPr sz="4400">
          <a:solidFill>
            <a:schemeClr val="tx1"/>
          </a:solidFill>
          <a:latin typeface="Segoe UI" pitchFamily="34" charset="0"/>
          <a:ea typeface="微軟正黑體"/>
          <a:cs typeface="Arial" charset="0"/>
        </a:defRPr>
      </a:lvl3pPr>
      <a:lvl4pPr algn="ctr" rtl="0" eaLnBrk="0" fontAlgn="base" hangingPunct="0">
        <a:spcBef>
          <a:spcPct val="0"/>
        </a:spcBef>
        <a:spcAft>
          <a:spcPct val="0"/>
        </a:spcAft>
        <a:defRPr sz="4400">
          <a:solidFill>
            <a:schemeClr val="tx1"/>
          </a:solidFill>
          <a:latin typeface="Segoe UI" pitchFamily="34" charset="0"/>
          <a:ea typeface="微軟正黑體"/>
          <a:cs typeface="Arial" charset="0"/>
        </a:defRPr>
      </a:lvl4pPr>
      <a:lvl5pPr algn="ctr" rtl="0" eaLnBrk="0" fontAlgn="base" hangingPunct="0">
        <a:spcBef>
          <a:spcPct val="0"/>
        </a:spcBef>
        <a:spcAft>
          <a:spcPct val="0"/>
        </a:spcAft>
        <a:defRPr sz="4400">
          <a:solidFill>
            <a:schemeClr val="tx1"/>
          </a:solidFill>
          <a:latin typeface="Segoe UI" pitchFamily="34" charset="0"/>
          <a:ea typeface="微軟正黑體"/>
          <a:cs typeface="Arial" charset="0"/>
        </a:defRPr>
      </a:lvl5pPr>
      <a:lvl6pPr marL="457200" algn="ctr" rtl="0" fontAlgn="base">
        <a:spcBef>
          <a:spcPct val="0"/>
        </a:spcBef>
        <a:spcAft>
          <a:spcPct val="0"/>
        </a:spcAft>
        <a:defRPr sz="4400">
          <a:solidFill>
            <a:schemeClr val="tx1"/>
          </a:solidFill>
          <a:latin typeface="Segoe UI" pitchFamily="34" charset="0"/>
          <a:ea typeface="微軟正黑體"/>
          <a:cs typeface="Arial" charset="0"/>
        </a:defRPr>
      </a:lvl6pPr>
      <a:lvl7pPr marL="914400" algn="ctr" rtl="0" fontAlgn="base">
        <a:spcBef>
          <a:spcPct val="0"/>
        </a:spcBef>
        <a:spcAft>
          <a:spcPct val="0"/>
        </a:spcAft>
        <a:defRPr sz="4400">
          <a:solidFill>
            <a:schemeClr val="tx1"/>
          </a:solidFill>
          <a:latin typeface="Segoe UI" pitchFamily="34" charset="0"/>
          <a:ea typeface="微軟正黑體"/>
          <a:cs typeface="Arial" charset="0"/>
        </a:defRPr>
      </a:lvl7pPr>
      <a:lvl8pPr marL="1371600" algn="ctr" rtl="0" fontAlgn="base">
        <a:spcBef>
          <a:spcPct val="0"/>
        </a:spcBef>
        <a:spcAft>
          <a:spcPct val="0"/>
        </a:spcAft>
        <a:defRPr sz="4400">
          <a:solidFill>
            <a:schemeClr val="tx1"/>
          </a:solidFill>
          <a:latin typeface="Segoe UI" pitchFamily="34" charset="0"/>
          <a:ea typeface="微軟正黑體"/>
          <a:cs typeface="Arial" charset="0"/>
        </a:defRPr>
      </a:lvl8pPr>
      <a:lvl9pPr marL="1828800" algn="ctr" rtl="0" fontAlgn="base">
        <a:spcBef>
          <a:spcPct val="0"/>
        </a:spcBef>
        <a:spcAft>
          <a:spcPct val="0"/>
        </a:spcAft>
        <a:defRPr sz="4400">
          <a:solidFill>
            <a:schemeClr val="tx1"/>
          </a:solidFill>
          <a:latin typeface="Segoe UI" pitchFamily="34" charset="0"/>
          <a:ea typeface="微軟正黑體"/>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微軟正黑體" pitchFamily="34" charset="-12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微軟正黑體" pitchFamily="34" charset="-12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微軟正黑體" pitchFamily="34" charset="-12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微軟正黑體" pitchFamily="34" charset="-12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cience.howstuffworks.com/ocean-current3.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0825" y="4005263"/>
            <a:ext cx="8642350" cy="1470025"/>
          </a:xfrm>
        </p:spPr>
        <p:txBody>
          <a:bodyPr>
            <a:normAutofit fontScale="90000"/>
          </a:bodyPr>
          <a:lstStyle/>
          <a:p>
            <a:pPr algn="l" eaLnBrk="1" fontAlgn="auto" hangingPunct="1">
              <a:spcAft>
                <a:spcPts val="0"/>
              </a:spcAft>
              <a:defRPr/>
            </a:pPr>
            <a:r>
              <a:rPr lang="zh-TW" altLang="en-US" dirty="0"/>
              <a:t>計畫</a:t>
            </a:r>
            <a:r>
              <a:rPr lang="zh-TW" altLang="en-US" dirty="0" smtClean="0"/>
              <a:t>名稱：</a:t>
            </a:r>
            <a:r>
              <a:rPr lang="en-US" altLang="zh-TW" dirty="0" smtClean="0"/>
              <a:t/>
            </a:r>
            <a:br>
              <a:rPr lang="en-US" altLang="zh-TW" dirty="0" smtClean="0"/>
            </a:br>
            <a:r>
              <a:rPr lang="zh-TW" altLang="en-US" sz="4000" b="0" dirty="0" smtClean="0">
                <a:solidFill>
                  <a:schemeClr val="tx2">
                    <a:lumMod val="75000"/>
                  </a:schemeClr>
                </a:solidFill>
                <a:effectLst/>
              </a:rPr>
              <a:t>發展</a:t>
            </a:r>
            <a:r>
              <a:rPr lang="zh-TW" altLang="en-US" sz="4000" b="0" dirty="0">
                <a:solidFill>
                  <a:schemeClr val="tx2">
                    <a:lumMod val="75000"/>
                  </a:schemeClr>
                </a:solidFill>
                <a:effectLst/>
              </a:rPr>
              <a:t>高解析度全球海洋模式探討全球溫鹽環流與海洋氣候之影響</a:t>
            </a:r>
            <a:endParaRPr lang="zh-TW" altLang="en-US" sz="40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en-US" altLang="zh-TW" dirty="0" smtClean="0"/>
              <a:t>Speed up Ratio</a:t>
            </a:r>
            <a:endParaRPr lang="zh-TW" altLang="en-US" dirty="0"/>
          </a:p>
        </p:txBody>
      </p:sp>
      <p:pic>
        <p:nvPicPr>
          <p:cNvPr id="23554" name="Picture 4"/>
          <p:cNvPicPr>
            <a:picLocks noChangeAspect="1" noChangeArrowheads="1"/>
          </p:cNvPicPr>
          <p:nvPr/>
        </p:nvPicPr>
        <p:blipFill>
          <a:blip r:embed="rId3" cstate="print"/>
          <a:srcRect l="5162" r="5870"/>
          <a:stretch>
            <a:fillRect/>
          </a:stretch>
        </p:blipFill>
        <p:spPr bwMode="auto">
          <a:xfrm>
            <a:off x="250825" y="1989138"/>
            <a:ext cx="5929313" cy="4103687"/>
          </a:xfrm>
          <a:prstGeom prst="rect">
            <a:avLst/>
          </a:prstGeom>
          <a:noFill/>
          <a:ln w="9525">
            <a:noFill/>
            <a:miter lim="800000"/>
            <a:headEnd/>
            <a:tailEnd/>
          </a:ln>
        </p:spPr>
      </p:pic>
      <p:graphicFrame>
        <p:nvGraphicFramePr>
          <p:cNvPr id="7" name="內容版面配置區 6"/>
          <p:cNvGraphicFramePr>
            <a:graphicFrameLocks noGrp="1"/>
          </p:cNvGraphicFramePr>
          <p:nvPr>
            <p:ph idx="1"/>
          </p:nvPr>
        </p:nvGraphicFramePr>
        <p:xfrm>
          <a:off x="6119813" y="1341438"/>
          <a:ext cx="3024341" cy="5256601"/>
        </p:xfrm>
        <a:graphic>
          <a:graphicData uri="http://schemas.openxmlformats.org/drawingml/2006/table">
            <a:tbl>
              <a:tblPr firstRow="1" bandRow="1">
                <a:tableStyleId>{F5AB1C69-6EDB-4FF4-983F-18BD219EF322}</a:tableStyleId>
              </a:tblPr>
              <a:tblGrid>
                <a:gridCol w="792088"/>
                <a:gridCol w="612577"/>
                <a:gridCol w="864096"/>
                <a:gridCol w="755580"/>
              </a:tblGrid>
              <a:tr h="568063">
                <a:tc>
                  <a:txBody>
                    <a:bodyPr/>
                    <a:lstStyle/>
                    <a:p>
                      <a:pPr algn="ctr"/>
                      <a:r>
                        <a:rPr lang="en-US" altLang="zh-TW" dirty="0" smtClean="0"/>
                        <a:t>Ideal</a:t>
                      </a:r>
                      <a:r>
                        <a:rPr lang="en-US" altLang="zh-TW" baseline="0" dirty="0" smtClean="0"/>
                        <a:t> Ratio</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Ideal</a:t>
                      </a:r>
                      <a:r>
                        <a:rPr lang="en-US" altLang="zh-TW" baseline="0" dirty="0" smtClean="0"/>
                        <a:t> Ratio</a:t>
                      </a:r>
                      <a:endParaRPr lang="zh-TW" altLang="en-US" dirty="0"/>
                    </a:p>
                  </a:txBody>
                  <a:tcPr/>
                </a:tc>
                <a:tc>
                  <a:txBody>
                    <a:bodyPr/>
                    <a:lstStyle/>
                    <a:p>
                      <a:pPr algn="ctr"/>
                      <a:r>
                        <a:rPr lang="en-US" altLang="zh-TW" dirty="0" smtClean="0"/>
                        <a:t>48</a:t>
                      </a:r>
                      <a:endParaRPr lang="zh-TW" altLang="en-US" dirty="0"/>
                    </a:p>
                  </a:txBody>
                  <a:tcPr/>
                </a:tc>
              </a:tr>
              <a:tr h="568063">
                <a:tc>
                  <a:txBody>
                    <a:bodyPr/>
                    <a:lstStyle/>
                    <a:p>
                      <a:pPr algn="ctr"/>
                      <a:r>
                        <a:rPr lang="en-US" altLang="zh-TW" dirty="0" smtClean="0"/>
                        <a:t>2</a:t>
                      </a:r>
                      <a:endParaRPr lang="zh-TW" altLang="en-US" dirty="0"/>
                    </a:p>
                  </a:txBody>
                  <a:tcPr/>
                </a:tc>
                <a:tc>
                  <a:txBody>
                    <a:bodyPr/>
                    <a:lstStyle/>
                    <a:p>
                      <a:pPr algn="ctr"/>
                      <a:r>
                        <a:rPr lang="en-US" altLang="zh-TW" dirty="0" smtClean="0"/>
                        <a:t>2.13</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568063">
                <a:tc>
                  <a:txBody>
                    <a:bodyPr/>
                    <a:lstStyle/>
                    <a:p>
                      <a:pPr algn="ctr"/>
                      <a:r>
                        <a:rPr lang="en-US" altLang="zh-TW" dirty="0" smtClean="0"/>
                        <a:t>6</a:t>
                      </a:r>
                      <a:endParaRPr lang="zh-TW" altLang="en-US" dirty="0"/>
                    </a:p>
                  </a:txBody>
                  <a:tcPr/>
                </a:tc>
                <a:tc>
                  <a:txBody>
                    <a:bodyPr/>
                    <a:lstStyle/>
                    <a:p>
                      <a:pPr algn="ctr"/>
                      <a:r>
                        <a:rPr lang="en-US" altLang="zh-TW" dirty="0" smtClean="0"/>
                        <a:t>5.40</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568063">
                <a:tc>
                  <a:txBody>
                    <a:bodyPr/>
                    <a:lstStyle/>
                    <a:p>
                      <a:pPr algn="ctr"/>
                      <a:r>
                        <a:rPr lang="en-US" altLang="zh-TW" dirty="0" smtClean="0"/>
                        <a:t>12</a:t>
                      </a:r>
                      <a:endParaRPr lang="zh-TW" altLang="en-US" dirty="0"/>
                    </a:p>
                  </a:txBody>
                  <a:tcPr/>
                </a:tc>
                <a:tc>
                  <a:txBody>
                    <a:bodyPr/>
                    <a:lstStyle/>
                    <a:p>
                      <a:pPr algn="ctr"/>
                      <a:r>
                        <a:rPr lang="en-US" altLang="zh-TW" dirty="0" smtClean="0"/>
                        <a:t>9.5</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568063">
                <a:tc>
                  <a:txBody>
                    <a:bodyPr/>
                    <a:lstStyle/>
                    <a:p>
                      <a:pPr algn="ctr"/>
                      <a:r>
                        <a:rPr lang="en-US" altLang="zh-TW" dirty="0" smtClean="0"/>
                        <a:t>24</a:t>
                      </a:r>
                      <a:endParaRPr lang="zh-TW" altLang="en-US" dirty="0"/>
                    </a:p>
                  </a:txBody>
                  <a:tcPr/>
                </a:tc>
                <a:tc>
                  <a:txBody>
                    <a:bodyPr/>
                    <a:lstStyle/>
                    <a:p>
                      <a:pPr algn="ctr"/>
                      <a:r>
                        <a:rPr lang="en-US" altLang="zh-TW" dirty="0" smtClean="0"/>
                        <a:t>15.0</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568063">
                <a:tc>
                  <a:txBody>
                    <a:bodyPr/>
                    <a:lstStyle/>
                    <a:p>
                      <a:pPr algn="ctr"/>
                      <a:r>
                        <a:rPr lang="en-US" altLang="zh-TW" dirty="0" smtClean="0"/>
                        <a:t>48</a:t>
                      </a:r>
                      <a:endParaRPr lang="zh-TW" altLang="en-US" dirty="0"/>
                    </a:p>
                  </a:txBody>
                  <a:tcPr/>
                </a:tc>
                <a:tc>
                  <a:txBody>
                    <a:bodyPr/>
                    <a:lstStyle/>
                    <a:p>
                      <a:pPr algn="ctr"/>
                      <a:r>
                        <a:rPr lang="en-US" altLang="zh-TW" dirty="0" smtClean="0"/>
                        <a:t>21.5</a:t>
                      </a:r>
                      <a:endParaRPr lang="zh-TW" altLang="en-US" dirty="0"/>
                    </a:p>
                  </a:txBody>
                  <a:tcPr/>
                </a:tc>
                <a:tc>
                  <a:txBody>
                    <a:bodyPr/>
                    <a:lstStyle/>
                    <a:p>
                      <a:pPr algn="ctr"/>
                      <a:r>
                        <a:rPr lang="en-US" altLang="zh-TW" dirty="0" smtClean="0"/>
                        <a:t>1</a:t>
                      </a:r>
                      <a:endParaRPr lang="zh-TW" altLang="en-US" dirty="0"/>
                    </a:p>
                  </a:txBody>
                  <a:tcPr/>
                </a:tc>
                <a:tc>
                  <a:txBody>
                    <a:bodyPr/>
                    <a:lstStyle/>
                    <a:p>
                      <a:pPr algn="ctr"/>
                      <a:r>
                        <a:rPr lang="en-US" altLang="zh-TW" dirty="0" smtClean="0"/>
                        <a:t>1</a:t>
                      </a:r>
                      <a:endParaRPr lang="zh-TW" altLang="en-US" dirty="0"/>
                    </a:p>
                  </a:txBody>
                  <a:tcPr/>
                </a:tc>
              </a:tr>
              <a:tr h="568063">
                <a:tc>
                  <a:txBody>
                    <a:bodyPr/>
                    <a:lstStyle/>
                    <a:p>
                      <a:pPr algn="ctr"/>
                      <a:r>
                        <a:rPr lang="en-US" altLang="zh-TW" dirty="0" smtClean="0"/>
                        <a:t>96</a:t>
                      </a:r>
                      <a:endParaRPr lang="zh-TW" altLang="en-US" dirty="0"/>
                    </a:p>
                  </a:txBody>
                  <a:tcPr/>
                </a:tc>
                <a:tc>
                  <a:txBody>
                    <a:bodyPr/>
                    <a:lstStyle/>
                    <a:p>
                      <a:pPr algn="ctr"/>
                      <a:r>
                        <a:rPr lang="en-US" altLang="zh-TW" dirty="0" smtClean="0"/>
                        <a:t>45.8</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2.13</a:t>
                      </a:r>
                      <a:endParaRPr lang="zh-TW" altLang="en-US" dirty="0"/>
                    </a:p>
                  </a:txBody>
                  <a:tcPr/>
                </a:tc>
              </a:tr>
              <a:tr h="568063">
                <a:tc>
                  <a:txBody>
                    <a:bodyPr/>
                    <a:lstStyle/>
                    <a:p>
                      <a:pPr algn="ctr"/>
                      <a:r>
                        <a:rPr lang="en-US" altLang="zh-TW" dirty="0" smtClean="0"/>
                        <a:t>192</a:t>
                      </a:r>
                      <a:endParaRPr lang="zh-TW" altLang="en-US" dirty="0"/>
                    </a:p>
                  </a:txBody>
                  <a:tcPr/>
                </a:tc>
                <a:tc>
                  <a:txBody>
                    <a:bodyPr/>
                    <a:lstStyle/>
                    <a:p>
                      <a:pPr algn="ctr"/>
                      <a:r>
                        <a:rPr lang="en-US" altLang="zh-TW" dirty="0" smtClean="0"/>
                        <a:t>88.2</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4.01</a:t>
                      </a:r>
                      <a:endParaRPr lang="zh-TW" altLang="en-US" dirty="0"/>
                    </a:p>
                  </a:txBody>
                  <a:tcPr/>
                </a:tc>
              </a:tr>
              <a:tr h="568063">
                <a:tc>
                  <a:txBody>
                    <a:bodyPr/>
                    <a:lstStyle/>
                    <a:p>
                      <a:pPr algn="ctr"/>
                      <a:r>
                        <a:rPr lang="en-US" altLang="zh-TW" dirty="0" smtClean="0"/>
                        <a:t>384</a:t>
                      </a:r>
                      <a:endParaRPr lang="zh-TW" altLang="en-US" dirty="0"/>
                    </a:p>
                  </a:txBody>
                  <a:tcPr/>
                </a:tc>
                <a:tc>
                  <a:txBody>
                    <a:bodyPr/>
                    <a:lstStyle/>
                    <a:p>
                      <a:pPr algn="ctr"/>
                      <a:r>
                        <a:rPr lang="en-US" altLang="zh-TW" dirty="0" smtClean="0"/>
                        <a:t>154</a:t>
                      </a:r>
                      <a:endParaRPr lang="zh-TW" altLang="en-US" dirty="0"/>
                    </a:p>
                  </a:txBody>
                  <a:tcPr/>
                </a:tc>
                <a:tc>
                  <a:txBody>
                    <a:bodyPr/>
                    <a:lstStyle/>
                    <a:p>
                      <a:pPr algn="ctr"/>
                      <a:r>
                        <a:rPr lang="en-US" altLang="zh-TW" dirty="0" smtClean="0"/>
                        <a:t>8</a:t>
                      </a:r>
                    </a:p>
                    <a:p>
                      <a:pPr algn="ctr"/>
                      <a:endParaRPr lang="zh-TW" altLang="en-US" dirty="0"/>
                    </a:p>
                  </a:txBody>
                  <a:tcPr/>
                </a:tc>
                <a:tc>
                  <a:txBody>
                    <a:bodyPr/>
                    <a:lstStyle/>
                    <a:p>
                      <a:pPr algn="ctr"/>
                      <a:r>
                        <a:rPr lang="en-US" altLang="zh-TW" dirty="0" smtClean="0"/>
                        <a:t>7.17</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read1"/>
          <p:cNvPicPr>
            <a:picLocks noChangeAspect="1" noChangeArrowheads="1"/>
          </p:cNvPicPr>
          <p:nvPr/>
        </p:nvPicPr>
        <p:blipFill>
          <a:blip r:embed="rId2" cstate="print"/>
          <a:srcRect l="3149" r="4724"/>
          <a:stretch>
            <a:fillRect/>
          </a:stretch>
        </p:blipFill>
        <p:spPr bwMode="auto">
          <a:xfrm>
            <a:off x="1333500" y="282575"/>
            <a:ext cx="3598863" cy="2930525"/>
          </a:xfrm>
          <a:prstGeom prst="rect">
            <a:avLst/>
          </a:prstGeom>
          <a:noFill/>
          <a:ln w="9525">
            <a:noFill/>
            <a:miter lim="800000"/>
            <a:headEnd/>
            <a:tailEnd/>
          </a:ln>
        </p:spPr>
      </p:pic>
      <p:pic>
        <p:nvPicPr>
          <p:cNvPr id="25602" name="Picture 5" descr="read2"/>
          <p:cNvPicPr>
            <a:picLocks noChangeAspect="1" noChangeArrowheads="1"/>
          </p:cNvPicPr>
          <p:nvPr/>
        </p:nvPicPr>
        <p:blipFill>
          <a:blip r:embed="rId3" cstate="print"/>
          <a:srcRect l="3149" r="4724"/>
          <a:stretch>
            <a:fillRect/>
          </a:stretch>
        </p:blipFill>
        <p:spPr bwMode="auto">
          <a:xfrm>
            <a:off x="1260475" y="3306763"/>
            <a:ext cx="3598863" cy="2930525"/>
          </a:xfrm>
          <a:prstGeom prst="rect">
            <a:avLst/>
          </a:prstGeom>
          <a:noFill/>
          <a:ln w="9525">
            <a:noFill/>
            <a:miter lim="800000"/>
            <a:headEnd/>
            <a:tailEnd/>
          </a:ln>
        </p:spPr>
      </p:pic>
      <p:pic>
        <p:nvPicPr>
          <p:cNvPr id="25603" name="Picture 6" descr="write1"/>
          <p:cNvPicPr>
            <a:picLocks noChangeAspect="1" noChangeArrowheads="1"/>
          </p:cNvPicPr>
          <p:nvPr/>
        </p:nvPicPr>
        <p:blipFill>
          <a:blip r:embed="rId4" cstate="print"/>
          <a:srcRect l="3149" r="4724"/>
          <a:stretch>
            <a:fillRect/>
          </a:stretch>
        </p:blipFill>
        <p:spPr bwMode="auto">
          <a:xfrm>
            <a:off x="4860925" y="3306763"/>
            <a:ext cx="3598863" cy="2930525"/>
          </a:xfrm>
          <a:prstGeom prst="rect">
            <a:avLst/>
          </a:prstGeom>
          <a:noFill/>
          <a:ln w="9525">
            <a:noFill/>
            <a:miter lim="800000"/>
            <a:headEnd/>
            <a:tailEnd/>
          </a:ln>
        </p:spPr>
      </p:pic>
      <p:pic>
        <p:nvPicPr>
          <p:cNvPr id="25604" name="Picture 7" descr="write2"/>
          <p:cNvPicPr>
            <a:picLocks noChangeAspect="1" noChangeArrowheads="1"/>
          </p:cNvPicPr>
          <p:nvPr/>
        </p:nvPicPr>
        <p:blipFill>
          <a:blip r:embed="rId5" cstate="print"/>
          <a:srcRect l="3149" r="4724"/>
          <a:stretch>
            <a:fillRect/>
          </a:stretch>
        </p:blipFill>
        <p:spPr bwMode="auto">
          <a:xfrm>
            <a:off x="4860925" y="282575"/>
            <a:ext cx="3598863" cy="2930525"/>
          </a:xfrm>
          <a:prstGeom prst="rect">
            <a:avLst/>
          </a:prstGeom>
          <a:noFill/>
          <a:ln w="9525">
            <a:noFill/>
            <a:miter lim="800000"/>
            <a:headEnd/>
            <a:tailEnd/>
          </a:ln>
        </p:spPr>
      </p:pic>
      <p:sp>
        <p:nvSpPr>
          <p:cNvPr id="25605" name="Text Box 8"/>
          <p:cNvSpPr txBox="1">
            <a:spLocks noChangeArrowheads="1"/>
          </p:cNvSpPr>
          <p:nvPr/>
        </p:nvSpPr>
        <p:spPr bwMode="auto">
          <a:xfrm>
            <a:off x="179388" y="163513"/>
            <a:ext cx="1692275" cy="457200"/>
          </a:xfrm>
          <a:prstGeom prst="rect">
            <a:avLst/>
          </a:prstGeom>
          <a:noFill/>
          <a:ln w="9525">
            <a:noFill/>
            <a:miter lim="800000"/>
            <a:headEnd/>
            <a:tailEnd/>
          </a:ln>
        </p:spPr>
        <p:txBody>
          <a:bodyPr wrap="none">
            <a:spAutoFit/>
          </a:bodyPr>
          <a:lstStyle/>
          <a:p>
            <a:r>
              <a:rPr lang="en-US" altLang="zh-TW" sz="2400"/>
              <a:t>Parallel I/O</a:t>
            </a:r>
          </a:p>
        </p:txBody>
      </p:sp>
      <p:sp>
        <p:nvSpPr>
          <p:cNvPr id="25606" name="Text Box 9"/>
          <p:cNvSpPr txBox="1">
            <a:spLocks noChangeArrowheads="1"/>
          </p:cNvSpPr>
          <p:nvPr/>
        </p:nvSpPr>
        <p:spPr bwMode="auto">
          <a:xfrm>
            <a:off x="250825" y="3062288"/>
            <a:ext cx="2127250" cy="366712"/>
          </a:xfrm>
          <a:prstGeom prst="rect">
            <a:avLst/>
          </a:prstGeom>
          <a:noFill/>
          <a:ln w="9525">
            <a:noFill/>
            <a:miter lim="800000"/>
            <a:headEnd/>
            <a:tailEnd/>
          </a:ln>
        </p:spPr>
        <p:txBody>
          <a:bodyPr wrap="none">
            <a:spAutoFit/>
          </a:bodyPr>
          <a:lstStyle/>
          <a:p>
            <a:r>
              <a:rPr lang="en-US" altLang="zh-TW"/>
              <a:t>Size: 256x256x256</a:t>
            </a:r>
          </a:p>
        </p:txBody>
      </p:sp>
      <p:sp>
        <p:nvSpPr>
          <p:cNvPr id="25607" name="Text Box 10"/>
          <p:cNvSpPr txBox="1">
            <a:spLocks noChangeArrowheads="1"/>
          </p:cNvSpPr>
          <p:nvPr/>
        </p:nvSpPr>
        <p:spPr bwMode="auto">
          <a:xfrm>
            <a:off x="301625" y="6086475"/>
            <a:ext cx="2254250" cy="366713"/>
          </a:xfrm>
          <a:prstGeom prst="rect">
            <a:avLst/>
          </a:prstGeom>
          <a:noFill/>
          <a:ln w="9525">
            <a:noFill/>
            <a:miter lim="800000"/>
            <a:headEnd/>
            <a:tailEnd/>
          </a:ln>
        </p:spPr>
        <p:txBody>
          <a:bodyPr wrap="none">
            <a:spAutoFit/>
          </a:bodyPr>
          <a:lstStyle/>
          <a:p>
            <a:r>
              <a:rPr lang="en-US" altLang="zh-TW"/>
              <a:t>Size: 5760x3168x50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dirty="0" smtClean="0"/>
              <a:t>需求</a:t>
            </a:r>
            <a:r>
              <a:rPr lang="zh-TW" altLang="zh-TW" dirty="0" smtClean="0"/>
              <a:t>估算</a:t>
            </a:r>
            <a:endParaRPr lang="zh-TW" altLang="en-US" dirty="0"/>
          </a:p>
        </p:txBody>
      </p:sp>
      <p:sp>
        <p:nvSpPr>
          <p:cNvPr id="3" name="文字版面配置區 2"/>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zh-TW" altLang="en-US"/>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8AFE987B-7D2C-48B6-8D2D-88843AEFC4C8}" type="slidenum">
              <a:rPr lang="zh-TW" altLang="en-US"/>
              <a:pPr>
                <a:defRPr/>
              </a:pPr>
              <a:t>12</a:t>
            </a:fld>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404813"/>
            <a:ext cx="8229600" cy="1143000"/>
          </a:xfrm>
        </p:spPr>
        <p:txBody>
          <a:bodyPr/>
          <a:lstStyle/>
          <a:p>
            <a:pPr eaLnBrk="1" fontAlgn="auto" hangingPunct="1">
              <a:spcAft>
                <a:spcPts val="0"/>
              </a:spcAft>
              <a:defRPr/>
            </a:pPr>
            <a:r>
              <a:rPr lang="zh-TW" altLang="en-US" sz="4000" dirty="0" smtClean="0"/>
              <a:t>資源需求說明</a:t>
            </a:r>
            <a:endParaRPr lang="zh-TW" altLang="en-US" sz="4000" dirty="0"/>
          </a:p>
        </p:txBody>
      </p:sp>
      <p:sp>
        <p:nvSpPr>
          <p:cNvPr id="27650" name="內容版面配置區 2"/>
          <p:cNvSpPr>
            <a:spLocks noGrp="1"/>
          </p:cNvSpPr>
          <p:nvPr>
            <p:ph idx="1"/>
          </p:nvPr>
        </p:nvSpPr>
        <p:spPr>
          <a:xfrm>
            <a:off x="457200" y="1557338"/>
            <a:ext cx="8229600" cy="4608512"/>
          </a:xfrm>
        </p:spPr>
        <p:txBody>
          <a:bodyPr/>
          <a:lstStyle/>
          <a:p>
            <a:pPr marL="341313" eaLnBrk="1" hangingPunct="1"/>
            <a:r>
              <a:rPr lang="zh-TW" altLang="en-US" smtClean="0">
                <a:ea typeface="微軟正黑體"/>
                <a:cs typeface="Arial" charset="0"/>
              </a:rPr>
              <a:t>計算容量：</a:t>
            </a:r>
            <a:r>
              <a:rPr lang="en-US" altLang="zh-TW" smtClean="0">
                <a:solidFill>
                  <a:srgbClr val="FF5050"/>
                </a:solidFill>
                <a:ea typeface="微軟正黑體"/>
                <a:cs typeface="Arial" charset="0"/>
              </a:rPr>
              <a:t>3,420,000</a:t>
            </a:r>
            <a:r>
              <a:rPr lang="zh-TW" altLang="en-US" smtClean="0">
                <a:solidFill>
                  <a:srgbClr val="FF5050"/>
                </a:solidFill>
                <a:ea typeface="微軟正黑體"/>
                <a:cs typeface="Arial" charset="0"/>
              </a:rPr>
              <a:t> </a:t>
            </a:r>
            <a:r>
              <a:rPr lang="en-US" altLang="zh-TW" smtClean="0">
                <a:solidFill>
                  <a:srgbClr val="FF5050"/>
                </a:solidFill>
                <a:ea typeface="微軟正黑體"/>
                <a:cs typeface="Arial" charset="0"/>
              </a:rPr>
              <a:t>SU</a:t>
            </a:r>
          </a:p>
          <a:p>
            <a:pPr marL="341313" eaLnBrk="1" hangingPunct="1"/>
            <a:r>
              <a:rPr lang="zh-TW" altLang="en-US" smtClean="0">
                <a:ea typeface="微軟正黑體"/>
                <a:cs typeface="Arial" charset="0"/>
              </a:rPr>
              <a:t>記憶體大小：約</a:t>
            </a:r>
            <a:r>
              <a:rPr lang="en-US" altLang="zh-TW" smtClean="0">
                <a:ea typeface="微軟正黑體"/>
                <a:cs typeface="Arial" charset="0"/>
              </a:rPr>
              <a:t>4</a:t>
            </a:r>
            <a:r>
              <a:rPr lang="zh-TW" altLang="en-US" smtClean="0">
                <a:ea typeface="微軟正黑體"/>
                <a:cs typeface="Arial" charset="0"/>
              </a:rPr>
              <a:t> </a:t>
            </a:r>
            <a:r>
              <a:rPr lang="en-US" altLang="zh-TW" smtClean="0">
                <a:ea typeface="微軟正黑體"/>
                <a:cs typeface="Arial" charset="0"/>
              </a:rPr>
              <a:t>GB (</a:t>
            </a:r>
            <a:r>
              <a:rPr lang="zh-TW" altLang="en-US" smtClean="0">
                <a:ea typeface="微軟正黑體"/>
                <a:cs typeface="Arial" charset="0"/>
              </a:rPr>
              <a:t>單一節點</a:t>
            </a:r>
            <a:r>
              <a:rPr lang="en-US" altLang="zh-TW" smtClean="0">
                <a:ea typeface="微軟正黑體"/>
                <a:cs typeface="Arial" charset="0"/>
              </a:rPr>
              <a:t>)</a:t>
            </a:r>
          </a:p>
          <a:p>
            <a:pPr marL="755650" lvl="1" indent="-323850" eaLnBrk="1" hangingPunct="1">
              <a:buSzTx/>
            </a:pPr>
            <a:r>
              <a:rPr lang="zh-TW" altLang="en-US" smtClean="0">
                <a:ea typeface="微軟正黑體"/>
                <a:cs typeface="Arial" charset="0"/>
              </a:rPr>
              <a:t>一般計算主機：</a:t>
            </a:r>
            <a:r>
              <a:rPr lang="en-US" altLang="zh-TW" smtClean="0">
                <a:ea typeface="微軟正黑體"/>
                <a:cs typeface="Arial" charset="0"/>
              </a:rPr>
              <a:t>(</a:t>
            </a:r>
            <a:r>
              <a:rPr lang="zh-TW" altLang="en-US" smtClean="0">
                <a:ea typeface="微軟正黑體"/>
                <a:cs typeface="Arial" charset="0"/>
              </a:rPr>
              <a:t>收費係數 </a:t>
            </a:r>
            <a:r>
              <a:rPr lang="en-US" altLang="zh-TW" smtClean="0">
                <a:ea typeface="微軟正黑體"/>
                <a:cs typeface="Arial" charset="0"/>
              </a:rPr>
              <a:t>0.75)</a:t>
            </a:r>
          </a:p>
          <a:p>
            <a:pPr marL="1114425" lvl="2" indent="-250825" eaLnBrk="1" hangingPunct="1"/>
            <a:r>
              <a:rPr lang="zh-TW" altLang="en-US" smtClean="0">
                <a:ea typeface="微軟正黑體"/>
                <a:cs typeface="Arial" charset="0"/>
              </a:rPr>
              <a:t>核心數：</a:t>
            </a:r>
            <a:r>
              <a:rPr lang="en-US" altLang="zh-TW" smtClean="0">
                <a:ea typeface="微軟正黑體"/>
                <a:cs typeface="Arial" charset="0"/>
              </a:rPr>
              <a:t>768&amp;192 cores</a:t>
            </a:r>
          </a:p>
          <a:p>
            <a:pPr marL="1114425" lvl="2" indent="-250825" eaLnBrk="1" hangingPunct="1"/>
            <a:r>
              <a:rPr lang="zh-TW" altLang="en-US" smtClean="0">
                <a:ea typeface="微軟正黑體"/>
                <a:cs typeface="Arial" charset="0"/>
              </a:rPr>
              <a:t>記憶體：</a:t>
            </a:r>
            <a:r>
              <a:rPr lang="en-US" altLang="zh-TW" smtClean="0">
                <a:ea typeface="微軟正黑體"/>
                <a:cs typeface="Arial" charset="0"/>
              </a:rPr>
              <a:t>128 GB</a:t>
            </a:r>
          </a:p>
          <a:p>
            <a:pPr marL="341313" eaLnBrk="1" hangingPunct="1"/>
            <a:r>
              <a:rPr lang="zh-TW" altLang="en-US" smtClean="0">
                <a:ea typeface="微軟正黑體"/>
                <a:cs typeface="Arial" charset="0"/>
              </a:rPr>
              <a:t>儲存容量： </a:t>
            </a:r>
            <a:r>
              <a:rPr lang="en-US" altLang="zh-TW" smtClean="0">
                <a:solidFill>
                  <a:srgbClr val="FF5050"/>
                </a:solidFill>
                <a:ea typeface="微軟正黑體"/>
                <a:cs typeface="Arial" charset="0"/>
              </a:rPr>
              <a:t>10TB</a:t>
            </a:r>
            <a:r>
              <a:rPr lang="en-US" altLang="zh-TW" smtClean="0">
                <a:ea typeface="微軟正黑體"/>
                <a:cs typeface="Arial" charset="0"/>
              </a:rPr>
              <a:t> </a:t>
            </a:r>
          </a:p>
          <a:p>
            <a:pPr marL="341313" eaLnBrk="1" hangingPunct="1"/>
            <a:r>
              <a:rPr lang="zh-TW" altLang="en-US" smtClean="0">
                <a:ea typeface="微軟正黑體"/>
                <a:cs typeface="Arial" charset="0"/>
              </a:rPr>
              <a:t>分別以</a:t>
            </a:r>
            <a:r>
              <a:rPr lang="en-US" altLang="zh-TW" smtClean="0">
                <a:ea typeface="微軟正黑體"/>
                <a:cs typeface="Arial" charset="0"/>
              </a:rPr>
              <a:t>192cpu 1/4° </a:t>
            </a:r>
            <a:r>
              <a:rPr lang="zh-TW" altLang="en-US" smtClean="0">
                <a:ea typeface="微軟正黑體"/>
                <a:cs typeface="Arial" charset="0"/>
              </a:rPr>
              <a:t>網格 積分</a:t>
            </a:r>
            <a:r>
              <a:rPr lang="en-US" altLang="zh-TW" smtClean="0">
                <a:ea typeface="微軟正黑體"/>
                <a:cs typeface="Arial" charset="0"/>
              </a:rPr>
              <a:t>90</a:t>
            </a:r>
            <a:r>
              <a:rPr lang="zh-TW" altLang="en-US" smtClean="0">
                <a:ea typeface="微軟正黑體"/>
                <a:cs typeface="Arial" charset="0"/>
              </a:rPr>
              <a:t>年和 </a:t>
            </a:r>
            <a:r>
              <a:rPr lang="en-US" altLang="zh-TW" smtClean="0">
                <a:ea typeface="微軟正黑體"/>
                <a:cs typeface="Arial" charset="0"/>
              </a:rPr>
              <a:t>1/16 °</a:t>
            </a:r>
            <a:r>
              <a:rPr lang="zh-TW" altLang="en-US" smtClean="0">
                <a:ea typeface="微軟正黑體"/>
                <a:cs typeface="Arial" charset="0"/>
              </a:rPr>
              <a:t>網格積分</a:t>
            </a:r>
            <a:r>
              <a:rPr lang="en-US" altLang="zh-TW" smtClean="0">
                <a:ea typeface="微軟正黑體"/>
                <a:cs typeface="Arial" charset="0"/>
              </a:rPr>
              <a:t>5</a:t>
            </a:r>
            <a:r>
              <a:rPr lang="zh-TW" altLang="en-US" smtClean="0">
                <a:ea typeface="微軟正黑體"/>
                <a:cs typeface="Arial" charset="0"/>
              </a:rPr>
              <a:t>年 </a:t>
            </a:r>
            <a:r>
              <a:rPr lang="en-US" altLang="zh-TW" smtClean="0">
                <a:ea typeface="微軟正黑體"/>
                <a:cs typeface="Arial" charset="0"/>
              </a:rPr>
              <a:t>(2011</a:t>
            </a:r>
            <a:r>
              <a:rPr lang="zh-TW" altLang="en-US" smtClean="0">
                <a:ea typeface="微軟正黑體"/>
                <a:cs typeface="Arial" charset="0"/>
              </a:rPr>
              <a:t>年底</a:t>
            </a:r>
            <a:r>
              <a:rPr lang="en-US" altLang="zh-TW" smtClean="0">
                <a:ea typeface="微軟正黑體"/>
                <a:cs typeface="Arial" charset="0"/>
              </a:rPr>
              <a:t>)</a:t>
            </a:r>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65B0D404-6C47-409C-A66D-00EEA0C34734}" type="slidenum">
              <a:rPr lang="zh-TW" altLang="en-US"/>
              <a:pPr>
                <a:defRPr/>
              </a:pPr>
              <a:t>13</a:t>
            </a:fld>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dirty="0" smtClean="0"/>
              <a:t>詳細資料</a:t>
            </a:r>
            <a:endParaRPr lang="zh-TW" altLang="en-US" dirty="0"/>
          </a:p>
        </p:txBody>
      </p:sp>
      <p:graphicFrame>
        <p:nvGraphicFramePr>
          <p:cNvPr id="6" name="內容版面配置區 5"/>
          <p:cNvGraphicFramePr>
            <a:graphicFrameLocks noGrp="1"/>
          </p:cNvGraphicFramePr>
          <p:nvPr>
            <p:ph idx="1"/>
          </p:nvPr>
        </p:nvGraphicFramePr>
        <p:xfrm>
          <a:off x="468313" y="1700213"/>
          <a:ext cx="7916176" cy="1224135"/>
        </p:xfrm>
        <a:graphic>
          <a:graphicData uri="http://schemas.openxmlformats.org/drawingml/2006/table">
            <a:tbl>
              <a:tblPr firstRow="1" firstCol="1" bandRow="1">
                <a:tableStyleId>{5C22544A-7EE6-4342-B048-85BDC9FD1C3A}</a:tableStyleId>
              </a:tblPr>
              <a:tblGrid>
                <a:gridCol w="1126173"/>
                <a:gridCol w="1130878"/>
                <a:gridCol w="1131825"/>
                <a:gridCol w="1131825"/>
                <a:gridCol w="1131825"/>
                <a:gridCol w="1131825"/>
                <a:gridCol w="1131825"/>
              </a:tblGrid>
              <a:tr h="408045">
                <a:tc>
                  <a:txBody>
                    <a:bodyPr/>
                    <a:lstStyle/>
                    <a:p>
                      <a:pPr algn="ctr">
                        <a:spcAft>
                          <a:spcPts val="0"/>
                        </a:spcAft>
                      </a:pPr>
                      <a:r>
                        <a:rPr lang="zh-TW" sz="1800" kern="100" dirty="0">
                          <a:effectLst/>
                        </a:rPr>
                        <a:t>計算核心</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zh-TW" sz="1800" kern="100" dirty="0">
                          <a:effectLst/>
                        </a:rPr>
                        <a:t>計算時間</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zh-TW" sz="1800" kern="100" dirty="0">
                          <a:effectLst/>
                        </a:rPr>
                        <a:t>核心小時</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zh-TW" sz="1800" kern="100" dirty="0">
                          <a:effectLst/>
                        </a:rPr>
                        <a:t>收費係數</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zh-TW" sz="1800" kern="100">
                          <a:effectLst/>
                        </a:rPr>
                        <a:t>服務單位</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zh-TW" sz="1800" kern="100">
                          <a:effectLst/>
                        </a:rPr>
                        <a:t>計算組數</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zh-TW" sz="1800" kern="100">
                          <a:effectLst/>
                        </a:rPr>
                        <a:t>總</a:t>
                      </a:r>
                      <a:r>
                        <a:rPr lang="en-US" sz="1800" kern="100">
                          <a:effectLst/>
                        </a:rPr>
                        <a:t>SU</a:t>
                      </a:r>
                      <a:endParaRPr lang="zh-TW" sz="1800" kern="100">
                        <a:effectLst/>
                        <a:latin typeface="Calibri"/>
                        <a:ea typeface="新細明體"/>
                        <a:cs typeface="Times New Roman"/>
                      </a:endParaRPr>
                    </a:p>
                  </a:txBody>
                  <a:tcPr marL="68580" marR="68580" marT="0" marB="0"/>
                </a:tc>
              </a:tr>
              <a:tr h="408045">
                <a:tc>
                  <a:txBody>
                    <a:bodyPr/>
                    <a:lstStyle/>
                    <a:p>
                      <a:pPr algn="ctr">
                        <a:spcAft>
                          <a:spcPts val="0"/>
                        </a:spcAft>
                      </a:pPr>
                      <a:r>
                        <a:rPr lang="en-US" sz="1800" kern="100" dirty="0" smtClean="0">
                          <a:effectLst/>
                        </a:rPr>
                        <a:t>768(1/16)</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en-US" sz="1800" kern="100">
                          <a:effectLst/>
                        </a:rPr>
                        <a:t>24*30*3</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en-US" sz="1800" kern="100">
                          <a:effectLst/>
                        </a:rPr>
                        <a:t>1658880</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en-US" sz="1800" kern="100" dirty="0">
                          <a:effectLst/>
                        </a:rPr>
                        <a:t>0.75</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en-US" sz="1800" kern="100" dirty="0">
                          <a:effectLst/>
                        </a:rPr>
                        <a:t>1244160</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en-US" sz="1800" kern="100">
                          <a:effectLst/>
                        </a:rPr>
                        <a:t>2</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en-US" sz="1800" kern="100">
                          <a:effectLst/>
                        </a:rPr>
                        <a:t>2488320</a:t>
                      </a:r>
                      <a:endParaRPr lang="zh-TW" sz="1800" kern="100">
                        <a:effectLst/>
                        <a:latin typeface="Calibri"/>
                        <a:ea typeface="新細明體"/>
                        <a:cs typeface="Times New Roman"/>
                      </a:endParaRPr>
                    </a:p>
                  </a:txBody>
                  <a:tcPr marL="68580" marR="68580" marT="0" marB="0"/>
                </a:tc>
              </a:tr>
              <a:tr h="408045">
                <a:tc>
                  <a:txBody>
                    <a:bodyPr/>
                    <a:lstStyle/>
                    <a:p>
                      <a:pPr algn="ctr">
                        <a:spcAft>
                          <a:spcPts val="0"/>
                        </a:spcAft>
                      </a:pPr>
                      <a:r>
                        <a:rPr lang="en-US" sz="1800" kern="100" dirty="0" smtClean="0">
                          <a:effectLst/>
                        </a:rPr>
                        <a:t>192(1/4)</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en-US" sz="1800" kern="100">
                          <a:effectLst/>
                        </a:rPr>
                        <a:t>24*30*3</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en-US" sz="1800" kern="100">
                          <a:effectLst/>
                        </a:rPr>
                        <a:t>414720</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en-US" sz="1800" kern="100">
                          <a:effectLst/>
                        </a:rPr>
                        <a:t>0.75</a:t>
                      </a:r>
                      <a:endParaRPr lang="zh-TW" sz="1800" kern="100">
                        <a:effectLst/>
                        <a:latin typeface="Calibri"/>
                        <a:ea typeface="新細明體"/>
                        <a:cs typeface="Times New Roman"/>
                      </a:endParaRPr>
                    </a:p>
                  </a:txBody>
                  <a:tcPr marL="68580" marR="68580" marT="0" marB="0"/>
                </a:tc>
                <a:tc>
                  <a:txBody>
                    <a:bodyPr/>
                    <a:lstStyle/>
                    <a:p>
                      <a:pPr algn="ctr">
                        <a:spcAft>
                          <a:spcPts val="0"/>
                        </a:spcAft>
                      </a:pPr>
                      <a:r>
                        <a:rPr lang="en-US" sz="1800" kern="100" dirty="0">
                          <a:effectLst/>
                        </a:rPr>
                        <a:t>311040</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en-US" sz="1800" kern="100" dirty="0">
                          <a:effectLst/>
                        </a:rPr>
                        <a:t>3</a:t>
                      </a:r>
                      <a:endParaRPr lang="zh-TW" sz="1800" kern="100" dirty="0">
                        <a:effectLst/>
                        <a:latin typeface="Calibri"/>
                        <a:ea typeface="新細明體"/>
                        <a:cs typeface="Times New Roman"/>
                      </a:endParaRPr>
                    </a:p>
                  </a:txBody>
                  <a:tcPr marL="68580" marR="68580" marT="0" marB="0"/>
                </a:tc>
                <a:tc>
                  <a:txBody>
                    <a:bodyPr/>
                    <a:lstStyle/>
                    <a:p>
                      <a:pPr algn="ctr">
                        <a:spcAft>
                          <a:spcPts val="0"/>
                        </a:spcAft>
                      </a:pPr>
                      <a:r>
                        <a:rPr lang="en-US" sz="1800" kern="100" dirty="0">
                          <a:effectLst/>
                        </a:rPr>
                        <a:t>933120</a:t>
                      </a:r>
                      <a:endParaRPr lang="zh-TW" sz="1800" kern="100" dirty="0">
                        <a:effectLst/>
                        <a:latin typeface="Calibri"/>
                        <a:ea typeface="新細明體"/>
                        <a:cs typeface="Times New Roman"/>
                      </a:endParaRPr>
                    </a:p>
                  </a:txBody>
                  <a:tcPr marL="68580" marR="68580" marT="0" marB="0"/>
                </a:tc>
              </a:tr>
            </a:tbl>
          </a:graphicData>
        </a:graphic>
      </p:graphicFrame>
      <p:graphicFrame>
        <p:nvGraphicFramePr>
          <p:cNvPr id="7" name="表格 6"/>
          <p:cNvGraphicFramePr>
            <a:graphicFrameLocks noGrp="1"/>
          </p:cNvGraphicFramePr>
          <p:nvPr/>
        </p:nvGraphicFramePr>
        <p:xfrm>
          <a:off x="468313" y="3284538"/>
          <a:ext cx="8208910" cy="1296145"/>
        </p:xfrm>
        <a:graphic>
          <a:graphicData uri="http://schemas.openxmlformats.org/drawingml/2006/table">
            <a:tbl>
              <a:tblPr firstRow="1" firstCol="1" bandRow="1">
                <a:tableStyleId>{5C22544A-7EE6-4342-B048-85BDC9FD1C3A}</a:tableStyleId>
              </a:tblPr>
              <a:tblGrid>
                <a:gridCol w="1074387"/>
                <a:gridCol w="1303787"/>
                <a:gridCol w="1124723"/>
                <a:gridCol w="1189088"/>
                <a:gridCol w="1163507"/>
                <a:gridCol w="1176709"/>
                <a:gridCol w="1176709"/>
              </a:tblGrid>
              <a:tr h="648073">
                <a:tc>
                  <a:txBody>
                    <a:bodyPr/>
                    <a:lstStyle/>
                    <a:p>
                      <a:pPr>
                        <a:spcAft>
                          <a:spcPts val="0"/>
                        </a:spcAft>
                      </a:pPr>
                      <a:r>
                        <a:rPr lang="zh-TW" sz="1600" kern="100" dirty="0">
                          <a:effectLst/>
                        </a:rPr>
                        <a:t>解析度</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zh-TW" altLang="en-US" sz="1600" kern="100" dirty="0" smtClean="0">
                          <a:effectLst/>
                        </a:rPr>
                        <a:t>水平</a:t>
                      </a:r>
                      <a:r>
                        <a:rPr lang="zh-TW" sz="1600" kern="100" dirty="0" smtClean="0">
                          <a:effectLst/>
                        </a:rPr>
                        <a:t>網</a:t>
                      </a:r>
                      <a:r>
                        <a:rPr lang="zh-TW" sz="1600" kern="100" dirty="0">
                          <a:effectLst/>
                        </a:rPr>
                        <a:t>格</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zh-TW" sz="1600" kern="100" dirty="0">
                          <a:effectLst/>
                        </a:rPr>
                        <a:t>垂直網格</a:t>
                      </a:r>
                    </a:p>
                    <a:p>
                      <a:pPr>
                        <a:spcAft>
                          <a:spcPts val="0"/>
                        </a:spcAft>
                      </a:pPr>
                      <a:r>
                        <a:rPr lang="en-US" sz="1600" kern="100" dirty="0">
                          <a:effectLst/>
                        </a:rPr>
                        <a:t> </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zh-TW" sz="1600" kern="100" dirty="0">
                          <a:effectLst/>
                        </a:rPr>
                        <a:t>每天</a:t>
                      </a:r>
                      <a:r>
                        <a:rPr lang="en-US" sz="1600" kern="100" dirty="0">
                          <a:effectLst/>
                        </a:rPr>
                        <a:t/>
                      </a:r>
                      <a:br>
                        <a:rPr lang="en-US" sz="1600" kern="100" dirty="0">
                          <a:effectLst/>
                        </a:rPr>
                      </a:br>
                      <a:r>
                        <a:rPr lang="zh-TW" sz="1600" kern="100" dirty="0">
                          <a:effectLst/>
                        </a:rPr>
                        <a:t>可執行年數</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zh-TW" sz="1600" kern="100" dirty="0">
                          <a:effectLst/>
                        </a:rPr>
                        <a:t>每月可執行年數</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zh-TW" sz="1600" kern="100" dirty="0">
                          <a:effectLst/>
                        </a:rPr>
                        <a:t>至</a:t>
                      </a:r>
                      <a:r>
                        <a:rPr lang="en-US" sz="1600" kern="100" dirty="0">
                          <a:effectLst/>
                        </a:rPr>
                        <a:t>2011</a:t>
                      </a:r>
                      <a:r>
                        <a:rPr lang="zh-TW" sz="1600" kern="100" dirty="0">
                          <a:effectLst/>
                        </a:rPr>
                        <a:t>年底</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zh-TW" altLang="en-US" sz="1600" kern="100" dirty="0" smtClean="0">
                          <a:effectLst/>
                          <a:latin typeface="Calibri"/>
                          <a:ea typeface="新細明體"/>
                          <a:cs typeface="Times New Roman"/>
                        </a:rPr>
                        <a:t>每組資料大小</a:t>
                      </a:r>
                      <a:endParaRPr lang="zh-TW" sz="1600" kern="100" dirty="0">
                        <a:effectLst/>
                        <a:latin typeface="Calibri"/>
                        <a:ea typeface="新細明體"/>
                        <a:cs typeface="Times New Roman"/>
                      </a:endParaRPr>
                    </a:p>
                  </a:txBody>
                  <a:tcPr marL="68580" marR="68580" marT="0" marB="0"/>
                </a:tc>
              </a:tr>
              <a:tr h="324036">
                <a:tc>
                  <a:txBody>
                    <a:bodyPr/>
                    <a:lstStyle/>
                    <a:p>
                      <a:pPr>
                        <a:spcAft>
                          <a:spcPts val="0"/>
                        </a:spcAft>
                      </a:pPr>
                      <a:r>
                        <a:rPr lang="en-US" sz="1600" kern="100" dirty="0" smtClean="0">
                          <a:effectLst/>
                        </a:rPr>
                        <a:t>768(1/16)</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5760*3168</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50</a:t>
                      </a:r>
                      <a:r>
                        <a:rPr lang="zh-TW" sz="1600" kern="100" dirty="0">
                          <a:effectLst/>
                        </a:rPr>
                        <a:t>層</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0.056</a:t>
                      </a:r>
                      <a:r>
                        <a:rPr lang="zh-TW" sz="1600" kern="100" dirty="0">
                          <a:effectLst/>
                        </a:rPr>
                        <a:t>年</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1.67</a:t>
                      </a:r>
                      <a:r>
                        <a:rPr lang="zh-TW" sz="1600" kern="100" dirty="0">
                          <a:effectLst/>
                        </a:rPr>
                        <a:t>年</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5</a:t>
                      </a:r>
                      <a:r>
                        <a:rPr lang="zh-TW" sz="1600" kern="100" dirty="0">
                          <a:effectLst/>
                        </a:rPr>
                        <a:t>年</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altLang="zh-TW" sz="1600" kern="100" dirty="0" smtClean="0">
                          <a:effectLst/>
                          <a:latin typeface="Calibri"/>
                          <a:ea typeface="新細明體"/>
                          <a:cs typeface="Times New Roman"/>
                        </a:rPr>
                        <a:t>4.3T</a:t>
                      </a:r>
                      <a:endParaRPr lang="zh-TW" sz="1600" kern="100" dirty="0">
                        <a:effectLst/>
                        <a:latin typeface="Calibri"/>
                        <a:ea typeface="新細明體"/>
                        <a:cs typeface="Times New Roman"/>
                      </a:endParaRPr>
                    </a:p>
                  </a:txBody>
                  <a:tcPr marL="68580" marR="68580" marT="0" marB="0"/>
                </a:tc>
              </a:tr>
              <a:tr h="324036">
                <a:tc>
                  <a:txBody>
                    <a:bodyPr/>
                    <a:lstStyle/>
                    <a:p>
                      <a:pPr>
                        <a:spcAft>
                          <a:spcPts val="0"/>
                        </a:spcAft>
                      </a:pPr>
                      <a:r>
                        <a:rPr lang="en-US" sz="1600" kern="100" dirty="0" smtClean="0">
                          <a:effectLst/>
                        </a:rPr>
                        <a:t>192(1/4)</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1440*792</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50</a:t>
                      </a:r>
                      <a:r>
                        <a:rPr lang="zh-TW" sz="1600" kern="100" dirty="0">
                          <a:effectLst/>
                        </a:rPr>
                        <a:t>層</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1</a:t>
                      </a:r>
                      <a:r>
                        <a:rPr lang="zh-TW" sz="1600" kern="100" dirty="0">
                          <a:effectLst/>
                        </a:rPr>
                        <a:t>年</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sz="1600" kern="100">
                          <a:effectLst/>
                        </a:rPr>
                        <a:t>30</a:t>
                      </a:r>
                      <a:r>
                        <a:rPr lang="zh-TW" sz="1600" kern="100">
                          <a:effectLst/>
                        </a:rPr>
                        <a:t>年</a:t>
                      </a:r>
                      <a:endParaRPr lang="zh-TW" sz="1600" kern="100">
                        <a:effectLst/>
                        <a:latin typeface="Calibri"/>
                        <a:ea typeface="新細明體"/>
                        <a:cs typeface="Times New Roman"/>
                      </a:endParaRPr>
                    </a:p>
                  </a:txBody>
                  <a:tcPr marL="68580" marR="68580" marT="0" marB="0"/>
                </a:tc>
                <a:tc>
                  <a:txBody>
                    <a:bodyPr/>
                    <a:lstStyle/>
                    <a:p>
                      <a:pPr>
                        <a:spcAft>
                          <a:spcPts val="0"/>
                        </a:spcAft>
                      </a:pPr>
                      <a:r>
                        <a:rPr lang="en-US" sz="1600" kern="100" dirty="0">
                          <a:effectLst/>
                        </a:rPr>
                        <a:t>90</a:t>
                      </a:r>
                      <a:r>
                        <a:rPr lang="zh-TW" sz="1600" kern="100" dirty="0">
                          <a:effectLst/>
                        </a:rPr>
                        <a:t>年</a:t>
                      </a:r>
                      <a:endParaRPr lang="zh-TW" sz="1600" kern="100" dirty="0">
                        <a:effectLst/>
                        <a:latin typeface="Calibri"/>
                        <a:ea typeface="新細明體"/>
                        <a:cs typeface="Times New Roman"/>
                      </a:endParaRPr>
                    </a:p>
                  </a:txBody>
                  <a:tcPr marL="68580" marR="68580" marT="0" marB="0"/>
                </a:tc>
                <a:tc>
                  <a:txBody>
                    <a:bodyPr/>
                    <a:lstStyle/>
                    <a:p>
                      <a:pPr>
                        <a:spcAft>
                          <a:spcPts val="0"/>
                        </a:spcAft>
                      </a:pPr>
                      <a:r>
                        <a:rPr lang="en-US" altLang="zh-TW" sz="1600" kern="100" dirty="0" smtClean="0">
                          <a:effectLst/>
                          <a:latin typeface="Calibri"/>
                          <a:ea typeface="新細明體"/>
                          <a:cs typeface="Times New Roman"/>
                        </a:rPr>
                        <a:t>3.5T</a:t>
                      </a:r>
                      <a:endParaRPr lang="zh-TW" sz="1600" kern="100" dirty="0">
                        <a:effectLst/>
                        <a:latin typeface="Calibri"/>
                        <a:ea typeface="新細明體"/>
                        <a:cs typeface="Times New Roman"/>
                      </a:endParaRPr>
                    </a:p>
                  </a:txBody>
                  <a:tcPr marL="68580" marR="6858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eaLnBrk="1" fontAlgn="auto" hangingPunct="1">
              <a:spcAft>
                <a:spcPts val="0"/>
              </a:spcAft>
              <a:defRPr/>
            </a:pPr>
            <a:r>
              <a:rPr lang="zh-TW" altLang="en-US" dirty="0"/>
              <a:t>預期</a:t>
            </a:r>
            <a:r>
              <a:rPr lang="zh-TW" altLang="en-US" dirty="0" smtClean="0"/>
              <a:t>成果</a:t>
            </a:r>
            <a:endParaRPr lang="zh-TW" altLang="en-US" dirty="0"/>
          </a:p>
        </p:txBody>
      </p:sp>
      <p:sp>
        <p:nvSpPr>
          <p:cNvPr id="7" name="文字版面配置區 6"/>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zh-TW" altLang="en-US"/>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1D73EDD3-77F3-4988-9B3E-D04FD1ED2222}" type="slidenum">
              <a:rPr lang="zh-TW" altLang="en-US"/>
              <a:pPr>
                <a:defRPr/>
              </a:pPr>
              <a:t>15</a:t>
            </a:fld>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eaLnBrk="1" fontAlgn="auto" hangingPunct="1">
              <a:spcAft>
                <a:spcPts val="0"/>
              </a:spcAft>
              <a:defRPr/>
            </a:pPr>
            <a:r>
              <a:rPr lang="zh-TW" altLang="en-US" dirty="0" smtClean="0"/>
              <a:t>預期成果說明</a:t>
            </a:r>
            <a:endParaRPr lang="zh-TW" altLang="en-US" dirty="0"/>
          </a:p>
        </p:txBody>
      </p:sp>
      <p:pic>
        <p:nvPicPr>
          <p:cNvPr id="30722" name="內容版面配置區 1"/>
          <p:cNvPicPr>
            <a:picLocks noGrp="1" noChangeAspect="1"/>
          </p:cNvPicPr>
          <p:nvPr>
            <p:ph idx="1"/>
          </p:nvPr>
        </p:nvPicPr>
        <p:blipFill>
          <a:blip r:embed="rId2" cstate="print"/>
          <a:srcRect l="8321" t="4301" r="13084" b="6013"/>
          <a:stretch>
            <a:fillRect/>
          </a:stretch>
        </p:blipFill>
        <p:spPr>
          <a:xfrm>
            <a:off x="4211638" y="2349500"/>
            <a:ext cx="4392612" cy="3760788"/>
          </a:xfrm>
        </p:spPr>
      </p:pic>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7DED6722-2783-42A2-A709-B8C6A2492649}" type="slidenum">
              <a:rPr lang="zh-TW" altLang="en-US"/>
              <a:pPr>
                <a:defRPr/>
              </a:pPr>
              <a:t>16</a:t>
            </a:fld>
            <a:endParaRPr lang="zh-TW" altLang="en-US" dirty="0"/>
          </a:p>
        </p:txBody>
      </p:sp>
      <p:sp>
        <p:nvSpPr>
          <p:cNvPr id="30726" name="Text Box 6"/>
          <p:cNvSpPr txBox="1">
            <a:spLocks noChangeArrowheads="1"/>
          </p:cNvSpPr>
          <p:nvPr/>
        </p:nvSpPr>
        <p:spPr bwMode="auto">
          <a:xfrm>
            <a:off x="735013" y="1651000"/>
            <a:ext cx="1555750" cy="366713"/>
          </a:xfrm>
          <a:prstGeom prst="rect">
            <a:avLst/>
          </a:prstGeom>
          <a:noFill/>
          <a:ln w="9525">
            <a:noFill/>
            <a:miter lim="800000"/>
            <a:headEnd/>
            <a:tailEnd/>
          </a:ln>
          <a:effectLst/>
        </p:spPr>
        <p:txBody>
          <a:bodyPr wrap="none">
            <a:spAutoFit/>
          </a:bodyPr>
          <a:lstStyle/>
          <a:p>
            <a:r>
              <a:rPr lang="zh-TW" altLang="en-US"/>
              <a:t>全球海洋氣候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內容版面配置區 5"/>
          <p:cNvPicPr>
            <a:picLocks noGrp="1" noChangeAspect="1"/>
          </p:cNvPicPr>
          <p:nvPr>
            <p:ph idx="1"/>
          </p:nvPr>
        </p:nvPicPr>
        <p:blipFill>
          <a:blip r:embed="rId2" cstate="print"/>
          <a:srcRect l="8543" r="6230"/>
          <a:stretch>
            <a:fillRect/>
          </a:stretch>
        </p:blipFill>
        <p:spPr>
          <a:xfrm>
            <a:off x="4211638" y="2705100"/>
            <a:ext cx="4906962" cy="3532188"/>
          </a:xfrm>
        </p:spPr>
      </p:pic>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7D1488BE-4377-4863-B84B-71014264DA65}" type="slidenum">
              <a:rPr lang="zh-TW" altLang="en-US"/>
              <a:pPr>
                <a:defRPr/>
              </a:pPr>
              <a:t>17</a:t>
            </a:fld>
            <a:endParaRPr lang="zh-TW" altLang="en-US" dirty="0"/>
          </a:p>
        </p:txBody>
      </p:sp>
      <p:pic>
        <p:nvPicPr>
          <p:cNvPr id="31749" name="圖片 6"/>
          <p:cNvPicPr>
            <a:picLocks noChangeAspect="1"/>
          </p:cNvPicPr>
          <p:nvPr/>
        </p:nvPicPr>
        <p:blipFill>
          <a:blip r:embed="rId3" cstate="print"/>
          <a:srcRect l="6468" r="7372"/>
          <a:stretch>
            <a:fillRect/>
          </a:stretch>
        </p:blipFill>
        <p:spPr bwMode="auto">
          <a:xfrm>
            <a:off x="215900" y="-26988"/>
            <a:ext cx="4932363" cy="3348038"/>
          </a:xfrm>
          <a:prstGeom prst="rect">
            <a:avLst/>
          </a:prstGeom>
          <a:noFill/>
          <a:ln w="9525">
            <a:noFill/>
            <a:miter lim="800000"/>
            <a:headEnd/>
            <a:tailEnd/>
          </a:ln>
        </p:spPr>
      </p:pic>
      <p:pic>
        <p:nvPicPr>
          <p:cNvPr id="31751" name="Picture 7" descr="TW_4MIN"/>
          <p:cNvPicPr>
            <a:picLocks noChangeAspect="1" noChangeArrowheads="1"/>
          </p:cNvPicPr>
          <p:nvPr/>
        </p:nvPicPr>
        <p:blipFill>
          <a:blip r:embed="rId4" cstate="print"/>
          <a:srcRect l="13498" r="13498"/>
          <a:stretch>
            <a:fillRect/>
          </a:stretch>
        </p:blipFill>
        <p:spPr bwMode="auto">
          <a:xfrm>
            <a:off x="204788" y="3141663"/>
            <a:ext cx="3575050" cy="3671887"/>
          </a:xfrm>
          <a:prstGeom prst="rect">
            <a:avLst/>
          </a:prstGeom>
          <a:noFill/>
          <a:ln w="9525">
            <a:noFill/>
            <a:miter lim="800000"/>
            <a:headEnd/>
            <a:tailEnd/>
          </a:ln>
        </p:spPr>
      </p:pic>
      <p:sp>
        <p:nvSpPr>
          <p:cNvPr id="31752" name="Text Box 8"/>
          <p:cNvSpPr txBox="1">
            <a:spLocks noChangeArrowheads="1"/>
          </p:cNvSpPr>
          <p:nvPr/>
        </p:nvSpPr>
        <p:spPr bwMode="auto">
          <a:xfrm>
            <a:off x="5724525" y="712788"/>
            <a:ext cx="2508250" cy="366712"/>
          </a:xfrm>
          <a:prstGeom prst="rect">
            <a:avLst/>
          </a:prstGeom>
          <a:noFill/>
          <a:ln w="9525">
            <a:noFill/>
            <a:miter lim="800000"/>
            <a:headEnd/>
            <a:tailEnd/>
          </a:ln>
          <a:effectLst/>
        </p:spPr>
        <p:txBody>
          <a:bodyPr wrap="none">
            <a:spAutoFit/>
          </a:bodyPr>
          <a:lstStyle/>
          <a:p>
            <a:r>
              <a:rPr lang="en-US" altLang="zh-TW"/>
              <a:t>Western Pacific Ocean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eaLnBrk="1" fontAlgn="auto" hangingPunct="1">
              <a:spcAft>
                <a:spcPts val="0"/>
              </a:spcAft>
              <a:defRPr/>
            </a:pPr>
            <a:r>
              <a:rPr lang="zh-TW" altLang="en-US" dirty="0" smtClean="0"/>
              <a:t>預期成果說明</a:t>
            </a:r>
            <a:endParaRPr lang="zh-TW" altLang="en-US" dirty="0"/>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7D11B916-67DA-496B-86A7-8A0161C238FC}" type="slidenum">
              <a:rPr lang="zh-TW" altLang="en-US"/>
              <a:pPr>
                <a:defRPr/>
              </a:pPr>
              <a:t>18</a:t>
            </a:fld>
            <a:endParaRPr lang="zh-TW" altLang="en-US" dirty="0"/>
          </a:p>
        </p:txBody>
      </p:sp>
      <p:pic>
        <p:nvPicPr>
          <p:cNvPr id="32772" name="圖片 1"/>
          <p:cNvPicPr>
            <a:picLocks noChangeAspect="1"/>
          </p:cNvPicPr>
          <p:nvPr/>
        </p:nvPicPr>
        <p:blipFill>
          <a:blip r:embed="rId2" cstate="print"/>
          <a:srcRect r="5193"/>
          <a:stretch>
            <a:fillRect/>
          </a:stretch>
        </p:blipFill>
        <p:spPr bwMode="auto">
          <a:xfrm>
            <a:off x="5040313" y="2889250"/>
            <a:ext cx="3924300" cy="3105150"/>
          </a:xfrm>
          <a:prstGeom prst="rect">
            <a:avLst/>
          </a:prstGeom>
          <a:noFill/>
          <a:ln w="9525">
            <a:noFill/>
            <a:miter lim="800000"/>
            <a:headEnd/>
            <a:tailEnd/>
          </a:ln>
        </p:spPr>
      </p:pic>
      <p:pic>
        <p:nvPicPr>
          <p:cNvPr id="32773" name="圖片 6"/>
          <p:cNvPicPr>
            <a:picLocks noChangeAspect="1"/>
          </p:cNvPicPr>
          <p:nvPr/>
        </p:nvPicPr>
        <p:blipFill>
          <a:blip r:embed="rId3" cstate="print"/>
          <a:srcRect l="4086" r="7018"/>
          <a:stretch>
            <a:fillRect/>
          </a:stretch>
        </p:blipFill>
        <p:spPr bwMode="auto">
          <a:xfrm>
            <a:off x="34925" y="1282700"/>
            <a:ext cx="5011738" cy="4233863"/>
          </a:xfrm>
          <a:prstGeom prst="rect">
            <a:avLst/>
          </a:prstGeom>
          <a:noFill/>
          <a:ln w="9525">
            <a:noFill/>
            <a:miter lim="800000"/>
            <a:headEnd/>
            <a:tailEnd/>
          </a:ln>
        </p:spPr>
      </p:pic>
      <p:sp>
        <p:nvSpPr>
          <p:cNvPr id="32775" name="Text Box 7"/>
          <p:cNvSpPr txBox="1">
            <a:spLocks noChangeArrowheads="1"/>
          </p:cNvSpPr>
          <p:nvPr/>
        </p:nvSpPr>
        <p:spPr bwMode="auto">
          <a:xfrm>
            <a:off x="4859338" y="1766888"/>
            <a:ext cx="4171950" cy="366712"/>
          </a:xfrm>
          <a:prstGeom prst="rect">
            <a:avLst/>
          </a:prstGeom>
          <a:noFill/>
          <a:ln w="9525">
            <a:noFill/>
            <a:miter lim="800000"/>
            <a:headEnd/>
            <a:tailEnd/>
          </a:ln>
          <a:effectLst/>
        </p:spPr>
        <p:txBody>
          <a:bodyPr wrap="none">
            <a:spAutoFit/>
          </a:bodyPr>
          <a:lstStyle/>
          <a:p>
            <a:r>
              <a:rPr lang="en-US" altLang="zh-TW"/>
              <a:t>AMOC (key of thermohaline circulation)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ctr" eaLnBrk="1" fontAlgn="auto" hangingPunct="1">
              <a:spcAft>
                <a:spcPts val="0"/>
              </a:spcAft>
              <a:defRPr/>
            </a:pPr>
            <a:r>
              <a:rPr lang="zh-TW" altLang="en-US" dirty="0" smtClean="0"/>
              <a:t>敬請指教</a:t>
            </a:r>
            <a:endParaRPr lang="zh-TW" altLang="en-US" dirty="0"/>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ACEC70BF-68C4-4B70-9766-53B2E0C8119F}" type="slidenum">
              <a:rPr lang="zh-TW" altLang="en-US"/>
              <a:pPr>
                <a:defRPr/>
              </a:pPr>
              <a:t>19</a:t>
            </a:fld>
            <a:endParaRPr lang="zh-TW" altLang="en-US" dirty="0"/>
          </a:p>
        </p:txBody>
      </p:sp>
      <p:pic>
        <p:nvPicPr>
          <p:cNvPr id="33796"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313" y="476250"/>
            <a:ext cx="2624137" cy="350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eaLnBrk="1" fontAlgn="auto" hangingPunct="1">
              <a:spcAft>
                <a:spcPts val="0"/>
              </a:spcAft>
              <a:defRPr/>
            </a:pPr>
            <a:r>
              <a:rPr lang="zh-TW" altLang="en-US" dirty="0" smtClean="0"/>
              <a:t>大綱</a:t>
            </a:r>
            <a:endParaRPr lang="zh-TW" altLang="en-US" dirty="0"/>
          </a:p>
        </p:txBody>
      </p:sp>
      <p:sp>
        <p:nvSpPr>
          <p:cNvPr id="16386" name="內容版面配置區 6"/>
          <p:cNvSpPr>
            <a:spLocks noGrp="1"/>
          </p:cNvSpPr>
          <p:nvPr>
            <p:ph idx="1"/>
          </p:nvPr>
        </p:nvSpPr>
        <p:spPr>
          <a:xfrm>
            <a:off x="457200" y="1557338"/>
            <a:ext cx="8229600" cy="4608512"/>
          </a:xfrm>
        </p:spPr>
        <p:txBody>
          <a:bodyPr/>
          <a:lstStyle/>
          <a:p>
            <a:pPr marL="341313" eaLnBrk="1" hangingPunct="1"/>
            <a:r>
              <a:rPr lang="zh-TW" altLang="en-US" smtClean="0">
                <a:ea typeface="微軟正黑體"/>
                <a:cs typeface="Arial" charset="0"/>
              </a:rPr>
              <a:t>計畫簡介</a:t>
            </a:r>
            <a:endParaRPr lang="en-US" altLang="zh-TW" smtClean="0">
              <a:ea typeface="微軟正黑體"/>
              <a:cs typeface="Arial" charset="0"/>
            </a:endParaRPr>
          </a:p>
          <a:p>
            <a:pPr marL="341313" eaLnBrk="1" hangingPunct="1"/>
            <a:r>
              <a:rPr lang="zh-TW" altLang="en-US" smtClean="0">
                <a:ea typeface="微軟正黑體"/>
                <a:cs typeface="Arial" charset="0"/>
              </a:rPr>
              <a:t>平行效率</a:t>
            </a:r>
            <a:endParaRPr lang="en-US" altLang="zh-TW" smtClean="0">
              <a:ea typeface="微軟正黑體"/>
              <a:cs typeface="Arial" charset="0"/>
            </a:endParaRPr>
          </a:p>
          <a:p>
            <a:pPr marL="341313" eaLnBrk="1" hangingPunct="1"/>
            <a:r>
              <a:rPr lang="zh-TW" altLang="en-US" smtClean="0">
                <a:ea typeface="微軟正黑體"/>
                <a:cs typeface="Arial" charset="0"/>
              </a:rPr>
              <a:t>需求</a:t>
            </a:r>
            <a:r>
              <a:rPr lang="zh-TW" altLang="zh-TW" smtClean="0">
                <a:ea typeface="微軟正黑體"/>
                <a:cs typeface="Arial" charset="0"/>
              </a:rPr>
              <a:t>估算</a:t>
            </a:r>
            <a:endParaRPr lang="en-US" altLang="zh-TW" smtClean="0">
              <a:ea typeface="微軟正黑體"/>
              <a:cs typeface="Arial" charset="0"/>
            </a:endParaRPr>
          </a:p>
          <a:p>
            <a:pPr marL="341313" eaLnBrk="1" hangingPunct="1"/>
            <a:r>
              <a:rPr lang="zh-TW" altLang="en-US" smtClean="0">
                <a:ea typeface="微軟正黑體"/>
                <a:cs typeface="Arial" charset="0"/>
              </a:rPr>
              <a:t>預期成果</a:t>
            </a:r>
            <a:endParaRPr lang="en-US" altLang="zh-TW" smtClean="0">
              <a:ea typeface="微軟正黑體"/>
              <a:cs typeface="Arial" charset="0"/>
            </a:endParaRPr>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dirty="0"/>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5882624D-8E1C-4595-99A1-96D1C51E08D8}" type="slidenum">
              <a:rPr lang="zh-TW" altLang="en-US"/>
              <a:pPr>
                <a:defRPr/>
              </a:pPr>
              <a:t>2</a:t>
            </a:fld>
            <a:endParaRPr lang="zh-TW" altLang="en-US" dirty="0"/>
          </a:p>
        </p:txBody>
      </p:sp>
      <p:pic>
        <p:nvPicPr>
          <p:cNvPr id="16390" name="Picture 6" descr="bifurcation_small"/>
          <p:cNvPicPr>
            <a:picLocks noChangeAspect="1" noChangeArrowheads="1" noCrop="1"/>
          </p:cNvPicPr>
          <p:nvPr/>
        </p:nvPicPr>
        <p:blipFill>
          <a:blip r:embed="rId2" cstate="print"/>
          <a:srcRect/>
          <a:stretch>
            <a:fillRect/>
          </a:stretch>
        </p:blipFill>
        <p:spPr bwMode="auto">
          <a:xfrm>
            <a:off x="3708400" y="1484313"/>
            <a:ext cx="4103688" cy="26812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a:xfrm>
            <a:off x="722313" y="260350"/>
            <a:ext cx="7772400" cy="5905500"/>
          </a:xfrm>
        </p:spPr>
        <p:txBody>
          <a:bodyPr rtlCol="0">
            <a:normAutofit fontScale="92500" lnSpcReduction="20000"/>
          </a:bodyPr>
          <a:lstStyle/>
          <a:p>
            <a:pPr eaLnBrk="1" fontAlgn="auto" hangingPunct="1">
              <a:spcAft>
                <a:spcPts val="0"/>
              </a:spcAft>
              <a:buFont typeface="Arial" pitchFamily="34" charset="0"/>
              <a:buNone/>
              <a:defRPr/>
            </a:pPr>
            <a:r>
              <a:rPr lang="zh-TW" altLang="en-US" sz="3000" b="1" dirty="0" smtClean="0">
                <a:solidFill>
                  <a:schemeClr val="tx1"/>
                </a:solidFill>
              </a:rPr>
              <a:t>計畫簡介</a:t>
            </a:r>
            <a:endParaRPr lang="en-US" altLang="zh-TW" sz="3000" b="1" dirty="0" smtClean="0">
              <a:solidFill>
                <a:schemeClr val="tx1"/>
              </a:solidFill>
            </a:endParaRPr>
          </a:p>
          <a:p>
            <a:pPr eaLnBrk="1" fontAlgn="auto" hangingPunct="1">
              <a:spcAft>
                <a:spcPts val="0"/>
              </a:spcAft>
              <a:buFont typeface="Arial" pitchFamily="34" charset="0"/>
              <a:buNone/>
              <a:defRPr/>
            </a:pPr>
            <a:endParaRPr lang="en-US" altLang="zh-TW" dirty="0" smtClean="0">
              <a:solidFill>
                <a:schemeClr val="tx1"/>
              </a:solidFill>
            </a:endParaRPr>
          </a:p>
          <a:p>
            <a:pPr eaLnBrk="1" fontAlgn="auto" hangingPunct="1">
              <a:spcAft>
                <a:spcPts val="0"/>
              </a:spcAft>
              <a:buFont typeface="Arial" pitchFamily="34" charset="0"/>
              <a:buNone/>
              <a:defRPr/>
            </a:pPr>
            <a:r>
              <a:rPr lang="zh-TW" altLang="zh-TW" sz="2200" dirty="0" smtClean="0">
                <a:solidFill>
                  <a:schemeClr val="tx1"/>
                </a:solidFill>
              </a:rPr>
              <a:t>全球溫鹽環流為全球海洋氣候極為重要的一環，過去海洋氣候學家普遍認為</a:t>
            </a:r>
            <a:r>
              <a:rPr lang="en-US" altLang="zh-TW" sz="2200" dirty="0" smtClean="0">
                <a:solidFill>
                  <a:schemeClr val="tx1"/>
                </a:solidFill>
              </a:rPr>
              <a:t>Labrador</a:t>
            </a:r>
            <a:r>
              <a:rPr lang="zh-TW" altLang="zh-TW" sz="2200" dirty="0" smtClean="0">
                <a:solidFill>
                  <a:schemeClr val="tx1"/>
                </a:solidFill>
              </a:rPr>
              <a:t>海為溫鹽環流深層水團主要來源，然而最近</a:t>
            </a:r>
            <a:r>
              <a:rPr lang="en-US" altLang="zh-TW" sz="2200" dirty="0" smtClean="0">
                <a:solidFill>
                  <a:schemeClr val="tx1"/>
                </a:solidFill>
              </a:rPr>
              <a:t>Bower et al. (2009,</a:t>
            </a:r>
            <a:r>
              <a:rPr lang="en-US" altLang="zh-TW" sz="2200" i="1" dirty="0" smtClean="0">
                <a:solidFill>
                  <a:schemeClr val="tx1"/>
                </a:solidFill>
              </a:rPr>
              <a:t> Nature</a:t>
            </a:r>
            <a:r>
              <a:rPr lang="en-US" altLang="zh-TW" sz="2200" dirty="0" smtClean="0">
                <a:solidFill>
                  <a:schemeClr val="tx1"/>
                </a:solidFill>
              </a:rPr>
              <a:t>) </a:t>
            </a:r>
            <a:r>
              <a:rPr lang="zh-TW" altLang="zh-TW" sz="2200" dirty="0" smtClean="0">
                <a:solidFill>
                  <a:schemeClr val="tx1"/>
                </a:solidFill>
              </a:rPr>
              <a:t>以及相關觀測研究發現大部份</a:t>
            </a:r>
            <a:r>
              <a:rPr lang="en-US" altLang="zh-TW" sz="2200" dirty="0" smtClean="0">
                <a:solidFill>
                  <a:schemeClr val="tx1"/>
                </a:solidFill>
              </a:rPr>
              <a:t>Labrador</a:t>
            </a:r>
            <a:r>
              <a:rPr lang="zh-TW" altLang="zh-TW" sz="2200" dirty="0" smtClean="0">
                <a:solidFill>
                  <a:schemeClr val="tx1"/>
                </a:solidFill>
              </a:rPr>
              <a:t>海水並非沿著過去認知的全球溫鹽環流路徑流動，這馬上衝擊到全球溫鹽環流之來源、路徑與氣候之影響。本計劃將以</a:t>
            </a:r>
            <a:r>
              <a:rPr lang="zh-TW" altLang="zh-TW" sz="2200" b="1" dirty="0" smtClean="0">
                <a:solidFill>
                  <a:srgbClr val="FF0000"/>
                </a:solidFill>
              </a:rPr>
              <a:t>台灣自行研發之平行</a:t>
            </a:r>
            <a:r>
              <a:rPr lang="en-US" altLang="zh-TW" sz="2200" b="1" dirty="0" smtClean="0">
                <a:solidFill>
                  <a:srgbClr val="FF0000"/>
                </a:solidFill>
              </a:rPr>
              <a:t>TIMCOM</a:t>
            </a:r>
            <a:r>
              <a:rPr lang="zh-TW" altLang="zh-TW" sz="2200" b="1" dirty="0" smtClean="0">
                <a:solidFill>
                  <a:srgbClr val="FF0000"/>
                </a:solidFill>
              </a:rPr>
              <a:t>海洋模式為基礎建立高解析度全球海洋模式</a:t>
            </a:r>
            <a:r>
              <a:rPr lang="en-US" altLang="zh-TW" sz="2200" b="1" dirty="0" smtClean="0">
                <a:solidFill>
                  <a:srgbClr val="FF0000"/>
                </a:solidFill>
              </a:rPr>
              <a:t>(</a:t>
            </a:r>
            <a:r>
              <a:rPr lang="zh-TW" altLang="zh-TW" sz="2200" b="1" dirty="0" smtClean="0">
                <a:solidFill>
                  <a:srgbClr val="FF0000"/>
                </a:solidFill>
              </a:rPr>
              <a:t>希冀全球解析度能提高到</a:t>
            </a:r>
            <a:r>
              <a:rPr lang="en-US" altLang="zh-TW" sz="2200" b="1" dirty="0" smtClean="0">
                <a:solidFill>
                  <a:srgbClr val="FF0000"/>
                </a:solidFill>
              </a:rPr>
              <a:t>1/16</a:t>
            </a:r>
            <a:r>
              <a:rPr lang="zh-TW" altLang="zh-TW" sz="2200" b="1" dirty="0" smtClean="0">
                <a:solidFill>
                  <a:srgbClr val="FF0000"/>
                </a:solidFill>
              </a:rPr>
              <a:t>°或</a:t>
            </a:r>
            <a:r>
              <a:rPr lang="en-US" altLang="zh-TW" sz="2200" b="1" dirty="0" smtClean="0">
                <a:solidFill>
                  <a:srgbClr val="FF0000"/>
                </a:solidFill>
              </a:rPr>
              <a:t>1/24</a:t>
            </a:r>
            <a:r>
              <a:rPr lang="zh-TW" altLang="zh-TW" sz="2200" b="1" dirty="0" smtClean="0">
                <a:solidFill>
                  <a:srgbClr val="FF0000"/>
                </a:solidFill>
              </a:rPr>
              <a:t>°</a:t>
            </a:r>
            <a:r>
              <a:rPr lang="en-US" altLang="zh-TW" sz="2200" b="1" dirty="0" smtClean="0">
                <a:solidFill>
                  <a:srgbClr val="FF0000"/>
                </a:solidFill>
              </a:rPr>
              <a:t>)</a:t>
            </a:r>
            <a:r>
              <a:rPr lang="zh-TW" altLang="zh-TW" sz="2200" dirty="0" smtClean="0">
                <a:solidFill>
                  <a:schemeClr val="tx1"/>
                </a:solidFill>
              </a:rPr>
              <a:t>深入瞭解全球溫鹽環流、西方邊界流之變化以及對太平洋、大西洋氣候之影響，主要將著重在全球深層海洋環流系統、地中海高鹽度水團對全球溫鹽環流之影響以及黑潮蜿蜒路徑和墨西哥灣流的分離效應</a:t>
            </a:r>
            <a:r>
              <a:rPr lang="zh-TW" altLang="zh-TW" sz="2200" dirty="0" smtClean="0">
                <a:solidFill>
                  <a:schemeClr val="tx1"/>
                </a:solidFill>
              </a:rPr>
              <a:t>。另外</a:t>
            </a:r>
            <a:r>
              <a:rPr lang="zh-TW" altLang="zh-TW" sz="2200" dirty="0" smtClean="0">
                <a:solidFill>
                  <a:schemeClr val="tx1"/>
                </a:solidFill>
              </a:rPr>
              <a:t>，藉由高解析度模式</a:t>
            </a:r>
            <a:r>
              <a:rPr lang="zh-TW" altLang="zh-TW" sz="2200" b="1" dirty="0" smtClean="0">
                <a:solidFill>
                  <a:srgbClr val="FF0000"/>
                </a:solidFill>
              </a:rPr>
              <a:t>改進已初步建立完成之平行</a:t>
            </a:r>
            <a:r>
              <a:rPr lang="en-US" altLang="zh-TW" sz="2200" b="1" dirty="0" smtClean="0">
                <a:solidFill>
                  <a:srgbClr val="FF0000"/>
                </a:solidFill>
              </a:rPr>
              <a:t>TIMCOM</a:t>
            </a:r>
            <a:r>
              <a:rPr lang="zh-TW" altLang="zh-TW" sz="2200" b="1" dirty="0" smtClean="0">
                <a:solidFill>
                  <a:srgbClr val="FF0000"/>
                </a:solidFill>
              </a:rPr>
              <a:t>模式效能並與相關觀測進行詳細校驗以探討平行化</a:t>
            </a:r>
            <a:r>
              <a:rPr lang="en-US" altLang="zh-TW" sz="2200" b="1" dirty="0" smtClean="0">
                <a:solidFill>
                  <a:srgbClr val="FF0000"/>
                </a:solidFill>
              </a:rPr>
              <a:t>TIMCOM</a:t>
            </a:r>
            <a:r>
              <a:rPr lang="zh-TW" altLang="zh-TW" sz="2200" b="1" dirty="0" smtClean="0">
                <a:solidFill>
                  <a:srgbClr val="FF0000"/>
                </a:solidFill>
              </a:rPr>
              <a:t>模式描述全球海流系統的能力</a:t>
            </a:r>
            <a:r>
              <a:rPr lang="zh-TW" altLang="zh-TW" sz="2200" dirty="0" smtClean="0">
                <a:solidFill>
                  <a:schemeClr val="tx1"/>
                </a:solidFill>
              </a:rPr>
              <a:t>分析渦流的年平均變化和年際變動可描繪渦流的區域性特徵；最後也藉由模式不同的敏感度測試探討海底地形與地中海高鹽度水團對溫鹽環流、西方邊界流及其相應變動的關鍵成因。我們希望藉由本計劃</a:t>
            </a:r>
            <a:r>
              <a:rPr lang="zh-TW" altLang="zh-TW" sz="2200" b="1" u="sng" dirty="0" smtClean="0">
                <a:solidFill>
                  <a:srgbClr val="FF0000"/>
                </a:solidFill>
              </a:rPr>
              <a:t>發展高解析度的平行版</a:t>
            </a:r>
            <a:r>
              <a:rPr lang="en-US" altLang="zh-TW" sz="2200" b="1" u="sng" dirty="0" smtClean="0">
                <a:solidFill>
                  <a:srgbClr val="FF0000"/>
                </a:solidFill>
              </a:rPr>
              <a:t>TIMCOM</a:t>
            </a:r>
            <a:r>
              <a:rPr lang="zh-TW" altLang="zh-TW" sz="2200" dirty="0" smtClean="0">
                <a:solidFill>
                  <a:schemeClr val="tx1"/>
                </a:solidFill>
              </a:rPr>
              <a:t>，並</a:t>
            </a:r>
            <a:r>
              <a:rPr lang="zh-TW" altLang="zh-TW" sz="2200" b="1" dirty="0" smtClean="0">
                <a:solidFill>
                  <a:srgbClr val="FF0000"/>
                </a:solidFill>
              </a:rPr>
              <a:t>促進台灣海洋學界對全球溫鹽環流及西方邊界流延伸區變動的認知</a:t>
            </a:r>
            <a:r>
              <a:rPr lang="zh-TW" altLang="zh-TW" sz="2200" dirty="0" smtClean="0">
                <a:solidFill>
                  <a:schemeClr val="tx1"/>
                </a:solidFill>
              </a:rPr>
              <a:t>，以及推估其對整體氣候變遷所可能造成的影響，最後希望藉由此模式之發展與溫鹽環流研究以增進我們對全球海洋氣候變遷之了解，期待在計畫期限內能夠追上歐美日各國在海洋溫鹽環流以及全球氣候影響之研究方向。</a:t>
            </a:r>
            <a:endParaRPr lang="zh-TW" altLang="zh-TW" sz="2200" dirty="0">
              <a:solidFill>
                <a:schemeClr val="tx1"/>
              </a:solidFill>
            </a:endParaRPr>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dirty="0"/>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24E37663-5331-49E8-8555-7A0A494CA6F4}" type="slidenum">
              <a:rPr lang="zh-TW" altLang="en-US"/>
              <a:pPr>
                <a:defRPr/>
              </a:pPr>
              <a:t>3</a:t>
            </a:fld>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l="1076"/>
          <a:stretch>
            <a:fillRect/>
          </a:stretch>
        </p:blipFill>
        <p:spPr bwMode="auto">
          <a:xfrm>
            <a:off x="34925" y="681038"/>
            <a:ext cx="5400675" cy="5667375"/>
          </a:xfrm>
          <a:prstGeom prst="rect">
            <a:avLst/>
          </a:prstGeom>
          <a:noFill/>
          <a:ln w="9525" algn="ctr">
            <a:noFill/>
            <a:miter lim="800000"/>
            <a:headEnd/>
            <a:tailEnd/>
          </a:ln>
        </p:spPr>
      </p:pic>
      <p:sp>
        <p:nvSpPr>
          <p:cNvPr id="35843" name="Rectangle 3"/>
          <p:cNvSpPr>
            <a:spLocks noGrp="1" noChangeArrowheads="1"/>
          </p:cNvSpPr>
          <p:nvPr>
            <p:ph type="title" idx="4294967295"/>
          </p:nvPr>
        </p:nvSpPr>
        <p:spPr bwMode="auto">
          <a:xfrm>
            <a:off x="457200" y="125413"/>
            <a:ext cx="8229600" cy="566737"/>
          </a:xfrm>
          <a:noFill/>
        </p:spPr>
        <p:txBody>
          <a:bodyPr wrap="square" numCol="1" anchorCtr="0" compatLnSpc="1">
            <a:prstTxWarp prst="textNoShape">
              <a:avLst/>
            </a:prstTxWarp>
            <a:normAutofit fontScale="90000"/>
          </a:bodyPr>
          <a:lstStyle/>
          <a:p>
            <a:r>
              <a:rPr lang="en-GB" altLang="zh-TW" sz="3600" smtClean="0">
                <a:solidFill>
                  <a:srgbClr val="008080"/>
                </a:solidFill>
                <a:effectLst/>
                <a:latin typeface="Comic Sans MS" pitchFamily="66" charset="0"/>
                <a:ea typeface="微軟正黑體"/>
                <a:cs typeface="Arial" charset="0"/>
              </a:rPr>
              <a:t>Climate change and ocean</a:t>
            </a:r>
            <a:endParaRPr lang="en-US" altLang="zh-TW" sz="3600" smtClean="0">
              <a:solidFill>
                <a:srgbClr val="008080"/>
              </a:solidFill>
              <a:effectLst/>
              <a:latin typeface="Comic Sans MS" pitchFamily="66" charset="0"/>
              <a:ea typeface="微軟正黑體"/>
              <a:cs typeface="Arial" charset="0"/>
            </a:endParaRPr>
          </a:p>
        </p:txBody>
      </p:sp>
      <p:pic>
        <p:nvPicPr>
          <p:cNvPr id="35844" name="Picture 4"/>
          <p:cNvPicPr>
            <a:picLocks noChangeAspect="1" noChangeArrowheads="1"/>
          </p:cNvPicPr>
          <p:nvPr/>
        </p:nvPicPr>
        <p:blipFill>
          <a:blip r:embed="rId4" cstate="print"/>
          <a:srcRect l="4945" r="5936"/>
          <a:stretch>
            <a:fillRect/>
          </a:stretch>
        </p:blipFill>
        <p:spPr bwMode="auto">
          <a:xfrm>
            <a:off x="5003800" y="1673225"/>
            <a:ext cx="4075113" cy="3124200"/>
          </a:xfrm>
          <a:prstGeom prst="rect">
            <a:avLst/>
          </a:prstGeom>
          <a:noFill/>
          <a:ln w="9525" algn="ctr">
            <a:noFill/>
            <a:miter lim="800000"/>
            <a:headEnd/>
            <a:tailEnd/>
          </a:ln>
        </p:spPr>
      </p:pic>
      <p:sp>
        <p:nvSpPr>
          <p:cNvPr id="35845" name="Text Box 5"/>
          <p:cNvSpPr txBox="1">
            <a:spLocks noChangeArrowheads="1"/>
          </p:cNvSpPr>
          <p:nvPr/>
        </p:nvSpPr>
        <p:spPr bwMode="auto">
          <a:xfrm>
            <a:off x="4859338" y="5564188"/>
            <a:ext cx="4057650" cy="457200"/>
          </a:xfrm>
          <a:prstGeom prst="rect">
            <a:avLst/>
          </a:prstGeom>
          <a:noFill/>
          <a:ln w="9525" algn="ctr">
            <a:noFill/>
            <a:miter lim="800000"/>
            <a:headEnd/>
            <a:tailEnd/>
          </a:ln>
        </p:spPr>
        <p:txBody>
          <a:bodyPr wrap="none">
            <a:spAutoFit/>
          </a:bodyPr>
          <a:lstStyle/>
          <a:p>
            <a:pPr algn="ctr" eaLnBrk="0" hangingPunct="0"/>
            <a:r>
              <a:rPr kumimoji="0" lang="en-GB" altLang="zh-TW">
                <a:latin typeface="Comic Sans MS" pitchFamily="66" charset="0"/>
              </a:rPr>
              <a:t>IPCC AR4 WG1  Technical Summary</a:t>
            </a:r>
            <a:r>
              <a:rPr kumimoji="0" lang="en-GB" altLang="zh-TW" sz="2400">
                <a:latin typeface="Times New Roman" pitchFamily="18" charset="0"/>
              </a:rPr>
              <a:t> </a:t>
            </a:r>
            <a:endParaRPr kumimoji="0" lang="en-US" altLang="zh-TW" sz="2400">
              <a:latin typeface="Times New Roman" pitchFamily="18" charset="0"/>
            </a:endParaRPr>
          </a:p>
        </p:txBody>
      </p:sp>
      <p:sp>
        <p:nvSpPr>
          <p:cNvPr id="6" name="文字方塊 5"/>
          <p:cNvSpPr txBox="1"/>
          <p:nvPr/>
        </p:nvSpPr>
        <p:spPr>
          <a:xfrm>
            <a:off x="467544" y="6309320"/>
            <a:ext cx="7592848" cy="369332"/>
          </a:xfrm>
          <a:prstGeom prst="rect">
            <a:avLst/>
          </a:prstGeom>
          <a:noFill/>
        </p:spPr>
        <p:txBody>
          <a:bodyPr wrap="none" rtlCol="0">
            <a:spAutoFit/>
          </a:bodyPr>
          <a:lstStyle/>
          <a:p>
            <a:r>
              <a:rPr lang="en-US" altLang="zh-TW" dirty="0" smtClean="0">
                <a:solidFill>
                  <a:srgbClr val="FF0000"/>
                </a:solidFill>
              </a:rPr>
              <a:t>Global ocean plays a “dominant” role on Climate- Taiwan is </a:t>
            </a:r>
            <a:r>
              <a:rPr lang="en-US" altLang="zh-TW" dirty="0" err="1" smtClean="0">
                <a:solidFill>
                  <a:srgbClr val="FF0000"/>
                </a:solidFill>
              </a:rPr>
              <a:t>voluneerable</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the global conveyor belt"/>
          <p:cNvPicPr>
            <a:picLocks noChangeAspect="1" noChangeArrowheads="1"/>
          </p:cNvPicPr>
          <p:nvPr/>
        </p:nvPicPr>
        <p:blipFill>
          <a:blip r:embed="rId3" cstate="print"/>
          <a:srcRect t="9448" b="14645"/>
          <a:stretch>
            <a:fillRect/>
          </a:stretch>
        </p:blipFill>
        <p:spPr bwMode="auto">
          <a:xfrm>
            <a:off x="1908175" y="1214438"/>
            <a:ext cx="6399213" cy="4857750"/>
          </a:xfrm>
          <a:prstGeom prst="rect">
            <a:avLst/>
          </a:prstGeom>
          <a:noFill/>
          <a:ln w="9525">
            <a:noFill/>
            <a:miter lim="800000"/>
            <a:headEnd/>
            <a:tailEnd/>
          </a:ln>
        </p:spPr>
      </p:pic>
      <p:sp>
        <p:nvSpPr>
          <p:cNvPr id="37891" name="Text Box 3"/>
          <p:cNvSpPr txBox="1">
            <a:spLocks noChangeArrowheads="1"/>
          </p:cNvSpPr>
          <p:nvPr/>
        </p:nvSpPr>
        <p:spPr bwMode="auto">
          <a:xfrm>
            <a:off x="285750" y="142875"/>
            <a:ext cx="4572000" cy="954088"/>
          </a:xfrm>
          <a:prstGeom prst="rect">
            <a:avLst/>
          </a:prstGeom>
          <a:noFill/>
          <a:ln w="9525">
            <a:noFill/>
            <a:miter lim="800000"/>
            <a:headEnd/>
            <a:tailEnd/>
          </a:ln>
        </p:spPr>
        <p:txBody>
          <a:bodyPr>
            <a:spAutoFit/>
          </a:bodyPr>
          <a:lstStyle/>
          <a:p>
            <a:r>
              <a:rPr lang="en-US" altLang="ja-JP" sz="2800">
                <a:solidFill>
                  <a:srgbClr val="C00000"/>
                </a:solidFill>
                <a:latin typeface="Comic Sans MS" pitchFamily="66" charset="0"/>
              </a:rPr>
              <a:t>Global Thermohaline Circulation:</a:t>
            </a:r>
          </a:p>
        </p:txBody>
      </p:sp>
      <p:sp>
        <p:nvSpPr>
          <p:cNvPr id="37892" name="Text Box 5"/>
          <p:cNvSpPr txBox="1">
            <a:spLocks noChangeArrowheads="1"/>
          </p:cNvSpPr>
          <p:nvPr/>
        </p:nvSpPr>
        <p:spPr bwMode="auto">
          <a:xfrm>
            <a:off x="71438" y="4033838"/>
            <a:ext cx="3071812" cy="1323975"/>
          </a:xfrm>
          <a:prstGeom prst="rect">
            <a:avLst/>
          </a:prstGeom>
          <a:solidFill>
            <a:schemeClr val="bg1">
              <a:alpha val="49019"/>
            </a:schemeClr>
          </a:solidFill>
          <a:ln w="9525">
            <a:noFill/>
            <a:miter lim="800000"/>
            <a:headEnd/>
            <a:tailEnd/>
          </a:ln>
        </p:spPr>
        <p:txBody>
          <a:bodyPr>
            <a:spAutoFit/>
          </a:bodyPr>
          <a:lstStyle/>
          <a:p>
            <a:r>
              <a:rPr lang="en-US" altLang="ja-JP" sz="1600">
                <a:solidFill>
                  <a:srgbClr val="FF0000"/>
                </a:solidFill>
                <a:latin typeface="Comic Sans MS" pitchFamily="66" charset="0"/>
              </a:rPr>
              <a:t>The heat transport associated with “Atlantic deep circulation”</a:t>
            </a:r>
          </a:p>
          <a:p>
            <a:r>
              <a:rPr lang="en-US" altLang="ja-JP" sz="1600">
                <a:solidFill>
                  <a:srgbClr val="FF0000"/>
                </a:solidFill>
                <a:latin typeface="Comic Sans MS" pitchFamily="66" charset="0"/>
              </a:rPr>
              <a:t>plays an important role in the present climate.</a:t>
            </a:r>
          </a:p>
        </p:txBody>
      </p:sp>
      <p:sp>
        <p:nvSpPr>
          <p:cNvPr id="37893" name="文字方塊 9"/>
          <p:cNvSpPr txBox="1">
            <a:spLocks noChangeArrowheads="1"/>
          </p:cNvSpPr>
          <p:nvPr/>
        </p:nvSpPr>
        <p:spPr bwMode="auto">
          <a:xfrm>
            <a:off x="4429125" y="6072188"/>
            <a:ext cx="3811588" cy="276225"/>
          </a:xfrm>
          <a:prstGeom prst="rect">
            <a:avLst/>
          </a:prstGeom>
          <a:noFill/>
          <a:ln w="9525">
            <a:noFill/>
            <a:miter lim="800000"/>
            <a:headEnd/>
            <a:tailEnd/>
          </a:ln>
        </p:spPr>
        <p:txBody>
          <a:bodyPr wrap="none">
            <a:spAutoFit/>
          </a:bodyPr>
          <a:lstStyle/>
          <a:p>
            <a:r>
              <a:rPr lang="en-US" altLang="zh-TW" sz="1200">
                <a:hlinkClick r:id="rId4"/>
              </a:rPr>
              <a:t>http://science.howstuffworks.com/ocean-current3.htm</a:t>
            </a:r>
            <a:endParaRPr lang="zh-TW" altLang="en-US" sz="1200"/>
          </a:p>
        </p:txBody>
      </p:sp>
      <p:sp>
        <p:nvSpPr>
          <p:cNvPr id="37894" name="Text Box 3"/>
          <p:cNvSpPr txBox="1">
            <a:spLocks noChangeArrowheads="1"/>
          </p:cNvSpPr>
          <p:nvPr/>
        </p:nvSpPr>
        <p:spPr bwMode="auto">
          <a:xfrm>
            <a:off x="285750" y="2643188"/>
            <a:ext cx="2071688" cy="830262"/>
          </a:xfrm>
          <a:prstGeom prst="rect">
            <a:avLst/>
          </a:prstGeom>
          <a:noFill/>
          <a:ln w="9525">
            <a:noFill/>
            <a:miter lim="800000"/>
            <a:headEnd/>
            <a:tailEnd/>
          </a:ln>
        </p:spPr>
        <p:txBody>
          <a:bodyPr>
            <a:spAutoFit/>
          </a:bodyPr>
          <a:lstStyle/>
          <a:p>
            <a:r>
              <a:rPr lang="en-US" altLang="ja-JP" sz="1600">
                <a:solidFill>
                  <a:srgbClr val="002060"/>
                </a:solidFill>
                <a:latin typeface="Comic Sans MS" pitchFamily="66" charset="0"/>
              </a:rPr>
              <a:t>Driven by the sinking of cold, saline water</a:t>
            </a:r>
          </a:p>
        </p:txBody>
      </p:sp>
      <p:sp>
        <p:nvSpPr>
          <p:cNvPr id="37895" name="Text Box 7"/>
          <p:cNvSpPr txBox="1">
            <a:spLocks noChangeArrowheads="1"/>
          </p:cNvSpPr>
          <p:nvPr/>
        </p:nvSpPr>
        <p:spPr bwMode="auto">
          <a:xfrm>
            <a:off x="4000500" y="214313"/>
            <a:ext cx="5143500" cy="846137"/>
          </a:xfrm>
          <a:prstGeom prst="rect">
            <a:avLst/>
          </a:prstGeom>
          <a:noFill/>
          <a:ln w="9525">
            <a:noFill/>
            <a:miter lim="800000"/>
            <a:headEnd/>
            <a:tailEnd/>
          </a:ln>
        </p:spPr>
        <p:txBody>
          <a:bodyPr>
            <a:spAutoFit/>
          </a:bodyPr>
          <a:lstStyle/>
          <a:p>
            <a:pPr>
              <a:spcBef>
                <a:spcPct val="50000"/>
              </a:spcBef>
            </a:pPr>
            <a:r>
              <a:rPr kumimoji="0" lang="en-US" altLang="zh-TW" sz="1400" b="1">
                <a:latin typeface="Comic Sans MS" pitchFamily="66" charset="0"/>
              </a:rPr>
              <a:t>1, thermal forcing, when water is cooled and sinks, and </a:t>
            </a:r>
          </a:p>
          <a:p>
            <a:pPr>
              <a:spcBef>
                <a:spcPct val="50000"/>
              </a:spcBef>
            </a:pPr>
            <a:r>
              <a:rPr kumimoji="0" lang="en-US" altLang="zh-TW" sz="1400" b="1">
                <a:latin typeface="Comic Sans MS" pitchFamily="66" charset="0"/>
              </a:rPr>
              <a:t>2, haline forcing, when excess precipitation makes water less dense, and thus resistant to sinking.</a:t>
            </a:r>
          </a:p>
        </p:txBody>
      </p:sp>
      <p:cxnSp>
        <p:nvCxnSpPr>
          <p:cNvPr id="15" name="直線單箭頭接點 14"/>
          <p:cNvCxnSpPr/>
          <p:nvPr/>
        </p:nvCxnSpPr>
        <p:spPr>
          <a:xfrm flipV="1">
            <a:off x="928688" y="3000375"/>
            <a:ext cx="2000250" cy="1000125"/>
          </a:xfrm>
          <a:prstGeom prst="straightConnector1">
            <a:avLst/>
          </a:prstGeom>
          <a:ln w="3175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897" name="文字方塊 15"/>
          <p:cNvSpPr txBox="1">
            <a:spLocks noChangeArrowheads="1"/>
          </p:cNvSpPr>
          <p:nvPr/>
        </p:nvSpPr>
        <p:spPr bwMode="auto">
          <a:xfrm>
            <a:off x="7289800" y="2997200"/>
            <a:ext cx="1782763" cy="584200"/>
          </a:xfrm>
          <a:prstGeom prst="rect">
            <a:avLst/>
          </a:prstGeom>
          <a:noFill/>
          <a:ln w="9525">
            <a:noFill/>
            <a:miter lim="800000"/>
            <a:headEnd/>
            <a:tailEnd/>
          </a:ln>
        </p:spPr>
        <p:txBody>
          <a:bodyPr>
            <a:spAutoFit/>
          </a:bodyPr>
          <a:lstStyle/>
          <a:p>
            <a:r>
              <a:rPr lang="en-US" altLang="zh-TW" sz="1600">
                <a:solidFill>
                  <a:srgbClr val="002060"/>
                </a:solidFill>
                <a:latin typeface="Comic Sans MS" pitchFamily="66" charset="0"/>
              </a:rPr>
              <a:t>No deep water formation</a:t>
            </a:r>
            <a:endParaRPr lang="zh-TW" altLang="en-US" sz="1600">
              <a:solidFill>
                <a:srgbClr val="002060"/>
              </a:solidFill>
              <a:latin typeface="Comic Sans MS" pitchFamily="66" charset="0"/>
            </a:endParaRPr>
          </a:p>
        </p:txBody>
      </p:sp>
      <p:sp>
        <p:nvSpPr>
          <p:cNvPr id="37898" name="Text Box 10"/>
          <p:cNvSpPr txBox="1">
            <a:spLocks noChangeArrowheads="1"/>
          </p:cNvSpPr>
          <p:nvPr/>
        </p:nvSpPr>
        <p:spPr bwMode="auto">
          <a:xfrm>
            <a:off x="60325" y="1090613"/>
            <a:ext cx="2625725" cy="825500"/>
          </a:xfrm>
          <a:prstGeom prst="rect">
            <a:avLst/>
          </a:prstGeom>
          <a:noFill/>
          <a:ln w="9525">
            <a:noFill/>
            <a:miter lim="800000"/>
            <a:headEnd/>
            <a:tailEnd/>
          </a:ln>
          <a:effectLst/>
        </p:spPr>
        <p:txBody>
          <a:bodyPr wrap="none">
            <a:spAutoFit/>
          </a:bodyPr>
          <a:lstStyle/>
          <a:p>
            <a:r>
              <a:rPr lang="en-US" altLang="zh-TW" sz="1600"/>
              <a:t>Wunsch (2002), Science</a:t>
            </a:r>
          </a:p>
          <a:p>
            <a:r>
              <a:rPr lang="en-US" altLang="zh-TW" sz="1600"/>
              <a:t>Bower et al. (2009), Nature</a:t>
            </a:r>
          </a:p>
          <a:p>
            <a:r>
              <a:rPr lang="en-US" altLang="zh-TW" sz="1600"/>
              <a:t>Lozier (2010), Science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eaLnBrk="1" fontAlgn="auto" hangingPunct="1">
              <a:spcAft>
                <a:spcPts val="0"/>
              </a:spcAft>
              <a:defRPr/>
            </a:pPr>
            <a:r>
              <a:rPr lang="zh-TW" altLang="en-US" dirty="0" smtClean="0"/>
              <a:t>計畫內容簡介</a:t>
            </a:r>
            <a:endParaRPr lang="zh-TW" altLang="en-US" dirty="0"/>
          </a:p>
        </p:txBody>
      </p:sp>
      <p:sp>
        <p:nvSpPr>
          <p:cNvPr id="7" name="內容版面配置區 6"/>
          <p:cNvSpPr>
            <a:spLocks noGrp="1"/>
          </p:cNvSpPr>
          <p:nvPr>
            <p:ph idx="1"/>
          </p:nvPr>
        </p:nvSpPr>
        <p:spPr>
          <a:xfrm>
            <a:off x="457200" y="1557338"/>
            <a:ext cx="8229600" cy="5300662"/>
          </a:xfrm>
        </p:spPr>
        <p:txBody>
          <a:bodyPr rtlCol="0">
            <a:normAutofit fontScale="70000" lnSpcReduction="20000"/>
          </a:bodyPr>
          <a:lstStyle/>
          <a:p>
            <a:pPr eaLnBrk="1" fontAlgn="auto" hangingPunct="1">
              <a:spcAft>
                <a:spcPts val="0"/>
              </a:spcAft>
              <a:defRPr/>
            </a:pPr>
            <a:r>
              <a:rPr lang="zh-TW" altLang="zh-TW" b="1" dirty="0" smtClean="0"/>
              <a:t>計畫經由發展新的高解析度全球模式研究全球溫鹽環流與表層西方邊界流的交互作用以及背後的動力機制，這些研究包含許多數值實驗與模式發展</a:t>
            </a:r>
            <a:r>
              <a:rPr lang="zh-TW" altLang="en-US" b="1" dirty="0" smtClean="0"/>
              <a:t>。</a:t>
            </a:r>
            <a:endParaRPr lang="en-US" altLang="zh-TW" b="1" dirty="0" smtClean="0"/>
          </a:p>
          <a:p>
            <a:pPr lvl="1" eaLnBrk="1" fontAlgn="auto" hangingPunct="1">
              <a:spcAft>
                <a:spcPts val="0"/>
              </a:spcAft>
              <a:defRPr/>
            </a:pPr>
            <a:r>
              <a:rPr lang="en-US" altLang="zh-TW" dirty="0" smtClean="0"/>
              <a:t>1/4° Eddy permitting </a:t>
            </a:r>
            <a:r>
              <a:rPr lang="zh-TW" altLang="en-US" dirty="0" smtClean="0"/>
              <a:t>全球海洋模式</a:t>
            </a:r>
            <a:r>
              <a:rPr lang="zh-TW" altLang="en-US" dirty="0" smtClean="0"/>
              <a:t>模式 </a:t>
            </a:r>
            <a:r>
              <a:rPr lang="en-US" altLang="zh-TW" dirty="0" smtClean="0"/>
              <a:t>(Tseng and </a:t>
            </a:r>
            <a:r>
              <a:rPr lang="en-US" altLang="zh-TW" dirty="0" err="1" smtClean="0"/>
              <a:t>Chien</a:t>
            </a:r>
            <a:r>
              <a:rPr lang="en-US" altLang="zh-TW" dirty="0" smtClean="0"/>
              <a:t>, 2010)</a:t>
            </a:r>
            <a:endParaRPr lang="en-US" altLang="zh-TW" dirty="0" smtClean="0"/>
          </a:p>
          <a:p>
            <a:pPr lvl="1" eaLnBrk="1" fontAlgn="auto" hangingPunct="1">
              <a:spcAft>
                <a:spcPts val="0"/>
              </a:spcAft>
              <a:defRPr/>
            </a:pPr>
            <a:r>
              <a:rPr lang="en-US" altLang="zh-TW" dirty="0" smtClean="0"/>
              <a:t>1/16° Eddy resolving </a:t>
            </a:r>
            <a:r>
              <a:rPr lang="zh-TW" altLang="en-US" dirty="0" smtClean="0"/>
              <a:t>高解析度全球海洋模式模式</a:t>
            </a:r>
            <a:endParaRPr lang="en-US" altLang="zh-TW" dirty="0" smtClean="0"/>
          </a:p>
          <a:p>
            <a:pPr eaLnBrk="1" fontAlgn="auto" hangingPunct="1">
              <a:spcAft>
                <a:spcPts val="0"/>
              </a:spcAft>
              <a:defRPr/>
            </a:pPr>
            <a:endParaRPr lang="en-US" altLang="zh-TW" dirty="0" smtClean="0"/>
          </a:p>
          <a:p>
            <a:pPr eaLnBrk="1" fontAlgn="auto" hangingPunct="1">
              <a:spcAft>
                <a:spcPts val="0"/>
              </a:spcAft>
              <a:defRPr/>
            </a:pPr>
            <a:r>
              <a:rPr lang="zh-TW" altLang="zh-TW" b="1" dirty="0" smtClean="0"/>
              <a:t>本</a:t>
            </a:r>
            <a:r>
              <a:rPr lang="zh-TW" altLang="en-US" b="1" dirty="0" smtClean="0"/>
              <a:t>申請</a:t>
            </a:r>
            <a:r>
              <a:rPr lang="zh-TW" altLang="zh-TW" b="1" dirty="0" smtClean="0"/>
              <a:t>計畫將對瞭解北大西洋與太平洋的海洋氣候動力機制有很大的助益</a:t>
            </a:r>
            <a:r>
              <a:rPr lang="zh-TW" altLang="en-US" b="1" dirty="0" smtClean="0"/>
              <a:t>極為必要</a:t>
            </a:r>
            <a:r>
              <a:rPr lang="zh-TW" altLang="zh-TW" b="1" dirty="0" smtClean="0"/>
              <a:t>。特別是</a:t>
            </a:r>
            <a:r>
              <a:rPr lang="en-US" altLang="zh-TW" b="1" i="1" dirty="0" smtClean="0"/>
              <a:t>TIMCOM</a:t>
            </a:r>
            <a:r>
              <a:rPr lang="zh-TW" altLang="zh-TW" b="1" dirty="0" smtClean="0"/>
              <a:t>的開發、及其應用於全球海洋氣候模擬及應用，未來預期在海洋模式發展上達到卓越的成就，特別是利用獨特的平行數值方法求解壓力場率先發展出全球極高解析度</a:t>
            </a:r>
            <a:r>
              <a:rPr lang="en-US" altLang="zh-TW" b="1" dirty="0" smtClean="0"/>
              <a:t>(1/16°</a:t>
            </a:r>
            <a:r>
              <a:rPr lang="zh-TW" altLang="zh-TW" b="1" dirty="0" smtClean="0"/>
              <a:t>至</a:t>
            </a:r>
            <a:r>
              <a:rPr lang="en-US" altLang="zh-TW" b="1" dirty="0" smtClean="0"/>
              <a:t>1/32°)</a:t>
            </a:r>
            <a:r>
              <a:rPr lang="zh-TW" altLang="zh-TW" b="1" dirty="0" smtClean="0"/>
              <a:t>的版本，這將會是鶴冠群雄</a:t>
            </a:r>
            <a:r>
              <a:rPr lang="zh-TW" altLang="zh-TW" b="1" dirty="0" smtClean="0">
                <a:solidFill>
                  <a:srgbClr val="FF0000"/>
                </a:solidFill>
              </a:rPr>
              <a:t>全球唯一能夠將各種尺度的渦流完全解析的模式</a:t>
            </a:r>
            <a:r>
              <a:rPr lang="zh-TW" altLang="zh-TW" b="1" dirty="0" smtClean="0"/>
              <a:t>，預期將會對國際間未來海洋氣候的認知與了解產生很大的影響。</a:t>
            </a:r>
            <a:endParaRPr lang="en-US" altLang="zh-TW" b="1" dirty="0" smtClean="0"/>
          </a:p>
          <a:p>
            <a:pPr eaLnBrk="1" fontAlgn="auto" hangingPunct="1">
              <a:spcAft>
                <a:spcPts val="0"/>
              </a:spcAft>
              <a:defRPr/>
            </a:pPr>
            <a:r>
              <a:rPr lang="zh-TW" altLang="zh-TW" b="1" dirty="0" smtClean="0"/>
              <a:t>尤其這是</a:t>
            </a:r>
            <a:r>
              <a:rPr lang="zh-TW" altLang="zh-TW" b="1" dirty="0" smtClean="0">
                <a:solidFill>
                  <a:srgbClr val="FF0000"/>
                </a:solidFill>
              </a:rPr>
              <a:t>唯一</a:t>
            </a:r>
            <a:r>
              <a:rPr lang="zh-TW" altLang="zh-TW" b="1" dirty="0" smtClean="0"/>
              <a:t>由台灣學者、博士後研究員與學生共同發展的高效能平行運算海洋模式，這對台灣踏上國際海洋氣候研究舞台有極大幫助</a:t>
            </a:r>
            <a:r>
              <a:rPr lang="zh-TW" altLang="en-US" b="1" dirty="0" smtClean="0"/>
              <a:t>。</a:t>
            </a:r>
            <a:endParaRPr lang="en-US" altLang="zh-TW" b="1" dirty="0" smtClean="0"/>
          </a:p>
          <a:p>
            <a:pPr eaLnBrk="1" fontAlgn="auto" hangingPunct="1">
              <a:spcAft>
                <a:spcPts val="0"/>
              </a:spcAft>
              <a:defRPr/>
            </a:pPr>
            <a:endParaRPr lang="zh-TW" altLang="en-US" dirty="0"/>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16DFF490-FAF6-40C5-8EBD-53E5C59E7D70}" type="slidenum">
              <a:rPr lang="zh-TW" altLang="en-US"/>
              <a:pPr>
                <a:defRPr/>
              </a:pPr>
              <a:t>6</a:t>
            </a:fld>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eaLnBrk="1" fontAlgn="auto" hangingPunct="1">
              <a:spcAft>
                <a:spcPts val="0"/>
              </a:spcAft>
              <a:defRPr/>
            </a:pPr>
            <a:r>
              <a:rPr lang="zh-TW" altLang="en-US" dirty="0" smtClean="0"/>
              <a:t>平行效率</a:t>
            </a:r>
            <a:endParaRPr lang="zh-TW" altLang="en-US" dirty="0"/>
          </a:p>
        </p:txBody>
      </p:sp>
      <p:sp>
        <p:nvSpPr>
          <p:cNvPr id="7" name="文字版面配置區 6"/>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zh-TW" altLang="en-US"/>
          </a:p>
        </p:txBody>
      </p:sp>
      <p:sp>
        <p:nvSpPr>
          <p:cNvPr id="4" name="頁尾版面配置區 3"/>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5" name="投影片編號版面配置區 4"/>
          <p:cNvSpPr>
            <a:spLocks noGrp="1"/>
          </p:cNvSpPr>
          <p:nvPr>
            <p:ph type="sldNum" sz="quarter" idx="12"/>
          </p:nvPr>
        </p:nvSpPr>
        <p:spPr/>
        <p:txBody>
          <a:bodyPr/>
          <a:lstStyle/>
          <a:p>
            <a:pPr>
              <a:defRPr/>
            </a:pPr>
            <a:fld id="{80567F5E-BA2B-4216-84CA-F904BCB59389}" type="slidenum">
              <a:rPr lang="zh-TW" altLang="en-US"/>
              <a:pPr>
                <a:defRPr/>
              </a:pPr>
              <a:t>7</a:t>
            </a:fld>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pPr eaLnBrk="1" fontAlgn="auto" hangingPunct="1">
              <a:spcAft>
                <a:spcPts val="0"/>
              </a:spcAft>
              <a:defRPr/>
            </a:pPr>
            <a:r>
              <a:rPr lang="zh-TW" altLang="en-US" dirty="0"/>
              <a:t>平行效率說明</a:t>
            </a:r>
          </a:p>
        </p:txBody>
      </p:sp>
      <p:sp>
        <p:nvSpPr>
          <p:cNvPr id="5" name="頁尾版面配置區 4"/>
          <p:cNvSpPr>
            <a:spLocks noGrp="1"/>
          </p:cNvSpPr>
          <p:nvPr>
            <p:ph type="ftr" sz="quarter" idx="11"/>
          </p:nvPr>
        </p:nvSpPr>
        <p:spPr>
          <a:xfrm>
            <a:off x="1691680" y="6228000"/>
            <a:ext cx="5904656" cy="365125"/>
          </a:xfrm>
        </p:spPr>
        <p:txBody>
          <a:bodyPr/>
          <a:lstStyle/>
          <a:p>
            <a:pPr>
              <a:defRPr/>
            </a:pPr>
            <a:r>
              <a:rPr lang="en-US" altLang="zh-TW"/>
              <a:t>National Center for High-performance Computing, Taiwan</a:t>
            </a:r>
            <a:endParaRPr lang="zh-TW" altLang="en-US" dirty="0"/>
          </a:p>
        </p:txBody>
      </p:sp>
      <p:sp>
        <p:nvSpPr>
          <p:cNvPr id="6" name="投影片編號版面配置區 5"/>
          <p:cNvSpPr>
            <a:spLocks noGrp="1"/>
          </p:cNvSpPr>
          <p:nvPr>
            <p:ph type="sldNum" sz="quarter" idx="12"/>
          </p:nvPr>
        </p:nvSpPr>
        <p:spPr/>
        <p:txBody>
          <a:bodyPr/>
          <a:lstStyle/>
          <a:p>
            <a:pPr>
              <a:defRPr/>
            </a:pPr>
            <a:fld id="{511DFE2B-8B95-4ECA-ADBA-3918F7D48B50}" type="slidenum">
              <a:rPr lang="zh-TW" altLang="en-US"/>
              <a:pPr>
                <a:defRPr/>
              </a:pPr>
              <a:t>8</a:t>
            </a:fld>
            <a:endParaRPr lang="zh-TW" altLang="en-US" dirty="0"/>
          </a:p>
        </p:txBody>
      </p:sp>
      <p:pic>
        <p:nvPicPr>
          <p:cNvPr id="20484" name="Picture 2"/>
          <p:cNvPicPr>
            <a:picLocks noGrp="1" noChangeAspect="1" noChangeArrowheads="1"/>
          </p:cNvPicPr>
          <p:nvPr>
            <p:ph idx="1"/>
          </p:nvPr>
        </p:nvPicPr>
        <p:blipFill>
          <a:blip r:embed="rId2" cstate="print"/>
          <a:srcRect/>
          <a:stretch>
            <a:fillRect/>
          </a:stretch>
        </p:blipFill>
        <p:spPr>
          <a:xfrm>
            <a:off x="749300" y="1600200"/>
            <a:ext cx="7645400" cy="45227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內容版面配置區 8"/>
          <p:cNvGraphicFramePr>
            <a:graphicFrameLocks noGrp="1"/>
          </p:cNvGraphicFramePr>
          <p:nvPr>
            <p:ph idx="1"/>
          </p:nvPr>
        </p:nvGraphicFramePr>
        <p:xfrm>
          <a:off x="34925" y="4868863"/>
          <a:ext cx="6672760" cy="1661160"/>
        </p:xfrm>
        <a:graphic>
          <a:graphicData uri="http://schemas.openxmlformats.org/drawingml/2006/table">
            <a:tbl>
              <a:tblPr firstRow="1" bandRow="1">
                <a:tableStyleId>{5C22544A-7EE6-4342-B048-85BDC9FD1C3A}</a:tableStyleId>
              </a:tblPr>
              <a:tblGrid>
                <a:gridCol w="755061"/>
                <a:gridCol w="697617"/>
                <a:gridCol w="591968"/>
                <a:gridCol w="645783"/>
                <a:gridCol w="582998"/>
                <a:gridCol w="654686"/>
                <a:gridCol w="654686"/>
                <a:gridCol w="654686"/>
                <a:gridCol w="654686"/>
                <a:gridCol w="780589"/>
              </a:tblGrid>
              <a:tr h="502920">
                <a:tc>
                  <a:txBody>
                    <a:bodyPr/>
                    <a:lstStyle/>
                    <a:p>
                      <a:pPr algn="ctr"/>
                      <a:endParaRPr lang="zh-TW" altLang="en-US" sz="1600" dirty="0">
                        <a:latin typeface="+mj-lt"/>
                      </a:endParaRPr>
                    </a:p>
                  </a:txBody>
                  <a:tcPr/>
                </a:tc>
                <a:tc>
                  <a:txBody>
                    <a:bodyPr/>
                    <a:lstStyle/>
                    <a:p>
                      <a:pPr algn="ctr"/>
                      <a:r>
                        <a:rPr lang="en-US" altLang="zh-TW" sz="1600" dirty="0" smtClean="0">
                          <a:latin typeface="+mj-lt"/>
                        </a:rPr>
                        <a:t>1</a:t>
                      </a:r>
                      <a:endParaRPr lang="zh-TW" altLang="en-US" sz="1600" dirty="0">
                        <a:latin typeface="+mj-lt"/>
                      </a:endParaRPr>
                    </a:p>
                  </a:txBody>
                  <a:tcPr/>
                </a:tc>
                <a:tc>
                  <a:txBody>
                    <a:bodyPr/>
                    <a:lstStyle/>
                    <a:p>
                      <a:pPr algn="ctr"/>
                      <a:r>
                        <a:rPr lang="en-US" altLang="zh-TW" sz="1600" dirty="0" smtClean="0">
                          <a:latin typeface="+mj-lt"/>
                        </a:rPr>
                        <a:t>2</a:t>
                      </a:r>
                      <a:endParaRPr lang="zh-TW" altLang="en-US" sz="1600" dirty="0">
                        <a:latin typeface="+mj-lt"/>
                      </a:endParaRPr>
                    </a:p>
                  </a:txBody>
                  <a:tcPr/>
                </a:tc>
                <a:tc>
                  <a:txBody>
                    <a:bodyPr/>
                    <a:lstStyle/>
                    <a:p>
                      <a:pPr algn="ctr"/>
                      <a:r>
                        <a:rPr lang="en-US" altLang="zh-TW" sz="1600" dirty="0" smtClean="0">
                          <a:latin typeface="+mj-lt"/>
                        </a:rPr>
                        <a:t>6</a:t>
                      </a:r>
                      <a:endParaRPr lang="zh-TW" altLang="en-US" sz="1600" dirty="0">
                        <a:latin typeface="+mj-lt"/>
                      </a:endParaRPr>
                    </a:p>
                  </a:txBody>
                  <a:tcPr/>
                </a:tc>
                <a:tc>
                  <a:txBody>
                    <a:bodyPr/>
                    <a:lstStyle/>
                    <a:p>
                      <a:pPr algn="ctr"/>
                      <a:r>
                        <a:rPr lang="en-US" altLang="zh-TW" sz="1600" dirty="0" smtClean="0">
                          <a:latin typeface="+mj-lt"/>
                        </a:rPr>
                        <a:t>12</a:t>
                      </a:r>
                      <a:endParaRPr lang="zh-TW" altLang="en-US" sz="1600" dirty="0">
                        <a:latin typeface="+mj-lt"/>
                      </a:endParaRPr>
                    </a:p>
                  </a:txBody>
                  <a:tcPr/>
                </a:tc>
                <a:tc>
                  <a:txBody>
                    <a:bodyPr/>
                    <a:lstStyle/>
                    <a:p>
                      <a:pPr algn="ctr"/>
                      <a:r>
                        <a:rPr lang="en-US" altLang="zh-TW" sz="1600" dirty="0" smtClean="0">
                          <a:latin typeface="+mj-lt"/>
                        </a:rPr>
                        <a:t>24</a:t>
                      </a:r>
                      <a:endParaRPr lang="zh-TW" altLang="en-US" sz="1600" dirty="0">
                        <a:latin typeface="+mj-lt"/>
                      </a:endParaRPr>
                    </a:p>
                  </a:txBody>
                  <a:tcPr/>
                </a:tc>
                <a:tc>
                  <a:txBody>
                    <a:bodyPr/>
                    <a:lstStyle/>
                    <a:p>
                      <a:pPr algn="ctr"/>
                      <a:r>
                        <a:rPr lang="en-US" altLang="zh-TW" sz="1600" dirty="0" smtClean="0">
                          <a:latin typeface="+mj-lt"/>
                        </a:rPr>
                        <a:t>48</a:t>
                      </a:r>
                      <a:endParaRPr lang="zh-TW" altLang="en-US" sz="1600" dirty="0">
                        <a:latin typeface="+mj-lt"/>
                      </a:endParaRPr>
                    </a:p>
                  </a:txBody>
                  <a:tcPr/>
                </a:tc>
                <a:tc>
                  <a:txBody>
                    <a:bodyPr/>
                    <a:lstStyle/>
                    <a:p>
                      <a:pPr algn="ctr"/>
                      <a:r>
                        <a:rPr lang="en-US" altLang="zh-TW" sz="1600" dirty="0" smtClean="0">
                          <a:latin typeface="+mj-lt"/>
                        </a:rPr>
                        <a:t>96</a:t>
                      </a:r>
                      <a:endParaRPr lang="zh-TW" altLang="en-US" sz="1600" dirty="0">
                        <a:latin typeface="+mj-lt"/>
                      </a:endParaRPr>
                    </a:p>
                  </a:txBody>
                  <a:tcPr/>
                </a:tc>
                <a:tc>
                  <a:txBody>
                    <a:bodyPr/>
                    <a:lstStyle/>
                    <a:p>
                      <a:pPr algn="ctr"/>
                      <a:r>
                        <a:rPr lang="en-US" altLang="zh-TW" sz="1600" dirty="0" smtClean="0">
                          <a:latin typeface="+mj-lt"/>
                        </a:rPr>
                        <a:t>192</a:t>
                      </a:r>
                      <a:endParaRPr lang="zh-TW" altLang="en-US" sz="1600" dirty="0">
                        <a:latin typeface="+mj-lt"/>
                      </a:endParaRPr>
                    </a:p>
                  </a:txBody>
                  <a:tcPr/>
                </a:tc>
                <a:tc>
                  <a:txBody>
                    <a:bodyPr/>
                    <a:lstStyle/>
                    <a:p>
                      <a:pPr algn="ctr"/>
                      <a:r>
                        <a:rPr lang="en-US" altLang="zh-TW" sz="1600" dirty="0" smtClean="0">
                          <a:latin typeface="+mj-lt"/>
                        </a:rPr>
                        <a:t>384</a:t>
                      </a:r>
                      <a:endParaRPr lang="zh-TW" altLang="en-US" sz="1600" dirty="0">
                        <a:latin typeface="+mj-lt"/>
                      </a:endParaRPr>
                    </a:p>
                  </a:txBody>
                  <a:tcPr/>
                </a:tc>
              </a:tr>
              <a:tr h="509905">
                <a:tc>
                  <a:txBody>
                    <a:bodyPr/>
                    <a:lstStyle/>
                    <a:p>
                      <a:pPr algn="ctr"/>
                      <a:r>
                        <a:rPr lang="en-US" altLang="zh-TW" sz="1600" dirty="0" smtClean="0">
                          <a:latin typeface="+mj-lt"/>
                        </a:rPr>
                        <a:t>Comp.</a:t>
                      </a:r>
                      <a:br>
                        <a:rPr lang="en-US" altLang="zh-TW" sz="1600" dirty="0" smtClean="0">
                          <a:latin typeface="+mj-lt"/>
                        </a:rPr>
                      </a:br>
                      <a:r>
                        <a:rPr lang="en-US" altLang="zh-TW" sz="1600" dirty="0" smtClean="0">
                          <a:latin typeface="+mj-lt"/>
                        </a:rPr>
                        <a:t>(</a:t>
                      </a:r>
                      <a:r>
                        <a:rPr lang="en-US" altLang="zh-TW" sz="1600" dirty="0" err="1" smtClean="0">
                          <a:latin typeface="+mj-lt"/>
                        </a:rPr>
                        <a:t>hrs</a:t>
                      </a:r>
                      <a:r>
                        <a:rPr lang="en-US" altLang="zh-TW" sz="1600" dirty="0" smtClean="0">
                          <a:latin typeface="+mj-lt"/>
                        </a:rPr>
                        <a:t>)</a:t>
                      </a:r>
                      <a:endParaRPr lang="zh-TW" altLang="en-US" sz="1600" dirty="0">
                        <a:latin typeface="+mj-lt"/>
                      </a:endParaRPr>
                    </a:p>
                  </a:txBody>
                  <a:tcPr/>
                </a:tc>
                <a:tc>
                  <a:txBody>
                    <a:bodyPr/>
                    <a:lstStyle/>
                    <a:p>
                      <a:pPr algn="ctr" fontAlgn="ctr"/>
                      <a:r>
                        <a:rPr lang="en-US" altLang="zh-TW" sz="1600" b="0" i="0" u="none" strike="noStrike" dirty="0" smtClean="0">
                          <a:solidFill>
                            <a:srgbClr val="000000"/>
                          </a:solidFill>
                          <a:effectLst/>
                          <a:latin typeface="+mj-lt"/>
                        </a:rPr>
                        <a:t>295.83</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139.03</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55.11</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31.34</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20.05</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14.41</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6.88</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3.91</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2.27</a:t>
                      </a:r>
                      <a:endParaRPr lang="en-US" altLang="zh-TW" sz="1600" b="0" i="0" u="none" strike="noStrike" dirty="0">
                        <a:solidFill>
                          <a:srgbClr val="000000"/>
                        </a:solidFill>
                        <a:effectLst/>
                        <a:latin typeface="+mj-lt"/>
                      </a:endParaRPr>
                    </a:p>
                  </a:txBody>
                  <a:tcPr marL="9525" marR="9525" marT="9525" marB="0" anchor="ctr"/>
                </a:tc>
              </a:tr>
              <a:tr h="571351">
                <a:tc>
                  <a:txBody>
                    <a:bodyPr/>
                    <a:lstStyle/>
                    <a:p>
                      <a:pPr algn="ctr"/>
                      <a:r>
                        <a:rPr lang="en-US" altLang="zh-TW" sz="1600" dirty="0" smtClean="0">
                          <a:latin typeface="+mj-lt"/>
                        </a:rPr>
                        <a:t>Comm.</a:t>
                      </a:r>
                      <a:br>
                        <a:rPr lang="en-US" altLang="zh-TW" sz="1600" dirty="0" smtClean="0">
                          <a:latin typeface="+mj-lt"/>
                        </a:rPr>
                      </a:br>
                      <a:r>
                        <a:rPr lang="en-US" altLang="zh-TW" sz="1600" dirty="0" smtClean="0">
                          <a:latin typeface="+mj-lt"/>
                        </a:rPr>
                        <a:t>(</a:t>
                      </a:r>
                      <a:r>
                        <a:rPr lang="en-US" altLang="zh-TW" sz="1600" dirty="0" err="1" smtClean="0">
                          <a:latin typeface="+mj-lt"/>
                        </a:rPr>
                        <a:t>hrs</a:t>
                      </a:r>
                      <a:r>
                        <a:rPr lang="en-US" altLang="zh-TW" sz="1600" dirty="0" smtClean="0">
                          <a:latin typeface="+mj-lt"/>
                        </a:rPr>
                        <a:t>)</a:t>
                      </a:r>
                      <a:endParaRPr lang="zh-TW" altLang="en-US" sz="1600" dirty="0">
                        <a:latin typeface="+mj-lt"/>
                      </a:endParaRPr>
                    </a:p>
                  </a:txBody>
                  <a:tcPr/>
                </a:tc>
                <a:tc>
                  <a:txBody>
                    <a:bodyPr/>
                    <a:lstStyle/>
                    <a:p>
                      <a:pPr algn="ctr" fontAlgn="ctr"/>
                      <a:r>
                        <a:rPr lang="en-US" altLang="zh-TW" sz="1600" b="0" i="0" u="none" strike="noStrike" dirty="0">
                          <a:solidFill>
                            <a:srgbClr val="000000"/>
                          </a:solidFill>
                          <a:effectLst/>
                          <a:latin typeface="+mj-lt"/>
                        </a:rPr>
                        <a:t>0</a:t>
                      </a: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0.49</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0.29</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0.26</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0.35</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0.65</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0.42</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0.55</a:t>
                      </a:r>
                      <a:endParaRPr lang="en-US" altLang="zh-TW" sz="1600" b="0" i="0" u="none" strike="noStrike" dirty="0">
                        <a:solidFill>
                          <a:srgbClr val="000000"/>
                        </a:solidFill>
                        <a:effectLst/>
                        <a:latin typeface="+mj-lt"/>
                      </a:endParaRPr>
                    </a:p>
                  </a:txBody>
                  <a:tcPr marL="9525" marR="9525" marT="9525" marB="0" anchor="ctr"/>
                </a:tc>
                <a:tc>
                  <a:txBody>
                    <a:bodyPr/>
                    <a:lstStyle/>
                    <a:p>
                      <a:pPr algn="ctr" fontAlgn="ctr"/>
                      <a:r>
                        <a:rPr lang="en-US" altLang="zh-TW" sz="1600" b="0" i="0" u="none" strike="noStrike" dirty="0" smtClean="0">
                          <a:solidFill>
                            <a:srgbClr val="000000"/>
                          </a:solidFill>
                          <a:effectLst/>
                          <a:latin typeface="+mj-lt"/>
                        </a:rPr>
                        <a:t>0.36</a:t>
                      </a:r>
                      <a:endParaRPr lang="en-US" altLang="zh-TW" sz="1600" b="0" i="0" u="none" strike="noStrike" dirty="0">
                        <a:solidFill>
                          <a:srgbClr val="000000"/>
                        </a:solidFill>
                        <a:effectLst/>
                        <a:latin typeface="+mj-lt"/>
                      </a:endParaRPr>
                    </a:p>
                  </a:txBody>
                  <a:tcPr marL="9525" marR="9525" marT="9525" marB="0" anchor="ctr"/>
                </a:tc>
              </a:tr>
            </a:tbl>
          </a:graphicData>
        </a:graphic>
      </p:graphicFrame>
      <p:graphicFrame>
        <p:nvGraphicFramePr>
          <p:cNvPr id="10" name="表格 9"/>
          <p:cNvGraphicFramePr>
            <a:graphicFrameLocks noGrp="1"/>
          </p:cNvGraphicFramePr>
          <p:nvPr/>
        </p:nvGraphicFramePr>
        <p:xfrm>
          <a:off x="6680200" y="2833688"/>
          <a:ext cx="2464527" cy="3976728"/>
        </p:xfrm>
        <a:graphic>
          <a:graphicData uri="http://schemas.openxmlformats.org/drawingml/2006/table">
            <a:tbl>
              <a:tblPr firstRow="1" bandRow="1">
                <a:tableStyleId>{F5AB1C69-6EDB-4FF4-983F-18BD219EF322}</a:tableStyleId>
              </a:tblPr>
              <a:tblGrid>
                <a:gridCol w="693390"/>
                <a:gridCol w="945480"/>
                <a:gridCol w="825657"/>
              </a:tblGrid>
              <a:tr h="366069">
                <a:tc>
                  <a:txBody>
                    <a:bodyPr/>
                    <a:lstStyle/>
                    <a:p>
                      <a:pPr algn="ctr"/>
                      <a:endParaRPr lang="zh-TW" altLang="en-US" sz="1600" dirty="0"/>
                    </a:p>
                  </a:txBody>
                  <a:tcPr/>
                </a:tc>
                <a:tc>
                  <a:txBody>
                    <a:bodyPr/>
                    <a:lstStyle/>
                    <a:p>
                      <a:pPr algn="ctr"/>
                      <a:r>
                        <a:rPr lang="en-US" altLang="zh-TW" sz="1600" dirty="0" smtClean="0"/>
                        <a:t>Comp.</a:t>
                      </a:r>
                      <a:br>
                        <a:rPr lang="en-US" altLang="zh-TW" sz="1600" dirty="0" smtClean="0"/>
                      </a:br>
                      <a:r>
                        <a:rPr lang="en-US" altLang="zh-TW" sz="1600" dirty="0" smtClean="0"/>
                        <a:t>(</a:t>
                      </a:r>
                      <a:r>
                        <a:rPr lang="en-US" altLang="zh-TW" sz="1600" dirty="0" err="1" smtClean="0"/>
                        <a:t>hrs</a:t>
                      </a:r>
                      <a:r>
                        <a:rPr lang="en-US" altLang="zh-TW" sz="1600" dirty="0" smtClean="0"/>
                        <a:t>)</a:t>
                      </a:r>
                      <a:endParaRPr lang="zh-TW" altLang="en-US" sz="1600" dirty="0"/>
                    </a:p>
                  </a:txBody>
                  <a:tcPr/>
                </a:tc>
                <a:tc>
                  <a:txBody>
                    <a:bodyPr/>
                    <a:lstStyle/>
                    <a:p>
                      <a:pPr algn="ctr"/>
                      <a:r>
                        <a:rPr lang="en-US" altLang="zh-TW" sz="1600" dirty="0" smtClean="0"/>
                        <a:t>Comm.</a:t>
                      </a:r>
                      <a:br>
                        <a:rPr lang="en-US" altLang="zh-TW" sz="1600" dirty="0" smtClean="0"/>
                      </a:br>
                      <a:r>
                        <a:rPr lang="en-US" altLang="zh-TW" sz="1600" dirty="0" smtClean="0"/>
                        <a:t>(</a:t>
                      </a:r>
                      <a:r>
                        <a:rPr lang="en-US" altLang="zh-TW" sz="1600" dirty="0" err="1" smtClean="0"/>
                        <a:t>hrs</a:t>
                      </a:r>
                      <a:r>
                        <a:rPr lang="en-US" altLang="zh-TW" sz="1600" dirty="0" smtClean="0"/>
                        <a:t>)</a:t>
                      </a:r>
                      <a:endParaRPr lang="zh-TW" altLang="en-US" sz="1600" dirty="0"/>
                    </a:p>
                  </a:txBody>
                  <a:tcPr/>
                </a:tc>
              </a:tr>
              <a:tr h="436682">
                <a:tc>
                  <a:txBody>
                    <a:bodyPr/>
                    <a:lstStyle/>
                    <a:p>
                      <a:pPr algn="ctr"/>
                      <a:r>
                        <a:rPr lang="en-US" altLang="zh-TW" sz="1600" dirty="0" smtClean="0"/>
                        <a:t>384</a:t>
                      </a:r>
                      <a:endParaRPr lang="zh-TW" altLang="en-US" sz="1600" dirty="0"/>
                    </a:p>
                  </a:txBody>
                  <a:tcPr/>
                </a:tc>
                <a:tc>
                  <a:txBody>
                    <a:bodyPr/>
                    <a:lstStyle/>
                    <a:p>
                      <a:pPr algn="ctr"/>
                      <a:r>
                        <a:rPr lang="en-US" altLang="zh-TW" sz="1600" dirty="0" smtClean="0"/>
                        <a:t>2673.4</a:t>
                      </a:r>
                      <a:endParaRPr lang="zh-TW" altLang="en-US" sz="1600" dirty="0"/>
                    </a:p>
                  </a:txBody>
                  <a:tcPr/>
                </a:tc>
                <a:tc>
                  <a:txBody>
                    <a:bodyPr/>
                    <a:lstStyle/>
                    <a:p>
                      <a:pPr algn="ctr"/>
                      <a:r>
                        <a:rPr lang="zh-TW" altLang="en-US" sz="1600" dirty="0" smtClean="0"/>
                        <a:t> </a:t>
                      </a:r>
                      <a:r>
                        <a:rPr lang="en-US" altLang="zh-TW" sz="1600" dirty="0" smtClean="0"/>
                        <a:t>95.9</a:t>
                      </a:r>
                      <a:endParaRPr lang="zh-TW" altLang="en-US" sz="1600" dirty="0"/>
                    </a:p>
                  </a:txBody>
                  <a:tcPr/>
                </a:tc>
              </a:tr>
              <a:tr h="632301">
                <a:tc>
                  <a:txBody>
                    <a:bodyPr/>
                    <a:lstStyle/>
                    <a:p>
                      <a:pPr algn="ctr"/>
                      <a:r>
                        <a:rPr lang="en-US" altLang="zh-TW" sz="1600" dirty="0" smtClean="0"/>
                        <a:t>768</a:t>
                      </a:r>
                      <a:br>
                        <a:rPr lang="en-US" altLang="zh-TW" sz="1600" dirty="0" smtClean="0"/>
                      </a:br>
                      <a:r>
                        <a:rPr lang="en-US" altLang="zh-TW" sz="1600" dirty="0" smtClean="0"/>
                        <a:t>(24)</a:t>
                      </a:r>
                      <a:br>
                        <a:rPr lang="en-US" altLang="zh-TW" sz="1600" dirty="0" smtClean="0"/>
                      </a:br>
                      <a:r>
                        <a:rPr lang="en-US" altLang="zh-TW" sz="1600" dirty="0" smtClean="0"/>
                        <a:t>(12)</a:t>
                      </a:r>
                      <a:endParaRPr lang="zh-TW" altLang="en-US" sz="1600" dirty="0"/>
                    </a:p>
                  </a:txBody>
                  <a:tcPr/>
                </a:tc>
                <a:tc>
                  <a:txBody>
                    <a:bodyPr/>
                    <a:lstStyle/>
                    <a:p>
                      <a:pPr algn="ctr"/>
                      <a:r>
                        <a:rPr lang="en-US" altLang="zh-TW" sz="1600" dirty="0" smtClean="0"/>
                        <a:t>1624.0</a:t>
                      </a:r>
                      <a:br>
                        <a:rPr lang="en-US" altLang="zh-TW" sz="1600" dirty="0" smtClean="0"/>
                      </a:br>
                      <a:r>
                        <a:rPr lang="en-US" altLang="zh-TW" sz="1600" dirty="0" smtClean="0"/>
                        <a:t>1045.6</a:t>
                      </a:r>
                    </a:p>
                    <a:p>
                      <a:pPr algn="ctr"/>
                      <a:r>
                        <a:rPr lang="en-US" altLang="zh-TW" sz="1600" dirty="0" smtClean="0"/>
                        <a:t>897.4</a:t>
                      </a:r>
                      <a:endParaRPr lang="zh-TW" altLang="en-US" sz="1600" dirty="0"/>
                    </a:p>
                  </a:txBody>
                  <a:tcPr/>
                </a:tc>
                <a:tc>
                  <a:txBody>
                    <a:bodyPr/>
                    <a:lstStyle/>
                    <a:p>
                      <a:pPr algn="ctr"/>
                      <a:r>
                        <a:rPr lang="en-US" altLang="zh-TW" sz="1600" dirty="0" smtClean="0"/>
                        <a:t>87.7</a:t>
                      </a:r>
                      <a:br>
                        <a:rPr lang="en-US" altLang="zh-TW" sz="1600" dirty="0" smtClean="0"/>
                      </a:br>
                      <a:r>
                        <a:rPr lang="en-US" altLang="zh-TW" sz="1600" dirty="0" smtClean="0"/>
                        <a:t>38.7</a:t>
                      </a:r>
                    </a:p>
                    <a:p>
                      <a:pPr algn="ctr"/>
                      <a:r>
                        <a:rPr lang="en-US" altLang="zh-TW" sz="1600" dirty="0" smtClean="0"/>
                        <a:t>26.0</a:t>
                      </a:r>
                      <a:endParaRPr lang="zh-TW" altLang="en-US" sz="1600" dirty="0"/>
                    </a:p>
                  </a:txBody>
                  <a:tcPr/>
                </a:tc>
              </a:tr>
              <a:tr h="632301">
                <a:tc>
                  <a:txBody>
                    <a:bodyPr/>
                    <a:lstStyle/>
                    <a:p>
                      <a:pPr algn="ctr"/>
                      <a:r>
                        <a:rPr lang="en-US" altLang="zh-TW" sz="1600" dirty="0" smtClean="0"/>
                        <a:t>1024</a:t>
                      </a:r>
                      <a:br>
                        <a:rPr lang="en-US" altLang="zh-TW" sz="1600" dirty="0" smtClean="0"/>
                      </a:br>
                      <a:r>
                        <a:rPr lang="en-US" altLang="zh-TW" sz="1600" dirty="0" smtClean="0"/>
                        <a:t>(24)</a:t>
                      </a:r>
                      <a:endParaRPr lang="zh-TW" altLang="en-US" sz="1600" dirty="0"/>
                    </a:p>
                  </a:txBody>
                  <a:tcPr/>
                </a:tc>
                <a:tc>
                  <a:txBody>
                    <a:bodyPr/>
                    <a:lstStyle/>
                    <a:p>
                      <a:pPr algn="ctr"/>
                      <a:r>
                        <a:rPr lang="en-US" altLang="zh-TW" sz="1600" dirty="0" smtClean="0"/>
                        <a:t>1183.5</a:t>
                      </a:r>
                      <a:br>
                        <a:rPr lang="en-US" altLang="zh-TW" sz="1600" dirty="0" smtClean="0"/>
                      </a:br>
                      <a:r>
                        <a:rPr lang="en-US" altLang="zh-TW" sz="1600" dirty="0" smtClean="0"/>
                        <a:t>843.8</a:t>
                      </a:r>
                      <a:endParaRPr lang="zh-TW" altLang="en-US" sz="1600" dirty="0"/>
                    </a:p>
                  </a:txBody>
                  <a:tcPr/>
                </a:tc>
                <a:tc>
                  <a:txBody>
                    <a:bodyPr/>
                    <a:lstStyle/>
                    <a:p>
                      <a:pPr algn="ctr"/>
                      <a:r>
                        <a:rPr lang="en-US" altLang="zh-TW" sz="1600" dirty="0" smtClean="0"/>
                        <a:t>62.7</a:t>
                      </a:r>
                      <a:br>
                        <a:rPr lang="en-US" altLang="zh-TW" sz="1600" dirty="0" smtClean="0"/>
                      </a:br>
                      <a:r>
                        <a:rPr lang="en-US" altLang="zh-TW" sz="1600" dirty="0" smtClean="0"/>
                        <a:t>28.2</a:t>
                      </a:r>
                      <a:endParaRPr lang="zh-TW" altLang="en-US" sz="1600" dirty="0"/>
                    </a:p>
                  </a:txBody>
                  <a:tcPr/>
                </a:tc>
              </a:tr>
              <a:tr h="632301">
                <a:tc>
                  <a:txBody>
                    <a:bodyPr/>
                    <a:lstStyle/>
                    <a:p>
                      <a:pPr algn="ctr"/>
                      <a:r>
                        <a:rPr lang="en-US" altLang="zh-TW" sz="1600" dirty="0" smtClean="0"/>
                        <a:t>1536</a:t>
                      </a:r>
                      <a:br>
                        <a:rPr lang="en-US" altLang="zh-TW" sz="1600" dirty="0" smtClean="0"/>
                      </a:br>
                      <a:r>
                        <a:rPr lang="en-US" altLang="zh-TW" sz="1600" dirty="0" smtClean="0"/>
                        <a:t>(24)</a:t>
                      </a:r>
                      <a:endParaRPr lang="zh-TW" altLang="en-US" sz="1600" dirty="0"/>
                    </a:p>
                  </a:txBody>
                  <a:tcPr/>
                </a:tc>
                <a:tc>
                  <a:txBody>
                    <a:bodyPr/>
                    <a:lstStyle/>
                    <a:p>
                      <a:pPr algn="ctr"/>
                      <a:r>
                        <a:rPr lang="en-US" altLang="zh-TW" sz="1600" dirty="0" smtClean="0"/>
                        <a:t>1109.5</a:t>
                      </a:r>
                      <a:br>
                        <a:rPr lang="en-US" altLang="zh-TW" sz="1600" dirty="0" smtClean="0"/>
                      </a:br>
                      <a:r>
                        <a:rPr lang="en-US" altLang="zh-TW" sz="1600" dirty="0" smtClean="0"/>
                        <a:t>558.3</a:t>
                      </a:r>
                      <a:endParaRPr lang="zh-TW" altLang="en-US" sz="1600" dirty="0"/>
                    </a:p>
                  </a:txBody>
                  <a:tcPr/>
                </a:tc>
                <a:tc>
                  <a:txBody>
                    <a:bodyPr/>
                    <a:lstStyle/>
                    <a:p>
                      <a:pPr algn="ctr"/>
                      <a:r>
                        <a:rPr lang="en-US" altLang="zh-TW" sz="1600" dirty="0" smtClean="0"/>
                        <a:t>28.3</a:t>
                      </a:r>
                      <a:br>
                        <a:rPr lang="en-US" altLang="zh-TW" sz="1600" dirty="0" smtClean="0"/>
                      </a:br>
                      <a:r>
                        <a:rPr lang="en-US" altLang="zh-TW" sz="1600" dirty="0" smtClean="0"/>
                        <a:t>13.0</a:t>
                      </a:r>
                      <a:endParaRPr lang="zh-TW" altLang="en-US" sz="1600" dirty="0"/>
                    </a:p>
                  </a:txBody>
                  <a:tcPr/>
                </a:tc>
              </a:tr>
              <a:tr h="436682">
                <a:tc>
                  <a:txBody>
                    <a:bodyPr/>
                    <a:lstStyle/>
                    <a:p>
                      <a:pPr algn="ctr"/>
                      <a:r>
                        <a:rPr lang="en-US" altLang="zh-TW" sz="1600" dirty="0" smtClean="0"/>
                        <a:t>2048</a:t>
                      </a:r>
                      <a:endParaRPr lang="zh-TW" altLang="en-US" sz="1600" dirty="0"/>
                    </a:p>
                  </a:txBody>
                  <a:tcPr/>
                </a:tc>
                <a:tc>
                  <a:txBody>
                    <a:bodyPr/>
                    <a:lstStyle/>
                    <a:p>
                      <a:pPr algn="ctr"/>
                      <a:r>
                        <a:rPr lang="en-US" altLang="zh-TW" sz="1600" dirty="0" smtClean="0"/>
                        <a:t>941.9</a:t>
                      </a:r>
                      <a:endParaRPr lang="zh-TW" altLang="en-US" sz="1600" dirty="0"/>
                    </a:p>
                  </a:txBody>
                  <a:tcPr/>
                </a:tc>
                <a:tc>
                  <a:txBody>
                    <a:bodyPr/>
                    <a:lstStyle/>
                    <a:p>
                      <a:pPr algn="ctr"/>
                      <a:r>
                        <a:rPr lang="en-US" altLang="zh-TW" sz="1600" dirty="0" smtClean="0"/>
                        <a:t>34.8</a:t>
                      </a:r>
                      <a:endParaRPr lang="zh-TW" altLang="en-US" sz="1600" dirty="0"/>
                    </a:p>
                  </a:txBody>
                  <a:tcPr/>
                </a:tc>
              </a:tr>
              <a:tr h="436682">
                <a:tc>
                  <a:txBody>
                    <a:bodyPr/>
                    <a:lstStyle/>
                    <a:p>
                      <a:pPr algn="ctr"/>
                      <a:r>
                        <a:rPr lang="en-US" altLang="zh-TW" sz="1600" dirty="0" smtClean="0"/>
                        <a:t>3072</a:t>
                      </a:r>
                      <a:endParaRPr lang="zh-TW" altLang="en-US" sz="1600" dirty="0"/>
                    </a:p>
                  </a:txBody>
                  <a:tcPr/>
                </a:tc>
                <a:tc>
                  <a:txBody>
                    <a:bodyPr/>
                    <a:lstStyle/>
                    <a:p>
                      <a:pPr algn="ctr"/>
                      <a:r>
                        <a:rPr lang="en-US" altLang="zh-TW" sz="1600" dirty="0" smtClean="0"/>
                        <a:t>829.6</a:t>
                      </a:r>
                      <a:endParaRPr lang="zh-TW" altLang="en-US" sz="1600" dirty="0"/>
                    </a:p>
                  </a:txBody>
                  <a:tcPr/>
                </a:tc>
                <a:tc>
                  <a:txBody>
                    <a:bodyPr/>
                    <a:lstStyle/>
                    <a:p>
                      <a:pPr algn="ctr"/>
                      <a:r>
                        <a:rPr lang="en-US" altLang="zh-TW" sz="1600" dirty="0" smtClean="0"/>
                        <a:t>26.1</a:t>
                      </a:r>
                      <a:endParaRPr lang="zh-TW" altLang="en-US" sz="1600" dirty="0"/>
                    </a:p>
                  </a:txBody>
                  <a:tcPr/>
                </a:tc>
              </a:tr>
            </a:tbl>
          </a:graphicData>
        </a:graphic>
      </p:graphicFrame>
      <p:pic>
        <p:nvPicPr>
          <p:cNvPr id="21585" name="Picture 3"/>
          <p:cNvPicPr>
            <a:picLocks noChangeAspect="1" noChangeArrowheads="1"/>
          </p:cNvPicPr>
          <p:nvPr/>
        </p:nvPicPr>
        <p:blipFill>
          <a:blip r:embed="rId3" cstate="print"/>
          <a:srcRect/>
          <a:stretch>
            <a:fillRect/>
          </a:stretch>
        </p:blipFill>
        <p:spPr bwMode="auto">
          <a:xfrm>
            <a:off x="-396875" y="115888"/>
            <a:ext cx="96488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3807</TotalTime>
  <Words>1119</Words>
  <Application>Microsoft Office PowerPoint</Application>
  <PresentationFormat>如螢幕大小 (4:3)</PresentationFormat>
  <Paragraphs>204</Paragraphs>
  <Slides>19</Slides>
  <Notes>4</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計畫名稱： 發展高解析度全球海洋模式探討全球溫鹽環流與海洋氣候之影響</vt:lpstr>
      <vt:lpstr>大綱</vt:lpstr>
      <vt:lpstr>投影片 3</vt:lpstr>
      <vt:lpstr>Climate change and ocean</vt:lpstr>
      <vt:lpstr>投影片 5</vt:lpstr>
      <vt:lpstr>計畫內容簡介</vt:lpstr>
      <vt:lpstr>平行效率</vt:lpstr>
      <vt:lpstr>平行效率說明</vt:lpstr>
      <vt:lpstr>投影片 9</vt:lpstr>
      <vt:lpstr>Speed up Ratio</vt:lpstr>
      <vt:lpstr>投影片 11</vt:lpstr>
      <vt:lpstr>需求估算</vt:lpstr>
      <vt:lpstr>資源需求說明</vt:lpstr>
      <vt:lpstr>詳細資料</vt:lpstr>
      <vt:lpstr>預期成果</vt:lpstr>
      <vt:lpstr>預期成果說明</vt:lpstr>
      <vt:lpstr>投影片 17</vt:lpstr>
      <vt:lpstr>預期成果說明</vt:lpstr>
      <vt:lpstr>敬請指教</vt:lpstr>
    </vt:vector>
  </TitlesOfParts>
  <Company>NCHC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motherofall</dc:creator>
  <cp:lastModifiedBy>Your User Name</cp:lastModifiedBy>
  <cp:revision>347</cp:revision>
  <dcterms:created xsi:type="dcterms:W3CDTF">2010-09-06T17:33:25Z</dcterms:created>
  <dcterms:modified xsi:type="dcterms:W3CDTF">2011-09-22T16:40:19Z</dcterms:modified>
</cp:coreProperties>
</file>