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6" r:id="rId2"/>
    <p:sldId id="361" r:id="rId3"/>
    <p:sldId id="391" r:id="rId4"/>
    <p:sldId id="393" r:id="rId5"/>
    <p:sldId id="394" r:id="rId6"/>
    <p:sldId id="395" r:id="rId7"/>
    <p:sldId id="396" r:id="rId8"/>
    <p:sldId id="398" r:id="rId9"/>
    <p:sldId id="399" r:id="rId10"/>
    <p:sldId id="397" r:id="rId11"/>
    <p:sldId id="401" r:id="rId12"/>
    <p:sldId id="402" r:id="rId13"/>
    <p:sldId id="403" r:id="rId14"/>
    <p:sldId id="400" r:id="rId15"/>
    <p:sldId id="409" r:id="rId16"/>
    <p:sldId id="406" r:id="rId17"/>
    <p:sldId id="408" r:id="rId18"/>
    <p:sldId id="407" r:id="rId19"/>
    <p:sldId id="405" r:id="rId20"/>
    <p:sldId id="389" r:id="rId21"/>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BDFA"/>
    <a:srgbClr val="111111"/>
    <a:srgbClr val="CC6600"/>
    <a:srgbClr val="0000FF"/>
    <a:srgbClr val="CC3300"/>
    <a:srgbClr val="B9B9B9"/>
    <a:srgbClr val="00206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4" autoAdjust="0"/>
    <p:restoredTop sz="69679" autoAdjust="0"/>
  </p:normalViewPr>
  <p:slideViewPr>
    <p:cSldViewPr showGuides="1">
      <p:cViewPr varScale="1">
        <p:scale>
          <a:sx n="53" d="100"/>
          <a:sy n="53" d="100"/>
        </p:scale>
        <p:origin x="1022" y="43"/>
      </p:cViewPr>
      <p:guideLst>
        <p:guide orient="horz" pos="2160"/>
        <p:guide pos="2880"/>
      </p:guideLst>
    </p:cSldViewPr>
  </p:slideViewPr>
  <p:outlineViewPr>
    <p:cViewPr>
      <p:scale>
        <a:sx n="33" d="100"/>
        <a:sy n="33" d="100"/>
      </p:scale>
      <p:origin x="0" y="-10242"/>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D561C579-97CA-4DDA-98FF-63A145631796}" type="datetimeFigureOut">
              <a:rPr lang="zh-TW" altLang="en-US" smtClean="0"/>
              <a:t>2023/3/24</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594288B3-829E-46FF-BC55-CA27013DC5E5}" type="slidenum">
              <a:rPr lang="zh-TW" altLang="en-US" smtClean="0"/>
              <a:t>‹#›</a:t>
            </a:fld>
            <a:endParaRPr lang="zh-TW" altLang="en-US"/>
          </a:p>
        </p:txBody>
      </p:sp>
    </p:spTree>
    <p:extLst>
      <p:ext uri="{BB962C8B-B14F-4D97-AF65-F5344CB8AC3E}">
        <p14:creationId xmlns:p14="http://schemas.microsoft.com/office/powerpoint/2010/main" val="1300781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2A57F4E-B227-4039-BF45-A5CCC31F1F0E}" type="datetimeFigureOut">
              <a:rPr lang="en-US" smtClean="0"/>
              <a:t>3/24/2023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344A751F-5D27-4804-B5AC-2C3CDD54B4FB}" type="slidenum">
              <a:rPr lang="en-US" smtClean="0"/>
              <a:t>‹#›</a:t>
            </a:fld>
            <a:endParaRPr lang="en-US"/>
          </a:p>
        </p:txBody>
      </p:sp>
    </p:spTree>
    <p:extLst>
      <p:ext uri="{BB962C8B-B14F-4D97-AF65-F5344CB8AC3E}">
        <p14:creationId xmlns:p14="http://schemas.microsoft.com/office/powerpoint/2010/main" val="365430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oda.oc.ntu.edu.tw/coda/research/papers/2016_Huang_PCSI.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Huang*, X., Tang, Q., Tseng*, Y., Hu, Y., Baker, A. H., Bryan, F. O., Dennis, J., Fu, H., and Yang, G. (2016), “P-CSI v1.0, an accelerated </a:t>
            </a:r>
            <a:r>
              <a:rPr lang="en-US" altLang="zh-TW" sz="1200" b="0" i="0" kern="1200" dirty="0" err="1">
                <a:solidFill>
                  <a:schemeClr val="tx1"/>
                </a:solidFill>
                <a:effectLst/>
                <a:latin typeface="+mn-lt"/>
                <a:ea typeface="+mn-ea"/>
                <a:cs typeface="+mn-cs"/>
              </a:rPr>
              <a:t>barotropic</a:t>
            </a:r>
            <a:r>
              <a:rPr lang="en-US" altLang="zh-TW" sz="1200" b="0" i="0" kern="1200" dirty="0">
                <a:solidFill>
                  <a:schemeClr val="tx1"/>
                </a:solidFill>
                <a:effectLst/>
                <a:latin typeface="+mn-lt"/>
                <a:ea typeface="+mn-ea"/>
                <a:cs typeface="+mn-cs"/>
              </a:rPr>
              <a:t> solver for the high-resolution ocean model component in the Community Earth System Model v2.0,” </a:t>
            </a:r>
            <a:r>
              <a:rPr lang="en-US" altLang="zh-TW" sz="1200" b="0" i="0" kern="1200" dirty="0" err="1">
                <a:solidFill>
                  <a:schemeClr val="tx1"/>
                </a:solidFill>
                <a:effectLst/>
                <a:latin typeface="+mn-lt"/>
                <a:ea typeface="+mn-ea"/>
                <a:cs typeface="+mn-cs"/>
              </a:rPr>
              <a:t>Geosci</a:t>
            </a:r>
            <a:r>
              <a:rPr lang="en-US" altLang="zh-TW" sz="1200" b="0" i="0" kern="1200" dirty="0">
                <a:solidFill>
                  <a:schemeClr val="tx1"/>
                </a:solidFill>
                <a:effectLst/>
                <a:latin typeface="+mn-lt"/>
                <a:ea typeface="+mn-ea"/>
                <a:cs typeface="+mn-cs"/>
              </a:rPr>
              <a:t>. Model Dev., 9, 4209-4225. </a:t>
            </a:r>
            <a:r>
              <a:rPr lang="en-US" altLang="zh-TW" sz="1200" b="0" i="1" u="none" strike="noStrike" kern="1200" dirty="0">
                <a:solidFill>
                  <a:schemeClr val="tx1"/>
                </a:solidFill>
                <a:effectLst/>
                <a:latin typeface="+mn-lt"/>
                <a:ea typeface="+mn-ea"/>
                <a:cs typeface="+mn-cs"/>
                <a:hlinkClick r:id="rId3"/>
              </a:rPr>
              <a:t>[article]</a:t>
            </a:r>
            <a:endParaRPr lang="en-US" altLang="zh-TW"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1"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i="1" dirty="0">
              <a:solidFill>
                <a:schemeClr val="tx1">
                  <a:lumMod val="85000"/>
                  <a:lumOff val="15000"/>
                </a:schemeClr>
              </a:solidFill>
              <a:latin typeface="Comic Sans MS" panose="030F0702030302020204" pitchFamily="66" charset="0"/>
            </a:endParaRPr>
          </a:p>
        </p:txBody>
      </p:sp>
      <p:sp>
        <p:nvSpPr>
          <p:cNvPr id="4" name="投影片編號版面配置區 3"/>
          <p:cNvSpPr>
            <a:spLocks noGrp="1"/>
          </p:cNvSpPr>
          <p:nvPr>
            <p:ph type="sldNum" sz="quarter" idx="10"/>
          </p:nvPr>
        </p:nvSpPr>
        <p:spPr/>
        <p:txBody>
          <a:bodyPr/>
          <a:lstStyle/>
          <a:p>
            <a:fld id="{344A751F-5D27-4804-B5AC-2C3CDD54B4FB}" type="slidenum">
              <a:rPr lang="en-US" smtClean="0"/>
              <a:t>1</a:t>
            </a:fld>
            <a:endParaRPr lang="en-US"/>
          </a:p>
        </p:txBody>
      </p:sp>
    </p:spTree>
    <p:extLst>
      <p:ext uri="{BB962C8B-B14F-4D97-AF65-F5344CB8AC3E}">
        <p14:creationId xmlns:p14="http://schemas.microsoft.com/office/powerpoint/2010/main" val="407945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10</a:t>
            </a:fld>
            <a:endParaRPr lang="en-US"/>
          </a:p>
        </p:txBody>
      </p:sp>
    </p:spTree>
    <p:extLst>
      <p:ext uri="{BB962C8B-B14F-4D97-AF65-F5344CB8AC3E}">
        <p14:creationId xmlns:p14="http://schemas.microsoft.com/office/powerpoint/2010/main" val="315391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11</a:t>
            </a:fld>
            <a:endParaRPr lang="en-US"/>
          </a:p>
        </p:txBody>
      </p:sp>
    </p:spTree>
    <p:extLst>
      <p:ext uri="{BB962C8B-B14F-4D97-AF65-F5344CB8AC3E}">
        <p14:creationId xmlns:p14="http://schemas.microsoft.com/office/powerpoint/2010/main" val="415144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在「最後發表的</a:t>
            </a:r>
            <a:r>
              <a:rPr lang="en-US" altLang="zh-TW" sz="1200" b="0" i="0" kern="1200" dirty="0">
                <a:solidFill>
                  <a:schemeClr val="tx1"/>
                </a:solidFill>
                <a:effectLst/>
                <a:latin typeface="+mn-lt"/>
                <a:ea typeface="+mn-ea"/>
                <a:cs typeface="+mn-cs"/>
              </a:rPr>
              <a:t>paper</a:t>
            </a:r>
            <a:r>
              <a:rPr lang="zh-TW" altLang="en-US" sz="1200" b="0" i="0" kern="1200" dirty="0">
                <a:solidFill>
                  <a:schemeClr val="tx1"/>
                </a:solidFill>
                <a:effectLst/>
                <a:latin typeface="+mn-lt"/>
                <a:ea typeface="+mn-ea"/>
                <a:cs typeface="+mn-cs"/>
              </a:rPr>
              <a:t>」中，沒有看到這兩張圖。</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12</a:t>
            </a:fld>
            <a:endParaRPr lang="en-US"/>
          </a:p>
        </p:txBody>
      </p:sp>
    </p:spTree>
    <p:extLst>
      <p:ext uri="{BB962C8B-B14F-4D97-AF65-F5344CB8AC3E}">
        <p14:creationId xmlns:p14="http://schemas.microsoft.com/office/powerpoint/2010/main" val="36072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P-CSI requires approximations of the largest (µ) and smallest (ν) eigenvalues of the preconditioned matrix M−1A. Coefficient matrix A and its diagonal preconditioner M = Λ(A) are real symmetric positive definite matrices in POP, therefore these extreme eigenvalues can be estimated inexpensively. As in [20] for A, here we use the </a:t>
            </a:r>
            <a:r>
              <a:rPr lang="en-US" altLang="zh-TW" dirty="0" err="1"/>
              <a:t>the</a:t>
            </a:r>
            <a:r>
              <a:rPr lang="en-US" altLang="zh-TW" dirty="0"/>
              <a:t> </a:t>
            </a:r>
            <a:r>
              <a:rPr lang="en-US" altLang="zh-TW" dirty="0" err="1"/>
              <a:t>Lanczos</a:t>
            </a:r>
            <a:r>
              <a:rPr lang="en-US" altLang="zh-TW" dirty="0"/>
              <a:t> method [28] for M−1A, constructing a series of tridiagonal matrices whose largest and smallest eigenvalues converge to those of M−1A. In experiments, we found that setting the </a:t>
            </a:r>
            <a:r>
              <a:rPr lang="en-US" altLang="zh-TW" dirty="0" err="1"/>
              <a:t>Lanczos</a:t>
            </a:r>
            <a:r>
              <a:rPr lang="en-US" altLang="zh-TW" dirty="0"/>
              <a:t> convergence tolerance to 0.15 works efficiently in both 1◦ and 0.1◦ POP with both diagonal preconditioning and our new block preconditioner. Figure 3 indicates that only a small number of </a:t>
            </a:r>
            <a:r>
              <a:rPr lang="en-US" altLang="zh-TW" dirty="0" err="1"/>
              <a:t>Lanczos</a:t>
            </a:r>
            <a:r>
              <a:rPr lang="en-US" altLang="zh-TW" dirty="0"/>
              <a:t> steps are necessary to generate eigenvalue estimates of M−1A that result in near-optimal P-CSI convergence. In practice, the cost of the </a:t>
            </a:r>
            <a:r>
              <a:rPr lang="en-US" altLang="zh-TW" dirty="0" err="1"/>
              <a:t>Lanczos</a:t>
            </a:r>
            <a:r>
              <a:rPr lang="en-US" altLang="zh-TW" dirty="0"/>
              <a:t> method is similar to calling</a:t>
            </a:r>
            <a:r>
              <a:rPr lang="zh-TW" altLang="en-US" dirty="0"/>
              <a:t> </a:t>
            </a:r>
            <a:r>
              <a:rPr lang="en-US" altLang="zh-TW" dirty="0" err="1"/>
              <a:t>ChronGear</a:t>
            </a:r>
            <a:r>
              <a:rPr lang="en-US" altLang="zh-TW" dirty="0"/>
              <a:t> solver a few times. In contrast with the </a:t>
            </a:r>
            <a:r>
              <a:rPr lang="en-US" altLang="zh-TW" dirty="0" err="1"/>
              <a:t>ChronGear</a:t>
            </a:r>
            <a:r>
              <a:rPr lang="en-US" altLang="zh-TW" dirty="0"/>
              <a:t> iteration, the P-CSI iteration requires no global reduction except for checking convergence. We note that P-CSI requires a larger number of iterations than </a:t>
            </a:r>
            <a:r>
              <a:rPr lang="en-US" altLang="zh-TW" dirty="0" err="1"/>
              <a:t>ChronGear</a:t>
            </a:r>
            <a:r>
              <a:rPr lang="en-US" altLang="zh-TW" dirty="0"/>
              <a:t> (</a:t>
            </a:r>
            <a:r>
              <a:rPr lang="en-US" altLang="zh-TW" dirty="0" err="1"/>
              <a:t>Kpcsi</a:t>
            </a:r>
            <a:r>
              <a:rPr lang="en-US" altLang="zh-TW" dirty="0"/>
              <a:t> &gt; </a:t>
            </a:r>
            <a:r>
              <a:rPr lang="en-US" altLang="zh-TW" dirty="0" err="1"/>
              <a:t>Kcg</a:t>
            </a:r>
            <a:r>
              <a:rPr lang="en-US" altLang="zh-TW" dirty="0"/>
              <a:t>) in order to obtain the same convergence criteria. We expect that this will translate into a higher execution time for P-CSI than </a:t>
            </a:r>
            <a:r>
              <a:rPr lang="en-US" altLang="zh-TW" dirty="0" err="1"/>
              <a:t>ChronGear</a:t>
            </a:r>
            <a:r>
              <a:rPr lang="en-US" altLang="zh-TW" dirty="0"/>
              <a:t> at smaller core counts when global reductions are not an issue. However, for high-resolution grids when many cores are required, P-CSI should be notably faster than </a:t>
            </a:r>
            <a:r>
              <a:rPr lang="en-US" altLang="zh-TW" dirty="0" err="1"/>
              <a:t>ChronGear</a:t>
            </a:r>
            <a:r>
              <a:rPr lang="en-US" altLang="zh-TW" dirty="0"/>
              <a:t> per iteration (see Equations (2) and (3)), which would result in a reduction in time to convergence.</a:t>
            </a: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13</a:t>
            </a:fld>
            <a:endParaRPr lang="en-US"/>
          </a:p>
        </p:txBody>
      </p:sp>
    </p:spTree>
    <p:extLst>
      <p:ext uri="{BB962C8B-B14F-4D97-AF65-F5344CB8AC3E}">
        <p14:creationId xmlns:p14="http://schemas.microsoft.com/office/powerpoint/2010/main" val="3866370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14</a:t>
            </a:fld>
            <a:endParaRPr lang="en-US"/>
          </a:p>
        </p:txBody>
      </p:sp>
    </p:spTree>
    <p:extLst>
      <p:ext uri="{BB962C8B-B14F-4D97-AF65-F5344CB8AC3E}">
        <p14:creationId xmlns:p14="http://schemas.microsoft.com/office/powerpoint/2010/main" val="3661447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Block preconditioning is quite promising in the POP because parallel domain decomposition is ideal for the block structure. A block preconditioning based on the EVP method is proposed and detailed in Hu et al. (2015); it improves the parallel performance of the barotropic solver in the POP. To the best of our knowledge, the EVP and its variants are among the least costly algorithms for solving elliptic equations in serial computation (Roache, 1995).</a:t>
            </a:r>
          </a:p>
          <a:p>
            <a:endParaRPr lang="en-US" altLang="zh-TW" dirty="0"/>
          </a:p>
          <a:p>
            <a:r>
              <a:rPr lang="en-US" altLang="zh-TW" dirty="0"/>
              <a:t>The standard EVP is actually a direct solver, which requires two solution steps: preprocessing and solving. In the preprocessing stage, the influence coefficient matrix and its inverse are computed, involving a computational complexity of </a:t>
            </a:r>
            <a:r>
              <a:rPr lang="en-US" altLang="zh-TW" dirty="0" err="1"/>
              <a:t>Cpre</a:t>
            </a:r>
            <a:r>
              <a:rPr lang="en-US" altLang="zh-TW" dirty="0"/>
              <a:t> = (2n−5)·9n2 +(2n−5)3 =O(26n3), which is intensive but computed only once at the beginning. The solving stage is computed at every time step and requires only </a:t>
            </a:r>
            <a:r>
              <a:rPr lang="en-US" altLang="zh-TW" dirty="0" err="1"/>
              <a:t>Cevp</a:t>
            </a:r>
            <a:r>
              <a:rPr lang="en-US" altLang="zh-TW" dirty="0"/>
              <a:t> = 2·9n2+(2n−5)2 =O(22n2)(Huetal.,2015),which is a much lower computational cost than those of other direct solvers, such as LU.</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15</a:t>
            </a:fld>
            <a:endParaRPr lang="en-US"/>
          </a:p>
        </p:txBody>
      </p:sp>
    </p:spTree>
    <p:extLst>
      <p:ext uri="{BB962C8B-B14F-4D97-AF65-F5344CB8AC3E}">
        <p14:creationId xmlns:p14="http://schemas.microsoft.com/office/powerpoint/2010/main" val="408160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16</a:t>
            </a:fld>
            <a:endParaRPr lang="en-US"/>
          </a:p>
        </p:txBody>
      </p:sp>
    </p:spTree>
    <p:extLst>
      <p:ext uri="{BB962C8B-B14F-4D97-AF65-F5344CB8AC3E}">
        <p14:creationId xmlns:p14="http://schemas.microsoft.com/office/powerpoint/2010/main" val="312324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17</a:t>
            </a:fld>
            <a:endParaRPr lang="en-US"/>
          </a:p>
        </p:txBody>
      </p:sp>
    </p:spTree>
    <p:extLst>
      <p:ext uri="{BB962C8B-B14F-4D97-AF65-F5344CB8AC3E}">
        <p14:creationId xmlns:p14="http://schemas.microsoft.com/office/powerpoint/2010/main" val="2882182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18</a:t>
            </a:fld>
            <a:endParaRPr lang="en-US"/>
          </a:p>
        </p:txBody>
      </p:sp>
    </p:spTree>
    <p:extLst>
      <p:ext uri="{BB962C8B-B14F-4D97-AF65-F5344CB8AC3E}">
        <p14:creationId xmlns:p14="http://schemas.microsoft.com/office/powerpoint/2010/main" val="262198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The simulated speed of the 0.1 ocean model component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using different barotropic solvers. The numbers on the dotted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line represent the percentage of execution time spent in barotropic</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mode with P-CSI(EVP) using different numbers of processor cores.</a:t>
            </a:r>
            <a:r>
              <a:rPr lang="zh-TW" altLang="en-US" sz="1200" b="0" i="0" u="none" strike="noStrike" kern="1200" baseline="0" dirty="0">
                <a:solidFill>
                  <a:schemeClr val="tx1"/>
                </a:solidFill>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19</a:t>
            </a:fld>
            <a:endParaRPr lang="en-US"/>
          </a:p>
        </p:txBody>
      </p:sp>
    </p:spTree>
    <p:extLst>
      <p:ext uri="{BB962C8B-B14F-4D97-AF65-F5344CB8AC3E}">
        <p14:creationId xmlns:p14="http://schemas.microsoft.com/office/powerpoint/2010/main" val="150536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未來氣候變遷情境下，像是這幾周台灣超級悶熱，超過</a:t>
            </a:r>
            <a:r>
              <a:rPr lang="en-US" altLang="zh-TW" sz="1200" b="0" i="0" kern="1200" dirty="0">
                <a:solidFill>
                  <a:schemeClr val="tx1"/>
                </a:solidFill>
                <a:effectLst/>
                <a:latin typeface="+mn-lt"/>
                <a:ea typeface="+mn-ea"/>
                <a:cs typeface="+mn-cs"/>
              </a:rPr>
              <a:t>38,</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40</a:t>
            </a:r>
            <a:r>
              <a:rPr lang="zh-TW" altLang="en-US" sz="1200" b="0" i="0" kern="1200" dirty="0">
                <a:solidFill>
                  <a:schemeClr val="tx1"/>
                </a:solidFill>
                <a:effectLst/>
                <a:latin typeface="+mn-lt"/>
                <a:ea typeface="+mn-ea"/>
                <a:cs typeface="+mn-cs"/>
              </a:rPr>
              <a:t>度的高溫，就是極端天氣系統發生頻率增加的一個例子</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Many climate models have been developed to perform climate projections, i.e. to simulate and understand climate changes in response to the emission of greenhouse gases and aerosols. In addition, models can be formidable tools to improve our knowledge of the most important characteristics of the climate system and of the causes of climate variations. Obviously, climatologists cannot perform experiments on the real climate system to identify the role of a particular process clearly or to test a hypothesis. However, this can be done in the virtual world of climate models. For highly non-linear systems, the design of such tests, often called sensitivity experiments, has to be very carefully planned. However, in simple experiments, neglecting a process or an element of the modelled system (for instance the influence of the increase in </a:t>
            </a:r>
            <a:r>
              <a:rPr lang="en-US" altLang="zh-TW" sz="1200" b="0" i="1" kern="1200" dirty="0">
                <a:solidFill>
                  <a:schemeClr val="tx1"/>
                </a:solidFill>
                <a:effectLst/>
                <a:latin typeface="+mn-lt"/>
                <a:ea typeface="+mn-ea"/>
                <a:cs typeface="+mn-cs"/>
              </a:rPr>
              <a:t>CO</a:t>
            </a:r>
            <a:r>
              <a:rPr lang="en-US" altLang="zh-TW" sz="1200" b="0" i="0" kern="1200" baseline="-25000" dirty="0">
                <a:solidFill>
                  <a:schemeClr val="tx1"/>
                </a:solidFill>
                <a:effectLst/>
                <a:latin typeface="+mn-lt"/>
                <a:ea typeface="+mn-ea"/>
                <a:cs typeface="+mn-cs"/>
              </a:rPr>
              <a:t>2</a:t>
            </a:r>
            <a:r>
              <a:rPr lang="en-US" altLang="zh-TW" sz="1200" b="0" i="0" kern="1200" dirty="0">
                <a:solidFill>
                  <a:schemeClr val="tx1"/>
                </a:solidFill>
                <a:effectLst/>
                <a:latin typeface="+mn-lt"/>
                <a:ea typeface="+mn-ea"/>
                <a:cs typeface="+mn-cs"/>
              </a:rPr>
              <a:t>concentration on the radiative properties of the atmosphere) can often provide a first estimate of the role of this process or this element in the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solidFill>
                  <a:srgbClr val="C00000"/>
                </a:solidFill>
                <a:latin typeface="Comic Sans MS" panose="030F0702030302020204" pitchFamily="66" charset="0"/>
              </a:rPr>
              <a:t>A mathematical representation of a</a:t>
            </a:r>
            <a:r>
              <a:rPr lang="zh-TW" altLang="en-US" sz="1200" dirty="0">
                <a:solidFill>
                  <a:srgbClr val="C00000"/>
                </a:solidFill>
                <a:latin typeface="Comic Sans MS" panose="030F0702030302020204" pitchFamily="66" charset="0"/>
              </a:rPr>
              <a:t> </a:t>
            </a:r>
            <a:r>
              <a:rPr lang="en-US" altLang="zh-TW" sz="1200" dirty="0">
                <a:solidFill>
                  <a:srgbClr val="C00000"/>
                </a:solidFill>
                <a:latin typeface="Comic Sans MS" panose="030F0702030302020204" pitchFamily="66" charset="0"/>
              </a:rPr>
              <a:t>complete</a:t>
            </a:r>
            <a:r>
              <a:rPr lang="zh-TW" altLang="en-US" sz="1200" dirty="0">
                <a:solidFill>
                  <a:srgbClr val="C00000"/>
                </a:solidFill>
                <a:latin typeface="Comic Sans MS" panose="030F0702030302020204" pitchFamily="66" charset="0"/>
              </a:rPr>
              <a:t> </a:t>
            </a:r>
            <a:r>
              <a:rPr lang="en-US" altLang="zh-TW" sz="1200" dirty="0">
                <a:solidFill>
                  <a:srgbClr val="C00000"/>
                </a:solidFill>
                <a:latin typeface="Comic Sans MS" panose="030F0702030302020204" pitchFamily="66" charset="0"/>
              </a:rPr>
              <a:t>ESM</a:t>
            </a:r>
            <a:r>
              <a:rPr lang="zh-TW" altLang="en-US" sz="1200" dirty="0">
                <a:solidFill>
                  <a:srgbClr val="C00000"/>
                </a:solidFill>
                <a:latin typeface="Comic Sans MS" panose="030F0702030302020204" pitchFamily="66" charset="0"/>
              </a:rPr>
              <a:t> </a:t>
            </a:r>
            <a:r>
              <a:rPr lang="en-US" altLang="zh-TW" sz="1200" dirty="0">
                <a:solidFill>
                  <a:srgbClr val="C00000"/>
                </a:solidFill>
                <a:latin typeface="Comic Sans MS" panose="030F0702030302020204" pitchFamily="66" charset="0"/>
              </a:rPr>
              <a:t>in the form of equations/computer code describing physical, biological and chemical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66011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44A751F-5D27-4804-B5AC-2C3CDD54B4FB}" type="slidenum">
              <a:rPr lang="en-US" smtClean="0"/>
              <a:t>20</a:t>
            </a:fld>
            <a:endParaRPr lang="en-US"/>
          </a:p>
        </p:txBody>
      </p:sp>
    </p:spTree>
    <p:extLst>
      <p:ext uri="{BB962C8B-B14F-4D97-AF65-F5344CB8AC3E}">
        <p14:creationId xmlns:p14="http://schemas.microsoft.com/office/powerpoint/2010/main" val="45984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344A751F-5D27-4804-B5AC-2C3CDD54B4FB}" type="slidenum">
              <a:rPr lang="en-US" smtClean="0"/>
              <a:t>3</a:t>
            </a:fld>
            <a:endParaRPr lang="en-US"/>
          </a:p>
        </p:txBody>
      </p:sp>
    </p:spTree>
    <p:extLst>
      <p:ext uri="{BB962C8B-B14F-4D97-AF65-F5344CB8AC3E}">
        <p14:creationId xmlns:p14="http://schemas.microsoft.com/office/powerpoint/2010/main" val="749884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4</a:t>
            </a:fld>
            <a:endParaRPr lang="en-US"/>
          </a:p>
        </p:txBody>
      </p:sp>
    </p:spTree>
    <p:extLst>
      <p:ext uri="{BB962C8B-B14F-4D97-AF65-F5344CB8AC3E}">
        <p14:creationId xmlns:p14="http://schemas.microsoft.com/office/powerpoint/2010/main" val="264097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u="none" strike="noStrike" kern="1200" baseline="0" dirty="0">
              <a:solidFill>
                <a:schemeClr val="tx1"/>
              </a:solidFill>
              <a:latin typeface="+mn-lt"/>
              <a:ea typeface="+mn-ea"/>
              <a:cs typeface="+mn-cs"/>
            </a:endParaRPr>
          </a:p>
        </p:txBody>
      </p:sp>
      <p:sp>
        <p:nvSpPr>
          <p:cNvPr id="4" name="投影片編號版面配置區 3"/>
          <p:cNvSpPr>
            <a:spLocks noGrp="1"/>
          </p:cNvSpPr>
          <p:nvPr>
            <p:ph type="sldNum" sz="quarter" idx="5"/>
          </p:nvPr>
        </p:nvSpPr>
        <p:spPr/>
        <p:txBody>
          <a:bodyPr/>
          <a:lstStyle/>
          <a:p>
            <a:fld id="{344A751F-5D27-4804-B5AC-2C3CDD54B4FB}" type="slidenum">
              <a:rPr lang="en-US" smtClean="0"/>
              <a:t>5</a:t>
            </a:fld>
            <a:endParaRPr lang="en-US"/>
          </a:p>
        </p:txBody>
      </p:sp>
    </p:spTree>
    <p:extLst>
      <p:ext uri="{BB962C8B-B14F-4D97-AF65-F5344CB8AC3E}">
        <p14:creationId xmlns:p14="http://schemas.microsoft.com/office/powerpoint/2010/main" val="426046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Number of unknowns per processor and percentage of execution</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time in 0.1 POP using the default diagonal-preconditioned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err="1">
                <a:solidFill>
                  <a:schemeClr val="tx1"/>
                </a:solidFill>
                <a:latin typeface="+mn-lt"/>
                <a:ea typeface="+mn-ea"/>
                <a:cs typeface="+mn-cs"/>
              </a:rPr>
              <a:t>ChronGear</a:t>
            </a:r>
            <a:r>
              <a:rPr lang="en-US" altLang="zh-TW" sz="1200" b="0" i="0" u="none" strike="noStrike" kern="1200" baseline="0" dirty="0">
                <a:solidFill>
                  <a:schemeClr val="tx1"/>
                </a:solidFill>
                <a:latin typeface="+mn-lt"/>
                <a:ea typeface="+mn-ea"/>
                <a:cs typeface="+mn-cs"/>
              </a:rPr>
              <a:t> solver on Yellowstone.</a:t>
            </a:r>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6</a:t>
            </a:fld>
            <a:endParaRPr lang="en-US"/>
          </a:p>
        </p:txBody>
      </p:sp>
    </p:spTree>
    <p:extLst>
      <p:ext uri="{BB962C8B-B14F-4D97-AF65-F5344CB8AC3E}">
        <p14:creationId xmlns:p14="http://schemas.microsoft.com/office/powerpoint/2010/main" val="374330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7</a:t>
            </a:fld>
            <a:endParaRPr lang="en-US"/>
          </a:p>
        </p:txBody>
      </p:sp>
    </p:spTree>
    <p:extLst>
      <p:ext uri="{BB962C8B-B14F-4D97-AF65-F5344CB8AC3E}">
        <p14:creationId xmlns:p14="http://schemas.microsoft.com/office/powerpoint/2010/main" val="3791884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8</a:t>
            </a:fld>
            <a:endParaRPr lang="en-US"/>
          </a:p>
        </p:txBody>
      </p:sp>
    </p:spTree>
    <p:extLst>
      <p:ext uri="{BB962C8B-B14F-4D97-AF65-F5344CB8AC3E}">
        <p14:creationId xmlns:p14="http://schemas.microsoft.com/office/powerpoint/2010/main" val="400307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44A751F-5D27-4804-B5AC-2C3CDD54B4FB}" type="slidenum">
              <a:rPr lang="en-US" smtClean="0"/>
              <a:t>9</a:t>
            </a:fld>
            <a:endParaRPr lang="en-US"/>
          </a:p>
        </p:txBody>
      </p:sp>
    </p:spTree>
    <p:extLst>
      <p:ext uri="{BB962C8B-B14F-4D97-AF65-F5344CB8AC3E}">
        <p14:creationId xmlns:p14="http://schemas.microsoft.com/office/powerpoint/2010/main" val="300775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0" name="Picture 7" descr="WATER B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179388" y="1916113"/>
            <a:ext cx="7772400" cy="1470025"/>
          </a:xfrm>
          <a:prstGeom prst="rect">
            <a:avLst/>
          </a:prstGeom>
        </p:spPr>
        <p:txBody>
          <a:bodyPr/>
          <a:lstStyle>
            <a:lvl1pPr>
              <a:defRPr sz="4000" b="1">
                <a:solidFill>
                  <a:schemeClr val="accent2"/>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179388" y="3671888"/>
            <a:ext cx="6400800" cy="1752600"/>
          </a:xfrm>
        </p:spPr>
        <p:txBody>
          <a:bodyPr/>
          <a:lstStyle>
            <a:lvl1pPr marL="0" indent="0">
              <a:buFontTx/>
              <a:buNone/>
              <a:defRPr b="1">
                <a:solidFill>
                  <a:schemeClr val="bg1"/>
                </a:solidFill>
              </a:defRPr>
            </a:lvl1pPr>
          </a:lstStyle>
          <a:p>
            <a:pPr lvl="0"/>
            <a:r>
              <a:rPr lang="en-US" noProof="0"/>
              <a:t>Click to edit Master subtitle style</a:t>
            </a:r>
            <a:endParaRPr lang="en-GB" noProof="0"/>
          </a:p>
        </p:txBody>
      </p:sp>
      <p:sp>
        <p:nvSpPr>
          <p:cNvPr id="3080" name="Rectangle 8"/>
          <p:cNvSpPr>
            <a:spLocks noGrp="1" noChangeArrowheads="1"/>
          </p:cNvSpPr>
          <p:nvPr>
            <p:ph type="dt" sz="half" idx="2"/>
          </p:nvPr>
        </p:nvSpPr>
        <p:spPr/>
        <p:txBody>
          <a:bodyPr/>
          <a:lstStyle>
            <a:lvl1pPr>
              <a:defRPr>
                <a:solidFill>
                  <a:schemeClr val="accent2"/>
                </a:solidFill>
              </a:defRPr>
            </a:lvl1pPr>
          </a:lstStyle>
          <a:p>
            <a:endParaRPr lang="en-GB"/>
          </a:p>
        </p:txBody>
      </p:sp>
      <p:sp>
        <p:nvSpPr>
          <p:cNvPr id="3081" name="Rectangle 9"/>
          <p:cNvSpPr>
            <a:spLocks noGrp="1" noChangeArrowheads="1"/>
          </p:cNvSpPr>
          <p:nvPr>
            <p:ph type="ftr" sz="quarter" idx="3"/>
          </p:nvPr>
        </p:nvSpPr>
        <p:spPr/>
        <p:txBody>
          <a:bodyPr/>
          <a:lstStyle>
            <a:lvl1pPr>
              <a:defRPr>
                <a:solidFill>
                  <a:schemeClr val="accent2"/>
                </a:solidFill>
              </a:defRPr>
            </a:lvl1pPr>
          </a:lstStyle>
          <a:p>
            <a:endParaRPr lang="en-GB"/>
          </a:p>
        </p:txBody>
      </p:sp>
      <p:sp>
        <p:nvSpPr>
          <p:cNvPr id="3082" name="Rectangle 10"/>
          <p:cNvSpPr>
            <a:spLocks noGrp="1" noChangeArrowheads="1"/>
          </p:cNvSpPr>
          <p:nvPr>
            <p:ph type="sldNum" sz="quarter" idx="4"/>
          </p:nvPr>
        </p:nvSpPr>
        <p:spPr/>
        <p:txBody>
          <a:bodyPr/>
          <a:lstStyle>
            <a:lvl1pPr>
              <a:defRPr>
                <a:solidFill>
                  <a:schemeClr val="accent2"/>
                </a:solidFill>
              </a:defRPr>
            </a:lvl1pPr>
          </a:lstStyle>
          <a:p>
            <a:fld id="{FBBFD62E-9B4B-4F74-820A-ECBB867F6A80}" type="slidenum">
              <a:rPr lang="en-GB"/>
              <a:pPr/>
              <a:t>‹#›</a:t>
            </a:fld>
            <a:endParaRPr lang="en-GB"/>
          </a:p>
        </p:txBody>
      </p:sp>
      <p:pic>
        <p:nvPicPr>
          <p:cNvPr id="7" name="Picture 7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336" y="6990"/>
            <a:ext cx="4176464" cy="648072"/>
          </a:xfrm>
          <a:prstGeom prst="rect">
            <a:avLst/>
          </a:prstGeom>
        </p:spPr>
      </p:pic>
      <p:pic>
        <p:nvPicPr>
          <p:cNvPr id="8"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9"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pic>
        <p:nvPicPr>
          <p:cNvPr id="11" name="Picture 2" descr="國立臺灣大學">
            <a:extLst>
              <a:ext uri="{FF2B5EF4-FFF2-40B4-BE49-F238E27FC236}">
                <a16:creationId xmlns:a16="http://schemas.microsoft.com/office/drawing/2014/main" id="{2C56F7E4-59AC-4469-969A-7E6F4EB020B0}"/>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200" y="39208"/>
            <a:ext cx="550755" cy="7989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600"/>
                                        <p:tgtEl>
                                          <p:spTgt spid="3074"/>
                                        </p:tgtEl>
                                      </p:cBhvr>
                                    </p:animEffect>
                                  </p:childTnLst>
                                </p:cTn>
                              </p:par>
                            </p:childTnLst>
                          </p:cTn>
                        </p:par>
                        <p:par>
                          <p:cTn id="8" fill="hold" nodeType="afterGroup">
                            <p:stCondLst>
                              <p:cond delay="600"/>
                            </p:stCondLst>
                            <p:childTnLst>
                              <p:par>
                                <p:cTn id="9" presetID="47" presetClass="entr" presetSubtype="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fade">
                                      <p:cBhvr>
                                        <p:cTn id="11" dur="100"/>
                                        <p:tgtEl>
                                          <p:spTgt spid="3075">
                                            <p:txEl>
                                              <p:pRg st="0" end="0"/>
                                            </p:txEl>
                                          </p:spTgt>
                                        </p:tgtEl>
                                      </p:cBhvr>
                                    </p:animEffect>
                                    <p:anim calcmode="lin" valueType="num">
                                      <p:cBhvr>
                                        <p:cTn id="12" dur="1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3" dur="1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
                        <p:tgtEl>
                          <p:spTgt spid="3075"/>
                        </p:tgtEl>
                      </p:cBhvr>
                    </p:animEffect>
                    <p:anim calcmode="lin" valueType="num">
                      <p:cBhvr>
                        <p:cTn dur="100" fill="hold"/>
                        <p:tgtEl>
                          <p:spTgt spid="3075"/>
                        </p:tgtEl>
                        <p:attrNameLst>
                          <p:attrName>ppt_x</p:attrName>
                        </p:attrNameLst>
                      </p:cBhvr>
                      <p:tavLst>
                        <p:tav tm="0">
                          <p:val>
                            <p:strVal val="#ppt_x"/>
                          </p:val>
                        </p:tav>
                        <p:tav tm="100000">
                          <p:val>
                            <p:strVal val="#ppt_x"/>
                          </p:val>
                        </p:tav>
                      </p:tavLst>
                    </p:anim>
                    <p:anim calcmode="lin" valueType="num">
                      <p:cBhvr>
                        <p:cTn dur="1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7068D1-CD86-4DE6-B8F9-E4EC821420BC}" type="slidenum">
              <a:rPr lang="en-GB"/>
              <a:pPr/>
              <a:t>‹#›</a:t>
            </a:fld>
            <a:endParaRPr lang="en-GB"/>
          </a:p>
        </p:txBody>
      </p:sp>
      <p:pic>
        <p:nvPicPr>
          <p:cNvPr id="13"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4"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391534547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78A91751-14EE-436F-A3C6-FBBD71E56B5A}" type="slidenum">
              <a:rPr lang="en-GB"/>
              <a:pPr/>
              <a:t>‹#›</a:t>
            </a:fld>
            <a:endParaRPr lang="en-GB"/>
          </a:p>
        </p:txBody>
      </p:sp>
      <p:pic>
        <p:nvPicPr>
          <p:cNvPr id="11"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4877" y="44624"/>
            <a:ext cx="755303" cy="550755"/>
          </a:xfrm>
          <a:prstGeom prst="rect">
            <a:avLst/>
          </a:prstGeom>
          <a:noFill/>
        </p:spPr>
      </p:pic>
      <p:pic>
        <p:nvPicPr>
          <p:cNvPr id="12"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749" y="44624"/>
            <a:ext cx="550755" cy="550755"/>
          </a:xfrm>
          <a:prstGeom prst="rect">
            <a:avLst/>
          </a:prstGeom>
        </p:spPr>
      </p:pic>
    </p:spTree>
    <p:extLst>
      <p:ext uri="{BB962C8B-B14F-4D97-AF65-F5344CB8AC3E}">
        <p14:creationId xmlns:p14="http://schemas.microsoft.com/office/powerpoint/2010/main" val="16192514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FF6B17C-C0C9-4821-A444-8EE8430AC0EE}" type="slidenum">
              <a:rPr lang="en-GB"/>
              <a:pPr/>
              <a:t>‹#›</a:t>
            </a:fld>
            <a:endParaRPr lang="en-GB"/>
          </a:p>
        </p:txBody>
      </p:sp>
    </p:spTree>
    <p:extLst>
      <p:ext uri="{BB962C8B-B14F-4D97-AF65-F5344CB8AC3E}">
        <p14:creationId xmlns:p14="http://schemas.microsoft.com/office/powerpoint/2010/main" val="11985796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958EEA2-6DD6-46D2-9510-976982EFE25C}" type="slidenum">
              <a:rPr lang="en-GB"/>
              <a:pPr/>
              <a:t>‹#›</a:t>
            </a:fld>
            <a:endParaRPr lang="en-GB"/>
          </a:p>
        </p:txBody>
      </p:sp>
    </p:spTree>
    <p:extLst>
      <p:ext uri="{BB962C8B-B14F-4D97-AF65-F5344CB8AC3E}">
        <p14:creationId xmlns:p14="http://schemas.microsoft.com/office/powerpoint/2010/main" val="37727000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3663" y="115888"/>
            <a:ext cx="8294687" cy="504825"/>
          </a:xfrm>
          <a:prstGeom prst="rect">
            <a:avLst/>
          </a:prstGeom>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323850" y="6625158"/>
            <a:ext cx="2133600" cy="476250"/>
          </a:xfrm>
          <a:prstGeom prst="rect">
            <a:avLst/>
          </a:prstGeom>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B595985-E230-46F7-96A5-5AE458C2B1A2}" type="slidenum">
              <a:rPr lang="en-US" altLang="zh-TW"/>
              <a:pPr>
                <a:defRPr/>
              </a:pPr>
              <a:t>‹#›</a:t>
            </a:fld>
            <a:endParaRPr lang="en-US" altLang="zh-TW"/>
          </a:p>
        </p:txBody>
      </p:sp>
    </p:spTree>
    <p:extLst>
      <p:ext uri="{BB962C8B-B14F-4D97-AF65-F5344CB8AC3E}">
        <p14:creationId xmlns:p14="http://schemas.microsoft.com/office/powerpoint/2010/main" val="194848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276350"/>
            <a:ext cx="8460000" cy="4555650"/>
          </a:xfrm>
        </p:spPr>
        <p:txBody>
          <a:bodyPr/>
          <a:lstStyle>
            <a:lvl2pPr marL="252000" indent="-250825">
              <a:defRPr/>
            </a:lvl2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3600" b="1" baseline="0">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94560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WATER B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93663" y="765175"/>
            <a:ext cx="8964612" cy="551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8" name="Rectangle 4"/>
          <p:cNvSpPr>
            <a:spLocks noGrp="1" noChangeArrowheads="1"/>
          </p:cNvSpPr>
          <p:nvPr>
            <p:ph type="dt" sz="half" idx="2"/>
          </p:nvPr>
        </p:nvSpPr>
        <p:spPr bwMode="auto">
          <a:xfrm>
            <a:off x="93663"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b="1"/>
            </a:lvl1pPr>
          </a:lstStyle>
          <a:p>
            <a:endParaRPr lang="en-GB"/>
          </a:p>
        </p:txBody>
      </p:sp>
      <p:sp>
        <p:nvSpPr>
          <p:cNvPr id="1029" name="Rectangle 5"/>
          <p:cNvSpPr>
            <a:spLocks noGrp="1" noChangeArrowheads="1"/>
          </p:cNvSpPr>
          <p:nvPr>
            <p:ph type="ftr" sz="quarter" idx="3"/>
          </p:nvPr>
        </p:nvSpPr>
        <p:spPr bwMode="auto">
          <a:xfrm>
            <a:off x="2284413" y="6337300"/>
            <a:ext cx="57594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b="1"/>
            </a:lvl1pPr>
          </a:lstStyle>
          <a:p>
            <a:endParaRPr lang="en-GB"/>
          </a:p>
        </p:txBody>
      </p:sp>
      <p:sp>
        <p:nvSpPr>
          <p:cNvPr id="1030" name="Rectangle 6"/>
          <p:cNvSpPr>
            <a:spLocks noGrp="1" noChangeArrowheads="1"/>
          </p:cNvSpPr>
          <p:nvPr>
            <p:ph type="sldNum" sz="quarter" idx="4"/>
          </p:nvPr>
        </p:nvSpPr>
        <p:spPr bwMode="auto">
          <a:xfrm>
            <a:off x="8101013" y="6337300"/>
            <a:ext cx="9572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lvl1pPr>
          </a:lstStyle>
          <a:p>
            <a:fld id="{3C519060-044E-4916-B6BF-C3232112D945}" type="slidenum">
              <a:rPr lang="en-GB"/>
              <a:pPr/>
              <a:t>‹#›</a:t>
            </a:fld>
            <a:endParaRPr lang="en-GB"/>
          </a:p>
        </p:txBody>
      </p:sp>
      <p:pic>
        <p:nvPicPr>
          <p:cNvPr id="8" name="Picture 7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85800" y="37728"/>
            <a:ext cx="4176464" cy="648072"/>
          </a:xfrm>
          <a:prstGeom prst="rect">
            <a:avLst/>
          </a:prstGeom>
        </p:spPr>
      </p:pic>
      <p:pic>
        <p:nvPicPr>
          <p:cNvPr id="11" name="Picture 3">
            <a:extLst>
              <a:ext uri="{FF2B5EF4-FFF2-40B4-BE49-F238E27FC236}">
                <a16:creationId xmlns:a16="http://schemas.microsoft.com/office/drawing/2014/main" id="{5174EE0B-25C9-4999-AEE6-D1B0505BCE79}"/>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96200" y="22225"/>
            <a:ext cx="755303" cy="550755"/>
          </a:xfrm>
          <a:prstGeom prst="rect">
            <a:avLst/>
          </a:prstGeom>
          <a:noFill/>
        </p:spPr>
      </p:pic>
      <p:pic>
        <p:nvPicPr>
          <p:cNvPr id="12" name="Picture 2">
            <a:extLst>
              <a:ext uri="{FF2B5EF4-FFF2-40B4-BE49-F238E27FC236}">
                <a16:creationId xmlns:a16="http://schemas.microsoft.com/office/drawing/2014/main" id="{354E4238-A9FE-4CB5-BE6A-016AD69AE4C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512668" y="51408"/>
            <a:ext cx="550755" cy="550755"/>
          </a:xfrm>
          <a:prstGeom prst="rect">
            <a:avLst/>
          </a:prstGeom>
        </p:spPr>
      </p:pic>
      <p:pic>
        <p:nvPicPr>
          <p:cNvPr id="14" name="Picture 2" descr="國立臺灣大學">
            <a:extLst>
              <a:ext uri="{FF2B5EF4-FFF2-40B4-BE49-F238E27FC236}">
                <a16:creationId xmlns:a16="http://schemas.microsoft.com/office/drawing/2014/main" id="{73A63FE2-CD05-4157-93F1-DB84D157781C}"/>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 y="39208"/>
            <a:ext cx="550755" cy="79899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9" r:id="rId7"/>
  </p:sldLayoutIdLst>
  <p:transition>
    <p:fade/>
  </p:transition>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5.emf"/><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t="7507" b="7330"/>
          <a:stretch/>
        </p:blipFill>
        <p:spPr>
          <a:xfrm>
            <a:off x="1019174" y="2331660"/>
            <a:ext cx="7158081" cy="3048000"/>
          </a:xfrm>
          <a:prstGeom prst="rect">
            <a:avLst/>
          </a:prstGeom>
        </p:spPr>
      </p:pic>
      <p:sp>
        <p:nvSpPr>
          <p:cNvPr id="4" name="矩形 3"/>
          <p:cNvSpPr/>
          <p:nvPr/>
        </p:nvSpPr>
        <p:spPr>
          <a:xfrm>
            <a:off x="685800" y="5334000"/>
            <a:ext cx="7543800" cy="1261884"/>
          </a:xfrm>
          <a:prstGeom prst="rect">
            <a:avLst/>
          </a:prstGeom>
        </p:spPr>
        <p:txBody>
          <a:bodyPr wrap="square">
            <a:spAutoFit/>
          </a:bodyPr>
          <a:lstStyle/>
          <a:p>
            <a:pPr algn="ctr"/>
            <a:r>
              <a:rPr lang="en-US" altLang="zh-TW" sz="2800" b="1" dirty="0">
                <a:solidFill>
                  <a:srgbClr val="C00000"/>
                </a:solidFill>
                <a:latin typeface="Comic Sans MS" panose="030F0702030302020204" pitchFamily="66" charset="0"/>
              </a:rPr>
              <a:t>Yu-heng Tseng</a:t>
            </a:r>
          </a:p>
          <a:p>
            <a:pPr algn="ctr"/>
            <a:r>
              <a:rPr lang="en-US" altLang="zh-TW" sz="2400" dirty="0">
                <a:solidFill>
                  <a:srgbClr val="E101C6"/>
                </a:solidFill>
                <a:latin typeface="Comic Sans MS" panose="030F0702030302020204" pitchFamily="66" charset="0"/>
              </a:rPr>
              <a:t>Institute of Oceanography</a:t>
            </a:r>
            <a:r>
              <a:rPr lang="zh-TW" altLang="en-US" sz="2400" dirty="0">
                <a:solidFill>
                  <a:srgbClr val="E101C6"/>
                </a:solidFill>
                <a:latin typeface="Comic Sans MS" panose="030F0702030302020204" pitchFamily="66" charset="0"/>
              </a:rPr>
              <a:t> </a:t>
            </a:r>
            <a:r>
              <a:rPr lang="en-US" altLang="zh-TW" sz="2400" dirty="0">
                <a:solidFill>
                  <a:srgbClr val="E101C6"/>
                </a:solidFill>
                <a:latin typeface="Comic Sans MS" panose="030F0702030302020204" pitchFamily="66" charset="0"/>
              </a:rPr>
              <a:t>and</a:t>
            </a:r>
            <a:r>
              <a:rPr lang="zh-TW" altLang="en-US" sz="2400" dirty="0">
                <a:solidFill>
                  <a:srgbClr val="E101C6"/>
                </a:solidFill>
                <a:latin typeface="Comic Sans MS" panose="030F0702030302020204" pitchFamily="66" charset="0"/>
              </a:rPr>
              <a:t> </a:t>
            </a:r>
            <a:r>
              <a:rPr lang="en-US" altLang="zh-TW" sz="2400" dirty="0">
                <a:solidFill>
                  <a:srgbClr val="E101C6"/>
                </a:solidFill>
                <a:latin typeface="Comic Sans MS" panose="030F0702030302020204" pitchFamily="66" charset="0"/>
              </a:rPr>
              <a:t>Ocean</a:t>
            </a:r>
            <a:r>
              <a:rPr lang="zh-TW" altLang="en-US" sz="2400" dirty="0">
                <a:solidFill>
                  <a:srgbClr val="E101C6"/>
                </a:solidFill>
                <a:latin typeface="Comic Sans MS" panose="030F0702030302020204" pitchFamily="66" charset="0"/>
              </a:rPr>
              <a:t> </a:t>
            </a:r>
            <a:r>
              <a:rPr lang="en-US" altLang="zh-TW" sz="2400" dirty="0">
                <a:solidFill>
                  <a:srgbClr val="E101C6"/>
                </a:solidFill>
                <a:latin typeface="Comic Sans MS" panose="030F0702030302020204" pitchFamily="66" charset="0"/>
              </a:rPr>
              <a:t>Center, National Taiwan University</a:t>
            </a:r>
          </a:p>
        </p:txBody>
      </p:sp>
      <p:sp>
        <p:nvSpPr>
          <p:cNvPr id="5" name="矩形 4">
            <a:extLst>
              <a:ext uri="{FF2B5EF4-FFF2-40B4-BE49-F238E27FC236}">
                <a16:creationId xmlns:a16="http://schemas.microsoft.com/office/drawing/2014/main" id="{25C16559-D116-4215-B515-55D0675B085B}"/>
              </a:ext>
            </a:extLst>
          </p:cNvPr>
          <p:cNvSpPr/>
          <p:nvPr/>
        </p:nvSpPr>
        <p:spPr>
          <a:xfrm>
            <a:off x="464365" y="762000"/>
            <a:ext cx="8267700" cy="1569660"/>
          </a:xfrm>
          <a:prstGeom prst="rect">
            <a:avLst/>
          </a:prstGeom>
        </p:spPr>
        <p:txBody>
          <a:bodyPr wrap="square">
            <a:spAutoFit/>
          </a:bodyPr>
          <a:lstStyle/>
          <a:p>
            <a:pPr algn="ctr"/>
            <a:r>
              <a:rPr lang="en-US" altLang="zh-TW" sz="3200" dirty="0">
                <a:latin typeface="Comic Sans MS" panose="030F0702030302020204" pitchFamily="66" charset="0"/>
              </a:rPr>
              <a:t>Accelerated </a:t>
            </a:r>
            <a:r>
              <a:rPr lang="en-US" altLang="zh-TW" sz="3200" dirty="0" err="1">
                <a:latin typeface="Comic Sans MS" panose="030F0702030302020204" pitchFamily="66" charset="0"/>
              </a:rPr>
              <a:t>barotropic</a:t>
            </a:r>
            <a:r>
              <a:rPr lang="en-US" altLang="zh-TW" sz="3200" dirty="0">
                <a:latin typeface="Comic Sans MS" panose="030F0702030302020204" pitchFamily="66" charset="0"/>
              </a:rPr>
              <a:t> solver for the high-resolution ocean model component in the Community Earth System Model v2.0</a:t>
            </a:r>
            <a:endParaRPr lang="zh-TW" altLang="en-US" sz="3200" b="1" dirty="0">
              <a:solidFill>
                <a:srgbClr val="0000FF"/>
              </a:solidFill>
              <a:latin typeface="Comic Sans MS" panose="030F0702030302020204" pitchFamily="66" charset="0"/>
            </a:endParaRPr>
          </a:p>
        </p:txBody>
      </p:sp>
      <p:sp>
        <p:nvSpPr>
          <p:cNvPr id="6" name="矩形 5"/>
          <p:cNvSpPr/>
          <p:nvPr/>
        </p:nvSpPr>
        <p:spPr>
          <a:xfrm>
            <a:off x="0" y="6488668"/>
            <a:ext cx="6417141" cy="369332"/>
          </a:xfrm>
          <a:prstGeom prst="rect">
            <a:avLst/>
          </a:prstGeom>
        </p:spPr>
        <p:txBody>
          <a:bodyPr wrap="none">
            <a:spAutoFit/>
          </a:bodyPr>
          <a:lstStyle/>
          <a:p>
            <a:r>
              <a:rPr lang="en-US" altLang="zh-TW" dirty="0">
                <a:solidFill>
                  <a:srgbClr val="000000"/>
                </a:solidFill>
                <a:latin typeface="Comic Sans MS" panose="030F0702030302020204" pitchFamily="66" charset="0"/>
              </a:rPr>
              <a:t>A</a:t>
            </a:r>
            <a:r>
              <a:rPr lang="zh-TW" altLang="en-US" dirty="0">
                <a:solidFill>
                  <a:srgbClr val="000000"/>
                </a:solidFill>
                <a:latin typeface="Comic Sans MS" panose="030F0702030302020204" pitchFamily="66" charset="0"/>
              </a:rPr>
              <a:t>cknowledgement</a:t>
            </a:r>
            <a:r>
              <a:rPr lang="en-US" altLang="zh-TW" dirty="0">
                <a:solidFill>
                  <a:srgbClr val="000000"/>
                </a:solidFill>
                <a:latin typeface="Comic Sans MS" panose="030F0702030302020204" pitchFamily="66" charset="0"/>
              </a:rPr>
              <a:t>:</a:t>
            </a:r>
            <a:r>
              <a:rPr lang="zh-TW" altLang="en-US" dirty="0">
                <a:solidFill>
                  <a:srgbClr val="000000"/>
                </a:solidFill>
                <a:latin typeface="Comic Sans MS" panose="030F0702030302020204" pitchFamily="66" charset="0"/>
              </a:rPr>
              <a:t> </a:t>
            </a:r>
            <a:r>
              <a:rPr lang="en-US" altLang="zh-TW" dirty="0">
                <a:solidFill>
                  <a:srgbClr val="000000"/>
                </a:solidFill>
                <a:latin typeface="Comic Sans MS" panose="030F0702030302020204" pitchFamily="66" charset="0"/>
              </a:rPr>
              <a:t>Xiaomeng Huang, Qiang Tang, Yong Hu </a:t>
            </a:r>
            <a:endParaRPr lang="zh-TW" alt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509614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en-US" altLang="zh-TW" dirty="0"/>
          </a:p>
          <a:p>
            <a:r>
              <a:rPr lang="en-US" altLang="zh-TW" dirty="0">
                <a:latin typeface="Comic Sans MS" panose="030F0702030302020204" pitchFamily="66" charset="0"/>
              </a:rPr>
              <a:t>Global reduction is the bottleneck of the </a:t>
            </a:r>
            <a:r>
              <a:rPr lang="en-US" altLang="zh-TW" dirty="0" err="1">
                <a:latin typeface="Comic Sans MS" panose="030F0702030302020204" pitchFamily="66" charset="0"/>
              </a:rPr>
              <a:t>ChronGear</a:t>
            </a:r>
            <a:r>
              <a:rPr lang="en-US" altLang="zh-TW" dirty="0">
                <a:latin typeface="Comic Sans MS" panose="030F0702030302020204" pitchFamily="66" charset="0"/>
              </a:rPr>
              <a:t> Solver in 0.1° POP.</a:t>
            </a:r>
            <a:endParaRPr lang="zh-TW" altLang="en-US"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err="1">
                <a:solidFill>
                  <a:srgbClr val="0000FF"/>
                </a:solidFill>
                <a:latin typeface="Comic Sans MS" panose="030F0702030302020204" pitchFamily="66" charset="0"/>
              </a:rPr>
              <a:t>ChronGear</a:t>
            </a:r>
            <a:r>
              <a:rPr lang="en-US" altLang="zh-TW" sz="2400" dirty="0">
                <a:solidFill>
                  <a:srgbClr val="0000FF"/>
                </a:solidFill>
                <a:latin typeface="Comic Sans MS" panose="030F0702030302020204" pitchFamily="66" charset="0"/>
              </a:rPr>
              <a:t> Solver Components</a:t>
            </a:r>
            <a:endParaRPr lang="zh-TW" altLang="en-US" sz="2400" dirty="0">
              <a:solidFill>
                <a:srgbClr val="0000FF"/>
              </a:solidFill>
              <a:latin typeface="Comic Sans MS" panose="030F0702030302020204" pitchFamily="66" charset="0"/>
            </a:endParaRPr>
          </a:p>
        </p:txBody>
      </p:sp>
      <p:pic>
        <p:nvPicPr>
          <p:cNvPr id="4" name="圖片 3">
            <a:extLst>
              <a:ext uri="{FF2B5EF4-FFF2-40B4-BE49-F238E27FC236}">
                <a16:creationId xmlns:a16="http://schemas.microsoft.com/office/drawing/2014/main" id="{93E9313E-B7E5-4E8D-8666-B2B4E9398B67}"/>
              </a:ext>
            </a:extLst>
          </p:cNvPr>
          <p:cNvPicPr>
            <a:picLocks noChangeAspect="1"/>
          </p:cNvPicPr>
          <p:nvPr/>
        </p:nvPicPr>
        <p:blipFill>
          <a:blip r:embed="rId3"/>
          <a:stretch>
            <a:fillRect/>
          </a:stretch>
        </p:blipFill>
        <p:spPr>
          <a:xfrm>
            <a:off x="2057400" y="2667000"/>
            <a:ext cx="4876800" cy="3784601"/>
          </a:xfrm>
          <a:prstGeom prst="rect">
            <a:avLst/>
          </a:prstGeom>
        </p:spPr>
      </p:pic>
      <p:sp>
        <p:nvSpPr>
          <p:cNvPr id="6" name="橢圓 5"/>
          <p:cNvSpPr/>
          <p:nvPr/>
        </p:nvSpPr>
        <p:spPr>
          <a:xfrm>
            <a:off x="4953000" y="2209799"/>
            <a:ext cx="2895600" cy="4241801"/>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9011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81000" y="762000"/>
            <a:ext cx="7924800" cy="762000"/>
          </a:xfrm>
        </p:spPr>
        <p:txBody>
          <a:bodyPr/>
          <a:lstStyle/>
          <a:p>
            <a:pPr algn="ctr"/>
            <a:r>
              <a:rPr lang="en-US" altLang="zh-TW" sz="2400" dirty="0">
                <a:solidFill>
                  <a:srgbClr val="0000FF"/>
                </a:solidFill>
                <a:latin typeface="Comic Sans MS" panose="030F0702030302020204" pitchFamily="66" charset="0"/>
              </a:rPr>
              <a:t> A new Preconditioned (Classical </a:t>
            </a:r>
            <a:r>
              <a:rPr lang="en-US" altLang="zh-TW" sz="2400" dirty="0" err="1">
                <a:solidFill>
                  <a:srgbClr val="0000FF"/>
                </a:solidFill>
                <a:latin typeface="Comic Sans MS" panose="030F0702030302020204" pitchFamily="66" charset="0"/>
              </a:rPr>
              <a:t>Stiefel</a:t>
            </a:r>
            <a:r>
              <a:rPr lang="en-US" altLang="zh-TW" sz="2400" dirty="0">
                <a:solidFill>
                  <a:srgbClr val="0000FF"/>
                </a:solidFill>
                <a:latin typeface="Comic Sans MS" panose="030F0702030302020204" pitchFamily="66" charset="0"/>
              </a:rPr>
              <a:t> Iteration) P-CSI Solver</a:t>
            </a:r>
            <a:endParaRPr lang="zh-TW" altLang="en-US" sz="2400" dirty="0">
              <a:solidFill>
                <a:srgbClr val="0000FF"/>
              </a:solidFill>
              <a:latin typeface="Comic Sans MS" panose="030F0702030302020204" pitchFamily="66" charset="0"/>
            </a:endParaRPr>
          </a:p>
        </p:txBody>
      </p:sp>
      <p:pic>
        <p:nvPicPr>
          <p:cNvPr id="5" name="圖片 4">
            <a:extLst>
              <a:ext uri="{FF2B5EF4-FFF2-40B4-BE49-F238E27FC236}">
                <a16:creationId xmlns:a16="http://schemas.microsoft.com/office/drawing/2014/main" id="{C85EDA6E-CB58-4997-81E8-05D9887D5920}"/>
              </a:ext>
            </a:extLst>
          </p:cNvPr>
          <p:cNvPicPr>
            <a:picLocks noChangeAspect="1"/>
          </p:cNvPicPr>
          <p:nvPr/>
        </p:nvPicPr>
        <p:blipFill>
          <a:blip r:embed="rId3"/>
          <a:stretch>
            <a:fillRect/>
          </a:stretch>
        </p:blipFill>
        <p:spPr>
          <a:xfrm>
            <a:off x="1905000" y="1676400"/>
            <a:ext cx="5589142" cy="4767072"/>
          </a:xfrm>
          <a:prstGeom prst="rect">
            <a:avLst/>
          </a:prstGeom>
        </p:spPr>
      </p:pic>
      <p:sp>
        <p:nvSpPr>
          <p:cNvPr id="2" name="矩形 1">
            <a:extLst>
              <a:ext uri="{FF2B5EF4-FFF2-40B4-BE49-F238E27FC236}">
                <a16:creationId xmlns:a16="http://schemas.microsoft.com/office/drawing/2014/main" id="{5C1363FF-A3E4-4C2E-9F35-E8C3B7A3257C}"/>
              </a:ext>
            </a:extLst>
          </p:cNvPr>
          <p:cNvSpPr/>
          <p:nvPr/>
        </p:nvSpPr>
        <p:spPr>
          <a:xfrm>
            <a:off x="1905000" y="1981200"/>
            <a:ext cx="5589142" cy="9906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248001B7-3B04-45A8-A108-7372C0D81539}"/>
              </a:ext>
            </a:extLst>
          </p:cNvPr>
          <p:cNvSpPr/>
          <p:nvPr/>
        </p:nvSpPr>
        <p:spPr>
          <a:xfrm>
            <a:off x="6131164" y="4519341"/>
            <a:ext cx="2215671" cy="369332"/>
          </a:xfrm>
          <a:prstGeom prst="rect">
            <a:avLst/>
          </a:prstGeom>
        </p:spPr>
        <p:txBody>
          <a:bodyPr wrap="none">
            <a:spAutoFit/>
          </a:bodyPr>
          <a:lstStyle/>
          <a:p>
            <a:r>
              <a:rPr lang="en-US" altLang="zh-TW" dirty="0">
                <a:solidFill>
                  <a:srgbClr val="FF0000"/>
                </a:solidFill>
                <a:latin typeface="Comic Sans MS" panose="030F0702030302020204" pitchFamily="66" charset="0"/>
              </a:rPr>
              <a:t>no global reduction</a:t>
            </a:r>
            <a:endParaRPr lang="zh-TW" altLang="en-US" dirty="0">
              <a:solidFill>
                <a:srgbClr val="FF0000"/>
              </a:solidFill>
            </a:endParaRPr>
          </a:p>
        </p:txBody>
      </p:sp>
    </p:spTree>
    <p:extLst>
      <p:ext uri="{BB962C8B-B14F-4D97-AF65-F5344CB8AC3E}">
        <p14:creationId xmlns:p14="http://schemas.microsoft.com/office/powerpoint/2010/main" val="303503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a:xfrm>
            <a:off x="360000" y="1276350"/>
            <a:ext cx="8555400" cy="4555650"/>
          </a:xfrm>
        </p:spPr>
        <p:txBody>
          <a:bodyPr/>
          <a:lstStyle/>
          <a:p>
            <a:r>
              <a:rPr lang="en-US" altLang="zh-TW" dirty="0">
                <a:latin typeface="Comic Sans MS" panose="030F0702030302020204" pitchFamily="66" charset="0"/>
              </a:rPr>
              <a:t>Unlike </a:t>
            </a:r>
            <a:r>
              <a:rPr lang="en-US" altLang="zh-TW" dirty="0" err="1">
                <a:latin typeface="Comic Sans MS" panose="030F0702030302020204" pitchFamily="66" charset="0"/>
              </a:rPr>
              <a:t>ChronGear</a:t>
            </a:r>
            <a:r>
              <a:rPr lang="en-US" altLang="zh-TW" dirty="0">
                <a:latin typeface="Comic Sans MS" panose="030F0702030302020204" pitchFamily="66" charset="0"/>
              </a:rPr>
              <a:t>, P-CSI has no global reduction</a:t>
            </a:r>
          </a:p>
          <a:p>
            <a:r>
              <a:rPr lang="en-US" altLang="zh-TW" dirty="0">
                <a:latin typeface="Comic Sans MS" panose="030F0702030302020204" pitchFamily="66" charset="0"/>
              </a:rPr>
              <a:t>P-CSI needs slightly more iterations, but less computation in each iteration</a:t>
            </a:r>
          </a:p>
          <a:p>
            <a:r>
              <a:rPr lang="en-US" altLang="zh-TW" dirty="0">
                <a:latin typeface="Comic Sans MS" panose="030F0702030302020204" pitchFamily="66" charset="0"/>
              </a:rPr>
              <a:t>P-CSI requires </a:t>
            </a:r>
            <a:r>
              <a:rPr lang="en-US" altLang="zh-TW" b="1" u="sng" dirty="0">
                <a:latin typeface="Comic Sans MS" panose="030F0702030302020204" pitchFamily="66" charset="0"/>
              </a:rPr>
              <a:t>two extreme eigenvalues</a:t>
            </a:r>
            <a:endParaRPr lang="zh-TW" altLang="en-US" b="1" u="sng"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P-CSI .vs. </a:t>
            </a:r>
            <a:r>
              <a:rPr lang="en-US" altLang="zh-TW" sz="2400" dirty="0" err="1">
                <a:solidFill>
                  <a:srgbClr val="0000FF"/>
                </a:solidFill>
                <a:latin typeface="Comic Sans MS" panose="030F0702030302020204" pitchFamily="66" charset="0"/>
              </a:rPr>
              <a:t>ChronGear</a:t>
            </a:r>
            <a:endParaRPr lang="zh-TW" altLang="en-US" sz="2400" dirty="0">
              <a:solidFill>
                <a:srgbClr val="0000FF"/>
              </a:solidFill>
              <a:latin typeface="Comic Sans MS" panose="030F0702030302020204" pitchFamily="66" charset="0"/>
            </a:endParaRPr>
          </a:p>
        </p:txBody>
      </p:sp>
      <p:pic>
        <p:nvPicPr>
          <p:cNvPr id="4" name="圖片 3">
            <a:extLst>
              <a:ext uri="{FF2B5EF4-FFF2-40B4-BE49-F238E27FC236}">
                <a16:creationId xmlns:a16="http://schemas.microsoft.com/office/drawing/2014/main" id="{C489FCF6-8B79-4197-B26C-752FAA9DDFC8}"/>
              </a:ext>
            </a:extLst>
          </p:cNvPr>
          <p:cNvPicPr>
            <a:picLocks noChangeAspect="1"/>
          </p:cNvPicPr>
          <p:nvPr/>
        </p:nvPicPr>
        <p:blipFill>
          <a:blip r:embed="rId3"/>
          <a:stretch>
            <a:fillRect/>
          </a:stretch>
        </p:blipFill>
        <p:spPr>
          <a:xfrm>
            <a:off x="914400" y="3400296"/>
            <a:ext cx="3431090" cy="3381504"/>
          </a:xfrm>
          <a:prstGeom prst="rect">
            <a:avLst/>
          </a:prstGeom>
        </p:spPr>
      </p:pic>
      <p:pic>
        <p:nvPicPr>
          <p:cNvPr id="5" name="圖片 4">
            <a:extLst>
              <a:ext uri="{FF2B5EF4-FFF2-40B4-BE49-F238E27FC236}">
                <a16:creationId xmlns:a16="http://schemas.microsoft.com/office/drawing/2014/main" id="{2124C7F2-7EFC-47FD-963C-D2A0EB030935}"/>
              </a:ext>
            </a:extLst>
          </p:cNvPr>
          <p:cNvPicPr>
            <a:picLocks noChangeAspect="1"/>
          </p:cNvPicPr>
          <p:nvPr/>
        </p:nvPicPr>
        <p:blipFill>
          <a:blip r:embed="rId4"/>
          <a:stretch>
            <a:fillRect/>
          </a:stretch>
        </p:blipFill>
        <p:spPr>
          <a:xfrm>
            <a:off x="5213948" y="3394365"/>
            <a:ext cx="2787052" cy="3381504"/>
          </a:xfrm>
          <a:prstGeom prst="rect">
            <a:avLst/>
          </a:prstGeom>
        </p:spPr>
      </p:pic>
      <p:sp>
        <p:nvSpPr>
          <p:cNvPr id="6" name="矩形 5">
            <a:extLst>
              <a:ext uri="{FF2B5EF4-FFF2-40B4-BE49-F238E27FC236}">
                <a16:creationId xmlns:a16="http://schemas.microsoft.com/office/drawing/2014/main" id="{EBA393E8-11A4-4E5B-B613-73BDE1E6EEED}"/>
              </a:ext>
            </a:extLst>
          </p:cNvPr>
          <p:cNvSpPr/>
          <p:nvPr/>
        </p:nvSpPr>
        <p:spPr>
          <a:xfrm>
            <a:off x="2057400" y="3135868"/>
            <a:ext cx="1322798" cy="369332"/>
          </a:xfrm>
          <a:prstGeom prst="rect">
            <a:avLst/>
          </a:prstGeom>
        </p:spPr>
        <p:txBody>
          <a:bodyPr wrap="none">
            <a:spAutoFit/>
          </a:bodyPr>
          <a:lstStyle/>
          <a:p>
            <a:r>
              <a:rPr lang="en-US" altLang="zh-TW" dirty="0" err="1">
                <a:solidFill>
                  <a:srgbClr val="FF0000"/>
                </a:solidFill>
                <a:latin typeface="Comic Sans MS" panose="030F0702030302020204" pitchFamily="66" charset="0"/>
              </a:rPr>
              <a:t>ChronGear</a:t>
            </a:r>
            <a:endParaRPr lang="zh-TW" altLang="en-US" dirty="0">
              <a:solidFill>
                <a:srgbClr val="FF0000"/>
              </a:solidFill>
            </a:endParaRPr>
          </a:p>
        </p:txBody>
      </p:sp>
      <p:sp>
        <p:nvSpPr>
          <p:cNvPr id="7" name="矩形 6">
            <a:extLst>
              <a:ext uri="{FF2B5EF4-FFF2-40B4-BE49-F238E27FC236}">
                <a16:creationId xmlns:a16="http://schemas.microsoft.com/office/drawing/2014/main" id="{57B25EA9-B51D-4018-8C7B-EB873E84B751}"/>
              </a:ext>
            </a:extLst>
          </p:cNvPr>
          <p:cNvSpPr/>
          <p:nvPr/>
        </p:nvSpPr>
        <p:spPr>
          <a:xfrm>
            <a:off x="5992402" y="3124200"/>
            <a:ext cx="827471" cy="369332"/>
          </a:xfrm>
          <a:prstGeom prst="rect">
            <a:avLst/>
          </a:prstGeom>
        </p:spPr>
        <p:txBody>
          <a:bodyPr wrap="none">
            <a:spAutoFit/>
          </a:bodyPr>
          <a:lstStyle/>
          <a:p>
            <a:r>
              <a:rPr lang="en-US" altLang="zh-TW" dirty="0">
                <a:solidFill>
                  <a:srgbClr val="FF0000"/>
                </a:solidFill>
                <a:latin typeface="Comic Sans MS" panose="030F0702030302020204" pitchFamily="66" charset="0"/>
              </a:rPr>
              <a:t>P-CSI</a:t>
            </a:r>
            <a:endParaRPr lang="zh-TW" altLang="en-US" dirty="0">
              <a:solidFill>
                <a:srgbClr val="FF0000"/>
              </a:solidFill>
            </a:endParaRPr>
          </a:p>
        </p:txBody>
      </p:sp>
    </p:spTree>
    <p:extLst>
      <p:ext uri="{BB962C8B-B14F-4D97-AF65-F5344CB8AC3E}">
        <p14:creationId xmlns:p14="http://schemas.microsoft.com/office/powerpoint/2010/main" val="419607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r>
              <a:rPr lang="en-US" altLang="zh-TW" dirty="0" err="1">
                <a:latin typeface="Comic Sans MS" panose="030F0702030302020204" pitchFamily="66" charset="0"/>
              </a:rPr>
              <a:t>Lanczos</a:t>
            </a:r>
            <a:r>
              <a:rPr lang="en-US" altLang="zh-TW" dirty="0">
                <a:latin typeface="Comic Sans MS" panose="030F0702030302020204" pitchFamily="66" charset="0"/>
              </a:rPr>
              <a:t> method to construct a tridiagonal matrix T</a:t>
            </a:r>
          </a:p>
          <a:p>
            <a:r>
              <a:rPr lang="en-US" altLang="zh-TW" dirty="0">
                <a:latin typeface="Comic Sans MS" panose="030F0702030302020204" pitchFamily="66" charset="0"/>
              </a:rPr>
              <a:t>T has eigenvalues close to M</a:t>
            </a:r>
            <a:r>
              <a:rPr lang="en-US" altLang="zh-TW" baseline="30000" dirty="0">
                <a:latin typeface="Comic Sans MS" panose="030F0702030302020204" pitchFamily="66" charset="0"/>
              </a:rPr>
              <a:t>-1</a:t>
            </a:r>
            <a:r>
              <a:rPr lang="en-US" altLang="zh-TW" dirty="0">
                <a:latin typeface="Comic Sans MS" panose="030F0702030302020204" pitchFamily="66" charset="0"/>
              </a:rPr>
              <a:t>A</a:t>
            </a:r>
          </a:p>
          <a:p>
            <a:r>
              <a:rPr lang="en-US" altLang="zh-TW" dirty="0">
                <a:latin typeface="Comic Sans MS" panose="030F0702030302020204" pitchFamily="66" charset="0"/>
              </a:rPr>
              <a:t>Estimation needed only once, extra overhead less than one barotropic step.</a:t>
            </a:r>
            <a:endParaRPr lang="zh-TW" altLang="en-US"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Eigenvalue Estimation</a:t>
            </a:r>
            <a:r>
              <a:rPr lang="zh-TW" altLang="en-US" sz="2400" dirty="0">
                <a:solidFill>
                  <a:srgbClr val="0000FF"/>
                </a:solidFill>
                <a:latin typeface="Comic Sans MS" panose="030F0702030302020204" pitchFamily="66" charset="0"/>
              </a:rPr>
              <a:t> </a:t>
            </a:r>
            <a:r>
              <a:rPr lang="en-US" altLang="zh-TW" sz="2400" dirty="0">
                <a:solidFill>
                  <a:srgbClr val="0000FF"/>
                </a:solidFill>
                <a:latin typeface="Comic Sans MS" panose="030F0702030302020204" pitchFamily="66" charset="0"/>
              </a:rPr>
              <a:t>in</a:t>
            </a:r>
            <a:r>
              <a:rPr lang="zh-TW" altLang="en-US" sz="2400" dirty="0">
                <a:solidFill>
                  <a:srgbClr val="0000FF"/>
                </a:solidFill>
                <a:latin typeface="Comic Sans MS" panose="030F0702030302020204" pitchFamily="66" charset="0"/>
              </a:rPr>
              <a:t> </a:t>
            </a:r>
            <a:r>
              <a:rPr lang="en-US" altLang="zh-TW" sz="2400" dirty="0">
                <a:solidFill>
                  <a:srgbClr val="0000FF"/>
                </a:solidFill>
                <a:latin typeface="Comic Sans MS" panose="030F0702030302020204" pitchFamily="66" charset="0"/>
              </a:rPr>
              <a:t>P-CSI</a:t>
            </a:r>
            <a:endParaRPr lang="zh-TW" altLang="en-US" sz="2400" dirty="0">
              <a:solidFill>
                <a:srgbClr val="0000FF"/>
              </a:solidFill>
              <a:latin typeface="Comic Sans MS" panose="030F0702030302020204" pitchFamily="66" charset="0"/>
            </a:endParaRPr>
          </a:p>
        </p:txBody>
      </p:sp>
      <p:pic>
        <p:nvPicPr>
          <p:cNvPr id="4" name="圖片 3">
            <a:extLst>
              <a:ext uri="{FF2B5EF4-FFF2-40B4-BE49-F238E27FC236}">
                <a16:creationId xmlns:a16="http://schemas.microsoft.com/office/drawing/2014/main" id="{81EE89D4-1394-4AD0-B99C-DCA8A14B93BE}"/>
              </a:ext>
            </a:extLst>
          </p:cNvPr>
          <p:cNvPicPr>
            <a:picLocks noChangeAspect="1"/>
          </p:cNvPicPr>
          <p:nvPr/>
        </p:nvPicPr>
        <p:blipFill>
          <a:blip r:embed="rId3"/>
          <a:stretch>
            <a:fillRect/>
          </a:stretch>
        </p:blipFill>
        <p:spPr>
          <a:xfrm>
            <a:off x="2177143" y="2895600"/>
            <a:ext cx="4789714" cy="3810000"/>
          </a:xfrm>
          <a:prstGeom prst="rect">
            <a:avLst/>
          </a:prstGeom>
        </p:spPr>
      </p:pic>
    </p:spTree>
    <p:extLst>
      <p:ext uri="{BB962C8B-B14F-4D97-AF65-F5344CB8AC3E}">
        <p14:creationId xmlns:p14="http://schemas.microsoft.com/office/powerpoint/2010/main" val="332600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Scalability on Yellowstone</a:t>
            </a:r>
            <a:endParaRPr lang="zh-TW" altLang="en-US" sz="2400" dirty="0">
              <a:solidFill>
                <a:srgbClr val="0000FF"/>
              </a:solidFill>
              <a:latin typeface="Comic Sans MS" panose="030F0702030302020204" pitchFamily="66" charset="0"/>
            </a:endParaRPr>
          </a:p>
        </p:txBody>
      </p:sp>
      <p:sp>
        <p:nvSpPr>
          <p:cNvPr id="4" name="矩形 3">
            <a:extLst>
              <a:ext uri="{FF2B5EF4-FFF2-40B4-BE49-F238E27FC236}">
                <a16:creationId xmlns:a16="http://schemas.microsoft.com/office/drawing/2014/main" id="{258C1ACA-76AE-47CF-8554-6C4153D93185}"/>
              </a:ext>
            </a:extLst>
          </p:cNvPr>
          <p:cNvSpPr/>
          <p:nvPr/>
        </p:nvSpPr>
        <p:spPr>
          <a:xfrm>
            <a:off x="1689392" y="1575388"/>
            <a:ext cx="1646605" cy="369332"/>
          </a:xfrm>
          <a:prstGeom prst="rect">
            <a:avLst/>
          </a:prstGeom>
        </p:spPr>
        <p:txBody>
          <a:bodyPr wrap="square">
            <a:spAutoFit/>
          </a:bodyPr>
          <a:lstStyle/>
          <a:p>
            <a:r>
              <a:rPr lang="en-US" altLang="zh-TW" dirty="0">
                <a:latin typeface="Comic Sans MS" panose="030F0702030302020204" pitchFamily="66" charset="0"/>
              </a:rPr>
              <a:t>1 degree POP</a:t>
            </a:r>
            <a:endParaRPr lang="zh-TW" altLang="en-US" dirty="0">
              <a:latin typeface="Comic Sans MS" panose="030F0702030302020204" pitchFamily="66" charset="0"/>
            </a:endParaRPr>
          </a:p>
        </p:txBody>
      </p:sp>
      <p:sp>
        <p:nvSpPr>
          <p:cNvPr id="5" name="矩形 4">
            <a:extLst>
              <a:ext uri="{FF2B5EF4-FFF2-40B4-BE49-F238E27FC236}">
                <a16:creationId xmlns:a16="http://schemas.microsoft.com/office/drawing/2014/main" id="{BE0B1FD7-D1B7-4B6C-A596-555C48C2880D}"/>
              </a:ext>
            </a:extLst>
          </p:cNvPr>
          <p:cNvSpPr/>
          <p:nvPr/>
        </p:nvSpPr>
        <p:spPr>
          <a:xfrm>
            <a:off x="5867400" y="1575388"/>
            <a:ext cx="1838965" cy="369332"/>
          </a:xfrm>
          <a:prstGeom prst="rect">
            <a:avLst/>
          </a:prstGeom>
        </p:spPr>
        <p:txBody>
          <a:bodyPr wrap="none">
            <a:spAutoFit/>
          </a:bodyPr>
          <a:lstStyle/>
          <a:p>
            <a:r>
              <a:rPr lang="en-US" altLang="zh-TW" dirty="0">
                <a:latin typeface="Comic Sans MS" panose="030F0702030302020204" pitchFamily="66" charset="0"/>
              </a:rPr>
              <a:t>0.1 degree POP</a:t>
            </a:r>
            <a:endParaRPr lang="zh-TW" altLang="en-US" dirty="0">
              <a:latin typeface="Comic Sans MS" panose="030F0702030302020204" pitchFamily="66" charset="0"/>
            </a:endParaRPr>
          </a:p>
        </p:txBody>
      </p:sp>
      <p:pic>
        <p:nvPicPr>
          <p:cNvPr id="6" name="圖片 5">
            <a:extLst>
              <a:ext uri="{FF2B5EF4-FFF2-40B4-BE49-F238E27FC236}">
                <a16:creationId xmlns:a16="http://schemas.microsoft.com/office/drawing/2014/main" id="{7E7352C5-F5F0-4C1B-8D94-7FBA05251792}"/>
              </a:ext>
            </a:extLst>
          </p:cNvPr>
          <p:cNvPicPr>
            <a:picLocks noChangeAspect="1"/>
          </p:cNvPicPr>
          <p:nvPr/>
        </p:nvPicPr>
        <p:blipFill>
          <a:blip r:embed="rId4"/>
          <a:stretch>
            <a:fillRect/>
          </a:stretch>
        </p:blipFill>
        <p:spPr>
          <a:xfrm>
            <a:off x="0" y="1959234"/>
            <a:ext cx="4571999" cy="3679566"/>
          </a:xfrm>
          <a:prstGeom prst="rect">
            <a:avLst/>
          </a:prstGeom>
        </p:spPr>
      </p:pic>
      <p:pic>
        <p:nvPicPr>
          <p:cNvPr id="7" name="圖片 6">
            <a:extLst>
              <a:ext uri="{FF2B5EF4-FFF2-40B4-BE49-F238E27FC236}">
                <a16:creationId xmlns:a16="http://schemas.microsoft.com/office/drawing/2014/main" id="{E9106903-AD33-4D84-A3F2-5BA970C730DF}"/>
              </a:ext>
            </a:extLst>
          </p:cNvPr>
          <p:cNvPicPr>
            <a:picLocks noChangeAspect="1"/>
          </p:cNvPicPr>
          <p:nvPr/>
        </p:nvPicPr>
        <p:blipFill>
          <a:blip r:embed="rId5"/>
          <a:stretch>
            <a:fillRect/>
          </a:stretch>
        </p:blipFill>
        <p:spPr>
          <a:xfrm>
            <a:off x="4572000" y="1942532"/>
            <a:ext cx="4572000" cy="3679567"/>
          </a:xfrm>
          <a:prstGeom prst="rect">
            <a:avLst/>
          </a:prstGeom>
        </p:spPr>
      </p:pic>
      <p:sp>
        <p:nvSpPr>
          <p:cNvPr id="8" name="矩形 7">
            <a:extLst>
              <a:ext uri="{FF2B5EF4-FFF2-40B4-BE49-F238E27FC236}">
                <a16:creationId xmlns:a16="http://schemas.microsoft.com/office/drawing/2014/main" id="{CDF47F83-7B74-4154-BD09-397683C42B6B}"/>
              </a:ext>
            </a:extLst>
          </p:cNvPr>
          <p:cNvSpPr/>
          <p:nvPr/>
        </p:nvSpPr>
        <p:spPr>
          <a:xfrm>
            <a:off x="1653817" y="5638800"/>
            <a:ext cx="5585183" cy="369332"/>
          </a:xfrm>
          <a:prstGeom prst="rect">
            <a:avLst/>
          </a:prstGeom>
        </p:spPr>
        <p:txBody>
          <a:bodyPr wrap="none">
            <a:spAutoFit/>
          </a:bodyPr>
          <a:lstStyle/>
          <a:p>
            <a:r>
              <a:rPr lang="en-US" altLang="zh-TW" dirty="0">
                <a:solidFill>
                  <a:srgbClr val="FF0000"/>
                </a:solidFill>
                <a:latin typeface="Comic Sans MS" panose="030F0702030302020204" pitchFamily="66" charset="0"/>
              </a:rPr>
              <a:t>Improvement</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is</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more</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significant</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in</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high</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resolution</a:t>
            </a:r>
            <a:endParaRPr lang="zh-TW" altLang="en-US" dirty="0">
              <a:solidFill>
                <a:srgbClr val="FF0000"/>
              </a:solidFill>
            </a:endParaRPr>
          </a:p>
        </p:txBody>
      </p:sp>
    </p:spTree>
    <p:extLst>
      <p:ext uri="{BB962C8B-B14F-4D97-AF65-F5344CB8AC3E}">
        <p14:creationId xmlns:p14="http://schemas.microsoft.com/office/powerpoint/2010/main" val="322413403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2">
            <a:extLst>
              <a:ext uri="{FF2B5EF4-FFF2-40B4-BE49-F238E27FC236}">
                <a16:creationId xmlns:a16="http://schemas.microsoft.com/office/drawing/2014/main" id="{BC20CCD1-F3A2-4376-B888-E221CC6CD4F0}"/>
              </a:ext>
            </a:extLst>
          </p:cNvPr>
          <p:cNvSpPr txBox="1">
            <a:spLocks/>
          </p:cNvSpPr>
          <p:nvPr/>
        </p:nvSpPr>
        <p:spPr>
          <a:xfrm>
            <a:off x="360363" y="685800"/>
            <a:ext cx="8460000" cy="484200"/>
          </a:xfrm>
          <a:prstGeom prst="rect">
            <a:avLst/>
          </a:prstGeom>
        </p:spPr>
        <p:txBody>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algn="ctr"/>
            <a:r>
              <a:rPr lang="en-US" altLang="zh-TW" kern="0" dirty="0">
                <a:solidFill>
                  <a:srgbClr val="0000FF"/>
                </a:solidFill>
                <a:latin typeface="Comic Sans MS" panose="030F0702030302020204" pitchFamily="66" charset="0"/>
              </a:rPr>
              <a:t>Block</a:t>
            </a:r>
            <a:r>
              <a:rPr lang="zh-TW" altLang="en-US" kern="0" dirty="0">
                <a:solidFill>
                  <a:srgbClr val="0000FF"/>
                </a:solidFill>
                <a:latin typeface="Comic Sans MS" panose="030F0702030302020204" pitchFamily="66" charset="0"/>
              </a:rPr>
              <a:t> </a:t>
            </a:r>
            <a:r>
              <a:rPr lang="en-US" altLang="zh-TW" kern="0" dirty="0">
                <a:solidFill>
                  <a:srgbClr val="0000FF"/>
                </a:solidFill>
                <a:latin typeface="Comic Sans MS" panose="030F0702030302020204" pitchFamily="66" charset="0"/>
              </a:rPr>
              <a:t>Error Vector Propagation (EVP) Preconditioning</a:t>
            </a:r>
            <a:endParaRPr lang="zh-TW" altLang="en-US" kern="0" dirty="0">
              <a:solidFill>
                <a:srgbClr val="0000FF"/>
              </a:solidFill>
              <a:latin typeface="Comic Sans MS" panose="030F0702030302020204" pitchFamily="66" charset="0"/>
            </a:endParaRPr>
          </a:p>
        </p:txBody>
      </p:sp>
      <p:sp>
        <p:nvSpPr>
          <p:cNvPr id="3" name="矩形 2">
            <a:extLst>
              <a:ext uri="{FF2B5EF4-FFF2-40B4-BE49-F238E27FC236}">
                <a16:creationId xmlns:a16="http://schemas.microsoft.com/office/drawing/2014/main" id="{345752DB-532F-4D43-8934-6F3AEEB395CA}"/>
              </a:ext>
            </a:extLst>
          </p:cNvPr>
          <p:cNvSpPr/>
          <p:nvPr/>
        </p:nvSpPr>
        <p:spPr>
          <a:xfrm>
            <a:off x="1361391" y="5955297"/>
            <a:ext cx="4405087" cy="646331"/>
          </a:xfrm>
          <a:prstGeom prst="rect">
            <a:avLst/>
          </a:prstGeom>
        </p:spPr>
        <p:txBody>
          <a:bodyPr wrap="square">
            <a:spAutoFit/>
          </a:bodyPr>
          <a:lstStyle/>
          <a:p>
            <a:r>
              <a:rPr lang="en-US" altLang="zh-TW" dirty="0">
                <a:solidFill>
                  <a:srgbClr val="232323"/>
                </a:solidFill>
                <a:latin typeface="Comic Sans MS" panose="030F0702030302020204" pitchFamily="66" charset="0"/>
              </a:rPr>
              <a:t>Roache 1995, </a:t>
            </a:r>
            <a:r>
              <a:rPr lang="en-US" altLang="zh-TW" i="1" dirty="0">
                <a:solidFill>
                  <a:srgbClr val="232323"/>
                </a:solidFill>
                <a:latin typeface="Comic Sans MS" panose="030F0702030302020204" pitchFamily="66" charset="0"/>
              </a:rPr>
              <a:t>Elliptic marching methods and domain decomposition</a:t>
            </a:r>
            <a:r>
              <a:rPr lang="en-US" altLang="zh-TW" dirty="0">
                <a:solidFill>
                  <a:srgbClr val="232323"/>
                </a:solidFill>
                <a:latin typeface="Comic Sans MS" panose="030F0702030302020204" pitchFamily="66" charset="0"/>
              </a:rPr>
              <a:t>.</a:t>
            </a:r>
            <a:endParaRPr lang="zh-TW" altLang="en-US" dirty="0">
              <a:latin typeface="Comic Sans MS" panose="030F0702030302020204" pitchFamily="66" charset="0"/>
            </a:endParaRPr>
          </a:p>
        </p:txBody>
      </p:sp>
      <p:pic>
        <p:nvPicPr>
          <p:cNvPr id="4" name="圖片 3">
            <a:extLst>
              <a:ext uri="{FF2B5EF4-FFF2-40B4-BE49-F238E27FC236}">
                <a16:creationId xmlns:a16="http://schemas.microsoft.com/office/drawing/2014/main" id="{BB04937E-8695-4116-A65F-F206FB7F740A}"/>
              </a:ext>
            </a:extLst>
          </p:cNvPr>
          <p:cNvPicPr>
            <a:picLocks noChangeAspect="1"/>
          </p:cNvPicPr>
          <p:nvPr/>
        </p:nvPicPr>
        <p:blipFill rotWithShape="1">
          <a:blip r:embed="rId3"/>
          <a:srcRect l="12697" t="12222" r="11600" b="14016"/>
          <a:stretch/>
        </p:blipFill>
        <p:spPr>
          <a:xfrm>
            <a:off x="360000" y="1334988"/>
            <a:ext cx="4231148" cy="4070860"/>
          </a:xfrm>
          <a:prstGeom prst="rect">
            <a:avLst/>
          </a:prstGeom>
        </p:spPr>
      </p:pic>
      <p:pic>
        <p:nvPicPr>
          <p:cNvPr id="5" name="圖片 4">
            <a:extLst>
              <a:ext uri="{FF2B5EF4-FFF2-40B4-BE49-F238E27FC236}">
                <a16:creationId xmlns:a16="http://schemas.microsoft.com/office/drawing/2014/main" id="{FB8B6171-8FE2-4685-B491-CAF34096422F}"/>
              </a:ext>
            </a:extLst>
          </p:cNvPr>
          <p:cNvPicPr>
            <a:picLocks noChangeAspect="1"/>
          </p:cNvPicPr>
          <p:nvPr/>
        </p:nvPicPr>
        <p:blipFill>
          <a:blip r:embed="rId4"/>
          <a:stretch>
            <a:fillRect/>
          </a:stretch>
        </p:blipFill>
        <p:spPr>
          <a:xfrm>
            <a:off x="4670839" y="1495219"/>
            <a:ext cx="4031580" cy="813816"/>
          </a:xfrm>
          <a:prstGeom prst="rect">
            <a:avLst/>
          </a:prstGeom>
        </p:spPr>
      </p:pic>
      <p:pic>
        <p:nvPicPr>
          <p:cNvPr id="6" name="圖片 5">
            <a:extLst>
              <a:ext uri="{FF2B5EF4-FFF2-40B4-BE49-F238E27FC236}">
                <a16:creationId xmlns:a16="http://schemas.microsoft.com/office/drawing/2014/main" id="{30E63430-5BFA-499D-A5A9-80EAD481C5A2}"/>
              </a:ext>
            </a:extLst>
          </p:cNvPr>
          <p:cNvPicPr>
            <a:picLocks noChangeAspect="1"/>
          </p:cNvPicPr>
          <p:nvPr/>
        </p:nvPicPr>
        <p:blipFill>
          <a:blip r:embed="rId5"/>
          <a:stretch>
            <a:fillRect/>
          </a:stretch>
        </p:blipFill>
        <p:spPr>
          <a:xfrm>
            <a:off x="4530742" y="3246120"/>
            <a:ext cx="4216514" cy="868680"/>
          </a:xfrm>
          <a:prstGeom prst="rect">
            <a:avLst/>
          </a:prstGeom>
        </p:spPr>
      </p:pic>
      <p:pic>
        <p:nvPicPr>
          <p:cNvPr id="7" name="圖片 6">
            <a:extLst>
              <a:ext uri="{FF2B5EF4-FFF2-40B4-BE49-F238E27FC236}">
                <a16:creationId xmlns:a16="http://schemas.microsoft.com/office/drawing/2014/main" id="{5D473F07-637A-4649-A91F-902C13C80A69}"/>
              </a:ext>
            </a:extLst>
          </p:cNvPr>
          <p:cNvPicPr>
            <a:picLocks noChangeAspect="1"/>
          </p:cNvPicPr>
          <p:nvPr/>
        </p:nvPicPr>
        <p:blipFill>
          <a:blip r:embed="rId6"/>
          <a:stretch>
            <a:fillRect/>
          </a:stretch>
        </p:blipFill>
        <p:spPr>
          <a:xfrm>
            <a:off x="6296099" y="2384123"/>
            <a:ext cx="685800" cy="714375"/>
          </a:xfrm>
          <a:prstGeom prst="rect">
            <a:avLst/>
          </a:prstGeom>
        </p:spPr>
      </p:pic>
      <p:pic>
        <p:nvPicPr>
          <p:cNvPr id="9" name="圖片 8">
            <a:extLst>
              <a:ext uri="{FF2B5EF4-FFF2-40B4-BE49-F238E27FC236}">
                <a16:creationId xmlns:a16="http://schemas.microsoft.com/office/drawing/2014/main" id="{A6113D27-16DC-40C3-9014-EFBDADFE41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6478" y="4034248"/>
            <a:ext cx="1840302" cy="2743200"/>
          </a:xfrm>
          <a:prstGeom prst="rect">
            <a:avLst/>
          </a:prstGeom>
        </p:spPr>
      </p:pic>
      <p:sp>
        <p:nvSpPr>
          <p:cNvPr id="10" name="文字方塊 9">
            <a:extLst>
              <a:ext uri="{FF2B5EF4-FFF2-40B4-BE49-F238E27FC236}">
                <a16:creationId xmlns:a16="http://schemas.microsoft.com/office/drawing/2014/main" id="{00718458-9EB6-4CAE-8637-24B1563008DE}"/>
              </a:ext>
            </a:extLst>
          </p:cNvPr>
          <p:cNvSpPr txBox="1"/>
          <p:nvPr/>
        </p:nvSpPr>
        <p:spPr>
          <a:xfrm>
            <a:off x="130155" y="5345668"/>
            <a:ext cx="1774845" cy="369332"/>
          </a:xfrm>
          <a:prstGeom prst="rect">
            <a:avLst/>
          </a:prstGeom>
          <a:noFill/>
        </p:spPr>
        <p:txBody>
          <a:bodyPr wrap="none" rtlCol="0">
            <a:spAutoFit/>
          </a:bodyPr>
          <a:lstStyle/>
          <a:p>
            <a:r>
              <a:rPr lang="en-US" altLang="zh-TW" dirty="0"/>
              <a:t>Hu</a:t>
            </a:r>
            <a:r>
              <a:rPr lang="zh-TW" altLang="en-US" dirty="0"/>
              <a:t> </a:t>
            </a:r>
            <a:r>
              <a:rPr lang="en-US" altLang="zh-TW" dirty="0"/>
              <a:t>et</a:t>
            </a:r>
            <a:r>
              <a:rPr lang="zh-TW" altLang="en-US" dirty="0"/>
              <a:t> </a:t>
            </a:r>
            <a:r>
              <a:rPr lang="en-US" altLang="zh-TW" dirty="0"/>
              <a:t>al.</a:t>
            </a:r>
            <a:r>
              <a:rPr lang="zh-TW" altLang="en-US" dirty="0"/>
              <a:t> </a:t>
            </a:r>
            <a:r>
              <a:rPr lang="en-US" altLang="zh-TW" dirty="0"/>
              <a:t>(2015)</a:t>
            </a:r>
            <a:endParaRPr lang="zh-TW" altLang="en-US" dirty="0"/>
          </a:p>
        </p:txBody>
      </p:sp>
    </p:spTree>
    <p:extLst>
      <p:ext uri="{BB962C8B-B14F-4D97-AF65-F5344CB8AC3E}">
        <p14:creationId xmlns:p14="http://schemas.microsoft.com/office/powerpoint/2010/main" val="106915516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內容版面配置區 6">
            <a:extLst>
              <a:ext uri="{FF2B5EF4-FFF2-40B4-BE49-F238E27FC236}">
                <a16:creationId xmlns:a16="http://schemas.microsoft.com/office/drawing/2014/main" id="{D24ADBD4-EA7D-4E38-9383-9467AC2DB326}"/>
              </a:ext>
            </a:extLst>
          </p:cNvPr>
          <p:cNvPicPr>
            <a:picLocks noGrp="1" noChangeAspect="1"/>
          </p:cNvPicPr>
          <p:nvPr>
            <p:ph idx="1"/>
          </p:nvPr>
        </p:nvPicPr>
        <p:blipFill>
          <a:blip r:embed="rId3"/>
          <a:stretch>
            <a:fillRect/>
          </a:stretch>
        </p:blipFill>
        <p:spPr>
          <a:xfrm>
            <a:off x="342106" y="3826605"/>
            <a:ext cx="8459787" cy="2030950"/>
          </a:xfrm>
          <a:prstGeom prst="rect">
            <a:avLst/>
          </a:prstGeom>
        </p:spPr>
      </p:pic>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Preconditioning and Iterations</a:t>
            </a:r>
            <a:endParaRPr lang="zh-TW" altLang="en-US" sz="2400" dirty="0">
              <a:solidFill>
                <a:srgbClr val="0000FF"/>
              </a:solidFill>
              <a:latin typeface="Comic Sans MS" panose="030F0702030302020204" pitchFamily="66" charset="0"/>
            </a:endParaRPr>
          </a:p>
        </p:txBody>
      </p:sp>
      <p:sp>
        <p:nvSpPr>
          <p:cNvPr id="4" name="矩形 3">
            <a:extLst>
              <a:ext uri="{FF2B5EF4-FFF2-40B4-BE49-F238E27FC236}">
                <a16:creationId xmlns:a16="http://schemas.microsoft.com/office/drawing/2014/main" id="{3EC570F1-5223-4D2C-B0D2-37504F6E8513}"/>
              </a:ext>
            </a:extLst>
          </p:cNvPr>
          <p:cNvSpPr/>
          <p:nvPr/>
        </p:nvSpPr>
        <p:spPr>
          <a:xfrm>
            <a:off x="152400" y="3440668"/>
            <a:ext cx="8344694" cy="369332"/>
          </a:xfrm>
          <a:prstGeom prst="rect">
            <a:avLst/>
          </a:prstGeom>
        </p:spPr>
        <p:txBody>
          <a:bodyPr wrap="square">
            <a:spAutoFit/>
          </a:bodyPr>
          <a:lstStyle/>
          <a:p>
            <a:r>
              <a:rPr lang="en-US" altLang="zh-TW" dirty="0">
                <a:solidFill>
                  <a:srgbClr val="FF0000"/>
                </a:solidFill>
                <a:latin typeface="Comic Sans MS" panose="030F0702030302020204" pitchFamily="66" charset="0"/>
              </a:rPr>
              <a:t>Block</a:t>
            </a:r>
            <a:r>
              <a:rPr lang="zh-TW" altLang="en-US" dirty="0">
                <a:solidFill>
                  <a:srgbClr val="FF0000"/>
                </a:solidFill>
                <a:latin typeface="Comic Sans MS" panose="030F0702030302020204" pitchFamily="66" charset="0"/>
              </a:rPr>
              <a:t> </a:t>
            </a:r>
            <a:r>
              <a:rPr lang="en-US" altLang="zh-TW" dirty="0">
                <a:solidFill>
                  <a:srgbClr val="FF0000"/>
                </a:solidFill>
                <a:latin typeface="Comic Sans MS" panose="030F0702030302020204" pitchFamily="66" charset="0"/>
              </a:rPr>
              <a:t>EVP preconditioning reduces the iteration number to about one-third</a:t>
            </a:r>
            <a:endParaRPr lang="zh-TW" altLang="en-US" dirty="0">
              <a:solidFill>
                <a:srgbClr val="FF0000"/>
              </a:solidFill>
              <a:latin typeface="Comic Sans MS" panose="030F0702030302020204" pitchFamily="66" charset="0"/>
            </a:endParaRPr>
          </a:p>
        </p:txBody>
      </p:sp>
      <p:pic>
        <p:nvPicPr>
          <p:cNvPr id="5" name="圖片 4">
            <a:extLst>
              <a:ext uri="{FF2B5EF4-FFF2-40B4-BE49-F238E27FC236}">
                <a16:creationId xmlns:a16="http://schemas.microsoft.com/office/drawing/2014/main" id="{75587A23-EA78-4142-AF75-B25D3EE0FE71}"/>
              </a:ext>
            </a:extLst>
          </p:cNvPr>
          <p:cNvPicPr>
            <a:picLocks noChangeAspect="1"/>
          </p:cNvPicPr>
          <p:nvPr/>
        </p:nvPicPr>
        <p:blipFill>
          <a:blip r:embed="rId4"/>
          <a:stretch>
            <a:fillRect/>
          </a:stretch>
        </p:blipFill>
        <p:spPr>
          <a:xfrm>
            <a:off x="623703" y="1463092"/>
            <a:ext cx="3534310" cy="1503680"/>
          </a:xfrm>
          <a:prstGeom prst="rect">
            <a:avLst/>
          </a:prstGeom>
        </p:spPr>
      </p:pic>
      <p:pic>
        <p:nvPicPr>
          <p:cNvPr id="6" name="圖片 5">
            <a:extLst>
              <a:ext uri="{FF2B5EF4-FFF2-40B4-BE49-F238E27FC236}">
                <a16:creationId xmlns:a16="http://schemas.microsoft.com/office/drawing/2014/main" id="{AA291EE8-F53E-411E-AA6D-9EC3019FA4AD}"/>
              </a:ext>
            </a:extLst>
          </p:cNvPr>
          <p:cNvPicPr>
            <a:picLocks noChangeAspect="1"/>
          </p:cNvPicPr>
          <p:nvPr/>
        </p:nvPicPr>
        <p:blipFill>
          <a:blip r:embed="rId5"/>
          <a:stretch>
            <a:fillRect/>
          </a:stretch>
        </p:blipFill>
        <p:spPr>
          <a:xfrm>
            <a:off x="4698310" y="1388348"/>
            <a:ext cx="3821987" cy="1686560"/>
          </a:xfrm>
          <a:prstGeom prst="rect">
            <a:avLst/>
          </a:prstGeom>
        </p:spPr>
      </p:pic>
    </p:spTree>
    <p:extLst>
      <p:ext uri="{BB962C8B-B14F-4D97-AF65-F5344CB8AC3E}">
        <p14:creationId xmlns:p14="http://schemas.microsoft.com/office/powerpoint/2010/main" val="379891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Scalability on Yellowstone</a:t>
            </a:r>
            <a:endParaRPr lang="zh-TW" altLang="en-US" sz="2400" dirty="0">
              <a:solidFill>
                <a:srgbClr val="0000FF"/>
              </a:solidFill>
              <a:latin typeface="Comic Sans MS" panose="030F0702030302020204" pitchFamily="66" charset="0"/>
            </a:endParaRPr>
          </a:p>
        </p:txBody>
      </p:sp>
      <p:sp>
        <p:nvSpPr>
          <p:cNvPr id="4" name="矩形 3">
            <a:extLst>
              <a:ext uri="{FF2B5EF4-FFF2-40B4-BE49-F238E27FC236}">
                <a16:creationId xmlns:a16="http://schemas.microsoft.com/office/drawing/2014/main" id="{258C1ACA-76AE-47CF-8554-6C4153D93185}"/>
              </a:ext>
            </a:extLst>
          </p:cNvPr>
          <p:cNvSpPr/>
          <p:nvPr/>
        </p:nvSpPr>
        <p:spPr>
          <a:xfrm>
            <a:off x="1689392" y="1143000"/>
            <a:ext cx="1646605" cy="369332"/>
          </a:xfrm>
          <a:prstGeom prst="rect">
            <a:avLst/>
          </a:prstGeom>
        </p:spPr>
        <p:txBody>
          <a:bodyPr wrap="square">
            <a:spAutoFit/>
          </a:bodyPr>
          <a:lstStyle/>
          <a:p>
            <a:r>
              <a:rPr lang="en-US" altLang="zh-TW" dirty="0">
                <a:latin typeface="Comic Sans MS" panose="030F0702030302020204" pitchFamily="66" charset="0"/>
              </a:rPr>
              <a:t>1 degree POP</a:t>
            </a:r>
            <a:endParaRPr lang="zh-TW" altLang="en-US" dirty="0">
              <a:latin typeface="Comic Sans MS" panose="030F0702030302020204" pitchFamily="66" charset="0"/>
            </a:endParaRPr>
          </a:p>
        </p:txBody>
      </p:sp>
      <p:sp>
        <p:nvSpPr>
          <p:cNvPr id="5" name="矩形 4">
            <a:extLst>
              <a:ext uri="{FF2B5EF4-FFF2-40B4-BE49-F238E27FC236}">
                <a16:creationId xmlns:a16="http://schemas.microsoft.com/office/drawing/2014/main" id="{BE0B1FD7-D1B7-4B6C-A596-555C48C2880D}"/>
              </a:ext>
            </a:extLst>
          </p:cNvPr>
          <p:cNvSpPr/>
          <p:nvPr/>
        </p:nvSpPr>
        <p:spPr>
          <a:xfrm>
            <a:off x="5867400" y="1143000"/>
            <a:ext cx="1838965" cy="369332"/>
          </a:xfrm>
          <a:prstGeom prst="rect">
            <a:avLst/>
          </a:prstGeom>
        </p:spPr>
        <p:txBody>
          <a:bodyPr wrap="none">
            <a:spAutoFit/>
          </a:bodyPr>
          <a:lstStyle/>
          <a:p>
            <a:r>
              <a:rPr lang="en-US" altLang="zh-TW" dirty="0">
                <a:latin typeface="Comic Sans MS" panose="030F0702030302020204" pitchFamily="66" charset="0"/>
              </a:rPr>
              <a:t>0.1 degree POP</a:t>
            </a:r>
            <a:endParaRPr lang="zh-TW" altLang="en-US" dirty="0">
              <a:latin typeface="Comic Sans MS" panose="030F0702030302020204" pitchFamily="66" charset="0"/>
            </a:endParaRPr>
          </a:p>
        </p:txBody>
      </p:sp>
      <p:pic>
        <p:nvPicPr>
          <p:cNvPr id="8" name="圖片 7">
            <a:extLst>
              <a:ext uri="{FF2B5EF4-FFF2-40B4-BE49-F238E27FC236}">
                <a16:creationId xmlns:a16="http://schemas.microsoft.com/office/drawing/2014/main" id="{C80FEF8F-6AFF-4951-A0A7-82329899E935}"/>
              </a:ext>
            </a:extLst>
          </p:cNvPr>
          <p:cNvPicPr>
            <a:picLocks noChangeAspect="1"/>
          </p:cNvPicPr>
          <p:nvPr/>
        </p:nvPicPr>
        <p:blipFill>
          <a:blip r:embed="rId3"/>
          <a:stretch>
            <a:fillRect/>
          </a:stretch>
        </p:blipFill>
        <p:spPr>
          <a:xfrm>
            <a:off x="-35279" y="1512331"/>
            <a:ext cx="9179279" cy="3386240"/>
          </a:xfrm>
          <a:prstGeom prst="rect">
            <a:avLst/>
          </a:prstGeom>
        </p:spPr>
      </p:pic>
      <p:pic>
        <p:nvPicPr>
          <p:cNvPr id="7" name="圖片 6">
            <a:extLst>
              <a:ext uri="{FF2B5EF4-FFF2-40B4-BE49-F238E27FC236}">
                <a16:creationId xmlns:a16="http://schemas.microsoft.com/office/drawing/2014/main" id="{D6C72DF8-92FF-4E5D-A3DB-DF8806593138}"/>
              </a:ext>
            </a:extLst>
          </p:cNvPr>
          <p:cNvPicPr>
            <a:picLocks noChangeAspect="1"/>
          </p:cNvPicPr>
          <p:nvPr/>
        </p:nvPicPr>
        <p:blipFill>
          <a:blip r:embed="rId4"/>
          <a:stretch>
            <a:fillRect/>
          </a:stretch>
        </p:blipFill>
        <p:spPr>
          <a:xfrm>
            <a:off x="12622" y="1590064"/>
            <a:ext cx="5020693" cy="3591536"/>
          </a:xfrm>
          <a:prstGeom prst="rect">
            <a:avLst/>
          </a:prstGeom>
        </p:spPr>
      </p:pic>
    </p:spTree>
    <p:extLst>
      <p:ext uri="{BB962C8B-B14F-4D97-AF65-F5344CB8AC3E}">
        <p14:creationId xmlns:p14="http://schemas.microsoft.com/office/powerpoint/2010/main" val="25082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Solver Component</a:t>
            </a:r>
            <a:endParaRPr lang="zh-TW" altLang="en-US" sz="2400" dirty="0">
              <a:solidFill>
                <a:srgbClr val="0000FF"/>
              </a:solidFill>
              <a:latin typeface="Comic Sans MS" panose="030F0702030302020204" pitchFamily="66" charset="0"/>
            </a:endParaRPr>
          </a:p>
        </p:txBody>
      </p:sp>
      <p:pic>
        <p:nvPicPr>
          <p:cNvPr id="5" name="圖片 4">
            <a:extLst>
              <a:ext uri="{FF2B5EF4-FFF2-40B4-BE49-F238E27FC236}">
                <a16:creationId xmlns:a16="http://schemas.microsoft.com/office/drawing/2014/main" id="{4D485A50-03B6-45B8-80F6-21B9C2F804C2}"/>
              </a:ext>
            </a:extLst>
          </p:cNvPr>
          <p:cNvPicPr>
            <a:picLocks noChangeAspect="1"/>
          </p:cNvPicPr>
          <p:nvPr/>
        </p:nvPicPr>
        <p:blipFill>
          <a:blip r:embed="rId3"/>
          <a:stretch>
            <a:fillRect/>
          </a:stretch>
        </p:blipFill>
        <p:spPr>
          <a:xfrm>
            <a:off x="0" y="1506483"/>
            <a:ext cx="9144000" cy="3903717"/>
          </a:xfrm>
          <a:prstGeom prst="rect">
            <a:avLst/>
          </a:prstGeom>
        </p:spPr>
      </p:pic>
    </p:spTree>
    <p:extLst>
      <p:ext uri="{BB962C8B-B14F-4D97-AF65-F5344CB8AC3E}">
        <p14:creationId xmlns:p14="http://schemas.microsoft.com/office/powerpoint/2010/main" val="23456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en-US" altLang="zh-TW" dirty="0"/>
          </a:p>
          <a:p>
            <a:pPr marL="0" indent="0">
              <a:buNone/>
            </a:pPr>
            <a:r>
              <a:rPr lang="en-US" altLang="zh-TW" dirty="0">
                <a:latin typeface="Comic Sans MS" panose="030F0702030302020204" pitchFamily="66" charset="0"/>
              </a:rPr>
              <a:t>Simulation rate</a:t>
            </a:r>
            <a:r>
              <a:rPr lang="zh-TW" altLang="en-US" dirty="0">
                <a:latin typeface="Comic Sans MS" panose="030F0702030302020204" pitchFamily="66" charset="0"/>
              </a:rPr>
              <a:t> </a:t>
            </a:r>
            <a:r>
              <a:rPr lang="en-US" altLang="zh-TW" dirty="0">
                <a:latin typeface="Comic Sans MS" panose="030F0702030302020204" pitchFamily="66" charset="0"/>
              </a:rPr>
              <a:t>without considering the I/O and initialization in 0.1 degree POP.</a:t>
            </a:r>
            <a:endParaRPr lang="zh-TW" altLang="en-US"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Simulated Years for Solver Per wall-clock Day</a:t>
            </a:r>
            <a:endParaRPr lang="zh-TW" altLang="en-US" sz="2400" dirty="0">
              <a:solidFill>
                <a:srgbClr val="0000FF"/>
              </a:solidFill>
              <a:latin typeface="Comic Sans MS" panose="030F0702030302020204" pitchFamily="66" charset="0"/>
            </a:endParaRPr>
          </a:p>
        </p:txBody>
      </p:sp>
      <p:pic>
        <p:nvPicPr>
          <p:cNvPr id="6" name="圖片 5">
            <a:extLst>
              <a:ext uri="{FF2B5EF4-FFF2-40B4-BE49-F238E27FC236}">
                <a16:creationId xmlns:a16="http://schemas.microsoft.com/office/drawing/2014/main" id="{74C52843-F8E8-4A94-BF8B-7C0333D7361E}"/>
              </a:ext>
            </a:extLst>
          </p:cNvPr>
          <p:cNvPicPr>
            <a:picLocks noChangeAspect="1"/>
          </p:cNvPicPr>
          <p:nvPr/>
        </p:nvPicPr>
        <p:blipFill>
          <a:blip r:embed="rId3"/>
          <a:stretch>
            <a:fillRect/>
          </a:stretch>
        </p:blipFill>
        <p:spPr>
          <a:xfrm>
            <a:off x="1479113" y="2438400"/>
            <a:ext cx="5912288" cy="4328639"/>
          </a:xfrm>
          <a:prstGeom prst="rect">
            <a:avLst/>
          </a:prstGeom>
        </p:spPr>
      </p:pic>
      <p:sp>
        <p:nvSpPr>
          <p:cNvPr id="7" name="矩形 6">
            <a:extLst>
              <a:ext uri="{FF2B5EF4-FFF2-40B4-BE49-F238E27FC236}">
                <a16:creationId xmlns:a16="http://schemas.microsoft.com/office/drawing/2014/main" id="{3E2D823E-57B8-44F1-86B1-1BAF574A3448}"/>
              </a:ext>
            </a:extLst>
          </p:cNvPr>
          <p:cNvSpPr/>
          <p:nvPr/>
        </p:nvSpPr>
        <p:spPr>
          <a:xfrm>
            <a:off x="2505001" y="2667000"/>
            <a:ext cx="3733800" cy="646331"/>
          </a:xfrm>
          <a:prstGeom prst="rect">
            <a:avLst/>
          </a:prstGeom>
        </p:spPr>
        <p:txBody>
          <a:bodyPr wrap="square">
            <a:spAutoFit/>
          </a:bodyPr>
          <a:lstStyle/>
          <a:p>
            <a:r>
              <a:rPr lang="en-US" altLang="zh-TW" dirty="0">
                <a:solidFill>
                  <a:srgbClr val="080808"/>
                </a:solidFill>
                <a:latin typeface="Comic Sans MS" panose="030F0702030302020204" pitchFamily="66" charset="0"/>
              </a:rPr>
              <a:t>percentage of time</a:t>
            </a:r>
            <a:r>
              <a:rPr lang="zh-TW" altLang="en-US" dirty="0">
                <a:solidFill>
                  <a:srgbClr val="080808"/>
                </a:solidFill>
                <a:latin typeface="Comic Sans MS" panose="030F0702030302020204" pitchFamily="66" charset="0"/>
              </a:rPr>
              <a:t> </a:t>
            </a:r>
            <a:r>
              <a:rPr lang="en-US" altLang="zh-TW" dirty="0">
                <a:solidFill>
                  <a:srgbClr val="080808"/>
                </a:solidFill>
                <a:latin typeface="Comic Sans MS" panose="030F0702030302020204" pitchFamily="66" charset="0"/>
              </a:rPr>
              <a:t>for</a:t>
            </a:r>
            <a:r>
              <a:rPr lang="zh-TW" altLang="en-US" dirty="0">
                <a:solidFill>
                  <a:srgbClr val="080808"/>
                </a:solidFill>
                <a:latin typeface="Comic Sans MS" panose="030F0702030302020204" pitchFamily="66" charset="0"/>
              </a:rPr>
              <a:t> </a:t>
            </a:r>
            <a:r>
              <a:rPr lang="en-US" altLang="zh-TW" dirty="0">
                <a:solidFill>
                  <a:srgbClr val="080808"/>
                </a:solidFill>
                <a:latin typeface="Comic Sans MS" panose="030F0702030302020204" pitchFamily="66" charset="0"/>
              </a:rPr>
              <a:t>barotropic</a:t>
            </a:r>
            <a:r>
              <a:rPr lang="zh-TW" altLang="en-US" dirty="0">
                <a:solidFill>
                  <a:srgbClr val="080808"/>
                </a:solidFill>
                <a:latin typeface="Comic Sans MS" panose="030F0702030302020204" pitchFamily="66" charset="0"/>
              </a:rPr>
              <a:t> </a:t>
            </a:r>
            <a:r>
              <a:rPr lang="en-US" altLang="zh-TW" dirty="0">
                <a:solidFill>
                  <a:srgbClr val="080808"/>
                </a:solidFill>
                <a:latin typeface="Comic Sans MS" panose="030F0702030302020204" pitchFamily="66" charset="0"/>
              </a:rPr>
              <a:t>mode</a:t>
            </a:r>
            <a:r>
              <a:rPr lang="zh-TW" altLang="en-US" dirty="0">
                <a:solidFill>
                  <a:srgbClr val="080808"/>
                </a:solidFill>
                <a:latin typeface="Comic Sans MS" panose="030F0702030302020204" pitchFamily="66" charset="0"/>
              </a:rPr>
              <a:t> </a:t>
            </a:r>
            <a:r>
              <a:rPr lang="en-US" altLang="zh-TW" dirty="0">
                <a:solidFill>
                  <a:srgbClr val="080808"/>
                </a:solidFill>
                <a:latin typeface="Comic Sans MS" panose="030F0702030302020204" pitchFamily="66" charset="0"/>
              </a:rPr>
              <a:t>(P-CSI+EVP) </a:t>
            </a:r>
            <a:endParaRPr lang="zh-TW" altLang="en-US" dirty="0">
              <a:solidFill>
                <a:srgbClr val="080808"/>
              </a:solidFill>
              <a:latin typeface="Comic Sans MS" panose="030F0702030302020204" pitchFamily="66" charset="0"/>
            </a:endParaRPr>
          </a:p>
        </p:txBody>
      </p:sp>
    </p:spTree>
    <p:extLst>
      <p:ext uri="{BB962C8B-B14F-4D97-AF65-F5344CB8AC3E}">
        <p14:creationId xmlns:p14="http://schemas.microsoft.com/office/powerpoint/2010/main" val="367582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556375"/>
            <a:ext cx="9131300" cy="454025"/>
          </a:xfrm>
          <a:custGeom>
            <a:avLst/>
            <a:gdLst/>
            <a:ahLst/>
            <a:cxnLst/>
            <a:rect l="l" t="t" r="r" b="b"/>
            <a:pathLst>
              <a:path w="9131300" h="454025">
                <a:moveTo>
                  <a:pt x="0" y="454024"/>
                </a:moveTo>
                <a:lnTo>
                  <a:pt x="9131122" y="454024"/>
                </a:lnTo>
                <a:lnTo>
                  <a:pt x="9131122" y="0"/>
                </a:lnTo>
                <a:lnTo>
                  <a:pt x="0" y="0"/>
                </a:lnTo>
                <a:lnTo>
                  <a:pt x="0" y="454024"/>
                </a:lnTo>
              </a:path>
            </a:pathLst>
          </a:custGeom>
        </p:spPr>
        <p:txBody>
          <a:bodyPr wrap="square" lIns="0" tIns="0" rIns="0" bIns="0" rtlCol="0"/>
          <a:lstStyle/>
          <a:p>
            <a:endParaRPr/>
          </a:p>
        </p:txBody>
      </p:sp>
      <p:sp>
        <p:nvSpPr>
          <p:cNvPr id="8" name="object 8"/>
          <p:cNvSpPr/>
          <p:nvPr/>
        </p:nvSpPr>
        <p:spPr>
          <a:xfrm>
            <a:off x="58879" y="1846153"/>
            <a:ext cx="4648200" cy="3875245"/>
          </a:xfrm>
          <a:prstGeom prst="rect">
            <a:avLst/>
          </a:prstGeom>
          <a:blipFill>
            <a:blip r:embed="rId3" cstate="print"/>
            <a:stretch>
              <a:fillRect/>
            </a:stretch>
          </a:blipFill>
        </p:spPr>
        <p:txBody>
          <a:bodyPr wrap="square" lIns="0" tIns="0" rIns="0" bIns="0" rtlCol="0"/>
          <a:lstStyle/>
          <a:p>
            <a:endParaRPr dirty="0"/>
          </a:p>
        </p:txBody>
      </p:sp>
      <p:sp>
        <p:nvSpPr>
          <p:cNvPr id="9" name="object 9"/>
          <p:cNvSpPr txBox="1"/>
          <p:nvPr/>
        </p:nvSpPr>
        <p:spPr>
          <a:xfrm>
            <a:off x="2218285" y="5106686"/>
            <a:ext cx="1626870" cy="276999"/>
          </a:xfrm>
          <a:prstGeom prst="rect">
            <a:avLst/>
          </a:prstGeom>
        </p:spPr>
        <p:txBody>
          <a:bodyPr vert="horz" wrap="square" lIns="0" tIns="0" rIns="0" bIns="0" rtlCol="0">
            <a:spAutoFit/>
          </a:bodyPr>
          <a:lstStyle/>
          <a:p>
            <a:pPr marL="12700">
              <a:lnSpc>
                <a:spcPct val="100000"/>
              </a:lnSpc>
            </a:pPr>
            <a:r>
              <a:rPr sz="1800" dirty="0">
                <a:latin typeface="Comic Sans MS" panose="030F0702030302020204" pitchFamily="66" charset="0"/>
                <a:cs typeface="Calisto MT"/>
              </a:rPr>
              <a:t>IPCC</a:t>
            </a:r>
            <a:r>
              <a:rPr sz="1800" spc="10" dirty="0">
                <a:latin typeface="Comic Sans MS" panose="030F0702030302020204" pitchFamily="66" charset="0"/>
                <a:cs typeface="Calisto MT"/>
              </a:rPr>
              <a:t> </a:t>
            </a:r>
            <a:r>
              <a:rPr sz="1800" spc="-15" dirty="0">
                <a:latin typeface="Comic Sans MS" panose="030F0702030302020204" pitchFamily="66" charset="0"/>
                <a:cs typeface="Calisto MT"/>
              </a:rPr>
              <a:t>A</a:t>
            </a:r>
            <a:r>
              <a:rPr sz="1800" spc="5" dirty="0">
                <a:latin typeface="Comic Sans MS" panose="030F0702030302020204" pitchFamily="66" charset="0"/>
                <a:cs typeface="Calisto MT"/>
              </a:rPr>
              <a:t>R</a:t>
            </a:r>
            <a:r>
              <a:rPr sz="1800" dirty="0">
                <a:latin typeface="Comic Sans MS" panose="030F0702030302020204" pitchFamily="66" charset="0"/>
                <a:cs typeface="Calisto MT"/>
              </a:rPr>
              <a:t>5</a:t>
            </a:r>
            <a:r>
              <a:rPr sz="1800" spc="-5" dirty="0">
                <a:latin typeface="Comic Sans MS" panose="030F0702030302020204" pitchFamily="66" charset="0"/>
                <a:cs typeface="Calisto MT"/>
              </a:rPr>
              <a:t> </a:t>
            </a:r>
            <a:r>
              <a:rPr sz="1800" spc="-10" dirty="0">
                <a:latin typeface="Comic Sans MS" panose="030F0702030302020204" pitchFamily="66" charset="0"/>
                <a:cs typeface="Calisto MT"/>
              </a:rPr>
              <a:t>C</a:t>
            </a:r>
            <a:r>
              <a:rPr sz="1800" spc="-20" dirty="0">
                <a:latin typeface="Comic Sans MS" panose="030F0702030302020204" pitchFamily="66" charset="0"/>
                <a:cs typeface="Calisto MT"/>
              </a:rPr>
              <a:t>h</a:t>
            </a:r>
            <a:r>
              <a:rPr sz="1800" spc="-10" dirty="0">
                <a:latin typeface="Comic Sans MS" panose="030F0702030302020204" pitchFamily="66" charset="0"/>
                <a:cs typeface="Calisto MT"/>
              </a:rPr>
              <a:t>.6</a:t>
            </a:r>
            <a:endParaRPr sz="1800" dirty="0">
              <a:latin typeface="Comic Sans MS" panose="030F0702030302020204" pitchFamily="66" charset="0"/>
              <a:cs typeface="Calisto MT"/>
            </a:endParaRPr>
          </a:p>
        </p:txBody>
      </p:sp>
      <p:sp>
        <p:nvSpPr>
          <p:cNvPr id="10" name="object 10"/>
          <p:cNvSpPr txBox="1"/>
          <p:nvPr/>
        </p:nvSpPr>
        <p:spPr>
          <a:xfrm>
            <a:off x="151765" y="1720939"/>
            <a:ext cx="3251835" cy="553998"/>
          </a:xfrm>
          <a:prstGeom prst="rect">
            <a:avLst/>
          </a:prstGeom>
        </p:spPr>
        <p:txBody>
          <a:bodyPr vert="horz" wrap="square" lIns="0" tIns="0" rIns="0" bIns="0" rtlCol="0">
            <a:spAutoFit/>
          </a:bodyPr>
          <a:lstStyle/>
          <a:p>
            <a:pPr marL="12700">
              <a:lnSpc>
                <a:spcPct val="100000"/>
              </a:lnSpc>
            </a:pPr>
            <a:r>
              <a:rPr sz="1800" spc="5" dirty="0">
                <a:latin typeface="Comic Sans MS" panose="030F0702030302020204" pitchFamily="66" charset="0"/>
                <a:cs typeface="Calisto MT"/>
              </a:rPr>
              <a:t>Ca</a:t>
            </a:r>
            <a:r>
              <a:rPr sz="1800" dirty="0">
                <a:latin typeface="Comic Sans MS" panose="030F0702030302020204" pitchFamily="66" charset="0"/>
                <a:cs typeface="Calisto MT"/>
              </a:rPr>
              <a:t>r</a:t>
            </a:r>
            <a:r>
              <a:rPr sz="1800" spc="-15" dirty="0">
                <a:latin typeface="Comic Sans MS" panose="030F0702030302020204" pitchFamily="66" charset="0"/>
                <a:cs typeface="Calisto MT"/>
              </a:rPr>
              <a:t>bo</a:t>
            </a:r>
            <a:r>
              <a:rPr sz="1800" spc="-10" dirty="0">
                <a:latin typeface="Comic Sans MS" panose="030F0702030302020204" pitchFamily="66" charset="0"/>
                <a:cs typeface="Calisto MT"/>
              </a:rPr>
              <a:t>n</a:t>
            </a:r>
            <a:r>
              <a:rPr sz="1800" spc="-5" dirty="0">
                <a:latin typeface="Comic Sans MS" panose="030F0702030302020204" pitchFamily="66" charset="0"/>
                <a:cs typeface="Calisto MT"/>
              </a:rPr>
              <a:t> </a:t>
            </a:r>
            <a:r>
              <a:rPr sz="1800" spc="5" dirty="0">
                <a:latin typeface="Comic Sans MS" panose="030F0702030302020204" pitchFamily="66" charset="0"/>
                <a:cs typeface="Calisto MT"/>
              </a:rPr>
              <a:t>c</a:t>
            </a:r>
            <a:r>
              <a:rPr sz="1800" spc="-55" dirty="0">
                <a:latin typeface="Comic Sans MS" panose="030F0702030302020204" pitchFamily="66" charset="0"/>
                <a:cs typeface="Calisto MT"/>
              </a:rPr>
              <a:t>y</a:t>
            </a:r>
            <a:r>
              <a:rPr sz="1800" spc="5" dirty="0">
                <a:latin typeface="Comic Sans MS" panose="030F0702030302020204" pitchFamily="66" charset="0"/>
                <a:cs typeface="Calisto MT"/>
              </a:rPr>
              <a:t>c</a:t>
            </a:r>
            <a:r>
              <a:rPr sz="1800" dirty="0">
                <a:latin typeface="Comic Sans MS" panose="030F0702030302020204" pitchFamily="66" charset="0"/>
                <a:cs typeface="Calisto MT"/>
              </a:rPr>
              <a:t>le </a:t>
            </a:r>
            <a:r>
              <a:rPr sz="1800" spc="-10" dirty="0">
                <a:latin typeface="Comic Sans MS" panose="030F0702030302020204" pitchFamily="66" charset="0"/>
                <a:cs typeface="Calisto MT"/>
              </a:rPr>
              <a:t>in</a:t>
            </a:r>
            <a:r>
              <a:rPr sz="1800" spc="-5" dirty="0">
                <a:latin typeface="Comic Sans MS" panose="030F0702030302020204" pitchFamily="66" charset="0"/>
                <a:cs typeface="Calisto MT"/>
              </a:rPr>
              <a:t> </a:t>
            </a:r>
            <a:r>
              <a:rPr sz="1800" spc="-20" dirty="0">
                <a:latin typeface="Comic Sans MS" panose="030F0702030302020204" pitchFamily="66" charset="0"/>
                <a:cs typeface="Calisto MT"/>
              </a:rPr>
              <a:t>th</a:t>
            </a:r>
            <a:r>
              <a:rPr sz="1800" dirty="0">
                <a:latin typeface="Comic Sans MS" panose="030F0702030302020204" pitchFamily="66" charset="0"/>
                <a:cs typeface="Calisto MT"/>
              </a:rPr>
              <a:t>e </a:t>
            </a:r>
            <a:r>
              <a:rPr sz="1800" spc="-20" dirty="0">
                <a:latin typeface="Comic Sans MS" panose="030F0702030302020204" pitchFamily="66" charset="0"/>
                <a:cs typeface="Calisto MT"/>
              </a:rPr>
              <a:t>E</a:t>
            </a:r>
            <a:r>
              <a:rPr sz="1800" spc="5" dirty="0">
                <a:latin typeface="Comic Sans MS" panose="030F0702030302020204" pitchFamily="66" charset="0"/>
                <a:cs typeface="Calisto MT"/>
              </a:rPr>
              <a:t>a</a:t>
            </a:r>
            <a:r>
              <a:rPr sz="1800" spc="35" dirty="0">
                <a:latin typeface="Comic Sans MS" panose="030F0702030302020204" pitchFamily="66" charset="0"/>
                <a:cs typeface="Calisto MT"/>
              </a:rPr>
              <a:t>r</a:t>
            </a:r>
            <a:r>
              <a:rPr sz="1800" spc="-20" dirty="0">
                <a:latin typeface="Comic Sans MS" panose="030F0702030302020204" pitchFamily="66" charset="0"/>
                <a:cs typeface="Calisto MT"/>
              </a:rPr>
              <a:t>t</a:t>
            </a:r>
            <a:r>
              <a:rPr sz="1800" spc="-10" dirty="0">
                <a:latin typeface="Comic Sans MS" panose="030F0702030302020204" pitchFamily="66" charset="0"/>
                <a:cs typeface="Calisto MT"/>
              </a:rPr>
              <a:t>h</a:t>
            </a:r>
            <a:r>
              <a:rPr sz="1800" spc="-5" dirty="0">
                <a:latin typeface="Comic Sans MS" panose="030F0702030302020204" pitchFamily="66" charset="0"/>
                <a:cs typeface="Calisto MT"/>
              </a:rPr>
              <a:t> </a:t>
            </a:r>
            <a:r>
              <a:rPr sz="1800" spc="-20" dirty="0">
                <a:latin typeface="Comic Sans MS" panose="030F0702030302020204" pitchFamily="66" charset="0"/>
                <a:cs typeface="Calisto MT"/>
              </a:rPr>
              <a:t>S</a:t>
            </a:r>
            <a:r>
              <a:rPr sz="1800" spc="-15" dirty="0">
                <a:latin typeface="Comic Sans MS" panose="030F0702030302020204" pitchFamily="66" charset="0"/>
                <a:cs typeface="Calisto MT"/>
              </a:rPr>
              <a:t>ys</a:t>
            </a:r>
            <a:r>
              <a:rPr sz="1800" spc="-20" dirty="0">
                <a:latin typeface="Comic Sans MS" panose="030F0702030302020204" pitchFamily="66" charset="0"/>
                <a:cs typeface="Calisto MT"/>
              </a:rPr>
              <a:t>t</a:t>
            </a:r>
            <a:r>
              <a:rPr sz="1800" dirty="0">
                <a:latin typeface="Comic Sans MS" panose="030F0702030302020204" pitchFamily="66" charset="0"/>
                <a:cs typeface="Calisto MT"/>
              </a:rPr>
              <a:t>em</a:t>
            </a:r>
          </a:p>
        </p:txBody>
      </p:sp>
      <p:sp>
        <p:nvSpPr>
          <p:cNvPr id="11" name="矩形 10"/>
          <p:cNvSpPr/>
          <p:nvPr/>
        </p:nvSpPr>
        <p:spPr>
          <a:xfrm>
            <a:off x="914400" y="1075381"/>
            <a:ext cx="5486400" cy="461665"/>
          </a:xfrm>
          <a:prstGeom prst="rect">
            <a:avLst/>
          </a:prstGeom>
        </p:spPr>
        <p:txBody>
          <a:bodyPr wrap="square">
            <a:spAutoFit/>
          </a:bodyPr>
          <a:lstStyle/>
          <a:p>
            <a:pPr marL="285750" indent="-285750">
              <a:buFont typeface="Arial" panose="020B0604020202020204" pitchFamily="34" charset="0"/>
              <a:buChar char="•"/>
            </a:pPr>
            <a:r>
              <a:rPr lang="en-US" altLang="zh-TW" sz="2400" dirty="0">
                <a:solidFill>
                  <a:srgbClr val="CC3300"/>
                </a:solidFill>
                <a:latin typeface="Comic Sans MS" panose="030F0702030302020204" pitchFamily="66" charset="0"/>
              </a:rPr>
              <a:t>Perform climate projections</a:t>
            </a:r>
          </a:p>
        </p:txBody>
      </p:sp>
      <p:sp>
        <p:nvSpPr>
          <p:cNvPr id="12" name="矩形 11"/>
          <p:cNvSpPr/>
          <p:nvPr/>
        </p:nvSpPr>
        <p:spPr>
          <a:xfrm>
            <a:off x="4267200" y="1909585"/>
            <a:ext cx="4864100" cy="923330"/>
          </a:xfrm>
          <a:prstGeom prst="rect">
            <a:avLst/>
          </a:prstGeom>
        </p:spPr>
        <p:txBody>
          <a:bodyPr wrap="square">
            <a:spAutoFit/>
          </a:bodyPr>
          <a:lstStyle/>
          <a:p>
            <a:pPr lvl="1"/>
            <a:r>
              <a:rPr lang="en-US" altLang="zh-TW" dirty="0">
                <a:solidFill>
                  <a:srgbClr val="C00000"/>
                </a:solidFill>
                <a:latin typeface="Comic Sans MS" panose="030F0702030302020204" pitchFamily="66" charset="0"/>
              </a:rPr>
              <a:t>to simulate and understand climate changes in response to the emission of GHS and aerosols. </a:t>
            </a:r>
            <a:endParaRPr lang="zh-TW" altLang="en-US" dirty="0">
              <a:solidFill>
                <a:srgbClr val="C00000"/>
              </a:solidFill>
              <a:latin typeface="Comic Sans MS" panose="030F0702030302020204" pitchFamily="66" charset="0"/>
            </a:endParaRPr>
          </a:p>
        </p:txBody>
      </p:sp>
      <p:sp>
        <p:nvSpPr>
          <p:cNvPr id="13" name="Rectangle 5"/>
          <p:cNvSpPr txBox="1">
            <a:spLocks noChangeArrowheads="1"/>
          </p:cNvSpPr>
          <p:nvPr/>
        </p:nvSpPr>
        <p:spPr>
          <a:xfrm>
            <a:off x="564704" y="728550"/>
            <a:ext cx="9036496" cy="509770"/>
          </a:xfrm>
          <a:prstGeom prst="rect">
            <a:avLst/>
          </a:prstGeom>
        </p:spPr>
        <p:txBody>
          <a:bodyPr/>
          <a:lst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Arial" charset="0"/>
                <a:cs typeface="Arial" charset="0"/>
              </a:defRPr>
            </a:lvl2pPr>
            <a:lvl3pPr algn="l" rtl="0" eaLnBrk="1" fontAlgn="base" hangingPunct="1">
              <a:spcBef>
                <a:spcPct val="0"/>
              </a:spcBef>
              <a:spcAft>
                <a:spcPct val="0"/>
              </a:spcAft>
              <a:defRPr sz="2400">
                <a:solidFill>
                  <a:schemeClr val="bg1"/>
                </a:solidFill>
                <a:latin typeface="Arial" charset="0"/>
                <a:cs typeface="Arial" charset="0"/>
              </a:defRPr>
            </a:lvl3pPr>
            <a:lvl4pPr algn="l" rtl="0" eaLnBrk="1" fontAlgn="base" hangingPunct="1">
              <a:spcBef>
                <a:spcPct val="0"/>
              </a:spcBef>
              <a:spcAft>
                <a:spcPct val="0"/>
              </a:spcAft>
              <a:defRPr sz="2400">
                <a:solidFill>
                  <a:schemeClr val="bg1"/>
                </a:solidFill>
                <a:latin typeface="Arial" charset="0"/>
                <a:cs typeface="Arial" charset="0"/>
              </a:defRPr>
            </a:lvl4pPr>
            <a:lvl5pPr algn="l" rtl="0" eaLnBrk="1" fontAlgn="base" hangingPunct="1">
              <a:spcBef>
                <a:spcPct val="0"/>
              </a:spcBef>
              <a:spcAft>
                <a:spcPct val="0"/>
              </a:spcAft>
              <a:defRPr sz="2400">
                <a:solidFill>
                  <a:schemeClr val="bg1"/>
                </a:solidFill>
                <a:latin typeface="Arial" charset="0"/>
                <a:cs typeface="Arial" charset="0"/>
              </a:defRPr>
            </a:lvl5pPr>
            <a:lvl6pPr marL="457200" algn="l" rtl="0" eaLnBrk="1" fontAlgn="base" hangingPunct="1">
              <a:spcBef>
                <a:spcPct val="0"/>
              </a:spcBef>
              <a:spcAft>
                <a:spcPct val="0"/>
              </a:spcAft>
              <a:defRPr sz="2400">
                <a:solidFill>
                  <a:schemeClr val="bg1"/>
                </a:solidFill>
                <a:latin typeface="Arial" charset="0"/>
                <a:cs typeface="Arial" charset="0"/>
              </a:defRPr>
            </a:lvl6pPr>
            <a:lvl7pPr marL="914400" algn="l" rtl="0" eaLnBrk="1" fontAlgn="base" hangingPunct="1">
              <a:spcBef>
                <a:spcPct val="0"/>
              </a:spcBef>
              <a:spcAft>
                <a:spcPct val="0"/>
              </a:spcAft>
              <a:defRPr sz="2400">
                <a:solidFill>
                  <a:schemeClr val="bg1"/>
                </a:solidFill>
                <a:latin typeface="Arial" charset="0"/>
                <a:cs typeface="Arial" charset="0"/>
              </a:defRPr>
            </a:lvl7pPr>
            <a:lvl8pPr marL="1371600" algn="l" rtl="0" eaLnBrk="1" fontAlgn="base" hangingPunct="1">
              <a:spcBef>
                <a:spcPct val="0"/>
              </a:spcBef>
              <a:spcAft>
                <a:spcPct val="0"/>
              </a:spcAft>
              <a:defRPr sz="2400">
                <a:solidFill>
                  <a:schemeClr val="bg1"/>
                </a:solidFill>
                <a:latin typeface="Arial" charset="0"/>
                <a:cs typeface="Arial" charset="0"/>
              </a:defRPr>
            </a:lvl8pPr>
            <a:lvl9pPr marL="1828800" algn="l" rtl="0" eaLnBrk="1" fontAlgn="base" hangingPunct="1">
              <a:spcBef>
                <a:spcPct val="0"/>
              </a:spcBef>
              <a:spcAft>
                <a:spcPct val="0"/>
              </a:spcAft>
              <a:defRPr sz="2400">
                <a:solidFill>
                  <a:schemeClr val="bg1"/>
                </a:solidFill>
                <a:latin typeface="Arial" charset="0"/>
                <a:cs typeface="Arial" charset="0"/>
              </a:defRPr>
            </a:lvl9pPr>
          </a:lstStyle>
          <a:p>
            <a:r>
              <a:rPr lang="en-US" altLang="ko-KR" kern="0" dirty="0">
                <a:solidFill>
                  <a:srgbClr val="0000FF"/>
                </a:solidFill>
                <a:latin typeface="Comic Sans MS" panose="030F0702030302020204" pitchFamily="66" charset="0"/>
              </a:rPr>
              <a:t>Earth System Model (ESM)</a:t>
            </a:r>
          </a:p>
        </p:txBody>
      </p:sp>
      <p:pic>
        <p:nvPicPr>
          <p:cNvPr id="3" name="Picture 2" descr="Image result for future projections CO2 RCP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313" y="0"/>
            <a:ext cx="3735987" cy="19469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ESM model components">
            <a:extLst>
              <a:ext uri="{FF2B5EF4-FFF2-40B4-BE49-F238E27FC236}">
                <a16:creationId xmlns:a16="http://schemas.microsoft.com/office/drawing/2014/main" id="{1566DDEB-BA61-43DA-A8BC-2ACC3C0767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24" r="14286"/>
          <a:stretch/>
        </p:blipFill>
        <p:spPr bwMode="auto">
          <a:xfrm>
            <a:off x="4993987" y="2848235"/>
            <a:ext cx="3997613" cy="3935152"/>
          </a:xfrm>
          <a:prstGeom prst="rect">
            <a:avLst/>
          </a:prstGeom>
          <a:noFill/>
          <a:ln w="31750">
            <a:solidFill>
              <a:srgbClr val="0000FF"/>
            </a:solidFill>
          </a:ln>
          <a:extLst>
            <a:ext uri="{909E8E84-426E-40DD-AFC4-6F175D3DCCD1}">
              <a14:hiddenFill xmlns:a14="http://schemas.microsoft.com/office/drawing/2010/main">
                <a:solidFill>
                  <a:srgbClr val="FFFFFF"/>
                </a:solidFill>
              </a14:hiddenFill>
            </a:ext>
          </a:extLst>
        </p:spPr>
      </p:pic>
      <p:sp>
        <p:nvSpPr>
          <p:cNvPr id="4" name="向右箭號 3"/>
          <p:cNvSpPr/>
          <p:nvPr/>
        </p:nvSpPr>
        <p:spPr>
          <a:xfrm>
            <a:off x="3962400" y="2667000"/>
            <a:ext cx="1295400" cy="1066800"/>
          </a:xfrm>
          <a:prstGeom prst="rightArrow">
            <a:avLst/>
          </a:prstGeom>
          <a:solidFill>
            <a:srgbClr val="FFC000"/>
          </a:solidFill>
          <a:ln>
            <a:solidFill>
              <a:srgbClr val="FFC000"/>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rgbClr val="000000"/>
                </a:solidFill>
              </a:rPr>
              <a:t>Model building</a:t>
            </a:r>
            <a:endParaRPr lang="zh-TW" altLang="en-US" sz="1600" dirty="0">
              <a:solidFill>
                <a:srgbClr val="000000"/>
              </a:solidFill>
            </a:endParaRPr>
          </a:p>
        </p:txBody>
      </p:sp>
      <p:sp>
        <p:nvSpPr>
          <p:cNvPr id="15" name="向右箭號 14"/>
          <p:cNvSpPr/>
          <p:nvPr/>
        </p:nvSpPr>
        <p:spPr>
          <a:xfrm>
            <a:off x="3962400" y="6013430"/>
            <a:ext cx="1359271" cy="844570"/>
          </a:xfrm>
          <a:prstGeom prst="rightArrow">
            <a:avLst/>
          </a:prstGeom>
          <a:solidFill>
            <a:srgbClr val="92D050"/>
          </a:solidFill>
          <a:ln>
            <a:solidFill>
              <a:srgbClr val="92D050"/>
            </a:solidFill>
          </a:ln>
          <a:scene3d>
            <a:camera prst="orthographicFront">
              <a:rot lat="0" lon="0" rev="1080000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r>
              <a:rPr lang="en-US" altLang="zh-TW" sz="1600" dirty="0">
                <a:solidFill>
                  <a:srgbClr val="000000"/>
                </a:solidFill>
              </a:rPr>
              <a:t>Climate Simulation</a:t>
            </a:r>
            <a:endParaRPr lang="zh-TW" altLang="en-US" sz="1600" dirty="0">
              <a:solidFill>
                <a:srgbClr val="000000"/>
              </a:solidFill>
            </a:endParaRPr>
          </a:p>
        </p:txBody>
      </p:sp>
      <p:sp>
        <p:nvSpPr>
          <p:cNvPr id="6" name="矩形 5"/>
          <p:cNvSpPr/>
          <p:nvPr/>
        </p:nvSpPr>
        <p:spPr>
          <a:xfrm>
            <a:off x="38100" y="6059269"/>
            <a:ext cx="4572000" cy="646331"/>
          </a:xfrm>
          <a:prstGeom prst="rect">
            <a:avLst/>
          </a:prstGeom>
        </p:spPr>
        <p:txBody>
          <a:bodyPr>
            <a:spAutoFit/>
          </a:bodyPr>
          <a:lstStyle/>
          <a:p>
            <a:r>
              <a:rPr lang="en-US" altLang="zh-TW" dirty="0">
                <a:solidFill>
                  <a:srgbClr val="000000"/>
                </a:solidFill>
                <a:latin typeface="Comic Sans MS" panose="030F0702030302020204" pitchFamily="66" charset="0"/>
              </a:rPr>
              <a:t>Intergovernmental Panel for Climate Change (IPCC) Assessment Report</a:t>
            </a:r>
            <a:endParaRPr lang="zh-TW" alt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61056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title"/>
          </p:nvPr>
        </p:nvSpPr>
        <p:spPr>
          <a:xfrm>
            <a:off x="609600" y="762000"/>
            <a:ext cx="6934200" cy="509770"/>
          </a:xfrm>
        </p:spPr>
        <p:txBody>
          <a:bodyPr/>
          <a:lstStyle/>
          <a:p>
            <a:r>
              <a:rPr lang="en-US" altLang="ko-KR" dirty="0">
                <a:solidFill>
                  <a:srgbClr val="0000FF"/>
                </a:solidFill>
                <a:latin typeface="Comic Sans MS" panose="030F0702030302020204" pitchFamily="66" charset="0"/>
              </a:rPr>
              <a:t>Summary</a:t>
            </a:r>
          </a:p>
        </p:txBody>
      </p:sp>
      <p:sp>
        <p:nvSpPr>
          <p:cNvPr id="3" name="文字方塊 2">
            <a:extLst>
              <a:ext uri="{FF2B5EF4-FFF2-40B4-BE49-F238E27FC236}">
                <a16:creationId xmlns:a16="http://schemas.microsoft.com/office/drawing/2014/main" id="{692D83AE-BC49-4F44-A4C4-4E1F5E771CF1}"/>
              </a:ext>
            </a:extLst>
          </p:cNvPr>
          <p:cNvSpPr txBox="1"/>
          <p:nvPr/>
        </p:nvSpPr>
        <p:spPr>
          <a:xfrm>
            <a:off x="595422" y="1371600"/>
            <a:ext cx="8167578" cy="384720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altLang="zh-TW" sz="2800" dirty="0">
                <a:latin typeface="Comic Sans MS" panose="030F0702030302020204" pitchFamily="66" charset="0"/>
              </a:rPr>
              <a:t>Intensive</a:t>
            </a:r>
            <a:r>
              <a:rPr lang="zh-TW" altLang="en-US" sz="2800" dirty="0">
                <a:latin typeface="Comic Sans MS" panose="030F0702030302020204" pitchFamily="66" charset="0"/>
              </a:rPr>
              <a:t> </a:t>
            </a:r>
            <a:r>
              <a:rPr lang="en-US" altLang="zh-TW" sz="2800" dirty="0">
                <a:latin typeface="Comic Sans MS" panose="030F0702030302020204" pitchFamily="66" charset="0"/>
              </a:rPr>
              <a:t>computation</a:t>
            </a:r>
            <a:r>
              <a:rPr lang="zh-TW" altLang="en-US" sz="2800" dirty="0">
                <a:latin typeface="Comic Sans MS" panose="030F0702030302020204" pitchFamily="66" charset="0"/>
              </a:rPr>
              <a:t> </a:t>
            </a:r>
            <a:r>
              <a:rPr lang="en-US" altLang="zh-TW" sz="2800" dirty="0">
                <a:latin typeface="Comic Sans MS" panose="030F0702030302020204" pitchFamily="66" charset="0"/>
              </a:rPr>
              <a:t>for</a:t>
            </a:r>
            <a:r>
              <a:rPr lang="zh-TW" altLang="en-US" sz="2800" dirty="0">
                <a:latin typeface="Comic Sans MS" panose="030F0702030302020204" pitchFamily="66" charset="0"/>
              </a:rPr>
              <a:t> </a:t>
            </a:r>
            <a:r>
              <a:rPr lang="en-US" altLang="zh-TW" sz="2800" dirty="0">
                <a:latin typeface="Comic Sans MS" panose="030F0702030302020204" pitchFamily="66" charset="0"/>
              </a:rPr>
              <a:t>high-resolution</a:t>
            </a:r>
            <a:r>
              <a:rPr lang="zh-TW" altLang="en-US" sz="2800" dirty="0">
                <a:latin typeface="Comic Sans MS" panose="030F0702030302020204" pitchFamily="66" charset="0"/>
              </a:rPr>
              <a:t> </a:t>
            </a:r>
            <a:r>
              <a:rPr lang="en-US" altLang="zh-TW" sz="2800" dirty="0">
                <a:latin typeface="Comic Sans MS" panose="030F0702030302020204" pitchFamily="66" charset="0"/>
              </a:rPr>
              <a:t>CESM</a:t>
            </a:r>
            <a:r>
              <a:rPr lang="zh-TW" altLang="en-US" sz="2800" dirty="0">
                <a:latin typeface="Comic Sans MS" panose="030F0702030302020204" pitchFamily="66" charset="0"/>
              </a:rPr>
              <a:t> </a:t>
            </a:r>
            <a:r>
              <a:rPr lang="en-US" altLang="zh-TW" sz="2800" dirty="0">
                <a:latin typeface="Comic Sans MS" panose="030F0702030302020204" pitchFamily="66" charset="0"/>
              </a:rPr>
              <a:t>(bottleneck</a:t>
            </a:r>
            <a:r>
              <a:rPr lang="zh-TW" altLang="en-US" sz="2800" dirty="0">
                <a:latin typeface="Comic Sans MS" panose="030F0702030302020204" pitchFamily="66" charset="0"/>
              </a:rPr>
              <a:t> </a:t>
            </a:r>
            <a:r>
              <a:rPr lang="en-US" altLang="zh-TW" sz="2800" dirty="0">
                <a:latin typeface="Comic Sans MS" panose="030F0702030302020204" pitchFamily="66" charset="0"/>
              </a:rPr>
              <a:t>in</a:t>
            </a:r>
            <a:r>
              <a:rPr lang="zh-TW" altLang="en-US" sz="2800" dirty="0">
                <a:latin typeface="Comic Sans MS" panose="030F0702030302020204" pitchFamily="66" charset="0"/>
              </a:rPr>
              <a:t> </a:t>
            </a:r>
            <a:r>
              <a:rPr lang="en-US" altLang="zh-TW" sz="2800" dirty="0">
                <a:latin typeface="Comic Sans MS" panose="030F0702030302020204" pitchFamily="66" charset="0"/>
              </a:rPr>
              <a:t>ocean</a:t>
            </a:r>
            <a:r>
              <a:rPr lang="zh-TW" altLang="en-US" sz="2800" dirty="0">
                <a:latin typeface="Comic Sans MS" panose="030F0702030302020204" pitchFamily="66" charset="0"/>
              </a:rPr>
              <a:t> </a:t>
            </a:r>
            <a:r>
              <a:rPr lang="en-US" altLang="zh-TW" sz="2800" dirty="0">
                <a:latin typeface="Comic Sans MS" panose="030F0702030302020204" pitchFamily="66" charset="0"/>
              </a:rPr>
              <a:t>barotropic</a:t>
            </a:r>
            <a:r>
              <a:rPr lang="zh-TW" altLang="en-US" sz="2800" dirty="0">
                <a:latin typeface="Comic Sans MS" panose="030F0702030302020204" pitchFamily="66" charset="0"/>
              </a:rPr>
              <a:t> </a:t>
            </a:r>
            <a:r>
              <a:rPr lang="en-US" altLang="zh-TW" sz="2800" dirty="0">
                <a:latin typeface="Comic Sans MS" panose="030F0702030302020204" pitchFamily="66" charset="0"/>
              </a:rPr>
              <a:t>solver)</a:t>
            </a:r>
          </a:p>
          <a:p>
            <a:pPr marL="285750" indent="-285750">
              <a:spcBef>
                <a:spcPts val="600"/>
              </a:spcBef>
              <a:buFont typeface="Arial" panose="020B0604020202020204" pitchFamily="34" charset="0"/>
              <a:buChar char="•"/>
            </a:pPr>
            <a:r>
              <a:rPr lang="en-US" altLang="zh-TW" sz="2800" dirty="0">
                <a:latin typeface="Comic Sans MS" panose="030F0702030302020204" pitchFamily="66" charset="0"/>
              </a:rPr>
              <a:t>New</a:t>
            </a:r>
            <a:r>
              <a:rPr lang="zh-TW" altLang="en-US" sz="2800" dirty="0">
                <a:latin typeface="Comic Sans MS" panose="030F0702030302020204" pitchFamily="66" charset="0"/>
              </a:rPr>
              <a:t> </a:t>
            </a:r>
            <a:r>
              <a:rPr lang="en-US" altLang="zh-TW" sz="2800" dirty="0">
                <a:latin typeface="Comic Sans MS" panose="030F0702030302020204" pitchFamily="66" charset="0"/>
              </a:rPr>
              <a:t>P-CSI</a:t>
            </a:r>
            <a:r>
              <a:rPr lang="zh-TW" altLang="en-US" sz="2800" dirty="0">
                <a:latin typeface="Comic Sans MS" panose="030F0702030302020204" pitchFamily="66" charset="0"/>
              </a:rPr>
              <a:t> </a:t>
            </a:r>
            <a:r>
              <a:rPr lang="en-US" altLang="zh-TW" sz="2800" dirty="0">
                <a:latin typeface="Comic Sans MS" panose="030F0702030302020204" pitchFamily="66" charset="0"/>
              </a:rPr>
              <a:t>solver</a:t>
            </a:r>
            <a:r>
              <a:rPr lang="zh-TW" altLang="en-US" sz="2800" dirty="0">
                <a:latin typeface="Comic Sans MS" panose="030F0702030302020204" pitchFamily="66" charset="0"/>
              </a:rPr>
              <a:t> </a:t>
            </a:r>
            <a:r>
              <a:rPr lang="en-US" altLang="zh-TW" sz="2800" dirty="0">
                <a:latin typeface="Comic Sans MS" panose="030F0702030302020204" pitchFamily="66" charset="0"/>
              </a:rPr>
              <a:t>(NO</a:t>
            </a:r>
            <a:r>
              <a:rPr lang="zh-TW" altLang="en-US" sz="2800" dirty="0">
                <a:latin typeface="Comic Sans MS" panose="030F0702030302020204" pitchFamily="66" charset="0"/>
              </a:rPr>
              <a:t> </a:t>
            </a:r>
            <a:r>
              <a:rPr lang="en-US" altLang="zh-TW" sz="2800" dirty="0">
                <a:latin typeface="Comic Sans MS" panose="030F0702030302020204" pitchFamily="66" charset="0"/>
              </a:rPr>
              <a:t>MORE</a:t>
            </a:r>
            <a:r>
              <a:rPr lang="zh-TW" altLang="en-US" sz="2800" dirty="0">
                <a:latin typeface="Comic Sans MS" panose="030F0702030302020204" pitchFamily="66" charset="0"/>
              </a:rPr>
              <a:t> </a:t>
            </a:r>
            <a:r>
              <a:rPr lang="en-US" altLang="zh-TW" sz="2800" dirty="0">
                <a:latin typeface="Comic Sans MS" panose="030F0702030302020204" pitchFamily="66" charset="0"/>
              </a:rPr>
              <a:t>global</a:t>
            </a:r>
            <a:r>
              <a:rPr lang="zh-TW" altLang="en-US" sz="2800" dirty="0">
                <a:latin typeface="Comic Sans MS" panose="030F0702030302020204" pitchFamily="66" charset="0"/>
              </a:rPr>
              <a:t> </a:t>
            </a:r>
            <a:r>
              <a:rPr lang="en-US" altLang="zh-TW" sz="2800" dirty="0">
                <a:latin typeface="Comic Sans MS" panose="030F0702030302020204" pitchFamily="66" charset="0"/>
              </a:rPr>
              <a:t>reduction)</a:t>
            </a:r>
          </a:p>
          <a:p>
            <a:pPr marL="285750" indent="-285750">
              <a:spcBef>
                <a:spcPts val="600"/>
              </a:spcBef>
              <a:buFont typeface="Arial" panose="020B0604020202020204" pitchFamily="34" charset="0"/>
              <a:buChar char="•"/>
            </a:pPr>
            <a:r>
              <a:rPr lang="en-US" altLang="zh-TW" sz="2800" dirty="0">
                <a:latin typeface="Comic Sans MS" panose="030F0702030302020204" pitchFamily="66" charset="0"/>
              </a:rPr>
              <a:t>block</a:t>
            </a:r>
            <a:r>
              <a:rPr lang="zh-TW" altLang="en-US" sz="2800" dirty="0">
                <a:latin typeface="Comic Sans MS" panose="030F0702030302020204" pitchFamily="66" charset="0"/>
              </a:rPr>
              <a:t> </a:t>
            </a:r>
            <a:r>
              <a:rPr lang="en-US" altLang="zh-TW" sz="2800" dirty="0">
                <a:latin typeface="Comic Sans MS" panose="030F0702030302020204" pitchFamily="66" charset="0"/>
              </a:rPr>
              <a:t>EVP</a:t>
            </a:r>
            <a:r>
              <a:rPr lang="zh-TW" altLang="en-US" sz="2800" dirty="0">
                <a:latin typeface="Comic Sans MS" panose="030F0702030302020204" pitchFamily="66" charset="0"/>
              </a:rPr>
              <a:t> </a:t>
            </a:r>
            <a:r>
              <a:rPr lang="en-US" altLang="zh-TW" sz="2800" dirty="0">
                <a:latin typeface="Comic Sans MS" panose="030F0702030302020204" pitchFamily="66" charset="0"/>
              </a:rPr>
              <a:t>preconditioning</a:t>
            </a:r>
          </a:p>
          <a:p>
            <a:pPr marL="285750" indent="-285750">
              <a:spcBef>
                <a:spcPts val="600"/>
              </a:spcBef>
              <a:buFont typeface="Arial" panose="020B0604020202020204" pitchFamily="34" charset="0"/>
              <a:buChar char="•"/>
            </a:pPr>
            <a:r>
              <a:rPr lang="en-US" altLang="zh-TW" sz="2800" dirty="0">
                <a:latin typeface="Comic Sans MS" panose="030F0702030302020204" pitchFamily="66" charset="0"/>
              </a:rPr>
              <a:t>Performance</a:t>
            </a:r>
            <a:r>
              <a:rPr lang="zh-TW" altLang="en-US" sz="2800" dirty="0">
                <a:latin typeface="Comic Sans MS" panose="030F0702030302020204" pitchFamily="66" charset="0"/>
              </a:rPr>
              <a:t> </a:t>
            </a:r>
            <a:r>
              <a:rPr lang="en-US" altLang="zh-TW" sz="2800" dirty="0">
                <a:latin typeface="Comic Sans MS" panose="030F0702030302020204" pitchFamily="66" charset="0"/>
              </a:rPr>
              <a:t>can</a:t>
            </a:r>
            <a:r>
              <a:rPr lang="zh-TW" altLang="en-US" sz="2800" dirty="0">
                <a:latin typeface="Comic Sans MS" panose="030F0702030302020204" pitchFamily="66" charset="0"/>
              </a:rPr>
              <a:t> </a:t>
            </a:r>
            <a:r>
              <a:rPr lang="en-US" altLang="zh-TW" sz="2800" dirty="0">
                <a:latin typeface="Comic Sans MS" panose="030F0702030302020204" pitchFamily="66" charset="0"/>
              </a:rPr>
              <a:t>still</a:t>
            </a:r>
            <a:r>
              <a:rPr lang="zh-TW" altLang="en-US" sz="2800" dirty="0">
                <a:latin typeface="Comic Sans MS" panose="030F0702030302020204" pitchFamily="66" charset="0"/>
              </a:rPr>
              <a:t> </a:t>
            </a:r>
            <a:r>
              <a:rPr lang="en-US" altLang="zh-TW" sz="2800" dirty="0">
                <a:latin typeface="Comic Sans MS" panose="030F0702030302020204" pitchFamily="66" charset="0"/>
              </a:rPr>
              <a:t>be</a:t>
            </a:r>
            <a:r>
              <a:rPr lang="zh-TW" altLang="en-US" sz="2800" dirty="0">
                <a:latin typeface="Comic Sans MS" panose="030F0702030302020204" pitchFamily="66" charset="0"/>
              </a:rPr>
              <a:t> </a:t>
            </a:r>
            <a:r>
              <a:rPr lang="en-US" altLang="zh-TW" sz="2800" dirty="0">
                <a:latin typeface="Comic Sans MS" panose="030F0702030302020204" pitchFamily="66" charset="0"/>
              </a:rPr>
              <a:t>improved</a:t>
            </a:r>
            <a:r>
              <a:rPr lang="zh-TW" altLang="en-US" sz="2800" dirty="0">
                <a:latin typeface="Comic Sans MS" panose="030F0702030302020204" pitchFamily="66" charset="0"/>
              </a:rPr>
              <a:t> </a:t>
            </a:r>
            <a:r>
              <a:rPr lang="en-US" altLang="zh-TW" sz="2800" dirty="0">
                <a:latin typeface="Comic Sans MS" panose="030F0702030302020204" pitchFamily="66" charset="0"/>
              </a:rPr>
              <a:t>at</a:t>
            </a:r>
            <a:r>
              <a:rPr lang="zh-TW" altLang="en-US" sz="2800" dirty="0">
                <a:latin typeface="Comic Sans MS" panose="030F0702030302020204" pitchFamily="66" charset="0"/>
              </a:rPr>
              <a:t> </a:t>
            </a:r>
            <a:r>
              <a:rPr lang="en-US" altLang="zh-TW" sz="2800" dirty="0">
                <a:latin typeface="Comic Sans MS" panose="030F0702030302020204" pitchFamily="66" charset="0"/>
              </a:rPr>
              <a:t>very</a:t>
            </a:r>
            <a:r>
              <a:rPr lang="zh-TW" altLang="en-US" sz="2800" dirty="0">
                <a:latin typeface="Comic Sans MS" panose="030F0702030302020204" pitchFamily="66" charset="0"/>
              </a:rPr>
              <a:t> </a:t>
            </a:r>
            <a:r>
              <a:rPr lang="en-US" altLang="zh-TW" sz="2800" dirty="0">
                <a:latin typeface="Comic Sans MS" panose="030F0702030302020204" pitchFamily="66" charset="0"/>
              </a:rPr>
              <a:t>high</a:t>
            </a:r>
            <a:r>
              <a:rPr lang="zh-TW" altLang="en-US" sz="2800" dirty="0">
                <a:latin typeface="Comic Sans MS" panose="030F0702030302020204" pitchFamily="66" charset="0"/>
              </a:rPr>
              <a:t> </a:t>
            </a:r>
            <a:r>
              <a:rPr lang="en-US" altLang="zh-TW" sz="2800" dirty="0">
                <a:latin typeface="Comic Sans MS" panose="030F0702030302020204" pitchFamily="66" charset="0"/>
              </a:rPr>
              <a:t>number</a:t>
            </a:r>
            <a:r>
              <a:rPr lang="zh-TW" altLang="en-US" sz="2800" dirty="0">
                <a:latin typeface="Comic Sans MS" panose="030F0702030302020204" pitchFamily="66" charset="0"/>
              </a:rPr>
              <a:t> </a:t>
            </a:r>
            <a:r>
              <a:rPr lang="en-US" altLang="zh-TW" sz="2800" dirty="0">
                <a:latin typeface="Comic Sans MS" panose="030F0702030302020204" pitchFamily="66" charset="0"/>
              </a:rPr>
              <a:t>cores</a:t>
            </a:r>
          </a:p>
          <a:p>
            <a:pPr marL="285750" indent="-285750">
              <a:spcBef>
                <a:spcPts val="600"/>
              </a:spcBef>
              <a:buFont typeface="Arial" panose="020B0604020202020204" pitchFamily="34" charset="0"/>
              <a:buChar char="•"/>
            </a:pPr>
            <a:r>
              <a:rPr lang="en-US" altLang="zh-TW" sz="2800" dirty="0">
                <a:latin typeface="Comic Sans MS" panose="030F0702030302020204" pitchFamily="66" charset="0"/>
              </a:rPr>
              <a:t>10.5 simulated years per wall-clock day on 16875 cores.</a:t>
            </a:r>
            <a:endParaRPr lang="zh-TW" altLang="en-US" dirty="0"/>
          </a:p>
        </p:txBody>
      </p:sp>
      <p:pic>
        <p:nvPicPr>
          <p:cNvPr id="4" name="Picture 2" descr="thank-you.jpg">
            <a:extLst>
              <a:ext uri="{FF2B5EF4-FFF2-40B4-BE49-F238E27FC236}">
                <a16:creationId xmlns:a16="http://schemas.microsoft.com/office/drawing/2014/main" id="{22BC3565-CB21-49D6-830D-1AFD629ADD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55" b="8455"/>
          <a:stretch/>
        </p:blipFill>
        <p:spPr bwMode="auto">
          <a:xfrm>
            <a:off x="2228370" y="5181600"/>
            <a:ext cx="4401030" cy="147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96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1D9B40C0-9382-4E23-A2C9-3DB3B581CFB9}"/>
              </a:ext>
            </a:extLst>
          </p:cNvPr>
          <p:cNvSpPr>
            <a:spLocks noGrp="1"/>
          </p:cNvSpPr>
          <p:nvPr>
            <p:ph type="body" sz="quarter" idx="13"/>
          </p:nvPr>
        </p:nvSpPr>
        <p:spPr>
          <a:xfrm>
            <a:off x="360363" y="810974"/>
            <a:ext cx="6650037" cy="484200"/>
          </a:xfrm>
        </p:spPr>
        <p:txBody>
          <a:bodyPr/>
          <a:lstStyle/>
          <a:p>
            <a:pPr>
              <a:spcBef>
                <a:spcPct val="0"/>
              </a:spcBef>
              <a:spcAft>
                <a:spcPct val="0"/>
              </a:spcAft>
            </a:pPr>
            <a:r>
              <a:rPr lang="en-US" altLang="zh-TW" sz="2400" dirty="0">
                <a:solidFill>
                  <a:srgbClr val="0000FF"/>
                </a:solidFill>
                <a:latin typeface="Comic Sans MS" panose="030F0702030302020204" pitchFamily="66" charset="0"/>
                <a:ea typeface="+mj-ea"/>
                <a:cs typeface="+mj-cs"/>
              </a:rPr>
              <a:t>Ocean model (POP2) dominates the computational time in high-resolution CESM</a:t>
            </a:r>
            <a:endParaRPr lang="zh-TW" altLang="en-US" sz="2400" dirty="0">
              <a:solidFill>
                <a:srgbClr val="0000FF"/>
              </a:solidFill>
              <a:latin typeface="Comic Sans MS" panose="030F0702030302020204" pitchFamily="66" charset="0"/>
              <a:ea typeface="+mj-ea"/>
              <a:cs typeface="+mj-cs"/>
            </a:endParaRPr>
          </a:p>
        </p:txBody>
      </p:sp>
      <p:pic>
        <p:nvPicPr>
          <p:cNvPr id="4" name="圖片 3">
            <a:extLst>
              <a:ext uri="{FF2B5EF4-FFF2-40B4-BE49-F238E27FC236}">
                <a16:creationId xmlns:a16="http://schemas.microsoft.com/office/drawing/2014/main" id="{DE3E3661-9E8D-4B9D-BB9B-40F737CDB9A5}"/>
              </a:ext>
            </a:extLst>
          </p:cNvPr>
          <p:cNvPicPr>
            <a:picLocks noChangeAspect="1"/>
          </p:cNvPicPr>
          <p:nvPr/>
        </p:nvPicPr>
        <p:blipFill>
          <a:blip r:embed="rId3"/>
          <a:stretch>
            <a:fillRect/>
          </a:stretch>
        </p:blipFill>
        <p:spPr>
          <a:xfrm>
            <a:off x="76200" y="1599514"/>
            <a:ext cx="6012240" cy="4572685"/>
          </a:xfrm>
          <a:prstGeom prst="rect">
            <a:avLst/>
          </a:prstGeom>
        </p:spPr>
      </p:pic>
      <p:sp>
        <p:nvSpPr>
          <p:cNvPr id="5" name="矩形 4">
            <a:extLst>
              <a:ext uri="{FF2B5EF4-FFF2-40B4-BE49-F238E27FC236}">
                <a16:creationId xmlns:a16="http://schemas.microsoft.com/office/drawing/2014/main" id="{93D27C82-D45B-44C6-B282-369B473B3E0C}"/>
              </a:ext>
            </a:extLst>
          </p:cNvPr>
          <p:cNvSpPr/>
          <p:nvPr/>
        </p:nvSpPr>
        <p:spPr>
          <a:xfrm>
            <a:off x="5696163" y="2286000"/>
            <a:ext cx="3124200" cy="707886"/>
          </a:xfrm>
          <a:prstGeom prst="rect">
            <a:avLst/>
          </a:prstGeom>
        </p:spPr>
        <p:txBody>
          <a:bodyPr wrap="square">
            <a:spAutoFit/>
          </a:bodyPr>
          <a:lstStyle/>
          <a:p>
            <a:r>
              <a:rPr lang="en-US" altLang="zh-TW" sz="2000" dirty="0">
                <a:solidFill>
                  <a:srgbClr val="FF0000"/>
                </a:solidFill>
                <a:latin typeface="Comic Sans MS" panose="030F0702030302020204" pitchFamily="66" charset="0"/>
              </a:rPr>
              <a:t>resources : 58% to 66%</a:t>
            </a:r>
          </a:p>
          <a:p>
            <a:r>
              <a:rPr lang="en-US" altLang="zh-TW" sz="2000" dirty="0">
                <a:solidFill>
                  <a:srgbClr val="FF0000"/>
                </a:solidFill>
                <a:latin typeface="Comic Sans MS" panose="030F0702030302020204" pitchFamily="66" charset="0"/>
              </a:rPr>
              <a:t>efficiency : 42% to 58%</a:t>
            </a:r>
            <a:endParaRPr lang="zh-TW" altLang="en-US" sz="2000" dirty="0">
              <a:solidFill>
                <a:srgbClr val="FF0000"/>
              </a:solidFill>
              <a:latin typeface="Comic Sans MS" panose="030F0702030302020204" pitchFamily="66" charset="0"/>
            </a:endParaRPr>
          </a:p>
        </p:txBody>
      </p:sp>
      <p:sp>
        <p:nvSpPr>
          <p:cNvPr id="6" name="矩形 5">
            <a:extLst>
              <a:ext uri="{FF2B5EF4-FFF2-40B4-BE49-F238E27FC236}">
                <a16:creationId xmlns:a16="http://schemas.microsoft.com/office/drawing/2014/main" id="{16CBBE94-6CAC-45FD-AA65-71BBAB8B0624}"/>
              </a:ext>
            </a:extLst>
          </p:cNvPr>
          <p:cNvSpPr/>
          <p:nvPr/>
        </p:nvSpPr>
        <p:spPr>
          <a:xfrm>
            <a:off x="9525" y="6334780"/>
            <a:ext cx="7564800" cy="523220"/>
          </a:xfrm>
          <a:prstGeom prst="rect">
            <a:avLst/>
          </a:prstGeom>
        </p:spPr>
        <p:txBody>
          <a:bodyPr wrap="square">
            <a:spAutoFit/>
          </a:bodyPr>
          <a:lstStyle/>
          <a:p>
            <a:r>
              <a:rPr lang="en-US" altLang="zh-TW" sz="1400" dirty="0">
                <a:solidFill>
                  <a:srgbClr val="000000"/>
                </a:solidFill>
                <a:latin typeface="Comic Sans MS" panose="030F0702030302020204" pitchFamily="66" charset="0"/>
              </a:rPr>
              <a:t>Computational performance of ultra-high-resolution capability in the</a:t>
            </a:r>
          </a:p>
          <a:p>
            <a:r>
              <a:rPr lang="en-US" altLang="zh-TW" sz="1400" dirty="0">
                <a:solidFill>
                  <a:srgbClr val="000000"/>
                </a:solidFill>
                <a:latin typeface="Comic Sans MS" panose="030F0702030302020204" pitchFamily="66" charset="0"/>
              </a:rPr>
              <a:t>Community Earth System Model. John Dennis, et al. HPCA’12</a:t>
            </a:r>
            <a:endParaRPr lang="zh-TW" altLang="en-US" sz="1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68572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758C6585-6E89-4D37-A495-093D253110EF}"/>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ea typeface="+mj-ea"/>
                <a:cs typeface="+mj-cs"/>
              </a:rPr>
              <a:t>Scalability of 0.1° POP2</a:t>
            </a:r>
            <a:r>
              <a:rPr lang="zh-TW" altLang="en-US" sz="2400" dirty="0">
                <a:solidFill>
                  <a:srgbClr val="0000FF"/>
                </a:solidFill>
                <a:latin typeface="Comic Sans MS" panose="030F0702030302020204" pitchFamily="66" charset="0"/>
                <a:ea typeface="+mj-ea"/>
                <a:cs typeface="+mj-cs"/>
              </a:rPr>
              <a:t> </a:t>
            </a:r>
            <a:endParaRPr lang="en-US" altLang="zh-TW" sz="2400" dirty="0">
              <a:solidFill>
                <a:srgbClr val="0000FF"/>
              </a:solidFill>
              <a:latin typeface="Comic Sans MS" panose="030F0702030302020204" pitchFamily="66" charset="0"/>
              <a:ea typeface="+mj-ea"/>
              <a:cs typeface="+mj-cs"/>
            </a:endParaRPr>
          </a:p>
          <a:p>
            <a:pPr algn="ctr"/>
            <a:r>
              <a:rPr lang="en-US" altLang="zh-TW" sz="2400" dirty="0">
                <a:solidFill>
                  <a:srgbClr val="0000FF"/>
                </a:solidFill>
                <a:latin typeface="Comic Sans MS" panose="030F0702030302020204" pitchFamily="66" charset="0"/>
                <a:ea typeface="+mj-ea"/>
                <a:cs typeface="+mj-cs"/>
              </a:rPr>
              <a:t>(baroclinic</a:t>
            </a:r>
            <a:r>
              <a:rPr lang="zh-TW" altLang="en-US" sz="2400" dirty="0">
                <a:solidFill>
                  <a:srgbClr val="0000FF"/>
                </a:solidFill>
                <a:latin typeface="Comic Sans MS" panose="030F0702030302020204" pitchFamily="66" charset="0"/>
                <a:ea typeface="+mj-ea"/>
                <a:cs typeface="+mj-cs"/>
              </a:rPr>
              <a:t> </a:t>
            </a:r>
            <a:r>
              <a:rPr lang="en-US" altLang="zh-TW" sz="2400" dirty="0">
                <a:solidFill>
                  <a:srgbClr val="0000FF"/>
                </a:solidFill>
                <a:latin typeface="Comic Sans MS" panose="030F0702030302020204" pitchFamily="66" charset="0"/>
                <a:ea typeface="+mj-ea"/>
                <a:cs typeface="+mj-cs"/>
              </a:rPr>
              <a:t>mode,</a:t>
            </a:r>
            <a:r>
              <a:rPr lang="zh-TW" altLang="en-US" sz="2400" dirty="0">
                <a:solidFill>
                  <a:srgbClr val="0000FF"/>
                </a:solidFill>
                <a:latin typeface="Comic Sans MS" panose="030F0702030302020204" pitchFamily="66" charset="0"/>
                <a:ea typeface="+mj-ea"/>
                <a:cs typeface="+mj-cs"/>
              </a:rPr>
              <a:t> </a:t>
            </a:r>
            <a:r>
              <a:rPr lang="en-US" altLang="zh-TW" sz="2400" dirty="0">
                <a:solidFill>
                  <a:srgbClr val="0000FF"/>
                </a:solidFill>
                <a:latin typeface="Comic Sans MS" panose="030F0702030302020204" pitchFamily="66" charset="0"/>
                <a:ea typeface="+mj-ea"/>
                <a:cs typeface="+mj-cs"/>
              </a:rPr>
              <a:t>barotropic</a:t>
            </a:r>
            <a:r>
              <a:rPr lang="zh-TW" altLang="en-US" sz="2400" dirty="0">
                <a:solidFill>
                  <a:srgbClr val="0000FF"/>
                </a:solidFill>
                <a:latin typeface="Comic Sans MS" panose="030F0702030302020204" pitchFamily="66" charset="0"/>
                <a:ea typeface="+mj-ea"/>
                <a:cs typeface="+mj-cs"/>
              </a:rPr>
              <a:t> </a:t>
            </a:r>
            <a:r>
              <a:rPr lang="en-US" altLang="zh-TW" sz="2400" dirty="0">
                <a:solidFill>
                  <a:srgbClr val="0000FF"/>
                </a:solidFill>
                <a:latin typeface="Comic Sans MS" panose="030F0702030302020204" pitchFamily="66" charset="0"/>
                <a:ea typeface="+mj-ea"/>
                <a:cs typeface="+mj-cs"/>
              </a:rPr>
              <a:t>model</a:t>
            </a:r>
            <a:r>
              <a:rPr lang="zh-TW" altLang="en-US" sz="2400" dirty="0">
                <a:solidFill>
                  <a:srgbClr val="0000FF"/>
                </a:solidFill>
                <a:latin typeface="Comic Sans MS" panose="030F0702030302020204" pitchFamily="66" charset="0"/>
                <a:ea typeface="+mj-ea"/>
                <a:cs typeface="+mj-cs"/>
              </a:rPr>
              <a:t> </a:t>
            </a:r>
            <a:r>
              <a:rPr lang="en-US" altLang="zh-TW" sz="2400" dirty="0">
                <a:solidFill>
                  <a:srgbClr val="0000FF"/>
                </a:solidFill>
                <a:latin typeface="Comic Sans MS" panose="030F0702030302020204" pitchFamily="66" charset="0"/>
                <a:ea typeface="+mj-ea"/>
                <a:cs typeface="+mj-cs"/>
              </a:rPr>
              <a:t>and</a:t>
            </a:r>
            <a:r>
              <a:rPr lang="zh-TW" altLang="en-US" sz="2400" dirty="0">
                <a:solidFill>
                  <a:srgbClr val="0000FF"/>
                </a:solidFill>
                <a:latin typeface="Comic Sans MS" panose="030F0702030302020204" pitchFamily="66" charset="0"/>
                <a:ea typeface="+mj-ea"/>
                <a:cs typeface="+mj-cs"/>
              </a:rPr>
              <a:t> </a:t>
            </a:r>
            <a:r>
              <a:rPr lang="en-US" altLang="zh-TW" sz="2400" dirty="0">
                <a:solidFill>
                  <a:srgbClr val="0000FF"/>
                </a:solidFill>
                <a:latin typeface="Comic Sans MS" panose="030F0702030302020204" pitchFamily="66" charset="0"/>
                <a:ea typeface="+mj-ea"/>
                <a:cs typeface="+mj-cs"/>
              </a:rPr>
              <a:t>3D-update)</a:t>
            </a:r>
            <a:endParaRPr lang="zh-TW" altLang="en-US" sz="2400" dirty="0">
              <a:solidFill>
                <a:srgbClr val="0000FF"/>
              </a:solidFill>
              <a:latin typeface="Comic Sans MS" panose="030F0702030302020204" pitchFamily="66" charset="0"/>
              <a:ea typeface="+mj-ea"/>
              <a:cs typeface="+mj-cs"/>
            </a:endParaRPr>
          </a:p>
        </p:txBody>
      </p:sp>
      <p:pic>
        <p:nvPicPr>
          <p:cNvPr id="4" name="圖片 3">
            <a:extLst>
              <a:ext uri="{FF2B5EF4-FFF2-40B4-BE49-F238E27FC236}">
                <a16:creationId xmlns:a16="http://schemas.microsoft.com/office/drawing/2014/main" id="{2102070E-5FBC-4902-9882-2F037C019302}"/>
              </a:ext>
            </a:extLst>
          </p:cNvPr>
          <p:cNvPicPr>
            <a:picLocks noChangeAspect="1"/>
          </p:cNvPicPr>
          <p:nvPr/>
        </p:nvPicPr>
        <p:blipFill>
          <a:blip r:embed="rId3"/>
          <a:stretch>
            <a:fillRect/>
          </a:stretch>
        </p:blipFill>
        <p:spPr>
          <a:xfrm>
            <a:off x="1752600" y="2319430"/>
            <a:ext cx="5045965" cy="3986775"/>
          </a:xfrm>
          <a:prstGeom prst="rect">
            <a:avLst/>
          </a:prstGeom>
        </p:spPr>
      </p:pic>
      <p:sp>
        <p:nvSpPr>
          <p:cNvPr id="5" name="矩形 4">
            <a:extLst>
              <a:ext uri="{FF2B5EF4-FFF2-40B4-BE49-F238E27FC236}">
                <a16:creationId xmlns:a16="http://schemas.microsoft.com/office/drawing/2014/main" id="{2B8138A2-E76C-4307-BC46-7BF2438E9E0C}"/>
              </a:ext>
            </a:extLst>
          </p:cNvPr>
          <p:cNvSpPr/>
          <p:nvPr/>
        </p:nvSpPr>
        <p:spPr>
          <a:xfrm>
            <a:off x="76200" y="6306205"/>
            <a:ext cx="7387816" cy="523220"/>
          </a:xfrm>
          <a:prstGeom prst="rect">
            <a:avLst/>
          </a:prstGeom>
        </p:spPr>
        <p:txBody>
          <a:bodyPr wrap="square">
            <a:spAutoFit/>
          </a:bodyPr>
          <a:lstStyle/>
          <a:p>
            <a:r>
              <a:rPr lang="en-US" altLang="zh-TW" sz="1400" dirty="0">
                <a:solidFill>
                  <a:srgbClr val="000000"/>
                </a:solidFill>
                <a:latin typeface="Comic Sans MS" panose="030F0702030302020204" pitchFamily="66" charset="0"/>
              </a:rPr>
              <a:t>Kraken, 99,072 core Cray XT5 system at the National Institute</a:t>
            </a:r>
          </a:p>
          <a:p>
            <a:r>
              <a:rPr lang="en-US" altLang="zh-TW" sz="1400" dirty="0">
                <a:solidFill>
                  <a:srgbClr val="000000"/>
                </a:solidFill>
                <a:latin typeface="Comic Sans MS" panose="030F0702030302020204" pitchFamily="66" charset="0"/>
              </a:rPr>
              <a:t>for Computational Science (NICS). Andrew Stone. 2011</a:t>
            </a:r>
            <a:endParaRPr lang="zh-TW" altLang="en-US" sz="1400" dirty="0">
              <a:solidFill>
                <a:srgbClr val="000000"/>
              </a:solidFill>
              <a:latin typeface="Comic Sans MS" panose="030F0702030302020204" pitchFamily="66" charset="0"/>
            </a:endParaRPr>
          </a:p>
        </p:txBody>
      </p:sp>
      <p:sp>
        <p:nvSpPr>
          <p:cNvPr id="6" name="橢圓 5"/>
          <p:cNvSpPr/>
          <p:nvPr/>
        </p:nvSpPr>
        <p:spPr>
          <a:xfrm>
            <a:off x="1600200" y="2148694"/>
            <a:ext cx="2971800" cy="402350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791075" y="1600200"/>
            <a:ext cx="4048125" cy="646331"/>
          </a:xfrm>
          <a:prstGeom prst="rect">
            <a:avLst/>
          </a:prstGeom>
        </p:spPr>
        <p:txBody>
          <a:bodyPr wrap="square">
            <a:spAutoFit/>
          </a:bodyPr>
          <a:lstStyle/>
          <a:p>
            <a:pPr marL="0" indent="0">
              <a:buNone/>
            </a:pPr>
            <a:r>
              <a:rPr lang="en-US" altLang="zh-TW" dirty="0" err="1">
                <a:latin typeface="Comic Sans MS" panose="030F0702030302020204" pitchFamily="66" charset="0"/>
              </a:rPr>
              <a:t>Barotropic</a:t>
            </a:r>
            <a:r>
              <a:rPr lang="en-US" altLang="zh-TW" dirty="0">
                <a:latin typeface="Comic Sans MS" panose="030F0702030302020204" pitchFamily="66" charset="0"/>
              </a:rPr>
              <a:t> mode time dominates in a large number of cores (&gt;5000)</a:t>
            </a:r>
            <a:endParaRPr lang="zh-TW" altLang="en-US" dirty="0">
              <a:latin typeface="Comic Sans MS" panose="030F0702030302020204" pitchFamily="66" charset="0"/>
            </a:endParaRPr>
          </a:p>
        </p:txBody>
      </p:sp>
      <p:sp>
        <p:nvSpPr>
          <p:cNvPr id="8" name="矩形 7"/>
          <p:cNvSpPr/>
          <p:nvPr/>
        </p:nvSpPr>
        <p:spPr>
          <a:xfrm>
            <a:off x="76200" y="1563469"/>
            <a:ext cx="3640835" cy="646331"/>
          </a:xfrm>
          <a:prstGeom prst="rect">
            <a:avLst/>
          </a:prstGeom>
        </p:spPr>
        <p:txBody>
          <a:bodyPr wrap="square">
            <a:spAutoFit/>
          </a:bodyPr>
          <a:lstStyle/>
          <a:p>
            <a:pPr marL="0" indent="0">
              <a:buNone/>
            </a:pPr>
            <a:r>
              <a:rPr lang="en-US" altLang="zh-TW" dirty="0" err="1">
                <a:solidFill>
                  <a:srgbClr val="FF0000"/>
                </a:solidFill>
                <a:latin typeface="Comic Sans MS" panose="030F0702030302020204" pitchFamily="66" charset="0"/>
              </a:rPr>
              <a:t>Baroclinic</a:t>
            </a:r>
            <a:r>
              <a:rPr lang="en-US" altLang="zh-TW" dirty="0">
                <a:solidFill>
                  <a:srgbClr val="FF0000"/>
                </a:solidFill>
                <a:latin typeface="Comic Sans MS" panose="030F0702030302020204" pitchFamily="66" charset="0"/>
              </a:rPr>
              <a:t> mode time dominates on a small number of cores</a:t>
            </a:r>
          </a:p>
        </p:txBody>
      </p:sp>
      <p:sp>
        <p:nvSpPr>
          <p:cNvPr id="9" name="橢圓 8"/>
          <p:cNvSpPr/>
          <p:nvPr/>
        </p:nvSpPr>
        <p:spPr>
          <a:xfrm>
            <a:off x="4724400" y="2186794"/>
            <a:ext cx="2971800" cy="4023506"/>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8870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D1195EF-737D-413A-8402-84F56B64A26D}"/>
              </a:ext>
            </a:extLst>
          </p:cNvPr>
          <p:cNvSpPr>
            <a:spLocks noGrp="1"/>
          </p:cNvSpPr>
          <p:nvPr>
            <p:ph idx="1"/>
          </p:nvPr>
        </p:nvSpPr>
        <p:spPr/>
        <p:txBody>
          <a:bodyPr/>
          <a:lstStyle/>
          <a:p>
            <a:r>
              <a:rPr lang="en-US" altLang="zh-TW" dirty="0">
                <a:latin typeface="Comic Sans MS" panose="030F0702030302020204" pitchFamily="66" charset="0"/>
              </a:rPr>
              <a:t>Require to solve an elliptic system for SSH in the </a:t>
            </a:r>
            <a:r>
              <a:rPr lang="en-US" altLang="zh-TW" u="sng" dirty="0">
                <a:solidFill>
                  <a:schemeClr val="tx1">
                    <a:lumMod val="50000"/>
                  </a:schemeClr>
                </a:solidFill>
                <a:latin typeface="Comic Sans MS" panose="030F0702030302020204" pitchFamily="66" charset="0"/>
              </a:rPr>
              <a:t>barotropic mode</a:t>
            </a:r>
            <a:r>
              <a:rPr lang="en-US" altLang="zh-TW" dirty="0">
                <a:latin typeface="Comic Sans MS" panose="030F0702030302020204" pitchFamily="66" charset="0"/>
              </a:rPr>
              <a:t>.</a:t>
            </a:r>
          </a:p>
          <a:p>
            <a:r>
              <a:rPr lang="en-US" altLang="zh-TW" dirty="0">
                <a:latin typeface="Comic Sans MS" panose="030F0702030302020204" pitchFamily="66" charset="0"/>
              </a:rPr>
              <a:t>The elliptic problem is approximated as a linear system.</a:t>
            </a:r>
          </a:p>
          <a:p>
            <a:endParaRPr lang="en-US" altLang="zh-TW" dirty="0">
              <a:latin typeface="Comic Sans MS" panose="030F0702030302020204" pitchFamily="66" charset="0"/>
            </a:endParaRPr>
          </a:p>
          <a:p>
            <a:endParaRPr lang="en-US" altLang="zh-TW" dirty="0">
              <a:latin typeface="Comic Sans MS" panose="030F0702030302020204" pitchFamily="66" charset="0"/>
            </a:endParaRPr>
          </a:p>
          <a:p>
            <a:r>
              <a:rPr lang="en-US" altLang="zh-TW" dirty="0">
                <a:latin typeface="Comic Sans MS" panose="030F0702030302020204" pitchFamily="66" charset="0"/>
              </a:rPr>
              <a:t>PCG (</a:t>
            </a:r>
            <a:r>
              <a:rPr lang="en-US" altLang="zh-TW" dirty="0" err="1">
                <a:latin typeface="Comic Sans MS" panose="030F0702030302020204" pitchFamily="66" charset="0"/>
              </a:rPr>
              <a:t>ChronGear</a:t>
            </a:r>
            <a:r>
              <a:rPr lang="en-US" altLang="zh-TW" dirty="0">
                <a:latin typeface="Comic Sans MS" panose="030F0702030302020204" pitchFamily="66" charset="0"/>
              </a:rPr>
              <a:t>) is used to solve this linear system.</a:t>
            </a:r>
            <a:endParaRPr lang="zh-TW" altLang="en-US"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65D892C7-1F48-49DE-9704-39DAD7D5D669}"/>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ea typeface="+mj-ea"/>
                <a:cs typeface="+mj-cs"/>
              </a:rPr>
              <a:t>Barotropic mode in POP2</a:t>
            </a:r>
            <a:endParaRPr lang="zh-TW" altLang="en-US" sz="2400" dirty="0">
              <a:solidFill>
                <a:srgbClr val="0000FF"/>
              </a:solidFill>
              <a:latin typeface="Comic Sans MS" panose="030F0702030302020204" pitchFamily="66" charset="0"/>
              <a:ea typeface="+mj-ea"/>
              <a:cs typeface="+mj-cs"/>
            </a:endParaRPr>
          </a:p>
        </p:txBody>
      </p:sp>
      <p:pic>
        <p:nvPicPr>
          <p:cNvPr id="5" name="圖片 4">
            <a:extLst>
              <a:ext uri="{FF2B5EF4-FFF2-40B4-BE49-F238E27FC236}">
                <a16:creationId xmlns:a16="http://schemas.microsoft.com/office/drawing/2014/main" id="{A78F8577-66AC-4855-9678-3468C5DC939C}"/>
              </a:ext>
            </a:extLst>
          </p:cNvPr>
          <p:cNvPicPr>
            <a:picLocks noChangeAspect="1"/>
          </p:cNvPicPr>
          <p:nvPr/>
        </p:nvPicPr>
        <p:blipFill>
          <a:blip r:embed="rId3"/>
          <a:stretch>
            <a:fillRect/>
          </a:stretch>
        </p:blipFill>
        <p:spPr>
          <a:xfrm>
            <a:off x="685800" y="2743200"/>
            <a:ext cx="4561726" cy="426720"/>
          </a:xfrm>
          <a:prstGeom prst="rect">
            <a:avLst/>
          </a:prstGeom>
        </p:spPr>
      </p:pic>
      <p:pic>
        <p:nvPicPr>
          <p:cNvPr id="6" name="圖片 5">
            <a:extLst>
              <a:ext uri="{FF2B5EF4-FFF2-40B4-BE49-F238E27FC236}">
                <a16:creationId xmlns:a16="http://schemas.microsoft.com/office/drawing/2014/main" id="{492B04B5-76A2-42DC-B871-0C8E262EFF36}"/>
              </a:ext>
            </a:extLst>
          </p:cNvPr>
          <p:cNvPicPr>
            <a:picLocks noChangeAspect="1"/>
          </p:cNvPicPr>
          <p:nvPr/>
        </p:nvPicPr>
        <p:blipFill>
          <a:blip r:embed="rId4"/>
          <a:stretch>
            <a:fillRect/>
          </a:stretch>
        </p:blipFill>
        <p:spPr>
          <a:xfrm>
            <a:off x="6335120" y="2784918"/>
            <a:ext cx="1397285" cy="386080"/>
          </a:xfrm>
          <a:prstGeom prst="rect">
            <a:avLst/>
          </a:prstGeom>
        </p:spPr>
      </p:pic>
      <p:pic>
        <p:nvPicPr>
          <p:cNvPr id="7" name="圖片 6">
            <a:extLst>
              <a:ext uri="{FF2B5EF4-FFF2-40B4-BE49-F238E27FC236}">
                <a16:creationId xmlns:a16="http://schemas.microsoft.com/office/drawing/2014/main" id="{0FC024B4-9641-4A3F-BE81-D383F9110B10}"/>
              </a:ext>
            </a:extLst>
          </p:cNvPr>
          <p:cNvPicPr>
            <a:picLocks noChangeAspect="1"/>
          </p:cNvPicPr>
          <p:nvPr/>
        </p:nvPicPr>
        <p:blipFill>
          <a:blip r:embed="rId5"/>
          <a:stretch>
            <a:fillRect/>
          </a:stretch>
        </p:blipFill>
        <p:spPr>
          <a:xfrm>
            <a:off x="5305548" y="2766060"/>
            <a:ext cx="971550" cy="381000"/>
          </a:xfrm>
          <a:prstGeom prst="rect">
            <a:avLst/>
          </a:prstGeom>
        </p:spPr>
      </p:pic>
      <p:pic>
        <p:nvPicPr>
          <p:cNvPr id="9" name="圖片 8">
            <a:extLst>
              <a:ext uri="{FF2B5EF4-FFF2-40B4-BE49-F238E27FC236}">
                <a16:creationId xmlns:a16="http://schemas.microsoft.com/office/drawing/2014/main" id="{952F69A8-8915-4169-9E8F-6C4A1A80A874}"/>
              </a:ext>
            </a:extLst>
          </p:cNvPr>
          <p:cNvPicPr>
            <a:picLocks noChangeAspect="1"/>
          </p:cNvPicPr>
          <p:nvPr/>
        </p:nvPicPr>
        <p:blipFill>
          <a:blip r:embed="rId6"/>
          <a:stretch>
            <a:fillRect/>
          </a:stretch>
        </p:blipFill>
        <p:spPr>
          <a:xfrm>
            <a:off x="1676400" y="3810000"/>
            <a:ext cx="5832381" cy="2971800"/>
          </a:xfrm>
          <a:prstGeom prst="rect">
            <a:avLst/>
          </a:prstGeom>
        </p:spPr>
      </p:pic>
    </p:spTree>
    <p:extLst>
      <p:ext uri="{BB962C8B-B14F-4D97-AF65-F5344CB8AC3E}">
        <p14:creationId xmlns:p14="http://schemas.microsoft.com/office/powerpoint/2010/main" val="196824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en-US" altLang="zh-TW" dirty="0"/>
          </a:p>
          <a:p>
            <a:pPr marL="0" indent="0">
              <a:buNone/>
            </a:pPr>
            <a:r>
              <a:rPr lang="en-US" altLang="zh-TW" sz="2000" dirty="0" err="1">
                <a:latin typeface="Comic Sans MS" panose="030F0702030302020204" pitchFamily="66" charset="0"/>
              </a:rPr>
              <a:t>ChronGear</a:t>
            </a:r>
            <a:r>
              <a:rPr lang="en-US" altLang="zh-TW" sz="2000" dirty="0">
                <a:latin typeface="Comic Sans MS" panose="030F0702030302020204" pitchFamily="66" charset="0"/>
              </a:rPr>
              <a:t> Solver does not scale well on large number of processes.</a:t>
            </a:r>
            <a:endParaRPr lang="zh-TW" altLang="en-US" sz="2000" dirty="0">
              <a:latin typeface="Comic Sans MS" panose="030F0702030302020204" pitchFamily="66" charset="0"/>
            </a:endParaRPr>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a:solidFill>
                  <a:srgbClr val="0000FF"/>
                </a:solidFill>
                <a:latin typeface="Comic Sans MS" panose="030F0702030302020204" pitchFamily="66" charset="0"/>
              </a:rPr>
              <a:t>Scalability of 0.1° POP2 on Yellowstone</a:t>
            </a:r>
            <a:endParaRPr lang="zh-TW" altLang="en-US" sz="2400" dirty="0">
              <a:solidFill>
                <a:srgbClr val="0000FF"/>
              </a:solidFill>
              <a:latin typeface="Comic Sans MS" panose="030F0702030302020204" pitchFamily="66" charset="0"/>
            </a:endParaRPr>
          </a:p>
        </p:txBody>
      </p:sp>
      <p:pic>
        <p:nvPicPr>
          <p:cNvPr id="5" name="圖片 4">
            <a:extLst>
              <a:ext uri="{FF2B5EF4-FFF2-40B4-BE49-F238E27FC236}">
                <a16:creationId xmlns:a16="http://schemas.microsoft.com/office/drawing/2014/main" id="{A20A383C-C575-47F5-BC13-267F0237CEB3}"/>
              </a:ext>
            </a:extLst>
          </p:cNvPr>
          <p:cNvPicPr>
            <a:picLocks noChangeAspect="1"/>
          </p:cNvPicPr>
          <p:nvPr/>
        </p:nvPicPr>
        <p:blipFill>
          <a:blip r:embed="rId3"/>
          <a:stretch>
            <a:fillRect/>
          </a:stretch>
        </p:blipFill>
        <p:spPr>
          <a:xfrm>
            <a:off x="1828800" y="2095648"/>
            <a:ext cx="5181600" cy="4381352"/>
          </a:xfrm>
          <a:prstGeom prst="rect">
            <a:avLst/>
          </a:prstGeom>
        </p:spPr>
      </p:pic>
      <p:sp>
        <p:nvSpPr>
          <p:cNvPr id="8" name="箭號: 向右 7">
            <a:extLst>
              <a:ext uri="{FF2B5EF4-FFF2-40B4-BE49-F238E27FC236}">
                <a16:creationId xmlns:a16="http://schemas.microsoft.com/office/drawing/2014/main" id="{4D10516F-BC9C-408A-ABDB-C166EC5449E8}"/>
              </a:ext>
            </a:extLst>
          </p:cNvPr>
          <p:cNvSpPr/>
          <p:nvPr/>
        </p:nvSpPr>
        <p:spPr>
          <a:xfrm>
            <a:off x="3810000" y="6553200"/>
            <a:ext cx="1524000" cy="228600"/>
          </a:xfrm>
          <a:prstGeom prst="rightArrow">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右 8">
            <a:extLst>
              <a:ext uri="{FF2B5EF4-FFF2-40B4-BE49-F238E27FC236}">
                <a16:creationId xmlns:a16="http://schemas.microsoft.com/office/drawing/2014/main" id="{09C029B2-DFFD-4B11-9F7B-9BFDCA41AC19}"/>
              </a:ext>
            </a:extLst>
          </p:cNvPr>
          <p:cNvSpPr/>
          <p:nvPr/>
        </p:nvSpPr>
        <p:spPr>
          <a:xfrm>
            <a:off x="6629400" y="5181600"/>
            <a:ext cx="1524000" cy="228600"/>
          </a:xfrm>
          <a:prstGeom prst="rightArrow">
            <a:avLst/>
          </a:prstGeom>
          <a:solidFill>
            <a:srgbClr val="FF0000"/>
          </a:solidFill>
          <a:ln w="38100">
            <a:solidFill>
              <a:srgbClr val="FF000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4505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zh-TW" altLang="en-US" dirty="0"/>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err="1">
                <a:solidFill>
                  <a:srgbClr val="0000FF"/>
                </a:solidFill>
                <a:latin typeface="Comic Sans MS" panose="030F0702030302020204" pitchFamily="66" charset="0"/>
              </a:rPr>
              <a:t>ChronGear</a:t>
            </a:r>
            <a:r>
              <a:rPr lang="en-US" altLang="zh-TW" sz="2400" dirty="0">
                <a:solidFill>
                  <a:srgbClr val="0000FF"/>
                </a:solidFill>
                <a:latin typeface="Comic Sans MS" panose="030F0702030302020204" pitchFamily="66" charset="0"/>
              </a:rPr>
              <a:t> Solver</a:t>
            </a:r>
            <a:endParaRPr lang="zh-TW" altLang="en-US" sz="2400" dirty="0">
              <a:solidFill>
                <a:srgbClr val="0000FF"/>
              </a:solidFill>
              <a:latin typeface="Comic Sans MS" panose="030F0702030302020204" pitchFamily="66" charset="0"/>
            </a:endParaRPr>
          </a:p>
        </p:txBody>
      </p:sp>
      <p:sp>
        <p:nvSpPr>
          <p:cNvPr id="5" name="矩形 4">
            <a:extLst>
              <a:ext uri="{FF2B5EF4-FFF2-40B4-BE49-F238E27FC236}">
                <a16:creationId xmlns:a16="http://schemas.microsoft.com/office/drawing/2014/main" id="{0ABE6913-0A26-4234-8FE4-9415343AAF9A}"/>
              </a:ext>
            </a:extLst>
          </p:cNvPr>
          <p:cNvSpPr/>
          <p:nvPr/>
        </p:nvSpPr>
        <p:spPr>
          <a:xfrm>
            <a:off x="4936965" y="2044005"/>
            <a:ext cx="3543488" cy="2769989"/>
          </a:xfrm>
          <a:prstGeom prst="rect">
            <a:avLst/>
          </a:prstGeom>
        </p:spPr>
        <p:txBody>
          <a:bodyPr wrap="square">
            <a:spAutoFit/>
          </a:bodyPr>
          <a:lstStyle/>
          <a:p>
            <a:r>
              <a:rPr lang="en-US" altLang="zh-TW" sz="2400" dirty="0">
                <a:solidFill>
                  <a:srgbClr val="C92606"/>
                </a:solidFill>
                <a:latin typeface="Comic Sans MS" panose="030F0702030302020204" pitchFamily="66" charset="0"/>
              </a:rPr>
              <a:t>Computation O(N</a:t>
            </a:r>
            <a:r>
              <a:rPr lang="en-US" altLang="zh-TW" sz="2400" baseline="30000" dirty="0">
                <a:solidFill>
                  <a:srgbClr val="C92606"/>
                </a:solidFill>
                <a:latin typeface="Comic Sans MS" panose="030F0702030302020204" pitchFamily="66" charset="0"/>
              </a:rPr>
              <a:t>2</a:t>
            </a:r>
            <a:r>
              <a:rPr lang="en-US" altLang="zh-TW" sz="2400" dirty="0">
                <a:solidFill>
                  <a:srgbClr val="C92606"/>
                </a:solidFill>
                <a:latin typeface="Comic Sans MS" panose="030F0702030302020204" pitchFamily="66" charset="0"/>
              </a:rPr>
              <a:t>/p)</a:t>
            </a:r>
          </a:p>
          <a:p>
            <a:endParaRPr lang="en-US" altLang="zh-TW" sz="2400" dirty="0">
              <a:solidFill>
                <a:srgbClr val="C92606"/>
              </a:solidFill>
              <a:latin typeface="Comic Sans MS" panose="030F0702030302020204" pitchFamily="66" charset="0"/>
            </a:endParaRPr>
          </a:p>
          <a:p>
            <a:endParaRPr lang="en-US" altLang="zh-TW" sz="2400" dirty="0">
              <a:solidFill>
                <a:srgbClr val="C92606"/>
              </a:solidFill>
              <a:latin typeface="Comic Sans MS" panose="030F0702030302020204" pitchFamily="66" charset="0"/>
            </a:endParaRPr>
          </a:p>
          <a:p>
            <a:endParaRPr lang="en-US" altLang="zh-TW" sz="2400" dirty="0">
              <a:solidFill>
                <a:srgbClr val="C92606"/>
              </a:solidFill>
              <a:latin typeface="Comic Sans MS" panose="030F0702030302020204" pitchFamily="66" charset="0"/>
            </a:endParaRPr>
          </a:p>
          <a:p>
            <a:r>
              <a:rPr lang="en-US" altLang="zh-TW" dirty="0">
                <a:latin typeface="Comic Sans MS" panose="030F0702030302020204" pitchFamily="66" charset="0"/>
              </a:rPr>
              <a:t>θ : time unit per floating-point </a:t>
            </a:r>
            <a:br>
              <a:rPr lang="en-US" altLang="zh-TW" dirty="0">
                <a:latin typeface="Comic Sans MS" panose="030F0702030302020204" pitchFamily="66" charset="0"/>
              </a:rPr>
            </a:br>
            <a:r>
              <a:rPr lang="zh-TW" altLang="en-US" dirty="0">
                <a:latin typeface="Comic Sans MS" panose="030F0702030302020204" pitchFamily="66" charset="0"/>
              </a:rPr>
              <a:t>　  </a:t>
            </a:r>
            <a:r>
              <a:rPr lang="en-US" altLang="zh-TW" dirty="0">
                <a:latin typeface="Comic Sans MS" panose="030F0702030302020204" pitchFamily="66" charset="0"/>
              </a:rPr>
              <a:t>operation</a:t>
            </a:r>
          </a:p>
          <a:p>
            <a:r>
              <a:rPr lang="en-US" altLang="zh-TW" dirty="0">
                <a:latin typeface="Comic Sans MS" panose="030F0702030302020204" pitchFamily="66" charset="0"/>
              </a:rPr>
              <a:t>N</a:t>
            </a:r>
            <a:r>
              <a:rPr lang="en-US" altLang="zh-TW" baseline="30000" dirty="0">
                <a:latin typeface="Comic Sans MS" panose="030F0702030302020204" pitchFamily="66" charset="0"/>
              </a:rPr>
              <a:t>2</a:t>
            </a:r>
            <a:r>
              <a:rPr lang="en-US" altLang="zh-TW" dirty="0">
                <a:latin typeface="Comic Sans MS" panose="030F0702030302020204" pitchFamily="66" charset="0"/>
              </a:rPr>
              <a:t> : number of grids</a:t>
            </a:r>
          </a:p>
          <a:p>
            <a:r>
              <a:rPr lang="en-US" altLang="zh-TW" dirty="0">
                <a:latin typeface="Comic Sans MS" panose="030F0702030302020204" pitchFamily="66" charset="0"/>
              </a:rPr>
              <a:t>p : number of processors</a:t>
            </a:r>
            <a:endParaRPr lang="zh-TW" altLang="en-US" sz="2400" dirty="0">
              <a:latin typeface="Comic Sans MS" panose="030F0702030302020204" pitchFamily="66" charset="0"/>
            </a:endParaRPr>
          </a:p>
        </p:txBody>
      </p:sp>
      <p:pic>
        <p:nvPicPr>
          <p:cNvPr id="6" name="圖片 5">
            <a:extLst>
              <a:ext uri="{FF2B5EF4-FFF2-40B4-BE49-F238E27FC236}">
                <a16:creationId xmlns:a16="http://schemas.microsoft.com/office/drawing/2014/main" id="{62C65708-9A82-4DE1-832B-3644FEB3852C}"/>
              </a:ext>
            </a:extLst>
          </p:cNvPr>
          <p:cNvPicPr>
            <a:picLocks noChangeAspect="1"/>
          </p:cNvPicPr>
          <p:nvPr/>
        </p:nvPicPr>
        <p:blipFill>
          <a:blip r:embed="rId3"/>
          <a:stretch>
            <a:fillRect/>
          </a:stretch>
        </p:blipFill>
        <p:spPr>
          <a:xfrm>
            <a:off x="5382490" y="2600960"/>
            <a:ext cx="2630184" cy="863600"/>
          </a:xfrm>
          <a:prstGeom prst="rect">
            <a:avLst/>
          </a:prstGeom>
        </p:spPr>
      </p:pic>
      <p:grpSp>
        <p:nvGrpSpPr>
          <p:cNvPr id="10" name="群組 9">
            <a:extLst>
              <a:ext uri="{FF2B5EF4-FFF2-40B4-BE49-F238E27FC236}">
                <a16:creationId xmlns:a16="http://schemas.microsoft.com/office/drawing/2014/main" id="{40D3BF71-F250-4A38-94B0-A07F9A98F5E0}"/>
              </a:ext>
            </a:extLst>
          </p:cNvPr>
          <p:cNvGrpSpPr/>
          <p:nvPr/>
        </p:nvGrpSpPr>
        <p:grpSpPr>
          <a:xfrm>
            <a:off x="366531" y="1276350"/>
            <a:ext cx="4561726" cy="5008880"/>
            <a:chOff x="366531" y="1276350"/>
            <a:chExt cx="4561726" cy="5008880"/>
          </a:xfrm>
        </p:grpSpPr>
        <p:pic>
          <p:nvPicPr>
            <p:cNvPr id="4" name="圖片 3">
              <a:extLst>
                <a:ext uri="{FF2B5EF4-FFF2-40B4-BE49-F238E27FC236}">
                  <a16:creationId xmlns:a16="http://schemas.microsoft.com/office/drawing/2014/main" id="{B7DD4229-5C89-4C61-BE02-D5D24C11B8DE}"/>
                </a:ext>
              </a:extLst>
            </p:cNvPr>
            <p:cNvPicPr>
              <a:picLocks noChangeAspect="1"/>
            </p:cNvPicPr>
            <p:nvPr/>
          </p:nvPicPr>
          <p:blipFill>
            <a:blip r:embed="rId4"/>
            <a:stretch>
              <a:fillRect/>
            </a:stretch>
          </p:blipFill>
          <p:spPr>
            <a:xfrm>
              <a:off x="366531" y="1276350"/>
              <a:ext cx="4561726" cy="5008880"/>
            </a:xfrm>
            <a:prstGeom prst="rect">
              <a:avLst/>
            </a:prstGeom>
          </p:spPr>
        </p:pic>
        <p:sp>
          <p:nvSpPr>
            <p:cNvPr id="7" name="矩形: 圓角 6">
              <a:extLst>
                <a:ext uri="{FF2B5EF4-FFF2-40B4-BE49-F238E27FC236}">
                  <a16:creationId xmlns:a16="http://schemas.microsoft.com/office/drawing/2014/main" id="{5B4A1CB4-D6E2-4968-A732-DB7630C1FC7F}"/>
                </a:ext>
              </a:extLst>
            </p:cNvPr>
            <p:cNvSpPr/>
            <p:nvPr/>
          </p:nvSpPr>
          <p:spPr>
            <a:xfrm>
              <a:off x="1219200" y="3091874"/>
              <a:ext cx="457200" cy="2412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B6028507-D420-4542-807E-FDE683097BA8}"/>
                </a:ext>
              </a:extLst>
            </p:cNvPr>
            <p:cNvSpPr/>
            <p:nvPr/>
          </p:nvSpPr>
          <p:spPr>
            <a:xfrm>
              <a:off x="1219200" y="3471380"/>
              <a:ext cx="685800" cy="4500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圓角 8">
              <a:extLst>
                <a:ext uri="{FF2B5EF4-FFF2-40B4-BE49-F238E27FC236}">
                  <a16:creationId xmlns:a16="http://schemas.microsoft.com/office/drawing/2014/main" id="{F06058D0-641E-444D-A0EA-A24E3ECFC2EB}"/>
                </a:ext>
              </a:extLst>
            </p:cNvPr>
            <p:cNvSpPr/>
            <p:nvPr/>
          </p:nvSpPr>
          <p:spPr>
            <a:xfrm>
              <a:off x="1651635" y="4648200"/>
              <a:ext cx="786765" cy="7920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76498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zh-TW" altLang="en-US" dirty="0"/>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err="1">
                <a:solidFill>
                  <a:srgbClr val="0000FF"/>
                </a:solidFill>
                <a:latin typeface="Comic Sans MS" panose="030F0702030302020204" pitchFamily="66" charset="0"/>
              </a:rPr>
              <a:t>ChronGear</a:t>
            </a:r>
            <a:r>
              <a:rPr lang="en-US" altLang="zh-TW" sz="2400" dirty="0">
                <a:solidFill>
                  <a:srgbClr val="0000FF"/>
                </a:solidFill>
                <a:latin typeface="Comic Sans MS" panose="030F0702030302020204" pitchFamily="66" charset="0"/>
              </a:rPr>
              <a:t> Solver</a:t>
            </a:r>
            <a:endParaRPr lang="zh-TW" altLang="en-US" sz="2400" dirty="0">
              <a:solidFill>
                <a:srgbClr val="0000FF"/>
              </a:solidFill>
              <a:latin typeface="Comic Sans MS" panose="030F0702030302020204" pitchFamily="66" charset="0"/>
            </a:endParaRPr>
          </a:p>
        </p:txBody>
      </p:sp>
      <p:sp>
        <p:nvSpPr>
          <p:cNvPr id="5" name="矩形 4">
            <a:extLst>
              <a:ext uri="{FF2B5EF4-FFF2-40B4-BE49-F238E27FC236}">
                <a16:creationId xmlns:a16="http://schemas.microsoft.com/office/drawing/2014/main" id="{0ABE6913-0A26-4234-8FE4-9415343AAF9A}"/>
              </a:ext>
            </a:extLst>
          </p:cNvPr>
          <p:cNvSpPr/>
          <p:nvPr/>
        </p:nvSpPr>
        <p:spPr>
          <a:xfrm>
            <a:off x="4953000" y="1676400"/>
            <a:ext cx="4207035" cy="2492990"/>
          </a:xfrm>
          <a:prstGeom prst="rect">
            <a:avLst/>
          </a:prstGeom>
        </p:spPr>
        <p:txBody>
          <a:bodyPr wrap="square">
            <a:spAutoFit/>
          </a:bodyPr>
          <a:lstStyle/>
          <a:p>
            <a:r>
              <a:rPr lang="en-US" altLang="zh-TW" sz="2400" dirty="0">
                <a:solidFill>
                  <a:srgbClr val="C92606"/>
                </a:solidFill>
                <a:latin typeface="Comic Sans MS" panose="030F0702030302020204" pitchFamily="66" charset="0"/>
              </a:rPr>
              <a:t>Boundary</a:t>
            </a:r>
          </a:p>
          <a:p>
            <a:r>
              <a:rPr lang="en-US" altLang="zh-TW" sz="2400" dirty="0">
                <a:solidFill>
                  <a:srgbClr val="C92606"/>
                </a:solidFill>
                <a:latin typeface="Comic Sans MS" panose="030F0702030302020204" pitchFamily="66" charset="0"/>
              </a:rPr>
              <a:t>Communication</a:t>
            </a:r>
            <a:r>
              <a:rPr lang="zh-TW" altLang="en-US" sz="2400" dirty="0">
                <a:solidFill>
                  <a:srgbClr val="C92606"/>
                </a:solidFill>
                <a:latin typeface="Comic Sans MS" panose="030F0702030302020204" pitchFamily="66" charset="0"/>
              </a:rPr>
              <a:t> </a:t>
            </a:r>
            <a:r>
              <a:rPr lang="en-US" altLang="zh-TW" sz="2400" dirty="0">
                <a:solidFill>
                  <a:srgbClr val="C92606"/>
                </a:solidFill>
                <a:latin typeface="Comic Sans MS" panose="030F0702030302020204" pitchFamily="66" charset="0"/>
              </a:rPr>
              <a:t>O(N/sqrt(p))</a:t>
            </a:r>
          </a:p>
          <a:p>
            <a:endParaRPr lang="en-US" altLang="zh-TW" sz="2400" dirty="0">
              <a:solidFill>
                <a:srgbClr val="C92606"/>
              </a:solidFill>
              <a:latin typeface="Comic Sans MS" panose="030F0702030302020204" pitchFamily="66" charset="0"/>
            </a:endParaRPr>
          </a:p>
          <a:p>
            <a:endParaRPr lang="en-US" altLang="zh-TW" sz="2400" dirty="0">
              <a:solidFill>
                <a:srgbClr val="C92606"/>
              </a:solidFill>
              <a:latin typeface="Comic Sans MS" panose="030F0702030302020204" pitchFamily="66" charset="0"/>
            </a:endParaRPr>
          </a:p>
          <a:p>
            <a:endParaRPr lang="en-US" altLang="zh-TW" sz="2400" dirty="0">
              <a:solidFill>
                <a:srgbClr val="C92606"/>
              </a:solidFill>
              <a:latin typeface="Comic Sans MS" panose="030F0702030302020204" pitchFamily="66" charset="0"/>
            </a:endParaRPr>
          </a:p>
          <a:p>
            <a:r>
              <a:rPr lang="el-GR" altLang="zh-TW" dirty="0">
                <a:latin typeface="Comic Sans MS" panose="030F0702030302020204" pitchFamily="66" charset="0"/>
              </a:rPr>
              <a:t>α : </a:t>
            </a:r>
            <a:r>
              <a:rPr lang="en-US" altLang="zh-TW" dirty="0">
                <a:latin typeface="Comic Sans MS" panose="030F0702030302020204" pitchFamily="66" charset="0"/>
              </a:rPr>
              <a:t>communication latency</a:t>
            </a:r>
          </a:p>
          <a:p>
            <a:r>
              <a:rPr lang="en-US" altLang="zh-TW" dirty="0">
                <a:latin typeface="Comic Sans MS" panose="030F0702030302020204" pitchFamily="66" charset="0"/>
              </a:rPr>
              <a:t>β : transfer time per byte</a:t>
            </a:r>
          </a:p>
        </p:txBody>
      </p:sp>
      <p:grpSp>
        <p:nvGrpSpPr>
          <p:cNvPr id="10" name="群組 9">
            <a:extLst>
              <a:ext uri="{FF2B5EF4-FFF2-40B4-BE49-F238E27FC236}">
                <a16:creationId xmlns:a16="http://schemas.microsoft.com/office/drawing/2014/main" id="{40D3BF71-F250-4A38-94B0-A07F9A98F5E0}"/>
              </a:ext>
            </a:extLst>
          </p:cNvPr>
          <p:cNvGrpSpPr/>
          <p:nvPr/>
        </p:nvGrpSpPr>
        <p:grpSpPr>
          <a:xfrm>
            <a:off x="366531" y="1276350"/>
            <a:ext cx="4561726" cy="5008880"/>
            <a:chOff x="366531" y="1276350"/>
            <a:chExt cx="4561726" cy="5008880"/>
          </a:xfrm>
        </p:grpSpPr>
        <p:pic>
          <p:nvPicPr>
            <p:cNvPr id="4" name="圖片 3">
              <a:extLst>
                <a:ext uri="{FF2B5EF4-FFF2-40B4-BE49-F238E27FC236}">
                  <a16:creationId xmlns:a16="http://schemas.microsoft.com/office/drawing/2014/main" id="{B7DD4229-5C89-4C61-BE02-D5D24C11B8DE}"/>
                </a:ext>
              </a:extLst>
            </p:cNvPr>
            <p:cNvPicPr>
              <a:picLocks noChangeAspect="1"/>
            </p:cNvPicPr>
            <p:nvPr/>
          </p:nvPicPr>
          <p:blipFill>
            <a:blip r:embed="rId3"/>
            <a:stretch>
              <a:fillRect/>
            </a:stretch>
          </p:blipFill>
          <p:spPr>
            <a:xfrm>
              <a:off x="366531" y="1276350"/>
              <a:ext cx="4561726" cy="5008880"/>
            </a:xfrm>
            <a:prstGeom prst="rect">
              <a:avLst/>
            </a:prstGeom>
          </p:spPr>
        </p:pic>
        <p:sp>
          <p:nvSpPr>
            <p:cNvPr id="7" name="矩形: 圓角 6">
              <a:extLst>
                <a:ext uri="{FF2B5EF4-FFF2-40B4-BE49-F238E27FC236}">
                  <a16:creationId xmlns:a16="http://schemas.microsoft.com/office/drawing/2014/main" id="{5B4A1CB4-D6E2-4968-A732-DB7630C1FC7F}"/>
                </a:ext>
              </a:extLst>
            </p:cNvPr>
            <p:cNvSpPr/>
            <p:nvPr/>
          </p:nvSpPr>
          <p:spPr>
            <a:xfrm>
              <a:off x="838200" y="2916000"/>
              <a:ext cx="1447800" cy="1980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3" name="圖片 12">
            <a:extLst>
              <a:ext uri="{FF2B5EF4-FFF2-40B4-BE49-F238E27FC236}">
                <a16:creationId xmlns:a16="http://schemas.microsoft.com/office/drawing/2014/main" id="{64F6522D-4234-444A-909F-F11993D6C963}"/>
              </a:ext>
            </a:extLst>
          </p:cNvPr>
          <p:cNvPicPr>
            <a:picLocks noChangeAspect="1"/>
          </p:cNvPicPr>
          <p:nvPr/>
        </p:nvPicPr>
        <p:blipFill>
          <a:blip r:embed="rId4"/>
          <a:stretch>
            <a:fillRect/>
          </a:stretch>
        </p:blipFill>
        <p:spPr>
          <a:xfrm>
            <a:off x="5235494" y="2658486"/>
            <a:ext cx="3000375" cy="866775"/>
          </a:xfrm>
          <a:prstGeom prst="rect">
            <a:avLst/>
          </a:prstGeom>
        </p:spPr>
      </p:pic>
      <p:sp>
        <p:nvSpPr>
          <p:cNvPr id="15" name="矩形: 圓角 14">
            <a:extLst>
              <a:ext uri="{FF2B5EF4-FFF2-40B4-BE49-F238E27FC236}">
                <a16:creationId xmlns:a16="http://schemas.microsoft.com/office/drawing/2014/main" id="{8D96D90E-44E6-4AAA-92CD-17BD7D30917A}"/>
              </a:ext>
            </a:extLst>
          </p:cNvPr>
          <p:cNvSpPr/>
          <p:nvPr/>
        </p:nvSpPr>
        <p:spPr>
          <a:xfrm>
            <a:off x="838200" y="3301200"/>
            <a:ext cx="1447800" cy="1980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079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AEBF90-D39F-48CB-AEFC-E2EA0EA6E3AD}"/>
              </a:ext>
            </a:extLst>
          </p:cNvPr>
          <p:cNvSpPr>
            <a:spLocks noGrp="1"/>
          </p:cNvSpPr>
          <p:nvPr>
            <p:ph idx="1"/>
          </p:nvPr>
        </p:nvSpPr>
        <p:spPr/>
        <p:txBody>
          <a:bodyPr/>
          <a:lstStyle/>
          <a:p>
            <a:endParaRPr lang="zh-TW" altLang="en-US" dirty="0"/>
          </a:p>
        </p:txBody>
      </p:sp>
      <p:sp>
        <p:nvSpPr>
          <p:cNvPr id="3" name="文字版面配置區 2">
            <a:extLst>
              <a:ext uri="{FF2B5EF4-FFF2-40B4-BE49-F238E27FC236}">
                <a16:creationId xmlns:a16="http://schemas.microsoft.com/office/drawing/2014/main" id="{35487940-A3A1-4FB6-85DA-93B3A7C9C447}"/>
              </a:ext>
            </a:extLst>
          </p:cNvPr>
          <p:cNvSpPr>
            <a:spLocks noGrp="1"/>
          </p:cNvSpPr>
          <p:nvPr>
            <p:ph type="body" sz="quarter" idx="13"/>
          </p:nvPr>
        </p:nvSpPr>
        <p:spPr>
          <a:xfrm>
            <a:off x="360363" y="685800"/>
            <a:ext cx="8460000" cy="484200"/>
          </a:xfrm>
        </p:spPr>
        <p:txBody>
          <a:bodyPr/>
          <a:lstStyle/>
          <a:p>
            <a:pPr algn="ctr"/>
            <a:r>
              <a:rPr lang="en-US" altLang="zh-TW" sz="2400" dirty="0" err="1">
                <a:solidFill>
                  <a:srgbClr val="0000FF"/>
                </a:solidFill>
                <a:latin typeface="Comic Sans MS" panose="030F0702030302020204" pitchFamily="66" charset="0"/>
              </a:rPr>
              <a:t>ChronGear</a:t>
            </a:r>
            <a:r>
              <a:rPr lang="en-US" altLang="zh-TW" sz="2400" dirty="0">
                <a:solidFill>
                  <a:srgbClr val="0000FF"/>
                </a:solidFill>
                <a:latin typeface="Comic Sans MS" panose="030F0702030302020204" pitchFamily="66" charset="0"/>
              </a:rPr>
              <a:t> Solver</a:t>
            </a:r>
            <a:endParaRPr lang="zh-TW" altLang="en-US" sz="2400" dirty="0">
              <a:solidFill>
                <a:srgbClr val="0000FF"/>
              </a:solidFill>
              <a:latin typeface="Comic Sans MS" panose="030F0702030302020204" pitchFamily="66" charset="0"/>
            </a:endParaRPr>
          </a:p>
        </p:txBody>
      </p:sp>
      <p:sp>
        <p:nvSpPr>
          <p:cNvPr id="5" name="矩形 4">
            <a:extLst>
              <a:ext uri="{FF2B5EF4-FFF2-40B4-BE49-F238E27FC236}">
                <a16:creationId xmlns:a16="http://schemas.microsoft.com/office/drawing/2014/main" id="{0ABE6913-0A26-4234-8FE4-9415343AAF9A}"/>
              </a:ext>
            </a:extLst>
          </p:cNvPr>
          <p:cNvSpPr/>
          <p:nvPr/>
        </p:nvSpPr>
        <p:spPr>
          <a:xfrm>
            <a:off x="4936965" y="1676400"/>
            <a:ext cx="3597435" cy="830997"/>
          </a:xfrm>
          <a:prstGeom prst="rect">
            <a:avLst/>
          </a:prstGeom>
        </p:spPr>
        <p:txBody>
          <a:bodyPr wrap="square">
            <a:spAutoFit/>
          </a:bodyPr>
          <a:lstStyle/>
          <a:p>
            <a:r>
              <a:rPr lang="en-US" altLang="zh-TW" sz="2400" dirty="0">
                <a:solidFill>
                  <a:srgbClr val="C92606"/>
                </a:solidFill>
                <a:latin typeface="Comic Sans MS" panose="030F0702030302020204" pitchFamily="66" charset="0"/>
              </a:rPr>
              <a:t>Global</a:t>
            </a:r>
          </a:p>
          <a:p>
            <a:r>
              <a:rPr lang="en-US" altLang="zh-TW" sz="2400" dirty="0">
                <a:solidFill>
                  <a:srgbClr val="C92606"/>
                </a:solidFill>
                <a:latin typeface="Comic Sans MS" panose="030F0702030302020204" pitchFamily="66" charset="0"/>
              </a:rPr>
              <a:t>Reduction</a:t>
            </a:r>
          </a:p>
        </p:txBody>
      </p:sp>
      <p:pic>
        <p:nvPicPr>
          <p:cNvPr id="4" name="圖片 3">
            <a:extLst>
              <a:ext uri="{FF2B5EF4-FFF2-40B4-BE49-F238E27FC236}">
                <a16:creationId xmlns:a16="http://schemas.microsoft.com/office/drawing/2014/main" id="{B7DD4229-5C89-4C61-BE02-D5D24C11B8DE}"/>
              </a:ext>
            </a:extLst>
          </p:cNvPr>
          <p:cNvPicPr>
            <a:picLocks noChangeAspect="1"/>
          </p:cNvPicPr>
          <p:nvPr/>
        </p:nvPicPr>
        <p:blipFill>
          <a:blip r:embed="rId3"/>
          <a:stretch>
            <a:fillRect/>
          </a:stretch>
        </p:blipFill>
        <p:spPr>
          <a:xfrm>
            <a:off x="366531" y="1276350"/>
            <a:ext cx="4561726" cy="5008880"/>
          </a:xfrm>
          <a:prstGeom prst="rect">
            <a:avLst/>
          </a:prstGeom>
        </p:spPr>
      </p:pic>
      <p:sp>
        <p:nvSpPr>
          <p:cNvPr id="15" name="矩形: 圓角 14">
            <a:extLst>
              <a:ext uri="{FF2B5EF4-FFF2-40B4-BE49-F238E27FC236}">
                <a16:creationId xmlns:a16="http://schemas.microsoft.com/office/drawing/2014/main" id="{8D96D90E-44E6-4AAA-92CD-17BD7D30917A}"/>
              </a:ext>
            </a:extLst>
          </p:cNvPr>
          <p:cNvSpPr/>
          <p:nvPr/>
        </p:nvSpPr>
        <p:spPr>
          <a:xfrm>
            <a:off x="838200" y="3886200"/>
            <a:ext cx="2286000" cy="208800"/>
          </a:xfrm>
          <a:prstGeom prst="roundRect">
            <a:avLst/>
          </a:prstGeom>
          <a:solidFill>
            <a:srgbClr val="00BD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a:extLst>
              <a:ext uri="{FF2B5EF4-FFF2-40B4-BE49-F238E27FC236}">
                <a16:creationId xmlns:a16="http://schemas.microsoft.com/office/drawing/2014/main" id="{FDD68E95-E505-4B25-8FAC-DFCD6C9043E0}"/>
              </a:ext>
            </a:extLst>
          </p:cNvPr>
          <p:cNvPicPr>
            <a:picLocks noChangeAspect="1"/>
          </p:cNvPicPr>
          <p:nvPr/>
        </p:nvPicPr>
        <p:blipFill>
          <a:blip r:embed="rId4"/>
          <a:stretch>
            <a:fillRect/>
          </a:stretch>
        </p:blipFill>
        <p:spPr>
          <a:xfrm>
            <a:off x="5206958" y="2616160"/>
            <a:ext cx="2013735" cy="467360"/>
          </a:xfrm>
          <a:prstGeom prst="rect">
            <a:avLst/>
          </a:prstGeom>
        </p:spPr>
      </p:pic>
      <p:sp>
        <p:nvSpPr>
          <p:cNvPr id="7" name="文字方塊 6"/>
          <p:cNvSpPr txBox="1"/>
          <p:nvPr/>
        </p:nvSpPr>
        <p:spPr>
          <a:xfrm>
            <a:off x="3657600" y="4271223"/>
            <a:ext cx="3361818" cy="369332"/>
          </a:xfrm>
          <a:prstGeom prst="rect">
            <a:avLst/>
          </a:prstGeom>
          <a:noFill/>
        </p:spPr>
        <p:txBody>
          <a:bodyPr wrap="none" rtlCol="0">
            <a:spAutoFit/>
          </a:bodyPr>
          <a:lstStyle/>
          <a:p>
            <a:r>
              <a:rPr lang="en-US" altLang="zh-TW" dirty="0">
                <a:solidFill>
                  <a:srgbClr val="FF0000"/>
                </a:solidFill>
                <a:latin typeface="Comic Sans MS" panose="030F0702030302020204" pitchFamily="66" charset="0"/>
              </a:rPr>
              <a:t>Time increases as p increases</a:t>
            </a:r>
            <a:endParaRPr lang="zh-TW" alt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55168815"/>
      </p:ext>
    </p:extLst>
  </p:cSld>
  <p:clrMapOvr>
    <a:masterClrMapping/>
  </p:clrMapOvr>
</p:sld>
</file>

<file path=ppt/theme/theme1.xml><?xml version="1.0" encoding="utf-8"?>
<a:theme xmlns:a="http://schemas.openxmlformats.org/drawingml/2006/main" name="m62_water_powerpoint_2007_template">
  <a:themeElements>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73293"/>
        </a:dk1>
        <a:lt1>
          <a:srgbClr val="FFFFFF"/>
        </a:lt1>
        <a:dk2>
          <a:srgbClr val="FFFFFF"/>
        </a:dk2>
        <a:lt2>
          <a:srgbClr val="00BDFA"/>
        </a:lt2>
        <a:accent1>
          <a:srgbClr val="00BDFA"/>
        </a:accent1>
        <a:accent2>
          <a:srgbClr val="073293"/>
        </a:accent2>
        <a:accent3>
          <a:srgbClr val="FFFFFF"/>
        </a:accent3>
        <a:accent4>
          <a:srgbClr val="05297D"/>
        </a:accent4>
        <a:accent5>
          <a:srgbClr val="AADBFC"/>
        </a:accent5>
        <a:accent6>
          <a:srgbClr val="062C85"/>
        </a:accent6>
        <a:hlink>
          <a:srgbClr val="2375FF"/>
        </a:hlink>
        <a:folHlink>
          <a:srgbClr val="84E0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ater template">
    <a:dk1>
      <a:srgbClr val="073293"/>
    </a:dk1>
    <a:lt1>
      <a:srgbClr val="FFFFFF"/>
    </a:lt1>
    <a:dk2>
      <a:srgbClr val="FFFFFF"/>
    </a:dk2>
    <a:lt2>
      <a:srgbClr val="00BDFA"/>
    </a:lt2>
    <a:accent1>
      <a:srgbClr val="00BDFA"/>
    </a:accent1>
    <a:accent2>
      <a:srgbClr val="073293"/>
    </a:accent2>
    <a:accent3>
      <a:srgbClr val="FFFFFF"/>
    </a:accent3>
    <a:accent4>
      <a:srgbClr val="0090C1"/>
    </a:accent4>
    <a:accent5>
      <a:srgbClr val="AADBFC"/>
    </a:accent5>
    <a:accent6>
      <a:srgbClr val="062C85"/>
    </a:accent6>
    <a:hlink>
      <a:srgbClr val="2375FF"/>
    </a:hlink>
    <a:folHlink>
      <a:srgbClr val="84E0FF"/>
    </a:folHlink>
  </a:clrScheme>
</a:themeOverride>
</file>

<file path=docProps/app.xml><?xml version="1.0" encoding="utf-8"?>
<Properties xmlns="http://schemas.openxmlformats.org/officeDocument/2006/extended-properties" xmlns:vt="http://schemas.openxmlformats.org/officeDocument/2006/docPropsVTypes">
  <Template/>
  <TotalTime>7469</TotalTime>
  <Words>1442</Words>
  <Application>Microsoft Office PowerPoint</Application>
  <PresentationFormat>如螢幕大小 (4:3)</PresentationFormat>
  <Paragraphs>121</Paragraphs>
  <Slides>20</Slides>
  <Notes>20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20</vt:i4>
      </vt:variant>
    </vt:vector>
  </HeadingPairs>
  <TitlesOfParts>
    <vt:vector size="26" baseType="lpstr">
      <vt:lpstr>新細明體</vt:lpstr>
      <vt:lpstr>Arial</vt:lpstr>
      <vt:lpstr>Calibri</vt:lpstr>
      <vt:lpstr>Calisto MT</vt:lpstr>
      <vt:lpstr>Comic Sans MS</vt:lpstr>
      <vt:lpstr>m62_water_powerpoint_2007_template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Summary</vt:lpstr>
    </vt:vector>
  </TitlesOfParts>
  <Company>NCAR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YT</dc:creator>
  <cp:lastModifiedBy>Yu-heng Tseng</cp:lastModifiedBy>
  <cp:revision>423</cp:revision>
  <cp:lastPrinted>2016-03-25T04:46:41Z</cp:lastPrinted>
  <dcterms:created xsi:type="dcterms:W3CDTF">2016-03-10T23:10:35Z</dcterms:created>
  <dcterms:modified xsi:type="dcterms:W3CDTF">2023-03-23T18:21:18Z</dcterms:modified>
</cp:coreProperties>
</file>