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44" r:id="rId1"/>
  </p:sldMasterIdLst>
  <p:notesMasterIdLst>
    <p:notesMasterId r:id="rId35"/>
  </p:notesMasterIdLst>
  <p:sldIdLst>
    <p:sldId id="364" r:id="rId2"/>
    <p:sldId id="395" r:id="rId3"/>
    <p:sldId id="396" r:id="rId4"/>
    <p:sldId id="365" r:id="rId5"/>
    <p:sldId id="375" r:id="rId6"/>
    <p:sldId id="376" r:id="rId7"/>
    <p:sldId id="379" r:id="rId8"/>
    <p:sldId id="377" r:id="rId9"/>
    <p:sldId id="378" r:id="rId10"/>
    <p:sldId id="380" r:id="rId11"/>
    <p:sldId id="381" r:id="rId12"/>
    <p:sldId id="384" r:id="rId13"/>
    <p:sldId id="383" r:id="rId14"/>
    <p:sldId id="382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69" r:id="rId26"/>
    <p:sldId id="366" r:id="rId27"/>
    <p:sldId id="367" r:id="rId28"/>
    <p:sldId id="368" r:id="rId29"/>
    <p:sldId id="370" r:id="rId30"/>
    <p:sldId id="371" r:id="rId31"/>
    <p:sldId id="372" r:id="rId32"/>
    <p:sldId id="373" r:id="rId33"/>
    <p:sldId id="37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00"/>
    <a:srgbClr val="FFCCFF"/>
    <a:srgbClr val="006600"/>
    <a:srgbClr val="FF5050"/>
    <a:srgbClr val="FF6699"/>
    <a:srgbClr val="E8C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82560" autoAdjust="0"/>
  </p:normalViewPr>
  <p:slideViewPr>
    <p:cSldViewPr>
      <p:cViewPr varScale="1">
        <p:scale>
          <a:sx n="66" d="100"/>
          <a:sy n="66" d="100"/>
        </p:scale>
        <p:origin x="136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image" Target="../media/image153.wmf"/><Relationship Id="rId1" Type="http://schemas.openxmlformats.org/officeDocument/2006/relationships/image" Target="../media/image152.wmf"/><Relationship Id="rId4" Type="http://schemas.openxmlformats.org/officeDocument/2006/relationships/image" Target="../media/image15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wmf"/><Relationship Id="rId2" Type="http://schemas.openxmlformats.org/officeDocument/2006/relationships/image" Target="../media/image159.wmf"/><Relationship Id="rId1" Type="http://schemas.openxmlformats.org/officeDocument/2006/relationships/image" Target="../media/image158.wmf"/><Relationship Id="rId4" Type="http://schemas.openxmlformats.org/officeDocument/2006/relationships/image" Target="../media/image1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7EADA-5168-4235-9951-7832FEA8E6B8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AC2CD-808D-4BA3-8111-64BF2C1E9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4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 am going to present 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AC2CD-808D-4BA3-8111-64BF2C1E98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43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263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395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31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354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249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715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827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09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73113" indent="-298450" defTabSz="9509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89038" indent="-238125" defTabSz="9509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63700" indent="-238125" defTabSz="9509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38363" indent="-236538" defTabSz="9509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95563" indent="-236538" defTabSz="9509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52763" indent="-236538" defTabSz="9509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09963" indent="-236538" defTabSz="9509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67163" indent="-236538" defTabSz="9509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11990CDE-4C47-4E46-964D-501771D7E8CF}" type="slidenum">
              <a:rPr lang="en-US" altLang="zh-TW"/>
              <a:pPr eaLnBrk="1" hangingPunct="1"/>
              <a:t>28</a:t>
            </a:fld>
            <a:endParaRPr lang="en-US" altLang="zh-TW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latin typeface="Arial" panose="020B0604020202020204" pitchFamily="34" charset="0"/>
              </a:rPr>
              <a:t>Kuroshio and Oyashio current system.</a:t>
            </a:r>
          </a:p>
        </p:txBody>
      </p:sp>
    </p:spTree>
    <p:extLst>
      <p:ext uri="{BB962C8B-B14F-4D97-AF65-F5344CB8AC3E}">
        <p14:creationId xmlns:p14="http://schemas.microsoft.com/office/powerpoint/2010/main" val="3219138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A751F-5D27-4804-B5AC-2C3CDD54B4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70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7242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99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656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994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524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877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9303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36A-D926-4B7F-9DA4-015E8D760CC5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4DD336A-D926-4B7F-9DA4-015E8D760CC5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0325930-36DB-4B2F-83E7-BDB0D7ABBB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7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6" y="-1574"/>
            <a:ext cx="3232847" cy="501648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685800" cy="50007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573088" cy="573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66.png"/><Relationship Id="rId3" Type="http://schemas.openxmlformats.org/officeDocument/2006/relationships/image" Target="../media/image44.png"/><Relationship Id="rId21" Type="http://schemas.openxmlformats.org/officeDocument/2006/relationships/image" Target="../media/image82.png"/><Relationship Id="rId7" Type="http://schemas.openxmlformats.org/officeDocument/2006/relationships/image" Target="../media/image4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72.png"/><Relationship Id="rId24" Type="http://schemas.openxmlformats.org/officeDocument/2006/relationships/image" Target="../media/image64.png"/><Relationship Id="rId5" Type="http://schemas.openxmlformats.org/officeDocument/2006/relationships/image" Target="../media/image63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28" Type="http://schemas.openxmlformats.org/officeDocument/2006/relationships/image" Target="../media/image68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2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66.png"/><Relationship Id="rId3" Type="http://schemas.openxmlformats.org/officeDocument/2006/relationships/image" Target="../media/image44.png"/><Relationship Id="rId21" Type="http://schemas.openxmlformats.org/officeDocument/2006/relationships/image" Target="../media/image97.png"/><Relationship Id="rId7" Type="http://schemas.openxmlformats.org/officeDocument/2006/relationships/image" Target="../media/image48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5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87.png"/><Relationship Id="rId24" Type="http://schemas.openxmlformats.org/officeDocument/2006/relationships/image" Target="../media/image65.png"/><Relationship Id="rId5" Type="http://schemas.openxmlformats.org/officeDocument/2006/relationships/image" Target="../media/image84.png"/><Relationship Id="rId15" Type="http://schemas.openxmlformats.org/officeDocument/2006/relationships/image" Target="../media/image91.png"/><Relationship Id="rId23" Type="http://schemas.openxmlformats.org/officeDocument/2006/relationships/image" Target="../media/image64.png"/><Relationship Id="rId28" Type="http://schemas.openxmlformats.org/officeDocument/2006/relationships/image" Target="../media/image68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3.png"/><Relationship Id="rId9" Type="http://schemas.openxmlformats.org/officeDocument/2006/relationships/image" Target="../media/image70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Relationship Id="rId27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26" Type="http://schemas.openxmlformats.org/officeDocument/2006/relationships/image" Target="../media/image67.png"/><Relationship Id="rId3" Type="http://schemas.openxmlformats.org/officeDocument/2006/relationships/image" Target="../media/image44.png"/><Relationship Id="rId21" Type="http://schemas.openxmlformats.org/officeDocument/2006/relationships/image" Target="../media/image112.png"/><Relationship Id="rId7" Type="http://schemas.openxmlformats.org/officeDocument/2006/relationships/image" Target="../media/image4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102.png"/><Relationship Id="rId24" Type="http://schemas.openxmlformats.org/officeDocument/2006/relationships/image" Target="../media/image113.png"/><Relationship Id="rId5" Type="http://schemas.openxmlformats.org/officeDocument/2006/relationships/image" Target="../media/image98.png"/><Relationship Id="rId15" Type="http://schemas.openxmlformats.org/officeDocument/2006/relationships/image" Target="../media/image106.png"/><Relationship Id="rId23" Type="http://schemas.openxmlformats.org/officeDocument/2006/relationships/image" Target="../media/image65.png"/><Relationship Id="rId10" Type="http://schemas.openxmlformats.org/officeDocument/2006/relationships/image" Target="../media/image101.png"/><Relationship Id="rId19" Type="http://schemas.openxmlformats.org/officeDocument/2006/relationships/image" Target="../media/image110.png"/><Relationship Id="rId4" Type="http://schemas.openxmlformats.org/officeDocument/2006/relationships/image" Target="../media/image97.png"/><Relationship Id="rId9" Type="http://schemas.openxmlformats.org/officeDocument/2006/relationships/image" Target="../media/image86.png"/><Relationship Id="rId14" Type="http://schemas.openxmlformats.org/officeDocument/2006/relationships/image" Target="../media/image105.png"/><Relationship Id="rId22" Type="http://schemas.openxmlformats.org/officeDocument/2006/relationships/image" Target="../media/image64.png"/><Relationship Id="rId27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4.png"/><Relationship Id="rId21" Type="http://schemas.openxmlformats.org/officeDocument/2006/relationships/image" Target="../media/image132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3" Type="http://schemas.openxmlformats.org/officeDocument/2006/relationships/image" Target="../media/image156.e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54.wmf"/><Relationship Id="rId4" Type="http://schemas.openxmlformats.org/officeDocument/2006/relationships/image" Target="../media/image157.emf"/><Relationship Id="rId9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wmf"/><Relationship Id="rId3" Type="http://schemas.openxmlformats.org/officeDocument/2006/relationships/image" Target="../media/image162.emf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8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60.wmf"/><Relationship Id="rId4" Type="http://schemas.openxmlformats.org/officeDocument/2006/relationships/image" Target="../media/image163.emf"/><Relationship Id="rId9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mmm.ucar.edu/wrf/src/wps_files/geog_complete.tar.bz2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hyperlink" Target="https://rda.ucar.edu/datasets/ds083.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609600"/>
            <a:ext cx="8991600" cy="1250016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Ocean-atmospheric interaction in the South China Sea</a:t>
            </a:r>
            <a:endParaRPr lang="zh-TW" altLang="en-US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3400" y="556260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i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Yu-heng Tseng and Yi-</a:t>
            </a:r>
            <a:r>
              <a:rPr lang="en-US" altLang="zh-TW" sz="2400" b="1" i="1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chun</a:t>
            </a:r>
            <a:r>
              <a:rPr lang="en-US" altLang="zh-TW" sz="2400" b="1" i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2400" b="1" i="1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Kuo</a:t>
            </a:r>
            <a:endParaRPr lang="en-US" altLang="zh-TW" sz="2400" b="1" i="1" dirty="0" smtClean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TW" sz="2400" i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Institute of Oceanography,</a:t>
            </a:r>
          </a:p>
          <a:p>
            <a:pPr algn="ctr"/>
            <a:r>
              <a:rPr lang="en-US" altLang="zh-TW" sz="2400" i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National Taiwan University</a:t>
            </a:r>
            <a:endParaRPr lang="zh-TW" altLang="zh-TW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40" y="1859616"/>
            <a:ext cx="4072612" cy="377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3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/>
          <p:cNvSpPr txBox="1"/>
          <p:nvPr/>
        </p:nvSpPr>
        <p:spPr>
          <a:xfrm>
            <a:off x="5061031" y="1230533"/>
            <a:ext cx="2956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Region 3 (northern SCS)</a:t>
            </a:r>
            <a:endParaRPr lang="zh-TW" altLang="en-US" sz="135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54" y="1109383"/>
            <a:ext cx="3881346" cy="314661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01575" y="1823100"/>
            <a:ext cx="141526" cy="5570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9" name="文字方塊 8"/>
          <p:cNvSpPr txBox="1"/>
          <p:nvPr/>
        </p:nvSpPr>
        <p:spPr>
          <a:xfrm>
            <a:off x="1718428" y="1677828"/>
            <a:ext cx="4263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75" dirty="0"/>
              <a:t>Region3</a:t>
            </a:r>
            <a:endParaRPr lang="zh-TW" altLang="en-US" sz="675" dirty="0"/>
          </a:p>
        </p:txBody>
      </p:sp>
      <p:sp>
        <p:nvSpPr>
          <p:cNvPr id="5" name="矩形 4"/>
          <p:cNvSpPr/>
          <p:nvPr/>
        </p:nvSpPr>
        <p:spPr>
          <a:xfrm>
            <a:off x="3706793" y="1586825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900" dirty="0">
                <a:solidFill>
                  <a:srgbClr val="000000"/>
                </a:solidFill>
                <a:latin typeface="Courier New" panose="02070309020205020404" pitchFamily="49" charset="0"/>
              </a:rPr>
              <a:t>lat_r3s=18; lat_r1n=20; lon_r3w=115; lon_r3e=117;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792" y="2709721"/>
            <a:ext cx="5437208" cy="317440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371418" y="2506908"/>
            <a:ext cx="1585690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88" b="1" dirty="0">
                <a:ln/>
                <a:solidFill>
                  <a:srgbClr val="C00000"/>
                </a:solidFill>
              </a:rPr>
              <a:t>Atm. dominates SST variation</a:t>
            </a:r>
            <a:endParaRPr lang="zh-TW" altLang="en-US" sz="788" b="1" dirty="0">
              <a:ln/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42517" y="4160776"/>
            <a:ext cx="1585690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88" b="1" dirty="0">
                <a:ln/>
                <a:solidFill>
                  <a:srgbClr val="C00000"/>
                </a:solidFill>
              </a:rPr>
              <a:t>Atm. dominates SST variation</a:t>
            </a:r>
            <a:endParaRPr lang="zh-TW" altLang="en-US" sz="788" b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74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685800"/>
            <a:ext cx="8789894" cy="59256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212912" y="1232647"/>
            <a:ext cx="8718176" cy="38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37030" y="1613647"/>
            <a:ext cx="8247529" cy="3249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224118" y="1277096"/>
            <a:ext cx="8689601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6543" marR="4483" indent="-235336">
              <a:lnSpc>
                <a:spcPct val="103000"/>
              </a:lnSpc>
            </a:pP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Interactions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 </a:t>
            </a: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of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 river </a:t>
            </a: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discharge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 </a:t>
            </a: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parameterizations with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 </a:t>
            </a: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the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 </a:t>
            </a: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Madden-Julian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 oscillation in </a:t>
            </a: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the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 </a:t>
            </a: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CE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S</a:t>
            </a:r>
            <a:r>
              <a:rPr sz="2427" b="1" spc="22" dirty="0">
                <a:solidFill>
                  <a:srgbClr val="FFFB00"/>
                </a:solidFill>
                <a:latin typeface="Verdana"/>
                <a:cs typeface="Verdana"/>
              </a:rPr>
              <a:t>M</a:t>
            </a:r>
            <a:endParaRPr sz="2427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45441" y="2689412"/>
            <a:ext cx="3507441" cy="3249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6208059" y="2678206"/>
            <a:ext cx="179294" cy="2241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3148853" y="3070412"/>
            <a:ext cx="2667000" cy="38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5782235" y="3048000"/>
            <a:ext cx="201706" cy="2353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3417794" y="3451412"/>
            <a:ext cx="2151529" cy="381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5535706" y="3429000"/>
            <a:ext cx="201706" cy="2353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 txBox="1"/>
          <p:nvPr/>
        </p:nvSpPr>
        <p:spPr>
          <a:xfrm>
            <a:off x="2756647" y="2715334"/>
            <a:ext cx="3622862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algn="ctr">
              <a:lnSpc>
                <a:spcPct val="103000"/>
              </a:lnSpc>
            </a:pP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Charlotte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 </a:t>
            </a: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A.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 </a:t>
            </a: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DeMot</a:t>
            </a:r>
            <a:r>
              <a:rPr sz="2427" b="1" spc="4" dirty="0">
                <a:solidFill>
                  <a:srgbClr val="FFFB00"/>
                </a:solidFill>
                <a:latin typeface="Verdana"/>
                <a:cs typeface="Verdana"/>
              </a:rPr>
              <a:t>t</a:t>
            </a:r>
            <a:r>
              <a:rPr sz="2449" b="1" baseline="28528" dirty="0">
                <a:solidFill>
                  <a:srgbClr val="FFFB00"/>
                </a:solidFill>
                <a:latin typeface="Verdana"/>
                <a:cs typeface="Verdana"/>
              </a:rPr>
              <a:t>1 </a:t>
            </a: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Yu-heng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 T</a:t>
            </a: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sen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g</a:t>
            </a:r>
            <a:r>
              <a:rPr sz="2449" b="1" baseline="28528" dirty="0">
                <a:solidFill>
                  <a:srgbClr val="FFFB00"/>
                </a:solidFill>
                <a:latin typeface="Verdana"/>
                <a:cs typeface="Verdana"/>
              </a:rPr>
              <a:t>2 </a:t>
            </a: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Frank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 </a:t>
            </a:r>
            <a:r>
              <a:rPr sz="2427" b="1" spc="13" dirty="0">
                <a:solidFill>
                  <a:srgbClr val="FFFB00"/>
                </a:solidFill>
                <a:latin typeface="Verdana"/>
                <a:cs typeface="Verdana"/>
              </a:rPr>
              <a:t>Brya</a:t>
            </a:r>
            <a:r>
              <a:rPr sz="2427" b="1" spc="9" dirty="0">
                <a:solidFill>
                  <a:srgbClr val="FFFB00"/>
                </a:solidFill>
                <a:latin typeface="Verdana"/>
                <a:cs typeface="Verdana"/>
              </a:rPr>
              <a:t>n</a:t>
            </a:r>
            <a:r>
              <a:rPr sz="2449" b="1" baseline="28528" dirty="0">
                <a:solidFill>
                  <a:srgbClr val="FFFB00"/>
                </a:solidFill>
                <a:latin typeface="Verdana"/>
                <a:cs typeface="Verdana"/>
              </a:rPr>
              <a:t>2</a:t>
            </a:r>
            <a:endParaRPr sz="2449" baseline="28528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69677" y="4874559"/>
            <a:ext cx="145676" cy="190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1770529" y="4885765"/>
            <a:ext cx="5726206" cy="3137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874059" y="5165912"/>
            <a:ext cx="156882" cy="190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986118" y="5177118"/>
            <a:ext cx="7306235" cy="31376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 txBox="1"/>
          <p:nvPr/>
        </p:nvSpPr>
        <p:spPr>
          <a:xfrm>
            <a:off x="885265" y="4917132"/>
            <a:ext cx="7384116" cy="5838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919" spc="-13" baseline="28735" dirty="0">
                <a:solidFill>
                  <a:srgbClr val="FFFB00"/>
                </a:solidFill>
                <a:latin typeface="Verdana"/>
                <a:cs typeface="Verdana"/>
              </a:rPr>
              <a:t>1</a:t>
            </a:r>
            <a:r>
              <a:rPr sz="1897" spc="-9" dirty="0">
                <a:solidFill>
                  <a:srgbClr val="FFFB00"/>
                </a:solidFill>
                <a:latin typeface="Verdana"/>
                <a:cs typeface="Verdana"/>
              </a:rPr>
              <a:t>Colo</a:t>
            </a:r>
            <a:r>
              <a:rPr sz="1897" spc="-35" dirty="0">
                <a:solidFill>
                  <a:srgbClr val="FFFB00"/>
                </a:solidFill>
                <a:latin typeface="Verdana"/>
                <a:cs typeface="Verdana"/>
              </a:rPr>
              <a:t>r</a:t>
            </a:r>
            <a:r>
              <a:rPr sz="1897" dirty="0">
                <a:solidFill>
                  <a:srgbClr val="FFFB00"/>
                </a:solidFill>
                <a:latin typeface="Verdana"/>
                <a:cs typeface="Verdana"/>
              </a:rPr>
              <a:t>a</a:t>
            </a:r>
            <a:r>
              <a:rPr sz="1897" spc="-4" dirty="0">
                <a:solidFill>
                  <a:srgbClr val="FFFB00"/>
                </a:solidFill>
                <a:latin typeface="Verdana"/>
                <a:cs typeface="Verdana"/>
              </a:rPr>
              <a:t>d</a:t>
            </a:r>
            <a:r>
              <a:rPr sz="1897" dirty="0">
                <a:solidFill>
                  <a:srgbClr val="FFFB00"/>
                </a:solidFill>
                <a:latin typeface="Verdana"/>
                <a:cs typeface="Verdana"/>
              </a:rPr>
              <a:t>o State Uni</a:t>
            </a:r>
            <a:r>
              <a:rPr sz="1897" spc="-18" dirty="0">
                <a:solidFill>
                  <a:srgbClr val="FFFB00"/>
                </a:solidFill>
                <a:latin typeface="Verdana"/>
                <a:cs typeface="Verdana"/>
              </a:rPr>
              <a:t>v</a:t>
            </a:r>
            <a:r>
              <a:rPr sz="1897" dirty="0">
                <a:solidFill>
                  <a:srgbClr val="FFFB00"/>
                </a:solidFill>
                <a:latin typeface="Verdana"/>
                <a:cs typeface="Verdana"/>
              </a:rPr>
              <a:t>ersi</a:t>
            </a:r>
            <a:r>
              <a:rPr sz="1897" spc="-13" dirty="0">
                <a:solidFill>
                  <a:srgbClr val="FFFB00"/>
                </a:solidFill>
                <a:latin typeface="Verdana"/>
                <a:cs typeface="Verdana"/>
              </a:rPr>
              <a:t>t</a:t>
            </a:r>
            <a:r>
              <a:rPr sz="1897" spc="-180" dirty="0">
                <a:solidFill>
                  <a:srgbClr val="FFFB00"/>
                </a:solidFill>
                <a:latin typeface="Verdana"/>
                <a:cs typeface="Verdana"/>
              </a:rPr>
              <a:t>y</a:t>
            </a:r>
            <a:r>
              <a:rPr sz="1897" dirty="0">
                <a:solidFill>
                  <a:srgbClr val="FFFB00"/>
                </a:solidFill>
                <a:latin typeface="Verdana"/>
                <a:cs typeface="Verdana"/>
              </a:rPr>
              <a:t>, </a:t>
            </a:r>
            <a:r>
              <a:rPr sz="1897" spc="-49" dirty="0">
                <a:solidFill>
                  <a:srgbClr val="FFFB00"/>
                </a:solidFill>
                <a:latin typeface="Verdana"/>
                <a:cs typeface="Verdana"/>
              </a:rPr>
              <a:t>F</a:t>
            </a:r>
            <a:r>
              <a:rPr sz="1897" dirty="0">
                <a:solidFill>
                  <a:srgbClr val="FFFB00"/>
                </a:solidFill>
                <a:latin typeface="Verdana"/>
                <a:cs typeface="Verdana"/>
              </a:rPr>
              <a:t>ort Collins CO U</a:t>
            </a:r>
            <a:r>
              <a:rPr sz="1897" spc="-22" dirty="0">
                <a:solidFill>
                  <a:srgbClr val="FFFB00"/>
                </a:solidFill>
                <a:latin typeface="Verdana"/>
                <a:cs typeface="Verdana"/>
              </a:rPr>
              <a:t>S</a:t>
            </a:r>
            <a:r>
              <a:rPr sz="1897" dirty="0">
                <a:solidFill>
                  <a:srgbClr val="FFFB00"/>
                </a:solidFill>
                <a:latin typeface="Verdana"/>
                <a:cs typeface="Verdana"/>
              </a:rPr>
              <a:t>A</a:t>
            </a:r>
            <a:endParaRPr sz="1897">
              <a:latin typeface="Verdana"/>
              <a:cs typeface="Verdana"/>
            </a:endParaRPr>
          </a:p>
          <a:p>
            <a:pPr algn="ctr">
              <a:spcBef>
                <a:spcPts val="18"/>
              </a:spcBef>
            </a:pPr>
            <a:r>
              <a:rPr sz="1919" spc="-13" baseline="28735" dirty="0">
                <a:solidFill>
                  <a:srgbClr val="FFFB00"/>
                </a:solidFill>
                <a:latin typeface="Verdana"/>
                <a:cs typeface="Verdana"/>
              </a:rPr>
              <a:t>2</a:t>
            </a:r>
            <a:r>
              <a:rPr sz="1897" spc="-4" dirty="0">
                <a:solidFill>
                  <a:srgbClr val="FFFB00"/>
                </a:solidFill>
                <a:latin typeface="Verdana"/>
                <a:cs typeface="Verdana"/>
              </a:rPr>
              <a:t>N</a:t>
            </a:r>
            <a:r>
              <a:rPr sz="1897" dirty="0">
                <a:solidFill>
                  <a:srgbClr val="FFFB00"/>
                </a:solidFill>
                <a:latin typeface="Verdana"/>
                <a:cs typeface="Verdana"/>
              </a:rPr>
              <a:t>ational Center for </a:t>
            </a:r>
            <a:r>
              <a:rPr sz="1897" spc="-22" dirty="0">
                <a:solidFill>
                  <a:srgbClr val="FFFB00"/>
                </a:solidFill>
                <a:latin typeface="Verdana"/>
                <a:cs typeface="Verdana"/>
              </a:rPr>
              <a:t>A</a:t>
            </a:r>
            <a:r>
              <a:rPr sz="1897" dirty="0">
                <a:solidFill>
                  <a:srgbClr val="FFFB00"/>
                </a:solidFill>
                <a:latin typeface="Verdana"/>
                <a:cs typeface="Verdana"/>
              </a:rPr>
              <a:t>tmosp</a:t>
            </a:r>
            <a:r>
              <a:rPr sz="1897" spc="-4" dirty="0">
                <a:solidFill>
                  <a:srgbClr val="FFFB00"/>
                </a:solidFill>
                <a:latin typeface="Verdana"/>
                <a:cs typeface="Verdana"/>
              </a:rPr>
              <a:t>h</a:t>
            </a:r>
            <a:r>
              <a:rPr sz="1897" dirty="0">
                <a:solidFill>
                  <a:srgbClr val="FFFB00"/>
                </a:solidFill>
                <a:latin typeface="Verdana"/>
                <a:cs typeface="Verdana"/>
              </a:rPr>
              <a:t>eric </a:t>
            </a:r>
            <a:r>
              <a:rPr sz="1897" spc="-49" dirty="0">
                <a:solidFill>
                  <a:srgbClr val="FFFB00"/>
                </a:solidFill>
                <a:latin typeface="Verdana"/>
                <a:cs typeface="Verdana"/>
              </a:rPr>
              <a:t>R</a:t>
            </a:r>
            <a:r>
              <a:rPr sz="1897" dirty="0">
                <a:solidFill>
                  <a:srgbClr val="FFFB00"/>
                </a:solidFill>
                <a:latin typeface="Verdana"/>
                <a:cs typeface="Verdana"/>
              </a:rPr>
              <a:t>esearch, </a:t>
            </a:r>
            <a:r>
              <a:rPr sz="1897" spc="-4" dirty="0">
                <a:solidFill>
                  <a:srgbClr val="FFFB00"/>
                </a:solidFill>
                <a:latin typeface="Verdana"/>
                <a:cs typeface="Verdana"/>
              </a:rPr>
              <a:t>B</a:t>
            </a:r>
            <a:r>
              <a:rPr sz="1897" dirty="0">
                <a:solidFill>
                  <a:srgbClr val="FFFB00"/>
                </a:solidFill>
                <a:latin typeface="Verdana"/>
                <a:cs typeface="Verdana"/>
              </a:rPr>
              <a:t>oul</a:t>
            </a:r>
            <a:r>
              <a:rPr sz="1897" spc="-4" dirty="0">
                <a:solidFill>
                  <a:srgbClr val="FFFB00"/>
                </a:solidFill>
                <a:latin typeface="Verdana"/>
                <a:cs typeface="Verdana"/>
              </a:rPr>
              <a:t>d</a:t>
            </a:r>
            <a:r>
              <a:rPr sz="1897" dirty="0">
                <a:solidFill>
                  <a:srgbClr val="FFFB00"/>
                </a:solidFill>
                <a:latin typeface="Verdana"/>
                <a:cs typeface="Verdana"/>
              </a:rPr>
              <a:t>er CO U</a:t>
            </a:r>
            <a:r>
              <a:rPr sz="1897" spc="-22" dirty="0">
                <a:solidFill>
                  <a:srgbClr val="FFFB00"/>
                </a:solidFill>
                <a:latin typeface="Verdana"/>
                <a:cs typeface="Verdana"/>
              </a:rPr>
              <a:t>S</a:t>
            </a:r>
            <a:r>
              <a:rPr sz="1897" dirty="0">
                <a:solidFill>
                  <a:srgbClr val="FFFB00"/>
                </a:solidFill>
                <a:latin typeface="Verdana"/>
                <a:cs typeface="Verdana"/>
              </a:rPr>
              <a:t>A</a:t>
            </a:r>
            <a:endParaRPr sz="1897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101853" y="5771029"/>
            <a:ext cx="818029" cy="8068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2442883" y="6331323"/>
            <a:ext cx="4258235" cy="23532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 txBox="1"/>
          <p:nvPr/>
        </p:nvSpPr>
        <p:spPr>
          <a:xfrm>
            <a:off x="2476500" y="6392631"/>
            <a:ext cx="4184837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59" i="1" spc="13" dirty="0">
                <a:solidFill>
                  <a:srgbClr val="FFFB00"/>
                </a:solidFill>
                <a:latin typeface="Arial"/>
                <a:cs typeface="Arial"/>
              </a:rPr>
              <a:t>American</a:t>
            </a:r>
            <a:r>
              <a:rPr sz="1059" i="1" spc="9" dirty="0">
                <a:solidFill>
                  <a:srgbClr val="FFFB00"/>
                </a:solidFill>
                <a:latin typeface="Arial"/>
                <a:cs typeface="Arial"/>
              </a:rPr>
              <a:t> </a:t>
            </a:r>
            <a:r>
              <a:rPr sz="1059" i="1" spc="13" dirty="0">
                <a:solidFill>
                  <a:srgbClr val="FFFB00"/>
                </a:solidFill>
                <a:latin typeface="Arial"/>
                <a:cs typeface="Arial"/>
              </a:rPr>
              <a:t>Geophysical</a:t>
            </a:r>
            <a:r>
              <a:rPr sz="1059" i="1" spc="9" dirty="0">
                <a:solidFill>
                  <a:srgbClr val="FFFB00"/>
                </a:solidFill>
                <a:latin typeface="Arial"/>
                <a:cs typeface="Arial"/>
              </a:rPr>
              <a:t> </a:t>
            </a:r>
            <a:r>
              <a:rPr sz="1059" i="1" spc="13" dirty="0">
                <a:solidFill>
                  <a:srgbClr val="FFFB00"/>
                </a:solidFill>
                <a:latin typeface="Arial"/>
                <a:cs typeface="Arial"/>
              </a:rPr>
              <a:t>Union</a:t>
            </a:r>
            <a:r>
              <a:rPr sz="1059" i="1" spc="9" dirty="0">
                <a:solidFill>
                  <a:srgbClr val="FFFB00"/>
                </a:solidFill>
                <a:latin typeface="Arial"/>
                <a:cs typeface="Arial"/>
              </a:rPr>
              <a:t> Fall </a:t>
            </a:r>
            <a:r>
              <a:rPr sz="1059" i="1" spc="13" dirty="0">
                <a:solidFill>
                  <a:srgbClr val="FFFB00"/>
                </a:solidFill>
                <a:latin typeface="Arial"/>
                <a:cs typeface="Arial"/>
              </a:rPr>
              <a:t>Meeting,</a:t>
            </a:r>
            <a:r>
              <a:rPr sz="1059" i="1" spc="9" dirty="0">
                <a:solidFill>
                  <a:srgbClr val="FFFB00"/>
                </a:solidFill>
                <a:latin typeface="Arial"/>
                <a:cs typeface="Arial"/>
              </a:rPr>
              <a:t> </a:t>
            </a:r>
            <a:r>
              <a:rPr sz="1059" i="1" spc="18" dirty="0">
                <a:solidFill>
                  <a:srgbClr val="FFFB00"/>
                </a:solidFill>
                <a:latin typeface="Arial"/>
                <a:cs typeface="Arial"/>
              </a:rPr>
              <a:t>2016</a:t>
            </a:r>
            <a:r>
              <a:rPr sz="1059" i="1" dirty="0">
                <a:solidFill>
                  <a:srgbClr val="FFFB00"/>
                </a:solidFill>
                <a:latin typeface="Arial"/>
                <a:cs typeface="Arial"/>
              </a:rPr>
              <a:t> </a:t>
            </a:r>
            <a:r>
              <a:rPr sz="1059" i="1" spc="18" dirty="0">
                <a:solidFill>
                  <a:srgbClr val="FFFB00"/>
                </a:solidFill>
                <a:latin typeface="Arial"/>
                <a:cs typeface="Arial"/>
              </a:rPr>
              <a:t> San</a:t>
            </a:r>
            <a:r>
              <a:rPr sz="1059" i="1" spc="9" dirty="0">
                <a:solidFill>
                  <a:srgbClr val="FFFB00"/>
                </a:solidFill>
                <a:latin typeface="Arial"/>
                <a:cs typeface="Arial"/>
              </a:rPr>
              <a:t> </a:t>
            </a:r>
            <a:r>
              <a:rPr sz="1059" i="1" spc="13" dirty="0">
                <a:solidFill>
                  <a:srgbClr val="FFFB00"/>
                </a:solidFill>
                <a:latin typeface="Arial"/>
                <a:cs typeface="Arial"/>
              </a:rPr>
              <a:t>Francisco</a:t>
            </a:r>
            <a:r>
              <a:rPr sz="1059" i="1" spc="9" dirty="0">
                <a:solidFill>
                  <a:srgbClr val="FFFB00"/>
                </a:solidFill>
                <a:latin typeface="Arial"/>
                <a:cs typeface="Arial"/>
              </a:rPr>
              <a:t> </a:t>
            </a:r>
            <a:r>
              <a:rPr sz="1059" i="1" spc="22" dirty="0">
                <a:solidFill>
                  <a:srgbClr val="FFFB00"/>
                </a:solidFill>
                <a:latin typeface="Arial"/>
                <a:cs typeface="Arial"/>
              </a:rPr>
              <a:t>CA</a:t>
            </a:r>
            <a:endParaRPr sz="1059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81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5788" y="457200"/>
            <a:ext cx="7261412" cy="67710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154089">
              <a:lnSpc>
                <a:spcPct val="100000"/>
              </a:lnSpc>
            </a:pPr>
            <a:r>
              <a:rPr lang="en-US" sz="4400" spc="9" dirty="0">
                <a:latin typeface="Arial"/>
                <a:cs typeface="Arial"/>
              </a:rPr>
              <a:t>R</a:t>
            </a:r>
            <a:r>
              <a:rPr sz="4400" spc="9" dirty="0" smtClean="0">
                <a:latin typeface="Arial"/>
                <a:cs typeface="Arial"/>
              </a:rPr>
              <a:t>iver</a:t>
            </a:r>
            <a:r>
              <a:rPr sz="4400" spc="4" dirty="0" smtClean="0">
                <a:latin typeface="Arial"/>
                <a:cs typeface="Arial"/>
              </a:rPr>
              <a:t> </a:t>
            </a:r>
            <a:r>
              <a:rPr sz="4400" spc="57" dirty="0">
                <a:latin typeface="Arial"/>
                <a:cs typeface="Arial"/>
              </a:rPr>
              <a:t>discharge</a:t>
            </a:r>
            <a:r>
              <a:rPr sz="4400" spc="4" dirty="0">
                <a:latin typeface="Arial"/>
                <a:cs typeface="Arial"/>
              </a:rPr>
              <a:t> </a:t>
            </a:r>
            <a:r>
              <a:rPr sz="4400" spc="9" dirty="0">
                <a:latin typeface="Arial"/>
                <a:cs typeface="Arial"/>
              </a:rPr>
              <a:t>in</a:t>
            </a:r>
            <a:r>
              <a:rPr sz="4400" spc="4" dirty="0">
                <a:latin typeface="Arial"/>
                <a:cs typeface="Arial"/>
              </a:rPr>
              <a:t> </a:t>
            </a:r>
            <a:r>
              <a:rPr sz="4400" spc="-53" dirty="0">
                <a:latin typeface="Arial"/>
                <a:cs typeface="Arial"/>
              </a:rPr>
              <a:t>CESM</a:t>
            </a:r>
          </a:p>
        </p:txBody>
      </p:sp>
      <p:sp>
        <p:nvSpPr>
          <p:cNvPr id="3" name="object 3"/>
          <p:cNvSpPr/>
          <p:nvPr/>
        </p:nvSpPr>
        <p:spPr>
          <a:xfrm>
            <a:off x="631726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2" y="0"/>
                </a:lnTo>
                <a:lnTo>
                  <a:pt x="4147652" y="6057508"/>
                </a:lnTo>
                <a:lnTo>
                  <a:pt x="0" y="6057508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631726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2" y="0"/>
                </a:lnTo>
                <a:lnTo>
                  <a:pt x="4147652" y="6057509"/>
                </a:lnTo>
                <a:lnTo>
                  <a:pt x="0" y="605750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1467970" y="1434537"/>
            <a:ext cx="1982321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427" u="heavy" spc="9" dirty="0">
                <a:latin typeface="Arial"/>
                <a:cs typeface="Arial"/>
              </a:rPr>
              <a:t>vi</a:t>
            </a:r>
            <a:r>
              <a:rPr sz="2427" u="heavy" spc="49" dirty="0">
                <a:latin typeface="Arial"/>
                <a:cs typeface="Arial"/>
              </a:rPr>
              <a:t>r</a:t>
            </a:r>
            <a:r>
              <a:rPr sz="2427" u="heavy" spc="9" dirty="0">
                <a:latin typeface="Arial"/>
                <a:cs typeface="Arial"/>
              </a:rPr>
              <a:t>tual salt flux</a:t>
            </a:r>
            <a:endParaRPr sz="242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3699" y="1876495"/>
            <a:ext cx="3393683" cy="2521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/>
          <p:nvPr/>
        </p:nvSpPr>
        <p:spPr>
          <a:xfrm>
            <a:off x="784002" y="4796716"/>
            <a:ext cx="78441" cy="1242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35" spc="180" dirty="0">
                <a:latin typeface="Arial"/>
                <a:cs typeface="Arial"/>
              </a:rPr>
              <a:t>•</a:t>
            </a:r>
            <a:endParaRPr sz="1235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spcBef>
                <a:spcPts val="750"/>
              </a:spcBef>
            </a:pPr>
            <a:r>
              <a:rPr sz="1235" spc="180" dirty="0">
                <a:latin typeface="Arial"/>
                <a:cs typeface="Arial"/>
              </a:rPr>
              <a:t>•</a:t>
            </a:r>
            <a:endParaRPr sz="1235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6117" y="4775534"/>
            <a:ext cx="3049121" cy="127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600"/>
              </a:lnSpc>
            </a:pPr>
            <a:r>
              <a:rPr sz="1632" dirty="0">
                <a:latin typeface="Arial"/>
                <a:cs typeface="Arial"/>
              </a:rPr>
              <a:t>river </a:t>
            </a:r>
            <a:r>
              <a:rPr sz="1632" spc="31" dirty="0">
                <a:latin typeface="Arial"/>
                <a:cs typeface="Arial"/>
              </a:rPr>
              <a:t>discharge is sp</a:t>
            </a:r>
            <a:r>
              <a:rPr sz="1632" spc="-13" dirty="0">
                <a:latin typeface="Arial"/>
                <a:cs typeface="Arial"/>
              </a:rPr>
              <a:t>r</a:t>
            </a:r>
            <a:r>
              <a:rPr sz="1632" spc="26" dirty="0">
                <a:latin typeface="Arial"/>
                <a:cs typeface="Arial"/>
              </a:rPr>
              <a:t>ead</a:t>
            </a:r>
            <a:r>
              <a:rPr sz="1632" spc="13" dirty="0">
                <a:latin typeface="Arial"/>
                <a:cs typeface="Arial"/>
              </a:rPr>
              <a:t> </a:t>
            </a:r>
            <a:r>
              <a:rPr sz="1632" dirty="0">
                <a:latin typeface="Arial"/>
                <a:cs typeface="Arial"/>
              </a:rPr>
              <a:t>unifo</a:t>
            </a:r>
            <a:r>
              <a:rPr sz="1632" spc="26" dirty="0">
                <a:latin typeface="Arial"/>
                <a:cs typeface="Arial"/>
              </a:rPr>
              <a:t>r</a:t>
            </a:r>
            <a:r>
              <a:rPr sz="1632" dirty="0">
                <a:latin typeface="Arial"/>
                <a:cs typeface="Arial"/>
              </a:rPr>
              <a:t>mly over </a:t>
            </a:r>
            <a:r>
              <a:rPr sz="1632" spc="18" dirty="0">
                <a:latin typeface="Arial"/>
                <a:cs typeface="Arial"/>
              </a:rPr>
              <a:t>ocean</a:t>
            </a:r>
            <a:r>
              <a:rPr sz="1632" dirty="0">
                <a:latin typeface="Arial"/>
                <a:cs typeface="Arial"/>
              </a:rPr>
              <a:t> su</a:t>
            </a:r>
            <a:r>
              <a:rPr sz="1632" spc="26" dirty="0">
                <a:latin typeface="Arial"/>
                <a:cs typeface="Arial"/>
              </a:rPr>
              <a:t>r</a:t>
            </a:r>
            <a:r>
              <a:rPr sz="1632" spc="22" dirty="0">
                <a:latin typeface="Arial"/>
                <a:cs typeface="Arial"/>
              </a:rPr>
              <a:t>face</a:t>
            </a:r>
            <a:r>
              <a:rPr sz="1632" spc="13" dirty="0">
                <a:latin typeface="Arial"/>
                <a:cs typeface="Arial"/>
              </a:rPr>
              <a:t> </a:t>
            </a:r>
            <a:r>
              <a:rPr sz="1632" dirty="0">
                <a:latin typeface="Arial"/>
                <a:cs typeface="Arial"/>
              </a:rPr>
              <a:t>(</a:t>
            </a:r>
            <a:r>
              <a:rPr sz="1632" b="1" spc="-4" dirty="0">
                <a:solidFill>
                  <a:srgbClr val="FF2600"/>
                </a:solidFill>
                <a:latin typeface="Arial"/>
                <a:cs typeface="Arial"/>
              </a:rPr>
              <a:t>30</a:t>
            </a:r>
            <a:r>
              <a:rPr sz="1632" b="1" dirty="0">
                <a:solidFill>
                  <a:srgbClr val="FF2600"/>
                </a:solidFill>
                <a:latin typeface="Arial"/>
                <a:cs typeface="Arial"/>
              </a:rPr>
              <a:t>0 </a:t>
            </a:r>
            <a:r>
              <a:rPr sz="1632" b="1" spc="-4" dirty="0">
                <a:solidFill>
                  <a:srgbClr val="FF2600"/>
                </a:solidFill>
                <a:latin typeface="Arial"/>
                <a:cs typeface="Arial"/>
              </a:rPr>
              <a:t>k</a:t>
            </a:r>
            <a:r>
              <a:rPr sz="1632" b="1" dirty="0">
                <a:solidFill>
                  <a:srgbClr val="FF2600"/>
                </a:solidFill>
                <a:latin typeface="Arial"/>
                <a:cs typeface="Arial"/>
              </a:rPr>
              <a:t>m x </a:t>
            </a:r>
            <a:r>
              <a:rPr sz="1632" b="1" spc="-4" dirty="0">
                <a:solidFill>
                  <a:srgbClr val="FF2600"/>
                </a:solidFill>
                <a:latin typeface="Arial"/>
                <a:cs typeface="Arial"/>
              </a:rPr>
              <a:t>30</a:t>
            </a:r>
            <a:r>
              <a:rPr sz="1632" b="1" dirty="0">
                <a:solidFill>
                  <a:srgbClr val="FF2600"/>
                </a:solidFill>
                <a:latin typeface="Arial"/>
                <a:cs typeface="Arial"/>
              </a:rPr>
              <a:t>0 km</a:t>
            </a:r>
            <a:r>
              <a:rPr sz="1632" b="1" spc="-4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632" dirty="0">
                <a:latin typeface="Arial"/>
                <a:cs typeface="Arial"/>
              </a:rPr>
              <a:t>a</a:t>
            </a:r>
            <a:r>
              <a:rPr sz="1632" spc="-31" dirty="0">
                <a:latin typeface="Arial"/>
                <a:cs typeface="Arial"/>
              </a:rPr>
              <a:t>r</a:t>
            </a:r>
            <a:r>
              <a:rPr sz="1632" dirty="0">
                <a:latin typeface="Arial"/>
                <a:cs typeface="Arial"/>
              </a:rPr>
              <a:t>ea </a:t>
            </a:r>
            <a:r>
              <a:rPr sz="1632" spc="22" dirty="0">
                <a:latin typeface="Arial"/>
                <a:cs typeface="Arial"/>
              </a:rPr>
              <a:t>adjacent</a:t>
            </a:r>
            <a:r>
              <a:rPr sz="1632" spc="13" dirty="0">
                <a:latin typeface="Arial"/>
                <a:cs typeface="Arial"/>
              </a:rPr>
              <a:t> </a:t>
            </a:r>
            <a:r>
              <a:rPr sz="1632" dirty="0">
                <a:latin typeface="Arial"/>
                <a:cs typeface="Arial"/>
              </a:rPr>
              <a:t>to river </a:t>
            </a:r>
            <a:r>
              <a:rPr sz="1632" spc="9" dirty="0">
                <a:latin typeface="Arial"/>
                <a:cs typeface="Arial"/>
              </a:rPr>
              <a:t>delta).</a:t>
            </a:r>
            <a:endParaRPr sz="1632">
              <a:latin typeface="Arial"/>
              <a:cs typeface="Arial"/>
            </a:endParaRPr>
          </a:p>
          <a:p>
            <a:pPr>
              <a:spcBef>
                <a:spcPts val="71"/>
              </a:spcBef>
            </a:pPr>
            <a:r>
              <a:rPr sz="1632" dirty="0">
                <a:latin typeface="Arial"/>
                <a:cs typeface="Arial"/>
              </a:rPr>
              <a:t>no ve</a:t>
            </a:r>
            <a:r>
              <a:rPr sz="1632" spc="26" dirty="0">
                <a:latin typeface="Arial"/>
                <a:cs typeface="Arial"/>
              </a:rPr>
              <a:t>r</a:t>
            </a:r>
            <a:r>
              <a:rPr sz="1632" spc="13" dirty="0">
                <a:latin typeface="Arial"/>
                <a:cs typeface="Arial"/>
              </a:rPr>
              <a:t>tical</a:t>
            </a:r>
            <a:r>
              <a:rPr sz="1632" dirty="0">
                <a:latin typeface="Arial"/>
                <a:cs typeface="Arial"/>
              </a:rPr>
              <a:t> </a:t>
            </a:r>
            <a:r>
              <a:rPr sz="1632" spc="13" dirty="0">
                <a:latin typeface="Arial"/>
                <a:cs typeface="Arial"/>
              </a:rPr>
              <a:t>mixing.</a:t>
            </a:r>
            <a:endParaRPr sz="1632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98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5788" y="457200"/>
            <a:ext cx="7261412" cy="67710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154089">
              <a:lnSpc>
                <a:spcPct val="100000"/>
              </a:lnSpc>
            </a:pPr>
            <a:r>
              <a:rPr lang="en-US" sz="4400" spc="9" dirty="0">
                <a:latin typeface="Arial"/>
                <a:cs typeface="Arial"/>
              </a:rPr>
              <a:t>R</a:t>
            </a:r>
            <a:r>
              <a:rPr sz="4400" spc="9" dirty="0" smtClean="0">
                <a:latin typeface="Arial"/>
                <a:cs typeface="Arial"/>
              </a:rPr>
              <a:t>iver</a:t>
            </a:r>
            <a:r>
              <a:rPr sz="4400" spc="4" dirty="0" smtClean="0">
                <a:latin typeface="Arial"/>
                <a:cs typeface="Arial"/>
              </a:rPr>
              <a:t> </a:t>
            </a:r>
            <a:r>
              <a:rPr sz="4400" spc="57" dirty="0">
                <a:latin typeface="Arial"/>
                <a:cs typeface="Arial"/>
              </a:rPr>
              <a:t>discharge</a:t>
            </a:r>
            <a:r>
              <a:rPr sz="4400" spc="4" dirty="0">
                <a:latin typeface="Arial"/>
                <a:cs typeface="Arial"/>
              </a:rPr>
              <a:t> </a:t>
            </a:r>
            <a:r>
              <a:rPr sz="4400" spc="9" dirty="0">
                <a:latin typeface="Arial"/>
                <a:cs typeface="Arial"/>
              </a:rPr>
              <a:t>in</a:t>
            </a:r>
            <a:r>
              <a:rPr sz="4400" spc="4" dirty="0">
                <a:latin typeface="Arial"/>
                <a:cs typeface="Arial"/>
              </a:rPr>
              <a:t> </a:t>
            </a:r>
            <a:r>
              <a:rPr sz="4400" spc="-53" dirty="0">
                <a:latin typeface="Arial"/>
                <a:cs typeface="Arial"/>
              </a:rPr>
              <a:t>CESM</a:t>
            </a:r>
          </a:p>
        </p:txBody>
      </p:sp>
      <p:sp>
        <p:nvSpPr>
          <p:cNvPr id="3" name="object 3"/>
          <p:cNvSpPr/>
          <p:nvPr/>
        </p:nvSpPr>
        <p:spPr>
          <a:xfrm>
            <a:off x="631726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2" y="0"/>
                </a:lnTo>
                <a:lnTo>
                  <a:pt x="4147652" y="6057508"/>
                </a:lnTo>
                <a:lnTo>
                  <a:pt x="0" y="6057508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631726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2" y="0"/>
                </a:lnTo>
                <a:lnTo>
                  <a:pt x="4147652" y="6057509"/>
                </a:lnTo>
                <a:lnTo>
                  <a:pt x="0" y="605750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1467970" y="1434537"/>
            <a:ext cx="1982321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427" u="heavy" spc="9" dirty="0">
                <a:latin typeface="Arial"/>
                <a:cs typeface="Arial"/>
              </a:rPr>
              <a:t>vi</a:t>
            </a:r>
            <a:r>
              <a:rPr sz="2427" u="heavy" spc="49" dirty="0">
                <a:latin typeface="Arial"/>
                <a:cs typeface="Arial"/>
              </a:rPr>
              <a:t>r</a:t>
            </a:r>
            <a:r>
              <a:rPr sz="2427" u="heavy" spc="9" dirty="0">
                <a:latin typeface="Arial"/>
                <a:cs typeface="Arial"/>
              </a:rPr>
              <a:t>tual salt flux</a:t>
            </a:r>
            <a:endParaRPr sz="242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3699" y="1876495"/>
            <a:ext cx="3393683" cy="2521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/>
          <p:nvPr/>
        </p:nvSpPr>
        <p:spPr>
          <a:xfrm>
            <a:off x="784002" y="4796716"/>
            <a:ext cx="78441" cy="1242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35" spc="180" dirty="0">
                <a:latin typeface="Arial"/>
                <a:cs typeface="Arial"/>
              </a:rPr>
              <a:t>•</a:t>
            </a:r>
            <a:endParaRPr sz="1235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spcBef>
                <a:spcPts val="750"/>
              </a:spcBef>
            </a:pPr>
            <a:r>
              <a:rPr sz="1235" spc="180" dirty="0">
                <a:latin typeface="Arial"/>
                <a:cs typeface="Arial"/>
              </a:rPr>
              <a:t>•</a:t>
            </a:r>
            <a:endParaRPr sz="1235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6117" y="4775534"/>
            <a:ext cx="3049121" cy="127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600"/>
              </a:lnSpc>
            </a:pPr>
            <a:r>
              <a:rPr sz="1632" dirty="0">
                <a:latin typeface="Arial"/>
                <a:cs typeface="Arial"/>
              </a:rPr>
              <a:t>river </a:t>
            </a:r>
            <a:r>
              <a:rPr sz="1632" spc="31" dirty="0">
                <a:latin typeface="Arial"/>
                <a:cs typeface="Arial"/>
              </a:rPr>
              <a:t>discharge is sp</a:t>
            </a:r>
            <a:r>
              <a:rPr sz="1632" spc="-13" dirty="0">
                <a:latin typeface="Arial"/>
                <a:cs typeface="Arial"/>
              </a:rPr>
              <a:t>r</a:t>
            </a:r>
            <a:r>
              <a:rPr sz="1632" spc="26" dirty="0">
                <a:latin typeface="Arial"/>
                <a:cs typeface="Arial"/>
              </a:rPr>
              <a:t>ead</a:t>
            </a:r>
            <a:r>
              <a:rPr sz="1632" spc="13" dirty="0">
                <a:latin typeface="Arial"/>
                <a:cs typeface="Arial"/>
              </a:rPr>
              <a:t> </a:t>
            </a:r>
            <a:r>
              <a:rPr sz="1632" dirty="0">
                <a:latin typeface="Arial"/>
                <a:cs typeface="Arial"/>
              </a:rPr>
              <a:t>unifo</a:t>
            </a:r>
            <a:r>
              <a:rPr sz="1632" spc="26" dirty="0">
                <a:latin typeface="Arial"/>
                <a:cs typeface="Arial"/>
              </a:rPr>
              <a:t>r</a:t>
            </a:r>
            <a:r>
              <a:rPr sz="1632" dirty="0">
                <a:latin typeface="Arial"/>
                <a:cs typeface="Arial"/>
              </a:rPr>
              <a:t>mly over </a:t>
            </a:r>
            <a:r>
              <a:rPr sz="1632" spc="18" dirty="0">
                <a:latin typeface="Arial"/>
                <a:cs typeface="Arial"/>
              </a:rPr>
              <a:t>ocean</a:t>
            </a:r>
            <a:r>
              <a:rPr sz="1632" dirty="0">
                <a:latin typeface="Arial"/>
                <a:cs typeface="Arial"/>
              </a:rPr>
              <a:t> su</a:t>
            </a:r>
            <a:r>
              <a:rPr sz="1632" spc="26" dirty="0">
                <a:latin typeface="Arial"/>
                <a:cs typeface="Arial"/>
              </a:rPr>
              <a:t>r</a:t>
            </a:r>
            <a:r>
              <a:rPr sz="1632" spc="22" dirty="0">
                <a:latin typeface="Arial"/>
                <a:cs typeface="Arial"/>
              </a:rPr>
              <a:t>face</a:t>
            </a:r>
            <a:r>
              <a:rPr sz="1632" spc="13" dirty="0">
                <a:latin typeface="Arial"/>
                <a:cs typeface="Arial"/>
              </a:rPr>
              <a:t> </a:t>
            </a:r>
            <a:r>
              <a:rPr sz="1632" dirty="0">
                <a:latin typeface="Arial"/>
                <a:cs typeface="Arial"/>
              </a:rPr>
              <a:t>(</a:t>
            </a:r>
            <a:r>
              <a:rPr sz="1632" b="1" spc="-4" dirty="0">
                <a:solidFill>
                  <a:srgbClr val="FF2600"/>
                </a:solidFill>
                <a:latin typeface="Arial"/>
                <a:cs typeface="Arial"/>
              </a:rPr>
              <a:t>30</a:t>
            </a:r>
            <a:r>
              <a:rPr sz="1632" b="1" dirty="0">
                <a:solidFill>
                  <a:srgbClr val="FF2600"/>
                </a:solidFill>
                <a:latin typeface="Arial"/>
                <a:cs typeface="Arial"/>
              </a:rPr>
              <a:t>0 </a:t>
            </a:r>
            <a:r>
              <a:rPr sz="1632" b="1" spc="-4" dirty="0">
                <a:solidFill>
                  <a:srgbClr val="FF2600"/>
                </a:solidFill>
                <a:latin typeface="Arial"/>
                <a:cs typeface="Arial"/>
              </a:rPr>
              <a:t>k</a:t>
            </a:r>
            <a:r>
              <a:rPr sz="1632" b="1" dirty="0">
                <a:solidFill>
                  <a:srgbClr val="FF2600"/>
                </a:solidFill>
                <a:latin typeface="Arial"/>
                <a:cs typeface="Arial"/>
              </a:rPr>
              <a:t>m x </a:t>
            </a:r>
            <a:r>
              <a:rPr sz="1632" b="1" spc="-4" dirty="0">
                <a:solidFill>
                  <a:srgbClr val="FF2600"/>
                </a:solidFill>
                <a:latin typeface="Arial"/>
                <a:cs typeface="Arial"/>
              </a:rPr>
              <a:t>30</a:t>
            </a:r>
            <a:r>
              <a:rPr sz="1632" b="1" dirty="0">
                <a:solidFill>
                  <a:srgbClr val="FF2600"/>
                </a:solidFill>
                <a:latin typeface="Arial"/>
                <a:cs typeface="Arial"/>
              </a:rPr>
              <a:t>0 km</a:t>
            </a:r>
            <a:r>
              <a:rPr sz="1632" b="1" spc="-4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632" dirty="0">
                <a:latin typeface="Arial"/>
                <a:cs typeface="Arial"/>
              </a:rPr>
              <a:t>a</a:t>
            </a:r>
            <a:r>
              <a:rPr sz="1632" spc="-31" dirty="0">
                <a:latin typeface="Arial"/>
                <a:cs typeface="Arial"/>
              </a:rPr>
              <a:t>r</a:t>
            </a:r>
            <a:r>
              <a:rPr sz="1632" dirty="0">
                <a:latin typeface="Arial"/>
                <a:cs typeface="Arial"/>
              </a:rPr>
              <a:t>ea </a:t>
            </a:r>
            <a:r>
              <a:rPr sz="1632" spc="22" dirty="0">
                <a:latin typeface="Arial"/>
                <a:cs typeface="Arial"/>
              </a:rPr>
              <a:t>adjacent</a:t>
            </a:r>
            <a:r>
              <a:rPr sz="1632" spc="13" dirty="0">
                <a:latin typeface="Arial"/>
                <a:cs typeface="Arial"/>
              </a:rPr>
              <a:t> </a:t>
            </a:r>
            <a:r>
              <a:rPr sz="1632" dirty="0">
                <a:latin typeface="Arial"/>
                <a:cs typeface="Arial"/>
              </a:rPr>
              <a:t>to river </a:t>
            </a:r>
            <a:r>
              <a:rPr sz="1632" spc="9" dirty="0">
                <a:latin typeface="Arial"/>
                <a:cs typeface="Arial"/>
              </a:rPr>
              <a:t>delta).</a:t>
            </a:r>
            <a:endParaRPr sz="1632">
              <a:latin typeface="Arial"/>
              <a:cs typeface="Arial"/>
            </a:endParaRPr>
          </a:p>
          <a:p>
            <a:pPr>
              <a:spcBef>
                <a:spcPts val="71"/>
              </a:spcBef>
            </a:pPr>
            <a:r>
              <a:rPr sz="1632" dirty="0">
                <a:latin typeface="Arial"/>
                <a:cs typeface="Arial"/>
              </a:rPr>
              <a:t>no ve</a:t>
            </a:r>
            <a:r>
              <a:rPr sz="1632" spc="26" dirty="0">
                <a:latin typeface="Arial"/>
                <a:cs typeface="Arial"/>
              </a:rPr>
              <a:t>r</a:t>
            </a:r>
            <a:r>
              <a:rPr sz="1632" spc="13" dirty="0">
                <a:latin typeface="Arial"/>
                <a:cs typeface="Arial"/>
              </a:rPr>
              <a:t>tical</a:t>
            </a:r>
            <a:r>
              <a:rPr sz="1632" dirty="0">
                <a:latin typeface="Arial"/>
                <a:cs typeface="Arial"/>
              </a:rPr>
              <a:t> </a:t>
            </a:r>
            <a:r>
              <a:rPr sz="1632" spc="13" dirty="0">
                <a:latin typeface="Arial"/>
                <a:cs typeface="Arial"/>
              </a:rPr>
              <a:t>mixing.</a:t>
            </a:r>
            <a:endParaRPr sz="1632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52580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3" y="0"/>
                </a:lnTo>
                <a:lnTo>
                  <a:pt x="4147653" y="6057508"/>
                </a:lnTo>
                <a:lnTo>
                  <a:pt x="0" y="6057508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852580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2" y="0"/>
                </a:lnTo>
                <a:lnTo>
                  <a:pt x="4147652" y="6057509"/>
                </a:lnTo>
                <a:lnTo>
                  <a:pt x="0" y="605750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 txBox="1"/>
          <p:nvPr/>
        </p:nvSpPr>
        <p:spPr>
          <a:xfrm>
            <a:off x="5390030" y="1434537"/>
            <a:ext cx="2589119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427" u="heavy" spc="9" dirty="0">
                <a:latin typeface="Arial"/>
                <a:cs typeface="Arial"/>
              </a:rPr>
              <a:t>estua</a:t>
            </a:r>
            <a:r>
              <a:rPr sz="2427" u="heavy" spc="49" dirty="0">
                <a:latin typeface="Arial"/>
                <a:cs typeface="Arial"/>
              </a:rPr>
              <a:t>r</a:t>
            </a:r>
            <a:r>
              <a:rPr sz="2427" u="heavy" spc="9" dirty="0">
                <a:latin typeface="Arial"/>
                <a:cs typeface="Arial"/>
              </a:rPr>
              <a:t>y </a:t>
            </a:r>
            <a:r>
              <a:rPr sz="2427" u="heavy" spc="49" dirty="0">
                <a:latin typeface="Arial"/>
                <a:cs typeface="Arial"/>
              </a:rPr>
              <a:t>box</a:t>
            </a:r>
            <a:r>
              <a:rPr sz="2427" u="heavy" spc="4" dirty="0">
                <a:latin typeface="Arial"/>
                <a:cs typeface="Arial"/>
              </a:rPr>
              <a:t> </a:t>
            </a:r>
            <a:r>
              <a:rPr sz="2427" u="heavy" spc="40" dirty="0">
                <a:latin typeface="Arial"/>
                <a:cs typeface="Arial"/>
              </a:rPr>
              <a:t>model</a:t>
            </a:r>
            <a:endParaRPr sz="2427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89062" y="1878291"/>
            <a:ext cx="3186730" cy="2687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 txBox="1"/>
          <p:nvPr/>
        </p:nvSpPr>
        <p:spPr>
          <a:xfrm>
            <a:off x="5109883" y="4450063"/>
            <a:ext cx="2456890" cy="142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27" spc="31" dirty="0">
                <a:latin typeface="Arial"/>
                <a:cs typeface="Arial"/>
              </a:rPr>
              <a:t>adapted</a:t>
            </a:r>
            <a:r>
              <a:rPr sz="927" spc="4" dirty="0">
                <a:latin typeface="Arial"/>
                <a:cs typeface="Arial"/>
              </a:rPr>
              <a:t> f</a:t>
            </a:r>
            <a:r>
              <a:rPr sz="927" spc="-9" dirty="0">
                <a:latin typeface="Arial"/>
                <a:cs typeface="Arial"/>
              </a:rPr>
              <a:t>r</a:t>
            </a:r>
            <a:r>
              <a:rPr sz="927" spc="13" dirty="0">
                <a:latin typeface="Arial"/>
                <a:cs typeface="Arial"/>
              </a:rPr>
              <a:t>om:</a:t>
            </a:r>
            <a:r>
              <a:rPr sz="927" dirty="0">
                <a:latin typeface="Arial"/>
                <a:cs typeface="Arial"/>
              </a:rPr>
              <a:t> </a:t>
            </a:r>
            <a:r>
              <a:rPr sz="927" spc="13" dirty="0">
                <a:latin typeface="Arial"/>
                <a:cs typeface="Arial"/>
              </a:rPr>
              <a:t> </a:t>
            </a:r>
            <a:r>
              <a:rPr sz="927" spc="26" dirty="0">
                <a:latin typeface="Arial"/>
                <a:cs typeface="Arial"/>
              </a:rPr>
              <a:t>MacC</a:t>
            </a:r>
            <a:r>
              <a:rPr sz="927" spc="-4" dirty="0">
                <a:latin typeface="Arial"/>
                <a:cs typeface="Arial"/>
              </a:rPr>
              <a:t>r</a:t>
            </a:r>
            <a:r>
              <a:rPr sz="927" spc="22" dirty="0">
                <a:latin typeface="Arial"/>
                <a:cs typeface="Arial"/>
              </a:rPr>
              <a:t>eady</a:t>
            </a:r>
            <a:r>
              <a:rPr sz="927" spc="4" dirty="0">
                <a:latin typeface="Arial"/>
                <a:cs typeface="Arial"/>
              </a:rPr>
              <a:t> </a:t>
            </a:r>
            <a:r>
              <a:rPr sz="927" spc="31" dirty="0">
                <a:latin typeface="Arial"/>
                <a:cs typeface="Arial"/>
              </a:rPr>
              <a:t>and</a:t>
            </a:r>
            <a:r>
              <a:rPr sz="927" spc="4" dirty="0">
                <a:latin typeface="Arial"/>
                <a:cs typeface="Arial"/>
              </a:rPr>
              <a:t> </a:t>
            </a:r>
            <a:r>
              <a:rPr sz="927" spc="13" dirty="0">
                <a:latin typeface="Arial"/>
                <a:cs typeface="Arial"/>
              </a:rPr>
              <a:t>Guyer</a:t>
            </a:r>
            <a:r>
              <a:rPr sz="927" spc="4" dirty="0">
                <a:latin typeface="Arial"/>
                <a:cs typeface="Arial"/>
              </a:rPr>
              <a:t> </a:t>
            </a:r>
            <a:r>
              <a:rPr sz="927" spc="13" dirty="0">
                <a:latin typeface="Arial"/>
                <a:cs typeface="Arial"/>
              </a:rPr>
              <a:t>(2010)</a:t>
            </a:r>
            <a:endParaRPr sz="92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04855" y="4771307"/>
            <a:ext cx="78441" cy="970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35" spc="180" dirty="0">
                <a:latin typeface="Arial"/>
                <a:cs typeface="Arial"/>
              </a:rPr>
              <a:t>•</a:t>
            </a:r>
            <a:endParaRPr sz="1235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spcBef>
                <a:spcPts val="41"/>
              </a:spcBef>
            </a:pPr>
            <a:endParaRPr sz="1368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235" spc="180" dirty="0">
                <a:latin typeface="Arial"/>
                <a:cs typeface="Arial"/>
              </a:rPr>
              <a:t>•</a:t>
            </a:r>
            <a:endParaRPr sz="1235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10736" y="4753122"/>
            <a:ext cx="2963396" cy="17612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50465" algn="just">
              <a:lnSpc>
                <a:spcPct val="101400"/>
              </a:lnSpc>
            </a:pPr>
            <a:r>
              <a:rPr sz="1632" dirty="0">
                <a:latin typeface="Arial"/>
                <a:cs typeface="Arial"/>
              </a:rPr>
              <a:t>river </a:t>
            </a:r>
            <a:r>
              <a:rPr sz="1632" spc="31" dirty="0">
                <a:latin typeface="Arial"/>
                <a:cs typeface="Arial"/>
              </a:rPr>
              <a:t>discharge is </a:t>
            </a:r>
            <a:r>
              <a:rPr sz="1632" spc="13" dirty="0">
                <a:latin typeface="Arial"/>
                <a:cs typeface="Arial"/>
              </a:rPr>
              <a:t>mixed with </a:t>
            </a:r>
            <a:r>
              <a:rPr sz="1632" spc="22" dirty="0">
                <a:latin typeface="Arial"/>
                <a:cs typeface="Arial"/>
              </a:rPr>
              <a:t>adjacent </a:t>
            </a:r>
            <a:r>
              <a:rPr sz="1632" spc="18" dirty="0">
                <a:latin typeface="Arial"/>
                <a:cs typeface="Arial"/>
              </a:rPr>
              <a:t>ocean water at river </a:t>
            </a:r>
            <a:r>
              <a:rPr sz="1632" spc="13" dirty="0">
                <a:latin typeface="Arial"/>
                <a:cs typeface="Arial"/>
              </a:rPr>
              <a:t>delta </a:t>
            </a:r>
            <a:r>
              <a:rPr sz="1632" spc="40" dirty="0">
                <a:latin typeface="Arial"/>
                <a:cs typeface="Arial"/>
              </a:rPr>
              <a:t>grid </a:t>
            </a:r>
            <a:r>
              <a:rPr sz="1632" spc="13" dirty="0">
                <a:latin typeface="Arial"/>
                <a:cs typeface="Arial"/>
              </a:rPr>
              <a:t>point.</a:t>
            </a:r>
            <a:endParaRPr sz="1632">
              <a:latin typeface="Arial"/>
              <a:cs typeface="Arial"/>
            </a:endParaRPr>
          </a:p>
          <a:p>
            <a:pPr>
              <a:lnSpc>
                <a:spcPts val="1941"/>
              </a:lnSpc>
              <a:spcBef>
                <a:spcPts val="62"/>
              </a:spcBef>
            </a:pPr>
            <a:r>
              <a:rPr sz="1632" spc="26" dirty="0">
                <a:latin typeface="Arial"/>
                <a:cs typeface="Arial"/>
              </a:rPr>
              <a:t>delta-specific </a:t>
            </a:r>
            <a:r>
              <a:rPr sz="1632" spc="9" dirty="0">
                <a:latin typeface="Arial"/>
                <a:cs typeface="Arial"/>
              </a:rPr>
              <a:t>geomet</a:t>
            </a:r>
            <a:r>
              <a:rPr sz="1632" spc="31" dirty="0">
                <a:latin typeface="Arial"/>
                <a:cs typeface="Arial"/>
              </a:rPr>
              <a:t>r</a:t>
            </a:r>
            <a:r>
              <a:rPr sz="1632" dirty="0">
                <a:latin typeface="Arial"/>
                <a:cs typeface="Arial"/>
              </a:rPr>
              <a:t>y for 20 </a:t>
            </a:r>
            <a:r>
              <a:rPr sz="1632" spc="13" dirty="0">
                <a:latin typeface="Arial"/>
                <a:cs typeface="Arial"/>
              </a:rPr>
              <a:t>largest</a:t>
            </a:r>
            <a:r>
              <a:rPr sz="1632" dirty="0">
                <a:latin typeface="Arial"/>
                <a:cs typeface="Arial"/>
              </a:rPr>
              <a:t> </a:t>
            </a:r>
            <a:r>
              <a:rPr sz="1632" spc="13" dirty="0">
                <a:latin typeface="Arial"/>
                <a:cs typeface="Arial"/>
              </a:rPr>
              <a:t>deltas</a:t>
            </a:r>
            <a:r>
              <a:rPr sz="1632" dirty="0">
                <a:latin typeface="Arial"/>
                <a:cs typeface="Arial"/>
              </a:rPr>
              <a:t> </a:t>
            </a:r>
            <a:r>
              <a:rPr sz="1632" spc="18" dirty="0">
                <a:latin typeface="Arial"/>
                <a:cs typeface="Arial"/>
              </a:rPr>
              <a:t>(~65%</a:t>
            </a:r>
            <a:r>
              <a:rPr sz="1632" dirty="0">
                <a:latin typeface="Arial"/>
                <a:cs typeface="Arial"/>
              </a:rPr>
              <a:t> </a:t>
            </a:r>
            <a:r>
              <a:rPr sz="1632" spc="26" dirty="0">
                <a:latin typeface="Arial"/>
                <a:cs typeface="Arial"/>
              </a:rPr>
              <a:t>global</a:t>
            </a:r>
            <a:endParaRPr sz="1632">
              <a:latin typeface="Arial"/>
              <a:cs typeface="Arial"/>
            </a:endParaRPr>
          </a:p>
          <a:p>
            <a:pPr>
              <a:lnSpc>
                <a:spcPts val="1941"/>
              </a:lnSpc>
              <a:spcBef>
                <a:spcPts val="88"/>
              </a:spcBef>
            </a:pPr>
            <a:r>
              <a:rPr sz="1632" spc="13" dirty="0">
                <a:latin typeface="Arial"/>
                <a:cs typeface="Arial"/>
              </a:rPr>
              <a:t>drainage); </a:t>
            </a:r>
            <a:r>
              <a:rPr sz="1632" spc="22" dirty="0">
                <a:latin typeface="Arial"/>
                <a:cs typeface="Arial"/>
              </a:rPr>
              <a:t>generic </a:t>
            </a:r>
            <a:r>
              <a:rPr sz="1632" spc="9" dirty="0">
                <a:latin typeface="Arial"/>
                <a:cs typeface="Arial"/>
              </a:rPr>
              <a:t>geomet</a:t>
            </a:r>
            <a:r>
              <a:rPr sz="1632" spc="31" dirty="0">
                <a:latin typeface="Arial"/>
                <a:cs typeface="Arial"/>
              </a:rPr>
              <a:t>r</a:t>
            </a:r>
            <a:r>
              <a:rPr sz="1632" dirty="0">
                <a:latin typeface="Arial"/>
                <a:cs typeface="Arial"/>
              </a:rPr>
              <a:t>y for other </a:t>
            </a:r>
            <a:r>
              <a:rPr sz="1632" spc="13" dirty="0">
                <a:latin typeface="Arial"/>
                <a:cs typeface="Arial"/>
              </a:rPr>
              <a:t>deltas.</a:t>
            </a:r>
            <a:endParaRPr sz="1632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99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5788" y="457200"/>
            <a:ext cx="7261412" cy="67710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154089">
              <a:lnSpc>
                <a:spcPct val="100000"/>
              </a:lnSpc>
            </a:pPr>
            <a:r>
              <a:rPr lang="en-US" sz="4400" spc="9" dirty="0">
                <a:latin typeface="Arial"/>
                <a:cs typeface="Arial"/>
              </a:rPr>
              <a:t>R</a:t>
            </a:r>
            <a:r>
              <a:rPr sz="4400" spc="9" dirty="0" smtClean="0">
                <a:latin typeface="Arial"/>
                <a:cs typeface="Arial"/>
              </a:rPr>
              <a:t>iver</a:t>
            </a:r>
            <a:r>
              <a:rPr sz="4400" spc="4" dirty="0" smtClean="0">
                <a:latin typeface="Arial"/>
                <a:cs typeface="Arial"/>
              </a:rPr>
              <a:t> </a:t>
            </a:r>
            <a:r>
              <a:rPr sz="4400" spc="57" dirty="0">
                <a:latin typeface="Arial"/>
                <a:cs typeface="Arial"/>
              </a:rPr>
              <a:t>discharge</a:t>
            </a:r>
            <a:r>
              <a:rPr sz="4400" spc="4" dirty="0">
                <a:latin typeface="Arial"/>
                <a:cs typeface="Arial"/>
              </a:rPr>
              <a:t> </a:t>
            </a:r>
            <a:r>
              <a:rPr sz="4400" spc="9" dirty="0">
                <a:latin typeface="Arial"/>
                <a:cs typeface="Arial"/>
              </a:rPr>
              <a:t>in</a:t>
            </a:r>
            <a:r>
              <a:rPr sz="4400" spc="4" dirty="0">
                <a:latin typeface="Arial"/>
                <a:cs typeface="Arial"/>
              </a:rPr>
              <a:t> </a:t>
            </a:r>
            <a:r>
              <a:rPr sz="4400" spc="-53" dirty="0">
                <a:latin typeface="Arial"/>
                <a:cs typeface="Arial"/>
              </a:rPr>
              <a:t>CESM</a:t>
            </a:r>
          </a:p>
        </p:txBody>
      </p:sp>
      <p:sp>
        <p:nvSpPr>
          <p:cNvPr id="3" name="object 3"/>
          <p:cNvSpPr/>
          <p:nvPr/>
        </p:nvSpPr>
        <p:spPr>
          <a:xfrm>
            <a:off x="631726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2" y="0"/>
                </a:lnTo>
                <a:lnTo>
                  <a:pt x="4147652" y="6057508"/>
                </a:lnTo>
                <a:lnTo>
                  <a:pt x="0" y="6057508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631726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2" y="0"/>
                </a:lnTo>
                <a:lnTo>
                  <a:pt x="4147652" y="6057509"/>
                </a:lnTo>
                <a:lnTo>
                  <a:pt x="0" y="605750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1467970" y="1434537"/>
            <a:ext cx="1982321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427" u="heavy" spc="9" dirty="0">
                <a:latin typeface="Arial"/>
                <a:cs typeface="Arial"/>
              </a:rPr>
              <a:t>vi</a:t>
            </a:r>
            <a:r>
              <a:rPr sz="2427" u="heavy" spc="49" dirty="0">
                <a:latin typeface="Arial"/>
                <a:cs typeface="Arial"/>
              </a:rPr>
              <a:t>r</a:t>
            </a:r>
            <a:r>
              <a:rPr sz="2427" u="heavy" spc="9" dirty="0">
                <a:latin typeface="Arial"/>
                <a:cs typeface="Arial"/>
              </a:rPr>
              <a:t>tual salt flux</a:t>
            </a:r>
            <a:endParaRPr sz="242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3699" y="1876495"/>
            <a:ext cx="3393683" cy="2521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/>
          <p:nvPr/>
        </p:nvSpPr>
        <p:spPr>
          <a:xfrm>
            <a:off x="784002" y="4796716"/>
            <a:ext cx="78441" cy="1242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35" spc="180" dirty="0">
                <a:latin typeface="Arial"/>
                <a:cs typeface="Arial"/>
              </a:rPr>
              <a:t>•</a:t>
            </a:r>
            <a:endParaRPr sz="1235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spcBef>
                <a:spcPts val="750"/>
              </a:spcBef>
            </a:pPr>
            <a:r>
              <a:rPr sz="1235" spc="180" dirty="0">
                <a:latin typeface="Arial"/>
                <a:cs typeface="Arial"/>
              </a:rPr>
              <a:t>•</a:t>
            </a:r>
            <a:endParaRPr sz="1235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6117" y="4775534"/>
            <a:ext cx="3049121" cy="127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600"/>
              </a:lnSpc>
            </a:pPr>
            <a:r>
              <a:rPr sz="1632" dirty="0">
                <a:latin typeface="Arial"/>
                <a:cs typeface="Arial"/>
              </a:rPr>
              <a:t>river </a:t>
            </a:r>
            <a:r>
              <a:rPr sz="1632" spc="31" dirty="0">
                <a:latin typeface="Arial"/>
                <a:cs typeface="Arial"/>
              </a:rPr>
              <a:t>discharge is sp</a:t>
            </a:r>
            <a:r>
              <a:rPr sz="1632" spc="-13" dirty="0">
                <a:latin typeface="Arial"/>
                <a:cs typeface="Arial"/>
              </a:rPr>
              <a:t>r</a:t>
            </a:r>
            <a:r>
              <a:rPr sz="1632" spc="26" dirty="0">
                <a:latin typeface="Arial"/>
                <a:cs typeface="Arial"/>
              </a:rPr>
              <a:t>ead</a:t>
            </a:r>
            <a:r>
              <a:rPr sz="1632" spc="13" dirty="0">
                <a:latin typeface="Arial"/>
                <a:cs typeface="Arial"/>
              </a:rPr>
              <a:t> </a:t>
            </a:r>
            <a:r>
              <a:rPr sz="1632" dirty="0">
                <a:latin typeface="Arial"/>
                <a:cs typeface="Arial"/>
              </a:rPr>
              <a:t>unifo</a:t>
            </a:r>
            <a:r>
              <a:rPr sz="1632" spc="26" dirty="0">
                <a:latin typeface="Arial"/>
                <a:cs typeface="Arial"/>
              </a:rPr>
              <a:t>r</a:t>
            </a:r>
            <a:r>
              <a:rPr sz="1632" dirty="0">
                <a:latin typeface="Arial"/>
                <a:cs typeface="Arial"/>
              </a:rPr>
              <a:t>mly over </a:t>
            </a:r>
            <a:r>
              <a:rPr sz="1632" spc="18" dirty="0">
                <a:latin typeface="Arial"/>
                <a:cs typeface="Arial"/>
              </a:rPr>
              <a:t>ocean</a:t>
            </a:r>
            <a:r>
              <a:rPr sz="1632" dirty="0">
                <a:latin typeface="Arial"/>
                <a:cs typeface="Arial"/>
              </a:rPr>
              <a:t> su</a:t>
            </a:r>
            <a:r>
              <a:rPr sz="1632" spc="26" dirty="0">
                <a:latin typeface="Arial"/>
                <a:cs typeface="Arial"/>
              </a:rPr>
              <a:t>r</a:t>
            </a:r>
            <a:r>
              <a:rPr sz="1632" spc="22" dirty="0">
                <a:latin typeface="Arial"/>
                <a:cs typeface="Arial"/>
              </a:rPr>
              <a:t>face</a:t>
            </a:r>
            <a:r>
              <a:rPr sz="1632" spc="13" dirty="0">
                <a:latin typeface="Arial"/>
                <a:cs typeface="Arial"/>
              </a:rPr>
              <a:t> </a:t>
            </a:r>
            <a:r>
              <a:rPr sz="1632" dirty="0">
                <a:latin typeface="Arial"/>
                <a:cs typeface="Arial"/>
              </a:rPr>
              <a:t>(</a:t>
            </a:r>
            <a:r>
              <a:rPr sz="1632" b="1" spc="-4" dirty="0">
                <a:solidFill>
                  <a:srgbClr val="FF2600"/>
                </a:solidFill>
                <a:latin typeface="Arial"/>
                <a:cs typeface="Arial"/>
              </a:rPr>
              <a:t>30</a:t>
            </a:r>
            <a:r>
              <a:rPr sz="1632" b="1" dirty="0">
                <a:solidFill>
                  <a:srgbClr val="FF2600"/>
                </a:solidFill>
                <a:latin typeface="Arial"/>
                <a:cs typeface="Arial"/>
              </a:rPr>
              <a:t>0 </a:t>
            </a:r>
            <a:r>
              <a:rPr sz="1632" b="1" spc="-4" dirty="0">
                <a:solidFill>
                  <a:srgbClr val="FF2600"/>
                </a:solidFill>
                <a:latin typeface="Arial"/>
                <a:cs typeface="Arial"/>
              </a:rPr>
              <a:t>k</a:t>
            </a:r>
            <a:r>
              <a:rPr sz="1632" b="1" dirty="0">
                <a:solidFill>
                  <a:srgbClr val="FF2600"/>
                </a:solidFill>
                <a:latin typeface="Arial"/>
                <a:cs typeface="Arial"/>
              </a:rPr>
              <a:t>m x </a:t>
            </a:r>
            <a:r>
              <a:rPr sz="1632" b="1" spc="-4" dirty="0">
                <a:solidFill>
                  <a:srgbClr val="FF2600"/>
                </a:solidFill>
                <a:latin typeface="Arial"/>
                <a:cs typeface="Arial"/>
              </a:rPr>
              <a:t>30</a:t>
            </a:r>
            <a:r>
              <a:rPr sz="1632" b="1" dirty="0">
                <a:solidFill>
                  <a:srgbClr val="FF2600"/>
                </a:solidFill>
                <a:latin typeface="Arial"/>
                <a:cs typeface="Arial"/>
              </a:rPr>
              <a:t>0 km</a:t>
            </a:r>
            <a:r>
              <a:rPr sz="1632" b="1" spc="-4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632" dirty="0">
                <a:latin typeface="Arial"/>
                <a:cs typeface="Arial"/>
              </a:rPr>
              <a:t>a</a:t>
            </a:r>
            <a:r>
              <a:rPr sz="1632" spc="-31" dirty="0">
                <a:latin typeface="Arial"/>
                <a:cs typeface="Arial"/>
              </a:rPr>
              <a:t>r</a:t>
            </a:r>
            <a:r>
              <a:rPr sz="1632" dirty="0">
                <a:latin typeface="Arial"/>
                <a:cs typeface="Arial"/>
              </a:rPr>
              <a:t>ea </a:t>
            </a:r>
            <a:r>
              <a:rPr sz="1632" spc="22" dirty="0">
                <a:latin typeface="Arial"/>
                <a:cs typeface="Arial"/>
              </a:rPr>
              <a:t>adjacent</a:t>
            </a:r>
            <a:r>
              <a:rPr sz="1632" spc="13" dirty="0">
                <a:latin typeface="Arial"/>
                <a:cs typeface="Arial"/>
              </a:rPr>
              <a:t> </a:t>
            </a:r>
            <a:r>
              <a:rPr sz="1632" dirty="0">
                <a:latin typeface="Arial"/>
                <a:cs typeface="Arial"/>
              </a:rPr>
              <a:t>to river </a:t>
            </a:r>
            <a:r>
              <a:rPr sz="1632" spc="9" dirty="0">
                <a:latin typeface="Arial"/>
                <a:cs typeface="Arial"/>
              </a:rPr>
              <a:t>delta).</a:t>
            </a:r>
            <a:endParaRPr sz="1632">
              <a:latin typeface="Arial"/>
              <a:cs typeface="Arial"/>
            </a:endParaRPr>
          </a:p>
          <a:p>
            <a:pPr>
              <a:spcBef>
                <a:spcPts val="71"/>
              </a:spcBef>
            </a:pPr>
            <a:r>
              <a:rPr sz="1632" dirty="0">
                <a:latin typeface="Arial"/>
                <a:cs typeface="Arial"/>
              </a:rPr>
              <a:t>no ve</a:t>
            </a:r>
            <a:r>
              <a:rPr sz="1632" spc="26" dirty="0">
                <a:latin typeface="Arial"/>
                <a:cs typeface="Arial"/>
              </a:rPr>
              <a:t>r</a:t>
            </a:r>
            <a:r>
              <a:rPr sz="1632" spc="13" dirty="0">
                <a:latin typeface="Arial"/>
                <a:cs typeface="Arial"/>
              </a:rPr>
              <a:t>tical</a:t>
            </a:r>
            <a:r>
              <a:rPr sz="1632" dirty="0">
                <a:latin typeface="Arial"/>
                <a:cs typeface="Arial"/>
              </a:rPr>
              <a:t> </a:t>
            </a:r>
            <a:r>
              <a:rPr sz="1632" spc="13" dirty="0">
                <a:latin typeface="Arial"/>
                <a:cs typeface="Arial"/>
              </a:rPr>
              <a:t>mixing.</a:t>
            </a:r>
            <a:endParaRPr sz="1632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52580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3" y="0"/>
                </a:lnTo>
                <a:lnTo>
                  <a:pt x="4147653" y="6057508"/>
                </a:lnTo>
                <a:lnTo>
                  <a:pt x="0" y="6057508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852580" y="1207994"/>
            <a:ext cx="3659841" cy="5345206"/>
          </a:xfrm>
          <a:custGeom>
            <a:avLst/>
            <a:gdLst/>
            <a:ahLst/>
            <a:cxnLst/>
            <a:rect l="l" t="t" r="r" b="b"/>
            <a:pathLst>
              <a:path w="4147820" h="6057900">
                <a:moveTo>
                  <a:pt x="0" y="0"/>
                </a:moveTo>
                <a:lnTo>
                  <a:pt x="4147652" y="0"/>
                </a:lnTo>
                <a:lnTo>
                  <a:pt x="4147652" y="6057509"/>
                </a:lnTo>
                <a:lnTo>
                  <a:pt x="0" y="605750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 txBox="1"/>
          <p:nvPr/>
        </p:nvSpPr>
        <p:spPr>
          <a:xfrm>
            <a:off x="5390030" y="1434537"/>
            <a:ext cx="2589119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427" u="heavy" spc="9" dirty="0">
                <a:latin typeface="Arial"/>
                <a:cs typeface="Arial"/>
              </a:rPr>
              <a:t>estua</a:t>
            </a:r>
            <a:r>
              <a:rPr sz="2427" u="heavy" spc="49" dirty="0">
                <a:latin typeface="Arial"/>
                <a:cs typeface="Arial"/>
              </a:rPr>
              <a:t>r</a:t>
            </a:r>
            <a:r>
              <a:rPr sz="2427" u="heavy" spc="9" dirty="0">
                <a:latin typeface="Arial"/>
                <a:cs typeface="Arial"/>
              </a:rPr>
              <a:t>y </a:t>
            </a:r>
            <a:r>
              <a:rPr sz="2427" u="heavy" spc="49" dirty="0">
                <a:latin typeface="Arial"/>
                <a:cs typeface="Arial"/>
              </a:rPr>
              <a:t>box</a:t>
            </a:r>
            <a:r>
              <a:rPr sz="2427" u="heavy" spc="4" dirty="0">
                <a:latin typeface="Arial"/>
                <a:cs typeface="Arial"/>
              </a:rPr>
              <a:t> </a:t>
            </a:r>
            <a:r>
              <a:rPr sz="2427" u="heavy" spc="40" dirty="0">
                <a:latin typeface="Arial"/>
                <a:cs typeface="Arial"/>
              </a:rPr>
              <a:t>model</a:t>
            </a:r>
            <a:endParaRPr sz="2427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89062" y="1878291"/>
            <a:ext cx="3186730" cy="2687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 txBox="1"/>
          <p:nvPr/>
        </p:nvSpPr>
        <p:spPr>
          <a:xfrm>
            <a:off x="5109883" y="4450063"/>
            <a:ext cx="2456890" cy="142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27" spc="31" dirty="0">
                <a:latin typeface="Arial"/>
                <a:cs typeface="Arial"/>
              </a:rPr>
              <a:t>adapted</a:t>
            </a:r>
            <a:r>
              <a:rPr sz="927" spc="4" dirty="0">
                <a:latin typeface="Arial"/>
                <a:cs typeface="Arial"/>
              </a:rPr>
              <a:t> f</a:t>
            </a:r>
            <a:r>
              <a:rPr sz="927" spc="-9" dirty="0">
                <a:latin typeface="Arial"/>
                <a:cs typeface="Arial"/>
              </a:rPr>
              <a:t>r</a:t>
            </a:r>
            <a:r>
              <a:rPr sz="927" spc="13" dirty="0">
                <a:latin typeface="Arial"/>
                <a:cs typeface="Arial"/>
              </a:rPr>
              <a:t>om:</a:t>
            </a:r>
            <a:r>
              <a:rPr sz="927" dirty="0">
                <a:latin typeface="Arial"/>
                <a:cs typeface="Arial"/>
              </a:rPr>
              <a:t> </a:t>
            </a:r>
            <a:r>
              <a:rPr sz="927" spc="13" dirty="0">
                <a:latin typeface="Arial"/>
                <a:cs typeface="Arial"/>
              </a:rPr>
              <a:t> </a:t>
            </a:r>
            <a:r>
              <a:rPr sz="927" spc="26" dirty="0">
                <a:latin typeface="Arial"/>
                <a:cs typeface="Arial"/>
              </a:rPr>
              <a:t>MacC</a:t>
            </a:r>
            <a:r>
              <a:rPr sz="927" spc="-4" dirty="0">
                <a:latin typeface="Arial"/>
                <a:cs typeface="Arial"/>
              </a:rPr>
              <a:t>r</a:t>
            </a:r>
            <a:r>
              <a:rPr sz="927" spc="22" dirty="0">
                <a:latin typeface="Arial"/>
                <a:cs typeface="Arial"/>
              </a:rPr>
              <a:t>eady</a:t>
            </a:r>
            <a:r>
              <a:rPr sz="927" spc="4" dirty="0">
                <a:latin typeface="Arial"/>
                <a:cs typeface="Arial"/>
              </a:rPr>
              <a:t> </a:t>
            </a:r>
            <a:r>
              <a:rPr sz="927" spc="31" dirty="0">
                <a:latin typeface="Arial"/>
                <a:cs typeface="Arial"/>
              </a:rPr>
              <a:t>and</a:t>
            </a:r>
            <a:r>
              <a:rPr sz="927" spc="4" dirty="0">
                <a:latin typeface="Arial"/>
                <a:cs typeface="Arial"/>
              </a:rPr>
              <a:t> </a:t>
            </a:r>
            <a:r>
              <a:rPr sz="927" spc="13" dirty="0">
                <a:latin typeface="Arial"/>
                <a:cs typeface="Arial"/>
              </a:rPr>
              <a:t>Guyer</a:t>
            </a:r>
            <a:r>
              <a:rPr sz="927" spc="4" dirty="0">
                <a:latin typeface="Arial"/>
                <a:cs typeface="Arial"/>
              </a:rPr>
              <a:t> </a:t>
            </a:r>
            <a:r>
              <a:rPr sz="927" spc="13" dirty="0">
                <a:latin typeface="Arial"/>
                <a:cs typeface="Arial"/>
              </a:rPr>
              <a:t>(2010)</a:t>
            </a:r>
            <a:endParaRPr sz="92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04855" y="4771307"/>
            <a:ext cx="78441" cy="970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35" spc="180" dirty="0">
                <a:latin typeface="Arial"/>
                <a:cs typeface="Arial"/>
              </a:rPr>
              <a:t>•</a:t>
            </a:r>
            <a:endParaRPr sz="1235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35">
              <a:latin typeface="Times New Roman"/>
              <a:cs typeface="Times New Roman"/>
            </a:endParaRPr>
          </a:p>
          <a:p>
            <a:pPr>
              <a:spcBef>
                <a:spcPts val="41"/>
              </a:spcBef>
            </a:pPr>
            <a:endParaRPr sz="1368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235" spc="180" dirty="0">
                <a:latin typeface="Arial"/>
                <a:cs typeface="Arial"/>
              </a:rPr>
              <a:t>•</a:t>
            </a:r>
            <a:endParaRPr sz="1235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10736" y="4753122"/>
            <a:ext cx="2963396" cy="17612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50465" algn="just">
              <a:lnSpc>
                <a:spcPct val="101400"/>
              </a:lnSpc>
            </a:pPr>
            <a:r>
              <a:rPr sz="1632" dirty="0">
                <a:latin typeface="Arial"/>
                <a:cs typeface="Arial"/>
              </a:rPr>
              <a:t>river </a:t>
            </a:r>
            <a:r>
              <a:rPr sz="1632" spc="31" dirty="0">
                <a:latin typeface="Arial"/>
                <a:cs typeface="Arial"/>
              </a:rPr>
              <a:t>discharge is </a:t>
            </a:r>
            <a:r>
              <a:rPr sz="1632" spc="13" dirty="0">
                <a:latin typeface="Arial"/>
                <a:cs typeface="Arial"/>
              </a:rPr>
              <a:t>mixed with </a:t>
            </a:r>
            <a:r>
              <a:rPr sz="1632" spc="22" dirty="0">
                <a:latin typeface="Arial"/>
                <a:cs typeface="Arial"/>
              </a:rPr>
              <a:t>adjacent </a:t>
            </a:r>
            <a:r>
              <a:rPr sz="1632" spc="18" dirty="0">
                <a:latin typeface="Arial"/>
                <a:cs typeface="Arial"/>
              </a:rPr>
              <a:t>ocean water at river </a:t>
            </a:r>
            <a:r>
              <a:rPr sz="1632" spc="13" dirty="0">
                <a:latin typeface="Arial"/>
                <a:cs typeface="Arial"/>
              </a:rPr>
              <a:t>delta </a:t>
            </a:r>
            <a:r>
              <a:rPr sz="1632" spc="40" dirty="0">
                <a:latin typeface="Arial"/>
                <a:cs typeface="Arial"/>
              </a:rPr>
              <a:t>grid </a:t>
            </a:r>
            <a:r>
              <a:rPr sz="1632" spc="13" dirty="0">
                <a:latin typeface="Arial"/>
                <a:cs typeface="Arial"/>
              </a:rPr>
              <a:t>point.</a:t>
            </a:r>
            <a:endParaRPr sz="1632">
              <a:latin typeface="Arial"/>
              <a:cs typeface="Arial"/>
            </a:endParaRPr>
          </a:p>
          <a:p>
            <a:pPr>
              <a:lnSpc>
                <a:spcPts val="1941"/>
              </a:lnSpc>
              <a:spcBef>
                <a:spcPts val="62"/>
              </a:spcBef>
            </a:pPr>
            <a:r>
              <a:rPr sz="1632" spc="26" dirty="0">
                <a:latin typeface="Arial"/>
                <a:cs typeface="Arial"/>
              </a:rPr>
              <a:t>delta-specific </a:t>
            </a:r>
            <a:r>
              <a:rPr sz="1632" spc="9" dirty="0">
                <a:latin typeface="Arial"/>
                <a:cs typeface="Arial"/>
              </a:rPr>
              <a:t>geomet</a:t>
            </a:r>
            <a:r>
              <a:rPr sz="1632" spc="31" dirty="0">
                <a:latin typeface="Arial"/>
                <a:cs typeface="Arial"/>
              </a:rPr>
              <a:t>r</a:t>
            </a:r>
            <a:r>
              <a:rPr sz="1632" dirty="0">
                <a:latin typeface="Arial"/>
                <a:cs typeface="Arial"/>
              </a:rPr>
              <a:t>y for 20 </a:t>
            </a:r>
            <a:r>
              <a:rPr sz="1632" spc="13" dirty="0">
                <a:latin typeface="Arial"/>
                <a:cs typeface="Arial"/>
              </a:rPr>
              <a:t>largest</a:t>
            </a:r>
            <a:r>
              <a:rPr sz="1632" dirty="0">
                <a:latin typeface="Arial"/>
                <a:cs typeface="Arial"/>
              </a:rPr>
              <a:t> </a:t>
            </a:r>
            <a:r>
              <a:rPr sz="1632" spc="13" dirty="0">
                <a:latin typeface="Arial"/>
                <a:cs typeface="Arial"/>
              </a:rPr>
              <a:t>deltas</a:t>
            </a:r>
            <a:r>
              <a:rPr sz="1632" dirty="0">
                <a:latin typeface="Arial"/>
                <a:cs typeface="Arial"/>
              </a:rPr>
              <a:t> </a:t>
            </a:r>
            <a:r>
              <a:rPr sz="1632" spc="18" dirty="0">
                <a:latin typeface="Arial"/>
                <a:cs typeface="Arial"/>
              </a:rPr>
              <a:t>(~65%</a:t>
            </a:r>
            <a:r>
              <a:rPr sz="1632" dirty="0">
                <a:latin typeface="Arial"/>
                <a:cs typeface="Arial"/>
              </a:rPr>
              <a:t> </a:t>
            </a:r>
            <a:r>
              <a:rPr sz="1632" spc="26" dirty="0">
                <a:latin typeface="Arial"/>
                <a:cs typeface="Arial"/>
              </a:rPr>
              <a:t>global</a:t>
            </a:r>
            <a:endParaRPr sz="1632">
              <a:latin typeface="Arial"/>
              <a:cs typeface="Arial"/>
            </a:endParaRPr>
          </a:p>
          <a:p>
            <a:pPr>
              <a:lnSpc>
                <a:spcPts val="1941"/>
              </a:lnSpc>
              <a:spcBef>
                <a:spcPts val="88"/>
              </a:spcBef>
            </a:pPr>
            <a:r>
              <a:rPr sz="1632" spc="13" dirty="0">
                <a:latin typeface="Arial"/>
                <a:cs typeface="Arial"/>
              </a:rPr>
              <a:t>drainage); </a:t>
            </a:r>
            <a:r>
              <a:rPr sz="1632" spc="22" dirty="0">
                <a:latin typeface="Arial"/>
                <a:cs typeface="Arial"/>
              </a:rPr>
              <a:t>generic </a:t>
            </a:r>
            <a:r>
              <a:rPr sz="1632" spc="9" dirty="0">
                <a:latin typeface="Arial"/>
                <a:cs typeface="Arial"/>
              </a:rPr>
              <a:t>geomet</a:t>
            </a:r>
            <a:r>
              <a:rPr sz="1632" spc="31" dirty="0">
                <a:latin typeface="Arial"/>
                <a:cs typeface="Arial"/>
              </a:rPr>
              <a:t>r</a:t>
            </a:r>
            <a:r>
              <a:rPr sz="1632" dirty="0">
                <a:latin typeface="Arial"/>
                <a:cs typeface="Arial"/>
              </a:rPr>
              <a:t>y for other </a:t>
            </a:r>
            <a:r>
              <a:rPr sz="1632" spc="13" dirty="0">
                <a:latin typeface="Arial"/>
                <a:cs typeface="Arial"/>
              </a:rPr>
              <a:t>deltas.</a:t>
            </a:r>
            <a:endParaRPr sz="1632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553667" y="2579832"/>
            <a:ext cx="1936376" cy="38100"/>
          </a:xfrm>
          <a:custGeom>
            <a:avLst/>
            <a:gdLst/>
            <a:ahLst/>
            <a:cxnLst/>
            <a:rect l="l" t="t" r="r" b="b"/>
            <a:pathLst>
              <a:path w="2194559" h="43180">
                <a:moveTo>
                  <a:pt x="0" y="0"/>
                </a:moveTo>
                <a:lnTo>
                  <a:pt x="2194336" y="42873"/>
                </a:lnTo>
              </a:path>
            </a:pathLst>
          </a:custGeom>
          <a:ln w="1964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7523935" y="2306959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2"/>
                </a:lnTo>
                <a:lnTo>
                  <a:pt x="0" y="167322"/>
                </a:lnTo>
                <a:lnTo>
                  <a:pt x="0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7523935" y="2306959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1"/>
                </a:lnTo>
                <a:lnTo>
                  <a:pt x="0" y="167321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7523935" y="2453328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1"/>
                </a:lnTo>
                <a:lnTo>
                  <a:pt x="0" y="167321"/>
                </a:lnTo>
                <a:lnTo>
                  <a:pt x="0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7523935" y="2453328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1"/>
                </a:lnTo>
                <a:lnTo>
                  <a:pt x="0" y="167321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7523935" y="2599696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1"/>
                </a:lnTo>
                <a:lnTo>
                  <a:pt x="0" y="167321"/>
                </a:lnTo>
                <a:lnTo>
                  <a:pt x="0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7523935" y="2599696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1"/>
                </a:lnTo>
                <a:lnTo>
                  <a:pt x="0" y="167321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7523935" y="2745624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2"/>
                </a:lnTo>
                <a:lnTo>
                  <a:pt x="0" y="167322"/>
                </a:lnTo>
                <a:lnTo>
                  <a:pt x="0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7523935" y="2745624"/>
            <a:ext cx="726141" cy="147918"/>
          </a:xfrm>
          <a:custGeom>
            <a:avLst/>
            <a:gdLst/>
            <a:ahLst/>
            <a:cxnLst/>
            <a:rect l="l" t="t" r="r" b="b"/>
            <a:pathLst>
              <a:path w="822959" h="167639">
                <a:moveTo>
                  <a:pt x="0" y="0"/>
                </a:moveTo>
                <a:lnTo>
                  <a:pt x="822338" y="0"/>
                </a:lnTo>
                <a:lnTo>
                  <a:pt x="822338" y="167321"/>
                </a:lnTo>
                <a:lnTo>
                  <a:pt x="0" y="167321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5784237" y="2401118"/>
            <a:ext cx="246877" cy="357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5943872" y="2420033"/>
            <a:ext cx="246877" cy="3574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6381656" y="2410576"/>
            <a:ext cx="246877" cy="357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6541289" y="2429490"/>
            <a:ext cx="246877" cy="3574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6979072" y="2401118"/>
            <a:ext cx="246877" cy="357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7138707" y="2420033"/>
            <a:ext cx="246877" cy="3574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7521515" y="2286730"/>
            <a:ext cx="331694" cy="314325"/>
          </a:xfrm>
          <a:custGeom>
            <a:avLst/>
            <a:gdLst/>
            <a:ahLst/>
            <a:cxnLst/>
            <a:rect l="l" t="t" r="r" b="b"/>
            <a:pathLst>
              <a:path w="375920" h="356235">
                <a:moveTo>
                  <a:pt x="0" y="341912"/>
                </a:moveTo>
                <a:lnTo>
                  <a:pt x="362287" y="0"/>
                </a:lnTo>
                <a:lnTo>
                  <a:pt x="375770" y="14287"/>
                </a:lnTo>
                <a:lnTo>
                  <a:pt x="13483" y="356200"/>
                </a:lnTo>
                <a:lnTo>
                  <a:pt x="0" y="341912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9604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78500" y="2127647"/>
            <a:ext cx="567853" cy="9187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6204501" y="2136313"/>
            <a:ext cx="516031" cy="866774"/>
          </a:xfrm>
          <a:custGeom>
            <a:avLst/>
            <a:gdLst/>
            <a:ahLst/>
            <a:cxnLst/>
            <a:rect l="l" t="t" r="r" b="b"/>
            <a:pathLst>
              <a:path w="584834" h="982345">
                <a:moveTo>
                  <a:pt x="584631" y="589476"/>
                </a:moveTo>
                <a:lnTo>
                  <a:pt x="0" y="589476"/>
                </a:lnTo>
                <a:lnTo>
                  <a:pt x="292315" y="982266"/>
                </a:lnTo>
                <a:lnTo>
                  <a:pt x="584631" y="589476"/>
                </a:lnTo>
                <a:close/>
              </a:path>
              <a:path w="584834" h="982345">
                <a:moveTo>
                  <a:pt x="447437" y="0"/>
                </a:moveTo>
                <a:lnTo>
                  <a:pt x="137194" y="0"/>
                </a:lnTo>
                <a:lnTo>
                  <a:pt x="137194" y="589476"/>
                </a:lnTo>
                <a:lnTo>
                  <a:pt x="447437" y="589476"/>
                </a:lnTo>
                <a:lnTo>
                  <a:pt x="447437" y="0"/>
                </a:lnTo>
                <a:close/>
              </a:path>
            </a:pathLst>
          </a:custGeom>
          <a:solidFill>
            <a:srgbClr val="F5D328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3007131" y="1498373"/>
            <a:ext cx="1155562" cy="184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2733445" y="1595843"/>
            <a:ext cx="1155562" cy="1846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6602228" y="2520118"/>
            <a:ext cx="182457" cy="159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6179859" y="2519236"/>
            <a:ext cx="182457" cy="159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5754126" y="2519236"/>
            <a:ext cx="182456" cy="1590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5196618" y="2457677"/>
            <a:ext cx="314231" cy="2205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770885" y="2457677"/>
            <a:ext cx="314231" cy="2205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4365424" y="2401247"/>
            <a:ext cx="375050" cy="2770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3797778" y="2267869"/>
            <a:ext cx="516962" cy="4103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3473411" y="2006240"/>
            <a:ext cx="648736" cy="5796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2986858" y="1883121"/>
            <a:ext cx="648736" cy="5796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3311227" y="2267869"/>
            <a:ext cx="516962" cy="4103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2510443" y="1513763"/>
            <a:ext cx="912285" cy="70280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2642216" y="2057539"/>
            <a:ext cx="648736" cy="57968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2348257" y="1816431"/>
            <a:ext cx="648738" cy="57968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2550988" y="2267869"/>
            <a:ext cx="516962" cy="4103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1638702" y="1508633"/>
            <a:ext cx="1155562" cy="27188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2034026" y="1657402"/>
            <a:ext cx="648736" cy="5796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2023889" y="2057539"/>
            <a:ext cx="648736" cy="57968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939283" y="1534283"/>
            <a:ext cx="1155562" cy="18467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1365016" y="1662532"/>
            <a:ext cx="1155562" cy="18467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37882" y="-250051"/>
            <a:ext cx="7261412" cy="166199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142883">
              <a:lnSpc>
                <a:spcPct val="100000"/>
              </a:lnSpc>
            </a:pPr>
            <a:r>
              <a:rPr spc="9" dirty="0">
                <a:latin typeface="Arial"/>
                <a:cs typeface="Arial"/>
              </a:rPr>
              <a:t>salinity-MJO</a:t>
            </a:r>
            <a:r>
              <a:rPr spc="4" dirty="0">
                <a:latin typeface="Arial"/>
                <a:cs typeface="Arial"/>
              </a:rPr>
              <a:t> </a:t>
            </a:r>
            <a:r>
              <a:rPr spc="18" dirty="0">
                <a:latin typeface="Arial"/>
                <a:cs typeface="Arial"/>
              </a:rPr>
              <a:t>interactions</a:t>
            </a:r>
          </a:p>
        </p:txBody>
      </p:sp>
      <p:sp>
        <p:nvSpPr>
          <p:cNvPr id="26" name="object 26"/>
          <p:cNvSpPr/>
          <p:nvPr/>
        </p:nvSpPr>
        <p:spPr>
          <a:xfrm>
            <a:off x="948136" y="3088510"/>
            <a:ext cx="7952827" cy="303623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948137" y="3085246"/>
            <a:ext cx="7954797" cy="75724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 txBox="1"/>
          <p:nvPr/>
        </p:nvSpPr>
        <p:spPr>
          <a:xfrm>
            <a:off x="1019736" y="3100745"/>
            <a:ext cx="109761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i="1" spc="13" dirty="0">
                <a:solidFill>
                  <a:srgbClr val="FFFFFF"/>
                </a:solidFill>
                <a:latin typeface="Arial"/>
                <a:cs typeface="Arial"/>
              </a:rPr>
              <a:t>mixed layer</a:t>
            </a:r>
            <a:endParaRPr sz="1632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08530" y="4848862"/>
            <a:ext cx="1113304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32" i="1" spc="26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32" i="1" spc="4" dirty="0">
                <a:solidFill>
                  <a:srgbClr val="FFFFFF"/>
                </a:solidFill>
                <a:latin typeface="Arial"/>
                <a:cs typeface="Arial"/>
              </a:rPr>
              <a:t>mocline</a:t>
            </a:r>
            <a:endParaRPr sz="1632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682968" y="2542552"/>
            <a:ext cx="358031" cy="56394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3708970" y="2551218"/>
            <a:ext cx="306481" cy="512109"/>
          </a:xfrm>
          <a:custGeom>
            <a:avLst/>
            <a:gdLst/>
            <a:ahLst/>
            <a:cxnLst/>
            <a:rect l="l" t="t" r="r" b="b"/>
            <a:pathLst>
              <a:path w="347345" h="580389">
                <a:moveTo>
                  <a:pt x="265441" y="238401"/>
                </a:moveTo>
                <a:lnTo>
                  <a:pt x="81390" y="238401"/>
                </a:lnTo>
                <a:lnTo>
                  <a:pt x="81390" y="580196"/>
                </a:lnTo>
                <a:lnTo>
                  <a:pt x="265441" y="580196"/>
                </a:lnTo>
                <a:lnTo>
                  <a:pt x="265441" y="238401"/>
                </a:lnTo>
                <a:close/>
              </a:path>
              <a:path w="347345" h="580389">
                <a:moveTo>
                  <a:pt x="173415" y="0"/>
                </a:moveTo>
                <a:lnTo>
                  <a:pt x="0" y="238401"/>
                </a:lnTo>
                <a:lnTo>
                  <a:pt x="346831" y="238401"/>
                </a:lnTo>
                <a:lnTo>
                  <a:pt x="173415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2190474" y="2442057"/>
            <a:ext cx="425345" cy="66245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2216476" y="2450724"/>
            <a:ext cx="373716" cy="610721"/>
          </a:xfrm>
          <a:custGeom>
            <a:avLst/>
            <a:gdLst/>
            <a:ahLst/>
            <a:cxnLst/>
            <a:rect l="l" t="t" r="r" b="b"/>
            <a:pathLst>
              <a:path w="423544" h="692150">
                <a:moveTo>
                  <a:pt x="323829" y="284278"/>
                </a:moveTo>
                <a:lnTo>
                  <a:pt x="99293" y="284278"/>
                </a:lnTo>
                <a:lnTo>
                  <a:pt x="99293" y="691843"/>
                </a:lnTo>
                <a:lnTo>
                  <a:pt x="323829" y="691843"/>
                </a:lnTo>
                <a:lnTo>
                  <a:pt x="323829" y="284278"/>
                </a:lnTo>
                <a:close/>
              </a:path>
              <a:path w="423544" h="692150">
                <a:moveTo>
                  <a:pt x="211561" y="0"/>
                </a:moveTo>
                <a:lnTo>
                  <a:pt x="0" y="284278"/>
                </a:lnTo>
                <a:lnTo>
                  <a:pt x="423123" y="284278"/>
                </a:lnTo>
                <a:lnTo>
                  <a:pt x="211561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2839246" y="2375339"/>
            <a:ext cx="466362" cy="72655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2865247" y="2384005"/>
            <a:ext cx="414618" cy="674594"/>
          </a:xfrm>
          <a:custGeom>
            <a:avLst/>
            <a:gdLst/>
            <a:ahLst/>
            <a:cxnLst/>
            <a:rect l="l" t="t" r="r" b="b"/>
            <a:pathLst>
              <a:path w="469900" h="764539">
                <a:moveTo>
                  <a:pt x="359406" y="314129"/>
                </a:moveTo>
                <a:lnTo>
                  <a:pt x="110201" y="314129"/>
                </a:lnTo>
                <a:lnTo>
                  <a:pt x="110201" y="764493"/>
                </a:lnTo>
                <a:lnTo>
                  <a:pt x="359406" y="764493"/>
                </a:lnTo>
                <a:lnTo>
                  <a:pt x="359406" y="314129"/>
                </a:lnTo>
                <a:close/>
              </a:path>
              <a:path w="469900" h="764539">
                <a:moveTo>
                  <a:pt x="234803" y="0"/>
                </a:moveTo>
                <a:lnTo>
                  <a:pt x="0" y="314129"/>
                </a:lnTo>
                <a:lnTo>
                  <a:pt x="469607" y="314129"/>
                </a:lnTo>
                <a:lnTo>
                  <a:pt x="234803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287968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78500" y="2127647"/>
            <a:ext cx="567853" cy="9187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6204501" y="2136313"/>
            <a:ext cx="516031" cy="866774"/>
          </a:xfrm>
          <a:custGeom>
            <a:avLst/>
            <a:gdLst/>
            <a:ahLst/>
            <a:cxnLst/>
            <a:rect l="l" t="t" r="r" b="b"/>
            <a:pathLst>
              <a:path w="584834" h="982345">
                <a:moveTo>
                  <a:pt x="584631" y="589476"/>
                </a:moveTo>
                <a:lnTo>
                  <a:pt x="0" y="589476"/>
                </a:lnTo>
                <a:lnTo>
                  <a:pt x="292315" y="982266"/>
                </a:lnTo>
                <a:lnTo>
                  <a:pt x="584631" y="589476"/>
                </a:lnTo>
                <a:close/>
              </a:path>
              <a:path w="584834" h="982345">
                <a:moveTo>
                  <a:pt x="447437" y="0"/>
                </a:moveTo>
                <a:lnTo>
                  <a:pt x="137194" y="0"/>
                </a:lnTo>
                <a:lnTo>
                  <a:pt x="137194" y="589476"/>
                </a:lnTo>
                <a:lnTo>
                  <a:pt x="447437" y="589476"/>
                </a:lnTo>
                <a:lnTo>
                  <a:pt x="447437" y="0"/>
                </a:lnTo>
                <a:close/>
              </a:path>
            </a:pathLst>
          </a:custGeom>
          <a:solidFill>
            <a:srgbClr val="F5D328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3007131" y="1498373"/>
            <a:ext cx="1155562" cy="184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2733445" y="1595843"/>
            <a:ext cx="1155562" cy="1846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6602228" y="2520118"/>
            <a:ext cx="182457" cy="159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6179859" y="2519236"/>
            <a:ext cx="182457" cy="159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5754126" y="2519236"/>
            <a:ext cx="182456" cy="1590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5196618" y="2457677"/>
            <a:ext cx="314231" cy="2205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770885" y="2457677"/>
            <a:ext cx="314231" cy="2205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4365424" y="2401247"/>
            <a:ext cx="375050" cy="2770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3797778" y="2267869"/>
            <a:ext cx="516962" cy="4103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3473411" y="2006240"/>
            <a:ext cx="648736" cy="5796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2986858" y="1883121"/>
            <a:ext cx="648736" cy="5796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3311227" y="2267869"/>
            <a:ext cx="516962" cy="4103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2510443" y="1513763"/>
            <a:ext cx="912285" cy="7028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2642216" y="2057539"/>
            <a:ext cx="648736" cy="57968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2348257" y="1816431"/>
            <a:ext cx="648738" cy="57968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2550988" y="2267869"/>
            <a:ext cx="516962" cy="4103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1638702" y="1508633"/>
            <a:ext cx="1155562" cy="27188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2034026" y="1657402"/>
            <a:ext cx="648736" cy="57968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2023889" y="2057539"/>
            <a:ext cx="648736" cy="57968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939283" y="1534283"/>
            <a:ext cx="1155562" cy="18467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1365016" y="1662532"/>
            <a:ext cx="1155562" cy="18467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37882" y="-250051"/>
            <a:ext cx="7261412" cy="166199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142883">
              <a:lnSpc>
                <a:spcPct val="100000"/>
              </a:lnSpc>
            </a:pPr>
            <a:r>
              <a:rPr spc="9" dirty="0">
                <a:latin typeface="Arial"/>
                <a:cs typeface="Arial"/>
              </a:rPr>
              <a:t>salinity-MJO</a:t>
            </a:r>
            <a:r>
              <a:rPr spc="4" dirty="0">
                <a:latin typeface="Arial"/>
                <a:cs typeface="Arial"/>
              </a:rPr>
              <a:t> </a:t>
            </a:r>
            <a:r>
              <a:rPr spc="18" dirty="0">
                <a:latin typeface="Arial"/>
                <a:cs typeface="Arial"/>
              </a:rPr>
              <a:t>interactions</a:t>
            </a:r>
          </a:p>
        </p:txBody>
      </p:sp>
      <p:sp>
        <p:nvSpPr>
          <p:cNvPr id="26" name="object 26"/>
          <p:cNvSpPr/>
          <p:nvPr/>
        </p:nvSpPr>
        <p:spPr>
          <a:xfrm>
            <a:off x="948136" y="3088510"/>
            <a:ext cx="7952827" cy="30362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948137" y="3085246"/>
            <a:ext cx="7954797" cy="75724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 txBox="1"/>
          <p:nvPr/>
        </p:nvSpPr>
        <p:spPr>
          <a:xfrm>
            <a:off x="1019736" y="3100745"/>
            <a:ext cx="109761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i="1" spc="13" dirty="0">
                <a:solidFill>
                  <a:srgbClr val="FFFFFF"/>
                </a:solidFill>
                <a:latin typeface="Arial"/>
                <a:cs typeface="Arial"/>
              </a:rPr>
              <a:t>mixed layer</a:t>
            </a:r>
            <a:endParaRPr sz="1632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08530" y="4848862"/>
            <a:ext cx="1113304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32" i="1" spc="26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32" i="1" spc="4" dirty="0">
                <a:solidFill>
                  <a:srgbClr val="FFFFFF"/>
                </a:solidFill>
                <a:latin typeface="Arial"/>
                <a:cs typeface="Arial"/>
              </a:rPr>
              <a:t>mocline</a:t>
            </a:r>
            <a:endParaRPr sz="1632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682968" y="2542552"/>
            <a:ext cx="358031" cy="56394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3708970" y="2551218"/>
            <a:ext cx="306481" cy="512109"/>
          </a:xfrm>
          <a:custGeom>
            <a:avLst/>
            <a:gdLst/>
            <a:ahLst/>
            <a:cxnLst/>
            <a:rect l="l" t="t" r="r" b="b"/>
            <a:pathLst>
              <a:path w="347345" h="580389">
                <a:moveTo>
                  <a:pt x="265441" y="238401"/>
                </a:moveTo>
                <a:lnTo>
                  <a:pt x="81390" y="238401"/>
                </a:lnTo>
                <a:lnTo>
                  <a:pt x="81390" y="580196"/>
                </a:lnTo>
                <a:lnTo>
                  <a:pt x="265441" y="580196"/>
                </a:lnTo>
                <a:lnTo>
                  <a:pt x="265441" y="238401"/>
                </a:lnTo>
                <a:close/>
              </a:path>
              <a:path w="347345" h="580389">
                <a:moveTo>
                  <a:pt x="173415" y="0"/>
                </a:moveTo>
                <a:lnTo>
                  <a:pt x="0" y="238401"/>
                </a:lnTo>
                <a:lnTo>
                  <a:pt x="346831" y="238401"/>
                </a:lnTo>
                <a:lnTo>
                  <a:pt x="173415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2190474" y="2442057"/>
            <a:ext cx="425345" cy="66245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2216476" y="2450724"/>
            <a:ext cx="373716" cy="610721"/>
          </a:xfrm>
          <a:custGeom>
            <a:avLst/>
            <a:gdLst/>
            <a:ahLst/>
            <a:cxnLst/>
            <a:rect l="l" t="t" r="r" b="b"/>
            <a:pathLst>
              <a:path w="423544" h="692150">
                <a:moveTo>
                  <a:pt x="323829" y="284278"/>
                </a:moveTo>
                <a:lnTo>
                  <a:pt x="99293" y="284278"/>
                </a:lnTo>
                <a:lnTo>
                  <a:pt x="99293" y="691843"/>
                </a:lnTo>
                <a:lnTo>
                  <a:pt x="323829" y="691843"/>
                </a:lnTo>
                <a:lnTo>
                  <a:pt x="323829" y="284278"/>
                </a:lnTo>
                <a:close/>
              </a:path>
              <a:path w="423544" h="692150">
                <a:moveTo>
                  <a:pt x="211561" y="0"/>
                </a:moveTo>
                <a:lnTo>
                  <a:pt x="0" y="284278"/>
                </a:lnTo>
                <a:lnTo>
                  <a:pt x="423123" y="284278"/>
                </a:lnTo>
                <a:lnTo>
                  <a:pt x="211561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2839246" y="2375339"/>
            <a:ext cx="466362" cy="72655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2865247" y="2384005"/>
            <a:ext cx="414618" cy="674594"/>
          </a:xfrm>
          <a:custGeom>
            <a:avLst/>
            <a:gdLst/>
            <a:ahLst/>
            <a:cxnLst/>
            <a:rect l="l" t="t" r="r" b="b"/>
            <a:pathLst>
              <a:path w="469900" h="764539">
                <a:moveTo>
                  <a:pt x="359406" y="314129"/>
                </a:moveTo>
                <a:lnTo>
                  <a:pt x="110201" y="314129"/>
                </a:lnTo>
                <a:lnTo>
                  <a:pt x="110201" y="764493"/>
                </a:lnTo>
                <a:lnTo>
                  <a:pt x="359406" y="764493"/>
                </a:lnTo>
                <a:lnTo>
                  <a:pt x="359406" y="314129"/>
                </a:lnTo>
                <a:close/>
              </a:path>
              <a:path w="469900" h="764539">
                <a:moveTo>
                  <a:pt x="234803" y="0"/>
                </a:moveTo>
                <a:lnTo>
                  <a:pt x="0" y="314129"/>
                </a:lnTo>
                <a:lnTo>
                  <a:pt x="469607" y="314129"/>
                </a:lnTo>
                <a:lnTo>
                  <a:pt x="234803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4724897" y="3096749"/>
            <a:ext cx="4164666" cy="208989"/>
          </a:xfrm>
          <a:custGeom>
            <a:avLst/>
            <a:gdLst/>
            <a:ahLst/>
            <a:cxnLst/>
            <a:rect l="l" t="t" r="r" b="b"/>
            <a:pathLst>
              <a:path w="4719955" h="236854">
                <a:moveTo>
                  <a:pt x="0" y="0"/>
                </a:moveTo>
                <a:lnTo>
                  <a:pt x="60430" y="18394"/>
                </a:lnTo>
                <a:lnTo>
                  <a:pt x="121114" y="35882"/>
                </a:lnTo>
                <a:lnTo>
                  <a:pt x="182042" y="52463"/>
                </a:lnTo>
                <a:lnTo>
                  <a:pt x="243203" y="68133"/>
                </a:lnTo>
                <a:lnTo>
                  <a:pt x="304587" y="82890"/>
                </a:lnTo>
                <a:lnTo>
                  <a:pt x="366184" y="96731"/>
                </a:lnTo>
                <a:lnTo>
                  <a:pt x="427983" y="109655"/>
                </a:lnTo>
                <a:lnTo>
                  <a:pt x="489975" y="121659"/>
                </a:lnTo>
                <a:lnTo>
                  <a:pt x="552149" y="132740"/>
                </a:lnTo>
                <a:lnTo>
                  <a:pt x="614496" y="142897"/>
                </a:lnTo>
                <a:lnTo>
                  <a:pt x="662924" y="150135"/>
                </a:lnTo>
                <a:lnTo>
                  <a:pt x="711405" y="156837"/>
                </a:lnTo>
                <a:lnTo>
                  <a:pt x="759933" y="163027"/>
                </a:lnTo>
                <a:lnTo>
                  <a:pt x="808506" y="168731"/>
                </a:lnTo>
                <a:lnTo>
                  <a:pt x="857120" y="173973"/>
                </a:lnTo>
                <a:lnTo>
                  <a:pt x="905771" y="178780"/>
                </a:lnTo>
                <a:lnTo>
                  <a:pt x="954457" y="183176"/>
                </a:lnTo>
                <a:lnTo>
                  <a:pt x="1003173" y="187187"/>
                </a:lnTo>
                <a:lnTo>
                  <a:pt x="1051917" y="190838"/>
                </a:lnTo>
                <a:lnTo>
                  <a:pt x="1100685" y="194154"/>
                </a:lnTo>
                <a:lnTo>
                  <a:pt x="1149473" y="197160"/>
                </a:lnTo>
                <a:lnTo>
                  <a:pt x="1198279" y="199882"/>
                </a:lnTo>
                <a:lnTo>
                  <a:pt x="1247097" y="202345"/>
                </a:lnTo>
                <a:lnTo>
                  <a:pt x="1295927" y="204575"/>
                </a:lnTo>
                <a:lnTo>
                  <a:pt x="1344762" y="206596"/>
                </a:lnTo>
                <a:lnTo>
                  <a:pt x="1393601" y="208433"/>
                </a:lnTo>
                <a:lnTo>
                  <a:pt x="1442440" y="210112"/>
                </a:lnTo>
                <a:lnTo>
                  <a:pt x="1491276" y="211659"/>
                </a:lnTo>
                <a:lnTo>
                  <a:pt x="1540104" y="213098"/>
                </a:lnTo>
                <a:lnTo>
                  <a:pt x="1588922" y="214455"/>
                </a:lnTo>
                <a:lnTo>
                  <a:pt x="1667082" y="216504"/>
                </a:lnTo>
                <a:lnTo>
                  <a:pt x="1745249" y="218412"/>
                </a:lnTo>
                <a:lnTo>
                  <a:pt x="1823423" y="220185"/>
                </a:lnTo>
                <a:lnTo>
                  <a:pt x="1901604" y="221829"/>
                </a:lnTo>
                <a:lnTo>
                  <a:pt x="1979791" y="223349"/>
                </a:lnTo>
                <a:lnTo>
                  <a:pt x="2057985" y="224750"/>
                </a:lnTo>
                <a:lnTo>
                  <a:pt x="2136185" y="226039"/>
                </a:lnTo>
                <a:lnTo>
                  <a:pt x="2214391" y="227221"/>
                </a:lnTo>
                <a:lnTo>
                  <a:pt x="2292603" y="228301"/>
                </a:lnTo>
                <a:lnTo>
                  <a:pt x="2370820" y="229285"/>
                </a:lnTo>
                <a:lnTo>
                  <a:pt x="2449043" y="230178"/>
                </a:lnTo>
                <a:lnTo>
                  <a:pt x="2527272" y="230985"/>
                </a:lnTo>
                <a:lnTo>
                  <a:pt x="2605506" y="231713"/>
                </a:lnTo>
                <a:lnTo>
                  <a:pt x="2683745" y="232367"/>
                </a:lnTo>
                <a:lnTo>
                  <a:pt x="2761990" y="232952"/>
                </a:lnTo>
                <a:lnTo>
                  <a:pt x="2840239" y="233474"/>
                </a:lnTo>
                <a:lnTo>
                  <a:pt x="2918492" y="233938"/>
                </a:lnTo>
                <a:lnTo>
                  <a:pt x="2996751" y="234350"/>
                </a:lnTo>
                <a:lnTo>
                  <a:pt x="3075014" y="234715"/>
                </a:lnTo>
                <a:lnTo>
                  <a:pt x="3153281" y="235039"/>
                </a:lnTo>
                <a:lnTo>
                  <a:pt x="3231555" y="235327"/>
                </a:lnTo>
                <a:lnTo>
                  <a:pt x="3309835" y="235579"/>
                </a:lnTo>
                <a:lnTo>
                  <a:pt x="3388119" y="235795"/>
                </a:lnTo>
                <a:lnTo>
                  <a:pt x="3466409" y="235976"/>
                </a:lnTo>
                <a:lnTo>
                  <a:pt x="3544703" y="236121"/>
                </a:lnTo>
                <a:lnTo>
                  <a:pt x="3623002" y="236231"/>
                </a:lnTo>
                <a:lnTo>
                  <a:pt x="3701305" y="236305"/>
                </a:lnTo>
                <a:lnTo>
                  <a:pt x="3779614" y="236343"/>
                </a:lnTo>
                <a:lnTo>
                  <a:pt x="3857927" y="236346"/>
                </a:lnTo>
                <a:lnTo>
                  <a:pt x="3936245" y="236313"/>
                </a:lnTo>
                <a:lnTo>
                  <a:pt x="4014568" y="236245"/>
                </a:lnTo>
                <a:lnTo>
                  <a:pt x="4092896" y="236141"/>
                </a:lnTo>
                <a:lnTo>
                  <a:pt x="4171229" y="236001"/>
                </a:lnTo>
                <a:lnTo>
                  <a:pt x="4249566" y="235825"/>
                </a:lnTo>
                <a:lnTo>
                  <a:pt x="4327908" y="235614"/>
                </a:lnTo>
                <a:lnTo>
                  <a:pt x="4406255" y="235367"/>
                </a:lnTo>
                <a:lnTo>
                  <a:pt x="4484607" y="235085"/>
                </a:lnTo>
                <a:lnTo>
                  <a:pt x="4562963" y="234767"/>
                </a:lnTo>
                <a:lnTo>
                  <a:pt x="4641324" y="234413"/>
                </a:lnTo>
                <a:lnTo>
                  <a:pt x="4719690" y="234023"/>
                </a:lnTo>
              </a:path>
            </a:pathLst>
          </a:custGeom>
          <a:ln w="2946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 txBox="1"/>
          <p:nvPr/>
        </p:nvSpPr>
        <p:spPr>
          <a:xfrm>
            <a:off x="5771030" y="3078333"/>
            <a:ext cx="1487020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i="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32" i="1" spc="-3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32" i="1" dirty="0">
                <a:solidFill>
                  <a:srgbClr val="FFFFFF"/>
                </a:solidFill>
                <a:latin typeface="Arial"/>
                <a:cs typeface="Arial"/>
              </a:rPr>
              <a:t>esh water lens</a:t>
            </a:r>
            <a:endParaRPr sz="1632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489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78500" y="2127647"/>
            <a:ext cx="567853" cy="9187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6204501" y="2136313"/>
            <a:ext cx="516031" cy="866774"/>
          </a:xfrm>
          <a:custGeom>
            <a:avLst/>
            <a:gdLst/>
            <a:ahLst/>
            <a:cxnLst/>
            <a:rect l="l" t="t" r="r" b="b"/>
            <a:pathLst>
              <a:path w="584834" h="982345">
                <a:moveTo>
                  <a:pt x="584631" y="589476"/>
                </a:moveTo>
                <a:lnTo>
                  <a:pt x="0" y="589476"/>
                </a:lnTo>
                <a:lnTo>
                  <a:pt x="292315" y="982266"/>
                </a:lnTo>
                <a:lnTo>
                  <a:pt x="584631" y="589476"/>
                </a:lnTo>
                <a:close/>
              </a:path>
              <a:path w="584834" h="982345">
                <a:moveTo>
                  <a:pt x="447437" y="0"/>
                </a:moveTo>
                <a:lnTo>
                  <a:pt x="137194" y="0"/>
                </a:lnTo>
                <a:lnTo>
                  <a:pt x="137194" y="589476"/>
                </a:lnTo>
                <a:lnTo>
                  <a:pt x="447437" y="589476"/>
                </a:lnTo>
                <a:lnTo>
                  <a:pt x="447437" y="0"/>
                </a:lnTo>
                <a:close/>
              </a:path>
            </a:pathLst>
          </a:custGeom>
          <a:solidFill>
            <a:srgbClr val="F5D328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3007131" y="1498373"/>
            <a:ext cx="1155562" cy="184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2733445" y="1595843"/>
            <a:ext cx="1155562" cy="1846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6602228" y="2520118"/>
            <a:ext cx="182457" cy="159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6179859" y="2519236"/>
            <a:ext cx="182457" cy="159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5754126" y="2519236"/>
            <a:ext cx="182456" cy="1590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5196618" y="2457677"/>
            <a:ext cx="314231" cy="2205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770885" y="2457677"/>
            <a:ext cx="314231" cy="2205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4365424" y="2401247"/>
            <a:ext cx="375050" cy="2770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3797778" y="2267869"/>
            <a:ext cx="516962" cy="4103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3473411" y="2006240"/>
            <a:ext cx="648736" cy="5796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2986858" y="1883121"/>
            <a:ext cx="648736" cy="5796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3311227" y="2267869"/>
            <a:ext cx="516962" cy="4103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2510443" y="1513763"/>
            <a:ext cx="912285" cy="70280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2642216" y="2057539"/>
            <a:ext cx="648736" cy="57968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2348257" y="1816431"/>
            <a:ext cx="648738" cy="57968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2550988" y="2267869"/>
            <a:ext cx="516962" cy="4103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1638702" y="1508633"/>
            <a:ext cx="1155562" cy="27188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2034026" y="1657402"/>
            <a:ext cx="648736" cy="5796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2023889" y="2057539"/>
            <a:ext cx="648736" cy="57968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939283" y="1534283"/>
            <a:ext cx="1155562" cy="18467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1365016" y="1662532"/>
            <a:ext cx="1155562" cy="18467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37882" y="-250051"/>
            <a:ext cx="7261412" cy="166199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142883">
              <a:lnSpc>
                <a:spcPct val="100000"/>
              </a:lnSpc>
            </a:pPr>
            <a:r>
              <a:rPr spc="9" dirty="0">
                <a:latin typeface="Arial"/>
                <a:cs typeface="Arial"/>
              </a:rPr>
              <a:t>salinity-MJO</a:t>
            </a:r>
            <a:r>
              <a:rPr spc="4" dirty="0">
                <a:latin typeface="Arial"/>
                <a:cs typeface="Arial"/>
              </a:rPr>
              <a:t> </a:t>
            </a:r>
            <a:r>
              <a:rPr spc="18" dirty="0">
                <a:latin typeface="Arial"/>
                <a:cs typeface="Arial"/>
              </a:rPr>
              <a:t>interactions</a:t>
            </a:r>
          </a:p>
        </p:txBody>
      </p:sp>
      <p:sp>
        <p:nvSpPr>
          <p:cNvPr id="26" name="object 26"/>
          <p:cNvSpPr/>
          <p:nvPr/>
        </p:nvSpPr>
        <p:spPr>
          <a:xfrm>
            <a:off x="948136" y="3088510"/>
            <a:ext cx="7952827" cy="303623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948137" y="3085246"/>
            <a:ext cx="7954797" cy="75724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 txBox="1"/>
          <p:nvPr/>
        </p:nvSpPr>
        <p:spPr>
          <a:xfrm>
            <a:off x="1019736" y="3100745"/>
            <a:ext cx="109761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i="1" spc="13" dirty="0">
                <a:solidFill>
                  <a:srgbClr val="FFFFFF"/>
                </a:solidFill>
                <a:latin typeface="Arial"/>
                <a:cs typeface="Arial"/>
              </a:rPr>
              <a:t>mixed layer</a:t>
            </a:r>
            <a:endParaRPr sz="1632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08530" y="4848862"/>
            <a:ext cx="1113304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32" i="1" spc="26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32" i="1" spc="4" dirty="0">
                <a:solidFill>
                  <a:srgbClr val="FFFFFF"/>
                </a:solidFill>
                <a:latin typeface="Arial"/>
                <a:cs typeface="Arial"/>
              </a:rPr>
              <a:t>mocline</a:t>
            </a:r>
            <a:endParaRPr sz="1632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706799" y="3085495"/>
            <a:ext cx="4196820" cy="21027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3682968" y="2542552"/>
            <a:ext cx="358031" cy="56394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3708970" y="2551218"/>
            <a:ext cx="306481" cy="512109"/>
          </a:xfrm>
          <a:custGeom>
            <a:avLst/>
            <a:gdLst/>
            <a:ahLst/>
            <a:cxnLst/>
            <a:rect l="l" t="t" r="r" b="b"/>
            <a:pathLst>
              <a:path w="347345" h="580389">
                <a:moveTo>
                  <a:pt x="265441" y="238401"/>
                </a:moveTo>
                <a:lnTo>
                  <a:pt x="81390" y="238401"/>
                </a:lnTo>
                <a:lnTo>
                  <a:pt x="81390" y="580196"/>
                </a:lnTo>
                <a:lnTo>
                  <a:pt x="265441" y="580196"/>
                </a:lnTo>
                <a:lnTo>
                  <a:pt x="265441" y="238401"/>
                </a:lnTo>
                <a:close/>
              </a:path>
              <a:path w="347345" h="580389">
                <a:moveTo>
                  <a:pt x="173415" y="0"/>
                </a:moveTo>
                <a:lnTo>
                  <a:pt x="0" y="238401"/>
                </a:lnTo>
                <a:lnTo>
                  <a:pt x="346831" y="238401"/>
                </a:lnTo>
                <a:lnTo>
                  <a:pt x="173415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2190474" y="2442057"/>
            <a:ext cx="425345" cy="66245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2216476" y="2450724"/>
            <a:ext cx="373716" cy="610721"/>
          </a:xfrm>
          <a:custGeom>
            <a:avLst/>
            <a:gdLst/>
            <a:ahLst/>
            <a:cxnLst/>
            <a:rect l="l" t="t" r="r" b="b"/>
            <a:pathLst>
              <a:path w="423544" h="692150">
                <a:moveTo>
                  <a:pt x="323829" y="284278"/>
                </a:moveTo>
                <a:lnTo>
                  <a:pt x="99293" y="284278"/>
                </a:lnTo>
                <a:lnTo>
                  <a:pt x="99293" y="691843"/>
                </a:lnTo>
                <a:lnTo>
                  <a:pt x="323829" y="691843"/>
                </a:lnTo>
                <a:lnTo>
                  <a:pt x="323829" y="284278"/>
                </a:lnTo>
                <a:close/>
              </a:path>
              <a:path w="423544" h="692150">
                <a:moveTo>
                  <a:pt x="211561" y="0"/>
                </a:moveTo>
                <a:lnTo>
                  <a:pt x="0" y="284278"/>
                </a:lnTo>
                <a:lnTo>
                  <a:pt x="423123" y="284278"/>
                </a:lnTo>
                <a:lnTo>
                  <a:pt x="211561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2839246" y="2375339"/>
            <a:ext cx="466362" cy="72655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2865247" y="2384005"/>
            <a:ext cx="414618" cy="674594"/>
          </a:xfrm>
          <a:custGeom>
            <a:avLst/>
            <a:gdLst/>
            <a:ahLst/>
            <a:cxnLst/>
            <a:rect l="l" t="t" r="r" b="b"/>
            <a:pathLst>
              <a:path w="469900" h="764539">
                <a:moveTo>
                  <a:pt x="359406" y="314129"/>
                </a:moveTo>
                <a:lnTo>
                  <a:pt x="110201" y="314129"/>
                </a:lnTo>
                <a:lnTo>
                  <a:pt x="110201" y="764493"/>
                </a:lnTo>
                <a:lnTo>
                  <a:pt x="359406" y="764493"/>
                </a:lnTo>
                <a:lnTo>
                  <a:pt x="359406" y="314129"/>
                </a:lnTo>
                <a:close/>
              </a:path>
              <a:path w="469900" h="764539">
                <a:moveTo>
                  <a:pt x="234803" y="0"/>
                </a:moveTo>
                <a:lnTo>
                  <a:pt x="0" y="314129"/>
                </a:lnTo>
                <a:lnTo>
                  <a:pt x="469607" y="314129"/>
                </a:lnTo>
                <a:lnTo>
                  <a:pt x="234803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/>
          <p:nvPr/>
        </p:nvSpPr>
        <p:spPr>
          <a:xfrm>
            <a:off x="4724897" y="3096749"/>
            <a:ext cx="4164666" cy="208989"/>
          </a:xfrm>
          <a:custGeom>
            <a:avLst/>
            <a:gdLst/>
            <a:ahLst/>
            <a:cxnLst/>
            <a:rect l="l" t="t" r="r" b="b"/>
            <a:pathLst>
              <a:path w="4719955" h="236854">
                <a:moveTo>
                  <a:pt x="0" y="0"/>
                </a:moveTo>
                <a:lnTo>
                  <a:pt x="60430" y="18394"/>
                </a:lnTo>
                <a:lnTo>
                  <a:pt x="121114" y="35882"/>
                </a:lnTo>
                <a:lnTo>
                  <a:pt x="182042" y="52463"/>
                </a:lnTo>
                <a:lnTo>
                  <a:pt x="243203" y="68133"/>
                </a:lnTo>
                <a:lnTo>
                  <a:pt x="304587" y="82890"/>
                </a:lnTo>
                <a:lnTo>
                  <a:pt x="366184" y="96731"/>
                </a:lnTo>
                <a:lnTo>
                  <a:pt x="427983" y="109655"/>
                </a:lnTo>
                <a:lnTo>
                  <a:pt x="489975" y="121659"/>
                </a:lnTo>
                <a:lnTo>
                  <a:pt x="552149" y="132740"/>
                </a:lnTo>
                <a:lnTo>
                  <a:pt x="614496" y="142897"/>
                </a:lnTo>
                <a:lnTo>
                  <a:pt x="662924" y="150135"/>
                </a:lnTo>
                <a:lnTo>
                  <a:pt x="711405" y="156837"/>
                </a:lnTo>
                <a:lnTo>
                  <a:pt x="759933" y="163027"/>
                </a:lnTo>
                <a:lnTo>
                  <a:pt x="808506" y="168731"/>
                </a:lnTo>
                <a:lnTo>
                  <a:pt x="857120" y="173973"/>
                </a:lnTo>
                <a:lnTo>
                  <a:pt x="905771" y="178780"/>
                </a:lnTo>
                <a:lnTo>
                  <a:pt x="954457" y="183176"/>
                </a:lnTo>
                <a:lnTo>
                  <a:pt x="1003173" y="187187"/>
                </a:lnTo>
                <a:lnTo>
                  <a:pt x="1051917" y="190838"/>
                </a:lnTo>
                <a:lnTo>
                  <a:pt x="1100685" y="194154"/>
                </a:lnTo>
                <a:lnTo>
                  <a:pt x="1149473" y="197160"/>
                </a:lnTo>
                <a:lnTo>
                  <a:pt x="1198279" y="199882"/>
                </a:lnTo>
                <a:lnTo>
                  <a:pt x="1247097" y="202345"/>
                </a:lnTo>
                <a:lnTo>
                  <a:pt x="1295927" y="204575"/>
                </a:lnTo>
                <a:lnTo>
                  <a:pt x="1344762" y="206596"/>
                </a:lnTo>
                <a:lnTo>
                  <a:pt x="1393601" y="208433"/>
                </a:lnTo>
                <a:lnTo>
                  <a:pt x="1442440" y="210112"/>
                </a:lnTo>
                <a:lnTo>
                  <a:pt x="1491276" y="211659"/>
                </a:lnTo>
                <a:lnTo>
                  <a:pt x="1540104" y="213098"/>
                </a:lnTo>
                <a:lnTo>
                  <a:pt x="1588922" y="214455"/>
                </a:lnTo>
                <a:lnTo>
                  <a:pt x="1667082" y="216504"/>
                </a:lnTo>
                <a:lnTo>
                  <a:pt x="1745249" y="218412"/>
                </a:lnTo>
                <a:lnTo>
                  <a:pt x="1823423" y="220185"/>
                </a:lnTo>
                <a:lnTo>
                  <a:pt x="1901604" y="221829"/>
                </a:lnTo>
                <a:lnTo>
                  <a:pt x="1979791" y="223349"/>
                </a:lnTo>
                <a:lnTo>
                  <a:pt x="2057985" y="224750"/>
                </a:lnTo>
                <a:lnTo>
                  <a:pt x="2136185" y="226039"/>
                </a:lnTo>
                <a:lnTo>
                  <a:pt x="2214391" y="227221"/>
                </a:lnTo>
                <a:lnTo>
                  <a:pt x="2292603" y="228301"/>
                </a:lnTo>
                <a:lnTo>
                  <a:pt x="2370820" y="229285"/>
                </a:lnTo>
                <a:lnTo>
                  <a:pt x="2449043" y="230178"/>
                </a:lnTo>
                <a:lnTo>
                  <a:pt x="2527272" y="230985"/>
                </a:lnTo>
                <a:lnTo>
                  <a:pt x="2605506" y="231713"/>
                </a:lnTo>
                <a:lnTo>
                  <a:pt x="2683745" y="232367"/>
                </a:lnTo>
                <a:lnTo>
                  <a:pt x="2761990" y="232952"/>
                </a:lnTo>
                <a:lnTo>
                  <a:pt x="2840239" y="233474"/>
                </a:lnTo>
                <a:lnTo>
                  <a:pt x="2918492" y="233938"/>
                </a:lnTo>
                <a:lnTo>
                  <a:pt x="2996751" y="234350"/>
                </a:lnTo>
                <a:lnTo>
                  <a:pt x="3075014" y="234715"/>
                </a:lnTo>
                <a:lnTo>
                  <a:pt x="3153281" y="235039"/>
                </a:lnTo>
                <a:lnTo>
                  <a:pt x="3231555" y="235327"/>
                </a:lnTo>
                <a:lnTo>
                  <a:pt x="3309835" y="235579"/>
                </a:lnTo>
                <a:lnTo>
                  <a:pt x="3388119" y="235795"/>
                </a:lnTo>
                <a:lnTo>
                  <a:pt x="3466409" y="235976"/>
                </a:lnTo>
                <a:lnTo>
                  <a:pt x="3544703" y="236121"/>
                </a:lnTo>
                <a:lnTo>
                  <a:pt x="3623002" y="236231"/>
                </a:lnTo>
                <a:lnTo>
                  <a:pt x="3701305" y="236305"/>
                </a:lnTo>
                <a:lnTo>
                  <a:pt x="3779614" y="236343"/>
                </a:lnTo>
                <a:lnTo>
                  <a:pt x="3857927" y="236346"/>
                </a:lnTo>
                <a:lnTo>
                  <a:pt x="3936245" y="236313"/>
                </a:lnTo>
                <a:lnTo>
                  <a:pt x="4014568" y="236245"/>
                </a:lnTo>
                <a:lnTo>
                  <a:pt x="4092896" y="236141"/>
                </a:lnTo>
                <a:lnTo>
                  <a:pt x="4171229" y="236001"/>
                </a:lnTo>
                <a:lnTo>
                  <a:pt x="4249566" y="235825"/>
                </a:lnTo>
                <a:lnTo>
                  <a:pt x="4327908" y="235614"/>
                </a:lnTo>
                <a:lnTo>
                  <a:pt x="4406255" y="235367"/>
                </a:lnTo>
                <a:lnTo>
                  <a:pt x="4484607" y="235085"/>
                </a:lnTo>
                <a:lnTo>
                  <a:pt x="4562963" y="234767"/>
                </a:lnTo>
                <a:lnTo>
                  <a:pt x="4641324" y="234413"/>
                </a:lnTo>
                <a:lnTo>
                  <a:pt x="4719690" y="234023"/>
                </a:lnTo>
              </a:path>
            </a:pathLst>
          </a:custGeom>
          <a:ln w="2946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 txBox="1"/>
          <p:nvPr/>
        </p:nvSpPr>
        <p:spPr>
          <a:xfrm>
            <a:off x="5771030" y="3078333"/>
            <a:ext cx="1487020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i="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32" i="1" spc="-3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32" i="1" dirty="0">
                <a:solidFill>
                  <a:srgbClr val="FFFFFF"/>
                </a:solidFill>
                <a:latin typeface="Arial"/>
                <a:cs typeface="Arial"/>
              </a:rPr>
              <a:t>esh water lens</a:t>
            </a:r>
            <a:endParaRPr sz="1632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2355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78500" y="2127647"/>
            <a:ext cx="567853" cy="9187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6204501" y="2136313"/>
            <a:ext cx="516031" cy="866774"/>
          </a:xfrm>
          <a:custGeom>
            <a:avLst/>
            <a:gdLst/>
            <a:ahLst/>
            <a:cxnLst/>
            <a:rect l="l" t="t" r="r" b="b"/>
            <a:pathLst>
              <a:path w="584834" h="982345">
                <a:moveTo>
                  <a:pt x="584631" y="589476"/>
                </a:moveTo>
                <a:lnTo>
                  <a:pt x="0" y="589476"/>
                </a:lnTo>
                <a:lnTo>
                  <a:pt x="292315" y="982266"/>
                </a:lnTo>
                <a:lnTo>
                  <a:pt x="584631" y="589476"/>
                </a:lnTo>
                <a:close/>
              </a:path>
              <a:path w="584834" h="982345">
                <a:moveTo>
                  <a:pt x="447437" y="0"/>
                </a:moveTo>
                <a:lnTo>
                  <a:pt x="137194" y="0"/>
                </a:lnTo>
                <a:lnTo>
                  <a:pt x="137194" y="589476"/>
                </a:lnTo>
                <a:lnTo>
                  <a:pt x="447437" y="589476"/>
                </a:lnTo>
                <a:lnTo>
                  <a:pt x="447437" y="0"/>
                </a:lnTo>
                <a:close/>
              </a:path>
            </a:pathLst>
          </a:custGeom>
          <a:solidFill>
            <a:srgbClr val="F5D328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3007131" y="1498373"/>
            <a:ext cx="1155562" cy="184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2733445" y="1595843"/>
            <a:ext cx="1155562" cy="1846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6602228" y="2520118"/>
            <a:ext cx="182457" cy="159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6179859" y="2519236"/>
            <a:ext cx="182457" cy="159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5754126" y="2519236"/>
            <a:ext cx="182456" cy="1590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5196618" y="2457677"/>
            <a:ext cx="314231" cy="2205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770885" y="2457677"/>
            <a:ext cx="314231" cy="2205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4365424" y="2401247"/>
            <a:ext cx="375050" cy="2770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3797778" y="2267869"/>
            <a:ext cx="516962" cy="4103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3473411" y="2006240"/>
            <a:ext cx="648736" cy="57968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2986858" y="1883121"/>
            <a:ext cx="648736" cy="5796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3311227" y="2267869"/>
            <a:ext cx="516962" cy="4103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2510443" y="1513763"/>
            <a:ext cx="912285" cy="7028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2642216" y="2057539"/>
            <a:ext cx="648736" cy="57968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2348257" y="1816431"/>
            <a:ext cx="648738" cy="57968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2550988" y="2267869"/>
            <a:ext cx="516962" cy="4103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1638702" y="1508633"/>
            <a:ext cx="1155562" cy="2718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2034026" y="1657402"/>
            <a:ext cx="648736" cy="57968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2023889" y="2057539"/>
            <a:ext cx="648736" cy="5796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939283" y="1534283"/>
            <a:ext cx="1155562" cy="18467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1365016" y="1662532"/>
            <a:ext cx="1155562" cy="18467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37882" y="-250051"/>
            <a:ext cx="7261412" cy="166199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142883">
              <a:lnSpc>
                <a:spcPct val="100000"/>
              </a:lnSpc>
            </a:pPr>
            <a:r>
              <a:rPr spc="9" dirty="0">
                <a:latin typeface="Arial"/>
                <a:cs typeface="Arial"/>
              </a:rPr>
              <a:t>salinity-MJO</a:t>
            </a:r>
            <a:r>
              <a:rPr spc="4" dirty="0">
                <a:latin typeface="Arial"/>
                <a:cs typeface="Arial"/>
              </a:rPr>
              <a:t> </a:t>
            </a:r>
            <a:r>
              <a:rPr spc="18" dirty="0">
                <a:latin typeface="Arial"/>
                <a:cs typeface="Arial"/>
              </a:rPr>
              <a:t>interactions</a:t>
            </a:r>
          </a:p>
        </p:txBody>
      </p:sp>
      <p:sp>
        <p:nvSpPr>
          <p:cNvPr id="26" name="object 26"/>
          <p:cNvSpPr/>
          <p:nvPr/>
        </p:nvSpPr>
        <p:spPr>
          <a:xfrm>
            <a:off x="948136" y="3088510"/>
            <a:ext cx="7952827" cy="303623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948137" y="3085246"/>
            <a:ext cx="7954797" cy="7572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 txBox="1"/>
          <p:nvPr/>
        </p:nvSpPr>
        <p:spPr>
          <a:xfrm>
            <a:off x="1019736" y="3100745"/>
            <a:ext cx="109761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i="1" spc="13" dirty="0">
                <a:solidFill>
                  <a:srgbClr val="FFFFFF"/>
                </a:solidFill>
                <a:latin typeface="Arial"/>
                <a:cs typeface="Arial"/>
              </a:rPr>
              <a:t>mixed layer</a:t>
            </a:r>
            <a:endParaRPr sz="1632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08530" y="4848862"/>
            <a:ext cx="1113304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32" i="1" spc="26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32" i="1" spc="4" dirty="0">
                <a:solidFill>
                  <a:srgbClr val="FFFFFF"/>
                </a:solidFill>
                <a:latin typeface="Arial"/>
                <a:cs typeface="Arial"/>
              </a:rPr>
              <a:t>mocline</a:t>
            </a:r>
            <a:endParaRPr sz="1632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706799" y="3085495"/>
            <a:ext cx="4196820" cy="21027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4787608" y="2547474"/>
            <a:ext cx="358031" cy="56394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4813611" y="2556141"/>
            <a:ext cx="306481" cy="512109"/>
          </a:xfrm>
          <a:custGeom>
            <a:avLst/>
            <a:gdLst/>
            <a:ahLst/>
            <a:cxnLst/>
            <a:rect l="l" t="t" r="r" b="b"/>
            <a:pathLst>
              <a:path w="347345" h="580389">
                <a:moveTo>
                  <a:pt x="265441" y="238403"/>
                </a:moveTo>
                <a:lnTo>
                  <a:pt x="81389" y="238403"/>
                </a:lnTo>
                <a:lnTo>
                  <a:pt x="81389" y="580196"/>
                </a:lnTo>
                <a:lnTo>
                  <a:pt x="265441" y="580196"/>
                </a:lnTo>
                <a:lnTo>
                  <a:pt x="265441" y="238403"/>
                </a:lnTo>
                <a:close/>
              </a:path>
              <a:path w="347345" h="580389">
                <a:moveTo>
                  <a:pt x="173415" y="0"/>
                </a:moveTo>
                <a:lnTo>
                  <a:pt x="0" y="238403"/>
                </a:lnTo>
                <a:lnTo>
                  <a:pt x="346831" y="238403"/>
                </a:lnTo>
                <a:lnTo>
                  <a:pt x="173415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3295115" y="2446980"/>
            <a:ext cx="425345" cy="66245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3321116" y="2455647"/>
            <a:ext cx="373716" cy="610721"/>
          </a:xfrm>
          <a:custGeom>
            <a:avLst/>
            <a:gdLst/>
            <a:ahLst/>
            <a:cxnLst/>
            <a:rect l="l" t="t" r="r" b="b"/>
            <a:pathLst>
              <a:path w="423545" h="692150">
                <a:moveTo>
                  <a:pt x="323829" y="284278"/>
                </a:moveTo>
                <a:lnTo>
                  <a:pt x="99292" y="284278"/>
                </a:lnTo>
                <a:lnTo>
                  <a:pt x="99292" y="691843"/>
                </a:lnTo>
                <a:lnTo>
                  <a:pt x="323829" y="691843"/>
                </a:lnTo>
                <a:lnTo>
                  <a:pt x="323829" y="284278"/>
                </a:lnTo>
                <a:close/>
              </a:path>
              <a:path w="423545" h="692150">
                <a:moveTo>
                  <a:pt x="211561" y="0"/>
                </a:moveTo>
                <a:lnTo>
                  <a:pt x="0" y="284278"/>
                </a:lnTo>
                <a:lnTo>
                  <a:pt x="423122" y="284278"/>
                </a:lnTo>
                <a:lnTo>
                  <a:pt x="211561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3943887" y="2380261"/>
            <a:ext cx="466362" cy="72655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3969887" y="2388927"/>
            <a:ext cx="414618" cy="674594"/>
          </a:xfrm>
          <a:custGeom>
            <a:avLst/>
            <a:gdLst/>
            <a:ahLst/>
            <a:cxnLst/>
            <a:rect l="l" t="t" r="r" b="b"/>
            <a:pathLst>
              <a:path w="469900" h="764539">
                <a:moveTo>
                  <a:pt x="359406" y="314129"/>
                </a:moveTo>
                <a:lnTo>
                  <a:pt x="110202" y="314129"/>
                </a:lnTo>
                <a:lnTo>
                  <a:pt x="110202" y="764493"/>
                </a:lnTo>
                <a:lnTo>
                  <a:pt x="359406" y="764493"/>
                </a:lnTo>
                <a:lnTo>
                  <a:pt x="359406" y="314129"/>
                </a:lnTo>
                <a:close/>
              </a:path>
              <a:path w="469900" h="764539">
                <a:moveTo>
                  <a:pt x="234803" y="0"/>
                </a:moveTo>
                <a:lnTo>
                  <a:pt x="0" y="314129"/>
                </a:lnTo>
                <a:lnTo>
                  <a:pt x="469607" y="314129"/>
                </a:lnTo>
                <a:lnTo>
                  <a:pt x="234803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/>
          <p:nvPr/>
        </p:nvSpPr>
        <p:spPr>
          <a:xfrm>
            <a:off x="4724897" y="3096749"/>
            <a:ext cx="4164666" cy="208989"/>
          </a:xfrm>
          <a:custGeom>
            <a:avLst/>
            <a:gdLst/>
            <a:ahLst/>
            <a:cxnLst/>
            <a:rect l="l" t="t" r="r" b="b"/>
            <a:pathLst>
              <a:path w="4719955" h="236854">
                <a:moveTo>
                  <a:pt x="0" y="0"/>
                </a:moveTo>
                <a:lnTo>
                  <a:pt x="60430" y="18394"/>
                </a:lnTo>
                <a:lnTo>
                  <a:pt x="121114" y="35882"/>
                </a:lnTo>
                <a:lnTo>
                  <a:pt x="182042" y="52463"/>
                </a:lnTo>
                <a:lnTo>
                  <a:pt x="243203" y="68133"/>
                </a:lnTo>
                <a:lnTo>
                  <a:pt x="304587" y="82890"/>
                </a:lnTo>
                <a:lnTo>
                  <a:pt x="366184" y="96731"/>
                </a:lnTo>
                <a:lnTo>
                  <a:pt x="427983" y="109655"/>
                </a:lnTo>
                <a:lnTo>
                  <a:pt x="489975" y="121659"/>
                </a:lnTo>
                <a:lnTo>
                  <a:pt x="552149" y="132740"/>
                </a:lnTo>
                <a:lnTo>
                  <a:pt x="614496" y="142897"/>
                </a:lnTo>
                <a:lnTo>
                  <a:pt x="662924" y="150135"/>
                </a:lnTo>
                <a:lnTo>
                  <a:pt x="711405" y="156837"/>
                </a:lnTo>
                <a:lnTo>
                  <a:pt x="759933" y="163027"/>
                </a:lnTo>
                <a:lnTo>
                  <a:pt x="808506" y="168731"/>
                </a:lnTo>
                <a:lnTo>
                  <a:pt x="857120" y="173973"/>
                </a:lnTo>
                <a:lnTo>
                  <a:pt x="905771" y="178780"/>
                </a:lnTo>
                <a:lnTo>
                  <a:pt x="954457" y="183176"/>
                </a:lnTo>
                <a:lnTo>
                  <a:pt x="1003173" y="187187"/>
                </a:lnTo>
                <a:lnTo>
                  <a:pt x="1051917" y="190838"/>
                </a:lnTo>
                <a:lnTo>
                  <a:pt x="1100685" y="194154"/>
                </a:lnTo>
                <a:lnTo>
                  <a:pt x="1149473" y="197160"/>
                </a:lnTo>
                <a:lnTo>
                  <a:pt x="1198279" y="199882"/>
                </a:lnTo>
                <a:lnTo>
                  <a:pt x="1247097" y="202345"/>
                </a:lnTo>
                <a:lnTo>
                  <a:pt x="1295927" y="204575"/>
                </a:lnTo>
                <a:lnTo>
                  <a:pt x="1344762" y="206596"/>
                </a:lnTo>
                <a:lnTo>
                  <a:pt x="1393601" y="208433"/>
                </a:lnTo>
                <a:lnTo>
                  <a:pt x="1442440" y="210112"/>
                </a:lnTo>
                <a:lnTo>
                  <a:pt x="1491276" y="211659"/>
                </a:lnTo>
                <a:lnTo>
                  <a:pt x="1540104" y="213098"/>
                </a:lnTo>
                <a:lnTo>
                  <a:pt x="1588922" y="214455"/>
                </a:lnTo>
                <a:lnTo>
                  <a:pt x="1667082" y="216504"/>
                </a:lnTo>
                <a:lnTo>
                  <a:pt x="1745249" y="218412"/>
                </a:lnTo>
                <a:lnTo>
                  <a:pt x="1823423" y="220185"/>
                </a:lnTo>
                <a:lnTo>
                  <a:pt x="1901604" y="221829"/>
                </a:lnTo>
                <a:lnTo>
                  <a:pt x="1979791" y="223349"/>
                </a:lnTo>
                <a:lnTo>
                  <a:pt x="2057985" y="224750"/>
                </a:lnTo>
                <a:lnTo>
                  <a:pt x="2136185" y="226039"/>
                </a:lnTo>
                <a:lnTo>
                  <a:pt x="2214391" y="227221"/>
                </a:lnTo>
                <a:lnTo>
                  <a:pt x="2292603" y="228301"/>
                </a:lnTo>
                <a:lnTo>
                  <a:pt x="2370820" y="229285"/>
                </a:lnTo>
                <a:lnTo>
                  <a:pt x="2449043" y="230178"/>
                </a:lnTo>
                <a:lnTo>
                  <a:pt x="2527272" y="230985"/>
                </a:lnTo>
                <a:lnTo>
                  <a:pt x="2605506" y="231713"/>
                </a:lnTo>
                <a:lnTo>
                  <a:pt x="2683745" y="232367"/>
                </a:lnTo>
                <a:lnTo>
                  <a:pt x="2761990" y="232952"/>
                </a:lnTo>
                <a:lnTo>
                  <a:pt x="2840239" y="233474"/>
                </a:lnTo>
                <a:lnTo>
                  <a:pt x="2918492" y="233938"/>
                </a:lnTo>
                <a:lnTo>
                  <a:pt x="2996751" y="234350"/>
                </a:lnTo>
                <a:lnTo>
                  <a:pt x="3075014" y="234715"/>
                </a:lnTo>
                <a:lnTo>
                  <a:pt x="3153281" y="235039"/>
                </a:lnTo>
                <a:lnTo>
                  <a:pt x="3231555" y="235327"/>
                </a:lnTo>
                <a:lnTo>
                  <a:pt x="3309835" y="235579"/>
                </a:lnTo>
                <a:lnTo>
                  <a:pt x="3388119" y="235795"/>
                </a:lnTo>
                <a:lnTo>
                  <a:pt x="3466409" y="235976"/>
                </a:lnTo>
                <a:lnTo>
                  <a:pt x="3544703" y="236121"/>
                </a:lnTo>
                <a:lnTo>
                  <a:pt x="3623002" y="236231"/>
                </a:lnTo>
                <a:lnTo>
                  <a:pt x="3701305" y="236305"/>
                </a:lnTo>
                <a:lnTo>
                  <a:pt x="3779614" y="236343"/>
                </a:lnTo>
                <a:lnTo>
                  <a:pt x="3857927" y="236346"/>
                </a:lnTo>
                <a:lnTo>
                  <a:pt x="3936245" y="236313"/>
                </a:lnTo>
                <a:lnTo>
                  <a:pt x="4014568" y="236245"/>
                </a:lnTo>
                <a:lnTo>
                  <a:pt x="4092896" y="236141"/>
                </a:lnTo>
                <a:lnTo>
                  <a:pt x="4171229" y="236001"/>
                </a:lnTo>
                <a:lnTo>
                  <a:pt x="4249566" y="235825"/>
                </a:lnTo>
                <a:lnTo>
                  <a:pt x="4327908" y="235614"/>
                </a:lnTo>
                <a:lnTo>
                  <a:pt x="4406255" y="235367"/>
                </a:lnTo>
                <a:lnTo>
                  <a:pt x="4484607" y="235085"/>
                </a:lnTo>
                <a:lnTo>
                  <a:pt x="4562963" y="234767"/>
                </a:lnTo>
                <a:lnTo>
                  <a:pt x="4641324" y="234413"/>
                </a:lnTo>
                <a:lnTo>
                  <a:pt x="4719690" y="234023"/>
                </a:lnTo>
              </a:path>
            </a:pathLst>
          </a:custGeom>
          <a:ln w="2946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 txBox="1"/>
          <p:nvPr/>
        </p:nvSpPr>
        <p:spPr>
          <a:xfrm>
            <a:off x="5771030" y="3078333"/>
            <a:ext cx="1487020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i="1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32" i="1" spc="-3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32" i="1" dirty="0">
                <a:solidFill>
                  <a:srgbClr val="FFFFFF"/>
                </a:solidFill>
                <a:latin typeface="Arial"/>
                <a:cs typeface="Arial"/>
              </a:rPr>
              <a:t>esh water lens</a:t>
            </a:r>
            <a:endParaRPr sz="1632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2427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9818" y="2158882"/>
            <a:ext cx="2871149" cy="458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4629809" y="2401057"/>
            <a:ext cx="2871149" cy="458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7274288" y="4070796"/>
            <a:ext cx="1284461" cy="1019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6468351" y="3420744"/>
            <a:ext cx="1611873" cy="1440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5259447" y="3114838"/>
            <a:ext cx="1611873" cy="1440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6065384" y="4070796"/>
            <a:ext cx="1284461" cy="10196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4075727" y="2197120"/>
            <a:ext cx="2266696" cy="17462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4403139" y="3548205"/>
            <a:ext cx="1611873" cy="1440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3672759" y="2949139"/>
            <a:ext cx="1611873" cy="1440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4176470" y="4070796"/>
            <a:ext cx="1284461" cy="10196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1909772" y="2184375"/>
            <a:ext cx="2871149" cy="6755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2892007" y="2554009"/>
            <a:ext cx="1611873" cy="14403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2866822" y="3548205"/>
            <a:ext cx="1611873" cy="144030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171972" y="2248105"/>
            <a:ext cx="2871148" cy="4588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1229764" y="2566756"/>
            <a:ext cx="2871148" cy="4588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5558118" y="1450769"/>
            <a:ext cx="1938290" cy="165035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5513294" y="4045324"/>
            <a:ext cx="1646765" cy="193365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1716747" y="4072491"/>
            <a:ext cx="1936370" cy="16503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2086267" y="1280247"/>
            <a:ext cx="1645291" cy="193584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3766981" y="1215948"/>
            <a:ext cx="1741818" cy="8523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3793080" y="1224616"/>
            <a:ext cx="1689847" cy="800660"/>
          </a:xfrm>
          <a:custGeom>
            <a:avLst/>
            <a:gdLst/>
            <a:ahLst/>
            <a:cxnLst/>
            <a:rect l="l" t="t" r="r" b="b"/>
            <a:pathLst>
              <a:path w="1915160" h="907414">
                <a:moveTo>
                  <a:pt x="453434" y="0"/>
                </a:moveTo>
                <a:lnTo>
                  <a:pt x="404313" y="654"/>
                </a:lnTo>
                <a:lnTo>
                  <a:pt x="362817" y="2709"/>
                </a:lnTo>
                <a:lnTo>
                  <a:pt x="317264" y="7074"/>
                </a:lnTo>
                <a:lnTo>
                  <a:pt x="279710" y="13842"/>
                </a:lnTo>
                <a:lnTo>
                  <a:pt x="237037" y="27056"/>
                </a:lnTo>
                <a:lnTo>
                  <a:pt x="196821" y="45239"/>
                </a:lnTo>
                <a:lnTo>
                  <a:pt x="159405" y="68087"/>
                </a:lnTo>
                <a:lnTo>
                  <a:pt x="125130" y="95298"/>
                </a:lnTo>
                <a:lnTo>
                  <a:pt x="94337" y="126567"/>
                </a:lnTo>
                <a:lnTo>
                  <a:pt x="67368" y="161591"/>
                </a:lnTo>
                <a:lnTo>
                  <a:pt x="44564" y="200067"/>
                </a:lnTo>
                <a:lnTo>
                  <a:pt x="26267" y="241690"/>
                </a:lnTo>
                <a:lnTo>
                  <a:pt x="12818" y="286158"/>
                </a:lnTo>
                <a:lnTo>
                  <a:pt x="6151" y="324118"/>
                </a:lnTo>
                <a:lnTo>
                  <a:pt x="2298" y="367734"/>
                </a:lnTo>
                <a:lnTo>
                  <a:pt x="478" y="408133"/>
                </a:lnTo>
                <a:lnTo>
                  <a:pt x="0" y="475233"/>
                </a:lnTo>
                <a:lnTo>
                  <a:pt x="28" y="479209"/>
                </a:lnTo>
                <a:lnTo>
                  <a:pt x="1700" y="529684"/>
                </a:lnTo>
                <a:lnTo>
                  <a:pt x="5198" y="574324"/>
                </a:lnTo>
                <a:lnTo>
                  <a:pt x="13732" y="627268"/>
                </a:lnTo>
                <a:lnTo>
                  <a:pt x="26970" y="669945"/>
                </a:lnTo>
                <a:lnTo>
                  <a:pt x="45243" y="710173"/>
                </a:lnTo>
                <a:lnTo>
                  <a:pt x="68292" y="747616"/>
                </a:lnTo>
                <a:lnTo>
                  <a:pt x="95857" y="781938"/>
                </a:lnTo>
                <a:lnTo>
                  <a:pt x="127678" y="812804"/>
                </a:lnTo>
                <a:lnTo>
                  <a:pt x="163497" y="839878"/>
                </a:lnTo>
                <a:lnTo>
                  <a:pt x="203054" y="862825"/>
                </a:lnTo>
                <a:lnTo>
                  <a:pt x="246090" y="881308"/>
                </a:lnTo>
                <a:lnTo>
                  <a:pt x="292344" y="894993"/>
                </a:lnTo>
                <a:lnTo>
                  <a:pt x="331991" y="901712"/>
                </a:lnTo>
                <a:lnTo>
                  <a:pt x="376680" y="905246"/>
                </a:lnTo>
                <a:lnTo>
                  <a:pt x="427308" y="906945"/>
                </a:lnTo>
                <a:lnTo>
                  <a:pt x="1468409" y="907086"/>
                </a:lnTo>
                <a:lnTo>
                  <a:pt x="1487133" y="906952"/>
                </a:lnTo>
                <a:lnTo>
                  <a:pt x="1537607" y="905280"/>
                </a:lnTo>
                <a:lnTo>
                  <a:pt x="1582248" y="901781"/>
                </a:lnTo>
                <a:lnTo>
                  <a:pt x="1635192" y="893247"/>
                </a:lnTo>
                <a:lnTo>
                  <a:pt x="1677866" y="880034"/>
                </a:lnTo>
                <a:lnTo>
                  <a:pt x="1718081" y="861851"/>
                </a:lnTo>
                <a:lnTo>
                  <a:pt x="1755497" y="839002"/>
                </a:lnTo>
                <a:lnTo>
                  <a:pt x="1789773" y="811792"/>
                </a:lnTo>
                <a:lnTo>
                  <a:pt x="1820565" y="780523"/>
                </a:lnTo>
                <a:lnTo>
                  <a:pt x="1847535" y="745499"/>
                </a:lnTo>
                <a:lnTo>
                  <a:pt x="1870338" y="707023"/>
                </a:lnTo>
                <a:lnTo>
                  <a:pt x="1888636" y="665399"/>
                </a:lnTo>
                <a:lnTo>
                  <a:pt x="1902084" y="620931"/>
                </a:lnTo>
                <a:lnTo>
                  <a:pt x="1908752" y="582971"/>
                </a:lnTo>
                <a:lnTo>
                  <a:pt x="1912605" y="539355"/>
                </a:lnTo>
                <a:lnTo>
                  <a:pt x="1914424" y="498955"/>
                </a:lnTo>
                <a:lnTo>
                  <a:pt x="1914948" y="460485"/>
                </a:lnTo>
                <a:lnTo>
                  <a:pt x="1914874" y="427880"/>
                </a:lnTo>
                <a:lnTo>
                  <a:pt x="1913203" y="377405"/>
                </a:lnTo>
                <a:lnTo>
                  <a:pt x="1909705" y="332765"/>
                </a:lnTo>
                <a:lnTo>
                  <a:pt x="1901170" y="279821"/>
                </a:lnTo>
                <a:lnTo>
                  <a:pt x="1887932" y="237144"/>
                </a:lnTo>
                <a:lnTo>
                  <a:pt x="1869659" y="196917"/>
                </a:lnTo>
                <a:lnTo>
                  <a:pt x="1846611" y="159474"/>
                </a:lnTo>
                <a:lnTo>
                  <a:pt x="1819046" y="125152"/>
                </a:lnTo>
                <a:lnTo>
                  <a:pt x="1787224" y="94286"/>
                </a:lnTo>
                <a:lnTo>
                  <a:pt x="1751405" y="67212"/>
                </a:lnTo>
                <a:lnTo>
                  <a:pt x="1711848" y="44265"/>
                </a:lnTo>
                <a:lnTo>
                  <a:pt x="1668813" y="25781"/>
                </a:lnTo>
                <a:lnTo>
                  <a:pt x="1622559" y="12096"/>
                </a:lnTo>
                <a:lnTo>
                  <a:pt x="1582911" y="5378"/>
                </a:lnTo>
                <a:lnTo>
                  <a:pt x="1538222" y="1844"/>
                </a:lnTo>
                <a:lnTo>
                  <a:pt x="1487594" y="145"/>
                </a:lnTo>
                <a:lnTo>
                  <a:pt x="453434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 txBox="1"/>
          <p:nvPr/>
        </p:nvSpPr>
        <p:spPr>
          <a:xfrm>
            <a:off x="3866030" y="1485456"/>
            <a:ext cx="1549213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31" dirty="0">
                <a:latin typeface="Arial"/>
                <a:cs typeface="Arial"/>
              </a:rPr>
              <a:t>convection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68595" y="3113448"/>
            <a:ext cx="1741818" cy="8523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6194694" y="3122117"/>
            <a:ext cx="1689847" cy="800660"/>
          </a:xfrm>
          <a:custGeom>
            <a:avLst/>
            <a:gdLst/>
            <a:ahLst/>
            <a:cxnLst/>
            <a:rect l="l" t="t" r="r" b="b"/>
            <a:pathLst>
              <a:path w="1915159" h="907414">
                <a:moveTo>
                  <a:pt x="453435" y="0"/>
                </a:moveTo>
                <a:lnTo>
                  <a:pt x="404313" y="655"/>
                </a:lnTo>
                <a:lnTo>
                  <a:pt x="362817" y="2709"/>
                </a:lnTo>
                <a:lnTo>
                  <a:pt x="317264" y="7074"/>
                </a:lnTo>
                <a:lnTo>
                  <a:pt x="279710" y="13842"/>
                </a:lnTo>
                <a:lnTo>
                  <a:pt x="237037" y="27055"/>
                </a:lnTo>
                <a:lnTo>
                  <a:pt x="196821" y="45238"/>
                </a:lnTo>
                <a:lnTo>
                  <a:pt x="159405" y="68087"/>
                </a:lnTo>
                <a:lnTo>
                  <a:pt x="125130" y="95297"/>
                </a:lnTo>
                <a:lnTo>
                  <a:pt x="94337" y="126566"/>
                </a:lnTo>
                <a:lnTo>
                  <a:pt x="67368" y="161590"/>
                </a:lnTo>
                <a:lnTo>
                  <a:pt x="44564" y="200066"/>
                </a:lnTo>
                <a:lnTo>
                  <a:pt x="26267" y="241690"/>
                </a:lnTo>
                <a:lnTo>
                  <a:pt x="12818" y="286158"/>
                </a:lnTo>
                <a:lnTo>
                  <a:pt x="6151" y="324118"/>
                </a:lnTo>
                <a:lnTo>
                  <a:pt x="2298" y="367734"/>
                </a:lnTo>
                <a:lnTo>
                  <a:pt x="478" y="408133"/>
                </a:lnTo>
                <a:lnTo>
                  <a:pt x="0" y="475233"/>
                </a:lnTo>
                <a:lnTo>
                  <a:pt x="28" y="479209"/>
                </a:lnTo>
                <a:lnTo>
                  <a:pt x="1700" y="529684"/>
                </a:lnTo>
                <a:lnTo>
                  <a:pt x="5198" y="574324"/>
                </a:lnTo>
                <a:lnTo>
                  <a:pt x="13732" y="627268"/>
                </a:lnTo>
                <a:lnTo>
                  <a:pt x="26970" y="669945"/>
                </a:lnTo>
                <a:lnTo>
                  <a:pt x="45243" y="710173"/>
                </a:lnTo>
                <a:lnTo>
                  <a:pt x="68292" y="747615"/>
                </a:lnTo>
                <a:lnTo>
                  <a:pt x="95857" y="781937"/>
                </a:lnTo>
                <a:lnTo>
                  <a:pt x="127679" y="812803"/>
                </a:lnTo>
                <a:lnTo>
                  <a:pt x="163498" y="839878"/>
                </a:lnTo>
                <a:lnTo>
                  <a:pt x="203055" y="862824"/>
                </a:lnTo>
                <a:lnTo>
                  <a:pt x="246090" y="881308"/>
                </a:lnTo>
                <a:lnTo>
                  <a:pt x="292345" y="894993"/>
                </a:lnTo>
                <a:lnTo>
                  <a:pt x="331993" y="901711"/>
                </a:lnTo>
                <a:lnTo>
                  <a:pt x="376681" y="905245"/>
                </a:lnTo>
                <a:lnTo>
                  <a:pt x="427309" y="906944"/>
                </a:lnTo>
                <a:lnTo>
                  <a:pt x="1468409" y="907085"/>
                </a:lnTo>
                <a:lnTo>
                  <a:pt x="1487133" y="906950"/>
                </a:lnTo>
                <a:lnTo>
                  <a:pt x="1537608" y="905279"/>
                </a:lnTo>
                <a:lnTo>
                  <a:pt x="1582248" y="901781"/>
                </a:lnTo>
                <a:lnTo>
                  <a:pt x="1635192" y="893247"/>
                </a:lnTo>
                <a:lnTo>
                  <a:pt x="1677866" y="880033"/>
                </a:lnTo>
                <a:lnTo>
                  <a:pt x="1718082" y="861850"/>
                </a:lnTo>
                <a:lnTo>
                  <a:pt x="1755498" y="839002"/>
                </a:lnTo>
                <a:lnTo>
                  <a:pt x="1789773" y="811791"/>
                </a:lnTo>
                <a:lnTo>
                  <a:pt x="1820566" y="780522"/>
                </a:lnTo>
                <a:lnTo>
                  <a:pt x="1847535" y="745498"/>
                </a:lnTo>
                <a:lnTo>
                  <a:pt x="1870339" y="707023"/>
                </a:lnTo>
                <a:lnTo>
                  <a:pt x="1888636" y="665399"/>
                </a:lnTo>
                <a:lnTo>
                  <a:pt x="1902084" y="620931"/>
                </a:lnTo>
                <a:lnTo>
                  <a:pt x="1908752" y="582971"/>
                </a:lnTo>
                <a:lnTo>
                  <a:pt x="1912605" y="539355"/>
                </a:lnTo>
                <a:lnTo>
                  <a:pt x="1914424" y="498955"/>
                </a:lnTo>
                <a:lnTo>
                  <a:pt x="1914948" y="460485"/>
                </a:lnTo>
                <a:lnTo>
                  <a:pt x="1914874" y="427880"/>
                </a:lnTo>
                <a:lnTo>
                  <a:pt x="1913203" y="377405"/>
                </a:lnTo>
                <a:lnTo>
                  <a:pt x="1909705" y="332765"/>
                </a:lnTo>
                <a:lnTo>
                  <a:pt x="1901170" y="279820"/>
                </a:lnTo>
                <a:lnTo>
                  <a:pt x="1887932" y="237144"/>
                </a:lnTo>
                <a:lnTo>
                  <a:pt x="1869659" y="196916"/>
                </a:lnTo>
                <a:lnTo>
                  <a:pt x="1846611" y="159473"/>
                </a:lnTo>
                <a:lnTo>
                  <a:pt x="1819046" y="125151"/>
                </a:lnTo>
                <a:lnTo>
                  <a:pt x="1787225" y="94285"/>
                </a:lnTo>
                <a:lnTo>
                  <a:pt x="1751406" y="67211"/>
                </a:lnTo>
                <a:lnTo>
                  <a:pt x="1711849" y="44264"/>
                </a:lnTo>
                <a:lnTo>
                  <a:pt x="1668814" y="25781"/>
                </a:lnTo>
                <a:lnTo>
                  <a:pt x="1622559" y="12096"/>
                </a:lnTo>
                <a:lnTo>
                  <a:pt x="1582912" y="5378"/>
                </a:lnTo>
                <a:lnTo>
                  <a:pt x="1538223" y="1844"/>
                </a:lnTo>
                <a:lnTo>
                  <a:pt x="1487594" y="145"/>
                </a:lnTo>
                <a:lnTo>
                  <a:pt x="453435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 txBox="1"/>
          <p:nvPr/>
        </p:nvSpPr>
        <p:spPr>
          <a:xfrm>
            <a:off x="6264089" y="3199955"/>
            <a:ext cx="156041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3085" marR="4483" indent="-481879"/>
            <a:r>
              <a:rPr sz="2427" spc="4" dirty="0">
                <a:latin typeface="Arial"/>
                <a:cs typeface="Arial"/>
              </a:rPr>
              <a:t>f</a:t>
            </a:r>
            <a:r>
              <a:rPr sz="2427" spc="-44" dirty="0">
                <a:latin typeface="Arial"/>
                <a:cs typeface="Arial"/>
              </a:rPr>
              <a:t>r</a:t>
            </a:r>
            <a:r>
              <a:rPr sz="2427" spc="9" dirty="0">
                <a:latin typeface="Arial"/>
                <a:cs typeface="Arial"/>
              </a:rPr>
              <a:t>esh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9" dirty="0">
                <a:latin typeface="Arial"/>
                <a:cs typeface="Arial"/>
              </a:rPr>
              <a:t>water lens</a:t>
            </a:r>
            <a:endParaRPr sz="2427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66981" y="5083914"/>
            <a:ext cx="1741818" cy="8523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3793080" y="5092582"/>
            <a:ext cx="1689847" cy="800660"/>
          </a:xfrm>
          <a:custGeom>
            <a:avLst/>
            <a:gdLst/>
            <a:ahLst/>
            <a:cxnLst/>
            <a:rect l="l" t="t" r="r" b="b"/>
            <a:pathLst>
              <a:path w="1915160" h="907415">
                <a:moveTo>
                  <a:pt x="453434" y="0"/>
                </a:moveTo>
                <a:lnTo>
                  <a:pt x="404313" y="654"/>
                </a:lnTo>
                <a:lnTo>
                  <a:pt x="362817" y="2709"/>
                </a:lnTo>
                <a:lnTo>
                  <a:pt x="317264" y="7074"/>
                </a:lnTo>
                <a:lnTo>
                  <a:pt x="279710" y="13842"/>
                </a:lnTo>
                <a:lnTo>
                  <a:pt x="237037" y="27055"/>
                </a:lnTo>
                <a:lnTo>
                  <a:pt x="196821" y="45238"/>
                </a:lnTo>
                <a:lnTo>
                  <a:pt x="159405" y="68087"/>
                </a:lnTo>
                <a:lnTo>
                  <a:pt x="125130" y="95297"/>
                </a:lnTo>
                <a:lnTo>
                  <a:pt x="94337" y="126566"/>
                </a:lnTo>
                <a:lnTo>
                  <a:pt x="67368" y="161590"/>
                </a:lnTo>
                <a:lnTo>
                  <a:pt x="44564" y="200066"/>
                </a:lnTo>
                <a:lnTo>
                  <a:pt x="26267" y="241690"/>
                </a:lnTo>
                <a:lnTo>
                  <a:pt x="12818" y="286158"/>
                </a:lnTo>
                <a:lnTo>
                  <a:pt x="6151" y="324118"/>
                </a:lnTo>
                <a:lnTo>
                  <a:pt x="2298" y="367734"/>
                </a:lnTo>
                <a:lnTo>
                  <a:pt x="478" y="408133"/>
                </a:lnTo>
                <a:lnTo>
                  <a:pt x="0" y="475233"/>
                </a:lnTo>
                <a:lnTo>
                  <a:pt x="28" y="479209"/>
                </a:lnTo>
                <a:lnTo>
                  <a:pt x="1700" y="529684"/>
                </a:lnTo>
                <a:lnTo>
                  <a:pt x="5198" y="574324"/>
                </a:lnTo>
                <a:lnTo>
                  <a:pt x="13732" y="627268"/>
                </a:lnTo>
                <a:lnTo>
                  <a:pt x="26970" y="669945"/>
                </a:lnTo>
                <a:lnTo>
                  <a:pt x="45243" y="710173"/>
                </a:lnTo>
                <a:lnTo>
                  <a:pt x="68292" y="747615"/>
                </a:lnTo>
                <a:lnTo>
                  <a:pt x="95857" y="781937"/>
                </a:lnTo>
                <a:lnTo>
                  <a:pt x="127678" y="812803"/>
                </a:lnTo>
                <a:lnTo>
                  <a:pt x="163497" y="839878"/>
                </a:lnTo>
                <a:lnTo>
                  <a:pt x="203054" y="862824"/>
                </a:lnTo>
                <a:lnTo>
                  <a:pt x="246090" y="881308"/>
                </a:lnTo>
                <a:lnTo>
                  <a:pt x="292344" y="894993"/>
                </a:lnTo>
                <a:lnTo>
                  <a:pt x="331991" y="901711"/>
                </a:lnTo>
                <a:lnTo>
                  <a:pt x="376680" y="905245"/>
                </a:lnTo>
                <a:lnTo>
                  <a:pt x="427308" y="906945"/>
                </a:lnTo>
                <a:lnTo>
                  <a:pt x="1468409" y="907085"/>
                </a:lnTo>
                <a:lnTo>
                  <a:pt x="1487133" y="906951"/>
                </a:lnTo>
                <a:lnTo>
                  <a:pt x="1537607" y="905279"/>
                </a:lnTo>
                <a:lnTo>
                  <a:pt x="1582247" y="901781"/>
                </a:lnTo>
                <a:lnTo>
                  <a:pt x="1635192" y="893247"/>
                </a:lnTo>
                <a:lnTo>
                  <a:pt x="1677866" y="880033"/>
                </a:lnTo>
                <a:lnTo>
                  <a:pt x="1718081" y="861850"/>
                </a:lnTo>
                <a:lnTo>
                  <a:pt x="1755497" y="839002"/>
                </a:lnTo>
                <a:lnTo>
                  <a:pt x="1789773" y="811791"/>
                </a:lnTo>
                <a:lnTo>
                  <a:pt x="1820565" y="780522"/>
                </a:lnTo>
                <a:lnTo>
                  <a:pt x="1847535" y="745498"/>
                </a:lnTo>
                <a:lnTo>
                  <a:pt x="1870338" y="707023"/>
                </a:lnTo>
                <a:lnTo>
                  <a:pt x="1888636" y="665399"/>
                </a:lnTo>
                <a:lnTo>
                  <a:pt x="1902084" y="620931"/>
                </a:lnTo>
                <a:lnTo>
                  <a:pt x="1908752" y="582971"/>
                </a:lnTo>
                <a:lnTo>
                  <a:pt x="1912605" y="539355"/>
                </a:lnTo>
                <a:lnTo>
                  <a:pt x="1914424" y="498955"/>
                </a:lnTo>
                <a:lnTo>
                  <a:pt x="1914948" y="460485"/>
                </a:lnTo>
                <a:lnTo>
                  <a:pt x="1914874" y="427880"/>
                </a:lnTo>
                <a:lnTo>
                  <a:pt x="1913203" y="377405"/>
                </a:lnTo>
                <a:lnTo>
                  <a:pt x="1909705" y="332765"/>
                </a:lnTo>
                <a:lnTo>
                  <a:pt x="1901170" y="279820"/>
                </a:lnTo>
                <a:lnTo>
                  <a:pt x="1887932" y="237144"/>
                </a:lnTo>
                <a:lnTo>
                  <a:pt x="1869659" y="196916"/>
                </a:lnTo>
                <a:lnTo>
                  <a:pt x="1846611" y="159473"/>
                </a:lnTo>
                <a:lnTo>
                  <a:pt x="1819046" y="125151"/>
                </a:lnTo>
                <a:lnTo>
                  <a:pt x="1787224" y="94285"/>
                </a:lnTo>
                <a:lnTo>
                  <a:pt x="1751405" y="67211"/>
                </a:lnTo>
                <a:lnTo>
                  <a:pt x="1711848" y="44264"/>
                </a:lnTo>
                <a:lnTo>
                  <a:pt x="1668813" y="25781"/>
                </a:lnTo>
                <a:lnTo>
                  <a:pt x="1622559" y="12096"/>
                </a:lnTo>
                <a:lnTo>
                  <a:pt x="1582911" y="5378"/>
                </a:lnTo>
                <a:lnTo>
                  <a:pt x="1538222" y="1844"/>
                </a:lnTo>
                <a:lnTo>
                  <a:pt x="1487594" y="145"/>
                </a:lnTo>
                <a:lnTo>
                  <a:pt x="453434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 txBox="1"/>
          <p:nvPr/>
        </p:nvSpPr>
        <p:spPr>
          <a:xfrm>
            <a:off x="3843618" y="5351484"/>
            <a:ext cx="1582831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9" dirty="0">
                <a:latin typeface="Arial"/>
                <a:cs typeface="Arial"/>
              </a:rPr>
              <a:t>shallow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13" dirty="0">
                <a:latin typeface="Arial"/>
                <a:cs typeface="Arial"/>
              </a:rPr>
              <a:t>ML</a:t>
            </a:r>
            <a:endParaRPr sz="2427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39714" y="3252303"/>
            <a:ext cx="1741818" cy="8523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1365813" y="3260971"/>
            <a:ext cx="1689847" cy="800660"/>
          </a:xfrm>
          <a:custGeom>
            <a:avLst/>
            <a:gdLst/>
            <a:ahLst/>
            <a:cxnLst/>
            <a:rect l="l" t="t" r="r" b="b"/>
            <a:pathLst>
              <a:path w="1915160" h="907414">
                <a:moveTo>
                  <a:pt x="453435" y="0"/>
                </a:moveTo>
                <a:lnTo>
                  <a:pt x="404314" y="654"/>
                </a:lnTo>
                <a:lnTo>
                  <a:pt x="362818" y="2709"/>
                </a:lnTo>
                <a:lnTo>
                  <a:pt x="317265" y="7074"/>
                </a:lnTo>
                <a:lnTo>
                  <a:pt x="279711" y="13842"/>
                </a:lnTo>
                <a:lnTo>
                  <a:pt x="237038" y="27055"/>
                </a:lnTo>
                <a:lnTo>
                  <a:pt x="196822" y="45238"/>
                </a:lnTo>
                <a:lnTo>
                  <a:pt x="159406" y="68087"/>
                </a:lnTo>
                <a:lnTo>
                  <a:pt x="125130" y="95297"/>
                </a:lnTo>
                <a:lnTo>
                  <a:pt x="94337" y="126566"/>
                </a:lnTo>
                <a:lnTo>
                  <a:pt x="67368" y="161590"/>
                </a:lnTo>
                <a:lnTo>
                  <a:pt x="44564" y="200066"/>
                </a:lnTo>
                <a:lnTo>
                  <a:pt x="26268" y="241690"/>
                </a:lnTo>
                <a:lnTo>
                  <a:pt x="12819" y="286158"/>
                </a:lnTo>
                <a:lnTo>
                  <a:pt x="6152" y="324118"/>
                </a:lnTo>
                <a:lnTo>
                  <a:pt x="2298" y="367734"/>
                </a:lnTo>
                <a:lnTo>
                  <a:pt x="478" y="408134"/>
                </a:lnTo>
                <a:lnTo>
                  <a:pt x="0" y="475233"/>
                </a:lnTo>
                <a:lnTo>
                  <a:pt x="28" y="479209"/>
                </a:lnTo>
                <a:lnTo>
                  <a:pt x="1700" y="529684"/>
                </a:lnTo>
                <a:lnTo>
                  <a:pt x="5199" y="574324"/>
                </a:lnTo>
                <a:lnTo>
                  <a:pt x="13733" y="627268"/>
                </a:lnTo>
                <a:lnTo>
                  <a:pt x="26971" y="669945"/>
                </a:lnTo>
                <a:lnTo>
                  <a:pt x="45244" y="710173"/>
                </a:lnTo>
                <a:lnTo>
                  <a:pt x="68292" y="747615"/>
                </a:lnTo>
                <a:lnTo>
                  <a:pt x="95857" y="781937"/>
                </a:lnTo>
                <a:lnTo>
                  <a:pt x="127679" y="812803"/>
                </a:lnTo>
                <a:lnTo>
                  <a:pt x="163498" y="839877"/>
                </a:lnTo>
                <a:lnTo>
                  <a:pt x="203055" y="862824"/>
                </a:lnTo>
                <a:lnTo>
                  <a:pt x="246090" y="881308"/>
                </a:lnTo>
                <a:lnTo>
                  <a:pt x="292345" y="894993"/>
                </a:lnTo>
                <a:lnTo>
                  <a:pt x="331992" y="901711"/>
                </a:lnTo>
                <a:lnTo>
                  <a:pt x="376681" y="905245"/>
                </a:lnTo>
                <a:lnTo>
                  <a:pt x="427309" y="906944"/>
                </a:lnTo>
                <a:lnTo>
                  <a:pt x="1468409" y="907085"/>
                </a:lnTo>
                <a:lnTo>
                  <a:pt x="1487133" y="906950"/>
                </a:lnTo>
                <a:lnTo>
                  <a:pt x="1537608" y="905279"/>
                </a:lnTo>
                <a:lnTo>
                  <a:pt x="1582248" y="901781"/>
                </a:lnTo>
                <a:lnTo>
                  <a:pt x="1635192" y="893247"/>
                </a:lnTo>
                <a:lnTo>
                  <a:pt x="1677866" y="880033"/>
                </a:lnTo>
                <a:lnTo>
                  <a:pt x="1718082" y="861850"/>
                </a:lnTo>
                <a:lnTo>
                  <a:pt x="1755498" y="839002"/>
                </a:lnTo>
                <a:lnTo>
                  <a:pt x="1789773" y="811791"/>
                </a:lnTo>
                <a:lnTo>
                  <a:pt x="1820566" y="780522"/>
                </a:lnTo>
                <a:lnTo>
                  <a:pt x="1847535" y="745498"/>
                </a:lnTo>
                <a:lnTo>
                  <a:pt x="1870339" y="707023"/>
                </a:lnTo>
                <a:lnTo>
                  <a:pt x="1888636" y="665399"/>
                </a:lnTo>
                <a:lnTo>
                  <a:pt x="1902085" y="620931"/>
                </a:lnTo>
                <a:lnTo>
                  <a:pt x="1908752" y="582971"/>
                </a:lnTo>
                <a:lnTo>
                  <a:pt x="1912605" y="539355"/>
                </a:lnTo>
                <a:lnTo>
                  <a:pt x="1914424" y="498955"/>
                </a:lnTo>
                <a:lnTo>
                  <a:pt x="1914948" y="460485"/>
                </a:lnTo>
                <a:lnTo>
                  <a:pt x="1914874" y="427880"/>
                </a:lnTo>
                <a:lnTo>
                  <a:pt x="1913203" y="377405"/>
                </a:lnTo>
                <a:lnTo>
                  <a:pt x="1909705" y="332765"/>
                </a:lnTo>
                <a:lnTo>
                  <a:pt x="1901170" y="279820"/>
                </a:lnTo>
                <a:lnTo>
                  <a:pt x="1887933" y="237144"/>
                </a:lnTo>
                <a:lnTo>
                  <a:pt x="1869660" y="196916"/>
                </a:lnTo>
                <a:lnTo>
                  <a:pt x="1846611" y="159473"/>
                </a:lnTo>
                <a:lnTo>
                  <a:pt x="1819047" y="125151"/>
                </a:lnTo>
                <a:lnTo>
                  <a:pt x="1787225" y="94285"/>
                </a:lnTo>
                <a:lnTo>
                  <a:pt x="1751406" y="67211"/>
                </a:lnTo>
                <a:lnTo>
                  <a:pt x="1711849" y="44264"/>
                </a:lnTo>
                <a:lnTo>
                  <a:pt x="1668814" y="25781"/>
                </a:lnTo>
                <a:lnTo>
                  <a:pt x="1622559" y="12096"/>
                </a:lnTo>
                <a:lnTo>
                  <a:pt x="1582912" y="5378"/>
                </a:lnTo>
                <a:lnTo>
                  <a:pt x="1538223" y="1844"/>
                </a:lnTo>
                <a:lnTo>
                  <a:pt x="1487594" y="145"/>
                </a:lnTo>
                <a:lnTo>
                  <a:pt x="453435" y="0"/>
                </a:lnTo>
                <a:close/>
              </a:path>
            </a:pathLst>
          </a:custGeom>
          <a:solidFill>
            <a:srgbClr val="70BF41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 txBox="1"/>
          <p:nvPr/>
        </p:nvSpPr>
        <p:spPr>
          <a:xfrm>
            <a:off x="1490382" y="3524925"/>
            <a:ext cx="1432112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13" dirty="0">
                <a:latin typeface="Arial"/>
                <a:cs typeface="Arial"/>
              </a:rPr>
              <a:t>wa</a:t>
            </a:r>
            <a:r>
              <a:rPr sz="2427" spc="49" dirty="0">
                <a:latin typeface="Arial"/>
                <a:cs typeface="Arial"/>
              </a:rPr>
              <a:t>r</a:t>
            </a:r>
            <a:r>
              <a:rPr sz="2427" spc="18" dirty="0">
                <a:latin typeface="Arial"/>
                <a:cs typeface="Arial"/>
              </a:rPr>
              <a:t>m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-128" dirty="0">
                <a:latin typeface="Arial"/>
                <a:cs typeface="Arial"/>
              </a:rPr>
              <a:t>SST</a:t>
            </a:r>
            <a:endParaRPr sz="2427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905500" y="1181895"/>
            <a:ext cx="2581835" cy="1313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1692" marR="111504" algn="ctr">
              <a:lnSpc>
                <a:spcPts val="1235"/>
              </a:lnSpc>
            </a:pPr>
            <a:r>
              <a:rPr sz="1059" spc="18" dirty="0">
                <a:solidFill>
                  <a:srgbClr val="0433FF"/>
                </a:solidFill>
                <a:latin typeface="Arial"/>
                <a:cs typeface="Arial"/>
              </a:rPr>
              <a:t>Madden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8" dirty="0">
                <a:solidFill>
                  <a:srgbClr val="0433FF"/>
                </a:solidFill>
                <a:latin typeface="Arial"/>
                <a:cs typeface="Arial"/>
              </a:rPr>
              <a:t>and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Julian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(1970) Matthews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et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al.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(2013)</a:t>
            </a:r>
            <a:endParaRPr sz="1059">
              <a:latin typeface="Arial"/>
              <a:cs typeface="Arial"/>
            </a:endParaRPr>
          </a:p>
          <a:p>
            <a:pPr marL="739067" algn="ctr">
              <a:spcBef>
                <a:spcPts val="18"/>
              </a:spcBef>
            </a:pP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Cronin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8" dirty="0">
                <a:solidFill>
                  <a:srgbClr val="0433FF"/>
                </a:solidFill>
                <a:latin typeface="Arial"/>
                <a:cs typeface="Arial"/>
              </a:rPr>
              <a:t>and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8" dirty="0">
                <a:solidFill>
                  <a:srgbClr val="0433FF"/>
                </a:solidFill>
                <a:latin typeface="Arial"/>
                <a:cs typeface="Arial"/>
              </a:rPr>
              <a:t>McPhaden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(2002)</a:t>
            </a:r>
            <a:endParaRPr sz="1059">
              <a:latin typeface="Arial"/>
              <a:cs typeface="Arial"/>
            </a:endParaRPr>
          </a:p>
          <a:p>
            <a:pPr marL="134478" marR="947508" indent="403433">
              <a:lnSpc>
                <a:spcPct val="103600"/>
              </a:lnSpc>
              <a:spcBef>
                <a:spcPts val="556"/>
              </a:spcBef>
            </a:pPr>
            <a:r>
              <a:rPr sz="1632" b="1" i="1" dirty="0">
                <a:latin typeface="Arial"/>
                <a:cs typeface="Arial"/>
              </a:rPr>
              <a:t>rainfall </a:t>
            </a:r>
            <a:r>
              <a:rPr sz="1632" b="1" i="1" spc="-4" dirty="0">
                <a:latin typeface="Arial"/>
                <a:cs typeface="Arial"/>
              </a:rPr>
              <a:t>rive</a:t>
            </a:r>
            <a:r>
              <a:rPr sz="1632" b="1" i="1" dirty="0">
                <a:latin typeface="Arial"/>
                <a:cs typeface="Arial"/>
              </a:rPr>
              <a:t>r discharge</a:t>
            </a:r>
            <a:endParaRPr sz="1632">
              <a:latin typeface="Arial"/>
              <a:cs typeface="Arial"/>
            </a:endParaRPr>
          </a:p>
          <a:p>
            <a:pPr marL="11206">
              <a:lnSpc>
                <a:spcPts val="1941"/>
              </a:lnSpc>
            </a:pPr>
            <a:r>
              <a:rPr sz="1632" b="1" i="1" dirty="0">
                <a:latin typeface="Arial"/>
                <a:cs typeface="Arial"/>
              </a:rPr>
              <a:t>salinity advection</a:t>
            </a:r>
            <a:endParaRPr sz="1632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051176" y="4804034"/>
            <a:ext cx="2213162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478" marR="738507" indent="-123271">
              <a:lnSpc>
                <a:spcPts val="1941"/>
              </a:lnSpc>
            </a:pPr>
            <a:r>
              <a:rPr sz="1632" b="1" i="1" dirty="0">
                <a:latin typeface="Arial"/>
                <a:cs typeface="Arial"/>
              </a:rPr>
              <a:t>buoyancy</a:t>
            </a:r>
            <a:r>
              <a:rPr sz="1632" b="1" i="1" spc="-4" dirty="0">
                <a:latin typeface="Arial"/>
                <a:cs typeface="Arial"/>
              </a:rPr>
              <a:t> </a:t>
            </a:r>
            <a:r>
              <a:rPr sz="1632" b="1" i="1" dirty="0">
                <a:latin typeface="Arial"/>
                <a:cs typeface="Arial"/>
              </a:rPr>
              <a:t>flux, stabilization</a:t>
            </a:r>
            <a:endParaRPr sz="1632">
              <a:latin typeface="Arial"/>
              <a:cs typeface="Arial"/>
            </a:endParaRPr>
          </a:p>
          <a:p>
            <a:pPr marL="963757" marR="4483" indent="-134478">
              <a:lnSpc>
                <a:spcPts val="1235"/>
              </a:lnSpc>
              <a:spcBef>
                <a:spcPts val="1182"/>
              </a:spcBef>
            </a:pP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Anderson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et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al.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(1996)</a:t>
            </a:r>
            <a:r>
              <a:rPr sz="1059" spc="18" dirty="0">
                <a:solidFill>
                  <a:srgbClr val="0433FF"/>
                </a:solidFill>
                <a:latin typeface="Arial"/>
                <a:cs typeface="Arial"/>
              </a:rPr>
              <a:t> McPhaden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(2002)</a:t>
            </a:r>
            <a:endParaRPr sz="1059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927412" y="4927299"/>
            <a:ext cx="762560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b="1" i="1" dirty="0">
                <a:latin typeface="Arial"/>
                <a:cs typeface="Arial"/>
              </a:rPr>
              <a:t>heating</a:t>
            </a:r>
            <a:endParaRPr sz="1632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0324" y="1901711"/>
            <a:ext cx="76256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>
              <a:lnSpc>
                <a:spcPts val="1941"/>
              </a:lnSpc>
            </a:pPr>
            <a:r>
              <a:rPr sz="1632" b="1" i="1" dirty="0">
                <a:latin typeface="Arial"/>
                <a:cs typeface="Arial"/>
              </a:rPr>
              <a:t>surface fluxes</a:t>
            </a:r>
            <a:endParaRPr sz="1632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905000" y="465719"/>
            <a:ext cx="5449981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9" dirty="0">
                <a:latin typeface="Arial"/>
                <a:cs typeface="Arial"/>
              </a:rPr>
              <a:t>river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44" dirty="0">
                <a:latin typeface="Arial"/>
                <a:cs typeface="Arial"/>
              </a:rPr>
              <a:t>discharge-convection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18" dirty="0">
                <a:latin typeface="Arial"/>
                <a:cs typeface="Arial"/>
              </a:rPr>
              <a:t>interactions</a:t>
            </a:r>
            <a:endParaRPr sz="2427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7177" y="5428925"/>
            <a:ext cx="156434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478" marR="4483" indent="-123271">
              <a:lnSpc>
                <a:spcPts val="1235"/>
              </a:lnSpc>
            </a:pPr>
            <a:r>
              <a:rPr sz="1059" spc="18" dirty="0">
                <a:solidFill>
                  <a:srgbClr val="0433FF"/>
                </a:solidFill>
                <a:latin typeface="Arial"/>
                <a:cs typeface="Arial"/>
              </a:rPr>
              <a:t>Hendon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8" dirty="0">
                <a:solidFill>
                  <a:srgbClr val="0433FF"/>
                </a:solidFill>
                <a:latin typeface="Arial"/>
                <a:cs typeface="Arial"/>
              </a:rPr>
              <a:t>and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Glick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(1997) Shinoda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et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al.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(1998)</a:t>
            </a:r>
            <a:endParaRPr sz="1059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0794" y="1338778"/>
            <a:ext cx="1500468" cy="339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478" marR="4483" indent="-123271">
              <a:lnSpc>
                <a:spcPct val="104200"/>
              </a:lnSpc>
            </a:pPr>
            <a:r>
              <a:rPr sz="1059" spc="4" dirty="0">
                <a:solidFill>
                  <a:srgbClr val="0433FF"/>
                </a:solidFill>
                <a:latin typeface="Arial"/>
                <a:cs typeface="Arial"/>
              </a:rPr>
              <a:t>W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oolnough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et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al.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(2000) DeMott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et</a:t>
            </a:r>
            <a:r>
              <a:rPr sz="1059" spc="9" dirty="0">
                <a:solidFill>
                  <a:srgbClr val="0433FF"/>
                </a:solidFill>
                <a:latin typeface="Arial"/>
                <a:cs typeface="Arial"/>
              </a:rPr>
              <a:t> al. </a:t>
            </a:r>
            <a:r>
              <a:rPr sz="1059" spc="13" dirty="0">
                <a:solidFill>
                  <a:srgbClr val="0433FF"/>
                </a:solidFill>
                <a:latin typeface="Arial"/>
                <a:cs typeface="Arial"/>
              </a:rPr>
              <a:t>(2016)</a:t>
            </a:r>
            <a:endParaRPr sz="1059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82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Distinct ocean-atmospheric interaction between northern and southern 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SCS</a:t>
            </a:r>
          </a:p>
          <a:p>
            <a:pPr>
              <a:spcBef>
                <a:spcPts val="1200"/>
              </a:spcBef>
            </a:pP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Impacts </a:t>
            </a:r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of river discharge parameterization in the global coupled model 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system</a:t>
            </a:r>
          </a:p>
          <a:p>
            <a:pPr>
              <a:spcBef>
                <a:spcPts val="1200"/>
              </a:spcBef>
            </a:pP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Operational </a:t>
            </a:r>
            <a:r>
              <a:rPr lang="en-US" altLang="zh-TW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nowcast</a:t>
            </a:r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/forecast system in the Western 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Pacific</a:t>
            </a:r>
            <a:endParaRPr lang="en-US" altLang="zh-TW" sz="3200" b="1" dirty="0">
              <a:solidFill>
                <a:schemeClr val="accent2">
                  <a:lumMod val="7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endParaRPr lang="zh-TW" altLang="en-US" sz="3200" b="1" dirty="0">
              <a:solidFill>
                <a:srgbClr val="0000FF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7892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82263" y="1537975"/>
            <a:ext cx="1936884" cy="1650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5535706" y="4127200"/>
            <a:ext cx="1647265" cy="19351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1741583" y="4159695"/>
            <a:ext cx="1933946" cy="16449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2111103" y="1367452"/>
            <a:ext cx="1650355" cy="19382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3644153" y="1154207"/>
            <a:ext cx="2059641" cy="928407"/>
          </a:xfrm>
          <a:custGeom>
            <a:avLst/>
            <a:gdLst/>
            <a:ahLst/>
            <a:cxnLst/>
            <a:rect l="l" t="t" r="r" b="b"/>
            <a:pathLst>
              <a:path w="2334260" h="1052195">
                <a:moveTo>
                  <a:pt x="0" y="1051836"/>
                </a:moveTo>
                <a:lnTo>
                  <a:pt x="0" y="0"/>
                </a:lnTo>
                <a:lnTo>
                  <a:pt x="2334260" y="0"/>
                </a:lnTo>
                <a:lnTo>
                  <a:pt x="2334260" y="1051836"/>
                </a:lnTo>
                <a:lnTo>
                  <a:pt x="0" y="1051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3637870" y="1154206"/>
            <a:ext cx="2069877" cy="9164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4089805" y="2074480"/>
            <a:ext cx="1624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7929" y="0"/>
                </a:lnTo>
              </a:path>
            </a:pathLst>
          </a:custGeom>
          <a:ln w="17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4544443" y="2074480"/>
            <a:ext cx="1624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7929" y="0"/>
                </a:lnTo>
              </a:path>
            </a:pathLst>
          </a:custGeom>
          <a:ln w="17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999143" y="2074480"/>
            <a:ext cx="1624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7929" y="0"/>
                </a:lnTo>
              </a:path>
            </a:pathLst>
          </a:custGeom>
          <a:ln w="17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5453781" y="2074480"/>
            <a:ext cx="1624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7929" y="0"/>
                </a:lnTo>
              </a:path>
            </a:pathLst>
          </a:custGeom>
          <a:ln w="17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3644154" y="2074225"/>
            <a:ext cx="2801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579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3790632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3942157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4093761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4245285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4396873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4548398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4699986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4851511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5003098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5154623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5306147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5457736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5609260" y="2074225"/>
            <a:ext cx="8404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8964" y="0"/>
                </a:lnTo>
              </a:path>
            </a:pathLst>
          </a:custGeom>
          <a:ln w="17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3644153" y="2066662"/>
            <a:ext cx="2059641" cy="0"/>
          </a:xfrm>
          <a:custGeom>
            <a:avLst/>
            <a:gdLst/>
            <a:ahLst/>
            <a:cxnLst/>
            <a:rect l="l" t="t" r="r" b="b"/>
            <a:pathLst>
              <a:path w="2334260">
                <a:moveTo>
                  <a:pt x="0" y="0"/>
                </a:moveTo>
                <a:lnTo>
                  <a:pt x="2334259" y="0"/>
                </a:lnTo>
              </a:path>
            </a:pathLst>
          </a:custGeom>
          <a:ln w="179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3644153" y="1158217"/>
            <a:ext cx="2059641" cy="0"/>
          </a:xfrm>
          <a:custGeom>
            <a:avLst/>
            <a:gdLst/>
            <a:ahLst/>
            <a:cxnLst/>
            <a:rect l="l" t="t" r="r" b="b"/>
            <a:pathLst>
              <a:path w="2334260">
                <a:moveTo>
                  <a:pt x="0" y="0"/>
                </a:moveTo>
                <a:lnTo>
                  <a:pt x="2334259" y="0"/>
                </a:lnTo>
              </a:path>
            </a:pathLst>
          </a:custGeom>
          <a:ln w="179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6039971" y="3227295"/>
            <a:ext cx="2038350" cy="928407"/>
          </a:xfrm>
          <a:custGeom>
            <a:avLst/>
            <a:gdLst/>
            <a:ahLst/>
            <a:cxnLst/>
            <a:rect l="l" t="t" r="r" b="b"/>
            <a:pathLst>
              <a:path w="2310129" h="1052195">
                <a:moveTo>
                  <a:pt x="0" y="0"/>
                </a:moveTo>
                <a:lnTo>
                  <a:pt x="2309616" y="0"/>
                </a:lnTo>
                <a:lnTo>
                  <a:pt x="2309616" y="1051657"/>
                </a:lnTo>
                <a:lnTo>
                  <a:pt x="0" y="105165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6031502" y="3227294"/>
            <a:ext cx="2046365" cy="9279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6498471" y="4146868"/>
            <a:ext cx="17369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195" y="0"/>
                </a:lnTo>
              </a:path>
            </a:pathLst>
          </a:custGeom>
          <a:ln w="18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6951467" y="4146868"/>
            <a:ext cx="17369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195" y="0"/>
                </a:lnTo>
              </a:path>
            </a:pathLst>
          </a:custGeom>
          <a:ln w="18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7404465" y="4146868"/>
            <a:ext cx="17369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195" y="0"/>
                </a:lnTo>
              </a:path>
            </a:pathLst>
          </a:custGeom>
          <a:ln w="18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7857462" y="4146868"/>
            <a:ext cx="17369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195" y="0"/>
                </a:lnTo>
              </a:path>
            </a:pathLst>
          </a:custGeom>
          <a:ln w="18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6200684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6351728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6502705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/>
          <p:nvPr/>
        </p:nvSpPr>
        <p:spPr>
          <a:xfrm>
            <a:off x="6653680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/>
          <p:nvPr/>
        </p:nvSpPr>
        <p:spPr>
          <a:xfrm>
            <a:off x="6804725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9" name="object 39"/>
          <p:cNvSpPr/>
          <p:nvPr/>
        </p:nvSpPr>
        <p:spPr>
          <a:xfrm>
            <a:off x="6955701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0" name="object 40"/>
          <p:cNvSpPr/>
          <p:nvPr/>
        </p:nvSpPr>
        <p:spPr>
          <a:xfrm>
            <a:off x="7106678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1" name="object 41"/>
          <p:cNvSpPr/>
          <p:nvPr/>
        </p:nvSpPr>
        <p:spPr>
          <a:xfrm>
            <a:off x="7257722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2" name="object 42"/>
          <p:cNvSpPr/>
          <p:nvPr/>
        </p:nvSpPr>
        <p:spPr>
          <a:xfrm>
            <a:off x="7408698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3" name="object 43"/>
          <p:cNvSpPr/>
          <p:nvPr/>
        </p:nvSpPr>
        <p:spPr>
          <a:xfrm>
            <a:off x="7559675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4"/>
          <p:cNvSpPr/>
          <p:nvPr/>
        </p:nvSpPr>
        <p:spPr>
          <a:xfrm>
            <a:off x="7710719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5"/>
          <p:cNvSpPr/>
          <p:nvPr/>
        </p:nvSpPr>
        <p:spPr>
          <a:xfrm>
            <a:off x="7861696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6"/>
          <p:cNvSpPr/>
          <p:nvPr/>
        </p:nvSpPr>
        <p:spPr>
          <a:xfrm>
            <a:off x="8012689" y="4146088"/>
            <a:ext cx="8965" cy="0"/>
          </a:xfrm>
          <a:custGeom>
            <a:avLst/>
            <a:gdLst/>
            <a:ahLst/>
            <a:cxnLst/>
            <a:rect l="l" t="t" r="r" b="b"/>
            <a:pathLst>
              <a:path w="10159">
                <a:moveTo>
                  <a:pt x="0" y="0"/>
                </a:moveTo>
                <a:lnTo>
                  <a:pt x="9597" y="0"/>
                </a:lnTo>
              </a:path>
            </a:pathLst>
          </a:custGeom>
          <a:ln w="17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7"/>
          <p:cNvSpPr/>
          <p:nvPr/>
        </p:nvSpPr>
        <p:spPr>
          <a:xfrm>
            <a:off x="6053942" y="3232560"/>
            <a:ext cx="2024343" cy="905995"/>
          </a:xfrm>
          <a:custGeom>
            <a:avLst/>
            <a:gdLst/>
            <a:ahLst/>
            <a:cxnLst/>
            <a:rect l="l" t="t" r="r" b="b"/>
            <a:pathLst>
              <a:path w="2294254" h="1026795">
                <a:moveTo>
                  <a:pt x="2293782" y="1026742"/>
                </a:moveTo>
                <a:lnTo>
                  <a:pt x="0" y="1026742"/>
                </a:lnTo>
                <a:lnTo>
                  <a:pt x="0" y="0"/>
                </a:lnTo>
                <a:lnTo>
                  <a:pt x="2293782" y="0"/>
                </a:lnTo>
              </a:path>
            </a:pathLst>
          </a:custGeom>
          <a:ln w="19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8"/>
          <p:cNvSpPr/>
          <p:nvPr/>
        </p:nvSpPr>
        <p:spPr>
          <a:xfrm>
            <a:off x="6053942" y="4138510"/>
            <a:ext cx="2024343" cy="0"/>
          </a:xfrm>
          <a:custGeom>
            <a:avLst/>
            <a:gdLst/>
            <a:ahLst/>
            <a:cxnLst/>
            <a:rect l="l" t="t" r="r" b="b"/>
            <a:pathLst>
              <a:path w="2294254">
                <a:moveTo>
                  <a:pt x="2293782" y="0"/>
                </a:moveTo>
                <a:lnTo>
                  <a:pt x="0" y="0"/>
                </a:lnTo>
              </a:path>
            </a:pathLst>
          </a:custGeom>
          <a:ln w="19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9" name="object 49"/>
          <p:cNvSpPr/>
          <p:nvPr/>
        </p:nvSpPr>
        <p:spPr>
          <a:xfrm>
            <a:off x="3567624" y="5302277"/>
            <a:ext cx="2041712" cy="928407"/>
          </a:xfrm>
          <a:custGeom>
            <a:avLst/>
            <a:gdLst/>
            <a:ahLst/>
            <a:cxnLst/>
            <a:rect l="l" t="t" r="r" b="b"/>
            <a:pathLst>
              <a:path w="2313940" h="1052195">
                <a:moveTo>
                  <a:pt x="0" y="1051952"/>
                </a:moveTo>
                <a:lnTo>
                  <a:pt x="0" y="0"/>
                </a:lnTo>
                <a:lnTo>
                  <a:pt x="2313381" y="0"/>
                </a:lnTo>
                <a:lnTo>
                  <a:pt x="2313381" y="1051952"/>
                </a:lnTo>
                <a:lnTo>
                  <a:pt x="0" y="10519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0" name="object 50"/>
          <p:cNvSpPr/>
          <p:nvPr/>
        </p:nvSpPr>
        <p:spPr>
          <a:xfrm>
            <a:off x="3559128" y="5302277"/>
            <a:ext cx="2049715" cy="9281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1" name="object 51"/>
          <p:cNvSpPr/>
          <p:nvPr/>
        </p:nvSpPr>
        <p:spPr>
          <a:xfrm>
            <a:off x="3578198" y="5308656"/>
            <a:ext cx="2031066" cy="909357"/>
          </a:xfrm>
          <a:custGeom>
            <a:avLst/>
            <a:gdLst/>
            <a:ahLst/>
            <a:cxnLst/>
            <a:rect l="l" t="t" r="r" b="b"/>
            <a:pathLst>
              <a:path w="2301875" h="1030604">
                <a:moveTo>
                  <a:pt x="2301398" y="1030173"/>
                </a:moveTo>
                <a:lnTo>
                  <a:pt x="0" y="1030173"/>
                </a:lnTo>
                <a:lnTo>
                  <a:pt x="0" y="0"/>
                </a:lnTo>
                <a:lnTo>
                  <a:pt x="2301398" y="0"/>
                </a:lnTo>
              </a:path>
            </a:pathLst>
          </a:custGeom>
          <a:ln w="192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2" name="object 52"/>
          <p:cNvSpPr/>
          <p:nvPr/>
        </p:nvSpPr>
        <p:spPr>
          <a:xfrm>
            <a:off x="3578198" y="6217631"/>
            <a:ext cx="2031066" cy="0"/>
          </a:xfrm>
          <a:custGeom>
            <a:avLst/>
            <a:gdLst/>
            <a:ahLst/>
            <a:cxnLst/>
            <a:rect l="l" t="t" r="r" b="b"/>
            <a:pathLst>
              <a:path w="2301875">
                <a:moveTo>
                  <a:pt x="2301398" y="0"/>
                </a:moveTo>
                <a:lnTo>
                  <a:pt x="0" y="0"/>
                </a:lnTo>
              </a:path>
            </a:pathLst>
          </a:custGeom>
          <a:ln w="192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3" name="object 53"/>
          <p:cNvSpPr/>
          <p:nvPr/>
        </p:nvSpPr>
        <p:spPr>
          <a:xfrm>
            <a:off x="1177973" y="3284774"/>
            <a:ext cx="1922369" cy="861732"/>
          </a:xfrm>
          <a:custGeom>
            <a:avLst/>
            <a:gdLst/>
            <a:ahLst/>
            <a:cxnLst/>
            <a:rect l="l" t="t" r="r" b="b"/>
            <a:pathLst>
              <a:path w="2178685" h="976629">
                <a:moveTo>
                  <a:pt x="0" y="976255"/>
                </a:moveTo>
                <a:lnTo>
                  <a:pt x="0" y="0"/>
                </a:lnTo>
                <a:lnTo>
                  <a:pt x="2178174" y="0"/>
                </a:lnTo>
                <a:lnTo>
                  <a:pt x="2178174" y="976255"/>
                </a:lnTo>
                <a:lnTo>
                  <a:pt x="0" y="9762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4" name="object 54"/>
          <p:cNvSpPr/>
          <p:nvPr/>
        </p:nvSpPr>
        <p:spPr>
          <a:xfrm>
            <a:off x="1170029" y="3284774"/>
            <a:ext cx="1933836" cy="8639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5" name="object 55"/>
          <p:cNvSpPr/>
          <p:nvPr/>
        </p:nvSpPr>
        <p:spPr>
          <a:xfrm>
            <a:off x="1179879" y="4141413"/>
            <a:ext cx="1920128" cy="0"/>
          </a:xfrm>
          <a:custGeom>
            <a:avLst/>
            <a:gdLst/>
            <a:ahLst/>
            <a:cxnLst/>
            <a:rect l="l" t="t" r="r" b="b"/>
            <a:pathLst>
              <a:path w="2176145">
                <a:moveTo>
                  <a:pt x="0" y="0"/>
                </a:moveTo>
                <a:lnTo>
                  <a:pt x="2176014" y="0"/>
                </a:lnTo>
              </a:path>
            </a:pathLst>
          </a:custGeom>
          <a:ln w="107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6" name="object 56"/>
          <p:cNvSpPr/>
          <p:nvPr/>
        </p:nvSpPr>
        <p:spPr>
          <a:xfrm>
            <a:off x="1179879" y="4073776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7" name="object 57"/>
          <p:cNvSpPr/>
          <p:nvPr/>
        </p:nvSpPr>
        <p:spPr>
          <a:xfrm>
            <a:off x="1179879" y="4002958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8" name="object 58"/>
          <p:cNvSpPr/>
          <p:nvPr/>
        </p:nvSpPr>
        <p:spPr>
          <a:xfrm>
            <a:off x="1179879" y="3932141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9" name="object 59"/>
          <p:cNvSpPr/>
          <p:nvPr/>
        </p:nvSpPr>
        <p:spPr>
          <a:xfrm>
            <a:off x="1179879" y="3861323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0" name="object 60"/>
          <p:cNvSpPr/>
          <p:nvPr/>
        </p:nvSpPr>
        <p:spPr>
          <a:xfrm>
            <a:off x="1179879" y="3790441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1" name="object 61"/>
          <p:cNvSpPr/>
          <p:nvPr/>
        </p:nvSpPr>
        <p:spPr>
          <a:xfrm>
            <a:off x="1179879" y="3719623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2" name="object 62"/>
          <p:cNvSpPr/>
          <p:nvPr/>
        </p:nvSpPr>
        <p:spPr>
          <a:xfrm>
            <a:off x="1179879" y="3648806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3" name="object 63"/>
          <p:cNvSpPr/>
          <p:nvPr/>
        </p:nvSpPr>
        <p:spPr>
          <a:xfrm>
            <a:off x="1179879" y="3577987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4" name="object 64"/>
          <p:cNvSpPr/>
          <p:nvPr/>
        </p:nvSpPr>
        <p:spPr>
          <a:xfrm>
            <a:off x="1179879" y="3507169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5" name="object 65"/>
          <p:cNvSpPr/>
          <p:nvPr/>
        </p:nvSpPr>
        <p:spPr>
          <a:xfrm>
            <a:off x="1179879" y="3436352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6" name="object 66"/>
          <p:cNvSpPr/>
          <p:nvPr/>
        </p:nvSpPr>
        <p:spPr>
          <a:xfrm>
            <a:off x="1179879" y="3365470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7" name="object 67"/>
          <p:cNvSpPr/>
          <p:nvPr/>
        </p:nvSpPr>
        <p:spPr>
          <a:xfrm>
            <a:off x="1179879" y="3294652"/>
            <a:ext cx="14568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049" y="0"/>
                </a:lnTo>
              </a:path>
            </a:pathLst>
          </a:custGeom>
          <a:ln w="9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8" name="object 68"/>
          <p:cNvSpPr/>
          <p:nvPr/>
        </p:nvSpPr>
        <p:spPr>
          <a:xfrm>
            <a:off x="1194040" y="3294652"/>
            <a:ext cx="1906121" cy="849965"/>
          </a:xfrm>
          <a:custGeom>
            <a:avLst/>
            <a:gdLst/>
            <a:ahLst/>
            <a:cxnLst/>
            <a:rect l="l" t="t" r="r" b="b"/>
            <a:pathLst>
              <a:path w="2160270" h="963295">
                <a:moveTo>
                  <a:pt x="2159965" y="963267"/>
                </a:moveTo>
                <a:lnTo>
                  <a:pt x="0" y="963267"/>
                </a:lnTo>
                <a:lnTo>
                  <a:pt x="0" y="0"/>
                </a:lnTo>
                <a:lnTo>
                  <a:pt x="2159965" y="0"/>
                </a:lnTo>
              </a:path>
            </a:pathLst>
          </a:custGeom>
          <a:ln w="18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9" name="object 69"/>
          <p:cNvSpPr txBox="1">
            <a:spLocks noGrp="1"/>
          </p:cNvSpPr>
          <p:nvPr>
            <p:ph type="title"/>
          </p:nvPr>
        </p:nvSpPr>
        <p:spPr>
          <a:xfrm>
            <a:off x="0" y="381000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109263">
              <a:lnSpc>
                <a:spcPct val="100000"/>
              </a:lnSpc>
              <a:tabLst>
                <a:tab pos="2102896" algn="l"/>
              </a:tabLst>
            </a:pPr>
            <a:r>
              <a:rPr sz="3600" spc="13" dirty="0"/>
              <a:t>mean</a:t>
            </a:r>
            <a:r>
              <a:rPr sz="3600" spc="4" dirty="0"/>
              <a:t> f</a:t>
            </a:r>
            <a:r>
              <a:rPr sz="3600" dirty="0"/>
              <a:t>i</a:t>
            </a:r>
            <a:r>
              <a:rPr sz="3600" spc="9" dirty="0"/>
              <a:t>elds:</a:t>
            </a:r>
            <a:r>
              <a:rPr sz="3600" dirty="0"/>
              <a:t>	</a:t>
            </a:r>
            <a:r>
              <a:rPr sz="3600" spc="18" dirty="0">
                <a:solidFill>
                  <a:srgbClr val="FF2600"/>
                </a:solidFill>
              </a:rPr>
              <a:t>EBM</a:t>
            </a:r>
            <a:r>
              <a:rPr sz="3600" spc="4" dirty="0">
                <a:solidFill>
                  <a:srgbClr val="FF2600"/>
                </a:solidFill>
              </a:rPr>
              <a:t> - </a:t>
            </a:r>
            <a:r>
              <a:rPr sz="3600" spc="13" dirty="0" smtClean="0">
                <a:solidFill>
                  <a:srgbClr val="FF2600"/>
                </a:solidFill>
              </a:rPr>
              <a:t>VSF</a:t>
            </a:r>
            <a:endParaRPr sz="3600" spc="13" dirty="0">
              <a:solidFill>
                <a:srgbClr val="FF2600"/>
              </a:solidFill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028765" y="2919808"/>
            <a:ext cx="594472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-132" dirty="0">
                <a:latin typeface="Arial"/>
                <a:cs typeface="Arial"/>
              </a:rPr>
              <a:t>SSS</a:t>
            </a:r>
            <a:endParaRPr sz="2427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552265" y="4992896"/>
            <a:ext cx="681318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13" dirty="0">
                <a:latin typeface="Arial"/>
                <a:cs typeface="Arial"/>
              </a:rPr>
              <a:t>MLD</a:t>
            </a:r>
            <a:endParaRPr sz="2427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99030" y="2987043"/>
            <a:ext cx="577663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-128" dirty="0">
                <a:latin typeface="Arial"/>
                <a:cs typeface="Arial"/>
              </a:rPr>
              <a:t>SST</a:t>
            </a:r>
            <a:endParaRPr sz="2427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787922" y="3008698"/>
            <a:ext cx="1671357" cy="373500"/>
          </a:xfrm>
          <a:prstGeom prst="rect">
            <a:avLst/>
          </a:prstGeom>
          <a:solidFill>
            <a:srgbClr val="FF715E"/>
          </a:solidFill>
        </p:spPr>
        <p:txBody>
          <a:bodyPr vert="horz" wrap="square" lIns="0" tIns="0" rIns="0" bIns="0" rtlCol="0">
            <a:spAutoFit/>
          </a:bodyPr>
          <a:lstStyle/>
          <a:p>
            <a:pPr marL="44266"/>
            <a:r>
              <a:rPr sz="2427" spc="-35" dirty="0">
                <a:latin typeface="Arial"/>
                <a:cs typeface="Arial"/>
              </a:rPr>
              <a:t>EBM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194" dirty="0">
                <a:latin typeface="Arial"/>
                <a:cs typeface="Arial"/>
              </a:rPr>
              <a:t>&gt;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-128" dirty="0">
                <a:latin typeface="Arial"/>
                <a:cs typeface="Arial"/>
              </a:rPr>
              <a:t>VSF</a:t>
            </a:r>
            <a:endParaRPr sz="2427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787922" y="3537388"/>
            <a:ext cx="1671357" cy="373500"/>
          </a:xfrm>
          <a:prstGeom prst="rect">
            <a:avLst/>
          </a:prstGeom>
          <a:solidFill>
            <a:srgbClr val="89C1FC"/>
          </a:solidFill>
        </p:spPr>
        <p:txBody>
          <a:bodyPr vert="horz" wrap="square" lIns="0" tIns="0" rIns="0" bIns="0" rtlCol="0">
            <a:spAutoFit/>
          </a:bodyPr>
          <a:lstStyle/>
          <a:p>
            <a:pPr marL="44266"/>
            <a:r>
              <a:rPr sz="2427" spc="-35" dirty="0">
                <a:latin typeface="Arial"/>
                <a:cs typeface="Arial"/>
              </a:rPr>
              <a:t>EBM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194" dirty="0">
                <a:latin typeface="Arial"/>
                <a:cs typeface="Arial"/>
              </a:rPr>
              <a:t>&lt;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-128" dirty="0">
                <a:latin typeface="Arial"/>
                <a:cs typeface="Arial"/>
              </a:rPr>
              <a:t>VSF</a:t>
            </a:r>
            <a:endParaRPr sz="2427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905500" y="1767240"/>
            <a:ext cx="1768288" cy="7661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478" marR="133917" indent="403433">
              <a:lnSpc>
                <a:spcPct val="103600"/>
              </a:lnSpc>
            </a:pPr>
            <a:r>
              <a:rPr sz="1632" b="1" i="1" dirty="0">
                <a:latin typeface="Arial"/>
                <a:cs typeface="Arial"/>
              </a:rPr>
              <a:t>rainfall </a:t>
            </a:r>
            <a:r>
              <a:rPr sz="1632" b="1" i="1" spc="-4" dirty="0">
                <a:latin typeface="Arial"/>
                <a:cs typeface="Arial"/>
              </a:rPr>
              <a:t>rive</a:t>
            </a:r>
            <a:r>
              <a:rPr sz="1632" b="1" i="1" dirty="0">
                <a:latin typeface="Arial"/>
                <a:cs typeface="Arial"/>
              </a:rPr>
              <a:t>r discharge</a:t>
            </a:r>
            <a:endParaRPr sz="1632">
              <a:latin typeface="Arial"/>
              <a:cs typeface="Arial"/>
            </a:endParaRPr>
          </a:p>
          <a:p>
            <a:pPr marL="11206">
              <a:lnSpc>
                <a:spcPts val="1941"/>
              </a:lnSpc>
            </a:pPr>
            <a:r>
              <a:rPr sz="1632" b="1" i="1" dirty="0">
                <a:latin typeface="Arial"/>
                <a:cs typeface="Arial"/>
              </a:rPr>
              <a:t>salinity advection</a:t>
            </a:r>
            <a:endParaRPr sz="1632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051177" y="4804035"/>
            <a:ext cx="1478615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478" marR="4483" indent="-123271">
              <a:lnSpc>
                <a:spcPts val="1941"/>
              </a:lnSpc>
            </a:pPr>
            <a:r>
              <a:rPr sz="1632" b="1" i="1" dirty="0">
                <a:latin typeface="Arial"/>
                <a:cs typeface="Arial"/>
              </a:rPr>
              <a:t>buoyancy</a:t>
            </a:r>
            <a:r>
              <a:rPr sz="1632" b="1" i="1" spc="-4" dirty="0">
                <a:latin typeface="Arial"/>
                <a:cs typeface="Arial"/>
              </a:rPr>
              <a:t> </a:t>
            </a:r>
            <a:r>
              <a:rPr sz="1632" b="1" i="1" dirty="0">
                <a:latin typeface="Arial"/>
                <a:cs typeface="Arial"/>
              </a:rPr>
              <a:t>flux, stabilization</a:t>
            </a:r>
            <a:endParaRPr sz="1632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927412" y="4927299"/>
            <a:ext cx="762560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32" b="1" i="1" dirty="0">
                <a:latin typeface="Arial"/>
                <a:cs typeface="Arial"/>
              </a:rPr>
              <a:t>heating</a:t>
            </a:r>
            <a:endParaRPr sz="1632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140324" y="1901711"/>
            <a:ext cx="76256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>
              <a:lnSpc>
                <a:spcPts val="1941"/>
              </a:lnSpc>
            </a:pPr>
            <a:r>
              <a:rPr sz="1632" b="1" i="1" dirty="0">
                <a:latin typeface="Arial"/>
                <a:cs typeface="Arial"/>
              </a:rPr>
              <a:t>surface fluxes</a:t>
            </a:r>
            <a:endParaRPr sz="1632">
              <a:latin typeface="Arial"/>
              <a:cs typeface="Arial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581400" y="762000"/>
            <a:ext cx="703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spc="9" dirty="0">
                <a:latin typeface="Arial"/>
                <a:cs typeface="Arial"/>
              </a:rPr>
              <a:t>rain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53933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7206" y="432101"/>
            <a:ext cx="4542865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13" dirty="0">
                <a:latin typeface="Arial"/>
                <a:cs typeface="Arial"/>
              </a:rPr>
              <a:t>anomalous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9" dirty="0">
                <a:latin typeface="Arial"/>
                <a:cs typeface="Arial"/>
              </a:rPr>
              <a:t>runo</a:t>
            </a:r>
            <a:r>
              <a:rPr sz="2427" spc="-44" dirty="0">
                <a:latin typeface="Arial"/>
                <a:cs typeface="Arial"/>
              </a:rPr>
              <a:t>f</a:t>
            </a:r>
            <a:r>
              <a:rPr sz="2427" spc="4" dirty="0">
                <a:latin typeface="Arial"/>
                <a:cs typeface="Arial"/>
              </a:rPr>
              <a:t>f </a:t>
            </a:r>
            <a:r>
              <a:rPr sz="2427" spc="9" dirty="0">
                <a:latin typeface="Arial"/>
                <a:cs typeface="Arial"/>
              </a:rPr>
              <a:t>in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-128" dirty="0">
                <a:latin typeface="Arial"/>
                <a:cs typeface="Arial"/>
              </a:rPr>
              <a:t>VSF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9" dirty="0">
                <a:latin typeface="Arial"/>
                <a:cs typeface="Arial"/>
              </a:rPr>
              <a:t>vs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-35" dirty="0">
                <a:latin typeface="Arial"/>
                <a:cs typeface="Arial"/>
              </a:rPr>
              <a:t>EBM</a:t>
            </a:r>
            <a:endParaRPr sz="242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6167" y="1414470"/>
            <a:ext cx="3915181" cy="108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366014" y="2429345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569" y="9837"/>
                </a:moveTo>
                <a:lnTo>
                  <a:pt x="31625" y="9837"/>
                </a:lnTo>
                <a:lnTo>
                  <a:pt x="35012" y="10110"/>
                </a:lnTo>
                <a:lnTo>
                  <a:pt x="38124" y="11007"/>
                </a:lnTo>
                <a:lnTo>
                  <a:pt x="48733" y="26945"/>
                </a:lnTo>
                <a:lnTo>
                  <a:pt x="48434" y="30755"/>
                </a:lnTo>
                <a:lnTo>
                  <a:pt x="20718" y="53790"/>
                </a:lnTo>
                <a:lnTo>
                  <a:pt x="14492" y="58272"/>
                </a:lnTo>
                <a:lnTo>
                  <a:pt x="0" y="89500"/>
                </a:lnTo>
                <a:lnTo>
                  <a:pt x="59914" y="89500"/>
                </a:lnTo>
                <a:lnTo>
                  <a:pt x="59914" y="78892"/>
                </a:lnTo>
                <a:lnTo>
                  <a:pt x="12550" y="78892"/>
                </a:lnTo>
                <a:lnTo>
                  <a:pt x="13720" y="74908"/>
                </a:lnTo>
                <a:lnTo>
                  <a:pt x="43478" y="52345"/>
                </a:lnTo>
                <a:lnTo>
                  <a:pt x="48359" y="49034"/>
                </a:lnTo>
                <a:lnTo>
                  <a:pt x="60611" y="25600"/>
                </a:lnTo>
                <a:lnTo>
                  <a:pt x="60013" y="20147"/>
                </a:lnTo>
                <a:lnTo>
                  <a:pt x="58270" y="15265"/>
                </a:lnTo>
                <a:lnTo>
                  <a:pt x="55556" y="10908"/>
                </a:lnTo>
                <a:lnTo>
                  <a:pt x="54569" y="9837"/>
                </a:lnTo>
                <a:close/>
              </a:path>
              <a:path w="60960" h="89535">
                <a:moveTo>
                  <a:pt x="31625" y="0"/>
                </a:moveTo>
                <a:lnTo>
                  <a:pt x="2041" y="30929"/>
                </a:lnTo>
                <a:lnTo>
                  <a:pt x="13222" y="30929"/>
                </a:lnTo>
                <a:lnTo>
                  <a:pt x="13521" y="26372"/>
                </a:lnTo>
                <a:lnTo>
                  <a:pt x="14293" y="22288"/>
                </a:lnTo>
                <a:lnTo>
                  <a:pt x="31625" y="9837"/>
                </a:lnTo>
                <a:lnTo>
                  <a:pt x="54569" y="9837"/>
                </a:lnTo>
                <a:lnTo>
                  <a:pt x="52044" y="7098"/>
                </a:lnTo>
                <a:lnTo>
                  <a:pt x="47761" y="4084"/>
                </a:lnTo>
                <a:lnTo>
                  <a:pt x="42806" y="1842"/>
                </a:lnTo>
                <a:lnTo>
                  <a:pt x="37352" y="497"/>
                </a:lnTo>
                <a:lnTo>
                  <a:pt x="316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428767" y="2429344"/>
            <a:ext cx="52668" cy="81803"/>
          </a:xfrm>
          <a:custGeom>
            <a:avLst/>
            <a:gdLst/>
            <a:ahLst/>
            <a:cxnLst/>
            <a:rect l="l" t="t" r="r" b="b"/>
            <a:pathLst>
              <a:path w="59689" h="92710">
                <a:moveTo>
                  <a:pt x="29558" y="0"/>
                </a:moveTo>
                <a:lnTo>
                  <a:pt x="2141" y="29385"/>
                </a:lnTo>
                <a:lnTo>
                  <a:pt x="0" y="46020"/>
                </a:lnTo>
                <a:lnTo>
                  <a:pt x="572" y="54488"/>
                </a:lnTo>
                <a:lnTo>
                  <a:pt x="17506" y="88629"/>
                </a:lnTo>
                <a:lnTo>
                  <a:pt x="29558" y="92713"/>
                </a:lnTo>
                <a:lnTo>
                  <a:pt x="35983" y="91643"/>
                </a:lnTo>
                <a:lnTo>
                  <a:pt x="41710" y="88629"/>
                </a:lnTo>
                <a:lnTo>
                  <a:pt x="46765" y="83847"/>
                </a:lnTo>
                <a:lnTo>
                  <a:pt x="47455" y="82877"/>
                </a:lnTo>
                <a:lnTo>
                  <a:pt x="29558" y="82877"/>
                </a:lnTo>
                <a:lnTo>
                  <a:pt x="26346" y="82204"/>
                </a:lnTo>
                <a:lnTo>
                  <a:pt x="11853" y="46020"/>
                </a:lnTo>
                <a:lnTo>
                  <a:pt x="12251" y="38051"/>
                </a:lnTo>
                <a:lnTo>
                  <a:pt x="29558" y="9837"/>
                </a:lnTo>
                <a:lnTo>
                  <a:pt x="47611" y="9837"/>
                </a:lnTo>
                <a:lnTo>
                  <a:pt x="46765" y="8666"/>
                </a:lnTo>
                <a:lnTo>
                  <a:pt x="41710" y="3985"/>
                </a:lnTo>
                <a:lnTo>
                  <a:pt x="35983" y="1070"/>
                </a:lnTo>
                <a:lnTo>
                  <a:pt x="29558" y="0"/>
                </a:lnTo>
                <a:close/>
              </a:path>
              <a:path w="59689" h="92710">
                <a:moveTo>
                  <a:pt x="47611" y="9837"/>
                </a:moveTo>
                <a:lnTo>
                  <a:pt x="29558" y="9837"/>
                </a:lnTo>
                <a:lnTo>
                  <a:pt x="32770" y="10509"/>
                </a:lnTo>
                <a:lnTo>
                  <a:pt x="35983" y="12352"/>
                </a:lnTo>
                <a:lnTo>
                  <a:pt x="47363" y="46020"/>
                </a:lnTo>
                <a:lnTo>
                  <a:pt x="46964" y="53990"/>
                </a:lnTo>
                <a:lnTo>
                  <a:pt x="29558" y="82877"/>
                </a:lnTo>
                <a:lnTo>
                  <a:pt x="47455" y="82877"/>
                </a:lnTo>
                <a:lnTo>
                  <a:pt x="59216" y="46020"/>
                </a:lnTo>
                <a:lnTo>
                  <a:pt x="58644" y="37652"/>
                </a:lnTo>
                <a:lnTo>
                  <a:pt x="57100" y="29385"/>
                </a:lnTo>
                <a:lnTo>
                  <a:pt x="54560" y="21591"/>
                </a:lnTo>
                <a:lnTo>
                  <a:pt x="51048" y="14593"/>
                </a:lnTo>
                <a:lnTo>
                  <a:pt x="47611" y="98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91498" y="2425829"/>
            <a:ext cx="64434" cy="85165"/>
          </a:xfrm>
          <a:custGeom>
            <a:avLst/>
            <a:gdLst/>
            <a:ahLst/>
            <a:cxnLst/>
            <a:rect l="l" t="t" r="r" b="b"/>
            <a:pathLst>
              <a:path w="73025" h="96519">
                <a:moveTo>
                  <a:pt x="11778" y="64498"/>
                </a:moveTo>
                <a:lnTo>
                  <a:pt x="0" y="64498"/>
                </a:lnTo>
                <a:lnTo>
                  <a:pt x="498" y="70923"/>
                </a:lnTo>
                <a:lnTo>
                  <a:pt x="37452" y="96099"/>
                </a:lnTo>
                <a:lnTo>
                  <a:pt x="45819" y="95526"/>
                </a:lnTo>
                <a:lnTo>
                  <a:pt x="53016" y="93883"/>
                </a:lnTo>
                <a:lnTo>
                  <a:pt x="59142" y="91343"/>
                </a:lnTo>
                <a:lnTo>
                  <a:pt x="64097" y="87932"/>
                </a:lnTo>
                <a:lnTo>
                  <a:pt x="66409" y="85516"/>
                </a:lnTo>
                <a:lnTo>
                  <a:pt x="37452" y="85516"/>
                </a:lnTo>
                <a:lnTo>
                  <a:pt x="31027" y="85117"/>
                </a:lnTo>
                <a:lnTo>
                  <a:pt x="12152" y="68383"/>
                </a:lnTo>
                <a:lnTo>
                  <a:pt x="11778" y="64498"/>
                </a:lnTo>
                <a:close/>
              </a:path>
              <a:path w="73025" h="96519">
                <a:moveTo>
                  <a:pt x="36182" y="0"/>
                </a:moveTo>
                <a:lnTo>
                  <a:pt x="3792" y="21017"/>
                </a:lnTo>
                <a:lnTo>
                  <a:pt x="3331" y="28314"/>
                </a:lnTo>
                <a:lnTo>
                  <a:pt x="3610" y="31526"/>
                </a:lnTo>
                <a:lnTo>
                  <a:pt x="47961" y="55932"/>
                </a:lnTo>
                <a:lnTo>
                  <a:pt x="54186" y="58646"/>
                </a:lnTo>
                <a:lnTo>
                  <a:pt x="58270" y="61859"/>
                </a:lnTo>
                <a:lnTo>
                  <a:pt x="60511" y="65568"/>
                </a:lnTo>
                <a:lnTo>
                  <a:pt x="60964" y="68383"/>
                </a:lnTo>
                <a:lnTo>
                  <a:pt x="61071" y="70923"/>
                </a:lnTo>
                <a:lnTo>
                  <a:pt x="60885" y="72866"/>
                </a:lnTo>
                <a:lnTo>
                  <a:pt x="37452" y="85516"/>
                </a:lnTo>
                <a:lnTo>
                  <a:pt x="66409" y="85516"/>
                </a:lnTo>
                <a:lnTo>
                  <a:pt x="72953" y="68383"/>
                </a:lnTo>
                <a:lnTo>
                  <a:pt x="72564" y="64000"/>
                </a:lnTo>
                <a:lnTo>
                  <a:pt x="25001" y="37553"/>
                </a:lnTo>
                <a:lnTo>
                  <a:pt x="19846" y="34814"/>
                </a:lnTo>
                <a:lnTo>
                  <a:pt x="16833" y="32199"/>
                </a:lnTo>
                <a:lnTo>
                  <a:pt x="15464" y="29185"/>
                </a:lnTo>
                <a:lnTo>
                  <a:pt x="15264" y="26944"/>
                </a:lnTo>
                <a:lnTo>
                  <a:pt x="15143" y="24504"/>
                </a:lnTo>
                <a:lnTo>
                  <a:pt x="15453" y="21589"/>
                </a:lnTo>
                <a:lnTo>
                  <a:pt x="35510" y="9836"/>
                </a:lnTo>
                <a:lnTo>
                  <a:pt x="63164" y="9836"/>
                </a:lnTo>
                <a:lnTo>
                  <a:pt x="60113" y="6997"/>
                </a:lnTo>
                <a:lnTo>
                  <a:pt x="55058" y="3884"/>
                </a:lnTo>
                <a:lnTo>
                  <a:pt x="49231" y="1742"/>
                </a:lnTo>
                <a:lnTo>
                  <a:pt x="42906" y="398"/>
                </a:lnTo>
                <a:lnTo>
                  <a:pt x="36182" y="0"/>
                </a:lnTo>
                <a:close/>
              </a:path>
              <a:path w="73025" h="96519">
                <a:moveTo>
                  <a:pt x="63164" y="9836"/>
                </a:moveTo>
                <a:lnTo>
                  <a:pt x="35510" y="9836"/>
                </a:lnTo>
                <a:lnTo>
                  <a:pt x="40864" y="10209"/>
                </a:lnTo>
                <a:lnTo>
                  <a:pt x="45421" y="11281"/>
                </a:lnTo>
                <a:lnTo>
                  <a:pt x="58569" y="28314"/>
                </a:lnTo>
                <a:lnTo>
                  <a:pt x="70323" y="28314"/>
                </a:lnTo>
                <a:lnTo>
                  <a:pt x="69650" y="21589"/>
                </a:lnTo>
                <a:lnTo>
                  <a:pt x="67608" y="15863"/>
                </a:lnTo>
                <a:lnTo>
                  <a:pt x="64396" y="10981"/>
                </a:lnTo>
                <a:lnTo>
                  <a:pt x="63164" y="9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373574" y="2174259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28" y="0"/>
                </a:moveTo>
                <a:lnTo>
                  <a:pt x="23731" y="0"/>
                </a:lnTo>
                <a:lnTo>
                  <a:pt x="22162" y="5628"/>
                </a:lnTo>
                <a:lnTo>
                  <a:pt x="20220" y="9812"/>
                </a:lnTo>
                <a:lnTo>
                  <a:pt x="0" y="17805"/>
                </a:lnTo>
                <a:lnTo>
                  <a:pt x="0" y="25675"/>
                </a:lnTo>
                <a:lnTo>
                  <a:pt x="19747" y="25675"/>
                </a:lnTo>
                <a:lnTo>
                  <a:pt x="19747" y="89500"/>
                </a:lnTo>
                <a:lnTo>
                  <a:pt x="30928" y="89500"/>
                </a:lnTo>
                <a:lnTo>
                  <a:pt x="30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428767" y="2174259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58" y="0"/>
                </a:moveTo>
                <a:lnTo>
                  <a:pt x="2141" y="29460"/>
                </a:lnTo>
                <a:lnTo>
                  <a:pt x="0" y="46095"/>
                </a:lnTo>
                <a:lnTo>
                  <a:pt x="572" y="54563"/>
                </a:lnTo>
                <a:lnTo>
                  <a:pt x="17506" y="88704"/>
                </a:lnTo>
                <a:lnTo>
                  <a:pt x="29558" y="92788"/>
                </a:lnTo>
                <a:lnTo>
                  <a:pt x="35983" y="91718"/>
                </a:lnTo>
                <a:lnTo>
                  <a:pt x="41710" y="88704"/>
                </a:lnTo>
                <a:lnTo>
                  <a:pt x="46765" y="83948"/>
                </a:lnTo>
                <a:lnTo>
                  <a:pt x="47445" y="82976"/>
                </a:lnTo>
                <a:lnTo>
                  <a:pt x="29558" y="82976"/>
                </a:lnTo>
                <a:lnTo>
                  <a:pt x="26346" y="82279"/>
                </a:lnTo>
                <a:lnTo>
                  <a:pt x="11853" y="46095"/>
                </a:lnTo>
                <a:lnTo>
                  <a:pt x="12251" y="38126"/>
                </a:lnTo>
                <a:lnTo>
                  <a:pt x="29558" y="9911"/>
                </a:lnTo>
                <a:lnTo>
                  <a:pt x="47607" y="9911"/>
                </a:lnTo>
                <a:lnTo>
                  <a:pt x="46765" y="8741"/>
                </a:lnTo>
                <a:lnTo>
                  <a:pt x="41710" y="4084"/>
                </a:lnTo>
                <a:lnTo>
                  <a:pt x="35983" y="1070"/>
                </a:lnTo>
                <a:lnTo>
                  <a:pt x="29558" y="0"/>
                </a:lnTo>
                <a:close/>
              </a:path>
              <a:path w="59689" h="93344">
                <a:moveTo>
                  <a:pt x="47607" y="9911"/>
                </a:moveTo>
                <a:lnTo>
                  <a:pt x="29558" y="9911"/>
                </a:lnTo>
                <a:lnTo>
                  <a:pt x="32770" y="10509"/>
                </a:lnTo>
                <a:lnTo>
                  <a:pt x="35983" y="12451"/>
                </a:lnTo>
                <a:lnTo>
                  <a:pt x="47363" y="46095"/>
                </a:lnTo>
                <a:lnTo>
                  <a:pt x="46964" y="54089"/>
                </a:lnTo>
                <a:lnTo>
                  <a:pt x="29558" y="82976"/>
                </a:lnTo>
                <a:lnTo>
                  <a:pt x="47445" y="82976"/>
                </a:lnTo>
                <a:lnTo>
                  <a:pt x="59216" y="46095"/>
                </a:lnTo>
                <a:lnTo>
                  <a:pt x="58644" y="37727"/>
                </a:lnTo>
                <a:lnTo>
                  <a:pt x="57100" y="29460"/>
                </a:lnTo>
                <a:lnTo>
                  <a:pt x="54560" y="21690"/>
                </a:lnTo>
                <a:lnTo>
                  <a:pt x="51048" y="14692"/>
                </a:lnTo>
                <a:lnTo>
                  <a:pt x="47607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491498" y="2170830"/>
            <a:ext cx="64434" cy="85165"/>
          </a:xfrm>
          <a:custGeom>
            <a:avLst/>
            <a:gdLst/>
            <a:ahLst/>
            <a:cxnLst/>
            <a:rect l="l" t="t" r="r" b="b"/>
            <a:pathLst>
              <a:path w="73025" h="96519">
                <a:moveTo>
                  <a:pt x="11778" y="64474"/>
                </a:moveTo>
                <a:lnTo>
                  <a:pt x="0" y="64474"/>
                </a:lnTo>
                <a:lnTo>
                  <a:pt x="498" y="70899"/>
                </a:lnTo>
                <a:lnTo>
                  <a:pt x="37452" y="96100"/>
                </a:lnTo>
                <a:lnTo>
                  <a:pt x="45819" y="95528"/>
                </a:lnTo>
                <a:lnTo>
                  <a:pt x="53016" y="93859"/>
                </a:lnTo>
                <a:lnTo>
                  <a:pt x="59142" y="91343"/>
                </a:lnTo>
                <a:lnTo>
                  <a:pt x="64097" y="87932"/>
                </a:lnTo>
                <a:lnTo>
                  <a:pt x="66434" y="85491"/>
                </a:lnTo>
                <a:lnTo>
                  <a:pt x="37452" y="85491"/>
                </a:lnTo>
                <a:lnTo>
                  <a:pt x="31027" y="85018"/>
                </a:lnTo>
                <a:lnTo>
                  <a:pt x="12152" y="68383"/>
                </a:lnTo>
                <a:lnTo>
                  <a:pt x="11778" y="64474"/>
                </a:lnTo>
                <a:close/>
              </a:path>
              <a:path w="73025" h="96519">
                <a:moveTo>
                  <a:pt x="36182" y="0"/>
                </a:moveTo>
                <a:lnTo>
                  <a:pt x="3798" y="20993"/>
                </a:lnTo>
                <a:lnTo>
                  <a:pt x="3330" y="28290"/>
                </a:lnTo>
                <a:lnTo>
                  <a:pt x="3610" y="31502"/>
                </a:lnTo>
                <a:lnTo>
                  <a:pt x="47961" y="55932"/>
                </a:lnTo>
                <a:lnTo>
                  <a:pt x="54186" y="58646"/>
                </a:lnTo>
                <a:lnTo>
                  <a:pt x="58270" y="61859"/>
                </a:lnTo>
                <a:lnTo>
                  <a:pt x="60511" y="65544"/>
                </a:lnTo>
                <a:lnTo>
                  <a:pt x="60968" y="68383"/>
                </a:lnTo>
                <a:lnTo>
                  <a:pt x="61071" y="70899"/>
                </a:lnTo>
                <a:lnTo>
                  <a:pt x="60885" y="72840"/>
                </a:lnTo>
                <a:lnTo>
                  <a:pt x="37452" y="85491"/>
                </a:lnTo>
                <a:lnTo>
                  <a:pt x="66434" y="85491"/>
                </a:lnTo>
                <a:lnTo>
                  <a:pt x="68007" y="83847"/>
                </a:lnTo>
                <a:lnTo>
                  <a:pt x="70821" y="79066"/>
                </a:lnTo>
                <a:lnTo>
                  <a:pt x="72464" y="73911"/>
                </a:lnTo>
                <a:lnTo>
                  <a:pt x="72962" y="68383"/>
                </a:lnTo>
                <a:lnTo>
                  <a:pt x="72564" y="63901"/>
                </a:lnTo>
                <a:lnTo>
                  <a:pt x="25001" y="37429"/>
                </a:lnTo>
                <a:lnTo>
                  <a:pt x="19846" y="34814"/>
                </a:lnTo>
                <a:lnTo>
                  <a:pt x="16833" y="32199"/>
                </a:lnTo>
                <a:lnTo>
                  <a:pt x="15464" y="29161"/>
                </a:lnTo>
                <a:lnTo>
                  <a:pt x="15266" y="26945"/>
                </a:lnTo>
                <a:lnTo>
                  <a:pt x="15141" y="24504"/>
                </a:lnTo>
                <a:lnTo>
                  <a:pt x="15453" y="21591"/>
                </a:lnTo>
                <a:lnTo>
                  <a:pt x="35510" y="9812"/>
                </a:lnTo>
                <a:lnTo>
                  <a:pt x="63138" y="9812"/>
                </a:lnTo>
                <a:lnTo>
                  <a:pt x="60113" y="6997"/>
                </a:lnTo>
                <a:lnTo>
                  <a:pt x="55058" y="3884"/>
                </a:lnTo>
                <a:lnTo>
                  <a:pt x="49231" y="1743"/>
                </a:lnTo>
                <a:lnTo>
                  <a:pt x="42906" y="373"/>
                </a:lnTo>
                <a:lnTo>
                  <a:pt x="36182" y="0"/>
                </a:lnTo>
                <a:close/>
              </a:path>
              <a:path w="73025" h="96519">
                <a:moveTo>
                  <a:pt x="63138" y="9812"/>
                </a:moveTo>
                <a:lnTo>
                  <a:pt x="35510" y="9812"/>
                </a:lnTo>
                <a:lnTo>
                  <a:pt x="40864" y="10210"/>
                </a:lnTo>
                <a:lnTo>
                  <a:pt x="45421" y="11281"/>
                </a:lnTo>
                <a:lnTo>
                  <a:pt x="58569" y="28290"/>
                </a:lnTo>
                <a:lnTo>
                  <a:pt x="70323" y="28290"/>
                </a:lnTo>
                <a:lnTo>
                  <a:pt x="69650" y="21591"/>
                </a:lnTo>
                <a:lnTo>
                  <a:pt x="67608" y="15838"/>
                </a:lnTo>
                <a:lnTo>
                  <a:pt x="64396" y="10982"/>
                </a:lnTo>
                <a:lnTo>
                  <a:pt x="63138" y="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503693" y="1917524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90" h="93344">
                <a:moveTo>
                  <a:pt x="29558" y="0"/>
                </a:moveTo>
                <a:lnTo>
                  <a:pt x="2041" y="29485"/>
                </a:lnTo>
                <a:lnTo>
                  <a:pt x="0" y="46121"/>
                </a:lnTo>
                <a:lnTo>
                  <a:pt x="473" y="54488"/>
                </a:lnTo>
                <a:lnTo>
                  <a:pt x="17406" y="88629"/>
                </a:lnTo>
                <a:lnTo>
                  <a:pt x="29558" y="92814"/>
                </a:lnTo>
                <a:lnTo>
                  <a:pt x="35883" y="91742"/>
                </a:lnTo>
                <a:lnTo>
                  <a:pt x="41735" y="88629"/>
                </a:lnTo>
                <a:lnTo>
                  <a:pt x="46790" y="83948"/>
                </a:lnTo>
                <a:lnTo>
                  <a:pt x="47539" y="82877"/>
                </a:lnTo>
                <a:lnTo>
                  <a:pt x="29558" y="82877"/>
                </a:lnTo>
                <a:lnTo>
                  <a:pt x="26346" y="82304"/>
                </a:lnTo>
                <a:lnTo>
                  <a:pt x="11753" y="46121"/>
                </a:lnTo>
                <a:lnTo>
                  <a:pt x="12251" y="38126"/>
                </a:lnTo>
                <a:lnTo>
                  <a:pt x="29558" y="9936"/>
                </a:lnTo>
                <a:lnTo>
                  <a:pt x="47693" y="9936"/>
                </a:lnTo>
                <a:lnTo>
                  <a:pt x="46790" y="8666"/>
                </a:lnTo>
                <a:lnTo>
                  <a:pt x="41735" y="4084"/>
                </a:lnTo>
                <a:lnTo>
                  <a:pt x="35883" y="1071"/>
                </a:lnTo>
                <a:lnTo>
                  <a:pt x="29558" y="0"/>
                </a:lnTo>
                <a:close/>
              </a:path>
              <a:path w="59690" h="93344">
                <a:moveTo>
                  <a:pt x="47693" y="9936"/>
                </a:moveTo>
                <a:lnTo>
                  <a:pt x="29558" y="9936"/>
                </a:lnTo>
                <a:lnTo>
                  <a:pt x="32770" y="10509"/>
                </a:lnTo>
                <a:lnTo>
                  <a:pt x="35983" y="12352"/>
                </a:lnTo>
                <a:lnTo>
                  <a:pt x="47363" y="46121"/>
                </a:lnTo>
                <a:lnTo>
                  <a:pt x="46890" y="54089"/>
                </a:lnTo>
                <a:lnTo>
                  <a:pt x="29558" y="82877"/>
                </a:lnTo>
                <a:lnTo>
                  <a:pt x="47539" y="82877"/>
                </a:lnTo>
                <a:lnTo>
                  <a:pt x="59142" y="46121"/>
                </a:lnTo>
                <a:lnTo>
                  <a:pt x="58644" y="37654"/>
                </a:lnTo>
                <a:lnTo>
                  <a:pt x="57100" y="29485"/>
                </a:lnTo>
                <a:lnTo>
                  <a:pt x="54460" y="21690"/>
                </a:lnTo>
                <a:lnTo>
                  <a:pt x="51073" y="14692"/>
                </a:lnTo>
                <a:lnTo>
                  <a:pt x="47693" y="99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371244" y="1663647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53" y="0"/>
                </a:moveTo>
                <a:lnTo>
                  <a:pt x="23756" y="0"/>
                </a:lnTo>
                <a:lnTo>
                  <a:pt x="22187" y="5627"/>
                </a:lnTo>
                <a:lnTo>
                  <a:pt x="20245" y="9812"/>
                </a:lnTo>
                <a:lnTo>
                  <a:pt x="0" y="17779"/>
                </a:lnTo>
                <a:lnTo>
                  <a:pt x="0" y="25674"/>
                </a:lnTo>
                <a:lnTo>
                  <a:pt x="19747" y="25674"/>
                </a:lnTo>
                <a:lnTo>
                  <a:pt x="19747" y="89475"/>
                </a:lnTo>
                <a:lnTo>
                  <a:pt x="30953" y="89475"/>
                </a:lnTo>
                <a:lnTo>
                  <a:pt x="30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426438" y="166364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1" y="29460"/>
                </a:lnTo>
                <a:lnTo>
                  <a:pt x="0" y="46094"/>
                </a:lnTo>
                <a:lnTo>
                  <a:pt x="498" y="54561"/>
                </a:lnTo>
                <a:lnTo>
                  <a:pt x="17506" y="88704"/>
                </a:lnTo>
                <a:lnTo>
                  <a:pt x="29583" y="92787"/>
                </a:lnTo>
                <a:lnTo>
                  <a:pt x="35983" y="91716"/>
                </a:lnTo>
                <a:lnTo>
                  <a:pt x="41735" y="88704"/>
                </a:lnTo>
                <a:lnTo>
                  <a:pt x="46790" y="83947"/>
                </a:lnTo>
                <a:lnTo>
                  <a:pt x="47469" y="82976"/>
                </a:lnTo>
                <a:lnTo>
                  <a:pt x="29583" y="82976"/>
                </a:lnTo>
                <a:lnTo>
                  <a:pt x="26371" y="82279"/>
                </a:lnTo>
                <a:lnTo>
                  <a:pt x="11878" y="46094"/>
                </a:lnTo>
                <a:lnTo>
                  <a:pt x="12251" y="38126"/>
                </a:lnTo>
                <a:lnTo>
                  <a:pt x="29583" y="9911"/>
                </a:lnTo>
                <a:lnTo>
                  <a:pt x="47637" y="9911"/>
                </a:lnTo>
                <a:lnTo>
                  <a:pt x="46790" y="8740"/>
                </a:lnTo>
                <a:lnTo>
                  <a:pt x="41735" y="4084"/>
                </a:lnTo>
                <a:lnTo>
                  <a:pt x="35983" y="1045"/>
                </a:lnTo>
                <a:lnTo>
                  <a:pt x="29583" y="0"/>
                </a:lnTo>
                <a:close/>
              </a:path>
              <a:path w="59689" h="93344">
                <a:moveTo>
                  <a:pt x="47637" y="9911"/>
                </a:moveTo>
                <a:lnTo>
                  <a:pt x="29583" y="9911"/>
                </a:lnTo>
                <a:lnTo>
                  <a:pt x="32795" y="10483"/>
                </a:lnTo>
                <a:lnTo>
                  <a:pt x="35983" y="12451"/>
                </a:lnTo>
                <a:lnTo>
                  <a:pt x="47363" y="46094"/>
                </a:lnTo>
                <a:lnTo>
                  <a:pt x="46989" y="54063"/>
                </a:lnTo>
                <a:lnTo>
                  <a:pt x="29583" y="82976"/>
                </a:lnTo>
                <a:lnTo>
                  <a:pt x="47469" y="82976"/>
                </a:lnTo>
                <a:lnTo>
                  <a:pt x="59241" y="46094"/>
                </a:lnTo>
                <a:lnTo>
                  <a:pt x="58669" y="37727"/>
                </a:lnTo>
                <a:lnTo>
                  <a:pt x="57100" y="29460"/>
                </a:lnTo>
                <a:lnTo>
                  <a:pt x="54585" y="21690"/>
                </a:lnTo>
                <a:lnTo>
                  <a:pt x="51073" y="14667"/>
                </a:lnTo>
                <a:lnTo>
                  <a:pt x="47637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492619" y="1661316"/>
            <a:ext cx="63313" cy="81803"/>
          </a:xfrm>
          <a:custGeom>
            <a:avLst/>
            <a:gdLst/>
            <a:ahLst/>
            <a:cxnLst/>
            <a:rect l="l" t="t" r="r" b="b"/>
            <a:pathLst>
              <a:path w="71754" h="92710">
                <a:moveTo>
                  <a:pt x="13123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33"/>
                </a:lnTo>
                <a:lnTo>
                  <a:pt x="23933" y="17133"/>
                </a:lnTo>
                <a:lnTo>
                  <a:pt x="13123" y="0"/>
                </a:lnTo>
                <a:close/>
              </a:path>
              <a:path w="71754" h="92710">
                <a:moveTo>
                  <a:pt x="23933" y="17133"/>
                </a:moveTo>
                <a:lnTo>
                  <a:pt x="11181" y="17133"/>
                </a:lnTo>
                <a:lnTo>
                  <a:pt x="58544" y="92115"/>
                </a:lnTo>
                <a:lnTo>
                  <a:pt x="71692" y="92115"/>
                </a:lnTo>
                <a:lnTo>
                  <a:pt x="71692" y="75107"/>
                </a:lnTo>
                <a:lnTo>
                  <a:pt x="60511" y="75107"/>
                </a:lnTo>
                <a:lnTo>
                  <a:pt x="23933" y="17133"/>
                </a:lnTo>
                <a:close/>
              </a:path>
              <a:path w="71754" h="92710">
                <a:moveTo>
                  <a:pt x="71692" y="0"/>
                </a:moveTo>
                <a:lnTo>
                  <a:pt x="60511" y="0"/>
                </a:lnTo>
                <a:lnTo>
                  <a:pt x="60511" y="75107"/>
                </a:lnTo>
                <a:lnTo>
                  <a:pt x="71692" y="75107"/>
                </a:lnTo>
                <a:lnTo>
                  <a:pt x="716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363708" y="1408627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589" y="9911"/>
                </a:moveTo>
                <a:lnTo>
                  <a:pt x="31600" y="9911"/>
                </a:lnTo>
                <a:lnTo>
                  <a:pt x="35012" y="10209"/>
                </a:lnTo>
                <a:lnTo>
                  <a:pt x="38124" y="11080"/>
                </a:lnTo>
                <a:lnTo>
                  <a:pt x="48733" y="27043"/>
                </a:lnTo>
                <a:lnTo>
                  <a:pt x="48526" y="29658"/>
                </a:lnTo>
                <a:lnTo>
                  <a:pt x="20718" y="53789"/>
                </a:lnTo>
                <a:lnTo>
                  <a:pt x="14492" y="58371"/>
                </a:lnTo>
                <a:lnTo>
                  <a:pt x="0" y="89500"/>
                </a:lnTo>
                <a:lnTo>
                  <a:pt x="59914" y="89500"/>
                </a:lnTo>
                <a:lnTo>
                  <a:pt x="59914" y="78991"/>
                </a:lnTo>
                <a:lnTo>
                  <a:pt x="12550" y="78991"/>
                </a:lnTo>
                <a:lnTo>
                  <a:pt x="13696" y="75007"/>
                </a:lnTo>
                <a:lnTo>
                  <a:pt x="43478" y="52444"/>
                </a:lnTo>
                <a:lnTo>
                  <a:pt x="48334" y="49132"/>
                </a:lnTo>
                <a:lnTo>
                  <a:pt x="60586" y="25674"/>
                </a:lnTo>
                <a:lnTo>
                  <a:pt x="60013" y="20245"/>
                </a:lnTo>
                <a:lnTo>
                  <a:pt x="58245" y="15265"/>
                </a:lnTo>
                <a:lnTo>
                  <a:pt x="55531" y="10906"/>
                </a:lnTo>
                <a:lnTo>
                  <a:pt x="54589" y="9911"/>
                </a:lnTo>
                <a:close/>
              </a:path>
              <a:path w="60960" h="89535">
                <a:moveTo>
                  <a:pt x="31600" y="0"/>
                </a:moveTo>
                <a:lnTo>
                  <a:pt x="2042" y="30928"/>
                </a:lnTo>
                <a:lnTo>
                  <a:pt x="13222" y="30928"/>
                </a:lnTo>
                <a:lnTo>
                  <a:pt x="13422" y="26470"/>
                </a:lnTo>
                <a:lnTo>
                  <a:pt x="14293" y="22362"/>
                </a:lnTo>
                <a:lnTo>
                  <a:pt x="31600" y="9911"/>
                </a:lnTo>
                <a:lnTo>
                  <a:pt x="54589" y="9911"/>
                </a:lnTo>
                <a:lnTo>
                  <a:pt x="52020" y="7195"/>
                </a:lnTo>
                <a:lnTo>
                  <a:pt x="47762" y="4183"/>
                </a:lnTo>
                <a:lnTo>
                  <a:pt x="42781" y="1941"/>
                </a:lnTo>
                <a:lnTo>
                  <a:pt x="37352" y="497"/>
                </a:lnTo>
                <a:lnTo>
                  <a:pt x="31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426438" y="140862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1" y="29484"/>
                </a:lnTo>
                <a:lnTo>
                  <a:pt x="0" y="46120"/>
                </a:lnTo>
                <a:lnTo>
                  <a:pt x="498" y="54561"/>
                </a:lnTo>
                <a:lnTo>
                  <a:pt x="23258" y="91742"/>
                </a:lnTo>
                <a:lnTo>
                  <a:pt x="29583" y="92812"/>
                </a:lnTo>
                <a:lnTo>
                  <a:pt x="35983" y="91742"/>
                </a:lnTo>
                <a:lnTo>
                  <a:pt x="41735" y="88629"/>
                </a:lnTo>
                <a:lnTo>
                  <a:pt x="46790" y="83947"/>
                </a:lnTo>
                <a:lnTo>
                  <a:pt x="47470" y="82975"/>
                </a:lnTo>
                <a:lnTo>
                  <a:pt x="29583" y="82975"/>
                </a:lnTo>
                <a:lnTo>
                  <a:pt x="26371" y="82303"/>
                </a:lnTo>
                <a:lnTo>
                  <a:pt x="11878" y="46120"/>
                </a:lnTo>
                <a:lnTo>
                  <a:pt x="12251" y="38125"/>
                </a:lnTo>
                <a:lnTo>
                  <a:pt x="29583" y="9911"/>
                </a:lnTo>
                <a:lnTo>
                  <a:pt x="47618" y="9911"/>
                </a:lnTo>
                <a:lnTo>
                  <a:pt x="46790" y="8765"/>
                </a:lnTo>
                <a:lnTo>
                  <a:pt x="41735" y="4083"/>
                </a:lnTo>
                <a:lnTo>
                  <a:pt x="35983" y="1070"/>
                </a:lnTo>
                <a:lnTo>
                  <a:pt x="29583" y="0"/>
                </a:lnTo>
                <a:close/>
              </a:path>
              <a:path w="59689" h="93344">
                <a:moveTo>
                  <a:pt x="47618" y="9911"/>
                </a:moveTo>
                <a:lnTo>
                  <a:pt x="29583" y="9911"/>
                </a:lnTo>
                <a:lnTo>
                  <a:pt x="32795" y="10507"/>
                </a:lnTo>
                <a:lnTo>
                  <a:pt x="35983" y="12451"/>
                </a:lnTo>
                <a:lnTo>
                  <a:pt x="47363" y="46120"/>
                </a:lnTo>
                <a:lnTo>
                  <a:pt x="46989" y="54088"/>
                </a:lnTo>
                <a:lnTo>
                  <a:pt x="29583" y="82975"/>
                </a:lnTo>
                <a:lnTo>
                  <a:pt x="47470" y="82975"/>
                </a:lnTo>
                <a:lnTo>
                  <a:pt x="59241" y="46120"/>
                </a:lnTo>
                <a:lnTo>
                  <a:pt x="58669" y="37652"/>
                </a:lnTo>
                <a:lnTo>
                  <a:pt x="57100" y="29484"/>
                </a:lnTo>
                <a:lnTo>
                  <a:pt x="54585" y="21690"/>
                </a:lnTo>
                <a:lnTo>
                  <a:pt x="51073" y="14692"/>
                </a:lnTo>
                <a:lnTo>
                  <a:pt x="47618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492619" y="1406319"/>
            <a:ext cx="63313" cy="81803"/>
          </a:xfrm>
          <a:custGeom>
            <a:avLst/>
            <a:gdLst/>
            <a:ahLst/>
            <a:cxnLst/>
            <a:rect l="l" t="t" r="r" b="b"/>
            <a:pathLst>
              <a:path w="71754" h="92710">
                <a:moveTo>
                  <a:pt x="13123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08"/>
                </a:lnTo>
                <a:lnTo>
                  <a:pt x="23935" y="17108"/>
                </a:lnTo>
                <a:lnTo>
                  <a:pt x="13123" y="0"/>
                </a:lnTo>
                <a:close/>
              </a:path>
              <a:path w="71754" h="92710">
                <a:moveTo>
                  <a:pt x="23935" y="17108"/>
                </a:moveTo>
                <a:lnTo>
                  <a:pt x="11181" y="17108"/>
                </a:lnTo>
                <a:lnTo>
                  <a:pt x="58544" y="92115"/>
                </a:lnTo>
                <a:lnTo>
                  <a:pt x="71692" y="92115"/>
                </a:lnTo>
                <a:lnTo>
                  <a:pt x="71692" y="74982"/>
                </a:lnTo>
                <a:lnTo>
                  <a:pt x="60511" y="74982"/>
                </a:lnTo>
                <a:lnTo>
                  <a:pt x="23935" y="17108"/>
                </a:lnTo>
                <a:close/>
              </a:path>
              <a:path w="71754" h="92710">
                <a:moveTo>
                  <a:pt x="71692" y="0"/>
                </a:moveTo>
                <a:lnTo>
                  <a:pt x="60511" y="0"/>
                </a:lnTo>
                <a:lnTo>
                  <a:pt x="60511" y="74982"/>
                </a:lnTo>
                <a:lnTo>
                  <a:pt x="71692" y="74982"/>
                </a:lnTo>
                <a:lnTo>
                  <a:pt x="716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1425233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2190243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2955319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3720307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920727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1175738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143072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1685737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194072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219573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2450725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270580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2960813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321580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3470812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372580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398081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4235800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1425233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2190243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/>
          <p:nvPr/>
        </p:nvSpPr>
        <p:spPr>
          <a:xfrm>
            <a:off x="2955319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/>
          <p:nvPr/>
        </p:nvSpPr>
        <p:spPr>
          <a:xfrm>
            <a:off x="3720307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9" name="object 39"/>
          <p:cNvSpPr/>
          <p:nvPr/>
        </p:nvSpPr>
        <p:spPr>
          <a:xfrm>
            <a:off x="920727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0" name="object 40"/>
          <p:cNvSpPr/>
          <p:nvPr/>
        </p:nvSpPr>
        <p:spPr>
          <a:xfrm>
            <a:off x="1175738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1" name="object 41"/>
          <p:cNvSpPr/>
          <p:nvPr/>
        </p:nvSpPr>
        <p:spPr>
          <a:xfrm>
            <a:off x="143072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2" name="object 42"/>
          <p:cNvSpPr/>
          <p:nvPr/>
        </p:nvSpPr>
        <p:spPr>
          <a:xfrm>
            <a:off x="1685737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3" name="object 43"/>
          <p:cNvSpPr/>
          <p:nvPr/>
        </p:nvSpPr>
        <p:spPr>
          <a:xfrm>
            <a:off x="194072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4"/>
          <p:cNvSpPr/>
          <p:nvPr/>
        </p:nvSpPr>
        <p:spPr>
          <a:xfrm>
            <a:off x="219573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5"/>
          <p:cNvSpPr/>
          <p:nvPr/>
        </p:nvSpPr>
        <p:spPr>
          <a:xfrm>
            <a:off x="2450725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6"/>
          <p:cNvSpPr/>
          <p:nvPr/>
        </p:nvSpPr>
        <p:spPr>
          <a:xfrm>
            <a:off x="270580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7"/>
          <p:cNvSpPr/>
          <p:nvPr/>
        </p:nvSpPr>
        <p:spPr>
          <a:xfrm>
            <a:off x="2960813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8"/>
          <p:cNvSpPr/>
          <p:nvPr/>
        </p:nvSpPr>
        <p:spPr>
          <a:xfrm>
            <a:off x="321580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9" name="object 49"/>
          <p:cNvSpPr/>
          <p:nvPr/>
        </p:nvSpPr>
        <p:spPr>
          <a:xfrm>
            <a:off x="3470812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0" name="object 50"/>
          <p:cNvSpPr/>
          <p:nvPr/>
        </p:nvSpPr>
        <p:spPr>
          <a:xfrm>
            <a:off x="372580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1" name="object 51"/>
          <p:cNvSpPr/>
          <p:nvPr/>
        </p:nvSpPr>
        <p:spPr>
          <a:xfrm>
            <a:off x="398081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2" name="object 52"/>
          <p:cNvSpPr/>
          <p:nvPr/>
        </p:nvSpPr>
        <p:spPr>
          <a:xfrm>
            <a:off x="4235800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3" name="object 53"/>
          <p:cNvSpPr/>
          <p:nvPr/>
        </p:nvSpPr>
        <p:spPr>
          <a:xfrm>
            <a:off x="671232" y="1448461"/>
            <a:ext cx="3825128" cy="1020296"/>
          </a:xfrm>
          <a:custGeom>
            <a:avLst/>
            <a:gdLst/>
            <a:ahLst/>
            <a:cxnLst/>
            <a:rect l="l" t="t" r="r" b="b"/>
            <a:pathLst>
              <a:path w="4335145" h="1156335">
                <a:moveTo>
                  <a:pt x="4335081" y="1156017"/>
                </a:moveTo>
                <a:lnTo>
                  <a:pt x="0" y="1156017"/>
                </a:lnTo>
                <a:lnTo>
                  <a:pt x="0" y="0"/>
                </a:lnTo>
                <a:lnTo>
                  <a:pt x="4335081" y="0"/>
                </a:lnTo>
                <a:lnTo>
                  <a:pt x="4335081" y="1156017"/>
                </a:lnTo>
                <a:lnTo>
                  <a:pt x="0" y="1156017"/>
                </a:lnTo>
              </a:path>
            </a:pathLst>
          </a:custGeom>
          <a:ln w="249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4" name="object 54"/>
          <p:cNvSpPr/>
          <p:nvPr/>
        </p:nvSpPr>
        <p:spPr>
          <a:xfrm>
            <a:off x="4876182" y="1414470"/>
            <a:ext cx="3915094" cy="108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5" name="object 55"/>
          <p:cNvSpPr/>
          <p:nvPr/>
        </p:nvSpPr>
        <p:spPr>
          <a:xfrm>
            <a:off x="4616032" y="2429345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452" y="9837"/>
                </a:moveTo>
                <a:lnTo>
                  <a:pt x="31526" y="9837"/>
                </a:lnTo>
                <a:lnTo>
                  <a:pt x="34912" y="10110"/>
                </a:lnTo>
                <a:lnTo>
                  <a:pt x="38125" y="11007"/>
                </a:lnTo>
                <a:lnTo>
                  <a:pt x="48633" y="26945"/>
                </a:lnTo>
                <a:lnTo>
                  <a:pt x="48334" y="30755"/>
                </a:lnTo>
                <a:lnTo>
                  <a:pt x="20618" y="53790"/>
                </a:lnTo>
                <a:lnTo>
                  <a:pt x="14392" y="58272"/>
                </a:lnTo>
                <a:lnTo>
                  <a:pt x="0" y="89500"/>
                </a:lnTo>
                <a:lnTo>
                  <a:pt x="59814" y="89500"/>
                </a:lnTo>
                <a:lnTo>
                  <a:pt x="59814" y="78892"/>
                </a:lnTo>
                <a:lnTo>
                  <a:pt x="12451" y="78892"/>
                </a:lnTo>
                <a:lnTo>
                  <a:pt x="13622" y="74908"/>
                </a:lnTo>
                <a:lnTo>
                  <a:pt x="43379" y="52345"/>
                </a:lnTo>
                <a:lnTo>
                  <a:pt x="48235" y="49034"/>
                </a:lnTo>
                <a:lnTo>
                  <a:pt x="60511" y="25600"/>
                </a:lnTo>
                <a:lnTo>
                  <a:pt x="59914" y="20147"/>
                </a:lnTo>
                <a:lnTo>
                  <a:pt x="58171" y="15265"/>
                </a:lnTo>
                <a:lnTo>
                  <a:pt x="55431" y="10908"/>
                </a:lnTo>
                <a:lnTo>
                  <a:pt x="54452" y="9837"/>
                </a:lnTo>
                <a:close/>
              </a:path>
              <a:path w="60960" h="89535">
                <a:moveTo>
                  <a:pt x="31526" y="0"/>
                </a:moveTo>
                <a:lnTo>
                  <a:pt x="1943" y="30929"/>
                </a:lnTo>
                <a:lnTo>
                  <a:pt x="13122" y="30929"/>
                </a:lnTo>
                <a:lnTo>
                  <a:pt x="13422" y="26372"/>
                </a:lnTo>
                <a:lnTo>
                  <a:pt x="14194" y="22288"/>
                </a:lnTo>
                <a:lnTo>
                  <a:pt x="31526" y="9837"/>
                </a:lnTo>
                <a:lnTo>
                  <a:pt x="54452" y="9837"/>
                </a:lnTo>
                <a:lnTo>
                  <a:pt x="51945" y="7098"/>
                </a:lnTo>
                <a:lnTo>
                  <a:pt x="47663" y="4084"/>
                </a:lnTo>
                <a:lnTo>
                  <a:pt x="42707" y="1842"/>
                </a:lnTo>
                <a:lnTo>
                  <a:pt x="37353" y="497"/>
                </a:lnTo>
                <a:lnTo>
                  <a:pt x="31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6" name="object 56"/>
          <p:cNvSpPr/>
          <p:nvPr/>
        </p:nvSpPr>
        <p:spPr>
          <a:xfrm>
            <a:off x="4678675" y="2429344"/>
            <a:ext cx="52668" cy="81803"/>
          </a:xfrm>
          <a:custGeom>
            <a:avLst/>
            <a:gdLst/>
            <a:ahLst/>
            <a:cxnLst/>
            <a:rect l="l" t="t" r="r" b="b"/>
            <a:pathLst>
              <a:path w="59689" h="92710">
                <a:moveTo>
                  <a:pt x="29683" y="0"/>
                </a:moveTo>
                <a:lnTo>
                  <a:pt x="2141" y="29385"/>
                </a:lnTo>
                <a:lnTo>
                  <a:pt x="0" y="46020"/>
                </a:lnTo>
                <a:lnTo>
                  <a:pt x="598" y="54488"/>
                </a:lnTo>
                <a:lnTo>
                  <a:pt x="17531" y="88629"/>
                </a:lnTo>
                <a:lnTo>
                  <a:pt x="29683" y="92713"/>
                </a:lnTo>
                <a:lnTo>
                  <a:pt x="36008" y="91643"/>
                </a:lnTo>
                <a:lnTo>
                  <a:pt x="41736" y="88629"/>
                </a:lnTo>
                <a:lnTo>
                  <a:pt x="46790" y="83847"/>
                </a:lnTo>
                <a:lnTo>
                  <a:pt x="47480" y="82877"/>
                </a:lnTo>
                <a:lnTo>
                  <a:pt x="29683" y="82877"/>
                </a:lnTo>
                <a:lnTo>
                  <a:pt x="26371" y="82204"/>
                </a:lnTo>
                <a:lnTo>
                  <a:pt x="11878" y="46020"/>
                </a:lnTo>
                <a:lnTo>
                  <a:pt x="12277" y="38051"/>
                </a:lnTo>
                <a:lnTo>
                  <a:pt x="29683" y="9837"/>
                </a:lnTo>
                <a:lnTo>
                  <a:pt x="47636" y="9837"/>
                </a:lnTo>
                <a:lnTo>
                  <a:pt x="46790" y="8666"/>
                </a:lnTo>
                <a:lnTo>
                  <a:pt x="41736" y="3985"/>
                </a:lnTo>
                <a:lnTo>
                  <a:pt x="36008" y="1070"/>
                </a:lnTo>
                <a:lnTo>
                  <a:pt x="29683" y="0"/>
                </a:lnTo>
                <a:close/>
              </a:path>
              <a:path w="59689" h="92710">
                <a:moveTo>
                  <a:pt x="47636" y="9837"/>
                </a:moveTo>
                <a:lnTo>
                  <a:pt x="29683" y="9837"/>
                </a:lnTo>
                <a:lnTo>
                  <a:pt x="32895" y="10509"/>
                </a:lnTo>
                <a:lnTo>
                  <a:pt x="36008" y="12352"/>
                </a:lnTo>
                <a:lnTo>
                  <a:pt x="47388" y="46020"/>
                </a:lnTo>
                <a:lnTo>
                  <a:pt x="46989" y="53990"/>
                </a:lnTo>
                <a:lnTo>
                  <a:pt x="29683" y="82877"/>
                </a:lnTo>
                <a:lnTo>
                  <a:pt x="47480" y="82877"/>
                </a:lnTo>
                <a:lnTo>
                  <a:pt x="59241" y="46020"/>
                </a:lnTo>
                <a:lnTo>
                  <a:pt x="58668" y="37652"/>
                </a:lnTo>
                <a:lnTo>
                  <a:pt x="57100" y="29385"/>
                </a:lnTo>
                <a:lnTo>
                  <a:pt x="54584" y="21591"/>
                </a:lnTo>
                <a:lnTo>
                  <a:pt x="51074" y="14593"/>
                </a:lnTo>
                <a:lnTo>
                  <a:pt x="47636" y="98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7" name="object 57"/>
          <p:cNvSpPr/>
          <p:nvPr/>
        </p:nvSpPr>
        <p:spPr>
          <a:xfrm>
            <a:off x="4741428" y="2425829"/>
            <a:ext cx="64994" cy="85165"/>
          </a:xfrm>
          <a:custGeom>
            <a:avLst/>
            <a:gdLst/>
            <a:ahLst/>
            <a:cxnLst/>
            <a:rect l="l" t="t" r="r" b="b"/>
            <a:pathLst>
              <a:path w="73660" h="96519">
                <a:moveTo>
                  <a:pt x="11779" y="64498"/>
                </a:moveTo>
                <a:lnTo>
                  <a:pt x="0" y="64498"/>
                </a:lnTo>
                <a:lnTo>
                  <a:pt x="473" y="70923"/>
                </a:lnTo>
                <a:lnTo>
                  <a:pt x="37452" y="96099"/>
                </a:lnTo>
                <a:lnTo>
                  <a:pt x="45820" y="95526"/>
                </a:lnTo>
                <a:lnTo>
                  <a:pt x="53016" y="93883"/>
                </a:lnTo>
                <a:lnTo>
                  <a:pt x="59142" y="91343"/>
                </a:lnTo>
                <a:lnTo>
                  <a:pt x="64098" y="87932"/>
                </a:lnTo>
                <a:lnTo>
                  <a:pt x="66395" y="85516"/>
                </a:lnTo>
                <a:lnTo>
                  <a:pt x="37452" y="85516"/>
                </a:lnTo>
                <a:lnTo>
                  <a:pt x="31127" y="85117"/>
                </a:lnTo>
                <a:lnTo>
                  <a:pt x="12152" y="68383"/>
                </a:lnTo>
                <a:lnTo>
                  <a:pt x="11779" y="64498"/>
                </a:lnTo>
                <a:close/>
              </a:path>
              <a:path w="73660" h="96519">
                <a:moveTo>
                  <a:pt x="36182" y="0"/>
                </a:moveTo>
                <a:lnTo>
                  <a:pt x="3862" y="21017"/>
                </a:lnTo>
                <a:lnTo>
                  <a:pt x="3323" y="28314"/>
                </a:lnTo>
                <a:lnTo>
                  <a:pt x="3586" y="31526"/>
                </a:lnTo>
                <a:lnTo>
                  <a:pt x="47961" y="55932"/>
                </a:lnTo>
                <a:lnTo>
                  <a:pt x="54187" y="58646"/>
                </a:lnTo>
                <a:lnTo>
                  <a:pt x="58270" y="61859"/>
                </a:lnTo>
                <a:lnTo>
                  <a:pt x="60511" y="65568"/>
                </a:lnTo>
                <a:lnTo>
                  <a:pt x="60964" y="68383"/>
                </a:lnTo>
                <a:lnTo>
                  <a:pt x="61072" y="70923"/>
                </a:lnTo>
                <a:lnTo>
                  <a:pt x="60885" y="72866"/>
                </a:lnTo>
                <a:lnTo>
                  <a:pt x="37452" y="85516"/>
                </a:lnTo>
                <a:lnTo>
                  <a:pt x="66395" y="85516"/>
                </a:lnTo>
                <a:lnTo>
                  <a:pt x="67981" y="83847"/>
                </a:lnTo>
                <a:lnTo>
                  <a:pt x="70821" y="79190"/>
                </a:lnTo>
                <a:lnTo>
                  <a:pt x="72464" y="73936"/>
                </a:lnTo>
                <a:lnTo>
                  <a:pt x="73061" y="68482"/>
                </a:lnTo>
                <a:lnTo>
                  <a:pt x="72563" y="64000"/>
                </a:lnTo>
                <a:lnTo>
                  <a:pt x="25001" y="37553"/>
                </a:lnTo>
                <a:lnTo>
                  <a:pt x="19847" y="34814"/>
                </a:lnTo>
                <a:lnTo>
                  <a:pt x="16833" y="32199"/>
                </a:lnTo>
                <a:lnTo>
                  <a:pt x="15464" y="29185"/>
                </a:lnTo>
                <a:lnTo>
                  <a:pt x="15066" y="25002"/>
                </a:lnTo>
                <a:lnTo>
                  <a:pt x="15549" y="21589"/>
                </a:lnTo>
                <a:lnTo>
                  <a:pt x="35510" y="9836"/>
                </a:lnTo>
                <a:lnTo>
                  <a:pt x="63193" y="9836"/>
                </a:lnTo>
                <a:lnTo>
                  <a:pt x="60213" y="6997"/>
                </a:lnTo>
                <a:lnTo>
                  <a:pt x="55058" y="3884"/>
                </a:lnTo>
                <a:lnTo>
                  <a:pt x="49306" y="1742"/>
                </a:lnTo>
                <a:lnTo>
                  <a:pt x="42905" y="398"/>
                </a:lnTo>
                <a:lnTo>
                  <a:pt x="36182" y="0"/>
                </a:lnTo>
                <a:close/>
              </a:path>
              <a:path w="73660" h="96519">
                <a:moveTo>
                  <a:pt x="63193" y="9836"/>
                </a:moveTo>
                <a:lnTo>
                  <a:pt x="35510" y="9836"/>
                </a:lnTo>
                <a:lnTo>
                  <a:pt x="40864" y="10209"/>
                </a:lnTo>
                <a:lnTo>
                  <a:pt x="45520" y="11281"/>
                </a:lnTo>
                <a:lnTo>
                  <a:pt x="58544" y="28314"/>
                </a:lnTo>
                <a:lnTo>
                  <a:pt x="70323" y="28314"/>
                </a:lnTo>
                <a:lnTo>
                  <a:pt x="69650" y="21589"/>
                </a:lnTo>
                <a:lnTo>
                  <a:pt x="67608" y="15863"/>
                </a:lnTo>
                <a:lnTo>
                  <a:pt x="64396" y="10981"/>
                </a:lnTo>
                <a:lnTo>
                  <a:pt x="63193" y="9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8" name="object 58"/>
          <p:cNvSpPr/>
          <p:nvPr/>
        </p:nvSpPr>
        <p:spPr>
          <a:xfrm>
            <a:off x="4623504" y="2174259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28" y="0"/>
                </a:moveTo>
                <a:lnTo>
                  <a:pt x="23731" y="0"/>
                </a:lnTo>
                <a:lnTo>
                  <a:pt x="22261" y="5628"/>
                </a:lnTo>
                <a:lnTo>
                  <a:pt x="20219" y="9812"/>
                </a:lnTo>
                <a:lnTo>
                  <a:pt x="0" y="17805"/>
                </a:lnTo>
                <a:lnTo>
                  <a:pt x="0" y="25675"/>
                </a:lnTo>
                <a:lnTo>
                  <a:pt x="19747" y="25675"/>
                </a:lnTo>
                <a:lnTo>
                  <a:pt x="19747" y="89500"/>
                </a:lnTo>
                <a:lnTo>
                  <a:pt x="30928" y="89500"/>
                </a:lnTo>
                <a:lnTo>
                  <a:pt x="30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9" name="object 59"/>
          <p:cNvSpPr/>
          <p:nvPr/>
        </p:nvSpPr>
        <p:spPr>
          <a:xfrm>
            <a:off x="4678675" y="2174259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683" y="0"/>
                </a:moveTo>
                <a:lnTo>
                  <a:pt x="2141" y="29460"/>
                </a:lnTo>
                <a:lnTo>
                  <a:pt x="0" y="46095"/>
                </a:lnTo>
                <a:lnTo>
                  <a:pt x="598" y="54563"/>
                </a:lnTo>
                <a:lnTo>
                  <a:pt x="17531" y="88704"/>
                </a:lnTo>
                <a:lnTo>
                  <a:pt x="29683" y="92788"/>
                </a:lnTo>
                <a:lnTo>
                  <a:pt x="36008" y="91718"/>
                </a:lnTo>
                <a:lnTo>
                  <a:pt x="41736" y="88704"/>
                </a:lnTo>
                <a:lnTo>
                  <a:pt x="46790" y="83948"/>
                </a:lnTo>
                <a:lnTo>
                  <a:pt x="47469" y="82976"/>
                </a:lnTo>
                <a:lnTo>
                  <a:pt x="29683" y="82976"/>
                </a:lnTo>
                <a:lnTo>
                  <a:pt x="26371" y="82279"/>
                </a:lnTo>
                <a:lnTo>
                  <a:pt x="11878" y="46095"/>
                </a:lnTo>
                <a:lnTo>
                  <a:pt x="12277" y="38126"/>
                </a:lnTo>
                <a:lnTo>
                  <a:pt x="29683" y="9911"/>
                </a:lnTo>
                <a:lnTo>
                  <a:pt x="47632" y="9911"/>
                </a:lnTo>
                <a:lnTo>
                  <a:pt x="46790" y="8741"/>
                </a:lnTo>
                <a:lnTo>
                  <a:pt x="41736" y="4084"/>
                </a:lnTo>
                <a:lnTo>
                  <a:pt x="36008" y="1070"/>
                </a:lnTo>
                <a:lnTo>
                  <a:pt x="29683" y="0"/>
                </a:lnTo>
                <a:close/>
              </a:path>
              <a:path w="59689" h="93344">
                <a:moveTo>
                  <a:pt x="47632" y="9911"/>
                </a:moveTo>
                <a:lnTo>
                  <a:pt x="29683" y="9911"/>
                </a:lnTo>
                <a:lnTo>
                  <a:pt x="32895" y="10509"/>
                </a:lnTo>
                <a:lnTo>
                  <a:pt x="36008" y="12451"/>
                </a:lnTo>
                <a:lnTo>
                  <a:pt x="47388" y="46095"/>
                </a:lnTo>
                <a:lnTo>
                  <a:pt x="46989" y="54089"/>
                </a:lnTo>
                <a:lnTo>
                  <a:pt x="29683" y="82976"/>
                </a:lnTo>
                <a:lnTo>
                  <a:pt x="47469" y="82976"/>
                </a:lnTo>
                <a:lnTo>
                  <a:pt x="59241" y="46095"/>
                </a:lnTo>
                <a:lnTo>
                  <a:pt x="58668" y="37727"/>
                </a:lnTo>
                <a:lnTo>
                  <a:pt x="57100" y="29460"/>
                </a:lnTo>
                <a:lnTo>
                  <a:pt x="54584" y="21690"/>
                </a:lnTo>
                <a:lnTo>
                  <a:pt x="51074" y="14692"/>
                </a:lnTo>
                <a:lnTo>
                  <a:pt x="47632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0" name="object 60"/>
          <p:cNvSpPr/>
          <p:nvPr/>
        </p:nvSpPr>
        <p:spPr>
          <a:xfrm>
            <a:off x="4741428" y="2170830"/>
            <a:ext cx="64994" cy="85165"/>
          </a:xfrm>
          <a:custGeom>
            <a:avLst/>
            <a:gdLst/>
            <a:ahLst/>
            <a:cxnLst/>
            <a:rect l="l" t="t" r="r" b="b"/>
            <a:pathLst>
              <a:path w="73660" h="96519">
                <a:moveTo>
                  <a:pt x="11779" y="64474"/>
                </a:moveTo>
                <a:lnTo>
                  <a:pt x="0" y="64474"/>
                </a:lnTo>
                <a:lnTo>
                  <a:pt x="473" y="70899"/>
                </a:lnTo>
                <a:lnTo>
                  <a:pt x="37452" y="96100"/>
                </a:lnTo>
                <a:lnTo>
                  <a:pt x="45820" y="95528"/>
                </a:lnTo>
                <a:lnTo>
                  <a:pt x="53016" y="93859"/>
                </a:lnTo>
                <a:lnTo>
                  <a:pt x="59142" y="91343"/>
                </a:lnTo>
                <a:lnTo>
                  <a:pt x="64098" y="87932"/>
                </a:lnTo>
                <a:lnTo>
                  <a:pt x="66419" y="85491"/>
                </a:lnTo>
                <a:lnTo>
                  <a:pt x="37452" y="85491"/>
                </a:lnTo>
                <a:lnTo>
                  <a:pt x="31127" y="85018"/>
                </a:lnTo>
                <a:lnTo>
                  <a:pt x="12152" y="68383"/>
                </a:lnTo>
                <a:lnTo>
                  <a:pt x="11779" y="64474"/>
                </a:lnTo>
                <a:close/>
              </a:path>
              <a:path w="73660" h="96519">
                <a:moveTo>
                  <a:pt x="36182" y="0"/>
                </a:moveTo>
                <a:lnTo>
                  <a:pt x="3868" y="20993"/>
                </a:lnTo>
                <a:lnTo>
                  <a:pt x="3322" y="28290"/>
                </a:lnTo>
                <a:lnTo>
                  <a:pt x="3586" y="31502"/>
                </a:lnTo>
                <a:lnTo>
                  <a:pt x="47961" y="55932"/>
                </a:lnTo>
                <a:lnTo>
                  <a:pt x="54187" y="58646"/>
                </a:lnTo>
                <a:lnTo>
                  <a:pt x="58270" y="61859"/>
                </a:lnTo>
                <a:lnTo>
                  <a:pt x="60511" y="65544"/>
                </a:lnTo>
                <a:lnTo>
                  <a:pt x="60968" y="68383"/>
                </a:lnTo>
                <a:lnTo>
                  <a:pt x="61072" y="70899"/>
                </a:lnTo>
                <a:lnTo>
                  <a:pt x="60885" y="72840"/>
                </a:lnTo>
                <a:lnTo>
                  <a:pt x="37452" y="85491"/>
                </a:lnTo>
                <a:lnTo>
                  <a:pt x="66419" y="85491"/>
                </a:lnTo>
                <a:lnTo>
                  <a:pt x="67981" y="83847"/>
                </a:lnTo>
                <a:lnTo>
                  <a:pt x="70821" y="79066"/>
                </a:lnTo>
                <a:lnTo>
                  <a:pt x="72464" y="73911"/>
                </a:lnTo>
                <a:lnTo>
                  <a:pt x="73061" y="68383"/>
                </a:lnTo>
                <a:lnTo>
                  <a:pt x="72563" y="63901"/>
                </a:lnTo>
                <a:lnTo>
                  <a:pt x="25001" y="37429"/>
                </a:lnTo>
                <a:lnTo>
                  <a:pt x="19847" y="34814"/>
                </a:lnTo>
                <a:lnTo>
                  <a:pt x="16833" y="32199"/>
                </a:lnTo>
                <a:lnTo>
                  <a:pt x="15464" y="29161"/>
                </a:lnTo>
                <a:lnTo>
                  <a:pt x="15066" y="24978"/>
                </a:lnTo>
                <a:lnTo>
                  <a:pt x="15549" y="21591"/>
                </a:lnTo>
                <a:lnTo>
                  <a:pt x="35510" y="9812"/>
                </a:lnTo>
                <a:lnTo>
                  <a:pt x="63167" y="9812"/>
                </a:lnTo>
                <a:lnTo>
                  <a:pt x="60213" y="6997"/>
                </a:lnTo>
                <a:lnTo>
                  <a:pt x="55058" y="3884"/>
                </a:lnTo>
                <a:lnTo>
                  <a:pt x="49306" y="1743"/>
                </a:lnTo>
                <a:lnTo>
                  <a:pt x="42905" y="373"/>
                </a:lnTo>
                <a:lnTo>
                  <a:pt x="36182" y="0"/>
                </a:lnTo>
                <a:close/>
              </a:path>
              <a:path w="73660" h="96519">
                <a:moveTo>
                  <a:pt x="63167" y="9812"/>
                </a:moveTo>
                <a:lnTo>
                  <a:pt x="35510" y="9812"/>
                </a:lnTo>
                <a:lnTo>
                  <a:pt x="40864" y="10210"/>
                </a:lnTo>
                <a:lnTo>
                  <a:pt x="45520" y="11281"/>
                </a:lnTo>
                <a:lnTo>
                  <a:pt x="58544" y="28290"/>
                </a:lnTo>
                <a:lnTo>
                  <a:pt x="70323" y="28290"/>
                </a:lnTo>
                <a:lnTo>
                  <a:pt x="69650" y="21591"/>
                </a:lnTo>
                <a:lnTo>
                  <a:pt x="67608" y="15838"/>
                </a:lnTo>
                <a:lnTo>
                  <a:pt x="64396" y="10982"/>
                </a:lnTo>
                <a:lnTo>
                  <a:pt x="63167" y="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1" name="object 61"/>
          <p:cNvSpPr/>
          <p:nvPr/>
        </p:nvSpPr>
        <p:spPr>
          <a:xfrm>
            <a:off x="4753622" y="1917524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59" y="0"/>
                </a:moveTo>
                <a:lnTo>
                  <a:pt x="2142" y="29485"/>
                </a:lnTo>
                <a:lnTo>
                  <a:pt x="0" y="46121"/>
                </a:lnTo>
                <a:lnTo>
                  <a:pt x="473" y="54488"/>
                </a:lnTo>
                <a:lnTo>
                  <a:pt x="17506" y="88629"/>
                </a:lnTo>
                <a:lnTo>
                  <a:pt x="29559" y="92814"/>
                </a:lnTo>
                <a:lnTo>
                  <a:pt x="35984" y="91742"/>
                </a:lnTo>
                <a:lnTo>
                  <a:pt x="41711" y="88629"/>
                </a:lnTo>
                <a:lnTo>
                  <a:pt x="46791" y="83948"/>
                </a:lnTo>
                <a:lnTo>
                  <a:pt x="47536" y="82877"/>
                </a:lnTo>
                <a:lnTo>
                  <a:pt x="29559" y="82877"/>
                </a:lnTo>
                <a:lnTo>
                  <a:pt x="26347" y="82304"/>
                </a:lnTo>
                <a:lnTo>
                  <a:pt x="11753" y="46121"/>
                </a:lnTo>
                <a:lnTo>
                  <a:pt x="12251" y="38126"/>
                </a:lnTo>
                <a:lnTo>
                  <a:pt x="29559" y="9936"/>
                </a:lnTo>
                <a:lnTo>
                  <a:pt x="47689" y="9936"/>
                </a:lnTo>
                <a:lnTo>
                  <a:pt x="46791" y="8666"/>
                </a:lnTo>
                <a:lnTo>
                  <a:pt x="41711" y="4084"/>
                </a:lnTo>
                <a:lnTo>
                  <a:pt x="35984" y="1071"/>
                </a:lnTo>
                <a:lnTo>
                  <a:pt x="29559" y="0"/>
                </a:lnTo>
                <a:close/>
              </a:path>
              <a:path w="59689" h="93344">
                <a:moveTo>
                  <a:pt x="47689" y="9936"/>
                </a:moveTo>
                <a:lnTo>
                  <a:pt x="29559" y="9936"/>
                </a:lnTo>
                <a:lnTo>
                  <a:pt x="32771" y="10509"/>
                </a:lnTo>
                <a:lnTo>
                  <a:pt x="35984" y="12352"/>
                </a:lnTo>
                <a:lnTo>
                  <a:pt x="47364" y="46121"/>
                </a:lnTo>
                <a:lnTo>
                  <a:pt x="46965" y="54089"/>
                </a:lnTo>
                <a:lnTo>
                  <a:pt x="29559" y="82877"/>
                </a:lnTo>
                <a:lnTo>
                  <a:pt x="47536" y="82877"/>
                </a:lnTo>
                <a:lnTo>
                  <a:pt x="59241" y="46121"/>
                </a:lnTo>
                <a:lnTo>
                  <a:pt x="58644" y="37654"/>
                </a:lnTo>
                <a:lnTo>
                  <a:pt x="57100" y="29485"/>
                </a:lnTo>
                <a:lnTo>
                  <a:pt x="54461" y="21690"/>
                </a:lnTo>
                <a:lnTo>
                  <a:pt x="51050" y="14692"/>
                </a:lnTo>
                <a:lnTo>
                  <a:pt x="47689" y="99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2" name="object 62"/>
          <p:cNvSpPr/>
          <p:nvPr/>
        </p:nvSpPr>
        <p:spPr>
          <a:xfrm>
            <a:off x="4621174" y="1663647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28" y="0"/>
                </a:moveTo>
                <a:lnTo>
                  <a:pt x="23732" y="0"/>
                </a:lnTo>
                <a:lnTo>
                  <a:pt x="22188" y="5627"/>
                </a:lnTo>
                <a:lnTo>
                  <a:pt x="20246" y="9812"/>
                </a:lnTo>
                <a:lnTo>
                  <a:pt x="0" y="17779"/>
                </a:lnTo>
                <a:lnTo>
                  <a:pt x="0" y="25674"/>
                </a:lnTo>
                <a:lnTo>
                  <a:pt x="19747" y="25674"/>
                </a:lnTo>
                <a:lnTo>
                  <a:pt x="19747" y="89475"/>
                </a:lnTo>
                <a:lnTo>
                  <a:pt x="30928" y="89475"/>
                </a:lnTo>
                <a:lnTo>
                  <a:pt x="30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3" name="object 63"/>
          <p:cNvSpPr/>
          <p:nvPr/>
        </p:nvSpPr>
        <p:spPr>
          <a:xfrm>
            <a:off x="4676367" y="166364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2" y="29460"/>
                </a:lnTo>
                <a:lnTo>
                  <a:pt x="0" y="46094"/>
                </a:lnTo>
                <a:lnTo>
                  <a:pt x="572" y="54561"/>
                </a:lnTo>
                <a:lnTo>
                  <a:pt x="17506" y="88704"/>
                </a:lnTo>
                <a:lnTo>
                  <a:pt x="29583" y="92787"/>
                </a:lnTo>
                <a:lnTo>
                  <a:pt x="35984" y="91716"/>
                </a:lnTo>
                <a:lnTo>
                  <a:pt x="41736" y="88704"/>
                </a:lnTo>
                <a:lnTo>
                  <a:pt x="46790" y="83947"/>
                </a:lnTo>
                <a:lnTo>
                  <a:pt x="47469" y="82976"/>
                </a:lnTo>
                <a:lnTo>
                  <a:pt x="29583" y="82976"/>
                </a:lnTo>
                <a:lnTo>
                  <a:pt x="26371" y="82279"/>
                </a:lnTo>
                <a:lnTo>
                  <a:pt x="11878" y="46094"/>
                </a:lnTo>
                <a:lnTo>
                  <a:pt x="12251" y="38126"/>
                </a:lnTo>
                <a:lnTo>
                  <a:pt x="29583" y="9911"/>
                </a:lnTo>
                <a:lnTo>
                  <a:pt x="47636" y="9911"/>
                </a:lnTo>
                <a:lnTo>
                  <a:pt x="46790" y="8740"/>
                </a:lnTo>
                <a:lnTo>
                  <a:pt x="41736" y="4084"/>
                </a:lnTo>
                <a:lnTo>
                  <a:pt x="35984" y="1045"/>
                </a:lnTo>
                <a:lnTo>
                  <a:pt x="29583" y="0"/>
                </a:lnTo>
                <a:close/>
              </a:path>
              <a:path w="59689" h="93344">
                <a:moveTo>
                  <a:pt x="47636" y="9911"/>
                </a:moveTo>
                <a:lnTo>
                  <a:pt x="29583" y="9911"/>
                </a:lnTo>
                <a:lnTo>
                  <a:pt x="32871" y="10483"/>
                </a:lnTo>
                <a:lnTo>
                  <a:pt x="35984" y="12451"/>
                </a:lnTo>
                <a:lnTo>
                  <a:pt x="47363" y="46094"/>
                </a:lnTo>
                <a:lnTo>
                  <a:pt x="46989" y="54063"/>
                </a:lnTo>
                <a:lnTo>
                  <a:pt x="29583" y="82976"/>
                </a:lnTo>
                <a:lnTo>
                  <a:pt x="47469" y="82976"/>
                </a:lnTo>
                <a:lnTo>
                  <a:pt x="59241" y="46094"/>
                </a:lnTo>
                <a:lnTo>
                  <a:pt x="58644" y="37727"/>
                </a:lnTo>
                <a:lnTo>
                  <a:pt x="57100" y="29460"/>
                </a:lnTo>
                <a:lnTo>
                  <a:pt x="54560" y="21690"/>
                </a:lnTo>
                <a:lnTo>
                  <a:pt x="51074" y="14667"/>
                </a:lnTo>
                <a:lnTo>
                  <a:pt x="47636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4" name="object 64"/>
          <p:cNvSpPr/>
          <p:nvPr/>
        </p:nvSpPr>
        <p:spPr>
          <a:xfrm>
            <a:off x="4742548" y="1661316"/>
            <a:ext cx="63874" cy="81803"/>
          </a:xfrm>
          <a:custGeom>
            <a:avLst/>
            <a:gdLst/>
            <a:ahLst/>
            <a:cxnLst/>
            <a:rect l="l" t="t" r="r" b="b"/>
            <a:pathLst>
              <a:path w="72389" h="92710">
                <a:moveTo>
                  <a:pt x="13122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33"/>
                </a:lnTo>
                <a:lnTo>
                  <a:pt x="23950" y="17133"/>
                </a:lnTo>
                <a:lnTo>
                  <a:pt x="13122" y="0"/>
                </a:lnTo>
                <a:close/>
              </a:path>
              <a:path w="72389" h="92710">
                <a:moveTo>
                  <a:pt x="23950" y="17133"/>
                </a:moveTo>
                <a:lnTo>
                  <a:pt x="11181" y="17133"/>
                </a:lnTo>
                <a:lnTo>
                  <a:pt x="58544" y="92115"/>
                </a:lnTo>
                <a:lnTo>
                  <a:pt x="71791" y="92115"/>
                </a:lnTo>
                <a:lnTo>
                  <a:pt x="71791" y="75107"/>
                </a:lnTo>
                <a:lnTo>
                  <a:pt x="60586" y="75107"/>
                </a:lnTo>
                <a:lnTo>
                  <a:pt x="23950" y="17133"/>
                </a:lnTo>
                <a:close/>
              </a:path>
              <a:path w="72389" h="92710">
                <a:moveTo>
                  <a:pt x="71791" y="0"/>
                </a:moveTo>
                <a:lnTo>
                  <a:pt x="60586" y="0"/>
                </a:lnTo>
                <a:lnTo>
                  <a:pt x="60586" y="75107"/>
                </a:lnTo>
                <a:lnTo>
                  <a:pt x="71791" y="75107"/>
                </a:lnTo>
                <a:lnTo>
                  <a:pt x="71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5" name="object 65"/>
          <p:cNvSpPr/>
          <p:nvPr/>
        </p:nvSpPr>
        <p:spPr>
          <a:xfrm>
            <a:off x="4613637" y="1408627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588" y="9911"/>
                </a:moveTo>
                <a:lnTo>
                  <a:pt x="31600" y="9911"/>
                </a:lnTo>
                <a:lnTo>
                  <a:pt x="35011" y="10209"/>
                </a:lnTo>
                <a:lnTo>
                  <a:pt x="38224" y="11080"/>
                </a:lnTo>
                <a:lnTo>
                  <a:pt x="48732" y="27043"/>
                </a:lnTo>
                <a:lnTo>
                  <a:pt x="48526" y="29658"/>
                </a:lnTo>
                <a:lnTo>
                  <a:pt x="20718" y="53789"/>
                </a:lnTo>
                <a:lnTo>
                  <a:pt x="14493" y="58371"/>
                </a:lnTo>
                <a:lnTo>
                  <a:pt x="0" y="89500"/>
                </a:lnTo>
                <a:lnTo>
                  <a:pt x="59913" y="89500"/>
                </a:lnTo>
                <a:lnTo>
                  <a:pt x="59913" y="78991"/>
                </a:lnTo>
                <a:lnTo>
                  <a:pt x="12526" y="78991"/>
                </a:lnTo>
                <a:lnTo>
                  <a:pt x="13695" y="75007"/>
                </a:lnTo>
                <a:lnTo>
                  <a:pt x="43478" y="52444"/>
                </a:lnTo>
                <a:lnTo>
                  <a:pt x="48334" y="49132"/>
                </a:lnTo>
                <a:lnTo>
                  <a:pt x="60586" y="25674"/>
                </a:lnTo>
                <a:lnTo>
                  <a:pt x="60013" y="20245"/>
                </a:lnTo>
                <a:lnTo>
                  <a:pt x="58246" y="15265"/>
                </a:lnTo>
                <a:lnTo>
                  <a:pt x="55530" y="10906"/>
                </a:lnTo>
                <a:lnTo>
                  <a:pt x="54588" y="9911"/>
                </a:lnTo>
                <a:close/>
              </a:path>
              <a:path w="60960" h="89535">
                <a:moveTo>
                  <a:pt x="31600" y="0"/>
                </a:moveTo>
                <a:lnTo>
                  <a:pt x="2042" y="30928"/>
                </a:lnTo>
                <a:lnTo>
                  <a:pt x="13223" y="30928"/>
                </a:lnTo>
                <a:lnTo>
                  <a:pt x="13521" y="26470"/>
                </a:lnTo>
                <a:lnTo>
                  <a:pt x="14293" y="22362"/>
                </a:lnTo>
                <a:lnTo>
                  <a:pt x="31600" y="9911"/>
                </a:lnTo>
                <a:lnTo>
                  <a:pt x="54588" y="9911"/>
                </a:lnTo>
                <a:lnTo>
                  <a:pt x="52020" y="7195"/>
                </a:lnTo>
                <a:lnTo>
                  <a:pt x="47736" y="4183"/>
                </a:lnTo>
                <a:lnTo>
                  <a:pt x="42781" y="1941"/>
                </a:lnTo>
                <a:lnTo>
                  <a:pt x="37426" y="497"/>
                </a:lnTo>
                <a:lnTo>
                  <a:pt x="31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6" name="object 66"/>
          <p:cNvSpPr/>
          <p:nvPr/>
        </p:nvSpPr>
        <p:spPr>
          <a:xfrm>
            <a:off x="4676367" y="140862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2" y="29484"/>
                </a:lnTo>
                <a:lnTo>
                  <a:pt x="0" y="46120"/>
                </a:lnTo>
                <a:lnTo>
                  <a:pt x="572" y="54561"/>
                </a:lnTo>
                <a:lnTo>
                  <a:pt x="23258" y="91742"/>
                </a:lnTo>
                <a:lnTo>
                  <a:pt x="29583" y="92812"/>
                </a:lnTo>
                <a:lnTo>
                  <a:pt x="35984" y="91742"/>
                </a:lnTo>
                <a:lnTo>
                  <a:pt x="41736" y="88629"/>
                </a:lnTo>
                <a:lnTo>
                  <a:pt x="46790" y="83947"/>
                </a:lnTo>
                <a:lnTo>
                  <a:pt x="47469" y="82975"/>
                </a:lnTo>
                <a:lnTo>
                  <a:pt x="29583" y="82975"/>
                </a:lnTo>
                <a:lnTo>
                  <a:pt x="26371" y="82303"/>
                </a:lnTo>
                <a:lnTo>
                  <a:pt x="11878" y="46120"/>
                </a:lnTo>
                <a:lnTo>
                  <a:pt x="12251" y="38125"/>
                </a:lnTo>
                <a:lnTo>
                  <a:pt x="29583" y="9911"/>
                </a:lnTo>
                <a:lnTo>
                  <a:pt x="47618" y="9911"/>
                </a:lnTo>
                <a:lnTo>
                  <a:pt x="46790" y="8765"/>
                </a:lnTo>
                <a:lnTo>
                  <a:pt x="41736" y="4083"/>
                </a:lnTo>
                <a:lnTo>
                  <a:pt x="35984" y="1070"/>
                </a:lnTo>
                <a:lnTo>
                  <a:pt x="29583" y="0"/>
                </a:lnTo>
                <a:close/>
              </a:path>
              <a:path w="59689" h="93344">
                <a:moveTo>
                  <a:pt x="47618" y="9911"/>
                </a:moveTo>
                <a:lnTo>
                  <a:pt x="29583" y="9911"/>
                </a:lnTo>
                <a:lnTo>
                  <a:pt x="32871" y="10507"/>
                </a:lnTo>
                <a:lnTo>
                  <a:pt x="35984" y="12451"/>
                </a:lnTo>
                <a:lnTo>
                  <a:pt x="47363" y="46120"/>
                </a:lnTo>
                <a:lnTo>
                  <a:pt x="46989" y="54088"/>
                </a:lnTo>
                <a:lnTo>
                  <a:pt x="29583" y="82975"/>
                </a:lnTo>
                <a:lnTo>
                  <a:pt x="47469" y="82975"/>
                </a:lnTo>
                <a:lnTo>
                  <a:pt x="59241" y="46120"/>
                </a:lnTo>
                <a:lnTo>
                  <a:pt x="58644" y="37652"/>
                </a:lnTo>
                <a:lnTo>
                  <a:pt x="57100" y="29484"/>
                </a:lnTo>
                <a:lnTo>
                  <a:pt x="54560" y="21690"/>
                </a:lnTo>
                <a:lnTo>
                  <a:pt x="51074" y="14692"/>
                </a:lnTo>
                <a:lnTo>
                  <a:pt x="47618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7" name="object 67"/>
          <p:cNvSpPr/>
          <p:nvPr/>
        </p:nvSpPr>
        <p:spPr>
          <a:xfrm>
            <a:off x="4742548" y="1406319"/>
            <a:ext cx="63874" cy="81803"/>
          </a:xfrm>
          <a:custGeom>
            <a:avLst/>
            <a:gdLst/>
            <a:ahLst/>
            <a:cxnLst/>
            <a:rect l="l" t="t" r="r" b="b"/>
            <a:pathLst>
              <a:path w="72389" h="92710">
                <a:moveTo>
                  <a:pt x="13122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08"/>
                </a:lnTo>
                <a:lnTo>
                  <a:pt x="23952" y="17108"/>
                </a:lnTo>
                <a:lnTo>
                  <a:pt x="13122" y="0"/>
                </a:lnTo>
                <a:close/>
              </a:path>
              <a:path w="72389" h="92710">
                <a:moveTo>
                  <a:pt x="23952" y="17108"/>
                </a:moveTo>
                <a:lnTo>
                  <a:pt x="11181" y="17108"/>
                </a:lnTo>
                <a:lnTo>
                  <a:pt x="58544" y="92115"/>
                </a:lnTo>
                <a:lnTo>
                  <a:pt x="71791" y="92115"/>
                </a:lnTo>
                <a:lnTo>
                  <a:pt x="71791" y="74982"/>
                </a:lnTo>
                <a:lnTo>
                  <a:pt x="60586" y="74982"/>
                </a:lnTo>
                <a:lnTo>
                  <a:pt x="23952" y="17108"/>
                </a:lnTo>
                <a:close/>
              </a:path>
              <a:path w="72389" h="92710">
                <a:moveTo>
                  <a:pt x="71791" y="0"/>
                </a:moveTo>
                <a:lnTo>
                  <a:pt x="60586" y="0"/>
                </a:lnTo>
                <a:lnTo>
                  <a:pt x="60586" y="74982"/>
                </a:lnTo>
                <a:lnTo>
                  <a:pt x="71791" y="74982"/>
                </a:lnTo>
                <a:lnTo>
                  <a:pt x="71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8" name="object 68"/>
          <p:cNvSpPr/>
          <p:nvPr/>
        </p:nvSpPr>
        <p:spPr>
          <a:xfrm>
            <a:off x="5675163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9" name="object 69"/>
          <p:cNvSpPr/>
          <p:nvPr/>
        </p:nvSpPr>
        <p:spPr>
          <a:xfrm>
            <a:off x="6440150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0" name="object 70"/>
          <p:cNvSpPr/>
          <p:nvPr/>
        </p:nvSpPr>
        <p:spPr>
          <a:xfrm>
            <a:off x="7205248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1" name="object 71"/>
          <p:cNvSpPr/>
          <p:nvPr/>
        </p:nvSpPr>
        <p:spPr>
          <a:xfrm>
            <a:off x="7970237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2" name="object 72"/>
          <p:cNvSpPr/>
          <p:nvPr/>
        </p:nvSpPr>
        <p:spPr>
          <a:xfrm>
            <a:off x="517065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3" name="object 73"/>
          <p:cNvSpPr/>
          <p:nvPr/>
        </p:nvSpPr>
        <p:spPr>
          <a:xfrm>
            <a:off x="5425667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4" name="object 74"/>
          <p:cNvSpPr/>
          <p:nvPr/>
        </p:nvSpPr>
        <p:spPr>
          <a:xfrm>
            <a:off x="5680655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5" name="object 75"/>
          <p:cNvSpPr/>
          <p:nvPr/>
        </p:nvSpPr>
        <p:spPr>
          <a:xfrm>
            <a:off x="5935644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6" name="object 76"/>
          <p:cNvSpPr/>
          <p:nvPr/>
        </p:nvSpPr>
        <p:spPr>
          <a:xfrm>
            <a:off x="6190654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7" name="object 77"/>
          <p:cNvSpPr/>
          <p:nvPr/>
        </p:nvSpPr>
        <p:spPr>
          <a:xfrm>
            <a:off x="6445644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8" name="object 78"/>
          <p:cNvSpPr/>
          <p:nvPr/>
        </p:nvSpPr>
        <p:spPr>
          <a:xfrm>
            <a:off x="6700743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9" name="object 79"/>
          <p:cNvSpPr/>
          <p:nvPr/>
        </p:nvSpPr>
        <p:spPr>
          <a:xfrm>
            <a:off x="695573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0" name="object 80"/>
          <p:cNvSpPr/>
          <p:nvPr/>
        </p:nvSpPr>
        <p:spPr>
          <a:xfrm>
            <a:off x="7210742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1" name="object 81"/>
          <p:cNvSpPr/>
          <p:nvPr/>
        </p:nvSpPr>
        <p:spPr>
          <a:xfrm>
            <a:off x="7465730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2" name="object 82"/>
          <p:cNvSpPr/>
          <p:nvPr/>
        </p:nvSpPr>
        <p:spPr>
          <a:xfrm>
            <a:off x="772074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3" name="object 83"/>
          <p:cNvSpPr/>
          <p:nvPr/>
        </p:nvSpPr>
        <p:spPr>
          <a:xfrm>
            <a:off x="7975729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4" name="object 84"/>
          <p:cNvSpPr/>
          <p:nvPr/>
        </p:nvSpPr>
        <p:spPr>
          <a:xfrm>
            <a:off x="8230740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5" name="object 85"/>
          <p:cNvSpPr/>
          <p:nvPr/>
        </p:nvSpPr>
        <p:spPr>
          <a:xfrm>
            <a:off x="8485729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6" name="object 86"/>
          <p:cNvSpPr/>
          <p:nvPr/>
        </p:nvSpPr>
        <p:spPr>
          <a:xfrm>
            <a:off x="5675163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7" name="object 87"/>
          <p:cNvSpPr/>
          <p:nvPr/>
        </p:nvSpPr>
        <p:spPr>
          <a:xfrm>
            <a:off x="6440150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8" name="object 88"/>
          <p:cNvSpPr/>
          <p:nvPr/>
        </p:nvSpPr>
        <p:spPr>
          <a:xfrm>
            <a:off x="7205248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9" name="object 89"/>
          <p:cNvSpPr/>
          <p:nvPr/>
        </p:nvSpPr>
        <p:spPr>
          <a:xfrm>
            <a:off x="7970237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0" name="object 90"/>
          <p:cNvSpPr/>
          <p:nvPr/>
        </p:nvSpPr>
        <p:spPr>
          <a:xfrm>
            <a:off x="517065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1" name="object 91"/>
          <p:cNvSpPr/>
          <p:nvPr/>
        </p:nvSpPr>
        <p:spPr>
          <a:xfrm>
            <a:off x="5425667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2" name="object 92"/>
          <p:cNvSpPr/>
          <p:nvPr/>
        </p:nvSpPr>
        <p:spPr>
          <a:xfrm>
            <a:off x="5680655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3" name="object 93"/>
          <p:cNvSpPr/>
          <p:nvPr/>
        </p:nvSpPr>
        <p:spPr>
          <a:xfrm>
            <a:off x="5935644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4" name="object 94"/>
          <p:cNvSpPr/>
          <p:nvPr/>
        </p:nvSpPr>
        <p:spPr>
          <a:xfrm>
            <a:off x="6190654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5" name="object 95"/>
          <p:cNvSpPr/>
          <p:nvPr/>
        </p:nvSpPr>
        <p:spPr>
          <a:xfrm>
            <a:off x="6445644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6" name="object 96"/>
          <p:cNvSpPr/>
          <p:nvPr/>
        </p:nvSpPr>
        <p:spPr>
          <a:xfrm>
            <a:off x="6700743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7" name="object 97"/>
          <p:cNvSpPr/>
          <p:nvPr/>
        </p:nvSpPr>
        <p:spPr>
          <a:xfrm>
            <a:off x="695573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8" name="object 98"/>
          <p:cNvSpPr/>
          <p:nvPr/>
        </p:nvSpPr>
        <p:spPr>
          <a:xfrm>
            <a:off x="7210742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9" name="object 99"/>
          <p:cNvSpPr/>
          <p:nvPr/>
        </p:nvSpPr>
        <p:spPr>
          <a:xfrm>
            <a:off x="7465730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0" name="object 100"/>
          <p:cNvSpPr/>
          <p:nvPr/>
        </p:nvSpPr>
        <p:spPr>
          <a:xfrm>
            <a:off x="772074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1" name="object 101"/>
          <p:cNvSpPr/>
          <p:nvPr/>
        </p:nvSpPr>
        <p:spPr>
          <a:xfrm>
            <a:off x="7975729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2" name="object 102"/>
          <p:cNvSpPr/>
          <p:nvPr/>
        </p:nvSpPr>
        <p:spPr>
          <a:xfrm>
            <a:off x="8230740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3" name="object 103"/>
          <p:cNvSpPr/>
          <p:nvPr/>
        </p:nvSpPr>
        <p:spPr>
          <a:xfrm>
            <a:off x="8485729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4" name="object 104"/>
          <p:cNvSpPr/>
          <p:nvPr/>
        </p:nvSpPr>
        <p:spPr>
          <a:xfrm>
            <a:off x="4921161" y="1448461"/>
            <a:ext cx="3825128" cy="1020296"/>
          </a:xfrm>
          <a:custGeom>
            <a:avLst/>
            <a:gdLst/>
            <a:ahLst/>
            <a:cxnLst/>
            <a:rect l="l" t="t" r="r" b="b"/>
            <a:pathLst>
              <a:path w="4335145" h="1156335">
                <a:moveTo>
                  <a:pt x="4335156" y="1156017"/>
                </a:moveTo>
                <a:lnTo>
                  <a:pt x="0" y="1156017"/>
                </a:lnTo>
                <a:lnTo>
                  <a:pt x="0" y="0"/>
                </a:lnTo>
                <a:lnTo>
                  <a:pt x="4335156" y="0"/>
                </a:lnTo>
                <a:lnTo>
                  <a:pt x="4335156" y="1156017"/>
                </a:lnTo>
                <a:lnTo>
                  <a:pt x="0" y="1156017"/>
                </a:lnTo>
              </a:path>
            </a:pathLst>
          </a:custGeom>
          <a:ln w="249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5" name="object 105"/>
          <p:cNvSpPr txBox="1"/>
          <p:nvPr/>
        </p:nvSpPr>
        <p:spPr>
          <a:xfrm>
            <a:off x="2173941" y="1059631"/>
            <a:ext cx="4849906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tabLst>
                <a:tab pos="4179457" algn="l"/>
              </a:tabLst>
            </a:pPr>
            <a:r>
              <a:rPr sz="2427" spc="-128" dirty="0">
                <a:solidFill>
                  <a:srgbClr val="0433FF"/>
                </a:solidFill>
                <a:latin typeface="Arial"/>
                <a:cs typeface="Arial"/>
              </a:rPr>
              <a:t>VSF	</a:t>
            </a:r>
            <a:r>
              <a:rPr sz="2427" spc="-35" dirty="0">
                <a:solidFill>
                  <a:srgbClr val="0433FF"/>
                </a:solidFill>
                <a:latin typeface="Arial"/>
                <a:cs typeface="Arial"/>
              </a:rPr>
              <a:t>EBM</a:t>
            </a:r>
            <a:endParaRPr sz="2427">
              <a:latin typeface="Arial"/>
              <a:cs typeface="Arial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2678206" y="2543735"/>
            <a:ext cx="4034118" cy="5154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7" name="object 107"/>
          <p:cNvSpPr/>
          <p:nvPr/>
        </p:nvSpPr>
        <p:spPr>
          <a:xfrm>
            <a:off x="4128592" y="2839641"/>
            <a:ext cx="1137957" cy="277346"/>
          </a:xfrm>
          <a:custGeom>
            <a:avLst/>
            <a:gdLst/>
            <a:ahLst/>
            <a:cxnLst/>
            <a:rect l="l" t="t" r="r" b="b"/>
            <a:pathLst>
              <a:path w="1289685" h="314325">
                <a:moveTo>
                  <a:pt x="0" y="0"/>
                </a:moveTo>
                <a:lnTo>
                  <a:pt x="1289377" y="0"/>
                </a:lnTo>
                <a:lnTo>
                  <a:pt x="1289377" y="314323"/>
                </a:lnTo>
                <a:lnTo>
                  <a:pt x="0" y="3143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8" name="object 108"/>
          <p:cNvSpPr txBox="1"/>
          <p:nvPr/>
        </p:nvSpPr>
        <p:spPr>
          <a:xfrm>
            <a:off x="4157382" y="2903319"/>
            <a:ext cx="1082488" cy="210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052" spc="-13" baseline="-14336" dirty="0">
                <a:latin typeface="Arial"/>
                <a:cs typeface="Arial"/>
              </a:rPr>
              <a:t>10</a:t>
            </a:r>
            <a:r>
              <a:rPr sz="882" spc="9" dirty="0">
                <a:latin typeface="Arial"/>
                <a:cs typeface="Arial"/>
              </a:rPr>
              <a:t>-5 </a:t>
            </a:r>
            <a:r>
              <a:rPr sz="882" spc="-115" dirty="0">
                <a:latin typeface="Arial"/>
                <a:cs typeface="Arial"/>
              </a:rPr>
              <a:t> </a:t>
            </a:r>
            <a:r>
              <a:rPr sz="2052" spc="-13" baseline="-14336" dirty="0">
                <a:latin typeface="Arial"/>
                <a:cs typeface="Arial"/>
              </a:rPr>
              <a:t>kg</a:t>
            </a:r>
            <a:r>
              <a:rPr sz="2052" spc="-6" baseline="-14336" dirty="0">
                <a:latin typeface="Arial"/>
                <a:cs typeface="Arial"/>
              </a:rPr>
              <a:t> </a:t>
            </a:r>
            <a:r>
              <a:rPr sz="2052" spc="-19" baseline="-14336" dirty="0">
                <a:latin typeface="Arial"/>
                <a:cs typeface="Arial"/>
              </a:rPr>
              <a:t>m</a:t>
            </a:r>
            <a:r>
              <a:rPr sz="882" spc="9" dirty="0">
                <a:latin typeface="Arial"/>
                <a:cs typeface="Arial"/>
              </a:rPr>
              <a:t>-2</a:t>
            </a:r>
            <a:r>
              <a:rPr sz="882" dirty="0">
                <a:latin typeface="Arial"/>
                <a:cs typeface="Arial"/>
              </a:rPr>
              <a:t> </a:t>
            </a:r>
            <a:r>
              <a:rPr sz="882" spc="-115" dirty="0">
                <a:latin typeface="Arial"/>
                <a:cs typeface="Arial"/>
              </a:rPr>
              <a:t> </a:t>
            </a:r>
            <a:r>
              <a:rPr sz="2052" spc="-13" baseline="-14336" dirty="0">
                <a:latin typeface="Arial"/>
                <a:cs typeface="Arial"/>
              </a:rPr>
              <a:t>s</a:t>
            </a:r>
            <a:r>
              <a:rPr sz="882" spc="9" dirty="0">
                <a:latin typeface="Arial"/>
                <a:cs typeface="Arial"/>
              </a:rPr>
              <a:t>-1</a:t>
            </a:r>
            <a:endParaRPr sz="882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760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7206" y="432101"/>
            <a:ext cx="4542865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13" dirty="0">
                <a:latin typeface="Arial"/>
                <a:cs typeface="Arial"/>
              </a:rPr>
              <a:t>anomalous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9" dirty="0">
                <a:latin typeface="Arial"/>
                <a:cs typeface="Arial"/>
              </a:rPr>
              <a:t>runo</a:t>
            </a:r>
            <a:r>
              <a:rPr sz="2427" spc="-44" dirty="0">
                <a:latin typeface="Arial"/>
                <a:cs typeface="Arial"/>
              </a:rPr>
              <a:t>f</a:t>
            </a:r>
            <a:r>
              <a:rPr sz="2427" spc="4" dirty="0">
                <a:latin typeface="Arial"/>
                <a:cs typeface="Arial"/>
              </a:rPr>
              <a:t>f </a:t>
            </a:r>
            <a:r>
              <a:rPr sz="2427" spc="9" dirty="0">
                <a:latin typeface="Arial"/>
                <a:cs typeface="Arial"/>
              </a:rPr>
              <a:t>in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-128" dirty="0">
                <a:latin typeface="Arial"/>
                <a:cs typeface="Arial"/>
              </a:rPr>
              <a:t>VSF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9" dirty="0">
                <a:latin typeface="Arial"/>
                <a:cs typeface="Arial"/>
              </a:rPr>
              <a:t>vs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-35" dirty="0">
                <a:latin typeface="Arial"/>
                <a:cs typeface="Arial"/>
              </a:rPr>
              <a:t>EBM</a:t>
            </a:r>
            <a:endParaRPr sz="242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6167" y="1414470"/>
            <a:ext cx="3915181" cy="108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366014" y="2429345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569" y="9837"/>
                </a:moveTo>
                <a:lnTo>
                  <a:pt x="31625" y="9837"/>
                </a:lnTo>
                <a:lnTo>
                  <a:pt x="35012" y="10110"/>
                </a:lnTo>
                <a:lnTo>
                  <a:pt x="38124" y="11007"/>
                </a:lnTo>
                <a:lnTo>
                  <a:pt x="48733" y="26945"/>
                </a:lnTo>
                <a:lnTo>
                  <a:pt x="48434" y="30755"/>
                </a:lnTo>
                <a:lnTo>
                  <a:pt x="20718" y="53790"/>
                </a:lnTo>
                <a:lnTo>
                  <a:pt x="14492" y="58272"/>
                </a:lnTo>
                <a:lnTo>
                  <a:pt x="0" y="89500"/>
                </a:lnTo>
                <a:lnTo>
                  <a:pt x="59914" y="89500"/>
                </a:lnTo>
                <a:lnTo>
                  <a:pt x="59914" y="78892"/>
                </a:lnTo>
                <a:lnTo>
                  <a:pt x="12550" y="78892"/>
                </a:lnTo>
                <a:lnTo>
                  <a:pt x="13720" y="74908"/>
                </a:lnTo>
                <a:lnTo>
                  <a:pt x="43478" y="52345"/>
                </a:lnTo>
                <a:lnTo>
                  <a:pt x="48359" y="49034"/>
                </a:lnTo>
                <a:lnTo>
                  <a:pt x="60611" y="25600"/>
                </a:lnTo>
                <a:lnTo>
                  <a:pt x="60013" y="20147"/>
                </a:lnTo>
                <a:lnTo>
                  <a:pt x="58270" y="15265"/>
                </a:lnTo>
                <a:lnTo>
                  <a:pt x="55556" y="10908"/>
                </a:lnTo>
                <a:lnTo>
                  <a:pt x="54569" y="9837"/>
                </a:lnTo>
                <a:close/>
              </a:path>
              <a:path w="60960" h="89535">
                <a:moveTo>
                  <a:pt x="31625" y="0"/>
                </a:moveTo>
                <a:lnTo>
                  <a:pt x="2041" y="30929"/>
                </a:lnTo>
                <a:lnTo>
                  <a:pt x="13222" y="30929"/>
                </a:lnTo>
                <a:lnTo>
                  <a:pt x="13521" y="26372"/>
                </a:lnTo>
                <a:lnTo>
                  <a:pt x="14293" y="22288"/>
                </a:lnTo>
                <a:lnTo>
                  <a:pt x="31625" y="9837"/>
                </a:lnTo>
                <a:lnTo>
                  <a:pt x="54569" y="9837"/>
                </a:lnTo>
                <a:lnTo>
                  <a:pt x="52044" y="7098"/>
                </a:lnTo>
                <a:lnTo>
                  <a:pt x="47761" y="4084"/>
                </a:lnTo>
                <a:lnTo>
                  <a:pt x="42806" y="1842"/>
                </a:lnTo>
                <a:lnTo>
                  <a:pt x="37352" y="497"/>
                </a:lnTo>
                <a:lnTo>
                  <a:pt x="316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428767" y="2429344"/>
            <a:ext cx="52668" cy="81803"/>
          </a:xfrm>
          <a:custGeom>
            <a:avLst/>
            <a:gdLst/>
            <a:ahLst/>
            <a:cxnLst/>
            <a:rect l="l" t="t" r="r" b="b"/>
            <a:pathLst>
              <a:path w="59689" h="92710">
                <a:moveTo>
                  <a:pt x="29558" y="0"/>
                </a:moveTo>
                <a:lnTo>
                  <a:pt x="2141" y="29385"/>
                </a:lnTo>
                <a:lnTo>
                  <a:pt x="0" y="46020"/>
                </a:lnTo>
                <a:lnTo>
                  <a:pt x="572" y="54488"/>
                </a:lnTo>
                <a:lnTo>
                  <a:pt x="17506" y="88629"/>
                </a:lnTo>
                <a:lnTo>
                  <a:pt x="29558" y="92713"/>
                </a:lnTo>
                <a:lnTo>
                  <a:pt x="35983" y="91643"/>
                </a:lnTo>
                <a:lnTo>
                  <a:pt x="41710" y="88629"/>
                </a:lnTo>
                <a:lnTo>
                  <a:pt x="46765" y="83847"/>
                </a:lnTo>
                <a:lnTo>
                  <a:pt x="47455" y="82877"/>
                </a:lnTo>
                <a:lnTo>
                  <a:pt x="29558" y="82877"/>
                </a:lnTo>
                <a:lnTo>
                  <a:pt x="26346" y="82204"/>
                </a:lnTo>
                <a:lnTo>
                  <a:pt x="11853" y="46020"/>
                </a:lnTo>
                <a:lnTo>
                  <a:pt x="12251" y="38051"/>
                </a:lnTo>
                <a:lnTo>
                  <a:pt x="29558" y="9837"/>
                </a:lnTo>
                <a:lnTo>
                  <a:pt x="47611" y="9837"/>
                </a:lnTo>
                <a:lnTo>
                  <a:pt x="46765" y="8666"/>
                </a:lnTo>
                <a:lnTo>
                  <a:pt x="41710" y="3985"/>
                </a:lnTo>
                <a:lnTo>
                  <a:pt x="35983" y="1070"/>
                </a:lnTo>
                <a:lnTo>
                  <a:pt x="29558" y="0"/>
                </a:lnTo>
                <a:close/>
              </a:path>
              <a:path w="59689" h="92710">
                <a:moveTo>
                  <a:pt x="47611" y="9837"/>
                </a:moveTo>
                <a:lnTo>
                  <a:pt x="29558" y="9837"/>
                </a:lnTo>
                <a:lnTo>
                  <a:pt x="32770" y="10509"/>
                </a:lnTo>
                <a:lnTo>
                  <a:pt x="35983" y="12352"/>
                </a:lnTo>
                <a:lnTo>
                  <a:pt x="47363" y="46020"/>
                </a:lnTo>
                <a:lnTo>
                  <a:pt x="46964" y="53990"/>
                </a:lnTo>
                <a:lnTo>
                  <a:pt x="29558" y="82877"/>
                </a:lnTo>
                <a:lnTo>
                  <a:pt x="47455" y="82877"/>
                </a:lnTo>
                <a:lnTo>
                  <a:pt x="59216" y="46020"/>
                </a:lnTo>
                <a:lnTo>
                  <a:pt x="58644" y="37652"/>
                </a:lnTo>
                <a:lnTo>
                  <a:pt x="57100" y="29385"/>
                </a:lnTo>
                <a:lnTo>
                  <a:pt x="54560" y="21591"/>
                </a:lnTo>
                <a:lnTo>
                  <a:pt x="51048" y="14593"/>
                </a:lnTo>
                <a:lnTo>
                  <a:pt x="47611" y="98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91498" y="2425829"/>
            <a:ext cx="64434" cy="85165"/>
          </a:xfrm>
          <a:custGeom>
            <a:avLst/>
            <a:gdLst/>
            <a:ahLst/>
            <a:cxnLst/>
            <a:rect l="l" t="t" r="r" b="b"/>
            <a:pathLst>
              <a:path w="73025" h="96519">
                <a:moveTo>
                  <a:pt x="11778" y="64498"/>
                </a:moveTo>
                <a:lnTo>
                  <a:pt x="0" y="64498"/>
                </a:lnTo>
                <a:lnTo>
                  <a:pt x="498" y="70923"/>
                </a:lnTo>
                <a:lnTo>
                  <a:pt x="37452" y="96099"/>
                </a:lnTo>
                <a:lnTo>
                  <a:pt x="45819" y="95526"/>
                </a:lnTo>
                <a:lnTo>
                  <a:pt x="53016" y="93883"/>
                </a:lnTo>
                <a:lnTo>
                  <a:pt x="59142" y="91343"/>
                </a:lnTo>
                <a:lnTo>
                  <a:pt x="64097" y="87932"/>
                </a:lnTo>
                <a:lnTo>
                  <a:pt x="66409" y="85516"/>
                </a:lnTo>
                <a:lnTo>
                  <a:pt x="37452" y="85516"/>
                </a:lnTo>
                <a:lnTo>
                  <a:pt x="31027" y="85117"/>
                </a:lnTo>
                <a:lnTo>
                  <a:pt x="12152" y="68383"/>
                </a:lnTo>
                <a:lnTo>
                  <a:pt x="11778" y="64498"/>
                </a:lnTo>
                <a:close/>
              </a:path>
              <a:path w="73025" h="96519">
                <a:moveTo>
                  <a:pt x="36182" y="0"/>
                </a:moveTo>
                <a:lnTo>
                  <a:pt x="3792" y="21017"/>
                </a:lnTo>
                <a:lnTo>
                  <a:pt x="3331" y="28314"/>
                </a:lnTo>
                <a:lnTo>
                  <a:pt x="3610" y="31526"/>
                </a:lnTo>
                <a:lnTo>
                  <a:pt x="47961" y="55932"/>
                </a:lnTo>
                <a:lnTo>
                  <a:pt x="54186" y="58646"/>
                </a:lnTo>
                <a:lnTo>
                  <a:pt x="58270" y="61859"/>
                </a:lnTo>
                <a:lnTo>
                  <a:pt x="60511" y="65568"/>
                </a:lnTo>
                <a:lnTo>
                  <a:pt x="60964" y="68383"/>
                </a:lnTo>
                <a:lnTo>
                  <a:pt x="61071" y="70923"/>
                </a:lnTo>
                <a:lnTo>
                  <a:pt x="60885" y="72866"/>
                </a:lnTo>
                <a:lnTo>
                  <a:pt x="37452" y="85516"/>
                </a:lnTo>
                <a:lnTo>
                  <a:pt x="66409" y="85516"/>
                </a:lnTo>
                <a:lnTo>
                  <a:pt x="72953" y="68383"/>
                </a:lnTo>
                <a:lnTo>
                  <a:pt x="72564" y="64000"/>
                </a:lnTo>
                <a:lnTo>
                  <a:pt x="25001" y="37553"/>
                </a:lnTo>
                <a:lnTo>
                  <a:pt x="19846" y="34814"/>
                </a:lnTo>
                <a:lnTo>
                  <a:pt x="16833" y="32199"/>
                </a:lnTo>
                <a:lnTo>
                  <a:pt x="15464" y="29185"/>
                </a:lnTo>
                <a:lnTo>
                  <a:pt x="15264" y="26944"/>
                </a:lnTo>
                <a:lnTo>
                  <a:pt x="15143" y="24504"/>
                </a:lnTo>
                <a:lnTo>
                  <a:pt x="15453" y="21589"/>
                </a:lnTo>
                <a:lnTo>
                  <a:pt x="35510" y="9836"/>
                </a:lnTo>
                <a:lnTo>
                  <a:pt x="63164" y="9836"/>
                </a:lnTo>
                <a:lnTo>
                  <a:pt x="60113" y="6997"/>
                </a:lnTo>
                <a:lnTo>
                  <a:pt x="55058" y="3884"/>
                </a:lnTo>
                <a:lnTo>
                  <a:pt x="49231" y="1742"/>
                </a:lnTo>
                <a:lnTo>
                  <a:pt x="42906" y="398"/>
                </a:lnTo>
                <a:lnTo>
                  <a:pt x="36182" y="0"/>
                </a:lnTo>
                <a:close/>
              </a:path>
              <a:path w="73025" h="96519">
                <a:moveTo>
                  <a:pt x="63164" y="9836"/>
                </a:moveTo>
                <a:lnTo>
                  <a:pt x="35510" y="9836"/>
                </a:lnTo>
                <a:lnTo>
                  <a:pt x="40864" y="10209"/>
                </a:lnTo>
                <a:lnTo>
                  <a:pt x="45421" y="11281"/>
                </a:lnTo>
                <a:lnTo>
                  <a:pt x="58569" y="28314"/>
                </a:lnTo>
                <a:lnTo>
                  <a:pt x="70323" y="28314"/>
                </a:lnTo>
                <a:lnTo>
                  <a:pt x="69650" y="21589"/>
                </a:lnTo>
                <a:lnTo>
                  <a:pt x="67608" y="15863"/>
                </a:lnTo>
                <a:lnTo>
                  <a:pt x="64396" y="10981"/>
                </a:lnTo>
                <a:lnTo>
                  <a:pt x="63164" y="9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373574" y="2174259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28" y="0"/>
                </a:moveTo>
                <a:lnTo>
                  <a:pt x="23731" y="0"/>
                </a:lnTo>
                <a:lnTo>
                  <a:pt x="22162" y="5628"/>
                </a:lnTo>
                <a:lnTo>
                  <a:pt x="20220" y="9812"/>
                </a:lnTo>
                <a:lnTo>
                  <a:pt x="0" y="17805"/>
                </a:lnTo>
                <a:lnTo>
                  <a:pt x="0" y="25675"/>
                </a:lnTo>
                <a:lnTo>
                  <a:pt x="19747" y="25675"/>
                </a:lnTo>
                <a:lnTo>
                  <a:pt x="19747" y="89500"/>
                </a:lnTo>
                <a:lnTo>
                  <a:pt x="30928" y="89500"/>
                </a:lnTo>
                <a:lnTo>
                  <a:pt x="30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428767" y="2174259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58" y="0"/>
                </a:moveTo>
                <a:lnTo>
                  <a:pt x="2141" y="29460"/>
                </a:lnTo>
                <a:lnTo>
                  <a:pt x="0" y="46095"/>
                </a:lnTo>
                <a:lnTo>
                  <a:pt x="572" y="54563"/>
                </a:lnTo>
                <a:lnTo>
                  <a:pt x="17506" y="88704"/>
                </a:lnTo>
                <a:lnTo>
                  <a:pt x="29558" y="92788"/>
                </a:lnTo>
                <a:lnTo>
                  <a:pt x="35983" y="91718"/>
                </a:lnTo>
                <a:lnTo>
                  <a:pt x="41710" y="88704"/>
                </a:lnTo>
                <a:lnTo>
                  <a:pt x="46765" y="83948"/>
                </a:lnTo>
                <a:lnTo>
                  <a:pt x="47445" y="82976"/>
                </a:lnTo>
                <a:lnTo>
                  <a:pt x="29558" y="82976"/>
                </a:lnTo>
                <a:lnTo>
                  <a:pt x="26346" y="82279"/>
                </a:lnTo>
                <a:lnTo>
                  <a:pt x="11853" y="46095"/>
                </a:lnTo>
                <a:lnTo>
                  <a:pt x="12251" y="38126"/>
                </a:lnTo>
                <a:lnTo>
                  <a:pt x="29558" y="9911"/>
                </a:lnTo>
                <a:lnTo>
                  <a:pt x="47607" y="9911"/>
                </a:lnTo>
                <a:lnTo>
                  <a:pt x="46765" y="8741"/>
                </a:lnTo>
                <a:lnTo>
                  <a:pt x="41710" y="4084"/>
                </a:lnTo>
                <a:lnTo>
                  <a:pt x="35983" y="1070"/>
                </a:lnTo>
                <a:lnTo>
                  <a:pt x="29558" y="0"/>
                </a:lnTo>
                <a:close/>
              </a:path>
              <a:path w="59689" h="93344">
                <a:moveTo>
                  <a:pt x="47607" y="9911"/>
                </a:moveTo>
                <a:lnTo>
                  <a:pt x="29558" y="9911"/>
                </a:lnTo>
                <a:lnTo>
                  <a:pt x="32770" y="10509"/>
                </a:lnTo>
                <a:lnTo>
                  <a:pt x="35983" y="12451"/>
                </a:lnTo>
                <a:lnTo>
                  <a:pt x="47363" y="46095"/>
                </a:lnTo>
                <a:lnTo>
                  <a:pt x="46964" y="54089"/>
                </a:lnTo>
                <a:lnTo>
                  <a:pt x="29558" y="82976"/>
                </a:lnTo>
                <a:lnTo>
                  <a:pt x="47445" y="82976"/>
                </a:lnTo>
                <a:lnTo>
                  <a:pt x="59216" y="46095"/>
                </a:lnTo>
                <a:lnTo>
                  <a:pt x="58644" y="37727"/>
                </a:lnTo>
                <a:lnTo>
                  <a:pt x="57100" y="29460"/>
                </a:lnTo>
                <a:lnTo>
                  <a:pt x="54560" y="21690"/>
                </a:lnTo>
                <a:lnTo>
                  <a:pt x="51048" y="14692"/>
                </a:lnTo>
                <a:lnTo>
                  <a:pt x="47607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491498" y="2170830"/>
            <a:ext cx="64434" cy="85165"/>
          </a:xfrm>
          <a:custGeom>
            <a:avLst/>
            <a:gdLst/>
            <a:ahLst/>
            <a:cxnLst/>
            <a:rect l="l" t="t" r="r" b="b"/>
            <a:pathLst>
              <a:path w="73025" h="96519">
                <a:moveTo>
                  <a:pt x="11778" y="64474"/>
                </a:moveTo>
                <a:lnTo>
                  <a:pt x="0" y="64474"/>
                </a:lnTo>
                <a:lnTo>
                  <a:pt x="498" y="70899"/>
                </a:lnTo>
                <a:lnTo>
                  <a:pt x="37452" y="96100"/>
                </a:lnTo>
                <a:lnTo>
                  <a:pt x="45819" y="95528"/>
                </a:lnTo>
                <a:lnTo>
                  <a:pt x="53016" y="93859"/>
                </a:lnTo>
                <a:lnTo>
                  <a:pt x="59142" y="91343"/>
                </a:lnTo>
                <a:lnTo>
                  <a:pt x="64097" y="87932"/>
                </a:lnTo>
                <a:lnTo>
                  <a:pt x="66434" y="85491"/>
                </a:lnTo>
                <a:lnTo>
                  <a:pt x="37452" y="85491"/>
                </a:lnTo>
                <a:lnTo>
                  <a:pt x="31027" y="85018"/>
                </a:lnTo>
                <a:lnTo>
                  <a:pt x="12152" y="68383"/>
                </a:lnTo>
                <a:lnTo>
                  <a:pt x="11778" y="64474"/>
                </a:lnTo>
                <a:close/>
              </a:path>
              <a:path w="73025" h="96519">
                <a:moveTo>
                  <a:pt x="36182" y="0"/>
                </a:moveTo>
                <a:lnTo>
                  <a:pt x="3798" y="20993"/>
                </a:lnTo>
                <a:lnTo>
                  <a:pt x="3330" y="28290"/>
                </a:lnTo>
                <a:lnTo>
                  <a:pt x="3610" y="31502"/>
                </a:lnTo>
                <a:lnTo>
                  <a:pt x="47961" y="55932"/>
                </a:lnTo>
                <a:lnTo>
                  <a:pt x="54186" y="58646"/>
                </a:lnTo>
                <a:lnTo>
                  <a:pt x="58270" y="61859"/>
                </a:lnTo>
                <a:lnTo>
                  <a:pt x="60511" y="65544"/>
                </a:lnTo>
                <a:lnTo>
                  <a:pt x="60968" y="68383"/>
                </a:lnTo>
                <a:lnTo>
                  <a:pt x="61071" y="70899"/>
                </a:lnTo>
                <a:lnTo>
                  <a:pt x="60885" y="72840"/>
                </a:lnTo>
                <a:lnTo>
                  <a:pt x="37452" y="85491"/>
                </a:lnTo>
                <a:lnTo>
                  <a:pt x="66434" y="85491"/>
                </a:lnTo>
                <a:lnTo>
                  <a:pt x="68007" y="83847"/>
                </a:lnTo>
                <a:lnTo>
                  <a:pt x="70821" y="79066"/>
                </a:lnTo>
                <a:lnTo>
                  <a:pt x="72464" y="73911"/>
                </a:lnTo>
                <a:lnTo>
                  <a:pt x="72962" y="68383"/>
                </a:lnTo>
                <a:lnTo>
                  <a:pt x="72564" y="63901"/>
                </a:lnTo>
                <a:lnTo>
                  <a:pt x="25001" y="37429"/>
                </a:lnTo>
                <a:lnTo>
                  <a:pt x="19846" y="34814"/>
                </a:lnTo>
                <a:lnTo>
                  <a:pt x="16833" y="32199"/>
                </a:lnTo>
                <a:lnTo>
                  <a:pt x="15464" y="29161"/>
                </a:lnTo>
                <a:lnTo>
                  <a:pt x="15266" y="26945"/>
                </a:lnTo>
                <a:lnTo>
                  <a:pt x="15141" y="24504"/>
                </a:lnTo>
                <a:lnTo>
                  <a:pt x="15453" y="21591"/>
                </a:lnTo>
                <a:lnTo>
                  <a:pt x="35510" y="9812"/>
                </a:lnTo>
                <a:lnTo>
                  <a:pt x="63138" y="9812"/>
                </a:lnTo>
                <a:lnTo>
                  <a:pt x="60113" y="6997"/>
                </a:lnTo>
                <a:lnTo>
                  <a:pt x="55058" y="3884"/>
                </a:lnTo>
                <a:lnTo>
                  <a:pt x="49231" y="1743"/>
                </a:lnTo>
                <a:lnTo>
                  <a:pt x="42906" y="373"/>
                </a:lnTo>
                <a:lnTo>
                  <a:pt x="36182" y="0"/>
                </a:lnTo>
                <a:close/>
              </a:path>
              <a:path w="73025" h="96519">
                <a:moveTo>
                  <a:pt x="63138" y="9812"/>
                </a:moveTo>
                <a:lnTo>
                  <a:pt x="35510" y="9812"/>
                </a:lnTo>
                <a:lnTo>
                  <a:pt x="40864" y="10210"/>
                </a:lnTo>
                <a:lnTo>
                  <a:pt x="45421" y="11281"/>
                </a:lnTo>
                <a:lnTo>
                  <a:pt x="58569" y="28290"/>
                </a:lnTo>
                <a:lnTo>
                  <a:pt x="70323" y="28290"/>
                </a:lnTo>
                <a:lnTo>
                  <a:pt x="69650" y="21591"/>
                </a:lnTo>
                <a:lnTo>
                  <a:pt x="67608" y="15838"/>
                </a:lnTo>
                <a:lnTo>
                  <a:pt x="64396" y="10982"/>
                </a:lnTo>
                <a:lnTo>
                  <a:pt x="63138" y="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503693" y="1917524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90" h="93344">
                <a:moveTo>
                  <a:pt x="29558" y="0"/>
                </a:moveTo>
                <a:lnTo>
                  <a:pt x="2041" y="29485"/>
                </a:lnTo>
                <a:lnTo>
                  <a:pt x="0" y="46121"/>
                </a:lnTo>
                <a:lnTo>
                  <a:pt x="473" y="54488"/>
                </a:lnTo>
                <a:lnTo>
                  <a:pt x="17406" y="88629"/>
                </a:lnTo>
                <a:lnTo>
                  <a:pt x="29558" y="92814"/>
                </a:lnTo>
                <a:lnTo>
                  <a:pt x="35883" y="91742"/>
                </a:lnTo>
                <a:lnTo>
                  <a:pt x="41735" y="88629"/>
                </a:lnTo>
                <a:lnTo>
                  <a:pt x="46790" y="83948"/>
                </a:lnTo>
                <a:lnTo>
                  <a:pt x="47539" y="82877"/>
                </a:lnTo>
                <a:lnTo>
                  <a:pt x="29558" y="82877"/>
                </a:lnTo>
                <a:lnTo>
                  <a:pt x="26346" y="82304"/>
                </a:lnTo>
                <a:lnTo>
                  <a:pt x="11753" y="46121"/>
                </a:lnTo>
                <a:lnTo>
                  <a:pt x="12251" y="38126"/>
                </a:lnTo>
                <a:lnTo>
                  <a:pt x="29558" y="9936"/>
                </a:lnTo>
                <a:lnTo>
                  <a:pt x="47693" y="9936"/>
                </a:lnTo>
                <a:lnTo>
                  <a:pt x="46790" y="8666"/>
                </a:lnTo>
                <a:lnTo>
                  <a:pt x="41735" y="4084"/>
                </a:lnTo>
                <a:lnTo>
                  <a:pt x="35883" y="1071"/>
                </a:lnTo>
                <a:lnTo>
                  <a:pt x="29558" y="0"/>
                </a:lnTo>
                <a:close/>
              </a:path>
              <a:path w="59690" h="93344">
                <a:moveTo>
                  <a:pt x="47693" y="9936"/>
                </a:moveTo>
                <a:lnTo>
                  <a:pt x="29558" y="9936"/>
                </a:lnTo>
                <a:lnTo>
                  <a:pt x="32770" y="10509"/>
                </a:lnTo>
                <a:lnTo>
                  <a:pt x="35983" y="12352"/>
                </a:lnTo>
                <a:lnTo>
                  <a:pt x="47363" y="46121"/>
                </a:lnTo>
                <a:lnTo>
                  <a:pt x="46890" y="54089"/>
                </a:lnTo>
                <a:lnTo>
                  <a:pt x="29558" y="82877"/>
                </a:lnTo>
                <a:lnTo>
                  <a:pt x="47539" y="82877"/>
                </a:lnTo>
                <a:lnTo>
                  <a:pt x="59142" y="46121"/>
                </a:lnTo>
                <a:lnTo>
                  <a:pt x="58644" y="37654"/>
                </a:lnTo>
                <a:lnTo>
                  <a:pt x="57100" y="29485"/>
                </a:lnTo>
                <a:lnTo>
                  <a:pt x="54460" y="21690"/>
                </a:lnTo>
                <a:lnTo>
                  <a:pt x="51073" y="14692"/>
                </a:lnTo>
                <a:lnTo>
                  <a:pt x="47693" y="99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371244" y="1663647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53" y="0"/>
                </a:moveTo>
                <a:lnTo>
                  <a:pt x="23756" y="0"/>
                </a:lnTo>
                <a:lnTo>
                  <a:pt x="22187" y="5627"/>
                </a:lnTo>
                <a:lnTo>
                  <a:pt x="20245" y="9812"/>
                </a:lnTo>
                <a:lnTo>
                  <a:pt x="0" y="17779"/>
                </a:lnTo>
                <a:lnTo>
                  <a:pt x="0" y="25674"/>
                </a:lnTo>
                <a:lnTo>
                  <a:pt x="19747" y="25674"/>
                </a:lnTo>
                <a:lnTo>
                  <a:pt x="19747" y="89475"/>
                </a:lnTo>
                <a:lnTo>
                  <a:pt x="30953" y="89475"/>
                </a:lnTo>
                <a:lnTo>
                  <a:pt x="30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426438" y="166364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1" y="29460"/>
                </a:lnTo>
                <a:lnTo>
                  <a:pt x="0" y="46094"/>
                </a:lnTo>
                <a:lnTo>
                  <a:pt x="498" y="54561"/>
                </a:lnTo>
                <a:lnTo>
                  <a:pt x="17506" y="88704"/>
                </a:lnTo>
                <a:lnTo>
                  <a:pt x="29583" y="92787"/>
                </a:lnTo>
                <a:lnTo>
                  <a:pt x="35983" y="91716"/>
                </a:lnTo>
                <a:lnTo>
                  <a:pt x="41735" y="88704"/>
                </a:lnTo>
                <a:lnTo>
                  <a:pt x="46790" y="83947"/>
                </a:lnTo>
                <a:lnTo>
                  <a:pt x="47469" y="82976"/>
                </a:lnTo>
                <a:lnTo>
                  <a:pt x="29583" y="82976"/>
                </a:lnTo>
                <a:lnTo>
                  <a:pt x="26371" y="82279"/>
                </a:lnTo>
                <a:lnTo>
                  <a:pt x="11878" y="46094"/>
                </a:lnTo>
                <a:lnTo>
                  <a:pt x="12251" y="38126"/>
                </a:lnTo>
                <a:lnTo>
                  <a:pt x="29583" y="9911"/>
                </a:lnTo>
                <a:lnTo>
                  <a:pt x="47637" y="9911"/>
                </a:lnTo>
                <a:lnTo>
                  <a:pt x="46790" y="8740"/>
                </a:lnTo>
                <a:lnTo>
                  <a:pt x="41735" y="4084"/>
                </a:lnTo>
                <a:lnTo>
                  <a:pt x="35983" y="1045"/>
                </a:lnTo>
                <a:lnTo>
                  <a:pt x="29583" y="0"/>
                </a:lnTo>
                <a:close/>
              </a:path>
              <a:path w="59689" h="93344">
                <a:moveTo>
                  <a:pt x="47637" y="9911"/>
                </a:moveTo>
                <a:lnTo>
                  <a:pt x="29583" y="9911"/>
                </a:lnTo>
                <a:lnTo>
                  <a:pt x="32795" y="10483"/>
                </a:lnTo>
                <a:lnTo>
                  <a:pt x="35983" y="12451"/>
                </a:lnTo>
                <a:lnTo>
                  <a:pt x="47363" y="46094"/>
                </a:lnTo>
                <a:lnTo>
                  <a:pt x="46989" y="54063"/>
                </a:lnTo>
                <a:lnTo>
                  <a:pt x="29583" y="82976"/>
                </a:lnTo>
                <a:lnTo>
                  <a:pt x="47469" y="82976"/>
                </a:lnTo>
                <a:lnTo>
                  <a:pt x="59241" y="46094"/>
                </a:lnTo>
                <a:lnTo>
                  <a:pt x="58669" y="37727"/>
                </a:lnTo>
                <a:lnTo>
                  <a:pt x="57100" y="29460"/>
                </a:lnTo>
                <a:lnTo>
                  <a:pt x="54585" y="21690"/>
                </a:lnTo>
                <a:lnTo>
                  <a:pt x="51073" y="14667"/>
                </a:lnTo>
                <a:lnTo>
                  <a:pt x="47637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492619" y="1661316"/>
            <a:ext cx="63313" cy="81803"/>
          </a:xfrm>
          <a:custGeom>
            <a:avLst/>
            <a:gdLst/>
            <a:ahLst/>
            <a:cxnLst/>
            <a:rect l="l" t="t" r="r" b="b"/>
            <a:pathLst>
              <a:path w="71754" h="92710">
                <a:moveTo>
                  <a:pt x="13123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33"/>
                </a:lnTo>
                <a:lnTo>
                  <a:pt x="23933" y="17133"/>
                </a:lnTo>
                <a:lnTo>
                  <a:pt x="13123" y="0"/>
                </a:lnTo>
                <a:close/>
              </a:path>
              <a:path w="71754" h="92710">
                <a:moveTo>
                  <a:pt x="23933" y="17133"/>
                </a:moveTo>
                <a:lnTo>
                  <a:pt x="11181" y="17133"/>
                </a:lnTo>
                <a:lnTo>
                  <a:pt x="58544" y="92115"/>
                </a:lnTo>
                <a:lnTo>
                  <a:pt x="71692" y="92115"/>
                </a:lnTo>
                <a:lnTo>
                  <a:pt x="71692" y="75107"/>
                </a:lnTo>
                <a:lnTo>
                  <a:pt x="60511" y="75107"/>
                </a:lnTo>
                <a:lnTo>
                  <a:pt x="23933" y="17133"/>
                </a:lnTo>
                <a:close/>
              </a:path>
              <a:path w="71754" h="92710">
                <a:moveTo>
                  <a:pt x="71692" y="0"/>
                </a:moveTo>
                <a:lnTo>
                  <a:pt x="60511" y="0"/>
                </a:lnTo>
                <a:lnTo>
                  <a:pt x="60511" y="75107"/>
                </a:lnTo>
                <a:lnTo>
                  <a:pt x="71692" y="75107"/>
                </a:lnTo>
                <a:lnTo>
                  <a:pt x="716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363708" y="1408627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589" y="9911"/>
                </a:moveTo>
                <a:lnTo>
                  <a:pt x="31600" y="9911"/>
                </a:lnTo>
                <a:lnTo>
                  <a:pt x="35012" y="10209"/>
                </a:lnTo>
                <a:lnTo>
                  <a:pt x="38124" y="11080"/>
                </a:lnTo>
                <a:lnTo>
                  <a:pt x="48733" y="27043"/>
                </a:lnTo>
                <a:lnTo>
                  <a:pt x="48526" y="29658"/>
                </a:lnTo>
                <a:lnTo>
                  <a:pt x="20718" y="53789"/>
                </a:lnTo>
                <a:lnTo>
                  <a:pt x="14492" y="58371"/>
                </a:lnTo>
                <a:lnTo>
                  <a:pt x="0" y="89500"/>
                </a:lnTo>
                <a:lnTo>
                  <a:pt x="59914" y="89500"/>
                </a:lnTo>
                <a:lnTo>
                  <a:pt x="59914" y="78991"/>
                </a:lnTo>
                <a:lnTo>
                  <a:pt x="12550" y="78991"/>
                </a:lnTo>
                <a:lnTo>
                  <a:pt x="13696" y="75007"/>
                </a:lnTo>
                <a:lnTo>
                  <a:pt x="43478" y="52444"/>
                </a:lnTo>
                <a:lnTo>
                  <a:pt x="48334" y="49132"/>
                </a:lnTo>
                <a:lnTo>
                  <a:pt x="60586" y="25674"/>
                </a:lnTo>
                <a:lnTo>
                  <a:pt x="60013" y="20245"/>
                </a:lnTo>
                <a:lnTo>
                  <a:pt x="58245" y="15265"/>
                </a:lnTo>
                <a:lnTo>
                  <a:pt x="55531" y="10906"/>
                </a:lnTo>
                <a:lnTo>
                  <a:pt x="54589" y="9911"/>
                </a:lnTo>
                <a:close/>
              </a:path>
              <a:path w="60960" h="89535">
                <a:moveTo>
                  <a:pt x="31600" y="0"/>
                </a:moveTo>
                <a:lnTo>
                  <a:pt x="2042" y="30928"/>
                </a:lnTo>
                <a:lnTo>
                  <a:pt x="13222" y="30928"/>
                </a:lnTo>
                <a:lnTo>
                  <a:pt x="13422" y="26470"/>
                </a:lnTo>
                <a:lnTo>
                  <a:pt x="14293" y="22362"/>
                </a:lnTo>
                <a:lnTo>
                  <a:pt x="31600" y="9911"/>
                </a:lnTo>
                <a:lnTo>
                  <a:pt x="54589" y="9911"/>
                </a:lnTo>
                <a:lnTo>
                  <a:pt x="52020" y="7195"/>
                </a:lnTo>
                <a:lnTo>
                  <a:pt x="47762" y="4183"/>
                </a:lnTo>
                <a:lnTo>
                  <a:pt x="42781" y="1941"/>
                </a:lnTo>
                <a:lnTo>
                  <a:pt x="37352" y="497"/>
                </a:lnTo>
                <a:lnTo>
                  <a:pt x="31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426438" y="140862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1" y="29484"/>
                </a:lnTo>
                <a:lnTo>
                  <a:pt x="0" y="46120"/>
                </a:lnTo>
                <a:lnTo>
                  <a:pt x="498" y="54561"/>
                </a:lnTo>
                <a:lnTo>
                  <a:pt x="23258" y="91742"/>
                </a:lnTo>
                <a:lnTo>
                  <a:pt x="29583" y="92812"/>
                </a:lnTo>
                <a:lnTo>
                  <a:pt x="35983" y="91742"/>
                </a:lnTo>
                <a:lnTo>
                  <a:pt x="41735" y="88629"/>
                </a:lnTo>
                <a:lnTo>
                  <a:pt x="46790" y="83947"/>
                </a:lnTo>
                <a:lnTo>
                  <a:pt x="47470" y="82975"/>
                </a:lnTo>
                <a:lnTo>
                  <a:pt x="29583" y="82975"/>
                </a:lnTo>
                <a:lnTo>
                  <a:pt x="26371" y="82303"/>
                </a:lnTo>
                <a:lnTo>
                  <a:pt x="11878" y="46120"/>
                </a:lnTo>
                <a:lnTo>
                  <a:pt x="12251" y="38125"/>
                </a:lnTo>
                <a:lnTo>
                  <a:pt x="29583" y="9911"/>
                </a:lnTo>
                <a:lnTo>
                  <a:pt x="47618" y="9911"/>
                </a:lnTo>
                <a:lnTo>
                  <a:pt x="46790" y="8765"/>
                </a:lnTo>
                <a:lnTo>
                  <a:pt x="41735" y="4083"/>
                </a:lnTo>
                <a:lnTo>
                  <a:pt x="35983" y="1070"/>
                </a:lnTo>
                <a:lnTo>
                  <a:pt x="29583" y="0"/>
                </a:lnTo>
                <a:close/>
              </a:path>
              <a:path w="59689" h="93344">
                <a:moveTo>
                  <a:pt x="47618" y="9911"/>
                </a:moveTo>
                <a:lnTo>
                  <a:pt x="29583" y="9911"/>
                </a:lnTo>
                <a:lnTo>
                  <a:pt x="32795" y="10507"/>
                </a:lnTo>
                <a:lnTo>
                  <a:pt x="35983" y="12451"/>
                </a:lnTo>
                <a:lnTo>
                  <a:pt x="47363" y="46120"/>
                </a:lnTo>
                <a:lnTo>
                  <a:pt x="46989" y="54088"/>
                </a:lnTo>
                <a:lnTo>
                  <a:pt x="29583" y="82975"/>
                </a:lnTo>
                <a:lnTo>
                  <a:pt x="47470" y="82975"/>
                </a:lnTo>
                <a:lnTo>
                  <a:pt x="59241" y="46120"/>
                </a:lnTo>
                <a:lnTo>
                  <a:pt x="58669" y="37652"/>
                </a:lnTo>
                <a:lnTo>
                  <a:pt x="57100" y="29484"/>
                </a:lnTo>
                <a:lnTo>
                  <a:pt x="54585" y="21690"/>
                </a:lnTo>
                <a:lnTo>
                  <a:pt x="51073" y="14692"/>
                </a:lnTo>
                <a:lnTo>
                  <a:pt x="47618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492619" y="1406319"/>
            <a:ext cx="63313" cy="81803"/>
          </a:xfrm>
          <a:custGeom>
            <a:avLst/>
            <a:gdLst/>
            <a:ahLst/>
            <a:cxnLst/>
            <a:rect l="l" t="t" r="r" b="b"/>
            <a:pathLst>
              <a:path w="71754" h="92710">
                <a:moveTo>
                  <a:pt x="13123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08"/>
                </a:lnTo>
                <a:lnTo>
                  <a:pt x="23935" y="17108"/>
                </a:lnTo>
                <a:lnTo>
                  <a:pt x="13123" y="0"/>
                </a:lnTo>
                <a:close/>
              </a:path>
              <a:path w="71754" h="92710">
                <a:moveTo>
                  <a:pt x="23935" y="17108"/>
                </a:moveTo>
                <a:lnTo>
                  <a:pt x="11181" y="17108"/>
                </a:lnTo>
                <a:lnTo>
                  <a:pt x="58544" y="92115"/>
                </a:lnTo>
                <a:lnTo>
                  <a:pt x="71692" y="92115"/>
                </a:lnTo>
                <a:lnTo>
                  <a:pt x="71692" y="74982"/>
                </a:lnTo>
                <a:lnTo>
                  <a:pt x="60511" y="74982"/>
                </a:lnTo>
                <a:lnTo>
                  <a:pt x="23935" y="17108"/>
                </a:lnTo>
                <a:close/>
              </a:path>
              <a:path w="71754" h="92710">
                <a:moveTo>
                  <a:pt x="71692" y="0"/>
                </a:moveTo>
                <a:lnTo>
                  <a:pt x="60511" y="0"/>
                </a:lnTo>
                <a:lnTo>
                  <a:pt x="60511" y="74982"/>
                </a:lnTo>
                <a:lnTo>
                  <a:pt x="71692" y="74982"/>
                </a:lnTo>
                <a:lnTo>
                  <a:pt x="716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1425233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2190243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2955319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3720307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920727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1175738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143072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1685737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194072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219573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2450725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270580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2960813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321580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3470812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372580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398081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4235800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1425233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2190243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/>
          <p:nvPr/>
        </p:nvSpPr>
        <p:spPr>
          <a:xfrm>
            <a:off x="2955319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/>
          <p:nvPr/>
        </p:nvSpPr>
        <p:spPr>
          <a:xfrm>
            <a:off x="3720307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9" name="object 39"/>
          <p:cNvSpPr/>
          <p:nvPr/>
        </p:nvSpPr>
        <p:spPr>
          <a:xfrm>
            <a:off x="920727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0" name="object 40"/>
          <p:cNvSpPr/>
          <p:nvPr/>
        </p:nvSpPr>
        <p:spPr>
          <a:xfrm>
            <a:off x="1175738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1" name="object 41"/>
          <p:cNvSpPr/>
          <p:nvPr/>
        </p:nvSpPr>
        <p:spPr>
          <a:xfrm>
            <a:off x="143072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2" name="object 42"/>
          <p:cNvSpPr/>
          <p:nvPr/>
        </p:nvSpPr>
        <p:spPr>
          <a:xfrm>
            <a:off x="1685737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3" name="object 43"/>
          <p:cNvSpPr/>
          <p:nvPr/>
        </p:nvSpPr>
        <p:spPr>
          <a:xfrm>
            <a:off x="194072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4"/>
          <p:cNvSpPr/>
          <p:nvPr/>
        </p:nvSpPr>
        <p:spPr>
          <a:xfrm>
            <a:off x="219573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5"/>
          <p:cNvSpPr/>
          <p:nvPr/>
        </p:nvSpPr>
        <p:spPr>
          <a:xfrm>
            <a:off x="2450725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6"/>
          <p:cNvSpPr/>
          <p:nvPr/>
        </p:nvSpPr>
        <p:spPr>
          <a:xfrm>
            <a:off x="270580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7"/>
          <p:cNvSpPr/>
          <p:nvPr/>
        </p:nvSpPr>
        <p:spPr>
          <a:xfrm>
            <a:off x="2960813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8"/>
          <p:cNvSpPr/>
          <p:nvPr/>
        </p:nvSpPr>
        <p:spPr>
          <a:xfrm>
            <a:off x="321580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9" name="object 49"/>
          <p:cNvSpPr/>
          <p:nvPr/>
        </p:nvSpPr>
        <p:spPr>
          <a:xfrm>
            <a:off x="3470812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0" name="object 50"/>
          <p:cNvSpPr/>
          <p:nvPr/>
        </p:nvSpPr>
        <p:spPr>
          <a:xfrm>
            <a:off x="372580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1" name="object 51"/>
          <p:cNvSpPr/>
          <p:nvPr/>
        </p:nvSpPr>
        <p:spPr>
          <a:xfrm>
            <a:off x="398081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2" name="object 52"/>
          <p:cNvSpPr/>
          <p:nvPr/>
        </p:nvSpPr>
        <p:spPr>
          <a:xfrm>
            <a:off x="4235800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3" name="object 53"/>
          <p:cNvSpPr/>
          <p:nvPr/>
        </p:nvSpPr>
        <p:spPr>
          <a:xfrm>
            <a:off x="671232" y="1448461"/>
            <a:ext cx="3825128" cy="1020296"/>
          </a:xfrm>
          <a:custGeom>
            <a:avLst/>
            <a:gdLst/>
            <a:ahLst/>
            <a:cxnLst/>
            <a:rect l="l" t="t" r="r" b="b"/>
            <a:pathLst>
              <a:path w="4335145" h="1156335">
                <a:moveTo>
                  <a:pt x="4335081" y="1156017"/>
                </a:moveTo>
                <a:lnTo>
                  <a:pt x="0" y="1156017"/>
                </a:lnTo>
                <a:lnTo>
                  <a:pt x="0" y="0"/>
                </a:lnTo>
                <a:lnTo>
                  <a:pt x="4335081" y="0"/>
                </a:lnTo>
                <a:lnTo>
                  <a:pt x="4335081" y="1156017"/>
                </a:lnTo>
                <a:lnTo>
                  <a:pt x="0" y="1156017"/>
                </a:lnTo>
              </a:path>
            </a:pathLst>
          </a:custGeom>
          <a:ln w="249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4" name="object 54"/>
          <p:cNvSpPr/>
          <p:nvPr/>
        </p:nvSpPr>
        <p:spPr>
          <a:xfrm>
            <a:off x="4876182" y="1414470"/>
            <a:ext cx="3915094" cy="108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5" name="object 55"/>
          <p:cNvSpPr/>
          <p:nvPr/>
        </p:nvSpPr>
        <p:spPr>
          <a:xfrm>
            <a:off x="4616032" y="2429345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452" y="9837"/>
                </a:moveTo>
                <a:lnTo>
                  <a:pt x="31526" y="9837"/>
                </a:lnTo>
                <a:lnTo>
                  <a:pt x="34912" y="10110"/>
                </a:lnTo>
                <a:lnTo>
                  <a:pt x="38125" y="11007"/>
                </a:lnTo>
                <a:lnTo>
                  <a:pt x="48633" y="26945"/>
                </a:lnTo>
                <a:lnTo>
                  <a:pt x="48334" y="30755"/>
                </a:lnTo>
                <a:lnTo>
                  <a:pt x="20618" y="53790"/>
                </a:lnTo>
                <a:lnTo>
                  <a:pt x="14392" y="58272"/>
                </a:lnTo>
                <a:lnTo>
                  <a:pt x="0" y="89500"/>
                </a:lnTo>
                <a:lnTo>
                  <a:pt x="59814" y="89500"/>
                </a:lnTo>
                <a:lnTo>
                  <a:pt x="59814" y="78892"/>
                </a:lnTo>
                <a:lnTo>
                  <a:pt x="12451" y="78892"/>
                </a:lnTo>
                <a:lnTo>
                  <a:pt x="13622" y="74908"/>
                </a:lnTo>
                <a:lnTo>
                  <a:pt x="43379" y="52345"/>
                </a:lnTo>
                <a:lnTo>
                  <a:pt x="48235" y="49034"/>
                </a:lnTo>
                <a:lnTo>
                  <a:pt x="60511" y="25600"/>
                </a:lnTo>
                <a:lnTo>
                  <a:pt x="59914" y="20147"/>
                </a:lnTo>
                <a:lnTo>
                  <a:pt x="58171" y="15265"/>
                </a:lnTo>
                <a:lnTo>
                  <a:pt x="55431" y="10908"/>
                </a:lnTo>
                <a:lnTo>
                  <a:pt x="54452" y="9837"/>
                </a:lnTo>
                <a:close/>
              </a:path>
              <a:path w="60960" h="89535">
                <a:moveTo>
                  <a:pt x="31526" y="0"/>
                </a:moveTo>
                <a:lnTo>
                  <a:pt x="1943" y="30929"/>
                </a:lnTo>
                <a:lnTo>
                  <a:pt x="13122" y="30929"/>
                </a:lnTo>
                <a:lnTo>
                  <a:pt x="13422" y="26372"/>
                </a:lnTo>
                <a:lnTo>
                  <a:pt x="14194" y="22288"/>
                </a:lnTo>
                <a:lnTo>
                  <a:pt x="31526" y="9837"/>
                </a:lnTo>
                <a:lnTo>
                  <a:pt x="54452" y="9837"/>
                </a:lnTo>
                <a:lnTo>
                  <a:pt x="51945" y="7098"/>
                </a:lnTo>
                <a:lnTo>
                  <a:pt x="47663" y="4084"/>
                </a:lnTo>
                <a:lnTo>
                  <a:pt x="42707" y="1842"/>
                </a:lnTo>
                <a:lnTo>
                  <a:pt x="37353" y="497"/>
                </a:lnTo>
                <a:lnTo>
                  <a:pt x="31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6" name="object 56"/>
          <p:cNvSpPr/>
          <p:nvPr/>
        </p:nvSpPr>
        <p:spPr>
          <a:xfrm>
            <a:off x="4678675" y="2429344"/>
            <a:ext cx="52668" cy="81803"/>
          </a:xfrm>
          <a:custGeom>
            <a:avLst/>
            <a:gdLst/>
            <a:ahLst/>
            <a:cxnLst/>
            <a:rect l="l" t="t" r="r" b="b"/>
            <a:pathLst>
              <a:path w="59689" h="92710">
                <a:moveTo>
                  <a:pt x="29683" y="0"/>
                </a:moveTo>
                <a:lnTo>
                  <a:pt x="2141" y="29385"/>
                </a:lnTo>
                <a:lnTo>
                  <a:pt x="0" y="46020"/>
                </a:lnTo>
                <a:lnTo>
                  <a:pt x="598" y="54488"/>
                </a:lnTo>
                <a:lnTo>
                  <a:pt x="17531" y="88629"/>
                </a:lnTo>
                <a:lnTo>
                  <a:pt x="29683" y="92713"/>
                </a:lnTo>
                <a:lnTo>
                  <a:pt x="36008" y="91643"/>
                </a:lnTo>
                <a:lnTo>
                  <a:pt x="41736" y="88629"/>
                </a:lnTo>
                <a:lnTo>
                  <a:pt x="46790" y="83847"/>
                </a:lnTo>
                <a:lnTo>
                  <a:pt x="47480" y="82877"/>
                </a:lnTo>
                <a:lnTo>
                  <a:pt x="29683" y="82877"/>
                </a:lnTo>
                <a:lnTo>
                  <a:pt x="26371" y="82204"/>
                </a:lnTo>
                <a:lnTo>
                  <a:pt x="11878" y="46020"/>
                </a:lnTo>
                <a:lnTo>
                  <a:pt x="12277" y="38051"/>
                </a:lnTo>
                <a:lnTo>
                  <a:pt x="29683" y="9837"/>
                </a:lnTo>
                <a:lnTo>
                  <a:pt x="47636" y="9837"/>
                </a:lnTo>
                <a:lnTo>
                  <a:pt x="46790" y="8666"/>
                </a:lnTo>
                <a:lnTo>
                  <a:pt x="41736" y="3985"/>
                </a:lnTo>
                <a:lnTo>
                  <a:pt x="36008" y="1070"/>
                </a:lnTo>
                <a:lnTo>
                  <a:pt x="29683" y="0"/>
                </a:lnTo>
                <a:close/>
              </a:path>
              <a:path w="59689" h="92710">
                <a:moveTo>
                  <a:pt x="47636" y="9837"/>
                </a:moveTo>
                <a:lnTo>
                  <a:pt x="29683" y="9837"/>
                </a:lnTo>
                <a:lnTo>
                  <a:pt x="32895" y="10509"/>
                </a:lnTo>
                <a:lnTo>
                  <a:pt x="36008" y="12352"/>
                </a:lnTo>
                <a:lnTo>
                  <a:pt x="47388" y="46020"/>
                </a:lnTo>
                <a:lnTo>
                  <a:pt x="46989" y="53990"/>
                </a:lnTo>
                <a:lnTo>
                  <a:pt x="29683" y="82877"/>
                </a:lnTo>
                <a:lnTo>
                  <a:pt x="47480" y="82877"/>
                </a:lnTo>
                <a:lnTo>
                  <a:pt x="59241" y="46020"/>
                </a:lnTo>
                <a:lnTo>
                  <a:pt x="58668" y="37652"/>
                </a:lnTo>
                <a:lnTo>
                  <a:pt x="57100" y="29385"/>
                </a:lnTo>
                <a:lnTo>
                  <a:pt x="54584" y="21591"/>
                </a:lnTo>
                <a:lnTo>
                  <a:pt x="51074" y="14593"/>
                </a:lnTo>
                <a:lnTo>
                  <a:pt x="47636" y="98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7" name="object 57"/>
          <p:cNvSpPr/>
          <p:nvPr/>
        </p:nvSpPr>
        <p:spPr>
          <a:xfrm>
            <a:off x="4741428" y="2425829"/>
            <a:ext cx="64994" cy="85165"/>
          </a:xfrm>
          <a:custGeom>
            <a:avLst/>
            <a:gdLst/>
            <a:ahLst/>
            <a:cxnLst/>
            <a:rect l="l" t="t" r="r" b="b"/>
            <a:pathLst>
              <a:path w="73660" h="96519">
                <a:moveTo>
                  <a:pt x="11779" y="64498"/>
                </a:moveTo>
                <a:lnTo>
                  <a:pt x="0" y="64498"/>
                </a:lnTo>
                <a:lnTo>
                  <a:pt x="473" y="70923"/>
                </a:lnTo>
                <a:lnTo>
                  <a:pt x="37452" y="96099"/>
                </a:lnTo>
                <a:lnTo>
                  <a:pt x="45820" y="95526"/>
                </a:lnTo>
                <a:lnTo>
                  <a:pt x="53016" y="93883"/>
                </a:lnTo>
                <a:lnTo>
                  <a:pt x="59142" y="91343"/>
                </a:lnTo>
                <a:lnTo>
                  <a:pt x="64098" y="87932"/>
                </a:lnTo>
                <a:lnTo>
                  <a:pt x="66395" y="85516"/>
                </a:lnTo>
                <a:lnTo>
                  <a:pt x="37452" y="85516"/>
                </a:lnTo>
                <a:lnTo>
                  <a:pt x="31127" y="85117"/>
                </a:lnTo>
                <a:lnTo>
                  <a:pt x="12152" y="68383"/>
                </a:lnTo>
                <a:lnTo>
                  <a:pt x="11779" y="64498"/>
                </a:lnTo>
                <a:close/>
              </a:path>
              <a:path w="73660" h="96519">
                <a:moveTo>
                  <a:pt x="36182" y="0"/>
                </a:moveTo>
                <a:lnTo>
                  <a:pt x="3862" y="21017"/>
                </a:lnTo>
                <a:lnTo>
                  <a:pt x="3323" y="28314"/>
                </a:lnTo>
                <a:lnTo>
                  <a:pt x="3586" y="31526"/>
                </a:lnTo>
                <a:lnTo>
                  <a:pt x="47961" y="55932"/>
                </a:lnTo>
                <a:lnTo>
                  <a:pt x="54187" y="58646"/>
                </a:lnTo>
                <a:lnTo>
                  <a:pt x="58270" y="61859"/>
                </a:lnTo>
                <a:lnTo>
                  <a:pt x="60511" y="65568"/>
                </a:lnTo>
                <a:lnTo>
                  <a:pt x="60964" y="68383"/>
                </a:lnTo>
                <a:lnTo>
                  <a:pt x="61072" y="70923"/>
                </a:lnTo>
                <a:lnTo>
                  <a:pt x="60885" y="72866"/>
                </a:lnTo>
                <a:lnTo>
                  <a:pt x="37452" y="85516"/>
                </a:lnTo>
                <a:lnTo>
                  <a:pt x="66395" y="85516"/>
                </a:lnTo>
                <a:lnTo>
                  <a:pt x="67981" y="83847"/>
                </a:lnTo>
                <a:lnTo>
                  <a:pt x="70821" y="79190"/>
                </a:lnTo>
                <a:lnTo>
                  <a:pt x="72464" y="73936"/>
                </a:lnTo>
                <a:lnTo>
                  <a:pt x="73061" y="68482"/>
                </a:lnTo>
                <a:lnTo>
                  <a:pt x="72563" y="64000"/>
                </a:lnTo>
                <a:lnTo>
                  <a:pt x="25001" y="37553"/>
                </a:lnTo>
                <a:lnTo>
                  <a:pt x="19847" y="34814"/>
                </a:lnTo>
                <a:lnTo>
                  <a:pt x="16833" y="32199"/>
                </a:lnTo>
                <a:lnTo>
                  <a:pt x="15464" y="29185"/>
                </a:lnTo>
                <a:lnTo>
                  <a:pt x="15066" y="25002"/>
                </a:lnTo>
                <a:lnTo>
                  <a:pt x="15549" y="21589"/>
                </a:lnTo>
                <a:lnTo>
                  <a:pt x="35510" y="9836"/>
                </a:lnTo>
                <a:lnTo>
                  <a:pt x="63193" y="9836"/>
                </a:lnTo>
                <a:lnTo>
                  <a:pt x="60213" y="6997"/>
                </a:lnTo>
                <a:lnTo>
                  <a:pt x="55058" y="3884"/>
                </a:lnTo>
                <a:lnTo>
                  <a:pt x="49306" y="1742"/>
                </a:lnTo>
                <a:lnTo>
                  <a:pt x="42905" y="398"/>
                </a:lnTo>
                <a:lnTo>
                  <a:pt x="36182" y="0"/>
                </a:lnTo>
                <a:close/>
              </a:path>
              <a:path w="73660" h="96519">
                <a:moveTo>
                  <a:pt x="63193" y="9836"/>
                </a:moveTo>
                <a:lnTo>
                  <a:pt x="35510" y="9836"/>
                </a:lnTo>
                <a:lnTo>
                  <a:pt x="40864" y="10209"/>
                </a:lnTo>
                <a:lnTo>
                  <a:pt x="45520" y="11281"/>
                </a:lnTo>
                <a:lnTo>
                  <a:pt x="58544" y="28314"/>
                </a:lnTo>
                <a:lnTo>
                  <a:pt x="70323" y="28314"/>
                </a:lnTo>
                <a:lnTo>
                  <a:pt x="69650" y="21589"/>
                </a:lnTo>
                <a:lnTo>
                  <a:pt x="67608" y="15863"/>
                </a:lnTo>
                <a:lnTo>
                  <a:pt x="64396" y="10981"/>
                </a:lnTo>
                <a:lnTo>
                  <a:pt x="63193" y="9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8" name="object 58"/>
          <p:cNvSpPr/>
          <p:nvPr/>
        </p:nvSpPr>
        <p:spPr>
          <a:xfrm>
            <a:off x="4623504" y="2174259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28" y="0"/>
                </a:moveTo>
                <a:lnTo>
                  <a:pt x="23731" y="0"/>
                </a:lnTo>
                <a:lnTo>
                  <a:pt x="22261" y="5628"/>
                </a:lnTo>
                <a:lnTo>
                  <a:pt x="20219" y="9812"/>
                </a:lnTo>
                <a:lnTo>
                  <a:pt x="0" y="17805"/>
                </a:lnTo>
                <a:lnTo>
                  <a:pt x="0" y="25675"/>
                </a:lnTo>
                <a:lnTo>
                  <a:pt x="19747" y="25675"/>
                </a:lnTo>
                <a:lnTo>
                  <a:pt x="19747" y="89500"/>
                </a:lnTo>
                <a:lnTo>
                  <a:pt x="30928" y="89500"/>
                </a:lnTo>
                <a:lnTo>
                  <a:pt x="30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9" name="object 59"/>
          <p:cNvSpPr/>
          <p:nvPr/>
        </p:nvSpPr>
        <p:spPr>
          <a:xfrm>
            <a:off x="4678675" y="2174259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683" y="0"/>
                </a:moveTo>
                <a:lnTo>
                  <a:pt x="2141" y="29460"/>
                </a:lnTo>
                <a:lnTo>
                  <a:pt x="0" y="46095"/>
                </a:lnTo>
                <a:lnTo>
                  <a:pt x="598" y="54563"/>
                </a:lnTo>
                <a:lnTo>
                  <a:pt x="17531" y="88704"/>
                </a:lnTo>
                <a:lnTo>
                  <a:pt x="29683" y="92788"/>
                </a:lnTo>
                <a:lnTo>
                  <a:pt x="36008" y="91718"/>
                </a:lnTo>
                <a:lnTo>
                  <a:pt x="41736" y="88704"/>
                </a:lnTo>
                <a:lnTo>
                  <a:pt x="46790" y="83948"/>
                </a:lnTo>
                <a:lnTo>
                  <a:pt x="47469" y="82976"/>
                </a:lnTo>
                <a:lnTo>
                  <a:pt x="29683" y="82976"/>
                </a:lnTo>
                <a:lnTo>
                  <a:pt x="26371" y="82279"/>
                </a:lnTo>
                <a:lnTo>
                  <a:pt x="11878" y="46095"/>
                </a:lnTo>
                <a:lnTo>
                  <a:pt x="12277" y="38126"/>
                </a:lnTo>
                <a:lnTo>
                  <a:pt x="29683" y="9911"/>
                </a:lnTo>
                <a:lnTo>
                  <a:pt x="47632" y="9911"/>
                </a:lnTo>
                <a:lnTo>
                  <a:pt x="46790" y="8741"/>
                </a:lnTo>
                <a:lnTo>
                  <a:pt x="41736" y="4084"/>
                </a:lnTo>
                <a:lnTo>
                  <a:pt x="36008" y="1070"/>
                </a:lnTo>
                <a:lnTo>
                  <a:pt x="29683" y="0"/>
                </a:lnTo>
                <a:close/>
              </a:path>
              <a:path w="59689" h="93344">
                <a:moveTo>
                  <a:pt x="47632" y="9911"/>
                </a:moveTo>
                <a:lnTo>
                  <a:pt x="29683" y="9911"/>
                </a:lnTo>
                <a:lnTo>
                  <a:pt x="32895" y="10509"/>
                </a:lnTo>
                <a:lnTo>
                  <a:pt x="36008" y="12451"/>
                </a:lnTo>
                <a:lnTo>
                  <a:pt x="47388" y="46095"/>
                </a:lnTo>
                <a:lnTo>
                  <a:pt x="46989" y="54089"/>
                </a:lnTo>
                <a:lnTo>
                  <a:pt x="29683" y="82976"/>
                </a:lnTo>
                <a:lnTo>
                  <a:pt x="47469" y="82976"/>
                </a:lnTo>
                <a:lnTo>
                  <a:pt x="59241" y="46095"/>
                </a:lnTo>
                <a:lnTo>
                  <a:pt x="58668" y="37727"/>
                </a:lnTo>
                <a:lnTo>
                  <a:pt x="57100" y="29460"/>
                </a:lnTo>
                <a:lnTo>
                  <a:pt x="54584" y="21690"/>
                </a:lnTo>
                <a:lnTo>
                  <a:pt x="51074" y="14692"/>
                </a:lnTo>
                <a:lnTo>
                  <a:pt x="47632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0" name="object 60"/>
          <p:cNvSpPr/>
          <p:nvPr/>
        </p:nvSpPr>
        <p:spPr>
          <a:xfrm>
            <a:off x="4741428" y="2170830"/>
            <a:ext cx="64994" cy="85165"/>
          </a:xfrm>
          <a:custGeom>
            <a:avLst/>
            <a:gdLst/>
            <a:ahLst/>
            <a:cxnLst/>
            <a:rect l="l" t="t" r="r" b="b"/>
            <a:pathLst>
              <a:path w="73660" h="96519">
                <a:moveTo>
                  <a:pt x="11779" y="64474"/>
                </a:moveTo>
                <a:lnTo>
                  <a:pt x="0" y="64474"/>
                </a:lnTo>
                <a:lnTo>
                  <a:pt x="473" y="70899"/>
                </a:lnTo>
                <a:lnTo>
                  <a:pt x="37452" y="96100"/>
                </a:lnTo>
                <a:lnTo>
                  <a:pt x="45820" y="95528"/>
                </a:lnTo>
                <a:lnTo>
                  <a:pt x="53016" y="93859"/>
                </a:lnTo>
                <a:lnTo>
                  <a:pt x="59142" y="91343"/>
                </a:lnTo>
                <a:lnTo>
                  <a:pt x="64098" y="87932"/>
                </a:lnTo>
                <a:lnTo>
                  <a:pt x="66419" y="85491"/>
                </a:lnTo>
                <a:lnTo>
                  <a:pt x="37452" y="85491"/>
                </a:lnTo>
                <a:lnTo>
                  <a:pt x="31127" y="85018"/>
                </a:lnTo>
                <a:lnTo>
                  <a:pt x="12152" y="68383"/>
                </a:lnTo>
                <a:lnTo>
                  <a:pt x="11779" y="64474"/>
                </a:lnTo>
                <a:close/>
              </a:path>
              <a:path w="73660" h="96519">
                <a:moveTo>
                  <a:pt x="36182" y="0"/>
                </a:moveTo>
                <a:lnTo>
                  <a:pt x="3868" y="20993"/>
                </a:lnTo>
                <a:lnTo>
                  <a:pt x="3322" y="28290"/>
                </a:lnTo>
                <a:lnTo>
                  <a:pt x="3586" y="31502"/>
                </a:lnTo>
                <a:lnTo>
                  <a:pt x="47961" y="55932"/>
                </a:lnTo>
                <a:lnTo>
                  <a:pt x="54187" y="58646"/>
                </a:lnTo>
                <a:lnTo>
                  <a:pt x="58270" y="61859"/>
                </a:lnTo>
                <a:lnTo>
                  <a:pt x="60511" y="65544"/>
                </a:lnTo>
                <a:lnTo>
                  <a:pt x="60968" y="68383"/>
                </a:lnTo>
                <a:lnTo>
                  <a:pt x="61072" y="70899"/>
                </a:lnTo>
                <a:lnTo>
                  <a:pt x="60885" y="72840"/>
                </a:lnTo>
                <a:lnTo>
                  <a:pt x="37452" y="85491"/>
                </a:lnTo>
                <a:lnTo>
                  <a:pt x="66419" y="85491"/>
                </a:lnTo>
                <a:lnTo>
                  <a:pt x="67981" y="83847"/>
                </a:lnTo>
                <a:lnTo>
                  <a:pt x="70821" y="79066"/>
                </a:lnTo>
                <a:lnTo>
                  <a:pt x="72464" y="73911"/>
                </a:lnTo>
                <a:lnTo>
                  <a:pt x="73061" y="68383"/>
                </a:lnTo>
                <a:lnTo>
                  <a:pt x="72563" y="63901"/>
                </a:lnTo>
                <a:lnTo>
                  <a:pt x="25001" y="37429"/>
                </a:lnTo>
                <a:lnTo>
                  <a:pt x="19847" y="34814"/>
                </a:lnTo>
                <a:lnTo>
                  <a:pt x="16833" y="32199"/>
                </a:lnTo>
                <a:lnTo>
                  <a:pt x="15464" y="29161"/>
                </a:lnTo>
                <a:lnTo>
                  <a:pt x="15066" y="24978"/>
                </a:lnTo>
                <a:lnTo>
                  <a:pt x="15549" y="21591"/>
                </a:lnTo>
                <a:lnTo>
                  <a:pt x="35510" y="9812"/>
                </a:lnTo>
                <a:lnTo>
                  <a:pt x="63167" y="9812"/>
                </a:lnTo>
                <a:lnTo>
                  <a:pt x="60213" y="6997"/>
                </a:lnTo>
                <a:lnTo>
                  <a:pt x="55058" y="3884"/>
                </a:lnTo>
                <a:lnTo>
                  <a:pt x="49306" y="1743"/>
                </a:lnTo>
                <a:lnTo>
                  <a:pt x="42905" y="373"/>
                </a:lnTo>
                <a:lnTo>
                  <a:pt x="36182" y="0"/>
                </a:lnTo>
                <a:close/>
              </a:path>
              <a:path w="73660" h="96519">
                <a:moveTo>
                  <a:pt x="63167" y="9812"/>
                </a:moveTo>
                <a:lnTo>
                  <a:pt x="35510" y="9812"/>
                </a:lnTo>
                <a:lnTo>
                  <a:pt x="40864" y="10210"/>
                </a:lnTo>
                <a:lnTo>
                  <a:pt x="45520" y="11281"/>
                </a:lnTo>
                <a:lnTo>
                  <a:pt x="58544" y="28290"/>
                </a:lnTo>
                <a:lnTo>
                  <a:pt x="70323" y="28290"/>
                </a:lnTo>
                <a:lnTo>
                  <a:pt x="69650" y="21591"/>
                </a:lnTo>
                <a:lnTo>
                  <a:pt x="67608" y="15838"/>
                </a:lnTo>
                <a:lnTo>
                  <a:pt x="64396" y="10982"/>
                </a:lnTo>
                <a:lnTo>
                  <a:pt x="63167" y="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1" name="object 61"/>
          <p:cNvSpPr/>
          <p:nvPr/>
        </p:nvSpPr>
        <p:spPr>
          <a:xfrm>
            <a:off x="4753622" y="1917524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59" y="0"/>
                </a:moveTo>
                <a:lnTo>
                  <a:pt x="2142" y="29485"/>
                </a:lnTo>
                <a:lnTo>
                  <a:pt x="0" y="46121"/>
                </a:lnTo>
                <a:lnTo>
                  <a:pt x="473" y="54488"/>
                </a:lnTo>
                <a:lnTo>
                  <a:pt x="17506" y="88629"/>
                </a:lnTo>
                <a:lnTo>
                  <a:pt x="29559" y="92814"/>
                </a:lnTo>
                <a:lnTo>
                  <a:pt x="35984" y="91742"/>
                </a:lnTo>
                <a:lnTo>
                  <a:pt x="41711" y="88629"/>
                </a:lnTo>
                <a:lnTo>
                  <a:pt x="46791" y="83948"/>
                </a:lnTo>
                <a:lnTo>
                  <a:pt x="47536" y="82877"/>
                </a:lnTo>
                <a:lnTo>
                  <a:pt x="29559" y="82877"/>
                </a:lnTo>
                <a:lnTo>
                  <a:pt x="26347" y="82304"/>
                </a:lnTo>
                <a:lnTo>
                  <a:pt x="11753" y="46121"/>
                </a:lnTo>
                <a:lnTo>
                  <a:pt x="12251" y="38126"/>
                </a:lnTo>
                <a:lnTo>
                  <a:pt x="29559" y="9936"/>
                </a:lnTo>
                <a:lnTo>
                  <a:pt x="47689" y="9936"/>
                </a:lnTo>
                <a:lnTo>
                  <a:pt x="46791" y="8666"/>
                </a:lnTo>
                <a:lnTo>
                  <a:pt x="41711" y="4084"/>
                </a:lnTo>
                <a:lnTo>
                  <a:pt x="35984" y="1071"/>
                </a:lnTo>
                <a:lnTo>
                  <a:pt x="29559" y="0"/>
                </a:lnTo>
                <a:close/>
              </a:path>
              <a:path w="59689" h="93344">
                <a:moveTo>
                  <a:pt x="47689" y="9936"/>
                </a:moveTo>
                <a:lnTo>
                  <a:pt x="29559" y="9936"/>
                </a:lnTo>
                <a:lnTo>
                  <a:pt x="32771" y="10509"/>
                </a:lnTo>
                <a:lnTo>
                  <a:pt x="35984" y="12352"/>
                </a:lnTo>
                <a:lnTo>
                  <a:pt x="47364" y="46121"/>
                </a:lnTo>
                <a:lnTo>
                  <a:pt x="46965" y="54089"/>
                </a:lnTo>
                <a:lnTo>
                  <a:pt x="29559" y="82877"/>
                </a:lnTo>
                <a:lnTo>
                  <a:pt x="47536" y="82877"/>
                </a:lnTo>
                <a:lnTo>
                  <a:pt x="59241" y="46121"/>
                </a:lnTo>
                <a:lnTo>
                  <a:pt x="58644" y="37654"/>
                </a:lnTo>
                <a:lnTo>
                  <a:pt x="57100" y="29485"/>
                </a:lnTo>
                <a:lnTo>
                  <a:pt x="54461" y="21690"/>
                </a:lnTo>
                <a:lnTo>
                  <a:pt x="51050" y="14692"/>
                </a:lnTo>
                <a:lnTo>
                  <a:pt x="47689" y="99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2" name="object 62"/>
          <p:cNvSpPr/>
          <p:nvPr/>
        </p:nvSpPr>
        <p:spPr>
          <a:xfrm>
            <a:off x="4621174" y="1663647"/>
            <a:ext cx="27454" cy="79001"/>
          </a:xfrm>
          <a:custGeom>
            <a:avLst/>
            <a:gdLst/>
            <a:ahLst/>
            <a:cxnLst/>
            <a:rect l="l" t="t" r="r" b="b"/>
            <a:pathLst>
              <a:path w="31114" h="89535">
                <a:moveTo>
                  <a:pt x="30928" y="0"/>
                </a:moveTo>
                <a:lnTo>
                  <a:pt x="23732" y="0"/>
                </a:lnTo>
                <a:lnTo>
                  <a:pt x="22188" y="5627"/>
                </a:lnTo>
                <a:lnTo>
                  <a:pt x="20246" y="9812"/>
                </a:lnTo>
                <a:lnTo>
                  <a:pt x="0" y="17779"/>
                </a:lnTo>
                <a:lnTo>
                  <a:pt x="0" y="25674"/>
                </a:lnTo>
                <a:lnTo>
                  <a:pt x="19747" y="25674"/>
                </a:lnTo>
                <a:lnTo>
                  <a:pt x="19747" y="89475"/>
                </a:lnTo>
                <a:lnTo>
                  <a:pt x="30928" y="89475"/>
                </a:lnTo>
                <a:lnTo>
                  <a:pt x="30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3" name="object 63"/>
          <p:cNvSpPr/>
          <p:nvPr/>
        </p:nvSpPr>
        <p:spPr>
          <a:xfrm>
            <a:off x="4676367" y="166364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2" y="29460"/>
                </a:lnTo>
                <a:lnTo>
                  <a:pt x="0" y="46094"/>
                </a:lnTo>
                <a:lnTo>
                  <a:pt x="572" y="54561"/>
                </a:lnTo>
                <a:lnTo>
                  <a:pt x="17506" y="88704"/>
                </a:lnTo>
                <a:lnTo>
                  <a:pt x="29583" y="92787"/>
                </a:lnTo>
                <a:lnTo>
                  <a:pt x="35984" y="91716"/>
                </a:lnTo>
                <a:lnTo>
                  <a:pt x="41736" y="88704"/>
                </a:lnTo>
                <a:lnTo>
                  <a:pt x="46790" y="83947"/>
                </a:lnTo>
                <a:lnTo>
                  <a:pt x="47469" y="82976"/>
                </a:lnTo>
                <a:lnTo>
                  <a:pt x="29583" y="82976"/>
                </a:lnTo>
                <a:lnTo>
                  <a:pt x="26371" y="82279"/>
                </a:lnTo>
                <a:lnTo>
                  <a:pt x="11878" y="46094"/>
                </a:lnTo>
                <a:lnTo>
                  <a:pt x="12251" y="38126"/>
                </a:lnTo>
                <a:lnTo>
                  <a:pt x="29583" y="9911"/>
                </a:lnTo>
                <a:lnTo>
                  <a:pt x="47636" y="9911"/>
                </a:lnTo>
                <a:lnTo>
                  <a:pt x="46790" y="8740"/>
                </a:lnTo>
                <a:lnTo>
                  <a:pt x="41736" y="4084"/>
                </a:lnTo>
                <a:lnTo>
                  <a:pt x="35984" y="1045"/>
                </a:lnTo>
                <a:lnTo>
                  <a:pt x="29583" y="0"/>
                </a:lnTo>
                <a:close/>
              </a:path>
              <a:path w="59689" h="93344">
                <a:moveTo>
                  <a:pt x="47636" y="9911"/>
                </a:moveTo>
                <a:lnTo>
                  <a:pt x="29583" y="9911"/>
                </a:lnTo>
                <a:lnTo>
                  <a:pt x="32871" y="10483"/>
                </a:lnTo>
                <a:lnTo>
                  <a:pt x="35984" y="12451"/>
                </a:lnTo>
                <a:lnTo>
                  <a:pt x="47363" y="46094"/>
                </a:lnTo>
                <a:lnTo>
                  <a:pt x="46989" y="54063"/>
                </a:lnTo>
                <a:lnTo>
                  <a:pt x="29583" y="82976"/>
                </a:lnTo>
                <a:lnTo>
                  <a:pt x="47469" y="82976"/>
                </a:lnTo>
                <a:lnTo>
                  <a:pt x="59241" y="46094"/>
                </a:lnTo>
                <a:lnTo>
                  <a:pt x="58644" y="37727"/>
                </a:lnTo>
                <a:lnTo>
                  <a:pt x="57100" y="29460"/>
                </a:lnTo>
                <a:lnTo>
                  <a:pt x="54560" y="21690"/>
                </a:lnTo>
                <a:lnTo>
                  <a:pt x="51074" y="14667"/>
                </a:lnTo>
                <a:lnTo>
                  <a:pt x="47636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4" name="object 64"/>
          <p:cNvSpPr/>
          <p:nvPr/>
        </p:nvSpPr>
        <p:spPr>
          <a:xfrm>
            <a:off x="4742548" y="1661316"/>
            <a:ext cx="63874" cy="81803"/>
          </a:xfrm>
          <a:custGeom>
            <a:avLst/>
            <a:gdLst/>
            <a:ahLst/>
            <a:cxnLst/>
            <a:rect l="l" t="t" r="r" b="b"/>
            <a:pathLst>
              <a:path w="72389" h="92710">
                <a:moveTo>
                  <a:pt x="13122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33"/>
                </a:lnTo>
                <a:lnTo>
                  <a:pt x="23950" y="17133"/>
                </a:lnTo>
                <a:lnTo>
                  <a:pt x="13122" y="0"/>
                </a:lnTo>
                <a:close/>
              </a:path>
              <a:path w="72389" h="92710">
                <a:moveTo>
                  <a:pt x="23950" y="17133"/>
                </a:moveTo>
                <a:lnTo>
                  <a:pt x="11181" y="17133"/>
                </a:lnTo>
                <a:lnTo>
                  <a:pt x="58544" y="92115"/>
                </a:lnTo>
                <a:lnTo>
                  <a:pt x="71791" y="92115"/>
                </a:lnTo>
                <a:lnTo>
                  <a:pt x="71791" y="75107"/>
                </a:lnTo>
                <a:lnTo>
                  <a:pt x="60586" y="75107"/>
                </a:lnTo>
                <a:lnTo>
                  <a:pt x="23950" y="17133"/>
                </a:lnTo>
                <a:close/>
              </a:path>
              <a:path w="72389" h="92710">
                <a:moveTo>
                  <a:pt x="71791" y="0"/>
                </a:moveTo>
                <a:lnTo>
                  <a:pt x="60586" y="0"/>
                </a:lnTo>
                <a:lnTo>
                  <a:pt x="60586" y="75107"/>
                </a:lnTo>
                <a:lnTo>
                  <a:pt x="71791" y="75107"/>
                </a:lnTo>
                <a:lnTo>
                  <a:pt x="71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5" name="object 65"/>
          <p:cNvSpPr/>
          <p:nvPr/>
        </p:nvSpPr>
        <p:spPr>
          <a:xfrm>
            <a:off x="4613637" y="1408627"/>
            <a:ext cx="53788" cy="79001"/>
          </a:xfrm>
          <a:custGeom>
            <a:avLst/>
            <a:gdLst/>
            <a:ahLst/>
            <a:cxnLst/>
            <a:rect l="l" t="t" r="r" b="b"/>
            <a:pathLst>
              <a:path w="60960" h="89535">
                <a:moveTo>
                  <a:pt x="54588" y="9911"/>
                </a:moveTo>
                <a:lnTo>
                  <a:pt x="31600" y="9911"/>
                </a:lnTo>
                <a:lnTo>
                  <a:pt x="35011" y="10209"/>
                </a:lnTo>
                <a:lnTo>
                  <a:pt x="38224" y="11080"/>
                </a:lnTo>
                <a:lnTo>
                  <a:pt x="48732" y="27043"/>
                </a:lnTo>
                <a:lnTo>
                  <a:pt x="48526" y="29658"/>
                </a:lnTo>
                <a:lnTo>
                  <a:pt x="20718" y="53789"/>
                </a:lnTo>
                <a:lnTo>
                  <a:pt x="14493" y="58371"/>
                </a:lnTo>
                <a:lnTo>
                  <a:pt x="0" y="89500"/>
                </a:lnTo>
                <a:lnTo>
                  <a:pt x="59913" y="89500"/>
                </a:lnTo>
                <a:lnTo>
                  <a:pt x="59913" y="78991"/>
                </a:lnTo>
                <a:lnTo>
                  <a:pt x="12526" y="78991"/>
                </a:lnTo>
                <a:lnTo>
                  <a:pt x="13695" y="75007"/>
                </a:lnTo>
                <a:lnTo>
                  <a:pt x="43478" y="52444"/>
                </a:lnTo>
                <a:lnTo>
                  <a:pt x="48334" y="49132"/>
                </a:lnTo>
                <a:lnTo>
                  <a:pt x="60586" y="25674"/>
                </a:lnTo>
                <a:lnTo>
                  <a:pt x="60013" y="20245"/>
                </a:lnTo>
                <a:lnTo>
                  <a:pt x="58246" y="15265"/>
                </a:lnTo>
                <a:lnTo>
                  <a:pt x="55530" y="10906"/>
                </a:lnTo>
                <a:lnTo>
                  <a:pt x="54588" y="9911"/>
                </a:lnTo>
                <a:close/>
              </a:path>
              <a:path w="60960" h="89535">
                <a:moveTo>
                  <a:pt x="31600" y="0"/>
                </a:moveTo>
                <a:lnTo>
                  <a:pt x="2042" y="30928"/>
                </a:lnTo>
                <a:lnTo>
                  <a:pt x="13223" y="30928"/>
                </a:lnTo>
                <a:lnTo>
                  <a:pt x="13521" y="26470"/>
                </a:lnTo>
                <a:lnTo>
                  <a:pt x="14293" y="22362"/>
                </a:lnTo>
                <a:lnTo>
                  <a:pt x="31600" y="9911"/>
                </a:lnTo>
                <a:lnTo>
                  <a:pt x="54588" y="9911"/>
                </a:lnTo>
                <a:lnTo>
                  <a:pt x="52020" y="7195"/>
                </a:lnTo>
                <a:lnTo>
                  <a:pt x="47736" y="4183"/>
                </a:lnTo>
                <a:lnTo>
                  <a:pt x="42781" y="1941"/>
                </a:lnTo>
                <a:lnTo>
                  <a:pt x="37426" y="497"/>
                </a:lnTo>
                <a:lnTo>
                  <a:pt x="31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6" name="object 66"/>
          <p:cNvSpPr/>
          <p:nvPr/>
        </p:nvSpPr>
        <p:spPr>
          <a:xfrm>
            <a:off x="4676367" y="1408627"/>
            <a:ext cx="52668" cy="82363"/>
          </a:xfrm>
          <a:custGeom>
            <a:avLst/>
            <a:gdLst/>
            <a:ahLst/>
            <a:cxnLst/>
            <a:rect l="l" t="t" r="r" b="b"/>
            <a:pathLst>
              <a:path w="59689" h="93344">
                <a:moveTo>
                  <a:pt x="29583" y="0"/>
                </a:moveTo>
                <a:lnTo>
                  <a:pt x="2142" y="29484"/>
                </a:lnTo>
                <a:lnTo>
                  <a:pt x="0" y="46120"/>
                </a:lnTo>
                <a:lnTo>
                  <a:pt x="572" y="54561"/>
                </a:lnTo>
                <a:lnTo>
                  <a:pt x="23258" y="91742"/>
                </a:lnTo>
                <a:lnTo>
                  <a:pt x="29583" y="92812"/>
                </a:lnTo>
                <a:lnTo>
                  <a:pt x="35984" y="91742"/>
                </a:lnTo>
                <a:lnTo>
                  <a:pt x="41736" y="88629"/>
                </a:lnTo>
                <a:lnTo>
                  <a:pt x="46790" y="83947"/>
                </a:lnTo>
                <a:lnTo>
                  <a:pt x="47469" y="82975"/>
                </a:lnTo>
                <a:lnTo>
                  <a:pt x="29583" y="82975"/>
                </a:lnTo>
                <a:lnTo>
                  <a:pt x="26371" y="82303"/>
                </a:lnTo>
                <a:lnTo>
                  <a:pt x="11878" y="46120"/>
                </a:lnTo>
                <a:lnTo>
                  <a:pt x="12251" y="38125"/>
                </a:lnTo>
                <a:lnTo>
                  <a:pt x="29583" y="9911"/>
                </a:lnTo>
                <a:lnTo>
                  <a:pt x="47618" y="9911"/>
                </a:lnTo>
                <a:lnTo>
                  <a:pt x="46790" y="8765"/>
                </a:lnTo>
                <a:lnTo>
                  <a:pt x="41736" y="4083"/>
                </a:lnTo>
                <a:lnTo>
                  <a:pt x="35984" y="1070"/>
                </a:lnTo>
                <a:lnTo>
                  <a:pt x="29583" y="0"/>
                </a:lnTo>
                <a:close/>
              </a:path>
              <a:path w="59689" h="93344">
                <a:moveTo>
                  <a:pt x="47618" y="9911"/>
                </a:moveTo>
                <a:lnTo>
                  <a:pt x="29583" y="9911"/>
                </a:lnTo>
                <a:lnTo>
                  <a:pt x="32871" y="10507"/>
                </a:lnTo>
                <a:lnTo>
                  <a:pt x="35984" y="12451"/>
                </a:lnTo>
                <a:lnTo>
                  <a:pt x="47363" y="46120"/>
                </a:lnTo>
                <a:lnTo>
                  <a:pt x="46989" y="54088"/>
                </a:lnTo>
                <a:lnTo>
                  <a:pt x="29583" y="82975"/>
                </a:lnTo>
                <a:lnTo>
                  <a:pt x="47469" y="82975"/>
                </a:lnTo>
                <a:lnTo>
                  <a:pt x="59241" y="46120"/>
                </a:lnTo>
                <a:lnTo>
                  <a:pt x="58644" y="37652"/>
                </a:lnTo>
                <a:lnTo>
                  <a:pt x="57100" y="29484"/>
                </a:lnTo>
                <a:lnTo>
                  <a:pt x="54560" y="21690"/>
                </a:lnTo>
                <a:lnTo>
                  <a:pt x="51074" y="14692"/>
                </a:lnTo>
                <a:lnTo>
                  <a:pt x="47618" y="9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7" name="object 67"/>
          <p:cNvSpPr/>
          <p:nvPr/>
        </p:nvSpPr>
        <p:spPr>
          <a:xfrm>
            <a:off x="4742548" y="1406319"/>
            <a:ext cx="63874" cy="81803"/>
          </a:xfrm>
          <a:custGeom>
            <a:avLst/>
            <a:gdLst/>
            <a:ahLst/>
            <a:cxnLst/>
            <a:rect l="l" t="t" r="r" b="b"/>
            <a:pathLst>
              <a:path w="72389" h="92710">
                <a:moveTo>
                  <a:pt x="13122" y="0"/>
                </a:moveTo>
                <a:lnTo>
                  <a:pt x="0" y="0"/>
                </a:lnTo>
                <a:lnTo>
                  <a:pt x="0" y="92115"/>
                </a:lnTo>
                <a:lnTo>
                  <a:pt x="11181" y="92115"/>
                </a:lnTo>
                <a:lnTo>
                  <a:pt x="11181" y="17108"/>
                </a:lnTo>
                <a:lnTo>
                  <a:pt x="23952" y="17108"/>
                </a:lnTo>
                <a:lnTo>
                  <a:pt x="13122" y="0"/>
                </a:lnTo>
                <a:close/>
              </a:path>
              <a:path w="72389" h="92710">
                <a:moveTo>
                  <a:pt x="23952" y="17108"/>
                </a:moveTo>
                <a:lnTo>
                  <a:pt x="11181" y="17108"/>
                </a:lnTo>
                <a:lnTo>
                  <a:pt x="58544" y="92115"/>
                </a:lnTo>
                <a:lnTo>
                  <a:pt x="71791" y="92115"/>
                </a:lnTo>
                <a:lnTo>
                  <a:pt x="71791" y="74982"/>
                </a:lnTo>
                <a:lnTo>
                  <a:pt x="60586" y="74982"/>
                </a:lnTo>
                <a:lnTo>
                  <a:pt x="23952" y="17108"/>
                </a:lnTo>
                <a:close/>
              </a:path>
              <a:path w="72389" h="92710">
                <a:moveTo>
                  <a:pt x="71791" y="0"/>
                </a:moveTo>
                <a:lnTo>
                  <a:pt x="60586" y="0"/>
                </a:lnTo>
                <a:lnTo>
                  <a:pt x="60586" y="74982"/>
                </a:lnTo>
                <a:lnTo>
                  <a:pt x="71791" y="74982"/>
                </a:lnTo>
                <a:lnTo>
                  <a:pt x="71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8" name="object 68"/>
          <p:cNvSpPr/>
          <p:nvPr/>
        </p:nvSpPr>
        <p:spPr>
          <a:xfrm>
            <a:off x="5675163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9" name="object 69"/>
          <p:cNvSpPr/>
          <p:nvPr/>
        </p:nvSpPr>
        <p:spPr>
          <a:xfrm>
            <a:off x="6440150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0" name="object 70"/>
          <p:cNvSpPr/>
          <p:nvPr/>
        </p:nvSpPr>
        <p:spPr>
          <a:xfrm>
            <a:off x="7205248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1" name="object 71"/>
          <p:cNvSpPr/>
          <p:nvPr/>
        </p:nvSpPr>
        <p:spPr>
          <a:xfrm>
            <a:off x="7970237" y="2485474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2" name="object 72"/>
          <p:cNvSpPr/>
          <p:nvPr/>
        </p:nvSpPr>
        <p:spPr>
          <a:xfrm>
            <a:off x="5170656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3" name="object 73"/>
          <p:cNvSpPr/>
          <p:nvPr/>
        </p:nvSpPr>
        <p:spPr>
          <a:xfrm>
            <a:off x="5425667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4" name="object 74"/>
          <p:cNvSpPr/>
          <p:nvPr/>
        </p:nvSpPr>
        <p:spPr>
          <a:xfrm>
            <a:off x="5680655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5" name="object 75"/>
          <p:cNvSpPr/>
          <p:nvPr/>
        </p:nvSpPr>
        <p:spPr>
          <a:xfrm>
            <a:off x="5935644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6" name="object 76"/>
          <p:cNvSpPr/>
          <p:nvPr/>
        </p:nvSpPr>
        <p:spPr>
          <a:xfrm>
            <a:off x="6190654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7" name="object 77"/>
          <p:cNvSpPr/>
          <p:nvPr/>
        </p:nvSpPr>
        <p:spPr>
          <a:xfrm>
            <a:off x="6445644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8" name="object 78"/>
          <p:cNvSpPr/>
          <p:nvPr/>
        </p:nvSpPr>
        <p:spPr>
          <a:xfrm>
            <a:off x="6700743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9" name="object 79"/>
          <p:cNvSpPr/>
          <p:nvPr/>
        </p:nvSpPr>
        <p:spPr>
          <a:xfrm>
            <a:off x="695573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0" name="object 80"/>
          <p:cNvSpPr/>
          <p:nvPr/>
        </p:nvSpPr>
        <p:spPr>
          <a:xfrm>
            <a:off x="7210742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1" name="object 81"/>
          <p:cNvSpPr/>
          <p:nvPr/>
        </p:nvSpPr>
        <p:spPr>
          <a:xfrm>
            <a:off x="7465730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2" name="object 82"/>
          <p:cNvSpPr/>
          <p:nvPr/>
        </p:nvSpPr>
        <p:spPr>
          <a:xfrm>
            <a:off x="7720741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3" name="object 83"/>
          <p:cNvSpPr/>
          <p:nvPr/>
        </p:nvSpPr>
        <p:spPr>
          <a:xfrm>
            <a:off x="7975729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4" name="object 84"/>
          <p:cNvSpPr/>
          <p:nvPr/>
        </p:nvSpPr>
        <p:spPr>
          <a:xfrm>
            <a:off x="8230740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5" name="object 85"/>
          <p:cNvSpPr/>
          <p:nvPr/>
        </p:nvSpPr>
        <p:spPr>
          <a:xfrm>
            <a:off x="8485729" y="2476981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6" name="object 86"/>
          <p:cNvSpPr/>
          <p:nvPr/>
        </p:nvSpPr>
        <p:spPr>
          <a:xfrm>
            <a:off x="5675163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7" name="object 87"/>
          <p:cNvSpPr/>
          <p:nvPr/>
        </p:nvSpPr>
        <p:spPr>
          <a:xfrm>
            <a:off x="6440150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8" name="object 88"/>
          <p:cNvSpPr/>
          <p:nvPr/>
        </p:nvSpPr>
        <p:spPr>
          <a:xfrm>
            <a:off x="7205248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9" name="object 89"/>
          <p:cNvSpPr/>
          <p:nvPr/>
        </p:nvSpPr>
        <p:spPr>
          <a:xfrm>
            <a:off x="7970237" y="1431465"/>
            <a:ext cx="22412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4901" y="0"/>
                </a:lnTo>
              </a:path>
            </a:pathLst>
          </a:custGeom>
          <a:ln w="38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0" name="object 90"/>
          <p:cNvSpPr/>
          <p:nvPr/>
        </p:nvSpPr>
        <p:spPr>
          <a:xfrm>
            <a:off x="5170656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1" name="object 91"/>
          <p:cNvSpPr/>
          <p:nvPr/>
        </p:nvSpPr>
        <p:spPr>
          <a:xfrm>
            <a:off x="5425667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2" name="object 92"/>
          <p:cNvSpPr/>
          <p:nvPr/>
        </p:nvSpPr>
        <p:spPr>
          <a:xfrm>
            <a:off x="5680655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3" name="object 93"/>
          <p:cNvSpPr/>
          <p:nvPr/>
        </p:nvSpPr>
        <p:spPr>
          <a:xfrm>
            <a:off x="5935644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4" name="object 94"/>
          <p:cNvSpPr/>
          <p:nvPr/>
        </p:nvSpPr>
        <p:spPr>
          <a:xfrm>
            <a:off x="6190654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5" name="object 95"/>
          <p:cNvSpPr/>
          <p:nvPr/>
        </p:nvSpPr>
        <p:spPr>
          <a:xfrm>
            <a:off x="6445644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6" name="object 96"/>
          <p:cNvSpPr/>
          <p:nvPr/>
        </p:nvSpPr>
        <p:spPr>
          <a:xfrm>
            <a:off x="6700743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7" name="object 97"/>
          <p:cNvSpPr/>
          <p:nvPr/>
        </p:nvSpPr>
        <p:spPr>
          <a:xfrm>
            <a:off x="695573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8" name="object 98"/>
          <p:cNvSpPr/>
          <p:nvPr/>
        </p:nvSpPr>
        <p:spPr>
          <a:xfrm>
            <a:off x="7210742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9" name="object 99"/>
          <p:cNvSpPr/>
          <p:nvPr/>
        </p:nvSpPr>
        <p:spPr>
          <a:xfrm>
            <a:off x="7465730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0" name="object 100"/>
          <p:cNvSpPr/>
          <p:nvPr/>
        </p:nvSpPr>
        <p:spPr>
          <a:xfrm>
            <a:off x="7720741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1" name="object 101"/>
          <p:cNvSpPr/>
          <p:nvPr/>
        </p:nvSpPr>
        <p:spPr>
          <a:xfrm>
            <a:off x="7975729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2" name="object 102"/>
          <p:cNvSpPr/>
          <p:nvPr/>
        </p:nvSpPr>
        <p:spPr>
          <a:xfrm>
            <a:off x="8230740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3" name="object 103"/>
          <p:cNvSpPr/>
          <p:nvPr/>
        </p:nvSpPr>
        <p:spPr>
          <a:xfrm>
            <a:off x="8485729" y="1439958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450" y="0"/>
                </a:lnTo>
              </a:path>
            </a:pathLst>
          </a:custGeom>
          <a:ln w="192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4" name="object 104"/>
          <p:cNvSpPr/>
          <p:nvPr/>
        </p:nvSpPr>
        <p:spPr>
          <a:xfrm>
            <a:off x="4921161" y="1448461"/>
            <a:ext cx="3825128" cy="1020296"/>
          </a:xfrm>
          <a:custGeom>
            <a:avLst/>
            <a:gdLst/>
            <a:ahLst/>
            <a:cxnLst/>
            <a:rect l="l" t="t" r="r" b="b"/>
            <a:pathLst>
              <a:path w="4335145" h="1156335">
                <a:moveTo>
                  <a:pt x="4335156" y="1156017"/>
                </a:moveTo>
                <a:lnTo>
                  <a:pt x="0" y="1156017"/>
                </a:lnTo>
                <a:lnTo>
                  <a:pt x="0" y="0"/>
                </a:lnTo>
                <a:lnTo>
                  <a:pt x="4335156" y="0"/>
                </a:lnTo>
                <a:lnTo>
                  <a:pt x="4335156" y="1156017"/>
                </a:lnTo>
                <a:lnTo>
                  <a:pt x="0" y="1156017"/>
                </a:lnTo>
              </a:path>
            </a:pathLst>
          </a:custGeom>
          <a:ln w="249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5" name="object 105"/>
          <p:cNvSpPr txBox="1"/>
          <p:nvPr/>
        </p:nvSpPr>
        <p:spPr>
          <a:xfrm>
            <a:off x="2173941" y="1059631"/>
            <a:ext cx="4849906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tabLst>
                <a:tab pos="4179457" algn="l"/>
              </a:tabLst>
            </a:pPr>
            <a:r>
              <a:rPr sz="2427" spc="-128" dirty="0">
                <a:solidFill>
                  <a:srgbClr val="0433FF"/>
                </a:solidFill>
                <a:latin typeface="Arial"/>
                <a:cs typeface="Arial"/>
              </a:rPr>
              <a:t>VSF	</a:t>
            </a:r>
            <a:r>
              <a:rPr sz="2427" spc="-35" dirty="0">
                <a:solidFill>
                  <a:srgbClr val="0433FF"/>
                </a:solidFill>
                <a:latin typeface="Arial"/>
                <a:cs typeface="Arial"/>
              </a:rPr>
              <a:t>EBM</a:t>
            </a:r>
            <a:endParaRPr sz="2427">
              <a:latin typeface="Arial"/>
              <a:cs typeface="Arial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03502" y="3996503"/>
            <a:ext cx="3866249" cy="10746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7" name="object 107"/>
          <p:cNvSpPr/>
          <p:nvPr/>
        </p:nvSpPr>
        <p:spPr>
          <a:xfrm>
            <a:off x="2761484" y="4030081"/>
            <a:ext cx="26334" cy="560"/>
          </a:xfrm>
          <a:custGeom>
            <a:avLst/>
            <a:gdLst/>
            <a:ahLst/>
            <a:cxnLst/>
            <a:rect l="l" t="t" r="r" b="b"/>
            <a:pathLst>
              <a:path w="29844" h="635">
                <a:moveTo>
                  <a:pt x="0" y="86"/>
                </a:moveTo>
                <a:lnTo>
                  <a:pt x="29778" y="86"/>
                </a:lnTo>
              </a:path>
            </a:pathLst>
          </a:custGeom>
          <a:ln w="3175">
            <a:solidFill>
              <a:srgbClr val="D3D3D3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8" name="object 108"/>
          <p:cNvSpPr/>
          <p:nvPr/>
        </p:nvSpPr>
        <p:spPr>
          <a:xfrm>
            <a:off x="968281" y="4047206"/>
            <a:ext cx="31937" cy="24093"/>
          </a:xfrm>
          <a:custGeom>
            <a:avLst/>
            <a:gdLst/>
            <a:ahLst/>
            <a:cxnLst/>
            <a:rect l="l" t="t" r="r" b="b"/>
            <a:pathLst>
              <a:path w="36194" h="27304">
                <a:moveTo>
                  <a:pt x="0" y="13455"/>
                </a:moveTo>
                <a:lnTo>
                  <a:pt x="35730" y="13455"/>
                </a:lnTo>
              </a:path>
            </a:pathLst>
          </a:custGeom>
          <a:ln w="28180">
            <a:solidFill>
              <a:srgbClr val="FFFEFB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9" name="object 109"/>
          <p:cNvSpPr/>
          <p:nvPr/>
        </p:nvSpPr>
        <p:spPr>
          <a:xfrm>
            <a:off x="2227419" y="4030081"/>
            <a:ext cx="20731" cy="560"/>
          </a:xfrm>
          <a:custGeom>
            <a:avLst/>
            <a:gdLst/>
            <a:ahLst/>
            <a:cxnLst/>
            <a:rect l="l" t="t" r="r" b="b"/>
            <a:pathLst>
              <a:path w="23494" h="635">
                <a:moveTo>
                  <a:pt x="0" y="86"/>
                </a:moveTo>
                <a:lnTo>
                  <a:pt x="23434" y="86"/>
                </a:lnTo>
              </a:path>
            </a:pathLst>
          </a:custGeom>
          <a:ln w="3175">
            <a:solidFill>
              <a:srgbClr val="FFFEFB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0" name="object 110"/>
          <p:cNvSpPr/>
          <p:nvPr/>
        </p:nvSpPr>
        <p:spPr>
          <a:xfrm>
            <a:off x="2875310" y="4030081"/>
            <a:ext cx="43703" cy="560"/>
          </a:xfrm>
          <a:custGeom>
            <a:avLst/>
            <a:gdLst/>
            <a:ahLst/>
            <a:cxnLst/>
            <a:rect l="l" t="t" r="r" b="b"/>
            <a:pathLst>
              <a:path w="49530" h="635">
                <a:moveTo>
                  <a:pt x="0" y="86"/>
                </a:moveTo>
                <a:lnTo>
                  <a:pt x="49182" y="86"/>
                </a:lnTo>
              </a:path>
            </a:pathLst>
          </a:custGeom>
          <a:ln w="3175">
            <a:solidFill>
              <a:srgbClr val="9FDBF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1" name="object 111"/>
          <p:cNvSpPr/>
          <p:nvPr/>
        </p:nvSpPr>
        <p:spPr>
          <a:xfrm>
            <a:off x="2918533" y="4030081"/>
            <a:ext cx="42022" cy="560"/>
          </a:xfrm>
          <a:custGeom>
            <a:avLst/>
            <a:gdLst/>
            <a:ahLst/>
            <a:cxnLst/>
            <a:rect l="l" t="t" r="r" b="b"/>
            <a:pathLst>
              <a:path w="47625" h="635">
                <a:moveTo>
                  <a:pt x="0" y="86"/>
                </a:moveTo>
                <a:lnTo>
                  <a:pt x="47360" y="86"/>
                </a:lnTo>
              </a:path>
            </a:pathLst>
          </a:custGeom>
          <a:ln w="3175">
            <a:solidFill>
              <a:srgbClr val="5DA9DB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2" name="object 112"/>
          <p:cNvSpPr/>
          <p:nvPr/>
        </p:nvSpPr>
        <p:spPr>
          <a:xfrm>
            <a:off x="2960235" y="4030081"/>
            <a:ext cx="21291" cy="560"/>
          </a:xfrm>
          <a:custGeom>
            <a:avLst/>
            <a:gdLst/>
            <a:ahLst/>
            <a:cxnLst/>
            <a:rect l="l" t="t" r="r" b="b"/>
            <a:pathLst>
              <a:path w="24130" h="635">
                <a:moveTo>
                  <a:pt x="0" y="86"/>
                </a:moveTo>
                <a:lnTo>
                  <a:pt x="23901" y="86"/>
                </a:lnTo>
              </a:path>
            </a:pathLst>
          </a:custGeom>
          <a:ln w="3175">
            <a:solidFill>
              <a:srgbClr val="9FDBF7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3" name="object 113"/>
          <p:cNvSpPr/>
          <p:nvPr/>
        </p:nvSpPr>
        <p:spPr>
          <a:xfrm>
            <a:off x="2981173" y="4030081"/>
            <a:ext cx="17929" cy="560"/>
          </a:xfrm>
          <a:custGeom>
            <a:avLst/>
            <a:gdLst/>
            <a:ahLst/>
            <a:cxnLst/>
            <a:rect l="l" t="t" r="r" b="b"/>
            <a:pathLst>
              <a:path w="20319" h="635">
                <a:moveTo>
                  <a:pt x="0" y="86"/>
                </a:moveTo>
                <a:lnTo>
                  <a:pt x="20163" y="86"/>
                </a:lnTo>
              </a:path>
            </a:pathLst>
          </a:custGeom>
          <a:ln w="3175">
            <a:solidFill>
              <a:srgbClr val="D9F0F9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4" name="object 114"/>
          <p:cNvSpPr/>
          <p:nvPr/>
        </p:nvSpPr>
        <p:spPr>
          <a:xfrm>
            <a:off x="446604" y="4998962"/>
            <a:ext cx="53228" cy="78441"/>
          </a:xfrm>
          <a:custGeom>
            <a:avLst/>
            <a:gdLst/>
            <a:ahLst/>
            <a:cxnLst/>
            <a:rect l="l" t="t" r="r" b="b"/>
            <a:pathLst>
              <a:path w="60325" h="88900">
                <a:moveTo>
                  <a:pt x="53887" y="9716"/>
                </a:moveTo>
                <a:lnTo>
                  <a:pt x="31230" y="9716"/>
                </a:lnTo>
                <a:lnTo>
                  <a:pt x="34574" y="9987"/>
                </a:lnTo>
                <a:lnTo>
                  <a:pt x="37648" y="10872"/>
                </a:lnTo>
                <a:lnTo>
                  <a:pt x="48123" y="26615"/>
                </a:lnTo>
                <a:lnTo>
                  <a:pt x="47828" y="30378"/>
                </a:lnTo>
                <a:lnTo>
                  <a:pt x="20459" y="53131"/>
                </a:lnTo>
                <a:lnTo>
                  <a:pt x="14311" y="57560"/>
                </a:lnTo>
                <a:lnTo>
                  <a:pt x="0" y="88405"/>
                </a:lnTo>
                <a:lnTo>
                  <a:pt x="59165" y="88405"/>
                </a:lnTo>
                <a:lnTo>
                  <a:pt x="59165" y="77927"/>
                </a:lnTo>
                <a:lnTo>
                  <a:pt x="12393" y="77927"/>
                </a:lnTo>
                <a:lnTo>
                  <a:pt x="13549" y="73991"/>
                </a:lnTo>
                <a:lnTo>
                  <a:pt x="42935" y="51705"/>
                </a:lnTo>
                <a:lnTo>
                  <a:pt x="47755" y="48433"/>
                </a:lnTo>
                <a:lnTo>
                  <a:pt x="59853" y="25286"/>
                </a:lnTo>
                <a:lnTo>
                  <a:pt x="59263" y="19899"/>
                </a:lnTo>
                <a:lnTo>
                  <a:pt x="57542" y="15078"/>
                </a:lnTo>
                <a:lnTo>
                  <a:pt x="54861" y="10774"/>
                </a:lnTo>
                <a:lnTo>
                  <a:pt x="53887" y="9716"/>
                </a:lnTo>
                <a:close/>
              </a:path>
              <a:path w="60325" h="88900">
                <a:moveTo>
                  <a:pt x="31230" y="0"/>
                </a:moveTo>
                <a:lnTo>
                  <a:pt x="2016" y="30551"/>
                </a:lnTo>
                <a:lnTo>
                  <a:pt x="13057" y="30551"/>
                </a:lnTo>
                <a:lnTo>
                  <a:pt x="13352" y="26050"/>
                </a:lnTo>
                <a:lnTo>
                  <a:pt x="14115" y="22015"/>
                </a:lnTo>
                <a:lnTo>
                  <a:pt x="31230" y="9716"/>
                </a:lnTo>
                <a:lnTo>
                  <a:pt x="53887" y="9716"/>
                </a:lnTo>
                <a:lnTo>
                  <a:pt x="51394" y="7010"/>
                </a:lnTo>
                <a:lnTo>
                  <a:pt x="47165" y="4034"/>
                </a:lnTo>
                <a:lnTo>
                  <a:pt x="42271" y="1819"/>
                </a:lnTo>
                <a:lnTo>
                  <a:pt x="36886" y="492"/>
                </a:lnTo>
                <a:lnTo>
                  <a:pt x="31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5" name="object 115"/>
          <p:cNvSpPr/>
          <p:nvPr/>
        </p:nvSpPr>
        <p:spPr>
          <a:xfrm>
            <a:off x="508573" y="4998962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189" y="0"/>
                </a:moveTo>
                <a:lnTo>
                  <a:pt x="2114" y="29025"/>
                </a:lnTo>
                <a:lnTo>
                  <a:pt x="0" y="45457"/>
                </a:lnTo>
                <a:lnTo>
                  <a:pt x="565" y="53821"/>
                </a:lnTo>
                <a:lnTo>
                  <a:pt x="22943" y="90521"/>
                </a:lnTo>
                <a:lnTo>
                  <a:pt x="29189" y="91579"/>
                </a:lnTo>
                <a:lnTo>
                  <a:pt x="35533" y="90521"/>
                </a:lnTo>
                <a:lnTo>
                  <a:pt x="41189" y="87544"/>
                </a:lnTo>
                <a:lnTo>
                  <a:pt x="46181" y="82823"/>
                </a:lnTo>
                <a:lnTo>
                  <a:pt x="46863" y="81862"/>
                </a:lnTo>
                <a:lnTo>
                  <a:pt x="29189" y="81862"/>
                </a:lnTo>
                <a:lnTo>
                  <a:pt x="26016" y="81198"/>
                </a:lnTo>
                <a:lnTo>
                  <a:pt x="11705" y="45457"/>
                </a:lnTo>
                <a:lnTo>
                  <a:pt x="12098" y="37585"/>
                </a:lnTo>
                <a:lnTo>
                  <a:pt x="29189" y="9716"/>
                </a:lnTo>
                <a:lnTo>
                  <a:pt x="47017" y="9716"/>
                </a:lnTo>
                <a:lnTo>
                  <a:pt x="46181" y="8559"/>
                </a:lnTo>
                <a:lnTo>
                  <a:pt x="41189" y="3935"/>
                </a:lnTo>
                <a:lnTo>
                  <a:pt x="35533" y="1057"/>
                </a:lnTo>
                <a:lnTo>
                  <a:pt x="29189" y="0"/>
                </a:lnTo>
                <a:close/>
              </a:path>
              <a:path w="59054" h="92075">
                <a:moveTo>
                  <a:pt x="47017" y="9716"/>
                </a:moveTo>
                <a:lnTo>
                  <a:pt x="29189" y="9716"/>
                </a:lnTo>
                <a:lnTo>
                  <a:pt x="32361" y="10380"/>
                </a:lnTo>
                <a:lnTo>
                  <a:pt x="35533" y="12200"/>
                </a:lnTo>
                <a:lnTo>
                  <a:pt x="46771" y="45457"/>
                </a:lnTo>
                <a:lnTo>
                  <a:pt x="46377" y="53328"/>
                </a:lnTo>
                <a:lnTo>
                  <a:pt x="29189" y="81862"/>
                </a:lnTo>
                <a:lnTo>
                  <a:pt x="46863" y="81862"/>
                </a:lnTo>
                <a:lnTo>
                  <a:pt x="58476" y="45457"/>
                </a:lnTo>
                <a:lnTo>
                  <a:pt x="57911" y="37193"/>
                </a:lnTo>
                <a:lnTo>
                  <a:pt x="56386" y="29025"/>
                </a:lnTo>
                <a:lnTo>
                  <a:pt x="53878" y="21327"/>
                </a:lnTo>
                <a:lnTo>
                  <a:pt x="50410" y="14414"/>
                </a:lnTo>
                <a:lnTo>
                  <a:pt x="47017" y="9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6" name="object 116"/>
          <p:cNvSpPr/>
          <p:nvPr/>
        </p:nvSpPr>
        <p:spPr>
          <a:xfrm>
            <a:off x="570519" y="4995489"/>
            <a:ext cx="63874" cy="84044"/>
          </a:xfrm>
          <a:custGeom>
            <a:avLst/>
            <a:gdLst/>
            <a:ahLst/>
            <a:cxnLst/>
            <a:rect l="l" t="t" r="r" b="b"/>
            <a:pathLst>
              <a:path w="72390" h="95250">
                <a:moveTo>
                  <a:pt x="11631" y="63709"/>
                </a:moveTo>
                <a:lnTo>
                  <a:pt x="0" y="63709"/>
                </a:lnTo>
                <a:lnTo>
                  <a:pt x="491" y="70055"/>
                </a:lnTo>
                <a:lnTo>
                  <a:pt x="36984" y="94924"/>
                </a:lnTo>
                <a:lnTo>
                  <a:pt x="45246" y="94358"/>
                </a:lnTo>
                <a:lnTo>
                  <a:pt x="52353" y="92735"/>
                </a:lnTo>
                <a:lnTo>
                  <a:pt x="58402" y="90225"/>
                </a:lnTo>
                <a:lnTo>
                  <a:pt x="63296" y="86856"/>
                </a:lnTo>
                <a:lnTo>
                  <a:pt x="65580" y="84470"/>
                </a:lnTo>
                <a:lnTo>
                  <a:pt x="36984" y="84470"/>
                </a:lnTo>
                <a:lnTo>
                  <a:pt x="30640" y="84076"/>
                </a:lnTo>
                <a:lnTo>
                  <a:pt x="12000" y="67547"/>
                </a:lnTo>
                <a:lnTo>
                  <a:pt x="11631" y="63709"/>
                </a:lnTo>
                <a:close/>
              </a:path>
              <a:path w="72390" h="95250">
                <a:moveTo>
                  <a:pt x="35730" y="0"/>
                </a:moveTo>
                <a:lnTo>
                  <a:pt x="3745" y="20760"/>
                </a:lnTo>
                <a:lnTo>
                  <a:pt x="3289" y="27967"/>
                </a:lnTo>
                <a:lnTo>
                  <a:pt x="3565" y="31141"/>
                </a:lnTo>
                <a:lnTo>
                  <a:pt x="47361" y="55247"/>
                </a:lnTo>
                <a:lnTo>
                  <a:pt x="53509" y="57928"/>
                </a:lnTo>
                <a:lnTo>
                  <a:pt x="57542" y="61102"/>
                </a:lnTo>
                <a:lnTo>
                  <a:pt x="59755" y="64767"/>
                </a:lnTo>
                <a:lnTo>
                  <a:pt x="60202" y="67547"/>
                </a:lnTo>
                <a:lnTo>
                  <a:pt x="60308" y="70055"/>
                </a:lnTo>
                <a:lnTo>
                  <a:pt x="60124" y="71974"/>
                </a:lnTo>
                <a:lnTo>
                  <a:pt x="36984" y="84470"/>
                </a:lnTo>
                <a:lnTo>
                  <a:pt x="65580" y="84470"/>
                </a:lnTo>
                <a:lnTo>
                  <a:pt x="72042" y="67547"/>
                </a:lnTo>
                <a:lnTo>
                  <a:pt x="71657" y="63218"/>
                </a:lnTo>
                <a:lnTo>
                  <a:pt x="24689" y="37094"/>
                </a:lnTo>
                <a:lnTo>
                  <a:pt x="19598" y="34389"/>
                </a:lnTo>
                <a:lnTo>
                  <a:pt x="16623" y="31805"/>
                </a:lnTo>
                <a:lnTo>
                  <a:pt x="15270" y="28829"/>
                </a:lnTo>
                <a:lnTo>
                  <a:pt x="15073" y="26615"/>
                </a:lnTo>
                <a:lnTo>
                  <a:pt x="14954" y="24204"/>
                </a:lnTo>
                <a:lnTo>
                  <a:pt x="15260" y="21327"/>
                </a:lnTo>
                <a:lnTo>
                  <a:pt x="35066" y="9716"/>
                </a:lnTo>
                <a:lnTo>
                  <a:pt x="62375" y="9716"/>
                </a:lnTo>
                <a:lnTo>
                  <a:pt x="59361" y="6912"/>
                </a:lnTo>
                <a:lnTo>
                  <a:pt x="54370" y="3837"/>
                </a:lnTo>
                <a:lnTo>
                  <a:pt x="48615" y="1722"/>
                </a:lnTo>
                <a:lnTo>
                  <a:pt x="42369" y="393"/>
                </a:lnTo>
                <a:lnTo>
                  <a:pt x="35730" y="0"/>
                </a:lnTo>
                <a:close/>
              </a:path>
              <a:path w="72390" h="95250">
                <a:moveTo>
                  <a:pt x="62375" y="9716"/>
                </a:moveTo>
                <a:lnTo>
                  <a:pt x="35066" y="9716"/>
                </a:lnTo>
                <a:lnTo>
                  <a:pt x="40353" y="10085"/>
                </a:lnTo>
                <a:lnTo>
                  <a:pt x="44853" y="11142"/>
                </a:lnTo>
                <a:lnTo>
                  <a:pt x="57837" y="27967"/>
                </a:lnTo>
                <a:lnTo>
                  <a:pt x="69444" y="27967"/>
                </a:lnTo>
                <a:lnTo>
                  <a:pt x="68780" y="21327"/>
                </a:lnTo>
                <a:lnTo>
                  <a:pt x="66763" y="15669"/>
                </a:lnTo>
                <a:lnTo>
                  <a:pt x="63591" y="10848"/>
                </a:lnTo>
                <a:lnTo>
                  <a:pt x="62375" y="9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7" name="object 117"/>
          <p:cNvSpPr/>
          <p:nvPr/>
        </p:nvSpPr>
        <p:spPr>
          <a:xfrm>
            <a:off x="454068" y="4746996"/>
            <a:ext cx="27454" cy="78441"/>
          </a:xfrm>
          <a:custGeom>
            <a:avLst/>
            <a:gdLst/>
            <a:ahLst/>
            <a:cxnLst/>
            <a:rect l="l" t="t" r="r" b="b"/>
            <a:pathLst>
              <a:path w="31114" h="88900">
                <a:moveTo>
                  <a:pt x="30541" y="0"/>
                </a:moveTo>
                <a:lnTo>
                  <a:pt x="23434" y="0"/>
                </a:lnTo>
                <a:lnTo>
                  <a:pt x="21885" y="5558"/>
                </a:lnTo>
                <a:lnTo>
                  <a:pt x="19967" y="9691"/>
                </a:lnTo>
                <a:lnTo>
                  <a:pt x="0" y="17588"/>
                </a:lnTo>
                <a:lnTo>
                  <a:pt x="0" y="25360"/>
                </a:lnTo>
                <a:lnTo>
                  <a:pt x="19500" y="25360"/>
                </a:lnTo>
                <a:lnTo>
                  <a:pt x="19500" y="88405"/>
                </a:lnTo>
                <a:lnTo>
                  <a:pt x="30541" y="88405"/>
                </a:lnTo>
                <a:lnTo>
                  <a:pt x="305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8" name="object 118"/>
          <p:cNvSpPr/>
          <p:nvPr/>
        </p:nvSpPr>
        <p:spPr>
          <a:xfrm>
            <a:off x="508573" y="4746996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189" y="0"/>
                </a:moveTo>
                <a:lnTo>
                  <a:pt x="2114" y="29099"/>
                </a:lnTo>
                <a:lnTo>
                  <a:pt x="0" y="45530"/>
                </a:lnTo>
                <a:lnTo>
                  <a:pt x="565" y="53894"/>
                </a:lnTo>
                <a:lnTo>
                  <a:pt x="22943" y="90595"/>
                </a:lnTo>
                <a:lnTo>
                  <a:pt x="29189" y="91653"/>
                </a:lnTo>
                <a:lnTo>
                  <a:pt x="35533" y="90595"/>
                </a:lnTo>
                <a:lnTo>
                  <a:pt x="41189" y="87618"/>
                </a:lnTo>
                <a:lnTo>
                  <a:pt x="46181" y="82920"/>
                </a:lnTo>
                <a:lnTo>
                  <a:pt x="46851" y="81961"/>
                </a:lnTo>
                <a:lnTo>
                  <a:pt x="29189" y="81961"/>
                </a:lnTo>
                <a:lnTo>
                  <a:pt x="26016" y="81272"/>
                </a:lnTo>
                <a:lnTo>
                  <a:pt x="11705" y="45530"/>
                </a:lnTo>
                <a:lnTo>
                  <a:pt x="12098" y="37660"/>
                </a:lnTo>
                <a:lnTo>
                  <a:pt x="29189" y="9790"/>
                </a:lnTo>
                <a:lnTo>
                  <a:pt x="47013" y="9790"/>
                </a:lnTo>
                <a:lnTo>
                  <a:pt x="46181" y="8633"/>
                </a:lnTo>
                <a:lnTo>
                  <a:pt x="41189" y="4034"/>
                </a:lnTo>
                <a:lnTo>
                  <a:pt x="35533" y="1057"/>
                </a:lnTo>
                <a:lnTo>
                  <a:pt x="29189" y="0"/>
                </a:lnTo>
                <a:close/>
              </a:path>
              <a:path w="59054" h="92075">
                <a:moveTo>
                  <a:pt x="47013" y="9790"/>
                </a:moveTo>
                <a:lnTo>
                  <a:pt x="29189" y="9790"/>
                </a:lnTo>
                <a:lnTo>
                  <a:pt x="32361" y="10380"/>
                </a:lnTo>
                <a:lnTo>
                  <a:pt x="35533" y="12298"/>
                </a:lnTo>
                <a:lnTo>
                  <a:pt x="46771" y="45530"/>
                </a:lnTo>
                <a:lnTo>
                  <a:pt x="46377" y="53427"/>
                </a:lnTo>
                <a:lnTo>
                  <a:pt x="29189" y="81961"/>
                </a:lnTo>
                <a:lnTo>
                  <a:pt x="46851" y="81961"/>
                </a:lnTo>
                <a:lnTo>
                  <a:pt x="58476" y="45530"/>
                </a:lnTo>
                <a:lnTo>
                  <a:pt x="57911" y="37266"/>
                </a:lnTo>
                <a:lnTo>
                  <a:pt x="56386" y="29099"/>
                </a:lnTo>
                <a:lnTo>
                  <a:pt x="53878" y="21424"/>
                </a:lnTo>
                <a:lnTo>
                  <a:pt x="50410" y="14513"/>
                </a:lnTo>
                <a:lnTo>
                  <a:pt x="47013" y="97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9" name="object 119"/>
          <p:cNvSpPr/>
          <p:nvPr/>
        </p:nvSpPr>
        <p:spPr>
          <a:xfrm>
            <a:off x="570519" y="4743611"/>
            <a:ext cx="63874" cy="84044"/>
          </a:xfrm>
          <a:custGeom>
            <a:avLst/>
            <a:gdLst/>
            <a:ahLst/>
            <a:cxnLst/>
            <a:rect l="l" t="t" r="r" b="b"/>
            <a:pathLst>
              <a:path w="72390" h="95250">
                <a:moveTo>
                  <a:pt x="11631" y="63684"/>
                </a:moveTo>
                <a:lnTo>
                  <a:pt x="0" y="63684"/>
                </a:lnTo>
                <a:lnTo>
                  <a:pt x="491" y="70030"/>
                </a:lnTo>
                <a:lnTo>
                  <a:pt x="36984" y="94923"/>
                </a:lnTo>
                <a:lnTo>
                  <a:pt x="45246" y="94358"/>
                </a:lnTo>
                <a:lnTo>
                  <a:pt x="52353" y="92710"/>
                </a:lnTo>
                <a:lnTo>
                  <a:pt x="58402" y="90225"/>
                </a:lnTo>
                <a:lnTo>
                  <a:pt x="63296" y="86855"/>
                </a:lnTo>
                <a:lnTo>
                  <a:pt x="65603" y="84444"/>
                </a:lnTo>
                <a:lnTo>
                  <a:pt x="36984" y="84444"/>
                </a:lnTo>
                <a:lnTo>
                  <a:pt x="30640" y="83977"/>
                </a:lnTo>
                <a:lnTo>
                  <a:pt x="12000" y="67546"/>
                </a:lnTo>
                <a:lnTo>
                  <a:pt x="11631" y="63684"/>
                </a:lnTo>
                <a:close/>
              </a:path>
              <a:path w="72390" h="95250">
                <a:moveTo>
                  <a:pt x="35730" y="0"/>
                </a:moveTo>
                <a:lnTo>
                  <a:pt x="3750" y="20735"/>
                </a:lnTo>
                <a:lnTo>
                  <a:pt x="3288" y="27942"/>
                </a:lnTo>
                <a:lnTo>
                  <a:pt x="3565" y="31116"/>
                </a:lnTo>
                <a:lnTo>
                  <a:pt x="47361" y="55247"/>
                </a:lnTo>
                <a:lnTo>
                  <a:pt x="53509" y="57928"/>
                </a:lnTo>
                <a:lnTo>
                  <a:pt x="57542" y="61100"/>
                </a:lnTo>
                <a:lnTo>
                  <a:pt x="59755" y="64742"/>
                </a:lnTo>
                <a:lnTo>
                  <a:pt x="60205" y="67546"/>
                </a:lnTo>
                <a:lnTo>
                  <a:pt x="60308" y="70030"/>
                </a:lnTo>
                <a:lnTo>
                  <a:pt x="60124" y="71949"/>
                </a:lnTo>
                <a:lnTo>
                  <a:pt x="36984" y="84444"/>
                </a:lnTo>
                <a:lnTo>
                  <a:pt x="65603" y="84444"/>
                </a:lnTo>
                <a:lnTo>
                  <a:pt x="67157" y="82821"/>
                </a:lnTo>
                <a:lnTo>
                  <a:pt x="69935" y="78098"/>
                </a:lnTo>
                <a:lnTo>
                  <a:pt x="71558" y="73007"/>
                </a:lnTo>
                <a:lnTo>
                  <a:pt x="72050" y="67546"/>
                </a:lnTo>
                <a:lnTo>
                  <a:pt x="71657" y="63119"/>
                </a:lnTo>
                <a:lnTo>
                  <a:pt x="24689" y="36970"/>
                </a:lnTo>
                <a:lnTo>
                  <a:pt x="19598" y="34387"/>
                </a:lnTo>
                <a:lnTo>
                  <a:pt x="16623" y="31804"/>
                </a:lnTo>
                <a:lnTo>
                  <a:pt x="15270" y="28803"/>
                </a:lnTo>
                <a:lnTo>
                  <a:pt x="15075" y="26614"/>
                </a:lnTo>
                <a:lnTo>
                  <a:pt x="14952" y="24203"/>
                </a:lnTo>
                <a:lnTo>
                  <a:pt x="15260" y="21325"/>
                </a:lnTo>
                <a:lnTo>
                  <a:pt x="35066" y="9691"/>
                </a:lnTo>
                <a:lnTo>
                  <a:pt x="62349" y="9691"/>
                </a:lnTo>
                <a:lnTo>
                  <a:pt x="59361" y="6911"/>
                </a:lnTo>
                <a:lnTo>
                  <a:pt x="54370" y="3836"/>
                </a:lnTo>
                <a:lnTo>
                  <a:pt x="48615" y="1720"/>
                </a:lnTo>
                <a:lnTo>
                  <a:pt x="42369" y="368"/>
                </a:lnTo>
                <a:lnTo>
                  <a:pt x="35730" y="0"/>
                </a:lnTo>
                <a:close/>
              </a:path>
              <a:path w="72390" h="95250">
                <a:moveTo>
                  <a:pt x="62349" y="9691"/>
                </a:moveTo>
                <a:lnTo>
                  <a:pt x="35066" y="9691"/>
                </a:lnTo>
                <a:lnTo>
                  <a:pt x="40353" y="10085"/>
                </a:lnTo>
                <a:lnTo>
                  <a:pt x="44853" y="11142"/>
                </a:lnTo>
                <a:lnTo>
                  <a:pt x="57837" y="27942"/>
                </a:lnTo>
                <a:lnTo>
                  <a:pt x="69444" y="27942"/>
                </a:lnTo>
                <a:lnTo>
                  <a:pt x="68780" y="21325"/>
                </a:lnTo>
                <a:lnTo>
                  <a:pt x="66763" y="15643"/>
                </a:lnTo>
                <a:lnTo>
                  <a:pt x="63591" y="10847"/>
                </a:lnTo>
                <a:lnTo>
                  <a:pt x="62349" y="9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0" name="object 120"/>
          <p:cNvSpPr/>
          <p:nvPr/>
        </p:nvSpPr>
        <p:spPr>
          <a:xfrm>
            <a:off x="582562" y="4493403"/>
            <a:ext cx="51546" cy="81243"/>
          </a:xfrm>
          <a:custGeom>
            <a:avLst/>
            <a:gdLst/>
            <a:ahLst/>
            <a:cxnLst/>
            <a:rect l="l" t="t" r="r" b="b"/>
            <a:pathLst>
              <a:path w="58420" h="92075">
                <a:moveTo>
                  <a:pt x="29189" y="0"/>
                </a:moveTo>
                <a:lnTo>
                  <a:pt x="2016" y="29124"/>
                </a:lnTo>
                <a:lnTo>
                  <a:pt x="0" y="45556"/>
                </a:lnTo>
                <a:lnTo>
                  <a:pt x="467" y="53821"/>
                </a:lnTo>
                <a:lnTo>
                  <a:pt x="22844" y="90620"/>
                </a:lnTo>
                <a:lnTo>
                  <a:pt x="29189" y="91677"/>
                </a:lnTo>
                <a:lnTo>
                  <a:pt x="35435" y="90620"/>
                </a:lnTo>
                <a:lnTo>
                  <a:pt x="41213" y="87544"/>
                </a:lnTo>
                <a:lnTo>
                  <a:pt x="46205" y="82920"/>
                </a:lnTo>
                <a:lnTo>
                  <a:pt x="46945" y="81862"/>
                </a:lnTo>
                <a:lnTo>
                  <a:pt x="29189" y="81862"/>
                </a:lnTo>
                <a:lnTo>
                  <a:pt x="26016" y="81297"/>
                </a:lnTo>
                <a:lnTo>
                  <a:pt x="11606" y="45556"/>
                </a:lnTo>
                <a:lnTo>
                  <a:pt x="12098" y="37660"/>
                </a:lnTo>
                <a:lnTo>
                  <a:pt x="29189" y="9814"/>
                </a:lnTo>
                <a:lnTo>
                  <a:pt x="47096" y="9814"/>
                </a:lnTo>
                <a:lnTo>
                  <a:pt x="46205" y="8561"/>
                </a:lnTo>
                <a:lnTo>
                  <a:pt x="41213" y="4034"/>
                </a:lnTo>
                <a:lnTo>
                  <a:pt x="35435" y="1057"/>
                </a:lnTo>
                <a:lnTo>
                  <a:pt x="29189" y="0"/>
                </a:lnTo>
                <a:close/>
              </a:path>
              <a:path w="58420" h="92075">
                <a:moveTo>
                  <a:pt x="47096" y="9814"/>
                </a:moveTo>
                <a:lnTo>
                  <a:pt x="29189" y="9814"/>
                </a:lnTo>
                <a:lnTo>
                  <a:pt x="32361" y="10380"/>
                </a:lnTo>
                <a:lnTo>
                  <a:pt x="35533" y="12200"/>
                </a:lnTo>
                <a:lnTo>
                  <a:pt x="46771" y="45556"/>
                </a:lnTo>
                <a:lnTo>
                  <a:pt x="46304" y="53427"/>
                </a:lnTo>
                <a:lnTo>
                  <a:pt x="29189" y="81862"/>
                </a:lnTo>
                <a:lnTo>
                  <a:pt x="46945" y="81862"/>
                </a:lnTo>
                <a:lnTo>
                  <a:pt x="58402" y="45556"/>
                </a:lnTo>
                <a:lnTo>
                  <a:pt x="57910" y="37193"/>
                </a:lnTo>
                <a:lnTo>
                  <a:pt x="56386" y="29124"/>
                </a:lnTo>
                <a:lnTo>
                  <a:pt x="53779" y="21424"/>
                </a:lnTo>
                <a:lnTo>
                  <a:pt x="50435" y="14513"/>
                </a:lnTo>
                <a:lnTo>
                  <a:pt x="47096" y="98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1" name="object 121"/>
          <p:cNvSpPr/>
          <p:nvPr/>
        </p:nvSpPr>
        <p:spPr>
          <a:xfrm>
            <a:off x="451769" y="4242632"/>
            <a:ext cx="27454" cy="78441"/>
          </a:xfrm>
          <a:custGeom>
            <a:avLst/>
            <a:gdLst/>
            <a:ahLst/>
            <a:cxnLst/>
            <a:rect l="l" t="t" r="r" b="b"/>
            <a:pathLst>
              <a:path w="31114" h="88900">
                <a:moveTo>
                  <a:pt x="30566" y="0"/>
                </a:moveTo>
                <a:lnTo>
                  <a:pt x="23459" y="0"/>
                </a:lnTo>
                <a:lnTo>
                  <a:pt x="21910" y="5558"/>
                </a:lnTo>
                <a:lnTo>
                  <a:pt x="19992" y="9691"/>
                </a:lnTo>
                <a:lnTo>
                  <a:pt x="0" y="17562"/>
                </a:lnTo>
                <a:lnTo>
                  <a:pt x="0" y="25360"/>
                </a:lnTo>
                <a:lnTo>
                  <a:pt x="19500" y="25360"/>
                </a:lnTo>
                <a:lnTo>
                  <a:pt x="19500" y="88380"/>
                </a:lnTo>
                <a:lnTo>
                  <a:pt x="30566" y="88380"/>
                </a:lnTo>
                <a:lnTo>
                  <a:pt x="305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2" name="object 122"/>
          <p:cNvSpPr/>
          <p:nvPr/>
        </p:nvSpPr>
        <p:spPr>
          <a:xfrm>
            <a:off x="506274" y="4242632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213" y="0"/>
                </a:moveTo>
                <a:lnTo>
                  <a:pt x="2114" y="29099"/>
                </a:lnTo>
                <a:lnTo>
                  <a:pt x="0" y="45530"/>
                </a:lnTo>
                <a:lnTo>
                  <a:pt x="491" y="53893"/>
                </a:lnTo>
                <a:lnTo>
                  <a:pt x="22967" y="90594"/>
                </a:lnTo>
                <a:lnTo>
                  <a:pt x="29213" y="91652"/>
                </a:lnTo>
                <a:lnTo>
                  <a:pt x="35533" y="90594"/>
                </a:lnTo>
                <a:lnTo>
                  <a:pt x="41213" y="87618"/>
                </a:lnTo>
                <a:lnTo>
                  <a:pt x="46205" y="82919"/>
                </a:lnTo>
                <a:lnTo>
                  <a:pt x="46876" y="81960"/>
                </a:lnTo>
                <a:lnTo>
                  <a:pt x="29213" y="81960"/>
                </a:lnTo>
                <a:lnTo>
                  <a:pt x="26041" y="81272"/>
                </a:lnTo>
                <a:lnTo>
                  <a:pt x="11729" y="45530"/>
                </a:lnTo>
                <a:lnTo>
                  <a:pt x="12098" y="37659"/>
                </a:lnTo>
                <a:lnTo>
                  <a:pt x="29213" y="9789"/>
                </a:lnTo>
                <a:lnTo>
                  <a:pt x="47040" y="9789"/>
                </a:lnTo>
                <a:lnTo>
                  <a:pt x="46205" y="8633"/>
                </a:lnTo>
                <a:lnTo>
                  <a:pt x="41213" y="4033"/>
                </a:lnTo>
                <a:lnTo>
                  <a:pt x="35533" y="1032"/>
                </a:lnTo>
                <a:lnTo>
                  <a:pt x="29213" y="0"/>
                </a:lnTo>
                <a:close/>
              </a:path>
              <a:path w="59054" h="92075">
                <a:moveTo>
                  <a:pt x="47040" y="9789"/>
                </a:moveTo>
                <a:lnTo>
                  <a:pt x="29213" y="9789"/>
                </a:lnTo>
                <a:lnTo>
                  <a:pt x="32385" y="10355"/>
                </a:lnTo>
                <a:lnTo>
                  <a:pt x="35533" y="12298"/>
                </a:lnTo>
                <a:lnTo>
                  <a:pt x="46771" y="45530"/>
                </a:lnTo>
                <a:lnTo>
                  <a:pt x="46402" y="53402"/>
                </a:lnTo>
                <a:lnTo>
                  <a:pt x="29213" y="81960"/>
                </a:lnTo>
                <a:lnTo>
                  <a:pt x="46876" y="81960"/>
                </a:lnTo>
                <a:lnTo>
                  <a:pt x="58501" y="45530"/>
                </a:lnTo>
                <a:lnTo>
                  <a:pt x="57935" y="37265"/>
                </a:lnTo>
                <a:lnTo>
                  <a:pt x="56386" y="29099"/>
                </a:lnTo>
                <a:lnTo>
                  <a:pt x="53902" y="21424"/>
                </a:lnTo>
                <a:lnTo>
                  <a:pt x="50435" y="14488"/>
                </a:lnTo>
                <a:lnTo>
                  <a:pt x="47040" y="97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3" name="object 123"/>
          <p:cNvSpPr/>
          <p:nvPr/>
        </p:nvSpPr>
        <p:spPr>
          <a:xfrm>
            <a:off x="571626" y="4240330"/>
            <a:ext cx="62753" cy="80682"/>
          </a:xfrm>
          <a:custGeom>
            <a:avLst/>
            <a:gdLst/>
            <a:ahLst/>
            <a:cxnLst/>
            <a:rect l="l" t="t" r="r" b="b"/>
            <a:pathLst>
              <a:path w="71120" h="91439">
                <a:moveTo>
                  <a:pt x="12959" y="0"/>
                </a:moveTo>
                <a:lnTo>
                  <a:pt x="0" y="0"/>
                </a:lnTo>
                <a:lnTo>
                  <a:pt x="0" y="90989"/>
                </a:lnTo>
                <a:lnTo>
                  <a:pt x="11041" y="90989"/>
                </a:lnTo>
                <a:lnTo>
                  <a:pt x="11041" y="16924"/>
                </a:lnTo>
                <a:lnTo>
                  <a:pt x="23634" y="16924"/>
                </a:lnTo>
                <a:lnTo>
                  <a:pt x="12959" y="0"/>
                </a:lnTo>
                <a:close/>
              </a:path>
              <a:path w="71120" h="91439">
                <a:moveTo>
                  <a:pt x="23634" y="16924"/>
                </a:moveTo>
                <a:lnTo>
                  <a:pt x="11041" y="16924"/>
                </a:lnTo>
                <a:lnTo>
                  <a:pt x="57812" y="90989"/>
                </a:lnTo>
                <a:lnTo>
                  <a:pt x="70796" y="90989"/>
                </a:lnTo>
                <a:lnTo>
                  <a:pt x="70796" y="74188"/>
                </a:lnTo>
                <a:lnTo>
                  <a:pt x="59755" y="74188"/>
                </a:lnTo>
                <a:lnTo>
                  <a:pt x="23634" y="16924"/>
                </a:lnTo>
                <a:close/>
              </a:path>
              <a:path w="71120" h="91439">
                <a:moveTo>
                  <a:pt x="70796" y="0"/>
                </a:moveTo>
                <a:lnTo>
                  <a:pt x="59755" y="0"/>
                </a:lnTo>
                <a:lnTo>
                  <a:pt x="59755" y="74188"/>
                </a:lnTo>
                <a:lnTo>
                  <a:pt x="70796" y="74188"/>
                </a:lnTo>
                <a:lnTo>
                  <a:pt x="707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4" name="object 124"/>
          <p:cNvSpPr/>
          <p:nvPr/>
        </p:nvSpPr>
        <p:spPr>
          <a:xfrm>
            <a:off x="444326" y="3990732"/>
            <a:ext cx="53228" cy="78441"/>
          </a:xfrm>
          <a:custGeom>
            <a:avLst/>
            <a:gdLst/>
            <a:ahLst/>
            <a:cxnLst/>
            <a:rect l="l" t="t" r="r" b="b"/>
            <a:pathLst>
              <a:path w="60325" h="88900">
                <a:moveTo>
                  <a:pt x="53906" y="9789"/>
                </a:moveTo>
                <a:lnTo>
                  <a:pt x="31205" y="9789"/>
                </a:lnTo>
                <a:lnTo>
                  <a:pt x="34574" y="10085"/>
                </a:lnTo>
                <a:lnTo>
                  <a:pt x="37648" y="10946"/>
                </a:lnTo>
                <a:lnTo>
                  <a:pt x="48123" y="26713"/>
                </a:lnTo>
                <a:lnTo>
                  <a:pt x="47920" y="29296"/>
                </a:lnTo>
                <a:lnTo>
                  <a:pt x="20459" y="53131"/>
                </a:lnTo>
                <a:lnTo>
                  <a:pt x="14311" y="57658"/>
                </a:lnTo>
                <a:lnTo>
                  <a:pt x="0" y="88405"/>
                </a:lnTo>
                <a:lnTo>
                  <a:pt x="59165" y="88405"/>
                </a:lnTo>
                <a:lnTo>
                  <a:pt x="59165" y="78024"/>
                </a:lnTo>
                <a:lnTo>
                  <a:pt x="12393" y="78024"/>
                </a:lnTo>
                <a:lnTo>
                  <a:pt x="13524" y="74089"/>
                </a:lnTo>
                <a:lnTo>
                  <a:pt x="42935" y="51803"/>
                </a:lnTo>
                <a:lnTo>
                  <a:pt x="47730" y="48531"/>
                </a:lnTo>
                <a:lnTo>
                  <a:pt x="59829" y="25360"/>
                </a:lnTo>
                <a:lnTo>
                  <a:pt x="59263" y="19997"/>
                </a:lnTo>
                <a:lnTo>
                  <a:pt x="57517" y="15078"/>
                </a:lnTo>
                <a:lnTo>
                  <a:pt x="54837" y="10773"/>
                </a:lnTo>
                <a:lnTo>
                  <a:pt x="53906" y="9789"/>
                </a:lnTo>
                <a:close/>
              </a:path>
              <a:path w="60325" h="88900">
                <a:moveTo>
                  <a:pt x="31205" y="0"/>
                </a:moveTo>
                <a:lnTo>
                  <a:pt x="2016" y="30549"/>
                </a:lnTo>
                <a:lnTo>
                  <a:pt x="13057" y="30549"/>
                </a:lnTo>
                <a:lnTo>
                  <a:pt x="13254" y="26146"/>
                </a:lnTo>
                <a:lnTo>
                  <a:pt x="14115" y="22089"/>
                </a:lnTo>
                <a:lnTo>
                  <a:pt x="31205" y="9789"/>
                </a:lnTo>
                <a:lnTo>
                  <a:pt x="53906" y="9789"/>
                </a:lnTo>
                <a:lnTo>
                  <a:pt x="51369" y="7108"/>
                </a:lnTo>
                <a:lnTo>
                  <a:pt x="47165" y="4131"/>
                </a:lnTo>
                <a:lnTo>
                  <a:pt x="42246" y="1917"/>
                </a:lnTo>
                <a:lnTo>
                  <a:pt x="36886" y="491"/>
                </a:lnTo>
                <a:lnTo>
                  <a:pt x="312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5" name="object 125"/>
          <p:cNvSpPr/>
          <p:nvPr/>
        </p:nvSpPr>
        <p:spPr>
          <a:xfrm>
            <a:off x="506274" y="3990732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213" y="0"/>
                </a:moveTo>
                <a:lnTo>
                  <a:pt x="2114" y="29123"/>
                </a:lnTo>
                <a:lnTo>
                  <a:pt x="0" y="45554"/>
                </a:lnTo>
                <a:lnTo>
                  <a:pt x="491" y="53893"/>
                </a:lnTo>
                <a:lnTo>
                  <a:pt x="22967" y="90619"/>
                </a:lnTo>
                <a:lnTo>
                  <a:pt x="29213" y="91677"/>
                </a:lnTo>
                <a:lnTo>
                  <a:pt x="35533" y="90619"/>
                </a:lnTo>
                <a:lnTo>
                  <a:pt x="41213" y="87544"/>
                </a:lnTo>
                <a:lnTo>
                  <a:pt x="46205" y="82919"/>
                </a:lnTo>
                <a:lnTo>
                  <a:pt x="46876" y="81960"/>
                </a:lnTo>
                <a:lnTo>
                  <a:pt x="29213" y="81960"/>
                </a:lnTo>
                <a:lnTo>
                  <a:pt x="26041" y="81296"/>
                </a:lnTo>
                <a:lnTo>
                  <a:pt x="11729" y="45554"/>
                </a:lnTo>
                <a:lnTo>
                  <a:pt x="12098" y="37659"/>
                </a:lnTo>
                <a:lnTo>
                  <a:pt x="29213" y="9789"/>
                </a:lnTo>
                <a:lnTo>
                  <a:pt x="47023" y="9789"/>
                </a:lnTo>
                <a:lnTo>
                  <a:pt x="46205" y="8657"/>
                </a:lnTo>
                <a:lnTo>
                  <a:pt x="41213" y="4033"/>
                </a:lnTo>
                <a:lnTo>
                  <a:pt x="35533" y="1056"/>
                </a:lnTo>
                <a:lnTo>
                  <a:pt x="29213" y="0"/>
                </a:lnTo>
                <a:close/>
              </a:path>
              <a:path w="59054" h="92075">
                <a:moveTo>
                  <a:pt x="47023" y="9789"/>
                </a:moveTo>
                <a:lnTo>
                  <a:pt x="29213" y="9789"/>
                </a:lnTo>
                <a:lnTo>
                  <a:pt x="32385" y="10379"/>
                </a:lnTo>
                <a:lnTo>
                  <a:pt x="35533" y="12298"/>
                </a:lnTo>
                <a:lnTo>
                  <a:pt x="46771" y="45554"/>
                </a:lnTo>
                <a:lnTo>
                  <a:pt x="46402" y="53426"/>
                </a:lnTo>
                <a:lnTo>
                  <a:pt x="29213" y="81960"/>
                </a:lnTo>
                <a:lnTo>
                  <a:pt x="46876" y="81960"/>
                </a:lnTo>
                <a:lnTo>
                  <a:pt x="58501" y="45554"/>
                </a:lnTo>
                <a:lnTo>
                  <a:pt x="57935" y="37191"/>
                </a:lnTo>
                <a:lnTo>
                  <a:pt x="56386" y="29123"/>
                </a:lnTo>
                <a:lnTo>
                  <a:pt x="53902" y="21424"/>
                </a:lnTo>
                <a:lnTo>
                  <a:pt x="50435" y="14512"/>
                </a:lnTo>
                <a:lnTo>
                  <a:pt x="47023" y="97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6" name="object 126"/>
          <p:cNvSpPr/>
          <p:nvPr/>
        </p:nvSpPr>
        <p:spPr>
          <a:xfrm>
            <a:off x="571626" y="3988453"/>
            <a:ext cx="62753" cy="80682"/>
          </a:xfrm>
          <a:custGeom>
            <a:avLst/>
            <a:gdLst/>
            <a:ahLst/>
            <a:cxnLst/>
            <a:rect l="l" t="t" r="r" b="b"/>
            <a:pathLst>
              <a:path w="71120" h="91439">
                <a:moveTo>
                  <a:pt x="12959" y="0"/>
                </a:moveTo>
                <a:lnTo>
                  <a:pt x="0" y="0"/>
                </a:lnTo>
                <a:lnTo>
                  <a:pt x="0" y="90989"/>
                </a:lnTo>
                <a:lnTo>
                  <a:pt x="11041" y="90989"/>
                </a:lnTo>
                <a:lnTo>
                  <a:pt x="11041" y="16898"/>
                </a:lnTo>
                <a:lnTo>
                  <a:pt x="23636" y="16898"/>
                </a:lnTo>
                <a:lnTo>
                  <a:pt x="12959" y="0"/>
                </a:lnTo>
                <a:close/>
              </a:path>
              <a:path w="71120" h="91439">
                <a:moveTo>
                  <a:pt x="23636" y="16898"/>
                </a:moveTo>
                <a:lnTo>
                  <a:pt x="11041" y="16898"/>
                </a:lnTo>
                <a:lnTo>
                  <a:pt x="57812" y="90989"/>
                </a:lnTo>
                <a:lnTo>
                  <a:pt x="70796" y="90989"/>
                </a:lnTo>
                <a:lnTo>
                  <a:pt x="70796" y="74065"/>
                </a:lnTo>
                <a:lnTo>
                  <a:pt x="59755" y="74065"/>
                </a:lnTo>
                <a:lnTo>
                  <a:pt x="23636" y="16898"/>
                </a:lnTo>
                <a:close/>
              </a:path>
              <a:path w="71120" h="91439">
                <a:moveTo>
                  <a:pt x="70796" y="0"/>
                </a:moveTo>
                <a:lnTo>
                  <a:pt x="59755" y="0"/>
                </a:lnTo>
                <a:lnTo>
                  <a:pt x="59755" y="74065"/>
                </a:lnTo>
                <a:lnTo>
                  <a:pt x="70796" y="74065"/>
                </a:lnTo>
                <a:lnTo>
                  <a:pt x="707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7" name="object 127"/>
          <p:cNvSpPr/>
          <p:nvPr/>
        </p:nvSpPr>
        <p:spPr>
          <a:xfrm>
            <a:off x="1492585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8" name="object 128"/>
          <p:cNvSpPr/>
          <p:nvPr/>
        </p:nvSpPr>
        <p:spPr>
          <a:xfrm>
            <a:off x="2248033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9" name="object 129"/>
          <p:cNvSpPr/>
          <p:nvPr/>
        </p:nvSpPr>
        <p:spPr>
          <a:xfrm>
            <a:off x="3003545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0" name="object 130"/>
          <p:cNvSpPr/>
          <p:nvPr/>
        </p:nvSpPr>
        <p:spPr>
          <a:xfrm>
            <a:off x="3758972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1" name="object 131"/>
          <p:cNvSpPr/>
          <p:nvPr/>
        </p:nvSpPr>
        <p:spPr>
          <a:xfrm>
            <a:off x="994384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2" name="object 132"/>
          <p:cNvSpPr/>
          <p:nvPr/>
        </p:nvSpPr>
        <p:spPr>
          <a:xfrm>
            <a:off x="1246207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3" name="object 133"/>
          <p:cNvSpPr/>
          <p:nvPr/>
        </p:nvSpPr>
        <p:spPr>
          <a:xfrm>
            <a:off x="1498008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4" name="object 134"/>
          <p:cNvSpPr/>
          <p:nvPr/>
        </p:nvSpPr>
        <p:spPr>
          <a:xfrm>
            <a:off x="1749832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5" name="object 135"/>
          <p:cNvSpPr/>
          <p:nvPr/>
        </p:nvSpPr>
        <p:spPr>
          <a:xfrm>
            <a:off x="2001633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6" name="object 136"/>
          <p:cNvSpPr/>
          <p:nvPr/>
        </p:nvSpPr>
        <p:spPr>
          <a:xfrm>
            <a:off x="2253456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7" name="object 137"/>
          <p:cNvSpPr/>
          <p:nvPr/>
        </p:nvSpPr>
        <p:spPr>
          <a:xfrm>
            <a:off x="2505258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8" name="object 138"/>
          <p:cNvSpPr/>
          <p:nvPr/>
        </p:nvSpPr>
        <p:spPr>
          <a:xfrm>
            <a:off x="2757146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9" name="object 139"/>
          <p:cNvSpPr/>
          <p:nvPr/>
        </p:nvSpPr>
        <p:spPr>
          <a:xfrm>
            <a:off x="3008969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0" name="object 140"/>
          <p:cNvSpPr/>
          <p:nvPr/>
        </p:nvSpPr>
        <p:spPr>
          <a:xfrm>
            <a:off x="3260771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1" name="object 141"/>
          <p:cNvSpPr/>
          <p:nvPr/>
        </p:nvSpPr>
        <p:spPr>
          <a:xfrm>
            <a:off x="3512594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2" name="object 142"/>
          <p:cNvSpPr/>
          <p:nvPr/>
        </p:nvSpPr>
        <p:spPr>
          <a:xfrm>
            <a:off x="3764396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3" name="object 143"/>
          <p:cNvSpPr/>
          <p:nvPr/>
        </p:nvSpPr>
        <p:spPr>
          <a:xfrm>
            <a:off x="4016218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4" name="object 144"/>
          <p:cNvSpPr/>
          <p:nvPr/>
        </p:nvSpPr>
        <p:spPr>
          <a:xfrm>
            <a:off x="4268020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5" name="object 145"/>
          <p:cNvSpPr/>
          <p:nvPr/>
        </p:nvSpPr>
        <p:spPr>
          <a:xfrm>
            <a:off x="1492585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6" name="object 146"/>
          <p:cNvSpPr/>
          <p:nvPr/>
        </p:nvSpPr>
        <p:spPr>
          <a:xfrm>
            <a:off x="2248033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7" name="object 147"/>
          <p:cNvSpPr/>
          <p:nvPr/>
        </p:nvSpPr>
        <p:spPr>
          <a:xfrm>
            <a:off x="3003545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8" name="object 148"/>
          <p:cNvSpPr/>
          <p:nvPr/>
        </p:nvSpPr>
        <p:spPr>
          <a:xfrm>
            <a:off x="3758972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9" name="object 149"/>
          <p:cNvSpPr/>
          <p:nvPr/>
        </p:nvSpPr>
        <p:spPr>
          <a:xfrm>
            <a:off x="994384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0" name="object 150"/>
          <p:cNvSpPr/>
          <p:nvPr/>
        </p:nvSpPr>
        <p:spPr>
          <a:xfrm>
            <a:off x="1246207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1" name="object 151"/>
          <p:cNvSpPr/>
          <p:nvPr/>
        </p:nvSpPr>
        <p:spPr>
          <a:xfrm>
            <a:off x="1498008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2" name="object 152"/>
          <p:cNvSpPr/>
          <p:nvPr/>
        </p:nvSpPr>
        <p:spPr>
          <a:xfrm>
            <a:off x="1749832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3" name="object 153"/>
          <p:cNvSpPr/>
          <p:nvPr/>
        </p:nvSpPr>
        <p:spPr>
          <a:xfrm>
            <a:off x="2001633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4" name="object 154"/>
          <p:cNvSpPr/>
          <p:nvPr/>
        </p:nvSpPr>
        <p:spPr>
          <a:xfrm>
            <a:off x="2253456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5" name="object 155"/>
          <p:cNvSpPr/>
          <p:nvPr/>
        </p:nvSpPr>
        <p:spPr>
          <a:xfrm>
            <a:off x="2505258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6" name="object 156"/>
          <p:cNvSpPr/>
          <p:nvPr/>
        </p:nvSpPr>
        <p:spPr>
          <a:xfrm>
            <a:off x="2757146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7" name="object 157"/>
          <p:cNvSpPr/>
          <p:nvPr/>
        </p:nvSpPr>
        <p:spPr>
          <a:xfrm>
            <a:off x="3008969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8" name="object 158"/>
          <p:cNvSpPr/>
          <p:nvPr/>
        </p:nvSpPr>
        <p:spPr>
          <a:xfrm>
            <a:off x="3260771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9" name="object 159"/>
          <p:cNvSpPr/>
          <p:nvPr/>
        </p:nvSpPr>
        <p:spPr>
          <a:xfrm>
            <a:off x="3512594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0" name="object 160"/>
          <p:cNvSpPr/>
          <p:nvPr/>
        </p:nvSpPr>
        <p:spPr>
          <a:xfrm>
            <a:off x="3764396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1" name="object 161"/>
          <p:cNvSpPr/>
          <p:nvPr/>
        </p:nvSpPr>
        <p:spPr>
          <a:xfrm>
            <a:off x="4016218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2" name="object 162"/>
          <p:cNvSpPr/>
          <p:nvPr/>
        </p:nvSpPr>
        <p:spPr>
          <a:xfrm>
            <a:off x="4268020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3" name="object 163"/>
          <p:cNvSpPr/>
          <p:nvPr/>
        </p:nvSpPr>
        <p:spPr>
          <a:xfrm>
            <a:off x="714354" y="5037616"/>
            <a:ext cx="34178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140" y="0"/>
                </a:lnTo>
              </a:path>
            </a:pathLst>
          </a:custGeom>
          <a:ln w="245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4" name="object 164"/>
          <p:cNvSpPr/>
          <p:nvPr/>
        </p:nvSpPr>
        <p:spPr>
          <a:xfrm>
            <a:off x="714354" y="4030079"/>
            <a:ext cx="34178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140" y="0"/>
                </a:lnTo>
              </a:path>
            </a:pathLst>
          </a:custGeom>
          <a:ln w="245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5" name="object 165"/>
          <p:cNvSpPr/>
          <p:nvPr/>
        </p:nvSpPr>
        <p:spPr>
          <a:xfrm>
            <a:off x="731213" y="5037616"/>
            <a:ext cx="1680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3" y="0"/>
                </a:lnTo>
              </a:path>
            </a:pathLst>
          </a:custGeom>
          <a:ln w="12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6" name="object 166"/>
          <p:cNvSpPr/>
          <p:nvPr/>
        </p:nvSpPr>
        <p:spPr>
          <a:xfrm>
            <a:off x="731213" y="4030079"/>
            <a:ext cx="1680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3" y="0"/>
                </a:lnTo>
              </a:path>
            </a:pathLst>
          </a:custGeom>
          <a:ln w="12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7" name="object 167"/>
          <p:cNvSpPr/>
          <p:nvPr/>
        </p:nvSpPr>
        <p:spPr>
          <a:xfrm>
            <a:off x="4525267" y="5037616"/>
            <a:ext cx="34178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38115" y="0"/>
                </a:moveTo>
                <a:lnTo>
                  <a:pt x="0" y="0"/>
                </a:lnTo>
              </a:path>
            </a:pathLst>
          </a:custGeom>
          <a:ln w="245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8" name="object 168"/>
          <p:cNvSpPr/>
          <p:nvPr/>
        </p:nvSpPr>
        <p:spPr>
          <a:xfrm>
            <a:off x="4525267" y="4030079"/>
            <a:ext cx="34178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38115" y="0"/>
                </a:moveTo>
                <a:lnTo>
                  <a:pt x="0" y="0"/>
                </a:lnTo>
              </a:path>
            </a:pathLst>
          </a:custGeom>
          <a:ln w="245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9" name="object 169"/>
          <p:cNvSpPr/>
          <p:nvPr/>
        </p:nvSpPr>
        <p:spPr>
          <a:xfrm>
            <a:off x="4525267" y="5037616"/>
            <a:ext cx="1680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19008" y="0"/>
                </a:moveTo>
                <a:lnTo>
                  <a:pt x="0" y="0"/>
                </a:lnTo>
              </a:path>
            </a:pathLst>
          </a:custGeom>
          <a:ln w="12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0" name="object 170"/>
          <p:cNvSpPr/>
          <p:nvPr/>
        </p:nvSpPr>
        <p:spPr>
          <a:xfrm>
            <a:off x="4525267" y="4030079"/>
            <a:ext cx="1680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19008" y="0"/>
                </a:moveTo>
                <a:lnTo>
                  <a:pt x="0" y="0"/>
                </a:lnTo>
              </a:path>
            </a:pathLst>
          </a:custGeom>
          <a:ln w="12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1" name="object 171"/>
          <p:cNvSpPr/>
          <p:nvPr/>
        </p:nvSpPr>
        <p:spPr>
          <a:xfrm>
            <a:off x="748007" y="4030080"/>
            <a:ext cx="3777503" cy="1007969"/>
          </a:xfrm>
          <a:custGeom>
            <a:avLst/>
            <a:gdLst/>
            <a:ahLst/>
            <a:cxnLst/>
            <a:rect l="l" t="t" r="r" b="b"/>
            <a:pathLst>
              <a:path w="4281170" h="1142364">
                <a:moveTo>
                  <a:pt x="4280895" y="1141874"/>
                </a:moveTo>
                <a:lnTo>
                  <a:pt x="0" y="1141874"/>
                </a:lnTo>
                <a:lnTo>
                  <a:pt x="0" y="0"/>
                </a:lnTo>
                <a:lnTo>
                  <a:pt x="4280895" y="0"/>
                </a:lnTo>
                <a:lnTo>
                  <a:pt x="4280895" y="1141874"/>
                </a:lnTo>
                <a:lnTo>
                  <a:pt x="0" y="1141874"/>
                </a:lnTo>
              </a:path>
            </a:pathLst>
          </a:custGeom>
          <a:ln w="245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2" name="object 172"/>
          <p:cNvSpPr/>
          <p:nvPr/>
        </p:nvSpPr>
        <p:spPr>
          <a:xfrm>
            <a:off x="4900395" y="3996503"/>
            <a:ext cx="3866162" cy="10746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3" name="object 173"/>
          <p:cNvSpPr/>
          <p:nvPr/>
        </p:nvSpPr>
        <p:spPr>
          <a:xfrm>
            <a:off x="6958290" y="4030081"/>
            <a:ext cx="26334" cy="560"/>
          </a:xfrm>
          <a:custGeom>
            <a:avLst/>
            <a:gdLst/>
            <a:ahLst/>
            <a:cxnLst/>
            <a:rect l="l" t="t" r="r" b="b"/>
            <a:pathLst>
              <a:path w="29845" h="635">
                <a:moveTo>
                  <a:pt x="0" y="86"/>
                </a:moveTo>
                <a:lnTo>
                  <a:pt x="29754" y="86"/>
                </a:lnTo>
              </a:path>
            </a:pathLst>
          </a:custGeom>
          <a:ln w="3175">
            <a:solidFill>
              <a:srgbClr val="D3D3D3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4" name="object 174"/>
          <p:cNvSpPr/>
          <p:nvPr/>
        </p:nvSpPr>
        <p:spPr>
          <a:xfrm>
            <a:off x="5165087" y="4047206"/>
            <a:ext cx="31937" cy="24093"/>
          </a:xfrm>
          <a:custGeom>
            <a:avLst/>
            <a:gdLst/>
            <a:ahLst/>
            <a:cxnLst/>
            <a:rect l="l" t="t" r="r" b="b"/>
            <a:pathLst>
              <a:path w="36195" h="27304">
                <a:moveTo>
                  <a:pt x="0" y="13455"/>
                </a:moveTo>
                <a:lnTo>
                  <a:pt x="35730" y="13455"/>
                </a:lnTo>
              </a:path>
            </a:pathLst>
          </a:custGeom>
          <a:ln w="28180">
            <a:solidFill>
              <a:srgbClr val="FFFEFB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5" name="object 175"/>
          <p:cNvSpPr/>
          <p:nvPr/>
        </p:nvSpPr>
        <p:spPr>
          <a:xfrm>
            <a:off x="6424223" y="4030081"/>
            <a:ext cx="25773" cy="560"/>
          </a:xfrm>
          <a:custGeom>
            <a:avLst/>
            <a:gdLst/>
            <a:ahLst/>
            <a:cxnLst/>
            <a:rect l="l" t="t" r="r" b="b"/>
            <a:pathLst>
              <a:path w="29209" h="635">
                <a:moveTo>
                  <a:pt x="0" y="86"/>
                </a:moveTo>
                <a:lnTo>
                  <a:pt x="28624" y="86"/>
                </a:lnTo>
              </a:path>
            </a:pathLst>
          </a:custGeom>
          <a:ln w="3175">
            <a:solidFill>
              <a:srgbClr val="FFFEFB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6" name="object 176"/>
          <p:cNvSpPr/>
          <p:nvPr/>
        </p:nvSpPr>
        <p:spPr>
          <a:xfrm>
            <a:off x="7022277" y="4030081"/>
            <a:ext cx="23532" cy="560"/>
          </a:xfrm>
          <a:custGeom>
            <a:avLst/>
            <a:gdLst/>
            <a:ahLst/>
            <a:cxnLst/>
            <a:rect l="l" t="t" r="r" b="b"/>
            <a:pathLst>
              <a:path w="26670" h="635">
                <a:moveTo>
                  <a:pt x="0" y="86"/>
                </a:moveTo>
                <a:lnTo>
                  <a:pt x="26606" y="86"/>
                </a:lnTo>
              </a:path>
            </a:pathLst>
          </a:custGeom>
          <a:ln w="3175">
            <a:solidFill>
              <a:srgbClr val="D9F0F9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7" name="object 177"/>
          <p:cNvSpPr/>
          <p:nvPr/>
        </p:nvSpPr>
        <p:spPr>
          <a:xfrm>
            <a:off x="4643497" y="4998962"/>
            <a:ext cx="53228" cy="78441"/>
          </a:xfrm>
          <a:custGeom>
            <a:avLst/>
            <a:gdLst/>
            <a:ahLst/>
            <a:cxnLst/>
            <a:rect l="l" t="t" r="r" b="b"/>
            <a:pathLst>
              <a:path w="60325" h="88900">
                <a:moveTo>
                  <a:pt x="53771" y="9716"/>
                </a:moveTo>
                <a:lnTo>
                  <a:pt x="31131" y="9716"/>
                </a:lnTo>
                <a:lnTo>
                  <a:pt x="34476" y="9987"/>
                </a:lnTo>
                <a:lnTo>
                  <a:pt x="37647" y="10872"/>
                </a:lnTo>
                <a:lnTo>
                  <a:pt x="48025" y="26615"/>
                </a:lnTo>
                <a:lnTo>
                  <a:pt x="47730" y="30378"/>
                </a:lnTo>
                <a:lnTo>
                  <a:pt x="20360" y="53131"/>
                </a:lnTo>
                <a:lnTo>
                  <a:pt x="14213" y="57560"/>
                </a:lnTo>
                <a:lnTo>
                  <a:pt x="0" y="88405"/>
                </a:lnTo>
                <a:lnTo>
                  <a:pt x="59066" y="88405"/>
                </a:lnTo>
                <a:lnTo>
                  <a:pt x="59066" y="77927"/>
                </a:lnTo>
                <a:lnTo>
                  <a:pt x="12294" y="77927"/>
                </a:lnTo>
                <a:lnTo>
                  <a:pt x="13450" y="73991"/>
                </a:lnTo>
                <a:lnTo>
                  <a:pt x="42837" y="51705"/>
                </a:lnTo>
                <a:lnTo>
                  <a:pt x="47632" y="48433"/>
                </a:lnTo>
                <a:lnTo>
                  <a:pt x="59754" y="25286"/>
                </a:lnTo>
                <a:lnTo>
                  <a:pt x="59165" y="19899"/>
                </a:lnTo>
                <a:lnTo>
                  <a:pt x="57443" y="15078"/>
                </a:lnTo>
                <a:lnTo>
                  <a:pt x="54738" y="10774"/>
                </a:lnTo>
                <a:lnTo>
                  <a:pt x="53771" y="9716"/>
                </a:lnTo>
                <a:close/>
              </a:path>
              <a:path w="60325" h="88900">
                <a:moveTo>
                  <a:pt x="31131" y="0"/>
                </a:moveTo>
                <a:lnTo>
                  <a:pt x="1917" y="30551"/>
                </a:lnTo>
                <a:lnTo>
                  <a:pt x="12959" y="30551"/>
                </a:lnTo>
                <a:lnTo>
                  <a:pt x="13253" y="26050"/>
                </a:lnTo>
                <a:lnTo>
                  <a:pt x="14016" y="22015"/>
                </a:lnTo>
                <a:lnTo>
                  <a:pt x="31131" y="9716"/>
                </a:lnTo>
                <a:lnTo>
                  <a:pt x="53771" y="9716"/>
                </a:lnTo>
                <a:lnTo>
                  <a:pt x="51296" y="7010"/>
                </a:lnTo>
                <a:lnTo>
                  <a:pt x="47066" y="4034"/>
                </a:lnTo>
                <a:lnTo>
                  <a:pt x="42172" y="1819"/>
                </a:lnTo>
                <a:lnTo>
                  <a:pt x="36885" y="492"/>
                </a:lnTo>
                <a:lnTo>
                  <a:pt x="311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8" name="object 178"/>
          <p:cNvSpPr/>
          <p:nvPr/>
        </p:nvSpPr>
        <p:spPr>
          <a:xfrm>
            <a:off x="4705357" y="4998962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312" y="0"/>
                </a:moveTo>
                <a:lnTo>
                  <a:pt x="2114" y="29025"/>
                </a:lnTo>
                <a:lnTo>
                  <a:pt x="0" y="45457"/>
                </a:lnTo>
                <a:lnTo>
                  <a:pt x="590" y="53821"/>
                </a:lnTo>
                <a:lnTo>
                  <a:pt x="22967" y="90521"/>
                </a:lnTo>
                <a:lnTo>
                  <a:pt x="29312" y="91579"/>
                </a:lnTo>
                <a:lnTo>
                  <a:pt x="35558" y="90521"/>
                </a:lnTo>
                <a:lnTo>
                  <a:pt x="41214" y="87544"/>
                </a:lnTo>
                <a:lnTo>
                  <a:pt x="46206" y="82823"/>
                </a:lnTo>
                <a:lnTo>
                  <a:pt x="46888" y="81862"/>
                </a:lnTo>
                <a:lnTo>
                  <a:pt x="29312" y="81862"/>
                </a:lnTo>
                <a:lnTo>
                  <a:pt x="26041" y="81198"/>
                </a:lnTo>
                <a:lnTo>
                  <a:pt x="11729" y="45457"/>
                </a:lnTo>
                <a:lnTo>
                  <a:pt x="12123" y="37585"/>
                </a:lnTo>
                <a:lnTo>
                  <a:pt x="29312" y="9716"/>
                </a:lnTo>
                <a:lnTo>
                  <a:pt x="47042" y="9716"/>
                </a:lnTo>
                <a:lnTo>
                  <a:pt x="46206" y="8559"/>
                </a:lnTo>
                <a:lnTo>
                  <a:pt x="41214" y="3935"/>
                </a:lnTo>
                <a:lnTo>
                  <a:pt x="35558" y="1057"/>
                </a:lnTo>
                <a:lnTo>
                  <a:pt x="29312" y="0"/>
                </a:lnTo>
                <a:close/>
              </a:path>
              <a:path w="59054" h="92075">
                <a:moveTo>
                  <a:pt x="47042" y="9716"/>
                </a:moveTo>
                <a:lnTo>
                  <a:pt x="29312" y="9716"/>
                </a:lnTo>
                <a:lnTo>
                  <a:pt x="32484" y="10380"/>
                </a:lnTo>
                <a:lnTo>
                  <a:pt x="35558" y="12200"/>
                </a:lnTo>
                <a:lnTo>
                  <a:pt x="46795" y="45457"/>
                </a:lnTo>
                <a:lnTo>
                  <a:pt x="46403" y="53328"/>
                </a:lnTo>
                <a:lnTo>
                  <a:pt x="29312" y="81862"/>
                </a:lnTo>
                <a:lnTo>
                  <a:pt x="46888" y="81862"/>
                </a:lnTo>
                <a:lnTo>
                  <a:pt x="58501" y="45457"/>
                </a:lnTo>
                <a:lnTo>
                  <a:pt x="57936" y="37193"/>
                </a:lnTo>
                <a:lnTo>
                  <a:pt x="56386" y="29025"/>
                </a:lnTo>
                <a:lnTo>
                  <a:pt x="53902" y="21327"/>
                </a:lnTo>
                <a:lnTo>
                  <a:pt x="50435" y="14414"/>
                </a:lnTo>
                <a:lnTo>
                  <a:pt x="47042" y="9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9" name="object 179"/>
          <p:cNvSpPr/>
          <p:nvPr/>
        </p:nvSpPr>
        <p:spPr>
          <a:xfrm>
            <a:off x="4767324" y="4995489"/>
            <a:ext cx="63874" cy="84044"/>
          </a:xfrm>
          <a:custGeom>
            <a:avLst/>
            <a:gdLst/>
            <a:ahLst/>
            <a:cxnLst/>
            <a:rect l="l" t="t" r="r" b="b"/>
            <a:pathLst>
              <a:path w="72389" h="95250">
                <a:moveTo>
                  <a:pt x="11631" y="63709"/>
                </a:moveTo>
                <a:lnTo>
                  <a:pt x="0" y="63709"/>
                </a:lnTo>
                <a:lnTo>
                  <a:pt x="467" y="70055"/>
                </a:lnTo>
                <a:lnTo>
                  <a:pt x="36984" y="94924"/>
                </a:lnTo>
                <a:lnTo>
                  <a:pt x="45247" y="94358"/>
                </a:lnTo>
                <a:lnTo>
                  <a:pt x="52353" y="92735"/>
                </a:lnTo>
                <a:lnTo>
                  <a:pt x="58403" y="90225"/>
                </a:lnTo>
                <a:lnTo>
                  <a:pt x="63296" y="86856"/>
                </a:lnTo>
                <a:lnTo>
                  <a:pt x="65565" y="84470"/>
                </a:lnTo>
                <a:lnTo>
                  <a:pt x="36984" y="84470"/>
                </a:lnTo>
                <a:lnTo>
                  <a:pt x="30739" y="84076"/>
                </a:lnTo>
                <a:lnTo>
                  <a:pt x="12000" y="67547"/>
                </a:lnTo>
                <a:lnTo>
                  <a:pt x="11631" y="63709"/>
                </a:lnTo>
                <a:close/>
              </a:path>
              <a:path w="72389" h="95250">
                <a:moveTo>
                  <a:pt x="35730" y="0"/>
                </a:moveTo>
                <a:lnTo>
                  <a:pt x="3707" y="21327"/>
                </a:lnTo>
                <a:lnTo>
                  <a:pt x="3282" y="27967"/>
                </a:lnTo>
                <a:lnTo>
                  <a:pt x="3540" y="31141"/>
                </a:lnTo>
                <a:lnTo>
                  <a:pt x="47362" y="55247"/>
                </a:lnTo>
                <a:lnTo>
                  <a:pt x="53508" y="57928"/>
                </a:lnTo>
                <a:lnTo>
                  <a:pt x="57542" y="61102"/>
                </a:lnTo>
                <a:lnTo>
                  <a:pt x="59756" y="64767"/>
                </a:lnTo>
                <a:lnTo>
                  <a:pt x="60202" y="67547"/>
                </a:lnTo>
                <a:lnTo>
                  <a:pt x="60308" y="70055"/>
                </a:lnTo>
                <a:lnTo>
                  <a:pt x="60124" y="71974"/>
                </a:lnTo>
                <a:lnTo>
                  <a:pt x="36984" y="84470"/>
                </a:lnTo>
                <a:lnTo>
                  <a:pt x="65565" y="84470"/>
                </a:lnTo>
                <a:lnTo>
                  <a:pt x="72137" y="67547"/>
                </a:lnTo>
                <a:lnTo>
                  <a:pt x="71657" y="63218"/>
                </a:lnTo>
                <a:lnTo>
                  <a:pt x="24688" y="37094"/>
                </a:lnTo>
                <a:lnTo>
                  <a:pt x="19598" y="34389"/>
                </a:lnTo>
                <a:lnTo>
                  <a:pt x="16623" y="31805"/>
                </a:lnTo>
                <a:lnTo>
                  <a:pt x="15270" y="28829"/>
                </a:lnTo>
                <a:lnTo>
                  <a:pt x="14878" y="24696"/>
                </a:lnTo>
                <a:lnTo>
                  <a:pt x="15355" y="21327"/>
                </a:lnTo>
                <a:lnTo>
                  <a:pt x="35065" y="9716"/>
                </a:lnTo>
                <a:lnTo>
                  <a:pt x="62403" y="9716"/>
                </a:lnTo>
                <a:lnTo>
                  <a:pt x="59460" y="6912"/>
                </a:lnTo>
                <a:lnTo>
                  <a:pt x="54369" y="3837"/>
                </a:lnTo>
                <a:lnTo>
                  <a:pt x="48689" y="1722"/>
                </a:lnTo>
                <a:lnTo>
                  <a:pt x="42369" y="393"/>
                </a:lnTo>
                <a:lnTo>
                  <a:pt x="35730" y="0"/>
                </a:lnTo>
                <a:close/>
              </a:path>
              <a:path w="72389" h="95250">
                <a:moveTo>
                  <a:pt x="62403" y="9716"/>
                </a:moveTo>
                <a:lnTo>
                  <a:pt x="35065" y="9716"/>
                </a:lnTo>
                <a:lnTo>
                  <a:pt x="40352" y="10085"/>
                </a:lnTo>
                <a:lnTo>
                  <a:pt x="44951" y="11142"/>
                </a:lnTo>
                <a:lnTo>
                  <a:pt x="57812" y="27967"/>
                </a:lnTo>
                <a:lnTo>
                  <a:pt x="69444" y="27967"/>
                </a:lnTo>
                <a:lnTo>
                  <a:pt x="68780" y="21327"/>
                </a:lnTo>
                <a:lnTo>
                  <a:pt x="66763" y="15669"/>
                </a:lnTo>
                <a:lnTo>
                  <a:pt x="63591" y="10848"/>
                </a:lnTo>
                <a:lnTo>
                  <a:pt x="62403" y="9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0" name="object 180"/>
          <p:cNvSpPr/>
          <p:nvPr/>
        </p:nvSpPr>
        <p:spPr>
          <a:xfrm>
            <a:off x="4650874" y="4746996"/>
            <a:ext cx="27454" cy="78441"/>
          </a:xfrm>
          <a:custGeom>
            <a:avLst/>
            <a:gdLst/>
            <a:ahLst/>
            <a:cxnLst/>
            <a:rect l="l" t="t" r="r" b="b"/>
            <a:pathLst>
              <a:path w="31114" h="88900">
                <a:moveTo>
                  <a:pt x="30542" y="0"/>
                </a:moveTo>
                <a:lnTo>
                  <a:pt x="23435" y="0"/>
                </a:lnTo>
                <a:lnTo>
                  <a:pt x="21984" y="5558"/>
                </a:lnTo>
                <a:lnTo>
                  <a:pt x="19968" y="9691"/>
                </a:lnTo>
                <a:lnTo>
                  <a:pt x="0" y="17588"/>
                </a:lnTo>
                <a:lnTo>
                  <a:pt x="0" y="25360"/>
                </a:lnTo>
                <a:lnTo>
                  <a:pt x="19500" y="25360"/>
                </a:lnTo>
                <a:lnTo>
                  <a:pt x="19500" y="88405"/>
                </a:lnTo>
                <a:lnTo>
                  <a:pt x="30542" y="88405"/>
                </a:lnTo>
                <a:lnTo>
                  <a:pt x="305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1" name="object 181"/>
          <p:cNvSpPr/>
          <p:nvPr/>
        </p:nvSpPr>
        <p:spPr>
          <a:xfrm>
            <a:off x="4705357" y="4746996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312" y="0"/>
                </a:moveTo>
                <a:lnTo>
                  <a:pt x="2114" y="29099"/>
                </a:lnTo>
                <a:lnTo>
                  <a:pt x="0" y="45530"/>
                </a:lnTo>
                <a:lnTo>
                  <a:pt x="590" y="53894"/>
                </a:lnTo>
                <a:lnTo>
                  <a:pt x="22967" y="90595"/>
                </a:lnTo>
                <a:lnTo>
                  <a:pt x="29312" y="91653"/>
                </a:lnTo>
                <a:lnTo>
                  <a:pt x="35558" y="90595"/>
                </a:lnTo>
                <a:lnTo>
                  <a:pt x="41214" y="87618"/>
                </a:lnTo>
                <a:lnTo>
                  <a:pt x="46206" y="82920"/>
                </a:lnTo>
                <a:lnTo>
                  <a:pt x="46876" y="81961"/>
                </a:lnTo>
                <a:lnTo>
                  <a:pt x="29312" y="81961"/>
                </a:lnTo>
                <a:lnTo>
                  <a:pt x="26041" y="81272"/>
                </a:lnTo>
                <a:lnTo>
                  <a:pt x="11729" y="45530"/>
                </a:lnTo>
                <a:lnTo>
                  <a:pt x="12123" y="37660"/>
                </a:lnTo>
                <a:lnTo>
                  <a:pt x="29312" y="9790"/>
                </a:lnTo>
                <a:lnTo>
                  <a:pt x="47038" y="9790"/>
                </a:lnTo>
                <a:lnTo>
                  <a:pt x="46206" y="8633"/>
                </a:lnTo>
                <a:lnTo>
                  <a:pt x="41214" y="4034"/>
                </a:lnTo>
                <a:lnTo>
                  <a:pt x="35558" y="1057"/>
                </a:lnTo>
                <a:lnTo>
                  <a:pt x="29312" y="0"/>
                </a:lnTo>
                <a:close/>
              </a:path>
              <a:path w="59054" h="92075">
                <a:moveTo>
                  <a:pt x="47038" y="9790"/>
                </a:moveTo>
                <a:lnTo>
                  <a:pt x="29312" y="9790"/>
                </a:lnTo>
                <a:lnTo>
                  <a:pt x="32484" y="10380"/>
                </a:lnTo>
                <a:lnTo>
                  <a:pt x="35558" y="12298"/>
                </a:lnTo>
                <a:lnTo>
                  <a:pt x="46795" y="45530"/>
                </a:lnTo>
                <a:lnTo>
                  <a:pt x="46403" y="53427"/>
                </a:lnTo>
                <a:lnTo>
                  <a:pt x="29312" y="81961"/>
                </a:lnTo>
                <a:lnTo>
                  <a:pt x="46876" y="81961"/>
                </a:lnTo>
                <a:lnTo>
                  <a:pt x="58501" y="45530"/>
                </a:lnTo>
                <a:lnTo>
                  <a:pt x="57936" y="37266"/>
                </a:lnTo>
                <a:lnTo>
                  <a:pt x="56386" y="29099"/>
                </a:lnTo>
                <a:lnTo>
                  <a:pt x="53902" y="21424"/>
                </a:lnTo>
                <a:lnTo>
                  <a:pt x="50435" y="14513"/>
                </a:lnTo>
                <a:lnTo>
                  <a:pt x="47038" y="97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2" name="object 182"/>
          <p:cNvSpPr/>
          <p:nvPr/>
        </p:nvSpPr>
        <p:spPr>
          <a:xfrm>
            <a:off x="4767324" y="4743611"/>
            <a:ext cx="63874" cy="84044"/>
          </a:xfrm>
          <a:custGeom>
            <a:avLst/>
            <a:gdLst/>
            <a:ahLst/>
            <a:cxnLst/>
            <a:rect l="l" t="t" r="r" b="b"/>
            <a:pathLst>
              <a:path w="72389" h="95250">
                <a:moveTo>
                  <a:pt x="11631" y="63684"/>
                </a:moveTo>
                <a:lnTo>
                  <a:pt x="0" y="63684"/>
                </a:lnTo>
                <a:lnTo>
                  <a:pt x="467" y="70030"/>
                </a:lnTo>
                <a:lnTo>
                  <a:pt x="36984" y="94923"/>
                </a:lnTo>
                <a:lnTo>
                  <a:pt x="45247" y="94358"/>
                </a:lnTo>
                <a:lnTo>
                  <a:pt x="52353" y="92710"/>
                </a:lnTo>
                <a:lnTo>
                  <a:pt x="58403" y="90225"/>
                </a:lnTo>
                <a:lnTo>
                  <a:pt x="63296" y="86855"/>
                </a:lnTo>
                <a:lnTo>
                  <a:pt x="65588" y="84444"/>
                </a:lnTo>
                <a:lnTo>
                  <a:pt x="36984" y="84444"/>
                </a:lnTo>
                <a:lnTo>
                  <a:pt x="30739" y="83977"/>
                </a:lnTo>
                <a:lnTo>
                  <a:pt x="12000" y="67546"/>
                </a:lnTo>
                <a:lnTo>
                  <a:pt x="11631" y="63684"/>
                </a:lnTo>
                <a:close/>
              </a:path>
              <a:path w="72389" h="95250">
                <a:moveTo>
                  <a:pt x="35730" y="0"/>
                </a:moveTo>
                <a:lnTo>
                  <a:pt x="3707" y="21325"/>
                </a:lnTo>
                <a:lnTo>
                  <a:pt x="3281" y="27942"/>
                </a:lnTo>
                <a:lnTo>
                  <a:pt x="3540" y="31116"/>
                </a:lnTo>
                <a:lnTo>
                  <a:pt x="47362" y="55247"/>
                </a:lnTo>
                <a:lnTo>
                  <a:pt x="53508" y="57928"/>
                </a:lnTo>
                <a:lnTo>
                  <a:pt x="57542" y="61100"/>
                </a:lnTo>
                <a:lnTo>
                  <a:pt x="59756" y="64742"/>
                </a:lnTo>
                <a:lnTo>
                  <a:pt x="60205" y="67546"/>
                </a:lnTo>
                <a:lnTo>
                  <a:pt x="60308" y="70030"/>
                </a:lnTo>
                <a:lnTo>
                  <a:pt x="60124" y="71949"/>
                </a:lnTo>
                <a:lnTo>
                  <a:pt x="36984" y="84444"/>
                </a:lnTo>
                <a:lnTo>
                  <a:pt x="65588" y="84444"/>
                </a:lnTo>
                <a:lnTo>
                  <a:pt x="67132" y="82821"/>
                </a:lnTo>
                <a:lnTo>
                  <a:pt x="69936" y="78098"/>
                </a:lnTo>
                <a:lnTo>
                  <a:pt x="71559" y="73007"/>
                </a:lnTo>
                <a:lnTo>
                  <a:pt x="72148" y="67546"/>
                </a:lnTo>
                <a:lnTo>
                  <a:pt x="71657" y="63119"/>
                </a:lnTo>
                <a:lnTo>
                  <a:pt x="24688" y="36970"/>
                </a:lnTo>
                <a:lnTo>
                  <a:pt x="19598" y="34387"/>
                </a:lnTo>
                <a:lnTo>
                  <a:pt x="16623" y="31804"/>
                </a:lnTo>
                <a:lnTo>
                  <a:pt x="15270" y="28803"/>
                </a:lnTo>
                <a:lnTo>
                  <a:pt x="15062" y="26614"/>
                </a:lnTo>
                <a:lnTo>
                  <a:pt x="14944" y="24203"/>
                </a:lnTo>
                <a:lnTo>
                  <a:pt x="15355" y="21325"/>
                </a:lnTo>
                <a:lnTo>
                  <a:pt x="35065" y="9691"/>
                </a:lnTo>
                <a:lnTo>
                  <a:pt x="62378" y="9691"/>
                </a:lnTo>
                <a:lnTo>
                  <a:pt x="59460" y="6911"/>
                </a:lnTo>
                <a:lnTo>
                  <a:pt x="54369" y="3836"/>
                </a:lnTo>
                <a:lnTo>
                  <a:pt x="48689" y="1720"/>
                </a:lnTo>
                <a:lnTo>
                  <a:pt x="42369" y="368"/>
                </a:lnTo>
                <a:lnTo>
                  <a:pt x="35730" y="0"/>
                </a:lnTo>
                <a:close/>
              </a:path>
              <a:path w="72389" h="95250">
                <a:moveTo>
                  <a:pt x="62378" y="9691"/>
                </a:moveTo>
                <a:lnTo>
                  <a:pt x="35065" y="9691"/>
                </a:lnTo>
                <a:lnTo>
                  <a:pt x="40352" y="10085"/>
                </a:lnTo>
                <a:lnTo>
                  <a:pt x="44951" y="11142"/>
                </a:lnTo>
                <a:lnTo>
                  <a:pt x="57812" y="27942"/>
                </a:lnTo>
                <a:lnTo>
                  <a:pt x="69444" y="27942"/>
                </a:lnTo>
                <a:lnTo>
                  <a:pt x="68780" y="21325"/>
                </a:lnTo>
                <a:lnTo>
                  <a:pt x="66763" y="15643"/>
                </a:lnTo>
                <a:lnTo>
                  <a:pt x="63591" y="10847"/>
                </a:lnTo>
                <a:lnTo>
                  <a:pt x="62378" y="9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3" name="object 183"/>
          <p:cNvSpPr/>
          <p:nvPr/>
        </p:nvSpPr>
        <p:spPr>
          <a:xfrm>
            <a:off x="4779367" y="4493403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189" y="0"/>
                </a:moveTo>
                <a:lnTo>
                  <a:pt x="2115" y="29124"/>
                </a:lnTo>
                <a:lnTo>
                  <a:pt x="0" y="45556"/>
                </a:lnTo>
                <a:lnTo>
                  <a:pt x="467" y="53821"/>
                </a:lnTo>
                <a:lnTo>
                  <a:pt x="22943" y="90620"/>
                </a:lnTo>
                <a:lnTo>
                  <a:pt x="29189" y="91677"/>
                </a:lnTo>
                <a:lnTo>
                  <a:pt x="35534" y="90620"/>
                </a:lnTo>
                <a:lnTo>
                  <a:pt x="41189" y="87544"/>
                </a:lnTo>
                <a:lnTo>
                  <a:pt x="46206" y="82920"/>
                </a:lnTo>
                <a:lnTo>
                  <a:pt x="46941" y="81862"/>
                </a:lnTo>
                <a:lnTo>
                  <a:pt x="29189" y="81862"/>
                </a:lnTo>
                <a:lnTo>
                  <a:pt x="26017" y="81297"/>
                </a:lnTo>
                <a:lnTo>
                  <a:pt x="11607" y="45556"/>
                </a:lnTo>
                <a:lnTo>
                  <a:pt x="12099" y="37660"/>
                </a:lnTo>
                <a:lnTo>
                  <a:pt x="29189" y="9814"/>
                </a:lnTo>
                <a:lnTo>
                  <a:pt x="47091" y="9814"/>
                </a:lnTo>
                <a:lnTo>
                  <a:pt x="46206" y="8561"/>
                </a:lnTo>
                <a:lnTo>
                  <a:pt x="41189" y="4034"/>
                </a:lnTo>
                <a:lnTo>
                  <a:pt x="35534" y="1057"/>
                </a:lnTo>
                <a:lnTo>
                  <a:pt x="29189" y="0"/>
                </a:lnTo>
                <a:close/>
              </a:path>
              <a:path w="59054" h="92075">
                <a:moveTo>
                  <a:pt x="47091" y="9814"/>
                </a:moveTo>
                <a:lnTo>
                  <a:pt x="29189" y="9814"/>
                </a:lnTo>
                <a:lnTo>
                  <a:pt x="32362" y="10380"/>
                </a:lnTo>
                <a:lnTo>
                  <a:pt x="35534" y="12200"/>
                </a:lnTo>
                <a:lnTo>
                  <a:pt x="46771" y="45556"/>
                </a:lnTo>
                <a:lnTo>
                  <a:pt x="46379" y="53427"/>
                </a:lnTo>
                <a:lnTo>
                  <a:pt x="29189" y="81862"/>
                </a:lnTo>
                <a:lnTo>
                  <a:pt x="46941" y="81862"/>
                </a:lnTo>
                <a:lnTo>
                  <a:pt x="58501" y="45556"/>
                </a:lnTo>
                <a:lnTo>
                  <a:pt x="57912" y="37193"/>
                </a:lnTo>
                <a:lnTo>
                  <a:pt x="56386" y="29124"/>
                </a:lnTo>
                <a:lnTo>
                  <a:pt x="53780" y="21424"/>
                </a:lnTo>
                <a:lnTo>
                  <a:pt x="50411" y="14513"/>
                </a:lnTo>
                <a:lnTo>
                  <a:pt x="47091" y="98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4" name="object 184"/>
          <p:cNvSpPr/>
          <p:nvPr/>
        </p:nvSpPr>
        <p:spPr>
          <a:xfrm>
            <a:off x="4648575" y="4242632"/>
            <a:ext cx="27454" cy="78441"/>
          </a:xfrm>
          <a:custGeom>
            <a:avLst/>
            <a:gdLst/>
            <a:ahLst/>
            <a:cxnLst/>
            <a:rect l="l" t="t" r="r" b="b"/>
            <a:pathLst>
              <a:path w="31114" h="88900">
                <a:moveTo>
                  <a:pt x="30540" y="0"/>
                </a:moveTo>
                <a:lnTo>
                  <a:pt x="23435" y="0"/>
                </a:lnTo>
                <a:lnTo>
                  <a:pt x="21910" y="5558"/>
                </a:lnTo>
                <a:lnTo>
                  <a:pt x="19992" y="9691"/>
                </a:lnTo>
                <a:lnTo>
                  <a:pt x="0" y="17562"/>
                </a:lnTo>
                <a:lnTo>
                  <a:pt x="0" y="25360"/>
                </a:lnTo>
                <a:lnTo>
                  <a:pt x="19499" y="25360"/>
                </a:lnTo>
                <a:lnTo>
                  <a:pt x="19499" y="88380"/>
                </a:lnTo>
                <a:lnTo>
                  <a:pt x="30540" y="88380"/>
                </a:lnTo>
                <a:lnTo>
                  <a:pt x="30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5" name="object 185"/>
          <p:cNvSpPr/>
          <p:nvPr/>
        </p:nvSpPr>
        <p:spPr>
          <a:xfrm>
            <a:off x="4703079" y="4242632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213" y="0"/>
                </a:moveTo>
                <a:lnTo>
                  <a:pt x="2114" y="29099"/>
                </a:lnTo>
                <a:lnTo>
                  <a:pt x="0" y="45530"/>
                </a:lnTo>
                <a:lnTo>
                  <a:pt x="565" y="53893"/>
                </a:lnTo>
                <a:lnTo>
                  <a:pt x="22967" y="90594"/>
                </a:lnTo>
                <a:lnTo>
                  <a:pt x="29213" y="91652"/>
                </a:lnTo>
                <a:lnTo>
                  <a:pt x="35533" y="90594"/>
                </a:lnTo>
                <a:lnTo>
                  <a:pt x="41214" y="87618"/>
                </a:lnTo>
                <a:lnTo>
                  <a:pt x="46206" y="82919"/>
                </a:lnTo>
                <a:lnTo>
                  <a:pt x="46876" y="81960"/>
                </a:lnTo>
                <a:lnTo>
                  <a:pt x="29213" y="81960"/>
                </a:lnTo>
                <a:lnTo>
                  <a:pt x="26041" y="81272"/>
                </a:lnTo>
                <a:lnTo>
                  <a:pt x="11729" y="45530"/>
                </a:lnTo>
                <a:lnTo>
                  <a:pt x="12099" y="37659"/>
                </a:lnTo>
                <a:lnTo>
                  <a:pt x="29213" y="9789"/>
                </a:lnTo>
                <a:lnTo>
                  <a:pt x="47041" y="9789"/>
                </a:lnTo>
                <a:lnTo>
                  <a:pt x="46206" y="8633"/>
                </a:lnTo>
                <a:lnTo>
                  <a:pt x="41214" y="4033"/>
                </a:lnTo>
                <a:lnTo>
                  <a:pt x="35533" y="1032"/>
                </a:lnTo>
                <a:lnTo>
                  <a:pt x="29213" y="0"/>
                </a:lnTo>
                <a:close/>
              </a:path>
              <a:path w="59054" h="92075">
                <a:moveTo>
                  <a:pt x="47041" y="9789"/>
                </a:moveTo>
                <a:lnTo>
                  <a:pt x="29213" y="9789"/>
                </a:lnTo>
                <a:lnTo>
                  <a:pt x="32459" y="10355"/>
                </a:lnTo>
                <a:lnTo>
                  <a:pt x="35533" y="12298"/>
                </a:lnTo>
                <a:lnTo>
                  <a:pt x="46771" y="45530"/>
                </a:lnTo>
                <a:lnTo>
                  <a:pt x="46403" y="53402"/>
                </a:lnTo>
                <a:lnTo>
                  <a:pt x="29213" y="81960"/>
                </a:lnTo>
                <a:lnTo>
                  <a:pt x="46876" y="81960"/>
                </a:lnTo>
                <a:lnTo>
                  <a:pt x="58501" y="45530"/>
                </a:lnTo>
                <a:lnTo>
                  <a:pt x="57910" y="37265"/>
                </a:lnTo>
                <a:lnTo>
                  <a:pt x="56386" y="29099"/>
                </a:lnTo>
                <a:lnTo>
                  <a:pt x="53878" y="21424"/>
                </a:lnTo>
                <a:lnTo>
                  <a:pt x="50435" y="14488"/>
                </a:lnTo>
                <a:lnTo>
                  <a:pt x="47041" y="97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6" name="object 186"/>
          <p:cNvSpPr/>
          <p:nvPr/>
        </p:nvSpPr>
        <p:spPr>
          <a:xfrm>
            <a:off x="4768432" y="4240330"/>
            <a:ext cx="62753" cy="80682"/>
          </a:xfrm>
          <a:custGeom>
            <a:avLst/>
            <a:gdLst/>
            <a:ahLst/>
            <a:cxnLst/>
            <a:rect l="l" t="t" r="r" b="b"/>
            <a:pathLst>
              <a:path w="71120" h="91439">
                <a:moveTo>
                  <a:pt x="12959" y="0"/>
                </a:moveTo>
                <a:lnTo>
                  <a:pt x="0" y="0"/>
                </a:lnTo>
                <a:lnTo>
                  <a:pt x="0" y="90989"/>
                </a:lnTo>
                <a:lnTo>
                  <a:pt x="11041" y="90989"/>
                </a:lnTo>
                <a:lnTo>
                  <a:pt x="11041" y="16924"/>
                </a:lnTo>
                <a:lnTo>
                  <a:pt x="23651" y="16924"/>
                </a:lnTo>
                <a:lnTo>
                  <a:pt x="12959" y="0"/>
                </a:lnTo>
                <a:close/>
              </a:path>
              <a:path w="71120" h="91439">
                <a:moveTo>
                  <a:pt x="23651" y="16924"/>
                </a:moveTo>
                <a:lnTo>
                  <a:pt x="11041" y="16924"/>
                </a:lnTo>
                <a:lnTo>
                  <a:pt x="57811" y="90989"/>
                </a:lnTo>
                <a:lnTo>
                  <a:pt x="70893" y="90989"/>
                </a:lnTo>
                <a:lnTo>
                  <a:pt x="70893" y="74188"/>
                </a:lnTo>
                <a:lnTo>
                  <a:pt x="59828" y="74188"/>
                </a:lnTo>
                <a:lnTo>
                  <a:pt x="23651" y="16924"/>
                </a:lnTo>
                <a:close/>
              </a:path>
              <a:path w="71120" h="91439">
                <a:moveTo>
                  <a:pt x="70893" y="0"/>
                </a:moveTo>
                <a:lnTo>
                  <a:pt x="59828" y="0"/>
                </a:lnTo>
                <a:lnTo>
                  <a:pt x="59828" y="74188"/>
                </a:lnTo>
                <a:lnTo>
                  <a:pt x="70893" y="74188"/>
                </a:lnTo>
                <a:lnTo>
                  <a:pt x="708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7" name="object 187"/>
          <p:cNvSpPr/>
          <p:nvPr/>
        </p:nvSpPr>
        <p:spPr>
          <a:xfrm>
            <a:off x="4641131" y="3990732"/>
            <a:ext cx="53228" cy="78441"/>
          </a:xfrm>
          <a:custGeom>
            <a:avLst/>
            <a:gdLst/>
            <a:ahLst/>
            <a:cxnLst/>
            <a:rect l="l" t="t" r="r" b="b"/>
            <a:pathLst>
              <a:path w="60325" h="88900">
                <a:moveTo>
                  <a:pt x="53906" y="9789"/>
                </a:moveTo>
                <a:lnTo>
                  <a:pt x="31206" y="9789"/>
                </a:lnTo>
                <a:lnTo>
                  <a:pt x="34574" y="10085"/>
                </a:lnTo>
                <a:lnTo>
                  <a:pt x="37746" y="10946"/>
                </a:lnTo>
                <a:lnTo>
                  <a:pt x="48124" y="26713"/>
                </a:lnTo>
                <a:lnTo>
                  <a:pt x="47920" y="29296"/>
                </a:lnTo>
                <a:lnTo>
                  <a:pt x="20459" y="53131"/>
                </a:lnTo>
                <a:lnTo>
                  <a:pt x="14312" y="57658"/>
                </a:lnTo>
                <a:lnTo>
                  <a:pt x="0" y="88405"/>
                </a:lnTo>
                <a:lnTo>
                  <a:pt x="59165" y="88405"/>
                </a:lnTo>
                <a:lnTo>
                  <a:pt x="59165" y="78024"/>
                </a:lnTo>
                <a:lnTo>
                  <a:pt x="12369" y="78024"/>
                </a:lnTo>
                <a:lnTo>
                  <a:pt x="13525" y="74089"/>
                </a:lnTo>
                <a:lnTo>
                  <a:pt x="42936" y="51803"/>
                </a:lnTo>
                <a:lnTo>
                  <a:pt x="47730" y="48531"/>
                </a:lnTo>
                <a:lnTo>
                  <a:pt x="59829" y="25360"/>
                </a:lnTo>
                <a:lnTo>
                  <a:pt x="59264" y="19997"/>
                </a:lnTo>
                <a:lnTo>
                  <a:pt x="57518" y="15078"/>
                </a:lnTo>
                <a:lnTo>
                  <a:pt x="54837" y="10773"/>
                </a:lnTo>
                <a:lnTo>
                  <a:pt x="53906" y="9789"/>
                </a:lnTo>
                <a:close/>
              </a:path>
              <a:path w="60325" h="88900">
                <a:moveTo>
                  <a:pt x="31206" y="0"/>
                </a:moveTo>
                <a:lnTo>
                  <a:pt x="2016" y="30549"/>
                </a:lnTo>
                <a:lnTo>
                  <a:pt x="13058" y="30549"/>
                </a:lnTo>
                <a:lnTo>
                  <a:pt x="13352" y="26146"/>
                </a:lnTo>
                <a:lnTo>
                  <a:pt x="14116" y="22089"/>
                </a:lnTo>
                <a:lnTo>
                  <a:pt x="31206" y="9789"/>
                </a:lnTo>
                <a:lnTo>
                  <a:pt x="53906" y="9789"/>
                </a:lnTo>
                <a:lnTo>
                  <a:pt x="51370" y="7108"/>
                </a:lnTo>
                <a:lnTo>
                  <a:pt x="47141" y="4131"/>
                </a:lnTo>
                <a:lnTo>
                  <a:pt x="42247" y="1917"/>
                </a:lnTo>
                <a:lnTo>
                  <a:pt x="36960" y="491"/>
                </a:lnTo>
                <a:lnTo>
                  <a:pt x="312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8" name="object 188"/>
          <p:cNvSpPr/>
          <p:nvPr/>
        </p:nvSpPr>
        <p:spPr>
          <a:xfrm>
            <a:off x="4703079" y="3990732"/>
            <a:ext cx="52107" cy="81243"/>
          </a:xfrm>
          <a:custGeom>
            <a:avLst/>
            <a:gdLst/>
            <a:ahLst/>
            <a:cxnLst/>
            <a:rect l="l" t="t" r="r" b="b"/>
            <a:pathLst>
              <a:path w="59054" h="92075">
                <a:moveTo>
                  <a:pt x="29213" y="0"/>
                </a:moveTo>
                <a:lnTo>
                  <a:pt x="2114" y="29123"/>
                </a:lnTo>
                <a:lnTo>
                  <a:pt x="0" y="45554"/>
                </a:lnTo>
                <a:lnTo>
                  <a:pt x="565" y="53893"/>
                </a:lnTo>
                <a:lnTo>
                  <a:pt x="22967" y="90619"/>
                </a:lnTo>
                <a:lnTo>
                  <a:pt x="29213" y="91677"/>
                </a:lnTo>
                <a:lnTo>
                  <a:pt x="35533" y="90619"/>
                </a:lnTo>
                <a:lnTo>
                  <a:pt x="41214" y="87544"/>
                </a:lnTo>
                <a:lnTo>
                  <a:pt x="46206" y="82919"/>
                </a:lnTo>
                <a:lnTo>
                  <a:pt x="46876" y="81960"/>
                </a:lnTo>
                <a:lnTo>
                  <a:pt x="29213" y="81960"/>
                </a:lnTo>
                <a:lnTo>
                  <a:pt x="26041" y="81296"/>
                </a:lnTo>
                <a:lnTo>
                  <a:pt x="11729" y="45554"/>
                </a:lnTo>
                <a:lnTo>
                  <a:pt x="12099" y="37659"/>
                </a:lnTo>
                <a:lnTo>
                  <a:pt x="29213" y="9789"/>
                </a:lnTo>
                <a:lnTo>
                  <a:pt x="47023" y="9789"/>
                </a:lnTo>
                <a:lnTo>
                  <a:pt x="46206" y="8657"/>
                </a:lnTo>
                <a:lnTo>
                  <a:pt x="41214" y="4033"/>
                </a:lnTo>
                <a:lnTo>
                  <a:pt x="35533" y="1056"/>
                </a:lnTo>
                <a:lnTo>
                  <a:pt x="29213" y="0"/>
                </a:lnTo>
                <a:close/>
              </a:path>
              <a:path w="59054" h="92075">
                <a:moveTo>
                  <a:pt x="47023" y="9789"/>
                </a:moveTo>
                <a:lnTo>
                  <a:pt x="29213" y="9789"/>
                </a:lnTo>
                <a:lnTo>
                  <a:pt x="32459" y="10379"/>
                </a:lnTo>
                <a:lnTo>
                  <a:pt x="35533" y="12298"/>
                </a:lnTo>
                <a:lnTo>
                  <a:pt x="46771" y="45554"/>
                </a:lnTo>
                <a:lnTo>
                  <a:pt x="46403" y="53426"/>
                </a:lnTo>
                <a:lnTo>
                  <a:pt x="29213" y="81960"/>
                </a:lnTo>
                <a:lnTo>
                  <a:pt x="46876" y="81960"/>
                </a:lnTo>
                <a:lnTo>
                  <a:pt x="58501" y="45554"/>
                </a:lnTo>
                <a:lnTo>
                  <a:pt x="57910" y="37191"/>
                </a:lnTo>
                <a:lnTo>
                  <a:pt x="56386" y="29123"/>
                </a:lnTo>
                <a:lnTo>
                  <a:pt x="53878" y="21424"/>
                </a:lnTo>
                <a:lnTo>
                  <a:pt x="50435" y="14512"/>
                </a:lnTo>
                <a:lnTo>
                  <a:pt x="47023" y="97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9" name="object 189"/>
          <p:cNvSpPr/>
          <p:nvPr/>
        </p:nvSpPr>
        <p:spPr>
          <a:xfrm>
            <a:off x="4768432" y="3988453"/>
            <a:ext cx="62753" cy="80682"/>
          </a:xfrm>
          <a:custGeom>
            <a:avLst/>
            <a:gdLst/>
            <a:ahLst/>
            <a:cxnLst/>
            <a:rect l="l" t="t" r="r" b="b"/>
            <a:pathLst>
              <a:path w="71120" h="91439">
                <a:moveTo>
                  <a:pt x="12959" y="0"/>
                </a:moveTo>
                <a:lnTo>
                  <a:pt x="0" y="0"/>
                </a:lnTo>
                <a:lnTo>
                  <a:pt x="0" y="90989"/>
                </a:lnTo>
                <a:lnTo>
                  <a:pt x="11041" y="90989"/>
                </a:lnTo>
                <a:lnTo>
                  <a:pt x="11041" y="16898"/>
                </a:lnTo>
                <a:lnTo>
                  <a:pt x="23652" y="16898"/>
                </a:lnTo>
                <a:lnTo>
                  <a:pt x="12959" y="0"/>
                </a:lnTo>
                <a:close/>
              </a:path>
              <a:path w="71120" h="91439">
                <a:moveTo>
                  <a:pt x="23652" y="16898"/>
                </a:moveTo>
                <a:lnTo>
                  <a:pt x="11041" y="16898"/>
                </a:lnTo>
                <a:lnTo>
                  <a:pt x="57811" y="90989"/>
                </a:lnTo>
                <a:lnTo>
                  <a:pt x="70893" y="90989"/>
                </a:lnTo>
                <a:lnTo>
                  <a:pt x="70893" y="74065"/>
                </a:lnTo>
                <a:lnTo>
                  <a:pt x="59828" y="74065"/>
                </a:lnTo>
                <a:lnTo>
                  <a:pt x="23652" y="16898"/>
                </a:lnTo>
                <a:close/>
              </a:path>
              <a:path w="71120" h="91439">
                <a:moveTo>
                  <a:pt x="70893" y="0"/>
                </a:moveTo>
                <a:lnTo>
                  <a:pt x="59828" y="0"/>
                </a:lnTo>
                <a:lnTo>
                  <a:pt x="59828" y="74065"/>
                </a:lnTo>
                <a:lnTo>
                  <a:pt x="70893" y="74065"/>
                </a:lnTo>
                <a:lnTo>
                  <a:pt x="708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0" name="object 190"/>
          <p:cNvSpPr/>
          <p:nvPr/>
        </p:nvSpPr>
        <p:spPr>
          <a:xfrm>
            <a:off x="5689391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1" name="object 191"/>
          <p:cNvSpPr/>
          <p:nvPr/>
        </p:nvSpPr>
        <p:spPr>
          <a:xfrm>
            <a:off x="6444818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2" name="object 192"/>
          <p:cNvSpPr/>
          <p:nvPr/>
        </p:nvSpPr>
        <p:spPr>
          <a:xfrm>
            <a:off x="7200352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3" name="object 193"/>
          <p:cNvSpPr/>
          <p:nvPr/>
        </p:nvSpPr>
        <p:spPr>
          <a:xfrm>
            <a:off x="7955778" y="5054404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4" name="object 194"/>
          <p:cNvSpPr/>
          <p:nvPr/>
        </p:nvSpPr>
        <p:spPr>
          <a:xfrm>
            <a:off x="5191190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5" name="object 195"/>
          <p:cNvSpPr/>
          <p:nvPr/>
        </p:nvSpPr>
        <p:spPr>
          <a:xfrm>
            <a:off x="5443014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6" name="object 196"/>
          <p:cNvSpPr/>
          <p:nvPr/>
        </p:nvSpPr>
        <p:spPr>
          <a:xfrm>
            <a:off x="5694815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7" name="object 197"/>
          <p:cNvSpPr/>
          <p:nvPr/>
        </p:nvSpPr>
        <p:spPr>
          <a:xfrm>
            <a:off x="5946617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8" name="object 198"/>
          <p:cNvSpPr/>
          <p:nvPr/>
        </p:nvSpPr>
        <p:spPr>
          <a:xfrm>
            <a:off x="6198440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9" name="object 199"/>
          <p:cNvSpPr/>
          <p:nvPr/>
        </p:nvSpPr>
        <p:spPr>
          <a:xfrm>
            <a:off x="6450241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0" name="object 200"/>
          <p:cNvSpPr/>
          <p:nvPr/>
        </p:nvSpPr>
        <p:spPr>
          <a:xfrm>
            <a:off x="6702152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1" name="object 201"/>
          <p:cNvSpPr/>
          <p:nvPr/>
        </p:nvSpPr>
        <p:spPr>
          <a:xfrm>
            <a:off x="6953952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2" name="object 202"/>
          <p:cNvSpPr/>
          <p:nvPr/>
        </p:nvSpPr>
        <p:spPr>
          <a:xfrm>
            <a:off x="7205776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3" name="object 203"/>
          <p:cNvSpPr/>
          <p:nvPr/>
        </p:nvSpPr>
        <p:spPr>
          <a:xfrm>
            <a:off x="7457577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4" name="object 204"/>
          <p:cNvSpPr/>
          <p:nvPr/>
        </p:nvSpPr>
        <p:spPr>
          <a:xfrm>
            <a:off x="7709400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5" name="object 205"/>
          <p:cNvSpPr/>
          <p:nvPr/>
        </p:nvSpPr>
        <p:spPr>
          <a:xfrm>
            <a:off x="7961201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6" name="object 206"/>
          <p:cNvSpPr/>
          <p:nvPr/>
        </p:nvSpPr>
        <p:spPr>
          <a:xfrm>
            <a:off x="8213025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7" name="object 207"/>
          <p:cNvSpPr/>
          <p:nvPr/>
        </p:nvSpPr>
        <p:spPr>
          <a:xfrm>
            <a:off x="8464827" y="5046015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8" name="object 208"/>
          <p:cNvSpPr/>
          <p:nvPr/>
        </p:nvSpPr>
        <p:spPr>
          <a:xfrm>
            <a:off x="5689391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9" name="object 209"/>
          <p:cNvSpPr/>
          <p:nvPr/>
        </p:nvSpPr>
        <p:spPr>
          <a:xfrm>
            <a:off x="6444818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0" name="object 210"/>
          <p:cNvSpPr/>
          <p:nvPr/>
        </p:nvSpPr>
        <p:spPr>
          <a:xfrm>
            <a:off x="7200352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1" name="object 211"/>
          <p:cNvSpPr/>
          <p:nvPr/>
        </p:nvSpPr>
        <p:spPr>
          <a:xfrm>
            <a:off x="7955778" y="4013291"/>
            <a:ext cx="21851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590" y="0"/>
                </a:lnTo>
              </a:path>
            </a:pathLst>
          </a:custGeom>
          <a:ln w="38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2" name="object 212"/>
          <p:cNvSpPr/>
          <p:nvPr/>
        </p:nvSpPr>
        <p:spPr>
          <a:xfrm>
            <a:off x="5191190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3" name="object 213"/>
          <p:cNvSpPr/>
          <p:nvPr/>
        </p:nvSpPr>
        <p:spPr>
          <a:xfrm>
            <a:off x="5443014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4" name="object 214"/>
          <p:cNvSpPr/>
          <p:nvPr/>
        </p:nvSpPr>
        <p:spPr>
          <a:xfrm>
            <a:off x="5694815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5" name="object 215"/>
          <p:cNvSpPr/>
          <p:nvPr/>
        </p:nvSpPr>
        <p:spPr>
          <a:xfrm>
            <a:off x="5946617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6" name="object 216"/>
          <p:cNvSpPr/>
          <p:nvPr/>
        </p:nvSpPr>
        <p:spPr>
          <a:xfrm>
            <a:off x="6198440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7" name="object 217"/>
          <p:cNvSpPr/>
          <p:nvPr/>
        </p:nvSpPr>
        <p:spPr>
          <a:xfrm>
            <a:off x="6450241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8" name="object 218"/>
          <p:cNvSpPr/>
          <p:nvPr/>
        </p:nvSpPr>
        <p:spPr>
          <a:xfrm>
            <a:off x="6702152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9" name="object 219"/>
          <p:cNvSpPr/>
          <p:nvPr/>
        </p:nvSpPr>
        <p:spPr>
          <a:xfrm>
            <a:off x="6953952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0" name="object 220"/>
          <p:cNvSpPr/>
          <p:nvPr/>
        </p:nvSpPr>
        <p:spPr>
          <a:xfrm>
            <a:off x="7205776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1" name="object 221"/>
          <p:cNvSpPr/>
          <p:nvPr/>
        </p:nvSpPr>
        <p:spPr>
          <a:xfrm>
            <a:off x="7457577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2" name="object 222"/>
          <p:cNvSpPr/>
          <p:nvPr/>
        </p:nvSpPr>
        <p:spPr>
          <a:xfrm>
            <a:off x="7709400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3" name="object 223"/>
          <p:cNvSpPr/>
          <p:nvPr/>
        </p:nvSpPr>
        <p:spPr>
          <a:xfrm>
            <a:off x="7961201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4" name="object 224"/>
          <p:cNvSpPr/>
          <p:nvPr/>
        </p:nvSpPr>
        <p:spPr>
          <a:xfrm>
            <a:off x="8213025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5" name="object 225"/>
          <p:cNvSpPr/>
          <p:nvPr/>
        </p:nvSpPr>
        <p:spPr>
          <a:xfrm>
            <a:off x="8464827" y="4021680"/>
            <a:ext cx="11206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95" y="0"/>
                </a:lnTo>
              </a:path>
            </a:pathLst>
          </a:custGeom>
          <a:ln w="190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6" name="object 226"/>
          <p:cNvSpPr/>
          <p:nvPr/>
        </p:nvSpPr>
        <p:spPr>
          <a:xfrm>
            <a:off x="4911247" y="4030079"/>
            <a:ext cx="33618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041" y="0"/>
                </a:lnTo>
              </a:path>
            </a:pathLst>
          </a:custGeom>
          <a:ln w="245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7" name="object 227"/>
          <p:cNvSpPr/>
          <p:nvPr/>
        </p:nvSpPr>
        <p:spPr>
          <a:xfrm>
            <a:off x="4928020" y="4030079"/>
            <a:ext cx="1680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3" y="0"/>
                </a:lnTo>
              </a:path>
            </a:pathLst>
          </a:custGeom>
          <a:ln w="12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8" name="object 228"/>
          <p:cNvSpPr/>
          <p:nvPr/>
        </p:nvSpPr>
        <p:spPr>
          <a:xfrm>
            <a:off x="8722139" y="4030079"/>
            <a:ext cx="33618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041" y="0"/>
                </a:moveTo>
                <a:lnTo>
                  <a:pt x="0" y="0"/>
                </a:lnTo>
              </a:path>
            </a:pathLst>
          </a:custGeom>
          <a:ln w="245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9" name="object 229"/>
          <p:cNvSpPr/>
          <p:nvPr/>
        </p:nvSpPr>
        <p:spPr>
          <a:xfrm>
            <a:off x="8722139" y="4030079"/>
            <a:ext cx="1680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19033" y="0"/>
                </a:moveTo>
                <a:lnTo>
                  <a:pt x="0" y="0"/>
                </a:lnTo>
              </a:path>
            </a:pathLst>
          </a:custGeom>
          <a:ln w="122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0" name="object 230"/>
          <p:cNvSpPr/>
          <p:nvPr/>
        </p:nvSpPr>
        <p:spPr>
          <a:xfrm>
            <a:off x="4944814" y="4030080"/>
            <a:ext cx="3777503" cy="1007969"/>
          </a:xfrm>
          <a:custGeom>
            <a:avLst/>
            <a:gdLst/>
            <a:ahLst/>
            <a:cxnLst/>
            <a:rect l="l" t="t" r="r" b="b"/>
            <a:pathLst>
              <a:path w="4281170" h="1142364">
                <a:moveTo>
                  <a:pt x="4280969" y="1141874"/>
                </a:moveTo>
                <a:lnTo>
                  <a:pt x="0" y="1141874"/>
                </a:lnTo>
                <a:lnTo>
                  <a:pt x="0" y="0"/>
                </a:lnTo>
                <a:lnTo>
                  <a:pt x="4280969" y="0"/>
                </a:lnTo>
                <a:lnTo>
                  <a:pt x="4280969" y="1141874"/>
                </a:lnTo>
                <a:lnTo>
                  <a:pt x="0" y="1141874"/>
                </a:lnTo>
              </a:path>
            </a:pathLst>
          </a:custGeom>
          <a:ln w="245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1" name="object 231"/>
          <p:cNvSpPr/>
          <p:nvPr/>
        </p:nvSpPr>
        <p:spPr>
          <a:xfrm>
            <a:off x="2678206" y="5177117"/>
            <a:ext cx="4034118" cy="5154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2" name="object 232"/>
          <p:cNvSpPr/>
          <p:nvPr/>
        </p:nvSpPr>
        <p:spPr>
          <a:xfrm>
            <a:off x="2678206" y="2543735"/>
            <a:ext cx="4034118" cy="5154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3" name="object 233"/>
          <p:cNvSpPr/>
          <p:nvPr/>
        </p:nvSpPr>
        <p:spPr>
          <a:xfrm>
            <a:off x="4128592" y="2839641"/>
            <a:ext cx="1137957" cy="277346"/>
          </a:xfrm>
          <a:custGeom>
            <a:avLst/>
            <a:gdLst/>
            <a:ahLst/>
            <a:cxnLst/>
            <a:rect l="l" t="t" r="r" b="b"/>
            <a:pathLst>
              <a:path w="1289685" h="314325">
                <a:moveTo>
                  <a:pt x="0" y="0"/>
                </a:moveTo>
                <a:lnTo>
                  <a:pt x="1289377" y="0"/>
                </a:lnTo>
                <a:lnTo>
                  <a:pt x="1289377" y="314323"/>
                </a:lnTo>
                <a:lnTo>
                  <a:pt x="0" y="3143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4" name="object 234"/>
          <p:cNvSpPr txBox="1"/>
          <p:nvPr/>
        </p:nvSpPr>
        <p:spPr>
          <a:xfrm>
            <a:off x="1837765" y="2903318"/>
            <a:ext cx="5479116" cy="1133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2620" algn="ctr"/>
            <a:r>
              <a:rPr sz="2052" spc="-13" baseline="-14336" dirty="0">
                <a:latin typeface="Arial"/>
                <a:cs typeface="Arial"/>
              </a:rPr>
              <a:t>10</a:t>
            </a:r>
            <a:r>
              <a:rPr sz="882" spc="9" dirty="0">
                <a:latin typeface="Arial"/>
                <a:cs typeface="Arial"/>
              </a:rPr>
              <a:t>-5 </a:t>
            </a:r>
            <a:r>
              <a:rPr sz="882" spc="-115" dirty="0">
                <a:latin typeface="Arial"/>
                <a:cs typeface="Arial"/>
              </a:rPr>
              <a:t> </a:t>
            </a:r>
            <a:r>
              <a:rPr sz="2052" spc="-13" baseline="-14336" dirty="0">
                <a:latin typeface="Arial"/>
                <a:cs typeface="Arial"/>
              </a:rPr>
              <a:t>kg</a:t>
            </a:r>
            <a:r>
              <a:rPr sz="2052" spc="-6" baseline="-14336" dirty="0">
                <a:latin typeface="Arial"/>
                <a:cs typeface="Arial"/>
              </a:rPr>
              <a:t> </a:t>
            </a:r>
            <a:r>
              <a:rPr sz="2052" spc="-19" baseline="-14336" dirty="0">
                <a:latin typeface="Arial"/>
                <a:cs typeface="Arial"/>
              </a:rPr>
              <a:t>m</a:t>
            </a:r>
            <a:r>
              <a:rPr sz="882" spc="9" dirty="0">
                <a:latin typeface="Arial"/>
                <a:cs typeface="Arial"/>
              </a:rPr>
              <a:t>-2</a:t>
            </a:r>
            <a:r>
              <a:rPr sz="882" dirty="0">
                <a:latin typeface="Arial"/>
                <a:cs typeface="Arial"/>
              </a:rPr>
              <a:t> </a:t>
            </a:r>
            <a:r>
              <a:rPr sz="882" spc="-115" dirty="0">
                <a:latin typeface="Arial"/>
                <a:cs typeface="Arial"/>
              </a:rPr>
              <a:t> </a:t>
            </a:r>
            <a:r>
              <a:rPr sz="2052" spc="-13" baseline="-14336" dirty="0">
                <a:latin typeface="Arial"/>
                <a:cs typeface="Arial"/>
              </a:rPr>
              <a:t>s</a:t>
            </a:r>
            <a:r>
              <a:rPr sz="882" spc="9" dirty="0">
                <a:latin typeface="Arial"/>
                <a:cs typeface="Arial"/>
              </a:rPr>
              <a:t>-1</a:t>
            </a:r>
            <a:endParaRPr sz="882"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1059">
              <a:latin typeface="Times New Roman"/>
              <a:cs typeface="Times New Roman"/>
            </a:endParaRPr>
          </a:p>
          <a:p>
            <a:pPr marL="11206" marR="4483" indent="750834"/>
            <a:r>
              <a:rPr sz="2427" spc="9" dirty="0">
                <a:latin typeface="Arial"/>
                <a:cs typeface="Arial"/>
              </a:rPr>
              <a:t>runo</a:t>
            </a:r>
            <a:r>
              <a:rPr sz="2427" spc="-44" dirty="0">
                <a:latin typeface="Arial"/>
                <a:cs typeface="Arial"/>
              </a:rPr>
              <a:t>f</a:t>
            </a:r>
            <a:r>
              <a:rPr sz="2427" spc="4" dirty="0">
                <a:latin typeface="Arial"/>
                <a:cs typeface="Arial"/>
              </a:rPr>
              <a:t>f </a:t>
            </a:r>
            <a:r>
              <a:rPr sz="2427" spc="9" dirty="0">
                <a:latin typeface="Arial"/>
                <a:cs typeface="Arial"/>
              </a:rPr>
              <a:t>in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-35" dirty="0">
                <a:latin typeface="Arial"/>
                <a:cs typeface="Arial"/>
              </a:rPr>
              <a:t>EBM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9" dirty="0">
                <a:latin typeface="Arial"/>
                <a:cs typeface="Arial"/>
              </a:rPr>
              <a:t>is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13" dirty="0">
                <a:latin typeface="Arial"/>
                <a:cs typeface="Arial"/>
              </a:rPr>
              <a:t>ha</a:t>
            </a:r>
            <a:r>
              <a:rPr sz="2427" spc="-44" dirty="0">
                <a:latin typeface="Arial"/>
                <a:cs typeface="Arial"/>
              </a:rPr>
              <a:t>r</a:t>
            </a:r>
            <a:r>
              <a:rPr sz="2427" spc="146" dirty="0">
                <a:latin typeface="Arial"/>
                <a:cs typeface="Arial"/>
              </a:rPr>
              <a:t>d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9" dirty="0">
                <a:latin typeface="Arial"/>
                <a:cs typeface="Arial"/>
              </a:rPr>
              <a:t>to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44" dirty="0">
                <a:latin typeface="Arial"/>
                <a:cs typeface="Arial"/>
              </a:rPr>
              <a:t>see!</a:t>
            </a:r>
            <a:r>
              <a:rPr sz="2427" spc="26" dirty="0">
                <a:latin typeface="Arial"/>
                <a:cs typeface="Arial"/>
              </a:rPr>
              <a:t> </a:t>
            </a:r>
            <a:r>
              <a:rPr sz="2427" spc="9" dirty="0">
                <a:latin typeface="Arial"/>
                <a:cs typeface="Arial"/>
              </a:rPr>
              <a:t>easier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9" dirty="0">
                <a:latin typeface="Arial"/>
                <a:cs typeface="Arial"/>
              </a:rPr>
              <a:t>to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9" dirty="0">
                <a:latin typeface="Arial"/>
                <a:cs typeface="Arial"/>
              </a:rPr>
              <a:t>infer</a:t>
            </a:r>
            <a:r>
              <a:rPr sz="2427" spc="4" dirty="0">
                <a:latin typeface="Arial"/>
                <a:cs typeface="Arial"/>
              </a:rPr>
              <a:t> f</a:t>
            </a:r>
            <a:r>
              <a:rPr sz="2427" spc="-44" dirty="0">
                <a:latin typeface="Arial"/>
                <a:cs typeface="Arial"/>
              </a:rPr>
              <a:t>r</a:t>
            </a:r>
            <a:r>
              <a:rPr sz="2427" spc="13" dirty="0">
                <a:latin typeface="Arial"/>
                <a:cs typeface="Arial"/>
              </a:rPr>
              <a:t>om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9" dirty="0">
                <a:latin typeface="Arial"/>
                <a:cs typeface="Arial"/>
              </a:rPr>
              <a:t>salinity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13" dirty="0">
                <a:latin typeface="Arial"/>
                <a:cs typeface="Arial"/>
              </a:rPr>
              <a:t>anomalies…</a:t>
            </a:r>
            <a:endParaRPr sz="242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7103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0350" y="1495465"/>
            <a:ext cx="3826355" cy="16067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2649015" y="3038764"/>
            <a:ext cx="24093" cy="560"/>
          </a:xfrm>
          <a:custGeom>
            <a:avLst/>
            <a:gdLst/>
            <a:ahLst/>
            <a:cxnLst/>
            <a:rect l="l" t="t" r="r" b="b"/>
            <a:pathLst>
              <a:path w="27305" h="635">
                <a:moveTo>
                  <a:pt x="0" y="125"/>
                </a:moveTo>
                <a:lnTo>
                  <a:pt x="27216" y="125"/>
                </a:lnTo>
              </a:path>
            </a:pathLst>
          </a:custGeom>
          <a:ln w="3175">
            <a:solidFill>
              <a:srgbClr val="D9EE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4894039" y="1558588"/>
            <a:ext cx="37540" cy="560"/>
          </a:xfrm>
          <a:custGeom>
            <a:avLst/>
            <a:gdLst/>
            <a:ahLst/>
            <a:cxnLst/>
            <a:rect l="l" t="t" r="r" b="b"/>
            <a:pathLst>
              <a:path w="42545" h="635">
                <a:moveTo>
                  <a:pt x="0" y="187"/>
                </a:moveTo>
                <a:lnTo>
                  <a:pt x="42142" y="187"/>
                </a:lnTo>
              </a:path>
            </a:pathLst>
          </a:custGeom>
          <a:ln w="3175">
            <a:solidFill>
              <a:srgbClr val="FFC39A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5986989" y="1348228"/>
            <a:ext cx="63874" cy="105335"/>
          </a:xfrm>
          <a:custGeom>
            <a:avLst/>
            <a:gdLst/>
            <a:ahLst/>
            <a:cxnLst/>
            <a:rect l="l" t="t" r="r" b="b"/>
            <a:pathLst>
              <a:path w="72390" h="119380">
                <a:moveTo>
                  <a:pt x="13576" y="0"/>
                </a:moveTo>
                <a:lnTo>
                  <a:pt x="0" y="0"/>
                </a:lnTo>
                <a:lnTo>
                  <a:pt x="0" y="118842"/>
                </a:lnTo>
                <a:lnTo>
                  <a:pt x="13576" y="118842"/>
                </a:lnTo>
                <a:lnTo>
                  <a:pt x="13576" y="85752"/>
                </a:lnTo>
                <a:lnTo>
                  <a:pt x="26338" y="73018"/>
                </a:lnTo>
                <a:lnTo>
                  <a:pt x="43678" y="73018"/>
                </a:lnTo>
                <a:lnTo>
                  <a:pt x="41612" y="69693"/>
                </a:lnTo>
                <a:lnTo>
                  <a:pt x="13576" y="69693"/>
                </a:lnTo>
                <a:lnTo>
                  <a:pt x="13576" y="0"/>
                </a:lnTo>
                <a:close/>
              </a:path>
              <a:path w="72390" h="119380">
                <a:moveTo>
                  <a:pt x="43678" y="73018"/>
                </a:moveTo>
                <a:lnTo>
                  <a:pt x="26338" y="73018"/>
                </a:lnTo>
                <a:lnTo>
                  <a:pt x="55248" y="118842"/>
                </a:lnTo>
                <a:lnTo>
                  <a:pt x="72148" y="118842"/>
                </a:lnTo>
                <a:lnTo>
                  <a:pt x="43678" y="73018"/>
                </a:lnTo>
                <a:close/>
              </a:path>
              <a:path w="72390" h="119380">
                <a:moveTo>
                  <a:pt x="67978" y="33183"/>
                </a:moveTo>
                <a:lnTo>
                  <a:pt x="50074" y="33183"/>
                </a:lnTo>
                <a:lnTo>
                  <a:pt x="13576" y="69693"/>
                </a:lnTo>
                <a:lnTo>
                  <a:pt x="41612" y="69693"/>
                </a:lnTo>
                <a:lnTo>
                  <a:pt x="37344" y="62824"/>
                </a:lnTo>
                <a:lnTo>
                  <a:pt x="67978" y="331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6054413" y="1375239"/>
            <a:ext cx="66675" cy="109818"/>
          </a:xfrm>
          <a:custGeom>
            <a:avLst/>
            <a:gdLst/>
            <a:ahLst/>
            <a:cxnLst/>
            <a:rect l="l" t="t" r="r" b="b"/>
            <a:pathLst>
              <a:path w="75565" h="124460">
                <a:moveTo>
                  <a:pt x="16901" y="98518"/>
                </a:moveTo>
                <a:lnTo>
                  <a:pt x="3449" y="98518"/>
                </a:lnTo>
                <a:lnTo>
                  <a:pt x="3919" y="103912"/>
                </a:lnTo>
                <a:lnTo>
                  <a:pt x="37376" y="123861"/>
                </a:lnTo>
                <a:lnTo>
                  <a:pt x="48507" y="122889"/>
                </a:lnTo>
                <a:lnTo>
                  <a:pt x="57223" y="120065"/>
                </a:lnTo>
                <a:lnTo>
                  <a:pt x="63934" y="115675"/>
                </a:lnTo>
                <a:lnTo>
                  <a:pt x="66451" y="112852"/>
                </a:lnTo>
                <a:lnTo>
                  <a:pt x="37376" y="112852"/>
                </a:lnTo>
                <a:lnTo>
                  <a:pt x="31480" y="112476"/>
                </a:lnTo>
                <a:lnTo>
                  <a:pt x="25241" y="110530"/>
                </a:lnTo>
                <a:lnTo>
                  <a:pt x="22419" y="108680"/>
                </a:lnTo>
                <a:lnTo>
                  <a:pt x="19847" y="106108"/>
                </a:lnTo>
                <a:lnTo>
                  <a:pt x="18028" y="102783"/>
                </a:lnTo>
                <a:lnTo>
                  <a:pt x="16901" y="98518"/>
                </a:lnTo>
                <a:close/>
              </a:path>
              <a:path w="75565" h="124460">
                <a:moveTo>
                  <a:pt x="75473" y="77190"/>
                </a:moveTo>
                <a:lnTo>
                  <a:pt x="61112" y="77190"/>
                </a:lnTo>
                <a:lnTo>
                  <a:pt x="61066" y="88104"/>
                </a:lnTo>
                <a:lnTo>
                  <a:pt x="60642" y="93845"/>
                </a:lnTo>
                <a:lnTo>
                  <a:pt x="37376" y="112852"/>
                </a:lnTo>
                <a:lnTo>
                  <a:pt x="66451" y="112852"/>
                </a:lnTo>
                <a:lnTo>
                  <a:pt x="75403" y="84310"/>
                </a:lnTo>
                <a:lnTo>
                  <a:pt x="75473" y="77190"/>
                </a:lnTo>
                <a:close/>
              </a:path>
              <a:path w="75565" h="124460">
                <a:moveTo>
                  <a:pt x="37376" y="0"/>
                </a:moveTo>
                <a:lnTo>
                  <a:pt x="4420" y="23649"/>
                </a:lnTo>
                <a:lnTo>
                  <a:pt x="0" y="46671"/>
                </a:lnTo>
                <a:lnTo>
                  <a:pt x="501" y="54293"/>
                </a:lnTo>
                <a:lnTo>
                  <a:pt x="19001" y="88104"/>
                </a:lnTo>
                <a:lnTo>
                  <a:pt x="34804" y="92496"/>
                </a:lnTo>
                <a:lnTo>
                  <a:pt x="42518" y="91649"/>
                </a:lnTo>
                <a:lnTo>
                  <a:pt x="49259" y="89077"/>
                </a:lnTo>
                <a:lnTo>
                  <a:pt x="55374" y="84310"/>
                </a:lnTo>
                <a:lnTo>
                  <a:pt x="59039" y="79762"/>
                </a:lnTo>
                <a:lnTo>
                  <a:pt x="37376" y="79762"/>
                </a:lnTo>
                <a:lnTo>
                  <a:pt x="32703" y="79040"/>
                </a:lnTo>
                <a:lnTo>
                  <a:pt x="14455" y="46671"/>
                </a:lnTo>
                <a:lnTo>
                  <a:pt x="15082" y="38610"/>
                </a:lnTo>
                <a:lnTo>
                  <a:pt x="37376" y="12734"/>
                </a:lnTo>
                <a:lnTo>
                  <a:pt x="60542" y="12734"/>
                </a:lnTo>
                <a:lnTo>
                  <a:pt x="56847" y="8594"/>
                </a:lnTo>
                <a:lnTo>
                  <a:pt x="50356" y="3796"/>
                </a:lnTo>
                <a:lnTo>
                  <a:pt x="43867" y="972"/>
                </a:lnTo>
                <a:lnTo>
                  <a:pt x="37376" y="0"/>
                </a:lnTo>
                <a:close/>
              </a:path>
              <a:path w="75565" h="124460">
                <a:moveTo>
                  <a:pt x="60542" y="12734"/>
                </a:moveTo>
                <a:lnTo>
                  <a:pt x="37376" y="12734"/>
                </a:lnTo>
                <a:lnTo>
                  <a:pt x="41045" y="13235"/>
                </a:lnTo>
                <a:lnTo>
                  <a:pt x="44964" y="14836"/>
                </a:lnTo>
                <a:lnTo>
                  <a:pt x="61112" y="45825"/>
                </a:lnTo>
                <a:lnTo>
                  <a:pt x="59669" y="57962"/>
                </a:lnTo>
                <a:lnTo>
                  <a:pt x="37376" y="79762"/>
                </a:lnTo>
                <a:lnTo>
                  <a:pt x="59039" y="79762"/>
                </a:lnTo>
                <a:lnTo>
                  <a:pt x="61112" y="77190"/>
                </a:lnTo>
                <a:lnTo>
                  <a:pt x="75473" y="77190"/>
                </a:lnTo>
                <a:lnTo>
                  <a:pt x="75473" y="15306"/>
                </a:lnTo>
                <a:lnTo>
                  <a:pt x="62837" y="15306"/>
                </a:lnTo>
                <a:lnTo>
                  <a:pt x="60542" y="12734"/>
                </a:lnTo>
                <a:close/>
              </a:path>
              <a:path w="75565" h="124460">
                <a:moveTo>
                  <a:pt x="75473" y="2571"/>
                </a:moveTo>
                <a:lnTo>
                  <a:pt x="62837" y="2571"/>
                </a:lnTo>
                <a:lnTo>
                  <a:pt x="62837" y="15306"/>
                </a:lnTo>
                <a:lnTo>
                  <a:pt x="75473" y="15306"/>
                </a:lnTo>
                <a:lnTo>
                  <a:pt x="75473" y="2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6129307" y="1348229"/>
            <a:ext cx="43143" cy="108137"/>
          </a:xfrm>
          <a:custGeom>
            <a:avLst/>
            <a:gdLst/>
            <a:ahLst/>
            <a:cxnLst/>
            <a:rect l="l" t="t" r="r" b="b"/>
            <a:pathLst>
              <a:path w="48895" h="122555">
                <a:moveTo>
                  <a:pt x="48381" y="0"/>
                </a:moveTo>
                <a:lnTo>
                  <a:pt x="38096" y="0"/>
                </a:lnTo>
                <a:lnTo>
                  <a:pt x="0" y="122261"/>
                </a:lnTo>
                <a:lnTo>
                  <a:pt x="9311" y="122261"/>
                </a:lnTo>
                <a:lnTo>
                  <a:pt x="483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6179466" y="1348228"/>
            <a:ext cx="63874" cy="105335"/>
          </a:xfrm>
          <a:custGeom>
            <a:avLst/>
            <a:gdLst/>
            <a:ahLst/>
            <a:cxnLst/>
            <a:rect l="l" t="t" r="r" b="b"/>
            <a:pathLst>
              <a:path w="72390" h="119380">
                <a:moveTo>
                  <a:pt x="13576" y="0"/>
                </a:moveTo>
                <a:lnTo>
                  <a:pt x="0" y="0"/>
                </a:lnTo>
                <a:lnTo>
                  <a:pt x="0" y="118842"/>
                </a:lnTo>
                <a:lnTo>
                  <a:pt x="13576" y="118842"/>
                </a:lnTo>
                <a:lnTo>
                  <a:pt x="13576" y="85752"/>
                </a:lnTo>
                <a:lnTo>
                  <a:pt x="26338" y="73018"/>
                </a:lnTo>
                <a:lnTo>
                  <a:pt x="43678" y="73018"/>
                </a:lnTo>
                <a:lnTo>
                  <a:pt x="41612" y="69693"/>
                </a:lnTo>
                <a:lnTo>
                  <a:pt x="13576" y="69693"/>
                </a:lnTo>
                <a:lnTo>
                  <a:pt x="13576" y="0"/>
                </a:lnTo>
                <a:close/>
              </a:path>
              <a:path w="72390" h="119380">
                <a:moveTo>
                  <a:pt x="43678" y="73018"/>
                </a:moveTo>
                <a:lnTo>
                  <a:pt x="26338" y="73018"/>
                </a:lnTo>
                <a:lnTo>
                  <a:pt x="55123" y="118842"/>
                </a:lnTo>
                <a:lnTo>
                  <a:pt x="72148" y="118842"/>
                </a:lnTo>
                <a:lnTo>
                  <a:pt x="43678" y="73018"/>
                </a:lnTo>
                <a:close/>
              </a:path>
              <a:path w="72390" h="119380">
                <a:moveTo>
                  <a:pt x="67853" y="33183"/>
                </a:moveTo>
                <a:lnTo>
                  <a:pt x="50074" y="33183"/>
                </a:lnTo>
                <a:lnTo>
                  <a:pt x="13576" y="69693"/>
                </a:lnTo>
                <a:lnTo>
                  <a:pt x="41612" y="69693"/>
                </a:lnTo>
                <a:lnTo>
                  <a:pt x="37344" y="62824"/>
                </a:lnTo>
                <a:lnTo>
                  <a:pt x="67853" y="331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6246890" y="1375239"/>
            <a:ext cx="66675" cy="109818"/>
          </a:xfrm>
          <a:custGeom>
            <a:avLst/>
            <a:gdLst/>
            <a:ahLst/>
            <a:cxnLst/>
            <a:rect l="l" t="t" r="r" b="b"/>
            <a:pathLst>
              <a:path w="75565" h="124460">
                <a:moveTo>
                  <a:pt x="16901" y="98518"/>
                </a:moveTo>
                <a:lnTo>
                  <a:pt x="3323" y="98518"/>
                </a:lnTo>
                <a:lnTo>
                  <a:pt x="3919" y="103912"/>
                </a:lnTo>
                <a:lnTo>
                  <a:pt x="37250" y="123861"/>
                </a:lnTo>
                <a:lnTo>
                  <a:pt x="48381" y="122889"/>
                </a:lnTo>
                <a:lnTo>
                  <a:pt x="57224" y="120065"/>
                </a:lnTo>
                <a:lnTo>
                  <a:pt x="63934" y="115675"/>
                </a:lnTo>
                <a:lnTo>
                  <a:pt x="66451" y="112852"/>
                </a:lnTo>
                <a:lnTo>
                  <a:pt x="37250" y="112852"/>
                </a:lnTo>
                <a:lnTo>
                  <a:pt x="31480" y="112476"/>
                </a:lnTo>
                <a:lnTo>
                  <a:pt x="25241" y="110530"/>
                </a:lnTo>
                <a:lnTo>
                  <a:pt x="22293" y="108680"/>
                </a:lnTo>
                <a:lnTo>
                  <a:pt x="19848" y="106108"/>
                </a:lnTo>
                <a:lnTo>
                  <a:pt x="18030" y="102783"/>
                </a:lnTo>
                <a:lnTo>
                  <a:pt x="16901" y="98518"/>
                </a:lnTo>
                <a:close/>
              </a:path>
              <a:path w="75565" h="124460">
                <a:moveTo>
                  <a:pt x="75473" y="77190"/>
                </a:moveTo>
                <a:lnTo>
                  <a:pt x="61018" y="77190"/>
                </a:lnTo>
                <a:lnTo>
                  <a:pt x="60901" y="89453"/>
                </a:lnTo>
                <a:lnTo>
                  <a:pt x="60642" y="93845"/>
                </a:lnTo>
                <a:lnTo>
                  <a:pt x="37250" y="112852"/>
                </a:lnTo>
                <a:lnTo>
                  <a:pt x="66451" y="112852"/>
                </a:lnTo>
                <a:lnTo>
                  <a:pt x="75403" y="84310"/>
                </a:lnTo>
                <a:lnTo>
                  <a:pt x="75473" y="77190"/>
                </a:lnTo>
                <a:close/>
              </a:path>
              <a:path w="75565" h="124460">
                <a:moveTo>
                  <a:pt x="37250" y="0"/>
                </a:moveTo>
                <a:lnTo>
                  <a:pt x="4296" y="23649"/>
                </a:lnTo>
                <a:lnTo>
                  <a:pt x="0" y="46671"/>
                </a:lnTo>
                <a:lnTo>
                  <a:pt x="375" y="54293"/>
                </a:lnTo>
                <a:lnTo>
                  <a:pt x="18876" y="88104"/>
                </a:lnTo>
                <a:lnTo>
                  <a:pt x="34804" y="92496"/>
                </a:lnTo>
                <a:lnTo>
                  <a:pt x="42392" y="91649"/>
                </a:lnTo>
                <a:lnTo>
                  <a:pt x="49135" y="89077"/>
                </a:lnTo>
                <a:lnTo>
                  <a:pt x="55248" y="84310"/>
                </a:lnTo>
                <a:lnTo>
                  <a:pt x="58934" y="79762"/>
                </a:lnTo>
                <a:lnTo>
                  <a:pt x="37250" y="79762"/>
                </a:lnTo>
                <a:lnTo>
                  <a:pt x="32579" y="79040"/>
                </a:lnTo>
                <a:lnTo>
                  <a:pt x="14329" y="46671"/>
                </a:lnTo>
                <a:lnTo>
                  <a:pt x="14956" y="38610"/>
                </a:lnTo>
                <a:lnTo>
                  <a:pt x="37250" y="12734"/>
                </a:lnTo>
                <a:lnTo>
                  <a:pt x="60416" y="12734"/>
                </a:lnTo>
                <a:lnTo>
                  <a:pt x="56722" y="8594"/>
                </a:lnTo>
                <a:lnTo>
                  <a:pt x="50358" y="3796"/>
                </a:lnTo>
                <a:lnTo>
                  <a:pt x="43741" y="972"/>
                </a:lnTo>
                <a:lnTo>
                  <a:pt x="37250" y="0"/>
                </a:lnTo>
                <a:close/>
              </a:path>
              <a:path w="75565" h="124460">
                <a:moveTo>
                  <a:pt x="60416" y="12734"/>
                </a:moveTo>
                <a:lnTo>
                  <a:pt x="37250" y="12734"/>
                </a:lnTo>
                <a:lnTo>
                  <a:pt x="41045" y="13235"/>
                </a:lnTo>
                <a:lnTo>
                  <a:pt x="44964" y="14836"/>
                </a:lnTo>
                <a:lnTo>
                  <a:pt x="61018" y="45825"/>
                </a:lnTo>
                <a:lnTo>
                  <a:pt x="59669" y="57962"/>
                </a:lnTo>
                <a:lnTo>
                  <a:pt x="37250" y="79762"/>
                </a:lnTo>
                <a:lnTo>
                  <a:pt x="58934" y="79762"/>
                </a:lnTo>
                <a:lnTo>
                  <a:pt x="61018" y="77190"/>
                </a:lnTo>
                <a:lnTo>
                  <a:pt x="75473" y="77190"/>
                </a:lnTo>
                <a:lnTo>
                  <a:pt x="75473" y="15306"/>
                </a:lnTo>
                <a:lnTo>
                  <a:pt x="62711" y="15306"/>
                </a:lnTo>
                <a:lnTo>
                  <a:pt x="60416" y="12734"/>
                </a:lnTo>
                <a:close/>
              </a:path>
              <a:path w="75565" h="124460">
                <a:moveTo>
                  <a:pt x="75473" y="2571"/>
                </a:moveTo>
                <a:lnTo>
                  <a:pt x="62711" y="2571"/>
                </a:lnTo>
                <a:lnTo>
                  <a:pt x="62711" y="15306"/>
                </a:lnTo>
                <a:lnTo>
                  <a:pt x="75473" y="15306"/>
                </a:lnTo>
                <a:lnTo>
                  <a:pt x="75473" y="2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2613575" y="1352767"/>
            <a:ext cx="83484" cy="109818"/>
          </a:xfrm>
          <a:custGeom>
            <a:avLst/>
            <a:gdLst/>
            <a:ahLst/>
            <a:cxnLst/>
            <a:rect l="l" t="t" r="r" b="b"/>
            <a:pathLst>
              <a:path w="94614" h="124460">
                <a:moveTo>
                  <a:pt x="15300" y="83181"/>
                </a:moveTo>
                <a:lnTo>
                  <a:pt x="0" y="83181"/>
                </a:lnTo>
                <a:lnTo>
                  <a:pt x="751" y="91523"/>
                </a:lnTo>
                <a:lnTo>
                  <a:pt x="26840" y="120787"/>
                </a:lnTo>
                <a:lnTo>
                  <a:pt x="48381" y="123987"/>
                </a:lnTo>
                <a:lnTo>
                  <a:pt x="59168" y="123234"/>
                </a:lnTo>
                <a:lnTo>
                  <a:pt x="68480" y="121164"/>
                </a:lnTo>
                <a:lnTo>
                  <a:pt x="76319" y="117839"/>
                </a:lnTo>
                <a:lnTo>
                  <a:pt x="82684" y="113447"/>
                </a:lnTo>
                <a:lnTo>
                  <a:pt x="85610" y="110374"/>
                </a:lnTo>
                <a:lnTo>
                  <a:pt x="48381" y="110374"/>
                </a:lnTo>
                <a:lnTo>
                  <a:pt x="40166" y="109778"/>
                </a:lnTo>
                <a:lnTo>
                  <a:pt x="15676" y="88198"/>
                </a:lnTo>
                <a:lnTo>
                  <a:pt x="15300" y="83181"/>
                </a:lnTo>
                <a:close/>
              </a:path>
              <a:path w="94614" h="124460">
                <a:moveTo>
                  <a:pt x="46657" y="0"/>
                </a:moveTo>
                <a:lnTo>
                  <a:pt x="10032" y="14804"/>
                </a:lnTo>
                <a:lnTo>
                  <a:pt x="4405" y="36509"/>
                </a:lnTo>
                <a:lnTo>
                  <a:pt x="4671" y="40680"/>
                </a:lnTo>
                <a:lnTo>
                  <a:pt x="61989" y="72139"/>
                </a:lnTo>
                <a:lnTo>
                  <a:pt x="69954" y="75716"/>
                </a:lnTo>
                <a:lnTo>
                  <a:pt x="75222" y="79762"/>
                </a:lnTo>
                <a:lnTo>
                  <a:pt x="78012" y="84529"/>
                </a:lnTo>
                <a:lnTo>
                  <a:pt x="78891" y="89924"/>
                </a:lnTo>
                <a:lnTo>
                  <a:pt x="78639" y="93971"/>
                </a:lnTo>
                <a:lnTo>
                  <a:pt x="48381" y="110374"/>
                </a:lnTo>
                <a:lnTo>
                  <a:pt x="85610" y="110374"/>
                </a:lnTo>
                <a:lnTo>
                  <a:pt x="87701" y="108178"/>
                </a:lnTo>
                <a:lnTo>
                  <a:pt x="91370" y="102062"/>
                </a:lnTo>
                <a:lnTo>
                  <a:pt x="93470" y="95444"/>
                </a:lnTo>
                <a:lnTo>
                  <a:pt x="94192" y="88324"/>
                </a:lnTo>
                <a:lnTo>
                  <a:pt x="93690" y="82553"/>
                </a:lnTo>
                <a:lnTo>
                  <a:pt x="32202" y="48397"/>
                </a:lnTo>
                <a:lnTo>
                  <a:pt x="25585" y="44946"/>
                </a:lnTo>
                <a:lnTo>
                  <a:pt x="21697" y="41653"/>
                </a:lnTo>
                <a:lnTo>
                  <a:pt x="19973" y="37607"/>
                </a:lnTo>
                <a:lnTo>
                  <a:pt x="19471" y="32212"/>
                </a:lnTo>
                <a:lnTo>
                  <a:pt x="20099" y="27790"/>
                </a:lnTo>
                <a:lnTo>
                  <a:pt x="45810" y="12734"/>
                </a:lnTo>
                <a:lnTo>
                  <a:pt x="81611" y="12734"/>
                </a:lnTo>
                <a:lnTo>
                  <a:pt x="77668" y="9065"/>
                </a:lnTo>
                <a:lnTo>
                  <a:pt x="71051" y="5019"/>
                </a:lnTo>
                <a:lnTo>
                  <a:pt x="63557" y="2195"/>
                </a:lnTo>
                <a:lnTo>
                  <a:pt x="55373" y="596"/>
                </a:lnTo>
                <a:lnTo>
                  <a:pt x="46657" y="0"/>
                </a:lnTo>
                <a:close/>
              </a:path>
              <a:path w="94614" h="124460">
                <a:moveTo>
                  <a:pt x="81611" y="12734"/>
                </a:moveTo>
                <a:lnTo>
                  <a:pt x="45810" y="12734"/>
                </a:lnTo>
                <a:lnTo>
                  <a:pt x="52677" y="13205"/>
                </a:lnTo>
                <a:lnTo>
                  <a:pt x="58666" y="14554"/>
                </a:lnTo>
                <a:lnTo>
                  <a:pt x="75566" y="36509"/>
                </a:lnTo>
                <a:lnTo>
                  <a:pt x="90774" y="36509"/>
                </a:lnTo>
                <a:lnTo>
                  <a:pt x="89896" y="27915"/>
                </a:lnTo>
                <a:lnTo>
                  <a:pt x="87199" y="20450"/>
                </a:lnTo>
                <a:lnTo>
                  <a:pt x="83060" y="14083"/>
                </a:lnTo>
                <a:lnTo>
                  <a:pt x="81611" y="127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2709440" y="1352767"/>
            <a:ext cx="83484" cy="109818"/>
          </a:xfrm>
          <a:custGeom>
            <a:avLst/>
            <a:gdLst/>
            <a:ahLst/>
            <a:cxnLst/>
            <a:rect l="l" t="t" r="r" b="b"/>
            <a:pathLst>
              <a:path w="94614" h="124460">
                <a:moveTo>
                  <a:pt x="15176" y="83181"/>
                </a:moveTo>
                <a:lnTo>
                  <a:pt x="0" y="83181"/>
                </a:lnTo>
                <a:lnTo>
                  <a:pt x="721" y="91523"/>
                </a:lnTo>
                <a:lnTo>
                  <a:pt x="26808" y="120787"/>
                </a:lnTo>
                <a:lnTo>
                  <a:pt x="48381" y="123987"/>
                </a:lnTo>
                <a:lnTo>
                  <a:pt x="59042" y="123234"/>
                </a:lnTo>
                <a:lnTo>
                  <a:pt x="68355" y="121164"/>
                </a:lnTo>
                <a:lnTo>
                  <a:pt x="76319" y="117839"/>
                </a:lnTo>
                <a:lnTo>
                  <a:pt x="82684" y="113447"/>
                </a:lnTo>
                <a:lnTo>
                  <a:pt x="85611" y="110374"/>
                </a:lnTo>
                <a:lnTo>
                  <a:pt x="48381" y="110374"/>
                </a:lnTo>
                <a:lnTo>
                  <a:pt x="40040" y="109778"/>
                </a:lnTo>
                <a:lnTo>
                  <a:pt x="15678" y="88198"/>
                </a:lnTo>
                <a:lnTo>
                  <a:pt x="15176" y="83181"/>
                </a:lnTo>
                <a:close/>
              </a:path>
              <a:path w="94614" h="124460">
                <a:moveTo>
                  <a:pt x="46657" y="0"/>
                </a:moveTo>
                <a:lnTo>
                  <a:pt x="10034" y="14804"/>
                </a:lnTo>
                <a:lnTo>
                  <a:pt x="4170" y="34784"/>
                </a:lnTo>
                <a:lnTo>
                  <a:pt x="4640" y="40680"/>
                </a:lnTo>
                <a:lnTo>
                  <a:pt x="61989" y="72139"/>
                </a:lnTo>
                <a:lnTo>
                  <a:pt x="69923" y="75716"/>
                </a:lnTo>
                <a:lnTo>
                  <a:pt x="75190" y="79762"/>
                </a:lnTo>
                <a:lnTo>
                  <a:pt x="78012" y="84529"/>
                </a:lnTo>
                <a:lnTo>
                  <a:pt x="78891" y="89924"/>
                </a:lnTo>
                <a:lnTo>
                  <a:pt x="78515" y="93971"/>
                </a:lnTo>
                <a:lnTo>
                  <a:pt x="48381" y="110374"/>
                </a:lnTo>
                <a:lnTo>
                  <a:pt x="85611" y="110374"/>
                </a:lnTo>
                <a:lnTo>
                  <a:pt x="87702" y="108178"/>
                </a:lnTo>
                <a:lnTo>
                  <a:pt x="91244" y="102062"/>
                </a:lnTo>
                <a:lnTo>
                  <a:pt x="93440" y="95444"/>
                </a:lnTo>
                <a:lnTo>
                  <a:pt x="94192" y="88324"/>
                </a:lnTo>
                <a:lnTo>
                  <a:pt x="93564" y="82553"/>
                </a:lnTo>
                <a:lnTo>
                  <a:pt x="32202" y="48397"/>
                </a:lnTo>
                <a:lnTo>
                  <a:pt x="25586" y="44946"/>
                </a:lnTo>
                <a:lnTo>
                  <a:pt x="21666" y="41653"/>
                </a:lnTo>
                <a:lnTo>
                  <a:pt x="19973" y="37607"/>
                </a:lnTo>
                <a:lnTo>
                  <a:pt x="19471" y="32212"/>
                </a:lnTo>
                <a:lnTo>
                  <a:pt x="20099" y="27790"/>
                </a:lnTo>
                <a:lnTo>
                  <a:pt x="45810" y="12734"/>
                </a:lnTo>
                <a:lnTo>
                  <a:pt x="81588" y="12734"/>
                </a:lnTo>
                <a:lnTo>
                  <a:pt x="77668" y="9065"/>
                </a:lnTo>
                <a:lnTo>
                  <a:pt x="71051" y="5019"/>
                </a:lnTo>
                <a:lnTo>
                  <a:pt x="63558" y="2195"/>
                </a:lnTo>
                <a:lnTo>
                  <a:pt x="55374" y="596"/>
                </a:lnTo>
                <a:lnTo>
                  <a:pt x="46657" y="0"/>
                </a:lnTo>
                <a:close/>
              </a:path>
              <a:path w="94614" h="124460">
                <a:moveTo>
                  <a:pt x="81588" y="12734"/>
                </a:moveTo>
                <a:lnTo>
                  <a:pt x="45810" y="12734"/>
                </a:lnTo>
                <a:lnTo>
                  <a:pt x="52677" y="13205"/>
                </a:lnTo>
                <a:lnTo>
                  <a:pt x="58666" y="14554"/>
                </a:lnTo>
                <a:lnTo>
                  <a:pt x="75441" y="36509"/>
                </a:lnTo>
                <a:lnTo>
                  <a:pt x="90742" y="36509"/>
                </a:lnTo>
                <a:lnTo>
                  <a:pt x="89896" y="27915"/>
                </a:lnTo>
                <a:lnTo>
                  <a:pt x="87200" y="20450"/>
                </a:lnTo>
                <a:lnTo>
                  <a:pt x="83030" y="14083"/>
                </a:lnTo>
                <a:lnTo>
                  <a:pt x="81588" y="127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2805305" y="1352767"/>
            <a:ext cx="83484" cy="109818"/>
          </a:xfrm>
          <a:custGeom>
            <a:avLst/>
            <a:gdLst/>
            <a:ahLst/>
            <a:cxnLst/>
            <a:rect l="l" t="t" r="r" b="b"/>
            <a:pathLst>
              <a:path w="94614" h="124460">
                <a:moveTo>
                  <a:pt x="15176" y="83181"/>
                </a:moveTo>
                <a:lnTo>
                  <a:pt x="0" y="83181"/>
                </a:lnTo>
                <a:lnTo>
                  <a:pt x="721" y="91523"/>
                </a:lnTo>
                <a:lnTo>
                  <a:pt x="26809" y="120787"/>
                </a:lnTo>
                <a:lnTo>
                  <a:pt x="48381" y="123987"/>
                </a:lnTo>
                <a:lnTo>
                  <a:pt x="59043" y="123234"/>
                </a:lnTo>
                <a:lnTo>
                  <a:pt x="68324" y="121164"/>
                </a:lnTo>
                <a:lnTo>
                  <a:pt x="76288" y="117839"/>
                </a:lnTo>
                <a:lnTo>
                  <a:pt x="82654" y="113447"/>
                </a:lnTo>
                <a:lnTo>
                  <a:pt x="85598" y="110374"/>
                </a:lnTo>
                <a:lnTo>
                  <a:pt x="48381" y="110374"/>
                </a:lnTo>
                <a:lnTo>
                  <a:pt x="40041" y="109778"/>
                </a:lnTo>
                <a:lnTo>
                  <a:pt x="15678" y="88198"/>
                </a:lnTo>
                <a:lnTo>
                  <a:pt x="15176" y="83181"/>
                </a:lnTo>
                <a:close/>
              </a:path>
              <a:path w="94614" h="124460">
                <a:moveTo>
                  <a:pt x="46657" y="0"/>
                </a:moveTo>
                <a:lnTo>
                  <a:pt x="10034" y="14804"/>
                </a:lnTo>
                <a:lnTo>
                  <a:pt x="4170" y="34784"/>
                </a:lnTo>
                <a:lnTo>
                  <a:pt x="4640" y="40680"/>
                </a:lnTo>
                <a:lnTo>
                  <a:pt x="61833" y="72139"/>
                </a:lnTo>
                <a:lnTo>
                  <a:pt x="69923" y="75716"/>
                </a:lnTo>
                <a:lnTo>
                  <a:pt x="75191" y="79762"/>
                </a:lnTo>
                <a:lnTo>
                  <a:pt x="78013" y="84529"/>
                </a:lnTo>
                <a:lnTo>
                  <a:pt x="78859" y="89924"/>
                </a:lnTo>
                <a:lnTo>
                  <a:pt x="78515" y="93971"/>
                </a:lnTo>
                <a:lnTo>
                  <a:pt x="48381" y="110374"/>
                </a:lnTo>
                <a:lnTo>
                  <a:pt x="85598" y="110374"/>
                </a:lnTo>
                <a:lnTo>
                  <a:pt x="87702" y="108178"/>
                </a:lnTo>
                <a:lnTo>
                  <a:pt x="91245" y="102062"/>
                </a:lnTo>
                <a:lnTo>
                  <a:pt x="93440" y="95444"/>
                </a:lnTo>
                <a:lnTo>
                  <a:pt x="94193" y="88324"/>
                </a:lnTo>
                <a:lnTo>
                  <a:pt x="93565" y="82553"/>
                </a:lnTo>
                <a:lnTo>
                  <a:pt x="32202" y="48397"/>
                </a:lnTo>
                <a:lnTo>
                  <a:pt x="25586" y="44946"/>
                </a:lnTo>
                <a:lnTo>
                  <a:pt x="21667" y="41653"/>
                </a:lnTo>
                <a:lnTo>
                  <a:pt x="19942" y="37607"/>
                </a:lnTo>
                <a:lnTo>
                  <a:pt x="19471" y="32212"/>
                </a:lnTo>
                <a:lnTo>
                  <a:pt x="19942" y="27790"/>
                </a:lnTo>
                <a:lnTo>
                  <a:pt x="45811" y="12734"/>
                </a:lnTo>
                <a:lnTo>
                  <a:pt x="81580" y="12734"/>
                </a:lnTo>
                <a:lnTo>
                  <a:pt x="77636" y="9065"/>
                </a:lnTo>
                <a:lnTo>
                  <a:pt x="71020" y="5019"/>
                </a:lnTo>
                <a:lnTo>
                  <a:pt x="63558" y="2195"/>
                </a:lnTo>
                <a:lnTo>
                  <a:pt x="55342" y="596"/>
                </a:lnTo>
                <a:lnTo>
                  <a:pt x="46657" y="0"/>
                </a:lnTo>
                <a:close/>
              </a:path>
              <a:path w="94614" h="124460">
                <a:moveTo>
                  <a:pt x="81580" y="12734"/>
                </a:moveTo>
                <a:lnTo>
                  <a:pt x="45811" y="12734"/>
                </a:lnTo>
                <a:lnTo>
                  <a:pt x="52646" y="13205"/>
                </a:lnTo>
                <a:lnTo>
                  <a:pt x="58666" y="14554"/>
                </a:lnTo>
                <a:lnTo>
                  <a:pt x="75441" y="36509"/>
                </a:lnTo>
                <a:lnTo>
                  <a:pt x="90744" y="36509"/>
                </a:lnTo>
                <a:lnTo>
                  <a:pt x="89771" y="27915"/>
                </a:lnTo>
                <a:lnTo>
                  <a:pt x="87200" y="20450"/>
                </a:lnTo>
                <a:lnTo>
                  <a:pt x="83030" y="14083"/>
                </a:lnTo>
                <a:lnTo>
                  <a:pt x="81580" y="127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2947512" y="1354262"/>
            <a:ext cx="83484" cy="105335"/>
          </a:xfrm>
          <a:custGeom>
            <a:avLst/>
            <a:gdLst/>
            <a:ahLst/>
            <a:cxnLst/>
            <a:rect l="l" t="t" r="r" b="b"/>
            <a:pathLst>
              <a:path w="94614" h="119380">
                <a:moveTo>
                  <a:pt x="49260" y="0"/>
                </a:moveTo>
                <a:lnTo>
                  <a:pt x="0" y="0"/>
                </a:lnTo>
                <a:lnTo>
                  <a:pt x="0" y="118842"/>
                </a:lnTo>
                <a:lnTo>
                  <a:pt x="49260" y="118842"/>
                </a:lnTo>
                <a:lnTo>
                  <a:pt x="56471" y="118121"/>
                </a:lnTo>
                <a:lnTo>
                  <a:pt x="64185" y="115925"/>
                </a:lnTo>
                <a:lnTo>
                  <a:pt x="71680" y="111879"/>
                </a:lnTo>
                <a:lnTo>
                  <a:pt x="78766" y="105982"/>
                </a:lnTo>
                <a:lnTo>
                  <a:pt x="79320" y="105261"/>
                </a:lnTo>
                <a:lnTo>
                  <a:pt x="15333" y="105261"/>
                </a:lnTo>
                <a:lnTo>
                  <a:pt x="15333" y="13613"/>
                </a:lnTo>
                <a:lnTo>
                  <a:pt x="78407" y="13613"/>
                </a:lnTo>
                <a:lnTo>
                  <a:pt x="77793" y="12860"/>
                </a:lnTo>
                <a:lnTo>
                  <a:pt x="70551" y="6993"/>
                </a:lnTo>
                <a:lnTo>
                  <a:pt x="63088" y="2948"/>
                </a:lnTo>
                <a:lnTo>
                  <a:pt x="55876" y="753"/>
                </a:lnTo>
                <a:lnTo>
                  <a:pt x="49260" y="0"/>
                </a:lnTo>
                <a:close/>
              </a:path>
              <a:path w="94614" h="119380">
                <a:moveTo>
                  <a:pt x="78407" y="13613"/>
                </a:moveTo>
                <a:lnTo>
                  <a:pt x="45811" y="13613"/>
                </a:lnTo>
                <a:lnTo>
                  <a:pt x="52426" y="14334"/>
                </a:lnTo>
                <a:lnTo>
                  <a:pt x="58572" y="16435"/>
                </a:lnTo>
                <a:lnTo>
                  <a:pt x="78891" y="59437"/>
                </a:lnTo>
                <a:lnTo>
                  <a:pt x="78389" y="69474"/>
                </a:lnTo>
                <a:lnTo>
                  <a:pt x="53901" y="104383"/>
                </a:lnTo>
                <a:lnTo>
                  <a:pt x="46689" y="105261"/>
                </a:lnTo>
                <a:lnTo>
                  <a:pt x="79320" y="105261"/>
                </a:lnTo>
                <a:lnTo>
                  <a:pt x="84880" y="98016"/>
                </a:lnTo>
                <a:lnTo>
                  <a:pt x="89802" y="87727"/>
                </a:lnTo>
                <a:lnTo>
                  <a:pt x="93096" y="74869"/>
                </a:lnTo>
                <a:lnTo>
                  <a:pt x="94193" y="59437"/>
                </a:lnTo>
                <a:lnTo>
                  <a:pt x="92970" y="44005"/>
                </a:lnTo>
                <a:lnTo>
                  <a:pt x="89427" y="31145"/>
                </a:lnTo>
                <a:lnTo>
                  <a:pt x="84284" y="20826"/>
                </a:lnTo>
                <a:lnTo>
                  <a:pt x="78407" y="136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3041109" y="1354262"/>
            <a:ext cx="58831" cy="108137"/>
          </a:xfrm>
          <a:custGeom>
            <a:avLst/>
            <a:gdLst/>
            <a:ahLst/>
            <a:cxnLst/>
            <a:rect l="l" t="t" r="r" b="b"/>
            <a:pathLst>
              <a:path w="66675" h="122555">
                <a:moveTo>
                  <a:pt x="15332" y="80639"/>
                </a:moveTo>
                <a:lnTo>
                  <a:pt x="0" y="80639"/>
                </a:lnTo>
                <a:lnTo>
                  <a:pt x="0" y="94221"/>
                </a:lnTo>
                <a:lnTo>
                  <a:pt x="32233" y="122293"/>
                </a:lnTo>
                <a:lnTo>
                  <a:pt x="40072" y="121540"/>
                </a:lnTo>
                <a:lnTo>
                  <a:pt x="61460" y="108680"/>
                </a:lnTo>
                <a:lnTo>
                  <a:pt x="33080" y="108680"/>
                </a:lnTo>
                <a:lnTo>
                  <a:pt x="25742" y="107582"/>
                </a:lnTo>
                <a:lnTo>
                  <a:pt x="20099" y="104288"/>
                </a:lnTo>
                <a:lnTo>
                  <a:pt x="16555" y="99019"/>
                </a:lnTo>
                <a:lnTo>
                  <a:pt x="15332" y="91649"/>
                </a:lnTo>
                <a:lnTo>
                  <a:pt x="15332" y="80639"/>
                </a:lnTo>
                <a:close/>
              </a:path>
              <a:path w="66675" h="122555">
                <a:moveTo>
                  <a:pt x="66254" y="0"/>
                </a:moveTo>
                <a:lnTo>
                  <a:pt x="50953" y="0"/>
                </a:lnTo>
                <a:lnTo>
                  <a:pt x="50953" y="89076"/>
                </a:lnTo>
                <a:lnTo>
                  <a:pt x="49856" y="97546"/>
                </a:lnTo>
                <a:lnTo>
                  <a:pt x="33080" y="108680"/>
                </a:lnTo>
                <a:lnTo>
                  <a:pt x="61460" y="108680"/>
                </a:lnTo>
                <a:lnTo>
                  <a:pt x="64060" y="104288"/>
                </a:lnTo>
                <a:lnTo>
                  <a:pt x="65658" y="99364"/>
                </a:lnTo>
                <a:lnTo>
                  <a:pt x="66254" y="94221"/>
                </a:lnTo>
                <a:lnTo>
                  <a:pt x="662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3123474" y="1354262"/>
            <a:ext cx="70597" cy="105335"/>
          </a:xfrm>
          <a:custGeom>
            <a:avLst/>
            <a:gdLst/>
            <a:ahLst/>
            <a:cxnLst/>
            <a:rect l="l" t="t" r="r" b="b"/>
            <a:pathLst>
              <a:path w="80010" h="119380">
                <a:moveTo>
                  <a:pt x="79862" y="0"/>
                </a:moveTo>
                <a:lnTo>
                  <a:pt x="0" y="0"/>
                </a:lnTo>
                <a:lnTo>
                  <a:pt x="0" y="118842"/>
                </a:lnTo>
                <a:lnTo>
                  <a:pt x="15300" y="118842"/>
                </a:lnTo>
                <a:lnTo>
                  <a:pt x="15300" y="65302"/>
                </a:lnTo>
                <a:lnTo>
                  <a:pt x="72149" y="65302"/>
                </a:lnTo>
                <a:lnTo>
                  <a:pt x="72149" y="51846"/>
                </a:lnTo>
                <a:lnTo>
                  <a:pt x="15300" y="51846"/>
                </a:lnTo>
                <a:lnTo>
                  <a:pt x="15300" y="13613"/>
                </a:lnTo>
                <a:lnTo>
                  <a:pt x="79862" y="13613"/>
                </a:lnTo>
                <a:lnTo>
                  <a:pt x="798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3235857" y="1481180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485" y="0"/>
                </a:lnTo>
              </a:path>
            </a:pathLst>
          </a:custGeom>
          <a:ln w="8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3329453" y="1381190"/>
            <a:ext cx="99172" cy="78441"/>
          </a:xfrm>
          <a:custGeom>
            <a:avLst/>
            <a:gdLst/>
            <a:ahLst/>
            <a:cxnLst/>
            <a:rect l="l" t="t" r="r" b="b"/>
            <a:pathLst>
              <a:path w="112395" h="88900">
                <a:moveTo>
                  <a:pt x="11883" y="2571"/>
                </a:moveTo>
                <a:lnTo>
                  <a:pt x="0" y="2571"/>
                </a:lnTo>
                <a:lnTo>
                  <a:pt x="0" y="88324"/>
                </a:lnTo>
                <a:lnTo>
                  <a:pt x="13482" y="88324"/>
                </a:lnTo>
                <a:lnTo>
                  <a:pt x="13482" y="32338"/>
                </a:lnTo>
                <a:lnTo>
                  <a:pt x="14077" y="28040"/>
                </a:lnTo>
                <a:lnTo>
                  <a:pt x="15552" y="24151"/>
                </a:lnTo>
                <a:lnTo>
                  <a:pt x="17652" y="20575"/>
                </a:lnTo>
                <a:lnTo>
                  <a:pt x="20443" y="17627"/>
                </a:lnTo>
                <a:lnTo>
                  <a:pt x="24030" y="15306"/>
                </a:lnTo>
                <a:lnTo>
                  <a:pt x="11883" y="15306"/>
                </a:lnTo>
                <a:lnTo>
                  <a:pt x="11883" y="2571"/>
                </a:lnTo>
                <a:close/>
              </a:path>
              <a:path w="112395" h="88900">
                <a:moveTo>
                  <a:pt x="59632" y="11887"/>
                </a:moveTo>
                <a:lnTo>
                  <a:pt x="33079" y="11887"/>
                </a:lnTo>
                <a:lnTo>
                  <a:pt x="38817" y="13111"/>
                </a:lnTo>
                <a:lnTo>
                  <a:pt x="43959" y="16404"/>
                </a:lnTo>
                <a:lnTo>
                  <a:pt x="47785" y="21202"/>
                </a:lnTo>
                <a:lnTo>
                  <a:pt x="49133" y="27193"/>
                </a:lnTo>
                <a:lnTo>
                  <a:pt x="49133" y="88324"/>
                </a:lnTo>
                <a:lnTo>
                  <a:pt x="62711" y="88324"/>
                </a:lnTo>
                <a:lnTo>
                  <a:pt x="62711" y="32338"/>
                </a:lnTo>
                <a:lnTo>
                  <a:pt x="63212" y="28291"/>
                </a:lnTo>
                <a:lnTo>
                  <a:pt x="64686" y="24497"/>
                </a:lnTo>
                <a:lnTo>
                  <a:pt x="69452" y="18003"/>
                </a:lnTo>
                <a:lnTo>
                  <a:pt x="75943" y="13613"/>
                </a:lnTo>
                <a:lnTo>
                  <a:pt x="60986" y="13613"/>
                </a:lnTo>
                <a:lnTo>
                  <a:pt x="59632" y="11887"/>
                </a:lnTo>
                <a:close/>
              </a:path>
              <a:path w="112395" h="88900">
                <a:moveTo>
                  <a:pt x="109363" y="11887"/>
                </a:moveTo>
                <a:lnTo>
                  <a:pt x="83154" y="11887"/>
                </a:lnTo>
                <a:lnTo>
                  <a:pt x="88422" y="13111"/>
                </a:lnTo>
                <a:lnTo>
                  <a:pt x="93345" y="16404"/>
                </a:lnTo>
                <a:lnTo>
                  <a:pt x="97014" y="21202"/>
                </a:lnTo>
                <a:lnTo>
                  <a:pt x="98362" y="27193"/>
                </a:lnTo>
                <a:lnTo>
                  <a:pt x="98362" y="88324"/>
                </a:lnTo>
                <a:lnTo>
                  <a:pt x="111939" y="88324"/>
                </a:lnTo>
                <a:lnTo>
                  <a:pt x="111843" y="21202"/>
                </a:lnTo>
                <a:lnTo>
                  <a:pt x="111343" y="16780"/>
                </a:lnTo>
                <a:lnTo>
                  <a:pt x="109618" y="12264"/>
                </a:lnTo>
                <a:lnTo>
                  <a:pt x="109363" y="11887"/>
                </a:lnTo>
                <a:close/>
              </a:path>
              <a:path w="112395" h="88900">
                <a:moveTo>
                  <a:pt x="38096" y="0"/>
                </a:moveTo>
                <a:lnTo>
                  <a:pt x="31104" y="721"/>
                </a:lnTo>
                <a:lnTo>
                  <a:pt x="24613" y="3199"/>
                </a:lnTo>
                <a:lnTo>
                  <a:pt x="18498" y="7966"/>
                </a:lnTo>
                <a:lnTo>
                  <a:pt x="11883" y="15306"/>
                </a:lnTo>
                <a:lnTo>
                  <a:pt x="24030" y="15306"/>
                </a:lnTo>
                <a:lnTo>
                  <a:pt x="26840" y="13487"/>
                </a:lnTo>
                <a:lnTo>
                  <a:pt x="33079" y="11887"/>
                </a:lnTo>
                <a:lnTo>
                  <a:pt x="59632" y="11887"/>
                </a:lnTo>
                <a:lnTo>
                  <a:pt x="55499" y="6617"/>
                </a:lnTo>
                <a:lnTo>
                  <a:pt x="49980" y="2697"/>
                </a:lnTo>
                <a:lnTo>
                  <a:pt x="44211" y="847"/>
                </a:lnTo>
                <a:lnTo>
                  <a:pt x="38096" y="0"/>
                </a:lnTo>
                <a:close/>
              </a:path>
              <a:path w="112395" h="88900">
                <a:moveTo>
                  <a:pt x="87325" y="0"/>
                </a:moveTo>
                <a:lnTo>
                  <a:pt x="80584" y="627"/>
                </a:lnTo>
                <a:lnTo>
                  <a:pt x="74218" y="2697"/>
                </a:lnTo>
                <a:lnTo>
                  <a:pt x="67727" y="6869"/>
                </a:lnTo>
                <a:lnTo>
                  <a:pt x="60986" y="13613"/>
                </a:lnTo>
                <a:lnTo>
                  <a:pt x="75943" y="13613"/>
                </a:lnTo>
                <a:lnTo>
                  <a:pt x="79611" y="12358"/>
                </a:lnTo>
                <a:lnTo>
                  <a:pt x="83154" y="11887"/>
                </a:lnTo>
                <a:lnTo>
                  <a:pt x="109363" y="11887"/>
                </a:lnTo>
                <a:lnTo>
                  <a:pt x="107048" y="8468"/>
                </a:lnTo>
                <a:lnTo>
                  <a:pt x="103880" y="5394"/>
                </a:lnTo>
                <a:lnTo>
                  <a:pt x="99961" y="2948"/>
                </a:lnTo>
                <a:lnTo>
                  <a:pt x="95916" y="1348"/>
                </a:lnTo>
                <a:lnTo>
                  <a:pt x="873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3444021" y="1381189"/>
            <a:ext cx="68356" cy="81803"/>
          </a:xfrm>
          <a:custGeom>
            <a:avLst/>
            <a:gdLst/>
            <a:ahLst/>
            <a:cxnLst/>
            <a:rect l="l" t="t" r="r" b="b"/>
            <a:pathLst>
              <a:path w="77470" h="92710">
                <a:moveTo>
                  <a:pt x="39790" y="0"/>
                </a:moveTo>
                <a:lnTo>
                  <a:pt x="4170" y="23649"/>
                </a:lnTo>
                <a:lnTo>
                  <a:pt x="0" y="47550"/>
                </a:lnTo>
                <a:lnTo>
                  <a:pt x="595" y="57085"/>
                </a:lnTo>
                <a:lnTo>
                  <a:pt x="21791" y="88826"/>
                </a:lnTo>
                <a:lnTo>
                  <a:pt x="38097" y="92621"/>
                </a:lnTo>
                <a:lnTo>
                  <a:pt x="44712" y="92119"/>
                </a:lnTo>
                <a:lnTo>
                  <a:pt x="67601" y="79886"/>
                </a:lnTo>
                <a:lnTo>
                  <a:pt x="39790" y="79886"/>
                </a:lnTo>
                <a:lnTo>
                  <a:pt x="32829" y="79040"/>
                </a:lnTo>
                <a:lnTo>
                  <a:pt x="13577" y="50121"/>
                </a:lnTo>
                <a:lnTo>
                  <a:pt x="77166" y="50121"/>
                </a:lnTo>
                <a:lnTo>
                  <a:pt x="76381" y="39081"/>
                </a:lnTo>
                <a:lnTo>
                  <a:pt x="13577" y="39081"/>
                </a:lnTo>
                <a:lnTo>
                  <a:pt x="14674" y="32588"/>
                </a:lnTo>
                <a:lnTo>
                  <a:pt x="38943" y="12734"/>
                </a:lnTo>
                <a:lnTo>
                  <a:pt x="39790" y="0"/>
                </a:lnTo>
                <a:close/>
              </a:path>
              <a:path w="77470" h="92710">
                <a:moveTo>
                  <a:pt x="75441" y="62009"/>
                </a:moveTo>
                <a:lnTo>
                  <a:pt x="61833" y="62009"/>
                </a:lnTo>
                <a:lnTo>
                  <a:pt x="58038" y="69474"/>
                </a:lnTo>
                <a:lnTo>
                  <a:pt x="53148" y="75088"/>
                </a:lnTo>
                <a:lnTo>
                  <a:pt x="47033" y="78663"/>
                </a:lnTo>
                <a:lnTo>
                  <a:pt x="39790" y="79886"/>
                </a:lnTo>
                <a:lnTo>
                  <a:pt x="67601" y="79886"/>
                </a:lnTo>
                <a:lnTo>
                  <a:pt x="70425" y="76092"/>
                </a:lnTo>
                <a:lnTo>
                  <a:pt x="73371" y="69725"/>
                </a:lnTo>
                <a:lnTo>
                  <a:pt x="75441" y="62009"/>
                </a:lnTo>
                <a:close/>
              </a:path>
              <a:path w="77470" h="92710">
                <a:moveTo>
                  <a:pt x="39790" y="0"/>
                </a:moveTo>
                <a:lnTo>
                  <a:pt x="38943" y="12734"/>
                </a:lnTo>
                <a:lnTo>
                  <a:pt x="46405" y="14083"/>
                </a:lnTo>
                <a:lnTo>
                  <a:pt x="50450" y="15933"/>
                </a:lnTo>
                <a:lnTo>
                  <a:pt x="63558" y="39081"/>
                </a:lnTo>
                <a:lnTo>
                  <a:pt x="76381" y="39081"/>
                </a:lnTo>
                <a:lnTo>
                  <a:pt x="58416" y="4893"/>
                </a:lnTo>
                <a:lnTo>
                  <a:pt x="45810" y="501"/>
                </a:lnTo>
                <a:lnTo>
                  <a:pt x="397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3525610" y="1381190"/>
            <a:ext cx="70037" cy="81243"/>
          </a:xfrm>
          <a:custGeom>
            <a:avLst/>
            <a:gdLst/>
            <a:ahLst/>
            <a:cxnLst/>
            <a:rect l="l" t="t" r="r" b="b"/>
            <a:pathLst>
              <a:path w="79375" h="92075">
                <a:moveTo>
                  <a:pt x="66433" y="12734"/>
                </a:moveTo>
                <a:lnTo>
                  <a:pt x="36498" y="12734"/>
                </a:lnTo>
                <a:lnTo>
                  <a:pt x="45058" y="13957"/>
                </a:lnTo>
                <a:lnTo>
                  <a:pt x="50953" y="17031"/>
                </a:lnTo>
                <a:lnTo>
                  <a:pt x="54151" y="20700"/>
                </a:lnTo>
                <a:lnTo>
                  <a:pt x="55124" y="23774"/>
                </a:lnTo>
                <a:lnTo>
                  <a:pt x="55124" y="31490"/>
                </a:lnTo>
                <a:lnTo>
                  <a:pt x="22043" y="41653"/>
                </a:lnTo>
                <a:lnTo>
                  <a:pt x="12480" y="44601"/>
                </a:lnTo>
                <a:lnTo>
                  <a:pt x="0" y="67999"/>
                </a:lnTo>
                <a:lnTo>
                  <a:pt x="1187" y="76437"/>
                </a:lnTo>
                <a:lnTo>
                  <a:pt x="27185" y="91775"/>
                </a:lnTo>
                <a:lnTo>
                  <a:pt x="35401" y="91147"/>
                </a:lnTo>
                <a:lnTo>
                  <a:pt x="41766" y="89453"/>
                </a:lnTo>
                <a:lnTo>
                  <a:pt x="47880" y="86003"/>
                </a:lnTo>
                <a:lnTo>
                  <a:pt x="55124" y="80733"/>
                </a:lnTo>
                <a:lnTo>
                  <a:pt x="30509" y="80733"/>
                </a:lnTo>
                <a:lnTo>
                  <a:pt x="23140" y="79636"/>
                </a:lnTo>
                <a:lnTo>
                  <a:pt x="17528" y="76813"/>
                </a:lnTo>
                <a:lnTo>
                  <a:pt x="13953" y="72767"/>
                </a:lnTo>
                <a:lnTo>
                  <a:pt x="12730" y="67999"/>
                </a:lnTo>
                <a:lnTo>
                  <a:pt x="13232" y="63106"/>
                </a:lnTo>
                <a:lnTo>
                  <a:pt x="15302" y="58558"/>
                </a:lnTo>
                <a:lnTo>
                  <a:pt x="19848" y="54763"/>
                </a:lnTo>
                <a:lnTo>
                  <a:pt x="28032" y="51815"/>
                </a:lnTo>
                <a:lnTo>
                  <a:pt x="43491" y="49494"/>
                </a:lnTo>
                <a:lnTo>
                  <a:pt x="48759" y="48271"/>
                </a:lnTo>
                <a:lnTo>
                  <a:pt x="55124" y="45824"/>
                </a:lnTo>
                <a:lnTo>
                  <a:pt x="68700" y="45824"/>
                </a:lnTo>
                <a:lnTo>
                  <a:pt x="68610" y="20700"/>
                </a:lnTo>
                <a:lnTo>
                  <a:pt x="67854" y="15431"/>
                </a:lnTo>
                <a:lnTo>
                  <a:pt x="66433" y="12734"/>
                </a:lnTo>
                <a:close/>
              </a:path>
              <a:path w="79375" h="92075">
                <a:moveTo>
                  <a:pt x="68700" y="45824"/>
                </a:moveTo>
                <a:lnTo>
                  <a:pt x="55124" y="45824"/>
                </a:lnTo>
                <a:lnTo>
                  <a:pt x="55051" y="63106"/>
                </a:lnTo>
                <a:lnTo>
                  <a:pt x="53524" y="68376"/>
                </a:lnTo>
                <a:lnTo>
                  <a:pt x="30509" y="80733"/>
                </a:lnTo>
                <a:lnTo>
                  <a:pt x="55124" y="80733"/>
                </a:lnTo>
                <a:lnTo>
                  <a:pt x="57444" y="86380"/>
                </a:lnTo>
                <a:lnTo>
                  <a:pt x="59889" y="89673"/>
                </a:lnTo>
                <a:lnTo>
                  <a:pt x="63809" y="91272"/>
                </a:lnTo>
                <a:lnTo>
                  <a:pt x="70425" y="91775"/>
                </a:lnTo>
                <a:lnTo>
                  <a:pt x="75567" y="91649"/>
                </a:lnTo>
                <a:lnTo>
                  <a:pt x="78891" y="90896"/>
                </a:lnTo>
                <a:lnTo>
                  <a:pt x="78891" y="81235"/>
                </a:lnTo>
                <a:lnTo>
                  <a:pt x="75943" y="81235"/>
                </a:lnTo>
                <a:lnTo>
                  <a:pt x="72495" y="80357"/>
                </a:lnTo>
                <a:lnTo>
                  <a:pt x="69829" y="78413"/>
                </a:lnTo>
                <a:lnTo>
                  <a:pt x="68700" y="75590"/>
                </a:lnTo>
                <a:lnTo>
                  <a:pt x="68700" y="45824"/>
                </a:lnTo>
                <a:close/>
              </a:path>
              <a:path w="79375" h="92075">
                <a:moveTo>
                  <a:pt x="78891" y="80733"/>
                </a:moveTo>
                <a:lnTo>
                  <a:pt x="75943" y="81235"/>
                </a:lnTo>
                <a:lnTo>
                  <a:pt x="78891" y="81235"/>
                </a:lnTo>
                <a:lnTo>
                  <a:pt x="78891" y="80733"/>
                </a:lnTo>
                <a:close/>
              </a:path>
              <a:path w="79375" h="92075">
                <a:moveTo>
                  <a:pt x="36498" y="0"/>
                </a:moveTo>
                <a:lnTo>
                  <a:pt x="2975" y="22802"/>
                </a:lnTo>
                <a:lnTo>
                  <a:pt x="2571" y="28040"/>
                </a:lnTo>
                <a:lnTo>
                  <a:pt x="16179" y="28040"/>
                </a:lnTo>
                <a:lnTo>
                  <a:pt x="17277" y="22802"/>
                </a:lnTo>
                <a:lnTo>
                  <a:pt x="20946" y="17877"/>
                </a:lnTo>
                <a:lnTo>
                  <a:pt x="23642" y="15807"/>
                </a:lnTo>
                <a:lnTo>
                  <a:pt x="27185" y="14208"/>
                </a:lnTo>
                <a:lnTo>
                  <a:pt x="31482" y="13111"/>
                </a:lnTo>
                <a:lnTo>
                  <a:pt x="36498" y="12734"/>
                </a:lnTo>
                <a:lnTo>
                  <a:pt x="66433" y="12734"/>
                </a:lnTo>
                <a:lnTo>
                  <a:pt x="65408" y="10789"/>
                </a:lnTo>
                <a:lnTo>
                  <a:pt x="61614" y="7119"/>
                </a:lnTo>
                <a:lnTo>
                  <a:pt x="57067" y="4297"/>
                </a:lnTo>
                <a:lnTo>
                  <a:pt x="51925" y="2321"/>
                </a:lnTo>
                <a:lnTo>
                  <a:pt x="46532" y="972"/>
                </a:lnTo>
                <a:lnTo>
                  <a:pt x="364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3608723" y="1381190"/>
            <a:ext cx="59951" cy="78441"/>
          </a:xfrm>
          <a:custGeom>
            <a:avLst/>
            <a:gdLst/>
            <a:ahLst/>
            <a:cxnLst/>
            <a:rect l="l" t="t" r="r" b="b"/>
            <a:pathLst>
              <a:path w="67945" h="88900">
                <a:moveTo>
                  <a:pt x="12730" y="2571"/>
                </a:moveTo>
                <a:lnTo>
                  <a:pt x="0" y="2571"/>
                </a:lnTo>
                <a:lnTo>
                  <a:pt x="0" y="88324"/>
                </a:lnTo>
                <a:lnTo>
                  <a:pt x="13576" y="88324"/>
                </a:lnTo>
                <a:lnTo>
                  <a:pt x="13576" y="39081"/>
                </a:lnTo>
                <a:lnTo>
                  <a:pt x="14077" y="33309"/>
                </a:lnTo>
                <a:lnTo>
                  <a:pt x="25581" y="16184"/>
                </a:lnTo>
                <a:lnTo>
                  <a:pt x="12730" y="16184"/>
                </a:lnTo>
                <a:lnTo>
                  <a:pt x="12730" y="2571"/>
                </a:lnTo>
                <a:close/>
              </a:path>
              <a:path w="67945" h="88900">
                <a:moveTo>
                  <a:pt x="65464" y="12734"/>
                </a:moveTo>
                <a:lnTo>
                  <a:pt x="36497" y="12734"/>
                </a:lnTo>
                <a:lnTo>
                  <a:pt x="42486" y="13613"/>
                </a:lnTo>
                <a:lnTo>
                  <a:pt x="48256" y="16184"/>
                </a:lnTo>
                <a:lnTo>
                  <a:pt x="52551" y="20700"/>
                </a:lnTo>
                <a:lnTo>
                  <a:pt x="53900" y="23649"/>
                </a:lnTo>
                <a:lnTo>
                  <a:pt x="54245" y="27193"/>
                </a:lnTo>
                <a:lnTo>
                  <a:pt x="54245" y="88324"/>
                </a:lnTo>
                <a:lnTo>
                  <a:pt x="67853" y="88324"/>
                </a:lnTo>
                <a:lnTo>
                  <a:pt x="67769" y="20700"/>
                </a:lnTo>
                <a:lnTo>
                  <a:pt x="67226" y="16654"/>
                </a:lnTo>
                <a:lnTo>
                  <a:pt x="65464" y="12734"/>
                </a:lnTo>
                <a:close/>
              </a:path>
              <a:path w="67945" h="88900">
                <a:moveTo>
                  <a:pt x="40793" y="0"/>
                </a:moveTo>
                <a:lnTo>
                  <a:pt x="34052" y="721"/>
                </a:lnTo>
                <a:lnTo>
                  <a:pt x="27059" y="3293"/>
                </a:lnTo>
                <a:lnTo>
                  <a:pt x="19847" y="8343"/>
                </a:lnTo>
                <a:lnTo>
                  <a:pt x="12730" y="16184"/>
                </a:lnTo>
                <a:lnTo>
                  <a:pt x="25581" y="16184"/>
                </a:lnTo>
                <a:lnTo>
                  <a:pt x="28282" y="14584"/>
                </a:lnTo>
                <a:lnTo>
                  <a:pt x="32327" y="13235"/>
                </a:lnTo>
                <a:lnTo>
                  <a:pt x="36497" y="12734"/>
                </a:lnTo>
                <a:lnTo>
                  <a:pt x="65464" y="12734"/>
                </a:lnTo>
                <a:lnTo>
                  <a:pt x="62711" y="8939"/>
                </a:lnTo>
                <a:lnTo>
                  <a:pt x="59042" y="5866"/>
                </a:lnTo>
                <a:lnTo>
                  <a:pt x="54871" y="3418"/>
                </a:lnTo>
                <a:lnTo>
                  <a:pt x="50325" y="1600"/>
                </a:lnTo>
                <a:lnTo>
                  <a:pt x="40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2284505" y="2751856"/>
            <a:ext cx="55469" cy="81803"/>
          </a:xfrm>
          <a:custGeom>
            <a:avLst/>
            <a:gdLst/>
            <a:ahLst/>
            <a:cxnLst/>
            <a:rect l="l" t="t" r="r" b="b"/>
            <a:pathLst>
              <a:path w="62864" h="92710">
                <a:moveTo>
                  <a:pt x="56283" y="10194"/>
                </a:moveTo>
                <a:lnTo>
                  <a:pt x="32579" y="10194"/>
                </a:lnTo>
                <a:lnTo>
                  <a:pt x="39288" y="11417"/>
                </a:lnTo>
                <a:lnTo>
                  <a:pt x="44932" y="14960"/>
                </a:lnTo>
                <a:lnTo>
                  <a:pt x="48853" y="20481"/>
                </a:lnTo>
                <a:lnTo>
                  <a:pt x="49824" y="23900"/>
                </a:lnTo>
                <a:lnTo>
                  <a:pt x="50200" y="27820"/>
                </a:lnTo>
                <a:lnTo>
                  <a:pt x="48977" y="35035"/>
                </a:lnTo>
                <a:lnTo>
                  <a:pt x="45058" y="40429"/>
                </a:lnTo>
                <a:lnTo>
                  <a:pt x="38442" y="45228"/>
                </a:lnTo>
                <a:lnTo>
                  <a:pt x="29129" y="50968"/>
                </a:lnTo>
                <a:lnTo>
                  <a:pt x="21290" y="55516"/>
                </a:lnTo>
                <a:lnTo>
                  <a:pt x="14925" y="60158"/>
                </a:lnTo>
                <a:lnTo>
                  <a:pt x="0" y="92401"/>
                </a:lnTo>
                <a:lnTo>
                  <a:pt x="61708" y="92401"/>
                </a:lnTo>
                <a:lnTo>
                  <a:pt x="61708" y="81487"/>
                </a:lnTo>
                <a:lnTo>
                  <a:pt x="12856" y="81487"/>
                </a:lnTo>
                <a:lnTo>
                  <a:pt x="15772" y="73896"/>
                </a:lnTo>
                <a:lnTo>
                  <a:pt x="20694" y="68251"/>
                </a:lnTo>
                <a:lnTo>
                  <a:pt x="28157" y="63106"/>
                </a:lnTo>
                <a:lnTo>
                  <a:pt x="38693" y="56989"/>
                </a:lnTo>
                <a:lnTo>
                  <a:pt x="44808" y="54042"/>
                </a:lnTo>
                <a:lnTo>
                  <a:pt x="49824" y="50623"/>
                </a:lnTo>
                <a:lnTo>
                  <a:pt x="53995" y="46922"/>
                </a:lnTo>
                <a:lnTo>
                  <a:pt x="57193" y="43002"/>
                </a:lnTo>
                <a:lnTo>
                  <a:pt x="61238" y="34815"/>
                </a:lnTo>
                <a:lnTo>
                  <a:pt x="62461" y="26471"/>
                </a:lnTo>
                <a:lnTo>
                  <a:pt x="61833" y="20826"/>
                </a:lnTo>
                <a:lnTo>
                  <a:pt x="60015" y="15681"/>
                </a:lnTo>
                <a:lnTo>
                  <a:pt x="57318" y="11291"/>
                </a:lnTo>
                <a:lnTo>
                  <a:pt x="56283" y="10194"/>
                </a:lnTo>
                <a:close/>
              </a:path>
              <a:path w="62864" h="92710">
                <a:moveTo>
                  <a:pt x="32579" y="0"/>
                </a:moveTo>
                <a:lnTo>
                  <a:pt x="2571" y="24276"/>
                </a:lnTo>
                <a:lnTo>
                  <a:pt x="2070" y="31866"/>
                </a:lnTo>
                <a:lnTo>
                  <a:pt x="13577" y="31866"/>
                </a:lnTo>
                <a:lnTo>
                  <a:pt x="14674" y="23053"/>
                </a:lnTo>
                <a:lnTo>
                  <a:pt x="16148" y="19352"/>
                </a:lnTo>
                <a:lnTo>
                  <a:pt x="32579" y="10194"/>
                </a:lnTo>
                <a:lnTo>
                  <a:pt x="56283" y="10194"/>
                </a:lnTo>
                <a:lnTo>
                  <a:pt x="53618" y="7371"/>
                </a:lnTo>
                <a:lnTo>
                  <a:pt x="49229" y="4296"/>
                </a:lnTo>
                <a:lnTo>
                  <a:pt x="44086" y="1976"/>
                </a:lnTo>
                <a:lnTo>
                  <a:pt x="38567" y="501"/>
                </a:lnTo>
                <a:lnTo>
                  <a:pt x="325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2349217" y="2751857"/>
            <a:ext cx="54348" cy="84604"/>
          </a:xfrm>
          <a:custGeom>
            <a:avLst/>
            <a:gdLst/>
            <a:ahLst/>
            <a:cxnLst/>
            <a:rect l="l" t="t" r="r" b="b"/>
            <a:pathLst>
              <a:path w="61594" h="95885">
                <a:moveTo>
                  <a:pt x="30509" y="0"/>
                </a:moveTo>
                <a:lnTo>
                  <a:pt x="2100" y="30392"/>
                </a:lnTo>
                <a:lnTo>
                  <a:pt x="0" y="47550"/>
                </a:lnTo>
                <a:lnTo>
                  <a:pt x="501" y="56238"/>
                </a:lnTo>
                <a:lnTo>
                  <a:pt x="18030" y="91398"/>
                </a:lnTo>
                <a:lnTo>
                  <a:pt x="30509" y="95694"/>
                </a:lnTo>
                <a:lnTo>
                  <a:pt x="37124" y="94597"/>
                </a:lnTo>
                <a:lnTo>
                  <a:pt x="42988" y="91398"/>
                </a:lnTo>
                <a:lnTo>
                  <a:pt x="48256" y="86630"/>
                </a:lnTo>
                <a:lnTo>
                  <a:pt x="49018" y="85533"/>
                </a:lnTo>
                <a:lnTo>
                  <a:pt x="30509" y="85533"/>
                </a:lnTo>
                <a:lnTo>
                  <a:pt x="27217" y="84905"/>
                </a:lnTo>
                <a:lnTo>
                  <a:pt x="12134" y="47550"/>
                </a:lnTo>
                <a:lnTo>
                  <a:pt x="12636" y="39331"/>
                </a:lnTo>
                <a:lnTo>
                  <a:pt x="30509" y="10194"/>
                </a:lnTo>
                <a:lnTo>
                  <a:pt x="49158" y="10194"/>
                </a:lnTo>
                <a:lnTo>
                  <a:pt x="48256" y="8939"/>
                </a:lnTo>
                <a:lnTo>
                  <a:pt x="42988" y="4171"/>
                </a:lnTo>
                <a:lnTo>
                  <a:pt x="37124" y="1097"/>
                </a:lnTo>
                <a:lnTo>
                  <a:pt x="30509" y="0"/>
                </a:lnTo>
                <a:close/>
              </a:path>
              <a:path w="61594" h="95885">
                <a:moveTo>
                  <a:pt x="49158" y="10194"/>
                </a:moveTo>
                <a:lnTo>
                  <a:pt x="30509" y="10194"/>
                </a:lnTo>
                <a:lnTo>
                  <a:pt x="33832" y="10789"/>
                </a:lnTo>
                <a:lnTo>
                  <a:pt x="37124" y="12766"/>
                </a:lnTo>
                <a:lnTo>
                  <a:pt x="48883" y="47550"/>
                </a:lnTo>
                <a:lnTo>
                  <a:pt x="48381" y="55766"/>
                </a:lnTo>
                <a:lnTo>
                  <a:pt x="30509" y="85533"/>
                </a:lnTo>
                <a:lnTo>
                  <a:pt x="49018" y="85533"/>
                </a:lnTo>
                <a:lnTo>
                  <a:pt x="61018" y="47550"/>
                </a:lnTo>
                <a:lnTo>
                  <a:pt x="60516" y="38862"/>
                </a:lnTo>
                <a:lnTo>
                  <a:pt x="58792" y="30392"/>
                </a:lnTo>
                <a:lnTo>
                  <a:pt x="56220" y="22301"/>
                </a:lnTo>
                <a:lnTo>
                  <a:pt x="52677" y="15086"/>
                </a:lnTo>
                <a:lnTo>
                  <a:pt x="49158" y="10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2413848" y="2748286"/>
            <a:ext cx="66675" cy="87966"/>
          </a:xfrm>
          <a:custGeom>
            <a:avLst/>
            <a:gdLst/>
            <a:ahLst/>
            <a:cxnLst/>
            <a:rect l="l" t="t" r="r" b="b"/>
            <a:pathLst>
              <a:path w="75564" h="99694">
                <a:moveTo>
                  <a:pt x="12259" y="66556"/>
                </a:moveTo>
                <a:lnTo>
                  <a:pt x="0" y="66556"/>
                </a:lnTo>
                <a:lnTo>
                  <a:pt x="627" y="73143"/>
                </a:lnTo>
                <a:lnTo>
                  <a:pt x="29411" y="98517"/>
                </a:lnTo>
                <a:lnTo>
                  <a:pt x="38723" y="99145"/>
                </a:lnTo>
                <a:lnTo>
                  <a:pt x="47284" y="98517"/>
                </a:lnTo>
                <a:lnTo>
                  <a:pt x="54747" y="96793"/>
                </a:lnTo>
                <a:lnTo>
                  <a:pt x="61142" y="94221"/>
                </a:lnTo>
                <a:lnTo>
                  <a:pt x="66286" y="90676"/>
                </a:lnTo>
                <a:lnTo>
                  <a:pt x="68584" y="88230"/>
                </a:lnTo>
                <a:lnTo>
                  <a:pt x="38723" y="88230"/>
                </a:lnTo>
                <a:lnTo>
                  <a:pt x="32108" y="87729"/>
                </a:lnTo>
                <a:lnTo>
                  <a:pt x="12636" y="70571"/>
                </a:lnTo>
                <a:lnTo>
                  <a:pt x="12259" y="66556"/>
                </a:lnTo>
                <a:close/>
              </a:path>
              <a:path w="75564" h="99694">
                <a:moveTo>
                  <a:pt x="37376" y="0"/>
                </a:moveTo>
                <a:lnTo>
                  <a:pt x="3919" y="21955"/>
                </a:lnTo>
                <a:lnTo>
                  <a:pt x="3449" y="27820"/>
                </a:lnTo>
                <a:lnTo>
                  <a:pt x="4672" y="36414"/>
                </a:lnTo>
                <a:lnTo>
                  <a:pt x="8214" y="42531"/>
                </a:lnTo>
                <a:lnTo>
                  <a:pt x="13106" y="46577"/>
                </a:lnTo>
                <a:lnTo>
                  <a:pt x="19001" y="49526"/>
                </a:lnTo>
                <a:lnTo>
                  <a:pt x="49604" y="57712"/>
                </a:lnTo>
                <a:lnTo>
                  <a:pt x="55970" y="60534"/>
                </a:lnTo>
                <a:lnTo>
                  <a:pt x="60139" y="63859"/>
                </a:lnTo>
                <a:lnTo>
                  <a:pt x="62491" y="67654"/>
                </a:lnTo>
                <a:lnTo>
                  <a:pt x="63212" y="71920"/>
                </a:lnTo>
                <a:lnTo>
                  <a:pt x="61989" y="78193"/>
                </a:lnTo>
                <a:lnTo>
                  <a:pt x="38723" y="88230"/>
                </a:lnTo>
                <a:lnTo>
                  <a:pt x="68584" y="88230"/>
                </a:lnTo>
                <a:lnTo>
                  <a:pt x="70205" y="86504"/>
                </a:lnTo>
                <a:lnTo>
                  <a:pt x="73121" y="81612"/>
                </a:lnTo>
                <a:lnTo>
                  <a:pt x="74846" y="76343"/>
                </a:lnTo>
                <a:lnTo>
                  <a:pt x="75347" y="70571"/>
                </a:lnTo>
                <a:lnTo>
                  <a:pt x="74971" y="65929"/>
                </a:lnTo>
                <a:lnTo>
                  <a:pt x="25868" y="38610"/>
                </a:lnTo>
                <a:lnTo>
                  <a:pt x="20474" y="35913"/>
                </a:lnTo>
                <a:lnTo>
                  <a:pt x="17402" y="33215"/>
                </a:lnTo>
                <a:lnTo>
                  <a:pt x="16054" y="30016"/>
                </a:lnTo>
                <a:lnTo>
                  <a:pt x="15678" y="25750"/>
                </a:lnTo>
                <a:lnTo>
                  <a:pt x="16040" y="22301"/>
                </a:lnTo>
                <a:lnTo>
                  <a:pt x="36622" y="10194"/>
                </a:lnTo>
                <a:lnTo>
                  <a:pt x="65350" y="10194"/>
                </a:lnTo>
                <a:lnTo>
                  <a:pt x="62115" y="7119"/>
                </a:lnTo>
                <a:lnTo>
                  <a:pt x="56847" y="4046"/>
                </a:lnTo>
                <a:lnTo>
                  <a:pt x="50952" y="1724"/>
                </a:lnTo>
                <a:lnTo>
                  <a:pt x="44336" y="375"/>
                </a:lnTo>
                <a:lnTo>
                  <a:pt x="37376" y="0"/>
                </a:lnTo>
                <a:close/>
              </a:path>
              <a:path w="75564" h="99694">
                <a:moveTo>
                  <a:pt x="65350" y="10194"/>
                </a:moveTo>
                <a:lnTo>
                  <a:pt x="36622" y="10194"/>
                </a:lnTo>
                <a:lnTo>
                  <a:pt x="42142" y="10538"/>
                </a:lnTo>
                <a:lnTo>
                  <a:pt x="47033" y="11543"/>
                </a:lnTo>
                <a:lnTo>
                  <a:pt x="60516" y="29169"/>
                </a:lnTo>
                <a:lnTo>
                  <a:pt x="72650" y="29169"/>
                </a:lnTo>
                <a:lnTo>
                  <a:pt x="71898" y="22301"/>
                </a:lnTo>
                <a:lnTo>
                  <a:pt x="69828" y="16310"/>
                </a:lnTo>
                <a:lnTo>
                  <a:pt x="66504" y="11291"/>
                </a:lnTo>
                <a:lnTo>
                  <a:pt x="65350" y="10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2426491" y="2256527"/>
            <a:ext cx="54348" cy="84604"/>
          </a:xfrm>
          <a:custGeom>
            <a:avLst/>
            <a:gdLst/>
            <a:ahLst/>
            <a:cxnLst/>
            <a:rect l="l" t="t" r="r" b="b"/>
            <a:pathLst>
              <a:path w="61594" h="95885">
                <a:moveTo>
                  <a:pt x="30509" y="0"/>
                </a:moveTo>
                <a:lnTo>
                  <a:pt x="2226" y="30392"/>
                </a:lnTo>
                <a:lnTo>
                  <a:pt x="0" y="47518"/>
                </a:lnTo>
                <a:lnTo>
                  <a:pt x="501" y="56236"/>
                </a:lnTo>
                <a:lnTo>
                  <a:pt x="18028" y="91522"/>
                </a:lnTo>
                <a:lnTo>
                  <a:pt x="30509" y="95820"/>
                </a:lnTo>
                <a:lnTo>
                  <a:pt x="37124" y="94691"/>
                </a:lnTo>
                <a:lnTo>
                  <a:pt x="42988" y="91522"/>
                </a:lnTo>
                <a:lnTo>
                  <a:pt x="48256" y="86630"/>
                </a:lnTo>
                <a:lnTo>
                  <a:pt x="48964" y="85625"/>
                </a:lnTo>
                <a:lnTo>
                  <a:pt x="30509" y="85625"/>
                </a:lnTo>
                <a:lnTo>
                  <a:pt x="27216" y="84904"/>
                </a:lnTo>
                <a:lnTo>
                  <a:pt x="12134" y="47518"/>
                </a:lnTo>
                <a:lnTo>
                  <a:pt x="12636" y="39331"/>
                </a:lnTo>
                <a:lnTo>
                  <a:pt x="30509" y="10287"/>
                </a:lnTo>
                <a:lnTo>
                  <a:pt x="49140" y="10287"/>
                </a:lnTo>
                <a:lnTo>
                  <a:pt x="48256" y="9063"/>
                </a:lnTo>
                <a:lnTo>
                  <a:pt x="42988" y="4296"/>
                </a:lnTo>
                <a:lnTo>
                  <a:pt x="37124" y="1097"/>
                </a:lnTo>
                <a:lnTo>
                  <a:pt x="30509" y="0"/>
                </a:lnTo>
                <a:close/>
              </a:path>
              <a:path w="61594" h="95885">
                <a:moveTo>
                  <a:pt x="49140" y="10287"/>
                </a:moveTo>
                <a:lnTo>
                  <a:pt x="30509" y="10287"/>
                </a:lnTo>
                <a:lnTo>
                  <a:pt x="33801" y="10914"/>
                </a:lnTo>
                <a:lnTo>
                  <a:pt x="37124" y="12858"/>
                </a:lnTo>
                <a:lnTo>
                  <a:pt x="48883" y="47518"/>
                </a:lnTo>
                <a:lnTo>
                  <a:pt x="48381" y="55860"/>
                </a:lnTo>
                <a:lnTo>
                  <a:pt x="30509" y="85625"/>
                </a:lnTo>
                <a:lnTo>
                  <a:pt x="48964" y="85625"/>
                </a:lnTo>
                <a:lnTo>
                  <a:pt x="61018" y="47518"/>
                </a:lnTo>
                <a:lnTo>
                  <a:pt x="60516" y="38954"/>
                </a:lnTo>
                <a:lnTo>
                  <a:pt x="58917" y="30392"/>
                </a:lnTo>
                <a:lnTo>
                  <a:pt x="56220" y="22425"/>
                </a:lnTo>
                <a:lnTo>
                  <a:pt x="52677" y="15180"/>
                </a:lnTo>
                <a:lnTo>
                  <a:pt x="49140" y="1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2282126" y="1764325"/>
            <a:ext cx="55469" cy="81803"/>
          </a:xfrm>
          <a:custGeom>
            <a:avLst/>
            <a:gdLst/>
            <a:ahLst/>
            <a:cxnLst/>
            <a:rect l="l" t="t" r="r" b="b"/>
            <a:pathLst>
              <a:path w="62864" h="92710">
                <a:moveTo>
                  <a:pt x="56291" y="10162"/>
                </a:moveTo>
                <a:lnTo>
                  <a:pt x="32578" y="10162"/>
                </a:lnTo>
                <a:lnTo>
                  <a:pt x="39320" y="11385"/>
                </a:lnTo>
                <a:lnTo>
                  <a:pt x="44932" y="14930"/>
                </a:lnTo>
                <a:lnTo>
                  <a:pt x="48726" y="20449"/>
                </a:lnTo>
                <a:lnTo>
                  <a:pt x="49824" y="23868"/>
                </a:lnTo>
                <a:lnTo>
                  <a:pt x="50200" y="27790"/>
                </a:lnTo>
                <a:lnTo>
                  <a:pt x="48851" y="35035"/>
                </a:lnTo>
                <a:lnTo>
                  <a:pt x="45058" y="40429"/>
                </a:lnTo>
                <a:lnTo>
                  <a:pt x="38441" y="45196"/>
                </a:lnTo>
                <a:lnTo>
                  <a:pt x="29128" y="50968"/>
                </a:lnTo>
                <a:lnTo>
                  <a:pt x="21290" y="55485"/>
                </a:lnTo>
                <a:lnTo>
                  <a:pt x="14799" y="60158"/>
                </a:lnTo>
                <a:lnTo>
                  <a:pt x="0" y="92370"/>
                </a:lnTo>
                <a:lnTo>
                  <a:pt x="61708" y="92370"/>
                </a:lnTo>
                <a:lnTo>
                  <a:pt x="61708" y="81455"/>
                </a:lnTo>
                <a:lnTo>
                  <a:pt x="12856" y="81455"/>
                </a:lnTo>
                <a:lnTo>
                  <a:pt x="15802" y="73864"/>
                </a:lnTo>
                <a:lnTo>
                  <a:pt x="20694" y="68251"/>
                </a:lnTo>
                <a:lnTo>
                  <a:pt x="28157" y="63075"/>
                </a:lnTo>
                <a:lnTo>
                  <a:pt x="38693" y="56959"/>
                </a:lnTo>
                <a:lnTo>
                  <a:pt x="44682" y="54010"/>
                </a:lnTo>
                <a:lnTo>
                  <a:pt x="49824" y="50591"/>
                </a:lnTo>
                <a:lnTo>
                  <a:pt x="53869" y="46922"/>
                </a:lnTo>
                <a:lnTo>
                  <a:pt x="57193" y="43002"/>
                </a:lnTo>
                <a:lnTo>
                  <a:pt x="61238" y="34784"/>
                </a:lnTo>
                <a:lnTo>
                  <a:pt x="62459" y="26441"/>
                </a:lnTo>
                <a:lnTo>
                  <a:pt x="61833" y="20826"/>
                </a:lnTo>
                <a:lnTo>
                  <a:pt x="60015" y="15683"/>
                </a:lnTo>
                <a:lnTo>
                  <a:pt x="57317" y="11259"/>
                </a:lnTo>
                <a:lnTo>
                  <a:pt x="56291" y="10162"/>
                </a:lnTo>
                <a:close/>
              </a:path>
              <a:path w="62864" h="92710">
                <a:moveTo>
                  <a:pt x="32578" y="0"/>
                </a:moveTo>
                <a:lnTo>
                  <a:pt x="2570" y="24245"/>
                </a:lnTo>
                <a:lnTo>
                  <a:pt x="1944" y="31835"/>
                </a:lnTo>
                <a:lnTo>
                  <a:pt x="13576" y="31835"/>
                </a:lnTo>
                <a:lnTo>
                  <a:pt x="14674" y="23022"/>
                </a:lnTo>
                <a:lnTo>
                  <a:pt x="16148" y="19352"/>
                </a:lnTo>
                <a:lnTo>
                  <a:pt x="32578" y="10162"/>
                </a:lnTo>
                <a:lnTo>
                  <a:pt x="56291" y="10162"/>
                </a:lnTo>
                <a:lnTo>
                  <a:pt x="53649" y="7339"/>
                </a:lnTo>
                <a:lnTo>
                  <a:pt x="49103" y="4265"/>
                </a:lnTo>
                <a:lnTo>
                  <a:pt x="44085" y="1944"/>
                </a:lnTo>
                <a:lnTo>
                  <a:pt x="38567" y="469"/>
                </a:lnTo>
                <a:lnTo>
                  <a:pt x="325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2346755" y="1764325"/>
            <a:ext cx="54348" cy="84604"/>
          </a:xfrm>
          <a:custGeom>
            <a:avLst/>
            <a:gdLst/>
            <a:ahLst/>
            <a:cxnLst/>
            <a:rect l="l" t="t" r="r" b="b"/>
            <a:pathLst>
              <a:path w="61594" h="95885">
                <a:moveTo>
                  <a:pt x="30603" y="0"/>
                </a:moveTo>
                <a:lnTo>
                  <a:pt x="2194" y="30361"/>
                </a:lnTo>
                <a:lnTo>
                  <a:pt x="0" y="47518"/>
                </a:lnTo>
                <a:lnTo>
                  <a:pt x="595" y="56238"/>
                </a:lnTo>
                <a:lnTo>
                  <a:pt x="18122" y="91398"/>
                </a:lnTo>
                <a:lnTo>
                  <a:pt x="30603" y="95664"/>
                </a:lnTo>
                <a:lnTo>
                  <a:pt x="37218" y="94565"/>
                </a:lnTo>
                <a:lnTo>
                  <a:pt x="43113" y="91398"/>
                </a:lnTo>
                <a:lnTo>
                  <a:pt x="48381" y="86598"/>
                </a:lnTo>
                <a:lnTo>
                  <a:pt x="49138" y="85501"/>
                </a:lnTo>
                <a:lnTo>
                  <a:pt x="30603" y="85501"/>
                </a:lnTo>
                <a:lnTo>
                  <a:pt x="27310" y="84905"/>
                </a:lnTo>
                <a:lnTo>
                  <a:pt x="12228" y="47518"/>
                </a:lnTo>
                <a:lnTo>
                  <a:pt x="12730" y="39331"/>
                </a:lnTo>
                <a:lnTo>
                  <a:pt x="30603" y="10162"/>
                </a:lnTo>
                <a:lnTo>
                  <a:pt x="49259" y="10162"/>
                </a:lnTo>
                <a:lnTo>
                  <a:pt x="48381" y="8939"/>
                </a:lnTo>
                <a:lnTo>
                  <a:pt x="43113" y="4171"/>
                </a:lnTo>
                <a:lnTo>
                  <a:pt x="37218" y="1097"/>
                </a:lnTo>
                <a:lnTo>
                  <a:pt x="30603" y="0"/>
                </a:lnTo>
                <a:close/>
              </a:path>
              <a:path w="61594" h="95885">
                <a:moveTo>
                  <a:pt x="49259" y="10162"/>
                </a:moveTo>
                <a:lnTo>
                  <a:pt x="30603" y="10162"/>
                </a:lnTo>
                <a:lnTo>
                  <a:pt x="33926" y="10758"/>
                </a:lnTo>
                <a:lnTo>
                  <a:pt x="37218" y="12734"/>
                </a:lnTo>
                <a:lnTo>
                  <a:pt x="48851" y="47518"/>
                </a:lnTo>
                <a:lnTo>
                  <a:pt x="48475" y="55736"/>
                </a:lnTo>
                <a:lnTo>
                  <a:pt x="30603" y="85501"/>
                </a:lnTo>
                <a:lnTo>
                  <a:pt x="49138" y="85501"/>
                </a:lnTo>
                <a:lnTo>
                  <a:pt x="61112" y="47518"/>
                </a:lnTo>
                <a:lnTo>
                  <a:pt x="60610" y="38830"/>
                </a:lnTo>
                <a:lnTo>
                  <a:pt x="58886" y="30361"/>
                </a:lnTo>
                <a:lnTo>
                  <a:pt x="56314" y="22301"/>
                </a:lnTo>
                <a:lnTo>
                  <a:pt x="52771" y="15055"/>
                </a:lnTo>
                <a:lnTo>
                  <a:pt x="49259" y="101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2415037" y="1761944"/>
            <a:ext cx="65554" cy="84044"/>
          </a:xfrm>
          <a:custGeom>
            <a:avLst/>
            <a:gdLst/>
            <a:ahLst/>
            <a:cxnLst/>
            <a:rect l="l" t="t" r="r" b="b"/>
            <a:pathLst>
              <a:path w="74294" h="95250">
                <a:moveTo>
                  <a:pt x="13609" y="0"/>
                </a:moveTo>
                <a:lnTo>
                  <a:pt x="0" y="0"/>
                </a:lnTo>
                <a:lnTo>
                  <a:pt x="0" y="95068"/>
                </a:lnTo>
                <a:lnTo>
                  <a:pt x="11633" y="95068"/>
                </a:lnTo>
                <a:lnTo>
                  <a:pt x="11633" y="17627"/>
                </a:lnTo>
                <a:lnTo>
                  <a:pt x="24729" y="17627"/>
                </a:lnTo>
                <a:lnTo>
                  <a:pt x="13609" y="0"/>
                </a:lnTo>
                <a:close/>
              </a:path>
              <a:path w="74294" h="95250">
                <a:moveTo>
                  <a:pt x="24729" y="17627"/>
                </a:moveTo>
                <a:lnTo>
                  <a:pt x="11633" y="17627"/>
                </a:lnTo>
                <a:lnTo>
                  <a:pt x="60516" y="95068"/>
                </a:lnTo>
                <a:lnTo>
                  <a:pt x="74000" y="95068"/>
                </a:lnTo>
                <a:lnTo>
                  <a:pt x="74000" y="77440"/>
                </a:lnTo>
                <a:lnTo>
                  <a:pt x="62461" y="77440"/>
                </a:lnTo>
                <a:lnTo>
                  <a:pt x="24729" y="17627"/>
                </a:lnTo>
                <a:close/>
              </a:path>
              <a:path w="74294" h="95250">
                <a:moveTo>
                  <a:pt x="74000" y="0"/>
                </a:moveTo>
                <a:lnTo>
                  <a:pt x="62461" y="0"/>
                </a:lnTo>
                <a:lnTo>
                  <a:pt x="62461" y="77440"/>
                </a:lnTo>
                <a:lnTo>
                  <a:pt x="74000" y="77440"/>
                </a:lnTo>
                <a:lnTo>
                  <a:pt x="7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2588922" y="3038985"/>
            <a:ext cx="24653" cy="0"/>
          </a:xfrm>
          <a:custGeom>
            <a:avLst/>
            <a:gdLst/>
            <a:ahLst/>
            <a:cxnLst/>
            <a:rect l="l" t="t" r="r" b="b"/>
            <a:pathLst>
              <a:path w="27939">
                <a:moveTo>
                  <a:pt x="0" y="0"/>
                </a:moveTo>
                <a:lnTo>
                  <a:pt x="27937" y="0"/>
                </a:lnTo>
              </a:path>
            </a:pathLst>
          </a:custGeom>
          <a:ln w="156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2588922" y="1558587"/>
            <a:ext cx="24653" cy="0"/>
          </a:xfrm>
          <a:custGeom>
            <a:avLst/>
            <a:gdLst/>
            <a:ahLst/>
            <a:cxnLst/>
            <a:rect l="l" t="t" r="r" b="b"/>
            <a:pathLst>
              <a:path w="27939">
                <a:moveTo>
                  <a:pt x="0" y="0"/>
                </a:moveTo>
                <a:lnTo>
                  <a:pt x="27937" y="0"/>
                </a:lnTo>
              </a:path>
            </a:pathLst>
          </a:custGeom>
          <a:ln w="156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6313483" y="3038985"/>
            <a:ext cx="24653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27906" y="0"/>
                </a:moveTo>
                <a:lnTo>
                  <a:pt x="0" y="0"/>
                </a:lnTo>
              </a:path>
            </a:pathLst>
          </a:custGeom>
          <a:ln w="156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6313483" y="1558587"/>
            <a:ext cx="24653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27906" y="0"/>
                </a:moveTo>
                <a:lnTo>
                  <a:pt x="0" y="0"/>
                </a:lnTo>
              </a:path>
            </a:pathLst>
          </a:custGeom>
          <a:ln w="156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2613574" y="1558588"/>
            <a:ext cx="3700182" cy="1480857"/>
          </a:xfrm>
          <a:custGeom>
            <a:avLst/>
            <a:gdLst/>
            <a:ahLst/>
            <a:cxnLst/>
            <a:rect l="l" t="t" r="r" b="b"/>
            <a:pathLst>
              <a:path w="4193540" h="1678304">
                <a:moveTo>
                  <a:pt x="4193231" y="1677784"/>
                </a:moveTo>
                <a:lnTo>
                  <a:pt x="0" y="1677784"/>
                </a:lnTo>
                <a:lnTo>
                  <a:pt x="0" y="0"/>
                </a:lnTo>
                <a:lnTo>
                  <a:pt x="4193231" y="0"/>
                </a:lnTo>
                <a:lnTo>
                  <a:pt x="4193231" y="1677784"/>
                </a:lnTo>
                <a:lnTo>
                  <a:pt x="0" y="1677784"/>
                </a:lnTo>
              </a:path>
            </a:pathLst>
          </a:custGeom>
          <a:ln w="31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6557283" y="2884835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2A007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6557283" y="2884835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6557283" y="2767659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1E00C4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6557283" y="2767659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/>
          <p:nvPr/>
        </p:nvSpPr>
        <p:spPr>
          <a:xfrm>
            <a:off x="6557283" y="2650454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0A11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/>
          <p:nvPr/>
        </p:nvSpPr>
        <p:spPr>
          <a:xfrm>
            <a:off x="6557283" y="2650454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9" name="object 39"/>
          <p:cNvSpPr/>
          <p:nvPr/>
        </p:nvSpPr>
        <p:spPr>
          <a:xfrm>
            <a:off x="6557283" y="2533167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925"/>
                </a:lnTo>
                <a:lnTo>
                  <a:pt x="0" y="132925"/>
                </a:lnTo>
                <a:lnTo>
                  <a:pt x="0" y="0"/>
                </a:lnTo>
                <a:close/>
              </a:path>
            </a:pathLst>
          </a:custGeom>
          <a:solidFill>
            <a:srgbClr val="4F73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0" name="object 40"/>
          <p:cNvSpPr/>
          <p:nvPr/>
        </p:nvSpPr>
        <p:spPr>
          <a:xfrm>
            <a:off x="6557283" y="2533167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925"/>
                </a:lnTo>
                <a:lnTo>
                  <a:pt x="0" y="132925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1" name="object 41"/>
          <p:cNvSpPr/>
          <p:nvPr/>
        </p:nvSpPr>
        <p:spPr>
          <a:xfrm>
            <a:off x="6557283" y="2415991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94BD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2" name="object 42"/>
          <p:cNvSpPr/>
          <p:nvPr/>
        </p:nvSpPr>
        <p:spPr>
          <a:xfrm>
            <a:off x="6557283" y="2415991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3" name="object 43"/>
          <p:cNvSpPr/>
          <p:nvPr/>
        </p:nvSpPr>
        <p:spPr>
          <a:xfrm>
            <a:off x="6557283" y="2298786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D9EE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4"/>
          <p:cNvSpPr/>
          <p:nvPr/>
        </p:nvSpPr>
        <p:spPr>
          <a:xfrm>
            <a:off x="6557283" y="2298786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5"/>
          <p:cNvSpPr/>
          <p:nvPr/>
        </p:nvSpPr>
        <p:spPr>
          <a:xfrm>
            <a:off x="6557283" y="2181610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FFF1D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6"/>
          <p:cNvSpPr/>
          <p:nvPr/>
        </p:nvSpPr>
        <p:spPr>
          <a:xfrm>
            <a:off x="6557283" y="2181610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7"/>
          <p:cNvSpPr/>
          <p:nvPr/>
        </p:nvSpPr>
        <p:spPr>
          <a:xfrm>
            <a:off x="6557283" y="2064406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FFC39A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8"/>
          <p:cNvSpPr/>
          <p:nvPr/>
        </p:nvSpPr>
        <p:spPr>
          <a:xfrm>
            <a:off x="6557283" y="2064406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9" name="object 49"/>
          <p:cNvSpPr/>
          <p:nvPr/>
        </p:nvSpPr>
        <p:spPr>
          <a:xfrm>
            <a:off x="6557283" y="1947229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FF7B55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0" name="object 50"/>
          <p:cNvSpPr/>
          <p:nvPr/>
        </p:nvSpPr>
        <p:spPr>
          <a:xfrm>
            <a:off x="6557283" y="1947229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1" name="object 51"/>
          <p:cNvSpPr/>
          <p:nvPr/>
        </p:nvSpPr>
        <p:spPr>
          <a:xfrm>
            <a:off x="6557283" y="1830053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FF1A1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2" name="object 52"/>
          <p:cNvSpPr/>
          <p:nvPr/>
        </p:nvSpPr>
        <p:spPr>
          <a:xfrm>
            <a:off x="6557283" y="1830053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3" name="object 53"/>
          <p:cNvSpPr/>
          <p:nvPr/>
        </p:nvSpPr>
        <p:spPr>
          <a:xfrm>
            <a:off x="6557283" y="1712848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CA001B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4" name="object 54"/>
          <p:cNvSpPr/>
          <p:nvPr/>
        </p:nvSpPr>
        <p:spPr>
          <a:xfrm>
            <a:off x="6557283" y="1712848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5" name="object 55"/>
          <p:cNvSpPr/>
          <p:nvPr/>
        </p:nvSpPr>
        <p:spPr>
          <a:xfrm>
            <a:off x="6557283" y="1595672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85002A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6" name="object 56"/>
          <p:cNvSpPr/>
          <p:nvPr/>
        </p:nvSpPr>
        <p:spPr>
          <a:xfrm>
            <a:off x="6557283" y="1595672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7" name="object 57"/>
          <p:cNvSpPr/>
          <p:nvPr/>
        </p:nvSpPr>
        <p:spPr>
          <a:xfrm>
            <a:off x="6901183" y="2772419"/>
            <a:ext cx="27454" cy="8965"/>
          </a:xfrm>
          <a:custGeom>
            <a:avLst/>
            <a:gdLst/>
            <a:ahLst/>
            <a:cxnLst/>
            <a:rect l="l" t="t" r="r" b="b"/>
            <a:pathLst>
              <a:path w="31115" h="10160">
                <a:moveTo>
                  <a:pt x="0" y="4782"/>
                </a:moveTo>
                <a:lnTo>
                  <a:pt x="31104" y="4782"/>
                </a:lnTo>
              </a:path>
            </a:pathLst>
          </a:custGeom>
          <a:ln w="108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8" name="object 58"/>
          <p:cNvSpPr/>
          <p:nvPr/>
        </p:nvSpPr>
        <p:spPr>
          <a:xfrm>
            <a:off x="6946031" y="2726892"/>
            <a:ext cx="28574" cy="81803"/>
          </a:xfrm>
          <a:custGeom>
            <a:avLst/>
            <a:gdLst/>
            <a:ahLst/>
            <a:cxnLst/>
            <a:rect l="l" t="t" r="r" b="b"/>
            <a:pathLst>
              <a:path w="32384" h="92710">
                <a:moveTo>
                  <a:pt x="31950" y="0"/>
                </a:moveTo>
                <a:lnTo>
                  <a:pt x="24488" y="0"/>
                </a:lnTo>
                <a:lnTo>
                  <a:pt x="22889" y="5772"/>
                </a:lnTo>
                <a:lnTo>
                  <a:pt x="20820" y="10036"/>
                </a:lnTo>
                <a:lnTo>
                  <a:pt x="18248" y="13235"/>
                </a:lnTo>
                <a:lnTo>
                  <a:pt x="15300" y="15306"/>
                </a:lnTo>
                <a:lnTo>
                  <a:pt x="8215" y="17407"/>
                </a:lnTo>
                <a:lnTo>
                  <a:pt x="0" y="18254"/>
                </a:lnTo>
                <a:lnTo>
                  <a:pt x="0" y="26473"/>
                </a:lnTo>
                <a:lnTo>
                  <a:pt x="20443" y="26473"/>
                </a:lnTo>
                <a:lnTo>
                  <a:pt x="20443" y="92370"/>
                </a:lnTo>
                <a:lnTo>
                  <a:pt x="31950" y="92370"/>
                </a:lnTo>
                <a:lnTo>
                  <a:pt x="319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9" name="object 59"/>
          <p:cNvSpPr/>
          <p:nvPr/>
        </p:nvSpPr>
        <p:spPr>
          <a:xfrm>
            <a:off x="6843580" y="2536516"/>
            <a:ext cx="28015" cy="8965"/>
          </a:xfrm>
          <a:custGeom>
            <a:avLst/>
            <a:gdLst/>
            <a:ahLst/>
            <a:cxnLst/>
            <a:rect l="l" t="t" r="r" b="b"/>
            <a:pathLst>
              <a:path w="31750" h="10160">
                <a:moveTo>
                  <a:pt x="0" y="4782"/>
                </a:moveTo>
                <a:lnTo>
                  <a:pt x="31230" y="4782"/>
                </a:lnTo>
              </a:path>
            </a:pathLst>
          </a:custGeom>
          <a:ln w="108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0" name="object 60"/>
          <p:cNvSpPr/>
          <p:nvPr/>
        </p:nvSpPr>
        <p:spPr>
          <a:xfrm>
            <a:off x="6881401" y="2491019"/>
            <a:ext cx="54348" cy="84604"/>
          </a:xfrm>
          <a:custGeom>
            <a:avLst/>
            <a:gdLst/>
            <a:ahLst/>
            <a:cxnLst/>
            <a:rect l="l" t="t" r="r" b="b"/>
            <a:pathLst>
              <a:path w="61595" h="95885">
                <a:moveTo>
                  <a:pt x="30509" y="0"/>
                </a:moveTo>
                <a:lnTo>
                  <a:pt x="2194" y="30361"/>
                </a:lnTo>
                <a:lnTo>
                  <a:pt x="0" y="47518"/>
                </a:lnTo>
                <a:lnTo>
                  <a:pt x="501" y="56206"/>
                </a:lnTo>
                <a:lnTo>
                  <a:pt x="17998" y="91398"/>
                </a:lnTo>
                <a:lnTo>
                  <a:pt x="30509" y="95664"/>
                </a:lnTo>
                <a:lnTo>
                  <a:pt x="37124" y="94565"/>
                </a:lnTo>
                <a:lnTo>
                  <a:pt x="42988" y="91398"/>
                </a:lnTo>
                <a:lnTo>
                  <a:pt x="48256" y="86474"/>
                </a:lnTo>
                <a:lnTo>
                  <a:pt x="48945" y="85501"/>
                </a:lnTo>
                <a:lnTo>
                  <a:pt x="30509" y="85501"/>
                </a:lnTo>
                <a:lnTo>
                  <a:pt x="27185" y="84905"/>
                </a:lnTo>
                <a:lnTo>
                  <a:pt x="12134" y="47518"/>
                </a:lnTo>
                <a:lnTo>
                  <a:pt x="12604" y="39300"/>
                </a:lnTo>
                <a:lnTo>
                  <a:pt x="30509" y="10162"/>
                </a:lnTo>
                <a:lnTo>
                  <a:pt x="49140" y="10162"/>
                </a:lnTo>
                <a:lnTo>
                  <a:pt x="48256" y="8939"/>
                </a:lnTo>
                <a:lnTo>
                  <a:pt x="42988" y="4140"/>
                </a:lnTo>
                <a:lnTo>
                  <a:pt x="37124" y="1097"/>
                </a:lnTo>
                <a:lnTo>
                  <a:pt x="30509" y="0"/>
                </a:lnTo>
                <a:close/>
              </a:path>
              <a:path w="61595" h="95885">
                <a:moveTo>
                  <a:pt x="49140" y="10162"/>
                </a:moveTo>
                <a:lnTo>
                  <a:pt x="30509" y="10162"/>
                </a:lnTo>
                <a:lnTo>
                  <a:pt x="33801" y="10758"/>
                </a:lnTo>
                <a:lnTo>
                  <a:pt x="37124" y="12734"/>
                </a:lnTo>
                <a:lnTo>
                  <a:pt x="48851" y="47518"/>
                </a:lnTo>
                <a:lnTo>
                  <a:pt x="48381" y="55736"/>
                </a:lnTo>
                <a:lnTo>
                  <a:pt x="30509" y="85501"/>
                </a:lnTo>
                <a:lnTo>
                  <a:pt x="48945" y="85501"/>
                </a:lnTo>
                <a:lnTo>
                  <a:pt x="60986" y="47518"/>
                </a:lnTo>
                <a:lnTo>
                  <a:pt x="60516" y="38830"/>
                </a:lnTo>
                <a:lnTo>
                  <a:pt x="58917" y="30361"/>
                </a:lnTo>
                <a:lnTo>
                  <a:pt x="56220" y="22269"/>
                </a:lnTo>
                <a:lnTo>
                  <a:pt x="52678" y="15055"/>
                </a:lnTo>
                <a:lnTo>
                  <a:pt x="49140" y="101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1" name="object 61"/>
          <p:cNvSpPr/>
          <p:nvPr/>
        </p:nvSpPr>
        <p:spPr>
          <a:xfrm>
            <a:off x="6950900" y="2560510"/>
            <a:ext cx="12326" cy="12326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0" y="6806"/>
                </a:moveTo>
                <a:lnTo>
                  <a:pt x="13483" y="6806"/>
                </a:lnTo>
              </a:path>
            </a:pathLst>
          </a:custGeom>
          <a:ln w="148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2" name="object 62"/>
          <p:cNvSpPr/>
          <p:nvPr/>
        </p:nvSpPr>
        <p:spPr>
          <a:xfrm>
            <a:off x="6976603" y="2491019"/>
            <a:ext cx="55469" cy="84604"/>
          </a:xfrm>
          <a:custGeom>
            <a:avLst/>
            <a:gdLst/>
            <a:ahLst/>
            <a:cxnLst/>
            <a:rect l="l" t="t" r="r" b="b"/>
            <a:pathLst>
              <a:path w="62865" h="95885">
                <a:moveTo>
                  <a:pt x="11507" y="69943"/>
                </a:moveTo>
                <a:lnTo>
                  <a:pt x="0" y="69943"/>
                </a:lnTo>
                <a:lnTo>
                  <a:pt x="3197" y="79980"/>
                </a:lnTo>
                <a:lnTo>
                  <a:pt x="30509" y="95664"/>
                </a:lnTo>
                <a:lnTo>
                  <a:pt x="37971" y="95068"/>
                </a:lnTo>
                <a:lnTo>
                  <a:pt x="44462" y="92966"/>
                </a:lnTo>
                <a:lnTo>
                  <a:pt x="49855" y="89797"/>
                </a:lnTo>
                <a:lnTo>
                  <a:pt x="54401" y="85752"/>
                </a:lnTo>
                <a:lnTo>
                  <a:pt x="54579" y="85501"/>
                </a:lnTo>
                <a:lnTo>
                  <a:pt x="29881" y="85501"/>
                </a:lnTo>
                <a:lnTo>
                  <a:pt x="23390" y="84404"/>
                </a:lnTo>
                <a:lnTo>
                  <a:pt x="18122" y="81205"/>
                </a:lnTo>
                <a:lnTo>
                  <a:pt x="14203" y="76311"/>
                </a:lnTo>
                <a:lnTo>
                  <a:pt x="11507" y="69943"/>
                </a:lnTo>
                <a:close/>
              </a:path>
              <a:path w="62865" h="95885">
                <a:moveTo>
                  <a:pt x="55528" y="41402"/>
                </a:moveTo>
                <a:lnTo>
                  <a:pt x="30509" y="41402"/>
                </a:lnTo>
                <a:lnTo>
                  <a:pt x="35525" y="41873"/>
                </a:lnTo>
                <a:lnTo>
                  <a:pt x="39696" y="43346"/>
                </a:lnTo>
                <a:lnTo>
                  <a:pt x="43239" y="45573"/>
                </a:lnTo>
                <a:lnTo>
                  <a:pt x="46061" y="48365"/>
                </a:lnTo>
                <a:lnTo>
                  <a:pt x="49729" y="55359"/>
                </a:lnTo>
                <a:lnTo>
                  <a:pt x="50952" y="63075"/>
                </a:lnTo>
                <a:lnTo>
                  <a:pt x="50608" y="68345"/>
                </a:lnTo>
                <a:lnTo>
                  <a:pt x="29881" y="85501"/>
                </a:lnTo>
                <a:lnTo>
                  <a:pt x="54579" y="85501"/>
                </a:lnTo>
                <a:lnTo>
                  <a:pt x="57945" y="80733"/>
                </a:lnTo>
                <a:lnTo>
                  <a:pt x="60391" y="75088"/>
                </a:lnTo>
                <a:lnTo>
                  <a:pt x="61989" y="68972"/>
                </a:lnTo>
                <a:lnTo>
                  <a:pt x="62491" y="62478"/>
                </a:lnTo>
                <a:lnTo>
                  <a:pt x="61738" y="54512"/>
                </a:lnTo>
                <a:lnTo>
                  <a:pt x="59669" y="47769"/>
                </a:lnTo>
                <a:lnTo>
                  <a:pt x="56471" y="42374"/>
                </a:lnTo>
                <a:lnTo>
                  <a:pt x="55528" y="41402"/>
                </a:lnTo>
                <a:close/>
              </a:path>
              <a:path w="62865" h="95885">
                <a:moveTo>
                  <a:pt x="57694" y="0"/>
                </a:moveTo>
                <a:lnTo>
                  <a:pt x="9563" y="0"/>
                </a:lnTo>
                <a:lnTo>
                  <a:pt x="2696" y="50215"/>
                </a:lnTo>
                <a:lnTo>
                  <a:pt x="12856" y="50215"/>
                </a:lnTo>
                <a:lnTo>
                  <a:pt x="21446" y="43472"/>
                </a:lnTo>
                <a:lnTo>
                  <a:pt x="25617" y="41873"/>
                </a:lnTo>
                <a:lnTo>
                  <a:pt x="30509" y="41402"/>
                </a:lnTo>
                <a:lnTo>
                  <a:pt x="55528" y="41402"/>
                </a:lnTo>
                <a:lnTo>
                  <a:pt x="52426" y="38202"/>
                </a:lnTo>
                <a:lnTo>
                  <a:pt x="51219" y="37355"/>
                </a:lnTo>
                <a:lnTo>
                  <a:pt x="15552" y="37355"/>
                </a:lnTo>
                <a:lnTo>
                  <a:pt x="19001" y="10758"/>
                </a:lnTo>
                <a:lnTo>
                  <a:pt x="57694" y="10758"/>
                </a:lnTo>
                <a:lnTo>
                  <a:pt x="57694" y="0"/>
                </a:lnTo>
                <a:close/>
              </a:path>
              <a:path w="62865" h="95885">
                <a:moveTo>
                  <a:pt x="33331" y="31239"/>
                </a:moveTo>
                <a:lnTo>
                  <a:pt x="27687" y="31710"/>
                </a:lnTo>
                <a:lnTo>
                  <a:pt x="22920" y="32933"/>
                </a:lnTo>
                <a:lnTo>
                  <a:pt x="19001" y="34909"/>
                </a:lnTo>
                <a:lnTo>
                  <a:pt x="15552" y="37355"/>
                </a:lnTo>
                <a:lnTo>
                  <a:pt x="51219" y="37355"/>
                </a:lnTo>
                <a:lnTo>
                  <a:pt x="47910" y="35035"/>
                </a:lnTo>
                <a:lnTo>
                  <a:pt x="42988" y="32807"/>
                </a:lnTo>
                <a:lnTo>
                  <a:pt x="37971" y="31584"/>
                </a:lnTo>
                <a:lnTo>
                  <a:pt x="33331" y="31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3" name="object 63"/>
          <p:cNvSpPr/>
          <p:nvPr/>
        </p:nvSpPr>
        <p:spPr>
          <a:xfrm>
            <a:off x="6910673" y="2256527"/>
            <a:ext cx="54348" cy="84604"/>
          </a:xfrm>
          <a:custGeom>
            <a:avLst/>
            <a:gdLst/>
            <a:ahLst/>
            <a:cxnLst/>
            <a:rect l="l" t="t" r="r" b="b"/>
            <a:pathLst>
              <a:path w="61595" h="95885">
                <a:moveTo>
                  <a:pt x="30633" y="0"/>
                </a:moveTo>
                <a:lnTo>
                  <a:pt x="2226" y="30392"/>
                </a:lnTo>
                <a:lnTo>
                  <a:pt x="0" y="47518"/>
                </a:lnTo>
                <a:lnTo>
                  <a:pt x="626" y="56362"/>
                </a:lnTo>
                <a:lnTo>
                  <a:pt x="18154" y="91522"/>
                </a:lnTo>
                <a:lnTo>
                  <a:pt x="30633" y="95820"/>
                </a:lnTo>
                <a:lnTo>
                  <a:pt x="37124" y="94691"/>
                </a:lnTo>
                <a:lnTo>
                  <a:pt x="43144" y="91522"/>
                </a:lnTo>
                <a:lnTo>
                  <a:pt x="48287" y="86630"/>
                </a:lnTo>
                <a:lnTo>
                  <a:pt x="48990" y="85625"/>
                </a:lnTo>
                <a:lnTo>
                  <a:pt x="30633" y="85625"/>
                </a:lnTo>
                <a:lnTo>
                  <a:pt x="27341" y="84904"/>
                </a:lnTo>
                <a:lnTo>
                  <a:pt x="12259" y="47518"/>
                </a:lnTo>
                <a:lnTo>
                  <a:pt x="12635" y="39331"/>
                </a:lnTo>
                <a:lnTo>
                  <a:pt x="30633" y="10287"/>
                </a:lnTo>
                <a:lnTo>
                  <a:pt x="49165" y="10287"/>
                </a:lnTo>
                <a:lnTo>
                  <a:pt x="48287" y="9063"/>
                </a:lnTo>
                <a:lnTo>
                  <a:pt x="43144" y="4296"/>
                </a:lnTo>
                <a:lnTo>
                  <a:pt x="37124" y="1097"/>
                </a:lnTo>
                <a:lnTo>
                  <a:pt x="30633" y="0"/>
                </a:lnTo>
                <a:close/>
              </a:path>
              <a:path w="61595" h="95885">
                <a:moveTo>
                  <a:pt x="49165" y="10287"/>
                </a:moveTo>
                <a:lnTo>
                  <a:pt x="30633" y="10287"/>
                </a:lnTo>
                <a:lnTo>
                  <a:pt x="33957" y="10914"/>
                </a:lnTo>
                <a:lnTo>
                  <a:pt x="37124" y="12858"/>
                </a:lnTo>
                <a:lnTo>
                  <a:pt x="48883" y="47518"/>
                </a:lnTo>
                <a:lnTo>
                  <a:pt x="48506" y="55860"/>
                </a:lnTo>
                <a:lnTo>
                  <a:pt x="30633" y="85625"/>
                </a:lnTo>
                <a:lnTo>
                  <a:pt x="48990" y="85625"/>
                </a:lnTo>
                <a:lnTo>
                  <a:pt x="61142" y="47518"/>
                </a:lnTo>
                <a:lnTo>
                  <a:pt x="60515" y="38954"/>
                </a:lnTo>
                <a:lnTo>
                  <a:pt x="58916" y="30392"/>
                </a:lnTo>
                <a:lnTo>
                  <a:pt x="56346" y="22425"/>
                </a:lnTo>
                <a:lnTo>
                  <a:pt x="52677" y="15180"/>
                </a:lnTo>
                <a:lnTo>
                  <a:pt x="49165" y="1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4" name="object 64"/>
          <p:cNvSpPr/>
          <p:nvPr/>
        </p:nvSpPr>
        <p:spPr>
          <a:xfrm>
            <a:off x="6862476" y="2022146"/>
            <a:ext cx="54348" cy="84604"/>
          </a:xfrm>
          <a:custGeom>
            <a:avLst/>
            <a:gdLst/>
            <a:ahLst/>
            <a:cxnLst/>
            <a:rect l="l" t="t" r="r" b="b"/>
            <a:pathLst>
              <a:path w="61595" h="95885">
                <a:moveTo>
                  <a:pt x="30509" y="0"/>
                </a:moveTo>
                <a:lnTo>
                  <a:pt x="2226" y="30392"/>
                </a:lnTo>
                <a:lnTo>
                  <a:pt x="0" y="47550"/>
                </a:lnTo>
                <a:lnTo>
                  <a:pt x="627" y="56238"/>
                </a:lnTo>
                <a:lnTo>
                  <a:pt x="18030" y="91523"/>
                </a:lnTo>
                <a:lnTo>
                  <a:pt x="30509" y="95820"/>
                </a:lnTo>
                <a:lnTo>
                  <a:pt x="37125" y="94722"/>
                </a:lnTo>
                <a:lnTo>
                  <a:pt x="43115" y="91523"/>
                </a:lnTo>
                <a:lnTo>
                  <a:pt x="48257" y="86630"/>
                </a:lnTo>
                <a:lnTo>
                  <a:pt x="48946" y="85657"/>
                </a:lnTo>
                <a:lnTo>
                  <a:pt x="30509" y="85657"/>
                </a:lnTo>
                <a:lnTo>
                  <a:pt x="27217" y="84905"/>
                </a:lnTo>
                <a:lnTo>
                  <a:pt x="12260" y="47550"/>
                </a:lnTo>
                <a:lnTo>
                  <a:pt x="12636" y="39331"/>
                </a:lnTo>
                <a:lnTo>
                  <a:pt x="30509" y="10162"/>
                </a:lnTo>
                <a:lnTo>
                  <a:pt x="49123" y="10162"/>
                </a:lnTo>
                <a:lnTo>
                  <a:pt x="48257" y="8939"/>
                </a:lnTo>
                <a:lnTo>
                  <a:pt x="43115" y="4171"/>
                </a:lnTo>
                <a:lnTo>
                  <a:pt x="37125" y="1097"/>
                </a:lnTo>
                <a:lnTo>
                  <a:pt x="30509" y="0"/>
                </a:lnTo>
                <a:close/>
              </a:path>
              <a:path w="61595" h="95885">
                <a:moveTo>
                  <a:pt x="49123" y="10162"/>
                </a:moveTo>
                <a:lnTo>
                  <a:pt x="30509" y="10162"/>
                </a:lnTo>
                <a:lnTo>
                  <a:pt x="33928" y="10915"/>
                </a:lnTo>
                <a:lnTo>
                  <a:pt x="37125" y="12860"/>
                </a:lnTo>
                <a:lnTo>
                  <a:pt x="48883" y="47550"/>
                </a:lnTo>
                <a:lnTo>
                  <a:pt x="48507" y="55860"/>
                </a:lnTo>
                <a:lnTo>
                  <a:pt x="30509" y="85657"/>
                </a:lnTo>
                <a:lnTo>
                  <a:pt x="48946" y="85657"/>
                </a:lnTo>
                <a:lnTo>
                  <a:pt x="61144" y="47550"/>
                </a:lnTo>
                <a:lnTo>
                  <a:pt x="60516" y="38830"/>
                </a:lnTo>
                <a:lnTo>
                  <a:pt x="58917" y="30392"/>
                </a:lnTo>
                <a:lnTo>
                  <a:pt x="56221" y="22425"/>
                </a:lnTo>
                <a:lnTo>
                  <a:pt x="52678" y="15180"/>
                </a:lnTo>
                <a:lnTo>
                  <a:pt x="49123" y="101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5" name="object 65"/>
          <p:cNvSpPr/>
          <p:nvPr/>
        </p:nvSpPr>
        <p:spPr>
          <a:xfrm>
            <a:off x="6931977" y="2091666"/>
            <a:ext cx="12326" cy="12326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0" y="6805"/>
                </a:moveTo>
                <a:lnTo>
                  <a:pt x="13608" y="6805"/>
                </a:lnTo>
              </a:path>
            </a:pathLst>
          </a:custGeom>
          <a:ln w="14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6" name="object 66"/>
          <p:cNvSpPr/>
          <p:nvPr/>
        </p:nvSpPr>
        <p:spPr>
          <a:xfrm>
            <a:off x="6957706" y="2022146"/>
            <a:ext cx="55469" cy="84604"/>
          </a:xfrm>
          <a:custGeom>
            <a:avLst/>
            <a:gdLst/>
            <a:ahLst/>
            <a:cxnLst/>
            <a:rect l="l" t="t" r="r" b="b"/>
            <a:pathLst>
              <a:path w="62865" h="95885">
                <a:moveTo>
                  <a:pt x="11633" y="69975"/>
                </a:moveTo>
                <a:lnTo>
                  <a:pt x="0" y="69975"/>
                </a:lnTo>
                <a:lnTo>
                  <a:pt x="3166" y="80012"/>
                </a:lnTo>
                <a:lnTo>
                  <a:pt x="30603" y="95820"/>
                </a:lnTo>
                <a:lnTo>
                  <a:pt x="37971" y="95068"/>
                </a:lnTo>
                <a:lnTo>
                  <a:pt x="44462" y="93122"/>
                </a:lnTo>
                <a:lnTo>
                  <a:pt x="49949" y="89923"/>
                </a:lnTo>
                <a:lnTo>
                  <a:pt x="54369" y="85752"/>
                </a:lnTo>
                <a:lnTo>
                  <a:pt x="29881" y="85657"/>
                </a:lnTo>
                <a:lnTo>
                  <a:pt x="23390" y="84528"/>
                </a:lnTo>
                <a:lnTo>
                  <a:pt x="18248" y="81361"/>
                </a:lnTo>
                <a:lnTo>
                  <a:pt x="14203" y="76467"/>
                </a:lnTo>
                <a:lnTo>
                  <a:pt x="11633" y="69975"/>
                </a:lnTo>
                <a:close/>
              </a:path>
              <a:path w="62865" h="95885">
                <a:moveTo>
                  <a:pt x="55385" y="41401"/>
                </a:moveTo>
                <a:lnTo>
                  <a:pt x="30603" y="41401"/>
                </a:lnTo>
                <a:lnTo>
                  <a:pt x="35525" y="42029"/>
                </a:lnTo>
                <a:lnTo>
                  <a:pt x="39790" y="43378"/>
                </a:lnTo>
                <a:lnTo>
                  <a:pt x="43239" y="45698"/>
                </a:lnTo>
                <a:lnTo>
                  <a:pt x="46155" y="48521"/>
                </a:lnTo>
                <a:lnTo>
                  <a:pt x="49729" y="55516"/>
                </a:lnTo>
                <a:lnTo>
                  <a:pt x="50952" y="63232"/>
                </a:lnTo>
                <a:lnTo>
                  <a:pt x="50576" y="68501"/>
                </a:lnTo>
                <a:lnTo>
                  <a:pt x="29881" y="85657"/>
                </a:lnTo>
                <a:lnTo>
                  <a:pt x="54437" y="85657"/>
                </a:lnTo>
                <a:lnTo>
                  <a:pt x="57913" y="80733"/>
                </a:lnTo>
                <a:lnTo>
                  <a:pt x="60485" y="75119"/>
                </a:lnTo>
                <a:lnTo>
                  <a:pt x="61958" y="68972"/>
                </a:lnTo>
                <a:lnTo>
                  <a:pt x="62459" y="62478"/>
                </a:lnTo>
                <a:lnTo>
                  <a:pt x="61708" y="54512"/>
                </a:lnTo>
                <a:lnTo>
                  <a:pt x="59637" y="47894"/>
                </a:lnTo>
                <a:lnTo>
                  <a:pt x="56440" y="42531"/>
                </a:lnTo>
                <a:lnTo>
                  <a:pt x="55385" y="41401"/>
                </a:lnTo>
                <a:close/>
              </a:path>
              <a:path w="62865" h="95885">
                <a:moveTo>
                  <a:pt x="57694" y="0"/>
                </a:moveTo>
                <a:lnTo>
                  <a:pt x="9531" y="0"/>
                </a:lnTo>
                <a:lnTo>
                  <a:pt x="2696" y="50247"/>
                </a:lnTo>
                <a:lnTo>
                  <a:pt x="12980" y="50247"/>
                </a:lnTo>
                <a:lnTo>
                  <a:pt x="21541" y="43628"/>
                </a:lnTo>
                <a:lnTo>
                  <a:pt x="25585" y="42029"/>
                </a:lnTo>
                <a:lnTo>
                  <a:pt x="30603" y="41401"/>
                </a:lnTo>
                <a:lnTo>
                  <a:pt x="55385" y="41401"/>
                </a:lnTo>
                <a:lnTo>
                  <a:pt x="52426" y="38234"/>
                </a:lnTo>
                <a:lnTo>
                  <a:pt x="51222" y="37387"/>
                </a:lnTo>
                <a:lnTo>
                  <a:pt x="15678" y="37387"/>
                </a:lnTo>
                <a:lnTo>
                  <a:pt x="18969" y="10915"/>
                </a:lnTo>
                <a:lnTo>
                  <a:pt x="57694" y="10915"/>
                </a:lnTo>
                <a:lnTo>
                  <a:pt x="57694" y="0"/>
                </a:lnTo>
                <a:close/>
              </a:path>
              <a:path w="62865" h="95885">
                <a:moveTo>
                  <a:pt x="33299" y="31239"/>
                </a:moveTo>
                <a:lnTo>
                  <a:pt x="27687" y="31741"/>
                </a:lnTo>
                <a:lnTo>
                  <a:pt x="22889" y="33089"/>
                </a:lnTo>
                <a:lnTo>
                  <a:pt x="18969" y="35035"/>
                </a:lnTo>
                <a:lnTo>
                  <a:pt x="15678" y="37387"/>
                </a:lnTo>
                <a:lnTo>
                  <a:pt x="51222" y="37387"/>
                </a:lnTo>
                <a:lnTo>
                  <a:pt x="47880" y="35035"/>
                </a:lnTo>
                <a:lnTo>
                  <a:pt x="42988" y="32965"/>
                </a:lnTo>
                <a:lnTo>
                  <a:pt x="38097" y="31616"/>
                </a:lnTo>
                <a:lnTo>
                  <a:pt x="33299" y="31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7" name="object 67"/>
          <p:cNvSpPr/>
          <p:nvPr/>
        </p:nvSpPr>
        <p:spPr>
          <a:xfrm>
            <a:off x="6923538" y="1789287"/>
            <a:ext cx="28574" cy="81803"/>
          </a:xfrm>
          <a:custGeom>
            <a:avLst/>
            <a:gdLst/>
            <a:ahLst/>
            <a:cxnLst/>
            <a:rect l="l" t="t" r="r" b="b"/>
            <a:pathLst>
              <a:path w="32384" h="92710">
                <a:moveTo>
                  <a:pt x="31983" y="0"/>
                </a:moveTo>
                <a:lnTo>
                  <a:pt x="24519" y="0"/>
                </a:lnTo>
                <a:lnTo>
                  <a:pt x="22920" y="5770"/>
                </a:lnTo>
                <a:lnTo>
                  <a:pt x="20820" y="10162"/>
                </a:lnTo>
                <a:lnTo>
                  <a:pt x="18249" y="13235"/>
                </a:lnTo>
                <a:lnTo>
                  <a:pt x="15332" y="15306"/>
                </a:lnTo>
                <a:lnTo>
                  <a:pt x="8215" y="17407"/>
                </a:lnTo>
                <a:lnTo>
                  <a:pt x="0" y="18379"/>
                </a:lnTo>
                <a:lnTo>
                  <a:pt x="0" y="26471"/>
                </a:lnTo>
                <a:lnTo>
                  <a:pt x="20476" y="26471"/>
                </a:lnTo>
                <a:lnTo>
                  <a:pt x="20476" y="92369"/>
                </a:lnTo>
                <a:lnTo>
                  <a:pt x="31983" y="92369"/>
                </a:lnTo>
                <a:lnTo>
                  <a:pt x="319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8" name="object 68"/>
          <p:cNvSpPr/>
          <p:nvPr/>
        </p:nvSpPr>
        <p:spPr>
          <a:xfrm>
            <a:off x="2519014" y="3598300"/>
            <a:ext cx="3861806" cy="16215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9" name="object 69"/>
          <p:cNvSpPr/>
          <p:nvPr/>
        </p:nvSpPr>
        <p:spPr>
          <a:xfrm>
            <a:off x="2618590" y="5155801"/>
            <a:ext cx="2241" cy="560"/>
          </a:xfrm>
          <a:custGeom>
            <a:avLst/>
            <a:gdLst/>
            <a:ahLst/>
            <a:cxnLst/>
            <a:rect l="l" t="t" r="r" b="b"/>
            <a:pathLst>
              <a:path w="2539" h="635">
                <a:moveTo>
                  <a:pt x="0" y="126"/>
                </a:moveTo>
                <a:lnTo>
                  <a:pt x="2468" y="126"/>
                </a:lnTo>
              </a:path>
            </a:pathLst>
          </a:custGeom>
          <a:ln w="3175">
            <a:solidFill>
              <a:srgbClr val="85002A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0" name="object 70"/>
          <p:cNvSpPr/>
          <p:nvPr/>
        </p:nvSpPr>
        <p:spPr>
          <a:xfrm>
            <a:off x="2620349" y="5155801"/>
            <a:ext cx="4482" cy="560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0" y="126"/>
                </a:moveTo>
                <a:lnTo>
                  <a:pt x="4936" y="126"/>
                </a:lnTo>
              </a:path>
            </a:pathLst>
          </a:custGeom>
          <a:ln w="3175">
            <a:solidFill>
              <a:srgbClr val="CA001B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1" name="object 71"/>
          <p:cNvSpPr/>
          <p:nvPr/>
        </p:nvSpPr>
        <p:spPr>
          <a:xfrm>
            <a:off x="2624370" y="5155801"/>
            <a:ext cx="5603" cy="560"/>
          </a:xfrm>
          <a:custGeom>
            <a:avLst/>
            <a:gdLst/>
            <a:ahLst/>
            <a:cxnLst/>
            <a:rect l="l" t="t" r="r" b="b"/>
            <a:pathLst>
              <a:path w="6350" h="635">
                <a:moveTo>
                  <a:pt x="0" y="126"/>
                </a:moveTo>
                <a:lnTo>
                  <a:pt x="6202" y="126"/>
                </a:lnTo>
              </a:path>
            </a:pathLst>
          </a:custGeom>
          <a:ln w="3175">
            <a:solidFill>
              <a:srgbClr val="FF1A1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2" name="object 72"/>
          <p:cNvSpPr/>
          <p:nvPr/>
        </p:nvSpPr>
        <p:spPr>
          <a:xfrm>
            <a:off x="2629620" y="5155801"/>
            <a:ext cx="5603" cy="560"/>
          </a:xfrm>
          <a:custGeom>
            <a:avLst/>
            <a:gdLst/>
            <a:ahLst/>
            <a:cxnLst/>
            <a:rect l="l" t="t" r="r" b="b"/>
            <a:pathLst>
              <a:path w="6350" h="635">
                <a:moveTo>
                  <a:pt x="0" y="126"/>
                </a:moveTo>
                <a:lnTo>
                  <a:pt x="6043" y="126"/>
                </a:lnTo>
              </a:path>
            </a:pathLst>
          </a:custGeom>
          <a:ln w="3175">
            <a:solidFill>
              <a:srgbClr val="FF7B55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3" name="object 73"/>
          <p:cNvSpPr/>
          <p:nvPr/>
        </p:nvSpPr>
        <p:spPr>
          <a:xfrm>
            <a:off x="2634730" y="5155801"/>
            <a:ext cx="5603" cy="560"/>
          </a:xfrm>
          <a:custGeom>
            <a:avLst/>
            <a:gdLst/>
            <a:ahLst/>
            <a:cxnLst/>
            <a:rect l="l" t="t" r="r" b="b"/>
            <a:pathLst>
              <a:path w="6350" h="635">
                <a:moveTo>
                  <a:pt x="0" y="126"/>
                </a:moveTo>
                <a:lnTo>
                  <a:pt x="6075" y="126"/>
                </a:lnTo>
              </a:path>
            </a:pathLst>
          </a:custGeom>
          <a:ln w="3175">
            <a:solidFill>
              <a:srgbClr val="FFC39A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4" name="object 74"/>
          <p:cNvSpPr/>
          <p:nvPr/>
        </p:nvSpPr>
        <p:spPr>
          <a:xfrm>
            <a:off x="2639980" y="5155801"/>
            <a:ext cx="5603" cy="560"/>
          </a:xfrm>
          <a:custGeom>
            <a:avLst/>
            <a:gdLst/>
            <a:ahLst/>
            <a:cxnLst/>
            <a:rect l="l" t="t" r="r" b="b"/>
            <a:pathLst>
              <a:path w="6350" h="635">
                <a:moveTo>
                  <a:pt x="0" y="126"/>
                </a:moveTo>
                <a:lnTo>
                  <a:pt x="5916" y="126"/>
                </a:lnTo>
              </a:path>
            </a:pathLst>
          </a:custGeom>
          <a:ln w="3175">
            <a:solidFill>
              <a:srgbClr val="FFF1D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5" name="object 75"/>
          <p:cNvSpPr/>
          <p:nvPr/>
        </p:nvSpPr>
        <p:spPr>
          <a:xfrm>
            <a:off x="2645118" y="5155801"/>
            <a:ext cx="19610" cy="560"/>
          </a:xfrm>
          <a:custGeom>
            <a:avLst/>
            <a:gdLst/>
            <a:ahLst/>
            <a:cxnLst/>
            <a:rect l="l" t="t" r="r" b="b"/>
            <a:pathLst>
              <a:path w="22225" h="635">
                <a:moveTo>
                  <a:pt x="0" y="126"/>
                </a:moveTo>
                <a:lnTo>
                  <a:pt x="21614" y="126"/>
                </a:lnTo>
              </a:path>
            </a:pathLst>
          </a:custGeom>
          <a:ln w="3175">
            <a:solidFill>
              <a:srgbClr val="D9EE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6" name="object 76"/>
          <p:cNvSpPr/>
          <p:nvPr/>
        </p:nvSpPr>
        <p:spPr>
          <a:xfrm>
            <a:off x="2664077" y="5155801"/>
            <a:ext cx="22971" cy="560"/>
          </a:xfrm>
          <a:custGeom>
            <a:avLst/>
            <a:gdLst/>
            <a:ahLst/>
            <a:cxnLst/>
            <a:rect l="l" t="t" r="r" b="b"/>
            <a:pathLst>
              <a:path w="26035" h="635">
                <a:moveTo>
                  <a:pt x="0" y="126"/>
                </a:moveTo>
                <a:lnTo>
                  <a:pt x="25474" y="126"/>
                </a:lnTo>
              </a:path>
            </a:pathLst>
          </a:custGeom>
          <a:ln w="3175">
            <a:solidFill>
              <a:srgbClr val="FFF1D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7" name="object 77"/>
          <p:cNvSpPr/>
          <p:nvPr/>
        </p:nvSpPr>
        <p:spPr>
          <a:xfrm>
            <a:off x="4158413" y="5155801"/>
            <a:ext cx="5603" cy="560"/>
          </a:xfrm>
          <a:custGeom>
            <a:avLst/>
            <a:gdLst/>
            <a:ahLst/>
            <a:cxnLst/>
            <a:rect l="l" t="t" r="r" b="b"/>
            <a:pathLst>
              <a:path w="6350" h="635">
                <a:moveTo>
                  <a:pt x="0" y="126"/>
                </a:moveTo>
                <a:lnTo>
                  <a:pt x="6170" y="126"/>
                </a:lnTo>
              </a:path>
            </a:pathLst>
          </a:custGeom>
          <a:ln w="3175">
            <a:solidFill>
              <a:srgbClr val="D9EE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8" name="object 78"/>
          <p:cNvSpPr/>
          <p:nvPr/>
        </p:nvSpPr>
        <p:spPr>
          <a:xfrm>
            <a:off x="4884416" y="3662003"/>
            <a:ext cx="36419" cy="560"/>
          </a:xfrm>
          <a:custGeom>
            <a:avLst/>
            <a:gdLst/>
            <a:ahLst/>
            <a:cxnLst/>
            <a:rect l="l" t="t" r="r" b="b"/>
            <a:pathLst>
              <a:path w="41275" h="635">
                <a:moveTo>
                  <a:pt x="0" y="189"/>
                </a:moveTo>
                <a:lnTo>
                  <a:pt x="41170" y="189"/>
                </a:lnTo>
              </a:path>
            </a:pathLst>
          </a:custGeom>
          <a:ln w="3175">
            <a:solidFill>
              <a:srgbClr val="94BD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9" name="object 79"/>
          <p:cNvSpPr/>
          <p:nvPr/>
        </p:nvSpPr>
        <p:spPr>
          <a:xfrm>
            <a:off x="5954654" y="3662003"/>
            <a:ext cx="43143" cy="560"/>
          </a:xfrm>
          <a:custGeom>
            <a:avLst/>
            <a:gdLst/>
            <a:ahLst/>
            <a:cxnLst/>
            <a:rect l="l" t="t" r="r" b="b"/>
            <a:pathLst>
              <a:path w="48895" h="635">
                <a:moveTo>
                  <a:pt x="0" y="189"/>
                </a:moveTo>
                <a:lnTo>
                  <a:pt x="48577" y="189"/>
                </a:lnTo>
              </a:path>
            </a:pathLst>
          </a:custGeom>
          <a:ln w="3175">
            <a:solidFill>
              <a:srgbClr val="FFF1D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0" name="object 80"/>
          <p:cNvSpPr/>
          <p:nvPr/>
        </p:nvSpPr>
        <p:spPr>
          <a:xfrm>
            <a:off x="5987491" y="3449708"/>
            <a:ext cx="64434" cy="105895"/>
          </a:xfrm>
          <a:custGeom>
            <a:avLst/>
            <a:gdLst/>
            <a:ahLst/>
            <a:cxnLst/>
            <a:rect l="l" t="t" r="r" b="b"/>
            <a:pathLst>
              <a:path w="73025" h="120014">
                <a:moveTo>
                  <a:pt x="13703" y="0"/>
                </a:moveTo>
                <a:lnTo>
                  <a:pt x="0" y="0"/>
                </a:lnTo>
                <a:lnTo>
                  <a:pt x="0" y="119936"/>
                </a:lnTo>
                <a:lnTo>
                  <a:pt x="13703" y="119936"/>
                </a:lnTo>
                <a:lnTo>
                  <a:pt x="13703" y="86541"/>
                </a:lnTo>
                <a:lnTo>
                  <a:pt x="26583" y="73689"/>
                </a:lnTo>
                <a:lnTo>
                  <a:pt x="44082" y="73689"/>
                </a:lnTo>
                <a:lnTo>
                  <a:pt x="41997" y="70333"/>
                </a:lnTo>
                <a:lnTo>
                  <a:pt x="13703" y="70333"/>
                </a:lnTo>
                <a:lnTo>
                  <a:pt x="13703" y="0"/>
                </a:lnTo>
                <a:close/>
              </a:path>
              <a:path w="73025" h="120014">
                <a:moveTo>
                  <a:pt x="44082" y="73689"/>
                </a:moveTo>
                <a:lnTo>
                  <a:pt x="26583" y="73689"/>
                </a:lnTo>
                <a:lnTo>
                  <a:pt x="55760" y="119936"/>
                </a:lnTo>
                <a:lnTo>
                  <a:pt x="72817" y="119936"/>
                </a:lnTo>
                <a:lnTo>
                  <a:pt x="44082" y="73689"/>
                </a:lnTo>
                <a:close/>
              </a:path>
              <a:path w="73025" h="120014">
                <a:moveTo>
                  <a:pt x="68609" y="33489"/>
                </a:moveTo>
                <a:lnTo>
                  <a:pt x="50539" y="33489"/>
                </a:lnTo>
                <a:lnTo>
                  <a:pt x="13703" y="70333"/>
                </a:lnTo>
                <a:lnTo>
                  <a:pt x="41997" y="70333"/>
                </a:lnTo>
                <a:lnTo>
                  <a:pt x="37691" y="63402"/>
                </a:lnTo>
                <a:lnTo>
                  <a:pt x="68609" y="33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1" name="object 81"/>
          <p:cNvSpPr/>
          <p:nvPr/>
        </p:nvSpPr>
        <p:spPr>
          <a:xfrm>
            <a:off x="6055540" y="3476968"/>
            <a:ext cx="67235" cy="110378"/>
          </a:xfrm>
          <a:custGeom>
            <a:avLst/>
            <a:gdLst/>
            <a:ahLst/>
            <a:cxnLst/>
            <a:rect l="l" t="t" r="r" b="b"/>
            <a:pathLst>
              <a:path w="76200" h="125095">
                <a:moveTo>
                  <a:pt x="17057" y="99424"/>
                </a:moveTo>
                <a:lnTo>
                  <a:pt x="3481" y="99424"/>
                </a:lnTo>
                <a:lnTo>
                  <a:pt x="3956" y="104868"/>
                </a:lnTo>
                <a:lnTo>
                  <a:pt x="37722" y="125001"/>
                </a:lnTo>
                <a:lnTo>
                  <a:pt x="48957" y="124019"/>
                </a:lnTo>
                <a:lnTo>
                  <a:pt x="57754" y="121170"/>
                </a:lnTo>
                <a:lnTo>
                  <a:pt x="64527" y="116738"/>
                </a:lnTo>
                <a:lnTo>
                  <a:pt x="67068" y="113889"/>
                </a:lnTo>
                <a:lnTo>
                  <a:pt x="37722" y="113889"/>
                </a:lnTo>
                <a:lnTo>
                  <a:pt x="31772" y="113510"/>
                </a:lnTo>
                <a:lnTo>
                  <a:pt x="25474" y="111547"/>
                </a:lnTo>
                <a:lnTo>
                  <a:pt x="22627" y="109679"/>
                </a:lnTo>
                <a:lnTo>
                  <a:pt x="20031" y="107085"/>
                </a:lnTo>
                <a:lnTo>
                  <a:pt x="18196" y="103729"/>
                </a:lnTo>
                <a:lnTo>
                  <a:pt x="17057" y="99424"/>
                </a:lnTo>
                <a:close/>
              </a:path>
              <a:path w="76200" h="125095">
                <a:moveTo>
                  <a:pt x="76173" y="77899"/>
                </a:moveTo>
                <a:lnTo>
                  <a:pt x="61678" y="77899"/>
                </a:lnTo>
                <a:lnTo>
                  <a:pt x="61632" y="88915"/>
                </a:lnTo>
                <a:lnTo>
                  <a:pt x="61203" y="94707"/>
                </a:lnTo>
                <a:lnTo>
                  <a:pt x="37722" y="113889"/>
                </a:lnTo>
                <a:lnTo>
                  <a:pt x="67068" y="113889"/>
                </a:lnTo>
                <a:lnTo>
                  <a:pt x="76102" y="85084"/>
                </a:lnTo>
                <a:lnTo>
                  <a:pt x="76173" y="77899"/>
                </a:lnTo>
                <a:close/>
              </a:path>
              <a:path w="76200" h="125095">
                <a:moveTo>
                  <a:pt x="37722" y="0"/>
                </a:moveTo>
                <a:lnTo>
                  <a:pt x="4462" y="23867"/>
                </a:lnTo>
                <a:lnTo>
                  <a:pt x="0" y="47100"/>
                </a:lnTo>
                <a:lnTo>
                  <a:pt x="506" y="54792"/>
                </a:lnTo>
                <a:lnTo>
                  <a:pt x="19178" y="88915"/>
                </a:lnTo>
                <a:lnTo>
                  <a:pt x="35128" y="93346"/>
                </a:lnTo>
                <a:lnTo>
                  <a:pt x="42912" y="92491"/>
                </a:lnTo>
                <a:lnTo>
                  <a:pt x="49716" y="89896"/>
                </a:lnTo>
                <a:lnTo>
                  <a:pt x="55887" y="85084"/>
                </a:lnTo>
                <a:lnTo>
                  <a:pt x="59586" y="80495"/>
                </a:lnTo>
                <a:lnTo>
                  <a:pt x="37722" y="80495"/>
                </a:lnTo>
                <a:lnTo>
                  <a:pt x="33007" y="79767"/>
                </a:lnTo>
                <a:lnTo>
                  <a:pt x="14589" y="47100"/>
                </a:lnTo>
                <a:lnTo>
                  <a:pt x="15222" y="38966"/>
                </a:lnTo>
                <a:lnTo>
                  <a:pt x="37722" y="12851"/>
                </a:lnTo>
                <a:lnTo>
                  <a:pt x="61102" y="12851"/>
                </a:lnTo>
                <a:lnTo>
                  <a:pt x="57374" y="8672"/>
                </a:lnTo>
                <a:lnTo>
                  <a:pt x="50824" y="3830"/>
                </a:lnTo>
                <a:lnTo>
                  <a:pt x="44273" y="980"/>
                </a:lnTo>
                <a:lnTo>
                  <a:pt x="37722" y="0"/>
                </a:lnTo>
                <a:close/>
              </a:path>
              <a:path w="76200" h="125095">
                <a:moveTo>
                  <a:pt x="61102" y="12851"/>
                </a:moveTo>
                <a:lnTo>
                  <a:pt x="37722" y="12851"/>
                </a:lnTo>
                <a:lnTo>
                  <a:pt x="41424" y="13357"/>
                </a:lnTo>
                <a:lnTo>
                  <a:pt x="45380" y="14972"/>
                </a:lnTo>
                <a:lnTo>
                  <a:pt x="61678" y="46245"/>
                </a:lnTo>
                <a:lnTo>
                  <a:pt x="60223" y="58496"/>
                </a:lnTo>
                <a:lnTo>
                  <a:pt x="37722" y="80495"/>
                </a:lnTo>
                <a:lnTo>
                  <a:pt x="59586" y="80495"/>
                </a:lnTo>
                <a:lnTo>
                  <a:pt x="61678" y="77899"/>
                </a:lnTo>
                <a:lnTo>
                  <a:pt x="76173" y="77899"/>
                </a:lnTo>
                <a:lnTo>
                  <a:pt x="76173" y="15447"/>
                </a:lnTo>
                <a:lnTo>
                  <a:pt x="63418" y="15447"/>
                </a:lnTo>
                <a:lnTo>
                  <a:pt x="61102" y="12851"/>
                </a:lnTo>
                <a:close/>
              </a:path>
              <a:path w="76200" h="125095">
                <a:moveTo>
                  <a:pt x="76173" y="2595"/>
                </a:moveTo>
                <a:lnTo>
                  <a:pt x="63418" y="2595"/>
                </a:lnTo>
                <a:lnTo>
                  <a:pt x="63418" y="15447"/>
                </a:lnTo>
                <a:lnTo>
                  <a:pt x="76173" y="15447"/>
                </a:lnTo>
                <a:lnTo>
                  <a:pt x="76173" y="25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2" name="object 82"/>
          <p:cNvSpPr/>
          <p:nvPr/>
        </p:nvSpPr>
        <p:spPr>
          <a:xfrm>
            <a:off x="6131129" y="3449709"/>
            <a:ext cx="43143" cy="109257"/>
          </a:xfrm>
          <a:custGeom>
            <a:avLst/>
            <a:gdLst/>
            <a:ahLst/>
            <a:cxnLst/>
            <a:rect l="l" t="t" r="r" b="b"/>
            <a:pathLst>
              <a:path w="48895" h="123825">
                <a:moveTo>
                  <a:pt x="48830" y="0"/>
                </a:moveTo>
                <a:lnTo>
                  <a:pt x="38450" y="0"/>
                </a:lnTo>
                <a:lnTo>
                  <a:pt x="0" y="123385"/>
                </a:lnTo>
                <a:lnTo>
                  <a:pt x="9399" y="123385"/>
                </a:lnTo>
                <a:lnTo>
                  <a:pt x="488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3" name="object 83"/>
          <p:cNvSpPr/>
          <p:nvPr/>
        </p:nvSpPr>
        <p:spPr>
          <a:xfrm>
            <a:off x="6181754" y="3449708"/>
            <a:ext cx="64434" cy="105895"/>
          </a:xfrm>
          <a:custGeom>
            <a:avLst/>
            <a:gdLst/>
            <a:ahLst/>
            <a:cxnLst/>
            <a:rect l="l" t="t" r="r" b="b"/>
            <a:pathLst>
              <a:path w="73025" h="120014">
                <a:moveTo>
                  <a:pt x="13703" y="0"/>
                </a:moveTo>
                <a:lnTo>
                  <a:pt x="0" y="0"/>
                </a:lnTo>
                <a:lnTo>
                  <a:pt x="0" y="119936"/>
                </a:lnTo>
                <a:lnTo>
                  <a:pt x="13703" y="119936"/>
                </a:lnTo>
                <a:lnTo>
                  <a:pt x="13703" y="86541"/>
                </a:lnTo>
                <a:lnTo>
                  <a:pt x="26582" y="73689"/>
                </a:lnTo>
                <a:lnTo>
                  <a:pt x="44082" y="73689"/>
                </a:lnTo>
                <a:lnTo>
                  <a:pt x="41997" y="70333"/>
                </a:lnTo>
                <a:lnTo>
                  <a:pt x="13703" y="70333"/>
                </a:lnTo>
                <a:lnTo>
                  <a:pt x="13703" y="0"/>
                </a:lnTo>
                <a:close/>
              </a:path>
              <a:path w="73025" h="120014">
                <a:moveTo>
                  <a:pt x="44082" y="73689"/>
                </a:moveTo>
                <a:lnTo>
                  <a:pt x="26582" y="73689"/>
                </a:lnTo>
                <a:lnTo>
                  <a:pt x="55633" y="119936"/>
                </a:lnTo>
                <a:lnTo>
                  <a:pt x="72817" y="119936"/>
                </a:lnTo>
                <a:lnTo>
                  <a:pt x="44082" y="73689"/>
                </a:lnTo>
                <a:close/>
              </a:path>
              <a:path w="73025" h="120014">
                <a:moveTo>
                  <a:pt x="68482" y="33489"/>
                </a:moveTo>
                <a:lnTo>
                  <a:pt x="50538" y="33489"/>
                </a:lnTo>
                <a:lnTo>
                  <a:pt x="13703" y="70333"/>
                </a:lnTo>
                <a:lnTo>
                  <a:pt x="41997" y="70333"/>
                </a:lnTo>
                <a:lnTo>
                  <a:pt x="37691" y="63402"/>
                </a:lnTo>
                <a:lnTo>
                  <a:pt x="68482" y="33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4" name="object 84"/>
          <p:cNvSpPr/>
          <p:nvPr/>
        </p:nvSpPr>
        <p:spPr>
          <a:xfrm>
            <a:off x="6249801" y="3476968"/>
            <a:ext cx="67235" cy="110378"/>
          </a:xfrm>
          <a:custGeom>
            <a:avLst/>
            <a:gdLst/>
            <a:ahLst/>
            <a:cxnLst/>
            <a:rect l="l" t="t" r="r" b="b"/>
            <a:pathLst>
              <a:path w="76200" h="125095">
                <a:moveTo>
                  <a:pt x="17057" y="99424"/>
                </a:moveTo>
                <a:lnTo>
                  <a:pt x="3354" y="99424"/>
                </a:lnTo>
                <a:lnTo>
                  <a:pt x="3956" y="104868"/>
                </a:lnTo>
                <a:lnTo>
                  <a:pt x="37595" y="125001"/>
                </a:lnTo>
                <a:lnTo>
                  <a:pt x="48830" y="124019"/>
                </a:lnTo>
                <a:lnTo>
                  <a:pt x="57754" y="121170"/>
                </a:lnTo>
                <a:lnTo>
                  <a:pt x="64526" y="116738"/>
                </a:lnTo>
                <a:lnTo>
                  <a:pt x="67066" y="113889"/>
                </a:lnTo>
                <a:lnTo>
                  <a:pt x="37595" y="113889"/>
                </a:lnTo>
                <a:lnTo>
                  <a:pt x="31772" y="113510"/>
                </a:lnTo>
                <a:lnTo>
                  <a:pt x="25474" y="111547"/>
                </a:lnTo>
                <a:lnTo>
                  <a:pt x="22500" y="109679"/>
                </a:lnTo>
                <a:lnTo>
                  <a:pt x="20031" y="107085"/>
                </a:lnTo>
                <a:lnTo>
                  <a:pt x="18196" y="103729"/>
                </a:lnTo>
                <a:lnTo>
                  <a:pt x="17057" y="99424"/>
                </a:lnTo>
                <a:close/>
              </a:path>
              <a:path w="76200" h="125095">
                <a:moveTo>
                  <a:pt x="76172" y="77899"/>
                </a:moveTo>
                <a:lnTo>
                  <a:pt x="61583" y="77899"/>
                </a:lnTo>
                <a:lnTo>
                  <a:pt x="61465" y="90276"/>
                </a:lnTo>
                <a:lnTo>
                  <a:pt x="61203" y="94707"/>
                </a:lnTo>
                <a:lnTo>
                  <a:pt x="37595" y="113889"/>
                </a:lnTo>
                <a:lnTo>
                  <a:pt x="67066" y="113889"/>
                </a:lnTo>
                <a:lnTo>
                  <a:pt x="76101" y="85084"/>
                </a:lnTo>
                <a:lnTo>
                  <a:pt x="76172" y="77899"/>
                </a:lnTo>
                <a:close/>
              </a:path>
              <a:path w="76200" h="125095">
                <a:moveTo>
                  <a:pt x="37595" y="0"/>
                </a:moveTo>
                <a:lnTo>
                  <a:pt x="4335" y="23867"/>
                </a:lnTo>
                <a:lnTo>
                  <a:pt x="0" y="47100"/>
                </a:lnTo>
                <a:lnTo>
                  <a:pt x="379" y="54792"/>
                </a:lnTo>
                <a:lnTo>
                  <a:pt x="19051" y="88915"/>
                </a:lnTo>
                <a:lnTo>
                  <a:pt x="35126" y="93346"/>
                </a:lnTo>
                <a:lnTo>
                  <a:pt x="42785" y="92491"/>
                </a:lnTo>
                <a:lnTo>
                  <a:pt x="49589" y="89896"/>
                </a:lnTo>
                <a:lnTo>
                  <a:pt x="55760" y="85084"/>
                </a:lnTo>
                <a:lnTo>
                  <a:pt x="59479" y="80495"/>
                </a:lnTo>
                <a:lnTo>
                  <a:pt x="37595" y="80495"/>
                </a:lnTo>
                <a:lnTo>
                  <a:pt x="32880" y="79767"/>
                </a:lnTo>
                <a:lnTo>
                  <a:pt x="14461" y="47100"/>
                </a:lnTo>
                <a:lnTo>
                  <a:pt x="15095" y="38966"/>
                </a:lnTo>
                <a:lnTo>
                  <a:pt x="37595" y="12851"/>
                </a:lnTo>
                <a:lnTo>
                  <a:pt x="60975" y="12851"/>
                </a:lnTo>
                <a:lnTo>
                  <a:pt x="57247" y="8672"/>
                </a:lnTo>
                <a:lnTo>
                  <a:pt x="50824" y="3830"/>
                </a:lnTo>
                <a:lnTo>
                  <a:pt x="44146" y="980"/>
                </a:lnTo>
                <a:lnTo>
                  <a:pt x="37595" y="0"/>
                </a:lnTo>
                <a:close/>
              </a:path>
              <a:path w="76200" h="125095">
                <a:moveTo>
                  <a:pt x="60975" y="12851"/>
                </a:moveTo>
                <a:lnTo>
                  <a:pt x="37595" y="12851"/>
                </a:lnTo>
                <a:lnTo>
                  <a:pt x="41424" y="13357"/>
                </a:lnTo>
                <a:lnTo>
                  <a:pt x="45380" y="14972"/>
                </a:lnTo>
                <a:lnTo>
                  <a:pt x="61583" y="46245"/>
                </a:lnTo>
                <a:lnTo>
                  <a:pt x="60222" y="58496"/>
                </a:lnTo>
                <a:lnTo>
                  <a:pt x="37595" y="80495"/>
                </a:lnTo>
                <a:lnTo>
                  <a:pt x="59479" y="80495"/>
                </a:lnTo>
                <a:lnTo>
                  <a:pt x="61583" y="77899"/>
                </a:lnTo>
                <a:lnTo>
                  <a:pt x="76172" y="77899"/>
                </a:lnTo>
                <a:lnTo>
                  <a:pt x="76172" y="15447"/>
                </a:lnTo>
                <a:lnTo>
                  <a:pt x="63291" y="15447"/>
                </a:lnTo>
                <a:lnTo>
                  <a:pt x="60975" y="12851"/>
                </a:lnTo>
                <a:close/>
              </a:path>
              <a:path w="76200" h="125095">
                <a:moveTo>
                  <a:pt x="76172" y="2595"/>
                </a:moveTo>
                <a:lnTo>
                  <a:pt x="63291" y="2595"/>
                </a:lnTo>
                <a:lnTo>
                  <a:pt x="63291" y="15447"/>
                </a:lnTo>
                <a:lnTo>
                  <a:pt x="76172" y="15447"/>
                </a:lnTo>
                <a:lnTo>
                  <a:pt x="76172" y="25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5" name="object 85"/>
          <p:cNvSpPr/>
          <p:nvPr/>
        </p:nvSpPr>
        <p:spPr>
          <a:xfrm>
            <a:off x="2582821" y="3454288"/>
            <a:ext cx="84044" cy="110938"/>
          </a:xfrm>
          <a:custGeom>
            <a:avLst/>
            <a:gdLst/>
            <a:ahLst/>
            <a:cxnLst/>
            <a:rect l="l" t="t" r="r" b="b"/>
            <a:pathLst>
              <a:path w="95250" h="125729">
                <a:moveTo>
                  <a:pt x="15443" y="83945"/>
                </a:moveTo>
                <a:lnTo>
                  <a:pt x="0" y="83945"/>
                </a:lnTo>
                <a:lnTo>
                  <a:pt x="759" y="92365"/>
                </a:lnTo>
                <a:lnTo>
                  <a:pt x="27089" y="121899"/>
                </a:lnTo>
                <a:lnTo>
                  <a:pt x="48830" y="125128"/>
                </a:lnTo>
                <a:lnTo>
                  <a:pt x="59716" y="124368"/>
                </a:lnTo>
                <a:lnTo>
                  <a:pt x="69114" y="122279"/>
                </a:lnTo>
                <a:lnTo>
                  <a:pt x="77026" y="118924"/>
                </a:lnTo>
                <a:lnTo>
                  <a:pt x="83450" y="114491"/>
                </a:lnTo>
                <a:lnTo>
                  <a:pt x="86403" y="111390"/>
                </a:lnTo>
                <a:lnTo>
                  <a:pt x="48830" y="111390"/>
                </a:lnTo>
                <a:lnTo>
                  <a:pt x="40538" y="110788"/>
                </a:lnTo>
                <a:lnTo>
                  <a:pt x="15822" y="89010"/>
                </a:lnTo>
                <a:lnTo>
                  <a:pt x="15443" y="83945"/>
                </a:lnTo>
                <a:close/>
              </a:path>
              <a:path w="95250" h="125729">
                <a:moveTo>
                  <a:pt x="47089" y="0"/>
                </a:moveTo>
                <a:lnTo>
                  <a:pt x="10126" y="14941"/>
                </a:lnTo>
                <a:lnTo>
                  <a:pt x="4446" y="36845"/>
                </a:lnTo>
                <a:lnTo>
                  <a:pt x="4715" y="41055"/>
                </a:lnTo>
                <a:lnTo>
                  <a:pt x="62564" y="72804"/>
                </a:lnTo>
                <a:lnTo>
                  <a:pt x="70603" y="76412"/>
                </a:lnTo>
                <a:lnTo>
                  <a:pt x="75919" y="80496"/>
                </a:lnTo>
                <a:lnTo>
                  <a:pt x="78736" y="85307"/>
                </a:lnTo>
                <a:lnTo>
                  <a:pt x="79621" y="90751"/>
                </a:lnTo>
                <a:lnTo>
                  <a:pt x="79368" y="94834"/>
                </a:lnTo>
                <a:lnTo>
                  <a:pt x="48830" y="111390"/>
                </a:lnTo>
                <a:lnTo>
                  <a:pt x="86403" y="111390"/>
                </a:lnTo>
                <a:lnTo>
                  <a:pt x="88513" y="109174"/>
                </a:lnTo>
                <a:lnTo>
                  <a:pt x="92217" y="103002"/>
                </a:lnTo>
                <a:lnTo>
                  <a:pt x="94336" y="96323"/>
                </a:lnTo>
                <a:lnTo>
                  <a:pt x="95064" y="89137"/>
                </a:lnTo>
                <a:lnTo>
                  <a:pt x="94559" y="83313"/>
                </a:lnTo>
                <a:lnTo>
                  <a:pt x="32500" y="48841"/>
                </a:lnTo>
                <a:lnTo>
                  <a:pt x="25822" y="45360"/>
                </a:lnTo>
                <a:lnTo>
                  <a:pt x="21898" y="42037"/>
                </a:lnTo>
                <a:lnTo>
                  <a:pt x="20158" y="37953"/>
                </a:lnTo>
                <a:lnTo>
                  <a:pt x="19651" y="32509"/>
                </a:lnTo>
                <a:lnTo>
                  <a:pt x="20285" y="28045"/>
                </a:lnTo>
                <a:lnTo>
                  <a:pt x="46235" y="12852"/>
                </a:lnTo>
                <a:lnTo>
                  <a:pt x="82368" y="12852"/>
                </a:lnTo>
                <a:lnTo>
                  <a:pt x="78388" y="9147"/>
                </a:lnTo>
                <a:lnTo>
                  <a:pt x="71710" y="5064"/>
                </a:lnTo>
                <a:lnTo>
                  <a:pt x="64146" y="2216"/>
                </a:lnTo>
                <a:lnTo>
                  <a:pt x="55887" y="601"/>
                </a:lnTo>
                <a:lnTo>
                  <a:pt x="47089" y="0"/>
                </a:lnTo>
                <a:close/>
              </a:path>
              <a:path w="95250" h="125729">
                <a:moveTo>
                  <a:pt x="82368" y="12852"/>
                </a:moveTo>
                <a:lnTo>
                  <a:pt x="46235" y="12852"/>
                </a:lnTo>
                <a:lnTo>
                  <a:pt x="53166" y="13326"/>
                </a:lnTo>
                <a:lnTo>
                  <a:pt x="59209" y="14687"/>
                </a:lnTo>
                <a:lnTo>
                  <a:pt x="76267" y="36845"/>
                </a:lnTo>
                <a:lnTo>
                  <a:pt x="91615" y="36845"/>
                </a:lnTo>
                <a:lnTo>
                  <a:pt x="90730" y="28172"/>
                </a:lnTo>
                <a:lnTo>
                  <a:pt x="88008" y="20638"/>
                </a:lnTo>
                <a:lnTo>
                  <a:pt x="83830" y="14212"/>
                </a:lnTo>
                <a:lnTo>
                  <a:pt x="82368" y="128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6" name="object 86"/>
          <p:cNvSpPr/>
          <p:nvPr/>
        </p:nvSpPr>
        <p:spPr>
          <a:xfrm>
            <a:off x="2679574" y="3454288"/>
            <a:ext cx="84044" cy="110938"/>
          </a:xfrm>
          <a:custGeom>
            <a:avLst/>
            <a:gdLst/>
            <a:ahLst/>
            <a:cxnLst/>
            <a:rect l="l" t="t" r="r" b="b"/>
            <a:pathLst>
              <a:path w="95250" h="125729">
                <a:moveTo>
                  <a:pt x="15316" y="83945"/>
                </a:moveTo>
                <a:lnTo>
                  <a:pt x="0" y="83945"/>
                </a:lnTo>
                <a:lnTo>
                  <a:pt x="727" y="92365"/>
                </a:lnTo>
                <a:lnTo>
                  <a:pt x="27057" y="121899"/>
                </a:lnTo>
                <a:lnTo>
                  <a:pt x="48830" y="125128"/>
                </a:lnTo>
                <a:lnTo>
                  <a:pt x="59589" y="124368"/>
                </a:lnTo>
                <a:lnTo>
                  <a:pt x="68988" y="122279"/>
                </a:lnTo>
                <a:lnTo>
                  <a:pt x="77026" y="118924"/>
                </a:lnTo>
                <a:lnTo>
                  <a:pt x="83450" y="114491"/>
                </a:lnTo>
                <a:lnTo>
                  <a:pt x="86403" y="111390"/>
                </a:lnTo>
                <a:lnTo>
                  <a:pt x="48830" y="111390"/>
                </a:lnTo>
                <a:lnTo>
                  <a:pt x="40411" y="110788"/>
                </a:lnTo>
                <a:lnTo>
                  <a:pt x="15822" y="89010"/>
                </a:lnTo>
                <a:lnTo>
                  <a:pt x="15316" y="83945"/>
                </a:lnTo>
                <a:close/>
              </a:path>
              <a:path w="95250" h="125729">
                <a:moveTo>
                  <a:pt x="47089" y="0"/>
                </a:moveTo>
                <a:lnTo>
                  <a:pt x="10126" y="14941"/>
                </a:lnTo>
                <a:lnTo>
                  <a:pt x="4208" y="35104"/>
                </a:lnTo>
                <a:lnTo>
                  <a:pt x="4683" y="41055"/>
                </a:lnTo>
                <a:lnTo>
                  <a:pt x="62564" y="72804"/>
                </a:lnTo>
                <a:lnTo>
                  <a:pt x="70571" y="76412"/>
                </a:lnTo>
                <a:lnTo>
                  <a:pt x="75887" y="80496"/>
                </a:lnTo>
                <a:lnTo>
                  <a:pt x="78736" y="85307"/>
                </a:lnTo>
                <a:lnTo>
                  <a:pt x="79621" y="90751"/>
                </a:lnTo>
                <a:lnTo>
                  <a:pt x="79241" y="94834"/>
                </a:lnTo>
                <a:lnTo>
                  <a:pt x="48830" y="111390"/>
                </a:lnTo>
                <a:lnTo>
                  <a:pt x="86403" y="111390"/>
                </a:lnTo>
                <a:lnTo>
                  <a:pt x="88513" y="109174"/>
                </a:lnTo>
                <a:lnTo>
                  <a:pt x="92090" y="103002"/>
                </a:lnTo>
                <a:lnTo>
                  <a:pt x="94305" y="96323"/>
                </a:lnTo>
                <a:lnTo>
                  <a:pt x="95064" y="89137"/>
                </a:lnTo>
                <a:lnTo>
                  <a:pt x="94432" y="83313"/>
                </a:lnTo>
                <a:lnTo>
                  <a:pt x="32500" y="48841"/>
                </a:lnTo>
                <a:lnTo>
                  <a:pt x="25822" y="45360"/>
                </a:lnTo>
                <a:lnTo>
                  <a:pt x="21866" y="42037"/>
                </a:lnTo>
                <a:lnTo>
                  <a:pt x="20158" y="37953"/>
                </a:lnTo>
                <a:lnTo>
                  <a:pt x="19651" y="32509"/>
                </a:lnTo>
                <a:lnTo>
                  <a:pt x="20284" y="28045"/>
                </a:lnTo>
                <a:lnTo>
                  <a:pt x="46234" y="12852"/>
                </a:lnTo>
                <a:lnTo>
                  <a:pt x="82345" y="12852"/>
                </a:lnTo>
                <a:lnTo>
                  <a:pt x="78386" y="9147"/>
                </a:lnTo>
                <a:lnTo>
                  <a:pt x="71710" y="5064"/>
                </a:lnTo>
                <a:lnTo>
                  <a:pt x="64146" y="2216"/>
                </a:lnTo>
                <a:lnTo>
                  <a:pt x="55887" y="601"/>
                </a:lnTo>
                <a:lnTo>
                  <a:pt x="47089" y="0"/>
                </a:lnTo>
                <a:close/>
              </a:path>
              <a:path w="95250" h="125729">
                <a:moveTo>
                  <a:pt x="82345" y="12852"/>
                </a:moveTo>
                <a:lnTo>
                  <a:pt x="46234" y="12852"/>
                </a:lnTo>
                <a:lnTo>
                  <a:pt x="53166" y="13326"/>
                </a:lnTo>
                <a:lnTo>
                  <a:pt x="59209" y="14687"/>
                </a:lnTo>
                <a:lnTo>
                  <a:pt x="76140" y="36845"/>
                </a:lnTo>
                <a:lnTo>
                  <a:pt x="91583" y="36845"/>
                </a:lnTo>
                <a:lnTo>
                  <a:pt x="90730" y="28172"/>
                </a:lnTo>
                <a:lnTo>
                  <a:pt x="88008" y="20638"/>
                </a:lnTo>
                <a:lnTo>
                  <a:pt x="83798" y="14212"/>
                </a:lnTo>
                <a:lnTo>
                  <a:pt x="82345" y="128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7" name="object 87"/>
          <p:cNvSpPr/>
          <p:nvPr/>
        </p:nvSpPr>
        <p:spPr>
          <a:xfrm>
            <a:off x="2776329" y="3454288"/>
            <a:ext cx="84044" cy="110938"/>
          </a:xfrm>
          <a:custGeom>
            <a:avLst/>
            <a:gdLst/>
            <a:ahLst/>
            <a:cxnLst/>
            <a:rect l="l" t="t" r="r" b="b"/>
            <a:pathLst>
              <a:path w="95250" h="125729">
                <a:moveTo>
                  <a:pt x="15316" y="83945"/>
                </a:moveTo>
                <a:lnTo>
                  <a:pt x="0" y="83945"/>
                </a:lnTo>
                <a:lnTo>
                  <a:pt x="727" y="92365"/>
                </a:lnTo>
                <a:lnTo>
                  <a:pt x="27057" y="121899"/>
                </a:lnTo>
                <a:lnTo>
                  <a:pt x="48830" y="125128"/>
                </a:lnTo>
                <a:lnTo>
                  <a:pt x="59589" y="124368"/>
                </a:lnTo>
                <a:lnTo>
                  <a:pt x="68957" y="122279"/>
                </a:lnTo>
                <a:lnTo>
                  <a:pt x="76995" y="118924"/>
                </a:lnTo>
                <a:lnTo>
                  <a:pt x="83418" y="114491"/>
                </a:lnTo>
                <a:lnTo>
                  <a:pt x="86390" y="111390"/>
                </a:lnTo>
                <a:lnTo>
                  <a:pt x="48830" y="111390"/>
                </a:lnTo>
                <a:lnTo>
                  <a:pt x="40411" y="110788"/>
                </a:lnTo>
                <a:lnTo>
                  <a:pt x="15822" y="89010"/>
                </a:lnTo>
                <a:lnTo>
                  <a:pt x="15316" y="83945"/>
                </a:lnTo>
                <a:close/>
              </a:path>
              <a:path w="95250" h="125729">
                <a:moveTo>
                  <a:pt x="47089" y="0"/>
                </a:moveTo>
                <a:lnTo>
                  <a:pt x="10126" y="14941"/>
                </a:lnTo>
                <a:lnTo>
                  <a:pt x="4208" y="35104"/>
                </a:lnTo>
                <a:lnTo>
                  <a:pt x="4683" y="41055"/>
                </a:lnTo>
                <a:lnTo>
                  <a:pt x="62406" y="72804"/>
                </a:lnTo>
                <a:lnTo>
                  <a:pt x="70571" y="76412"/>
                </a:lnTo>
                <a:lnTo>
                  <a:pt x="75887" y="80496"/>
                </a:lnTo>
                <a:lnTo>
                  <a:pt x="78734" y="85307"/>
                </a:lnTo>
                <a:lnTo>
                  <a:pt x="79589" y="90751"/>
                </a:lnTo>
                <a:lnTo>
                  <a:pt x="79241" y="94834"/>
                </a:lnTo>
                <a:lnTo>
                  <a:pt x="48830" y="111390"/>
                </a:lnTo>
                <a:lnTo>
                  <a:pt x="86390" y="111390"/>
                </a:lnTo>
                <a:lnTo>
                  <a:pt x="88513" y="109174"/>
                </a:lnTo>
                <a:lnTo>
                  <a:pt x="92090" y="103002"/>
                </a:lnTo>
                <a:lnTo>
                  <a:pt x="94305" y="96323"/>
                </a:lnTo>
                <a:lnTo>
                  <a:pt x="95064" y="89137"/>
                </a:lnTo>
                <a:lnTo>
                  <a:pt x="94432" y="83313"/>
                </a:lnTo>
                <a:lnTo>
                  <a:pt x="32500" y="48841"/>
                </a:lnTo>
                <a:lnTo>
                  <a:pt x="25822" y="45360"/>
                </a:lnTo>
                <a:lnTo>
                  <a:pt x="21866" y="42037"/>
                </a:lnTo>
                <a:lnTo>
                  <a:pt x="20126" y="37953"/>
                </a:lnTo>
                <a:lnTo>
                  <a:pt x="19651" y="32509"/>
                </a:lnTo>
                <a:lnTo>
                  <a:pt x="20126" y="28045"/>
                </a:lnTo>
                <a:lnTo>
                  <a:pt x="46234" y="12852"/>
                </a:lnTo>
                <a:lnTo>
                  <a:pt x="82336" y="12852"/>
                </a:lnTo>
                <a:lnTo>
                  <a:pt x="78355" y="9147"/>
                </a:lnTo>
                <a:lnTo>
                  <a:pt x="71678" y="5064"/>
                </a:lnTo>
                <a:lnTo>
                  <a:pt x="64146" y="2216"/>
                </a:lnTo>
                <a:lnTo>
                  <a:pt x="55855" y="601"/>
                </a:lnTo>
                <a:lnTo>
                  <a:pt x="47089" y="0"/>
                </a:lnTo>
                <a:close/>
              </a:path>
              <a:path w="95250" h="125729">
                <a:moveTo>
                  <a:pt x="82336" y="12852"/>
                </a:moveTo>
                <a:lnTo>
                  <a:pt x="46234" y="12852"/>
                </a:lnTo>
                <a:lnTo>
                  <a:pt x="53134" y="13326"/>
                </a:lnTo>
                <a:lnTo>
                  <a:pt x="59209" y="14687"/>
                </a:lnTo>
                <a:lnTo>
                  <a:pt x="76140" y="36845"/>
                </a:lnTo>
                <a:lnTo>
                  <a:pt x="91583" y="36845"/>
                </a:lnTo>
                <a:lnTo>
                  <a:pt x="90603" y="28172"/>
                </a:lnTo>
                <a:lnTo>
                  <a:pt x="88008" y="20638"/>
                </a:lnTo>
                <a:lnTo>
                  <a:pt x="83798" y="14212"/>
                </a:lnTo>
                <a:lnTo>
                  <a:pt x="82336" y="128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8" name="object 88"/>
          <p:cNvSpPr/>
          <p:nvPr/>
        </p:nvSpPr>
        <p:spPr>
          <a:xfrm>
            <a:off x="2919853" y="3455796"/>
            <a:ext cx="84044" cy="105895"/>
          </a:xfrm>
          <a:custGeom>
            <a:avLst/>
            <a:gdLst/>
            <a:ahLst/>
            <a:cxnLst/>
            <a:rect l="l" t="t" r="r" b="b"/>
            <a:pathLst>
              <a:path w="95250" h="120014">
                <a:moveTo>
                  <a:pt x="49715" y="0"/>
                </a:moveTo>
                <a:lnTo>
                  <a:pt x="0" y="0"/>
                </a:lnTo>
                <a:lnTo>
                  <a:pt x="0" y="119936"/>
                </a:lnTo>
                <a:lnTo>
                  <a:pt x="49715" y="119936"/>
                </a:lnTo>
                <a:lnTo>
                  <a:pt x="56995" y="119208"/>
                </a:lnTo>
                <a:lnTo>
                  <a:pt x="64780" y="116992"/>
                </a:lnTo>
                <a:lnTo>
                  <a:pt x="72343" y="112909"/>
                </a:lnTo>
                <a:lnTo>
                  <a:pt x="79495" y="106958"/>
                </a:lnTo>
                <a:lnTo>
                  <a:pt x="80054" y="106230"/>
                </a:lnTo>
                <a:lnTo>
                  <a:pt x="15474" y="106230"/>
                </a:lnTo>
                <a:lnTo>
                  <a:pt x="15474" y="13737"/>
                </a:lnTo>
                <a:lnTo>
                  <a:pt x="79132" y="13737"/>
                </a:lnTo>
                <a:lnTo>
                  <a:pt x="78513" y="12978"/>
                </a:lnTo>
                <a:lnTo>
                  <a:pt x="71203" y="7058"/>
                </a:lnTo>
                <a:lnTo>
                  <a:pt x="63671" y="2975"/>
                </a:lnTo>
                <a:lnTo>
                  <a:pt x="56393" y="759"/>
                </a:lnTo>
                <a:lnTo>
                  <a:pt x="49715" y="0"/>
                </a:lnTo>
                <a:close/>
              </a:path>
              <a:path w="95250" h="120014">
                <a:moveTo>
                  <a:pt x="79132" y="13737"/>
                </a:moveTo>
                <a:lnTo>
                  <a:pt x="46234" y="13737"/>
                </a:lnTo>
                <a:lnTo>
                  <a:pt x="52912" y="14466"/>
                </a:lnTo>
                <a:lnTo>
                  <a:pt x="59114" y="16587"/>
                </a:lnTo>
                <a:lnTo>
                  <a:pt x="78988" y="49095"/>
                </a:lnTo>
                <a:lnTo>
                  <a:pt x="79621" y="59984"/>
                </a:lnTo>
                <a:lnTo>
                  <a:pt x="79115" y="70112"/>
                </a:lnTo>
                <a:lnTo>
                  <a:pt x="54399" y="105343"/>
                </a:lnTo>
                <a:lnTo>
                  <a:pt x="47120" y="106230"/>
                </a:lnTo>
                <a:lnTo>
                  <a:pt x="80054" y="106230"/>
                </a:lnTo>
                <a:lnTo>
                  <a:pt x="85666" y="98919"/>
                </a:lnTo>
                <a:lnTo>
                  <a:pt x="90634" y="88535"/>
                </a:lnTo>
                <a:lnTo>
                  <a:pt x="93957" y="75557"/>
                </a:lnTo>
                <a:lnTo>
                  <a:pt x="95064" y="59984"/>
                </a:lnTo>
                <a:lnTo>
                  <a:pt x="93831" y="44410"/>
                </a:lnTo>
                <a:lnTo>
                  <a:pt x="90255" y="31432"/>
                </a:lnTo>
                <a:lnTo>
                  <a:pt x="85064" y="21018"/>
                </a:lnTo>
                <a:lnTo>
                  <a:pt x="79132" y="137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9" name="object 89"/>
          <p:cNvSpPr/>
          <p:nvPr/>
        </p:nvSpPr>
        <p:spPr>
          <a:xfrm>
            <a:off x="3014317" y="3455797"/>
            <a:ext cx="59391" cy="109257"/>
          </a:xfrm>
          <a:custGeom>
            <a:avLst/>
            <a:gdLst/>
            <a:ahLst/>
            <a:cxnLst/>
            <a:rect l="l" t="t" r="r" b="b"/>
            <a:pathLst>
              <a:path w="67310" h="123825">
                <a:moveTo>
                  <a:pt x="15474" y="81381"/>
                </a:moveTo>
                <a:lnTo>
                  <a:pt x="0" y="81381"/>
                </a:lnTo>
                <a:lnTo>
                  <a:pt x="0" y="95088"/>
                </a:lnTo>
                <a:lnTo>
                  <a:pt x="32532" y="123418"/>
                </a:lnTo>
                <a:lnTo>
                  <a:pt x="40444" y="122659"/>
                </a:lnTo>
                <a:lnTo>
                  <a:pt x="62030" y="109681"/>
                </a:lnTo>
                <a:lnTo>
                  <a:pt x="33387" y="109681"/>
                </a:lnTo>
                <a:lnTo>
                  <a:pt x="25981" y="108572"/>
                </a:lnTo>
                <a:lnTo>
                  <a:pt x="20285" y="105248"/>
                </a:lnTo>
                <a:lnTo>
                  <a:pt x="16709" y="99931"/>
                </a:lnTo>
                <a:lnTo>
                  <a:pt x="15474" y="92492"/>
                </a:lnTo>
                <a:lnTo>
                  <a:pt x="15474" y="81381"/>
                </a:lnTo>
                <a:close/>
              </a:path>
              <a:path w="67310" h="123825">
                <a:moveTo>
                  <a:pt x="66869" y="0"/>
                </a:moveTo>
                <a:lnTo>
                  <a:pt x="51426" y="0"/>
                </a:lnTo>
                <a:lnTo>
                  <a:pt x="51426" y="89896"/>
                </a:lnTo>
                <a:lnTo>
                  <a:pt x="50318" y="98444"/>
                </a:lnTo>
                <a:lnTo>
                  <a:pt x="33387" y="109681"/>
                </a:lnTo>
                <a:lnTo>
                  <a:pt x="62030" y="109681"/>
                </a:lnTo>
                <a:lnTo>
                  <a:pt x="64653" y="105248"/>
                </a:lnTo>
                <a:lnTo>
                  <a:pt x="66267" y="100279"/>
                </a:lnTo>
                <a:lnTo>
                  <a:pt x="66869" y="95088"/>
                </a:lnTo>
                <a:lnTo>
                  <a:pt x="668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0" name="object 90"/>
          <p:cNvSpPr/>
          <p:nvPr/>
        </p:nvSpPr>
        <p:spPr>
          <a:xfrm>
            <a:off x="3097445" y="3455796"/>
            <a:ext cx="71157" cy="105895"/>
          </a:xfrm>
          <a:custGeom>
            <a:avLst/>
            <a:gdLst/>
            <a:ahLst/>
            <a:cxnLst/>
            <a:rect l="l" t="t" r="r" b="b"/>
            <a:pathLst>
              <a:path w="80645" h="120014">
                <a:moveTo>
                  <a:pt x="80603" y="0"/>
                </a:moveTo>
                <a:lnTo>
                  <a:pt x="0" y="0"/>
                </a:lnTo>
                <a:lnTo>
                  <a:pt x="0" y="119936"/>
                </a:lnTo>
                <a:lnTo>
                  <a:pt x="15443" y="119936"/>
                </a:lnTo>
                <a:lnTo>
                  <a:pt x="15443" y="65904"/>
                </a:lnTo>
                <a:lnTo>
                  <a:pt x="72817" y="65904"/>
                </a:lnTo>
                <a:lnTo>
                  <a:pt x="72817" y="52324"/>
                </a:lnTo>
                <a:lnTo>
                  <a:pt x="15443" y="52324"/>
                </a:lnTo>
                <a:lnTo>
                  <a:pt x="15443" y="13737"/>
                </a:lnTo>
                <a:lnTo>
                  <a:pt x="80603" y="13737"/>
                </a:lnTo>
                <a:lnTo>
                  <a:pt x="806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1" name="object 91"/>
          <p:cNvSpPr/>
          <p:nvPr/>
        </p:nvSpPr>
        <p:spPr>
          <a:xfrm>
            <a:off x="3210868" y="3583883"/>
            <a:ext cx="86846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388" y="0"/>
                </a:lnTo>
              </a:path>
            </a:pathLst>
          </a:custGeom>
          <a:ln w="89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2" name="object 92"/>
          <p:cNvSpPr/>
          <p:nvPr/>
        </p:nvSpPr>
        <p:spPr>
          <a:xfrm>
            <a:off x="3299218" y="3482972"/>
            <a:ext cx="62193" cy="82924"/>
          </a:xfrm>
          <a:custGeom>
            <a:avLst/>
            <a:gdLst/>
            <a:ahLst/>
            <a:cxnLst/>
            <a:rect l="l" t="t" r="r" b="b"/>
            <a:pathLst>
              <a:path w="70485" h="93979">
                <a:moveTo>
                  <a:pt x="14588" y="63433"/>
                </a:moveTo>
                <a:lnTo>
                  <a:pt x="0" y="63433"/>
                </a:lnTo>
                <a:lnTo>
                  <a:pt x="2373" y="75303"/>
                </a:lnTo>
                <a:lnTo>
                  <a:pt x="35126" y="93473"/>
                </a:lnTo>
                <a:lnTo>
                  <a:pt x="41551" y="92966"/>
                </a:lnTo>
                <a:lnTo>
                  <a:pt x="64911" y="80622"/>
                </a:lnTo>
                <a:lnTo>
                  <a:pt x="35126" y="80622"/>
                </a:lnTo>
                <a:lnTo>
                  <a:pt x="25347" y="79387"/>
                </a:lnTo>
                <a:lnTo>
                  <a:pt x="21898" y="77899"/>
                </a:lnTo>
                <a:lnTo>
                  <a:pt x="19430" y="75905"/>
                </a:lnTo>
                <a:lnTo>
                  <a:pt x="16202" y="70492"/>
                </a:lnTo>
                <a:lnTo>
                  <a:pt x="14588" y="63433"/>
                </a:lnTo>
                <a:close/>
              </a:path>
              <a:path w="70485" h="93979">
                <a:moveTo>
                  <a:pt x="35126" y="0"/>
                </a:moveTo>
                <a:lnTo>
                  <a:pt x="2467" y="21144"/>
                </a:lnTo>
                <a:lnTo>
                  <a:pt x="1739" y="27443"/>
                </a:lnTo>
                <a:lnTo>
                  <a:pt x="2847" y="34977"/>
                </a:lnTo>
                <a:lnTo>
                  <a:pt x="6423" y="41181"/>
                </a:lnTo>
                <a:lnTo>
                  <a:pt x="12626" y="45991"/>
                </a:lnTo>
                <a:lnTo>
                  <a:pt x="21393" y="49696"/>
                </a:lnTo>
                <a:lnTo>
                  <a:pt x="42912" y="54886"/>
                </a:lnTo>
                <a:lnTo>
                  <a:pt x="48102" y="56501"/>
                </a:lnTo>
                <a:lnTo>
                  <a:pt x="52184" y="58969"/>
                </a:lnTo>
                <a:lnTo>
                  <a:pt x="54778" y="62325"/>
                </a:lnTo>
                <a:lnTo>
                  <a:pt x="55760" y="66883"/>
                </a:lnTo>
                <a:lnTo>
                  <a:pt x="54399" y="72202"/>
                </a:lnTo>
                <a:lnTo>
                  <a:pt x="50570" y="76664"/>
                </a:lnTo>
                <a:lnTo>
                  <a:pt x="44146" y="79513"/>
                </a:lnTo>
                <a:lnTo>
                  <a:pt x="35126" y="80622"/>
                </a:lnTo>
                <a:lnTo>
                  <a:pt x="64911" y="80622"/>
                </a:lnTo>
                <a:lnTo>
                  <a:pt x="67122" y="77519"/>
                </a:lnTo>
                <a:lnTo>
                  <a:pt x="69494" y="71854"/>
                </a:lnTo>
                <a:lnTo>
                  <a:pt x="70223" y="65175"/>
                </a:lnTo>
                <a:lnTo>
                  <a:pt x="69843" y="60585"/>
                </a:lnTo>
                <a:lnTo>
                  <a:pt x="27468" y="37698"/>
                </a:lnTo>
                <a:lnTo>
                  <a:pt x="21393" y="34977"/>
                </a:lnTo>
                <a:lnTo>
                  <a:pt x="18069" y="32033"/>
                </a:lnTo>
                <a:lnTo>
                  <a:pt x="16582" y="28930"/>
                </a:lnTo>
                <a:lnTo>
                  <a:pt x="16329" y="25702"/>
                </a:lnTo>
                <a:lnTo>
                  <a:pt x="16709" y="22758"/>
                </a:lnTo>
                <a:lnTo>
                  <a:pt x="17816" y="20162"/>
                </a:lnTo>
                <a:lnTo>
                  <a:pt x="21898" y="16079"/>
                </a:lnTo>
                <a:lnTo>
                  <a:pt x="27816" y="13737"/>
                </a:lnTo>
                <a:lnTo>
                  <a:pt x="35126" y="12851"/>
                </a:lnTo>
                <a:lnTo>
                  <a:pt x="62625" y="12851"/>
                </a:lnTo>
                <a:lnTo>
                  <a:pt x="59842" y="9147"/>
                </a:lnTo>
                <a:lnTo>
                  <a:pt x="55507" y="5570"/>
                </a:lnTo>
                <a:lnTo>
                  <a:pt x="50570" y="2974"/>
                </a:lnTo>
                <a:lnTo>
                  <a:pt x="45380" y="1360"/>
                </a:lnTo>
                <a:lnTo>
                  <a:pt x="35126" y="0"/>
                </a:lnTo>
                <a:close/>
              </a:path>
              <a:path w="70485" h="93979">
                <a:moveTo>
                  <a:pt x="62625" y="12851"/>
                </a:moveTo>
                <a:lnTo>
                  <a:pt x="35126" y="12851"/>
                </a:lnTo>
                <a:lnTo>
                  <a:pt x="42785" y="13958"/>
                </a:lnTo>
                <a:lnTo>
                  <a:pt x="47848" y="16807"/>
                </a:lnTo>
                <a:lnTo>
                  <a:pt x="50949" y="21271"/>
                </a:lnTo>
                <a:lnTo>
                  <a:pt x="52311" y="26588"/>
                </a:lnTo>
                <a:lnTo>
                  <a:pt x="66899" y="26588"/>
                </a:lnTo>
                <a:lnTo>
                  <a:pt x="65760" y="19530"/>
                </a:lnTo>
                <a:lnTo>
                  <a:pt x="63291" y="13737"/>
                </a:lnTo>
                <a:lnTo>
                  <a:pt x="62625" y="128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3" name="object 93"/>
          <p:cNvSpPr/>
          <p:nvPr/>
        </p:nvSpPr>
        <p:spPr>
          <a:xfrm>
            <a:off x="3368830" y="3464874"/>
            <a:ext cx="34738" cy="100853"/>
          </a:xfrm>
          <a:custGeom>
            <a:avLst/>
            <a:gdLst/>
            <a:ahLst/>
            <a:cxnLst/>
            <a:rect l="l" t="t" r="r" b="b"/>
            <a:pathLst>
              <a:path w="39370" h="114300">
                <a:moveTo>
                  <a:pt x="25570" y="34249"/>
                </a:moveTo>
                <a:lnTo>
                  <a:pt x="11962" y="34249"/>
                </a:lnTo>
                <a:lnTo>
                  <a:pt x="11962" y="101988"/>
                </a:lnTo>
                <a:lnTo>
                  <a:pt x="13101" y="106926"/>
                </a:lnTo>
                <a:lnTo>
                  <a:pt x="16424" y="110534"/>
                </a:lnTo>
                <a:lnTo>
                  <a:pt x="21361" y="112750"/>
                </a:lnTo>
                <a:lnTo>
                  <a:pt x="27311" y="113985"/>
                </a:lnTo>
                <a:lnTo>
                  <a:pt x="34336" y="113383"/>
                </a:lnTo>
                <a:lnTo>
                  <a:pt x="39305" y="112243"/>
                </a:lnTo>
                <a:lnTo>
                  <a:pt x="39305" y="101734"/>
                </a:lnTo>
                <a:lnTo>
                  <a:pt x="30506" y="101734"/>
                </a:lnTo>
                <a:lnTo>
                  <a:pt x="27057" y="100152"/>
                </a:lnTo>
                <a:lnTo>
                  <a:pt x="26076" y="98411"/>
                </a:lnTo>
                <a:lnTo>
                  <a:pt x="25570" y="95942"/>
                </a:lnTo>
                <a:lnTo>
                  <a:pt x="25570" y="34249"/>
                </a:lnTo>
                <a:close/>
              </a:path>
              <a:path w="39370" h="114300">
                <a:moveTo>
                  <a:pt x="39305" y="101133"/>
                </a:moveTo>
                <a:lnTo>
                  <a:pt x="34969" y="101734"/>
                </a:lnTo>
                <a:lnTo>
                  <a:pt x="39305" y="101734"/>
                </a:lnTo>
                <a:lnTo>
                  <a:pt x="39305" y="101133"/>
                </a:lnTo>
                <a:close/>
              </a:path>
              <a:path w="39370" h="114300">
                <a:moveTo>
                  <a:pt x="39305" y="23106"/>
                </a:moveTo>
                <a:lnTo>
                  <a:pt x="0" y="23106"/>
                </a:lnTo>
                <a:lnTo>
                  <a:pt x="0" y="34249"/>
                </a:lnTo>
                <a:lnTo>
                  <a:pt x="39305" y="34249"/>
                </a:lnTo>
                <a:lnTo>
                  <a:pt x="39305" y="23106"/>
                </a:lnTo>
                <a:close/>
              </a:path>
              <a:path w="39370" h="114300">
                <a:moveTo>
                  <a:pt x="25570" y="0"/>
                </a:moveTo>
                <a:lnTo>
                  <a:pt x="11962" y="0"/>
                </a:lnTo>
                <a:lnTo>
                  <a:pt x="11962" y="23106"/>
                </a:lnTo>
                <a:lnTo>
                  <a:pt x="25570" y="23106"/>
                </a:lnTo>
                <a:lnTo>
                  <a:pt x="25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4" name="object 94"/>
          <p:cNvSpPr/>
          <p:nvPr/>
        </p:nvSpPr>
        <p:spPr>
          <a:xfrm>
            <a:off x="3411133" y="3455796"/>
            <a:ext cx="68356" cy="109818"/>
          </a:xfrm>
          <a:custGeom>
            <a:avLst/>
            <a:gdLst/>
            <a:ahLst/>
            <a:cxnLst/>
            <a:rect l="l" t="t" r="r" b="b"/>
            <a:pathLst>
              <a:path w="77470" h="124460">
                <a:moveTo>
                  <a:pt x="37595" y="30800"/>
                </a:moveTo>
                <a:lnTo>
                  <a:pt x="3829" y="55394"/>
                </a:lnTo>
                <a:lnTo>
                  <a:pt x="0" y="77045"/>
                </a:lnTo>
                <a:lnTo>
                  <a:pt x="348" y="83724"/>
                </a:lnTo>
                <a:lnTo>
                  <a:pt x="18798" y="119335"/>
                </a:lnTo>
                <a:lnTo>
                  <a:pt x="36836" y="124273"/>
                </a:lnTo>
                <a:lnTo>
                  <a:pt x="46868" y="123038"/>
                </a:lnTo>
                <a:lnTo>
                  <a:pt x="54400" y="119715"/>
                </a:lnTo>
                <a:lnTo>
                  <a:pt x="60318" y="114871"/>
                </a:lnTo>
                <a:lnTo>
                  <a:pt x="63008" y="111422"/>
                </a:lnTo>
                <a:lnTo>
                  <a:pt x="39305" y="111422"/>
                </a:lnTo>
                <a:lnTo>
                  <a:pt x="34114" y="110661"/>
                </a:lnTo>
                <a:lnTo>
                  <a:pt x="14462" y="77045"/>
                </a:lnTo>
                <a:lnTo>
                  <a:pt x="15095" y="69987"/>
                </a:lnTo>
                <a:lnTo>
                  <a:pt x="39305" y="43651"/>
                </a:lnTo>
                <a:lnTo>
                  <a:pt x="62480" y="43651"/>
                </a:lnTo>
                <a:lnTo>
                  <a:pt x="57374" y="38079"/>
                </a:lnTo>
                <a:lnTo>
                  <a:pt x="50444" y="33901"/>
                </a:lnTo>
                <a:lnTo>
                  <a:pt x="43641" y="31527"/>
                </a:lnTo>
                <a:lnTo>
                  <a:pt x="37595" y="30800"/>
                </a:lnTo>
                <a:close/>
              </a:path>
              <a:path w="77470" h="124460">
                <a:moveTo>
                  <a:pt x="77028" y="108826"/>
                </a:moveTo>
                <a:lnTo>
                  <a:pt x="65032" y="108826"/>
                </a:lnTo>
                <a:lnTo>
                  <a:pt x="65032" y="119936"/>
                </a:lnTo>
                <a:lnTo>
                  <a:pt x="77028" y="119936"/>
                </a:lnTo>
                <a:lnTo>
                  <a:pt x="77028" y="108826"/>
                </a:lnTo>
                <a:close/>
              </a:path>
              <a:path w="77470" h="124460">
                <a:moveTo>
                  <a:pt x="62480" y="43651"/>
                </a:moveTo>
                <a:lnTo>
                  <a:pt x="39305" y="43651"/>
                </a:lnTo>
                <a:lnTo>
                  <a:pt x="43766" y="44283"/>
                </a:lnTo>
                <a:lnTo>
                  <a:pt x="48102" y="45897"/>
                </a:lnTo>
                <a:lnTo>
                  <a:pt x="63292" y="77045"/>
                </a:lnTo>
                <a:lnTo>
                  <a:pt x="62818" y="84706"/>
                </a:lnTo>
                <a:lnTo>
                  <a:pt x="39305" y="111422"/>
                </a:lnTo>
                <a:lnTo>
                  <a:pt x="63008" y="111422"/>
                </a:lnTo>
                <a:lnTo>
                  <a:pt x="65032" y="108826"/>
                </a:lnTo>
                <a:lnTo>
                  <a:pt x="77028" y="108826"/>
                </a:lnTo>
                <a:lnTo>
                  <a:pt x="77028" y="44537"/>
                </a:lnTo>
                <a:lnTo>
                  <a:pt x="63292" y="44537"/>
                </a:lnTo>
                <a:lnTo>
                  <a:pt x="62480" y="43651"/>
                </a:lnTo>
                <a:close/>
              </a:path>
              <a:path w="77470" h="124460">
                <a:moveTo>
                  <a:pt x="77028" y="0"/>
                </a:moveTo>
                <a:lnTo>
                  <a:pt x="63292" y="0"/>
                </a:lnTo>
                <a:lnTo>
                  <a:pt x="63292" y="44537"/>
                </a:lnTo>
                <a:lnTo>
                  <a:pt x="77028" y="44537"/>
                </a:lnTo>
                <a:lnTo>
                  <a:pt x="77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5" name="object 95"/>
          <p:cNvSpPr/>
          <p:nvPr/>
        </p:nvSpPr>
        <p:spPr>
          <a:xfrm>
            <a:off x="3494261" y="3482972"/>
            <a:ext cx="68916" cy="82924"/>
          </a:xfrm>
          <a:custGeom>
            <a:avLst/>
            <a:gdLst/>
            <a:ahLst/>
            <a:cxnLst/>
            <a:rect l="l" t="t" r="r" b="b"/>
            <a:pathLst>
              <a:path w="78104" h="93979">
                <a:moveTo>
                  <a:pt x="40158" y="0"/>
                </a:moveTo>
                <a:lnTo>
                  <a:pt x="4208" y="23865"/>
                </a:lnTo>
                <a:lnTo>
                  <a:pt x="0" y="47986"/>
                </a:lnTo>
                <a:lnTo>
                  <a:pt x="601" y="57609"/>
                </a:lnTo>
                <a:lnTo>
                  <a:pt x="21993" y="89642"/>
                </a:lnTo>
                <a:lnTo>
                  <a:pt x="38545" y="93473"/>
                </a:lnTo>
                <a:lnTo>
                  <a:pt x="45096" y="92966"/>
                </a:lnTo>
                <a:lnTo>
                  <a:pt x="68228" y="80622"/>
                </a:lnTo>
                <a:lnTo>
                  <a:pt x="40158" y="80622"/>
                </a:lnTo>
                <a:lnTo>
                  <a:pt x="33134" y="79767"/>
                </a:lnTo>
                <a:lnTo>
                  <a:pt x="13703" y="50581"/>
                </a:lnTo>
                <a:lnTo>
                  <a:pt x="77881" y="50581"/>
                </a:lnTo>
                <a:lnTo>
                  <a:pt x="77089" y="39439"/>
                </a:lnTo>
                <a:lnTo>
                  <a:pt x="13703" y="39439"/>
                </a:lnTo>
                <a:lnTo>
                  <a:pt x="14810" y="32887"/>
                </a:lnTo>
                <a:lnTo>
                  <a:pt x="39305" y="12851"/>
                </a:lnTo>
                <a:lnTo>
                  <a:pt x="40158" y="0"/>
                </a:lnTo>
                <a:close/>
              </a:path>
              <a:path w="78104" h="93979">
                <a:moveTo>
                  <a:pt x="76141" y="62579"/>
                </a:moveTo>
                <a:lnTo>
                  <a:pt x="62533" y="62579"/>
                </a:lnTo>
                <a:lnTo>
                  <a:pt x="58577" y="70112"/>
                </a:lnTo>
                <a:lnTo>
                  <a:pt x="53640" y="75778"/>
                </a:lnTo>
                <a:lnTo>
                  <a:pt x="47470" y="79387"/>
                </a:lnTo>
                <a:lnTo>
                  <a:pt x="40158" y="80622"/>
                </a:lnTo>
                <a:lnTo>
                  <a:pt x="68228" y="80622"/>
                </a:lnTo>
                <a:lnTo>
                  <a:pt x="71078" y="76791"/>
                </a:lnTo>
                <a:lnTo>
                  <a:pt x="74052" y="70365"/>
                </a:lnTo>
                <a:lnTo>
                  <a:pt x="76141" y="62579"/>
                </a:lnTo>
                <a:close/>
              </a:path>
              <a:path w="78104" h="93979">
                <a:moveTo>
                  <a:pt x="40158" y="0"/>
                </a:moveTo>
                <a:lnTo>
                  <a:pt x="39305" y="12851"/>
                </a:lnTo>
                <a:lnTo>
                  <a:pt x="46836" y="14212"/>
                </a:lnTo>
                <a:lnTo>
                  <a:pt x="51045" y="16079"/>
                </a:lnTo>
                <a:lnTo>
                  <a:pt x="64147" y="39439"/>
                </a:lnTo>
                <a:lnTo>
                  <a:pt x="77089" y="39439"/>
                </a:lnTo>
                <a:lnTo>
                  <a:pt x="58957" y="4937"/>
                </a:lnTo>
                <a:lnTo>
                  <a:pt x="46235" y="505"/>
                </a:lnTo>
                <a:lnTo>
                  <a:pt x="401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6" name="object 96"/>
          <p:cNvSpPr/>
          <p:nvPr/>
        </p:nvSpPr>
        <p:spPr>
          <a:xfrm>
            <a:off x="3571273" y="3485263"/>
            <a:ext cx="70037" cy="76760"/>
          </a:xfrm>
          <a:custGeom>
            <a:avLst/>
            <a:gdLst/>
            <a:ahLst/>
            <a:cxnLst/>
            <a:rect l="l" t="t" r="r" b="b"/>
            <a:pathLst>
              <a:path w="79375" h="86995">
                <a:moveTo>
                  <a:pt x="16297" y="0"/>
                </a:moveTo>
                <a:lnTo>
                  <a:pt x="0" y="0"/>
                </a:lnTo>
                <a:lnTo>
                  <a:pt x="30886" y="86541"/>
                </a:lnTo>
                <a:lnTo>
                  <a:pt x="47943" y="86541"/>
                </a:lnTo>
                <a:lnTo>
                  <a:pt x="54389" y="68498"/>
                </a:lnTo>
                <a:lnTo>
                  <a:pt x="39430" y="68498"/>
                </a:lnTo>
                <a:lnTo>
                  <a:pt x="16297" y="0"/>
                </a:lnTo>
                <a:close/>
              </a:path>
              <a:path w="79375" h="86995">
                <a:moveTo>
                  <a:pt x="78861" y="0"/>
                </a:moveTo>
                <a:lnTo>
                  <a:pt x="62532" y="0"/>
                </a:lnTo>
                <a:lnTo>
                  <a:pt x="39430" y="68498"/>
                </a:lnTo>
                <a:lnTo>
                  <a:pt x="54389" y="68498"/>
                </a:lnTo>
                <a:lnTo>
                  <a:pt x="788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7" name="object 97"/>
          <p:cNvSpPr/>
          <p:nvPr/>
        </p:nvSpPr>
        <p:spPr>
          <a:xfrm>
            <a:off x="3639321" y="3583883"/>
            <a:ext cx="87406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513" y="0"/>
                </a:lnTo>
              </a:path>
            </a:pathLst>
          </a:custGeom>
          <a:ln w="89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8" name="object 98"/>
          <p:cNvSpPr/>
          <p:nvPr/>
        </p:nvSpPr>
        <p:spPr>
          <a:xfrm>
            <a:off x="3727783" y="3458869"/>
            <a:ext cx="69476" cy="107016"/>
          </a:xfrm>
          <a:custGeom>
            <a:avLst/>
            <a:gdLst/>
            <a:ahLst/>
            <a:cxnLst/>
            <a:rect l="l" t="t" r="r" b="b"/>
            <a:pathLst>
              <a:path w="78739" h="121285">
                <a:moveTo>
                  <a:pt x="14462" y="88155"/>
                </a:moveTo>
                <a:lnTo>
                  <a:pt x="0" y="88155"/>
                </a:lnTo>
                <a:lnTo>
                  <a:pt x="1614" y="94707"/>
                </a:lnTo>
                <a:lnTo>
                  <a:pt x="38450" y="120790"/>
                </a:lnTo>
                <a:lnTo>
                  <a:pt x="47848" y="119809"/>
                </a:lnTo>
                <a:lnTo>
                  <a:pt x="56013" y="117340"/>
                </a:lnTo>
                <a:lnTo>
                  <a:pt x="62911" y="113384"/>
                </a:lnTo>
                <a:lnTo>
                  <a:pt x="68609" y="108065"/>
                </a:lnTo>
                <a:lnTo>
                  <a:pt x="37691" y="107939"/>
                </a:lnTo>
                <a:lnTo>
                  <a:pt x="29430" y="106451"/>
                </a:lnTo>
                <a:lnTo>
                  <a:pt x="22880" y="102495"/>
                </a:lnTo>
                <a:lnTo>
                  <a:pt x="17912" y="96321"/>
                </a:lnTo>
                <a:lnTo>
                  <a:pt x="14462" y="88155"/>
                </a:lnTo>
                <a:close/>
              </a:path>
              <a:path w="78739" h="121285">
                <a:moveTo>
                  <a:pt x="69937" y="52165"/>
                </a:moveTo>
                <a:lnTo>
                  <a:pt x="38450" y="52165"/>
                </a:lnTo>
                <a:lnTo>
                  <a:pt x="44747" y="52924"/>
                </a:lnTo>
                <a:lnTo>
                  <a:pt x="50064" y="54634"/>
                </a:lnTo>
                <a:lnTo>
                  <a:pt x="64146" y="79608"/>
                </a:lnTo>
                <a:lnTo>
                  <a:pt x="63798" y="86287"/>
                </a:lnTo>
                <a:lnTo>
                  <a:pt x="37691" y="107939"/>
                </a:lnTo>
                <a:lnTo>
                  <a:pt x="68699" y="107939"/>
                </a:lnTo>
                <a:lnTo>
                  <a:pt x="73070" y="101861"/>
                </a:lnTo>
                <a:lnTo>
                  <a:pt x="76140" y="94707"/>
                </a:lnTo>
                <a:lnTo>
                  <a:pt x="78134" y="86921"/>
                </a:lnTo>
                <a:lnTo>
                  <a:pt x="78736" y="78753"/>
                </a:lnTo>
                <a:lnTo>
                  <a:pt x="77754" y="68751"/>
                </a:lnTo>
                <a:lnTo>
                  <a:pt x="75159" y="60332"/>
                </a:lnTo>
                <a:lnTo>
                  <a:pt x="71203" y="53526"/>
                </a:lnTo>
                <a:lnTo>
                  <a:pt x="69937" y="52165"/>
                </a:lnTo>
                <a:close/>
              </a:path>
              <a:path w="78739" h="121285">
                <a:moveTo>
                  <a:pt x="72817" y="0"/>
                </a:moveTo>
                <a:lnTo>
                  <a:pt x="11993" y="0"/>
                </a:lnTo>
                <a:lnTo>
                  <a:pt x="3322" y="63306"/>
                </a:lnTo>
                <a:lnTo>
                  <a:pt x="16202" y="63306"/>
                </a:lnTo>
                <a:lnTo>
                  <a:pt x="21993" y="58337"/>
                </a:lnTo>
                <a:lnTo>
                  <a:pt x="27057" y="54888"/>
                </a:lnTo>
                <a:lnTo>
                  <a:pt x="32279" y="52924"/>
                </a:lnTo>
                <a:lnTo>
                  <a:pt x="38450" y="52165"/>
                </a:lnTo>
                <a:lnTo>
                  <a:pt x="69937" y="52165"/>
                </a:lnTo>
                <a:lnTo>
                  <a:pt x="66140" y="48082"/>
                </a:lnTo>
                <a:lnTo>
                  <a:pt x="64695" y="47100"/>
                </a:lnTo>
                <a:lnTo>
                  <a:pt x="19651" y="47100"/>
                </a:lnTo>
                <a:lnTo>
                  <a:pt x="23987" y="13578"/>
                </a:lnTo>
                <a:lnTo>
                  <a:pt x="72817" y="13578"/>
                </a:lnTo>
                <a:lnTo>
                  <a:pt x="72817" y="0"/>
                </a:lnTo>
                <a:close/>
              </a:path>
              <a:path w="78739" h="121285">
                <a:moveTo>
                  <a:pt x="41899" y="39314"/>
                </a:moveTo>
                <a:lnTo>
                  <a:pt x="34874" y="39914"/>
                </a:lnTo>
                <a:lnTo>
                  <a:pt x="28924" y="41655"/>
                </a:lnTo>
                <a:lnTo>
                  <a:pt x="23860" y="43999"/>
                </a:lnTo>
                <a:lnTo>
                  <a:pt x="19651" y="47100"/>
                </a:lnTo>
                <a:lnTo>
                  <a:pt x="64695" y="47100"/>
                </a:lnTo>
                <a:lnTo>
                  <a:pt x="60317" y="44124"/>
                </a:lnTo>
                <a:lnTo>
                  <a:pt x="54146" y="41403"/>
                </a:lnTo>
                <a:lnTo>
                  <a:pt x="47975" y="39789"/>
                </a:lnTo>
                <a:lnTo>
                  <a:pt x="41899" y="393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9" name="object 99"/>
          <p:cNvSpPr/>
          <p:nvPr/>
        </p:nvSpPr>
        <p:spPr>
          <a:xfrm>
            <a:off x="3810127" y="3516237"/>
            <a:ext cx="35299" cy="10646"/>
          </a:xfrm>
          <a:custGeom>
            <a:avLst/>
            <a:gdLst/>
            <a:ahLst/>
            <a:cxnLst/>
            <a:rect l="l" t="t" r="r" b="b"/>
            <a:pathLst>
              <a:path w="40004" h="12064">
                <a:moveTo>
                  <a:pt x="0" y="5998"/>
                </a:moveTo>
                <a:lnTo>
                  <a:pt x="39430" y="5998"/>
                </a:lnTo>
              </a:path>
            </a:pathLst>
          </a:custGeom>
          <a:ln w="132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0" name="object 100"/>
          <p:cNvSpPr/>
          <p:nvPr/>
        </p:nvSpPr>
        <p:spPr>
          <a:xfrm>
            <a:off x="3866839" y="3458869"/>
            <a:ext cx="35859" cy="103093"/>
          </a:xfrm>
          <a:custGeom>
            <a:avLst/>
            <a:gdLst/>
            <a:ahLst/>
            <a:cxnLst/>
            <a:rect l="l" t="t" r="r" b="b"/>
            <a:pathLst>
              <a:path w="40639" h="116839">
                <a:moveTo>
                  <a:pt x="40190" y="0"/>
                </a:moveTo>
                <a:lnTo>
                  <a:pt x="30792" y="0"/>
                </a:lnTo>
                <a:lnTo>
                  <a:pt x="28830" y="7279"/>
                </a:lnTo>
                <a:lnTo>
                  <a:pt x="26234" y="12724"/>
                </a:lnTo>
                <a:lnTo>
                  <a:pt x="0" y="23107"/>
                </a:lnTo>
                <a:lnTo>
                  <a:pt x="0" y="33362"/>
                </a:lnTo>
                <a:lnTo>
                  <a:pt x="25601" y="33362"/>
                </a:lnTo>
                <a:lnTo>
                  <a:pt x="25601" y="116453"/>
                </a:lnTo>
                <a:lnTo>
                  <a:pt x="40190" y="116453"/>
                </a:lnTo>
                <a:lnTo>
                  <a:pt x="401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1" name="object 101"/>
          <p:cNvSpPr/>
          <p:nvPr/>
        </p:nvSpPr>
        <p:spPr>
          <a:xfrm>
            <a:off x="3938629" y="3458869"/>
            <a:ext cx="68356" cy="107016"/>
          </a:xfrm>
          <a:custGeom>
            <a:avLst/>
            <a:gdLst/>
            <a:ahLst/>
            <a:cxnLst/>
            <a:rect l="l" t="t" r="r" b="b"/>
            <a:pathLst>
              <a:path w="77470" h="121285">
                <a:moveTo>
                  <a:pt x="38576" y="0"/>
                </a:moveTo>
                <a:lnTo>
                  <a:pt x="6043" y="28171"/>
                </a:lnTo>
                <a:lnTo>
                  <a:pt x="0" y="59951"/>
                </a:lnTo>
                <a:lnTo>
                  <a:pt x="600" y="70840"/>
                </a:lnTo>
                <a:lnTo>
                  <a:pt x="16170" y="109174"/>
                </a:lnTo>
                <a:lnTo>
                  <a:pt x="38576" y="120790"/>
                </a:lnTo>
                <a:lnTo>
                  <a:pt x="46836" y="119302"/>
                </a:lnTo>
                <a:lnTo>
                  <a:pt x="54273" y="115346"/>
                </a:lnTo>
                <a:lnTo>
                  <a:pt x="60824" y="109174"/>
                </a:lnTo>
                <a:lnTo>
                  <a:pt x="61707" y="107939"/>
                </a:lnTo>
                <a:lnTo>
                  <a:pt x="38576" y="107939"/>
                </a:lnTo>
                <a:lnTo>
                  <a:pt x="34367" y="107085"/>
                </a:lnTo>
                <a:lnTo>
                  <a:pt x="15949" y="70335"/>
                </a:lnTo>
                <a:lnTo>
                  <a:pt x="15316" y="59951"/>
                </a:lnTo>
                <a:lnTo>
                  <a:pt x="15949" y="49569"/>
                </a:lnTo>
                <a:lnTo>
                  <a:pt x="34367" y="13578"/>
                </a:lnTo>
                <a:lnTo>
                  <a:pt x="38576" y="12851"/>
                </a:lnTo>
                <a:lnTo>
                  <a:pt x="61998" y="12851"/>
                </a:lnTo>
                <a:lnTo>
                  <a:pt x="60824" y="11236"/>
                </a:lnTo>
                <a:lnTo>
                  <a:pt x="54273" y="5190"/>
                </a:lnTo>
                <a:lnTo>
                  <a:pt x="46836" y="1361"/>
                </a:lnTo>
                <a:lnTo>
                  <a:pt x="38576" y="0"/>
                </a:lnTo>
                <a:close/>
              </a:path>
              <a:path w="77470" h="121285">
                <a:moveTo>
                  <a:pt x="61998" y="12851"/>
                </a:moveTo>
                <a:lnTo>
                  <a:pt x="38576" y="12851"/>
                </a:lnTo>
                <a:lnTo>
                  <a:pt x="42627" y="13578"/>
                </a:lnTo>
                <a:lnTo>
                  <a:pt x="46836" y="16048"/>
                </a:lnTo>
                <a:lnTo>
                  <a:pt x="61678" y="59951"/>
                </a:lnTo>
                <a:lnTo>
                  <a:pt x="61045" y="70335"/>
                </a:lnTo>
                <a:lnTo>
                  <a:pt x="42627" y="107085"/>
                </a:lnTo>
                <a:lnTo>
                  <a:pt x="38576" y="107939"/>
                </a:lnTo>
                <a:lnTo>
                  <a:pt x="61707" y="107939"/>
                </a:lnTo>
                <a:lnTo>
                  <a:pt x="76394" y="70840"/>
                </a:lnTo>
                <a:lnTo>
                  <a:pt x="76995" y="59951"/>
                </a:lnTo>
                <a:lnTo>
                  <a:pt x="76394" y="48968"/>
                </a:lnTo>
                <a:lnTo>
                  <a:pt x="74273" y="38205"/>
                </a:lnTo>
                <a:lnTo>
                  <a:pt x="70951" y="28171"/>
                </a:lnTo>
                <a:lnTo>
                  <a:pt x="66488" y="19023"/>
                </a:lnTo>
                <a:lnTo>
                  <a:pt x="61998" y="128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2" name="object 102"/>
          <p:cNvSpPr/>
          <p:nvPr/>
        </p:nvSpPr>
        <p:spPr>
          <a:xfrm>
            <a:off x="4019440" y="3458869"/>
            <a:ext cx="68356" cy="107016"/>
          </a:xfrm>
          <a:custGeom>
            <a:avLst/>
            <a:gdLst/>
            <a:ahLst/>
            <a:cxnLst/>
            <a:rect l="l" t="t" r="r" b="b"/>
            <a:pathLst>
              <a:path w="77470" h="121285">
                <a:moveTo>
                  <a:pt x="38576" y="0"/>
                </a:moveTo>
                <a:lnTo>
                  <a:pt x="6075" y="28171"/>
                </a:lnTo>
                <a:lnTo>
                  <a:pt x="0" y="59951"/>
                </a:lnTo>
                <a:lnTo>
                  <a:pt x="759" y="70840"/>
                </a:lnTo>
                <a:lnTo>
                  <a:pt x="16202" y="109174"/>
                </a:lnTo>
                <a:lnTo>
                  <a:pt x="38576" y="120790"/>
                </a:lnTo>
                <a:lnTo>
                  <a:pt x="46868" y="119302"/>
                </a:lnTo>
                <a:lnTo>
                  <a:pt x="54399" y="115346"/>
                </a:lnTo>
                <a:lnTo>
                  <a:pt x="60949" y="109174"/>
                </a:lnTo>
                <a:lnTo>
                  <a:pt x="61818" y="107939"/>
                </a:lnTo>
                <a:lnTo>
                  <a:pt x="38576" y="107939"/>
                </a:lnTo>
                <a:lnTo>
                  <a:pt x="34367" y="107085"/>
                </a:lnTo>
                <a:lnTo>
                  <a:pt x="15948" y="70335"/>
                </a:lnTo>
                <a:lnTo>
                  <a:pt x="15474" y="59951"/>
                </a:lnTo>
                <a:lnTo>
                  <a:pt x="15948" y="49569"/>
                </a:lnTo>
                <a:lnTo>
                  <a:pt x="34367" y="13578"/>
                </a:lnTo>
                <a:lnTo>
                  <a:pt x="38576" y="12851"/>
                </a:lnTo>
                <a:lnTo>
                  <a:pt x="62104" y="12851"/>
                </a:lnTo>
                <a:lnTo>
                  <a:pt x="60949" y="11236"/>
                </a:lnTo>
                <a:lnTo>
                  <a:pt x="54399" y="5190"/>
                </a:lnTo>
                <a:lnTo>
                  <a:pt x="46868" y="1361"/>
                </a:lnTo>
                <a:lnTo>
                  <a:pt x="38576" y="0"/>
                </a:lnTo>
                <a:close/>
              </a:path>
              <a:path w="77470" h="121285">
                <a:moveTo>
                  <a:pt x="62104" y="12851"/>
                </a:moveTo>
                <a:lnTo>
                  <a:pt x="38576" y="12851"/>
                </a:lnTo>
                <a:lnTo>
                  <a:pt x="42785" y="13578"/>
                </a:lnTo>
                <a:lnTo>
                  <a:pt x="46868" y="16048"/>
                </a:lnTo>
                <a:lnTo>
                  <a:pt x="61709" y="59951"/>
                </a:lnTo>
                <a:lnTo>
                  <a:pt x="61203" y="70335"/>
                </a:lnTo>
                <a:lnTo>
                  <a:pt x="42785" y="107085"/>
                </a:lnTo>
                <a:lnTo>
                  <a:pt x="38576" y="107939"/>
                </a:lnTo>
                <a:lnTo>
                  <a:pt x="61818" y="107939"/>
                </a:lnTo>
                <a:lnTo>
                  <a:pt x="76393" y="70840"/>
                </a:lnTo>
                <a:lnTo>
                  <a:pt x="77152" y="59951"/>
                </a:lnTo>
                <a:lnTo>
                  <a:pt x="76393" y="48968"/>
                </a:lnTo>
                <a:lnTo>
                  <a:pt x="74305" y="38205"/>
                </a:lnTo>
                <a:lnTo>
                  <a:pt x="70981" y="28171"/>
                </a:lnTo>
                <a:lnTo>
                  <a:pt x="66520" y="19023"/>
                </a:lnTo>
                <a:lnTo>
                  <a:pt x="62104" y="128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3" name="object 103"/>
          <p:cNvSpPr/>
          <p:nvPr/>
        </p:nvSpPr>
        <p:spPr>
          <a:xfrm>
            <a:off x="2250703" y="4866253"/>
            <a:ext cx="56029" cy="82363"/>
          </a:xfrm>
          <a:custGeom>
            <a:avLst/>
            <a:gdLst/>
            <a:ahLst/>
            <a:cxnLst/>
            <a:rect l="l" t="t" r="r" b="b"/>
            <a:pathLst>
              <a:path w="63500" h="93345">
                <a:moveTo>
                  <a:pt x="56803" y="10287"/>
                </a:moveTo>
                <a:lnTo>
                  <a:pt x="32880" y="10287"/>
                </a:lnTo>
                <a:lnTo>
                  <a:pt x="39651" y="11521"/>
                </a:lnTo>
                <a:lnTo>
                  <a:pt x="45349" y="15097"/>
                </a:lnTo>
                <a:lnTo>
                  <a:pt x="49303" y="20669"/>
                </a:lnTo>
                <a:lnTo>
                  <a:pt x="50285" y="24119"/>
                </a:lnTo>
                <a:lnTo>
                  <a:pt x="50665" y="28075"/>
                </a:lnTo>
                <a:lnTo>
                  <a:pt x="49430" y="35356"/>
                </a:lnTo>
                <a:lnTo>
                  <a:pt x="45474" y="40801"/>
                </a:lnTo>
                <a:lnTo>
                  <a:pt x="38797" y="45643"/>
                </a:lnTo>
                <a:lnTo>
                  <a:pt x="29399" y="51436"/>
                </a:lnTo>
                <a:lnTo>
                  <a:pt x="21487" y="56026"/>
                </a:lnTo>
                <a:lnTo>
                  <a:pt x="15063" y="60711"/>
                </a:lnTo>
                <a:lnTo>
                  <a:pt x="0" y="93251"/>
                </a:lnTo>
                <a:lnTo>
                  <a:pt x="62279" y="93251"/>
                </a:lnTo>
                <a:lnTo>
                  <a:pt x="62279" y="82236"/>
                </a:lnTo>
                <a:lnTo>
                  <a:pt x="12974" y="82236"/>
                </a:lnTo>
                <a:lnTo>
                  <a:pt x="15918" y="74575"/>
                </a:lnTo>
                <a:lnTo>
                  <a:pt x="20886" y="68878"/>
                </a:lnTo>
                <a:lnTo>
                  <a:pt x="28417" y="63686"/>
                </a:lnTo>
                <a:lnTo>
                  <a:pt x="39051" y="57514"/>
                </a:lnTo>
                <a:lnTo>
                  <a:pt x="45222" y="54538"/>
                </a:lnTo>
                <a:lnTo>
                  <a:pt x="50285" y="51088"/>
                </a:lnTo>
                <a:lnTo>
                  <a:pt x="54494" y="47353"/>
                </a:lnTo>
                <a:lnTo>
                  <a:pt x="57722" y="43397"/>
                </a:lnTo>
                <a:lnTo>
                  <a:pt x="61804" y="35134"/>
                </a:lnTo>
                <a:lnTo>
                  <a:pt x="63038" y="26715"/>
                </a:lnTo>
                <a:lnTo>
                  <a:pt x="62406" y="21017"/>
                </a:lnTo>
                <a:lnTo>
                  <a:pt x="60570" y="15826"/>
                </a:lnTo>
                <a:lnTo>
                  <a:pt x="57848" y="11394"/>
                </a:lnTo>
                <a:lnTo>
                  <a:pt x="56803" y="10287"/>
                </a:lnTo>
                <a:close/>
              </a:path>
              <a:path w="63500" h="93345">
                <a:moveTo>
                  <a:pt x="32880" y="0"/>
                </a:moveTo>
                <a:lnTo>
                  <a:pt x="2594" y="24499"/>
                </a:lnTo>
                <a:lnTo>
                  <a:pt x="2087" y="32160"/>
                </a:lnTo>
                <a:lnTo>
                  <a:pt x="13702" y="32160"/>
                </a:lnTo>
                <a:lnTo>
                  <a:pt x="14809" y="23265"/>
                </a:lnTo>
                <a:lnTo>
                  <a:pt x="16297" y="19530"/>
                </a:lnTo>
                <a:lnTo>
                  <a:pt x="32880" y="10287"/>
                </a:lnTo>
                <a:lnTo>
                  <a:pt x="56803" y="10287"/>
                </a:lnTo>
                <a:lnTo>
                  <a:pt x="54114" y="7438"/>
                </a:lnTo>
                <a:lnTo>
                  <a:pt x="49683" y="4335"/>
                </a:lnTo>
                <a:lnTo>
                  <a:pt x="44494" y="1993"/>
                </a:lnTo>
                <a:lnTo>
                  <a:pt x="38924" y="505"/>
                </a:lnTo>
                <a:lnTo>
                  <a:pt x="328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4" name="object 104"/>
          <p:cNvSpPr/>
          <p:nvPr/>
        </p:nvSpPr>
        <p:spPr>
          <a:xfrm>
            <a:off x="2316016" y="4866253"/>
            <a:ext cx="54348" cy="85725"/>
          </a:xfrm>
          <a:custGeom>
            <a:avLst/>
            <a:gdLst/>
            <a:ahLst/>
            <a:cxnLst/>
            <a:rect l="l" t="t" r="r" b="b"/>
            <a:pathLst>
              <a:path w="61594" h="97154">
                <a:moveTo>
                  <a:pt x="30791" y="0"/>
                </a:moveTo>
                <a:lnTo>
                  <a:pt x="2119" y="30671"/>
                </a:lnTo>
                <a:lnTo>
                  <a:pt x="0" y="47986"/>
                </a:lnTo>
                <a:lnTo>
                  <a:pt x="505" y="56755"/>
                </a:lnTo>
                <a:lnTo>
                  <a:pt x="18196" y="92238"/>
                </a:lnTo>
                <a:lnTo>
                  <a:pt x="30791" y="96574"/>
                </a:lnTo>
                <a:lnTo>
                  <a:pt x="37468" y="95467"/>
                </a:lnTo>
                <a:lnTo>
                  <a:pt x="43387" y="92238"/>
                </a:lnTo>
                <a:lnTo>
                  <a:pt x="48703" y="87426"/>
                </a:lnTo>
                <a:lnTo>
                  <a:pt x="49472" y="86319"/>
                </a:lnTo>
                <a:lnTo>
                  <a:pt x="30791" y="86319"/>
                </a:lnTo>
                <a:lnTo>
                  <a:pt x="27468" y="85685"/>
                </a:lnTo>
                <a:lnTo>
                  <a:pt x="12246" y="47986"/>
                </a:lnTo>
                <a:lnTo>
                  <a:pt x="12753" y="39693"/>
                </a:lnTo>
                <a:lnTo>
                  <a:pt x="30791" y="10287"/>
                </a:lnTo>
                <a:lnTo>
                  <a:pt x="49613" y="10287"/>
                </a:lnTo>
                <a:lnTo>
                  <a:pt x="48703" y="9020"/>
                </a:lnTo>
                <a:lnTo>
                  <a:pt x="43387" y="4208"/>
                </a:lnTo>
                <a:lnTo>
                  <a:pt x="37468" y="1107"/>
                </a:lnTo>
                <a:lnTo>
                  <a:pt x="30791" y="0"/>
                </a:lnTo>
                <a:close/>
              </a:path>
              <a:path w="61594" h="97154">
                <a:moveTo>
                  <a:pt x="49613" y="10287"/>
                </a:moveTo>
                <a:lnTo>
                  <a:pt x="30791" y="10287"/>
                </a:lnTo>
                <a:lnTo>
                  <a:pt x="34145" y="10887"/>
                </a:lnTo>
                <a:lnTo>
                  <a:pt x="37468" y="12882"/>
                </a:lnTo>
                <a:lnTo>
                  <a:pt x="49335" y="47986"/>
                </a:lnTo>
                <a:lnTo>
                  <a:pt x="48828" y="56280"/>
                </a:lnTo>
                <a:lnTo>
                  <a:pt x="30791" y="86319"/>
                </a:lnTo>
                <a:lnTo>
                  <a:pt x="49472" y="86319"/>
                </a:lnTo>
                <a:lnTo>
                  <a:pt x="61583" y="47986"/>
                </a:lnTo>
                <a:lnTo>
                  <a:pt x="61076" y="39218"/>
                </a:lnTo>
                <a:lnTo>
                  <a:pt x="59335" y="30671"/>
                </a:lnTo>
                <a:lnTo>
                  <a:pt x="56741" y="22505"/>
                </a:lnTo>
                <a:lnTo>
                  <a:pt x="53164" y="15224"/>
                </a:lnTo>
                <a:lnTo>
                  <a:pt x="49613" y="1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5" name="object 105"/>
          <p:cNvSpPr/>
          <p:nvPr/>
        </p:nvSpPr>
        <p:spPr>
          <a:xfrm>
            <a:off x="2381244" y="4862649"/>
            <a:ext cx="67235" cy="88526"/>
          </a:xfrm>
          <a:custGeom>
            <a:avLst/>
            <a:gdLst/>
            <a:ahLst/>
            <a:cxnLst/>
            <a:rect l="l" t="t" r="r" b="b"/>
            <a:pathLst>
              <a:path w="76200" h="100329">
                <a:moveTo>
                  <a:pt x="12373" y="67170"/>
                </a:moveTo>
                <a:lnTo>
                  <a:pt x="0" y="67170"/>
                </a:lnTo>
                <a:lnTo>
                  <a:pt x="632" y="73817"/>
                </a:lnTo>
                <a:lnTo>
                  <a:pt x="29683" y="99424"/>
                </a:lnTo>
                <a:lnTo>
                  <a:pt x="39082" y="100058"/>
                </a:lnTo>
                <a:lnTo>
                  <a:pt x="47721" y="99424"/>
                </a:lnTo>
                <a:lnTo>
                  <a:pt x="55253" y="97683"/>
                </a:lnTo>
                <a:lnTo>
                  <a:pt x="61709" y="95088"/>
                </a:lnTo>
                <a:lnTo>
                  <a:pt x="66899" y="91511"/>
                </a:lnTo>
                <a:lnTo>
                  <a:pt x="69219" y="89042"/>
                </a:lnTo>
                <a:lnTo>
                  <a:pt x="39082" y="89042"/>
                </a:lnTo>
                <a:lnTo>
                  <a:pt x="32405" y="88535"/>
                </a:lnTo>
                <a:lnTo>
                  <a:pt x="12753" y="71221"/>
                </a:lnTo>
                <a:lnTo>
                  <a:pt x="12373" y="67170"/>
                </a:lnTo>
                <a:close/>
              </a:path>
              <a:path w="76200" h="100329">
                <a:moveTo>
                  <a:pt x="37721" y="0"/>
                </a:moveTo>
                <a:lnTo>
                  <a:pt x="3954" y="22157"/>
                </a:lnTo>
                <a:lnTo>
                  <a:pt x="3481" y="28077"/>
                </a:lnTo>
                <a:lnTo>
                  <a:pt x="4715" y="36749"/>
                </a:lnTo>
                <a:lnTo>
                  <a:pt x="8290" y="42923"/>
                </a:lnTo>
                <a:lnTo>
                  <a:pt x="13228" y="47006"/>
                </a:lnTo>
                <a:lnTo>
                  <a:pt x="19176" y="49982"/>
                </a:lnTo>
                <a:lnTo>
                  <a:pt x="50063" y="58243"/>
                </a:lnTo>
                <a:lnTo>
                  <a:pt x="56488" y="61092"/>
                </a:lnTo>
                <a:lnTo>
                  <a:pt x="60697" y="64447"/>
                </a:lnTo>
                <a:lnTo>
                  <a:pt x="63070" y="68277"/>
                </a:lnTo>
                <a:lnTo>
                  <a:pt x="63798" y="72583"/>
                </a:lnTo>
                <a:lnTo>
                  <a:pt x="62564" y="78912"/>
                </a:lnTo>
                <a:lnTo>
                  <a:pt x="39082" y="89042"/>
                </a:lnTo>
                <a:lnTo>
                  <a:pt x="69219" y="89042"/>
                </a:lnTo>
                <a:lnTo>
                  <a:pt x="70855" y="87301"/>
                </a:lnTo>
                <a:lnTo>
                  <a:pt x="73798" y="82363"/>
                </a:lnTo>
                <a:lnTo>
                  <a:pt x="75539" y="77045"/>
                </a:lnTo>
                <a:lnTo>
                  <a:pt x="76045" y="71221"/>
                </a:lnTo>
                <a:lnTo>
                  <a:pt x="75665" y="66536"/>
                </a:lnTo>
                <a:lnTo>
                  <a:pt x="26107" y="38966"/>
                </a:lnTo>
                <a:lnTo>
                  <a:pt x="20664" y="36244"/>
                </a:lnTo>
                <a:lnTo>
                  <a:pt x="17562" y="33521"/>
                </a:lnTo>
                <a:lnTo>
                  <a:pt x="16202" y="30293"/>
                </a:lnTo>
                <a:lnTo>
                  <a:pt x="15822" y="25988"/>
                </a:lnTo>
                <a:lnTo>
                  <a:pt x="16189" y="22505"/>
                </a:lnTo>
                <a:lnTo>
                  <a:pt x="36962" y="10288"/>
                </a:lnTo>
                <a:lnTo>
                  <a:pt x="65955" y="10288"/>
                </a:lnTo>
                <a:lnTo>
                  <a:pt x="62691" y="7185"/>
                </a:lnTo>
                <a:lnTo>
                  <a:pt x="57374" y="4084"/>
                </a:lnTo>
                <a:lnTo>
                  <a:pt x="51424" y="1741"/>
                </a:lnTo>
                <a:lnTo>
                  <a:pt x="44747" y="379"/>
                </a:lnTo>
                <a:lnTo>
                  <a:pt x="37721" y="0"/>
                </a:lnTo>
                <a:close/>
              </a:path>
              <a:path w="76200" h="100329">
                <a:moveTo>
                  <a:pt x="65955" y="10288"/>
                </a:moveTo>
                <a:lnTo>
                  <a:pt x="36962" y="10288"/>
                </a:lnTo>
                <a:lnTo>
                  <a:pt x="42532" y="10636"/>
                </a:lnTo>
                <a:lnTo>
                  <a:pt x="47468" y="11648"/>
                </a:lnTo>
                <a:lnTo>
                  <a:pt x="61076" y="29438"/>
                </a:lnTo>
                <a:lnTo>
                  <a:pt x="73323" y="29438"/>
                </a:lnTo>
                <a:lnTo>
                  <a:pt x="72563" y="22505"/>
                </a:lnTo>
                <a:lnTo>
                  <a:pt x="70476" y="16460"/>
                </a:lnTo>
                <a:lnTo>
                  <a:pt x="67120" y="11395"/>
                </a:lnTo>
                <a:lnTo>
                  <a:pt x="65955" y="102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6" name="object 106"/>
          <p:cNvSpPr/>
          <p:nvPr/>
        </p:nvSpPr>
        <p:spPr>
          <a:xfrm>
            <a:off x="2394004" y="4366365"/>
            <a:ext cx="54348" cy="85725"/>
          </a:xfrm>
          <a:custGeom>
            <a:avLst/>
            <a:gdLst/>
            <a:ahLst/>
            <a:cxnLst/>
            <a:rect l="l" t="t" r="r" b="b"/>
            <a:pathLst>
              <a:path w="61594" h="97154">
                <a:moveTo>
                  <a:pt x="30792" y="0"/>
                </a:moveTo>
                <a:lnTo>
                  <a:pt x="2247" y="30673"/>
                </a:lnTo>
                <a:lnTo>
                  <a:pt x="0" y="47956"/>
                </a:lnTo>
                <a:lnTo>
                  <a:pt x="506" y="56756"/>
                </a:lnTo>
                <a:lnTo>
                  <a:pt x="18196" y="92365"/>
                </a:lnTo>
                <a:lnTo>
                  <a:pt x="30792" y="96702"/>
                </a:lnTo>
                <a:lnTo>
                  <a:pt x="37470" y="95563"/>
                </a:lnTo>
                <a:lnTo>
                  <a:pt x="43387" y="92365"/>
                </a:lnTo>
                <a:lnTo>
                  <a:pt x="48704" y="87428"/>
                </a:lnTo>
                <a:lnTo>
                  <a:pt x="49417" y="86415"/>
                </a:lnTo>
                <a:lnTo>
                  <a:pt x="30792" y="86415"/>
                </a:lnTo>
                <a:lnTo>
                  <a:pt x="27468" y="85686"/>
                </a:lnTo>
                <a:lnTo>
                  <a:pt x="12247" y="47956"/>
                </a:lnTo>
                <a:lnTo>
                  <a:pt x="12753" y="39693"/>
                </a:lnTo>
                <a:lnTo>
                  <a:pt x="30792" y="10383"/>
                </a:lnTo>
                <a:lnTo>
                  <a:pt x="49596" y="10383"/>
                </a:lnTo>
                <a:lnTo>
                  <a:pt x="48704" y="9149"/>
                </a:lnTo>
                <a:lnTo>
                  <a:pt x="43387" y="4337"/>
                </a:lnTo>
                <a:lnTo>
                  <a:pt x="37470" y="1108"/>
                </a:lnTo>
                <a:lnTo>
                  <a:pt x="30792" y="0"/>
                </a:lnTo>
                <a:close/>
              </a:path>
              <a:path w="61594" h="97154">
                <a:moveTo>
                  <a:pt x="49596" y="10383"/>
                </a:moveTo>
                <a:lnTo>
                  <a:pt x="30792" y="10383"/>
                </a:lnTo>
                <a:lnTo>
                  <a:pt x="34114" y="11015"/>
                </a:lnTo>
                <a:lnTo>
                  <a:pt x="37470" y="12978"/>
                </a:lnTo>
                <a:lnTo>
                  <a:pt x="49336" y="47956"/>
                </a:lnTo>
                <a:lnTo>
                  <a:pt x="48830" y="56375"/>
                </a:lnTo>
                <a:lnTo>
                  <a:pt x="30792" y="86415"/>
                </a:lnTo>
                <a:lnTo>
                  <a:pt x="49417" y="86415"/>
                </a:lnTo>
                <a:lnTo>
                  <a:pt x="61583" y="47956"/>
                </a:lnTo>
                <a:lnTo>
                  <a:pt x="61078" y="39314"/>
                </a:lnTo>
                <a:lnTo>
                  <a:pt x="59463" y="30673"/>
                </a:lnTo>
                <a:lnTo>
                  <a:pt x="56742" y="22632"/>
                </a:lnTo>
                <a:lnTo>
                  <a:pt x="53166" y="15321"/>
                </a:lnTo>
                <a:lnTo>
                  <a:pt x="49596" y="10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7" name="object 107"/>
          <p:cNvSpPr/>
          <p:nvPr/>
        </p:nvSpPr>
        <p:spPr>
          <a:xfrm>
            <a:off x="2248302" y="3869634"/>
            <a:ext cx="56029" cy="82363"/>
          </a:xfrm>
          <a:custGeom>
            <a:avLst/>
            <a:gdLst/>
            <a:ahLst/>
            <a:cxnLst/>
            <a:rect l="l" t="t" r="r" b="b"/>
            <a:pathLst>
              <a:path w="63500" h="93345">
                <a:moveTo>
                  <a:pt x="56811" y="10255"/>
                </a:moveTo>
                <a:lnTo>
                  <a:pt x="32880" y="10255"/>
                </a:lnTo>
                <a:lnTo>
                  <a:pt x="39683" y="11489"/>
                </a:lnTo>
                <a:lnTo>
                  <a:pt x="45349" y="15067"/>
                </a:lnTo>
                <a:lnTo>
                  <a:pt x="49178" y="20637"/>
                </a:lnTo>
                <a:lnTo>
                  <a:pt x="50285" y="24088"/>
                </a:lnTo>
                <a:lnTo>
                  <a:pt x="50665" y="28045"/>
                </a:lnTo>
                <a:lnTo>
                  <a:pt x="49303" y="35356"/>
                </a:lnTo>
                <a:lnTo>
                  <a:pt x="45474" y="40801"/>
                </a:lnTo>
                <a:lnTo>
                  <a:pt x="38797" y="45613"/>
                </a:lnTo>
                <a:lnTo>
                  <a:pt x="29399" y="51437"/>
                </a:lnTo>
                <a:lnTo>
                  <a:pt x="21487" y="55995"/>
                </a:lnTo>
                <a:lnTo>
                  <a:pt x="14936" y="60711"/>
                </a:lnTo>
                <a:lnTo>
                  <a:pt x="0" y="93220"/>
                </a:lnTo>
                <a:lnTo>
                  <a:pt x="62279" y="93220"/>
                </a:lnTo>
                <a:lnTo>
                  <a:pt x="62279" y="82204"/>
                </a:lnTo>
                <a:lnTo>
                  <a:pt x="12974" y="82204"/>
                </a:lnTo>
                <a:lnTo>
                  <a:pt x="15948" y="74543"/>
                </a:lnTo>
                <a:lnTo>
                  <a:pt x="20886" y="68878"/>
                </a:lnTo>
                <a:lnTo>
                  <a:pt x="28417" y="63654"/>
                </a:lnTo>
                <a:lnTo>
                  <a:pt x="39051" y="57482"/>
                </a:lnTo>
                <a:lnTo>
                  <a:pt x="45095" y="54507"/>
                </a:lnTo>
                <a:lnTo>
                  <a:pt x="50285" y="51057"/>
                </a:lnTo>
                <a:lnTo>
                  <a:pt x="54367" y="47353"/>
                </a:lnTo>
                <a:lnTo>
                  <a:pt x="57722" y="43397"/>
                </a:lnTo>
                <a:lnTo>
                  <a:pt x="61804" y="35104"/>
                </a:lnTo>
                <a:lnTo>
                  <a:pt x="63038" y="26683"/>
                </a:lnTo>
                <a:lnTo>
                  <a:pt x="62406" y="21017"/>
                </a:lnTo>
                <a:lnTo>
                  <a:pt x="60570" y="15826"/>
                </a:lnTo>
                <a:lnTo>
                  <a:pt x="57848" y="11363"/>
                </a:lnTo>
                <a:lnTo>
                  <a:pt x="56811" y="10255"/>
                </a:lnTo>
                <a:close/>
              </a:path>
              <a:path w="63500" h="93345">
                <a:moveTo>
                  <a:pt x="32880" y="0"/>
                </a:moveTo>
                <a:lnTo>
                  <a:pt x="2594" y="24467"/>
                </a:lnTo>
                <a:lnTo>
                  <a:pt x="1962" y="32128"/>
                </a:lnTo>
                <a:lnTo>
                  <a:pt x="13702" y="32128"/>
                </a:lnTo>
                <a:lnTo>
                  <a:pt x="14809" y="23233"/>
                </a:lnTo>
                <a:lnTo>
                  <a:pt x="16297" y="19530"/>
                </a:lnTo>
                <a:lnTo>
                  <a:pt x="32880" y="10255"/>
                </a:lnTo>
                <a:lnTo>
                  <a:pt x="56811" y="10255"/>
                </a:lnTo>
                <a:lnTo>
                  <a:pt x="54146" y="7406"/>
                </a:lnTo>
                <a:lnTo>
                  <a:pt x="49557" y="4304"/>
                </a:lnTo>
                <a:lnTo>
                  <a:pt x="44494" y="1962"/>
                </a:lnTo>
                <a:lnTo>
                  <a:pt x="38924" y="474"/>
                </a:lnTo>
                <a:lnTo>
                  <a:pt x="328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8" name="object 108"/>
          <p:cNvSpPr/>
          <p:nvPr/>
        </p:nvSpPr>
        <p:spPr>
          <a:xfrm>
            <a:off x="2313530" y="3869633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30" h="97154">
                <a:moveTo>
                  <a:pt x="30886" y="0"/>
                </a:moveTo>
                <a:lnTo>
                  <a:pt x="2214" y="30640"/>
                </a:lnTo>
                <a:lnTo>
                  <a:pt x="0" y="47955"/>
                </a:lnTo>
                <a:lnTo>
                  <a:pt x="600" y="56755"/>
                </a:lnTo>
                <a:lnTo>
                  <a:pt x="18291" y="92238"/>
                </a:lnTo>
                <a:lnTo>
                  <a:pt x="30886" y="96544"/>
                </a:lnTo>
                <a:lnTo>
                  <a:pt x="37564" y="95435"/>
                </a:lnTo>
                <a:lnTo>
                  <a:pt x="43512" y="92238"/>
                </a:lnTo>
                <a:lnTo>
                  <a:pt x="48830" y="87396"/>
                </a:lnTo>
                <a:lnTo>
                  <a:pt x="49594" y="86287"/>
                </a:lnTo>
                <a:lnTo>
                  <a:pt x="30886" y="86287"/>
                </a:lnTo>
                <a:lnTo>
                  <a:pt x="27564" y="85686"/>
                </a:lnTo>
                <a:lnTo>
                  <a:pt x="12341" y="47955"/>
                </a:lnTo>
                <a:lnTo>
                  <a:pt x="12848" y="39693"/>
                </a:lnTo>
                <a:lnTo>
                  <a:pt x="30886" y="10255"/>
                </a:lnTo>
                <a:lnTo>
                  <a:pt x="49716" y="10255"/>
                </a:lnTo>
                <a:lnTo>
                  <a:pt x="48830" y="9020"/>
                </a:lnTo>
                <a:lnTo>
                  <a:pt x="43512" y="4210"/>
                </a:lnTo>
                <a:lnTo>
                  <a:pt x="37564" y="1107"/>
                </a:lnTo>
                <a:lnTo>
                  <a:pt x="30886" y="0"/>
                </a:lnTo>
                <a:close/>
              </a:path>
              <a:path w="62230" h="97154">
                <a:moveTo>
                  <a:pt x="49716" y="10255"/>
                </a:moveTo>
                <a:lnTo>
                  <a:pt x="30886" y="10255"/>
                </a:lnTo>
                <a:lnTo>
                  <a:pt x="34240" y="10857"/>
                </a:lnTo>
                <a:lnTo>
                  <a:pt x="37564" y="12851"/>
                </a:lnTo>
                <a:lnTo>
                  <a:pt x="49305" y="47955"/>
                </a:lnTo>
                <a:lnTo>
                  <a:pt x="48925" y="56248"/>
                </a:lnTo>
                <a:lnTo>
                  <a:pt x="30886" y="86287"/>
                </a:lnTo>
                <a:lnTo>
                  <a:pt x="49594" y="86287"/>
                </a:lnTo>
                <a:lnTo>
                  <a:pt x="61678" y="47955"/>
                </a:lnTo>
                <a:lnTo>
                  <a:pt x="61172" y="39187"/>
                </a:lnTo>
                <a:lnTo>
                  <a:pt x="59430" y="30640"/>
                </a:lnTo>
                <a:lnTo>
                  <a:pt x="56836" y="22505"/>
                </a:lnTo>
                <a:lnTo>
                  <a:pt x="53259" y="15193"/>
                </a:lnTo>
                <a:lnTo>
                  <a:pt x="49716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9" name="object 109"/>
          <p:cNvSpPr/>
          <p:nvPr/>
        </p:nvSpPr>
        <p:spPr>
          <a:xfrm>
            <a:off x="2382444" y="3867230"/>
            <a:ext cx="66115" cy="85165"/>
          </a:xfrm>
          <a:custGeom>
            <a:avLst/>
            <a:gdLst/>
            <a:ahLst/>
            <a:cxnLst/>
            <a:rect l="l" t="t" r="r" b="b"/>
            <a:pathLst>
              <a:path w="74930" h="96520">
                <a:moveTo>
                  <a:pt x="13735" y="0"/>
                </a:moveTo>
                <a:lnTo>
                  <a:pt x="0" y="0"/>
                </a:lnTo>
                <a:lnTo>
                  <a:pt x="0" y="95943"/>
                </a:lnTo>
                <a:lnTo>
                  <a:pt x="11741" y="95943"/>
                </a:lnTo>
                <a:lnTo>
                  <a:pt x="11741" y="17790"/>
                </a:lnTo>
                <a:lnTo>
                  <a:pt x="24958" y="17790"/>
                </a:lnTo>
                <a:lnTo>
                  <a:pt x="13735" y="0"/>
                </a:lnTo>
                <a:close/>
              </a:path>
              <a:path w="74930" h="96520">
                <a:moveTo>
                  <a:pt x="24958" y="17790"/>
                </a:moveTo>
                <a:lnTo>
                  <a:pt x="11741" y="17790"/>
                </a:lnTo>
                <a:lnTo>
                  <a:pt x="61076" y="95943"/>
                </a:lnTo>
                <a:lnTo>
                  <a:pt x="74684" y="95943"/>
                </a:lnTo>
                <a:lnTo>
                  <a:pt x="74684" y="78153"/>
                </a:lnTo>
                <a:lnTo>
                  <a:pt x="63038" y="78153"/>
                </a:lnTo>
                <a:lnTo>
                  <a:pt x="24958" y="17790"/>
                </a:lnTo>
                <a:close/>
              </a:path>
              <a:path w="74930" h="96520">
                <a:moveTo>
                  <a:pt x="74684" y="0"/>
                </a:moveTo>
                <a:lnTo>
                  <a:pt x="63038" y="0"/>
                </a:lnTo>
                <a:lnTo>
                  <a:pt x="63038" y="78153"/>
                </a:lnTo>
                <a:lnTo>
                  <a:pt x="74684" y="78153"/>
                </a:lnTo>
                <a:lnTo>
                  <a:pt x="746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0" name="object 110"/>
          <p:cNvSpPr/>
          <p:nvPr/>
        </p:nvSpPr>
        <p:spPr>
          <a:xfrm>
            <a:off x="2557942" y="5156025"/>
            <a:ext cx="25213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0" y="0"/>
                </a:moveTo>
                <a:lnTo>
                  <a:pt x="28196" y="0"/>
                </a:lnTo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1" name="object 111"/>
          <p:cNvSpPr/>
          <p:nvPr/>
        </p:nvSpPr>
        <p:spPr>
          <a:xfrm>
            <a:off x="2557942" y="3662004"/>
            <a:ext cx="25213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0" y="0"/>
                </a:moveTo>
                <a:lnTo>
                  <a:pt x="28196" y="0"/>
                </a:lnTo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2" name="object 112"/>
          <p:cNvSpPr/>
          <p:nvPr/>
        </p:nvSpPr>
        <p:spPr>
          <a:xfrm>
            <a:off x="6317013" y="5156025"/>
            <a:ext cx="25213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28165" y="0"/>
                </a:moveTo>
                <a:lnTo>
                  <a:pt x="0" y="0"/>
                </a:lnTo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3" name="object 113"/>
          <p:cNvSpPr/>
          <p:nvPr/>
        </p:nvSpPr>
        <p:spPr>
          <a:xfrm>
            <a:off x="6317013" y="3662004"/>
            <a:ext cx="25213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28165" y="0"/>
                </a:moveTo>
                <a:lnTo>
                  <a:pt x="0" y="0"/>
                </a:lnTo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4" name="object 114"/>
          <p:cNvSpPr/>
          <p:nvPr/>
        </p:nvSpPr>
        <p:spPr>
          <a:xfrm>
            <a:off x="2582821" y="3662004"/>
            <a:ext cx="3734360" cy="1494304"/>
          </a:xfrm>
          <a:custGeom>
            <a:avLst/>
            <a:gdLst/>
            <a:ahLst/>
            <a:cxnLst/>
            <a:rect l="l" t="t" r="r" b="b"/>
            <a:pathLst>
              <a:path w="4232275" h="1693545">
                <a:moveTo>
                  <a:pt x="4232083" y="1693224"/>
                </a:moveTo>
                <a:lnTo>
                  <a:pt x="0" y="1693224"/>
                </a:lnTo>
                <a:lnTo>
                  <a:pt x="0" y="0"/>
                </a:lnTo>
                <a:lnTo>
                  <a:pt x="4232083" y="0"/>
                </a:lnTo>
                <a:lnTo>
                  <a:pt x="4232083" y="1693224"/>
                </a:lnTo>
                <a:lnTo>
                  <a:pt x="0" y="1693224"/>
                </a:lnTo>
              </a:path>
            </a:pathLst>
          </a:custGeom>
          <a:ln w="316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5" name="object 115"/>
          <p:cNvSpPr/>
          <p:nvPr/>
        </p:nvSpPr>
        <p:spPr>
          <a:xfrm>
            <a:off x="6530122" y="5000456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2A007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6" name="object 116"/>
          <p:cNvSpPr/>
          <p:nvPr/>
        </p:nvSpPr>
        <p:spPr>
          <a:xfrm>
            <a:off x="6530122" y="5000456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7" name="object 117"/>
          <p:cNvSpPr/>
          <p:nvPr/>
        </p:nvSpPr>
        <p:spPr>
          <a:xfrm>
            <a:off x="6530122" y="4882201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1E00C4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8" name="object 118"/>
          <p:cNvSpPr/>
          <p:nvPr/>
        </p:nvSpPr>
        <p:spPr>
          <a:xfrm>
            <a:off x="6530122" y="4882201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9" name="object 119"/>
          <p:cNvSpPr/>
          <p:nvPr/>
        </p:nvSpPr>
        <p:spPr>
          <a:xfrm>
            <a:off x="6530122" y="4763919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0A11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0" name="object 120"/>
          <p:cNvSpPr/>
          <p:nvPr/>
        </p:nvSpPr>
        <p:spPr>
          <a:xfrm>
            <a:off x="6530122" y="4763919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1" name="object 121"/>
          <p:cNvSpPr/>
          <p:nvPr/>
        </p:nvSpPr>
        <p:spPr>
          <a:xfrm>
            <a:off x="6530122" y="4645552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148"/>
                </a:lnTo>
                <a:lnTo>
                  <a:pt x="0" y="134148"/>
                </a:lnTo>
                <a:lnTo>
                  <a:pt x="0" y="0"/>
                </a:lnTo>
                <a:close/>
              </a:path>
            </a:pathLst>
          </a:custGeom>
          <a:solidFill>
            <a:srgbClr val="4F73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2" name="object 122"/>
          <p:cNvSpPr/>
          <p:nvPr/>
        </p:nvSpPr>
        <p:spPr>
          <a:xfrm>
            <a:off x="6530122" y="4645552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148"/>
                </a:lnTo>
                <a:lnTo>
                  <a:pt x="0" y="134148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3" name="object 123"/>
          <p:cNvSpPr/>
          <p:nvPr/>
        </p:nvSpPr>
        <p:spPr>
          <a:xfrm>
            <a:off x="6530122" y="4527298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94BD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4" name="object 124"/>
          <p:cNvSpPr/>
          <p:nvPr/>
        </p:nvSpPr>
        <p:spPr>
          <a:xfrm>
            <a:off x="6530122" y="4527298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5" name="object 125"/>
          <p:cNvSpPr/>
          <p:nvPr/>
        </p:nvSpPr>
        <p:spPr>
          <a:xfrm>
            <a:off x="6530122" y="4409015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D9EE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6" name="object 126"/>
          <p:cNvSpPr/>
          <p:nvPr/>
        </p:nvSpPr>
        <p:spPr>
          <a:xfrm>
            <a:off x="6530122" y="4409015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7" name="object 127"/>
          <p:cNvSpPr/>
          <p:nvPr/>
        </p:nvSpPr>
        <p:spPr>
          <a:xfrm>
            <a:off x="6530122" y="4290760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FFF1D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8" name="object 128"/>
          <p:cNvSpPr/>
          <p:nvPr/>
        </p:nvSpPr>
        <p:spPr>
          <a:xfrm>
            <a:off x="6530122" y="4290760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9" name="object 129"/>
          <p:cNvSpPr/>
          <p:nvPr/>
        </p:nvSpPr>
        <p:spPr>
          <a:xfrm>
            <a:off x="6530122" y="4172477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FFC39A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0" name="object 130"/>
          <p:cNvSpPr/>
          <p:nvPr/>
        </p:nvSpPr>
        <p:spPr>
          <a:xfrm>
            <a:off x="6530122" y="4172477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1" name="object 131"/>
          <p:cNvSpPr/>
          <p:nvPr/>
        </p:nvSpPr>
        <p:spPr>
          <a:xfrm>
            <a:off x="6530122" y="4054222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FF7B55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2" name="object 132"/>
          <p:cNvSpPr/>
          <p:nvPr/>
        </p:nvSpPr>
        <p:spPr>
          <a:xfrm>
            <a:off x="6530122" y="4054222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3" name="object 133"/>
          <p:cNvSpPr/>
          <p:nvPr/>
        </p:nvSpPr>
        <p:spPr>
          <a:xfrm>
            <a:off x="6530122" y="3935968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FF1A1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4" name="object 134"/>
          <p:cNvSpPr/>
          <p:nvPr/>
        </p:nvSpPr>
        <p:spPr>
          <a:xfrm>
            <a:off x="6530122" y="3935968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5" name="object 135"/>
          <p:cNvSpPr/>
          <p:nvPr/>
        </p:nvSpPr>
        <p:spPr>
          <a:xfrm>
            <a:off x="6530122" y="3817685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CA001B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6" name="object 136"/>
          <p:cNvSpPr/>
          <p:nvPr/>
        </p:nvSpPr>
        <p:spPr>
          <a:xfrm>
            <a:off x="6530122" y="3817685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7" name="object 137"/>
          <p:cNvSpPr/>
          <p:nvPr/>
        </p:nvSpPr>
        <p:spPr>
          <a:xfrm>
            <a:off x="6530122" y="3699430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85002A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8" name="object 138"/>
          <p:cNvSpPr/>
          <p:nvPr/>
        </p:nvSpPr>
        <p:spPr>
          <a:xfrm>
            <a:off x="6530122" y="3699430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9" name="object 139"/>
          <p:cNvSpPr/>
          <p:nvPr/>
        </p:nvSpPr>
        <p:spPr>
          <a:xfrm>
            <a:off x="6819713" y="4885467"/>
            <a:ext cx="28015" cy="8965"/>
          </a:xfrm>
          <a:custGeom>
            <a:avLst/>
            <a:gdLst/>
            <a:ahLst/>
            <a:cxnLst/>
            <a:rect l="l" t="t" r="r" b="b"/>
            <a:pathLst>
              <a:path w="31750" h="10160">
                <a:moveTo>
                  <a:pt x="0" y="4827"/>
                </a:moveTo>
                <a:lnTo>
                  <a:pt x="31520" y="4827"/>
                </a:lnTo>
              </a:path>
            </a:pathLst>
          </a:custGeom>
          <a:ln w="109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0" name="object 140"/>
          <p:cNvSpPr/>
          <p:nvPr/>
        </p:nvSpPr>
        <p:spPr>
          <a:xfrm>
            <a:off x="6857800" y="4839524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759" y="0"/>
                </a:moveTo>
                <a:lnTo>
                  <a:pt x="2214" y="30673"/>
                </a:lnTo>
                <a:lnTo>
                  <a:pt x="0" y="47986"/>
                </a:lnTo>
                <a:lnTo>
                  <a:pt x="600" y="56755"/>
                </a:lnTo>
                <a:lnTo>
                  <a:pt x="18164" y="92365"/>
                </a:lnTo>
                <a:lnTo>
                  <a:pt x="30759" y="96575"/>
                </a:lnTo>
                <a:lnTo>
                  <a:pt x="37437" y="95468"/>
                </a:lnTo>
                <a:lnTo>
                  <a:pt x="43514" y="92365"/>
                </a:lnTo>
                <a:lnTo>
                  <a:pt x="48703" y="87428"/>
                </a:lnTo>
                <a:lnTo>
                  <a:pt x="49467" y="86319"/>
                </a:lnTo>
                <a:lnTo>
                  <a:pt x="30759" y="86319"/>
                </a:lnTo>
                <a:lnTo>
                  <a:pt x="27437" y="85686"/>
                </a:lnTo>
                <a:lnTo>
                  <a:pt x="12341" y="47986"/>
                </a:lnTo>
                <a:lnTo>
                  <a:pt x="12721" y="39693"/>
                </a:lnTo>
                <a:lnTo>
                  <a:pt x="30759" y="10255"/>
                </a:lnTo>
                <a:lnTo>
                  <a:pt x="49584" y="10255"/>
                </a:lnTo>
                <a:lnTo>
                  <a:pt x="48703" y="9020"/>
                </a:lnTo>
                <a:lnTo>
                  <a:pt x="43514" y="4210"/>
                </a:lnTo>
                <a:lnTo>
                  <a:pt x="37437" y="1107"/>
                </a:lnTo>
                <a:lnTo>
                  <a:pt x="30759" y="0"/>
                </a:lnTo>
                <a:close/>
              </a:path>
              <a:path w="62229" h="97154">
                <a:moveTo>
                  <a:pt x="49584" y="10255"/>
                </a:moveTo>
                <a:lnTo>
                  <a:pt x="30759" y="10255"/>
                </a:lnTo>
                <a:lnTo>
                  <a:pt x="34240" y="10888"/>
                </a:lnTo>
                <a:lnTo>
                  <a:pt x="37437" y="12882"/>
                </a:lnTo>
                <a:lnTo>
                  <a:pt x="49305" y="47986"/>
                </a:lnTo>
                <a:lnTo>
                  <a:pt x="48957" y="56280"/>
                </a:lnTo>
                <a:lnTo>
                  <a:pt x="30759" y="86319"/>
                </a:lnTo>
                <a:lnTo>
                  <a:pt x="49467" y="86319"/>
                </a:lnTo>
                <a:lnTo>
                  <a:pt x="61678" y="47986"/>
                </a:lnTo>
                <a:lnTo>
                  <a:pt x="61045" y="39218"/>
                </a:lnTo>
                <a:lnTo>
                  <a:pt x="59462" y="30673"/>
                </a:lnTo>
                <a:lnTo>
                  <a:pt x="56741" y="22505"/>
                </a:lnTo>
                <a:lnTo>
                  <a:pt x="53134" y="15226"/>
                </a:lnTo>
                <a:lnTo>
                  <a:pt x="49584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1" name="object 141"/>
          <p:cNvSpPr/>
          <p:nvPr/>
        </p:nvSpPr>
        <p:spPr>
          <a:xfrm>
            <a:off x="6927915" y="4909684"/>
            <a:ext cx="12326" cy="12326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0" y="6868"/>
                </a:moveTo>
                <a:lnTo>
                  <a:pt x="13733" y="6868"/>
                </a:lnTo>
              </a:path>
            </a:pathLst>
          </a:custGeom>
          <a:ln w="15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2" name="object 142"/>
          <p:cNvSpPr/>
          <p:nvPr/>
        </p:nvSpPr>
        <p:spPr>
          <a:xfrm>
            <a:off x="6954554" y="4839524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759" y="0"/>
                </a:moveTo>
                <a:lnTo>
                  <a:pt x="2214" y="30673"/>
                </a:lnTo>
                <a:lnTo>
                  <a:pt x="0" y="47986"/>
                </a:lnTo>
                <a:lnTo>
                  <a:pt x="474" y="56755"/>
                </a:lnTo>
                <a:lnTo>
                  <a:pt x="18164" y="92365"/>
                </a:lnTo>
                <a:lnTo>
                  <a:pt x="30759" y="96575"/>
                </a:lnTo>
                <a:lnTo>
                  <a:pt x="37437" y="95468"/>
                </a:lnTo>
                <a:lnTo>
                  <a:pt x="43387" y="92365"/>
                </a:lnTo>
                <a:lnTo>
                  <a:pt x="48703" y="87428"/>
                </a:lnTo>
                <a:lnTo>
                  <a:pt x="49467" y="86319"/>
                </a:lnTo>
                <a:lnTo>
                  <a:pt x="30759" y="86319"/>
                </a:lnTo>
                <a:lnTo>
                  <a:pt x="27437" y="85686"/>
                </a:lnTo>
                <a:lnTo>
                  <a:pt x="12341" y="47986"/>
                </a:lnTo>
                <a:lnTo>
                  <a:pt x="12721" y="39693"/>
                </a:lnTo>
                <a:lnTo>
                  <a:pt x="30759" y="10255"/>
                </a:lnTo>
                <a:lnTo>
                  <a:pt x="49584" y="10255"/>
                </a:lnTo>
                <a:lnTo>
                  <a:pt x="48703" y="9020"/>
                </a:lnTo>
                <a:lnTo>
                  <a:pt x="43387" y="4210"/>
                </a:lnTo>
                <a:lnTo>
                  <a:pt x="37437" y="1107"/>
                </a:lnTo>
                <a:lnTo>
                  <a:pt x="30759" y="0"/>
                </a:lnTo>
                <a:close/>
              </a:path>
              <a:path w="62229" h="97154">
                <a:moveTo>
                  <a:pt x="49584" y="10255"/>
                </a:moveTo>
                <a:lnTo>
                  <a:pt x="30759" y="10255"/>
                </a:lnTo>
                <a:lnTo>
                  <a:pt x="34114" y="10888"/>
                </a:lnTo>
                <a:lnTo>
                  <a:pt x="37437" y="12882"/>
                </a:lnTo>
                <a:lnTo>
                  <a:pt x="49305" y="47986"/>
                </a:lnTo>
                <a:lnTo>
                  <a:pt x="48925" y="56280"/>
                </a:lnTo>
                <a:lnTo>
                  <a:pt x="30759" y="86319"/>
                </a:lnTo>
                <a:lnTo>
                  <a:pt x="49467" y="86319"/>
                </a:lnTo>
                <a:lnTo>
                  <a:pt x="61678" y="47986"/>
                </a:lnTo>
                <a:lnTo>
                  <a:pt x="61045" y="39218"/>
                </a:lnTo>
                <a:lnTo>
                  <a:pt x="59462" y="30673"/>
                </a:lnTo>
                <a:lnTo>
                  <a:pt x="56741" y="22505"/>
                </a:lnTo>
                <a:lnTo>
                  <a:pt x="53134" y="15226"/>
                </a:lnTo>
                <a:lnTo>
                  <a:pt x="49584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3" name="object 143"/>
          <p:cNvSpPr/>
          <p:nvPr/>
        </p:nvSpPr>
        <p:spPr>
          <a:xfrm>
            <a:off x="7018581" y="4839524"/>
            <a:ext cx="56029" cy="85725"/>
          </a:xfrm>
          <a:custGeom>
            <a:avLst/>
            <a:gdLst/>
            <a:ahLst/>
            <a:cxnLst/>
            <a:rect l="l" t="t" r="r" b="b"/>
            <a:pathLst>
              <a:path w="63500" h="97154">
                <a:moveTo>
                  <a:pt x="31520" y="0"/>
                </a:moveTo>
                <a:lnTo>
                  <a:pt x="3450" y="24626"/>
                </a:lnTo>
                <a:lnTo>
                  <a:pt x="4683" y="32160"/>
                </a:lnTo>
                <a:lnTo>
                  <a:pt x="7532" y="37731"/>
                </a:lnTo>
                <a:lnTo>
                  <a:pt x="11614" y="41687"/>
                </a:lnTo>
                <a:lnTo>
                  <a:pt x="15824" y="44536"/>
                </a:lnTo>
                <a:lnTo>
                  <a:pt x="9273" y="48714"/>
                </a:lnTo>
                <a:lnTo>
                  <a:pt x="4304" y="54159"/>
                </a:lnTo>
                <a:lnTo>
                  <a:pt x="1108" y="60585"/>
                </a:lnTo>
                <a:lnTo>
                  <a:pt x="0" y="67896"/>
                </a:lnTo>
                <a:lnTo>
                  <a:pt x="474" y="72456"/>
                </a:lnTo>
                <a:lnTo>
                  <a:pt x="30887" y="96575"/>
                </a:lnTo>
                <a:lnTo>
                  <a:pt x="38293" y="95848"/>
                </a:lnTo>
                <a:lnTo>
                  <a:pt x="44875" y="93727"/>
                </a:lnTo>
                <a:lnTo>
                  <a:pt x="50412" y="90656"/>
                </a:lnTo>
                <a:lnTo>
                  <a:pt x="55001" y="86573"/>
                </a:lnTo>
                <a:lnTo>
                  <a:pt x="55197" y="86319"/>
                </a:lnTo>
                <a:lnTo>
                  <a:pt x="31520" y="86319"/>
                </a:lnTo>
                <a:lnTo>
                  <a:pt x="24210" y="84959"/>
                </a:lnTo>
                <a:lnTo>
                  <a:pt x="18166" y="81001"/>
                </a:lnTo>
                <a:lnTo>
                  <a:pt x="13956" y="75050"/>
                </a:lnTo>
                <a:lnTo>
                  <a:pt x="12722" y="71601"/>
                </a:lnTo>
                <a:lnTo>
                  <a:pt x="12343" y="67896"/>
                </a:lnTo>
                <a:lnTo>
                  <a:pt x="12722" y="64067"/>
                </a:lnTo>
                <a:lnTo>
                  <a:pt x="13956" y="60585"/>
                </a:lnTo>
                <a:lnTo>
                  <a:pt x="18166" y="54792"/>
                </a:lnTo>
                <a:lnTo>
                  <a:pt x="24210" y="50835"/>
                </a:lnTo>
                <a:lnTo>
                  <a:pt x="31520" y="49348"/>
                </a:lnTo>
                <a:lnTo>
                  <a:pt x="54673" y="49348"/>
                </a:lnTo>
                <a:lnTo>
                  <a:pt x="53893" y="48493"/>
                </a:lnTo>
                <a:lnTo>
                  <a:pt x="47343" y="44536"/>
                </a:lnTo>
                <a:lnTo>
                  <a:pt x="51520" y="41687"/>
                </a:lnTo>
                <a:lnTo>
                  <a:pt x="54115" y="39091"/>
                </a:lnTo>
                <a:lnTo>
                  <a:pt x="31520" y="39091"/>
                </a:lnTo>
                <a:lnTo>
                  <a:pt x="25190" y="38079"/>
                </a:lnTo>
                <a:lnTo>
                  <a:pt x="20001" y="35262"/>
                </a:lnTo>
                <a:lnTo>
                  <a:pt x="16424" y="30673"/>
                </a:lnTo>
                <a:lnTo>
                  <a:pt x="15064" y="24626"/>
                </a:lnTo>
                <a:lnTo>
                  <a:pt x="16424" y="18675"/>
                </a:lnTo>
                <a:lnTo>
                  <a:pt x="20001" y="14117"/>
                </a:lnTo>
                <a:lnTo>
                  <a:pt x="25190" y="11268"/>
                </a:lnTo>
                <a:lnTo>
                  <a:pt x="31520" y="10255"/>
                </a:lnTo>
                <a:lnTo>
                  <a:pt x="55083" y="10255"/>
                </a:lnTo>
                <a:lnTo>
                  <a:pt x="54875" y="9907"/>
                </a:lnTo>
                <a:lnTo>
                  <a:pt x="51520" y="6426"/>
                </a:lnTo>
                <a:lnTo>
                  <a:pt x="47343" y="3608"/>
                </a:lnTo>
                <a:lnTo>
                  <a:pt x="42627" y="1614"/>
                </a:lnTo>
                <a:lnTo>
                  <a:pt x="37311" y="379"/>
                </a:lnTo>
                <a:lnTo>
                  <a:pt x="31520" y="0"/>
                </a:lnTo>
                <a:close/>
              </a:path>
              <a:path w="63500" h="97154">
                <a:moveTo>
                  <a:pt x="54673" y="49348"/>
                </a:moveTo>
                <a:lnTo>
                  <a:pt x="31520" y="49348"/>
                </a:lnTo>
                <a:lnTo>
                  <a:pt x="38925" y="50835"/>
                </a:lnTo>
                <a:lnTo>
                  <a:pt x="44969" y="54792"/>
                </a:lnTo>
                <a:lnTo>
                  <a:pt x="49179" y="60585"/>
                </a:lnTo>
                <a:lnTo>
                  <a:pt x="50286" y="64067"/>
                </a:lnTo>
                <a:lnTo>
                  <a:pt x="50792" y="67896"/>
                </a:lnTo>
                <a:lnTo>
                  <a:pt x="50286" y="71601"/>
                </a:lnTo>
                <a:lnTo>
                  <a:pt x="49179" y="75050"/>
                </a:lnTo>
                <a:lnTo>
                  <a:pt x="44969" y="81001"/>
                </a:lnTo>
                <a:lnTo>
                  <a:pt x="38925" y="84959"/>
                </a:lnTo>
                <a:lnTo>
                  <a:pt x="31520" y="86319"/>
                </a:lnTo>
                <a:lnTo>
                  <a:pt x="55197" y="86319"/>
                </a:lnTo>
                <a:lnTo>
                  <a:pt x="58451" y="82109"/>
                </a:lnTo>
                <a:lnTo>
                  <a:pt x="61046" y="77298"/>
                </a:lnTo>
                <a:lnTo>
                  <a:pt x="62533" y="72456"/>
                </a:lnTo>
                <a:lnTo>
                  <a:pt x="63040" y="67896"/>
                </a:lnTo>
                <a:lnTo>
                  <a:pt x="61932" y="60458"/>
                </a:lnTo>
                <a:lnTo>
                  <a:pt x="58831" y="53906"/>
                </a:lnTo>
                <a:lnTo>
                  <a:pt x="54673" y="49348"/>
                </a:lnTo>
                <a:close/>
              </a:path>
              <a:path w="63500" h="97154">
                <a:moveTo>
                  <a:pt x="55083" y="10255"/>
                </a:moveTo>
                <a:lnTo>
                  <a:pt x="31520" y="10255"/>
                </a:lnTo>
                <a:lnTo>
                  <a:pt x="37945" y="11268"/>
                </a:lnTo>
                <a:lnTo>
                  <a:pt x="43134" y="14117"/>
                </a:lnTo>
                <a:lnTo>
                  <a:pt x="46710" y="18675"/>
                </a:lnTo>
                <a:lnTo>
                  <a:pt x="47945" y="24626"/>
                </a:lnTo>
                <a:lnTo>
                  <a:pt x="46710" y="30673"/>
                </a:lnTo>
                <a:lnTo>
                  <a:pt x="43134" y="35262"/>
                </a:lnTo>
                <a:lnTo>
                  <a:pt x="37945" y="38079"/>
                </a:lnTo>
                <a:lnTo>
                  <a:pt x="31520" y="39091"/>
                </a:lnTo>
                <a:lnTo>
                  <a:pt x="54115" y="39091"/>
                </a:lnTo>
                <a:lnTo>
                  <a:pt x="55476" y="37731"/>
                </a:lnTo>
                <a:lnTo>
                  <a:pt x="58451" y="32160"/>
                </a:lnTo>
                <a:lnTo>
                  <a:pt x="59684" y="24626"/>
                </a:lnTo>
                <a:lnTo>
                  <a:pt x="59084" y="19055"/>
                </a:lnTo>
                <a:lnTo>
                  <a:pt x="57470" y="14244"/>
                </a:lnTo>
                <a:lnTo>
                  <a:pt x="55083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4" name="object 144"/>
          <p:cNvSpPr/>
          <p:nvPr/>
        </p:nvSpPr>
        <p:spPr>
          <a:xfrm>
            <a:off x="6819070" y="4648930"/>
            <a:ext cx="28015" cy="8965"/>
          </a:xfrm>
          <a:custGeom>
            <a:avLst/>
            <a:gdLst/>
            <a:ahLst/>
            <a:cxnLst/>
            <a:rect l="l" t="t" r="r" b="b"/>
            <a:pathLst>
              <a:path w="31750" h="10160">
                <a:moveTo>
                  <a:pt x="0" y="4827"/>
                </a:moveTo>
                <a:lnTo>
                  <a:pt x="31520" y="4827"/>
                </a:lnTo>
              </a:path>
            </a:pathLst>
          </a:custGeom>
          <a:ln w="109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5" name="object 145"/>
          <p:cNvSpPr/>
          <p:nvPr/>
        </p:nvSpPr>
        <p:spPr>
          <a:xfrm>
            <a:off x="6857242" y="4603014"/>
            <a:ext cx="54348" cy="85725"/>
          </a:xfrm>
          <a:custGeom>
            <a:avLst/>
            <a:gdLst/>
            <a:ahLst/>
            <a:cxnLst/>
            <a:rect l="l" t="t" r="r" b="b"/>
            <a:pathLst>
              <a:path w="61595" h="97154">
                <a:moveTo>
                  <a:pt x="30791" y="0"/>
                </a:moveTo>
                <a:lnTo>
                  <a:pt x="2119" y="30640"/>
                </a:lnTo>
                <a:lnTo>
                  <a:pt x="0" y="47955"/>
                </a:lnTo>
                <a:lnTo>
                  <a:pt x="505" y="56723"/>
                </a:lnTo>
                <a:lnTo>
                  <a:pt x="18164" y="92238"/>
                </a:lnTo>
                <a:lnTo>
                  <a:pt x="30791" y="96542"/>
                </a:lnTo>
                <a:lnTo>
                  <a:pt x="37468" y="95435"/>
                </a:lnTo>
                <a:lnTo>
                  <a:pt x="43387" y="92238"/>
                </a:lnTo>
                <a:lnTo>
                  <a:pt x="48703" y="87269"/>
                </a:lnTo>
                <a:lnTo>
                  <a:pt x="49398" y="86287"/>
                </a:lnTo>
                <a:lnTo>
                  <a:pt x="30791" y="86287"/>
                </a:lnTo>
                <a:lnTo>
                  <a:pt x="27437" y="85685"/>
                </a:lnTo>
                <a:lnTo>
                  <a:pt x="12246" y="47955"/>
                </a:lnTo>
                <a:lnTo>
                  <a:pt x="12753" y="39662"/>
                </a:lnTo>
                <a:lnTo>
                  <a:pt x="30791" y="10255"/>
                </a:lnTo>
                <a:lnTo>
                  <a:pt x="49595" y="10255"/>
                </a:lnTo>
                <a:lnTo>
                  <a:pt x="48703" y="9020"/>
                </a:lnTo>
                <a:lnTo>
                  <a:pt x="43387" y="4178"/>
                </a:lnTo>
                <a:lnTo>
                  <a:pt x="37468" y="1107"/>
                </a:lnTo>
                <a:lnTo>
                  <a:pt x="30791" y="0"/>
                </a:lnTo>
                <a:close/>
              </a:path>
              <a:path w="61595" h="97154">
                <a:moveTo>
                  <a:pt x="49595" y="10255"/>
                </a:moveTo>
                <a:lnTo>
                  <a:pt x="30791" y="10255"/>
                </a:lnTo>
                <a:lnTo>
                  <a:pt x="34113" y="10857"/>
                </a:lnTo>
                <a:lnTo>
                  <a:pt x="37468" y="12851"/>
                </a:lnTo>
                <a:lnTo>
                  <a:pt x="49335" y="47955"/>
                </a:lnTo>
                <a:lnTo>
                  <a:pt x="48828" y="56248"/>
                </a:lnTo>
                <a:lnTo>
                  <a:pt x="30791" y="86287"/>
                </a:lnTo>
                <a:lnTo>
                  <a:pt x="49398" y="86287"/>
                </a:lnTo>
                <a:lnTo>
                  <a:pt x="61583" y="47955"/>
                </a:lnTo>
                <a:lnTo>
                  <a:pt x="61076" y="39187"/>
                </a:lnTo>
                <a:lnTo>
                  <a:pt x="59335" y="30640"/>
                </a:lnTo>
                <a:lnTo>
                  <a:pt x="56741" y="22473"/>
                </a:lnTo>
                <a:lnTo>
                  <a:pt x="53164" y="15193"/>
                </a:lnTo>
                <a:lnTo>
                  <a:pt x="49595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6" name="object 146"/>
          <p:cNvSpPr/>
          <p:nvPr/>
        </p:nvSpPr>
        <p:spPr>
          <a:xfrm>
            <a:off x="6927273" y="4673145"/>
            <a:ext cx="12326" cy="12326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0" y="6868"/>
                </a:moveTo>
                <a:lnTo>
                  <a:pt x="13733" y="6868"/>
                </a:lnTo>
              </a:path>
            </a:pathLst>
          </a:custGeom>
          <a:ln w="15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7" name="object 147"/>
          <p:cNvSpPr/>
          <p:nvPr/>
        </p:nvSpPr>
        <p:spPr>
          <a:xfrm>
            <a:off x="6953883" y="4603014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918" y="0"/>
                </a:moveTo>
                <a:lnTo>
                  <a:pt x="2214" y="30640"/>
                </a:lnTo>
                <a:lnTo>
                  <a:pt x="0" y="47955"/>
                </a:lnTo>
                <a:lnTo>
                  <a:pt x="632" y="56723"/>
                </a:lnTo>
                <a:lnTo>
                  <a:pt x="18291" y="92238"/>
                </a:lnTo>
                <a:lnTo>
                  <a:pt x="30918" y="96542"/>
                </a:lnTo>
                <a:lnTo>
                  <a:pt x="37468" y="95435"/>
                </a:lnTo>
                <a:lnTo>
                  <a:pt x="43512" y="92238"/>
                </a:lnTo>
                <a:lnTo>
                  <a:pt x="48703" y="87269"/>
                </a:lnTo>
                <a:lnTo>
                  <a:pt x="49418" y="86287"/>
                </a:lnTo>
                <a:lnTo>
                  <a:pt x="30918" y="86287"/>
                </a:lnTo>
                <a:lnTo>
                  <a:pt x="27564" y="85685"/>
                </a:lnTo>
                <a:lnTo>
                  <a:pt x="12373" y="47955"/>
                </a:lnTo>
                <a:lnTo>
                  <a:pt x="12848" y="39662"/>
                </a:lnTo>
                <a:lnTo>
                  <a:pt x="30918" y="10255"/>
                </a:lnTo>
                <a:lnTo>
                  <a:pt x="49620" y="10255"/>
                </a:lnTo>
                <a:lnTo>
                  <a:pt x="48703" y="9020"/>
                </a:lnTo>
                <a:lnTo>
                  <a:pt x="43512" y="4178"/>
                </a:lnTo>
                <a:lnTo>
                  <a:pt x="37468" y="1107"/>
                </a:lnTo>
                <a:lnTo>
                  <a:pt x="30918" y="0"/>
                </a:lnTo>
                <a:close/>
              </a:path>
              <a:path w="62229" h="97154">
                <a:moveTo>
                  <a:pt x="49620" y="10255"/>
                </a:moveTo>
                <a:lnTo>
                  <a:pt x="30918" y="10255"/>
                </a:lnTo>
                <a:lnTo>
                  <a:pt x="34240" y="10857"/>
                </a:lnTo>
                <a:lnTo>
                  <a:pt x="37595" y="12851"/>
                </a:lnTo>
                <a:lnTo>
                  <a:pt x="49335" y="47955"/>
                </a:lnTo>
                <a:lnTo>
                  <a:pt x="48955" y="56248"/>
                </a:lnTo>
                <a:lnTo>
                  <a:pt x="30918" y="86287"/>
                </a:lnTo>
                <a:lnTo>
                  <a:pt x="49418" y="86287"/>
                </a:lnTo>
                <a:lnTo>
                  <a:pt x="61678" y="47955"/>
                </a:lnTo>
                <a:lnTo>
                  <a:pt x="61203" y="39187"/>
                </a:lnTo>
                <a:lnTo>
                  <a:pt x="59462" y="30640"/>
                </a:lnTo>
                <a:lnTo>
                  <a:pt x="56868" y="22473"/>
                </a:lnTo>
                <a:lnTo>
                  <a:pt x="53291" y="15193"/>
                </a:lnTo>
                <a:lnTo>
                  <a:pt x="49620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8" name="object 148"/>
          <p:cNvSpPr/>
          <p:nvPr/>
        </p:nvSpPr>
        <p:spPr>
          <a:xfrm>
            <a:off x="7017382" y="4603014"/>
            <a:ext cx="57710" cy="82363"/>
          </a:xfrm>
          <a:custGeom>
            <a:avLst/>
            <a:gdLst/>
            <a:ahLst/>
            <a:cxnLst/>
            <a:rect l="l" t="t" r="r" b="b"/>
            <a:pathLst>
              <a:path w="65404" h="93345">
                <a:moveTo>
                  <a:pt x="50792" y="71220"/>
                </a:moveTo>
                <a:lnTo>
                  <a:pt x="39051" y="71220"/>
                </a:lnTo>
                <a:lnTo>
                  <a:pt x="39051" y="93219"/>
                </a:lnTo>
                <a:lnTo>
                  <a:pt x="50792" y="93219"/>
                </a:lnTo>
                <a:lnTo>
                  <a:pt x="50792" y="71220"/>
                </a:lnTo>
                <a:close/>
              </a:path>
              <a:path w="65404" h="93345">
                <a:moveTo>
                  <a:pt x="50792" y="0"/>
                </a:moveTo>
                <a:lnTo>
                  <a:pt x="42500" y="0"/>
                </a:lnTo>
                <a:lnTo>
                  <a:pt x="0" y="58844"/>
                </a:lnTo>
                <a:lnTo>
                  <a:pt x="0" y="71220"/>
                </a:lnTo>
                <a:lnTo>
                  <a:pt x="65128" y="71220"/>
                </a:lnTo>
                <a:lnTo>
                  <a:pt x="65128" y="60204"/>
                </a:lnTo>
                <a:lnTo>
                  <a:pt x="10379" y="60204"/>
                </a:lnTo>
                <a:lnTo>
                  <a:pt x="39051" y="19782"/>
                </a:lnTo>
                <a:lnTo>
                  <a:pt x="50792" y="19782"/>
                </a:lnTo>
                <a:lnTo>
                  <a:pt x="50792" y="0"/>
                </a:lnTo>
                <a:close/>
              </a:path>
              <a:path w="65404" h="93345">
                <a:moveTo>
                  <a:pt x="50792" y="19782"/>
                </a:moveTo>
                <a:lnTo>
                  <a:pt x="39051" y="19782"/>
                </a:lnTo>
                <a:lnTo>
                  <a:pt x="39051" y="60204"/>
                </a:lnTo>
                <a:lnTo>
                  <a:pt x="50792" y="60204"/>
                </a:lnTo>
                <a:lnTo>
                  <a:pt x="50792" y="197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9" name="object 149"/>
          <p:cNvSpPr/>
          <p:nvPr/>
        </p:nvSpPr>
        <p:spPr>
          <a:xfrm>
            <a:off x="6919734" y="4366365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918" y="0"/>
                </a:moveTo>
                <a:lnTo>
                  <a:pt x="2246" y="30673"/>
                </a:lnTo>
                <a:lnTo>
                  <a:pt x="0" y="47956"/>
                </a:lnTo>
                <a:lnTo>
                  <a:pt x="632" y="56882"/>
                </a:lnTo>
                <a:lnTo>
                  <a:pt x="18322" y="92365"/>
                </a:lnTo>
                <a:lnTo>
                  <a:pt x="30918" y="96702"/>
                </a:lnTo>
                <a:lnTo>
                  <a:pt x="37468" y="95563"/>
                </a:lnTo>
                <a:lnTo>
                  <a:pt x="43544" y="92365"/>
                </a:lnTo>
                <a:lnTo>
                  <a:pt x="48734" y="87428"/>
                </a:lnTo>
                <a:lnTo>
                  <a:pt x="49443" y="86415"/>
                </a:lnTo>
                <a:lnTo>
                  <a:pt x="30918" y="86415"/>
                </a:lnTo>
                <a:lnTo>
                  <a:pt x="27594" y="85686"/>
                </a:lnTo>
                <a:lnTo>
                  <a:pt x="12373" y="47956"/>
                </a:lnTo>
                <a:lnTo>
                  <a:pt x="12753" y="39693"/>
                </a:lnTo>
                <a:lnTo>
                  <a:pt x="30918" y="10383"/>
                </a:lnTo>
                <a:lnTo>
                  <a:pt x="49620" y="10383"/>
                </a:lnTo>
                <a:lnTo>
                  <a:pt x="48734" y="9149"/>
                </a:lnTo>
                <a:lnTo>
                  <a:pt x="43544" y="4337"/>
                </a:lnTo>
                <a:lnTo>
                  <a:pt x="37468" y="1108"/>
                </a:lnTo>
                <a:lnTo>
                  <a:pt x="30918" y="0"/>
                </a:lnTo>
                <a:close/>
              </a:path>
              <a:path w="62229" h="97154">
                <a:moveTo>
                  <a:pt x="49620" y="10383"/>
                </a:moveTo>
                <a:lnTo>
                  <a:pt x="30918" y="10383"/>
                </a:lnTo>
                <a:lnTo>
                  <a:pt x="34272" y="11015"/>
                </a:lnTo>
                <a:lnTo>
                  <a:pt x="37468" y="12978"/>
                </a:lnTo>
                <a:lnTo>
                  <a:pt x="49335" y="47956"/>
                </a:lnTo>
                <a:lnTo>
                  <a:pt x="48955" y="56375"/>
                </a:lnTo>
                <a:lnTo>
                  <a:pt x="30918" y="86415"/>
                </a:lnTo>
                <a:lnTo>
                  <a:pt x="49443" y="86415"/>
                </a:lnTo>
                <a:lnTo>
                  <a:pt x="61709" y="47956"/>
                </a:lnTo>
                <a:lnTo>
                  <a:pt x="61076" y="39314"/>
                </a:lnTo>
                <a:lnTo>
                  <a:pt x="59462" y="30673"/>
                </a:lnTo>
                <a:lnTo>
                  <a:pt x="56868" y="22632"/>
                </a:lnTo>
                <a:lnTo>
                  <a:pt x="53164" y="15321"/>
                </a:lnTo>
                <a:lnTo>
                  <a:pt x="49620" y="10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0" name="object 150"/>
          <p:cNvSpPr/>
          <p:nvPr/>
        </p:nvSpPr>
        <p:spPr>
          <a:xfrm>
            <a:off x="6838170" y="4129827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760" y="0"/>
                </a:moveTo>
                <a:lnTo>
                  <a:pt x="2216" y="30673"/>
                </a:lnTo>
                <a:lnTo>
                  <a:pt x="0" y="47986"/>
                </a:lnTo>
                <a:lnTo>
                  <a:pt x="474" y="56755"/>
                </a:lnTo>
                <a:lnTo>
                  <a:pt x="18164" y="92365"/>
                </a:lnTo>
                <a:lnTo>
                  <a:pt x="30760" y="96702"/>
                </a:lnTo>
                <a:lnTo>
                  <a:pt x="37438" y="95594"/>
                </a:lnTo>
                <a:lnTo>
                  <a:pt x="43387" y="92365"/>
                </a:lnTo>
                <a:lnTo>
                  <a:pt x="48704" y="87428"/>
                </a:lnTo>
                <a:lnTo>
                  <a:pt x="49394" y="86446"/>
                </a:lnTo>
                <a:lnTo>
                  <a:pt x="30760" y="86446"/>
                </a:lnTo>
                <a:lnTo>
                  <a:pt x="27437" y="85686"/>
                </a:lnTo>
                <a:lnTo>
                  <a:pt x="12341" y="47986"/>
                </a:lnTo>
                <a:lnTo>
                  <a:pt x="12721" y="39693"/>
                </a:lnTo>
                <a:lnTo>
                  <a:pt x="30760" y="10255"/>
                </a:lnTo>
                <a:lnTo>
                  <a:pt x="49572" y="10255"/>
                </a:lnTo>
                <a:lnTo>
                  <a:pt x="48704" y="9020"/>
                </a:lnTo>
                <a:lnTo>
                  <a:pt x="43387" y="4210"/>
                </a:lnTo>
                <a:lnTo>
                  <a:pt x="37438" y="1107"/>
                </a:lnTo>
                <a:lnTo>
                  <a:pt x="30760" y="0"/>
                </a:lnTo>
                <a:close/>
              </a:path>
              <a:path w="62229" h="97154">
                <a:moveTo>
                  <a:pt x="49572" y="10255"/>
                </a:moveTo>
                <a:lnTo>
                  <a:pt x="30760" y="10255"/>
                </a:lnTo>
                <a:lnTo>
                  <a:pt x="34114" y="11015"/>
                </a:lnTo>
                <a:lnTo>
                  <a:pt x="37438" y="12978"/>
                </a:lnTo>
                <a:lnTo>
                  <a:pt x="49305" y="47986"/>
                </a:lnTo>
                <a:lnTo>
                  <a:pt x="48957" y="56375"/>
                </a:lnTo>
                <a:lnTo>
                  <a:pt x="30760" y="86446"/>
                </a:lnTo>
                <a:lnTo>
                  <a:pt x="49394" y="86446"/>
                </a:lnTo>
                <a:lnTo>
                  <a:pt x="61678" y="47986"/>
                </a:lnTo>
                <a:lnTo>
                  <a:pt x="61046" y="39187"/>
                </a:lnTo>
                <a:lnTo>
                  <a:pt x="59463" y="30673"/>
                </a:lnTo>
                <a:lnTo>
                  <a:pt x="56742" y="22632"/>
                </a:lnTo>
                <a:lnTo>
                  <a:pt x="53134" y="15320"/>
                </a:lnTo>
                <a:lnTo>
                  <a:pt x="49572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1" name="object 151"/>
          <p:cNvSpPr/>
          <p:nvPr/>
        </p:nvSpPr>
        <p:spPr>
          <a:xfrm>
            <a:off x="6908286" y="4199987"/>
            <a:ext cx="12326" cy="12326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0" y="6868"/>
                </a:moveTo>
                <a:lnTo>
                  <a:pt x="13735" y="6868"/>
                </a:lnTo>
              </a:path>
            </a:pathLst>
          </a:custGeom>
          <a:ln w="15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2" name="object 152"/>
          <p:cNvSpPr/>
          <p:nvPr/>
        </p:nvSpPr>
        <p:spPr>
          <a:xfrm>
            <a:off x="6934895" y="4129827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792" y="0"/>
                </a:moveTo>
                <a:lnTo>
                  <a:pt x="2247" y="30673"/>
                </a:lnTo>
                <a:lnTo>
                  <a:pt x="0" y="47986"/>
                </a:lnTo>
                <a:lnTo>
                  <a:pt x="506" y="56755"/>
                </a:lnTo>
                <a:lnTo>
                  <a:pt x="18196" y="92365"/>
                </a:lnTo>
                <a:lnTo>
                  <a:pt x="30792" y="96702"/>
                </a:lnTo>
                <a:lnTo>
                  <a:pt x="37470" y="95594"/>
                </a:lnTo>
                <a:lnTo>
                  <a:pt x="43418" y="92365"/>
                </a:lnTo>
                <a:lnTo>
                  <a:pt x="48736" y="87428"/>
                </a:lnTo>
                <a:lnTo>
                  <a:pt x="49426" y="86446"/>
                </a:lnTo>
                <a:lnTo>
                  <a:pt x="30792" y="86446"/>
                </a:lnTo>
                <a:lnTo>
                  <a:pt x="27468" y="85686"/>
                </a:lnTo>
                <a:lnTo>
                  <a:pt x="12373" y="47986"/>
                </a:lnTo>
                <a:lnTo>
                  <a:pt x="12753" y="39693"/>
                </a:lnTo>
                <a:lnTo>
                  <a:pt x="30792" y="10255"/>
                </a:lnTo>
                <a:lnTo>
                  <a:pt x="49604" y="10255"/>
                </a:lnTo>
                <a:lnTo>
                  <a:pt x="48736" y="9020"/>
                </a:lnTo>
                <a:lnTo>
                  <a:pt x="43418" y="4210"/>
                </a:lnTo>
                <a:lnTo>
                  <a:pt x="37470" y="1107"/>
                </a:lnTo>
                <a:lnTo>
                  <a:pt x="30792" y="0"/>
                </a:lnTo>
                <a:close/>
              </a:path>
              <a:path w="62229" h="97154">
                <a:moveTo>
                  <a:pt x="49604" y="10255"/>
                </a:moveTo>
                <a:lnTo>
                  <a:pt x="30792" y="10255"/>
                </a:lnTo>
                <a:lnTo>
                  <a:pt x="34146" y="11015"/>
                </a:lnTo>
                <a:lnTo>
                  <a:pt x="37470" y="12978"/>
                </a:lnTo>
                <a:lnTo>
                  <a:pt x="49336" y="47986"/>
                </a:lnTo>
                <a:lnTo>
                  <a:pt x="48830" y="56375"/>
                </a:lnTo>
                <a:lnTo>
                  <a:pt x="30792" y="86446"/>
                </a:lnTo>
                <a:lnTo>
                  <a:pt x="49426" y="86446"/>
                </a:lnTo>
                <a:lnTo>
                  <a:pt x="61710" y="47986"/>
                </a:lnTo>
                <a:lnTo>
                  <a:pt x="61078" y="39187"/>
                </a:lnTo>
                <a:lnTo>
                  <a:pt x="59463" y="30673"/>
                </a:lnTo>
                <a:lnTo>
                  <a:pt x="56742" y="22632"/>
                </a:lnTo>
                <a:lnTo>
                  <a:pt x="53166" y="15320"/>
                </a:lnTo>
                <a:lnTo>
                  <a:pt x="49604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3" name="object 153"/>
          <p:cNvSpPr/>
          <p:nvPr/>
        </p:nvSpPr>
        <p:spPr>
          <a:xfrm>
            <a:off x="6998394" y="4129827"/>
            <a:ext cx="57710" cy="82363"/>
          </a:xfrm>
          <a:custGeom>
            <a:avLst/>
            <a:gdLst/>
            <a:ahLst/>
            <a:cxnLst/>
            <a:rect l="l" t="t" r="r" b="b"/>
            <a:pathLst>
              <a:path w="65404" h="93345">
                <a:moveTo>
                  <a:pt x="50665" y="71347"/>
                </a:moveTo>
                <a:lnTo>
                  <a:pt x="39051" y="71347"/>
                </a:lnTo>
                <a:lnTo>
                  <a:pt x="39051" y="93220"/>
                </a:lnTo>
                <a:lnTo>
                  <a:pt x="50665" y="93220"/>
                </a:lnTo>
                <a:lnTo>
                  <a:pt x="50665" y="71347"/>
                </a:lnTo>
                <a:close/>
              </a:path>
              <a:path w="65404" h="93345">
                <a:moveTo>
                  <a:pt x="50665" y="0"/>
                </a:moveTo>
                <a:lnTo>
                  <a:pt x="42405" y="0"/>
                </a:lnTo>
                <a:lnTo>
                  <a:pt x="0" y="58971"/>
                </a:lnTo>
                <a:lnTo>
                  <a:pt x="0" y="71347"/>
                </a:lnTo>
                <a:lnTo>
                  <a:pt x="65032" y="71347"/>
                </a:lnTo>
                <a:lnTo>
                  <a:pt x="65032" y="60332"/>
                </a:lnTo>
                <a:lnTo>
                  <a:pt x="10252" y="60332"/>
                </a:lnTo>
                <a:lnTo>
                  <a:pt x="39051" y="19909"/>
                </a:lnTo>
                <a:lnTo>
                  <a:pt x="50665" y="19909"/>
                </a:lnTo>
                <a:lnTo>
                  <a:pt x="50665" y="0"/>
                </a:lnTo>
                <a:close/>
              </a:path>
              <a:path w="65404" h="93345">
                <a:moveTo>
                  <a:pt x="50665" y="19909"/>
                </a:moveTo>
                <a:lnTo>
                  <a:pt x="39051" y="19909"/>
                </a:lnTo>
                <a:lnTo>
                  <a:pt x="39051" y="60332"/>
                </a:lnTo>
                <a:lnTo>
                  <a:pt x="50665" y="60332"/>
                </a:lnTo>
                <a:lnTo>
                  <a:pt x="50665" y="199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4" name="object 154"/>
          <p:cNvSpPr/>
          <p:nvPr/>
        </p:nvSpPr>
        <p:spPr>
          <a:xfrm>
            <a:off x="6838700" y="3893290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918" y="0"/>
                </a:moveTo>
                <a:lnTo>
                  <a:pt x="2214" y="30671"/>
                </a:lnTo>
                <a:lnTo>
                  <a:pt x="0" y="47986"/>
                </a:lnTo>
                <a:lnTo>
                  <a:pt x="632" y="56755"/>
                </a:lnTo>
                <a:lnTo>
                  <a:pt x="18291" y="92365"/>
                </a:lnTo>
                <a:lnTo>
                  <a:pt x="30918" y="96701"/>
                </a:lnTo>
                <a:lnTo>
                  <a:pt x="37595" y="95467"/>
                </a:lnTo>
                <a:lnTo>
                  <a:pt x="43512" y="92365"/>
                </a:lnTo>
                <a:lnTo>
                  <a:pt x="48830" y="87426"/>
                </a:lnTo>
                <a:lnTo>
                  <a:pt x="49599" y="86319"/>
                </a:lnTo>
                <a:lnTo>
                  <a:pt x="30918" y="86319"/>
                </a:lnTo>
                <a:lnTo>
                  <a:pt x="27564" y="85686"/>
                </a:lnTo>
                <a:lnTo>
                  <a:pt x="12373" y="47986"/>
                </a:lnTo>
                <a:lnTo>
                  <a:pt x="12848" y="39693"/>
                </a:lnTo>
                <a:lnTo>
                  <a:pt x="30918" y="10287"/>
                </a:lnTo>
                <a:lnTo>
                  <a:pt x="49722" y="10287"/>
                </a:lnTo>
                <a:lnTo>
                  <a:pt x="48830" y="9052"/>
                </a:lnTo>
                <a:lnTo>
                  <a:pt x="43512" y="4210"/>
                </a:lnTo>
                <a:lnTo>
                  <a:pt x="37595" y="1139"/>
                </a:lnTo>
                <a:lnTo>
                  <a:pt x="30918" y="0"/>
                </a:lnTo>
                <a:close/>
              </a:path>
              <a:path w="62229" h="97154">
                <a:moveTo>
                  <a:pt x="49722" y="10287"/>
                </a:moveTo>
                <a:lnTo>
                  <a:pt x="30918" y="10287"/>
                </a:lnTo>
                <a:lnTo>
                  <a:pt x="34240" y="11014"/>
                </a:lnTo>
                <a:lnTo>
                  <a:pt x="37595" y="12882"/>
                </a:lnTo>
                <a:lnTo>
                  <a:pt x="49462" y="47986"/>
                </a:lnTo>
                <a:lnTo>
                  <a:pt x="48955" y="56280"/>
                </a:lnTo>
                <a:lnTo>
                  <a:pt x="30918" y="86319"/>
                </a:lnTo>
                <a:lnTo>
                  <a:pt x="49599" y="86319"/>
                </a:lnTo>
                <a:lnTo>
                  <a:pt x="61678" y="47986"/>
                </a:lnTo>
                <a:lnTo>
                  <a:pt x="61203" y="39218"/>
                </a:lnTo>
                <a:lnTo>
                  <a:pt x="59462" y="30671"/>
                </a:lnTo>
                <a:lnTo>
                  <a:pt x="56868" y="22505"/>
                </a:lnTo>
                <a:lnTo>
                  <a:pt x="53291" y="15224"/>
                </a:lnTo>
                <a:lnTo>
                  <a:pt x="49722" y="1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5" name="object 155"/>
          <p:cNvSpPr/>
          <p:nvPr/>
        </p:nvSpPr>
        <p:spPr>
          <a:xfrm>
            <a:off x="6908844" y="3963448"/>
            <a:ext cx="12326" cy="12326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0" y="6868"/>
                </a:moveTo>
                <a:lnTo>
                  <a:pt x="13733" y="6868"/>
                </a:lnTo>
              </a:path>
            </a:pathLst>
          </a:custGeom>
          <a:ln w="15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6" name="object 156"/>
          <p:cNvSpPr/>
          <p:nvPr/>
        </p:nvSpPr>
        <p:spPr>
          <a:xfrm>
            <a:off x="6935455" y="3893290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918" y="0"/>
                </a:moveTo>
                <a:lnTo>
                  <a:pt x="2214" y="30671"/>
                </a:lnTo>
                <a:lnTo>
                  <a:pt x="0" y="47986"/>
                </a:lnTo>
                <a:lnTo>
                  <a:pt x="632" y="56755"/>
                </a:lnTo>
                <a:lnTo>
                  <a:pt x="18290" y="92365"/>
                </a:lnTo>
                <a:lnTo>
                  <a:pt x="30918" y="96701"/>
                </a:lnTo>
                <a:lnTo>
                  <a:pt x="37468" y="95467"/>
                </a:lnTo>
                <a:lnTo>
                  <a:pt x="43512" y="92365"/>
                </a:lnTo>
                <a:lnTo>
                  <a:pt x="48703" y="87426"/>
                </a:lnTo>
                <a:lnTo>
                  <a:pt x="49494" y="86319"/>
                </a:lnTo>
                <a:lnTo>
                  <a:pt x="30918" y="86319"/>
                </a:lnTo>
                <a:lnTo>
                  <a:pt x="27564" y="85686"/>
                </a:lnTo>
                <a:lnTo>
                  <a:pt x="12373" y="47986"/>
                </a:lnTo>
                <a:lnTo>
                  <a:pt x="12848" y="39693"/>
                </a:lnTo>
                <a:lnTo>
                  <a:pt x="30918" y="10287"/>
                </a:lnTo>
                <a:lnTo>
                  <a:pt x="49620" y="10287"/>
                </a:lnTo>
                <a:lnTo>
                  <a:pt x="48703" y="9052"/>
                </a:lnTo>
                <a:lnTo>
                  <a:pt x="43512" y="4210"/>
                </a:lnTo>
                <a:lnTo>
                  <a:pt x="37468" y="1139"/>
                </a:lnTo>
                <a:lnTo>
                  <a:pt x="30918" y="0"/>
                </a:lnTo>
                <a:close/>
              </a:path>
              <a:path w="62229" h="97154">
                <a:moveTo>
                  <a:pt x="49620" y="10287"/>
                </a:moveTo>
                <a:lnTo>
                  <a:pt x="30918" y="10287"/>
                </a:lnTo>
                <a:lnTo>
                  <a:pt x="34240" y="11014"/>
                </a:lnTo>
                <a:lnTo>
                  <a:pt x="37564" y="12882"/>
                </a:lnTo>
                <a:lnTo>
                  <a:pt x="49335" y="47986"/>
                </a:lnTo>
                <a:lnTo>
                  <a:pt x="48955" y="56280"/>
                </a:lnTo>
                <a:lnTo>
                  <a:pt x="30918" y="86319"/>
                </a:lnTo>
                <a:lnTo>
                  <a:pt x="49494" y="86319"/>
                </a:lnTo>
                <a:lnTo>
                  <a:pt x="61677" y="47986"/>
                </a:lnTo>
                <a:lnTo>
                  <a:pt x="61203" y="39218"/>
                </a:lnTo>
                <a:lnTo>
                  <a:pt x="59462" y="30671"/>
                </a:lnTo>
                <a:lnTo>
                  <a:pt x="56868" y="22505"/>
                </a:lnTo>
                <a:lnTo>
                  <a:pt x="53291" y="15224"/>
                </a:lnTo>
                <a:lnTo>
                  <a:pt x="49620" y="1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7" name="object 157"/>
          <p:cNvSpPr/>
          <p:nvPr/>
        </p:nvSpPr>
        <p:spPr>
          <a:xfrm>
            <a:off x="6999594" y="3893290"/>
            <a:ext cx="56029" cy="85725"/>
          </a:xfrm>
          <a:custGeom>
            <a:avLst/>
            <a:gdLst/>
            <a:ahLst/>
            <a:cxnLst/>
            <a:rect l="l" t="t" r="r" b="b"/>
            <a:pathLst>
              <a:path w="63500" h="97154">
                <a:moveTo>
                  <a:pt x="31520" y="0"/>
                </a:moveTo>
                <a:lnTo>
                  <a:pt x="3449" y="24752"/>
                </a:lnTo>
                <a:lnTo>
                  <a:pt x="4556" y="32285"/>
                </a:lnTo>
                <a:lnTo>
                  <a:pt x="7532" y="37730"/>
                </a:lnTo>
                <a:lnTo>
                  <a:pt x="11487" y="41687"/>
                </a:lnTo>
                <a:lnTo>
                  <a:pt x="15697" y="44536"/>
                </a:lnTo>
                <a:lnTo>
                  <a:pt x="9272" y="48714"/>
                </a:lnTo>
                <a:lnTo>
                  <a:pt x="4208" y="54159"/>
                </a:lnTo>
                <a:lnTo>
                  <a:pt x="1107" y="60585"/>
                </a:lnTo>
                <a:lnTo>
                  <a:pt x="0" y="67896"/>
                </a:lnTo>
                <a:lnTo>
                  <a:pt x="506" y="72454"/>
                </a:lnTo>
                <a:lnTo>
                  <a:pt x="30792" y="96701"/>
                </a:lnTo>
                <a:lnTo>
                  <a:pt x="38323" y="95846"/>
                </a:lnTo>
                <a:lnTo>
                  <a:pt x="44748" y="93725"/>
                </a:lnTo>
                <a:lnTo>
                  <a:pt x="50317" y="90656"/>
                </a:lnTo>
                <a:lnTo>
                  <a:pt x="54874" y="86699"/>
                </a:lnTo>
                <a:lnTo>
                  <a:pt x="55172" y="86319"/>
                </a:lnTo>
                <a:lnTo>
                  <a:pt x="31520" y="86319"/>
                </a:lnTo>
                <a:lnTo>
                  <a:pt x="24114" y="84957"/>
                </a:lnTo>
                <a:lnTo>
                  <a:pt x="18037" y="81001"/>
                </a:lnTo>
                <a:lnTo>
                  <a:pt x="13829" y="75050"/>
                </a:lnTo>
                <a:lnTo>
                  <a:pt x="12721" y="71600"/>
                </a:lnTo>
                <a:lnTo>
                  <a:pt x="12341" y="67896"/>
                </a:lnTo>
                <a:lnTo>
                  <a:pt x="12721" y="64066"/>
                </a:lnTo>
                <a:lnTo>
                  <a:pt x="13829" y="60585"/>
                </a:lnTo>
                <a:lnTo>
                  <a:pt x="18037" y="54791"/>
                </a:lnTo>
                <a:lnTo>
                  <a:pt x="24114" y="50835"/>
                </a:lnTo>
                <a:lnTo>
                  <a:pt x="31520" y="49347"/>
                </a:lnTo>
                <a:lnTo>
                  <a:pt x="54545" y="49347"/>
                </a:lnTo>
                <a:lnTo>
                  <a:pt x="53766" y="48493"/>
                </a:lnTo>
                <a:lnTo>
                  <a:pt x="47216" y="44536"/>
                </a:lnTo>
                <a:lnTo>
                  <a:pt x="51551" y="41687"/>
                </a:lnTo>
                <a:lnTo>
                  <a:pt x="54146" y="39091"/>
                </a:lnTo>
                <a:lnTo>
                  <a:pt x="31520" y="39091"/>
                </a:lnTo>
                <a:lnTo>
                  <a:pt x="25222" y="38078"/>
                </a:lnTo>
                <a:lnTo>
                  <a:pt x="19905" y="35261"/>
                </a:lnTo>
                <a:lnTo>
                  <a:pt x="16329" y="30671"/>
                </a:lnTo>
                <a:lnTo>
                  <a:pt x="15063" y="24752"/>
                </a:lnTo>
                <a:lnTo>
                  <a:pt x="16329" y="18675"/>
                </a:lnTo>
                <a:lnTo>
                  <a:pt x="19905" y="14117"/>
                </a:lnTo>
                <a:lnTo>
                  <a:pt x="25222" y="11268"/>
                </a:lnTo>
                <a:lnTo>
                  <a:pt x="31520" y="10287"/>
                </a:lnTo>
                <a:lnTo>
                  <a:pt x="55090" y="10287"/>
                </a:lnTo>
                <a:lnTo>
                  <a:pt x="54874" y="9907"/>
                </a:lnTo>
                <a:lnTo>
                  <a:pt x="51424" y="6424"/>
                </a:lnTo>
                <a:lnTo>
                  <a:pt x="47343" y="3735"/>
                </a:lnTo>
                <a:lnTo>
                  <a:pt x="42532" y="1614"/>
                </a:lnTo>
                <a:lnTo>
                  <a:pt x="37216" y="379"/>
                </a:lnTo>
                <a:lnTo>
                  <a:pt x="31520" y="0"/>
                </a:lnTo>
                <a:close/>
              </a:path>
              <a:path w="63500" h="97154">
                <a:moveTo>
                  <a:pt x="54545" y="49347"/>
                </a:moveTo>
                <a:lnTo>
                  <a:pt x="31520" y="49347"/>
                </a:lnTo>
                <a:lnTo>
                  <a:pt x="38798" y="50835"/>
                </a:lnTo>
                <a:lnTo>
                  <a:pt x="45001" y="54791"/>
                </a:lnTo>
                <a:lnTo>
                  <a:pt x="49082" y="60585"/>
                </a:lnTo>
                <a:lnTo>
                  <a:pt x="50317" y="64066"/>
                </a:lnTo>
                <a:lnTo>
                  <a:pt x="50665" y="67896"/>
                </a:lnTo>
                <a:lnTo>
                  <a:pt x="50317" y="71600"/>
                </a:lnTo>
                <a:lnTo>
                  <a:pt x="49082" y="75050"/>
                </a:lnTo>
                <a:lnTo>
                  <a:pt x="45001" y="81001"/>
                </a:lnTo>
                <a:lnTo>
                  <a:pt x="38798" y="84957"/>
                </a:lnTo>
                <a:lnTo>
                  <a:pt x="31520" y="86319"/>
                </a:lnTo>
                <a:lnTo>
                  <a:pt x="55172" y="86319"/>
                </a:lnTo>
                <a:lnTo>
                  <a:pt x="58482" y="82109"/>
                </a:lnTo>
                <a:lnTo>
                  <a:pt x="60951" y="77298"/>
                </a:lnTo>
                <a:lnTo>
                  <a:pt x="62533" y="72454"/>
                </a:lnTo>
                <a:lnTo>
                  <a:pt x="63038" y="67896"/>
                </a:lnTo>
                <a:lnTo>
                  <a:pt x="61931" y="60490"/>
                </a:lnTo>
                <a:lnTo>
                  <a:pt x="58703" y="53906"/>
                </a:lnTo>
                <a:lnTo>
                  <a:pt x="54545" y="49347"/>
                </a:lnTo>
                <a:close/>
              </a:path>
              <a:path w="63500" h="97154">
                <a:moveTo>
                  <a:pt x="55090" y="10287"/>
                </a:moveTo>
                <a:lnTo>
                  <a:pt x="31520" y="10287"/>
                </a:lnTo>
                <a:lnTo>
                  <a:pt x="37816" y="11268"/>
                </a:lnTo>
                <a:lnTo>
                  <a:pt x="43007" y="14117"/>
                </a:lnTo>
                <a:lnTo>
                  <a:pt x="46615" y="18675"/>
                </a:lnTo>
                <a:lnTo>
                  <a:pt x="47975" y="24752"/>
                </a:lnTo>
                <a:lnTo>
                  <a:pt x="46615" y="30671"/>
                </a:lnTo>
                <a:lnTo>
                  <a:pt x="43007" y="35261"/>
                </a:lnTo>
                <a:lnTo>
                  <a:pt x="37816" y="38078"/>
                </a:lnTo>
                <a:lnTo>
                  <a:pt x="31520" y="39091"/>
                </a:lnTo>
                <a:lnTo>
                  <a:pt x="54146" y="39091"/>
                </a:lnTo>
                <a:lnTo>
                  <a:pt x="55507" y="37730"/>
                </a:lnTo>
                <a:lnTo>
                  <a:pt x="58482" y="32285"/>
                </a:lnTo>
                <a:lnTo>
                  <a:pt x="59589" y="24752"/>
                </a:lnTo>
                <a:lnTo>
                  <a:pt x="59082" y="19055"/>
                </a:lnTo>
                <a:lnTo>
                  <a:pt x="57343" y="14244"/>
                </a:lnTo>
                <a:lnTo>
                  <a:pt x="55090" y="1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8" name="object 158"/>
          <p:cNvSpPr txBox="1"/>
          <p:nvPr/>
        </p:nvSpPr>
        <p:spPr>
          <a:xfrm>
            <a:off x="2610971" y="420896"/>
            <a:ext cx="3923740" cy="10291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tabLst>
                <a:tab pos="2421160" algn="l"/>
              </a:tabLst>
            </a:pPr>
            <a:r>
              <a:rPr sz="2427" spc="9" dirty="0">
                <a:latin typeface="Arial"/>
                <a:cs typeface="Arial"/>
              </a:rPr>
              <a:t>salinity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44" dirty="0">
                <a:latin typeface="Arial"/>
                <a:cs typeface="Arial"/>
              </a:rPr>
              <a:t>impacts:</a:t>
            </a:r>
            <a:r>
              <a:rPr sz="2427" dirty="0">
                <a:latin typeface="Arial"/>
                <a:cs typeface="Arial"/>
              </a:rPr>
              <a:t>	</a:t>
            </a:r>
            <a:r>
              <a:rPr sz="2427" spc="-35" dirty="0">
                <a:latin typeface="Arial"/>
                <a:cs typeface="Arial"/>
              </a:rPr>
              <a:t>EBM</a:t>
            </a:r>
            <a:r>
              <a:rPr sz="2427" spc="4" dirty="0">
                <a:latin typeface="Arial"/>
                <a:cs typeface="Arial"/>
              </a:rPr>
              <a:t> - </a:t>
            </a:r>
            <a:r>
              <a:rPr sz="2427" spc="-128" dirty="0">
                <a:latin typeface="Arial"/>
                <a:cs typeface="Arial"/>
              </a:rPr>
              <a:t>VSF</a:t>
            </a:r>
            <a:endParaRPr sz="2427">
              <a:latin typeface="Arial"/>
              <a:cs typeface="Arial"/>
            </a:endParaRPr>
          </a:p>
          <a:p>
            <a:pPr marL="301454" algn="ctr">
              <a:spcBef>
                <a:spcPts val="2206"/>
              </a:spcBef>
            </a:pPr>
            <a:r>
              <a:rPr sz="2427" spc="-132" dirty="0">
                <a:solidFill>
                  <a:srgbClr val="FF2600"/>
                </a:solidFill>
                <a:latin typeface="Arial"/>
                <a:cs typeface="Arial"/>
              </a:rPr>
              <a:t>SSS</a:t>
            </a:r>
            <a:endParaRPr sz="2427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1776808" y="1819419"/>
            <a:ext cx="373500" cy="80290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2427" dirty="0">
                <a:solidFill>
                  <a:srgbClr val="0433FF"/>
                </a:solidFill>
                <a:latin typeface="Arial"/>
                <a:cs typeface="Arial"/>
              </a:rPr>
              <a:t>mean</a:t>
            </a:r>
            <a:endParaRPr sz="2427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418219" y="3682784"/>
            <a:ext cx="746999" cy="142762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336194" marR="4483" indent="-324988"/>
            <a:r>
              <a:rPr sz="2427" dirty="0">
                <a:solidFill>
                  <a:srgbClr val="0433FF"/>
                </a:solidFill>
                <a:latin typeface="Arial"/>
                <a:cs typeface="Arial"/>
              </a:rPr>
              <a:t>5-100</a:t>
            </a:r>
            <a:r>
              <a:rPr sz="2427" spc="4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0433FF"/>
                </a:solidFill>
                <a:latin typeface="Arial"/>
                <a:cs typeface="Arial"/>
              </a:rPr>
              <a:t>day stdev</a:t>
            </a:r>
            <a:endParaRPr sz="2427">
              <a:latin typeface="Arial"/>
              <a:cs typeface="Arial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5932727" y="1256821"/>
            <a:ext cx="126626" cy="248210"/>
          </a:xfrm>
          <a:custGeom>
            <a:avLst/>
            <a:gdLst/>
            <a:ahLst/>
            <a:cxnLst/>
            <a:rect l="l" t="t" r="r" b="b"/>
            <a:pathLst>
              <a:path w="143509" h="281305">
                <a:moveTo>
                  <a:pt x="0" y="0"/>
                </a:moveTo>
                <a:lnTo>
                  <a:pt x="142888" y="0"/>
                </a:lnTo>
                <a:lnTo>
                  <a:pt x="142888" y="281174"/>
                </a:lnTo>
                <a:lnTo>
                  <a:pt x="0" y="2811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2" name="object 162"/>
          <p:cNvSpPr/>
          <p:nvPr/>
        </p:nvSpPr>
        <p:spPr>
          <a:xfrm>
            <a:off x="5924059" y="3388915"/>
            <a:ext cx="126626" cy="248210"/>
          </a:xfrm>
          <a:custGeom>
            <a:avLst/>
            <a:gdLst/>
            <a:ahLst/>
            <a:cxnLst/>
            <a:rect l="l" t="t" r="r" b="b"/>
            <a:pathLst>
              <a:path w="143509" h="281304">
                <a:moveTo>
                  <a:pt x="0" y="0"/>
                </a:moveTo>
                <a:lnTo>
                  <a:pt x="142888" y="0"/>
                </a:lnTo>
                <a:lnTo>
                  <a:pt x="142888" y="281172"/>
                </a:lnTo>
                <a:lnTo>
                  <a:pt x="0" y="2811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900370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10971" y="420896"/>
            <a:ext cx="3923740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tabLst>
                <a:tab pos="2421160" algn="l"/>
              </a:tabLst>
            </a:pPr>
            <a:r>
              <a:rPr sz="2427" spc="9" dirty="0">
                <a:latin typeface="Arial"/>
                <a:cs typeface="Arial"/>
              </a:rPr>
              <a:t>salinity</a:t>
            </a:r>
            <a:r>
              <a:rPr sz="2427" spc="4" dirty="0">
                <a:latin typeface="Arial"/>
                <a:cs typeface="Arial"/>
              </a:rPr>
              <a:t> </a:t>
            </a:r>
            <a:r>
              <a:rPr sz="2427" spc="44" dirty="0">
                <a:latin typeface="Arial"/>
                <a:cs typeface="Arial"/>
              </a:rPr>
              <a:t>impacts:</a:t>
            </a:r>
            <a:r>
              <a:rPr sz="2427" dirty="0">
                <a:latin typeface="Arial"/>
                <a:cs typeface="Arial"/>
              </a:rPr>
              <a:t>	</a:t>
            </a:r>
            <a:r>
              <a:rPr sz="2427" spc="-35" dirty="0">
                <a:latin typeface="Arial"/>
                <a:cs typeface="Arial"/>
              </a:rPr>
              <a:t>EBM</a:t>
            </a:r>
            <a:r>
              <a:rPr sz="2427" spc="4" dirty="0">
                <a:latin typeface="Arial"/>
                <a:cs typeface="Arial"/>
              </a:rPr>
              <a:t> - </a:t>
            </a:r>
            <a:r>
              <a:rPr sz="2427" spc="-128" dirty="0">
                <a:latin typeface="Arial"/>
                <a:cs typeface="Arial"/>
              </a:rPr>
              <a:t>VSF</a:t>
            </a:r>
            <a:endParaRPr sz="242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50350" y="1495465"/>
            <a:ext cx="3826355" cy="16067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2649015" y="3038764"/>
            <a:ext cx="24093" cy="560"/>
          </a:xfrm>
          <a:custGeom>
            <a:avLst/>
            <a:gdLst/>
            <a:ahLst/>
            <a:cxnLst/>
            <a:rect l="l" t="t" r="r" b="b"/>
            <a:pathLst>
              <a:path w="27305" h="635">
                <a:moveTo>
                  <a:pt x="0" y="125"/>
                </a:moveTo>
                <a:lnTo>
                  <a:pt x="27216" y="125"/>
                </a:lnTo>
              </a:path>
            </a:pathLst>
          </a:custGeom>
          <a:ln w="3175">
            <a:solidFill>
              <a:srgbClr val="D9EE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4894039" y="1558588"/>
            <a:ext cx="37540" cy="560"/>
          </a:xfrm>
          <a:custGeom>
            <a:avLst/>
            <a:gdLst/>
            <a:ahLst/>
            <a:cxnLst/>
            <a:rect l="l" t="t" r="r" b="b"/>
            <a:pathLst>
              <a:path w="42545" h="635">
                <a:moveTo>
                  <a:pt x="0" y="187"/>
                </a:moveTo>
                <a:lnTo>
                  <a:pt x="42142" y="187"/>
                </a:lnTo>
              </a:path>
            </a:pathLst>
          </a:custGeom>
          <a:ln w="3175">
            <a:solidFill>
              <a:srgbClr val="FFC39A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5986989" y="1348228"/>
            <a:ext cx="63874" cy="105335"/>
          </a:xfrm>
          <a:custGeom>
            <a:avLst/>
            <a:gdLst/>
            <a:ahLst/>
            <a:cxnLst/>
            <a:rect l="l" t="t" r="r" b="b"/>
            <a:pathLst>
              <a:path w="72390" h="119380">
                <a:moveTo>
                  <a:pt x="13576" y="0"/>
                </a:moveTo>
                <a:lnTo>
                  <a:pt x="0" y="0"/>
                </a:lnTo>
                <a:lnTo>
                  <a:pt x="0" y="118842"/>
                </a:lnTo>
                <a:lnTo>
                  <a:pt x="13576" y="118842"/>
                </a:lnTo>
                <a:lnTo>
                  <a:pt x="13576" y="85752"/>
                </a:lnTo>
                <a:lnTo>
                  <a:pt x="26338" y="73018"/>
                </a:lnTo>
                <a:lnTo>
                  <a:pt x="43678" y="73018"/>
                </a:lnTo>
                <a:lnTo>
                  <a:pt x="41612" y="69693"/>
                </a:lnTo>
                <a:lnTo>
                  <a:pt x="13576" y="69693"/>
                </a:lnTo>
                <a:lnTo>
                  <a:pt x="13576" y="0"/>
                </a:lnTo>
                <a:close/>
              </a:path>
              <a:path w="72390" h="119380">
                <a:moveTo>
                  <a:pt x="43678" y="73018"/>
                </a:moveTo>
                <a:lnTo>
                  <a:pt x="26338" y="73018"/>
                </a:lnTo>
                <a:lnTo>
                  <a:pt x="55248" y="118842"/>
                </a:lnTo>
                <a:lnTo>
                  <a:pt x="72148" y="118842"/>
                </a:lnTo>
                <a:lnTo>
                  <a:pt x="43678" y="73018"/>
                </a:lnTo>
                <a:close/>
              </a:path>
              <a:path w="72390" h="119380">
                <a:moveTo>
                  <a:pt x="67978" y="33183"/>
                </a:moveTo>
                <a:lnTo>
                  <a:pt x="50074" y="33183"/>
                </a:lnTo>
                <a:lnTo>
                  <a:pt x="13576" y="69693"/>
                </a:lnTo>
                <a:lnTo>
                  <a:pt x="41612" y="69693"/>
                </a:lnTo>
                <a:lnTo>
                  <a:pt x="37344" y="62824"/>
                </a:lnTo>
                <a:lnTo>
                  <a:pt x="67978" y="331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6054413" y="1375239"/>
            <a:ext cx="66675" cy="109818"/>
          </a:xfrm>
          <a:custGeom>
            <a:avLst/>
            <a:gdLst/>
            <a:ahLst/>
            <a:cxnLst/>
            <a:rect l="l" t="t" r="r" b="b"/>
            <a:pathLst>
              <a:path w="75565" h="124460">
                <a:moveTo>
                  <a:pt x="16901" y="98518"/>
                </a:moveTo>
                <a:lnTo>
                  <a:pt x="3449" y="98518"/>
                </a:lnTo>
                <a:lnTo>
                  <a:pt x="3919" y="103912"/>
                </a:lnTo>
                <a:lnTo>
                  <a:pt x="37376" y="123861"/>
                </a:lnTo>
                <a:lnTo>
                  <a:pt x="48507" y="122889"/>
                </a:lnTo>
                <a:lnTo>
                  <a:pt x="57223" y="120065"/>
                </a:lnTo>
                <a:lnTo>
                  <a:pt x="63934" y="115675"/>
                </a:lnTo>
                <a:lnTo>
                  <a:pt x="66451" y="112852"/>
                </a:lnTo>
                <a:lnTo>
                  <a:pt x="37376" y="112852"/>
                </a:lnTo>
                <a:lnTo>
                  <a:pt x="31480" y="112476"/>
                </a:lnTo>
                <a:lnTo>
                  <a:pt x="25241" y="110530"/>
                </a:lnTo>
                <a:lnTo>
                  <a:pt x="22419" y="108680"/>
                </a:lnTo>
                <a:lnTo>
                  <a:pt x="19847" y="106108"/>
                </a:lnTo>
                <a:lnTo>
                  <a:pt x="18028" y="102783"/>
                </a:lnTo>
                <a:lnTo>
                  <a:pt x="16901" y="98518"/>
                </a:lnTo>
                <a:close/>
              </a:path>
              <a:path w="75565" h="124460">
                <a:moveTo>
                  <a:pt x="75473" y="77190"/>
                </a:moveTo>
                <a:lnTo>
                  <a:pt x="61112" y="77190"/>
                </a:lnTo>
                <a:lnTo>
                  <a:pt x="61066" y="88104"/>
                </a:lnTo>
                <a:lnTo>
                  <a:pt x="60642" y="93845"/>
                </a:lnTo>
                <a:lnTo>
                  <a:pt x="37376" y="112852"/>
                </a:lnTo>
                <a:lnTo>
                  <a:pt x="66451" y="112852"/>
                </a:lnTo>
                <a:lnTo>
                  <a:pt x="75403" y="84310"/>
                </a:lnTo>
                <a:lnTo>
                  <a:pt x="75473" y="77190"/>
                </a:lnTo>
                <a:close/>
              </a:path>
              <a:path w="75565" h="124460">
                <a:moveTo>
                  <a:pt x="37376" y="0"/>
                </a:moveTo>
                <a:lnTo>
                  <a:pt x="4420" y="23649"/>
                </a:lnTo>
                <a:lnTo>
                  <a:pt x="0" y="46671"/>
                </a:lnTo>
                <a:lnTo>
                  <a:pt x="501" y="54293"/>
                </a:lnTo>
                <a:lnTo>
                  <a:pt x="19001" y="88104"/>
                </a:lnTo>
                <a:lnTo>
                  <a:pt x="34804" y="92496"/>
                </a:lnTo>
                <a:lnTo>
                  <a:pt x="42518" y="91649"/>
                </a:lnTo>
                <a:lnTo>
                  <a:pt x="49259" y="89077"/>
                </a:lnTo>
                <a:lnTo>
                  <a:pt x="55374" y="84310"/>
                </a:lnTo>
                <a:lnTo>
                  <a:pt x="59039" y="79762"/>
                </a:lnTo>
                <a:lnTo>
                  <a:pt x="37376" y="79762"/>
                </a:lnTo>
                <a:lnTo>
                  <a:pt x="32703" y="79040"/>
                </a:lnTo>
                <a:lnTo>
                  <a:pt x="14455" y="46671"/>
                </a:lnTo>
                <a:lnTo>
                  <a:pt x="15082" y="38610"/>
                </a:lnTo>
                <a:lnTo>
                  <a:pt x="37376" y="12734"/>
                </a:lnTo>
                <a:lnTo>
                  <a:pt x="60542" y="12734"/>
                </a:lnTo>
                <a:lnTo>
                  <a:pt x="56847" y="8594"/>
                </a:lnTo>
                <a:lnTo>
                  <a:pt x="50356" y="3796"/>
                </a:lnTo>
                <a:lnTo>
                  <a:pt x="43867" y="972"/>
                </a:lnTo>
                <a:lnTo>
                  <a:pt x="37376" y="0"/>
                </a:lnTo>
                <a:close/>
              </a:path>
              <a:path w="75565" h="124460">
                <a:moveTo>
                  <a:pt x="60542" y="12734"/>
                </a:moveTo>
                <a:lnTo>
                  <a:pt x="37376" y="12734"/>
                </a:lnTo>
                <a:lnTo>
                  <a:pt x="41045" y="13235"/>
                </a:lnTo>
                <a:lnTo>
                  <a:pt x="44964" y="14836"/>
                </a:lnTo>
                <a:lnTo>
                  <a:pt x="61112" y="45825"/>
                </a:lnTo>
                <a:lnTo>
                  <a:pt x="59669" y="57962"/>
                </a:lnTo>
                <a:lnTo>
                  <a:pt x="37376" y="79762"/>
                </a:lnTo>
                <a:lnTo>
                  <a:pt x="59039" y="79762"/>
                </a:lnTo>
                <a:lnTo>
                  <a:pt x="61112" y="77190"/>
                </a:lnTo>
                <a:lnTo>
                  <a:pt x="75473" y="77190"/>
                </a:lnTo>
                <a:lnTo>
                  <a:pt x="75473" y="15306"/>
                </a:lnTo>
                <a:lnTo>
                  <a:pt x="62837" y="15306"/>
                </a:lnTo>
                <a:lnTo>
                  <a:pt x="60542" y="12734"/>
                </a:lnTo>
                <a:close/>
              </a:path>
              <a:path w="75565" h="124460">
                <a:moveTo>
                  <a:pt x="75473" y="2571"/>
                </a:moveTo>
                <a:lnTo>
                  <a:pt x="62837" y="2571"/>
                </a:lnTo>
                <a:lnTo>
                  <a:pt x="62837" y="15306"/>
                </a:lnTo>
                <a:lnTo>
                  <a:pt x="75473" y="15306"/>
                </a:lnTo>
                <a:lnTo>
                  <a:pt x="75473" y="2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6129307" y="1348229"/>
            <a:ext cx="43143" cy="108137"/>
          </a:xfrm>
          <a:custGeom>
            <a:avLst/>
            <a:gdLst/>
            <a:ahLst/>
            <a:cxnLst/>
            <a:rect l="l" t="t" r="r" b="b"/>
            <a:pathLst>
              <a:path w="48895" h="122555">
                <a:moveTo>
                  <a:pt x="48381" y="0"/>
                </a:moveTo>
                <a:lnTo>
                  <a:pt x="38096" y="0"/>
                </a:lnTo>
                <a:lnTo>
                  <a:pt x="0" y="122261"/>
                </a:lnTo>
                <a:lnTo>
                  <a:pt x="9311" y="122261"/>
                </a:lnTo>
                <a:lnTo>
                  <a:pt x="483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6179466" y="1348228"/>
            <a:ext cx="63874" cy="105335"/>
          </a:xfrm>
          <a:custGeom>
            <a:avLst/>
            <a:gdLst/>
            <a:ahLst/>
            <a:cxnLst/>
            <a:rect l="l" t="t" r="r" b="b"/>
            <a:pathLst>
              <a:path w="72390" h="119380">
                <a:moveTo>
                  <a:pt x="13576" y="0"/>
                </a:moveTo>
                <a:lnTo>
                  <a:pt x="0" y="0"/>
                </a:lnTo>
                <a:lnTo>
                  <a:pt x="0" y="118842"/>
                </a:lnTo>
                <a:lnTo>
                  <a:pt x="13576" y="118842"/>
                </a:lnTo>
                <a:lnTo>
                  <a:pt x="13576" y="85752"/>
                </a:lnTo>
                <a:lnTo>
                  <a:pt x="26338" y="73018"/>
                </a:lnTo>
                <a:lnTo>
                  <a:pt x="43678" y="73018"/>
                </a:lnTo>
                <a:lnTo>
                  <a:pt x="41612" y="69693"/>
                </a:lnTo>
                <a:lnTo>
                  <a:pt x="13576" y="69693"/>
                </a:lnTo>
                <a:lnTo>
                  <a:pt x="13576" y="0"/>
                </a:lnTo>
                <a:close/>
              </a:path>
              <a:path w="72390" h="119380">
                <a:moveTo>
                  <a:pt x="43678" y="73018"/>
                </a:moveTo>
                <a:lnTo>
                  <a:pt x="26338" y="73018"/>
                </a:lnTo>
                <a:lnTo>
                  <a:pt x="55123" y="118842"/>
                </a:lnTo>
                <a:lnTo>
                  <a:pt x="72148" y="118842"/>
                </a:lnTo>
                <a:lnTo>
                  <a:pt x="43678" y="73018"/>
                </a:lnTo>
                <a:close/>
              </a:path>
              <a:path w="72390" h="119380">
                <a:moveTo>
                  <a:pt x="67853" y="33183"/>
                </a:moveTo>
                <a:lnTo>
                  <a:pt x="50074" y="33183"/>
                </a:lnTo>
                <a:lnTo>
                  <a:pt x="13576" y="69693"/>
                </a:lnTo>
                <a:lnTo>
                  <a:pt x="41612" y="69693"/>
                </a:lnTo>
                <a:lnTo>
                  <a:pt x="37344" y="62824"/>
                </a:lnTo>
                <a:lnTo>
                  <a:pt x="67853" y="331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6246890" y="1375239"/>
            <a:ext cx="66675" cy="109818"/>
          </a:xfrm>
          <a:custGeom>
            <a:avLst/>
            <a:gdLst/>
            <a:ahLst/>
            <a:cxnLst/>
            <a:rect l="l" t="t" r="r" b="b"/>
            <a:pathLst>
              <a:path w="75565" h="124460">
                <a:moveTo>
                  <a:pt x="16901" y="98518"/>
                </a:moveTo>
                <a:lnTo>
                  <a:pt x="3323" y="98518"/>
                </a:lnTo>
                <a:lnTo>
                  <a:pt x="3919" y="103912"/>
                </a:lnTo>
                <a:lnTo>
                  <a:pt x="37250" y="123861"/>
                </a:lnTo>
                <a:lnTo>
                  <a:pt x="48381" y="122889"/>
                </a:lnTo>
                <a:lnTo>
                  <a:pt x="57224" y="120065"/>
                </a:lnTo>
                <a:lnTo>
                  <a:pt x="63934" y="115675"/>
                </a:lnTo>
                <a:lnTo>
                  <a:pt x="66451" y="112852"/>
                </a:lnTo>
                <a:lnTo>
                  <a:pt x="37250" y="112852"/>
                </a:lnTo>
                <a:lnTo>
                  <a:pt x="31480" y="112476"/>
                </a:lnTo>
                <a:lnTo>
                  <a:pt x="25241" y="110530"/>
                </a:lnTo>
                <a:lnTo>
                  <a:pt x="22293" y="108680"/>
                </a:lnTo>
                <a:lnTo>
                  <a:pt x="19848" y="106108"/>
                </a:lnTo>
                <a:lnTo>
                  <a:pt x="18030" y="102783"/>
                </a:lnTo>
                <a:lnTo>
                  <a:pt x="16901" y="98518"/>
                </a:lnTo>
                <a:close/>
              </a:path>
              <a:path w="75565" h="124460">
                <a:moveTo>
                  <a:pt x="75473" y="77190"/>
                </a:moveTo>
                <a:lnTo>
                  <a:pt x="61018" y="77190"/>
                </a:lnTo>
                <a:lnTo>
                  <a:pt x="60901" y="89453"/>
                </a:lnTo>
                <a:lnTo>
                  <a:pt x="60642" y="93845"/>
                </a:lnTo>
                <a:lnTo>
                  <a:pt x="37250" y="112852"/>
                </a:lnTo>
                <a:lnTo>
                  <a:pt x="66451" y="112852"/>
                </a:lnTo>
                <a:lnTo>
                  <a:pt x="75403" y="84310"/>
                </a:lnTo>
                <a:lnTo>
                  <a:pt x="75473" y="77190"/>
                </a:lnTo>
                <a:close/>
              </a:path>
              <a:path w="75565" h="124460">
                <a:moveTo>
                  <a:pt x="37250" y="0"/>
                </a:moveTo>
                <a:lnTo>
                  <a:pt x="4296" y="23649"/>
                </a:lnTo>
                <a:lnTo>
                  <a:pt x="0" y="46671"/>
                </a:lnTo>
                <a:lnTo>
                  <a:pt x="375" y="54293"/>
                </a:lnTo>
                <a:lnTo>
                  <a:pt x="18876" y="88104"/>
                </a:lnTo>
                <a:lnTo>
                  <a:pt x="34804" y="92496"/>
                </a:lnTo>
                <a:lnTo>
                  <a:pt x="42392" y="91649"/>
                </a:lnTo>
                <a:lnTo>
                  <a:pt x="49135" y="89077"/>
                </a:lnTo>
                <a:lnTo>
                  <a:pt x="55248" y="84310"/>
                </a:lnTo>
                <a:lnTo>
                  <a:pt x="58934" y="79762"/>
                </a:lnTo>
                <a:lnTo>
                  <a:pt x="37250" y="79762"/>
                </a:lnTo>
                <a:lnTo>
                  <a:pt x="32579" y="79040"/>
                </a:lnTo>
                <a:lnTo>
                  <a:pt x="14329" y="46671"/>
                </a:lnTo>
                <a:lnTo>
                  <a:pt x="14956" y="38610"/>
                </a:lnTo>
                <a:lnTo>
                  <a:pt x="37250" y="12734"/>
                </a:lnTo>
                <a:lnTo>
                  <a:pt x="60416" y="12734"/>
                </a:lnTo>
                <a:lnTo>
                  <a:pt x="56722" y="8594"/>
                </a:lnTo>
                <a:lnTo>
                  <a:pt x="50358" y="3796"/>
                </a:lnTo>
                <a:lnTo>
                  <a:pt x="43741" y="972"/>
                </a:lnTo>
                <a:lnTo>
                  <a:pt x="37250" y="0"/>
                </a:lnTo>
                <a:close/>
              </a:path>
              <a:path w="75565" h="124460">
                <a:moveTo>
                  <a:pt x="60416" y="12734"/>
                </a:moveTo>
                <a:lnTo>
                  <a:pt x="37250" y="12734"/>
                </a:lnTo>
                <a:lnTo>
                  <a:pt x="41045" y="13235"/>
                </a:lnTo>
                <a:lnTo>
                  <a:pt x="44964" y="14836"/>
                </a:lnTo>
                <a:lnTo>
                  <a:pt x="61018" y="45825"/>
                </a:lnTo>
                <a:lnTo>
                  <a:pt x="59669" y="57962"/>
                </a:lnTo>
                <a:lnTo>
                  <a:pt x="37250" y="79762"/>
                </a:lnTo>
                <a:lnTo>
                  <a:pt x="58934" y="79762"/>
                </a:lnTo>
                <a:lnTo>
                  <a:pt x="61018" y="77190"/>
                </a:lnTo>
                <a:lnTo>
                  <a:pt x="75473" y="77190"/>
                </a:lnTo>
                <a:lnTo>
                  <a:pt x="75473" y="15306"/>
                </a:lnTo>
                <a:lnTo>
                  <a:pt x="62711" y="15306"/>
                </a:lnTo>
                <a:lnTo>
                  <a:pt x="60416" y="12734"/>
                </a:lnTo>
                <a:close/>
              </a:path>
              <a:path w="75565" h="124460">
                <a:moveTo>
                  <a:pt x="75473" y="2571"/>
                </a:moveTo>
                <a:lnTo>
                  <a:pt x="62711" y="2571"/>
                </a:lnTo>
                <a:lnTo>
                  <a:pt x="62711" y="15306"/>
                </a:lnTo>
                <a:lnTo>
                  <a:pt x="75473" y="15306"/>
                </a:lnTo>
                <a:lnTo>
                  <a:pt x="75473" y="2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2613575" y="1352767"/>
            <a:ext cx="83484" cy="109818"/>
          </a:xfrm>
          <a:custGeom>
            <a:avLst/>
            <a:gdLst/>
            <a:ahLst/>
            <a:cxnLst/>
            <a:rect l="l" t="t" r="r" b="b"/>
            <a:pathLst>
              <a:path w="94614" h="124460">
                <a:moveTo>
                  <a:pt x="15300" y="83181"/>
                </a:moveTo>
                <a:lnTo>
                  <a:pt x="0" y="83181"/>
                </a:lnTo>
                <a:lnTo>
                  <a:pt x="751" y="91523"/>
                </a:lnTo>
                <a:lnTo>
                  <a:pt x="26840" y="120787"/>
                </a:lnTo>
                <a:lnTo>
                  <a:pt x="48381" y="123987"/>
                </a:lnTo>
                <a:lnTo>
                  <a:pt x="59168" y="123234"/>
                </a:lnTo>
                <a:lnTo>
                  <a:pt x="68480" y="121164"/>
                </a:lnTo>
                <a:lnTo>
                  <a:pt x="76319" y="117839"/>
                </a:lnTo>
                <a:lnTo>
                  <a:pt x="82684" y="113447"/>
                </a:lnTo>
                <a:lnTo>
                  <a:pt x="85610" y="110374"/>
                </a:lnTo>
                <a:lnTo>
                  <a:pt x="48381" y="110374"/>
                </a:lnTo>
                <a:lnTo>
                  <a:pt x="40166" y="109778"/>
                </a:lnTo>
                <a:lnTo>
                  <a:pt x="15676" y="88198"/>
                </a:lnTo>
                <a:lnTo>
                  <a:pt x="15300" y="83181"/>
                </a:lnTo>
                <a:close/>
              </a:path>
              <a:path w="94614" h="124460">
                <a:moveTo>
                  <a:pt x="46657" y="0"/>
                </a:moveTo>
                <a:lnTo>
                  <a:pt x="10032" y="14804"/>
                </a:lnTo>
                <a:lnTo>
                  <a:pt x="4405" y="36509"/>
                </a:lnTo>
                <a:lnTo>
                  <a:pt x="4671" y="40680"/>
                </a:lnTo>
                <a:lnTo>
                  <a:pt x="61989" y="72139"/>
                </a:lnTo>
                <a:lnTo>
                  <a:pt x="69954" y="75716"/>
                </a:lnTo>
                <a:lnTo>
                  <a:pt x="75222" y="79762"/>
                </a:lnTo>
                <a:lnTo>
                  <a:pt x="78012" y="84529"/>
                </a:lnTo>
                <a:lnTo>
                  <a:pt x="78891" y="89924"/>
                </a:lnTo>
                <a:lnTo>
                  <a:pt x="78639" y="93971"/>
                </a:lnTo>
                <a:lnTo>
                  <a:pt x="48381" y="110374"/>
                </a:lnTo>
                <a:lnTo>
                  <a:pt x="85610" y="110374"/>
                </a:lnTo>
                <a:lnTo>
                  <a:pt x="87701" y="108178"/>
                </a:lnTo>
                <a:lnTo>
                  <a:pt x="91370" y="102062"/>
                </a:lnTo>
                <a:lnTo>
                  <a:pt x="93470" y="95444"/>
                </a:lnTo>
                <a:lnTo>
                  <a:pt x="94192" y="88324"/>
                </a:lnTo>
                <a:lnTo>
                  <a:pt x="93690" y="82553"/>
                </a:lnTo>
                <a:lnTo>
                  <a:pt x="32202" y="48397"/>
                </a:lnTo>
                <a:lnTo>
                  <a:pt x="25585" y="44946"/>
                </a:lnTo>
                <a:lnTo>
                  <a:pt x="21697" y="41653"/>
                </a:lnTo>
                <a:lnTo>
                  <a:pt x="19973" y="37607"/>
                </a:lnTo>
                <a:lnTo>
                  <a:pt x="19471" y="32212"/>
                </a:lnTo>
                <a:lnTo>
                  <a:pt x="20099" y="27790"/>
                </a:lnTo>
                <a:lnTo>
                  <a:pt x="45810" y="12734"/>
                </a:lnTo>
                <a:lnTo>
                  <a:pt x="81611" y="12734"/>
                </a:lnTo>
                <a:lnTo>
                  <a:pt x="77668" y="9065"/>
                </a:lnTo>
                <a:lnTo>
                  <a:pt x="71051" y="5019"/>
                </a:lnTo>
                <a:lnTo>
                  <a:pt x="63557" y="2195"/>
                </a:lnTo>
                <a:lnTo>
                  <a:pt x="55373" y="596"/>
                </a:lnTo>
                <a:lnTo>
                  <a:pt x="46657" y="0"/>
                </a:lnTo>
                <a:close/>
              </a:path>
              <a:path w="94614" h="124460">
                <a:moveTo>
                  <a:pt x="81611" y="12734"/>
                </a:moveTo>
                <a:lnTo>
                  <a:pt x="45810" y="12734"/>
                </a:lnTo>
                <a:lnTo>
                  <a:pt x="52677" y="13205"/>
                </a:lnTo>
                <a:lnTo>
                  <a:pt x="58666" y="14554"/>
                </a:lnTo>
                <a:lnTo>
                  <a:pt x="75566" y="36509"/>
                </a:lnTo>
                <a:lnTo>
                  <a:pt x="90774" y="36509"/>
                </a:lnTo>
                <a:lnTo>
                  <a:pt x="89896" y="27915"/>
                </a:lnTo>
                <a:lnTo>
                  <a:pt x="87199" y="20450"/>
                </a:lnTo>
                <a:lnTo>
                  <a:pt x="83060" y="14083"/>
                </a:lnTo>
                <a:lnTo>
                  <a:pt x="81611" y="127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2709440" y="1352767"/>
            <a:ext cx="83484" cy="109818"/>
          </a:xfrm>
          <a:custGeom>
            <a:avLst/>
            <a:gdLst/>
            <a:ahLst/>
            <a:cxnLst/>
            <a:rect l="l" t="t" r="r" b="b"/>
            <a:pathLst>
              <a:path w="94614" h="124460">
                <a:moveTo>
                  <a:pt x="15176" y="83181"/>
                </a:moveTo>
                <a:lnTo>
                  <a:pt x="0" y="83181"/>
                </a:lnTo>
                <a:lnTo>
                  <a:pt x="721" y="91523"/>
                </a:lnTo>
                <a:lnTo>
                  <a:pt x="26808" y="120787"/>
                </a:lnTo>
                <a:lnTo>
                  <a:pt x="48381" y="123987"/>
                </a:lnTo>
                <a:lnTo>
                  <a:pt x="59042" y="123234"/>
                </a:lnTo>
                <a:lnTo>
                  <a:pt x="68355" y="121164"/>
                </a:lnTo>
                <a:lnTo>
                  <a:pt x="76319" y="117839"/>
                </a:lnTo>
                <a:lnTo>
                  <a:pt x="82684" y="113447"/>
                </a:lnTo>
                <a:lnTo>
                  <a:pt x="85611" y="110374"/>
                </a:lnTo>
                <a:lnTo>
                  <a:pt x="48381" y="110374"/>
                </a:lnTo>
                <a:lnTo>
                  <a:pt x="40040" y="109778"/>
                </a:lnTo>
                <a:lnTo>
                  <a:pt x="15678" y="88198"/>
                </a:lnTo>
                <a:lnTo>
                  <a:pt x="15176" y="83181"/>
                </a:lnTo>
                <a:close/>
              </a:path>
              <a:path w="94614" h="124460">
                <a:moveTo>
                  <a:pt x="46657" y="0"/>
                </a:moveTo>
                <a:lnTo>
                  <a:pt x="10034" y="14804"/>
                </a:lnTo>
                <a:lnTo>
                  <a:pt x="4170" y="34784"/>
                </a:lnTo>
                <a:lnTo>
                  <a:pt x="4640" y="40680"/>
                </a:lnTo>
                <a:lnTo>
                  <a:pt x="61989" y="72139"/>
                </a:lnTo>
                <a:lnTo>
                  <a:pt x="69923" y="75716"/>
                </a:lnTo>
                <a:lnTo>
                  <a:pt x="75190" y="79762"/>
                </a:lnTo>
                <a:lnTo>
                  <a:pt x="78012" y="84529"/>
                </a:lnTo>
                <a:lnTo>
                  <a:pt x="78891" y="89924"/>
                </a:lnTo>
                <a:lnTo>
                  <a:pt x="78515" y="93971"/>
                </a:lnTo>
                <a:lnTo>
                  <a:pt x="48381" y="110374"/>
                </a:lnTo>
                <a:lnTo>
                  <a:pt x="85611" y="110374"/>
                </a:lnTo>
                <a:lnTo>
                  <a:pt x="87702" y="108178"/>
                </a:lnTo>
                <a:lnTo>
                  <a:pt x="91244" y="102062"/>
                </a:lnTo>
                <a:lnTo>
                  <a:pt x="93440" y="95444"/>
                </a:lnTo>
                <a:lnTo>
                  <a:pt x="94192" y="88324"/>
                </a:lnTo>
                <a:lnTo>
                  <a:pt x="93564" y="82553"/>
                </a:lnTo>
                <a:lnTo>
                  <a:pt x="32202" y="48397"/>
                </a:lnTo>
                <a:lnTo>
                  <a:pt x="25586" y="44946"/>
                </a:lnTo>
                <a:lnTo>
                  <a:pt x="21666" y="41653"/>
                </a:lnTo>
                <a:lnTo>
                  <a:pt x="19973" y="37607"/>
                </a:lnTo>
                <a:lnTo>
                  <a:pt x="19471" y="32212"/>
                </a:lnTo>
                <a:lnTo>
                  <a:pt x="20099" y="27790"/>
                </a:lnTo>
                <a:lnTo>
                  <a:pt x="45810" y="12734"/>
                </a:lnTo>
                <a:lnTo>
                  <a:pt x="81588" y="12734"/>
                </a:lnTo>
                <a:lnTo>
                  <a:pt x="77668" y="9065"/>
                </a:lnTo>
                <a:lnTo>
                  <a:pt x="71051" y="5019"/>
                </a:lnTo>
                <a:lnTo>
                  <a:pt x="63558" y="2195"/>
                </a:lnTo>
                <a:lnTo>
                  <a:pt x="55374" y="596"/>
                </a:lnTo>
                <a:lnTo>
                  <a:pt x="46657" y="0"/>
                </a:lnTo>
                <a:close/>
              </a:path>
              <a:path w="94614" h="124460">
                <a:moveTo>
                  <a:pt x="81588" y="12734"/>
                </a:moveTo>
                <a:lnTo>
                  <a:pt x="45810" y="12734"/>
                </a:lnTo>
                <a:lnTo>
                  <a:pt x="52677" y="13205"/>
                </a:lnTo>
                <a:lnTo>
                  <a:pt x="58666" y="14554"/>
                </a:lnTo>
                <a:lnTo>
                  <a:pt x="75441" y="36509"/>
                </a:lnTo>
                <a:lnTo>
                  <a:pt x="90742" y="36509"/>
                </a:lnTo>
                <a:lnTo>
                  <a:pt x="89896" y="27915"/>
                </a:lnTo>
                <a:lnTo>
                  <a:pt x="87200" y="20450"/>
                </a:lnTo>
                <a:lnTo>
                  <a:pt x="83030" y="14083"/>
                </a:lnTo>
                <a:lnTo>
                  <a:pt x="81588" y="127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2805305" y="1352767"/>
            <a:ext cx="83484" cy="109818"/>
          </a:xfrm>
          <a:custGeom>
            <a:avLst/>
            <a:gdLst/>
            <a:ahLst/>
            <a:cxnLst/>
            <a:rect l="l" t="t" r="r" b="b"/>
            <a:pathLst>
              <a:path w="94614" h="124460">
                <a:moveTo>
                  <a:pt x="15176" y="83181"/>
                </a:moveTo>
                <a:lnTo>
                  <a:pt x="0" y="83181"/>
                </a:lnTo>
                <a:lnTo>
                  <a:pt x="721" y="91523"/>
                </a:lnTo>
                <a:lnTo>
                  <a:pt x="26809" y="120787"/>
                </a:lnTo>
                <a:lnTo>
                  <a:pt x="48381" y="123987"/>
                </a:lnTo>
                <a:lnTo>
                  <a:pt x="59043" y="123234"/>
                </a:lnTo>
                <a:lnTo>
                  <a:pt x="68324" y="121164"/>
                </a:lnTo>
                <a:lnTo>
                  <a:pt x="76288" y="117839"/>
                </a:lnTo>
                <a:lnTo>
                  <a:pt x="82654" y="113447"/>
                </a:lnTo>
                <a:lnTo>
                  <a:pt x="85598" y="110374"/>
                </a:lnTo>
                <a:lnTo>
                  <a:pt x="48381" y="110374"/>
                </a:lnTo>
                <a:lnTo>
                  <a:pt x="40041" y="109778"/>
                </a:lnTo>
                <a:lnTo>
                  <a:pt x="15678" y="88198"/>
                </a:lnTo>
                <a:lnTo>
                  <a:pt x="15176" y="83181"/>
                </a:lnTo>
                <a:close/>
              </a:path>
              <a:path w="94614" h="124460">
                <a:moveTo>
                  <a:pt x="46657" y="0"/>
                </a:moveTo>
                <a:lnTo>
                  <a:pt x="10034" y="14804"/>
                </a:lnTo>
                <a:lnTo>
                  <a:pt x="4170" y="34784"/>
                </a:lnTo>
                <a:lnTo>
                  <a:pt x="4640" y="40680"/>
                </a:lnTo>
                <a:lnTo>
                  <a:pt x="61833" y="72139"/>
                </a:lnTo>
                <a:lnTo>
                  <a:pt x="69923" y="75716"/>
                </a:lnTo>
                <a:lnTo>
                  <a:pt x="75191" y="79762"/>
                </a:lnTo>
                <a:lnTo>
                  <a:pt x="78013" y="84529"/>
                </a:lnTo>
                <a:lnTo>
                  <a:pt x="78859" y="89924"/>
                </a:lnTo>
                <a:lnTo>
                  <a:pt x="78515" y="93971"/>
                </a:lnTo>
                <a:lnTo>
                  <a:pt x="48381" y="110374"/>
                </a:lnTo>
                <a:lnTo>
                  <a:pt x="85598" y="110374"/>
                </a:lnTo>
                <a:lnTo>
                  <a:pt x="87702" y="108178"/>
                </a:lnTo>
                <a:lnTo>
                  <a:pt x="91245" y="102062"/>
                </a:lnTo>
                <a:lnTo>
                  <a:pt x="93440" y="95444"/>
                </a:lnTo>
                <a:lnTo>
                  <a:pt x="94193" y="88324"/>
                </a:lnTo>
                <a:lnTo>
                  <a:pt x="93565" y="82553"/>
                </a:lnTo>
                <a:lnTo>
                  <a:pt x="32202" y="48397"/>
                </a:lnTo>
                <a:lnTo>
                  <a:pt x="25586" y="44946"/>
                </a:lnTo>
                <a:lnTo>
                  <a:pt x="21667" y="41653"/>
                </a:lnTo>
                <a:lnTo>
                  <a:pt x="19942" y="37607"/>
                </a:lnTo>
                <a:lnTo>
                  <a:pt x="19471" y="32212"/>
                </a:lnTo>
                <a:lnTo>
                  <a:pt x="19942" y="27790"/>
                </a:lnTo>
                <a:lnTo>
                  <a:pt x="45811" y="12734"/>
                </a:lnTo>
                <a:lnTo>
                  <a:pt x="81580" y="12734"/>
                </a:lnTo>
                <a:lnTo>
                  <a:pt x="77636" y="9065"/>
                </a:lnTo>
                <a:lnTo>
                  <a:pt x="71020" y="5019"/>
                </a:lnTo>
                <a:lnTo>
                  <a:pt x="63558" y="2195"/>
                </a:lnTo>
                <a:lnTo>
                  <a:pt x="55342" y="596"/>
                </a:lnTo>
                <a:lnTo>
                  <a:pt x="46657" y="0"/>
                </a:lnTo>
                <a:close/>
              </a:path>
              <a:path w="94614" h="124460">
                <a:moveTo>
                  <a:pt x="81580" y="12734"/>
                </a:moveTo>
                <a:lnTo>
                  <a:pt x="45811" y="12734"/>
                </a:lnTo>
                <a:lnTo>
                  <a:pt x="52646" y="13205"/>
                </a:lnTo>
                <a:lnTo>
                  <a:pt x="58666" y="14554"/>
                </a:lnTo>
                <a:lnTo>
                  <a:pt x="75441" y="36509"/>
                </a:lnTo>
                <a:lnTo>
                  <a:pt x="90744" y="36509"/>
                </a:lnTo>
                <a:lnTo>
                  <a:pt x="89771" y="27915"/>
                </a:lnTo>
                <a:lnTo>
                  <a:pt x="87200" y="20450"/>
                </a:lnTo>
                <a:lnTo>
                  <a:pt x="83030" y="14083"/>
                </a:lnTo>
                <a:lnTo>
                  <a:pt x="81580" y="127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2947512" y="1354262"/>
            <a:ext cx="83484" cy="105335"/>
          </a:xfrm>
          <a:custGeom>
            <a:avLst/>
            <a:gdLst/>
            <a:ahLst/>
            <a:cxnLst/>
            <a:rect l="l" t="t" r="r" b="b"/>
            <a:pathLst>
              <a:path w="94614" h="119380">
                <a:moveTo>
                  <a:pt x="49260" y="0"/>
                </a:moveTo>
                <a:lnTo>
                  <a:pt x="0" y="0"/>
                </a:lnTo>
                <a:lnTo>
                  <a:pt x="0" y="118842"/>
                </a:lnTo>
                <a:lnTo>
                  <a:pt x="49260" y="118842"/>
                </a:lnTo>
                <a:lnTo>
                  <a:pt x="56471" y="118121"/>
                </a:lnTo>
                <a:lnTo>
                  <a:pt x="64185" y="115925"/>
                </a:lnTo>
                <a:lnTo>
                  <a:pt x="71680" y="111879"/>
                </a:lnTo>
                <a:lnTo>
                  <a:pt x="78766" y="105982"/>
                </a:lnTo>
                <a:lnTo>
                  <a:pt x="79320" y="105261"/>
                </a:lnTo>
                <a:lnTo>
                  <a:pt x="15333" y="105261"/>
                </a:lnTo>
                <a:lnTo>
                  <a:pt x="15333" y="13613"/>
                </a:lnTo>
                <a:lnTo>
                  <a:pt x="78407" y="13613"/>
                </a:lnTo>
                <a:lnTo>
                  <a:pt x="77793" y="12860"/>
                </a:lnTo>
                <a:lnTo>
                  <a:pt x="70551" y="6993"/>
                </a:lnTo>
                <a:lnTo>
                  <a:pt x="63088" y="2948"/>
                </a:lnTo>
                <a:lnTo>
                  <a:pt x="55876" y="753"/>
                </a:lnTo>
                <a:lnTo>
                  <a:pt x="49260" y="0"/>
                </a:lnTo>
                <a:close/>
              </a:path>
              <a:path w="94614" h="119380">
                <a:moveTo>
                  <a:pt x="78407" y="13613"/>
                </a:moveTo>
                <a:lnTo>
                  <a:pt x="45811" y="13613"/>
                </a:lnTo>
                <a:lnTo>
                  <a:pt x="52426" y="14334"/>
                </a:lnTo>
                <a:lnTo>
                  <a:pt x="58572" y="16435"/>
                </a:lnTo>
                <a:lnTo>
                  <a:pt x="78891" y="59437"/>
                </a:lnTo>
                <a:lnTo>
                  <a:pt x="78389" y="69474"/>
                </a:lnTo>
                <a:lnTo>
                  <a:pt x="53901" y="104383"/>
                </a:lnTo>
                <a:lnTo>
                  <a:pt x="46689" y="105261"/>
                </a:lnTo>
                <a:lnTo>
                  <a:pt x="79320" y="105261"/>
                </a:lnTo>
                <a:lnTo>
                  <a:pt x="84880" y="98016"/>
                </a:lnTo>
                <a:lnTo>
                  <a:pt x="89802" y="87727"/>
                </a:lnTo>
                <a:lnTo>
                  <a:pt x="93096" y="74869"/>
                </a:lnTo>
                <a:lnTo>
                  <a:pt x="94193" y="59437"/>
                </a:lnTo>
                <a:lnTo>
                  <a:pt x="92970" y="44005"/>
                </a:lnTo>
                <a:lnTo>
                  <a:pt x="89427" y="31145"/>
                </a:lnTo>
                <a:lnTo>
                  <a:pt x="84284" y="20826"/>
                </a:lnTo>
                <a:lnTo>
                  <a:pt x="78407" y="136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3041109" y="1354262"/>
            <a:ext cx="58831" cy="108137"/>
          </a:xfrm>
          <a:custGeom>
            <a:avLst/>
            <a:gdLst/>
            <a:ahLst/>
            <a:cxnLst/>
            <a:rect l="l" t="t" r="r" b="b"/>
            <a:pathLst>
              <a:path w="66675" h="122555">
                <a:moveTo>
                  <a:pt x="15332" y="80639"/>
                </a:moveTo>
                <a:lnTo>
                  <a:pt x="0" y="80639"/>
                </a:lnTo>
                <a:lnTo>
                  <a:pt x="0" y="94221"/>
                </a:lnTo>
                <a:lnTo>
                  <a:pt x="32233" y="122293"/>
                </a:lnTo>
                <a:lnTo>
                  <a:pt x="40072" y="121540"/>
                </a:lnTo>
                <a:lnTo>
                  <a:pt x="61460" y="108680"/>
                </a:lnTo>
                <a:lnTo>
                  <a:pt x="33080" y="108680"/>
                </a:lnTo>
                <a:lnTo>
                  <a:pt x="25742" y="107582"/>
                </a:lnTo>
                <a:lnTo>
                  <a:pt x="20099" y="104288"/>
                </a:lnTo>
                <a:lnTo>
                  <a:pt x="16555" y="99019"/>
                </a:lnTo>
                <a:lnTo>
                  <a:pt x="15332" y="91649"/>
                </a:lnTo>
                <a:lnTo>
                  <a:pt x="15332" y="80639"/>
                </a:lnTo>
                <a:close/>
              </a:path>
              <a:path w="66675" h="122555">
                <a:moveTo>
                  <a:pt x="66254" y="0"/>
                </a:moveTo>
                <a:lnTo>
                  <a:pt x="50953" y="0"/>
                </a:lnTo>
                <a:lnTo>
                  <a:pt x="50953" y="89076"/>
                </a:lnTo>
                <a:lnTo>
                  <a:pt x="49856" y="97546"/>
                </a:lnTo>
                <a:lnTo>
                  <a:pt x="33080" y="108680"/>
                </a:lnTo>
                <a:lnTo>
                  <a:pt x="61460" y="108680"/>
                </a:lnTo>
                <a:lnTo>
                  <a:pt x="64060" y="104288"/>
                </a:lnTo>
                <a:lnTo>
                  <a:pt x="65658" y="99364"/>
                </a:lnTo>
                <a:lnTo>
                  <a:pt x="66254" y="94221"/>
                </a:lnTo>
                <a:lnTo>
                  <a:pt x="662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3123474" y="1354262"/>
            <a:ext cx="70597" cy="105335"/>
          </a:xfrm>
          <a:custGeom>
            <a:avLst/>
            <a:gdLst/>
            <a:ahLst/>
            <a:cxnLst/>
            <a:rect l="l" t="t" r="r" b="b"/>
            <a:pathLst>
              <a:path w="80010" h="119380">
                <a:moveTo>
                  <a:pt x="79862" y="0"/>
                </a:moveTo>
                <a:lnTo>
                  <a:pt x="0" y="0"/>
                </a:lnTo>
                <a:lnTo>
                  <a:pt x="0" y="118842"/>
                </a:lnTo>
                <a:lnTo>
                  <a:pt x="15300" y="118842"/>
                </a:lnTo>
                <a:lnTo>
                  <a:pt x="15300" y="65302"/>
                </a:lnTo>
                <a:lnTo>
                  <a:pt x="72149" y="65302"/>
                </a:lnTo>
                <a:lnTo>
                  <a:pt x="72149" y="51846"/>
                </a:lnTo>
                <a:lnTo>
                  <a:pt x="15300" y="51846"/>
                </a:lnTo>
                <a:lnTo>
                  <a:pt x="15300" y="13613"/>
                </a:lnTo>
                <a:lnTo>
                  <a:pt x="79862" y="13613"/>
                </a:lnTo>
                <a:lnTo>
                  <a:pt x="798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3235857" y="1481180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485" y="0"/>
                </a:lnTo>
              </a:path>
            </a:pathLst>
          </a:custGeom>
          <a:ln w="8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3329453" y="1381190"/>
            <a:ext cx="99172" cy="78441"/>
          </a:xfrm>
          <a:custGeom>
            <a:avLst/>
            <a:gdLst/>
            <a:ahLst/>
            <a:cxnLst/>
            <a:rect l="l" t="t" r="r" b="b"/>
            <a:pathLst>
              <a:path w="112395" h="88900">
                <a:moveTo>
                  <a:pt x="11883" y="2571"/>
                </a:moveTo>
                <a:lnTo>
                  <a:pt x="0" y="2571"/>
                </a:lnTo>
                <a:lnTo>
                  <a:pt x="0" y="88324"/>
                </a:lnTo>
                <a:lnTo>
                  <a:pt x="13482" y="88324"/>
                </a:lnTo>
                <a:lnTo>
                  <a:pt x="13482" y="32338"/>
                </a:lnTo>
                <a:lnTo>
                  <a:pt x="14077" y="28040"/>
                </a:lnTo>
                <a:lnTo>
                  <a:pt x="15552" y="24151"/>
                </a:lnTo>
                <a:lnTo>
                  <a:pt x="17652" y="20575"/>
                </a:lnTo>
                <a:lnTo>
                  <a:pt x="20443" y="17627"/>
                </a:lnTo>
                <a:lnTo>
                  <a:pt x="24030" y="15306"/>
                </a:lnTo>
                <a:lnTo>
                  <a:pt x="11883" y="15306"/>
                </a:lnTo>
                <a:lnTo>
                  <a:pt x="11883" y="2571"/>
                </a:lnTo>
                <a:close/>
              </a:path>
              <a:path w="112395" h="88900">
                <a:moveTo>
                  <a:pt x="59632" y="11887"/>
                </a:moveTo>
                <a:lnTo>
                  <a:pt x="33079" y="11887"/>
                </a:lnTo>
                <a:lnTo>
                  <a:pt x="38817" y="13111"/>
                </a:lnTo>
                <a:lnTo>
                  <a:pt x="43959" y="16404"/>
                </a:lnTo>
                <a:lnTo>
                  <a:pt x="47785" y="21202"/>
                </a:lnTo>
                <a:lnTo>
                  <a:pt x="49133" y="27193"/>
                </a:lnTo>
                <a:lnTo>
                  <a:pt x="49133" y="88324"/>
                </a:lnTo>
                <a:lnTo>
                  <a:pt x="62711" y="88324"/>
                </a:lnTo>
                <a:lnTo>
                  <a:pt x="62711" y="32338"/>
                </a:lnTo>
                <a:lnTo>
                  <a:pt x="63212" y="28291"/>
                </a:lnTo>
                <a:lnTo>
                  <a:pt x="64686" y="24497"/>
                </a:lnTo>
                <a:lnTo>
                  <a:pt x="69452" y="18003"/>
                </a:lnTo>
                <a:lnTo>
                  <a:pt x="75943" y="13613"/>
                </a:lnTo>
                <a:lnTo>
                  <a:pt x="60986" y="13613"/>
                </a:lnTo>
                <a:lnTo>
                  <a:pt x="59632" y="11887"/>
                </a:lnTo>
                <a:close/>
              </a:path>
              <a:path w="112395" h="88900">
                <a:moveTo>
                  <a:pt x="109363" y="11887"/>
                </a:moveTo>
                <a:lnTo>
                  <a:pt x="83154" y="11887"/>
                </a:lnTo>
                <a:lnTo>
                  <a:pt x="88422" y="13111"/>
                </a:lnTo>
                <a:lnTo>
                  <a:pt x="93345" y="16404"/>
                </a:lnTo>
                <a:lnTo>
                  <a:pt x="97014" y="21202"/>
                </a:lnTo>
                <a:lnTo>
                  <a:pt x="98362" y="27193"/>
                </a:lnTo>
                <a:lnTo>
                  <a:pt x="98362" y="88324"/>
                </a:lnTo>
                <a:lnTo>
                  <a:pt x="111939" y="88324"/>
                </a:lnTo>
                <a:lnTo>
                  <a:pt x="111843" y="21202"/>
                </a:lnTo>
                <a:lnTo>
                  <a:pt x="111343" y="16780"/>
                </a:lnTo>
                <a:lnTo>
                  <a:pt x="109618" y="12264"/>
                </a:lnTo>
                <a:lnTo>
                  <a:pt x="109363" y="11887"/>
                </a:lnTo>
                <a:close/>
              </a:path>
              <a:path w="112395" h="88900">
                <a:moveTo>
                  <a:pt x="38096" y="0"/>
                </a:moveTo>
                <a:lnTo>
                  <a:pt x="31104" y="721"/>
                </a:lnTo>
                <a:lnTo>
                  <a:pt x="24613" y="3199"/>
                </a:lnTo>
                <a:lnTo>
                  <a:pt x="18498" y="7966"/>
                </a:lnTo>
                <a:lnTo>
                  <a:pt x="11883" y="15306"/>
                </a:lnTo>
                <a:lnTo>
                  <a:pt x="24030" y="15306"/>
                </a:lnTo>
                <a:lnTo>
                  <a:pt x="26840" y="13487"/>
                </a:lnTo>
                <a:lnTo>
                  <a:pt x="33079" y="11887"/>
                </a:lnTo>
                <a:lnTo>
                  <a:pt x="59632" y="11887"/>
                </a:lnTo>
                <a:lnTo>
                  <a:pt x="55499" y="6617"/>
                </a:lnTo>
                <a:lnTo>
                  <a:pt x="49980" y="2697"/>
                </a:lnTo>
                <a:lnTo>
                  <a:pt x="44211" y="847"/>
                </a:lnTo>
                <a:lnTo>
                  <a:pt x="38096" y="0"/>
                </a:lnTo>
                <a:close/>
              </a:path>
              <a:path w="112395" h="88900">
                <a:moveTo>
                  <a:pt x="87325" y="0"/>
                </a:moveTo>
                <a:lnTo>
                  <a:pt x="80584" y="627"/>
                </a:lnTo>
                <a:lnTo>
                  <a:pt x="74218" y="2697"/>
                </a:lnTo>
                <a:lnTo>
                  <a:pt x="67727" y="6869"/>
                </a:lnTo>
                <a:lnTo>
                  <a:pt x="60986" y="13613"/>
                </a:lnTo>
                <a:lnTo>
                  <a:pt x="75943" y="13613"/>
                </a:lnTo>
                <a:lnTo>
                  <a:pt x="79611" y="12358"/>
                </a:lnTo>
                <a:lnTo>
                  <a:pt x="83154" y="11887"/>
                </a:lnTo>
                <a:lnTo>
                  <a:pt x="109363" y="11887"/>
                </a:lnTo>
                <a:lnTo>
                  <a:pt x="107048" y="8468"/>
                </a:lnTo>
                <a:lnTo>
                  <a:pt x="103880" y="5394"/>
                </a:lnTo>
                <a:lnTo>
                  <a:pt x="99961" y="2948"/>
                </a:lnTo>
                <a:lnTo>
                  <a:pt x="95916" y="1348"/>
                </a:lnTo>
                <a:lnTo>
                  <a:pt x="873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3444021" y="1381189"/>
            <a:ext cx="68356" cy="81803"/>
          </a:xfrm>
          <a:custGeom>
            <a:avLst/>
            <a:gdLst/>
            <a:ahLst/>
            <a:cxnLst/>
            <a:rect l="l" t="t" r="r" b="b"/>
            <a:pathLst>
              <a:path w="77470" h="92710">
                <a:moveTo>
                  <a:pt x="39790" y="0"/>
                </a:moveTo>
                <a:lnTo>
                  <a:pt x="4170" y="23649"/>
                </a:lnTo>
                <a:lnTo>
                  <a:pt x="0" y="47550"/>
                </a:lnTo>
                <a:lnTo>
                  <a:pt x="595" y="57085"/>
                </a:lnTo>
                <a:lnTo>
                  <a:pt x="21791" y="88826"/>
                </a:lnTo>
                <a:lnTo>
                  <a:pt x="38097" y="92621"/>
                </a:lnTo>
                <a:lnTo>
                  <a:pt x="44712" y="92119"/>
                </a:lnTo>
                <a:lnTo>
                  <a:pt x="67601" y="79886"/>
                </a:lnTo>
                <a:lnTo>
                  <a:pt x="39790" y="79886"/>
                </a:lnTo>
                <a:lnTo>
                  <a:pt x="32829" y="79040"/>
                </a:lnTo>
                <a:lnTo>
                  <a:pt x="13577" y="50121"/>
                </a:lnTo>
                <a:lnTo>
                  <a:pt x="77166" y="50121"/>
                </a:lnTo>
                <a:lnTo>
                  <a:pt x="76381" y="39081"/>
                </a:lnTo>
                <a:lnTo>
                  <a:pt x="13577" y="39081"/>
                </a:lnTo>
                <a:lnTo>
                  <a:pt x="14674" y="32588"/>
                </a:lnTo>
                <a:lnTo>
                  <a:pt x="38943" y="12734"/>
                </a:lnTo>
                <a:lnTo>
                  <a:pt x="39790" y="0"/>
                </a:lnTo>
                <a:close/>
              </a:path>
              <a:path w="77470" h="92710">
                <a:moveTo>
                  <a:pt x="75441" y="62009"/>
                </a:moveTo>
                <a:lnTo>
                  <a:pt x="61833" y="62009"/>
                </a:lnTo>
                <a:lnTo>
                  <a:pt x="58038" y="69474"/>
                </a:lnTo>
                <a:lnTo>
                  <a:pt x="53148" y="75088"/>
                </a:lnTo>
                <a:lnTo>
                  <a:pt x="47033" y="78663"/>
                </a:lnTo>
                <a:lnTo>
                  <a:pt x="39790" y="79886"/>
                </a:lnTo>
                <a:lnTo>
                  <a:pt x="67601" y="79886"/>
                </a:lnTo>
                <a:lnTo>
                  <a:pt x="70425" y="76092"/>
                </a:lnTo>
                <a:lnTo>
                  <a:pt x="73371" y="69725"/>
                </a:lnTo>
                <a:lnTo>
                  <a:pt x="75441" y="62009"/>
                </a:lnTo>
                <a:close/>
              </a:path>
              <a:path w="77470" h="92710">
                <a:moveTo>
                  <a:pt x="39790" y="0"/>
                </a:moveTo>
                <a:lnTo>
                  <a:pt x="38943" y="12734"/>
                </a:lnTo>
                <a:lnTo>
                  <a:pt x="46405" y="14083"/>
                </a:lnTo>
                <a:lnTo>
                  <a:pt x="50450" y="15933"/>
                </a:lnTo>
                <a:lnTo>
                  <a:pt x="63558" y="39081"/>
                </a:lnTo>
                <a:lnTo>
                  <a:pt x="76381" y="39081"/>
                </a:lnTo>
                <a:lnTo>
                  <a:pt x="58416" y="4893"/>
                </a:lnTo>
                <a:lnTo>
                  <a:pt x="45810" y="501"/>
                </a:lnTo>
                <a:lnTo>
                  <a:pt x="397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3525610" y="1381190"/>
            <a:ext cx="70037" cy="81243"/>
          </a:xfrm>
          <a:custGeom>
            <a:avLst/>
            <a:gdLst/>
            <a:ahLst/>
            <a:cxnLst/>
            <a:rect l="l" t="t" r="r" b="b"/>
            <a:pathLst>
              <a:path w="79375" h="92075">
                <a:moveTo>
                  <a:pt x="66433" y="12734"/>
                </a:moveTo>
                <a:lnTo>
                  <a:pt x="36498" y="12734"/>
                </a:lnTo>
                <a:lnTo>
                  <a:pt x="45058" y="13957"/>
                </a:lnTo>
                <a:lnTo>
                  <a:pt x="50953" y="17031"/>
                </a:lnTo>
                <a:lnTo>
                  <a:pt x="54151" y="20700"/>
                </a:lnTo>
                <a:lnTo>
                  <a:pt x="55124" y="23774"/>
                </a:lnTo>
                <a:lnTo>
                  <a:pt x="55124" y="31490"/>
                </a:lnTo>
                <a:lnTo>
                  <a:pt x="22043" y="41653"/>
                </a:lnTo>
                <a:lnTo>
                  <a:pt x="12480" y="44601"/>
                </a:lnTo>
                <a:lnTo>
                  <a:pt x="0" y="67999"/>
                </a:lnTo>
                <a:lnTo>
                  <a:pt x="1187" y="76437"/>
                </a:lnTo>
                <a:lnTo>
                  <a:pt x="27185" y="91775"/>
                </a:lnTo>
                <a:lnTo>
                  <a:pt x="35401" y="91147"/>
                </a:lnTo>
                <a:lnTo>
                  <a:pt x="41766" y="89453"/>
                </a:lnTo>
                <a:lnTo>
                  <a:pt x="47880" y="86003"/>
                </a:lnTo>
                <a:lnTo>
                  <a:pt x="55124" y="80733"/>
                </a:lnTo>
                <a:lnTo>
                  <a:pt x="30509" y="80733"/>
                </a:lnTo>
                <a:lnTo>
                  <a:pt x="23140" y="79636"/>
                </a:lnTo>
                <a:lnTo>
                  <a:pt x="17528" y="76813"/>
                </a:lnTo>
                <a:lnTo>
                  <a:pt x="13953" y="72767"/>
                </a:lnTo>
                <a:lnTo>
                  <a:pt x="12730" y="67999"/>
                </a:lnTo>
                <a:lnTo>
                  <a:pt x="13232" y="63106"/>
                </a:lnTo>
                <a:lnTo>
                  <a:pt x="15302" y="58558"/>
                </a:lnTo>
                <a:lnTo>
                  <a:pt x="19848" y="54763"/>
                </a:lnTo>
                <a:lnTo>
                  <a:pt x="28032" y="51815"/>
                </a:lnTo>
                <a:lnTo>
                  <a:pt x="43491" y="49494"/>
                </a:lnTo>
                <a:lnTo>
                  <a:pt x="48759" y="48271"/>
                </a:lnTo>
                <a:lnTo>
                  <a:pt x="55124" y="45824"/>
                </a:lnTo>
                <a:lnTo>
                  <a:pt x="68700" y="45824"/>
                </a:lnTo>
                <a:lnTo>
                  <a:pt x="68610" y="20700"/>
                </a:lnTo>
                <a:lnTo>
                  <a:pt x="67854" y="15431"/>
                </a:lnTo>
                <a:lnTo>
                  <a:pt x="66433" y="12734"/>
                </a:lnTo>
                <a:close/>
              </a:path>
              <a:path w="79375" h="92075">
                <a:moveTo>
                  <a:pt x="68700" y="45824"/>
                </a:moveTo>
                <a:lnTo>
                  <a:pt x="55124" y="45824"/>
                </a:lnTo>
                <a:lnTo>
                  <a:pt x="55051" y="63106"/>
                </a:lnTo>
                <a:lnTo>
                  <a:pt x="53524" y="68376"/>
                </a:lnTo>
                <a:lnTo>
                  <a:pt x="30509" y="80733"/>
                </a:lnTo>
                <a:lnTo>
                  <a:pt x="55124" y="80733"/>
                </a:lnTo>
                <a:lnTo>
                  <a:pt x="57444" y="86380"/>
                </a:lnTo>
                <a:lnTo>
                  <a:pt x="59889" y="89673"/>
                </a:lnTo>
                <a:lnTo>
                  <a:pt x="63809" y="91272"/>
                </a:lnTo>
                <a:lnTo>
                  <a:pt x="70425" y="91775"/>
                </a:lnTo>
                <a:lnTo>
                  <a:pt x="75567" y="91649"/>
                </a:lnTo>
                <a:lnTo>
                  <a:pt x="78891" y="90896"/>
                </a:lnTo>
                <a:lnTo>
                  <a:pt x="78891" y="81235"/>
                </a:lnTo>
                <a:lnTo>
                  <a:pt x="75943" y="81235"/>
                </a:lnTo>
                <a:lnTo>
                  <a:pt x="72495" y="80357"/>
                </a:lnTo>
                <a:lnTo>
                  <a:pt x="69829" y="78413"/>
                </a:lnTo>
                <a:lnTo>
                  <a:pt x="68700" y="75590"/>
                </a:lnTo>
                <a:lnTo>
                  <a:pt x="68700" y="45824"/>
                </a:lnTo>
                <a:close/>
              </a:path>
              <a:path w="79375" h="92075">
                <a:moveTo>
                  <a:pt x="78891" y="80733"/>
                </a:moveTo>
                <a:lnTo>
                  <a:pt x="75943" y="81235"/>
                </a:lnTo>
                <a:lnTo>
                  <a:pt x="78891" y="81235"/>
                </a:lnTo>
                <a:lnTo>
                  <a:pt x="78891" y="80733"/>
                </a:lnTo>
                <a:close/>
              </a:path>
              <a:path w="79375" h="92075">
                <a:moveTo>
                  <a:pt x="36498" y="0"/>
                </a:moveTo>
                <a:lnTo>
                  <a:pt x="2975" y="22802"/>
                </a:lnTo>
                <a:lnTo>
                  <a:pt x="2571" y="28040"/>
                </a:lnTo>
                <a:lnTo>
                  <a:pt x="16179" y="28040"/>
                </a:lnTo>
                <a:lnTo>
                  <a:pt x="17277" y="22802"/>
                </a:lnTo>
                <a:lnTo>
                  <a:pt x="20946" y="17877"/>
                </a:lnTo>
                <a:lnTo>
                  <a:pt x="23642" y="15807"/>
                </a:lnTo>
                <a:lnTo>
                  <a:pt x="27185" y="14208"/>
                </a:lnTo>
                <a:lnTo>
                  <a:pt x="31482" y="13111"/>
                </a:lnTo>
                <a:lnTo>
                  <a:pt x="36498" y="12734"/>
                </a:lnTo>
                <a:lnTo>
                  <a:pt x="66433" y="12734"/>
                </a:lnTo>
                <a:lnTo>
                  <a:pt x="65408" y="10789"/>
                </a:lnTo>
                <a:lnTo>
                  <a:pt x="61614" y="7119"/>
                </a:lnTo>
                <a:lnTo>
                  <a:pt x="57067" y="4297"/>
                </a:lnTo>
                <a:lnTo>
                  <a:pt x="51925" y="2321"/>
                </a:lnTo>
                <a:lnTo>
                  <a:pt x="46532" y="972"/>
                </a:lnTo>
                <a:lnTo>
                  <a:pt x="364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3608723" y="1381190"/>
            <a:ext cx="59951" cy="78441"/>
          </a:xfrm>
          <a:custGeom>
            <a:avLst/>
            <a:gdLst/>
            <a:ahLst/>
            <a:cxnLst/>
            <a:rect l="l" t="t" r="r" b="b"/>
            <a:pathLst>
              <a:path w="67945" h="88900">
                <a:moveTo>
                  <a:pt x="12730" y="2571"/>
                </a:moveTo>
                <a:lnTo>
                  <a:pt x="0" y="2571"/>
                </a:lnTo>
                <a:lnTo>
                  <a:pt x="0" y="88324"/>
                </a:lnTo>
                <a:lnTo>
                  <a:pt x="13576" y="88324"/>
                </a:lnTo>
                <a:lnTo>
                  <a:pt x="13576" y="39081"/>
                </a:lnTo>
                <a:lnTo>
                  <a:pt x="14077" y="33309"/>
                </a:lnTo>
                <a:lnTo>
                  <a:pt x="25581" y="16184"/>
                </a:lnTo>
                <a:lnTo>
                  <a:pt x="12730" y="16184"/>
                </a:lnTo>
                <a:lnTo>
                  <a:pt x="12730" y="2571"/>
                </a:lnTo>
                <a:close/>
              </a:path>
              <a:path w="67945" h="88900">
                <a:moveTo>
                  <a:pt x="65464" y="12734"/>
                </a:moveTo>
                <a:lnTo>
                  <a:pt x="36497" y="12734"/>
                </a:lnTo>
                <a:lnTo>
                  <a:pt x="42486" y="13613"/>
                </a:lnTo>
                <a:lnTo>
                  <a:pt x="48256" y="16184"/>
                </a:lnTo>
                <a:lnTo>
                  <a:pt x="52551" y="20700"/>
                </a:lnTo>
                <a:lnTo>
                  <a:pt x="53900" y="23649"/>
                </a:lnTo>
                <a:lnTo>
                  <a:pt x="54245" y="27193"/>
                </a:lnTo>
                <a:lnTo>
                  <a:pt x="54245" y="88324"/>
                </a:lnTo>
                <a:lnTo>
                  <a:pt x="67853" y="88324"/>
                </a:lnTo>
                <a:lnTo>
                  <a:pt x="67769" y="20700"/>
                </a:lnTo>
                <a:lnTo>
                  <a:pt x="67226" y="16654"/>
                </a:lnTo>
                <a:lnTo>
                  <a:pt x="65464" y="12734"/>
                </a:lnTo>
                <a:close/>
              </a:path>
              <a:path w="67945" h="88900">
                <a:moveTo>
                  <a:pt x="40793" y="0"/>
                </a:moveTo>
                <a:lnTo>
                  <a:pt x="34052" y="721"/>
                </a:lnTo>
                <a:lnTo>
                  <a:pt x="27059" y="3293"/>
                </a:lnTo>
                <a:lnTo>
                  <a:pt x="19847" y="8343"/>
                </a:lnTo>
                <a:lnTo>
                  <a:pt x="12730" y="16184"/>
                </a:lnTo>
                <a:lnTo>
                  <a:pt x="25581" y="16184"/>
                </a:lnTo>
                <a:lnTo>
                  <a:pt x="28282" y="14584"/>
                </a:lnTo>
                <a:lnTo>
                  <a:pt x="32327" y="13235"/>
                </a:lnTo>
                <a:lnTo>
                  <a:pt x="36497" y="12734"/>
                </a:lnTo>
                <a:lnTo>
                  <a:pt x="65464" y="12734"/>
                </a:lnTo>
                <a:lnTo>
                  <a:pt x="62711" y="8939"/>
                </a:lnTo>
                <a:lnTo>
                  <a:pt x="59042" y="5866"/>
                </a:lnTo>
                <a:lnTo>
                  <a:pt x="54871" y="3418"/>
                </a:lnTo>
                <a:lnTo>
                  <a:pt x="50325" y="1600"/>
                </a:lnTo>
                <a:lnTo>
                  <a:pt x="40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2284505" y="2751856"/>
            <a:ext cx="55469" cy="81803"/>
          </a:xfrm>
          <a:custGeom>
            <a:avLst/>
            <a:gdLst/>
            <a:ahLst/>
            <a:cxnLst/>
            <a:rect l="l" t="t" r="r" b="b"/>
            <a:pathLst>
              <a:path w="62864" h="92710">
                <a:moveTo>
                  <a:pt x="56283" y="10194"/>
                </a:moveTo>
                <a:lnTo>
                  <a:pt x="32579" y="10194"/>
                </a:lnTo>
                <a:lnTo>
                  <a:pt x="39288" y="11417"/>
                </a:lnTo>
                <a:lnTo>
                  <a:pt x="44932" y="14960"/>
                </a:lnTo>
                <a:lnTo>
                  <a:pt x="48853" y="20481"/>
                </a:lnTo>
                <a:lnTo>
                  <a:pt x="49824" y="23900"/>
                </a:lnTo>
                <a:lnTo>
                  <a:pt x="50200" y="27820"/>
                </a:lnTo>
                <a:lnTo>
                  <a:pt x="48977" y="35035"/>
                </a:lnTo>
                <a:lnTo>
                  <a:pt x="45058" y="40429"/>
                </a:lnTo>
                <a:lnTo>
                  <a:pt x="38442" y="45228"/>
                </a:lnTo>
                <a:lnTo>
                  <a:pt x="29129" y="50968"/>
                </a:lnTo>
                <a:lnTo>
                  <a:pt x="21290" y="55516"/>
                </a:lnTo>
                <a:lnTo>
                  <a:pt x="14925" y="60158"/>
                </a:lnTo>
                <a:lnTo>
                  <a:pt x="0" y="92401"/>
                </a:lnTo>
                <a:lnTo>
                  <a:pt x="61708" y="92401"/>
                </a:lnTo>
                <a:lnTo>
                  <a:pt x="61708" y="81487"/>
                </a:lnTo>
                <a:lnTo>
                  <a:pt x="12856" y="81487"/>
                </a:lnTo>
                <a:lnTo>
                  <a:pt x="15772" y="73896"/>
                </a:lnTo>
                <a:lnTo>
                  <a:pt x="20694" y="68251"/>
                </a:lnTo>
                <a:lnTo>
                  <a:pt x="28157" y="63106"/>
                </a:lnTo>
                <a:lnTo>
                  <a:pt x="38693" y="56989"/>
                </a:lnTo>
                <a:lnTo>
                  <a:pt x="44808" y="54042"/>
                </a:lnTo>
                <a:lnTo>
                  <a:pt x="49824" y="50623"/>
                </a:lnTo>
                <a:lnTo>
                  <a:pt x="53995" y="46922"/>
                </a:lnTo>
                <a:lnTo>
                  <a:pt x="57193" y="43002"/>
                </a:lnTo>
                <a:lnTo>
                  <a:pt x="61238" y="34815"/>
                </a:lnTo>
                <a:lnTo>
                  <a:pt x="62461" y="26471"/>
                </a:lnTo>
                <a:lnTo>
                  <a:pt x="61833" y="20826"/>
                </a:lnTo>
                <a:lnTo>
                  <a:pt x="60015" y="15681"/>
                </a:lnTo>
                <a:lnTo>
                  <a:pt x="57318" y="11291"/>
                </a:lnTo>
                <a:lnTo>
                  <a:pt x="56283" y="10194"/>
                </a:lnTo>
                <a:close/>
              </a:path>
              <a:path w="62864" h="92710">
                <a:moveTo>
                  <a:pt x="32579" y="0"/>
                </a:moveTo>
                <a:lnTo>
                  <a:pt x="2571" y="24276"/>
                </a:lnTo>
                <a:lnTo>
                  <a:pt x="2070" y="31866"/>
                </a:lnTo>
                <a:lnTo>
                  <a:pt x="13577" y="31866"/>
                </a:lnTo>
                <a:lnTo>
                  <a:pt x="14674" y="23053"/>
                </a:lnTo>
                <a:lnTo>
                  <a:pt x="16148" y="19352"/>
                </a:lnTo>
                <a:lnTo>
                  <a:pt x="32579" y="10194"/>
                </a:lnTo>
                <a:lnTo>
                  <a:pt x="56283" y="10194"/>
                </a:lnTo>
                <a:lnTo>
                  <a:pt x="53618" y="7371"/>
                </a:lnTo>
                <a:lnTo>
                  <a:pt x="49229" y="4296"/>
                </a:lnTo>
                <a:lnTo>
                  <a:pt x="44086" y="1976"/>
                </a:lnTo>
                <a:lnTo>
                  <a:pt x="38567" y="501"/>
                </a:lnTo>
                <a:lnTo>
                  <a:pt x="325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2349217" y="2751857"/>
            <a:ext cx="54348" cy="84604"/>
          </a:xfrm>
          <a:custGeom>
            <a:avLst/>
            <a:gdLst/>
            <a:ahLst/>
            <a:cxnLst/>
            <a:rect l="l" t="t" r="r" b="b"/>
            <a:pathLst>
              <a:path w="61594" h="95885">
                <a:moveTo>
                  <a:pt x="30509" y="0"/>
                </a:moveTo>
                <a:lnTo>
                  <a:pt x="2100" y="30392"/>
                </a:lnTo>
                <a:lnTo>
                  <a:pt x="0" y="47550"/>
                </a:lnTo>
                <a:lnTo>
                  <a:pt x="501" y="56238"/>
                </a:lnTo>
                <a:lnTo>
                  <a:pt x="18030" y="91398"/>
                </a:lnTo>
                <a:lnTo>
                  <a:pt x="30509" y="95694"/>
                </a:lnTo>
                <a:lnTo>
                  <a:pt x="37124" y="94597"/>
                </a:lnTo>
                <a:lnTo>
                  <a:pt x="42988" y="91398"/>
                </a:lnTo>
                <a:lnTo>
                  <a:pt x="48256" y="86630"/>
                </a:lnTo>
                <a:lnTo>
                  <a:pt x="49018" y="85533"/>
                </a:lnTo>
                <a:lnTo>
                  <a:pt x="30509" y="85533"/>
                </a:lnTo>
                <a:lnTo>
                  <a:pt x="27217" y="84905"/>
                </a:lnTo>
                <a:lnTo>
                  <a:pt x="12134" y="47550"/>
                </a:lnTo>
                <a:lnTo>
                  <a:pt x="12636" y="39331"/>
                </a:lnTo>
                <a:lnTo>
                  <a:pt x="30509" y="10194"/>
                </a:lnTo>
                <a:lnTo>
                  <a:pt x="49158" y="10194"/>
                </a:lnTo>
                <a:lnTo>
                  <a:pt x="48256" y="8939"/>
                </a:lnTo>
                <a:lnTo>
                  <a:pt x="42988" y="4171"/>
                </a:lnTo>
                <a:lnTo>
                  <a:pt x="37124" y="1097"/>
                </a:lnTo>
                <a:lnTo>
                  <a:pt x="30509" y="0"/>
                </a:lnTo>
                <a:close/>
              </a:path>
              <a:path w="61594" h="95885">
                <a:moveTo>
                  <a:pt x="49158" y="10194"/>
                </a:moveTo>
                <a:lnTo>
                  <a:pt x="30509" y="10194"/>
                </a:lnTo>
                <a:lnTo>
                  <a:pt x="33832" y="10789"/>
                </a:lnTo>
                <a:lnTo>
                  <a:pt x="37124" y="12766"/>
                </a:lnTo>
                <a:lnTo>
                  <a:pt x="48883" y="47550"/>
                </a:lnTo>
                <a:lnTo>
                  <a:pt x="48381" y="55766"/>
                </a:lnTo>
                <a:lnTo>
                  <a:pt x="30509" y="85533"/>
                </a:lnTo>
                <a:lnTo>
                  <a:pt x="49018" y="85533"/>
                </a:lnTo>
                <a:lnTo>
                  <a:pt x="61018" y="47550"/>
                </a:lnTo>
                <a:lnTo>
                  <a:pt x="60516" y="38862"/>
                </a:lnTo>
                <a:lnTo>
                  <a:pt x="58792" y="30392"/>
                </a:lnTo>
                <a:lnTo>
                  <a:pt x="56220" y="22301"/>
                </a:lnTo>
                <a:lnTo>
                  <a:pt x="52677" y="15086"/>
                </a:lnTo>
                <a:lnTo>
                  <a:pt x="49158" y="10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2413848" y="2748286"/>
            <a:ext cx="66675" cy="87966"/>
          </a:xfrm>
          <a:custGeom>
            <a:avLst/>
            <a:gdLst/>
            <a:ahLst/>
            <a:cxnLst/>
            <a:rect l="l" t="t" r="r" b="b"/>
            <a:pathLst>
              <a:path w="75564" h="99694">
                <a:moveTo>
                  <a:pt x="12259" y="66556"/>
                </a:moveTo>
                <a:lnTo>
                  <a:pt x="0" y="66556"/>
                </a:lnTo>
                <a:lnTo>
                  <a:pt x="627" y="73143"/>
                </a:lnTo>
                <a:lnTo>
                  <a:pt x="29411" y="98517"/>
                </a:lnTo>
                <a:lnTo>
                  <a:pt x="38723" y="99145"/>
                </a:lnTo>
                <a:lnTo>
                  <a:pt x="47284" y="98517"/>
                </a:lnTo>
                <a:lnTo>
                  <a:pt x="54747" y="96793"/>
                </a:lnTo>
                <a:lnTo>
                  <a:pt x="61142" y="94221"/>
                </a:lnTo>
                <a:lnTo>
                  <a:pt x="66286" y="90676"/>
                </a:lnTo>
                <a:lnTo>
                  <a:pt x="68584" y="88230"/>
                </a:lnTo>
                <a:lnTo>
                  <a:pt x="38723" y="88230"/>
                </a:lnTo>
                <a:lnTo>
                  <a:pt x="32108" y="87729"/>
                </a:lnTo>
                <a:lnTo>
                  <a:pt x="12636" y="70571"/>
                </a:lnTo>
                <a:lnTo>
                  <a:pt x="12259" y="66556"/>
                </a:lnTo>
                <a:close/>
              </a:path>
              <a:path w="75564" h="99694">
                <a:moveTo>
                  <a:pt x="37376" y="0"/>
                </a:moveTo>
                <a:lnTo>
                  <a:pt x="3919" y="21955"/>
                </a:lnTo>
                <a:lnTo>
                  <a:pt x="3449" y="27820"/>
                </a:lnTo>
                <a:lnTo>
                  <a:pt x="4672" y="36414"/>
                </a:lnTo>
                <a:lnTo>
                  <a:pt x="8214" y="42531"/>
                </a:lnTo>
                <a:lnTo>
                  <a:pt x="13106" y="46577"/>
                </a:lnTo>
                <a:lnTo>
                  <a:pt x="19001" y="49526"/>
                </a:lnTo>
                <a:lnTo>
                  <a:pt x="49604" y="57712"/>
                </a:lnTo>
                <a:lnTo>
                  <a:pt x="55970" y="60534"/>
                </a:lnTo>
                <a:lnTo>
                  <a:pt x="60139" y="63859"/>
                </a:lnTo>
                <a:lnTo>
                  <a:pt x="62491" y="67654"/>
                </a:lnTo>
                <a:lnTo>
                  <a:pt x="63212" y="71920"/>
                </a:lnTo>
                <a:lnTo>
                  <a:pt x="61989" y="78193"/>
                </a:lnTo>
                <a:lnTo>
                  <a:pt x="38723" y="88230"/>
                </a:lnTo>
                <a:lnTo>
                  <a:pt x="68584" y="88230"/>
                </a:lnTo>
                <a:lnTo>
                  <a:pt x="70205" y="86504"/>
                </a:lnTo>
                <a:lnTo>
                  <a:pt x="73121" y="81612"/>
                </a:lnTo>
                <a:lnTo>
                  <a:pt x="74846" y="76343"/>
                </a:lnTo>
                <a:lnTo>
                  <a:pt x="75347" y="70571"/>
                </a:lnTo>
                <a:lnTo>
                  <a:pt x="74971" y="65929"/>
                </a:lnTo>
                <a:lnTo>
                  <a:pt x="25868" y="38610"/>
                </a:lnTo>
                <a:lnTo>
                  <a:pt x="20474" y="35913"/>
                </a:lnTo>
                <a:lnTo>
                  <a:pt x="17402" y="33215"/>
                </a:lnTo>
                <a:lnTo>
                  <a:pt x="16054" y="30016"/>
                </a:lnTo>
                <a:lnTo>
                  <a:pt x="15678" y="25750"/>
                </a:lnTo>
                <a:lnTo>
                  <a:pt x="16040" y="22301"/>
                </a:lnTo>
                <a:lnTo>
                  <a:pt x="36622" y="10194"/>
                </a:lnTo>
                <a:lnTo>
                  <a:pt x="65350" y="10194"/>
                </a:lnTo>
                <a:lnTo>
                  <a:pt x="62115" y="7119"/>
                </a:lnTo>
                <a:lnTo>
                  <a:pt x="56847" y="4046"/>
                </a:lnTo>
                <a:lnTo>
                  <a:pt x="50952" y="1724"/>
                </a:lnTo>
                <a:lnTo>
                  <a:pt x="44336" y="375"/>
                </a:lnTo>
                <a:lnTo>
                  <a:pt x="37376" y="0"/>
                </a:lnTo>
                <a:close/>
              </a:path>
              <a:path w="75564" h="99694">
                <a:moveTo>
                  <a:pt x="65350" y="10194"/>
                </a:moveTo>
                <a:lnTo>
                  <a:pt x="36622" y="10194"/>
                </a:lnTo>
                <a:lnTo>
                  <a:pt x="42142" y="10538"/>
                </a:lnTo>
                <a:lnTo>
                  <a:pt x="47033" y="11543"/>
                </a:lnTo>
                <a:lnTo>
                  <a:pt x="60516" y="29169"/>
                </a:lnTo>
                <a:lnTo>
                  <a:pt x="72650" y="29169"/>
                </a:lnTo>
                <a:lnTo>
                  <a:pt x="71898" y="22301"/>
                </a:lnTo>
                <a:lnTo>
                  <a:pt x="69828" y="16310"/>
                </a:lnTo>
                <a:lnTo>
                  <a:pt x="66504" y="11291"/>
                </a:lnTo>
                <a:lnTo>
                  <a:pt x="65350" y="10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2426491" y="2256527"/>
            <a:ext cx="54348" cy="84604"/>
          </a:xfrm>
          <a:custGeom>
            <a:avLst/>
            <a:gdLst/>
            <a:ahLst/>
            <a:cxnLst/>
            <a:rect l="l" t="t" r="r" b="b"/>
            <a:pathLst>
              <a:path w="61594" h="95885">
                <a:moveTo>
                  <a:pt x="30509" y="0"/>
                </a:moveTo>
                <a:lnTo>
                  <a:pt x="2226" y="30392"/>
                </a:lnTo>
                <a:lnTo>
                  <a:pt x="0" y="47518"/>
                </a:lnTo>
                <a:lnTo>
                  <a:pt x="501" y="56236"/>
                </a:lnTo>
                <a:lnTo>
                  <a:pt x="18028" y="91522"/>
                </a:lnTo>
                <a:lnTo>
                  <a:pt x="30509" y="95820"/>
                </a:lnTo>
                <a:lnTo>
                  <a:pt x="37124" y="94691"/>
                </a:lnTo>
                <a:lnTo>
                  <a:pt x="42988" y="91522"/>
                </a:lnTo>
                <a:lnTo>
                  <a:pt x="48256" y="86630"/>
                </a:lnTo>
                <a:lnTo>
                  <a:pt x="48964" y="85625"/>
                </a:lnTo>
                <a:lnTo>
                  <a:pt x="30509" y="85625"/>
                </a:lnTo>
                <a:lnTo>
                  <a:pt x="27216" y="84904"/>
                </a:lnTo>
                <a:lnTo>
                  <a:pt x="12134" y="47518"/>
                </a:lnTo>
                <a:lnTo>
                  <a:pt x="12636" y="39331"/>
                </a:lnTo>
                <a:lnTo>
                  <a:pt x="30509" y="10287"/>
                </a:lnTo>
                <a:lnTo>
                  <a:pt x="49140" y="10287"/>
                </a:lnTo>
                <a:lnTo>
                  <a:pt x="48256" y="9063"/>
                </a:lnTo>
                <a:lnTo>
                  <a:pt x="42988" y="4296"/>
                </a:lnTo>
                <a:lnTo>
                  <a:pt x="37124" y="1097"/>
                </a:lnTo>
                <a:lnTo>
                  <a:pt x="30509" y="0"/>
                </a:lnTo>
                <a:close/>
              </a:path>
              <a:path w="61594" h="95885">
                <a:moveTo>
                  <a:pt x="49140" y="10287"/>
                </a:moveTo>
                <a:lnTo>
                  <a:pt x="30509" y="10287"/>
                </a:lnTo>
                <a:lnTo>
                  <a:pt x="33801" y="10914"/>
                </a:lnTo>
                <a:lnTo>
                  <a:pt x="37124" y="12858"/>
                </a:lnTo>
                <a:lnTo>
                  <a:pt x="48883" y="47518"/>
                </a:lnTo>
                <a:lnTo>
                  <a:pt x="48381" y="55860"/>
                </a:lnTo>
                <a:lnTo>
                  <a:pt x="30509" y="85625"/>
                </a:lnTo>
                <a:lnTo>
                  <a:pt x="48964" y="85625"/>
                </a:lnTo>
                <a:lnTo>
                  <a:pt x="61018" y="47518"/>
                </a:lnTo>
                <a:lnTo>
                  <a:pt x="60516" y="38954"/>
                </a:lnTo>
                <a:lnTo>
                  <a:pt x="58917" y="30392"/>
                </a:lnTo>
                <a:lnTo>
                  <a:pt x="56220" y="22425"/>
                </a:lnTo>
                <a:lnTo>
                  <a:pt x="52677" y="15180"/>
                </a:lnTo>
                <a:lnTo>
                  <a:pt x="49140" y="1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2282126" y="1764325"/>
            <a:ext cx="55469" cy="81803"/>
          </a:xfrm>
          <a:custGeom>
            <a:avLst/>
            <a:gdLst/>
            <a:ahLst/>
            <a:cxnLst/>
            <a:rect l="l" t="t" r="r" b="b"/>
            <a:pathLst>
              <a:path w="62864" h="92710">
                <a:moveTo>
                  <a:pt x="56291" y="10162"/>
                </a:moveTo>
                <a:lnTo>
                  <a:pt x="32578" y="10162"/>
                </a:lnTo>
                <a:lnTo>
                  <a:pt x="39320" y="11385"/>
                </a:lnTo>
                <a:lnTo>
                  <a:pt x="44932" y="14930"/>
                </a:lnTo>
                <a:lnTo>
                  <a:pt x="48726" y="20449"/>
                </a:lnTo>
                <a:lnTo>
                  <a:pt x="49824" y="23868"/>
                </a:lnTo>
                <a:lnTo>
                  <a:pt x="50200" y="27790"/>
                </a:lnTo>
                <a:lnTo>
                  <a:pt x="48851" y="35035"/>
                </a:lnTo>
                <a:lnTo>
                  <a:pt x="45058" y="40429"/>
                </a:lnTo>
                <a:lnTo>
                  <a:pt x="38441" y="45196"/>
                </a:lnTo>
                <a:lnTo>
                  <a:pt x="29128" y="50968"/>
                </a:lnTo>
                <a:lnTo>
                  <a:pt x="21290" y="55485"/>
                </a:lnTo>
                <a:lnTo>
                  <a:pt x="14799" y="60158"/>
                </a:lnTo>
                <a:lnTo>
                  <a:pt x="0" y="92370"/>
                </a:lnTo>
                <a:lnTo>
                  <a:pt x="61708" y="92370"/>
                </a:lnTo>
                <a:lnTo>
                  <a:pt x="61708" y="81455"/>
                </a:lnTo>
                <a:lnTo>
                  <a:pt x="12856" y="81455"/>
                </a:lnTo>
                <a:lnTo>
                  <a:pt x="15802" y="73864"/>
                </a:lnTo>
                <a:lnTo>
                  <a:pt x="20694" y="68251"/>
                </a:lnTo>
                <a:lnTo>
                  <a:pt x="28157" y="63075"/>
                </a:lnTo>
                <a:lnTo>
                  <a:pt x="38693" y="56959"/>
                </a:lnTo>
                <a:lnTo>
                  <a:pt x="44682" y="54010"/>
                </a:lnTo>
                <a:lnTo>
                  <a:pt x="49824" y="50591"/>
                </a:lnTo>
                <a:lnTo>
                  <a:pt x="53869" y="46922"/>
                </a:lnTo>
                <a:lnTo>
                  <a:pt x="57193" y="43002"/>
                </a:lnTo>
                <a:lnTo>
                  <a:pt x="61238" y="34784"/>
                </a:lnTo>
                <a:lnTo>
                  <a:pt x="62459" y="26441"/>
                </a:lnTo>
                <a:lnTo>
                  <a:pt x="61833" y="20826"/>
                </a:lnTo>
                <a:lnTo>
                  <a:pt x="60015" y="15683"/>
                </a:lnTo>
                <a:lnTo>
                  <a:pt x="57317" y="11259"/>
                </a:lnTo>
                <a:lnTo>
                  <a:pt x="56291" y="10162"/>
                </a:lnTo>
                <a:close/>
              </a:path>
              <a:path w="62864" h="92710">
                <a:moveTo>
                  <a:pt x="32578" y="0"/>
                </a:moveTo>
                <a:lnTo>
                  <a:pt x="2570" y="24245"/>
                </a:lnTo>
                <a:lnTo>
                  <a:pt x="1944" y="31835"/>
                </a:lnTo>
                <a:lnTo>
                  <a:pt x="13576" y="31835"/>
                </a:lnTo>
                <a:lnTo>
                  <a:pt x="14674" y="23022"/>
                </a:lnTo>
                <a:lnTo>
                  <a:pt x="16148" y="19352"/>
                </a:lnTo>
                <a:lnTo>
                  <a:pt x="32578" y="10162"/>
                </a:lnTo>
                <a:lnTo>
                  <a:pt x="56291" y="10162"/>
                </a:lnTo>
                <a:lnTo>
                  <a:pt x="53649" y="7339"/>
                </a:lnTo>
                <a:lnTo>
                  <a:pt x="49103" y="4265"/>
                </a:lnTo>
                <a:lnTo>
                  <a:pt x="44085" y="1944"/>
                </a:lnTo>
                <a:lnTo>
                  <a:pt x="38567" y="469"/>
                </a:lnTo>
                <a:lnTo>
                  <a:pt x="325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2346755" y="1764325"/>
            <a:ext cx="54348" cy="84604"/>
          </a:xfrm>
          <a:custGeom>
            <a:avLst/>
            <a:gdLst/>
            <a:ahLst/>
            <a:cxnLst/>
            <a:rect l="l" t="t" r="r" b="b"/>
            <a:pathLst>
              <a:path w="61594" h="95885">
                <a:moveTo>
                  <a:pt x="30603" y="0"/>
                </a:moveTo>
                <a:lnTo>
                  <a:pt x="2194" y="30361"/>
                </a:lnTo>
                <a:lnTo>
                  <a:pt x="0" y="47518"/>
                </a:lnTo>
                <a:lnTo>
                  <a:pt x="595" y="56238"/>
                </a:lnTo>
                <a:lnTo>
                  <a:pt x="18122" y="91398"/>
                </a:lnTo>
                <a:lnTo>
                  <a:pt x="30603" y="95664"/>
                </a:lnTo>
                <a:lnTo>
                  <a:pt x="37218" y="94565"/>
                </a:lnTo>
                <a:lnTo>
                  <a:pt x="43113" y="91398"/>
                </a:lnTo>
                <a:lnTo>
                  <a:pt x="48381" y="86598"/>
                </a:lnTo>
                <a:lnTo>
                  <a:pt x="49138" y="85501"/>
                </a:lnTo>
                <a:lnTo>
                  <a:pt x="30603" y="85501"/>
                </a:lnTo>
                <a:lnTo>
                  <a:pt x="27310" y="84905"/>
                </a:lnTo>
                <a:lnTo>
                  <a:pt x="12228" y="47518"/>
                </a:lnTo>
                <a:lnTo>
                  <a:pt x="12730" y="39331"/>
                </a:lnTo>
                <a:lnTo>
                  <a:pt x="30603" y="10162"/>
                </a:lnTo>
                <a:lnTo>
                  <a:pt x="49259" y="10162"/>
                </a:lnTo>
                <a:lnTo>
                  <a:pt x="48381" y="8939"/>
                </a:lnTo>
                <a:lnTo>
                  <a:pt x="43113" y="4171"/>
                </a:lnTo>
                <a:lnTo>
                  <a:pt x="37218" y="1097"/>
                </a:lnTo>
                <a:lnTo>
                  <a:pt x="30603" y="0"/>
                </a:lnTo>
                <a:close/>
              </a:path>
              <a:path w="61594" h="95885">
                <a:moveTo>
                  <a:pt x="49259" y="10162"/>
                </a:moveTo>
                <a:lnTo>
                  <a:pt x="30603" y="10162"/>
                </a:lnTo>
                <a:lnTo>
                  <a:pt x="33926" y="10758"/>
                </a:lnTo>
                <a:lnTo>
                  <a:pt x="37218" y="12734"/>
                </a:lnTo>
                <a:lnTo>
                  <a:pt x="48851" y="47518"/>
                </a:lnTo>
                <a:lnTo>
                  <a:pt x="48475" y="55736"/>
                </a:lnTo>
                <a:lnTo>
                  <a:pt x="30603" y="85501"/>
                </a:lnTo>
                <a:lnTo>
                  <a:pt x="49138" y="85501"/>
                </a:lnTo>
                <a:lnTo>
                  <a:pt x="61112" y="47518"/>
                </a:lnTo>
                <a:lnTo>
                  <a:pt x="60610" y="38830"/>
                </a:lnTo>
                <a:lnTo>
                  <a:pt x="58886" y="30361"/>
                </a:lnTo>
                <a:lnTo>
                  <a:pt x="56314" y="22301"/>
                </a:lnTo>
                <a:lnTo>
                  <a:pt x="52771" y="15055"/>
                </a:lnTo>
                <a:lnTo>
                  <a:pt x="49259" y="101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2415037" y="1761944"/>
            <a:ext cx="65554" cy="84044"/>
          </a:xfrm>
          <a:custGeom>
            <a:avLst/>
            <a:gdLst/>
            <a:ahLst/>
            <a:cxnLst/>
            <a:rect l="l" t="t" r="r" b="b"/>
            <a:pathLst>
              <a:path w="74294" h="95250">
                <a:moveTo>
                  <a:pt x="13609" y="0"/>
                </a:moveTo>
                <a:lnTo>
                  <a:pt x="0" y="0"/>
                </a:lnTo>
                <a:lnTo>
                  <a:pt x="0" y="95068"/>
                </a:lnTo>
                <a:lnTo>
                  <a:pt x="11633" y="95068"/>
                </a:lnTo>
                <a:lnTo>
                  <a:pt x="11633" y="17627"/>
                </a:lnTo>
                <a:lnTo>
                  <a:pt x="24729" y="17627"/>
                </a:lnTo>
                <a:lnTo>
                  <a:pt x="13609" y="0"/>
                </a:lnTo>
                <a:close/>
              </a:path>
              <a:path w="74294" h="95250">
                <a:moveTo>
                  <a:pt x="24729" y="17627"/>
                </a:moveTo>
                <a:lnTo>
                  <a:pt x="11633" y="17627"/>
                </a:lnTo>
                <a:lnTo>
                  <a:pt x="60516" y="95068"/>
                </a:lnTo>
                <a:lnTo>
                  <a:pt x="74000" y="95068"/>
                </a:lnTo>
                <a:lnTo>
                  <a:pt x="74000" y="77440"/>
                </a:lnTo>
                <a:lnTo>
                  <a:pt x="62461" y="77440"/>
                </a:lnTo>
                <a:lnTo>
                  <a:pt x="24729" y="17627"/>
                </a:lnTo>
                <a:close/>
              </a:path>
              <a:path w="74294" h="95250">
                <a:moveTo>
                  <a:pt x="74000" y="0"/>
                </a:moveTo>
                <a:lnTo>
                  <a:pt x="62461" y="0"/>
                </a:lnTo>
                <a:lnTo>
                  <a:pt x="62461" y="77440"/>
                </a:lnTo>
                <a:lnTo>
                  <a:pt x="74000" y="77440"/>
                </a:lnTo>
                <a:lnTo>
                  <a:pt x="7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2588922" y="3038985"/>
            <a:ext cx="24653" cy="0"/>
          </a:xfrm>
          <a:custGeom>
            <a:avLst/>
            <a:gdLst/>
            <a:ahLst/>
            <a:cxnLst/>
            <a:rect l="l" t="t" r="r" b="b"/>
            <a:pathLst>
              <a:path w="27939">
                <a:moveTo>
                  <a:pt x="0" y="0"/>
                </a:moveTo>
                <a:lnTo>
                  <a:pt x="27937" y="0"/>
                </a:lnTo>
              </a:path>
            </a:pathLst>
          </a:custGeom>
          <a:ln w="156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2588922" y="1558587"/>
            <a:ext cx="24653" cy="0"/>
          </a:xfrm>
          <a:custGeom>
            <a:avLst/>
            <a:gdLst/>
            <a:ahLst/>
            <a:cxnLst/>
            <a:rect l="l" t="t" r="r" b="b"/>
            <a:pathLst>
              <a:path w="27939">
                <a:moveTo>
                  <a:pt x="0" y="0"/>
                </a:moveTo>
                <a:lnTo>
                  <a:pt x="27937" y="0"/>
                </a:lnTo>
              </a:path>
            </a:pathLst>
          </a:custGeom>
          <a:ln w="156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6313483" y="3038985"/>
            <a:ext cx="24653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27906" y="0"/>
                </a:moveTo>
                <a:lnTo>
                  <a:pt x="0" y="0"/>
                </a:lnTo>
              </a:path>
            </a:pathLst>
          </a:custGeom>
          <a:ln w="156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6313483" y="1558587"/>
            <a:ext cx="24653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27906" y="0"/>
                </a:moveTo>
                <a:lnTo>
                  <a:pt x="0" y="0"/>
                </a:lnTo>
              </a:path>
            </a:pathLst>
          </a:custGeom>
          <a:ln w="156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2613574" y="1558588"/>
            <a:ext cx="3700182" cy="1480857"/>
          </a:xfrm>
          <a:custGeom>
            <a:avLst/>
            <a:gdLst/>
            <a:ahLst/>
            <a:cxnLst/>
            <a:rect l="l" t="t" r="r" b="b"/>
            <a:pathLst>
              <a:path w="4193540" h="1678304">
                <a:moveTo>
                  <a:pt x="4193231" y="1677784"/>
                </a:moveTo>
                <a:lnTo>
                  <a:pt x="0" y="1677784"/>
                </a:lnTo>
                <a:lnTo>
                  <a:pt x="0" y="0"/>
                </a:lnTo>
                <a:lnTo>
                  <a:pt x="4193231" y="0"/>
                </a:lnTo>
                <a:lnTo>
                  <a:pt x="4193231" y="1677784"/>
                </a:lnTo>
                <a:lnTo>
                  <a:pt x="0" y="1677784"/>
                </a:lnTo>
              </a:path>
            </a:pathLst>
          </a:custGeom>
          <a:ln w="31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6557283" y="2884835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2A007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6557283" y="2884835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6557283" y="2767659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1E00C4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/>
          <p:nvPr/>
        </p:nvSpPr>
        <p:spPr>
          <a:xfrm>
            <a:off x="6557283" y="2767659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/>
          <p:nvPr/>
        </p:nvSpPr>
        <p:spPr>
          <a:xfrm>
            <a:off x="6557283" y="2650454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0A11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9" name="object 39"/>
          <p:cNvSpPr/>
          <p:nvPr/>
        </p:nvSpPr>
        <p:spPr>
          <a:xfrm>
            <a:off x="6557283" y="2650454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0" name="object 40"/>
          <p:cNvSpPr/>
          <p:nvPr/>
        </p:nvSpPr>
        <p:spPr>
          <a:xfrm>
            <a:off x="6557283" y="2533167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925"/>
                </a:lnTo>
                <a:lnTo>
                  <a:pt x="0" y="132925"/>
                </a:lnTo>
                <a:lnTo>
                  <a:pt x="0" y="0"/>
                </a:lnTo>
                <a:close/>
              </a:path>
            </a:pathLst>
          </a:custGeom>
          <a:solidFill>
            <a:srgbClr val="4F73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1" name="object 41"/>
          <p:cNvSpPr/>
          <p:nvPr/>
        </p:nvSpPr>
        <p:spPr>
          <a:xfrm>
            <a:off x="6557283" y="2533167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925"/>
                </a:lnTo>
                <a:lnTo>
                  <a:pt x="0" y="132925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2" name="object 42"/>
          <p:cNvSpPr/>
          <p:nvPr/>
        </p:nvSpPr>
        <p:spPr>
          <a:xfrm>
            <a:off x="6557283" y="2415991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94BD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3" name="object 43"/>
          <p:cNvSpPr/>
          <p:nvPr/>
        </p:nvSpPr>
        <p:spPr>
          <a:xfrm>
            <a:off x="6557283" y="2415991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4"/>
          <p:cNvSpPr/>
          <p:nvPr/>
        </p:nvSpPr>
        <p:spPr>
          <a:xfrm>
            <a:off x="6557283" y="2298786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D9EE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5"/>
          <p:cNvSpPr/>
          <p:nvPr/>
        </p:nvSpPr>
        <p:spPr>
          <a:xfrm>
            <a:off x="6557283" y="2298786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6"/>
          <p:cNvSpPr/>
          <p:nvPr/>
        </p:nvSpPr>
        <p:spPr>
          <a:xfrm>
            <a:off x="6557283" y="2181610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FFF1D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7"/>
          <p:cNvSpPr/>
          <p:nvPr/>
        </p:nvSpPr>
        <p:spPr>
          <a:xfrm>
            <a:off x="6557283" y="2181610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8"/>
          <p:cNvSpPr/>
          <p:nvPr/>
        </p:nvSpPr>
        <p:spPr>
          <a:xfrm>
            <a:off x="6557283" y="2064406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FFC39A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9" name="object 49"/>
          <p:cNvSpPr/>
          <p:nvPr/>
        </p:nvSpPr>
        <p:spPr>
          <a:xfrm>
            <a:off x="6557283" y="2064406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0" name="object 50"/>
          <p:cNvSpPr/>
          <p:nvPr/>
        </p:nvSpPr>
        <p:spPr>
          <a:xfrm>
            <a:off x="6557283" y="1947229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FF7B55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1" name="object 51"/>
          <p:cNvSpPr/>
          <p:nvPr/>
        </p:nvSpPr>
        <p:spPr>
          <a:xfrm>
            <a:off x="6557283" y="1947229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2" name="object 52"/>
          <p:cNvSpPr/>
          <p:nvPr/>
        </p:nvSpPr>
        <p:spPr>
          <a:xfrm>
            <a:off x="6557283" y="1830053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FF1A1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3" name="object 53"/>
          <p:cNvSpPr/>
          <p:nvPr/>
        </p:nvSpPr>
        <p:spPr>
          <a:xfrm>
            <a:off x="6557283" y="1830053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4" name="object 54"/>
          <p:cNvSpPr/>
          <p:nvPr/>
        </p:nvSpPr>
        <p:spPr>
          <a:xfrm>
            <a:off x="6557283" y="1712848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CA001B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5" name="object 55"/>
          <p:cNvSpPr/>
          <p:nvPr/>
        </p:nvSpPr>
        <p:spPr>
          <a:xfrm>
            <a:off x="6557283" y="1712848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6" name="object 56"/>
          <p:cNvSpPr/>
          <p:nvPr/>
        </p:nvSpPr>
        <p:spPr>
          <a:xfrm>
            <a:off x="6557283" y="1595672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solidFill>
            <a:srgbClr val="85002A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7" name="object 57"/>
          <p:cNvSpPr/>
          <p:nvPr/>
        </p:nvSpPr>
        <p:spPr>
          <a:xfrm>
            <a:off x="6557283" y="1595672"/>
            <a:ext cx="220195" cy="117662"/>
          </a:xfrm>
          <a:custGeom>
            <a:avLst/>
            <a:gdLst/>
            <a:ahLst/>
            <a:cxnLst/>
            <a:rect l="l" t="t" r="r" b="b"/>
            <a:pathLst>
              <a:path w="249554" h="133350">
                <a:moveTo>
                  <a:pt x="0" y="0"/>
                </a:moveTo>
                <a:lnTo>
                  <a:pt x="248995" y="0"/>
                </a:lnTo>
                <a:lnTo>
                  <a:pt x="248995" y="132800"/>
                </a:lnTo>
                <a:lnTo>
                  <a:pt x="0" y="132800"/>
                </a:lnTo>
                <a:lnTo>
                  <a:pt x="0" y="0"/>
                </a:lnTo>
                <a:close/>
              </a:path>
            </a:pathLst>
          </a:custGeom>
          <a:ln w="156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8" name="object 58"/>
          <p:cNvSpPr/>
          <p:nvPr/>
        </p:nvSpPr>
        <p:spPr>
          <a:xfrm>
            <a:off x="6901183" y="2772419"/>
            <a:ext cx="27454" cy="8965"/>
          </a:xfrm>
          <a:custGeom>
            <a:avLst/>
            <a:gdLst/>
            <a:ahLst/>
            <a:cxnLst/>
            <a:rect l="l" t="t" r="r" b="b"/>
            <a:pathLst>
              <a:path w="31115" h="10160">
                <a:moveTo>
                  <a:pt x="0" y="4782"/>
                </a:moveTo>
                <a:lnTo>
                  <a:pt x="31104" y="4782"/>
                </a:lnTo>
              </a:path>
            </a:pathLst>
          </a:custGeom>
          <a:ln w="108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9" name="object 59"/>
          <p:cNvSpPr/>
          <p:nvPr/>
        </p:nvSpPr>
        <p:spPr>
          <a:xfrm>
            <a:off x="6946031" y="2726892"/>
            <a:ext cx="28574" cy="81803"/>
          </a:xfrm>
          <a:custGeom>
            <a:avLst/>
            <a:gdLst/>
            <a:ahLst/>
            <a:cxnLst/>
            <a:rect l="l" t="t" r="r" b="b"/>
            <a:pathLst>
              <a:path w="32384" h="92710">
                <a:moveTo>
                  <a:pt x="31950" y="0"/>
                </a:moveTo>
                <a:lnTo>
                  <a:pt x="24488" y="0"/>
                </a:lnTo>
                <a:lnTo>
                  <a:pt x="22889" y="5772"/>
                </a:lnTo>
                <a:lnTo>
                  <a:pt x="20820" y="10036"/>
                </a:lnTo>
                <a:lnTo>
                  <a:pt x="18248" y="13235"/>
                </a:lnTo>
                <a:lnTo>
                  <a:pt x="15300" y="15306"/>
                </a:lnTo>
                <a:lnTo>
                  <a:pt x="8215" y="17407"/>
                </a:lnTo>
                <a:lnTo>
                  <a:pt x="0" y="18254"/>
                </a:lnTo>
                <a:lnTo>
                  <a:pt x="0" y="26473"/>
                </a:lnTo>
                <a:lnTo>
                  <a:pt x="20443" y="26473"/>
                </a:lnTo>
                <a:lnTo>
                  <a:pt x="20443" y="92370"/>
                </a:lnTo>
                <a:lnTo>
                  <a:pt x="31950" y="92370"/>
                </a:lnTo>
                <a:lnTo>
                  <a:pt x="319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0" name="object 60"/>
          <p:cNvSpPr/>
          <p:nvPr/>
        </p:nvSpPr>
        <p:spPr>
          <a:xfrm>
            <a:off x="6843580" y="2536516"/>
            <a:ext cx="28015" cy="8965"/>
          </a:xfrm>
          <a:custGeom>
            <a:avLst/>
            <a:gdLst/>
            <a:ahLst/>
            <a:cxnLst/>
            <a:rect l="l" t="t" r="r" b="b"/>
            <a:pathLst>
              <a:path w="31750" h="10160">
                <a:moveTo>
                  <a:pt x="0" y="4782"/>
                </a:moveTo>
                <a:lnTo>
                  <a:pt x="31230" y="4782"/>
                </a:lnTo>
              </a:path>
            </a:pathLst>
          </a:custGeom>
          <a:ln w="108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1" name="object 61"/>
          <p:cNvSpPr/>
          <p:nvPr/>
        </p:nvSpPr>
        <p:spPr>
          <a:xfrm>
            <a:off x="6881401" y="2491019"/>
            <a:ext cx="54348" cy="84604"/>
          </a:xfrm>
          <a:custGeom>
            <a:avLst/>
            <a:gdLst/>
            <a:ahLst/>
            <a:cxnLst/>
            <a:rect l="l" t="t" r="r" b="b"/>
            <a:pathLst>
              <a:path w="61595" h="95885">
                <a:moveTo>
                  <a:pt x="30509" y="0"/>
                </a:moveTo>
                <a:lnTo>
                  <a:pt x="2194" y="30361"/>
                </a:lnTo>
                <a:lnTo>
                  <a:pt x="0" y="47518"/>
                </a:lnTo>
                <a:lnTo>
                  <a:pt x="501" y="56206"/>
                </a:lnTo>
                <a:lnTo>
                  <a:pt x="17998" y="91398"/>
                </a:lnTo>
                <a:lnTo>
                  <a:pt x="30509" y="95664"/>
                </a:lnTo>
                <a:lnTo>
                  <a:pt x="37124" y="94565"/>
                </a:lnTo>
                <a:lnTo>
                  <a:pt x="42988" y="91398"/>
                </a:lnTo>
                <a:lnTo>
                  <a:pt x="48256" y="86474"/>
                </a:lnTo>
                <a:lnTo>
                  <a:pt x="48945" y="85501"/>
                </a:lnTo>
                <a:lnTo>
                  <a:pt x="30509" y="85501"/>
                </a:lnTo>
                <a:lnTo>
                  <a:pt x="27185" y="84905"/>
                </a:lnTo>
                <a:lnTo>
                  <a:pt x="12134" y="47518"/>
                </a:lnTo>
                <a:lnTo>
                  <a:pt x="12604" y="39300"/>
                </a:lnTo>
                <a:lnTo>
                  <a:pt x="30509" y="10162"/>
                </a:lnTo>
                <a:lnTo>
                  <a:pt x="49140" y="10162"/>
                </a:lnTo>
                <a:lnTo>
                  <a:pt x="48256" y="8939"/>
                </a:lnTo>
                <a:lnTo>
                  <a:pt x="42988" y="4140"/>
                </a:lnTo>
                <a:lnTo>
                  <a:pt x="37124" y="1097"/>
                </a:lnTo>
                <a:lnTo>
                  <a:pt x="30509" y="0"/>
                </a:lnTo>
                <a:close/>
              </a:path>
              <a:path w="61595" h="95885">
                <a:moveTo>
                  <a:pt x="49140" y="10162"/>
                </a:moveTo>
                <a:lnTo>
                  <a:pt x="30509" y="10162"/>
                </a:lnTo>
                <a:lnTo>
                  <a:pt x="33801" y="10758"/>
                </a:lnTo>
                <a:lnTo>
                  <a:pt x="37124" y="12734"/>
                </a:lnTo>
                <a:lnTo>
                  <a:pt x="48851" y="47518"/>
                </a:lnTo>
                <a:lnTo>
                  <a:pt x="48381" y="55736"/>
                </a:lnTo>
                <a:lnTo>
                  <a:pt x="30509" y="85501"/>
                </a:lnTo>
                <a:lnTo>
                  <a:pt x="48945" y="85501"/>
                </a:lnTo>
                <a:lnTo>
                  <a:pt x="60986" y="47518"/>
                </a:lnTo>
                <a:lnTo>
                  <a:pt x="60516" y="38830"/>
                </a:lnTo>
                <a:lnTo>
                  <a:pt x="58917" y="30361"/>
                </a:lnTo>
                <a:lnTo>
                  <a:pt x="56220" y="22269"/>
                </a:lnTo>
                <a:lnTo>
                  <a:pt x="52678" y="15055"/>
                </a:lnTo>
                <a:lnTo>
                  <a:pt x="49140" y="101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2" name="object 62"/>
          <p:cNvSpPr/>
          <p:nvPr/>
        </p:nvSpPr>
        <p:spPr>
          <a:xfrm>
            <a:off x="6950900" y="2560510"/>
            <a:ext cx="12326" cy="12326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0" y="6806"/>
                </a:moveTo>
                <a:lnTo>
                  <a:pt x="13483" y="6806"/>
                </a:lnTo>
              </a:path>
            </a:pathLst>
          </a:custGeom>
          <a:ln w="148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3" name="object 63"/>
          <p:cNvSpPr/>
          <p:nvPr/>
        </p:nvSpPr>
        <p:spPr>
          <a:xfrm>
            <a:off x="6976603" y="2491019"/>
            <a:ext cx="55469" cy="84604"/>
          </a:xfrm>
          <a:custGeom>
            <a:avLst/>
            <a:gdLst/>
            <a:ahLst/>
            <a:cxnLst/>
            <a:rect l="l" t="t" r="r" b="b"/>
            <a:pathLst>
              <a:path w="62865" h="95885">
                <a:moveTo>
                  <a:pt x="11507" y="69943"/>
                </a:moveTo>
                <a:lnTo>
                  <a:pt x="0" y="69943"/>
                </a:lnTo>
                <a:lnTo>
                  <a:pt x="3197" y="79980"/>
                </a:lnTo>
                <a:lnTo>
                  <a:pt x="30509" y="95664"/>
                </a:lnTo>
                <a:lnTo>
                  <a:pt x="37971" y="95068"/>
                </a:lnTo>
                <a:lnTo>
                  <a:pt x="44462" y="92966"/>
                </a:lnTo>
                <a:lnTo>
                  <a:pt x="49855" y="89797"/>
                </a:lnTo>
                <a:lnTo>
                  <a:pt x="54401" y="85752"/>
                </a:lnTo>
                <a:lnTo>
                  <a:pt x="54579" y="85501"/>
                </a:lnTo>
                <a:lnTo>
                  <a:pt x="29881" y="85501"/>
                </a:lnTo>
                <a:lnTo>
                  <a:pt x="23390" y="84404"/>
                </a:lnTo>
                <a:lnTo>
                  <a:pt x="18122" y="81205"/>
                </a:lnTo>
                <a:lnTo>
                  <a:pt x="14203" y="76311"/>
                </a:lnTo>
                <a:lnTo>
                  <a:pt x="11507" y="69943"/>
                </a:lnTo>
                <a:close/>
              </a:path>
              <a:path w="62865" h="95885">
                <a:moveTo>
                  <a:pt x="55528" y="41402"/>
                </a:moveTo>
                <a:lnTo>
                  <a:pt x="30509" y="41402"/>
                </a:lnTo>
                <a:lnTo>
                  <a:pt x="35525" y="41873"/>
                </a:lnTo>
                <a:lnTo>
                  <a:pt x="39696" y="43346"/>
                </a:lnTo>
                <a:lnTo>
                  <a:pt x="43239" y="45573"/>
                </a:lnTo>
                <a:lnTo>
                  <a:pt x="46061" y="48365"/>
                </a:lnTo>
                <a:lnTo>
                  <a:pt x="49729" y="55359"/>
                </a:lnTo>
                <a:lnTo>
                  <a:pt x="50952" y="63075"/>
                </a:lnTo>
                <a:lnTo>
                  <a:pt x="50608" y="68345"/>
                </a:lnTo>
                <a:lnTo>
                  <a:pt x="29881" y="85501"/>
                </a:lnTo>
                <a:lnTo>
                  <a:pt x="54579" y="85501"/>
                </a:lnTo>
                <a:lnTo>
                  <a:pt x="57945" y="80733"/>
                </a:lnTo>
                <a:lnTo>
                  <a:pt x="60391" y="75088"/>
                </a:lnTo>
                <a:lnTo>
                  <a:pt x="61989" y="68972"/>
                </a:lnTo>
                <a:lnTo>
                  <a:pt x="62491" y="62478"/>
                </a:lnTo>
                <a:lnTo>
                  <a:pt x="61738" y="54512"/>
                </a:lnTo>
                <a:lnTo>
                  <a:pt x="59669" y="47769"/>
                </a:lnTo>
                <a:lnTo>
                  <a:pt x="56471" y="42374"/>
                </a:lnTo>
                <a:lnTo>
                  <a:pt x="55528" y="41402"/>
                </a:lnTo>
                <a:close/>
              </a:path>
              <a:path w="62865" h="95885">
                <a:moveTo>
                  <a:pt x="57694" y="0"/>
                </a:moveTo>
                <a:lnTo>
                  <a:pt x="9563" y="0"/>
                </a:lnTo>
                <a:lnTo>
                  <a:pt x="2696" y="50215"/>
                </a:lnTo>
                <a:lnTo>
                  <a:pt x="12856" y="50215"/>
                </a:lnTo>
                <a:lnTo>
                  <a:pt x="21446" y="43472"/>
                </a:lnTo>
                <a:lnTo>
                  <a:pt x="25617" y="41873"/>
                </a:lnTo>
                <a:lnTo>
                  <a:pt x="30509" y="41402"/>
                </a:lnTo>
                <a:lnTo>
                  <a:pt x="55528" y="41402"/>
                </a:lnTo>
                <a:lnTo>
                  <a:pt x="52426" y="38202"/>
                </a:lnTo>
                <a:lnTo>
                  <a:pt x="51219" y="37355"/>
                </a:lnTo>
                <a:lnTo>
                  <a:pt x="15552" y="37355"/>
                </a:lnTo>
                <a:lnTo>
                  <a:pt x="19001" y="10758"/>
                </a:lnTo>
                <a:lnTo>
                  <a:pt x="57694" y="10758"/>
                </a:lnTo>
                <a:lnTo>
                  <a:pt x="57694" y="0"/>
                </a:lnTo>
                <a:close/>
              </a:path>
              <a:path w="62865" h="95885">
                <a:moveTo>
                  <a:pt x="33331" y="31239"/>
                </a:moveTo>
                <a:lnTo>
                  <a:pt x="27687" y="31710"/>
                </a:lnTo>
                <a:lnTo>
                  <a:pt x="22920" y="32933"/>
                </a:lnTo>
                <a:lnTo>
                  <a:pt x="19001" y="34909"/>
                </a:lnTo>
                <a:lnTo>
                  <a:pt x="15552" y="37355"/>
                </a:lnTo>
                <a:lnTo>
                  <a:pt x="51219" y="37355"/>
                </a:lnTo>
                <a:lnTo>
                  <a:pt x="47910" y="35035"/>
                </a:lnTo>
                <a:lnTo>
                  <a:pt x="42988" y="32807"/>
                </a:lnTo>
                <a:lnTo>
                  <a:pt x="37971" y="31584"/>
                </a:lnTo>
                <a:lnTo>
                  <a:pt x="33331" y="31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4" name="object 64"/>
          <p:cNvSpPr/>
          <p:nvPr/>
        </p:nvSpPr>
        <p:spPr>
          <a:xfrm>
            <a:off x="6910673" y="2256527"/>
            <a:ext cx="54348" cy="84604"/>
          </a:xfrm>
          <a:custGeom>
            <a:avLst/>
            <a:gdLst/>
            <a:ahLst/>
            <a:cxnLst/>
            <a:rect l="l" t="t" r="r" b="b"/>
            <a:pathLst>
              <a:path w="61595" h="95885">
                <a:moveTo>
                  <a:pt x="30633" y="0"/>
                </a:moveTo>
                <a:lnTo>
                  <a:pt x="2226" y="30392"/>
                </a:lnTo>
                <a:lnTo>
                  <a:pt x="0" y="47518"/>
                </a:lnTo>
                <a:lnTo>
                  <a:pt x="626" y="56362"/>
                </a:lnTo>
                <a:lnTo>
                  <a:pt x="18154" y="91522"/>
                </a:lnTo>
                <a:lnTo>
                  <a:pt x="30633" y="95820"/>
                </a:lnTo>
                <a:lnTo>
                  <a:pt x="37124" y="94691"/>
                </a:lnTo>
                <a:lnTo>
                  <a:pt x="43144" y="91522"/>
                </a:lnTo>
                <a:lnTo>
                  <a:pt x="48287" y="86630"/>
                </a:lnTo>
                <a:lnTo>
                  <a:pt x="48990" y="85625"/>
                </a:lnTo>
                <a:lnTo>
                  <a:pt x="30633" y="85625"/>
                </a:lnTo>
                <a:lnTo>
                  <a:pt x="27341" y="84904"/>
                </a:lnTo>
                <a:lnTo>
                  <a:pt x="12259" y="47518"/>
                </a:lnTo>
                <a:lnTo>
                  <a:pt x="12635" y="39331"/>
                </a:lnTo>
                <a:lnTo>
                  <a:pt x="30633" y="10287"/>
                </a:lnTo>
                <a:lnTo>
                  <a:pt x="49165" y="10287"/>
                </a:lnTo>
                <a:lnTo>
                  <a:pt x="48287" y="9063"/>
                </a:lnTo>
                <a:lnTo>
                  <a:pt x="43144" y="4296"/>
                </a:lnTo>
                <a:lnTo>
                  <a:pt x="37124" y="1097"/>
                </a:lnTo>
                <a:lnTo>
                  <a:pt x="30633" y="0"/>
                </a:lnTo>
                <a:close/>
              </a:path>
              <a:path w="61595" h="95885">
                <a:moveTo>
                  <a:pt x="49165" y="10287"/>
                </a:moveTo>
                <a:lnTo>
                  <a:pt x="30633" y="10287"/>
                </a:lnTo>
                <a:lnTo>
                  <a:pt x="33957" y="10914"/>
                </a:lnTo>
                <a:lnTo>
                  <a:pt x="37124" y="12858"/>
                </a:lnTo>
                <a:lnTo>
                  <a:pt x="48883" y="47518"/>
                </a:lnTo>
                <a:lnTo>
                  <a:pt x="48506" y="55860"/>
                </a:lnTo>
                <a:lnTo>
                  <a:pt x="30633" y="85625"/>
                </a:lnTo>
                <a:lnTo>
                  <a:pt x="48990" y="85625"/>
                </a:lnTo>
                <a:lnTo>
                  <a:pt x="61142" y="47518"/>
                </a:lnTo>
                <a:lnTo>
                  <a:pt x="60515" y="38954"/>
                </a:lnTo>
                <a:lnTo>
                  <a:pt x="58916" y="30392"/>
                </a:lnTo>
                <a:lnTo>
                  <a:pt x="56346" y="22425"/>
                </a:lnTo>
                <a:lnTo>
                  <a:pt x="52677" y="15180"/>
                </a:lnTo>
                <a:lnTo>
                  <a:pt x="49165" y="1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5" name="object 65"/>
          <p:cNvSpPr/>
          <p:nvPr/>
        </p:nvSpPr>
        <p:spPr>
          <a:xfrm>
            <a:off x="6862476" y="2022146"/>
            <a:ext cx="54348" cy="84604"/>
          </a:xfrm>
          <a:custGeom>
            <a:avLst/>
            <a:gdLst/>
            <a:ahLst/>
            <a:cxnLst/>
            <a:rect l="l" t="t" r="r" b="b"/>
            <a:pathLst>
              <a:path w="61595" h="95885">
                <a:moveTo>
                  <a:pt x="30509" y="0"/>
                </a:moveTo>
                <a:lnTo>
                  <a:pt x="2226" y="30392"/>
                </a:lnTo>
                <a:lnTo>
                  <a:pt x="0" y="47550"/>
                </a:lnTo>
                <a:lnTo>
                  <a:pt x="627" y="56238"/>
                </a:lnTo>
                <a:lnTo>
                  <a:pt x="18030" y="91523"/>
                </a:lnTo>
                <a:lnTo>
                  <a:pt x="30509" y="95820"/>
                </a:lnTo>
                <a:lnTo>
                  <a:pt x="37125" y="94722"/>
                </a:lnTo>
                <a:lnTo>
                  <a:pt x="43115" y="91523"/>
                </a:lnTo>
                <a:lnTo>
                  <a:pt x="48257" y="86630"/>
                </a:lnTo>
                <a:lnTo>
                  <a:pt x="48946" y="85657"/>
                </a:lnTo>
                <a:lnTo>
                  <a:pt x="30509" y="85657"/>
                </a:lnTo>
                <a:lnTo>
                  <a:pt x="27217" y="84905"/>
                </a:lnTo>
                <a:lnTo>
                  <a:pt x="12260" y="47550"/>
                </a:lnTo>
                <a:lnTo>
                  <a:pt x="12636" y="39331"/>
                </a:lnTo>
                <a:lnTo>
                  <a:pt x="30509" y="10162"/>
                </a:lnTo>
                <a:lnTo>
                  <a:pt x="49123" y="10162"/>
                </a:lnTo>
                <a:lnTo>
                  <a:pt x="48257" y="8939"/>
                </a:lnTo>
                <a:lnTo>
                  <a:pt x="43115" y="4171"/>
                </a:lnTo>
                <a:lnTo>
                  <a:pt x="37125" y="1097"/>
                </a:lnTo>
                <a:lnTo>
                  <a:pt x="30509" y="0"/>
                </a:lnTo>
                <a:close/>
              </a:path>
              <a:path w="61595" h="95885">
                <a:moveTo>
                  <a:pt x="49123" y="10162"/>
                </a:moveTo>
                <a:lnTo>
                  <a:pt x="30509" y="10162"/>
                </a:lnTo>
                <a:lnTo>
                  <a:pt x="33928" y="10915"/>
                </a:lnTo>
                <a:lnTo>
                  <a:pt x="37125" y="12860"/>
                </a:lnTo>
                <a:lnTo>
                  <a:pt x="48883" y="47550"/>
                </a:lnTo>
                <a:lnTo>
                  <a:pt x="48507" y="55860"/>
                </a:lnTo>
                <a:lnTo>
                  <a:pt x="30509" y="85657"/>
                </a:lnTo>
                <a:lnTo>
                  <a:pt x="48946" y="85657"/>
                </a:lnTo>
                <a:lnTo>
                  <a:pt x="61144" y="47550"/>
                </a:lnTo>
                <a:lnTo>
                  <a:pt x="60516" y="38830"/>
                </a:lnTo>
                <a:lnTo>
                  <a:pt x="58917" y="30392"/>
                </a:lnTo>
                <a:lnTo>
                  <a:pt x="56221" y="22425"/>
                </a:lnTo>
                <a:lnTo>
                  <a:pt x="52678" y="15180"/>
                </a:lnTo>
                <a:lnTo>
                  <a:pt x="49123" y="101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6" name="object 66"/>
          <p:cNvSpPr/>
          <p:nvPr/>
        </p:nvSpPr>
        <p:spPr>
          <a:xfrm>
            <a:off x="6931977" y="2091666"/>
            <a:ext cx="12326" cy="12326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0" y="6805"/>
                </a:moveTo>
                <a:lnTo>
                  <a:pt x="13608" y="6805"/>
                </a:lnTo>
              </a:path>
            </a:pathLst>
          </a:custGeom>
          <a:ln w="14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7" name="object 67"/>
          <p:cNvSpPr/>
          <p:nvPr/>
        </p:nvSpPr>
        <p:spPr>
          <a:xfrm>
            <a:off x="6957706" y="2022146"/>
            <a:ext cx="55469" cy="84604"/>
          </a:xfrm>
          <a:custGeom>
            <a:avLst/>
            <a:gdLst/>
            <a:ahLst/>
            <a:cxnLst/>
            <a:rect l="l" t="t" r="r" b="b"/>
            <a:pathLst>
              <a:path w="62865" h="95885">
                <a:moveTo>
                  <a:pt x="11633" y="69975"/>
                </a:moveTo>
                <a:lnTo>
                  <a:pt x="0" y="69975"/>
                </a:lnTo>
                <a:lnTo>
                  <a:pt x="3166" y="80012"/>
                </a:lnTo>
                <a:lnTo>
                  <a:pt x="30603" y="95820"/>
                </a:lnTo>
                <a:lnTo>
                  <a:pt x="37971" y="95068"/>
                </a:lnTo>
                <a:lnTo>
                  <a:pt x="44462" y="93122"/>
                </a:lnTo>
                <a:lnTo>
                  <a:pt x="49949" y="89923"/>
                </a:lnTo>
                <a:lnTo>
                  <a:pt x="54369" y="85752"/>
                </a:lnTo>
                <a:lnTo>
                  <a:pt x="29881" y="85657"/>
                </a:lnTo>
                <a:lnTo>
                  <a:pt x="23390" y="84528"/>
                </a:lnTo>
                <a:lnTo>
                  <a:pt x="18248" y="81361"/>
                </a:lnTo>
                <a:lnTo>
                  <a:pt x="14203" y="76467"/>
                </a:lnTo>
                <a:lnTo>
                  <a:pt x="11633" y="69975"/>
                </a:lnTo>
                <a:close/>
              </a:path>
              <a:path w="62865" h="95885">
                <a:moveTo>
                  <a:pt x="55385" y="41401"/>
                </a:moveTo>
                <a:lnTo>
                  <a:pt x="30603" y="41401"/>
                </a:lnTo>
                <a:lnTo>
                  <a:pt x="35525" y="42029"/>
                </a:lnTo>
                <a:lnTo>
                  <a:pt x="39790" y="43378"/>
                </a:lnTo>
                <a:lnTo>
                  <a:pt x="43239" y="45698"/>
                </a:lnTo>
                <a:lnTo>
                  <a:pt x="46155" y="48521"/>
                </a:lnTo>
                <a:lnTo>
                  <a:pt x="49729" y="55516"/>
                </a:lnTo>
                <a:lnTo>
                  <a:pt x="50952" y="63232"/>
                </a:lnTo>
                <a:lnTo>
                  <a:pt x="50576" y="68501"/>
                </a:lnTo>
                <a:lnTo>
                  <a:pt x="29881" y="85657"/>
                </a:lnTo>
                <a:lnTo>
                  <a:pt x="54437" y="85657"/>
                </a:lnTo>
                <a:lnTo>
                  <a:pt x="57913" y="80733"/>
                </a:lnTo>
                <a:lnTo>
                  <a:pt x="60485" y="75119"/>
                </a:lnTo>
                <a:lnTo>
                  <a:pt x="61958" y="68972"/>
                </a:lnTo>
                <a:lnTo>
                  <a:pt x="62459" y="62478"/>
                </a:lnTo>
                <a:lnTo>
                  <a:pt x="61708" y="54512"/>
                </a:lnTo>
                <a:lnTo>
                  <a:pt x="59637" y="47894"/>
                </a:lnTo>
                <a:lnTo>
                  <a:pt x="56440" y="42531"/>
                </a:lnTo>
                <a:lnTo>
                  <a:pt x="55385" y="41401"/>
                </a:lnTo>
                <a:close/>
              </a:path>
              <a:path w="62865" h="95885">
                <a:moveTo>
                  <a:pt x="57694" y="0"/>
                </a:moveTo>
                <a:lnTo>
                  <a:pt x="9531" y="0"/>
                </a:lnTo>
                <a:lnTo>
                  <a:pt x="2696" y="50247"/>
                </a:lnTo>
                <a:lnTo>
                  <a:pt x="12980" y="50247"/>
                </a:lnTo>
                <a:lnTo>
                  <a:pt x="21541" y="43628"/>
                </a:lnTo>
                <a:lnTo>
                  <a:pt x="25585" y="42029"/>
                </a:lnTo>
                <a:lnTo>
                  <a:pt x="30603" y="41401"/>
                </a:lnTo>
                <a:lnTo>
                  <a:pt x="55385" y="41401"/>
                </a:lnTo>
                <a:lnTo>
                  <a:pt x="52426" y="38234"/>
                </a:lnTo>
                <a:lnTo>
                  <a:pt x="51222" y="37387"/>
                </a:lnTo>
                <a:lnTo>
                  <a:pt x="15678" y="37387"/>
                </a:lnTo>
                <a:lnTo>
                  <a:pt x="18969" y="10915"/>
                </a:lnTo>
                <a:lnTo>
                  <a:pt x="57694" y="10915"/>
                </a:lnTo>
                <a:lnTo>
                  <a:pt x="57694" y="0"/>
                </a:lnTo>
                <a:close/>
              </a:path>
              <a:path w="62865" h="95885">
                <a:moveTo>
                  <a:pt x="33299" y="31239"/>
                </a:moveTo>
                <a:lnTo>
                  <a:pt x="27687" y="31741"/>
                </a:lnTo>
                <a:lnTo>
                  <a:pt x="22889" y="33089"/>
                </a:lnTo>
                <a:lnTo>
                  <a:pt x="18969" y="35035"/>
                </a:lnTo>
                <a:lnTo>
                  <a:pt x="15678" y="37387"/>
                </a:lnTo>
                <a:lnTo>
                  <a:pt x="51222" y="37387"/>
                </a:lnTo>
                <a:lnTo>
                  <a:pt x="47880" y="35035"/>
                </a:lnTo>
                <a:lnTo>
                  <a:pt x="42988" y="32965"/>
                </a:lnTo>
                <a:lnTo>
                  <a:pt x="38097" y="31616"/>
                </a:lnTo>
                <a:lnTo>
                  <a:pt x="33299" y="31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8" name="object 68"/>
          <p:cNvSpPr/>
          <p:nvPr/>
        </p:nvSpPr>
        <p:spPr>
          <a:xfrm>
            <a:off x="6923538" y="1789287"/>
            <a:ext cx="28574" cy="81803"/>
          </a:xfrm>
          <a:custGeom>
            <a:avLst/>
            <a:gdLst/>
            <a:ahLst/>
            <a:cxnLst/>
            <a:rect l="l" t="t" r="r" b="b"/>
            <a:pathLst>
              <a:path w="32384" h="92710">
                <a:moveTo>
                  <a:pt x="31983" y="0"/>
                </a:moveTo>
                <a:lnTo>
                  <a:pt x="24519" y="0"/>
                </a:lnTo>
                <a:lnTo>
                  <a:pt x="22920" y="5770"/>
                </a:lnTo>
                <a:lnTo>
                  <a:pt x="20820" y="10162"/>
                </a:lnTo>
                <a:lnTo>
                  <a:pt x="18249" y="13235"/>
                </a:lnTo>
                <a:lnTo>
                  <a:pt x="15332" y="15306"/>
                </a:lnTo>
                <a:lnTo>
                  <a:pt x="8215" y="17407"/>
                </a:lnTo>
                <a:lnTo>
                  <a:pt x="0" y="18379"/>
                </a:lnTo>
                <a:lnTo>
                  <a:pt x="0" y="26471"/>
                </a:lnTo>
                <a:lnTo>
                  <a:pt x="20476" y="26471"/>
                </a:lnTo>
                <a:lnTo>
                  <a:pt x="20476" y="92369"/>
                </a:lnTo>
                <a:lnTo>
                  <a:pt x="31983" y="92369"/>
                </a:lnTo>
                <a:lnTo>
                  <a:pt x="319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9" name="object 69"/>
          <p:cNvSpPr/>
          <p:nvPr/>
        </p:nvSpPr>
        <p:spPr>
          <a:xfrm>
            <a:off x="2519014" y="3598300"/>
            <a:ext cx="3861806" cy="16215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0" name="object 70"/>
          <p:cNvSpPr/>
          <p:nvPr/>
        </p:nvSpPr>
        <p:spPr>
          <a:xfrm>
            <a:off x="2618590" y="5155801"/>
            <a:ext cx="2241" cy="560"/>
          </a:xfrm>
          <a:custGeom>
            <a:avLst/>
            <a:gdLst/>
            <a:ahLst/>
            <a:cxnLst/>
            <a:rect l="l" t="t" r="r" b="b"/>
            <a:pathLst>
              <a:path w="2539" h="635">
                <a:moveTo>
                  <a:pt x="0" y="126"/>
                </a:moveTo>
                <a:lnTo>
                  <a:pt x="2468" y="126"/>
                </a:lnTo>
              </a:path>
            </a:pathLst>
          </a:custGeom>
          <a:ln w="3175">
            <a:solidFill>
              <a:srgbClr val="85002A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1" name="object 71"/>
          <p:cNvSpPr/>
          <p:nvPr/>
        </p:nvSpPr>
        <p:spPr>
          <a:xfrm>
            <a:off x="2620349" y="5155801"/>
            <a:ext cx="4482" cy="560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0" y="126"/>
                </a:moveTo>
                <a:lnTo>
                  <a:pt x="4936" y="126"/>
                </a:lnTo>
              </a:path>
            </a:pathLst>
          </a:custGeom>
          <a:ln w="3175">
            <a:solidFill>
              <a:srgbClr val="CA001B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2" name="object 72"/>
          <p:cNvSpPr/>
          <p:nvPr/>
        </p:nvSpPr>
        <p:spPr>
          <a:xfrm>
            <a:off x="2624370" y="5155801"/>
            <a:ext cx="5603" cy="560"/>
          </a:xfrm>
          <a:custGeom>
            <a:avLst/>
            <a:gdLst/>
            <a:ahLst/>
            <a:cxnLst/>
            <a:rect l="l" t="t" r="r" b="b"/>
            <a:pathLst>
              <a:path w="6350" h="635">
                <a:moveTo>
                  <a:pt x="0" y="126"/>
                </a:moveTo>
                <a:lnTo>
                  <a:pt x="6202" y="126"/>
                </a:lnTo>
              </a:path>
            </a:pathLst>
          </a:custGeom>
          <a:ln w="3175">
            <a:solidFill>
              <a:srgbClr val="FF1A1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3" name="object 73"/>
          <p:cNvSpPr/>
          <p:nvPr/>
        </p:nvSpPr>
        <p:spPr>
          <a:xfrm>
            <a:off x="2629620" y="5155801"/>
            <a:ext cx="5603" cy="560"/>
          </a:xfrm>
          <a:custGeom>
            <a:avLst/>
            <a:gdLst/>
            <a:ahLst/>
            <a:cxnLst/>
            <a:rect l="l" t="t" r="r" b="b"/>
            <a:pathLst>
              <a:path w="6350" h="635">
                <a:moveTo>
                  <a:pt x="0" y="126"/>
                </a:moveTo>
                <a:lnTo>
                  <a:pt x="6043" y="126"/>
                </a:lnTo>
              </a:path>
            </a:pathLst>
          </a:custGeom>
          <a:ln w="3175">
            <a:solidFill>
              <a:srgbClr val="FF7B55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4" name="object 74"/>
          <p:cNvSpPr/>
          <p:nvPr/>
        </p:nvSpPr>
        <p:spPr>
          <a:xfrm>
            <a:off x="2634730" y="5155801"/>
            <a:ext cx="5603" cy="560"/>
          </a:xfrm>
          <a:custGeom>
            <a:avLst/>
            <a:gdLst/>
            <a:ahLst/>
            <a:cxnLst/>
            <a:rect l="l" t="t" r="r" b="b"/>
            <a:pathLst>
              <a:path w="6350" h="635">
                <a:moveTo>
                  <a:pt x="0" y="126"/>
                </a:moveTo>
                <a:lnTo>
                  <a:pt x="6075" y="126"/>
                </a:lnTo>
              </a:path>
            </a:pathLst>
          </a:custGeom>
          <a:ln w="3175">
            <a:solidFill>
              <a:srgbClr val="FFC39A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5" name="object 75"/>
          <p:cNvSpPr/>
          <p:nvPr/>
        </p:nvSpPr>
        <p:spPr>
          <a:xfrm>
            <a:off x="2639980" y="5155801"/>
            <a:ext cx="5603" cy="560"/>
          </a:xfrm>
          <a:custGeom>
            <a:avLst/>
            <a:gdLst/>
            <a:ahLst/>
            <a:cxnLst/>
            <a:rect l="l" t="t" r="r" b="b"/>
            <a:pathLst>
              <a:path w="6350" h="635">
                <a:moveTo>
                  <a:pt x="0" y="126"/>
                </a:moveTo>
                <a:lnTo>
                  <a:pt x="5916" y="126"/>
                </a:lnTo>
              </a:path>
            </a:pathLst>
          </a:custGeom>
          <a:ln w="3175">
            <a:solidFill>
              <a:srgbClr val="FFF1D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6" name="object 76"/>
          <p:cNvSpPr/>
          <p:nvPr/>
        </p:nvSpPr>
        <p:spPr>
          <a:xfrm>
            <a:off x="2645118" y="5155801"/>
            <a:ext cx="19610" cy="560"/>
          </a:xfrm>
          <a:custGeom>
            <a:avLst/>
            <a:gdLst/>
            <a:ahLst/>
            <a:cxnLst/>
            <a:rect l="l" t="t" r="r" b="b"/>
            <a:pathLst>
              <a:path w="22225" h="635">
                <a:moveTo>
                  <a:pt x="0" y="126"/>
                </a:moveTo>
                <a:lnTo>
                  <a:pt x="21614" y="126"/>
                </a:lnTo>
              </a:path>
            </a:pathLst>
          </a:custGeom>
          <a:ln w="3175">
            <a:solidFill>
              <a:srgbClr val="D9EE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7" name="object 77"/>
          <p:cNvSpPr/>
          <p:nvPr/>
        </p:nvSpPr>
        <p:spPr>
          <a:xfrm>
            <a:off x="2664077" y="5155801"/>
            <a:ext cx="22971" cy="560"/>
          </a:xfrm>
          <a:custGeom>
            <a:avLst/>
            <a:gdLst/>
            <a:ahLst/>
            <a:cxnLst/>
            <a:rect l="l" t="t" r="r" b="b"/>
            <a:pathLst>
              <a:path w="26035" h="635">
                <a:moveTo>
                  <a:pt x="0" y="126"/>
                </a:moveTo>
                <a:lnTo>
                  <a:pt x="25474" y="126"/>
                </a:lnTo>
              </a:path>
            </a:pathLst>
          </a:custGeom>
          <a:ln w="3175">
            <a:solidFill>
              <a:srgbClr val="FFF1D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8" name="object 78"/>
          <p:cNvSpPr/>
          <p:nvPr/>
        </p:nvSpPr>
        <p:spPr>
          <a:xfrm>
            <a:off x="4158413" y="5155801"/>
            <a:ext cx="5603" cy="560"/>
          </a:xfrm>
          <a:custGeom>
            <a:avLst/>
            <a:gdLst/>
            <a:ahLst/>
            <a:cxnLst/>
            <a:rect l="l" t="t" r="r" b="b"/>
            <a:pathLst>
              <a:path w="6350" h="635">
                <a:moveTo>
                  <a:pt x="0" y="126"/>
                </a:moveTo>
                <a:lnTo>
                  <a:pt x="6170" y="126"/>
                </a:lnTo>
              </a:path>
            </a:pathLst>
          </a:custGeom>
          <a:ln w="3175">
            <a:solidFill>
              <a:srgbClr val="D9EE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9" name="object 79"/>
          <p:cNvSpPr/>
          <p:nvPr/>
        </p:nvSpPr>
        <p:spPr>
          <a:xfrm>
            <a:off x="4884416" y="3662003"/>
            <a:ext cx="36419" cy="560"/>
          </a:xfrm>
          <a:custGeom>
            <a:avLst/>
            <a:gdLst/>
            <a:ahLst/>
            <a:cxnLst/>
            <a:rect l="l" t="t" r="r" b="b"/>
            <a:pathLst>
              <a:path w="41275" h="635">
                <a:moveTo>
                  <a:pt x="0" y="189"/>
                </a:moveTo>
                <a:lnTo>
                  <a:pt x="41170" y="189"/>
                </a:lnTo>
              </a:path>
            </a:pathLst>
          </a:custGeom>
          <a:ln w="3175">
            <a:solidFill>
              <a:srgbClr val="94BD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0" name="object 80"/>
          <p:cNvSpPr/>
          <p:nvPr/>
        </p:nvSpPr>
        <p:spPr>
          <a:xfrm>
            <a:off x="5954654" y="3662003"/>
            <a:ext cx="43143" cy="560"/>
          </a:xfrm>
          <a:custGeom>
            <a:avLst/>
            <a:gdLst/>
            <a:ahLst/>
            <a:cxnLst/>
            <a:rect l="l" t="t" r="r" b="b"/>
            <a:pathLst>
              <a:path w="48895" h="635">
                <a:moveTo>
                  <a:pt x="0" y="189"/>
                </a:moveTo>
                <a:lnTo>
                  <a:pt x="48577" y="189"/>
                </a:lnTo>
              </a:path>
            </a:pathLst>
          </a:custGeom>
          <a:ln w="3175">
            <a:solidFill>
              <a:srgbClr val="FFF1D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1" name="object 81"/>
          <p:cNvSpPr/>
          <p:nvPr/>
        </p:nvSpPr>
        <p:spPr>
          <a:xfrm>
            <a:off x="5987491" y="3449708"/>
            <a:ext cx="64434" cy="105895"/>
          </a:xfrm>
          <a:custGeom>
            <a:avLst/>
            <a:gdLst/>
            <a:ahLst/>
            <a:cxnLst/>
            <a:rect l="l" t="t" r="r" b="b"/>
            <a:pathLst>
              <a:path w="73025" h="120014">
                <a:moveTo>
                  <a:pt x="13703" y="0"/>
                </a:moveTo>
                <a:lnTo>
                  <a:pt x="0" y="0"/>
                </a:lnTo>
                <a:lnTo>
                  <a:pt x="0" y="119936"/>
                </a:lnTo>
                <a:lnTo>
                  <a:pt x="13703" y="119936"/>
                </a:lnTo>
                <a:lnTo>
                  <a:pt x="13703" y="86541"/>
                </a:lnTo>
                <a:lnTo>
                  <a:pt x="26583" y="73689"/>
                </a:lnTo>
                <a:lnTo>
                  <a:pt x="44082" y="73689"/>
                </a:lnTo>
                <a:lnTo>
                  <a:pt x="41997" y="70333"/>
                </a:lnTo>
                <a:lnTo>
                  <a:pt x="13703" y="70333"/>
                </a:lnTo>
                <a:lnTo>
                  <a:pt x="13703" y="0"/>
                </a:lnTo>
                <a:close/>
              </a:path>
              <a:path w="73025" h="120014">
                <a:moveTo>
                  <a:pt x="44082" y="73689"/>
                </a:moveTo>
                <a:lnTo>
                  <a:pt x="26583" y="73689"/>
                </a:lnTo>
                <a:lnTo>
                  <a:pt x="55760" y="119936"/>
                </a:lnTo>
                <a:lnTo>
                  <a:pt x="72817" y="119936"/>
                </a:lnTo>
                <a:lnTo>
                  <a:pt x="44082" y="73689"/>
                </a:lnTo>
                <a:close/>
              </a:path>
              <a:path w="73025" h="120014">
                <a:moveTo>
                  <a:pt x="68609" y="33489"/>
                </a:moveTo>
                <a:lnTo>
                  <a:pt x="50539" y="33489"/>
                </a:lnTo>
                <a:lnTo>
                  <a:pt x="13703" y="70333"/>
                </a:lnTo>
                <a:lnTo>
                  <a:pt x="41997" y="70333"/>
                </a:lnTo>
                <a:lnTo>
                  <a:pt x="37691" y="63402"/>
                </a:lnTo>
                <a:lnTo>
                  <a:pt x="68609" y="33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2" name="object 82"/>
          <p:cNvSpPr/>
          <p:nvPr/>
        </p:nvSpPr>
        <p:spPr>
          <a:xfrm>
            <a:off x="6055540" y="3476968"/>
            <a:ext cx="67235" cy="110378"/>
          </a:xfrm>
          <a:custGeom>
            <a:avLst/>
            <a:gdLst/>
            <a:ahLst/>
            <a:cxnLst/>
            <a:rect l="l" t="t" r="r" b="b"/>
            <a:pathLst>
              <a:path w="76200" h="125095">
                <a:moveTo>
                  <a:pt x="17057" y="99424"/>
                </a:moveTo>
                <a:lnTo>
                  <a:pt x="3481" y="99424"/>
                </a:lnTo>
                <a:lnTo>
                  <a:pt x="3956" y="104868"/>
                </a:lnTo>
                <a:lnTo>
                  <a:pt x="37722" y="125001"/>
                </a:lnTo>
                <a:lnTo>
                  <a:pt x="48957" y="124019"/>
                </a:lnTo>
                <a:lnTo>
                  <a:pt x="57754" y="121170"/>
                </a:lnTo>
                <a:lnTo>
                  <a:pt x="64527" y="116738"/>
                </a:lnTo>
                <a:lnTo>
                  <a:pt x="67068" y="113889"/>
                </a:lnTo>
                <a:lnTo>
                  <a:pt x="37722" y="113889"/>
                </a:lnTo>
                <a:lnTo>
                  <a:pt x="31772" y="113510"/>
                </a:lnTo>
                <a:lnTo>
                  <a:pt x="25474" y="111547"/>
                </a:lnTo>
                <a:lnTo>
                  <a:pt x="22627" y="109679"/>
                </a:lnTo>
                <a:lnTo>
                  <a:pt x="20031" y="107085"/>
                </a:lnTo>
                <a:lnTo>
                  <a:pt x="18196" y="103729"/>
                </a:lnTo>
                <a:lnTo>
                  <a:pt x="17057" y="99424"/>
                </a:lnTo>
                <a:close/>
              </a:path>
              <a:path w="76200" h="125095">
                <a:moveTo>
                  <a:pt x="76173" y="77899"/>
                </a:moveTo>
                <a:lnTo>
                  <a:pt x="61678" y="77899"/>
                </a:lnTo>
                <a:lnTo>
                  <a:pt x="61632" y="88915"/>
                </a:lnTo>
                <a:lnTo>
                  <a:pt x="61203" y="94707"/>
                </a:lnTo>
                <a:lnTo>
                  <a:pt x="37722" y="113889"/>
                </a:lnTo>
                <a:lnTo>
                  <a:pt x="67068" y="113889"/>
                </a:lnTo>
                <a:lnTo>
                  <a:pt x="76102" y="85084"/>
                </a:lnTo>
                <a:lnTo>
                  <a:pt x="76173" y="77899"/>
                </a:lnTo>
                <a:close/>
              </a:path>
              <a:path w="76200" h="125095">
                <a:moveTo>
                  <a:pt x="37722" y="0"/>
                </a:moveTo>
                <a:lnTo>
                  <a:pt x="4462" y="23867"/>
                </a:lnTo>
                <a:lnTo>
                  <a:pt x="0" y="47100"/>
                </a:lnTo>
                <a:lnTo>
                  <a:pt x="506" y="54792"/>
                </a:lnTo>
                <a:lnTo>
                  <a:pt x="19178" y="88915"/>
                </a:lnTo>
                <a:lnTo>
                  <a:pt x="35128" y="93346"/>
                </a:lnTo>
                <a:lnTo>
                  <a:pt x="42912" y="92491"/>
                </a:lnTo>
                <a:lnTo>
                  <a:pt x="49716" y="89896"/>
                </a:lnTo>
                <a:lnTo>
                  <a:pt x="55887" y="85084"/>
                </a:lnTo>
                <a:lnTo>
                  <a:pt x="59586" y="80495"/>
                </a:lnTo>
                <a:lnTo>
                  <a:pt x="37722" y="80495"/>
                </a:lnTo>
                <a:lnTo>
                  <a:pt x="33007" y="79767"/>
                </a:lnTo>
                <a:lnTo>
                  <a:pt x="14589" y="47100"/>
                </a:lnTo>
                <a:lnTo>
                  <a:pt x="15222" y="38966"/>
                </a:lnTo>
                <a:lnTo>
                  <a:pt x="37722" y="12851"/>
                </a:lnTo>
                <a:lnTo>
                  <a:pt x="61102" y="12851"/>
                </a:lnTo>
                <a:lnTo>
                  <a:pt x="57374" y="8672"/>
                </a:lnTo>
                <a:lnTo>
                  <a:pt x="50824" y="3830"/>
                </a:lnTo>
                <a:lnTo>
                  <a:pt x="44273" y="980"/>
                </a:lnTo>
                <a:lnTo>
                  <a:pt x="37722" y="0"/>
                </a:lnTo>
                <a:close/>
              </a:path>
              <a:path w="76200" h="125095">
                <a:moveTo>
                  <a:pt x="61102" y="12851"/>
                </a:moveTo>
                <a:lnTo>
                  <a:pt x="37722" y="12851"/>
                </a:lnTo>
                <a:lnTo>
                  <a:pt x="41424" y="13357"/>
                </a:lnTo>
                <a:lnTo>
                  <a:pt x="45380" y="14972"/>
                </a:lnTo>
                <a:lnTo>
                  <a:pt x="61678" y="46245"/>
                </a:lnTo>
                <a:lnTo>
                  <a:pt x="60223" y="58496"/>
                </a:lnTo>
                <a:lnTo>
                  <a:pt x="37722" y="80495"/>
                </a:lnTo>
                <a:lnTo>
                  <a:pt x="59586" y="80495"/>
                </a:lnTo>
                <a:lnTo>
                  <a:pt x="61678" y="77899"/>
                </a:lnTo>
                <a:lnTo>
                  <a:pt x="76173" y="77899"/>
                </a:lnTo>
                <a:lnTo>
                  <a:pt x="76173" y="15447"/>
                </a:lnTo>
                <a:lnTo>
                  <a:pt x="63418" y="15447"/>
                </a:lnTo>
                <a:lnTo>
                  <a:pt x="61102" y="12851"/>
                </a:lnTo>
                <a:close/>
              </a:path>
              <a:path w="76200" h="125095">
                <a:moveTo>
                  <a:pt x="76173" y="2595"/>
                </a:moveTo>
                <a:lnTo>
                  <a:pt x="63418" y="2595"/>
                </a:lnTo>
                <a:lnTo>
                  <a:pt x="63418" y="15447"/>
                </a:lnTo>
                <a:lnTo>
                  <a:pt x="76173" y="15447"/>
                </a:lnTo>
                <a:lnTo>
                  <a:pt x="76173" y="25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3" name="object 83"/>
          <p:cNvSpPr/>
          <p:nvPr/>
        </p:nvSpPr>
        <p:spPr>
          <a:xfrm>
            <a:off x="6131129" y="3449709"/>
            <a:ext cx="43143" cy="109257"/>
          </a:xfrm>
          <a:custGeom>
            <a:avLst/>
            <a:gdLst/>
            <a:ahLst/>
            <a:cxnLst/>
            <a:rect l="l" t="t" r="r" b="b"/>
            <a:pathLst>
              <a:path w="48895" h="123825">
                <a:moveTo>
                  <a:pt x="48830" y="0"/>
                </a:moveTo>
                <a:lnTo>
                  <a:pt x="38450" y="0"/>
                </a:lnTo>
                <a:lnTo>
                  <a:pt x="0" y="123385"/>
                </a:lnTo>
                <a:lnTo>
                  <a:pt x="9399" y="123385"/>
                </a:lnTo>
                <a:lnTo>
                  <a:pt x="488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4" name="object 84"/>
          <p:cNvSpPr/>
          <p:nvPr/>
        </p:nvSpPr>
        <p:spPr>
          <a:xfrm>
            <a:off x="6181754" y="3449708"/>
            <a:ext cx="64434" cy="105895"/>
          </a:xfrm>
          <a:custGeom>
            <a:avLst/>
            <a:gdLst/>
            <a:ahLst/>
            <a:cxnLst/>
            <a:rect l="l" t="t" r="r" b="b"/>
            <a:pathLst>
              <a:path w="73025" h="120014">
                <a:moveTo>
                  <a:pt x="13703" y="0"/>
                </a:moveTo>
                <a:lnTo>
                  <a:pt x="0" y="0"/>
                </a:lnTo>
                <a:lnTo>
                  <a:pt x="0" y="119936"/>
                </a:lnTo>
                <a:lnTo>
                  <a:pt x="13703" y="119936"/>
                </a:lnTo>
                <a:lnTo>
                  <a:pt x="13703" y="86541"/>
                </a:lnTo>
                <a:lnTo>
                  <a:pt x="26582" y="73689"/>
                </a:lnTo>
                <a:lnTo>
                  <a:pt x="44082" y="73689"/>
                </a:lnTo>
                <a:lnTo>
                  <a:pt x="41997" y="70333"/>
                </a:lnTo>
                <a:lnTo>
                  <a:pt x="13703" y="70333"/>
                </a:lnTo>
                <a:lnTo>
                  <a:pt x="13703" y="0"/>
                </a:lnTo>
                <a:close/>
              </a:path>
              <a:path w="73025" h="120014">
                <a:moveTo>
                  <a:pt x="44082" y="73689"/>
                </a:moveTo>
                <a:lnTo>
                  <a:pt x="26582" y="73689"/>
                </a:lnTo>
                <a:lnTo>
                  <a:pt x="55633" y="119936"/>
                </a:lnTo>
                <a:lnTo>
                  <a:pt x="72817" y="119936"/>
                </a:lnTo>
                <a:lnTo>
                  <a:pt x="44082" y="73689"/>
                </a:lnTo>
                <a:close/>
              </a:path>
              <a:path w="73025" h="120014">
                <a:moveTo>
                  <a:pt x="68482" y="33489"/>
                </a:moveTo>
                <a:lnTo>
                  <a:pt x="50538" y="33489"/>
                </a:lnTo>
                <a:lnTo>
                  <a:pt x="13703" y="70333"/>
                </a:lnTo>
                <a:lnTo>
                  <a:pt x="41997" y="70333"/>
                </a:lnTo>
                <a:lnTo>
                  <a:pt x="37691" y="63402"/>
                </a:lnTo>
                <a:lnTo>
                  <a:pt x="68482" y="33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5" name="object 85"/>
          <p:cNvSpPr/>
          <p:nvPr/>
        </p:nvSpPr>
        <p:spPr>
          <a:xfrm>
            <a:off x="6249801" y="3476968"/>
            <a:ext cx="67235" cy="110378"/>
          </a:xfrm>
          <a:custGeom>
            <a:avLst/>
            <a:gdLst/>
            <a:ahLst/>
            <a:cxnLst/>
            <a:rect l="l" t="t" r="r" b="b"/>
            <a:pathLst>
              <a:path w="76200" h="125095">
                <a:moveTo>
                  <a:pt x="17057" y="99424"/>
                </a:moveTo>
                <a:lnTo>
                  <a:pt x="3354" y="99424"/>
                </a:lnTo>
                <a:lnTo>
                  <a:pt x="3956" y="104868"/>
                </a:lnTo>
                <a:lnTo>
                  <a:pt x="37595" y="125001"/>
                </a:lnTo>
                <a:lnTo>
                  <a:pt x="48830" y="124019"/>
                </a:lnTo>
                <a:lnTo>
                  <a:pt x="57754" y="121170"/>
                </a:lnTo>
                <a:lnTo>
                  <a:pt x="64526" y="116738"/>
                </a:lnTo>
                <a:lnTo>
                  <a:pt x="67066" y="113889"/>
                </a:lnTo>
                <a:lnTo>
                  <a:pt x="37595" y="113889"/>
                </a:lnTo>
                <a:lnTo>
                  <a:pt x="31772" y="113510"/>
                </a:lnTo>
                <a:lnTo>
                  <a:pt x="25474" y="111547"/>
                </a:lnTo>
                <a:lnTo>
                  <a:pt x="22500" y="109679"/>
                </a:lnTo>
                <a:lnTo>
                  <a:pt x="20031" y="107085"/>
                </a:lnTo>
                <a:lnTo>
                  <a:pt x="18196" y="103729"/>
                </a:lnTo>
                <a:lnTo>
                  <a:pt x="17057" y="99424"/>
                </a:lnTo>
                <a:close/>
              </a:path>
              <a:path w="76200" h="125095">
                <a:moveTo>
                  <a:pt x="76172" y="77899"/>
                </a:moveTo>
                <a:lnTo>
                  <a:pt x="61583" y="77899"/>
                </a:lnTo>
                <a:lnTo>
                  <a:pt x="61465" y="90276"/>
                </a:lnTo>
                <a:lnTo>
                  <a:pt x="61203" y="94707"/>
                </a:lnTo>
                <a:lnTo>
                  <a:pt x="37595" y="113889"/>
                </a:lnTo>
                <a:lnTo>
                  <a:pt x="67066" y="113889"/>
                </a:lnTo>
                <a:lnTo>
                  <a:pt x="76101" y="85084"/>
                </a:lnTo>
                <a:lnTo>
                  <a:pt x="76172" y="77899"/>
                </a:lnTo>
                <a:close/>
              </a:path>
              <a:path w="76200" h="125095">
                <a:moveTo>
                  <a:pt x="37595" y="0"/>
                </a:moveTo>
                <a:lnTo>
                  <a:pt x="4335" y="23867"/>
                </a:lnTo>
                <a:lnTo>
                  <a:pt x="0" y="47100"/>
                </a:lnTo>
                <a:lnTo>
                  <a:pt x="379" y="54792"/>
                </a:lnTo>
                <a:lnTo>
                  <a:pt x="19051" y="88915"/>
                </a:lnTo>
                <a:lnTo>
                  <a:pt x="35126" y="93346"/>
                </a:lnTo>
                <a:lnTo>
                  <a:pt x="42785" y="92491"/>
                </a:lnTo>
                <a:lnTo>
                  <a:pt x="49589" y="89896"/>
                </a:lnTo>
                <a:lnTo>
                  <a:pt x="55760" y="85084"/>
                </a:lnTo>
                <a:lnTo>
                  <a:pt x="59479" y="80495"/>
                </a:lnTo>
                <a:lnTo>
                  <a:pt x="37595" y="80495"/>
                </a:lnTo>
                <a:lnTo>
                  <a:pt x="32880" y="79767"/>
                </a:lnTo>
                <a:lnTo>
                  <a:pt x="14461" y="47100"/>
                </a:lnTo>
                <a:lnTo>
                  <a:pt x="15095" y="38966"/>
                </a:lnTo>
                <a:lnTo>
                  <a:pt x="37595" y="12851"/>
                </a:lnTo>
                <a:lnTo>
                  <a:pt x="60975" y="12851"/>
                </a:lnTo>
                <a:lnTo>
                  <a:pt x="57247" y="8672"/>
                </a:lnTo>
                <a:lnTo>
                  <a:pt x="50824" y="3830"/>
                </a:lnTo>
                <a:lnTo>
                  <a:pt x="44146" y="980"/>
                </a:lnTo>
                <a:lnTo>
                  <a:pt x="37595" y="0"/>
                </a:lnTo>
                <a:close/>
              </a:path>
              <a:path w="76200" h="125095">
                <a:moveTo>
                  <a:pt x="60975" y="12851"/>
                </a:moveTo>
                <a:lnTo>
                  <a:pt x="37595" y="12851"/>
                </a:lnTo>
                <a:lnTo>
                  <a:pt x="41424" y="13357"/>
                </a:lnTo>
                <a:lnTo>
                  <a:pt x="45380" y="14972"/>
                </a:lnTo>
                <a:lnTo>
                  <a:pt x="61583" y="46245"/>
                </a:lnTo>
                <a:lnTo>
                  <a:pt x="60222" y="58496"/>
                </a:lnTo>
                <a:lnTo>
                  <a:pt x="37595" y="80495"/>
                </a:lnTo>
                <a:lnTo>
                  <a:pt x="59479" y="80495"/>
                </a:lnTo>
                <a:lnTo>
                  <a:pt x="61583" y="77899"/>
                </a:lnTo>
                <a:lnTo>
                  <a:pt x="76172" y="77899"/>
                </a:lnTo>
                <a:lnTo>
                  <a:pt x="76172" y="15447"/>
                </a:lnTo>
                <a:lnTo>
                  <a:pt x="63291" y="15447"/>
                </a:lnTo>
                <a:lnTo>
                  <a:pt x="60975" y="12851"/>
                </a:lnTo>
                <a:close/>
              </a:path>
              <a:path w="76200" h="125095">
                <a:moveTo>
                  <a:pt x="76172" y="2595"/>
                </a:moveTo>
                <a:lnTo>
                  <a:pt x="63291" y="2595"/>
                </a:lnTo>
                <a:lnTo>
                  <a:pt x="63291" y="15447"/>
                </a:lnTo>
                <a:lnTo>
                  <a:pt x="76172" y="15447"/>
                </a:lnTo>
                <a:lnTo>
                  <a:pt x="76172" y="25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6" name="object 86"/>
          <p:cNvSpPr/>
          <p:nvPr/>
        </p:nvSpPr>
        <p:spPr>
          <a:xfrm>
            <a:off x="2582821" y="3454288"/>
            <a:ext cx="84044" cy="110938"/>
          </a:xfrm>
          <a:custGeom>
            <a:avLst/>
            <a:gdLst/>
            <a:ahLst/>
            <a:cxnLst/>
            <a:rect l="l" t="t" r="r" b="b"/>
            <a:pathLst>
              <a:path w="95250" h="125729">
                <a:moveTo>
                  <a:pt x="15443" y="83945"/>
                </a:moveTo>
                <a:lnTo>
                  <a:pt x="0" y="83945"/>
                </a:lnTo>
                <a:lnTo>
                  <a:pt x="759" y="92365"/>
                </a:lnTo>
                <a:lnTo>
                  <a:pt x="27089" y="121899"/>
                </a:lnTo>
                <a:lnTo>
                  <a:pt x="48830" y="125128"/>
                </a:lnTo>
                <a:lnTo>
                  <a:pt x="59716" y="124368"/>
                </a:lnTo>
                <a:lnTo>
                  <a:pt x="69114" y="122279"/>
                </a:lnTo>
                <a:lnTo>
                  <a:pt x="77026" y="118924"/>
                </a:lnTo>
                <a:lnTo>
                  <a:pt x="83450" y="114491"/>
                </a:lnTo>
                <a:lnTo>
                  <a:pt x="86403" y="111390"/>
                </a:lnTo>
                <a:lnTo>
                  <a:pt x="48830" y="111390"/>
                </a:lnTo>
                <a:lnTo>
                  <a:pt x="40538" y="110788"/>
                </a:lnTo>
                <a:lnTo>
                  <a:pt x="15822" y="89010"/>
                </a:lnTo>
                <a:lnTo>
                  <a:pt x="15443" y="83945"/>
                </a:lnTo>
                <a:close/>
              </a:path>
              <a:path w="95250" h="125729">
                <a:moveTo>
                  <a:pt x="47089" y="0"/>
                </a:moveTo>
                <a:lnTo>
                  <a:pt x="10126" y="14941"/>
                </a:lnTo>
                <a:lnTo>
                  <a:pt x="4446" y="36845"/>
                </a:lnTo>
                <a:lnTo>
                  <a:pt x="4715" y="41055"/>
                </a:lnTo>
                <a:lnTo>
                  <a:pt x="62564" y="72804"/>
                </a:lnTo>
                <a:lnTo>
                  <a:pt x="70603" y="76412"/>
                </a:lnTo>
                <a:lnTo>
                  <a:pt x="75919" y="80496"/>
                </a:lnTo>
                <a:lnTo>
                  <a:pt x="78736" y="85307"/>
                </a:lnTo>
                <a:lnTo>
                  <a:pt x="79621" y="90751"/>
                </a:lnTo>
                <a:lnTo>
                  <a:pt x="79368" y="94834"/>
                </a:lnTo>
                <a:lnTo>
                  <a:pt x="48830" y="111390"/>
                </a:lnTo>
                <a:lnTo>
                  <a:pt x="86403" y="111390"/>
                </a:lnTo>
                <a:lnTo>
                  <a:pt x="88513" y="109174"/>
                </a:lnTo>
                <a:lnTo>
                  <a:pt x="92217" y="103002"/>
                </a:lnTo>
                <a:lnTo>
                  <a:pt x="94336" y="96323"/>
                </a:lnTo>
                <a:lnTo>
                  <a:pt x="95064" y="89137"/>
                </a:lnTo>
                <a:lnTo>
                  <a:pt x="94559" y="83313"/>
                </a:lnTo>
                <a:lnTo>
                  <a:pt x="32500" y="48841"/>
                </a:lnTo>
                <a:lnTo>
                  <a:pt x="25822" y="45360"/>
                </a:lnTo>
                <a:lnTo>
                  <a:pt x="21898" y="42037"/>
                </a:lnTo>
                <a:lnTo>
                  <a:pt x="20158" y="37953"/>
                </a:lnTo>
                <a:lnTo>
                  <a:pt x="19651" y="32509"/>
                </a:lnTo>
                <a:lnTo>
                  <a:pt x="20285" y="28045"/>
                </a:lnTo>
                <a:lnTo>
                  <a:pt x="46235" y="12852"/>
                </a:lnTo>
                <a:lnTo>
                  <a:pt x="82368" y="12852"/>
                </a:lnTo>
                <a:lnTo>
                  <a:pt x="78388" y="9147"/>
                </a:lnTo>
                <a:lnTo>
                  <a:pt x="71710" y="5064"/>
                </a:lnTo>
                <a:lnTo>
                  <a:pt x="64146" y="2216"/>
                </a:lnTo>
                <a:lnTo>
                  <a:pt x="55887" y="601"/>
                </a:lnTo>
                <a:lnTo>
                  <a:pt x="47089" y="0"/>
                </a:lnTo>
                <a:close/>
              </a:path>
              <a:path w="95250" h="125729">
                <a:moveTo>
                  <a:pt x="82368" y="12852"/>
                </a:moveTo>
                <a:lnTo>
                  <a:pt x="46235" y="12852"/>
                </a:lnTo>
                <a:lnTo>
                  <a:pt x="53166" y="13326"/>
                </a:lnTo>
                <a:lnTo>
                  <a:pt x="59209" y="14687"/>
                </a:lnTo>
                <a:lnTo>
                  <a:pt x="76267" y="36845"/>
                </a:lnTo>
                <a:lnTo>
                  <a:pt x="91615" y="36845"/>
                </a:lnTo>
                <a:lnTo>
                  <a:pt x="90730" y="28172"/>
                </a:lnTo>
                <a:lnTo>
                  <a:pt x="88008" y="20638"/>
                </a:lnTo>
                <a:lnTo>
                  <a:pt x="83830" y="14212"/>
                </a:lnTo>
                <a:lnTo>
                  <a:pt x="82368" y="128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7" name="object 87"/>
          <p:cNvSpPr/>
          <p:nvPr/>
        </p:nvSpPr>
        <p:spPr>
          <a:xfrm>
            <a:off x="2679574" y="3454288"/>
            <a:ext cx="84044" cy="110938"/>
          </a:xfrm>
          <a:custGeom>
            <a:avLst/>
            <a:gdLst/>
            <a:ahLst/>
            <a:cxnLst/>
            <a:rect l="l" t="t" r="r" b="b"/>
            <a:pathLst>
              <a:path w="95250" h="125729">
                <a:moveTo>
                  <a:pt x="15316" y="83945"/>
                </a:moveTo>
                <a:lnTo>
                  <a:pt x="0" y="83945"/>
                </a:lnTo>
                <a:lnTo>
                  <a:pt x="727" y="92365"/>
                </a:lnTo>
                <a:lnTo>
                  <a:pt x="27057" y="121899"/>
                </a:lnTo>
                <a:lnTo>
                  <a:pt x="48830" y="125128"/>
                </a:lnTo>
                <a:lnTo>
                  <a:pt x="59589" y="124368"/>
                </a:lnTo>
                <a:lnTo>
                  <a:pt x="68988" y="122279"/>
                </a:lnTo>
                <a:lnTo>
                  <a:pt x="77026" y="118924"/>
                </a:lnTo>
                <a:lnTo>
                  <a:pt x="83450" y="114491"/>
                </a:lnTo>
                <a:lnTo>
                  <a:pt x="86403" y="111390"/>
                </a:lnTo>
                <a:lnTo>
                  <a:pt x="48830" y="111390"/>
                </a:lnTo>
                <a:lnTo>
                  <a:pt x="40411" y="110788"/>
                </a:lnTo>
                <a:lnTo>
                  <a:pt x="15822" y="89010"/>
                </a:lnTo>
                <a:lnTo>
                  <a:pt x="15316" y="83945"/>
                </a:lnTo>
                <a:close/>
              </a:path>
              <a:path w="95250" h="125729">
                <a:moveTo>
                  <a:pt x="47089" y="0"/>
                </a:moveTo>
                <a:lnTo>
                  <a:pt x="10126" y="14941"/>
                </a:lnTo>
                <a:lnTo>
                  <a:pt x="4208" y="35104"/>
                </a:lnTo>
                <a:lnTo>
                  <a:pt x="4683" y="41055"/>
                </a:lnTo>
                <a:lnTo>
                  <a:pt x="62564" y="72804"/>
                </a:lnTo>
                <a:lnTo>
                  <a:pt x="70571" y="76412"/>
                </a:lnTo>
                <a:lnTo>
                  <a:pt x="75887" y="80496"/>
                </a:lnTo>
                <a:lnTo>
                  <a:pt x="78736" y="85307"/>
                </a:lnTo>
                <a:lnTo>
                  <a:pt x="79621" y="90751"/>
                </a:lnTo>
                <a:lnTo>
                  <a:pt x="79241" y="94834"/>
                </a:lnTo>
                <a:lnTo>
                  <a:pt x="48830" y="111390"/>
                </a:lnTo>
                <a:lnTo>
                  <a:pt x="86403" y="111390"/>
                </a:lnTo>
                <a:lnTo>
                  <a:pt x="88513" y="109174"/>
                </a:lnTo>
                <a:lnTo>
                  <a:pt x="92090" y="103002"/>
                </a:lnTo>
                <a:lnTo>
                  <a:pt x="94305" y="96323"/>
                </a:lnTo>
                <a:lnTo>
                  <a:pt x="95064" y="89137"/>
                </a:lnTo>
                <a:lnTo>
                  <a:pt x="94432" y="83313"/>
                </a:lnTo>
                <a:lnTo>
                  <a:pt x="32500" y="48841"/>
                </a:lnTo>
                <a:lnTo>
                  <a:pt x="25822" y="45360"/>
                </a:lnTo>
                <a:lnTo>
                  <a:pt x="21866" y="42037"/>
                </a:lnTo>
                <a:lnTo>
                  <a:pt x="20158" y="37953"/>
                </a:lnTo>
                <a:lnTo>
                  <a:pt x="19651" y="32509"/>
                </a:lnTo>
                <a:lnTo>
                  <a:pt x="20284" y="28045"/>
                </a:lnTo>
                <a:lnTo>
                  <a:pt x="46234" y="12852"/>
                </a:lnTo>
                <a:lnTo>
                  <a:pt x="82345" y="12852"/>
                </a:lnTo>
                <a:lnTo>
                  <a:pt x="78386" y="9147"/>
                </a:lnTo>
                <a:lnTo>
                  <a:pt x="71710" y="5064"/>
                </a:lnTo>
                <a:lnTo>
                  <a:pt x="64146" y="2216"/>
                </a:lnTo>
                <a:lnTo>
                  <a:pt x="55887" y="601"/>
                </a:lnTo>
                <a:lnTo>
                  <a:pt x="47089" y="0"/>
                </a:lnTo>
                <a:close/>
              </a:path>
              <a:path w="95250" h="125729">
                <a:moveTo>
                  <a:pt x="82345" y="12852"/>
                </a:moveTo>
                <a:lnTo>
                  <a:pt x="46234" y="12852"/>
                </a:lnTo>
                <a:lnTo>
                  <a:pt x="53166" y="13326"/>
                </a:lnTo>
                <a:lnTo>
                  <a:pt x="59209" y="14687"/>
                </a:lnTo>
                <a:lnTo>
                  <a:pt x="76140" y="36845"/>
                </a:lnTo>
                <a:lnTo>
                  <a:pt x="91583" y="36845"/>
                </a:lnTo>
                <a:lnTo>
                  <a:pt x="90730" y="28172"/>
                </a:lnTo>
                <a:lnTo>
                  <a:pt x="88008" y="20638"/>
                </a:lnTo>
                <a:lnTo>
                  <a:pt x="83798" y="14212"/>
                </a:lnTo>
                <a:lnTo>
                  <a:pt x="82345" y="128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8" name="object 88"/>
          <p:cNvSpPr/>
          <p:nvPr/>
        </p:nvSpPr>
        <p:spPr>
          <a:xfrm>
            <a:off x="2776329" y="3454288"/>
            <a:ext cx="84044" cy="110938"/>
          </a:xfrm>
          <a:custGeom>
            <a:avLst/>
            <a:gdLst/>
            <a:ahLst/>
            <a:cxnLst/>
            <a:rect l="l" t="t" r="r" b="b"/>
            <a:pathLst>
              <a:path w="95250" h="125729">
                <a:moveTo>
                  <a:pt x="15316" y="83945"/>
                </a:moveTo>
                <a:lnTo>
                  <a:pt x="0" y="83945"/>
                </a:lnTo>
                <a:lnTo>
                  <a:pt x="727" y="92365"/>
                </a:lnTo>
                <a:lnTo>
                  <a:pt x="27057" y="121899"/>
                </a:lnTo>
                <a:lnTo>
                  <a:pt x="48830" y="125128"/>
                </a:lnTo>
                <a:lnTo>
                  <a:pt x="59589" y="124368"/>
                </a:lnTo>
                <a:lnTo>
                  <a:pt x="68957" y="122279"/>
                </a:lnTo>
                <a:lnTo>
                  <a:pt x="76995" y="118924"/>
                </a:lnTo>
                <a:lnTo>
                  <a:pt x="83418" y="114491"/>
                </a:lnTo>
                <a:lnTo>
                  <a:pt x="86390" y="111390"/>
                </a:lnTo>
                <a:lnTo>
                  <a:pt x="48830" y="111390"/>
                </a:lnTo>
                <a:lnTo>
                  <a:pt x="40411" y="110788"/>
                </a:lnTo>
                <a:lnTo>
                  <a:pt x="15822" y="89010"/>
                </a:lnTo>
                <a:lnTo>
                  <a:pt x="15316" y="83945"/>
                </a:lnTo>
                <a:close/>
              </a:path>
              <a:path w="95250" h="125729">
                <a:moveTo>
                  <a:pt x="47089" y="0"/>
                </a:moveTo>
                <a:lnTo>
                  <a:pt x="10126" y="14941"/>
                </a:lnTo>
                <a:lnTo>
                  <a:pt x="4208" y="35104"/>
                </a:lnTo>
                <a:lnTo>
                  <a:pt x="4683" y="41055"/>
                </a:lnTo>
                <a:lnTo>
                  <a:pt x="62406" y="72804"/>
                </a:lnTo>
                <a:lnTo>
                  <a:pt x="70571" y="76412"/>
                </a:lnTo>
                <a:lnTo>
                  <a:pt x="75887" y="80496"/>
                </a:lnTo>
                <a:lnTo>
                  <a:pt x="78734" y="85307"/>
                </a:lnTo>
                <a:lnTo>
                  <a:pt x="79589" y="90751"/>
                </a:lnTo>
                <a:lnTo>
                  <a:pt x="79241" y="94834"/>
                </a:lnTo>
                <a:lnTo>
                  <a:pt x="48830" y="111390"/>
                </a:lnTo>
                <a:lnTo>
                  <a:pt x="86390" y="111390"/>
                </a:lnTo>
                <a:lnTo>
                  <a:pt x="88513" y="109174"/>
                </a:lnTo>
                <a:lnTo>
                  <a:pt x="92090" y="103002"/>
                </a:lnTo>
                <a:lnTo>
                  <a:pt x="94305" y="96323"/>
                </a:lnTo>
                <a:lnTo>
                  <a:pt x="95064" y="89137"/>
                </a:lnTo>
                <a:lnTo>
                  <a:pt x="94432" y="83313"/>
                </a:lnTo>
                <a:lnTo>
                  <a:pt x="32500" y="48841"/>
                </a:lnTo>
                <a:lnTo>
                  <a:pt x="25822" y="45360"/>
                </a:lnTo>
                <a:lnTo>
                  <a:pt x="21866" y="42037"/>
                </a:lnTo>
                <a:lnTo>
                  <a:pt x="20126" y="37953"/>
                </a:lnTo>
                <a:lnTo>
                  <a:pt x="19651" y="32509"/>
                </a:lnTo>
                <a:lnTo>
                  <a:pt x="20126" y="28045"/>
                </a:lnTo>
                <a:lnTo>
                  <a:pt x="46234" y="12852"/>
                </a:lnTo>
                <a:lnTo>
                  <a:pt x="82336" y="12852"/>
                </a:lnTo>
                <a:lnTo>
                  <a:pt x="78355" y="9147"/>
                </a:lnTo>
                <a:lnTo>
                  <a:pt x="71678" y="5064"/>
                </a:lnTo>
                <a:lnTo>
                  <a:pt x="64146" y="2216"/>
                </a:lnTo>
                <a:lnTo>
                  <a:pt x="55855" y="601"/>
                </a:lnTo>
                <a:lnTo>
                  <a:pt x="47089" y="0"/>
                </a:lnTo>
                <a:close/>
              </a:path>
              <a:path w="95250" h="125729">
                <a:moveTo>
                  <a:pt x="82336" y="12852"/>
                </a:moveTo>
                <a:lnTo>
                  <a:pt x="46234" y="12852"/>
                </a:lnTo>
                <a:lnTo>
                  <a:pt x="53134" y="13326"/>
                </a:lnTo>
                <a:lnTo>
                  <a:pt x="59209" y="14687"/>
                </a:lnTo>
                <a:lnTo>
                  <a:pt x="76140" y="36845"/>
                </a:lnTo>
                <a:lnTo>
                  <a:pt x="91583" y="36845"/>
                </a:lnTo>
                <a:lnTo>
                  <a:pt x="90603" y="28172"/>
                </a:lnTo>
                <a:lnTo>
                  <a:pt x="88008" y="20638"/>
                </a:lnTo>
                <a:lnTo>
                  <a:pt x="83798" y="14212"/>
                </a:lnTo>
                <a:lnTo>
                  <a:pt x="82336" y="128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9" name="object 89"/>
          <p:cNvSpPr/>
          <p:nvPr/>
        </p:nvSpPr>
        <p:spPr>
          <a:xfrm>
            <a:off x="2919853" y="3455796"/>
            <a:ext cx="84044" cy="105895"/>
          </a:xfrm>
          <a:custGeom>
            <a:avLst/>
            <a:gdLst/>
            <a:ahLst/>
            <a:cxnLst/>
            <a:rect l="l" t="t" r="r" b="b"/>
            <a:pathLst>
              <a:path w="95250" h="120014">
                <a:moveTo>
                  <a:pt x="49715" y="0"/>
                </a:moveTo>
                <a:lnTo>
                  <a:pt x="0" y="0"/>
                </a:lnTo>
                <a:lnTo>
                  <a:pt x="0" y="119936"/>
                </a:lnTo>
                <a:lnTo>
                  <a:pt x="49715" y="119936"/>
                </a:lnTo>
                <a:lnTo>
                  <a:pt x="56995" y="119208"/>
                </a:lnTo>
                <a:lnTo>
                  <a:pt x="64780" y="116992"/>
                </a:lnTo>
                <a:lnTo>
                  <a:pt x="72343" y="112909"/>
                </a:lnTo>
                <a:lnTo>
                  <a:pt x="79495" y="106958"/>
                </a:lnTo>
                <a:lnTo>
                  <a:pt x="80054" y="106230"/>
                </a:lnTo>
                <a:lnTo>
                  <a:pt x="15474" y="106230"/>
                </a:lnTo>
                <a:lnTo>
                  <a:pt x="15474" y="13737"/>
                </a:lnTo>
                <a:lnTo>
                  <a:pt x="79132" y="13737"/>
                </a:lnTo>
                <a:lnTo>
                  <a:pt x="78513" y="12978"/>
                </a:lnTo>
                <a:lnTo>
                  <a:pt x="71203" y="7058"/>
                </a:lnTo>
                <a:lnTo>
                  <a:pt x="63671" y="2975"/>
                </a:lnTo>
                <a:lnTo>
                  <a:pt x="56393" y="759"/>
                </a:lnTo>
                <a:lnTo>
                  <a:pt x="49715" y="0"/>
                </a:lnTo>
                <a:close/>
              </a:path>
              <a:path w="95250" h="120014">
                <a:moveTo>
                  <a:pt x="79132" y="13737"/>
                </a:moveTo>
                <a:lnTo>
                  <a:pt x="46234" y="13737"/>
                </a:lnTo>
                <a:lnTo>
                  <a:pt x="52912" y="14466"/>
                </a:lnTo>
                <a:lnTo>
                  <a:pt x="59114" y="16587"/>
                </a:lnTo>
                <a:lnTo>
                  <a:pt x="78988" y="49095"/>
                </a:lnTo>
                <a:lnTo>
                  <a:pt x="79621" y="59984"/>
                </a:lnTo>
                <a:lnTo>
                  <a:pt x="79115" y="70112"/>
                </a:lnTo>
                <a:lnTo>
                  <a:pt x="54399" y="105343"/>
                </a:lnTo>
                <a:lnTo>
                  <a:pt x="47120" y="106230"/>
                </a:lnTo>
                <a:lnTo>
                  <a:pt x="80054" y="106230"/>
                </a:lnTo>
                <a:lnTo>
                  <a:pt x="85666" y="98919"/>
                </a:lnTo>
                <a:lnTo>
                  <a:pt x="90634" y="88535"/>
                </a:lnTo>
                <a:lnTo>
                  <a:pt x="93957" y="75557"/>
                </a:lnTo>
                <a:lnTo>
                  <a:pt x="95064" y="59984"/>
                </a:lnTo>
                <a:lnTo>
                  <a:pt x="93831" y="44410"/>
                </a:lnTo>
                <a:lnTo>
                  <a:pt x="90255" y="31432"/>
                </a:lnTo>
                <a:lnTo>
                  <a:pt x="85064" y="21018"/>
                </a:lnTo>
                <a:lnTo>
                  <a:pt x="79132" y="137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0" name="object 90"/>
          <p:cNvSpPr/>
          <p:nvPr/>
        </p:nvSpPr>
        <p:spPr>
          <a:xfrm>
            <a:off x="3014317" y="3455797"/>
            <a:ext cx="59391" cy="109257"/>
          </a:xfrm>
          <a:custGeom>
            <a:avLst/>
            <a:gdLst/>
            <a:ahLst/>
            <a:cxnLst/>
            <a:rect l="l" t="t" r="r" b="b"/>
            <a:pathLst>
              <a:path w="67310" h="123825">
                <a:moveTo>
                  <a:pt x="15474" y="81381"/>
                </a:moveTo>
                <a:lnTo>
                  <a:pt x="0" y="81381"/>
                </a:lnTo>
                <a:lnTo>
                  <a:pt x="0" y="95088"/>
                </a:lnTo>
                <a:lnTo>
                  <a:pt x="32532" y="123418"/>
                </a:lnTo>
                <a:lnTo>
                  <a:pt x="40444" y="122659"/>
                </a:lnTo>
                <a:lnTo>
                  <a:pt x="62030" y="109681"/>
                </a:lnTo>
                <a:lnTo>
                  <a:pt x="33387" y="109681"/>
                </a:lnTo>
                <a:lnTo>
                  <a:pt x="25981" y="108572"/>
                </a:lnTo>
                <a:lnTo>
                  <a:pt x="20285" y="105248"/>
                </a:lnTo>
                <a:lnTo>
                  <a:pt x="16709" y="99931"/>
                </a:lnTo>
                <a:lnTo>
                  <a:pt x="15474" y="92492"/>
                </a:lnTo>
                <a:lnTo>
                  <a:pt x="15474" y="81381"/>
                </a:lnTo>
                <a:close/>
              </a:path>
              <a:path w="67310" h="123825">
                <a:moveTo>
                  <a:pt x="66869" y="0"/>
                </a:moveTo>
                <a:lnTo>
                  <a:pt x="51426" y="0"/>
                </a:lnTo>
                <a:lnTo>
                  <a:pt x="51426" y="89896"/>
                </a:lnTo>
                <a:lnTo>
                  <a:pt x="50318" y="98444"/>
                </a:lnTo>
                <a:lnTo>
                  <a:pt x="33387" y="109681"/>
                </a:lnTo>
                <a:lnTo>
                  <a:pt x="62030" y="109681"/>
                </a:lnTo>
                <a:lnTo>
                  <a:pt x="64653" y="105248"/>
                </a:lnTo>
                <a:lnTo>
                  <a:pt x="66267" y="100279"/>
                </a:lnTo>
                <a:lnTo>
                  <a:pt x="66869" y="95088"/>
                </a:lnTo>
                <a:lnTo>
                  <a:pt x="668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1" name="object 91"/>
          <p:cNvSpPr/>
          <p:nvPr/>
        </p:nvSpPr>
        <p:spPr>
          <a:xfrm>
            <a:off x="3097445" y="3455796"/>
            <a:ext cx="71157" cy="105895"/>
          </a:xfrm>
          <a:custGeom>
            <a:avLst/>
            <a:gdLst/>
            <a:ahLst/>
            <a:cxnLst/>
            <a:rect l="l" t="t" r="r" b="b"/>
            <a:pathLst>
              <a:path w="80645" h="120014">
                <a:moveTo>
                  <a:pt x="80603" y="0"/>
                </a:moveTo>
                <a:lnTo>
                  <a:pt x="0" y="0"/>
                </a:lnTo>
                <a:lnTo>
                  <a:pt x="0" y="119936"/>
                </a:lnTo>
                <a:lnTo>
                  <a:pt x="15443" y="119936"/>
                </a:lnTo>
                <a:lnTo>
                  <a:pt x="15443" y="65904"/>
                </a:lnTo>
                <a:lnTo>
                  <a:pt x="72817" y="65904"/>
                </a:lnTo>
                <a:lnTo>
                  <a:pt x="72817" y="52324"/>
                </a:lnTo>
                <a:lnTo>
                  <a:pt x="15443" y="52324"/>
                </a:lnTo>
                <a:lnTo>
                  <a:pt x="15443" y="13737"/>
                </a:lnTo>
                <a:lnTo>
                  <a:pt x="80603" y="13737"/>
                </a:lnTo>
                <a:lnTo>
                  <a:pt x="806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2" name="object 92"/>
          <p:cNvSpPr/>
          <p:nvPr/>
        </p:nvSpPr>
        <p:spPr>
          <a:xfrm>
            <a:off x="3210868" y="3583883"/>
            <a:ext cx="86846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388" y="0"/>
                </a:lnTo>
              </a:path>
            </a:pathLst>
          </a:custGeom>
          <a:ln w="89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3" name="object 93"/>
          <p:cNvSpPr/>
          <p:nvPr/>
        </p:nvSpPr>
        <p:spPr>
          <a:xfrm>
            <a:off x="3299218" y="3482972"/>
            <a:ext cx="62193" cy="82924"/>
          </a:xfrm>
          <a:custGeom>
            <a:avLst/>
            <a:gdLst/>
            <a:ahLst/>
            <a:cxnLst/>
            <a:rect l="l" t="t" r="r" b="b"/>
            <a:pathLst>
              <a:path w="70485" h="93979">
                <a:moveTo>
                  <a:pt x="14588" y="63433"/>
                </a:moveTo>
                <a:lnTo>
                  <a:pt x="0" y="63433"/>
                </a:lnTo>
                <a:lnTo>
                  <a:pt x="2373" y="75303"/>
                </a:lnTo>
                <a:lnTo>
                  <a:pt x="35126" y="93473"/>
                </a:lnTo>
                <a:lnTo>
                  <a:pt x="41551" y="92966"/>
                </a:lnTo>
                <a:lnTo>
                  <a:pt x="64911" y="80622"/>
                </a:lnTo>
                <a:lnTo>
                  <a:pt x="35126" y="80622"/>
                </a:lnTo>
                <a:lnTo>
                  <a:pt x="25347" y="79387"/>
                </a:lnTo>
                <a:lnTo>
                  <a:pt x="21898" y="77899"/>
                </a:lnTo>
                <a:lnTo>
                  <a:pt x="19430" y="75905"/>
                </a:lnTo>
                <a:lnTo>
                  <a:pt x="16202" y="70492"/>
                </a:lnTo>
                <a:lnTo>
                  <a:pt x="14588" y="63433"/>
                </a:lnTo>
                <a:close/>
              </a:path>
              <a:path w="70485" h="93979">
                <a:moveTo>
                  <a:pt x="35126" y="0"/>
                </a:moveTo>
                <a:lnTo>
                  <a:pt x="2467" y="21144"/>
                </a:lnTo>
                <a:lnTo>
                  <a:pt x="1739" y="27443"/>
                </a:lnTo>
                <a:lnTo>
                  <a:pt x="2847" y="34977"/>
                </a:lnTo>
                <a:lnTo>
                  <a:pt x="6423" y="41181"/>
                </a:lnTo>
                <a:lnTo>
                  <a:pt x="12626" y="45991"/>
                </a:lnTo>
                <a:lnTo>
                  <a:pt x="21393" y="49696"/>
                </a:lnTo>
                <a:lnTo>
                  <a:pt x="42912" y="54886"/>
                </a:lnTo>
                <a:lnTo>
                  <a:pt x="48102" y="56501"/>
                </a:lnTo>
                <a:lnTo>
                  <a:pt x="52184" y="58969"/>
                </a:lnTo>
                <a:lnTo>
                  <a:pt x="54778" y="62325"/>
                </a:lnTo>
                <a:lnTo>
                  <a:pt x="55760" y="66883"/>
                </a:lnTo>
                <a:lnTo>
                  <a:pt x="54399" y="72202"/>
                </a:lnTo>
                <a:lnTo>
                  <a:pt x="50570" y="76664"/>
                </a:lnTo>
                <a:lnTo>
                  <a:pt x="44146" y="79513"/>
                </a:lnTo>
                <a:lnTo>
                  <a:pt x="35126" y="80622"/>
                </a:lnTo>
                <a:lnTo>
                  <a:pt x="64911" y="80622"/>
                </a:lnTo>
                <a:lnTo>
                  <a:pt x="67122" y="77519"/>
                </a:lnTo>
                <a:lnTo>
                  <a:pt x="69494" y="71854"/>
                </a:lnTo>
                <a:lnTo>
                  <a:pt x="70223" y="65175"/>
                </a:lnTo>
                <a:lnTo>
                  <a:pt x="69843" y="60585"/>
                </a:lnTo>
                <a:lnTo>
                  <a:pt x="27468" y="37698"/>
                </a:lnTo>
                <a:lnTo>
                  <a:pt x="21393" y="34977"/>
                </a:lnTo>
                <a:lnTo>
                  <a:pt x="18069" y="32033"/>
                </a:lnTo>
                <a:lnTo>
                  <a:pt x="16582" y="28930"/>
                </a:lnTo>
                <a:lnTo>
                  <a:pt x="16329" y="25702"/>
                </a:lnTo>
                <a:lnTo>
                  <a:pt x="16709" y="22758"/>
                </a:lnTo>
                <a:lnTo>
                  <a:pt x="17816" y="20162"/>
                </a:lnTo>
                <a:lnTo>
                  <a:pt x="21898" y="16079"/>
                </a:lnTo>
                <a:lnTo>
                  <a:pt x="27816" y="13737"/>
                </a:lnTo>
                <a:lnTo>
                  <a:pt x="35126" y="12851"/>
                </a:lnTo>
                <a:lnTo>
                  <a:pt x="62625" y="12851"/>
                </a:lnTo>
                <a:lnTo>
                  <a:pt x="59842" y="9147"/>
                </a:lnTo>
                <a:lnTo>
                  <a:pt x="55507" y="5570"/>
                </a:lnTo>
                <a:lnTo>
                  <a:pt x="50570" y="2974"/>
                </a:lnTo>
                <a:lnTo>
                  <a:pt x="45380" y="1360"/>
                </a:lnTo>
                <a:lnTo>
                  <a:pt x="35126" y="0"/>
                </a:lnTo>
                <a:close/>
              </a:path>
              <a:path w="70485" h="93979">
                <a:moveTo>
                  <a:pt x="62625" y="12851"/>
                </a:moveTo>
                <a:lnTo>
                  <a:pt x="35126" y="12851"/>
                </a:lnTo>
                <a:lnTo>
                  <a:pt x="42785" y="13958"/>
                </a:lnTo>
                <a:lnTo>
                  <a:pt x="47848" y="16807"/>
                </a:lnTo>
                <a:lnTo>
                  <a:pt x="50949" y="21271"/>
                </a:lnTo>
                <a:lnTo>
                  <a:pt x="52311" y="26588"/>
                </a:lnTo>
                <a:lnTo>
                  <a:pt x="66899" y="26588"/>
                </a:lnTo>
                <a:lnTo>
                  <a:pt x="65760" y="19530"/>
                </a:lnTo>
                <a:lnTo>
                  <a:pt x="63291" y="13737"/>
                </a:lnTo>
                <a:lnTo>
                  <a:pt x="62625" y="128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4" name="object 94"/>
          <p:cNvSpPr/>
          <p:nvPr/>
        </p:nvSpPr>
        <p:spPr>
          <a:xfrm>
            <a:off x="3368830" y="3464874"/>
            <a:ext cx="34738" cy="100853"/>
          </a:xfrm>
          <a:custGeom>
            <a:avLst/>
            <a:gdLst/>
            <a:ahLst/>
            <a:cxnLst/>
            <a:rect l="l" t="t" r="r" b="b"/>
            <a:pathLst>
              <a:path w="39370" h="114300">
                <a:moveTo>
                  <a:pt x="25570" y="34249"/>
                </a:moveTo>
                <a:lnTo>
                  <a:pt x="11962" y="34249"/>
                </a:lnTo>
                <a:lnTo>
                  <a:pt x="11962" y="101988"/>
                </a:lnTo>
                <a:lnTo>
                  <a:pt x="13101" y="106926"/>
                </a:lnTo>
                <a:lnTo>
                  <a:pt x="16424" y="110534"/>
                </a:lnTo>
                <a:lnTo>
                  <a:pt x="21361" y="112750"/>
                </a:lnTo>
                <a:lnTo>
                  <a:pt x="27311" y="113985"/>
                </a:lnTo>
                <a:lnTo>
                  <a:pt x="34336" y="113383"/>
                </a:lnTo>
                <a:lnTo>
                  <a:pt x="39305" y="112243"/>
                </a:lnTo>
                <a:lnTo>
                  <a:pt x="39305" y="101734"/>
                </a:lnTo>
                <a:lnTo>
                  <a:pt x="30506" y="101734"/>
                </a:lnTo>
                <a:lnTo>
                  <a:pt x="27057" y="100152"/>
                </a:lnTo>
                <a:lnTo>
                  <a:pt x="26076" y="98411"/>
                </a:lnTo>
                <a:lnTo>
                  <a:pt x="25570" y="95942"/>
                </a:lnTo>
                <a:lnTo>
                  <a:pt x="25570" y="34249"/>
                </a:lnTo>
                <a:close/>
              </a:path>
              <a:path w="39370" h="114300">
                <a:moveTo>
                  <a:pt x="39305" y="101133"/>
                </a:moveTo>
                <a:lnTo>
                  <a:pt x="34969" y="101734"/>
                </a:lnTo>
                <a:lnTo>
                  <a:pt x="39305" y="101734"/>
                </a:lnTo>
                <a:lnTo>
                  <a:pt x="39305" y="101133"/>
                </a:lnTo>
                <a:close/>
              </a:path>
              <a:path w="39370" h="114300">
                <a:moveTo>
                  <a:pt x="39305" y="23106"/>
                </a:moveTo>
                <a:lnTo>
                  <a:pt x="0" y="23106"/>
                </a:lnTo>
                <a:lnTo>
                  <a:pt x="0" y="34249"/>
                </a:lnTo>
                <a:lnTo>
                  <a:pt x="39305" y="34249"/>
                </a:lnTo>
                <a:lnTo>
                  <a:pt x="39305" y="23106"/>
                </a:lnTo>
                <a:close/>
              </a:path>
              <a:path w="39370" h="114300">
                <a:moveTo>
                  <a:pt x="25570" y="0"/>
                </a:moveTo>
                <a:lnTo>
                  <a:pt x="11962" y="0"/>
                </a:lnTo>
                <a:lnTo>
                  <a:pt x="11962" y="23106"/>
                </a:lnTo>
                <a:lnTo>
                  <a:pt x="25570" y="23106"/>
                </a:lnTo>
                <a:lnTo>
                  <a:pt x="25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5" name="object 95"/>
          <p:cNvSpPr/>
          <p:nvPr/>
        </p:nvSpPr>
        <p:spPr>
          <a:xfrm>
            <a:off x="3411133" y="3455796"/>
            <a:ext cx="68356" cy="109818"/>
          </a:xfrm>
          <a:custGeom>
            <a:avLst/>
            <a:gdLst/>
            <a:ahLst/>
            <a:cxnLst/>
            <a:rect l="l" t="t" r="r" b="b"/>
            <a:pathLst>
              <a:path w="77470" h="124460">
                <a:moveTo>
                  <a:pt x="37595" y="30800"/>
                </a:moveTo>
                <a:lnTo>
                  <a:pt x="3829" y="55394"/>
                </a:lnTo>
                <a:lnTo>
                  <a:pt x="0" y="77045"/>
                </a:lnTo>
                <a:lnTo>
                  <a:pt x="348" y="83724"/>
                </a:lnTo>
                <a:lnTo>
                  <a:pt x="18798" y="119335"/>
                </a:lnTo>
                <a:lnTo>
                  <a:pt x="36836" y="124273"/>
                </a:lnTo>
                <a:lnTo>
                  <a:pt x="46868" y="123038"/>
                </a:lnTo>
                <a:lnTo>
                  <a:pt x="54400" y="119715"/>
                </a:lnTo>
                <a:lnTo>
                  <a:pt x="60318" y="114871"/>
                </a:lnTo>
                <a:lnTo>
                  <a:pt x="63008" y="111422"/>
                </a:lnTo>
                <a:lnTo>
                  <a:pt x="39305" y="111422"/>
                </a:lnTo>
                <a:lnTo>
                  <a:pt x="34114" y="110661"/>
                </a:lnTo>
                <a:lnTo>
                  <a:pt x="14462" y="77045"/>
                </a:lnTo>
                <a:lnTo>
                  <a:pt x="15095" y="69987"/>
                </a:lnTo>
                <a:lnTo>
                  <a:pt x="39305" y="43651"/>
                </a:lnTo>
                <a:lnTo>
                  <a:pt x="62480" y="43651"/>
                </a:lnTo>
                <a:lnTo>
                  <a:pt x="57374" y="38079"/>
                </a:lnTo>
                <a:lnTo>
                  <a:pt x="50444" y="33901"/>
                </a:lnTo>
                <a:lnTo>
                  <a:pt x="43641" y="31527"/>
                </a:lnTo>
                <a:lnTo>
                  <a:pt x="37595" y="30800"/>
                </a:lnTo>
                <a:close/>
              </a:path>
              <a:path w="77470" h="124460">
                <a:moveTo>
                  <a:pt x="77028" y="108826"/>
                </a:moveTo>
                <a:lnTo>
                  <a:pt x="65032" y="108826"/>
                </a:lnTo>
                <a:lnTo>
                  <a:pt x="65032" y="119936"/>
                </a:lnTo>
                <a:lnTo>
                  <a:pt x="77028" y="119936"/>
                </a:lnTo>
                <a:lnTo>
                  <a:pt x="77028" y="108826"/>
                </a:lnTo>
                <a:close/>
              </a:path>
              <a:path w="77470" h="124460">
                <a:moveTo>
                  <a:pt x="62480" y="43651"/>
                </a:moveTo>
                <a:lnTo>
                  <a:pt x="39305" y="43651"/>
                </a:lnTo>
                <a:lnTo>
                  <a:pt x="43766" y="44283"/>
                </a:lnTo>
                <a:lnTo>
                  <a:pt x="48102" y="45897"/>
                </a:lnTo>
                <a:lnTo>
                  <a:pt x="63292" y="77045"/>
                </a:lnTo>
                <a:lnTo>
                  <a:pt x="62818" y="84706"/>
                </a:lnTo>
                <a:lnTo>
                  <a:pt x="39305" y="111422"/>
                </a:lnTo>
                <a:lnTo>
                  <a:pt x="63008" y="111422"/>
                </a:lnTo>
                <a:lnTo>
                  <a:pt x="65032" y="108826"/>
                </a:lnTo>
                <a:lnTo>
                  <a:pt x="77028" y="108826"/>
                </a:lnTo>
                <a:lnTo>
                  <a:pt x="77028" y="44537"/>
                </a:lnTo>
                <a:lnTo>
                  <a:pt x="63292" y="44537"/>
                </a:lnTo>
                <a:lnTo>
                  <a:pt x="62480" y="43651"/>
                </a:lnTo>
                <a:close/>
              </a:path>
              <a:path w="77470" h="124460">
                <a:moveTo>
                  <a:pt x="77028" y="0"/>
                </a:moveTo>
                <a:lnTo>
                  <a:pt x="63292" y="0"/>
                </a:lnTo>
                <a:lnTo>
                  <a:pt x="63292" y="44537"/>
                </a:lnTo>
                <a:lnTo>
                  <a:pt x="77028" y="44537"/>
                </a:lnTo>
                <a:lnTo>
                  <a:pt x="77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6" name="object 96"/>
          <p:cNvSpPr/>
          <p:nvPr/>
        </p:nvSpPr>
        <p:spPr>
          <a:xfrm>
            <a:off x="3494261" y="3482972"/>
            <a:ext cx="68916" cy="82924"/>
          </a:xfrm>
          <a:custGeom>
            <a:avLst/>
            <a:gdLst/>
            <a:ahLst/>
            <a:cxnLst/>
            <a:rect l="l" t="t" r="r" b="b"/>
            <a:pathLst>
              <a:path w="78104" h="93979">
                <a:moveTo>
                  <a:pt x="40158" y="0"/>
                </a:moveTo>
                <a:lnTo>
                  <a:pt x="4208" y="23865"/>
                </a:lnTo>
                <a:lnTo>
                  <a:pt x="0" y="47986"/>
                </a:lnTo>
                <a:lnTo>
                  <a:pt x="601" y="57609"/>
                </a:lnTo>
                <a:lnTo>
                  <a:pt x="21993" y="89642"/>
                </a:lnTo>
                <a:lnTo>
                  <a:pt x="38545" y="93473"/>
                </a:lnTo>
                <a:lnTo>
                  <a:pt x="45096" y="92966"/>
                </a:lnTo>
                <a:lnTo>
                  <a:pt x="68228" y="80622"/>
                </a:lnTo>
                <a:lnTo>
                  <a:pt x="40158" y="80622"/>
                </a:lnTo>
                <a:lnTo>
                  <a:pt x="33134" y="79767"/>
                </a:lnTo>
                <a:lnTo>
                  <a:pt x="13703" y="50581"/>
                </a:lnTo>
                <a:lnTo>
                  <a:pt x="77881" y="50581"/>
                </a:lnTo>
                <a:lnTo>
                  <a:pt x="77089" y="39439"/>
                </a:lnTo>
                <a:lnTo>
                  <a:pt x="13703" y="39439"/>
                </a:lnTo>
                <a:lnTo>
                  <a:pt x="14810" y="32887"/>
                </a:lnTo>
                <a:lnTo>
                  <a:pt x="39305" y="12851"/>
                </a:lnTo>
                <a:lnTo>
                  <a:pt x="40158" y="0"/>
                </a:lnTo>
                <a:close/>
              </a:path>
              <a:path w="78104" h="93979">
                <a:moveTo>
                  <a:pt x="76141" y="62579"/>
                </a:moveTo>
                <a:lnTo>
                  <a:pt x="62533" y="62579"/>
                </a:lnTo>
                <a:lnTo>
                  <a:pt x="58577" y="70112"/>
                </a:lnTo>
                <a:lnTo>
                  <a:pt x="53640" y="75778"/>
                </a:lnTo>
                <a:lnTo>
                  <a:pt x="47470" y="79387"/>
                </a:lnTo>
                <a:lnTo>
                  <a:pt x="40158" y="80622"/>
                </a:lnTo>
                <a:lnTo>
                  <a:pt x="68228" y="80622"/>
                </a:lnTo>
                <a:lnTo>
                  <a:pt x="71078" y="76791"/>
                </a:lnTo>
                <a:lnTo>
                  <a:pt x="74052" y="70365"/>
                </a:lnTo>
                <a:lnTo>
                  <a:pt x="76141" y="62579"/>
                </a:lnTo>
                <a:close/>
              </a:path>
              <a:path w="78104" h="93979">
                <a:moveTo>
                  <a:pt x="40158" y="0"/>
                </a:moveTo>
                <a:lnTo>
                  <a:pt x="39305" y="12851"/>
                </a:lnTo>
                <a:lnTo>
                  <a:pt x="46836" y="14212"/>
                </a:lnTo>
                <a:lnTo>
                  <a:pt x="51045" y="16079"/>
                </a:lnTo>
                <a:lnTo>
                  <a:pt x="64147" y="39439"/>
                </a:lnTo>
                <a:lnTo>
                  <a:pt x="77089" y="39439"/>
                </a:lnTo>
                <a:lnTo>
                  <a:pt x="58957" y="4937"/>
                </a:lnTo>
                <a:lnTo>
                  <a:pt x="46235" y="505"/>
                </a:lnTo>
                <a:lnTo>
                  <a:pt x="401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7" name="object 97"/>
          <p:cNvSpPr/>
          <p:nvPr/>
        </p:nvSpPr>
        <p:spPr>
          <a:xfrm>
            <a:off x="3571273" y="3485263"/>
            <a:ext cx="70037" cy="76760"/>
          </a:xfrm>
          <a:custGeom>
            <a:avLst/>
            <a:gdLst/>
            <a:ahLst/>
            <a:cxnLst/>
            <a:rect l="l" t="t" r="r" b="b"/>
            <a:pathLst>
              <a:path w="79375" h="86995">
                <a:moveTo>
                  <a:pt x="16297" y="0"/>
                </a:moveTo>
                <a:lnTo>
                  <a:pt x="0" y="0"/>
                </a:lnTo>
                <a:lnTo>
                  <a:pt x="30886" y="86541"/>
                </a:lnTo>
                <a:lnTo>
                  <a:pt x="47943" y="86541"/>
                </a:lnTo>
                <a:lnTo>
                  <a:pt x="54389" y="68498"/>
                </a:lnTo>
                <a:lnTo>
                  <a:pt x="39430" y="68498"/>
                </a:lnTo>
                <a:lnTo>
                  <a:pt x="16297" y="0"/>
                </a:lnTo>
                <a:close/>
              </a:path>
              <a:path w="79375" h="86995">
                <a:moveTo>
                  <a:pt x="78861" y="0"/>
                </a:moveTo>
                <a:lnTo>
                  <a:pt x="62532" y="0"/>
                </a:lnTo>
                <a:lnTo>
                  <a:pt x="39430" y="68498"/>
                </a:lnTo>
                <a:lnTo>
                  <a:pt x="54389" y="68498"/>
                </a:lnTo>
                <a:lnTo>
                  <a:pt x="788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8" name="object 98"/>
          <p:cNvSpPr/>
          <p:nvPr/>
        </p:nvSpPr>
        <p:spPr>
          <a:xfrm>
            <a:off x="3639321" y="3583883"/>
            <a:ext cx="87406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513" y="0"/>
                </a:lnTo>
              </a:path>
            </a:pathLst>
          </a:custGeom>
          <a:ln w="89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9" name="object 99"/>
          <p:cNvSpPr/>
          <p:nvPr/>
        </p:nvSpPr>
        <p:spPr>
          <a:xfrm>
            <a:off x="3727783" y="3458869"/>
            <a:ext cx="69476" cy="107016"/>
          </a:xfrm>
          <a:custGeom>
            <a:avLst/>
            <a:gdLst/>
            <a:ahLst/>
            <a:cxnLst/>
            <a:rect l="l" t="t" r="r" b="b"/>
            <a:pathLst>
              <a:path w="78739" h="121285">
                <a:moveTo>
                  <a:pt x="14462" y="88155"/>
                </a:moveTo>
                <a:lnTo>
                  <a:pt x="0" y="88155"/>
                </a:lnTo>
                <a:lnTo>
                  <a:pt x="1614" y="94707"/>
                </a:lnTo>
                <a:lnTo>
                  <a:pt x="38450" y="120790"/>
                </a:lnTo>
                <a:lnTo>
                  <a:pt x="47848" y="119809"/>
                </a:lnTo>
                <a:lnTo>
                  <a:pt x="56013" y="117340"/>
                </a:lnTo>
                <a:lnTo>
                  <a:pt x="62911" y="113384"/>
                </a:lnTo>
                <a:lnTo>
                  <a:pt x="68609" y="108065"/>
                </a:lnTo>
                <a:lnTo>
                  <a:pt x="37691" y="107939"/>
                </a:lnTo>
                <a:lnTo>
                  <a:pt x="29430" y="106451"/>
                </a:lnTo>
                <a:lnTo>
                  <a:pt x="22880" y="102495"/>
                </a:lnTo>
                <a:lnTo>
                  <a:pt x="17912" y="96321"/>
                </a:lnTo>
                <a:lnTo>
                  <a:pt x="14462" y="88155"/>
                </a:lnTo>
                <a:close/>
              </a:path>
              <a:path w="78739" h="121285">
                <a:moveTo>
                  <a:pt x="69937" y="52165"/>
                </a:moveTo>
                <a:lnTo>
                  <a:pt x="38450" y="52165"/>
                </a:lnTo>
                <a:lnTo>
                  <a:pt x="44747" y="52924"/>
                </a:lnTo>
                <a:lnTo>
                  <a:pt x="50064" y="54634"/>
                </a:lnTo>
                <a:lnTo>
                  <a:pt x="64146" y="79608"/>
                </a:lnTo>
                <a:lnTo>
                  <a:pt x="63798" y="86287"/>
                </a:lnTo>
                <a:lnTo>
                  <a:pt x="37691" y="107939"/>
                </a:lnTo>
                <a:lnTo>
                  <a:pt x="68699" y="107939"/>
                </a:lnTo>
                <a:lnTo>
                  <a:pt x="73070" y="101861"/>
                </a:lnTo>
                <a:lnTo>
                  <a:pt x="76140" y="94707"/>
                </a:lnTo>
                <a:lnTo>
                  <a:pt x="78134" y="86921"/>
                </a:lnTo>
                <a:lnTo>
                  <a:pt x="78736" y="78753"/>
                </a:lnTo>
                <a:lnTo>
                  <a:pt x="77754" y="68751"/>
                </a:lnTo>
                <a:lnTo>
                  <a:pt x="75159" y="60332"/>
                </a:lnTo>
                <a:lnTo>
                  <a:pt x="71203" y="53526"/>
                </a:lnTo>
                <a:lnTo>
                  <a:pt x="69937" y="52165"/>
                </a:lnTo>
                <a:close/>
              </a:path>
              <a:path w="78739" h="121285">
                <a:moveTo>
                  <a:pt x="72817" y="0"/>
                </a:moveTo>
                <a:lnTo>
                  <a:pt x="11993" y="0"/>
                </a:lnTo>
                <a:lnTo>
                  <a:pt x="3322" y="63306"/>
                </a:lnTo>
                <a:lnTo>
                  <a:pt x="16202" y="63306"/>
                </a:lnTo>
                <a:lnTo>
                  <a:pt x="21993" y="58337"/>
                </a:lnTo>
                <a:lnTo>
                  <a:pt x="27057" y="54888"/>
                </a:lnTo>
                <a:lnTo>
                  <a:pt x="32279" y="52924"/>
                </a:lnTo>
                <a:lnTo>
                  <a:pt x="38450" y="52165"/>
                </a:lnTo>
                <a:lnTo>
                  <a:pt x="69937" y="52165"/>
                </a:lnTo>
                <a:lnTo>
                  <a:pt x="66140" y="48082"/>
                </a:lnTo>
                <a:lnTo>
                  <a:pt x="64695" y="47100"/>
                </a:lnTo>
                <a:lnTo>
                  <a:pt x="19651" y="47100"/>
                </a:lnTo>
                <a:lnTo>
                  <a:pt x="23987" y="13578"/>
                </a:lnTo>
                <a:lnTo>
                  <a:pt x="72817" y="13578"/>
                </a:lnTo>
                <a:lnTo>
                  <a:pt x="72817" y="0"/>
                </a:lnTo>
                <a:close/>
              </a:path>
              <a:path w="78739" h="121285">
                <a:moveTo>
                  <a:pt x="41899" y="39314"/>
                </a:moveTo>
                <a:lnTo>
                  <a:pt x="34874" y="39914"/>
                </a:lnTo>
                <a:lnTo>
                  <a:pt x="28924" y="41655"/>
                </a:lnTo>
                <a:lnTo>
                  <a:pt x="23860" y="43999"/>
                </a:lnTo>
                <a:lnTo>
                  <a:pt x="19651" y="47100"/>
                </a:lnTo>
                <a:lnTo>
                  <a:pt x="64695" y="47100"/>
                </a:lnTo>
                <a:lnTo>
                  <a:pt x="60317" y="44124"/>
                </a:lnTo>
                <a:lnTo>
                  <a:pt x="54146" y="41403"/>
                </a:lnTo>
                <a:lnTo>
                  <a:pt x="47975" y="39789"/>
                </a:lnTo>
                <a:lnTo>
                  <a:pt x="41899" y="393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0" name="object 100"/>
          <p:cNvSpPr/>
          <p:nvPr/>
        </p:nvSpPr>
        <p:spPr>
          <a:xfrm>
            <a:off x="3810127" y="3516237"/>
            <a:ext cx="35299" cy="10646"/>
          </a:xfrm>
          <a:custGeom>
            <a:avLst/>
            <a:gdLst/>
            <a:ahLst/>
            <a:cxnLst/>
            <a:rect l="l" t="t" r="r" b="b"/>
            <a:pathLst>
              <a:path w="40004" h="12064">
                <a:moveTo>
                  <a:pt x="0" y="5998"/>
                </a:moveTo>
                <a:lnTo>
                  <a:pt x="39430" y="5998"/>
                </a:lnTo>
              </a:path>
            </a:pathLst>
          </a:custGeom>
          <a:ln w="132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1" name="object 101"/>
          <p:cNvSpPr/>
          <p:nvPr/>
        </p:nvSpPr>
        <p:spPr>
          <a:xfrm>
            <a:off x="3866839" y="3458869"/>
            <a:ext cx="35859" cy="103093"/>
          </a:xfrm>
          <a:custGeom>
            <a:avLst/>
            <a:gdLst/>
            <a:ahLst/>
            <a:cxnLst/>
            <a:rect l="l" t="t" r="r" b="b"/>
            <a:pathLst>
              <a:path w="40639" h="116839">
                <a:moveTo>
                  <a:pt x="40190" y="0"/>
                </a:moveTo>
                <a:lnTo>
                  <a:pt x="30792" y="0"/>
                </a:lnTo>
                <a:lnTo>
                  <a:pt x="28830" y="7279"/>
                </a:lnTo>
                <a:lnTo>
                  <a:pt x="26234" y="12724"/>
                </a:lnTo>
                <a:lnTo>
                  <a:pt x="0" y="23107"/>
                </a:lnTo>
                <a:lnTo>
                  <a:pt x="0" y="33362"/>
                </a:lnTo>
                <a:lnTo>
                  <a:pt x="25601" y="33362"/>
                </a:lnTo>
                <a:lnTo>
                  <a:pt x="25601" y="116453"/>
                </a:lnTo>
                <a:lnTo>
                  <a:pt x="40190" y="116453"/>
                </a:lnTo>
                <a:lnTo>
                  <a:pt x="401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2" name="object 102"/>
          <p:cNvSpPr/>
          <p:nvPr/>
        </p:nvSpPr>
        <p:spPr>
          <a:xfrm>
            <a:off x="3938629" y="3458869"/>
            <a:ext cx="68356" cy="107016"/>
          </a:xfrm>
          <a:custGeom>
            <a:avLst/>
            <a:gdLst/>
            <a:ahLst/>
            <a:cxnLst/>
            <a:rect l="l" t="t" r="r" b="b"/>
            <a:pathLst>
              <a:path w="77470" h="121285">
                <a:moveTo>
                  <a:pt x="38576" y="0"/>
                </a:moveTo>
                <a:lnTo>
                  <a:pt x="6043" y="28171"/>
                </a:lnTo>
                <a:lnTo>
                  <a:pt x="0" y="59951"/>
                </a:lnTo>
                <a:lnTo>
                  <a:pt x="600" y="70840"/>
                </a:lnTo>
                <a:lnTo>
                  <a:pt x="16170" y="109174"/>
                </a:lnTo>
                <a:lnTo>
                  <a:pt x="38576" y="120790"/>
                </a:lnTo>
                <a:lnTo>
                  <a:pt x="46836" y="119302"/>
                </a:lnTo>
                <a:lnTo>
                  <a:pt x="54273" y="115346"/>
                </a:lnTo>
                <a:lnTo>
                  <a:pt x="60824" y="109174"/>
                </a:lnTo>
                <a:lnTo>
                  <a:pt x="61707" y="107939"/>
                </a:lnTo>
                <a:lnTo>
                  <a:pt x="38576" y="107939"/>
                </a:lnTo>
                <a:lnTo>
                  <a:pt x="34367" y="107085"/>
                </a:lnTo>
                <a:lnTo>
                  <a:pt x="15949" y="70335"/>
                </a:lnTo>
                <a:lnTo>
                  <a:pt x="15316" y="59951"/>
                </a:lnTo>
                <a:lnTo>
                  <a:pt x="15949" y="49569"/>
                </a:lnTo>
                <a:lnTo>
                  <a:pt x="34367" y="13578"/>
                </a:lnTo>
                <a:lnTo>
                  <a:pt x="38576" y="12851"/>
                </a:lnTo>
                <a:lnTo>
                  <a:pt x="61998" y="12851"/>
                </a:lnTo>
                <a:lnTo>
                  <a:pt x="60824" y="11236"/>
                </a:lnTo>
                <a:lnTo>
                  <a:pt x="54273" y="5190"/>
                </a:lnTo>
                <a:lnTo>
                  <a:pt x="46836" y="1361"/>
                </a:lnTo>
                <a:lnTo>
                  <a:pt x="38576" y="0"/>
                </a:lnTo>
                <a:close/>
              </a:path>
              <a:path w="77470" h="121285">
                <a:moveTo>
                  <a:pt x="61998" y="12851"/>
                </a:moveTo>
                <a:lnTo>
                  <a:pt x="38576" y="12851"/>
                </a:lnTo>
                <a:lnTo>
                  <a:pt x="42627" y="13578"/>
                </a:lnTo>
                <a:lnTo>
                  <a:pt x="46836" y="16048"/>
                </a:lnTo>
                <a:lnTo>
                  <a:pt x="61678" y="59951"/>
                </a:lnTo>
                <a:lnTo>
                  <a:pt x="61045" y="70335"/>
                </a:lnTo>
                <a:lnTo>
                  <a:pt x="42627" y="107085"/>
                </a:lnTo>
                <a:lnTo>
                  <a:pt x="38576" y="107939"/>
                </a:lnTo>
                <a:lnTo>
                  <a:pt x="61707" y="107939"/>
                </a:lnTo>
                <a:lnTo>
                  <a:pt x="76394" y="70840"/>
                </a:lnTo>
                <a:lnTo>
                  <a:pt x="76995" y="59951"/>
                </a:lnTo>
                <a:lnTo>
                  <a:pt x="76394" y="48968"/>
                </a:lnTo>
                <a:lnTo>
                  <a:pt x="74273" y="38205"/>
                </a:lnTo>
                <a:lnTo>
                  <a:pt x="70951" y="28171"/>
                </a:lnTo>
                <a:lnTo>
                  <a:pt x="66488" y="19023"/>
                </a:lnTo>
                <a:lnTo>
                  <a:pt x="61998" y="128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3" name="object 103"/>
          <p:cNvSpPr/>
          <p:nvPr/>
        </p:nvSpPr>
        <p:spPr>
          <a:xfrm>
            <a:off x="4019440" y="3458869"/>
            <a:ext cx="68356" cy="107016"/>
          </a:xfrm>
          <a:custGeom>
            <a:avLst/>
            <a:gdLst/>
            <a:ahLst/>
            <a:cxnLst/>
            <a:rect l="l" t="t" r="r" b="b"/>
            <a:pathLst>
              <a:path w="77470" h="121285">
                <a:moveTo>
                  <a:pt x="38576" y="0"/>
                </a:moveTo>
                <a:lnTo>
                  <a:pt x="6075" y="28171"/>
                </a:lnTo>
                <a:lnTo>
                  <a:pt x="0" y="59951"/>
                </a:lnTo>
                <a:lnTo>
                  <a:pt x="759" y="70840"/>
                </a:lnTo>
                <a:lnTo>
                  <a:pt x="16202" y="109174"/>
                </a:lnTo>
                <a:lnTo>
                  <a:pt x="38576" y="120790"/>
                </a:lnTo>
                <a:lnTo>
                  <a:pt x="46868" y="119302"/>
                </a:lnTo>
                <a:lnTo>
                  <a:pt x="54399" y="115346"/>
                </a:lnTo>
                <a:lnTo>
                  <a:pt x="60949" y="109174"/>
                </a:lnTo>
                <a:lnTo>
                  <a:pt x="61818" y="107939"/>
                </a:lnTo>
                <a:lnTo>
                  <a:pt x="38576" y="107939"/>
                </a:lnTo>
                <a:lnTo>
                  <a:pt x="34367" y="107085"/>
                </a:lnTo>
                <a:lnTo>
                  <a:pt x="15948" y="70335"/>
                </a:lnTo>
                <a:lnTo>
                  <a:pt x="15474" y="59951"/>
                </a:lnTo>
                <a:lnTo>
                  <a:pt x="15948" y="49569"/>
                </a:lnTo>
                <a:lnTo>
                  <a:pt x="34367" y="13578"/>
                </a:lnTo>
                <a:lnTo>
                  <a:pt x="38576" y="12851"/>
                </a:lnTo>
                <a:lnTo>
                  <a:pt x="62104" y="12851"/>
                </a:lnTo>
                <a:lnTo>
                  <a:pt x="60949" y="11236"/>
                </a:lnTo>
                <a:lnTo>
                  <a:pt x="54399" y="5190"/>
                </a:lnTo>
                <a:lnTo>
                  <a:pt x="46868" y="1361"/>
                </a:lnTo>
                <a:lnTo>
                  <a:pt x="38576" y="0"/>
                </a:lnTo>
                <a:close/>
              </a:path>
              <a:path w="77470" h="121285">
                <a:moveTo>
                  <a:pt x="62104" y="12851"/>
                </a:moveTo>
                <a:lnTo>
                  <a:pt x="38576" y="12851"/>
                </a:lnTo>
                <a:lnTo>
                  <a:pt x="42785" y="13578"/>
                </a:lnTo>
                <a:lnTo>
                  <a:pt x="46868" y="16048"/>
                </a:lnTo>
                <a:lnTo>
                  <a:pt x="61709" y="59951"/>
                </a:lnTo>
                <a:lnTo>
                  <a:pt x="61203" y="70335"/>
                </a:lnTo>
                <a:lnTo>
                  <a:pt x="42785" y="107085"/>
                </a:lnTo>
                <a:lnTo>
                  <a:pt x="38576" y="107939"/>
                </a:lnTo>
                <a:lnTo>
                  <a:pt x="61818" y="107939"/>
                </a:lnTo>
                <a:lnTo>
                  <a:pt x="76393" y="70840"/>
                </a:lnTo>
                <a:lnTo>
                  <a:pt x="77152" y="59951"/>
                </a:lnTo>
                <a:lnTo>
                  <a:pt x="76393" y="48968"/>
                </a:lnTo>
                <a:lnTo>
                  <a:pt x="74305" y="38205"/>
                </a:lnTo>
                <a:lnTo>
                  <a:pt x="70981" y="28171"/>
                </a:lnTo>
                <a:lnTo>
                  <a:pt x="66520" y="19023"/>
                </a:lnTo>
                <a:lnTo>
                  <a:pt x="62104" y="128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4" name="object 104"/>
          <p:cNvSpPr/>
          <p:nvPr/>
        </p:nvSpPr>
        <p:spPr>
          <a:xfrm>
            <a:off x="2250703" y="4866253"/>
            <a:ext cx="56029" cy="82363"/>
          </a:xfrm>
          <a:custGeom>
            <a:avLst/>
            <a:gdLst/>
            <a:ahLst/>
            <a:cxnLst/>
            <a:rect l="l" t="t" r="r" b="b"/>
            <a:pathLst>
              <a:path w="63500" h="93345">
                <a:moveTo>
                  <a:pt x="56803" y="10287"/>
                </a:moveTo>
                <a:lnTo>
                  <a:pt x="32880" y="10287"/>
                </a:lnTo>
                <a:lnTo>
                  <a:pt x="39651" y="11521"/>
                </a:lnTo>
                <a:lnTo>
                  <a:pt x="45349" y="15097"/>
                </a:lnTo>
                <a:lnTo>
                  <a:pt x="49303" y="20669"/>
                </a:lnTo>
                <a:lnTo>
                  <a:pt x="50285" y="24119"/>
                </a:lnTo>
                <a:lnTo>
                  <a:pt x="50665" y="28075"/>
                </a:lnTo>
                <a:lnTo>
                  <a:pt x="49430" y="35356"/>
                </a:lnTo>
                <a:lnTo>
                  <a:pt x="45474" y="40801"/>
                </a:lnTo>
                <a:lnTo>
                  <a:pt x="38797" y="45643"/>
                </a:lnTo>
                <a:lnTo>
                  <a:pt x="29399" y="51436"/>
                </a:lnTo>
                <a:lnTo>
                  <a:pt x="21487" y="56026"/>
                </a:lnTo>
                <a:lnTo>
                  <a:pt x="15063" y="60711"/>
                </a:lnTo>
                <a:lnTo>
                  <a:pt x="0" y="93251"/>
                </a:lnTo>
                <a:lnTo>
                  <a:pt x="62279" y="93251"/>
                </a:lnTo>
                <a:lnTo>
                  <a:pt x="62279" y="82236"/>
                </a:lnTo>
                <a:lnTo>
                  <a:pt x="12974" y="82236"/>
                </a:lnTo>
                <a:lnTo>
                  <a:pt x="15918" y="74575"/>
                </a:lnTo>
                <a:lnTo>
                  <a:pt x="20886" y="68878"/>
                </a:lnTo>
                <a:lnTo>
                  <a:pt x="28417" y="63686"/>
                </a:lnTo>
                <a:lnTo>
                  <a:pt x="39051" y="57514"/>
                </a:lnTo>
                <a:lnTo>
                  <a:pt x="45222" y="54538"/>
                </a:lnTo>
                <a:lnTo>
                  <a:pt x="50285" y="51088"/>
                </a:lnTo>
                <a:lnTo>
                  <a:pt x="54494" y="47353"/>
                </a:lnTo>
                <a:lnTo>
                  <a:pt x="57722" y="43397"/>
                </a:lnTo>
                <a:lnTo>
                  <a:pt x="61804" y="35134"/>
                </a:lnTo>
                <a:lnTo>
                  <a:pt x="63038" y="26715"/>
                </a:lnTo>
                <a:lnTo>
                  <a:pt x="62406" y="21017"/>
                </a:lnTo>
                <a:lnTo>
                  <a:pt x="60570" y="15826"/>
                </a:lnTo>
                <a:lnTo>
                  <a:pt x="57848" y="11394"/>
                </a:lnTo>
                <a:lnTo>
                  <a:pt x="56803" y="10287"/>
                </a:lnTo>
                <a:close/>
              </a:path>
              <a:path w="63500" h="93345">
                <a:moveTo>
                  <a:pt x="32880" y="0"/>
                </a:moveTo>
                <a:lnTo>
                  <a:pt x="2594" y="24499"/>
                </a:lnTo>
                <a:lnTo>
                  <a:pt x="2087" y="32160"/>
                </a:lnTo>
                <a:lnTo>
                  <a:pt x="13702" y="32160"/>
                </a:lnTo>
                <a:lnTo>
                  <a:pt x="14809" y="23265"/>
                </a:lnTo>
                <a:lnTo>
                  <a:pt x="16297" y="19530"/>
                </a:lnTo>
                <a:lnTo>
                  <a:pt x="32880" y="10287"/>
                </a:lnTo>
                <a:lnTo>
                  <a:pt x="56803" y="10287"/>
                </a:lnTo>
                <a:lnTo>
                  <a:pt x="54114" y="7438"/>
                </a:lnTo>
                <a:lnTo>
                  <a:pt x="49683" y="4335"/>
                </a:lnTo>
                <a:lnTo>
                  <a:pt x="44494" y="1993"/>
                </a:lnTo>
                <a:lnTo>
                  <a:pt x="38924" y="505"/>
                </a:lnTo>
                <a:lnTo>
                  <a:pt x="328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5" name="object 105"/>
          <p:cNvSpPr/>
          <p:nvPr/>
        </p:nvSpPr>
        <p:spPr>
          <a:xfrm>
            <a:off x="2316016" y="4866253"/>
            <a:ext cx="54348" cy="85725"/>
          </a:xfrm>
          <a:custGeom>
            <a:avLst/>
            <a:gdLst/>
            <a:ahLst/>
            <a:cxnLst/>
            <a:rect l="l" t="t" r="r" b="b"/>
            <a:pathLst>
              <a:path w="61594" h="97154">
                <a:moveTo>
                  <a:pt x="30791" y="0"/>
                </a:moveTo>
                <a:lnTo>
                  <a:pt x="2119" y="30671"/>
                </a:lnTo>
                <a:lnTo>
                  <a:pt x="0" y="47986"/>
                </a:lnTo>
                <a:lnTo>
                  <a:pt x="505" y="56755"/>
                </a:lnTo>
                <a:lnTo>
                  <a:pt x="18196" y="92238"/>
                </a:lnTo>
                <a:lnTo>
                  <a:pt x="30791" y="96574"/>
                </a:lnTo>
                <a:lnTo>
                  <a:pt x="37468" y="95467"/>
                </a:lnTo>
                <a:lnTo>
                  <a:pt x="43387" y="92238"/>
                </a:lnTo>
                <a:lnTo>
                  <a:pt x="48703" y="87426"/>
                </a:lnTo>
                <a:lnTo>
                  <a:pt x="49472" y="86319"/>
                </a:lnTo>
                <a:lnTo>
                  <a:pt x="30791" y="86319"/>
                </a:lnTo>
                <a:lnTo>
                  <a:pt x="27468" y="85685"/>
                </a:lnTo>
                <a:lnTo>
                  <a:pt x="12246" y="47986"/>
                </a:lnTo>
                <a:lnTo>
                  <a:pt x="12753" y="39693"/>
                </a:lnTo>
                <a:lnTo>
                  <a:pt x="30791" y="10287"/>
                </a:lnTo>
                <a:lnTo>
                  <a:pt x="49613" y="10287"/>
                </a:lnTo>
                <a:lnTo>
                  <a:pt x="48703" y="9020"/>
                </a:lnTo>
                <a:lnTo>
                  <a:pt x="43387" y="4208"/>
                </a:lnTo>
                <a:lnTo>
                  <a:pt x="37468" y="1107"/>
                </a:lnTo>
                <a:lnTo>
                  <a:pt x="30791" y="0"/>
                </a:lnTo>
                <a:close/>
              </a:path>
              <a:path w="61594" h="97154">
                <a:moveTo>
                  <a:pt x="49613" y="10287"/>
                </a:moveTo>
                <a:lnTo>
                  <a:pt x="30791" y="10287"/>
                </a:lnTo>
                <a:lnTo>
                  <a:pt x="34145" y="10887"/>
                </a:lnTo>
                <a:lnTo>
                  <a:pt x="37468" y="12882"/>
                </a:lnTo>
                <a:lnTo>
                  <a:pt x="49335" y="47986"/>
                </a:lnTo>
                <a:lnTo>
                  <a:pt x="48828" y="56280"/>
                </a:lnTo>
                <a:lnTo>
                  <a:pt x="30791" y="86319"/>
                </a:lnTo>
                <a:lnTo>
                  <a:pt x="49472" y="86319"/>
                </a:lnTo>
                <a:lnTo>
                  <a:pt x="61583" y="47986"/>
                </a:lnTo>
                <a:lnTo>
                  <a:pt x="61076" y="39218"/>
                </a:lnTo>
                <a:lnTo>
                  <a:pt x="59335" y="30671"/>
                </a:lnTo>
                <a:lnTo>
                  <a:pt x="56741" y="22505"/>
                </a:lnTo>
                <a:lnTo>
                  <a:pt x="53164" y="15224"/>
                </a:lnTo>
                <a:lnTo>
                  <a:pt x="49613" y="1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6" name="object 106"/>
          <p:cNvSpPr/>
          <p:nvPr/>
        </p:nvSpPr>
        <p:spPr>
          <a:xfrm>
            <a:off x="2381244" y="4862649"/>
            <a:ext cx="67235" cy="88526"/>
          </a:xfrm>
          <a:custGeom>
            <a:avLst/>
            <a:gdLst/>
            <a:ahLst/>
            <a:cxnLst/>
            <a:rect l="l" t="t" r="r" b="b"/>
            <a:pathLst>
              <a:path w="76200" h="100329">
                <a:moveTo>
                  <a:pt x="12373" y="67170"/>
                </a:moveTo>
                <a:lnTo>
                  <a:pt x="0" y="67170"/>
                </a:lnTo>
                <a:lnTo>
                  <a:pt x="632" y="73817"/>
                </a:lnTo>
                <a:lnTo>
                  <a:pt x="29683" y="99424"/>
                </a:lnTo>
                <a:lnTo>
                  <a:pt x="39082" y="100058"/>
                </a:lnTo>
                <a:lnTo>
                  <a:pt x="47721" y="99424"/>
                </a:lnTo>
                <a:lnTo>
                  <a:pt x="55253" y="97683"/>
                </a:lnTo>
                <a:lnTo>
                  <a:pt x="61709" y="95088"/>
                </a:lnTo>
                <a:lnTo>
                  <a:pt x="66899" y="91511"/>
                </a:lnTo>
                <a:lnTo>
                  <a:pt x="69219" y="89042"/>
                </a:lnTo>
                <a:lnTo>
                  <a:pt x="39082" y="89042"/>
                </a:lnTo>
                <a:lnTo>
                  <a:pt x="32405" y="88535"/>
                </a:lnTo>
                <a:lnTo>
                  <a:pt x="12753" y="71221"/>
                </a:lnTo>
                <a:lnTo>
                  <a:pt x="12373" y="67170"/>
                </a:lnTo>
                <a:close/>
              </a:path>
              <a:path w="76200" h="100329">
                <a:moveTo>
                  <a:pt x="37721" y="0"/>
                </a:moveTo>
                <a:lnTo>
                  <a:pt x="3954" y="22157"/>
                </a:lnTo>
                <a:lnTo>
                  <a:pt x="3481" y="28077"/>
                </a:lnTo>
                <a:lnTo>
                  <a:pt x="4715" y="36749"/>
                </a:lnTo>
                <a:lnTo>
                  <a:pt x="8290" y="42923"/>
                </a:lnTo>
                <a:lnTo>
                  <a:pt x="13228" y="47006"/>
                </a:lnTo>
                <a:lnTo>
                  <a:pt x="19176" y="49982"/>
                </a:lnTo>
                <a:lnTo>
                  <a:pt x="50063" y="58243"/>
                </a:lnTo>
                <a:lnTo>
                  <a:pt x="56488" y="61092"/>
                </a:lnTo>
                <a:lnTo>
                  <a:pt x="60697" y="64447"/>
                </a:lnTo>
                <a:lnTo>
                  <a:pt x="63070" y="68277"/>
                </a:lnTo>
                <a:lnTo>
                  <a:pt x="63798" y="72583"/>
                </a:lnTo>
                <a:lnTo>
                  <a:pt x="62564" y="78912"/>
                </a:lnTo>
                <a:lnTo>
                  <a:pt x="39082" y="89042"/>
                </a:lnTo>
                <a:lnTo>
                  <a:pt x="69219" y="89042"/>
                </a:lnTo>
                <a:lnTo>
                  <a:pt x="70855" y="87301"/>
                </a:lnTo>
                <a:lnTo>
                  <a:pt x="73798" y="82363"/>
                </a:lnTo>
                <a:lnTo>
                  <a:pt x="75539" y="77045"/>
                </a:lnTo>
                <a:lnTo>
                  <a:pt x="76045" y="71221"/>
                </a:lnTo>
                <a:lnTo>
                  <a:pt x="75665" y="66536"/>
                </a:lnTo>
                <a:lnTo>
                  <a:pt x="26107" y="38966"/>
                </a:lnTo>
                <a:lnTo>
                  <a:pt x="20664" y="36244"/>
                </a:lnTo>
                <a:lnTo>
                  <a:pt x="17562" y="33521"/>
                </a:lnTo>
                <a:lnTo>
                  <a:pt x="16202" y="30293"/>
                </a:lnTo>
                <a:lnTo>
                  <a:pt x="15822" y="25988"/>
                </a:lnTo>
                <a:lnTo>
                  <a:pt x="16189" y="22505"/>
                </a:lnTo>
                <a:lnTo>
                  <a:pt x="36962" y="10288"/>
                </a:lnTo>
                <a:lnTo>
                  <a:pt x="65955" y="10288"/>
                </a:lnTo>
                <a:lnTo>
                  <a:pt x="62691" y="7185"/>
                </a:lnTo>
                <a:lnTo>
                  <a:pt x="57374" y="4084"/>
                </a:lnTo>
                <a:lnTo>
                  <a:pt x="51424" y="1741"/>
                </a:lnTo>
                <a:lnTo>
                  <a:pt x="44747" y="379"/>
                </a:lnTo>
                <a:lnTo>
                  <a:pt x="37721" y="0"/>
                </a:lnTo>
                <a:close/>
              </a:path>
              <a:path w="76200" h="100329">
                <a:moveTo>
                  <a:pt x="65955" y="10288"/>
                </a:moveTo>
                <a:lnTo>
                  <a:pt x="36962" y="10288"/>
                </a:lnTo>
                <a:lnTo>
                  <a:pt x="42532" y="10636"/>
                </a:lnTo>
                <a:lnTo>
                  <a:pt x="47468" y="11648"/>
                </a:lnTo>
                <a:lnTo>
                  <a:pt x="61076" y="29438"/>
                </a:lnTo>
                <a:lnTo>
                  <a:pt x="73323" y="29438"/>
                </a:lnTo>
                <a:lnTo>
                  <a:pt x="72563" y="22505"/>
                </a:lnTo>
                <a:lnTo>
                  <a:pt x="70476" y="16460"/>
                </a:lnTo>
                <a:lnTo>
                  <a:pt x="67120" y="11395"/>
                </a:lnTo>
                <a:lnTo>
                  <a:pt x="65955" y="102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7" name="object 107"/>
          <p:cNvSpPr/>
          <p:nvPr/>
        </p:nvSpPr>
        <p:spPr>
          <a:xfrm>
            <a:off x="2394004" y="4366365"/>
            <a:ext cx="54348" cy="85725"/>
          </a:xfrm>
          <a:custGeom>
            <a:avLst/>
            <a:gdLst/>
            <a:ahLst/>
            <a:cxnLst/>
            <a:rect l="l" t="t" r="r" b="b"/>
            <a:pathLst>
              <a:path w="61594" h="97154">
                <a:moveTo>
                  <a:pt x="30792" y="0"/>
                </a:moveTo>
                <a:lnTo>
                  <a:pt x="2247" y="30673"/>
                </a:lnTo>
                <a:lnTo>
                  <a:pt x="0" y="47956"/>
                </a:lnTo>
                <a:lnTo>
                  <a:pt x="506" y="56756"/>
                </a:lnTo>
                <a:lnTo>
                  <a:pt x="18196" y="92365"/>
                </a:lnTo>
                <a:lnTo>
                  <a:pt x="30792" y="96702"/>
                </a:lnTo>
                <a:lnTo>
                  <a:pt x="37470" y="95563"/>
                </a:lnTo>
                <a:lnTo>
                  <a:pt x="43387" y="92365"/>
                </a:lnTo>
                <a:lnTo>
                  <a:pt x="48704" y="87428"/>
                </a:lnTo>
                <a:lnTo>
                  <a:pt x="49417" y="86415"/>
                </a:lnTo>
                <a:lnTo>
                  <a:pt x="30792" y="86415"/>
                </a:lnTo>
                <a:lnTo>
                  <a:pt x="27468" y="85686"/>
                </a:lnTo>
                <a:lnTo>
                  <a:pt x="12247" y="47956"/>
                </a:lnTo>
                <a:lnTo>
                  <a:pt x="12753" y="39693"/>
                </a:lnTo>
                <a:lnTo>
                  <a:pt x="30792" y="10383"/>
                </a:lnTo>
                <a:lnTo>
                  <a:pt x="49596" y="10383"/>
                </a:lnTo>
                <a:lnTo>
                  <a:pt x="48704" y="9149"/>
                </a:lnTo>
                <a:lnTo>
                  <a:pt x="43387" y="4337"/>
                </a:lnTo>
                <a:lnTo>
                  <a:pt x="37470" y="1108"/>
                </a:lnTo>
                <a:lnTo>
                  <a:pt x="30792" y="0"/>
                </a:lnTo>
                <a:close/>
              </a:path>
              <a:path w="61594" h="97154">
                <a:moveTo>
                  <a:pt x="49596" y="10383"/>
                </a:moveTo>
                <a:lnTo>
                  <a:pt x="30792" y="10383"/>
                </a:lnTo>
                <a:lnTo>
                  <a:pt x="34114" y="11015"/>
                </a:lnTo>
                <a:lnTo>
                  <a:pt x="37470" y="12978"/>
                </a:lnTo>
                <a:lnTo>
                  <a:pt x="49336" y="47956"/>
                </a:lnTo>
                <a:lnTo>
                  <a:pt x="48830" y="56375"/>
                </a:lnTo>
                <a:lnTo>
                  <a:pt x="30792" y="86415"/>
                </a:lnTo>
                <a:lnTo>
                  <a:pt x="49417" y="86415"/>
                </a:lnTo>
                <a:lnTo>
                  <a:pt x="61583" y="47956"/>
                </a:lnTo>
                <a:lnTo>
                  <a:pt x="61078" y="39314"/>
                </a:lnTo>
                <a:lnTo>
                  <a:pt x="59463" y="30673"/>
                </a:lnTo>
                <a:lnTo>
                  <a:pt x="56742" y="22632"/>
                </a:lnTo>
                <a:lnTo>
                  <a:pt x="53166" y="15321"/>
                </a:lnTo>
                <a:lnTo>
                  <a:pt x="49596" y="10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8" name="object 108"/>
          <p:cNvSpPr/>
          <p:nvPr/>
        </p:nvSpPr>
        <p:spPr>
          <a:xfrm>
            <a:off x="2248302" y="3869634"/>
            <a:ext cx="56029" cy="82363"/>
          </a:xfrm>
          <a:custGeom>
            <a:avLst/>
            <a:gdLst/>
            <a:ahLst/>
            <a:cxnLst/>
            <a:rect l="l" t="t" r="r" b="b"/>
            <a:pathLst>
              <a:path w="63500" h="93345">
                <a:moveTo>
                  <a:pt x="56811" y="10255"/>
                </a:moveTo>
                <a:lnTo>
                  <a:pt x="32880" y="10255"/>
                </a:lnTo>
                <a:lnTo>
                  <a:pt x="39683" y="11489"/>
                </a:lnTo>
                <a:lnTo>
                  <a:pt x="45349" y="15067"/>
                </a:lnTo>
                <a:lnTo>
                  <a:pt x="49178" y="20637"/>
                </a:lnTo>
                <a:lnTo>
                  <a:pt x="50285" y="24088"/>
                </a:lnTo>
                <a:lnTo>
                  <a:pt x="50665" y="28045"/>
                </a:lnTo>
                <a:lnTo>
                  <a:pt x="49303" y="35356"/>
                </a:lnTo>
                <a:lnTo>
                  <a:pt x="45474" y="40801"/>
                </a:lnTo>
                <a:lnTo>
                  <a:pt x="38797" y="45613"/>
                </a:lnTo>
                <a:lnTo>
                  <a:pt x="29399" y="51437"/>
                </a:lnTo>
                <a:lnTo>
                  <a:pt x="21487" y="55995"/>
                </a:lnTo>
                <a:lnTo>
                  <a:pt x="14936" y="60711"/>
                </a:lnTo>
                <a:lnTo>
                  <a:pt x="0" y="93220"/>
                </a:lnTo>
                <a:lnTo>
                  <a:pt x="62279" y="93220"/>
                </a:lnTo>
                <a:lnTo>
                  <a:pt x="62279" y="82204"/>
                </a:lnTo>
                <a:lnTo>
                  <a:pt x="12974" y="82204"/>
                </a:lnTo>
                <a:lnTo>
                  <a:pt x="15948" y="74543"/>
                </a:lnTo>
                <a:lnTo>
                  <a:pt x="20886" y="68878"/>
                </a:lnTo>
                <a:lnTo>
                  <a:pt x="28417" y="63654"/>
                </a:lnTo>
                <a:lnTo>
                  <a:pt x="39051" y="57482"/>
                </a:lnTo>
                <a:lnTo>
                  <a:pt x="45095" y="54507"/>
                </a:lnTo>
                <a:lnTo>
                  <a:pt x="50285" y="51057"/>
                </a:lnTo>
                <a:lnTo>
                  <a:pt x="54367" y="47353"/>
                </a:lnTo>
                <a:lnTo>
                  <a:pt x="57722" y="43397"/>
                </a:lnTo>
                <a:lnTo>
                  <a:pt x="61804" y="35104"/>
                </a:lnTo>
                <a:lnTo>
                  <a:pt x="63038" y="26683"/>
                </a:lnTo>
                <a:lnTo>
                  <a:pt x="62406" y="21017"/>
                </a:lnTo>
                <a:lnTo>
                  <a:pt x="60570" y="15826"/>
                </a:lnTo>
                <a:lnTo>
                  <a:pt x="57848" y="11363"/>
                </a:lnTo>
                <a:lnTo>
                  <a:pt x="56811" y="10255"/>
                </a:lnTo>
                <a:close/>
              </a:path>
              <a:path w="63500" h="93345">
                <a:moveTo>
                  <a:pt x="32880" y="0"/>
                </a:moveTo>
                <a:lnTo>
                  <a:pt x="2594" y="24467"/>
                </a:lnTo>
                <a:lnTo>
                  <a:pt x="1962" y="32128"/>
                </a:lnTo>
                <a:lnTo>
                  <a:pt x="13702" y="32128"/>
                </a:lnTo>
                <a:lnTo>
                  <a:pt x="14809" y="23233"/>
                </a:lnTo>
                <a:lnTo>
                  <a:pt x="16297" y="19530"/>
                </a:lnTo>
                <a:lnTo>
                  <a:pt x="32880" y="10255"/>
                </a:lnTo>
                <a:lnTo>
                  <a:pt x="56811" y="10255"/>
                </a:lnTo>
                <a:lnTo>
                  <a:pt x="54146" y="7406"/>
                </a:lnTo>
                <a:lnTo>
                  <a:pt x="49557" y="4304"/>
                </a:lnTo>
                <a:lnTo>
                  <a:pt x="44494" y="1962"/>
                </a:lnTo>
                <a:lnTo>
                  <a:pt x="38924" y="474"/>
                </a:lnTo>
                <a:lnTo>
                  <a:pt x="328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9" name="object 109"/>
          <p:cNvSpPr/>
          <p:nvPr/>
        </p:nvSpPr>
        <p:spPr>
          <a:xfrm>
            <a:off x="2313530" y="3869633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30" h="97154">
                <a:moveTo>
                  <a:pt x="30886" y="0"/>
                </a:moveTo>
                <a:lnTo>
                  <a:pt x="2214" y="30640"/>
                </a:lnTo>
                <a:lnTo>
                  <a:pt x="0" y="47955"/>
                </a:lnTo>
                <a:lnTo>
                  <a:pt x="600" y="56755"/>
                </a:lnTo>
                <a:lnTo>
                  <a:pt x="18291" y="92238"/>
                </a:lnTo>
                <a:lnTo>
                  <a:pt x="30886" y="96544"/>
                </a:lnTo>
                <a:lnTo>
                  <a:pt x="37564" y="95435"/>
                </a:lnTo>
                <a:lnTo>
                  <a:pt x="43512" y="92238"/>
                </a:lnTo>
                <a:lnTo>
                  <a:pt x="48830" y="87396"/>
                </a:lnTo>
                <a:lnTo>
                  <a:pt x="49594" y="86287"/>
                </a:lnTo>
                <a:lnTo>
                  <a:pt x="30886" y="86287"/>
                </a:lnTo>
                <a:lnTo>
                  <a:pt x="27564" y="85686"/>
                </a:lnTo>
                <a:lnTo>
                  <a:pt x="12341" y="47955"/>
                </a:lnTo>
                <a:lnTo>
                  <a:pt x="12848" y="39693"/>
                </a:lnTo>
                <a:lnTo>
                  <a:pt x="30886" y="10255"/>
                </a:lnTo>
                <a:lnTo>
                  <a:pt x="49716" y="10255"/>
                </a:lnTo>
                <a:lnTo>
                  <a:pt x="48830" y="9020"/>
                </a:lnTo>
                <a:lnTo>
                  <a:pt x="43512" y="4210"/>
                </a:lnTo>
                <a:lnTo>
                  <a:pt x="37564" y="1107"/>
                </a:lnTo>
                <a:lnTo>
                  <a:pt x="30886" y="0"/>
                </a:lnTo>
                <a:close/>
              </a:path>
              <a:path w="62230" h="97154">
                <a:moveTo>
                  <a:pt x="49716" y="10255"/>
                </a:moveTo>
                <a:lnTo>
                  <a:pt x="30886" y="10255"/>
                </a:lnTo>
                <a:lnTo>
                  <a:pt x="34240" y="10857"/>
                </a:lnTo>
                <a:lnTo>
                  <a:pt x="37564" y="12851"/>
                </a:lnTo>
                <a:lnTo>
                  <a:pt x="49305" y="47955"/>
                </a:lnTo>
                <a:lnTo>
                  <a:pt x="48925" y="56248"/>
                </a:lnTo>
                <a:lnTo>
                  <a:pt x="30886" y="86287"/>
                </a:lnTo>
                <a:lnTo>
                  <a:pt x="49594" y="86287"/>
                </a:lnTo>
                <a:lnTo>
                  <a:pt x="61678" y="47955"/>
                </a:lnTo>
                <a:lnTo>
                  <a:pt x="61172" y="39187"/>
                </a:lnTo>
                <a:lnTo>
                  <a:pt x="59430" y="30640"/>
                </a:lnTo>
                <a:lnTo>
                  <a:pt x="56836" y="22505"/>
                </a:lnTo>
                <a:lnTo>
                  <a:pt x="53259" y="15193"/>
                </a:lnTo>
                <a:lnTo>
                  <a:pt x="49716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0" name="object 110"/>
          <p:cNvSpPr/>
          <p:nvPr/>
        </p:nvSpPr>
        <p:spPr>
          <a:xfrm>
            <a:off x="2382444" y="3867230"/>
            <a:ext cx="66115" cy="85165"/>
          </a:xfrm>
          <a:custGeom>
            <a:avLst/>
            <a:gdLst/>
            <a:ahLst/>
            <a:cxnLst/>
            <a:rect l="l" t="t" r="r" b="b"/>
            <a:pathLst>
              <a:path w="74930" h="96520">
                <a:moveTo>
                  <a:pt x="13735" y="0"/>
                </a:moveTo>
                <a:lnTo>
                  <a:pt x="0" y="0"/>
                </a:lnTo>
                <a:lnTo>
                  <a:pt x="0" y="95943"/>
                </a:lnTo>
                <a:lnTo>
                  <a:pt x="11741" y="95943"/>
                </a:lnTo>
                <a:lnTo>
                  <a:pt x="11741" y="17790"/>
                </a:lnTo>
                <a:lnTo>
                  <a:pt x="24958" y="17790"/>
                </a:lnTo>
                <a:lnTo>
                  <a:pt x="13735" y="0"/>
                </a:lnTo>
                <a:close/>
              </a:path>
              <a:path w="74930" h="96520">
                <a:moveTo>
                  <a:pt x="24958" y="17790"/>
                </a:moveTo>
                <a:lnTo>
                  <a:pt x="11741" y="17790"/>
                </a:lnTo>
                <a:lnTo>
                  <a:pt x="61076" y="95943"/>
                </a:lnTo>
                <a:lnTo>
                  <a:pt x="74684" y="95943"/>
                </a:lnTo>
                <a:lnTo>
                  <a:pt x="74684" y="78153"/>
                </a:lnTo>
                <a:lnTo>
                  <a:pt x="63038" y="78153"/>
                </a:lnTo>
                <a:lnTo>
                  <a:pt x="24958" y="17790"/>
                </a:lnTo>
                <a:close/>
              </a:path>
              <a:path w="74930" h="96520">
                <a:moveTo>
                  <a:pt x="74684" y="0"/>
                </a:moveTo>
                <a:lnTo>
                  <a:pt x="63038" y="0"/>
                </a:lnTo>
                <a:lnTo>
                  <a:pt x="63038" y="78153"/>
                </a:lnTo>
                <a:lnTo>
                  <a:pt x="74684" y="78153"/>
                </a:lnTo>
                <a:lnTo>
                  <a:pt x="746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1" name="object 111"/>
          <p:cNvSpPr/>
          <p:nvPr/>
        </p:nvSpPr>
        <p:spPr>
          <a:xfrm>
            <a:off x="2557942" y="5156025"/>
            <a:ext cx="25213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0" y="0"/>
                </a:moveTo>
                <a:lnTo>
                  <a:pt x="28196" y="0"/>
                </a:lnTo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2" name="object 112"/>
          <p:cNvSpPr/>
          <p:nvPr/>
        </p:nvSpPr>
        <p:spPr>
          <a:xfrm>
            <a:off x="2557942" y="3662004"/>
            <a:ext cx="25213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0" y="0"/>
                </a:moveTo>
                <a:lnTo>
                  <a:pt x="28196" y="0"/>
                </a:lnTo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3" name="object 113"/>
          <p:cNvSpPr/>
          <p:nvPr/>
        </p:nvSpPr>
        <p:spPr>
          <a:xfrm>
            <a:off x="6317013" y="5156025"/>
            <a:ext cx="25213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28165" y="0"/>
                </a:moveTo>
                <a:lnTo>
                  <a:pt x="0" y="0"/>
                </a:lnTo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4" name="object 114"/>
          <p:cNvSpPr/>
          <p:nvPr/>
        </p:nvSpPr>
        <p:spPr>
          <a:xfrm>
            <a:off x="6317013" y="3662004"/>
            <a:ext cx="25213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28165" y="0"/>
                </a:moveTo>
                <a:lnTo>
                  <a:pt x="0" y="0"/>
                </a:lnTo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5" name="object 115"/>
          <p:cNvSpPr/>
          <p:nvPr/>
        </p:nvSpPr>
        <p:spPr>
          <a:xfrm>
            <a:off x="2582821" y="3662004"/>
            <a:ext cx="3734360" cy="1494304"/>
          </a:xfrm>
          <a:custGeom>
            <a:avLst/>
            <a:gdLst/>
            <a:ahLst/>
            <a:cxnLst/>
            <a:rect l="l" t="t" r="r" b="b"/>
            <a:pathLst>
              <a:path w="4232275" h="1693545">
                <a:moveTo>
                  <a:pt x="4232083" y="1693224"/>
                </a:moveTo>
                <a:lnTo>
                  <a:pt x="0" y="1693224"/>
                </a:lnTo>
                <a:lnTo>
                  <a:pt x="0" y="0"/>
                </a:lnTo>
                <a:lnTo>
                  <a:pt x="4232083" y="0"/>
                </a:lnTo>
                <a:lnTo>
                  <a:pt x="4232083" y="1693224"/>
                </a:lnTo>
                <a:lnTo>
                  <a:pt x="0" y="1693224"/>
                </a:lnTo>
              </a:path>
            </a:pathLst>
          </a:custGeom>
          <a:ln w="316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6" name="object 116"/>
          <p:cNvSpPr/>
          <p:nvPr/>
        </p:nvSpPr>
        <p:spPr>
          <a:xfrm>
            <a:off x="6530122" y="5000456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2A007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7" name="object 117"/>
          <p:cNvSpPr/>
          <p:nvPr/>
        </p:nvSpPr>
        <p:spPr>
          <a:xfrm>
            <a:off x="6530122" y="5000456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8" name="object 118"/>
          <p:cNvSpPr/>
          <p:nvPr/>
        </p:nvSpPr>
        <p:spPr>
          <a:xfrm>
            <a:off x="6530122" y="4882201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1E00C4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9" name="object 119"/>
          <p:cNvSpPr/>
          <p:nvPr/>
        </p:nvSpPr>
        <p:spPr>
          <a:xfrm>
            <a:off x="6530122" y="4882201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0" name="object 120"/>
          <p:cNvSpPr/>
          <p:nvPr/>
        </p:nvSpPr>
        <p:spPr>
          <a:xfrm>
            <a:off x="6530122" y="4763919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0A11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1" name="object 121"/>
          <p:cNvSpPr/>
          <p:nvPr/>
        </p:nvSpPr>
        <p:spPr>
          <a:xfrm>
            <a:off x="6530122" y="4763919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2" name="object 122"/>
          <p:cNvSpPr/>
          <p:nvPr/>
        </p:nvSpPr>
        <p:spPr>
          <a:xfrm>
            <a:off x="6530122" y="4645552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148"/>
                </a:lnTo>
                <a:lnTo>
                  <a:pt x="0" y="134148"/>
                </a:lnTo>
                <a:lnTo>
                  <a:pt x="0" y="0"/>
                </a:lnTo>
                <a:close/>
              </a:path>
            </a:pathLst>
          </a:custGeom>
          <a:solidFill>
            <a:srgbClr val="4F73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3" name="object 123"/>
          <p:cNvSpPr/>
          <p:nvPr/>
        </p:nvSpPr>
        <p:spPr>
          <a:xfrm>
            <a:off x="6530122" y="4645552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148"/>
                </a:lnTo>
                <a:lnTo>
                  <a:pt x="0" y="134148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4" name="object 124"/>
          <p:cNvSpPr/>
          <p:nvPr/>
        </p:nvSpPr>
        <p:spPr>
          <a:xfrm>
            <a:off x="6530122" y="4527298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94BD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5" name="object 125"/>
          <p:cNvSpPr/>
          <p:nvPr/>
        </p:nvSpPr>
        <p:spPr>
          <a:xfrm>
            <a:off x="6530122" y="4527298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6" name="object 126"/>
          <p:cNvSpPr/>
          <p:nvPr/>
        </p:nvSpPr>
        <p:spPr>
          <a:xfrm>
            <a:off x="6530122" y="4409015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D9EE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7" name="object 127"/>
          <p:cNvSpPr/>
          <p:nvPr/>
        </p:nvSpPr>
        <p:spPr>
          <a:xfrm>
            <a:off x="6530122" y="4409015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8" name="object 128"/>
          <p:cNvSpPr/>
          <p:nvPr/>
        </p:nvSpPr>
        <p:spPr>
          <a:xfrm>
            <a:off x="6530122" y="4290760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FFF1D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9" name="object 129"/>
          <p:cNvSpPr/>
          <p:nvPr/>
        </p:nvSpPr>
        <p:spPr>
          <a:xfrm>
            <a:off x="6530122" y="4290760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0" name="object 130"/>
          <p:cNvSpPr/>
          <p:nvPr/>
        </p:nvSpPr>
        <p:spPr>
          <a:xfrm>
            <a:off x="6530122" y="4172477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FFC39A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1" name="object 131"/>
          <p:cNvSpPr/>
          <p:nvPr/>
        </p:nvSpPr>
        <p:spPr>
          <a:xfrm>
            <a:off x="6530122" y="4172477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2" name="object 132"/>
          <p:cNvSpPr/>
          <p:nvPr/>
        </p:nvSpPr>
        <p:spPr>
          <a:xfrm>
            <a:off x="6530122" y="4054222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FF7B55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3" name="object 133"/>
          <p:cNvSpPr/>
          <p:nvPr/>
        </p:nvSpPr>
        <p:spPr>
          <a:xfrm>
            <a:off x="6530122" y="4054222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4" name="object 134"/>
          <p:cNvSpPr/>
          <p:nvPr/>
        </p:nvSpPr>
        <p:spPr>
          <a:xfrm>
            <a:off x="6530122" y="3935968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FF1A1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5" name="object 135"/>
          <p:cNvSpPr/>
          <p:nvPr/>
        </p:nvSpPr>
        <p:spPr>
          <a:xfrm>
            <a:off x="6530122" y="3935968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6" name="object 136"/>
          <p:cNvSpPr/>
          <p:nvPr/>
        </p:nvSpPr>
        <p:spPr>
          <a:xfrm>
            <a:off x="6530122" y="3817685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CA001B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7" name="object 137"/>
          <p:cNvSpPr/>
          <p:nvPr/>
        </p:nvSpPr>
        <p:spPr>
          <a:xfrm>
            <a:off x="6530122" y="3817685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8" name="object 138"/>
          <p:cNvSpPr/>
          <p:nvPr/>
        </p:nvSpPr>
        <p:spPr>
          <a:xfrm>
            <a:off x="6530122" y="3699430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solidFill>
            <a:srgbClr val="85002A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9" name="object 139"/>
          <p:cNvSpPr/>
          <p:nvPr/>
        </p:nvSpPr>
        <p:spPr>
          <a:xfrm>
            <a:off x="6530122" y="3699430"/>
            <a:ext cx="221876" cy="118782"/>
          </a:xfrm>
          <a:custGeom>
            <a:avLst/>
            <a:gdLst/>
            <a:ahLst/>
            <a:cxnLst/>
            <a:rect l="l" t="t" r="r" b="b"/>
            <a:pathLst>
              <a:path w="251459" h="134620">
                <a:moveTo>
                  <a:pt x="0" y="0"/>
                </a:moveTo>
                <a:lnTo>
                  <a:pt x="251302" y="0"/>
                </a:lnTo>
                <a:lnTo>
                  <a:pt x="251302" y="134022"/>
                </a:lnTo>
                <a:lnTo>
                  <a:pt x="0" y="134022"/>
                </a:lnTo>
                <a:lnTo>
                  <a:pt x="0" y="0"/>
                </a:lnTo>
                <a:close/>
              </a:path>
            </a:pathLst>
          </a:custGeom>
          <a:ln w="158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0" name="object 140"/>
          <p:cNvSpPr/>
          <p:nvPr/>
        </p:nvSpPr>
        <p:spPr>
          <a:xfrm>
            <a:off x="6819713" y="4885467"/>
            <a:ext cx="28015" cy="8965"/>
          </a:xfrm>
          <a:custGeom>
            <a:avLst/>
            <a:gdLst/>
            <a:ahLst/>
            <a:cxnLst/>
            <a:rect l="l" t="t" r="r" b="b"/>
            <a:pathLst>
              <a:path w="31750" h="10160">
                <a:moveTo>
                  <a:pt x="0" y="4827"/>
                </a:moveTo>
                <a:lnTo>
                  <a:pt x="31520" y="4827"/>
                </a:lnTo>
              </a:path>
            </a:pathLst>
          </a:custGeom>
          <a:ln w="109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1" name="object 141"/>
          <p:cNvSpPr/>
          <p:nvPr/>
        </p:nvSpPr>
        <p:spPr>
          <a:xfrm>
            <a:off x="6857800" y="4839524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759" y="0"/>
                </a:moveTo>
                <a:lnTo>
                  <a:pt x="2214" y="30673"/>
                </a:lnTo>
                <a:lnTo>
                  <a:pt x="0" y="47986"/>
                </a:lnTo>
                <a:lnTo>
                  <a:pt x="600" y="56755"/>
                </a:lnTo>
                <a:lnTo>
                  <a:pt x="18164" y="92365"/>
                </a:lnTo>
                <a:lnTo>
                  <a:pt x="30759" y="96575"/>
                </a:lnTo>
                <a:lnTo>
                  <a:pt x="37437" y="95468"/>
                </a:lnTo>
                <a:lnTo>
                  <a:pt x="43514" y="92365"/>
                </a:lnTo>
                <a:lnTo>
                  <a:pt x="48703" y="87428"/>
                </a:lnTo>
                <a:lnTo>
                  <a:pt x="49467" y="86319"/>
                </a:lnTo>
                <a:lnTo>
                  <a:pt x="30759" y="86319"/>
                </a:lnTo>
                <a:lnTo>
                  <a:pt x="27437" y="85686"/>
                </a:lnTo>
                <a:lnTo>
                  <a:pt x="12341" y="47986"/>
                </a:lnTo>
                <a:lnTo>
                  <a:pt x="12721" y="39693"/>
                </a:lnTo>
                <a:lnTo>
                  <a:pt x="30759" y="10255"/>
                </a:lnTo>
                <a:lnTo>
                  <a:pt x="49584" y="10255"/>
                </a:lnTo>
                <a:lnTo>
                  <a:pt x="48703" y="9020"/>
                </a:lnTo>
                <a:lnTo>
                  <a:pt x="43514" y="4210"/>
                </a:lnTo>
                <a:lnTo>
                  <a:pt x="37437" y="1107"/>
                </a:lnTo>
                <a:lnTo>
                  <a:pt x="30759" y="0"/>
                </a:lnTo>
                <a:close/>
              </a:path>
              <a:path w="62229" h="97154">
                <a:moveTo>
                  <a:pt x="49584" y="10255"/>
                </a:moveTo>
                <a:lnTo>
                  <a:pt x="30759" y="10255"/>
                </a:lnTo>
                <a:lnTo>
                  <a:pt x="34240" y="10888"/>
                </a:lnTo>
                <a:lnTo>
                  <a:pt x="37437" y="12882"/>
                </a:lnTo>
                <a:lnTo>
                  <a:pt x="49305" y="47986"/>
                </a:lnTo>
                <a:lnTo>
                  <a:pt x="48957" y="56280"/>
                </a:lnTo>
                <a:lnTo>
                  <a:pt x="30759" y="86319"/>
                </a:lnTo>
                <a:lnTo>
                  <a:pt x="49467" y="86319"/>
                </a:lnTo>
                <a:lnTo>
                  <a:pt x="61678" y="47986"/>
                </a:lnTo>
                <a:lnTo>
                  <a:pt x="61045" y="39218"/>
                </a:lnTo>
                <a:lnTo>
                  <a:pt x="59462" y="30673"/>
                </a:lnTo>
                <a:lnTo>
                  <a:pt x="56741" y="22505"/>
                </a:lnTo>
                <a:lnTo>
                  <a:pt x="53134" y="15226"/>
                </a:lnTo>
                <a:lnTo>
                  <a:pt x="49584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2" name="object 142"/>
          <p:cNvSpPr/>
          <p:nvPr/>
        </p:nvSpPr>
        <p:spPr>
          <a:xfrm>
            <a:off x="6927915" y="4909684"/>
            <a:ext cx="12326" cy="12326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0" y="6868"/>
                </a:moveTo>
                <a:lnTo>
                  <a:pt x="13733" y="6868"/>
                </a:lnTo>
              </a:path>
            </a:pathLst>
          </a:custGeom>
          <a:ln w="15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3" name="object 143"/>
          <p:cNvSpPr/>
          <p:nvPr/>
        </p:nvSpPr>
        <p:spPr>
          <a:xfrm>
            <a:off x="6954554" y="4839524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759" y="0"/>
                </a:moveTo>
                <a:lnTo>
                  <a:pt x="2214" y="30673"/>
                </a:lnTo>
                <a:lnTo>
                  <a:pt x="0" y="47986"/>
                </a:lnTo>
                <a:lnTo>
                  <a:pt x="474" y="56755"/>
                </a:lnTo>
                <a:lnTo>
                  <a:pt x="18164" y="92365"/>
                </a:lnTo>
                <a:lnTo>
                  <a:pt x="30759" y="96575"/>
                </a:lnTo>
                <a:lnTo>
                  <a:pt x="37437" y="95468"/>
                </a:lnTo>
                <a:lnTo>
                  <a:pt x="43387" y="92365"/>
                </a:lnTo>
                <a:lnTo>
                  <a:pt x="48703" y="87428"/>
                </a:lnTo>
                <a:lnTo>
                  <a:pt x="49467" y="86319"/>
                </a:lnTo>
                <a:lnTo>
                  <a:pt x="30759" y="86319"/>
                </a:lnTo>
                <a:lnTo>
                  <a:pt x="27437" y="85686"/>
                </a:lnTo>
                <a:lnTo>
                  <a:pt x="12341" y="47986"/>
                </a:lnTo>
                <a:lnTo>
                  <a:pt x="12721" y="39693"/>
                </a:lnTo>
                <a:lnTo>
                  <a:pt x="30759" y="10255"/>
                </a:lnTo>
                <a:lnTo>
                  <a:pt x="49584" y="10255"/>
                </a:lnTo>
                <a:lnTo>
                  <a:pt x="48703" y="9020"/>
                </a:lnTo>
                <a:lnTo>
                  <a:pt x="43387" y="4210"/>
                </a:lnTo>
                <a:lnTo>
                  <a:pt x="37437" y="1107"/>
                </a:lnTo>
                <a:lnTo>
                  <a:pt x="30759" y="0"/>
                </a:lnTo>
                <a:close/>
              </a:path>
              <a:path w="62229" h="97154">
                <a:moveTo>
                  <a:pt x="49584" y="10255"/>
                </a:moveTo>
                <a:lnTo>
                  <a:pt x="30759" y="10255"/>
                </a:lnTo>
                <a:lnTo>
                  <a:pt x="34114" y="10888"/>
                </a:lnTo>
                <a:lnTo>
                  <a:pt x="37437" y="12882"/>
                </a:lnTo>
                <a:lnTo>
                  <a:pt x="49305" y="47986"/>
                </a:lnTo>
                <a:lnTo>
                  <a:pt x="48925" y="56280"/>
                </a:lnTo>
                <a:lnTo>
                  <a:pt x="30759" y="86319"/>
                </a:lnTo>
                <a:lnTo>
                  <a:pt x="49467" y="86319"/>
                </a:lnTo>
                <a:lnTo>
                  <a:pt x="61678" y="47986"/>
                </a:lnTo>
                <a:lnTo>
                  <a:pt x="61045" y="39218"/>
                </a:lnTo>
                <a:lnTo>
                  <a:pt x="59462" y="30673"/>
                </a:lnTo>
                <a:lnTo>
                  <a:pt x="56741" y="22505"/>
                </a:lnTo>
                <a:lnTo>
                  <a:pt x="53134" y="15226"/>
                </a:lnTo>
                <a:lnTo>
                  <a:pt x="49584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4" name="object 144"/>
          <p:cNvSpPr/>
          <p:nvPr/>
        </p:nvSpPr>
        <p:spPr>
          <a:xfrm>
            <a:off x="7018581" y="4839524"/>
            <a:ext cx="56029" cy="85725"/>
          </a:xfrm>
          <a:custGeom>
            <a:avLst/>
            <a:gdLst/>
            <a:ahLst/>
            <a:cxnLst/>
            <a:rect l="l" t="t" r="r" b="b"/>
            <a:pathLst>
              <a:path w="63500" h="97154">
                <a:moveTo>
                  <a:pt x="31520" y="0"/>
                </a:moveTo>
                <a:lnTo>
                  <a:pt x="3450" y="24626"/>
                </a:lnTo>
                <a:lnTo>
                  <a:pt x="4683" y="32160"/>
                </a:lnTo>
                <a:lnTo>
                  <a:pt x="7532" y="37731"/>
                </a:lnTo>
                <a:lnTo>
                  <a:pt x="11614" y="41687"/>
                </a:lnTo>
                <a:lnTo>
                  <a:pt x="15824" y="44536"/>
                </a:lnTo>
                <a:lnTo>
                  <a:pt x="9273" y="48714"/>
                </a:lnTo>
                <a:lnTo>
                  <a:pt x="4304" y="54159"/>
                </a:lnTo>
                <a:lnTo>
                  <a:pt x="1108" y="60585"/>
                </a:lnTo>
                <a:lnTo>
                  <a:pt x="0" y="67896"/>
                </a:lnTo>
                <a:lnTo>
                  <a:pt x="474" y="72456"/>
                </a:lnTo>
                <a:lnTo>
                  <a:pt x="30887" y="96575"/>
                </a:lnTo>
                <a:lnTo>
                  <a:pt x="38293" y="95848"/>
                </a:lnTo>
                <a:lnTo>
                  <a:pt x="44875" y="93727"/>
                </a:lnTo>
                <a:lnTo>
                  <a:pt x="50412" y="90656"/>
                </a:lnTo>
                <a:lnTo>
                  <a:pt x="55001" y="86573"/>
                </a:lnTo>
                <a:lnTo>
                  <a:pt x="55197" y="86319"/>
                </a:lnTo>
                <a:lnTo>
                  <a:pt x="31520" y="86319"/>
                </a:lnTo>
                <a:lnTo>
                  <a:pt x="24210" y="84959"/>
                </a:lnTo>
                <a:lnTo>
                  <a:pt x="18166" y="81001"/>
                </a:lnTo>
                <a:lnTo>
                  <a:pt x="13956" y="75050"/>
                </a:lnTo>
                <a:lnTo>
                  <a:pt x="12722" y="71601"/>
                </a:lnTo>
                <a:lnTo>
                  <a:pt x="12343" y="67896"/>
                </a:lnTo>
                <a:lnTo>
                  <a:pt x="12722" y="64067"/>
                </a:lnTo>
                <a:lnTo>
                  <a:pt x="13956" y="60585"/>
                </a:lnTo>
                <a:lnTo>
                  <a:pt x="18166" y="54792"/>
                </a:lnTo>
                <a:lnTo>
                  <a:pt x="24210" y="50835"/>
                </a:lnTo>
                <a:lnTo>
                  <a:pt x="31520" y="49348"/>
                </a:lnTo>
                <a:lnTo>
                  <a:pt x="54673" y="49348"/>
                </a:lnTo>
                <a:lnTo>
                  <a:pt x="53893" y="48493"/>
                </a:lnTo>
                <a:lnTo>
                  <a:pt x="47343" y="44536"/>
                </a:lnTo>
                <a:lnTo>
                  <a:pt x="51520" y="41687"/>
                </a:lnTo>
                <a:lnTo>
                  <a:pt x="54115" y="39091"/>
                </a:lnTo>
                <a:lnTo>
                  <a:pt x="31520" y="39091"/>
                </a:lnTo>
                <a:lnTo>
                  <a:pt x="25190" y="38079"/>
                </a:lnTo>
                <a:lnTo>
                  <a:pt x="20001" y="35262"/>
                </a:lnTo>
                <a:lnTo>
                  <a:pt x="16424" y="30673"/>
                </a:lnTo>
                <a:lnTo>
                  <a:pt x="15064" y="24626"/>
                </a:lnTo>
                <a:lnTo>
                  <a:pt x="16424" y="18675"/>
                </a:lnTo>
                <a:lnTo>
                  <a:pt x="20001" y="14117"/>
                </a:lnTo>
                <a:lnTo>
                  <a:pt x="25190" y="11268"/>
                </a:lnTo>
                <a:lnTo>
                  <a:pt x="31520" y="10255"/>
                </a:lnTo>
                <a:lnTo>
                  <a:pt x="55083" y="10255"/>
                </a:lnTo>
                <a:lnTo>
                  <a:pt x="54875" y="9907"/>
                </a:lnTo>
                <a:lnTo>
                  <a:pt x="51520" y="6426"/>
                </a:lnTo>
                <a:lnTo>
                  <a:pt x="47343" y="3608"/>
                </a:lnTo>
                <a:lnTo>
                  <a:pt x="42627" y="1614"/>
                </a:lnTo>
                <a:lnTo>
                  <a:pt x="37311" y="379"/>
                </a:lnTo>
                <a:lnTo>
                  <a:pt x="31520" y="0"/>
                </a:lnTo>
                <a:close/>
              </a:path>
              <a:path w="63500" h="97154">
                <a:moveTo>
                  <a:pt x="54673" y="49348"/>
                </a:moveTo>
                <a:lnTo>
                  <a:pt x="31520" y="49348"/>
                </a:lnTo>
                <a:lnTo>
                  <a:pt x="38925" y="50835"/>
                </a:lnTo>
                <a:lnTo>
                  <a:pt x="44969" y="54792"/>
                </a:lnTo>
                <a:lnTo>
                  <a:pt x="49179" y="60585"/>
                </a:lnTo>
                <a:lnTo>
                  <a:pt x="50286" y="64067"/>
                </a:lnTo>
                <a:lnTo>
                  <a:pt x="50792" y="67896"/>
                </a:lnTo>
                <a:lnTo>
                  <a:pt x="50286" y="71601"/>
                </a:lnTo>
                <a:lnTo>
                  <a:pt x="49179" y="75050"/>
                </a:lnTo>
                <a:lnTo>
                  <a:pt x="44969" y="81001"/>
                </a:lnTo>
                <a:lnTo>
                  <a:pt x="38925" y="84959"/>
                </a:lnTo>
                <a:lnTo>
                  <a:pt x="31520" y="86319"/>
                </a:lnTo>
                <a:lnTo>
                  <a:pt x="55197" y="86319"/>
                </a:lnTo>
                <a:lnTo>
                  <a:pt x="58451" y="82109"/>
                </a:lnTo>
                <a:lnTo>
                  <a:pt x="61046" y="77298"/>
                </a:lnTo>
                <a:lnTo>
                  <a:pt x="62533" y="72456"/>
                </a:lnTo>
                <a:lnTo>
                  <a:pt x="63040" y="67896"/>
                </a:lnTo>
                <a:lnTo>
                  <a:pt x="61932" y="60458"/>
                </a:lnTo>
                <a:lnTo>
                  <a:pt x="58831" y="53906"/>
                </a:lnTo>
                <a:lnTo>
                  <a:pt x="54673" y="49348"/>
                </a:lnTo>
                <a:close/>
              </a:path>
              <a:path w="63500" h="97154">
                <a:moveTo>
                  <a:pt x="55083" y="10255"/>
                </a:moveTo>
                <a:lnTo>
                  <a:pt x="31520" y="10255"/>
                </a:lnTo>
                <a:lnTo>
                  <a:pt x="37945" y="11268"/>
                </a:lnTo>
                <a:lnTo>
                  <a:pt x="43134" y="14117"/>
                </a:lnTo>
                <a:lnTo>
                  <a:pt x="46710" y="18675"/>
                </a:lnTo>
                <a:lnTo>
                  <a:pt x="47945" y="24626"/>
                </a:lnTo>
                <a:lnTo>
                  <a:pt x="46710" y="30673"/>
                </a:lnTo>
                <a:lnTo>
                  <a:pt x="43134" y="35262"/>
                </a:lnTo>
                <a:lnTo>
                  <a:pt x="37945" y="38079"/>
                </a:lnTo>
                <a:lnTo>
                  <a:pt x="31520" y="39091"/>
                </a:lnTo>
                <a:lnTo>
                  <a:pt x="54115" y="39091"/>
                </a:lnTo>
                <a:lnTo>
                  <a:pt x="55476" y="37731"/>
                </a:lnTo>
                <a:lnTo>
                  <a:pt x="58451" y="32160"/>
                </a:lnTo>
                <a:lnTo>
                  <a:pt x="59684" y="24626"/>
                </a:lnTo>
                <a:lnTo>
                  <a:pt x="59084" y="19055"/>
                </a:lnTo>
                <a:lnTo>
                  <a:pt x="57470" y="14244"/>
                </a:lnTo>
                <a:lnTo>
                  <a:pt x="55083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5" name="object 145"/>
          <p:cNvSpPr/>
          <p:nvPr/>
        </p:nvSpPr>
        <p:spPr>
          <a:xfrm>
            <a:off x="6819070" y="4648930"/>
            <a:ext cx="28015" cy="8965"/>
          </a:xfrm>
          <a:custGeom>
            <a:avLst/>
            <a:gdLst/>
            <a:ahLst/>
            <a:cxnLst/>
            <a:rect l="l" t="t" r="r" b="b"/>
            <a:pathLst>
              <a:path w="31750" h="10160">
                <a:moveTo>
                  <a:pt x="0" y="4827"/>
                </a:moveTo>
                <a:lnTo>
                  <a:pt x="31520" y="4827"/>
                </a:lnTo>
              </a:path>
            </a:pathLst>
          </a:custGeom>
          <a:ln w="109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6" name="object 146"/>
          <p:cNvSpPr/>
          <p:nvPr/>
        </p:nvSpPr>
        <p:spPr>
          <a:xfrm>
            <a:off x="6857242" y="4603014"/>
            <a:ext cx="54348" cy="85725"/>
          </a:xfrm>
          <a:custGeom>
            <a:avLst/>
            <a:gdLst/>
            <a:ahLst/>
            <a:cxnLst/>
            <a:rect l="l" t="t" r="r" b="b"/>
            <a:pathLst>
              <a:path w="61595" h="97154">
                <a:moveTo>
                  <a:pt x="30791" y="0"/>
                </a:moveTo>
                <a:lnTo>
                  <a:pt x="2119" y="30640"/>
                </a:lnTo>
                <a:lnTo>
                  <a:pt x="0" y="47955"/>
                </a:lnTo>
                <a:lnTo>
                  <a:pt x="505" y="56723"/>
                </a:lnTo>
                <a:lnTo>
                  <a:pt x="18164" y="92238"/>
                </a:lnTo>
                <a:lnTo>
                  <a:pt x="30791" y="96542"/>
                </a:lnTo>
                <a:lnTo>
                  <a:pt x="37468" y="95435"/>
                </a:lnTo>
                <a:lnTo>
                  <a:pt x="43387" y="92238"/>
                </a:lnTo>
                <a:lnTo>
                  <a:pt x="48703" y="87269"/>
                </a:lnTo>
                <a:lnTo>
                  <a:pt x="49398" y="86287"/>
                </a:lnTo>
                <a:lnTo>
                  <a:pt x="30791" y="86287"/>
                </a:lnTo>
                <a:lnTo>
                  <a:pt x="27437" y="85685"/>
                </a:lnTo>
                <a:lnTo>
                  <a:pt x="12246" y="47955"/>
                </a:lnTo>
                <a:lnTo>
                  <a:pt x="12753" y="39662"/>
                </a:lnTo>
                <a:lnTo>
                  <a:pt x="30791" y="10255"/>
                </a:lnTo>
                <a:lnTo>
                  <a:pt x="49595" y="10255"/>
                </a:lnTo>
                <a:lnTo>
                  <a:pt x="48703" y="9020"/>
                </a:lnTo>
                <a:lnTo>
                  <a:pt x="43387" y="4178"/>
                </a:lnTo>
                <a:lnTo>
                  <a:pt x="37468" y="1107"/>
                </a:lnTo>
                <a:lnTo>
                  <a:pt x="30791" y="0"/>
                </a:lnTo>
                <a:close/>
              </a:path>
              <a:path w="61595" h="97154">
                <a:moveTo>
                  <a:pt x="49595" y="10255"/>
                </a:moveTo>
                <a:lnTo>
                  <a:pt x="30791" y="10255"/>
                </a:lnTo>
                <a:lnTo>
                  <a:pt x="34113" y="10857"/>
                </a:lnTo>
                <a:lnTo>
                  <a:pt x="37468" y="12851"/>
                </a:lnTo>
                <a:lnTo>
                  <a:pt x="49335" y="47955"/>
                </a:lnTo>
                <a:lnTo>
                  <a:pt x="48828" y="56248"/>
                </a:lnTo>
                <a:lnTo>
                  <a:pt x="30791" y="86287"/>
                </a:lnTo>
                <a:lnTo>
                  <a:pt x="49398" y="86287"/>
                </a:lnTo>
                <a:lnTo>
                  <a:pt x="61583" y="47955"/>
                </a:lnTo>
                <a:lnTo>
                  <a:pt x="61076" y="39187"/>
                </a:lnTo>
                <a:lnTo>
                  <a:pt x="59335" y="30640"/>
                </a:lnTo>
                <a:lnTo>
                  <a:pt x="56741" y="22473"/>
                </a:lnTo>
                <a:lnTo>
                  <a:pt x="53164" y="15193"/>
                </a:lnTo>
                <a:lnTo>
                  <a:pt x="49595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7" name="object 147"/>
          <p:cNvSpPr/>
          <p:nvPr/>
        </p:nvSpPr>
        <p:spPr>
          <a:xfrm>
            <a:off x="6927273" y="4673145"/>
            <a:ext cx="12326" cy="12326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0" y="6868"/>
                </a:moveTo>
                <a:lnTo>
                  <a:pt x="13733" y="6868"/>
                </a:lnTo>
              </a:path>
            </a:pathLst>
          </a:custGeom>
          <a:ln w="15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8" name="object 148"/>
          <p:cNvSpPr/>
          <p:nvPr/>
        </p:nvSpPr>
        <p:spPr>
          <a:xfrm>
            <a:off x="6953883" y="4603014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918" y="0"/>
                </a:moveTo>
                <a:lnTo>
                  <a:pt x="2214" y="30640"/>
                </a:lnTo>
                <a:lnTo>
                  <a:pt x="0" y="47955"/>
                </a:lnTo>
                <a:lnTo>
                  <a:pt x="632" y="56723"/>
                </a:lnTo>
                <a:lnTo>
                  <a:pt x="18291" y="92238"/>
                </a:lnTo>
                <a:lnTo>
                  <a:pt x="30918" y="96542"/>
                </a:lnTo>
                <a:lnTo>
                  <a:pt x="37468" y="95435"/>
                </a:lnTo>
                <a:lnTo>
                  <a:pt x="43512" y="92238"/>
                </a:lnTo>
                <a:lnTo>
                  <a:pt x="48703" y="87269"/>
                </a:lnTo>
                <a:lnTo>
                  <a:pt x="49418" y="86287"/>
                </a:lnTo>
                <a:lnTo>
                  <a:pt x="30918" y="86287"/>
                </a:lnTo>
                <a:lnTo>
                  <a:pt x="27564" y="85685"/>
                </a:lnTo>
                <a:lnTo>
                  <a:pt x="12373" y="47955"/>
                </a:lnTo>
                <a:lnTo>
                  <a:pt x="12848" y="39662"/>
                </a:lnTo>
                <a:lnTo>
                  <a:pt x="30918" y="10255"/>
                </a:lnTo>
                <a:lnTo>
                  <a:pt x="49620" y="10255"/>
                </a:lnTo>
                <a:lnTo>
                  <a:pt x="48703" y="9020"/>
                </a:lnTo>
                <a:lnTo>
                  <a:pt x="43512" y="4178"/>
                </a:lnTo>
                <a:lnTo>
                  <a:pt x="37468" y="1107"/>
                </a:lnTo>
                <a:lnTo>
                  <a:pt x="30918" y="0"/>
                </a:lnTo>
                <a:close/>
              </a:path>
              <a:path w="62229" h="97154">
                <a:moveTo>
                  <a:pt x="49620" y="10255"/>
                </a:moveTo>
                <a:lnTo>
                  <a:pt x="30918" y="10255"/>
                </a:lnTo>
                <a:lnTo>
                  <a:pt x="34240" y="10857"/>
                </a:lnTo>
                <a:lnTo>
                  <a:pt x="37595" y="12851"/>
                </a:lnTo>
                <a:lnTo>
                  <a:pt x="49335" y="47955"/>
                </a:lnTo>
                <a:lnTo>
                  <a:pt x="48955" y="56248"/>
                </a:lnTo>
                <a:lnTo>
                  <a:pt x="30918" y="86287"/>
                </a:lnTo>
                <a:lnTo>
                  <a:pt x="49418" y="86287"/>
                </a:lnTo>
                <a:lnTo>
                  <a:pt x="61678" y="47955"/>
                </a:lnTo>
                <a:lnTo>
                  <a:pt x="61203" y="39187"/>
                </a:lnTo>
                <a:lnTo>
                  <a:pt x="59462" y="30640"/>
                </a:lnTo>
                <a:lnTo>
                  <a:pt x="56868" y="22473"/>
                </a:lnTo>
                <a:lnTo>
                  <a:pt x="53291" y="15193"/>
                </a:lnTo>
                <a:lnTo>
                  <a:pt x="49620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9" name="object 149"/>
          <p:cNvSpPr/>
          <p:nvPr/>
        </p:nvSpPr>
        <p:spPr>
          <a:xfrm>
            <a:off x="7017382" y="4603014"/>
            <a:ext cx="57710" cy="82363"/>
          </a:xfrm>
          <a:custGeom>
            <a:avLst/>
            <a:gdLst/>
            <a:ahLst/>
            <a:cxnLst/>
            <a:rect l="l" t="t" r="r" b="b"/>
            <a:pathLst>
              <a:path w="65404" h="93345">
                <a:moveTo>
                  <a:pt x="50792" y="71220"/>
                </a:moveTo>
                <a:lnTo>
                  <a:pt x="39051" y="71220"/>
                </a:lnTo>
                <a:lnTo>
                  <a:pt x="39051" y="93219"/>
                </a:lnTo>
                <a:lnTo>
                  <a:pt x="50792" y="93219"/>
                </a:lnTo>
                <a:lnTo>
                  <a:pt x="50792" y="71220"/>
                </a:lnTo>
                <a:close/>
              </a:path>
              <a:path w="65404" h="93345">
                <a:moveTo>
                  <a:pt x="50792" y="0"/>
                </a:moveTo>
                <a:lnTo>
                  <a:pt x="42500" y="0"/>
                </a:lnTo>
                <a:lnTo>
                  <a:pt x="0" y="58844"/>
                </a:lnTo>
                <a:lnTo>
                  <a:pt x="0" y="71220"/>
                </a:lnTo>
                <a:lnTo>
                  <a:pt x="65128" y="71220"/>
                </a:lnTo>
                <a:lnTo>
                  <a:pt x="65128" y="60204"/>
                </a:lnTo>
                <a:lnTo>
                  <a:pt x="10379" y="60204"/>
                </a:lnTo>
                <a:lnTo>
                  <a:pt x="39051" y="19782"/>
                </a:lnTo>
                <a:lnTo>
                  <a:pt x="50792" y="19782"/>
                </a:lnTo>
                <a:lnTo>
                  <a:pt x="50792" y="0"/>
                </a:lnTo>
                <a:close/>
              </a:path>
              <a:path w="65404" h="93345">
                <a:moveTo>
                  <a:pt x="50792" y="19782"/>
                </a:moveTo>
                <a:lnTo>
                  <a:pt x="39051" y="19782"/>
                </a:lnTo>
                <a:lnTo>
                  <a:pt x="39051" y="60204"/>
                </a:lnTo>
                <a:lnTo>
                  <a:pt x="50792" y="60204"/>
                </a:lnTo>
                <a:lnTo>
                  <a:pt x="50792" y="197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0" name="object 150"/>
          <p:cNvSpPr/>
          <p:nvPr/>
        </p:nvSpPr>
        <p:spPr>
          <a:xfrm>
            <a:off x="6919734" y="4366365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918" y="0"/>
                </a:moveTo>
                <a:lnTo>
                  <a:pt x="2246" y="30673"/>
                </a:lnTo>
                <a:lnTo>
                  <a:pt x="0" y="47956"/>
                </a:lnTo>
                <a:lnTo>
                  <a:pt x="632" y="56882"/>
                </a:lnTo>
                <a:lnTo>
                  <a:pt x="18322" y="92365"/>
                </a:lnTo>
                <a:lnTo>
                  <a:pt x="30918" y="96702"/>
                </a:lnTo>
                <a:lnTo>
                  <a:pt x="37468" y="95563"/>
                </a:lnTo>
                <a:lnTo>
                  <a:pt x="43544" y="92365"/>
                </a:lnTo>
                <a:lnTo>
                  <a:pt x="48734" y="87428"/>
                </a:lnTo>
                <a:lnTo>
                  <a:pt x="49443" y="86415"/>
                </a:lnTo>
                <a:lnTo>
                  <a:pt x="30918" y="86415"/>
                </a:lnTo>
                <a:lnTo>
                  <a:pt x="27594" y="85686"/>
                </a:lnTo>
                <a:lnTo>
                  <a:pt x="12373" y="47956"/>
                </a:lnTo>
                <a:lnTo>
                  <a:pt x="12753" y="39693"/>
                </a:lnTo>
                <a:lnTo>
                  <a:pt x="30918" y="10383"/>
                </a:lnTo>
                <a:lnTo>
                  <a:pt x="49620" y="10383"/>
                </a:lnTo>
                <a:lnTo>
                  <a:pt x="48734" y="9149"/>
                </a:lnTo>
                <a:lnTo>
                  <a:pt x="43544" y="4337"/>
                </a:lnTo>
                <a:lnTo>
                  <a:pt x="37468" y="1108"/>
                </a:lnTo>
                <a:lnTo>
                  <a:pt x="30918" y="0"/>
                </a:lnTo>
                <a:close/>
              </a:path>
              <a:path w="62229" h="97154">
                <a:moveTo>
                  <a:pt x="49620" y="10383"/>
                </a:moveTo>
                <a:lnTo>
                  <a:pt x="30918" y="10383"/>
                </a:lnTo>
                <a:lnTo>
                  <a:pt x="34272" y="11015"/>
                </a:lnTo>
                <a:lnTo>
                  <a:pt x="37468" y="12978"/>
                </a:lnTo>
                <a:lnTo>
                  <a:pt x="49335" y="47956"/>
                </a:lnTo>
                <a:lnTo>
                  <a:pt x="48955" y="56375"/>
                </a:lnTo>
                <a:lnTo>
                  <a:pt x="30918" y="86415"/>
                </a:lnTo>
                <a:lnTo>
                  <a:pt x="49443" y="86415"/>
                </a:lnTo>
                <a:lnTo>
                  <a:pt x="61709" y="47956"/>
                </a:lnTo>
                <a:lnTo>
                  <a:pt x="61076" y="39314"/>
                </a:lnTo>
                <a:lnTo>
                  <a:pt x="59462" y="30673"/>
                </a:lnTo>
                <a:lnTo>
                  <a:pt x="56868" y="22632"/>
                </a:lnTo>
                <a:lnTo>
                  <a:pt x="53164" y="15321"/>
                </a:lnTo>
                <a:lnTo>
                  <a:pt x="49620" y="10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1" name="object 151"/>
          <p:cNvSpPr/>
          <p:nvPr/>
        </p:nvSpPr>
        <p:spPr>
          <a:xfrm>
            <a:off x="6838170" y="4129827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760" y="0"/>
                </a:moveTo>
                <a:lnTo>
                  <a:pt x="2216" y="30673"/>
                </a:lnTo>
                <a:lnTo>
                  <a:pt x="0" y="47986"/>
                </a:lnTo>
                <a:lnTo>
                  <a:pt x="474" y="56755"/>
                </a:lnTo>
                <a:lnTo>
                  <a:pt x="18164" y="92365"/>
                </a:lnTo>
                <a:lnTo>
                  <a:pt x="30760" y="96702"/>
                </a:lnTo>
                <a:lnTo>
                  <a:pt x="37438" y="95594"/>
                </a:lnTo>
                <a:lnTo>
                  <a:pt x="43387" y="92365"/>
                </a:lnTo>
                <a:lnTo>
                  <a:pt x="48704" y="87428"/>
                </a:lnTo>
                <a:lnTo>
                  <a:pt x="49394" y="86446"/>
                </a:lnTo>
                <a:lnTo>
                  <a:pt x="30760" y="86446"/>
                </a:lnTo>
                <a:lnTo>
                  <a:pt x="27437" y="85686"/>
                </a:lnTo>
                <a:lnTo>
                  <a:pt x="12341" y="47986"/>
                </a:lnTo>
                <a:lnTo>
                  <a:pt x="12721" y="39693"/>
                </a:lnTo>
                <a:lnTo>
                  <a:pt x="30760" y="10255"/>
                </a:lnTo>
                <a:lnTo>
                  <a:pt x="49572" y="10255"/>
                </a:lnTo>
                <a:lnTo>
                  <a:pt x="48704" y="9020"/>
                </a:lnTo>
                <a:lnTo>
                  <a:pt x="43387" y="4210"/>
                </a:lnTo>
                <a:lnTo>
                  <a:pt x="37438" y="1107"/>
                </a:lnTo>
                <a:lnTo>
                  <a:pt x="30760" y="0"/>
                </a:lnTo>
                <a:close/>
              </a:path>
              <a:path w="62229" h="97154">
                <a:moveTo>
                  <a:pt x="49572" y="10255"/>
                </a:moveTo>
                <a:lnTo>
                  <a:pt x="30760" y="10255"/>
                </a:lnTo>
                <a:lnTo>
                  <a:pt x="34114" y="11015"/>
                </a:lnTo>
                <a:lnTo>
                  <a:pt x="37438" y="12978"/>
                </a:lnTo>
                <a:lnTo>
                  <a:pt x="49305" y="47986"/>
                </a:lnTo>
                <a:lnTo>
                  <a:pt x="48957" y="56375"/>
                </a:lnTo>
                <a:lnTo>
                  <a:pt x="30760" y="86446"/>
                </a:lnTo>
                <a:lnTo>
                  <a:pt x="49394" y="86446"/>
                </a:lnTo>
                <a:lnTo>
                  <a:pt x="61678" y="47986"/>
                </a:lnTo>
                <a:lnTo>
                  <a:pt x="61046" y="39187"/>
                </a:lnTo>
                <a:lnTo>
                  <a:pt x="59463" y="30673"/>
                </a:lnTo>
                <a:lnTo>
                  <a:pt x="56742" y="22632"/>
                </a:lnTo>
                <a:lnTo>
                  <a:pt x="53134" y="15320"/>
                </a:lnTo>
                <a:lnTo>
                  <a:pt x="49572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2" name="object 152"/>
          <p:cNvSpPr/>
          <p:nvPr/>
        </p:nvSpPr>
        <p:spPr>
          <a:xfrm>
            <a:off x="6908286" y="4199987"/>
            <a:ext cx="12326" cy="12326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0" y="6868"/>
                </a:moveTo>
                <a:lnTo>
                  <a:pt x="13735" y="6868"/>
                </a:lnTo>
              </a:path>
            </a:pathLst>
          </a:custGeom>
          <a:ln w="15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3" name="object 153"/>
          <p:cNvSpPr/>
          <p:nvPr/>
        </p:nvSpPr>
        <p:spPr>
          <a:xfrm>
            <a:off x="6934895" y="4129827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792" y="0"/>
                </a:moveTo>
                <a:lnTo>
                  <a:pt x="2247" y="30673"/>
                </a:lnTo>
                <a:lnTo>
                  <a:pt x="0" y="47986"/>
                </a:lnTo>
                <a:lnTo>
                  <a:pt x="506" y="56755"/>
                </a:lnTo>
                <a:lnTo>
                  <a:pt x="18196" y="92365"/>
                </a:lnTo>
                <a:lnTo>
                  <a:pt x="30792" y="96702"/>
                </a:lnTo>
                <a:lnTo>
                  <a:pt x="37470" y="95594"/>
                </a:lnTo>
                <a:lnTo>
                  <a:pt x="43418" y="92365"/>
                </a:lnTo>
                <a:lnTo>
                  <a:pt x="48736" y="87428"/>
                </a:lnTo>
                <a:lnTo>
                  <a:pt x="49426" y="86446"/>
                </a:lnTo>
                <a:lnTo>
                  <a:pt x="30792" y="86446"/>
                </a:lnTo>
                <a:lnTo>
                  <a:pt x="27468" y="85686"/>
                </a:lnTo>
                <a:lnTo>
                  <a:pt x="12373" y="47986"/>
                </a:lnTo>
                <a:lnTo>
                  <a:pt x="12753" y="39693"/>
                </a:lnTo>
                <a:lnTo>
                  <a:pt x="30792" y="10255"/>
                </a:lnTo>
                <a:lnTo>
                  <a:pt x="49604" y="10255"/>
                </a:lnTo>
                <a:lnTo>
                  <a:pt x="48736" y="9020"/>
                </a:lnTo>
                <a:lnTo>
                  <a:pt x="43418" y="4210"/>
                </a:lnTo>
                <a:lnTo>
                  <a:pt x="37470" y="1107"/>
                </a:lnTo>
                <a:lnTo>
                  <a:pt x="30792" y="0"/>
                </a:lnTo>
                <a:close/>
              </a:path>
              <a:path w="62229" h="97154">
                <a:moveTo>
                  <a:pt x="49604" y="10255"/>
                </a:moveTo>
                <a:lnTo>
                  <a:pt x="30792" y="10255"/>
                </a:lnTo>
                <a:lnTo>
                  <a:pt x="34146" y="11015"/>
                </a:lnTo>
                <a:lnTo>
                  <a:pt x="37470" y="12978"/>
                </a:lnTo>
                <a:lnTo>
                  <a:pt x="49336" y="47986"/>
                </a:lnTo>
                <a:lnTo>
                  <a:pt x="48830" y="56375"/>
                </a:lnTo>
                <a:lnTo>
                  <a:pt x="30792" y="86446"/>
                </a:lnTo>
                <a:lnTo>
                  <a:pt x="49426" y="86446"/>
                </a:lnTo>
                <a:lnTo>
                  <a:pt x="61710" y="47986"/>
                </a:lnTo>
                <a:lnTo>
                  <a:pt x="61078" y="39187"/>
                </a:lnTo>
                <a:lnTo>
                  <a:pt x="59463" y="30673"/>
                </a:lnTo>
                <a:lnTo>
                  <a:pt x="56742" y="22632"/>
                </a:lnTo>
                <a:lnTo>
                  <a:pt x="53166" y="15320"/>
                </a:lnTo>
                <a:lnTo>
                  <a:pt x="49604" y="10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4" name="object 154"/>
          <p:cNvSpPr/>
          <p:nvPr/>
        </p:nvSpPr>
        <p:spPr>
          <a:xfrm>
            <a:off x="6998394" y="4129827"/>
            <a:ext cx="57710" cy="82363"/>
          </a:xfrm>
          <a:custGeom>
            <a:avLst/>
            <a:gdLst/>
            <a:ahLst/>
            <a:cxnLst/>
            <a:rect l="l" t="t" r="r" b="b"/>
            <a:pathLst>
              <a:path w="65404" h="93345">
                <a:moveTo>
                  <a:pt x="50665" y="71347"/>
                </a:moveTo>
                <a:lnTo>
                  <a:pt x="39051" y="71347"/>
                </a:lnTo>
                <a:lnTo>
                  <a:pt x="39051" y="93220"/>
                </a:lnTo>
                <a:lnTo>
                  <a:pt x="50665" y="93220"/>
                </a:lnTo>
                <a:lnTo>
                  <a:pt x="50665" y="71347"/>
                </a:lnTo>
                <a:close/>
              </a:path>
              <a:path w="65404" h="93345">
                <a:moveTo>
                  <a:pt x="50665" y="0"/>
                </a:moveTo>
                <a:lnTo>
                  <a:pt x="42405" y="0"/>
                </a:lnTo>
                <a:lnTo>
                  <a:pt x="0" y="58971"/>
                </a:lnTo>
                <a:lnTo>
                  <a:pt x="0" y="71347"/>
                </a:lnTo>
                <a:lnTo>
                  <a:pt x="65032" y="71347"/>
                </a:lnTo>
                <a:lnTo>
                  <a:pt x="65032" y="60332"/>
                </a:lnTo>
                <a:lnTo>
                  <a:pt x="10252" y="60332"/>
                </a:lnTo>
                <a:lnTo>
                  <a:pt x="39051" y="19909"/>
                </a:lnTo>
                <a:lnTo>
                  <a:pt x="50665" y="19909"/>
                </a:lnTo>
                <a:lnTo>
                  <a:pt x="50665" y="0"/>
                </a:lnTo>
                <a:close/>
              </a:path>
              <a:path w="65404" h="93345">
                <a:moveTo>
                  <a:pt x="50665" y="19909"/>
                </a:moveTo>
                <a:lnTo>
                  <a:pt x="39051" y="19909"/>
                </a:lnTo>
                <a:lnTo>
                  <a:pt x="39051" y="60332"/>
                </a:lnTo>
                <a:lnTo>
                  <a:pt x="50665" y="60332"/>
                </a:lnTo>
                <a:lnTo>
                  <a:pt x="50665" y="199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5" name="object 155"/>
          <p:cNvSpPr/>
          <p:nvPr/>
        </p:nvSpPr>
        <p:spPr>
          <a:xfrm>
            <a:off x="6838700" y="3893290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918" y="0"/>
                </a:moveTo>
                <a:lnTo>
                  <a:pt x="2214" y="30671"/>
                </a:lnTo>
                <a:lnTo>
                  <a:pt x="0" y="47986"/>
                </a:lnTo>
                <a:lnTo>
                  <a:pt x="632" y="56755"/>
                </a:lnTo>
                <a:lnTo>
                  <a:pt x="18291" y="92365"/>
                </a:lnTo>
                <a:lnTo>
                  <a:pt x="30918" y="96701"/>
                </a:lnTo>
                <a:lnTo>
                  <a:pt x="37595" y="95467"/>
                </a:lnTo>
                <a:lnTo>
                  <a:pt x="43512" y="92365"/>
                </a:lnTo>
                <a:lnTo>
                  <a:pt x="48830" y="87426"/>
                </a:lnTo>
                <a:lnTo>
                  <a:pt x="49599" y="86319"/>
                </a:lnTo>
                <a:lnTo>
                  <a:pt x="30918" y="86319"/>
                </a:lnTo>
                <a:lnTo>
                  <a:pt x="27564" y="85686"/>
                </a:lnTo>
                <a:lnTo>
                  <a:pt x="12373" y="47986"/>
                </a:lnTo>
                <a:lnTo>
                  <a:pt x="12848" y="39693"/>
                </a:lnTo>
                <a:lnTo>
                  <a:pt x="30918" y="10287"/>
                </a:lnTo>
                <a:lnTo>
                  <a:pt x="49722" y="10287"/>
                </a:lnTo>
                <a:lnTo>
                  <a:pt x="48830" y="9052"/>
                </a:lnTo>
                <a:lnTo>
                  <a:pt x="43512" y="4210"/>
                </a:lnTo>
                <a:lnTo>
                  <a:pt x="37595" y="1139"/>
                </a:lnTo>
                <a:lnTo>
                  <a:pt x="30918" y="0"/>
                </a:lnTo>
                <a:close/>
              </a:path>
              <a:path w="62229" h="97154">
                <a:moveTo>
                  <a:pt x="49722" y="10287"/>
                </a:moveTo>
                <a:lnTo>
                  <a:pt x="30918" y="10287"/>
                </a:lnTo>
                <a:lnTo>
                  <a:pt x="34240" y="11014"/>
                </a:lnTo>
                <a:lnTo>
                  <a:pt x="37595" y="12882"/>
                </a:lnTo>
                <a:lnTo>
                  <a:pt x="49462" y="47986"/>
                </a:lnTo>
                <a:lnTo>
                  <a:pt x="48955" y="56280"/>
                </a:lnTo>
                <a:lnTo>
                  <a:pt x="30918" y="86319"/>
                </a:lnTo>
                <a:lnTo>
                  <a:pt x="49599" y="86319"/>
                </a:lnTo>
                <a:lnTo>
                  <a:pt x="61678" y="47986"/>
                </a:lnTo>
                <a:lnTo>
                  <a:pt x="61203" y="39218"/>
                </a:lnTo>
                <a:lnTo>
                  <a:pt x="59462" y="30671"/>
                </a:lnTo>
                <a:lnTo>
                  <a:pt x="56868" y="22505"/>
                </a:lnTo>
                <a:lnTo>
                  <a:pt x="53291" y="15224"/>
                </a:lnTo>
                <a:lnTo>
                  <a:pt x="49722" y="1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6" name="object 156"/>
          <p:cNvSpPr/>
          <p:nvPr/>
        </p:nvSpPr>
        <p:spPr>
          <a:xfrm>
            <a:off x="6908844" y="3963448"/>
            <a:ext cx="12326" cy="12326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0" y="6868"/>
                </a:moveTo>
                <a:lnTo>
                  <a:pt x="13733" y="6868"/>
                </a:lnTo>
              </a:path>
            </a:pathLst>
          </a:custGeom>
          <a:ln w="15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7" name="object 157"/>
          <p:cNvSpPr/>
          <p:nvPr/>
        </p:nvSpPr>
        <p:spPr>
          <a:xfrm>
            <a:off x="6935455" y="3893290"/>
            <a:ext cx="54909" cy="85725"/>
          </a:xfrm>
          <a:custGeom>
            <a:avLst/>
            <a:gdLst/>
            <a:ahLst/>
            <a:cxnLst/>
            <a:rect l="l" t="t" r="r" b="b"/>
            <a:pathLst>
              <a:path w="62229" h="97154">
                <a:moveTo>
                  <a:pt x="30918" y="0"/>
                </a:moveTo>
                <a:lnTo>
                  <a:pt x="2214" y="30671"/>
                </a:lnTo>
                <a:lnTo>
                  <a:pt x="0" y="47986"/>
                </a:lnTo>
                <a:lnTo>
                  <a:pt x="632" y="56755"/>
                </a:lnTo>
                <a:lnTo>
                  <a:pt x="18290" y="92365"/>
                </a:lnTo>
                <a:lnTo>
                  <a:pt x="30918" y="96701"/>
                </a:lnTo>
                <a:lnTo>
                  <a:pt x="37468" y="95467"/>
                </a:lnTo>
                <a:lnTo>
                  <a:pt x="43512" y="92365"/>
                </a:lnTo>
                <a:lnTo>
                  <a:pt x="48703" y="87426"/>
                </a:lnTo>
                <a:lnTo>
                  <a:pt x="49494" y="86319"/>
                </a:lnTo>
                <a:lnTo>
                  <a:pt x="30918" y="86319"/>
                </a:lnTo>
                <a:lnTo>
                  <a:pt x="27564" y="85686"/>
                </a:lnTo>
                <a:lnTo>
                  <a:pt x="12373" y="47986"/>
                </a:lnTo>
                <a:lnTo>
                  <a:pt x="12848" y="39693"/>
                </a:lnTo>
                <a:lnTo>
                  <a:pt x="30918" y="10287"/>
                </a:lnTo>
                <a:lnTo>
                  <a:pt x="49620" y="10287"/>
                </a:lnTo>
                <a:lnTo>
                  <a:pt x="48703" y="9052"/>
                </a:lnTo>
                <a:lnTo>
                  <a:pt x="43512" y="4210"/>
                </a:lnTo>
                <a:lnTo>
                  <a:pt x="37468" y="1139"/>
                </a:lnTo>
                <a:lnTo>
                  <a:pt x="30918" y="0"/>
                </a:lnTo>
                <a:close/>
              </a:path>
              <a:path w="62229" h="97154">
                <a:moveTo>
                  <a:pt x="49620" y="10287"/>
                </a:moveTo>
                <a:lnTo>
                  <a:pt x="30918" y="10287"/>
                </a:lnTo>
                <a:lnTo>
                  <a:pt x="34240" y="11014"/>
                </a:lnTo>
                <a:lnTo>
                  <a:pt x="37564" y="12882"/>
                </a:lnTo>
                <a:lnTo>
                  <a:pt x="49335" y="47986"/>
                </a:lnTo>
                <a:lnTo>
                  <a:pt x="48955" y="56280"/>
                </a:lnTo>
                <a:lnTo>
                  <a:pt x="30918" y="86319"/>
                </a:lnTo>
                <a:lnTo>
                  <a:pt x="49494" y="86319"/>
                </a:lnTo>
                <a:lnTo>
                  <a:pt x="61677" y="47986"/>
                </a:lnTo>
                <a:lnTo>
                  <a:pt x="61203" y="39218"/>
                </a:lnTo>
                <a:lnTo>
                  <a:pt x="59462" y="30671"/>
                </a:lnTo>
                <a:lnTo>
                  <a:pt x="56868" y="22505"/>
                </a:lnTo>
                <a:lnTo>
                  <a:pt x="53291" y="15224"/>
                </a:lnTo>
                <a:lnTo>
                  <a:pt x="49620" y="1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8" name="object 158"/>
          <p:cNvSpPr/>
          <p:nvPr/>
        </p:nvSpPr>
        <p:spPr>
          <a:xfrm>
            <a:off x="6999594" y="3893290"/>
            <a:ext cx="56029" cy="85725"/>
          </a:xfrm>
          <a:custGeom>
            <a:avLst/>
            <a:gdLst/>
            <a:ahLst/>
            <a:cxnLst/>
            <a:rect l="l" t="t" r="r" b="b"/>
            <a:pathLst>
              <a:path w="63500" h="97154">
                <a:moveTo>
                  <a:pt x="31520" y="0"/>
                </a:moveTo>
                <a:lnTo>
                  <a:pt x="3449" y="24752"/>
                </a:lnTo>
                <a:lnTo>
                  <a:pt x="4556" y="32285"/>
                </a:lnTo>
                <a:lnTo>
                  <a:pt x="7532" y="37730"/>
                </a:lnTo>
                <a:lnTo>
                  <a:pt x="11487" y="41687"/>
                </a:lnTo>
                <a:lnTo>
                  <a:pt x="15697" y="44536"/>
                </a:lnTo>
                <a:lnTo>
                  <a:pt x="9272" y="48714"/>
                </a:lnTo>
                <a:lnTo>
                  <a:pt x="4208" y="54159"/>
                </a:lnTo>
                <a:lnTo>
                  <a:pt x="1107" y="60585"/>
                </a:lnTo>
                <a:lnTo>
                  <a:pt x="0" y="67896"/>
                </a:lnTo>
                <a:lnTo>
                  <a:pt x="506" y="72454"/>
                </a:lnTo>
                <a:lnTo>
                  <a:pt x="30792" y="96701"/>
                </a:lnTo>
                <a:lnTo>
                  <a:pt x="38323" y="95846"/>
                </a:lnTo>
                <a:lnTo>
                  <a:pt x="44748" y="93725"/>
                </a:lnTo>
                <a:lnTo>
                  <a:pt x="50317" y="90656"/>
                </a:lnTo>
                <a:lnTo>
                  <a:pt x="54874" y="86699"/>
                </a:lnTo>
                <a:lnTo>
                  <a:pt x="55172" y="86319"/>
                </a:lnTo>
                <a:lnTo>
                  <a:pt x="31520" y="86319"/>
                </a:lnTo>
                <a:lnTo>
                  <a:pt x="24114" y="84957"/>
                </a:lnTo>
                <a:lnTo>
                  <a:pt x="18037" y="81001"/>
                </a:lnTo>
                <a:lnTo>
                  <a:pt x="13829" y="75050"/>
                </a:lnTo>
                <a:lnTo>
                  <a:pt x="12721" y="71600"/>
                </a:lnTo>
                <a:lnTo>
                  <a:pt x="12341" y="67896"/>
                </a:lnTo>
                <a:lnTo>
                  <a:pt x="12721" y="64066"/>
                </a:lnTo>
                <a:lnTo>
                  <a:pt x="13829" y="60585"/>
                </a:lnTo>
                <a:lnTo>
                  <a:pt x="18037" y="54791"/>
                </a:lnTo>
                <a:lnTo>
                  <a:pt x="24114" y="50835"/>
                </a:lnTo>
                <a:lnTo>
                  <a:pt x="31520" y="49347"/>
                </a:lnTo>
                <a:lnTo>
                  <a:pt x="54545" y="49347"/>
                </a:lnTo>
                <a:lnTo>
                  <a:pt x="53766" y="48493"/>
                </a:lnTo>
                <a:lnTo>
                  <a:pt x="47216" y="44536"/>
                </a:lnTo>
                <a:lnTo>
                  <a:pt x="51551" y="41687"/>
                </a:lnTo>
                <a:lnTo>
                  <a:pt x="54146" y="39091"/>
                </a:lnTo>
                <a:lnTo>
                  <a:pt x="31520" y="39091"/>
                </a:lnTo>
                <a:lnTo>
                  <a:pt x="25222" y="38078"/>
                </a:lnTo>
                <a:lnTo>
                  <a:pt x="19905" y="35261"/>
                </a:lnTo>
                <a:lnTo>
                  <a:pt x="16329" y="30671"/>
                </a:lnTo>
                <a:lnTo>
                  <a:pt x="15063" y="24752"/>
                </a:lnTo>
                <a:lnTo>
                  <a:pt x="16329" y="18675"/>
                </a:lnTo>
                <a:lnTo>
                  <a:pt x="19905" y="14117"/>
                </a:lnTo>
                <a:lnTo>
                  <a:pt x="25222" y="11268"/>
                </a:lnTo>
                <a:lnTo>
                  <a:pt x="31520" y="10287"/>
                </a:lnTo>
                <a:lnTo>
                  <a:pt x="55090" y="10287"/>
                </a:lnTo>
                <a:lnTo>
                  <a:pt x="54874" y="9907"/>
                </a:lnTo>
                <a:lnTo>
                  <a:pt x="51424" y="6424"/>
                </a:lnTo>
                <a:lnTo>
                  <a:pt x="47343" y="3735"/>
                </a:lnTo>
                <a:lnTo>
                  <a:pt x="42532" y="1614"/>
                </a:lnTo>
                <a:lnTo>
                  <a:pt x="37216" y="379"/>
                </a:lnTo>
                <a:lnTo>
                  <a:pt x="31520" y="0"/>
                </a:lnTo>
                <a:close/>
              </a:path>
              <a:path w="63500" h="97154">
                <a:moveTo>
                  <a:pt x="54545" y="49347"/>
                </a:moveTo>
                <a:lnTo>
                  <a:pt x="31520" y="49347"/>
                </a:lnTo>
                <a:lnTo>
                  <a:pt x="38798" y="50835"/>
                </a:lnTo>
                <a:lnTo>
                  <a:pt x="45001" y="54791"/>
                </a:lnTo>
                <a:lnTo>
                  <a:pt x="49082" y="60585"/>
                </a:lnTo>
                <a:lnTo>
                  <a:pt x="50317" y="64066"/>
                </a:lnTo>
                <a:lnTo>
                  <a:pt x="50665" y="67896"/>
                </a:lnTo>
                <a:lnTo>
                  <a:pt x="50317" y="71600"/>
                </a:lnTo>
                <a:lnTo>
                  <a:pt x="49082" y="75050"/>
                </a:lnTo>
                <a:lnTo>
                  <a:pt x="45001" y="81001"/>
                </a:lnTo>
                <a:lnTo>
                  <a:pt x="38798" y="84957"/>
                </a:lnTo>
                <a:lnTo>
                  <a:pt x="31520" y="86319"/>
                </a:lnTo>
                <a:lnTo>
                  <a:pt x="55172" y="86319"/>
                </a:lnTo>
                <a:lnTo>
                  <a:pt x="58482" y="82109"/>
                </a:lnTo>
                <a:lnTo>
                  <a:pt x="60951" y="77298"/>
                </a:lnTo>
                <a:lnTo>
                  <a:pt x="62533" y="72454"/>
                </a:lnTo>
                <a:lnTo>
                  <a:pt x="63038" y="67896"/>
                </a:lnTo>
                <a:lnTo>
                  <a:pt x="61931" y="60490"/>
                </a:lnTo>
                <a:lnTo>
                  <a:pt x="58703" y="53906"/>
                </a:lnTo>
                <a:lnTo>
                  <a:pt x="54545" y="49347"/>
                </a:lnTo>
                <a:close/>
              </a:path>
              <a:path w="63500" h="97154">
                <a:moveTo>
                  <a:pt x="55090" y="10287"/>
                </a:moveTo>
                <a:lnTo>
                  <a:pt x="31520" y="10287"/>
                </a:lnTo>
                <a:lnTo>
                  <a:pt x="37816" y="11268"/>
                </a:lnTo>
                <a:lnTo>
                  <a:pt x="43007" y="14117"/>
                </a:lnTo>
                <a:lnTo>
                  <a:pt x="46615" y="18675"/>
                </a:lnTo>
                <a:lnTo>
                  <a:pt x="47975" y="24752"/>
                </a:lnTo>
                <a:lnTo>
                  <a:pt x="46615" y="30671"/>
                </a:lnTo>
                <a:lnTo>
                  <a:pt x="43007" y="35261"/>
                </a:lnTo>
                <a:lnTo>
                  <a:pt x="37816" y="38078"/>
                </a:lnTo>
                <a:lnTo>
                  <a:pt x="31520" y="39091"/>
                </a:lnTo>
                <a:lnTo>
                  <a:pt x="54146" y="39091"/>
                </a:lnTo>
                <a:lnTo>
                  <a:pt x="55507" y="37730"/>
                </a:lnTo>
                <a:lnTo>
                  <a:pt x="58482" y="32285"/>
                </a:lnTo>
                <a:lnTo>
                  <a:pt x="59589" y="24752"/>
                </a:lnTo>
                <a:lnTo>
                  <a:pt x="59082" y="19055"/>
                </a:lnTo>
                <a:lnTo>
                  <a:pt x="57343" y="14244"/>
                </a:lnTo>
                <a:lnTo>
                  <a:pt x="55090" y="1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9" name="object 159"/>
          <p:cNvSpPr txBox="1"/>
          <p:nvPr/>
        </p:nvSpPr>
        <p:spPr>
          <a:xfrm>
            <a:off x="1776808" y="1819419"/>
            <a:ext cx="373500" cy="80290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2427" dirty="0">
                <a:solidFill>
                  <a:srgbClr val="0433FF"/>
                </a:solidFill>
                <a:latin typeface="Arial"/>
                <a:cs typeface="Arial"/>
              </a:rPr>
              <a:t>mean</a:t>
            </a:r>
            <a:endParaRPr sz="2427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418219" y="3682784"/>
            <a:ext cx="746999" cy="142762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336194" marR="4483" indent="-324988"/>
            <a:r>
              <a:rPr sz="2427" dirty="0">
                <a:solidFill>
                  <a:srgbClr val="0433FF"/>
                </a:solidFill>
                <a:latin typeface="Arial"/>
                <a:cs typeface="Arial"/>
              </a:rPr>
              <a:t>5-100</a:t>
            </a:r>
            <a:r>
              <a:rPr sz="2427" spc="4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0433FF"/>
                </a:solidFill>
                <a:latin typeface="Arial"/>
                <a:cs typeface="Arial"/>
              </a:rPr>
              <a:t>day stdev</a:t>
            </a:r>
            <a:endParaRPr sz="2427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4426324" y="1070837"/>
            <a:ext cx="594472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427" spc="-132" dirty="0">
                <a:solidFill>
                  <a:srgbClr val="FF2600"/>
                </a:solidFill>
                <a:latin typeface="Arial"/>
                <a:cs typeface="Arial"/>
              </a:rPr>
              <a:t>SSS</a:t>
            </a:r>
            <a:endParaRPr sz="2427">
              <a:latin typeface="Arial"/>
              <a:cs typeface="Arial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5932727" y="1256821"/>
            <a:ext cx="126626" cy="248210"/>
          </a:xfrm>
          <a:custGeom>
            <a:avLst/>
            <a:gdLst/>
            <a:ahLst/>
            <a:cxnLst/>
            <a:rect l="l" t="t" r="r" b="b"/>
            <a:pathLst>
              <a:path w="143509" h="281305">
                <a:moveTo>
                  <a:pt x="0" y="0"/>
                </a:moveTo>
                <a:lnTo>
                  <a:pt x="142888" y="0"/>
                </a:lnTo>
                <a:lnTo>
                  <a:pt x="142888" y="281174"/>
                </a:lnTo>
                <a:lnTo>
                  <a:pt x="0" y="2811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3" name="object 163"/>
          <p:cNvSpPr/>
          <p:nvPr/>
        </p:nvSpPr>
        <p:spPr>
          <a:xfrm>
            <a:off x="5924059" y="3388915"/>
            <a:ext cx="126626" cy="248210"/>
          </a:xfrm>
          <a:custGeom>
            <a:avLst/>
            <a:gdLst/>
            <a:ahLst/>
            <a:cxnLst/>
            <a:rect l="l" t="t" r="r" b="b"/>
            <a:pathLst>
              <a:path w="143509" h="281304">
                <a:moveTo>
                  <a:pt x="0" y="0"/>
                </a:moveTo>
                <a:lnTo>
                  <a:pt x="142888" y="0"/>
                </a:lnTo>
                <a:lnTo>
                  <a:pt x="142888" y="281172"/>
                </a:lnTo>
                <a:lnTo>
                  <a:pt x="0" y="2811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4" name="object 164"/>
          <p:cNvSpPr/>
          <p:nvPr/>
        </p:nvSpPr>
        <p:spPr>
          <a:xfrm>
            <a:off x="3434091" y="3808204"/>
            <a:ext cx="730624" cy="665069"/>
          </a:xfrm>
          <a:custGeom>
            <a:avLst/>
            <a:gdLst/>
            <a:ahLst/>
            <a:cxnLst/>
            <a:rect l="l" t="t" r="r" b="b"/>
            <a:pathLst>
              <a:path w="828039" h="753745">
                <a:moveTo>
                  <a:pt x="557775" y="7907"/>
                </a:moveTo>
                <a:lnTo>
                  <a:pt x="589144" y="2772"/>
                </a:lnTo>
                <a:lnTo>
                  <a:pt x="618874" y="161"/>
                </a:lnTo>
                <a:lnTo>
                  <a:pt x="646903" y="0"/>
                </a:lnTo>
                <a:lnTo>
                  <a:pt x="673169" y="2212"/>
                </a:lnTo>
                <a:lnTo>
                  <a:pt x="720158" y="13458"/>
                </a:lnTo>
                <a:lnTo>
                  <a:pt x="759337" y="33301"/>
                </a:lnTo>
                <a:lnTo>
                  <a:pt x="790203" y="61140"/>
                </a:lnTo>
                <a:lnTo>
                  <a:pt x="812253" y="96375"/>
                </a:lnTo>
                <a:lnTo>
                  <a:pt x="824984" y="138407"/>
                </a:lnTo>
                <a:lnTo>
                  <a:pt x="827891" y="186636"/>
                </a:lnTo>
                <a:lnTo>
                  <a:pt x="825504" y="212886"/>
                </a:lnTo>
                <a:lnTo>
                  <a:pt x="812733" y="269285"/>
                </a:lnTo>
                <a:lnTo>
                  <a:pt x="789141" y="329795"/>
                </a:lnTo>
                <a:lnTo>
                  <a:pt x="756376" y="390185"/>
                </a:lnTo>
                <a:lnTo>
                  <a:pt x="715726" y="448964"/>
                </a:lnTo>
                <a:lnTo>
                  <a:pt x="668287" y="505214"/>
                </a:lnTo>
                <a:lnTo>
                  <a:pt x="615155" y="558015"/>
                </a:lnTo>
                <a:lnTo>
                  <a:pt x="557425" y="606447"/>
                </a:lnTo>
                <a:lnTo>
                  <a:pt x="496193" y="649592"/>
                </a:lnTo>
                <a:lnTo>
                  <a:pt x="432554" y="686531"/>
                </a:lnTo>
                <a:lnTo>
                  <a:pt x="367603" y="716344"/>
                </a:lnTo>
                <a:lnTo>
                  <a:pt x="302437" y="738113"/>
                </a:lnTo>
                <a:lnTo>
                  <a:pt x="238747" y="750829"/>
                </a:lnTo>
                <a:lnTo>
                  <a:pt x="180987" y="753601"/>
                </a:lnTo>
                <a:lnTo>
                  <a:pt x="154721" y="751389"/>
                </a:lnTo>
                <a:lnTo>
                  <a:pt x="107733" y="740142"/>
                </a:lnTo>
                <a:lnTo>
                  <a:pt x="68553" y="720300"/>
                </a:lnTo>
                <a:lnTo>
                  <a:pt x="37687" y="692461"/>
                </a:lnTo>
                <a:lnTo>
                  <a:pt x="15637" y="657225"/>
                </a:lnTo>
                <a:lnTo>
                  <a:pt x="2907" y="615193"/>
                </a:lnTo>
                <a:lnTo>
                  <a:pt x="0" y="566965"/>
                </a:lnTo>
                <a:lnTo>
                  <a:pt x="2387" y="540714"/>
                </a:lnTo>
                <a:lnTo>
                  <a:pt x="15157" y="484316"/>
                </a:lnTo>
                <a:lnTo>
                  <a:pt x="38750" y="423806"/>
                </a:lnTo>
                <a:lnTo>
                  <a:pt x="71515" y="363416"/>
                </a:lnTo>
                <a:lnTo>
                  <a:pt x="112164" y="304636"/>
                </a:lnTo>
                <a:lnTo>
                  <a:pt x="159603" y="248387"/>
                </a:lnTo>
                <a:lnTo>
                  <a:pt x="212735" y="195586"/>
                </a:lnTo>
                <a:lnTo>
                  <a:pt x="270465" y="147154"/>
                </a:lnTo>
                <a:lnTo>
                  <a:pt x="331698" y="104009"/>
                </a:lnTo>
                <a:lnTo>
                  <a:pt x="395337" y="67070"/>
                </a:lnTo>
                <a:lnTo>
                  <a:pt x="460287" y="37256"/>
                </a:lnTo>
                <a:lnTo>
                  <a:pt x="525454" y="15487"/>
                </a:lnTo>
                <a:lnTo>
                  <a:pt x="557775" y="7907"/>
                </a:lnTo>
              </a:path>
            </a:pathLst>
          </a:custGeom>
          <a:ln w="39290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5" name="object 165"/>
          <p:cNvSpPr/>
          <p:nvPr/>
        </p:nvSpPr>
        <p:spPr>
          <a:xfrm>
            <a:off x="4050406" y="4966851"/>
            <a:ext cx="115981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227808" y="0"/>
                </a:moveTo>
                <a:lnTo>
                  <a:pt x="358695" y="0"/>
                </a:lnTo>
              </a:path>
            </a:pathLst>
          </a:custGeom>
          <a:ln w="1037536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6" name="object 166"/>
          <p:cNvSpPr/>
          <p:nvPr/>
        </p:nvSpPr>
        <p:spPr>
          <a:xfrm>
            <a:off x="3812718" y="4444228"/>
            <a:ext cx="77321" cy="93009"/>
          </a:xfrm>
          <a:custGeom>
            <a:avLst/>
            <a:gdLst/>
            <a:ahLst/>
            <a:cxnLst/>
            <a:rect l="l" t="t" r="r" b="b"/>
            <a:pathLst>
              <a:path w="87629" h="105410">
                <a:moveTo>
                  <a:pt x="0" y="0"/>
                </a:moveTo>
                <a:lnTo>
                  <a:pt x="5359" y="105291"/>
                </a:lnTo>
                <a:lnTo>
                  <a:pt x="87449" y="58887"/>
                </a:lnTo>
                <a:lnTo>
                  <a:pt x="0" y="0"/>
                </a:lnTo>
                <a:close/>
              </a:path>
            </a:pathLst>
          </a:custGeom>
          <a:solidFill>
            <a:srgbClr val="FF40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7" name="object 167"/>
          <p:cNvSpPr txBox="1"/>
          <p:nvPr/>
        </p:nvSpPr>
        <p:spPr>
          <a:xfrm>
            <a:off x="3742765" y="5425144"/>
            <a:ext cx="401058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ts val="2382"/>
              </a:lnSpc>
              <a:tabLst>
                <a:tab pos="690319" algn="l"/>
              </a:tabLst>
            </a:pPr>
            <a:r>
              <a:rPr sz="2030" spc="-79" dirty="0">
                <a:solidFill>
                  <a:srgbClr val="FF40FF"/>
                </a:solidFill>
                <a:latin typeface="Arial"/>
                <a:cs typeface="Arial"/>
              </a:rPr>
              <a:t>VSF:	salinity</a:t>
            </a:r>
            <a:r>
              <a:rPr sz="2030" spc="4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2030" spc="26" dirty="0">
                <a:solidFill>
                  <a:srgbClr val="FF40FF"/>
                </a:solidFill>
                <a:latin typeface="Arial"/>
                <a:cs typeface="Arial"/>
              </a:rPr>
              <a:t>advection</a:t>
            </a:r>
            <a:r>
              <a:rPr sz="2030" spc="4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2030" spc="22" dirty="0">
                <a:solidFill>
                  <a:srgbClr val="FF40FF"/>
                </a:solidFill>
                <a:latin typeface="Arial"/>
                <a:cs typeface="Arial"/>
              </a:rPr>
              <a:t>originating</a:t>
            </a:r>
            <a:r>
              <a:rPr sz="2030" spc="13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2030" dirty="0">
                <a:solidFill>
                  <a:srgbClr val="FF40FF"/>
                </a:solidFill>
                <a:latin typeface="Arial"/>
                <a:cs typeface="Arial"/>
              </a:rPr>
              <a:t>f</a:t>
            </a:r>
            <a:r>
              <a:rPr sz="2030" spc="-40" dirty="0">
                <a:solidFill>
                  <a:srgbClr val="FF40FF"/>
                </a:solidFill>
                <a:latin typeface="Arial"/>
                <a:cs typeface="Arial"/>
              </a:rPr>
              <a:t>r</a:t>
            </a:r>
            <a:r>
              <a:rPr sz="2030" dirty="0">
                <a:solidFill>
                  <a:srgbClr val="FF40FF"/>
                </a:solidFill>
                <a:latin typeface="Arial"/>
                <a:cs typeface="Arial"/>
              </a:rPr>
              <a:t>om</a:t>
            </a:r>
            <a:r>
              <a:rPr sz="2030" spc="4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2030" spc="22" dirty="0">
                <a:solidFill>
                  <a:srgbClr val="FF40FF"/>
                </a:solidFill>
                <a:latin typeface="Arial"/>
                <a:cs typeface="Arial"/>
              </a:rPr>
              <a:t>Ganges</a:t>
            </a:r>
            <a:r>
              <a:rPr sz="2030" spc="4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2030" spc="-22" dirty="0">
                <a:solidFill>
                  <a:srgbClr val="FF40FF"/>
                </a:solidFill>
                <a:latin typeface="Arial"/>
                <a:cs typeface="Arial"/>
              </a:rPr>
              <a:t>River</a:t>
            </a:r>
            <a:r>
              <a:rPr sz="2030" spc="4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2030" spc="35" dirty="0">
                <a:solidFill>
                  <a:srgbClr val="FF40FF"/>
                </a:solidFill>
                <a:latin typeface="Arial"/>
                <a:cs typeface="Arial"/>
              </a:rPr>
              <a:t>discharge</a:t>
            </a:r>
            <a:endParaRPr sz="203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17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47800" y="990600"/>
            <a:ext cx="629210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3200" dirty="0">
                <a:solidFill>
                  <a:srgbClr val="00808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Real time </a:t>
            </a:r>
            <a:r>
              <a:rPr kumimoji="1" lang="en-US" altLang="zh-TW" sz="3200" dirty="0" smtClean="0">
                <a:solidFill>
                  <a:srgbClr val="00808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ocean </a:t>
            </a:r>
            <a:r>
              <a:rPr kumimoji="1" lang="en-US" altLang="zh-TW" sz="3200" dirty="0" err="1" smtClean="0">
                <a:solidFill>
                  <a:srgbClr val="00808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nowcast</a:t>
            </a:r>
            <a:r>
              <a:rPr kumimoji="1" lang="en-US" altLang="zh-TW" sz="3200" dirty="0" smtClean="0">
                <a:solidFill>
                  <a:srgbClr val="00808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system</a:t>
            </a:r>
          </a:p>
          <a:p>
            <a:r>
              <a:rPr lang="en-US" altLang="zh-TW" sz="3200" dirty="0" smtClean="0"/>
              <a:t> </a:t>
            </a:r>
            <a:r>
              <a:rPr lang="zh-TW" altLang="en-US" sz="3200" dirty="0" smtClean="0"/>
              <a:t>http</a:t>
            </a:r>
            <a:r>
              <a:rPr lang="zh-TW" altLang="en-US" sz="3200" dirty="0"/>
              <a:t>://140.112.68.33/</a:t>
            </a:r>
          </a:p>
        </p:txBody>
      </p:sp>
      <p:pic>
        <p:nvPicPr>
          <p:cNvPr id="3" name="Picture 7" descr="bifurcation_sma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5054790" cy="330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66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paciif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9600"/>
            <a:ext cx="91440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Line 3"/>
          <p:cNvSpPr>
            <a:spLocks noChangeShapeType="1"/>
          </p:cNvSpPr>
          <p:nvPr/>
        </p:nvSpPr>
        <p:spPr bwMode="auto">
          <a:xfrm flipV="1">
            <a:off x="1820863" y="3970338"/>
            <a:ext cx="115093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6916" name="Line 4"/>
          <p:cNvSpPr>
            <a:spLocks noChangeShapeType="1"/>
          </p:cNvSpPr>
          <p:nvPr/>
        </p:nvSpPr>
        <p:spPr bwMode="auto">
          <a:xfrm flipH="1" flipV="1">
            <a:off x="1455738" y="4648200"/>
            <a:ext cx="14398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6917" name="Line 5"/>
          <p:cNvSpPr>
            <a:spLocks noChangeShapeType="1"/>
          </p:cNvSpPr>
          <p:nvPr/>
        </p:nvSpPr>
        <p:spPr bwMode="auto">
          <a:xfrm flipH="1">
            <a:off x="2286000" y="3365500"/>
            <a:ext cx="7921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2889250" y="4819650"/>
            <a:ext cx="193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CC"/>
                </a:solidFill>
                <a:latin typeface="Comic Sans MS" panose="030F0702030302020204" pitchFamily="66" charset="0"/>
              </a:rPr>
              <a:t>South China Sea</a:t>
            </a:r>
          </a:p>
        </p:txBody>
      </p:sp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2952750" y="3814763"/>
            <a:ext cx="177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CC"/>
                </a:solidFill>
                <a:latin typeface="Comic Sans MS" panose="030F0702030302020204" pitchFamily="66" charset="0"/>
              </a:rPr>
              <a:t>East China Sea</a:t>
            </a:r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2990850" y="3219450"/>
            <a:ext cx="1282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CC"/>
                </a:solidFill>
                <a:latin typeface="Comic Sans MS" panose="030F0702030302020204" pitchFamily="66" charset="0"/>
              </a:rPr>
              <a:t>Japan Sea</a:t>
            </a:r>
          </a:p>
        </p:txBody>
      </p:sp>
      <p:sp>
        <p:nvSpPr>
          <p:cNvPr id="166921" name="Rectangle 9"/>
          <p:cNvSpPr>
            <a:spLocks noChangeArrowheads="1"/>
          </p:cNvSpPr>
          <p:nvPr/>
        </p:nvSpPr>
        <p:spPr bwMode="auto">
          <a:xfrm>
            <a:off x="914400" y="3095625"/>
            <a:ext cx="1871663" cy="2084388"/>
          </a:xfrm>
          <a:prstGeom prst="rect">
            <a:avLst/>
          </a:prstGeom>
          <a:noFill/>
          <a:ln w="508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6922" name="Rectangle 10"/>
          <p:cNvSpPr>
            <a:spLocks noChangeArrowheads="1"/>
          </p:cNvSpPr>
          <p:nvPr/>
        </p:nvSpPr>
        <p:spPr bwMode="auto">
          <a:xfrm>
            <a:off x="2787650" y="2373313"/>
            <a:ext cx="4899025" cy="3565525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6923" name="Text Box 11"/>
          <p:cNvSpPr txBox="1">
            <a:spLocks noChangeArrowheads="1"/>
          </p:cNvSpPr>
          <p:nvPr/>
        </p:nvSpPr>
        <p:spPr bwMode="auto">
          <a:xfrm>
            <a:off x="1143000" y="4251325"/>
            <a:ext cx="1479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000" b="1">
                <a:solidFill>
                  <a:srgbClr val="FF0000"/>
                </a:solidFill>
                <a:latin typeface="Comic Sans MS" panose="030F0702030302020204" pitchFamily="66" charset="0"/>
              </a:rPr>
              <a:t>1/8</a:t>
            </a:r>
            <a:r>
              <a:rPr kumimoji="0" lang="en-US" altLang="zh-TW" sz="2000" b="1" baseline="3000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kumimoji="0" lang="en-US" altLang="zh-TW" sz="2000" b="1">
                <a:solidFill>
                  <a:srgbClr val="FF0000"/>
                </a:solidFill>
                <a:latin typeface="Comic Sans MS" panose="030F0702030302020204" pitchFamily="66" charset="0"/>
              </a:rPr>
              <a:t>x1/8</a:t>
            </a:r>
            <a:r>
              <a:rPr kumimoji="0" lang="en-US" altLang="zh-TW" sz="2000" b="1" baseline="3000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66924" name="Text Box 12"/>
          <p:cNvSpPr txBox="1">
            <a:spLocks noChangeArrowheads="1"/>
          </p:cNvSpPr>
          <p:nvPr/>
        </p:nvSpPr>
        <p:spPr bwMode="auto">
          <a:xfrm>
            <a:off x="4800600" y="4297363"/>
            <a:ext cx="16192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200" b="1">
                <a:solidFill>
                  <a:srgbClr val="FF00FF"/>
                </a:solidFill>
                <a:latin typeface="Comic Sans MS" panose="030F0702030302020204" pitchFamily="66" charset="0"/>
              </a:rPr>
              <a:t>1/4</a:t>
            </a:r>
            <a:r>
              <a:rPr kumimoji="0" lang="en-US" altLang="zh-TW" sz="2200" b="1" baseline="30000">
                <a:solidFill>
                  <a:srgbClr val="FF00FF"/>
                </a:solidFill>
                <a:latin typeface="Comic Sans MS" panose="030F0702030302020204" pitchFamily="66" charset="0"/>
              </a:rPr>
              <a:t>O</a:t>
            </a:r>
            <a:r>
              <a:rPr kumimoji="0" lang="en-US" altLang="zh-TW" sz="2200" b="1">
                <a:solidFill>
                  <a:srgbClr val="FF00FF"/>
                </a:solidFill>
                <a:latin typeface="Comic Sans MS" panose="030F0702030302020204" pitchFamily="66" charset="0"/>
              </a:rPr>
              <a:t>x1/4</a:t>
            </a:r>
            <a:r>
              <a:rPr kumimoji="0" lang="en-US" altLang="zh-TW" sz="2200" b="1" baseline="30000">
                <a:solidFill>
                  <a:srgbClr val="FF00FF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66925" name="Text Box 13"/>
          <p:cNvSpPr txBox="1">
            <a:spLocks noChangeArrowheads="1"/>
          </p:cNvSpPr>
          <p:nvPr/>
        </p:nvSpPr>
        <p:spPr bwMode="auto">
          <a:xfrm>
            <a:off x="107950" y="411540"/>
            <a:ext cx="54546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2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Taiwan Multi-scale Community Ocean Model (TIMCOM)</a:t>
            </a:r>
            <a:endParaRPr lang="en-US" altLang="zh-TW" sz="3200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66926" name="Text Box 14"/>
          <p:cNvSpPr txBox="1">
            <a:spLocks noChangeArrowheads="1"/>
          </p:cNvSpPr>
          <p:nvPr/>
        </p:nvSpPr>
        <p:spPr bwMode="auto">
          <a:xfrm>
            <a:off x="4648200" y="5181600"/>
            <a:ext cx="1916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1600">
                <a:solidFill>
                  <a:srgbClr val="FF6600"/>
                </a:solidFill>
                <a:latin typeface="Comic Sans MS" panose="030F0702030302020204" pitchFamily="66" charset="0"/>
              </a:rPr>
              <a:t>Extended to 30</a:t>
            </a:r>
            <a:r>
              <a:rPr kumimoji="0" lang="en-US" altLang="zh-TW" sz="1600" baseline="30000">
                <a:solidFill>
                  <a:srgbClr val="FF6600"/>
                </a:solidFill>
                <a:latin typeface="Comic Sans MS" panose="030F0702030302020204" pitchFamily="66" charset="0"/>
              </a:rPr>
              <a:t>O</a:t>
            </a:r>
            <a:r>
              <a:rPr kumimoji="0" lang="en-US" altLang="zh-TW" sz="1600">
                <a:solidFill>
                  <a:srgbClr val="FF66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66927" name="Line 15"/>
          <p:cNvSpPr>
            <a:spLocks noChangeShapeType="1"/>
          </p:cNvSpPr>
          <p:nvPr/>
        </p:nvSpPr>
        <p:spPr bwMode="auto">
          <a:xfrm flipH="1">
            <a:off x="5029200" y="5435600"/>
            <a:ext cx="274638" cy="5032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5040313" y="328613"/>
            <a:ext cx="399573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i="1" dirty="0">
                <a:solidFill>
                  <a:srgbClr val="0000CC"/>
                </a:solidFill>
                <a:latin typeface="Comic Sans MS" panose="030F0702030302020204" pitchFamily="66" charset="0"/>
              </a:rPr>
              <a:t>NPB (North Pacific Basin) Domain:</a:t>
            </a:r>
          </a:p>
          <a:p>
            <a:pPr eaLnBrk="1" hangingPunct="1"/>
            <a:r>
              <a:rPr lang="en-US" altLang="zh-TW" i="1" dirty="0">
                <a:solidFill>
                  <a:srgbClr val="0000CC"/>
                </a:solidFill>
                <a:latin typeface="Comic Sans MS" panose="030F0702030302020204" pitchFamily="66" charset="0"/>
              </a:rPr>
              <a:t>30°S to 60°N and 150°E to  80°W</a:t>
            </a:r>
          </a:p>
          <a:p>
            <a:pPr eaLnBrk="1" hangingPunct="1"/>
            <a:r>
              <a:rPr lang="en-US" altLang="zh-TW" i="1" dirty="0">
                <a:solidFill>
                  <a:srgbClr val="0000CC"/>
                </a:solidFill>
                <a:latin typeface="Comic Sans MS" panose="030F0702030302020204" pitchFamily="66" charset="0"/>
              </a:rPr>
              <a:t>grid resolution 1/4°</a:t>
            </a:r>
          </a:p>
          <a:p>
            <a:pPr eaLnBrk="1" hangingPunct="1"/>
            <a:r>
              <a:rPr lang="en-US" altLang="zh-TW" b="1" i="1" dirty="0">
                <a:solidFill>
                  <a:srgbClr val="0000CC"/>
                </a:solidFill>
                <a:latin typeface="Comic Sans MS" panose="030F0702030302020204" pitchFamily="66" charset="0"/>
              </a:rPr>
              <a:t>TAI Domain:</a:t>
            </a:r>
          </a:p>
          <a:p>
            <a:pPr eaLnBrk="1" hangingPunct="1"/>
            <a:r>
              <a:rPr lang="en-US" altLang="zh-TW" i="1" dirty="0">
                <a:solidFill>
                  <a:srgbClr val="0000CC"/>
                </a:solidFill>
                <a:latin typeface="Comic Sans MS" panose="030F0702030302020204" pitchFamily="66" charset="0"/>
              </a:rPr>
              <a:t>0° to 50°N and 100°E to 150°E</a:t>
            </a:r>
          </a:p>
          <a:p>
            <a:pPr eaLnBrk="1" hangingPunct="1"/>
            <a:r>
              <a:rPr lang="en-US" altLang="zh-TW" i="1" dirty="0">
                <a:solidFill>
                  <a:srgbClr val="0000CC"/>
                </a:solidFill>
                <a:latin typeface="Comic Sans MS" panose="030F0702030302020204" pitchFamily="66" charset="0"/>
              </a:rPr>
              <a:t>grid resolution 1/8°</a:t>
            </a:r>
          </a:p>
        </p:txBody>
      </p:sp>
    </p:spTree>
    <p:extLst>
      <p:ext uri="{BB962C8B-B14F-4D97-AF65-F5344CB8AC3E}">
        <p14:creationId xmlns:p14="http://schemas.microsoft.com/office/powerpoint/2010/main" val="281484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748712" cy="6019800"/>
          </a:xfrm>
          <a:noFill/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4</a:t>
            </a:r>
            <a:r>
              <a:rPr lang="en-US" altLang="zh-TW" sz="2200" baseline="300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th</a:t>
            </a: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 order accurate, Z-level, free surface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Mixed Arakawa “a” and “c” grids</a:t>
            </a:r>
            <a:endParaRPr kumimoji="0" lang="en-US" altLang="zh-TW" sz="2200" dirty="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The control volume equations include fluxes of the conservation of </a:t>
            </a:r>
            <a:r>
              <a:rPr lang="en-US" altLang="zh-TW" sz="2200" b="1" u="sng" dirty="0" smtClean="0">
                <a:solidFill>
                  <a:srgbClr val="CC0000"/>
                </a:solidFill>
                <a:latin typeface="Comic Sans MS" panose="030F0702030302020204" pitchFamily="66" charset="0"/>
                <a:ea typeface="標楷體" panose="03000509000000000000" pitchFamily="65" charset="-120"/>
              </a:rPr>
              <a:t>momentum</a:t>
            </a: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, </a:t>
            </a:r>
            <a:r>
              <a:rPr lang="en-US" altLang="zh-TW" sz="2200" b="1" u="sng" dirty="0" smtClean="0">
                <a:solidFill>
                  <a:srgbClr val="CC0000"/>
                </a:solidFill>
                <a:latin typeface="Comic Sans MS" panose="030F0702030302020204" pitchFamily="66" charset="0"/>
                <a:ea typeface="標楷體" panose="03000509000000000000" pitchFamily="65" charset="-120"/>
              </a:rPr>
              <a:t>heat</a:t>
            </a: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 and </a:t>
            </a:r>
            <a:r>
              <a:rPr lang="en-US" altLang="zh-TW" sz="2200" b="1" u="sng" dirty="0" smtClean="0">
                <a:solidFill>
                  <a:srgbClr val="CC0000"/>
                </a:solidFill>
                <a:latin typeface="Comic Sans MS" panose="030F0702030302020204" pitchFamily="66" charset="0"/>
                <a:ea typeface="標楷體" panose="03000509000000000000" pitchFamily="65" charset="-120"/>
              </a:rPr>
              <a:t>salt</a:t>
            </a: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 across control volume faces.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Bathymetry: 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0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Interpolated from unfiltered ETOPO2 depth data 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0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The vertical resolution ~ linear-exponential stretched g</a:t>
            </a: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rid, 26 layers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Varying latitude and uniform longitude grid (Mercator grid).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Surface forcing: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0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NCEP GFS atmospheric state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0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Use 1/12</a:t>
            </a:r>
            <a:r>
              <a:rPr lang="en-US" altLang="zh-TW" sz="2000" dirty="0">
                <a:latin typeface="Comic Sans MS" panose="030F0702030302020204" pitchFamily="66" charset="0"/>
                <a:ea typeface="標楷體" panose="03000509000000000000" pitchFamily="65" charset="-120"/>
              </a:rPr>
              <a:t>°</a:t>
            </a:r>
            <a:r>
              <a:rPr lang="en-US" altLang="zh-TW" sz="20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 HYCOM global model for the initialization.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The northern boundary is closed. Insulated bottom, with non-slip conditions parameterized by a nonlinear bottom drag. 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Sub-grid scale vertical mixing is parameterized by eddy diffusivity/viscosity using a modified Richardson number based approach based on </a:t>
            </a:r>
            <a:r>
              <a:rPr lang="en-US" altLang="zh-TW" sz="2200" dirty="0" err="1" smtClean="0">
                <a:latin typeface="Comic Sans MS" panose="030F0702030302020204" pitchFamily="66" charset="0"/>
                <a:ea typeface="標楷體" panose="03000509000000000000" pitchFamily="65" charset="-120"/>
              </a:rPr>
              <a:t>Pacanowski</a:t>
            </a:r>
            <a:r>
              <a:rPr lang="en-US" altLang="zh-TW" sz="2200" dirty="0" smtClean="0">
                <a:latin typeface="Comic Sans MS" panose="030F0702030302020204" pitchFamily="66" charset="0"/>
                <a:ea typeface="標楷體" panose="03000509000000000000" pitchFamily="65" charset="-120"/>
              </a:rPr>
              <a:t> and Philander (1982)</a:t>
            </a:r>
          </a:p>
        </p:txBody>
      </p:sp>
    </p:spTree>
    <p:extLst>
      <p:ext uri="{BB962C8B-B14F-4D97-AF65-F5344CB8AC3E}">
        <p14:creationId xmlns:p14="http://schemas.microsoft.com/office/powerpoint/2010/main" val="1495613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8" descr="C:\Documents and Settings\謝佩媛\桌面\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714375"/>
            <a:ext cx="5684837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428625" y="214313"/>
            <a:ext cx="8343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3200">
                <a:solidFill>
                  <a:srgbClr val="008080"/>
                </a:solidFill>
                <a:latin typeface="Comic Sans MS" panose="030F0702030302020204" pitchFamily="66" charset="0"/>
              </a:rPr>
              <a:t>TAI domain bathymetry and observations</a:t>
            </a:r>
            <a:endParaRPr kumimoji="0" lang="en-US" altLang="zh-TW" sz="3200">
              <a:latin typeface="Times New Roman" panose="02020603050405020304" pitchFamily="18" charset="0"/>
            </a:endParaRPr>
          </a:p>
        </p:txBody>
      </p:sp>
      <p:sp>
        <p:nvSpPr>
          <p:cNvPr id="22532" name="Text Box 14"/>
          <p:cNvSpPr txBox="1">
            <a:spLocks noChangeArrowheads="1"/>
          </p:cNvSpPr>
          <p:nvPr/>
        </p:nvSpPr>
        <p:spPr bwMode="auto">
          <a:xfrm>
            <a:off x="285750" y="4500563"/>
            <a:ext cx="18002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>
                <a:latin typeface="Comic Sans MS" panose="030F0702030302020204" pitchFamily="66" charset="0"/>
              </a:rPr>
              <a:t>The Luzon and Taiwan Straits, the SCS</a:t>
            </a:r>
          </a:p>
        </p:txBody>
      </p:sp>
      <p:sp>
        <p:nvSpPr>
          <p:cNvPr id="22533" name="Line 15"/>
          <p:cNvSpPr>
            <a:spLocks noChangeShapeType="1"/>
          </p:cNvSpPr>
          <p:nvPr/>
        </p:nvSpPr>
        <p:spPr bwMode="auto">
          <a:xfrm flipV="1">
            <a:off x="2000250" y="4357688"/>
            <a:ext cx="1944688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4" name="Line 16"/>
          <p:cNvSpPr>
            <a:spLocks noChangeShapeType="1"/>
          </p:cNvSpPr>
          <p:nvPr/>
        </p:nvSpPr>
        <p:spPr bwMode="auto">
          <a:xfrm flipV="1">
            <a:off x="2000250" y="4857750"/>
            <a:ext cx="2000250" cy="71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5" name="矩形 18"/>
          <p:cNvSpPr>
            <a:spLocks noChangeArrowheads="1"/>
          </p:cNvSpPr>
          <p:nvPr/>
        </p:nvSpPr>
        <p:spPr bwMode="auto">
          <a:xfrm>
            <a:off x="5643563" y="3357563"/>
            <a:ext cx="1303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400" b="1">
                <a:latin typeface="Rockwell" panose="02060603020205020403" pitchFamily="18" charset="0"/>
              </a:rPr>
              <a:t>(ASUKA line)</a:t>
            </a:r>
          </a:p>
        </p:txBody>
      </p:sp>
      <p:sp>
        <p:nvSpPr>
          <p:cNvPr id="22" name="橢圓 21"/>
          <p:cNvSpPr/>
          <p:nvPr/>
        </p:nvSpPr>
        <p:spPr>
          <a:xfrm>
            <a:off x="3929063" y="4286250"/>
            <a:ext cx="428625" cy="5715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489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6"/>
          <a:stretch>
            <a:fillRect/>
          </a:stretch>
        </p:blipFill>
        <p:spPr bwMode="auto">
          <a:xfrm>
            <a:off x="2008188" y="1117600"/>
            <a:ext cx="6524625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179388" y="0"/>
            <a:ext cx="89646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600">
                <a:latin typeface="Comic Sans MS" panose="030F0702030302020204" pitchFamily="66" charset="0"/>
              </a:rPr>
              <a:t>Multiple-domain</a:t>
            </a:r>
            <a:r>
              <a:rPr lang="en-US" altLang="zh-TW" sz="3600">
                <a:solidFill>
                  <a:srgbClr val="CC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3600">
                <a:latin typeface="Comic Sans MS" panose="030F0702030302020204" pitchFamily="66" charset="0"/>
              </a:rPr>
              <a:t>Coupling</a:t>
            </a: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0" y="69215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b="1">
                <a:solidFill>
                  <a:schemeClr val="accent2"/>
                </a:solidFill>
                <a:latin typeface="Comic Sans MS" panose="030F0702030302020204" pitchFamily="66" charset="0"/>
              </a:rPr>
              <a:t>NPB</a:t>
            </a:r>
            <a:r>
              <a:rPr lang="en-US" altLang="zh-TW" sz="2400">
                <a:solidFill>
                  <a:srgbClr val="CC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2400" b="1">
                <a:solidFill>
                  <a:schemeClr val="accent2"/>
                </a:solidFill>
                <a:latin typeface="Comic Sans MS" panose="030F0702030302020204" pitchFamily="66" charset="0"/>
              </a:rPr>
              <a:t>:</a:t>
            </a:r>
            <a:r>
              <a:rPr lang="en-US" altLang="zh-TW" sz="2400" b="1">
                <a:latin typeface="Comic Sans MS" panose="030F0702030302020204" pitchFamily="66" charset="0"/>
              </a:rPr>
              <a:t> </a:t>
            </a:r>
            <a:r>
              <a:rPr lang="en-US" altLang="zh-TW" sz="2400">
                <a:latin typeface="Comic Sans MS" panose="030F0702030302020204" pitchFamily="66" charset="0"/>
              </a:rPr>
              <a:t>The eastern domain</a:t>
            </a:r>
            <a:r>
              <a:rPr lang="en-US" altLang="zh-TW">
                <a:latin typeface="Comic Sans MS" panose="030F0702030302020204" pitchFamily="66" charset="0"/>
              </a:rPr>
              <a:t> </a:t>
            </a:r>
            <a:r>
              <a:rPr lang="en-US" altLang="zh-TW" sz="2400" b="1">
                <a:latin typeface="Comic Sans MS" panose="030F0702030302020204" pitchFamily="66" charset="0"/>
              </a:rPr>
              <a:t>North Pacific Basin</a:t>
            </a:r>
            <a:r>
              <a:rPr lang="en-US" altLang="zh-TW" sz="2400">
                <a:latin typeface="Comic Sans MS" panose="030F0702030302020204" pitchFamily="66" charset="0"/>
              </a:rPr>
              <a:t> (coarser)</a:t>
            </a:r>
          </a:p>
          <a:p>
            <a:pPr>
              <a:spcBef>
                <a:spcPct val="50000"/>
              </a:spcBef>
            </a:pPr>
            <a:r>
              <a:rPr lang="en-US" altLang="zh-TW" sz="2400" b="1">
                <a:solidFill>
                  <a:srgbClr val="CC0000"/>
                </a:solidFill>
                <a:latin typeface="Comic Sans MS" panose="030F0702030302020204" pitchFamily="66" charset="0"/>
              </a:rPr>
              <a:t>TAI</a:t>
            </a:r>
            <a:r>
              <a:rPr lang="en-US" altLang="zh-TW" sz="240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2400" b="1">
                <a:solidFill>
                  <a:srgbClr val="CC0000"/>
                </a:solidFill>
                <a:latin typeface="Comic Sans MS" panose="030F0702030302020204" pitchFamily="66" charset="0"/>
              </a:rPr>
              <a:t>:</a:t>
            </a:r>
            <a:r>
              <a:rPr lang="en-US" altLang="zh-TW" sz="2400" b="1">
                <a:latin typeface="Comic Sans MS" panose="030F0702030302020204" pitchFamily="66" charset="0"/>
              </a:rPr>
              <a:t> </a:t>
            </a:r>
            <a:r>
              <a:rPr lang="en-US" altLang="zh-TW" sz="2400">
                <a:latin typeface="Comic Sans MS" panose="030F0702030302020204" pitchFamily="66" charset="0"/>
              </a:rPr>
              <a:t>The western domain </a:t>
            </a:r>
            <a:r>
              <a:rPr lang="en-US" altLang="zh-TW" sz="2400" b="1">
                <a:latin typeface="Comic Sans MS" panose="030F0702030302020204" pitchFamily="66" charset="0"/>
              </a:rPr>
              <a:t>Taiwan Area </a:t>
            </a:r>
            <a:r>
              <a:rPr lang="en-US" altLang="zh-TW" sz="2400">
                <a:latin typeface="Comic Sans MS" panose="030F0702030302020204" pitchFamily="66" charset="0"/>
              </a:rPr>
              <a:t>(finer)</a:t>
            </a:r>
          </a:p>
        </p:txBody>
      </p:sp>
    </p:spTree>
    <p:extLst>
      <p:ext uri="{BB962C8B-B14F-4D97-AF65-F5344CB8AC3E}">
        <p14:creationId xmlns:p14="http://schemas.microsoft.com/office/powerpoint/2010/main" val="1931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ceof_63_ersst_20S_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990600"/>
            <a:ext cx="913384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438400" y="3575566"/>
            <a:ext cx="5105400" cy="609600"/>
          </a:xfrm>
          <a:prstGeom prst="rightArrow">
            <a:avLst>
              <a:gd name="adj1" fmla="val 53333"/>
              <a:gd name="adj2" fmla="val 78333"/>
            </a:avLst>
          </a:prstGeom>
          <a:noFill/>
          <a:ln w="38100" cap="flat"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rved Down Arrow 5"/>
          <p:cNvSpPr/>
          <p:nvPr/>
        </p:nvSpPr>
        <p:spPr>
          <a:xfrm>
            <a:off x="2745600" y="1828800"/>
            <a:ext cx="3960000" cy="1295400"/>
          </a:xfrm>
          <a:prstGeom prst="curvedDownArrow">
            <a:avLst>
              <a:gd name="adj1" fmla="val 32122"/>
              <a:gd name="adj2" fmla="val 50000"/>
              <a:gd name="adj3" fmla="val 36982"/>
            </a:avLst>
          </a:prstGeom>
          <a:solidFill>
            <a:srgbClr val="CC3300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Up Arrow 6"/>
          <p:cNvSpPr/>
          <p:nvPr/>
        </p:nvSpPr>
        <p:spPr>
          <a:xfrm>
            <a:off x="2743200" y="4568952"/>
            <a:ext cx="3960000" cy="1298448"/>
          </a:xfrm>
          <a:prstGeom prst="curvedUpArrow">
            <a:avLst>
              <a:gd name="adj1" fmla="val 35146"/>
              <a:gd name="adj2" fmla="val 50000"/>
              <a:gd name="adj3" fmla="val 41937"/>
            </a:avLst>
          </a:prstGeom>
          <a:solidFill>
            <a:srgbClr val="99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3933" y="5955268"/>
            <a:ext cx="6697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6600"/>
                </a:solidFill>
                <a:latin typeface="Comic Sans MS" panose="030F0702030302020204" pitchFamily="66" charset="0"/>
              </a:rPr>
              <a:t>Ding et al. (2015c); Ding et al. (2016), Zhang et al. (2014a,b) </a:t>
            </a:r>
            <a:endParaRPr lang="en-US" dirty="0">
              <a:solidFill>
                <a:srgbClr val="99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67000" y="3682800"/>
            <a:ext cx="2151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Chen et </a:t>
            </a:r>
            <a:r>
              <a:rPr lang="en-US" altLang="zh-TW" dirty="0">
                <a:solidFill>
                  <a:srgbClr val="000000"/>
                </a:solidFill>
                <a:latin typeface="Comic Sans MS" panose="030F0702030302020204" pitchFamily="66" charset="0"/>
              </a:rPr>
              <a:t>al. (</a:t>
            </a:r>
            <a:r>
              <a:rPr lang="en-US" altLang="zh-TW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2015) </a:t>
            </a:r>
            <a:endParaRPr lang="en-US" altLang="zh-TW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弧形 7"/>
          <p:cNvSpPr/>
          <p:nvPr/>
        </p:nvSpPr>
        <p:spPr>
          <a:xfrm>
            <a:off x="4574462" y="3042152"/>
            <a:ext cx="1371600" cy="2590800"/>
          </a:xfrm>
          <a:prstGeom prst="arc">
            <a:avLst>
              <a:gd name="adj1" fmla="val 16151720"/>
              <a:gd name="adj2" fmla="val 20002783"/>
            </a:avLst>
          </a:prstGeom>
          <a:ln w="101600">
            <a:solidFill>
              <a:srgbClr val="002060"/>
            </a:solidFill>
            <a:tailEnd type="triangle" w="med" len="sm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6257338" y="3200400"/>
            <a:ext cx="2962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SFM (</a:t>
            </a:r>
            <a:r>
              <a:rPr lang="en-US" altLang="zh-TW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Vimont</a:t>
            </a:r>
            <a:r>
              <a:rPr lang="en-US" altLang="zh-TW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et al.,2003) </a:t>
            </a:r>
            <a:endParaRPr lang="en-US" altLang="zh-TW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5486400" y="1505448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Ding et al. (2015a)</a:t>
            </a:r>
            <a:endParaRPr lang="en-US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23" y="2895600"/>
            <a:ext cx="1211277" cy="8112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735200" y="3135868"/>
            <a:ext cx="2284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2060"/>
                </a:solidFill>
                <a:latin typeface="Comic Sans MS" panose="030F0702030302020204" pitchFamily="66" charset="0"/>
              </a:rPr>
              <a:t>Ding et al. (</a:t>
            </a:r>
            <a:r>
              <a:rPr lang="en-US" altLang="zh-TW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2015b) </a:t>
            </a:r>
            <a:endParaRPr lang="en-US" altLang="zh-TW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2000" y="726934"/>
            <a:ext cx="6649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New North </a:t>
            </a:r>
            <a:r>
              <a:rPr lang="en-US" altLang="zh-TW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Pacific climate paradigm </a:t>
            </a:r>
            <a:endParaRPr lang="zh-TW" altLang="en-US" sz="2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762000" y="19812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Tropical-extratropical interaction</a:t>
            </a:r>
            <a:endParaRPr lang="zh-TW" altLang="en-US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62000" y="54496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996600"/>
                </a:solidFill>
                <a:latin typeface="Comic Sans MS" panose="030F0702030302020204" pitchFamily="66" charset="0"/>
              </a:rPr>
              <a:t>Tropical-extratropical interaction</a:t>
            </a:r>
            <a:endParaRPr lang="zh-TW" altLang="en-US" dirty="0">
              <a:solidFill>
                <a:srgbClr val="99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83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/>
      <p:bldP spid="9" grpId="0"/>
      <p:bldP spid="8" grpId="0" animBg="1"/>
      <p:bldP spid="13" grpId="0"/>
      <p:bldP spid="12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/>
          <a:stretch>
            <a:fillRect/>
          </a:stretch>
        </p:blipFill>
        <p:spPr bwMode="auto">
          <a:xfrm>
            <a:off x="233363" y="2997200"/>
            <a:ext cx="3690937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/>
          <a:stretch>
            <a:fillRect/>
          </a:stretch>
        </p:blipFill>
        <p:spPr bwMode="auto">
          <a:xfrm>
            <a:off x="12700" y="0"/>
            <a:ext cx="3911600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3635375" y="3500438"/>
            <a:ext cx="54356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 i="1">
                <a:solidFill>
                  <a:srgbClr val="CC0000"/>
                </a:solidFill>
                <a:latin typeface="Comic Sans MS" panose="030F0702030302020204" pitchFamily="66" charset="0"/>
              </a:rPr>
              <a:t>U2TAI:</a:t>
            </a:r>
            <a:r>
              <a:rPr lang="en-US" altLang="zh-TW">
                <a:latin typeface="Comic Sans MS" panose="030F0702030302020204" pitchFamily="66" charset="0"/>
              </a:rPr>
              <a:t> the </a:t>
            </a:r>
            <a:r>
              <a:rPr lang="en-US" altLang="zh-TW" b="1">
                <a:latin typeface="Comic Sans MS" panose="030F0702030302020204" pitchFamily="66" charset="0"/>
              </a:rPr>
              <a:t>cell center</a:t>
            </a:r>
            <a:r>
              <a:rPr lang="en-US" altLang="zh-TW">
                <a:latin typeface="Comic Sans MS" panose="030F0702030302020204" pitchFamily="66" charset="0"/>
              </a:rPr>
              <a:t> velocity </a:t>
            </a:r>
            <a:r>
              <a:rPr lang="en-US" altLang="zh-TW" i="1">
                <a:latin typeface="Comic Sans MS" panose="030F0702030302020204" pitchFamily="66" charset="0"/>
              </a:rPr>
              <a:t>U</a:t>
            </a:r>
            <a:r>
              <a:rPr lang="en-US" altLang="zh-TW">
                <a:latin typeface="Comic Sans MS" panose="030F0702030302020204" pitchFamily="66" charset="0"/>
              </a:rPr>
              <a:t> of the TAI domain. </a:t>
            </a:r>
            <a:endParaRPr lang="en-US" altLang="zh-TW" b="1" i="1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TW" b="1" i="1">
                <a:solidFill>
                  <a:schemeClr val="accent2"/>
                </a:solidFill>
                <a:latin typeface="Comic Sans MS" panose="030F0702030302020204" pitchFamily="66" charset="0"/>
              </a:rPr>
              <a:t>U2WNPB</a:t>
            </a:r>
            <a:r>
              <a:rPr lang="en-US" altLang="zh-TW">
                <a:latin typeface="Comic Sans MS" panose="030F0702030302020204" pitchFamily="66" charset="0"/>
              </a:rPr>
              <a:t>: the </a:t>
            </a:r>
            <a:r>
              <a:rPr lang="en-US" altLang="zh-TW" b="1">
                <a:latin typeface="Comic Sans MS" panose="030F0702030302020204" pitchFamily="66" charset="0"/>
              </a:rPr>
              <a:t>intermediate</a:t>
            </a:r>
            <a:r>
              <a:rPr lang="en-US" altLang="zh-TW">
                <a:latin typeface="Comic Sans MS" panose="030F0702030302020204" pitchFamily="66" charset="0"/>
              </a:rPr>
              <a:t> cell </a:t>
            </a:r>
            <a:r>
              <a:rPr lang="en-US" altLang="zh-TW" b="1">
                <a:latin typeface="Comic Sans MS" panose="030F0702030302020204" pitchFamily="66" charset="0"/>
              </a:rPr>
              <a:t>center</a:t>
            </a:r>
            <a:r>
              <a:rPr lang="en-US" altLang="zh-TW">
                <a:latin typeface="Comic Sans MS" panose="030F0702030302020204" pitchFamily="66" charset="0"/>
              </a:rPr>
              <a:t> velocity </a:t>
            </a:r>
            <a:r>
              <a:rPr lang="en-US" altLang="zh-TW" i="1">
                <a:latin typeface="Comic Sans MS" panose="030F0702030302020204" pitchFamily="66" charset="0"/>
              </a:rPr>
              <a:t>U</a:t>
            </a:r>
            <a:r>
              <a:rPr lang="en-US" altLang="zh-TW">
                <a:latin typeface="Comic Sans MS" panose="030F0702030302020204" pitchFamily="66" charset="0"/>
              </a:rPr>
              <a:t> in the NPB domain</a:t>
            </a:r>
          </a:p>
          <a:p>
            <a:pPr>
              <a:spcBef>
                <a:spcPct val="50000"/>
              </a:spcBef>
            </a:pPr>
            <a:endParaRPr lang="en-US" altLang="zh-TW" sz="1000" b="1" i="1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TW" i="1">
                <a:latin typeface="Comic Sans MS" panose="030F0702030302020204" pitchFamily="66" charset="0"/>
              </a:rPr>
              <a:t>where dU=U2NPB(2,K)-U1NPB(2,127,K)</a:t>
            </a:r>
            <a:endParaRPr lang="en-US" altLang="zh-TW" b="1" i="1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TW" b="1" i="1">
                <a:solidFill>
                  <a:schemeClr val="accent2"/>
                </a:solidFill>
                <a:latin typeface="Comic Sans MS" panose="030F0702030302020204" pitchFamily="66" charset="0"/>
              </a:rPr>
              <a:t>U2</a:t>
            </a:r>
            <a:r>
              <a:rPr lang="en-US" altLang="zh-TW" b="1" i="1" baseline="-25000">
                <a:solidFill>
                  <a:schemeClr val="accent2"/>
                </a:solidFill>
                <a:latin typeface="Comic Sans MS" panose="030F0702030302020204" pitchFamily="66" charset="0"/>
              </a:rPr>
              <a:t>NPB</a:t>
            </a:r>
            <a:r>
              <a:rPr lang="en-US" altLang="zh-TW" b="1" i="1">
                <a:solidFill>
                  <a:schemeClr val="accent2"/>
                </a:solidFill>
                <a:latin typeface="Comic Sans MS" panose="030F0702030302020204" pitchFamily="66" charset="0"/>
              </a:rPr>
              <a:t> (1,127,K):</a:t>
            </a:r>
            <a:r>
              <a:rPr lang="en-US" altLang="zh-TW">
                <a:latin typeface="Comic Sans MS" panose="030F0702030302020204" pitchFamily="66" charset="0"/>
              </a:rPr>
              <a:t> the </a:t>
            </a:r>
            <a:r>
              <a:rPr lang="en-US" altLang="zh-TW" b="1">
                <a:latin typeface="Comic Sans MS" panose="030F0702030302020204" pitchFamily="66" charset="0"/>
              </a:rPr>
              <a:t>final</a:t>
            </a:r>
            <a:r>
              <a:rPr lang="en-US" altLang="zh-TW">
                <a:latin typeface="Comic Sans MS" panose="030F0702030302020204" pitchFamily="66" charset="0"/>
              </a:rPr>
              <a:t> cell </a:t>
            </a:r>
            <a:r>
              <a:rPr lang="en-US" altLang="zh-TW" b="1">
                <a:latin typeface="Comic Sans MS" panose="030F0702030302020204" pitchFamily="66" charset="0"/>
              </a:rPr>
              <a:t>center</a:t>
            </a:r>
            <a:r>
              <a:rPr lang="en-US" altLang="zh-TW">
                <a:latin typeface="Comic Sans MS" panose="030F0702030302020204" pitchFamily="66" charset="0"/>
              </a:rPr>
              <a:t> velocity </a:t>
            </a:r>
            <a:r>
              <a:rPr lang="en-US" altLang="zh-TW" i="1">
                <a:latin typeface="Comic Sans MS" panose="030F0702030302020204" pitchFamily="66" charset="0"/>
              </a:rPr>
              <a:t>U</a:t>
            </a:r>
            <a:r>
              <a:rPr lang="en-US" altLang="zh-TW">
                <a:latin typeface="Comic Sans MS" panose="030F0702030302020204" pitchFamily="66" charset="0"/>
              </a:rPr>
              <a:t> in the NPB domain</a:t>
            </a:r>
            <a:r>
              <a:rPr lang="en-US" altLang="zh-TW" sz="1700" i="1">
                <a:latin typeface="Comic Sans MS" panose="030F0702030302020204" pitchFamily="66" charset="0"/>
              </a:rPr>
              <a:t>            </a:t>
            </a: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3059113" y="476250"/>
            <a:ext cx="6084887" cy="316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 i="1" dirty="0">
                <a:solidFill>
                  <a:srgbClr val="CC0000"/>
                </a:solidFill>
                <a:latin typeface="Comic Sans MS" panose="030F0702030302020204" pitchFamily="66" charset="0"/>
              </a:rPr>
              <a:t>UTAI:</a:t>
            </a:r>
            <a:r>
              <a:rPr lang="en-US" altLang="zh-TW" dirty="0">
                <a:latin typeface="Comic Sans MS" panose="030F0702030302020204" pitchFamily="66" charset="0"/>
              </a:rPr>
              <a:t> the </a:t>
            </a:r>
            <a:r>
              <a:rPr lang="en-US" altLang="zh-TW" b="1" dirty="0">
                <a:latin typeface="Comic Sans MS" panose="030F0702030302020204" pitchFamily="66" charset="0"/>
              </a:rPr>
              <a:t>cell face</a:t>
            </a:r>
            <a:r>
              <a:rPr lang="en-US" altLang="zh-TW" dirty="0">
                <a:latin typeface="Comic Sans MS" panose="030F0702030302020204" pitchFamily="66" charset="0"/>
              </a:rPr>
              <a:t> velocity </a:t>
            </a:r>
            <a:r>
              <a:rPr lang="en-US" altLang="zh-TW" i="1" dirty="0">
                <a:latin typeface="Comic Sans MS" panose="030F0702030302020204" pitchFamily="66" charset="0"/>
              </a:rPr>
              <a:t>U</a:t>
            </a:r>
            <a:r>
              <a:rPr lang="en-US" altLang="zh-TW" dirty="0">
                <a:latin typeface="Comic Sans MS" panose="030F0702030302020204" pitchFamily="66" charset="0"/>
              </a:rPr>
              <a:t> of the TAI domain. </a:t>
            </a:r>
            <a:endParaRPr lang="en-US" altLang="zh-TW" sz="1600" b="1" i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TW" b="1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UWNPB</a:t>
            </a:r>
            <a:r>
              <a:rPr lang="en-US" altLang="zh-TW" dirty="0">
                <a:latin typeface="Comic Sans MS" panose="030F0702030302020204" pitchFamily="66" charset="0"/>
              </a:rPr>
              <a:t>: the </a:t>
            </a:r>
            <a:r>
              <a:rPr lang="en-US" altLang="zh-TW" b="1" dirty="0">
                <a:latin typeface="Comic Sans MS" panose="030F0702030302020204" pitchFamily="66" charset="0"/>
              </a:rPr>
              <a:t>intermediate</a:t>
            </a:r>
            <a:r>
              <a:rPr lang="en-US" altLang="zh-TW" dirty="0">
                <a:latin typeface="Comic Sans MS" panose="030F0702030302020204" pitchFamily="66" charset="0"/>
              </a:rPr>
              <a:t> cell face velocity </a:t>
            </a:r>
            <a:r>
              <a:rPr lang="en-US" altLang="zh-TW" i="1" dirty="0">
                <a:latin typeface="Comic Sans MS" panose="030F0702030302020204" pitchFamily="66" charset="0"/>
              </a:rPr>
              <a:t>U</a:t>
            </a:r>
            <a:r>
              <a:rPr lang="en-US" altLang="zh-TW" dirty="0">
                <a:latin typeface="Comic Sans MS" panose="030F0702030302020204" pitchFamily="66" charset="0"/>
              </a:rPr>
              <a:t> at </a:t>
            </a:r>
            <a:r>
              <a:rPr lang="en-US" altLang="zh-TW" b="1" dirty="0">
                <a:latin typeface="Comic Sans MS" panose="030F0702030302020204" pitchFamily="66" charset="0"/>
              </a:rPr>
              <a:t>west 	interface</a:t>
            </a:r>
            <a:r>
              <a:rPr lang="en-US" altLang="zh-TW" dirty="0">
                <a:latin typeface="Comic Sans MS" panose="030F0702030302020204" pitchFamily="66" charset="0"/>
              </a:rPr>
              <a:t> for the boundary cell (purple square) 	in the NPB domain</a:t>
            </a:r>
          </a:p>
          <a:p>
            <a:pPr>
              <a:spcBef>
                <a:spcPct val="50000"/>
              </a:spcBef>
            </a:pPr>
            <a:endParaRPr lang="en-US" altLang="zh-TW" sz="1000" b="1" i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TW" b="1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b="1" i="1" baseline="-25000" dirty="0">
                <a:solidFill>
                  <a:schemeClr val="accent2"/>
                </a:solidFill>
                <a:latin typeface="Comic Sans MS" panose="030F0702030302020204" pitchFamily="66" charset="0"/>
              </a:rPr>
              <a:t>NPB</a:t>
            </a:r>
            <a:r>
              <a:rPr lang="en-US" altLang="zh-TW" b="1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 (1,127,K):</a:t>
            </a:r>
            <a:r>
              <a:rPr lang="en-US" altLang="zh-TW" dirty="0">
                <a:latin typeface="Comic Sans MS" panose="030F0702030302020204" pitchFamily="66" charset="0"/>
              </a:rPr>
              <a:t> the </a:t>
            </a:r>
            <a:r>
              <a:rPr lang="en-US" altLang="zh-TW" b="1" dirty="0">
                <a:latin typeface="Comic Sans MS" panose="030F0702030302020204" pitchFamily="66" charset="0"/>
              </a:rPr>
              <a:t>final </a:t>
            </a:r>
            <a:r>
              <a:rPr lang="en-US" altLang="zh-TW" dirty="0">
                <a:latin typeface="Comic Sans MS" panose="030F0702030302020204" pitchFamily="66" charset="0"/>
              </a:rPr>
              <a:t>cell face velocity </a:t>
            </a:r>
            <a:r>
              <a:rPr lang="en-US" altLang="zh-TW" i="1" dirty="0">
                <a:latin typeface="Comic Sans MS" panose="030F0702030302020204" pitchFamily="66" charset="0"/>
              </a:rPr>
              <a:t>U</a:t>
            </a:r>
            <a:r>
              <a:rPr lang="en-US" altLang="zh-TW" dirty="0">
                <a:latin typeface="Comic Sans MS" panose="030F0702030302020204" pitchFamily="66" charset="0"/>
              </a:rPr>
              <a:t> at </a:t>
            </a:r>
            <a:r>
              <a:rPr lang="en-US" altLang="zh-TW" b="1" dirty="0">
                <a:latin typeface="Comic Sans MS" panose="030F0702030302020204" pitchFamily="66" charset="0"/>
              </a:rPr>
              <a:t>west interface</a:t>
            </a:r>
            <a:r>
              <a:rPr lang="en-US" altLang="zh-TW" dirty="0">
                <a:latin typeface="Comic Sans MS" panose="030F0702030302020204" pitchFamily="66" charset="0"/>
              </a:rPr>
              <a:t> for the boundary cell (</a:t>
            </a:r>
            <a:r>
              <a:rPr lang="en-US" altLang="zh-TW" dirty="0">
                <a:solidFill>
                  <a:srgbClr val="FF00FF"/>
                </a:solidFill>
                <a:latin typeface="Comic Sans MS" panose="030F0702030302020204" pitchFamily="66" charset="0"/>
              </a:rPr>
              <a:t>purple square</a:t>
            </a:r>
            <a:r>
              <a:rPr lang="en-US" altLang="zh-TW" dirty="0">
                <a:latin typeface="Comic Sans MS" panose="030F0702030302020204" pitchFamily="66" charset="0"/>
              </a:rPr>
              <a:t>) in the NPB domain</a:t>
            </a:r>
          </a:p>
          <a:p>
            <a:pPr>
              <a:spcBef>
                <a:spcPct val="50000"/>
              </a:spcBef>
            </a:pPr>
            <a:endParaRPr lang="en-US" altLang="zh-TW" sz="1000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TW" sz="1400" b="1" i="1" dirty="0">
                <a:latin typeface="Comic Sans MS" panose="030F0702030302020204" pitchFamily="66" charset="0"/>
              </a:rPr>
              <a:t>FLT1/FLT2</a:t>
            </a:r>
            <a:r>
              <a:rPr lang="en-US" altLang="zh-TW" sz="1400" dirty="0">
                <a:latin typeface="Comic Sans MS" panose="030F0702030302020204" pitchFamily="66" charset="0"/>
              </a:rPr>
              <a:t> : time filter, where FLT1=FLT2-1</a:t>
            </a:r>
            <a:r>
              <a:rPr lang="en-US" altLang="zh-TW" dirty="0"/>
              <a:t> 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1185863" y="0"/>
            <a:ext cx="7489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>
                <a:solidFill>
                  <a:srgbClr val="CC0000"/>
                </a:solidFill>
                <a:latin typeface="Comic Sans MS" panose="030F0702030302020204" pitchFamily="66" charset="0"/>
              </a:rPr>
              <a:t>           </a:t>
            </a:r>
            <a:r>
              <a:rPr lang="en-US" altLang="zh-TW" sz="3600" b="1">
                <a:solidFill>
                  <a:srgbClr val="CC0000"/>
                </a:solidFill>
                <a:latin typeface="Comic Sans MS" panose="030F0702030302020204" pitchFamily="66" charset="0"/>
              </a:rPr>
              <a:t>TAI </a:t>
            </a:r>
            <a:r>
              <a:rPr lang="en-US" altLang="zh-TW" sz="3600" b="1">
                <a:latin typeface="Comic Sans MS" panose="030F0702030302020204" pitchFamily="66" charset="0"/>
              </a:rPr>
              <a:t>to</a:t>
            </a:r>
            <a:r>
              <a:rPr lang="en-US" altLang="zh-TW" sz="3600" b="1">
                <a:solidFill>
                  <a:srgbClr val="CC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3600" b="1">
                <a:solidFill>
                  <a:schemeClr val="accent2"/>
                </a:solidFill>
                <a:latin typeface="Comic Sans MS" panose="030F0702030302020204" pitchFamily="66" charset="0"/>
              </a:rPr>
              <a:t>NPB</a:t>
            </a:r>
            <a:r>
              <a:rPr lang="en-US" altLang="zh-TW" sz="3200"/>
              <a:t>   </a:t>
            </a: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17768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17770" name="Object 10"/>
          <p:cNvGraphicFramePr>
            <a:graphicFrameLocks noChangeAspect="1"/>
          </p:cNvGraphicFramePr>
          <p:nvPr/>
        </p:nvGraphicFramePr>
        <p:xfrm>
          <a:off x="3906838" y="1758950"/>
          <a:ext cx="441007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r:id="rId5" imgW="3276600" imgH="228600" progId="Equation.DSMT4">
                  <p:embed/>
                </p:oleObj>
              </mc:Choice>
              <mc:Fallback>
                <p:oleObj r:id="rId5" imgW="3276600" imgH="228600" progId="Equation.DSMT4">
                  <p:embed/>
                  <p:pic>
                    <p:nvPicPr>
                      <p:cNvPr id="11777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6838" y="1758950"/>
                        <a:ext cx="4410075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2" name="Object 12"/>
          <p:cNvGraphicFramePr>
            <a:graphicFrameLocks noChangeAspect="1"/>
          </p:cNvGraphicFramePr>
          <p:nvPr/>
        </p:nvGraphicFramePr>
        <p:xfrm>
          <a:off x="3467100" y="2909888"/>
          <a:ext cx="549751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r:id="rId7" imgW="4089400" imgH="228600" progId="Equation.DSMT4">
                  <p:embed/>
                </p:oleObj>
              </mc:Choice>
              <mc:Fallback>
                <p:oleObj r:id="rId7" imgW="4089400" imgH="228600" progId="Equation.DSMT4">
                  <p:embed/>
                  <p:pic>
                    <p:nvPicPr>
                      <p:cNvPr id="11777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100" y="2909888"/>
                        <a:ext cx="5497513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3" name="Object 13"/>
          <p:cNvGraphicFramePr>
            <a:graphicFrameLocks noChangeAspect="1"/>
          </p:cNvGraphicFramePr>
          <p:nvPr/>
        </p:nvGraphicFramePr>
        <p:xfrm>
          <a:off x="2843213" y="6021388"/>
          <a:ext cx="6408737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r:id="rId9" imgW="5511800" imgH="228600" progId="Equation.DSMT4">
                  <p:embed/>
                </p:oleObj>
              </mc:Choice>
              <mc:Fallback>
                <p:oleObj r:id="rId9" imgW="5511800" imgH="228600" progId="Equation.DSMT4">
                  <p:embed/>
                  <p:pic>
                    <p:nvPicPr>
                      <p:cNvPr id="11777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6021388"/>
                        <a:ext cx="6408737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4" name="Object 14"/>
          <p:cNvGraphicFramePr>
            <a:graphicFrameLocks noChangeAspect="1"/>
          </p:cNvGraphicFramePr>
          <p:nvPr/>
        </p:nvGraphicFramePr>
        <p:xfrm>
          <a:off x="4845050" y="4724400"/>
          <a:ext cx="347186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r:id="rId11" imgW="2578100" imgH="228600" progId="Equation.DSMT4">
                  <p:embed/>
                </p:oleObj>
              </mc:Choice>
              <mc:Fallback>
                <p:oleObj r:id="rId11" imgW="2578100" imgH="228600" progId="Equation.DSMT4">
                  <p:embed/>
                  <p:pic>
                    <p:nvPicPr>
                      <p:cNvPr id="11777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5050" y="4724400"/>
                        <a:ext cx="3471863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33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" r="8333"/>
          <a:stretch>
            <a:fillRect/>
          </a:stretch>
        </p:blipFill>
        <p:spPr bwMode="auto">
          <a:xfrm>
            <a:off x="5472113" y="4763"/>
            <a:ext cx="3697287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5"/>
          <a:stretch>
            <a:fillRect/>
          </a:stretch>
        </p:blipFill>
        <p:spPr bwMode="auto">
          <a:xfrm>
            <a:off x="5486400" y="2997200"/>
            <a:ext cx="3694113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0" y="4319588"/>
            <a:ext cx="5580063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 i="1">
                <a:solidFill>
                  <a:srgbClr val="CC0000"/>
                </a:solidFill>
                <a:latin typeface="Comic Sans MS" panose="030F0702030302020204" pitchFamily="66" charset="0"/>
              </a:rPr>
              <a:t>UIOTAI:</a:t>
            </a:r>
            <a:r>
              <a:rPr lang="en-US" altLang="zh-TW">
                <a:latin typeface="Comic Sans MS" panose="030F0702030302020204" pitchFamily="66" charset="0"/>
              </a:rPr>
              <a:t> the </a:t>
            </a:r>
            <a:r>
              <a:rPr lang="en-US" altLang="zh-TW" b="1">
                <a:latin typeface="Comic Sans MS" panose="030F0702030302020204" pitchFamily="66" charset="0"/>
              </a:rPr>
              <a:t>intermediate</a:t>
            </a:r>
            <a:r>
              <a:rPr lang="en-US" altLang="zh-TW">
                <a:latin typeface="Comic Sans MS" panose="030F0702030302020204" pitchFamily="66" charset="0"/>
              </a:rPr>
              <a:t> cell </a:t>
            </a:r>
            <a:r>
              <a:rPr lang="en-US" altLang="zh-TW" b="1">
                <a:latin typeface="Comic Sans MS" panose="030F0702030302020204" pitchFamily="66" charset="0"/>
              </a:rPr>
              <a:t>center</a:t>
            </a:r>
            <a:r>
              <a:rPr lang="en-US" altLang="zh-TW">
                <a:latin typeface="Comic Sans MS" panose="030F0702030302020204" pitchFamily="66" charset="0"/>
              </a:rPr>
              <a:t> velocity </a:t>
            </a:r>
            <a:r>
              <a:rPr lang="en-US" altLang="zh-TW" i="1">
                <a:latin typeface="Comic Sans MS" panose="030F0702030302020204" pitchFamily="66" charset="0"/>
              </a:rPr>
              <a:t>U</a:t>
            </a:r>
            <a:r>
              <a:rPr lang="en-US" altLang="zh-TW">
                <a:latin typeface="Comic Sans MS" panose="030F0702030302020204" pitchFamily="66" charset="0"/>
              </a:rPr>
              <a:t> in the TAI domain</a:t>
            </a:r>
          </a:p>
          <a:p>
            <a:pPr>
              <a:spcBef>
                <a:spcPct val="50000"/>
              </a:spcBef>
            </a:pPr>
            <a:endParaRPr lang="en-US" altLang="zh-TW" sz="1000" b="1" i="1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TW" b="1" i="1">
                <a:solidFill>
                  <a:srgbClr val="CC0000"/>
                </a:solidFill>
                <a:latin typeface="Comic Sans MS" panose="030F0702030302020204" pitchFamily="66" charset="0"/>
              </a:rPr>
              <a:t>U2TAI:</a:t>
            </a:r>
            <a:r>
              <a:rPr lang="en-US" altLang="zh-TW">
                <a:latin typeface="Comic Sans MS" panose="030F0702030302020204" pitchFamily="66" charset="0"/>
              </a:rPr>
              <a:t> the </a:t>
            </a:r>
            <a:r>
              <a:rPr lang="en-US" altLang="zh-TW" b="1">
                <a:latin typeface="Comic Sans MS" panose="030F0702030302020204" pitchFamily="66" charset="0"/>
              </a:rPr>
              <a:t>final</a:t>
            </a:r>
            <a:r>
              <a:rPr lang="en-US" altLang="zh-TW">
                <a:latin typeface="Comic Sans MS" panose="030F0702030302020204" pitchFamily="66" charset="0"/>
              </a:rPr>
              <a:t> cell </a:t>
            </a:r>
            <a:r>
              <a:rPr lang="en-US" altLang="zh-TW" b="1">
                <a:latin typeface="Comic Sans MS" panose="030F0702030302020204" pitchFamily="66" charset="0"/>
              </a:rPr>
              <a:t>center</a:t>
            </a:r>
            <a:r>
              <a:rPr lang="en-US" altLang="zh-TW">
                <a:latin typeface="Comic Sans MS" panose="030F0702030302020204" pitchFamily="66" charset="0"/>
              </a:rPr>
              <a:t> velocity </a:t>
            </a:r>
            <a:r>
              <a:rPr lang="en-US" altLang="zh-TW" i="1">
                <a:latin typeface="Comic Sans MS" panose="030F0702030302020204" pitchFamily="66" charset="0"/>
              </a:rPr>
              <a:t>U</a:t>
            </a:r>
            <a:r>
              <a:rPr lang="en-US" altLang="zh-TW">
                <a:latin typeface="Comic Sans MS" panose="030F0702030302020204" pitchFamily="66" charset="0"/>
              </a:rPr>
              <a:t> in the TAI domain</a:t>
            </a:r>
            <a:endParaRPr lang="en-US" altLang="zh-TW" sz="1000">
              <a:latin typeface="Comic Sans MS" panose="030F0702030302020204" pitchFamily="66" charset="0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73025" y="754063"/>
            <a:ext cx="6227763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 i="1">
                <a:solidFill>
                  <a:schemeClr val="accent2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b="1" i="1" baseline="-25000">
                <a:solidFill>
                  <a:schemeClr val="accent2"/>
                </a:solidFill>
                <a:latin typeface="Comic Sans MS" panose="030F0702030302020204" pitchFamily="66" charset="0"/>
              </a:rPr>
              <a:t>NPB</a:t>
            </a:r>
            <a:r>
              <a:rPr lang="en-US" altLang="zh-TW" b="1" i="1">
                <a:solidFill>
                  <a:schemeClr val="accent2"/>
                </a:solidFill>
                <a:latin typeface="Comic Sans MS" panose="030F0702030302020204" pitchFamily="66" charset="0"/>
              </a:rPr>
              <a:t>:</a:t>
            </a:r>
            <a:r>
              <a:rPr lang="en-US" altLang="zh-TW">
                <a:latin typeface="Comic Sans MS" panose="030F0702030302020204" pitchFamily="66" charset="0"/>
              </a:rPr>
              <a:t> the </a:t>
            </a:r>
            <a:r>
              <a:rPr lang="en-US" altLang="zh-TW" b="1">
                <a:latin typeface="Comic Sans MS" panose="030F0702030302020204" pitchFamily="66" charset="0"/>
              </a:rPr>
              <a:t>boundary face</a:t>
            </a:r>
            <a:r>
              <a:rPr lang="en-US" altLang="zh-TW">
                <a:latin typeface="Comic Sans MS" panose="030F0702030302020204" pitchFamily="66" charset="0"/>
              </a:rPr>
              <a:t> velocity </a:t>
            </a:r>
            <a:r>
              <a:rPr lang="en-US" altLang="zh-TW" i="1">
                <a:latin typeface="Comic Sans MS" panose="030F0702030302020204" pitchFamily="66" charset="0"/>
              </a:rPr>
              <a:t>U</a:t>
            </a:r>
            <a:r>
              <a:rPr lang="en-US" altLang="zh-TW">
                <a:latin typeface="Comic Sans MS" panose="030F0702030302020204" pitchFamily="66" charset="0"/>
              </a:rPr>
              <a:t> of the NPB domain. </a:t>
            </a:r>
            <a:endParaRPr lang="en-US" altLang="zh-TW" sz="1600" b="1" i="1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TW" b="1" i="1">
                <a:solidFill>
                  <a:srgbClr val="CC0000"/>
                </a:solidFill>
                <a:latin typeface="Comic Sans MS" panose="030F0702030302020204" pitchFamily="66" charset="0"/>
              </a:rPr>
              <a:t>UETAI:</a:t>
            </a:r>
            <a:r>
              <a:rPr lang="en-US" altLang="zh-TW">
                <a:latin typeface="Comic Sans MS" panose="030F0702030302020204" pitchFamily="66" charset="0"/>
              </a:rPr>
              <a:t> the </a:t>
            </a:r>
            <a:r>
              <a:rPr lang="en-US" altLang="zh-TW" b="1">
                <a:latin typeface="Comic Sans MS" panose="030F0702030302020204" pitchFamily="66" charset="0"/>
              </a:rPr>
              <a:t>intermediate</a:t>
            </a:r>
            <a:r>
              <a:rPr lang="en-US" altLang="zh-TW">
                <a:latin typeface="Comic Sans MS" panose="030F0702030302020204" pitchFamily="66" charset="0"/>
              </a:rPr>
              <a:t> cell face velocity </a:t>
            </a:r>
            <a:r>
              <a:rPr lang="en-US" altLang="zh-TW" i="1">
                <a:latin typeface="Comic Sans MS" panose="030F0702030302020204" pitchFamily="66" charset="0"/>
              </a:rPr>
              <a:t>U</a:t>
            </a:r>
            <a:r>
              <a:rPr lang="en-US" altLang="zh-TW">
                <a:latin typeface="Comic Sans MS" panose="030F0702030302020204" pitchFamily="66" charset="0"/>
              </a:rPr>
              <a:t> at </a:t>
            </a:r>
            <a:r>
              <a:rPr lang="en-US" altLang="zh-TW" b="1">
                <a:latin typeface="Comic Sans MS" panose="030F0702030302020204" pitchFamily="66" charset="0"/>
              </a:rPr>
              <a:t>east interface</a:t>
            </a:r>
            <a:r>
              <a:rPr lang="en-US" altLang="zh-TW">
                <a:latin typeface="Comic Sans MS" panose="030F0702030302020204" pitchFamily="66" charset="0"/>
              </a:rPr>
              <a:t> for the boundary cell (</a:t>
            </a:r>
            <a:r>
              <a:rPr lang="en-US" altLang="zh-TW">
                <a:solidFill>
                  <a:srgbClr val="FF00FF"/>
                </a:solidFill>
                <a:latin typeface="Comic Sans MS" panose="030F0702030302020204" pitchFamily="66" charset="0"/>
              </a:rPr>
              <a:t>purple square</a:t>
            </a:r>
            <a:r>
              <a:rPr lang="en-US" altLang="zh-TW">
                <a:latin typeface="Comic Sans MS" panose="030F0702030302020204" pitchFamily="66" charset="0"/>
              </a:rPr>
              <a:t>) in the TAI domain</a:t>
            </a:r>
          </a:p>
          <a:p>
            <a:pPr>
              <a:spcBef>
                <a:spcPct val="50000"/>
              </a:spcBef>
            </a:pPr>
            <a:endParaRPr lang="en-US" altLang="zh-TW" sz="1000" b="1" i="1">
              <a:solidFill>
                <a:srgbClr val="CC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endParaRPr lang="en-US" altLang="zh-TW" sz="1000" b="1" i="1">
              <a:solidFill>
                <a:srgbClr val="CC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endParaRPr lang="en-US" altLang="zh-TW" sz="1000" b="1" i="1">
              <a:solidFill>
                <a:srgbClr val="CC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TW" b="1" i="1">
                <a:solidFill>
                  <a:srgbClr val="CC0000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b="1" i="1" baseline="-25000">
                <a:solidFill>
                  <a:srgbClr val="CC0000"/>
                </a:solidFill>
                <a:latin typeface="Comic Sans MS" panose="030F0702030302020204" pitchFamily="66" charset="0"/>
              </a:rPr>
              <a:t>TAI </a:t>
            </a:r>
            <a:r>
              <a:rPr lang="en-US" altLang="zh-TW" b="1" i="1">
                <a:solidFill>
                  <a:srgbClr val="CC0000"/>
                </a:solidFill>
                <a:latin typeface="Comic Sans MS" panose="030F0702030302020204" pitchFamily="66" charset="0"/>
              </a:rPr>
              <a:t>(I1,2,K):</a:t>
            </a:r>
            <a:r>
              <a:rPr lang="en-US" altLang="zh-TW">
                <a:latin typeface="Comic Sans MS" panose="030F0702030302020204" pitchFamily="66" charset="0"/>
              </a:rPr>
              <a:t> the </a:t>
            </a:r>
            <a:r>
              <a:rPr lang="en-US" altLang="zh-TW" b="1">
                <a:latin typeface="Comic Sans MS" panose="030F0702030302020204" pitchFamily="66" charset="0"/>
              </a:rPr>
              <a:t>final </a:t>
            </a:r>
            <a:r>
              <a:rPr lang="en-US" altLang="zh-TW">
                <a:latin typeface="Comic Sans MS" panose="030F0702030302020204" pitchFamily="66" charset="0"/>
              </a:rPr>
              <a:t>cell face velocity </a:t>
            </a:r>
            <a:r>
              <a:rPr lang="en-US" altLang="zh-TW" i="1">
                <a:latin typeface="Comic Sans MS" panose="030F0702030302020204" pitchFamily="66" charset="0"/>
              </a:rPr>
              <a:t>U</a:t>
            </a:r>
            <a:r>
              <a:rPr lang="en-US" altLang="zh-TW">
                <a:latin typeface="Comic Sans MS" panose="030F0702030302020204" pitchFamily="66" charset="0"/>
              </a:rPr>
              <a:t> at </a:t>
            </a:r>
            <a:r>
              <a:rPr lang="en-US" altLang="zh-TW" b="1">
                <a:latin typeface="Comic Sans MS" panose="030F0702030302020204" pitchFamily="66" charset="0"/>
              </a:rPr>
              <a:t>east interface</a:t>
            </a:r>
            <a:r>
              <a:rPr lang="en-US" altLang="zh-TW">
                <a:latin typeface="Comic Sans MS" panose="030F0702030302020204" pitchFamily="66" charset="0"/>
              </a:rPr>
              <a:t> for the boundary cell (</a:t>
            </a:r>
            <a:r>
              <a:rPr lang="en-US" altLang="zh-TW">
                <a:solidFill>
                  <a:srgbClr val="FF00FF"/>
                </a:solidFill>
                <a:latin typeface="Comic Sans MS" panose="030F0702030302020204" pitchFamily="66" charset="0"/>
              </a:rPr>
              <a:t>purple square</a:t>
            </a:r>
            <a:r>
              <a:rPr lang="en-US" altLang="zh-TW">
                <a:latin typeface="Comic Sans MS" panose="030F0702030302020204" pitchFamily="66" charset="0"/>
              </a:rPr>
              <a:t>) in the TAI domain. It is essentially the same as </a:t>
            </a:r>
            <a:r>
              <a:rPr lang="en-US" altLang="zh-TW" i="1">
                <a:latin typeface="Comic Sans MS" panose="030F0702030302020204" pitchFamily="66" charset="0"/>
              </a:rPr>
              <a:t>UETAI</a:t>
            </a:r>
            <a:r>
              <a:rPr lang="en-US" altLang="zh-TW">
                <a:latin typeface="Comic Sans MS" panose="030F0702030302020204" pitchFamily="66" charset="0"/>
              </a:rPr>
              <a:t> but the land masks are imposed to ensure conservation. 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1258888" y="0"/>
            <a:ext cx="73453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>
                <a:solidFill>
                  <a:srgbClr val="CC0000"/>
                </a:solidFill>
              </a:rPr>
              <a:t>           </a:t>
            </a:r>
            <a:r>
              <a:rPr lang="en-US" altLang="zh-TW" sz="3600" b="1">
                <a:solidFill>
                  <a:schemeClr val="accent2"/>
                </a:solidFill>
                <a:latin typeface="Comic Sans MS" panose="030F0702030302020204" pitchFamily="66" charset="0"/>
              </a:rPr>
              <a:t>NPB </a:t>
            </a:r>
            <a:r>
              <a:rPr lang="en-US" altLang="zh-TW" sz="3600" b="1">
                <a:latin typeface="Comic Sans MS" panose="030F0702030302020204" pitchFamily="66" charset="0"/>
              </a:rPr>
              <a:t>to</a:t>
            </a:r>
            <a:r>
              <a:rPr lang="en-US" altLang="zh-TW" sz="3600" b="1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3600" b="1">
                <a:solidFill>
                  <a:srgbClr val="CC0000"/>
                </a:solidFill>
                <a:latin typeface="Comic Sans MS" panose="030F0702030302020204" pitchFamily="66" charset="0"/>
              </a:rPr>
              <a:t>TAI</a:t>
            </a:r>
            <a:r>
              <a:rPr lang="en-US" altLang="zh-TW" sz="3200">
                <a:latin typeface="Comic Sans MS" panose="030F0702030302020204" pitchFamily="66" charset="0"/>
              </a:rPr>
              <a:t>   </a:t>
            </a: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18792" name="Object 8"/>
          <p:cNvGraphicFramePr>
            <a:graphicFrameLocks noChangeAspect="1"/>
          </p:cNvGraphicFramePr>
          <p:nvPr/>
        </p:nvGraphicFramePr>
        <p:xfrm>
          <a:off x="1619250" y="2046288"/>
          <a:ext cx="31686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r:id="rId5" imgW="1930400" imgH="228600" progId="Equation.DSMT4">
                  <p:embed/>
                </p:oleObj>
              </mc:Choice>
              <mc:Fallback>
                <p:oleObj r:id="rId5" imgW="1930400" imgH="228600" progId="Equation.DSMT4">
                  <p:embed/>
                  <p:pic>
                    <p:nvPicPr>
                      <p:cNvPr id="11879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046288"/>
                        <a:ext cx="3168650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18794" name="Object 10"/>
          <p:cNvGraphicFramePr>
            <a:graphicFrameLocks noChangeAspect="1"/>
          </p:cNvGraphicFramePr>
          <p:nvPr/>
        </p:nvGraphicFramePr>
        <p:xfrm>
          <a:off x="1055688" y="4926013"/>
          <a:ext cx="33718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r:id="rId7" imgW="2057400" imgH="228600" progId="Equation.DSMT4">
                  <p:embed/>
                </p:oleObj>
              </mc:Choice>
              <mc:Fallback>
                <p:oleObj r:id="rId7" imgW="2057400" imgH="228600" progId="Equation.DSMT4">
                  <p:embed/>
                  <p:pic>
                    <p:nvPicPr>
                      <p:cNvPr id="11879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88" y="4926013"/>
                        <a:ext cx="3371850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95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18796" name="Object 12"/>
          <p:cNvGraphicFramePr>
            <a:graphicFrameLocks noChangeAspect="1"/>
          </p:cNvGraphicFramePr>
          <p:nvPr/>
        </p:nvGraphicFramePr>
        <p:xfrm>
          <a:off x="1047750" y="5516563"/>
          <a:ext cx="323691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r:id="rId9" imgW="1968500" imgH="228600" progId="Equation.DSMT4">
                  <p:embed/>
                </p:oleObj>
              </mc:Choice>
              <mc:Fallback>
                <p:oleObj r:id="rId9" imgW="1968500" imgH="228600" progId="Equation.DSMT4">
                  <p:embed/>
                  <p:pic>
                    <p:nvPicPr>
                      <p:cNvPr id="11879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0" y="5516563"/>
                        <a:ext cx="3236913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18798" name="Object 14"/>
          <p:cNvGraphicFramePr>
            <a:graphicFrameLocks noChangeAspect="1"/>
          </p:cNvGraphicFramePr>
          <p:nvPr/>
        </p:nvGraphicFramePr>
        <p:xfrm>
          <a:off x="1619250" y="2333625"/>
          <a:ext cx="313531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r:id="rId11" imgW="1917700" imgH="228600" progId="Equation.DSMT4">
                  <p:embed/>
                </p:oleObj>
              </mc:Choice>
              <mc:Fallback>
                <p:oleObj r:id="rId11" imgW="1917700" imgH="228600" progId="Equation.DSMT4">
                  <p:embed/>
                  <p:pic>
                    <p:nvPicPr>
                      <p:cNvPr id="11879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333625"/>
                        <a:ext cx="3135313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836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TS_check_at_interfac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857625"/>
            <a:ext cx="88582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VelocityUV_check_at_inter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85875"/>
            <a:ext cx="88566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428625" y="0"/>
            <a:ext cx="8343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 sz="2800">
                <a:solidFill>
                  <a:srgbClr val="008080"/>
                </a:solidFill>
                <a:latin typeface="Comic Sans MS" panose="030F0702030302020204" pitchFamily="66" charset="0"/>
              </a:rPr>
              <a:t>Comparison of the surface </a:t>
            </a:r>
          </a:p>
          <a:p>
            <a:pPr eaLnBrk="1" hangingPunct="1"/>
            <a:r>
              <a:rPr kumimoji="0" lang="en-US" altLang="zh-TW" sz="2800">
                <a:solidFill>
                  <a:srgbClr val="008080"/>
                </a:solidFill>
                <a:latin typeface="Comic Sans MS" panose="030F0702030302020204" pitchFamily="66" charset="0"/>
              </a:rPr>
              <a:t>(a) velocities and (b) temperature/salinity at the interface of TAI and NPB</a:t>
            </a:r>
          </a:p>
        </p:txBody>
      </p:sp>
      <p:sp>
        <p:nvSpPr>
          <p:cNvPr id="23557" name="文字方塊 4"/>
          <p:cNvSpPr txBox="1">
            <a:spLocks noChangeArrowheads="1"/>
          </p:cNvSpPr>
          <p:nvPr/>
        </p:nvSpPr>
        <p:spPr bwMode="auto">
          <a:xfrm>
            <a:off x="1428750" y="3071813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>
                <a:latin typeface="Comic Sans MS" panose="030F0702030302020204" pitchFamily="66" charset="0"/>
              </a:rPr>
              <a:t>(a)</a:t>
            </a:r>
            <a:endParaRPr kumimoji="0" lang="zh-TW" altLang="en-US">
              <a:latin typeface="Comic Sans MS" panose="030F0702030302020204" pitchFamily="66" charset="0"/>
            </a:endParaRPr>
          </a:p>
        </p:txBody>
      </p:sp>
      <p:sp>
        <p:nvSpPr>
          <p:cNvPr id="23558" name="文字方塊 5"/>
          <p:cNvSpPr txBox="1">
            <a:spLocks noChangeArrowheads="1"/>
          </p:cNvSpPr>
          <p:nvPr/>
        </p:nvSpPr>
        <p:spPr bwMode="auto">
          <a:xfrm>
            <a:off x="1500188" y="557212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en-US" altLang="zh-TW">
                <a:latin typeface="Comic Sans MS" panose="030F0702030302020204" pitchFamily="66" charset="0"/>
              </a:rPr>
              <a:t>(b)</a:t>
            </a:r>
            <a:endParaRPr kumimoji="0" lang="zh-TW" alt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7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4800" y="685800"/>
            <a:ext cx="8458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Young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C.C., Liang, Y.C., Tseng*, Y. H. and Chow, C. H. (2014), “Characteristics of the RAW filtered Leapfrog time-stepping scheme in the ocean general circulation model,” Mon. Weather Rev., 142, 434-447</a:t>
            </a:r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zh-TW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Shen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M. L., Tseng*, Y. H., Jan, S., Young, C.C. and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Chiou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M. D. (2014), “Long-term variability of the Kuroshio transport east of Taiwan and the climate it conveys,”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Prog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Oceanogr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., 121, 60-73</a:t>
            </a:r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zh-TW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Tseng*, Y. H., Shen, M.L., Jan, S., Dietrich, D.E. and Chiang, C.P. (2012), “Validation of the Kuroshio current system in the dual-domain Pacific Ocean model framework,”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Prog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Oceanogr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., 105, </a:t>
            </a:r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102-124</a:t>
            </a:r>
            <a:endParaRPr lang="en-US" altLang="zh-TW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Young, C.C., Tseng*, Y.H., Shen, M.L., Liang, Y.C.,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Chien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M.H. and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Chien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C.H. (2012), “Software development of the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TaIwan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Multi-scale Community Ocean Model (TIMCOM),” Environ. Modell.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Softw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., 38, 214-219</a:t>
            </a:r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zh-TW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TW" sz="1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*, C. Y., Tseng, Y. H., Chiu, T. S., Shen, M. L. and C. H. Hsieh (2012), “Using coupled fish behavior-hydrodynamic model to investigate spawning migration of Japanese anchovy,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Engraulis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japonicas, from East China Sea to Taiwan,” Fish.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Oceanogr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., 21, 255-268</a:t>
            </a:r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zh-TW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Han*, Y.-S., Zhang, H., Tseng, Y. H. and Shen, M. L. (2012), “Larval Japanese eel (Anguilla japonica) as sub-surface current bio-tracers on the East Asia continental shelf”, Fish.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Oceanogr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., 21, 281-290</a:t>
            </a:r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zh-TW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Shen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M.-L., Tseng*, Y. H., and Jan, S. (2011), “The formation and dynamics of the cold-dome off northeastern Taiwan,” J. Marine Syst., 86, 10-27. </a:t>
            </a:r>
            <a:endParaRPr lang="en-US" altLang="zh-TW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Jiang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*, L., Yan, X.-H., Tseng, Y. H. and Breaker, L. (2011), “A numerical study on the role of wind forcing, bottom topography, and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nonhydrostacy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in coastal upwelling,”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Estuar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Coast. Shelf Sci., 95, 99-109</a:t>
            </a:r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Tseng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*, Y. H., Jan, S., Dietrich, D. E., Lin, I.-I., Chang, Y. T. and Tang, T. Y. (2010), “Modeled oceanic response and sea surface cooling to typhoon Kai-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Tak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,” Terr. Atmos. Ocean. Sci., 21, </a:t>
            </a:r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85-98. </a:t>
            </a:r>
          </a:p>
          <a:p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Jan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*, S., Tseng, Y. H., and Dietrich, D. E. (2010), “Sources of water in the Taiwan Strait,” J. </a:t>
            </a:r>
            <a:r>
              <a:rPr lang="en-US" altLang="zh-TW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Oceanogr</a:t>
            </a:r>
            <a:r>
              <a:rPr lang="en-US" altLang="zh-TW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., 66, 211-221</a:t>
            </a:r>
            <a:r>
              <a:rPr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zh-TW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57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/>
          <p:cNvGrpSpPr/>
          <p:nvPr/>
        </p:nvGrpSpPr>
        <p:grpSpPr>
          <a:xfrm>
            <a:off x="5575875" y="1106853"/>
            <a:ext cx="3496382" cy="2661907"/>
            <a:chOff x="7932622" y="70291"/>
            <a:chExt cx="4173652" cy="2933701"/>
          </a:xfrm>
        </p:grpSpPr>
        <p:pic>
          <p:nvPicPr>
            <p:cNvPr id="12" name="Picture 2" descr="Modeling steps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46"/>
            <a:stretch/>
          </p:blipFill>
          <p:spPr bwMode="auto">
            <a:xfrm>
              <a:off x="7932622" y="70291"/>
              <a:ext cx="4173652" cy="2933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18"/>
            <p:cNvSpPr/>
            <p:nvPr/>
          </p:nvSpPr>
          <p:spPr>
            <a:xfrm>
              <a:off x="9105900" y="2785022"/>
              <a:ext cx="913548" cy="218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89395" y="4380128"/>
            <a:ext cx="45683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>
                <a:solidFill>
                  <a:srgbClr val="FF0000"/>
                </a:solidFill>
              </a:rPr>
              <a:t>Weather Research and Forecasting Model (WRF)</a:t>
            </a:r>
          </a:p>
          <a:p>
            <a:r>
              <a:rPr lang="en-US" altLang="zh-TW" sz="1350" dirty="0"/>
              <a:t>Horizontal Resolution: Domain 1 =36km, Domain 2 =12km</a:t>
            </a:r>
          </a:p>
          <a:p>
            <a:r>
              <a:rPr lang="en-US" altLang="zh-TW" sz="1350" dirty="0"/>
              <a:t>Vertical : 36 levels</a:t>
            </a:r>
          </a:p>
          <a:p>
            <a:r>
              <a:rPr lang="en-US" altLang="zh-TW" sz="1350" dirty="0"/>
              <a:t>Data: </a:t>
            </a:r>
          </a:p>
          <a:p>
            <a:pPr marL="257175" indent="-257175">
              <a:buAutoNum type="arabicPeriod"/>
            </a:pPr>
            <a:r>
              <a:rPr lang="en-US" altLang="zh-TW" sz="1350" dirty="0">
                <a:hlinkClick r:id="rId3"/>
              </a:rPr>
              <a:t>G</a:t>
            </a:r>
            <a:r>
              <a:rPr lang="en-US" altLang="zh-TW" sz="1350" dirty="0"/>
              <a:t>eography: </a:t>
            </a:r>
            <a:r>
              <a:rPr lang="en-US" altLang="zh-TW" sz="1050" dirty="0">
                <a:hlinkClick r:id="rId3"/>
              </a:rPr>
              <a:t>http://www2.mmm.ucar.edu/wrf/src/wps_files/geog_complete.tar.bz2</a:t>
            </a:r>
            <a:endParaRPr lang="en-US" altLang="zh-TW" sz="1050" dirty="0"/>
          </a:p>
          <a:p>
            <a:pPr marL="257175" indent="-257175">
              <a:buAutoNum type="arabicPeriod"/>
            </a:pPr>
            <a:r>
              <a:rPr lang="en-US" altLang="zh-TW" sz="1350" dirty="0"/>
              <a:t>Initial and boundary : </a:t>
            </a:r>
            <a:r>
              <a:rPr lang="en-US" altLang="zh-TW" sz="900" b="1" u="sng" dirty="0">
                <a:hlinkClick r:id="rId4"/>
              </a:rPr>
              <a:t>NCEP FNL Operational Model Global Tropospheric Analyses, continuing from July 1999</a:t>
            </a:r>
            <a:r>
              <a:rPr lang="en-US" altLang="zh-TW" sz="900" dirty="0"/>
              <a:t> (ds083.2) </a:t>
            </a:r>
            <a:endParaRPr lang="zh-TW" altLang="en-US" sz="9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172075" y="4340139"/>
            <a:ext cx="4470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>
                <a:solidFill>
                  <a:srgbClr val="FF0000"/>
                </a:solidFill>
              </a:rPr>
              <a:t>Regional Ocean Modeling System (ROMS)  </a:t>
            </a:r>
          </a:p>
          <a:p>
            <a:r>
              <a:rPr lang="en-US" altLang="zh-TW" sz="1350" dirty="0"/>
              <a:t>Horizontal Resolution:</a:t>
            </a:r>
          </a:p>
          <a:p>
            <a:r>
              <a:rPr lang="en-US" altLang="zh-TW" sz="1350" dirty="0"/>
              <a:t>Domain 1 : 26~27 km</a:t>
            </a:r>
          </a:p>
          <a:p>
            <a:r>
              <a:rPr lang="en-US" altLang="zh-TW" sz="1350" dirty="0"/>
              <a:t>Domain 2 : 8~9 km</a:t>
            </a:r>
          </a:p>
          <a:p>
            <a:r>
              <a:rPr lang="en-US" altLang="zh-TW" sz="1350" dirty="0"/>
              <a:t>Vertical : 36 levels</a:t>
            </a:r>
          </a:p>
          <a:p>
            <a:r>
              <a:rPr lang="en-US" altLang="zh-TW" sz="1350" dirty="0"/>
              <a:t>Data: </a:t>
            </a:r>
          </a:p>
          <a:p>
            <a:pPr marL="257175" indent="-257175">
              <a:buAutoNum type="arabicPeriod"/>
            </a:pPr>
            <a:r>
              <a:rPr lang="en-US" altLang="zh-TW" sz="1350" dirty="0"/>
              <a:t>geography</a:t>
            </a:r>
            <a:r>
              <a:rPr lang="zh-TW" altLang="en-US" sz="1350" dirty="0"/>
              <a:t> </a:t>
            </a:r>
            <a:r>
              <a:rPr lang="en-US" altLang="zh-TW" sz="1350" dirty="0"/>
              <a:t>: ETOPO2</a:t>
            </a:r>
          </a:p>
          <a:p>
            <a:pPr marL="257175" indent="-257175">
              <a:buAutoNum type="arabicPeriod"/>
            </a:pPr>
            <a:r>
              <a:rPr lang="en-US" altLang="zh-TW" sz="1350" dirty="0"/>
              <a:t>Initial and boundary : HYCOM</a:t>
            </a:r>
            <a:endParaRPr lang="zh-TW" altLang="en-US" sz="135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-86334" y="857251"/>
            <a:ext cx="5511146" cy="3240602"/>
            <a:chOff x="-55029" y="114300"/>
            <a:chExt cx="7870176" cy="5009409"/>
          </a:xfrm>
        </p:grpSpPr>
        <p:grpSp>
          <p:nvGrpSpPr>
            <p:cNvPr id="13" name="群組 12"/>
            <p:cNvGrpSpPr/>
            <p:nvPr/>
          </p:nvGrpSpPr>
          <p:grpSpPr>
            <a:xfrm>
              <a:off x="-55029" y="114300"/>
              <a:ext cx="7870176" cy="5009409"/>
              <a:chOff x="-55029" y="114300"/>
              <a:chExt cx="7870176" cy="5009409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3858"/>
              <a:stretch/>
            </p:blipFill>
            <p:spPr>
              <a:xfrm>
                <a:off x="-55029" y="114300"/>
                <a:ext cx="7870176" cy="5009409"/>
              </a:xfrm>
              <a:prstGeom prst="rect">
                <a:avLst/>
              </a:prstGeom>
            </p:spPr>
          </p:pic>
          <p:sp>
            <p:nvSpPr>
              <p:cNvPr id="10" name="文字方塊 9"/>
              <p:cNvSpPr txBox="1"/>
              <p:nvPr/>
            </p:nvSpPr>
            <p:spPr>
              <a:xfrm>
                <a:off x="803446" y="260240"/>
                <a:ext cx="1178012" cy="35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d01_wrf</a:t>
                </a:r>
                <a:endParaRPr lang="zh-TW" altLang="en-US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2112685" y="538152"/>
                <a:ext cx="584194" cy="338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825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_</a:t>
                </a:r>
                <a:r>
                  <a:rPr lang="en-US" altLang="zh-TW" sz="825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wrf</a:t>
                </a:r>
                <a:endParaRPr lang="zh-TW" altLang="en-US" sz="82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1013146" y="707429"/>
              <a:ext cx="5353515" cy="3577002"/>
              <a:chOff x="1013146" y="707429"/>
              <a:chExt cx="5353515" cy="3577002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1053255" y="707429"/>
                <a:ext cx="5313406" cy="3525794"/>
              </a:xfrm>
              <a:prstGeom prst="rect">
                <a:avLst/>
              </a:prstGeom>
              <a:solidFill>
                <a:srgbClr val="7030A0">
                  <a:alpha val="50980"/>
                </a:srgbClr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900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837633" y="876706"/>
                <a:ext cx="2655445" cy="2232454"/>
              </a:xfrm>
              <a:prstGeom prst="rect">
                <a:avLst/>
              </a:prstGeom>
              <a:solidFill>
                <a:srgbClr val="002060">
                  <a:alpha val="23137"/>
                </a:srgbClr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900"/>
              </a:p>
            </p:txBody>
          </p:sp>
          <p:sp>
            <p:nvSpPr>
              <p:cNvPr id="14" name="文字方塊 13"/>
              <p:cNvSpPr txBox="1"/>
              <p:nvPr/>
            </p:nvSpPr>
            <p:spPr>
              <a:xfrm>
                <a:off x="1013146" y="3927605"/>
                <a:ext cx="1569720" cy="35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b="1" dirty="0">
                    <a:solidFill>
                      <a:srgbClr val="58267E"/>
                    </a:solidFill>
                  </a:rPr>
                  <a:t>d01_ROMS</a:t>
                </a:r>
                <a:endParaRPr lang="zh-TW" altLang="en-US" sz="900" b="1" dirty="0">
                  <a:solidFill>
                    <a:srgbClr val="58267E"/>
                  </a:solidFill>
                </a:endParaRPr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1967913" y="2319964"/>
                <a:ext cx="1569720" cy="35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b="1" dirty="0">
                    <a:solidFill>
                      <a:srgbClr val="002060"/>
                    </a:solidFill>
                  </a:rPr>
                  <a:t>d01_ROMS</a:t>
                </a:r>
                <a:endParaRPr lang="zh-TW" altLang="en-US" sz="900" b="1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18" name="橢圓 17"/>
          <p:cNvSpPr/>
          <p:nvPr/>
        </p:nvSpPr>
        <p:spPr>
          <a:xfrm rot="2239904">
            <a:off x="5836695" y="892765"/>
            <a:ext cx="1134996" cy="22400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2" name="文字方塊 21"/>
          <p:cNvSpPr txBox="1"/>
          <p:nvPr/>
        </p:nvSpPr>
        <p:spPr>
          <a:xfrm>
            <a:off x="1584035" y="3972245"/>
            <a:ext cx="3028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Model ran for 1 year (2016)</a:t>
            </a:r>
            <a:endParaRPr lang="zh-TW" altLang="en-US" sz="1350" dirty="0"/>
          </a:p>
        </p:txBody>
      </p:sp>
      <p:sp>
        <p:nvSpPr>
          <p:cNvPr id="2" name="矩形 1"/>
          <p:cNvSpPr/>
          <p:nvPr/>
        </p:nvSpPr>
        <p:spPr>
          <a:xfrm>
            <a:off x="348088" y="504864"/>
            <a:ext cx="8724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anose="030F0702030302020204" pitchFamily="66" charset="0"/>
              </a:rPr>
              <a:t>Distinct ocean-atmospheric interaction between northern and southern SCS</a:t>
            </a:r>
          </a:p>
        </p:txBody>
      </p:sp>
    </p:spTree>
    <p:extLst>
      <p:ext uri="{BB962C8B-B14F-4D97-AF65-F5344CB8AC3E}">
        <p14:creationId xmlns:p14="http://schemas.microsoft.com/office/powerpoint/2010/main" val="41510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20" y="2858282"/>
            <a:ext cx="3195563" cy="504000"/>
          </a:xfrm>
          <a:prstGeom prst="rect">
            <a:avLst/>
          </a:prstGeom>
        </p:spPr>
      </p:pic>
      <p:sp>
        <p:nvSpPr>
          <p:cNvPr id="3" name="向下箭號 2"/>
          <p:cNvSpPr/>
          <p:nvPr/>
        </p:nvSpPr>
        <p:spPr>
          <a:xfrm>
            <a:off x="3513221" y="1723525"/>
            <a:ext cx="336884" cy="36094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" name="向下箭號 3"/>
          <p:cNvSpPr/>
          <p:nvPr/>
        </p:nvSpPr>
        <p:spPr>
          <a:xfrm rot="10800000">
            <a:off x="2346158" y="1723524"/>
            <a:ext cx="336884" cy="360947"/>
          </a:xfrm>
          <a:prstGeom prst="down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" name="文字方塊 4"/>
          <p:cNvSpPr txBox="1"/>
          <p:nvPr/>
        </p:nvSpPr>
        <p:spPr>
          <a:xfrm>
            <a:off x="2343150" y="2716880"/>
            <a:ext cx="8181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SST </a:t>
            </a:r>
            <a:endParaRPr lang="zh-TW" altLang="en-US" sz="1350" dirty="0"/>
          </a:p>
        </p:txBody>
      </p:sp>
      <p:cxnSp>
        <p:nvCxnSpPr>
          <p:cNvPr id="7" name="直線單箭頭接點 6"/>
          <p:cNvCxnSpPr/>
          <p:nvPr/>
        </p:nvCxnSpPr>
        <p:spPr>
          <a:xfrm>
            <a:off x="2514599" y="2361471"/>
            <a:ext cx="0" cy="3609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1846846" y="2403444"/>
            <a:ext cx="13355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>
                <a:solidFill>
                  <a:schemeClr val="accent1">
                    <a:lumMod val="75000"/>
                  </a:schemeClr>
                </a:solidFill>
              </a:rPr>
              <a:t>time lag</a:t>
            </a:r>
            <a:endParaRPr lang="zh-TW" altLang="en-US" sz="13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向下箭號 8"/>
          <p:cNvSpPr/>
          <p:nvPr/>
        </p:nvSpPr>
        <p:spPr>
          <a:xfrm rot="10800000">
            <a:off x="2448427" y="4835534"/>
            <a:ext cx="336884" cy="36094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079182" y="4281944"/>
                <a:ext cx="63526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𝑆𝑆𝑇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sz="1350" dirty="0"/>
                  <a:t>= heat flux + other source(</a:t>
                </a:r>
                <a:r>
                  <a:rPr lang="en-US" altLang="zh-TW" sz="1350" dirty="0" err="1"/>
                  <a:t>adv</a:t>
                </a:r>
                <a:r>
                  <a:rPr lang="en-US" altLang="zh-TW" sz="1350" dirty="0"/>
                  <a:t>)</a:t>
                </a:r>
                <a:endParaRPr lang="zh-TW" altLang="en-US" sz="135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182" y="4281944"/>
                <a:ext cx="6352674" cy="300082"/>
              </a:xfrm>
              <a:prstGeom prst="rect">
                <a:avLst/>
              </a:prstGeom>
              <a:blipFill>
                <a:blip r:embed="rId3"/>
                <a:stretch>
                  <a:fillRect t="-4000" b="-16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橢圓 14"/>
          <p:cNvSpPr/>
          <p:nvPr/>
        </p:nvSpPr>
        <p:spPr>
          <a:xfrm>
            <a:off x="2889080" y="2045642"/>
            <a:ext cx="884322" cy="4574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6" name="橢圓 15"/>
          <p:cNvSpPr/>
          <p:nvPr/>
        </p:nvSpPr>
        <p:spPr>
          <a:xfrm>
            <a:off x="2048375" y="2026775"/>
            <a:ext cx="884322" cy="4574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7" name="橢圓 16"/>
          <p:cNvSpPr/>
          <p:nvPr/>
        </p:nvSpPr>
        <p:spPr>
          <a:xfrm>
            <a:off x="3657599" y="4185691"/>
            <a:ext cx="884322" cy="4574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橢圓 17"/>
          <p:cNvSpPr/>
          <p:nvPr/>
        </p:nvSpPr>
        <p:spPr>
          <a:xfrm>
            <a:off x="1900988" y="4191707"/>
            <a:ext cx="884322" cy="4574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矩形 18"/>
          <p:cNvSpPr/>
          <p:nvPr/>
        </p:nvSpPr>
        <p:spPr>
          <a:xfrm>
            <a:off x="2229115" y="5139945"/>
            <a:ext cx="14911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 dirty="0"/>
              <a:t> heat flux =f(SST)</a:t>
            </a:r>
            <a:endParaRPr lang="zh-TW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165683" y="2130751"/>
                <a:ext cx="635267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𝑆𝑆𝑇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sz="1350" dirty="0"/>
                  <a:t>= heat flux + other source(</a:t>
                </a:r>
                <a:r>
                  <a:rPr lang="en-US" altLang="zh-TW" sz="1350" dirty="0" err="1"/>
                  <a:t>adv</a:t>
                </a:r>
                <a:r>
                  <a:rPr lang="en-US" altLang="zh-TW" sz="1350" dirty="0"/>
                  <a:t>)</a:t>
                </a:r>
                <a:endParaRPr lang="zh-TW" altLang="en-US" sz="135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683" y="2130751"/>
                <a:ext cx="6352674" cy="300082"/>
              </a:xfrm>
              <a:prstGeom prst="rect">
                <a:avLst/>
              </a:prstGeom>
              <a:blipFill>
                <a:blip r:embed="rId4"/>
                <a:stretch>
                  <a:fillRect t="-6122" b="-183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向下箭號 20"/>
          <p:cNvSpPr/>
          <p:nvPr/>
        </p:nvSpPr>
        <p:spPr>
          <a:xfrm rot="10800000">
            <a:off x="3092116" y="4835534"/>
            <a:ext cx="336884" cy="360947"/>
          </a:xfrm>
          <a:prstGeom prst="downArrow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519" y="970548"/>
            <a:ext cx="3262838" cy="19824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186" y="3649580"/>
            <a:ext cx="3296475" cy="1999200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79428" y="844877"/>
            <a:ext cx="487034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TW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Atm. dominates SST variation</a:t>
            </a:r>
            <a:endParaRPr lang="zh-TW" altLang="en-US" b="1" dirty="0">
              <a:ln/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2710" y="3644450"/>
            <a:ext cx="487034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TW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SST dominates heat flux change</a:t>
            </a:r>
            <a:endParaRPr lang="zh-TW" altLang="en-US" b="1" dirty="0">
              <a:ln/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22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0" t="-3737" r="49383" b="3737"/>
          <a:stretch/>
        </p:blipFill>
        <p:spPr>
          <a:xfrm>
            <a:off x="1245475" y="3430314"/>
            <a:ext cx="2744074" cy="280363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7" t="-5096" r="49555" b="5096"/>
          <a:stretch/>
        </p:blipFill>
        <p:spPr>
          <a:xfrm>
            <a:off x="4142685" y="3430314"/>
            <a:ext cx="2762941" cy="280363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1" t="-5096" r="49390" b="5096"/>
          <a:stretch/>
        </p:blipFill>
        <p:spPr>
          <a:xfrm>
            <a:off x="3937732" y="1086954"/>
            <a:ext cx="2958368" cy="280363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3" t="-4417" r="49583" b="4417"/>
          <a:stretch/>
        </p:blipFill>
        <p:spPr>
          <a:xfrm>
            <a:off x="1288016" y="1086952"/>
            <a:ext cx="2663365" cy="2803637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492062" y="943960"/>
            <a:ext cx="27904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/>
              <a:t>Correlation _ SST </a:t>
            </a:r>
            <a:r>
              <a:rPr lang="en-US" altLang="zh-TW" sz="1350" dirty="0"/>
              <a:t>lead  </a:t>
            </a:r>
            <a:endParaRPr lang="zh-TW" altLang="en-US" sz="135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2128345" y="1314450"/>
            <a:ext cx="1568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winter</a:t>
            </a:r>
            <a:endParaRPr lang="zh-TW" altLang="en-US" sz="135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962197" y="1314450"/>
            <a:ext cx="1568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spring</a:t>
            </a:r>
            <a:endParaRPr lang="zh-TW" altLang="en-US" sz="135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2128345" y="3613591"/>
            <a:ext cx="1568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summer</a:t>
            </a:r>
            <a:endParaRPr lang="zh-TW" altLang="en-US" sz="135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962197" y="3613591"/>
            <a:ext cx="1568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autumn</a:t>
            </a:r>
            <a:endParaRPr lang="zh-TW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9938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5" t="-6451" r="49028" b="6451"/>
          <a:stretch/>
        </p:blipFill>
        <p:spPr>
          <a:xfrm>
            <a:off x="1794102" y="943961"/>
            <a:ext cx="2546700" cy="265781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-5734" r="49024" b="5734"/>
          <a:stretch/>
        </p:blipFill>
        <p:spPr>
          <a:xfrm>
            <a:off x="4313988" y="943961"/>
            <a:ext cx="2765302" cy="265781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9" r="48959" b="5278"/>
          <a:stretch/>
        </p:blipFill>
        <p:spPr>
          <a:xfrm>
            <a:off x="4433444" y="3374173"/>
            <a:ext cx="2732511" cy="251755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2" t="3755" r="50275" b="1934"/>
          <a:stretch/>
        </p:blipFill>
        <p:spPr>
          <a:xfrm>
            <a:off x="1820917" y="3494128"/>
            <a:ext cx="2493071" cy="250662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492062" y="943960"/>
            <a:ext cx="27904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Correlation _total heat flux lead </a:t>
            </a:r>
            <a:endParaRPr lang="zh-TW" altLang="en-US" sz="135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2632841" y="1188328"/>
            <a:ext cx="1568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winter</a:t>
            </a:r>
            <a:endParaRPr lang="zh-TW" altLang="en-US" sz="135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466693" y="1188328"/>
            <a:ext cx="1568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spring</a:t>
            </a:r>
            <a:endParaRPr lang="zh-TW" altLang="en-US" sz="135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632841" y="3487469"/>
            <a:ext cx="1568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summer</a:t>
            </a:r>
            <a:endParaRPr lang="zh-TW" altLang="en-US" sz="135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466693" y="3487469"/>
            <a:ext cx="1568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autumn</a:t>
            </a:r>
            <a:endParaRPr lang="zh-TW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180147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/>
          <p:cNvSpPr txBox="1"/>
          <p:nvPr/>
        </p:nvSpPr>
        <p:spPr>
          <a:xfrm>
            <a:off x="5061031" y="1230533"/>
            <a:ext cx="29567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Region 1 (off southeast Vietnam)</a:t>
            </a:r>
            <a:endParaRPr lang="zh-TW" altLang="en-US" sz="1350" dirty="0"/>
          </a:p>
        </p:txBody>
      </p:sp>
      <p:sp>
        <p:nvSpPr>
          <p:cNvPr id="2" name="矩形 1"/>
          <p:cNvSpPr/>
          <p:nvPr/>
        </p:nvSpPr>
        <p:spPr>
          <a:xfrm>
            <a:off x="3706793" y="16183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900" dirty="0"/>
              <a:t>lat_r1s=10; lat_r1n=12; lon_r1w=110; lon_r1e=113;</a:t>
            </a:r>
          </a:p>
          <a:p>
            <a:endParaRPr lang="en-US" altLang="zh-TW" sz="9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54" y="1109383"/>
            <a:ext cx="3881346" cy="314661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08668" y="2394600"/>
            <a:ext cx="141526" cy="5570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9" name="文字方塊 8"/>
          <p:cNvSpPr txBox="1"/>
          <p:nvPr/>
        </p:nvSpPr>
        <p:spPr>
          <a:xfrm>
            <a:off x="1325521" y="2249328"/>
            <a:ext cx="4263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75" dirty="0"/>
              <a:t>Region1</a:t>
            </a:r>
            <a:endParaRPr lang="zh-TW" altLang="en-US" sz="675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861" y="2450306"/>
            <a:ext cx="5245076" cy="33802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08412" y="4045230"/>
            <a:ext cx="1680268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88" b="1" dirty="0">
                <a:ln/>
                <a:solidFill>
                  <a:srgbClr val="C00000"/>
                </a:solidFill>
              </a:rPr>
              <a:t>SST dominates heat flux change</a:t>
            </a:r>
            <a:endParaRPr lang="zh-TW" altLang="en-US" sz="788" b="1" dirty="0">
              <a:ln/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99569" y="2232015"/>
            <a:ext cx="1585690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88" b="1" dirty="0">
                <a:ln/>
                <a:solidFill>
                  <a:srgbClr val="C00000"/>
                </a:solidFill>
              </a:rPr>
              <a:t>Atm. dominates SST variation</a:t>
            </a:r>
            <a:endParaRPr lang="zh-TW" altLang="en-US" sz="788" b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3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/>
          <p:cNvSpPr txBox="1"/>
          <p:nvPr/>
        </p:nvSpPr>
        <p:spPr>
          <a:xfrm>
            <a:off x="5061031" y="1230533"/>
            <a:ext cx="34789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Region 2 (off southeastern China coast)</a:t>
            </a:r>
            <a:endParaRPr lang="zh-TW" altLang="en-US" sz="1350" dirty="0"/>
          </a:p>
        </p:txBody>
      </p:sp>
      <p:sp>
        <p:nvSpPr>
          <p:cNvPr id="5" name="矩形 4"/>
          <p:cNvSpPr/>
          <p:nvPr/>
        </p:nvSpPr>
        <p:spPr>
          <a:xfrm>
            <a:off x="3967946" y="160103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900" dirty="0"/>
              <a:t>lat_r2s=22; lat_r2n=23; lon_r2w=113; lon_r2e=117;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54" y="1109383"/>
            <a:ext cx="3881346" cy="314661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55804" y="1598648"/>
            <a:ext cx="259494" cy="926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0" name="文字方塊 9"/>
          <p:cNvSpPr txBox="1"/>
          <p:nvPr/>
        </p:nvSpPr>
        <p:spPr>
          <a:xfrm>
            <a:off x="1581664" y="1471866"/>
            <a:ext cx="13493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75" dirty="0"/>
              <a:t>Region2</a:t>
            </a:r>
            <a:endParaRPr lang="zh-TW" altLang="en-US" sz="675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694" y="2494391"/>
            <a:ext cx="5400631" cy="322743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408412" y="4045230"/>
            <a:ext cx="1680268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88" b="1" dirty="0">
                <a:ln/>
                <a:solidFill>
                  <a:srgbClr val="C00000"/>
                </a:solidFill>
              </a:rPr>
              <a:t>SST dominates heat flux change</a:t>
            </a:r>
            <a:endParaRPr lang="zh-TW" altLang="en-US" sz="788" b="1" dirty="0">
              <a:ln/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369126" y="4045230"/>
            <a:ext cx="1585690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88" b="1" dirty="0">
                <a:ln/>
                <a:solidFill>
                  <a:srgbClr val="C00000"/>
                </a:solidFill>
              </a:rPr>
              <a:t>Atm. dominates SST variation</a:t>
            </a:r>
            <a:endParaRPr lang="zh-TW" altLang="en-US" sz="788" b="1" dirty="0">
              <a:ln/>
              <a:solidFill>
                <a:srgbClr val="C0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05398" y="2193142"/>
            <a:ext cx="1585690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88" b="1" dirty="0">
                <a:ln/>
                <a:solidFill>
                  <a:srgbClr val="C00000"/>
                </a:solidFill>
              </a:rPr>
              <a:t>Atm. dominates SST variation</a:t>
            </a:r>
            <a:endParaRPr lang="zh-TW" altLang="en-US" sz="788" b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13499</TotalTime>
  <Words>1743</Words>
  <Application>Microsoft Office PowerPoint</Application>
  <PresentationFormat>如螢幕大小 (4:3)</PresentationFormat>
  <Paragraphs>256</Paragraphs>
  <Slides>33</Slides>
  <Notes>17</Notes>
  <HiddenSlides>0</HiddenSlides>
  <MMClips>0</MMClips>
  <ScaleCrop>false</ScaleCrop>
  <HeadingPairs>
    <vt:vector size="8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9" baseType="lpstr">
      <vt:lpstr>微軟正黑體</vt:lpstr>
      <vt:lpstr>新細明體</vt:lpstr>
      <vt:lpstr>標楷體</vt:lpstr>
      <vt:lpstr>Arial</vt:lpstr>
      <vt:lpstr>Calibri</vt:lpstr>
      <vt:lpstr>Cambria Math</vt:lpstr>
      <vt:lpstr>Century Gothic</vt:lpstr>
      <vt:lpstr>Comic Sans MS</vt:lpstr>
      <vt:lpstr>Courier New</vt:lpstr>
      <vt:lpstr>Palatino Linotype</vt:lpstr>
      <vt:lpstr>Rockwell</vt:lpstr>
      <vt:lpstr>Times New Roman</vt:lpstr>
      <vt:lpstr>Verdana</vt:lpstr>
      <vt:lpstr>Wingdings</vt:lpstr>
      <vt:lpstr>Executive</vt:lpstr>
      <vt:lpstr>Equation.DSMT4</vt:lpstr>
      <vt:lpstr>Ocean-atmospheric interaction in the South China Sea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River discharge in CESM</vt:lpstr>
      <vt:lpstr>River discharge in CESM</vt:lpstr>
      <vt:lpstr>River discharge in CESM</vt:lpstr>
      <vt:lpstr>salinity-MJO interactions</vt:lpstr>
      <vt:lpstr>salinity-MJO interactions</vt:lpstr>
      <vt:lpstr>salinity-MJO interactions</vt:lpstr>
      <vt:lpstr>salinity-MJO interactions</vt:lpstr>
      <vt:lpstr>PowerPoint 簡報</vt:lpstr>
      <vt:lpstr>mean fields: EBM - VSF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NCAR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the Representation of Coastal and Estuarine Processes in Earth System Models</dc:title>
  <dc:creator>yncl</dc:creator>
  <cp:lastModifiedBy>user</cp:lastModifiedBy>
  <cp:revision>731</cp:revision>
  <dcterms:created xsi:type="dcterms:W3CDTF">2012-04-04T20:43:20Z</dcterms:created>
  <dcterms:modified xsi:type="dcterms:W3CDTF">2017-10-30T17:56:18Z</dcterms:modified>
</cp:coreProperties>
</file>