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377" r:id="rId2"/>
    <p:sldId id="399" r:id="rId3"/>
    <p:sldId id="378" r:id="rId4"/>
    <p:sldId id="379" r:id="rId5"/>
    <p:sldId id="380" r:id="rId6"/>
    <p:sldId id="381" r:id="rId7"/>
    <p:sldId id="382" r:id="rId8"/>
    <p:sldId id="383" r:id="rId9"/>
    <p:sldId id="395" r:id="rId10"/>
    <p:sldId id="396" r:id="rId11"/>
    <p:sldId id="397" r:id="rId12"/>
    <p:sldId id="389" r:id="rId13"/>
    <p:sldId id="390" r:id="rId14"/>
    <p:sldId id="392" r:id="rId15"/>
    <p:sldId id="388" r:id="rId16"/>
    <p:sldId id="400" r:id="rId17"/>
    <p:sldId id="401" r:id="rId18"/>
  </p:sldIdLst>
  <p:sldSz cx="9144000" cy="6858000" type="screen4x3"/>
  <p:notesSz cx="6797675" cy="9928225"/>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3399"/>
    <a:srgbClr val="660033"/>
    <a:srgbClr val="990000"/>
    <a:srgbClr val="990099"/>
    <a:srgbClr val="CC3300"/>
    <a:srgbClr val="CC6600"/>
    <a:srgbClr val="660066"/>
    <a:srgbClr val="002060"/>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08" autoAdjust="0"/>
    <p:restoredTop sz="71403" autoAdjust="0"/>
  </p:normalViewPr>
  <p:slideViewPr>
    <p:cSldViewPr showGuides="1">
      <p:cViewPr varScale="1">
        <p:scale>
          <a:sx n="52" d="100"/>
          <a:sy n="52" d="100"/>
        </p:scale>
        <p:origin x="1380" y="72"/>
      </p:cViewPr>
      <p:guideLst>
        <p:guide orient="horz" pos="2160"/>
        <p:guide pos="2880"/>
      </p:guideLst>
    </p:cSldViewPr>
  </p:slideViewPr>
  <p:outlineViewPr>
    <p:cViewPr>
      <p:scale>
        <a:sx n="33" d="100"/>
        <a:sy n="33" d="100"/>
      </p:scale>
      <p:origin x="0" y="-10242"/>
    </p:cViewPr>
  </p:outlin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zh-TW" altLang="en-US" dirty="0">
              <a:latin typeface="Comic Sans MS" panose="030F0702030302020204" pitchFamily="66" charset="0"/>
            </a:endParaRPr>
          </a:p>
        </p:txBody>
      </p:sp>
      <p:sp>
        <p:nvSpPr>
          <p:cNvPr id="3" name="日期版面配置區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D561C579-97CA-4DDA-98FF-63A145631796}" type="datetimeFigureOut">
              <a:rPr lang="zh-TW" altLang="en-US" smtClean="0">
                <a:latin typeface="Comic Sans MS" panose="030F0702030302020204" pitchFamily="66" charset="0"/>
              </a:rPr>
              <a:t>2019/3/18</a:t>
            </a:fld>
            <a:endParaRPr lang="zh-TW" altLang="en-US" dirty="0">
              <a:latin typeface="Comic Sans MS" panose="030F0702030302020204" pitchFamily="66" charset="0"/>
            </a:endParaRPr>
          </a:p>
        </p:txBody>
      </p:sp>
      <p:sp>
        <p:nvSpPr>
          <p:cNvPr id="4" name="頁尾版面配置區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zh-TW" altLang="en-US" dirty="0">
              <a:latin typeface="Comic Sans MS" panose="030F0702030302020204" pitchFamily="66" charset="0"/>
            </a:endParaRPr>
          </a:p>
        </p:txBody>
      </p:sp>
      <p:sp>
        <p:nvSpPr>
          <p:cNvPr id="5" name="投影片編號版面配置區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594288B3-829E-46FF-BC55-CA27013DC5E5}" type="slidenum">
              <a:rPr lang="zh-TW" altLang="en-US" smtClean="0">
                <a:latin typeface="Comic Sans MS" panose="030F0702030302020204" pitchFamily="66" charset="0"/>
              </a:rPr>
              <a:t>‹#›</a:t>
            </a:fld>
            <a:endParaRPr lang="zh-TW" altLang="en-US" dirty="0">
              <a:latin typeface="Comic Sans MS" panose="030F0702030302020204" pitchFamily="66" charset="0"/>
            </a:endParaRPr>
          </a:p>
        </p:txBody>
      </p:sp>
    </p:spTree>
    <p:extLst>
      <p:ext uri="{BB962C8B-B14F-4D97-AF65-F5344CB8AC3E}">
        <p14:creationId xmlns:p14="http://schemas.microsoft.com/office/powerpoint/2010/main" val="1300781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atin typeface="Comic Sans MS" panose="030F0702030302020204" pitchFamily="66" charset="0"/>
              </a:defRPr>
            </a:lvl1pPr>
          </a:lstStyle>
          <a:p>
            <a:endParaRPr lang="en-US" dirty="0"/>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atin typeface="Comic Sans MS" panose="030F0702030302020204" pitchFamily="66" charset="0"/>
              </a:defRPr>
            </a:lvl1pPr>
          </a:lstStyle>
          <a:p>
            <a:fld id="{32A57F4E-B227-4039-BF45-A5CCC31F1F0E}" type="datetimeFigureOut">
              <a:rPr lang="en-US" smtClean="0"/>
              <a:pPr/>
              <a:t>3/18/2019</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atin typeface="Comic Sans MS" panose="030F0702030302020204" pitchFamily="66" charset="0"/>
              </a:defRPr>
            </a:lvl1pPr>
          </a:lstStyle>
          <a:p>
            <a:endParaRPr lang="en-US"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atin typeface="Comic Sans MS" panose="030F0702030302020204" pitchFamily="66" charset="0"/>
              </a:defRPr>
            </a:lvl1pPr>
          </a:lstStyle>
          <a:p>
            <a:fld id="{344A751F-5D27-4804-B5AC-2C3CDD54B4FB}" type="slidenum">
              <a:rPr lang="en-US" smtClean="0"/>
              <a:pPr/>
              <a:t>‹#›</a:t>
            </a:fld>
            <a:endParaRPr lang="en-US" dirty="0"/>
          </a:p>
        </p:txBody>
      </p:sp>
    </p:spTree>
    <p:extLst>
      <p:ext uri="{BB962C8B-B14F-4D97-AF65-F5344CB8AC3E}">
        <p14:creationId xmlns:p14="http://schemas.microsoft.com/office/powerpoint/2010/main" val="3654304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 morning, thank</a:t>
            </a:r>
            <a:r>
              <a:rPr lang="en-US" baseline="0" dirty="0" smtClean="0"/>
              <a:t> you very much for your coming for the first talk today!</a:t>
            </a:r>
            <a:endParaRPr lang="en-US" dirty="0" smtClean="0"/>
          </a:p>
          <a:p>
            <a:r>
              <a:rPr lang="en-US" dirty="0" smtClean="0"/>
              <a:t>What I am going to present is</a:t>
            </a:r>
          </a:p>
        </p:txBody>
      </p:sp>
      <p:sp>
        <p:nvSpPr>
          <p:cNvPr id="4" name="Slide Number Placeholder 3"/>
          <p:cNvSpPr>
            <a:spLocks noGrp="1"/>
          </p:cNvSpPr>
          <p:nvPr>
            <p:ph type="sldNum" sz="quarter" idx="10"/>
          </p:nvPr>
        </p:nvSpPr>
        <p:spPr/>
        <p:txBody>
          <a:bodyPr/>
          <a:lstStyle/>
          <a:p>
            <a:fld id="{03BAC2CD-808D-4BA3-8111-64BF2C1E9854}" type="slidenum">
              <a:rPr lang="en-US" smtClean="0"/>
              <a:pPr/>
              <a:t>1</a:t>
            </a:fld>
            <a:endParaRPr lang="en-US" dirty="0"/>
          </a:p>
        </p:txBody>
      </p:sp>
    </p:spTree>
    <p:extLst>
      <p:ext uri="{BB962C8B-B14F-4D97-AF65-F5344CB8AC3E}">
        <p14:creationId xmlns:p14="http://schemas.microsoft.com/office/powerpoint/2010/main" val="3502473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 </a:t>
            </a:r>
            <a:r>
              <a:rPr lang="en-US" altLang="zh-TW" sz="1200" kern="1200" dirty="0" smtClean="0">
                <a:solidFill>
                  <a:schemeClr val="tx1"/>
                </a:solidFill>
                <a:effectLst/>
                <a:latin typeface="+mn-lt"/>
                <a:ea typeface="+mn-ea"/>
                <a:cs typeface="+mn-cs"/>
              </a:rPr>
              <a:t>Comparing the two ENSO years showed that during winter (spring), the negative (positive) diffusion term in the El Niño is weaker (larger) than La Niña.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The advection term plays a key role to bring the warmer water from the south to the north to compensate the heat loss. The difference in the advection term can also be viewed as an anomalous Ekman drift transport toward the southeast in the northern SCS during El Niño, triggered by the southwesterly wind anomaly, resulting in the spread of the cooler water in the northwestern coastal region toward the eastern SCS.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smtClean="0"/>
              <a:t>(heat flux diffusion term : net surface heat flux - turbulent flux at the bottom of surface layer)</a:t>
            </a:r>
          </a:p>
          <a:p>
            <a:endParaRPr lang="zh-TW" altLang="en-US" dirty="0"/>
          </a:p>
        </p:txBody>
      </p:sp>
      <p:sp>
        <p:nvSpPr>
          <p:cNvPr id="4" name="投影片編號版面配置區 3"/>
          <p:cNvSpPr>
            <a:spLocks noGrp="1"/>
          </p:cNvSpPr>
          <p:nvPr>
            <p:ph type="sldNum" sz="quarter" idx="10"/>
          </p:nvPr>
        </p:nvSpPr>
        <p:spPr/>
        <p:txBody>
          <a:bodyPr/>
          <a:lstStyle/>
          <a:p>
            <a:fld id="{344A751F-5D27-4804-B5AC-2C3CDD54B4FB}" type="slidenum">
              <a:rPr lang="en-US" smtClean="0"/>
              <a:pPr/>
              <a:t>11</a:t>
            </a:fld>
            <a:endParaRPr lang="en-US" dirty="0"/>
          </a:p>
        </p:txBody>
      </p:sp>
    </p:spTree>
    <p:extLst>
      <p:ext uri="{BB962C8B-B14F-4D97-AF65-F5344CB8AC3E}">
        <p14:creationId xmlns:p14="http://schemas.microsoft.com/office/powerpoint/2010/main" val="2359926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dirty="0" smtClean="0">
                    <a:latin typeface="Comic Sans MS" panose="030F0702030302020204" pitchFamily="66" charset="0"/>
                    <a:cs typeface="Times New Roman" panose="02020603050405020304" pitchFamily="18" charset="0"/>
                  </a:rPr>
                  <a:t>(</a:t>
                </a:r>
                <a14:m>
                  <m:oMath xmlns:m="http://schemas.openxmlformats.org/officeDocument/2006/math">
                    <m:r>
                      <a:rPr lang="en-US" altLang="zh-TW" sz="1200" i="1">
                        <a:latin typeface="Cambria Math" panose="02040503050406030204" pitchFamily="18" charset="0"/>
                        <a:cs typeface="Times New Roman" panose="02020603050405020304" pitchFamily="18" charset="0"/>
                      </a:rPr>
                      <m:t>𝛼</m:t>
                    </m:r>
                    <m:r>
                      <a:rPr lang="en-US" altLang="zh-TW" sz="1200" i="1">
                        <a:latin typeface="Cambria Math" panose="02040503050406030204" pitchFamily="18" charset="0"/>
                        <a:cs typeface="Times New Roman" panose="02020603050405020304" pitchFamily="18" charset="0"/>
                      </a:rPr>
                      <m:t>, </m:t>
                    </m:r>
                    <m:r>
                      <a:rPr lang="en-US" altLang="zh-TW" sz="1200" i="1">
                        <a:latin typeface="Cambria Math" panose="02040503050406030204" pitchFamily="18" charset="0"/>
                        <a:cs typeface="Times New Roman" panose="02020603050405020304" pitchFamily="18" charset="0"/>
                      </a:rPr>
                      <m:t>𝛽</m:t>
                    </m:r>
                  </m:oMath>
                </a14:m>
                <a:r>
                  <a:rPr lang="en-US" altLang="zh-TW" sz="1200" dirty="0">
                    <a:latin typeface="Comic Sans MS" panose="030F0702030302020204" pitchFamily="66" charset="0"/>
                    <a:cs typeface="Times New Roman" panose="02020603050405020304" pitchFamily="18" charset="0"/>
                  </a:rPr>
                  <a:t>) are the exchange coefficients associated with heat capacity of atmosphere and ocean and </a:t>
                </a:r>
                <a14:m>
                  <m:oMath xmlns:m="http://schemas.openxmlformats.org/officeDocument/2006/math">
                    <m:r>
                      <a:rPr lang="en-US" altLang="zh-TW" sz="1200" i="1">
                        <a:latin typeface="Cambria Math" panose="02040503050406030204" pitchFamily="18" charset="0"/>
                        <a:cs typeface="Times New Roman" panose="02020603050405020304" pitchFamily="18" charset="0"/>
                      </a:rPr>
                      <m:t>𝛼</m:t>
                    </m:r>
                    <m:r>
                      <a:rPr lang="en-US" altLang="zh-TW" sz="1200" i="1">
                        <a:latin typeface="Cambria Math" panose="02040503050406030204" pitchFamily="18" charset="0"/>
                        <a:cs typeface="Times New Roman" panose="02020603050405020304" pitchFamily="18" charset="0"/>
                      </a:rPr>
                      <m:t>≫ </m:t>
                    </m:r>
                    <m:r>
                      <a:rPr lang="en-US" altLang="zh-TW" sz="1200" i="1">
                        <a:latin typeface="Cambria Math" panose="02040503050406030204" pitchFamily="18" charset="0"/>
                        <a:cs typeface="Times New Roman" panose="02020603050405020304" pitchFamily="18" charset="0"/>
                      </a:rPr>
                      <m:t>𝛽</m:t>
                    </m:r>
                  </m:oMath>
                </a14:m>
                <a:r>
                  <a:rPr lang="en-US" altLang="zh-TW" sz="1200" dirty="0">
                    <a:latin typeface="Comic Sans MS" panose="030F0702030302020204" pitchFamily="66" charset="0"/>
                    <a:cs typeface="Times New Roman" panose="02020603050405020304" pitchFamily="18" charset="0"/>
                  </a:rPr>
                  <a:t>. (</a:t>
                </a:r>
                <a14:m>
                  <m:oMath xmlns:m="http://schemas.openxmlformats.org/officeDocument/2006/math">
                    <m:sSub>
                      <m:sSubPr>
                        <m:ctrlPr>
                          <a:rPr lang="zh-TW" altLang="zh-TW" sz="1200" i="1">
                            <a:latin typeface="Cambria Math" panose="02040503050406030204" pitchFamily="18" charset="0"/>
                            <a:ea typeface="Cambria Math" panose="02040503050406030204" pitchFamily="18" charset="0"/>
                          </a:rPr>
                        </m:ctrlPr>
                      </m:sSubPr>
                      <m:e>
                        <m:r>
                          <m:rPr>
                            <m:sty m:val="p"/>
                          </m:rPr>
                          <a:rPr lang="en-US" altLang="zh-TW" sz="1200">
                            <a:latin typeface="Cambria Math" panose="02040503050406030204" pitchFamily="18" charset="0"/>
                            <a:cs typeface="Times New Roman" panose="02020603050405020304" pitchFamily="18" charset="0"/>
                          </a:rPr>
                          <m:t>γ</m:t>
                        </m:r>
                      </m:e>
                      <m:sub>
                        <m:r>
                          <a:rPr lang="en-US" altLang="zh-TW" sz="1200" i="1">
                            <a:latin typeface="Cambria Math" panose="02040503050406030204" pitchFamily="18" charset="0"/>
                            <a:cs typeface="Times New Roman" panose="02020603050405020304" pitchFamily="18" charset="0"/>
                          </a:rPr>
                          <m:t>𝑎</m:t>
                        </m:r>
                      </m:sub>
                    </m:sSub>
                    <m:r>
                      <a:rPr lang="en-US" altLang="zh-TW" sz="1200" i="1">
                        <a:latin typeface="Cambria Math" panose="02040503050406030204" pitchFamily="18" charset="0"/>
                        <a:cs typeface="Times New Roman" panose="02020603050405020304" pitchFamily="18" charset="0"/>
                      </a:rPr>
                      <m:t>, </m:t>
                    </m:r>
                    <m:sSub>
                      <m:sSubPr>
                        <m:ctrlPr>
                          <a:rPr lang="zh-TW" altLang="zh-TW" sz="1200" i="1">
                            <a:latin typeface="Cambria Math" panose="02040503050406030204" pitchFamily="18" charset="0"/>
                            <a:ea typeface="Cambria Math" panose="02040503050406030204" pitchFamily="18" charset="0"/>
                          </a:rPr>
                        </m:ctrlPr>
                      </m:sSubPr>
                      <m:e>
                        <m:r>
                          <m:rPr>
                            <m:sty m:val="p"/>
                          </m:rPr>
                          <a:rPr lang="en-US" altLang="zh-TW" sz="1200">
                            <a:latin typeface="Cambria Math" panose="02040503050406030204" pitchFamily="18" charset="0"/>
                            <a:cs typeface="Times New Roman" panose="02020603050405020304" pitchFamily="18" charset="0"/>
                          </a:rPr>
                          <m:t>γ</m:t>
                        </m:r>
                      </m:e>
                      <m:sub>
                        <m:r>
                          <a:rPr lang="en-US" altLang="zh-TW" sz="1200" i="1">
                            <a:latin typeface="Cambria Math" panose="02040503050406030204" pitchFamily="18" charset="0"/>
                            <a:cs typeface="Times New Roman" panose="02020603050405020304" pitchFamily="18" charset="0"/>
                          </a:rPr>
                          <m:t>𝑜</m:t>
                        </m:r>
                      </m:sub>
                    </m:sSub>
                  </m:oMath>
                </a14:m>
                <a:r>
                  <a:rPr lang="en-US" altLang="zh-TW" sz="1200" dirty="0">
                    <a:latin typeface="Comic Sans MS" panose="030F0702030302020204" pitchFamily="66" charset="0"/>
                    <a:cs typeface="Times New Roman" panose="02020603050405020304" pitchFamily="18" charset="0"/>
                  </a:rPr>
                  <a:t>) are the radiative damping coefficient. </a:t>
                </a:r>
                <a:r>
                  <a:rPr lang="en-US" altLang="zh-TW" sz="1200" dirty="0">
                    <a:solidFill>
                      <a:schemeClr val="accent2"/>
                    </a:solidFill>
                    <a:latin typeface="Comic Sans MS" panose="030F0702030302020204" pitchFamily="66" charset="0"/>
                    <a:cs typeface="Times New Roman" panose="02020603050405020304" pitchFamily="18" charset="0"/>
                  </a:rPr>
                  <a:t>(</a:t>
                </a:r>
                <a14:m>
                  <m:oMath xmlns:m="http://schemas.openxmlformats.org/officeDocument/2006/math">
                    <m:sSub>
                      <m:sSubPr>
                        <m:ctrlPr>
                          <a:rPr lang="zh-TW" altLang="zh-TW" sz="1200" i="1">
                            <a:solidFill>
                              <a:schemeClr val="accent2"/>
                            </a:solidFill>
                            <a:latin typeface="Cambria Math" panose="02040503050406030204" pitchFamily="18" charset="0"/>
                            <a:ea typeface="Cambria Math" panose="02040503050406030204" pitchFamily="18" charset="0"/>
                          </a:rPr>
                        </m:ctrlPr>
                      </m:sSubPr>
                      <m:e>
                        <m:r>
                          <m:rPr>
                            <m:sty m:val="p"/>
                          </m:rPr>
                          <a:rPr lang="en-US" altLang="zh-TW" sz="1200">
                            <a:solidFill>
                              <a:schemeClr val="accent2"/>
                            </a:solidFill>
                            <a:latin typeface="Cambria Math" panose="02040503050406030204" pitchFamily="18" charset="0"/>
                            <a:cs typeface="Times New Roman" panose="02020603050405020304" pitchFamily="18" charset="0"/>
                          </a:rPr>
                          <m:t>N</m:t>
                        </m:r>
                      </m:e>
                      <m:sub>
                        <m:r>
                          <a:rPr lang="en-US" altLang="zh-TW" sz="1200" i="1">
                            <a:solidFill>
                              <a:schemeClr val="accent2"/>
                            </a:solidFill>
                            <a:latin typeface="Cambria Math" panose="02040503050406030204" pitchFamily="18" charset="0"/>
                            <a:cs typeface="Times New Roman" panose="02020603050405020304" pitchFamily="18" charset="0"/>
                          </a:rPr>
                          <m:t>𝑎</m:t>
                        </m:r>
                      </m:sub>
                    </m:sSub>
                    <m:r>
                      <a:rPr lang="en-US" altLang="zh-TW" sz="1200" i="1">
                        <a:solidFill>
                          <a:schemeClr val="accent2"/>
                        </a:solidFill>
                        <a:latin typeface="Cambria Math" panose="02040503050406030204" pitchFamily="18" charset="0"/>
                        <a:cs typeface="Times New Roman" panose="02020603050405020304" pitchFamily="18" charset="0"/>
                      </a:rPr>
                      <m:t>, </m:t>
                    </m:r>
                    <m:sSub>
                      <m:sSubPr>
                        <m:ctrlPr>
                          <a:rPr lang="zh-TW" altLang="zh-TW" sz="1200" i="1">
                            <a:solidFill>
                              <a:schemeClr val="accent2"/>
                            </a:solidFill>
                            <a:latin typeface="Cambria Math" panose="02040503050406030204" pitchFamily="18" charset="0"/>
                            <a:ea typeface="Cambria Math" panose="02040503050406030204" pitchFamily="18" charset="0"/>
                          </a:rPr>
                        </m:ctrlPr>
                      </m:sSubPr>
                      <m:e>
                        <m:r>
                          <m:rPr>
                            <m:sty m:val="p"/>
                          </m:rPr>
                          <a:rPr lang="en-US" altLang="zh-TW" sz="1200">
                            <a:solidFill>
                              <a:schemeClr val="accent2"/>
                            </a:solidFill>
                            <a:latin typeface="Cambria Math" panose="02040503050406030204" pitchFamily="18" charset="0"/>
                            <a:cs typeface="Times New Roman" panose="02020603050405020304" pitchFamily="18" charset="0"/>
                          </a:rPr>
                          <m:t>N</m:t>
                        </m:r>
                      </m:e>
                      <m:sub>
                        <m:r>
                          <a:rPr lang="en-US" altLang="zh-TW" sz="1200" i="1">
                            <a:solidFill>
                              <a:schemeClr val="accent2"/>
                            </a:solidFill>
                            <a:latin typeface="Cambria Math" panose="02040503050406030204" pitchFamily="18" charset="0"/>
                            <a:cs typeface="Times New Roman" panose="02020603050405020304" pitchFamily="18" charset="0"/>
                          </a:rPr>
                          <m:t>𝑜</m:t>
                        </m:r>
                      </m:sub>
                    </m:sSub>
                  </m:oMath>
                </a14:m>
                <a:r>
                  <a:rPr lang="en-US" altLang="zh-TW" sz="1200" dirty="0">
                    <a:solidFill>
                      <a:schemeClr val="accent2"/>
                    </a:solidFill>
                    <a:latin typeface="Comic Sans MS" panose="030F0702030302020204" pitchFamily="66" charset="0"/>
                    <a:cs typeface="Times New Roman" panose="02020603050405020304" pitchFamily="18" charset="0"/>
                  </a:rPr>
                  <a:t>) are the stochastic forcing. </a:t>
                </a:r>
                <a:r>
                  <a:rPr lang="en-US" altLang="zh-TW" sz="1200" dirty="0" smtClean="0">
                    <a:latin typeface="Comic Sans MS" panose="030F0702030302020204" pitchFamily="66" charset="0"/>
                    <a:cs typeface="Times New Roman" panose="02020603050405020304" pitchFamily="18" charset="0"/>
                  </a:rPr>
                  <a:t>[Bishop et al. 2017]</a:t>
                </a:r>
                <a:endParaRPr lang="zh-TW" altLang="en-US" sz="1200" dirty="0" smtClean="0">
                  <a:latin typeface="Comic Sans MS" panose="030F0702030302020204" pitchFamily="66"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200" dirty="0">
                  <a:latin typeface="Comic Sans MS" panose="030F0702030302020204" pitchFamily="66" charset="0"/>
                </a:endParaRPr>
              </a:p>
              <a:p>
                <a:endParaRPr lang="zh-TW" altLang="en-US" dirty="0"/>
              </a:p>
            </p:txBody>
          </p:sp>
        </mc:Choice>
        <mc:Fallback xmlns="">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dirty="0" smtClean="0">
                    <a:latin typeface="Comic Sans MS" panose="030F0702030302020204" pitchFamily="66" charset="0"/>
                    <a:cs typeface="Times New Roman" panose="02020603050405020304" pitchFamily="18" charset="0"/>
                  </a:rPr>
                  <a:t>(</a:t>
                </a:r>
                <a:r>
                  <a:rPr lang="en-US" altLang="zh-TW" sz="1200" i="0">
                    <a:latin typeface="Cambria Math" panose="02040503050406030204" pitchFamily="18" charset="0"/>
                    <a:cs typeface="Times New Roman" panose="02020603050405020304" pitchFamily="18" charset="0"/>
                  </a:rPr>
                  <a:t>𝛼, 𝛽</a:t>
                </a:r>
                <a:r>
                  <a:rPr lang="en-US" altLang="zh-TW" sz="1200" dirty="0">
                    <a:latin typeface="Comic Sans MS" panose="030F0702030302020204" pitchFamily="66" charset="0"/>
                    <a:cs typeface="Times New Roman" panose="02020603050405020304" pitchFamily="18" charset="0"/>
                  </a:rPr>
                  <a:t>) are the exchange coefficients associated with heat capacity of atmosphere and ocean and </a:t>
                </a:r>
                <a:r>
                  <a:rPr lang="en-US" altLang="zh-TW" sz="1200" i="0">
                    <a:latin typeface="Cambria Math" panose="02040503050406030204" pitchFamily="18" charset="0"/>
                    <a:cs typeface="Times New Roman" panose="02020603050405020304" pitchFamily="18" charset="0"/>
                  </a:rPr>
                  <a:t>𝛼≫ 𝛽</a:t>
                </a:r>
                <a:r>
                  <a:rPr lang="en-US" altLang="zh-TW" sz="1200" dirty="0">
                    <a:latin typeface="Comic Sans MS" panose="030F0702030302020204" pitchFamily="66" charset="0"/>
                    <a:cs typeface="Times New Roman" panose="02020603050405020304" pitchFamily="18" charset="0"/>
                  </a:rPr>
                  <a:t>. (</a:t>
                </a:r>
                <a:r>
                  <a:rPr lang="en-US" altLang="zh-TW" sz="1200" i="0">
                    <a:latin typeface="Cambria Math" panose="02040503050406030204" pitchFamily="18" charset="0"/>
                    <a:cs typeface="Times New Roman" panose="02020603050405020304" pitchFamily="18" charset="0"/>
                  </a:rPr>
                  <a:t>γ</a:t>
                </a:r>
                <a:r>
                  <a:rPr lang="zh-TW" altLang="zh-TW" sz="1200" i="0">
                    <a:latin typeface="Cambria Math" panose="02040503050406030204" pitchFamily="18" charset="0"/>
                    <a:cs typeface="Times New Roman" panose="02020603050405020304" pitchFamily="18" charset="0"/>
                  </a:rPr>
                  <a:t>_</a:t>
                </a:r>
                <a:r>
                  <a:rPr lang="en-US" altLang="zh-TW" sz="1200" i="0">
                    <a:latin typeface="Cambria Math" panose="02040503050406030204" pitchFamily="18" charset="0"/>
                    <a:cs typeface="Times New Roman" panose="02020603050405020304" pitchFamily="18" charset="0"/>
                  </a:rPr>
                  <a:t>𝑎, γ</a:t>
                </a:r>
                <a:r>
                  <a:rPr lang="zh-TW" altLang="zh-TW" sz="1200" i="0">
                    <a:latin typeface="Cambria Math" panose="02040503050406030204" pitchFamily="18" charset="0"/>
                    <a:cs typeface="Times New Roman" panose="02020603050405020304" pitchFamily="18" charset="0"/>
                  </a:rPr>
                  <a:t>_</a:t>
                </a:r>
                <a:r>
                  <a:rPr lang="en-US" altLang="zh-TW" sz="1200" i="0">
                    <a:latin typeface="Cambria Math" panose="02040503050406030204" pitchFamily="18" charset="0"/>
                    <a:cs typeface="Times New Roman" panose="02020603050405020304" pitchFamily="18" charset="0"/>
                  </a:rPr>
                  <a:t>𝑜</a:t>
                </a:r>
                <a:r>
                  <a:rPr lang="en-US" altLang="zh-TW" sz="1200" dirty="0">
                    <a:latin typeface="Comic Sans MS" panose="030F0702030302020204" pitchFamily="66" charset="0"/>
                    <a:cs typeface="Times New Roman" panose="02020603050405020304" pitchFamily="18" charset="0"/>
                  </a:rPr>
                  <a:t>) are the radiative damping coefficient. </a:t>
                </a:r>
                <a:r>
                  <a:rPr lang="en-US" altLang="zh-TW" sz="1200" dirty="0">
                    <a:solidFill>
                      <a:schemeClr val="accent2"/>
                    </a:solidFill>
                    <a:latin typeface="Comic Sans MS" panose="030F0702030302020204" pitchFamily="66" charset="0"/>
                    <a:cs typeface="Times New Roman" panose="02020603050405020304" pitchFamily="18" charset="0"/>
                  </a:rPr>
                  <a:t>(</a:t>
                </a:r>
                <a:r>
                  <a:rPr lang="en-US" altLang="zh-TW" sz="1200" i="0">
                    <a:solidFill>
                      <a:schemeClr val="accent2"/>
                    </a:solidFill>
                    <a:latin typeface="Cambria Math" panose="02040503050406030204" pitchFamily="18" charset="0"/>
                    <a:cs typeface="Times New Roman" panose="02020603050405020304" pitchFamily="18" charset="0"/>
                  </a:rPr>
                  <a:t>N</a:t>
                </a:r>
                <a:r>
                  <a:rPr lang="zh-TW" altLang="zh-TW" sz="1200" i="0">
                    <a:solidFill>
                      <a:schemeClr val="accent2"/>
                    </a:solidFill>
                    <a:latin typeface="Cambria Math" panose="02040503050406030204" pitchFamily="18" charset="0"/>
                    <a:cs typeface="Times New Roman" panose="02020603050405020304" pitchFamily="18" charset="0"/>
                  </a:rPr>
                  <a:t>_</a:t>
                </a:r>
                <a:r>
                  <a:rPr lang="en-US" altLang="zh-TW" sz="1200" i="0">
                    <a:solidFill>
                      <a:schemeClr val="accent2"/>
                    </a:solidFill>
                    <a:latin typeface="Cambria Math" panose="02040503050406030204" pitchFamily="18" charset="0"/>
                    <a:cs typeface="Times New Roman" panose="02020603050405020304" pitchFamily="18" charset="0"/>
                  </a:rPr>
                  <a:t>𝑎, N</a:t>
                </a:r>
                <a:r>
                  <a:rPr lang="zh-TW" altLang="zh-TW" sz="1200" i="0">
                    <a:solidFill>
                      <a:schemeClr val="accent2"/>
                    </a:solidFill>
                    <a:latin typeface="Cambria Math" panose="02040503050406030204" pitchFamily="18" charset="0"/>
                    <a:cs typeface="Times New Roman" panose="02020603050405020304" pitchFamily="18" charset="0"/>
                  </a:rPr>
                  <a:t>_</a:t>
                </a:r>
                <a:r>
                  <a:rPr lang="en-US" altLang="zh-TW" sz="1200" i="0">
                    <a:solidFill>
                      <a:schemeClr val="accent2"/>
                    </a:solidFill>
                    <a:latin typeface="Cambria Math" panose="02040503050406030204" pitchFamily="18" charset="0"/>
                    <a:cs typeface="Times New Roman" panose="02020603050405020304" pitchFamily="18" charset="0"/>
                  </a:rPr>
                  <a:t>𝑜</a:t>
                </a:r>
                <a:r>
                  <a:rPr lang="en-US" altLang="zh-TW" sz="1200" dirty="0">
                    <a:solidFill>
                      <a:schemeClr val="accent2"/>
                    </a:solidFill>
                    <a:latin typeface="Comic Sans MS" panose="030F0702030302020204" pitchFamily="66" charset="0"/>
                    <a:cs typeface="Times New Roman" panose="02020603050405020304" pitchFamily="18" charset="0"/>
                  </a:rPr>
                  <a:t>) are the stochastic forcing. </a:t>
                </a:r>
                <a:r>
                  <a:rPr lang="en-US" altLang="zh-TW" sz="1200" dirty="0" smtClean="0">
                    <a:latin typeface="Comic Sans MS" panose="030F0702030302020204" pitchFamily="66" charset="0"/>
                    <a:cs typeface="Times New Roman" panose="02020603050405020304" pitchFamily="18" charset="0"/>
                  </a:rPr>
                  <a:t>[Bishop et al. 2017]</a:t>
                </a:r>
                <a:endParaRPr lang="zh-TW" altLang="en-US" sz="1200" dirty="0" smtClean="0">
                  <a:latin typeface="Comic Sans MS" panose="030F0702030302020204" pitchFamily="66"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200" dirty="0">
                  <a:latin typeface="Comic Sans MS" panose="030F0702030302020204" pitchFamily="66" charset="0"/>
                </a:endParaRPr>
              </a:p>
              <a:p>
                <a:endParaRPr lang="zh-TW" altLang="en-US" dirty="0"/>
              </a:p>
            </p:txBody>
          </p:sp>
        </mc:Fallback>
      </mc:AlternateContent>
      <p:sp>
        <p:nvSpPr>
          <p:cNvPr id="4" name="投影片編號版面配置區 3"/>
          <p:cNvSpPr>
            <a:spLocks noGrp="1"/>
          </p:cNvSpPr>
          <p:nvPr>
            <p:ph type="sldNum" sz="quarter" idx="10"/>
          </p:nvPr>
        </p:nvSpPr>
        <p:spPr/>
        <p:txBody>
          <a:bodyPr/>
          <a:lstStyle/>
          <a:p>
            <a:fld id="{344A751F-5D27-4804-B5AC-2C3CDD54B4FB}" type="slidenum">
              <a:rPr lang="en-US" smtClean="0"/>
              <a:pPr/>
              <a:t>12</a:t>
            </a:fld>
            <a:endParaRPr lang="en-US" dirty="0"/>
          </a:p>
        </p:txBody>
      </p:sp>
    </p:spTree>
    <p:extLst>
      <p:ext uri="{BB962C8B-B14F-4D97-AF65-F5344CB8AC3E}">
        <p14:creationId xmlns:p14="http://schemas.microsoft.com/office/powerpoint/2010/main" val="3787671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smtClean="0">
                <a:solidFill>
                  <a:schemeClr val="tx1"/>
                </a:solidFill>
                <a:effectLst/>
                <a:latin typeface="+mn-lt"/>
                <a:ea typeface="+mn-ea"/>
                <a:cs typeface="+mn-cs"/>
              </a:rPr>
              <a:t>The cold China coastal current intensified the cool water advection in the northern SCS. In addition, the atmospheric ascending motion is enhanced in the tropical region where an anomalous cyclonic circulation in the upper ocean provides a relatively strong advective ocean heat flux from the south, resulting in an SST-forced atmosphere feedback in the southern SCS.</a:t>
            </a:r>
            <a:endParaRPr lang="zh-TW" altLang="en-US" dirty="0"/>
          </a:p>
        </p:txBody>
      </p:sp>
      <p:sp>
        <p:nvSpPr>
          <p:cNvPr id="4" name="投影片編號版面配置區 3"/>
          <p:cNvSpPr>
            <a:spLocks noGrp="1"/>
          </p:cNvSpPr>
          <p:nvPr>
            <p:ph type="sldNum" sz="quarter" idx="10"/>
          </p:nvPr>
        </p:nvSpPr>
        <p:spPr/>
        <p:txBody>
          <a:bodyPr/>
          <a:lstStyle/>
          <a:p>
            <a:fld id="{281101F7-6711-4430-8133-3474C58BDAEE}" type="slidenum">
              <a:rPr lang="zh-TW" altLang="en-US" smtClean="0"/>
              <a:t>13</a:t>
            </a:fld>
            <a:endParaRPr lang="zh-TW" altLang="en-US" dirty="0"/>
          </a:p>
        </p:txBody>
      </p:sp>
    </p:spTree>
    <p:extLst>
      <p:ext uri="{BB962C8B-B14F-4D97-AF65-F5344CB8AC3E}">
        <p14:creationId xmlns:p14="http://schemas.microsoft.com/office/powerpoint/2010/main" val="3471922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81101F7-6711-4430-8133-3474C58BDAEE}" type="slidenum">
              <a:rPr lang="zh-TW" altLang="en-US" smtClean="0"/>
              <a:t>14</a:t>
            </a:fld>
            <a:endParaRPr lang="zh-TW" altLang="en-US" dirty="0"/>
          </a:p>
        </p:txBody>
      </p:sp>
    </p:spTree>
    <p:extLst>
      <p:ext uri="{BB962C8B-B14F-4D97-AF65-F5344CB8AC3E}">
        <p14:creationId xmlns:p14="http://schemas.microsoft.com/office/powerpoint/2010/main" val="3918017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81101F7-6711-4430-8133-3474C58BDAEE}" type="slidenum">
              <a:rPr lang="zh-TW" altLang="en-US" smtClean="0"/>
              <a:t>15</a:t>
            </a:fld>
            <a:endParaRPr lang="zh-TW" altLang="en-US" dirty="0"/>
          </a:p>
        </p:txBody>
      </p:sp>
    </p:spTree>
    <p:extLst>
      <p:ext uri="{BB962C8B-B14F-4D97-AF65-F5344CB8AC3E}">
        <p14:creationId xmlns:p14="http://schemas.microsoft.com/office/powerpoint/2010/main" val="2687527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The Luzon Strait locate at the north of the SCS region, hence the inflow through the Luzon Strait resulting in positive planetary vorticity influx (higher latitude). The planetary vorticity influx accompanying with the enhanced Kuroshio intrusion into the SCS is the major source for the anomalous cyclonic circulation  in the middle-layer during the decaying El Niño phase (winter to spring).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 Since the approximately three-layer structure may be treated independently [Gan et al, 2016] and the Luzon strait is the only channel deep enough to connect the SCS’s middle layer to the Pacific, the middle-layer transport of the Luzon Strait is crucial to the circulation anomaly in the middle-layer of the SCS.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smtClean="0">
                    <a:latin typeface="Comic Sans MS" panose="030F0702030302020204" pitchFamily="66" charset="0"/>
                  </a:rPr>
                  <a:t>Gan et al. (2016) used a divergence theorem to express the dominant vorticity source</a:t>
                </a:r>
                <a14:m>
                  <m:oMath xmlns:m="http://schemas.openxmlformats.org/officeDocument/2006/math">
                    <m:r>
                      <a:rPr lang="en-US" altLang="zh-TW" sz="1200">
                        <a:latin typeface="Cambria Math" panose="02040503050406030204" pitchFamily="18" charset="0"/>
                      </a:rPr>
                      <m:t> </m:t>
                    </m:r>
                    <m:sSup>
                      <m:sSupPr>
                        <m:ctrlPr>
                          <a:rPr lang="en-US" altLang="zh-TW" sz="1200" i="1">
                            <a:latin typeface="Cambria Math" panose="02040503050406030204" pitchFamily="18" charset="0"/>
                          </a:rPr>
                        </m:ctrlPr>
                      </m:sSupPr>
                      <m:e>
                        <m:r>
                          <m:rPr>
                            <m:sty m:val="p"/>
                          </m:rPr>
                          <a:rPr lang="el-GR" altLang="zh-TW" sz="1200" i="1">
                            <a:latin typeface="Cambria Math" panose="02040503050406030204" pitchFamily="18" charset="0"/>
                            <a:ea typeface="Cambria Math" panose="02040503050406030204" pitchFamily="18" charset="0"/>
                          </a:rPr>
                          <m:t>Ω</m:t>
                        </m:r>
                      </m:e>
                      <m:sup>
                        <m:r>
                          <a:rPr lang="en-US" altLang="zh-TW" sz="1200" i="1">
                            <a:latin typeface="Cambria Math" panose="02040503050406030204" pitchFamily="18" charset="0"/>
                          </a:rPr>
                          <m:t>𝑐𝑜𝑟</m:t>
                        </m:r>
                      </m:sup>
                    </m:sSup>
                  </m:oMath>
                </a14:m>
                <a:r>
                  <a:rPr lang="en-US" altLang="zh-TW" sz="1200" dirty="0">
                    <a:latin typeface="Comic Sans MS" panose="030F0702030302020204" pitchFamily="66" charset="0"/>
                  </a:rPr>
                  <a:t> as  </a:t>
                </a:r>
                <a:endParaRPr lang="zh-TW" altLang="en-US" sz="1200" dirty="0">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p>
            </p:txBody>
          </p:sp>
        </mc:Choice>
        <mc:Fallback xmlns="">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The Luzon Strait locate at the north of the SCS region, hence the inflow through the Luzon Strait resulting in positive planetary vorticity influx (higher latitude). The planetary vorticity influx accompanying with the enhanced Kuroshio intrusion into the SCS is the major source for the anomalous cyclonic circulation  in the middle-layer during the decaying El Niño phase (winter to spring).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 Since the approximately three-layer structure may be treated independently [Gan et al, 2016] and the Luzon strait is the only channel deep enough to connect the SCS’s middle layer to the Pacific, the middle-layer transport of the Luzon Strait is crucial to the circulation anomaly in the middle-layer of the SCS.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smtClean="0">
                    <a:latin typeface="Comic Sans MS" panose="030F0702030302020204" pitchFamily="66" charset="0"/>
                  </a:rPr>
                  <a:t>Gan et al. (2016) used a divergence theorem to express the dominant vorticity source</a:t>
                </a:r>
                <a:r>
                  <a:rPr lang="en-US" altLang="zh-TW" sz="1200" i="0">
                    <a:latin typeface="Cambria Math" panose="02040503050406030204" pitchFamily="18" charset="0"/>
                  </a:rPr>
                  <a:t> </a:t>
                </a:r>
                <a:r>
                  <a:rPr lang="el-GR" altLang="zh-TW" sz="1200" i="0">
                    <a:latin typeface="Cambria Math" panose="02040503050406030204" pitchFamily="18" charset="0"/>
                    <a:ea typeface="Cambria Math" panose="02040503050406030204" pitchFamily="18" charset="0"/>
                  </a:rPr>
                  <a:t>Ω</a:t>
                </a:r>
                <a:r>
                  <a:rPr lang="en-US" altLang="zh-TW" sz="1200" i="0">
                    <a:latin typeface="Cambria Math" panose="02040503050406030204" pitchFamily="18" charset="0"/>
                    <a:ea typeface="Cambria Math" panose="02040503050406030204" pitchFamily="18" charset="0"/>
                  </a:rPr>
                  <a:t>^</a:t>
                </a:r>
                <a:r>
                  <a:rPr lang="en-US" altLang="zh-TW" sz="1200" i="0">
                    <a:latin typeface="Cambria Math" panose="02040503050406030204" pitchFamily="18" charset="0"/>
                  </a:rPr>
                  <a:t>𝑐𝑜𝑟</a:t>
                </a:r>
                <a:r>
                  <a:rPr lang="en-US" altLang="zh-TW" sz="1200" dirty="0">
                    <a:latin typeface="Comic Sans MS" panose="030F0702030302020204" pitchFamily="66" charset="0"/>
                  </a:rPr>
                  <a:t> as  </a:t>
                </a:r>
                <a:endParaRPr lang="zh-TW" altLang="en-US" sz="1200" dirty="0">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p>
            </p:txBody>
          </p:sp>
        </mc:Fallback>
      </mc:AlternateContent>
      <p:sp>
        <p:nvSpPr>
          <p:cNvPr id="4" name="投影片編號版面配置區 3"/>
          <p:cNvSpPr>
            <a:spLocks noGrp="1"/>
          </p:cNvSpPr>
          <p:nvPr>
            <p:ph type="sldNum" sz="quarter" idx="10"/>
          </p:nvPr>
        </p:nvSpPr>
        <p:spPr/>
        <p:txBody>
          <a:bodyPr/>
          <a:lstStyle/>
          <a:p>
            <a:fld id="{281101F7-6711-4430-8133-3474C58BDAEE}" type="slidenum">
              <a:rPr lang="zh-TW" altLang="en-US" smtClean="0"/>
              <a:t>16</a:t>
            </a:fld>
            <a:endParaRPr lang="zh-TW" altLang="en-US" dirty="0"/>
          </a:p>
        </p:txBody>
      </p:sp>
    </p:spTree>
    <p:extLst>
      <p:ext uri="{BB962C8B-B14F-4D97-AF65-F5344CB8AC3E}">
        <p14:creationId xmlns:p14="http://schemas.microsoft.com/office/powerpoint/2010/main" val="2799054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smtClean="0"/>
                  <a:t>For a western boundary current encountering a boundary gap, such as Kuroshio in the Luzon Strait, the vorticity balance is dominated by the </a:t>
                </a:r>
                <a:r>
                  <a:rPr lang="en-US" altLang="zh-TW" sz="1200" dirty="0" smtClean="0">
                    <a:solidFill>
                      <a:schemeClr val="accent2"/>
                    </a:solidFill>
                  </a:rPr>
                  <a:t>advection</a:t>
                </a:r>
                <a:r>
                  <a:rPr lang="en-US" altLang="zh-TW" sz="1200" dirty="0" smtClean="0"/>
                  <a:t> and </a:t>
                </a:r>
                <a:r>
                  <a:rPr lang="en-US" altLang="zh-TW" sz="1200" dirty="0" smtClean="0">
                    <a:solidFill>
                      <a:schemeClr val="accent2"/>
                    </a:solidFill>
                  </a:rPr>
                  <a:t>β term </a:t>
                </a:r>
                <a:r>
                  <a:rPr lang="en-US" altLang="zh-TW" sz="1200" dirty="0" smtClean="0"/>
                  <a:t>[</a:t>
                </a:r>
                <a:r>
                  <a:rPr lang="en-US" altLang="zh-TW" sz="1200" dirty="0" err="1" smtClean="0"/>
                  <a:t>Sheremet</a:t>
                </a:r>
                <a:r>
                  <a:rPr lang="en-US" altLang="zh-TW" sz="1200" dirty="0" smtClean="0"/>
                  <a:t> and Kuehl 2007; Kuehl and </a:t>
                </a:r>
                <a:r>
                  <a:rPr lang="en-US" altLang="zh-TW" sz="1200" dirty="0" err="1" smtClean="0"/>
                  <a:t>Sheremet</a:t>
                </a:r>
                <a:r>
                  <a:rPr lang="en-US" altLang="zh-TW" sz="1200" dirty="0" smtClean="0"/>
                  <a:t> 2009]. When the upstream Kuroshio speed is small enough such that the β effect dominates the flow motions, the Kuroshio Current tends to intrude westward into the northern SCS and drastically return, forming an intense loop that preserved the potential vorticity with a strong curved flow.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dirty="0" smtClean="0"/>
              </a:p>
              <a:p>
                <a:r>
                  <a:rPr lang="en-US" altLang="zh-TW" sz="1200" dirty="0" smtClean="0">
                    <a:latin typeface="Comic Sans MS" panose="030F0702030302020204" pitchFamily="66" charset="0"/>
                  </a:rPr>
                  <a:t>(The method in </a:t>
                </a:r>
                <a:r>
                  <a:rPr lang="en-US" altLang="zh-TW" sz="1200" dirty="0" err="1" smtClean="0">
                    <a:latin typeface="Comic Sans MS" panose="030F0702030302020204" pitchFamily="66" charset="0"/>
                  </a:rPr>
                  <a:t>Qiu</a:t>
                </a:r>
                <a:r>
                  <a:rPr lang="en-US" altLang="zh-TW" sz="1200" dirty="0" smtClean="0">
                    <a:latin typeface="Comic Sans MS" panose="030F0702030302020204" pitchFamily="66" charset="0"/>
                  </a:rPr>
                  <a:t> and Chen (2010) was used to identify the location of NEC bifurcation.</a:t>
                </a:r>
                <a:endParaRPr lang="zh-TW" altLang="en-US" sz="1200" dirty="0" smtClean="0">
                  <a:latin typeface="Comic Sans MS" panose="030F0702030302020204" pitchFamily="66" charset="0"/>
                </a:endParaRPr>
              </a:p>
              <a:p>
                <a:r>
                  <a:rPr lang="en-US" altLang="zh-TW" sz="1200" dirty="0" smtClean="0">
                    <a:latin typeface="Comic Sans MS" panose="030F0702030302020204" pitchFamily="66" charset="0"/>
                  </a:rPr>
                  <a:t>AVISO Data: Mean dynamic topography(mdt_cls2013_global)+monthly SLA)</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200" dirty="0" smtClean="0"/>
              </a:p>
            </p:txBody>
          </p:sp>
        </mc:Choice>
        <mc:Fallback xmlns="">
          <p:sp>
            <p:nvSpPr>
              <p:cNvPr id="3" name="備忘稿版面配置區 2"/>
              <p:cNvSpPr>
                <a:spLocks noGrp="1"/>
              </p:cNvSpPr>
              <p:nvPr>
                <p:ph type="body" idx="1"/>
              </p:nvPr>
            </p:nvSpPr>
            <p:spPr/>
            <p:txBody>
              <a:bodyPr/>
              <a:lstStyle/>
              <a:p>
                <a:r>
                  <a:rPr lang="zh-TW" altLang="zh-TW" sz="1200" kern="1200" dirty="0" smtClean="0">
                    <a:solidFill>
                      <a:schemeClr val="tx1"/>
                    </a:solidFill>
                    <a:effectLst/>
                    <a:latin typeface="+mn-lt"/>
                    <a:ea typeface="+mn-ea"/>
                    <a:cs typeface="+mn-cs"/>
                  </a:rPr>
                  <a:t> </a:t>
                </a:r>
                <a:r>
                  <a:rPr lang="en-US" altLang="zh-TW" sz="1200" kern="1200" dirty="0">
                    <a:solidFill>
                      <a:schemeClr val="tx1"/>
                    </a:solidFill>
                    <a:effectLst/>
                    <a:latin typeface="+mn-lt"/>
                    <a:ea typeface="+mn-ea"/>
                    <a:cs typeface="+mn-cs"/>
                  </a:rPr>
                  <a:t> For a western boundary current encountering a boundary gap, such as Kuroshio in the Luzon Strait, the vorticity balance is dominated by the advection and </a:t>
                </a:r>
                <a:r>
                  <a:rPr lang="en-US" altLang="zh-TW" sz="1200" i="0" kern="1200">
                    <a:solidFill>
                      <a:schemeClr val="tx1"/>
                    </a:solidFill>
                    <a:effectLst/>
                    <a:latin typeface="+mn-lt"/>
                    <a:ea typeface="+mn-ea"/>
                    <a:cs typeface="+mn-cs"/>
                  </a:rPr>
                  <a:t>β</a:t>
                </a:r>
                <a:r>
                  <a:rPr lang="en-US" altLang="zh-TW" sz="1200" kern="1200" dirty="0">
                    <a:solidFill>
                      <a:schemeClr val="tx1"/>
                    </a:solidFill>
                    <a:effectLst/>
                    <a:latin typeface="+mn-lt"/>
                    <a:ea typeface="+mn-ea"/>
                    <a:cs typeface="+mn-cs"/>
                  </a:rPr>
                  <a:t> term [</a:t>
                </a:r>
                <a:r>
                  <a:rPr lang="en-US" altLang="zh-TW" sz="1200" kern="1200" dirty="0" err="1">
                    <a:solidFill>
                      <a:schemeClr val="tx1"/>
                    </a:solidFill>
                    <a:effectLst/>
                    <a:latin typeface="+mn-lt"/>
                    <a:ea typeface="+mn-ea"/>
                    <a:cs typeface="+mn-cs"/>
                  </a:rPr>
                  <a:t>Sheremet</a:t>
                </a:r>
                <a:r>
                  <a:rPr lang="en-US" altLang="zh-TW" sz="1200" kern="1200" dirty="0">
                    <a:solidFill>
                      <a:schemeClr val="tx1"/>
                    </a:solidFill>
                    <a:effectLst/>
                    <a:latin typeface="+mn-lt"/>
                    <a:ea typeface="+mn-ea"/>
                    <a:cs typeface="+mn-cs"/>
                  </a:rPr>
                  <a:t> and Kuehl 2007; Kuehl and </a:t>
                </a:r>
                <a:r>
                  <a:rPr lang="en-US" altLang="zh-TW" sz="1200" kern="1200" dirty="0" err="1">
                    <a:solidFill>
                      <a:schemeClr val="tx1"/>
                    </a:solidFill>
                    <a:effectLst/>
                    <a:latin typeface="+mn-lt"/>
                    <a:ea typeface="+mn-ea"/>
                    <a:cs typeface="+mn-cs"/>
                  </a:rPr>
                  <a:t>Sheremet</a:t>
                </a:r>
                <a:r>
                  <a:rPr lang="en-US" altLang="zh-TW" sz="1200" kern="1200" dirty="0">
                    <a:solidFill>
                      <a:schemeClr val="tx1"/>
                    </a:solidFill>
                    <a:effectLst/>
                    <a:latin typeface="+mn-lt"/>
                    <a:ea typeface="+mn-ea"/>
                    <a:cs typeface="+mn-cs"/>
                  </a:rPr>
                  <a:t> 2009]. When the upstream </a:t>
                </a:r>
                <a:r>
                  <a:rPr lang="en-US" altLang="zh-TW" sz="1200" kern="1200" dirty="0" err="1">
                    <a:solidFill>
                      <a:schemeClr val="tx1"/>
                    </a:solidFill>
                    <a:effectLst/>
                    <a:latin typeface="+mn-lt"/>
                    <a:ea typeface="+mn-ea"/>
                    <a:cs typeface="+mn-cs"/>
                  </a:rPr>
                  <a:t>Kurohio</a:t>
                </a:r>
                <a:r>
                  <a:rPr lang="en-US" altLang="zh-TW" sz="1200" kern="1200" dirty="0">
                    <a:solidFill>
                      <a:schemeClr val="tx1"/>
                    </a:solidFill>
                    <a:effectLst/>
                    <a:latin typeface="+mn-lt"/>
                    <a:ea typeface="+mn-ea"/>
                    <a:cs typeface="+mn-cs"/>
                  </a:rPr>
                  <a:t> speed is small enough such that the </a:t>
                </a:r>
                <a:r>
                  <a:rPr lang="en-US" altLang="zh-TW" sz="1200" i="0" kern="1200">
                    <a:solidFill>
                      <a:schemeClr val="tx1"/>
                    </a:solidFill>
                    <a:effectLst/>
                    <a:latin typeface="+mn-lt"/>
                    <a:ea typeface="+mn-ea"/>
                    <a:cs typeface="+mn-cs"/>
                  </a:rPr>
                  <a:t>β </a:t>
                </a:r>
                <a:r>
                  <a:rPr lang="en-US" altLang="zh-TW" sz="1200" kern="1200" dirty="0">
                    <a:solidFill>
                      <a:schemeClr val="tx1"/>
                    </a:solidFill>
                    <a:effectLst/>
                    <a:latin typeface="+mn-lt"/>
                    <a:ea typeface="+mn-ea"/>
                    <a:cs typeface="+mn-cs"/>
                  </a:rPr>
                  <a:t>effect dominates the flow motions, the Kuroshio Current tends to intrude westward into the northern SCS and drastically return, forming an intense loop that preserved the potential vorticity with a strong curved flow[]. Indeed, the interannual variation of strength of Kuroshio off eastern coast of Luzon island is well correlated with northward/southward shift of the NEC bifurcation [], which is the origin of the Kuroshio Current (Fig. 1). The southward migration of the NEC bifurcation latitude results in a intensified Kuroshio east of Luzon [Wu et al., 2016 ]. </a:t>
                </a:r>
                <a:endParaRPr lang="zh-TW" altLang="zh-TW" sz="1200" kern="1200" dirty="0">
                  <a:solidFill>
                    <a:schemeClr val="tx1"/>
                  </a:solidFill>
                  <a:effectLst/>
                  <a:latin typeface="+mn-lt"/>
                  <a:ea typeface="+mn-ea"/>
                  <a:cs typeface="+mn-cs"/>
                </a:endParaRPr>
              </a:p>
            </p:txBody>
          </p:sp>
        </mc:Fallback>
      </mc:AlternateContent>
      <p:sp>
        <p:nvSpPr>
          <p:cNvPr id="4" name="投影片編號版面配置區 3"/>
          <p:cNvSpPr>
            <a:spLocks noGrp="1"/>
          </p:cNvSpPr>
          <p:nvPr>
            <p:ph type="sldNum" sz="quarter" idx="10"/>
          </p:nvPr>
        </p:nvSpPr>
        <p:spPr/>
        <p:txBody>
          <a:bodyPr/>
          <a:lstStyle/>
          <a:p>
            <a:fld id="{281101F7-6711-4430-8133-3474C58BDAEE}" type="slidenum">
              <a:rPr lang="zh-TW" altLang="en-US" smtClean="0"/>
              <a:t>17</a:t>
            </a:fld>
            <a:endParaRPr lang="zh-TW" altLang="en-US" dirty="0"/>
          </a:p>
        </p:txBody>
      </p:sp>
    </p:spTree>
    <p:extLst>
      <p:ext uri="{BB962C8B-B14F-4D97-AF65-F5344CB8AC3E}">
        <p14:creationId xmlns:p14="http://schemas.microsoft.com/office/powerpoint/2010/main" val="1559275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81101F7-6711-4430-8133-3474C58BDAEE}" type="slidenum">
              <a:rPr lang="zh-TW" altLang="en-US" smtClean="0"/>
              <a:t>3</a:t>
            </a:fld>
            <a:endParaRPr lang="zh-TW" altLang="en-US" dirty="0"/>
          </a:p>
        </p:txBody>
      </p:sp>
    </p:spTree>
    <p:extLst>
      <p:ext uri="{BB962C8B-B14F-4D97-AF65-F5344CB8AC3E}">
        <p14:creationId xmlns:p14="http://schemas.microsoft.com/office/powerpoint/2010/main" val="3491795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smtClean="0"/>
              <a:t>During wintertime (Nov-Feb), the northeasterly wind prevail in the SCS with positive SLP anomaly(from the 8-month mean) centered in the mainland China.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smtClean="0"/>
              <a:t>During Mar-Apr, the southwesterly grows.</a:t>
            </a:r>
            <a:r>
              <a:rPr lang="en-US" altLang="zh-TW" baseline="0" dirty="0" smtClean="0"/>
              <a:t> </a:t>
            </a:r>
            <a:r>
              <a:rPr lang="en-US" altLang="zh-TW" dirty="0" smtClean="0"/>
              <a:t>Later the southerly wind replaced the northeasterly wind in May-Jun.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(a) 8-month averaged (2015/11-2016/6) SLP (</a:t>
            </a:r>
            <a:r>
              <a:rPr lang="en-US" altLang="zh-TW" sz="1200" kern="1200" dirty="0" err="1" smtClean="0">
                <a:solidFill>
                  <a:schemeClr val="tx1"/>
                </a:solidFill>
                <a:effectLst/>
                <a:latin typeface="+mn-lt"/>
                <a:ea typeface="+mn-ea"/>
                <a:cs typeface="+mn-cs"/>
              </a:rPr>
              <a:t>hpa</a:t>
            </a:r>
            <a:r>
              <a:rPr lang="en-US" altLang="zh-TW" sz="1200" kern="1200" dirty="0" smtClean="0">
                <a:solidFill>
                  <a:schemeClr val="tx1"/>
                </a:solidFill>
                <a:effectLst/>
                <a:latin typeface="+mn-lt"/>
                <a:ea typeface="+mn-ea"/>
                <a:cs typeface="+mn-cs"/>
              </a:rPr>
              <a:t>) and surface wind vectors from the model results (shaded colors and magenta vectors) and NECP Reanalysis (blue contours and blue vectors). (b)-(e) 2-month averaged (Nov-Dec, Jan-Feb, Mar-Apr, May-Jun) SLP (</a:t>
            </a:r>
            <a:r>
              <a:rPr lang="en-US" altLang="zh-TW" sz="1200" kern="1200" dirty="0" err="1" smtClean="0">
                <a:solidFill>
                  <a:schemeClr val="tx1"/>
                </a:solidFill>
                <a:effectLst/>
                <a:latin typeface="+mn-lt"/>
                <a:ea typeface="+mn-ea"/>
                <a:cs typeface="+mn-cs"/>
              </a:rPr>
              <a:t>hpa</a:t>
            </a:r>
            <a:r>
              <a:rPr lang="en-US" altLang="zh-TW" sz="1200" kern="1200" dirty="0" smtClean="0">
                <a:solidFill>
                  <a:schemeClr val="tx1"/>
                </a:solidFill>
                <a:effectLst/>
                <a:latin typeface="+mn-lt"/>
                <a:ea typeface="+mn-ea"/>
                <a:cs typeface="+mn-cs"/>
              </a:rPr>
              <a:t>) and surface wind vectors deviated from the average shown in (a).</a:t>
            </a:r>
            <a:endParaRPr lang="zh-TW" altLang="zh-TW"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281101F7-6711-4430-8133-3474C58BDAEE}" type="slidenum">
              <a:rPr lang="zh-TW" altLang="en-US" smtClean="0"/>
              <a:t>4</a:t>
            </a:fld>
            <a:endParaRPr lang="zh-TW" altLang="en-US" dirty="0"/>
          </a:p>
        </p:txBody>
      </p:sp>
    </p:spTree>
    <p:extLst>
      <p:ext uri="{BB962C8B-B14F-4D97-AF65-F5344CB8AC3E}">
        <p14:creationId xmlns:p14="http://schemas.microsoft.com/office/powerpoint/2010/main" val="3054109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342900" indent="-342900">
              <a:buAutoNum type="arabicPeriod"/>
            </a:pPr>
            <a:r>
              <a:rPr lang="en-US" altLang="zh-TW" sz="1200" dirty="0" smtClean="0"/>
              <a:t>The modeled SSTs are slightly lower than the MODIS SSTs, but the general pattern agrees reasonably with the MODIS data.</a:t>
            </a:r>
          </a:p>
          <a:p>
            <a:pPr marL="342900" indent="-342900">
              <a:buAutoNum type="arabicPeriod"/>
            </a:pPr>
            <a:r>
              <a:rPr lang="en-US" altLang="zh-TW" sz="1200" dirty="0" smtClean="0"/>
              <a:t> The mean-SST distribution decreases from the southeast toward the northwest. In the Luzon Strait, the Kuroshio intrusion into the SCS results in a warm tongue formation.</a:t>
            </a:r>
          </a:p>
          <a:p>
            <a:pPr marL="342900" indent="-342900">
              <a:buAutoNum type="arabicPeriod"/>
            </a:pPr>
            <a:r>
              <a:rPr lang="en-US" altLang="zh-TW" sz="1200" dirty="0" smtClean="0"/>
              <a:t> Both MODIS and modeled SSTs confirm that the SCS SSTs are the coolest during Jan-Feb and then gradually warm throughout May-Jun with a faster warming in the northern SCS than the rest regions.</a:t>
            </a:r>
          </a:p>
        </p:txBody>
      </p:sp>
      <p:sp>
        <p:nvSpPr>
          <p:cNvPr id="4" name="投影片編號版面配置區 3"/>
          <p:cNvSpPr>
            <a:spLocks noGrp="1"/>
          </p:cNvSpPr>
          <p:nvPr>
            <p:ph type="sldNum" sz="quarter" idx="10"/>
          </p:nvPr>
        </p:nvSpPr>
        <p:spPr/>
        <p:txBody>
          <a:bodyPr/>
          <a:lstStyle/>
          <a:p>
            <a:fld id="{281101F7-6711-4430-8133-3474C58BDAEE}" type="slidenum">
              <a:rPr lang="zh-TW" altLang="en-US" smtClean="0"/>
              <a:t>5</a:t>
            </a:fld>
            <a:endParaRPr lang="zh-TW" altLang="en-US" dirty="0"/>
          </a:p>
        </p:txBody>
      </p:sp>
    </p:spTree>
    <p:extLst>
      <p:ext uri="{BB962C8B-B14F-4D97-AF65-F5344CB8AC3E}">
        <p14:creationId xmlns:p14="http://schemas.microsoft.com/office/powerpoint/2010/main" val="1335167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81101F7-6711-4430-8133-3474C58BDAEE}" type="slidenum">
              <a:rPr lang="zh-TW" altLang="en-US" smtClean="0"/>
              <a:t>6</a:t>
            </a:fld>
            <a:endParaRPr lang="zh-TW" altLang="en-US" dirty="0"/>
          </a:p>
        </p:txBody>
      </p:sp>
    </p:spTree>
    <p:extLst>
      <p:ext uri="{BB962C8B-B14F-4D97-AF65-F5344CB8AC3E}">
        <p14:creationId xmlns:p14="http://schemas.microsoft.com/office/powerpoint/2010/main" val="1558078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None/>
            </a:pPr>
            <a:r>
              <a:rPr lang="en-US" altLang="zh-TW" sz="1200" dirty="0" smtClean="0"/>
              <a:t>1.These features in the coupled model results are </a:t>
            </a:r>
            <a:r>
              <a:rPr lang="en-US" altLang="zh-TW" sz="1200" dirty="0" smtClean="0">
                <a:solidFill>
                  <a:schemeClr val="accent2"/>
                </a:solidFill>
              </a:rPr>
              <a:t>consistent with the NCEP </a:t>
            </a:r>
            <a:r>
              <a:rPr lang="en-US" altLang="zh-TW" sz="1200" dirty="0" smtClean="0"/>
              <a:t>reanalysis data. </a:t>
            </a:r>
          </a:p>
          <a:p>
            <a:r>
              <a:rPr lang="en-US" altLang="zh-TW" sz="1200" dirty="0" smtClean="0"/>
              <a:t>2. Similar patterns of SLP differences suggest that the anticyclone strengthens in winter and then decays until March-Apr. Subsequently, the anticyclone moved northward.</a:t>
            </a:r>
          </a:p>
          <a:p>
            <a:r>
              <a:rPr lang="en-US" altLang="zh-TW" sz="1200" dirty="0" smtClean="0"/>
              <a:t>3. The anomalous southwesterly/northeasterly in the northern/southern SCS associated with the anomalous anticyclone indicate weaker/stronger monsoon during winter of the El Niño year.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smtClean="0"/>
              <a:t>To further examine the appropriateness of these two selected ENSO years as a general ENSO response in the SCS region, the mean SLP differences in the recent 6 strongest ENSO years (El Niño:1997-98 2009-10 2015-16, La Niña: 1999-2000, 2007-08, 2011-12)  using the NCEP reanalysis data are included in Fig. 5 for comparison.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smtClean="0"/>
              <a:t>The formation of this anomalous anticyclone was due to the remote ENSO forcing.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smtClean="0"/>
              <a:t>The local ocean response to this low-level circulation anomaly and the regional coupled air-sea interaction is discussed in the following slides.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dirty="0" smtClean="0"/>
          </a:p>
        </p:txBody>
      </p:sp>
      <p:sp>
        <p:nvSpPr>
          <p:cNvPr id="4" name="投影片編號版面配置區 3"/>
          <p:cNvSpPr>
            <a:spLocks noGrp="1"/>
          </p:cNvSpPr>
          <p:nvPr>
            <p:ph type="sldNum" sz="quarter" idx="10"/>
          </p:nvPr>
        </p:nvSpPr>
        <p:spPr/>
        <p:txBody>
          <a:bodyPr/>
          <a:lstStyle/>
          <a:p>
            <a:fld id="{281101F7-6711-4430-8133-3474C58BDAEE}" type="slidenum">
              <a:rPr lang="zh-TW" altLang="en-US" smtClean="0"/>
              <a:t>7</a:t>
            </a:fld>
            <a:endParaRPr lang="zh-TW" altLang="en-US" dirty="0"/>
          </a:p>
        </p:txBody>
      </p:sp>
    </p:spTree>
    <p:extLst>
      <p:ext uri="{BB962C8B-B14F-4D97-AF65-F5344CB8AC3E}">
        <p14:creationId xmlns:p14="http://schemas.microsoft.com/office/powerpoint/2010/main" val="2089514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0">
              <a:defRPr/>
            </a:pPr>
            <a:r>
              <a:rPr lang="en-US" altLang="zh-TW" sz="1200" dirty="0" smtClean="0"/>
              <a:t>1. The positive SST difference decreased in Jan-Feb. During Mar-Apr, the difference became negative in the northern SCS. </a:t>
            </a:r>
          </a:p>
          <a:p>
            <a:r>
              <a:rPr lang="en-US" altLang="zh-TW" sz="1200" dirty="0" smtClean="0"/>
              <a:t>2. During wintertime (Nov-Feb) of the El Niño year, the southward western boundary current was weaker as compared with the La Niña year. </a:t>
            </a:r>
          </a:p>
          <a:p>
            <a:r>
              <a:rPr lang="en-US" altLang="zh-TW" sz="1200" dirty="0" smtClean="0"/>
              <a:t>3. An anomalous anticyclonic eddy occurred in the southern SCS, indicating the weakening/strengthening of the cyclonic eddy in this region. 4. An anomalous anticyclone occurred to the west of the Luzon Strait, where the Kuroshio loop taken place. This anomaly infers enhancement of the Kuroshio intrusion. </a:t>
            </a:r>
          </a:p>
          <a:p>
            <a:endParaRPr lang="en-US" altLang="zh-TW" sz="1200" kern="1200" dirty="0" smtClean="0">
              <a:solidFill>
                <a:schemeClr val="tx1"/>
              </a:solidFill>
              <a:effectLst/>
              <a:latin typeface="+mn-lt"/>
              <a:ea typeface="+mn-ea"/>
              <a:cs typeface="+mn-cs"/>
            </a:endParaRPr>
          </a:p>
          <a:p>
            <a:endParaRPr lang="en-US"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The model shows a smaller SST difference as compared with the MODIS data. But the general patterns is alike. </a:t>
            </a:r>
          </a:p>
          <a:p>
            <a:r>
              <a:rPr lang="en-US" altLang="zh-TW" sz="1200" kern="1200" dirty="0" smtClean="0">
                <a:solidFill>
                  <a:schemeClr val="tx1"/>
                </a:solidFill>
                <a:effectLst/>
                <a:latin typeface="+mn-lt"/>
                <a:ea typeface="+mn-ea"/>
                <a:cs typeface="+mn-cs"/>
              </a:rPr>
              <a:t>The SST difference is mainly positive in the SCS, with stronger values in the western boundary region. </a:t>
            </a:r>
          </a:p>
          <a:p>
            <a:r>
              <a:rPr lang="en-US" altLang="zh-TW" sz="1200" kern="1200" dirty="0" smtClean="0">
                <a:solidFill>
                  <a:schemeClr val="tx1"/>
                </a:solidFill>
                <a:effectLst/>
                <a:latin typeface="+mn-lt"/>
                <a:ea typeface="+mn-ea"/>
                <a:cs typeface="+mn-cs"/>
              </a:rPr>
              <a:t>The 2-month averaged patterns show the seasonal variation.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The positive SST difference decreased in Jan-Feb.</a:t>
            </a:r>
            <a:r>
              <a:rPr lang="en-US" altLang="zh-TW" sz="1200" kern="1200" baseline="0" dirty="0" smtClean="0">
                <a:solidFill>
                  <a:schemeClr val="tx1"/>
                </a:solidFill>
                <a:effectLst/>
                <a:latin typeface="+mn-lt"/>
                <a:ea typeface="+mn-ea"/>
                <a:cs typeface="+mn-cs"/>
              </a:rPr>
              <a:t> </a:t>
            </a:r>
            <a:r>
              <a:rPr lang="en-US" altLang="zh-TW" sz="1200" kern="1200" dirty="0" smtClean="0">
                <a:solidFill>
                  <a:schemeClr val="tx1"/>
                </a:solidFill>
                <a:effectLst/>
                <a:latin typeface="+mn-lt"/>
                <a:ea typeface="+mn-ea"/>
                <a:cs typeface="+mn-cs"/>
              </a:rPr>
              <a:t>During Mar-Apr, the difference became negative in the northern SCS. </a:t>
            </a:r>
          </a:p>
          <a:p>
            <a:endParaRPr lang="en-US"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During this time , the northerly wind weakened and gradually replaced by southerly and the western boundary current became northward. </a:t>
            </a:r>
          </a:p>
          <a:p>
            <a:r>
              <a:rPr lang="en-US" altLang="zh-TW" sz="1200" kern="1200" dirty="0" smtClean="0">
                <a:solidFill>
                  <a:schemeClr val="tx1"/>
                </a:solidFill>
                <a:effectLst/>
                <a:latin typeface="+mn-lt"/>
                <a:ea typeface="+mn-ea"/>
                <a:cs typeface="+mn-cs"/>
              </a:rPr>
              <a:t>The decreasing SST difference, from positive in winter to negative in spring could attributed to two factors, surface heat flux and oceanic heat advection.  This issue will be clarified later.</a:t>
            </a:r>
            <a:r>
              <a:rPr lang="zh-TW" altLang="zh-TW" dirty="0" smtClean="0">
                <a:effectLst/>
              </a:rPr>
              <a:t> </a:t>
            </a:r>
            <a:r>
              <a:rPr lang="en-US" altLang="zh-TW" sz="1200" kern="1200" dirty="0" smtClean="0">
                <a:solidFill>
                  <a:schemeClr val="tx1"/>
                </a:solidFill>
                <a:effectLst/>
                <a:latin typeface="+mn-lt"/>
                <a:ea typeface="+mn-ea"/>
                <a:cs typeface="+mn-cs"/>
              </a:rPr>
              <a:t> </a:t>
            </a:r>
          </a:p>
          <a:p>
            <a:endParaRPr lang="en-US" altLang="zh-TW" sz="1200" kern="1200" dirty="0" smtClean="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281101F7-6711-4430-8133-3474C58BDAEE}" type="slidenum">
              <a:rPr lang="zh-TW" altLang="en-US" smtClean="0"/>
              <a:t>8</a:t>
            </a:fld>
            <a:endParaRPr lang="zh-TW" altLang="en-US" dirty="0"/>
          </a:p>
        </p:txBody>
      </p:sp>
    </p:spTree>
    <p:extLst>
      <p:ext uri="{BB962C8B-B14F-4D97-AF65-F5344CB8AC3E}">
        <p14:creationId xmlns:p14="http://schemas.microsoft.com/office/powerpoint/2010/main" val="1950791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smtClean="0">
                <a:solidFill>
                  <a:schemeClr val="tx1"/>
                </a:solidFill>
                <a:effectLst/>
                <a:latin typeface="+mn-lt"/>
                <a:ea typeface="+mn-ea"/>
                <a:cs typeface="+mn-cs"/>
              </a:rPr>
              <a:t>During winter,</a:t>
            </a:r>
            <a:r>
              <a:rPr lang="en-US" altLang="zh-TW" sz="1200" kern="1200" baseline="0" dirty="0" smtClean="0">
                <a:solidFill>
                  <a:schemeClr val="tx1"/>
                </a:solidFill>
                <a:effectLst/>
                <a:latin typeface="+mn-lt"/>
                <a:ea typeface="+mn-ea"/>
                <a:cs typeface="+mn-cs"/>
              </a:rPr>
              <a:t> </a:t>
            </a:r>
            <a:r>
              <a:rPr lang="en-US" altLang="zh-TW" sz="1200" kern="1200" dirty="0" smtClean="0">
                <a:solidFill>
                  <a:schemeClr val="tx1"/>
                </a:solidFill>
                <a:effectLst/>
                <a:latin typeface="+mn-lt"/>
                <a:ea typeface="+mn-ea"/>
                <a:cs typeface="+mn-cs"/>
              </a:rPr>
              <a:t>the regional western boundary current in the SCS has thicker MLDs. The stronger downward momentum flux enhances the vertical mixing and increases the MLDs. In the central SCS, a slightly deep MLD region is associated with an </a:t>
            </a:r>
            <a:r>
              <a:rPr lang="en-US" altLang="zh-TW" sz="1200" kern="1200" dirty="0" err="1" smtClean="0">
                <a:solidFill>
                  <a:schemeClr val="tx1"/>
                </a:solidFill>
                <a:effectLst/>
                <a:latin typeface="+mn-lt"/>
                <a:ea typeface="+mn-ea"/>
                <a:cs typeface="+mn-cs"/>
              </a:rPr>
              <a:t>anticyclonic</a:t>
            </a:r>
            <a:r>
              <a:rPr lang="en-US" altLang="zh-TW" sz="1200" kern="1200" dirty="0" smtClean="0">
                <a:solidFill>
                  <a:schemeClr val="tx1"/>
                </a:solidFill>
                <a:effectLst/>
                <a:latin typeface="+mn-lt"/>
                <a:ea typeface="+mn-ea"/>
                <a:cs typeface="+mn-cs"/>
              </a:rPr>
              <a:t> circulation located between the two cyclonic circulations in the northern and southern SCS, respectively .</a:t>
            </a:r>
          </a:p>
          <a:p>
            <a:r>
              <a:rPr lang="en-US" altLang="zh-TW" sz="1200" kern="1200" dirty="0" smtClean="0">
                <a:solidFill>
                  <a:schemeClr val="tx1"/>
                </a:solidFill>
                <a:effectLst/>
                <a:latin typeface="+mn-lt"/>
                <a:ea typeface="+mn-ea"/>
                <a:cs typeface="+mn-cs"/>
              </a:rPr>
              <a:t>These circulation patterns are commonly found in the winter SCS (Hu et al., 2000). </a:t>
            </a:r>
          </a:p>
          <a:p>
            <a:endParaRPr lang="zh-TW" altLang="en-US" dirty="0"/>
          </a:p>
        </p:txBody>
      </p:sp>
      <p:sp>
        <p:nvSpPr>
          <p:cNvPr id="4" name="投影片編號版面配置區 3"/>
          <p:cNvSpPr>
            <a:spLocks noGrp="1"/>
          </p:cNvSpPr>
          <p:nvPr>
            <p:ph type="sldNum" sz="quarter" idx="10"/>
          </p:nvPr>
        </p:nvSpPr>
        <p:spPr/>
        <p:txBody>
          <a:bodyPr/>
          <a:lstStyle/>
          <a:p>
            <a:fld id="{344A751F-5D27-4804-B5AC-2C3CDD54B4FB}" type="slidenum">
              <a:rPr lang="en-US" smtClean="0"/>
              <a:pPr/>
              <a:t>9</a:t>
            </a:fld>
            <a:endParaRPr lang="en-US" dirty="0"/>
          </a:p>
        </p:txBody>
      </p:sp>
    </p:spTree>
    <p:extLst>
      <p:ext uri="{BB962C8B-B14F-4D97-AF65-F5344CB8AC3E}">
        <p14:creationId xmlns:p14="http://schemas.microsoft.com/office/powerpoint/2010/main" val="1527455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dirty="0" smtClean="0">
                <a:latin typeface="Comic Sans MS" panose="030F0702030302020204" pitchFamily="66" charset="0"/>
              </a:rPr>
              <a:t>The stronger horizontal convergence off the southern coast of China, owing to the anomalous wind stress and its resulting Ekman flow, during La Niña drove more  bottom cooler water flowing offshore which cooled the subsurface in the offshore region.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dirty="0" smtClean="0">
              <a:latin typeface="Comic Sans MS" panose="030F0702030302020204" pitchFamily="66" charset="0"/>
            </a:endParaRPr>
          </a:p>
          <a:p>
            <a:r>
              <a:rPr lang="en-US" altLang="zh-TW" sz="1200" kern="1200" dirty="0" smtClean="0">
                <a:solidFill>
                  <a:schemeClr val="tx1"/>
                </a:solidFill>
                <a:effectLst/>
                <a:latin typeface="+mn-lt"/>
                <a:ea typeface="+mn-ea"/>
                <a:cs typeface="+mn-cs"/>
              </a:rPr>
              <a:t>The MLDs are defined as the depth at which the temperature is changed 0.5 °C lower than the surface (</a:t>
            </a:r>
            <a:r>
              <a:rPr lang="en-US" altLang="zh-TW" sz="1200" kern="1200" dirty="0" err="1" smtClean="0">
                <a:solidFill>
                  <a:schemeClr val="tx1"/>
                </a:solidFill>
                <a:effectLst/>
                <a:latin typeface="+mn-lt"/>
                <a:ea typeface="+mn-ea"/>
                <a:cs typeface="+mn-cs"/>
              </a:rPr>
              <a:t>Levitus</a:t>
            </a:r>
            <a:r>
              <a:rPr lang="en-US" altLang="zh-TW" sz="1200" kern="1200" dirty="0" smtClean="0">
                <a:solidFill>
                  <a:schemeClr val="tx1"/>
                </a:solidFill>
                <a:effectLst/>
                <a:latin typeface="+mn-lt"/>
                <a:ea typeface="+mn-ea"/>
                <a:cs typeface="+mn-cs"/>
              </a:rPr>
              <a:t>, 1982)</a:t>
            </a:r>
          </a:p>
          <a:p>
            <a:r>
              <a:rPr lang="en-US" altLang="zh-TW" sz="1200" kern="1200" dirty="0" smtClean="0">
                <a:solidFill>
                  <a:schemeClr val="tx1"/>
                </a:solidFill>
                <a:effectLst/>
                <a:latin typeface="+mn-lt"/>
                <a:ea typeface="+mn-ea"/>
                <a:cs typeface="+mn-cs"/>
              </a:rPr>
              <a:t>During winter,</a:t>
            </a:r>
            <a:r>
              <a:rPr lang="en-US" altLang="zh-TW" sz="1200" kern="1200" baseline="0" dirty="0" smtClean="0">
                <a:solidFill>
                  <a:schemeClr val="tx1"/>
                </a:solidFill>
                <a:effectLst/>
                <a:latin typeface="+mn-lt"/>
                <a:ea typeface="+mn-ea"/>
                <a:cs typeface="+mn-cs"/>
              </a:rPr>
              <a:t> </a:t>
            </a:r>
            <a:r>
              <a:rPr lang="en-US" altLang="zh-TW" sz="1200" kern="1200" dirty="0" smtClean="0">
                <a:solidFill>
                  <a:schemeClr val="tx1"/>
                </a:solidFill>
                <a:effectLst/>
                <a:latin typeface="+mn-lt"/>
                <a:ea typeface="+mn-ea"/>
                <a:cs typeface="+mn-cs"/>
              </a:rPr>
              <a:t>the regional western boundary current in the SCS has thicker MLDs. The stronger downward momentum flux enhances the vertical mixing and increases the MLDs. In the central SCS, a slightly deep MLD region is associated with an </a:t>
            </a:r>
            <a:r>
              <a:rPr lang="en-US" altLang="zh-TW" sz="1200" kern="1200" dirty="0" err="1" smtClean="0">
                <a:solidFill>
                  <a:schemeClr val="tx1"/>
                </a:solidFill>
                <a:effectLst/>
                <a:latin typeface="+mn-lt"/>
                <a:ea typeface="+mn-ea"/>
                <a:cs typeface="+mn-cs"/>
              </a:rPr>
              <a:t>anticyclonic</a:t>
            </a:r>
            <a:r>
              <a:rPr lang="en-US" altLang="zh-TW" sz="1200" kern="1200" dirty="0" smtClean="0">
                <a:solidFill>
                  <a:schemeClr val="tx1"/>
                </a:solidFill>
                <a:effectLst/>
                <a:latin typeface="+mn-lt"/>
                <a:ea typeface="+mn-ea"/>
                <a:cs typeface="+mn-cs"/>
              </a:rPr>
              <a:t> circulation located between the two cyclonic circulations in the northern and southern SCS, respectively .</a:t>
            </a:r>
          </a:p>
          <a:p>
            <a:r>
              <a:rPr lang="en-US" altLang="zh-TW" sz="1200" kern="1200" dirty="0" smtClean="0">
                <a:solidFill>
                  <a:schemeClr val="tx1"/>
                </a:solidFill>
                <a:effectLst/>
                <a:latin typeface="+mn-lt"/>
                <a:ea typeface="+mn-ea"/>
                <a:cs typeface="+mn-cs"/>
              </a:rPr>
              <a:t>These circulation patterns are commonly found in the winter SCS (Hu et al., 2000). </a:t>
            </a:r>
          </a:p>
          <a:p>
            <a:endParaRPr lang="zh-TW"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200" dirty="0" smtClean="0">
              <a:latin typeface="Comic Sans MS" panose="030F0702030302020204" pitchFamily="66" charset="0"/>
            </a:endParaRPr>
          </a:p>
          <a:p>
            <a:endParaRPr lang="zh-TW" altLang="en-US" dirty="0"/>
          </a:p>
        </p:txBody>
      </p:sp>
      <p:sp>
        <p:nvSpPr>
          <p:cNvPr id="4" name="投影片編號版面配置區 3"/>
          <p:cNvSpPr>
            <a:spLocks noGrp="1"/>
          </p:cNvSpPr>
          <p:nvPr>
            <p:ph type="sldNum" sz="quarter" idx="10"/>
          </p:nvPr>
        </p:nvSpPr>
        <p:spPr/>
        <p:txBody>
          <a:bodyPr/>
          <a:lstStyle/>
          <a:p>
            <a:fld id="{344A751F-5D27-4804-B5AC-2C3CDD54B4FB}" type="slidenum">
              <a:rPr lang="en-US" smtClean="0"/>
              <a:pPr/>
              <a:t>10</a:t>
            </a:fld>
            <a:endParaRPr lang="en-US" dirty="0"/>
          </a:p>
        </p:txBody>
      </p:sp>
    </p:spTree>
    <p:extLst>
      <p:ext uri="{BB962C8B-B14F-4D97-AF65-F5344CB8AC3E}">
        <p14:creationId xmlns:p14="http://schemas.microsoft.com/office/powerpoint/2010/main" val="5574438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79388" y="1916113"/>
            <a:ext cx="7772400" cy="1470025"/>
          </a:xfrm>
        </p:spPr>
        <p:txBody>
          <a:bodyPr/>
          <a:lstStyle>
            <a:lvl1pPr>
              <a:defRPr sz="4000" b="1">
                <a:solidFill>
                  <a:schemeClr val="accent2"/>
                </a:solidFill>
              </a:defRPr>
            </a:lvl1pPr>
          </a:lstStyle>
          <a:p>
            <a:pPr lvl="0"/>
            <a:r>
              <a:rPr lang="en-US" noProof="0" dirty="0" smtClean="0"/>
              <a:t>Click to edit Master title style</a:t>
            </a:r>
            <a:endParaRPr lang="en-GB" noProof="0" dirty="0" smtClean="0"/>
          </a:p>
        </p:txBody>
      </p:sp>
      <p:sp>
        <p:nvSpPr>
          <p:cNvPr id="3075" name="Rectangle 3"/>
          <p:cNvSpPr>
            <a:spLocks noGrp="1" noChangeArrowheads="1"/>
          </p:cNvSpPr>
          <p:nvPr>
            <p:ph type="subTitle" idx="1"/>
          </p:nvPr>
        </p:nvSpPr>
        <p:spPr>
          <a:xfrm>
            <a:off x="179388" y="3671888"/>
            <a:ext cx="6400800" cy="1752600"/>
          </a:xfrm>
        </p:spPr>
        <p:txBody>
          <a:bodyPr/>
          <a:lstStyle>
            <a:lvl1pPr marL="0" indent="0">
              <a:buFontTx/>
              <a:buNone/>
              <a:defRPr b="1">
                <a:solidFill>
                  <a:schemeClr val="bg1"/>
                </a:solidFill>
              </a:defRPr>
            </a:lvl1pPr>
          </a:lstStyle>
          <a:p>
            <a:pPr lvl="0"/>
            <a:r>
              <a:rPr lang="en-US" noProof="0" dirty="0" smtClean="0"/>
              <a:t>Click to edit Master subtitle style</a:t>
            </a:r>
            <a:endParaRPr lang="en-GB" noProof="0" dirty="0" smtClean="0"/>
          </a:p>
        </p:txBody>
      </p:sp>
      <p:sp>
        <p:nvSpPr>
          <p:cNvPr id="3080" name="Rectangle 8"/>
          <p:cNvSpPr>
            <a:spLocks noGrp="1" noChangeArrowheads="1"/>
          </p:cNvSpPr>
          <p:nvPr>
            <p:ph type="dt" sz="half" idx="2"/>
          </p:nvPr>
        </p:nvSpPr>
        <p:spPr/>
        <p:txBody>
          <a:bodyPr/>
          <a:lstStyle>
            <a:lvl1pPr>
              <a:defRPr>
                <a:solidFill>
                  <a:schemeClr val="accent2"/>
                </a:solidFill>
              </a:defRPr>
            </a:lvl1pPr>
          </a:lstStyle>
          <a:p>
            <a:endParaRPr lang="en-GB" dirty="0"/>
          </a:p>
        </p:txBody>
      </p:sp>
      <p:sp>
        <p:nvSpPr>
          <p:cNvPr id="3081" name="Rectangle 9"/>
          <p:cNvSpPr>
            <a:spLocks noGrp="1" noChangeArrowheads="1"/>
          </p:cNvSpPr>
          <p:nvPr>
            <p:ph type="ftr" sz="quarter" idx="3"/>
          </p:nvPr>
        </p:nvSpPr>
        <p:spPr/>
        <p:txBody>
          <a:bodyPr/>
          <a:lstStyle>
            <a:lvl1pPr>
              <a:defRPr>
                <a:solidFill>
                  <a:schemeClr val="accent2"/>
                </a:solidFill>
              </a:defRPr>
            </a:lvl1pPr>
          </a:lstStyle>
          <a:p>
            <a:endParaRPr lang="en-GB" dirty="0"/>
          </a:p>
        </p:txBody>
      </p:sp>
      <p:sp>
        <p:nvSpPr>
          <p:cNvPr id="3082" name="Rectangle 10"/>
          <p:cNvSpPr>
            <a:spLocks noGrp="1" noChangeArrowheads="1"/>
          </p:cNvSpPr>
          <p:nvPr>
            <p:ph type="sldNum" sz="quarter" idx="4"/>
          </p:nvPr>
        </p:nvSpPr>
        <p:spPr/>
        <p:txBody>
          <a:bodyPr/>
          <a:lstStyle>
            <a:lvl1pPr>
              <a:defRPr>
                <a:solidFill>
                  <a:schemeClr val="accent2"/>
                </a:solidFill>
              </a:defRPr>
            </a:lvl1pPr>
          </a:lstStyle>
          <a:p>
            <a:fld id="{FBBFD62E-9B4B-4F74-820A-ECBB867F6A80}" type="slidenum">
              <a:rPr lang="en-GB" smtClean="0"/>
              <a:pPr/>
              <a:t>‹#›</a:t>
            </a:fld>
            <a:endParaRPr lang="en-GB" dirty="0"/>
          </a:p>
        </p:txBody>
      </p:sp>
      <p:pic>
        <p:nvPicPr>
          <p:cNvPr id="7" name="Picture 7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96" y="6990"/>
            <a:ext cx="4176464" cy="648072"/>
          </a:xfrm>
          <a:prstGeom prst="rect">
            <a:avLst/>
          </a:prstGeom>
        </p:spPr>
      </p:pic>
      <p:pic>
        <p:nvPicPr>
          <p:cNvPr id="8"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4877" y="44624"/>
            <a:ext cx="755303" cy="550755"/>
          </a:xfrm>
          <a:prstGeom prst="rect">
            <a:avLst/>
          </a:prstGeom>
          <a:noFill/>
        </p:spPr>
      </p:pic>
      <p:pic>
        <p:nvPicPr>
          <p:cNvPr id="9"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57749" y="44624"/>
            <a:ext cx="550755" cy="55075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left)">
                                      <p:cBhvr>
                                        <p:cTn id="7" dur="600"/>
                                        <p:tgtEl>
                                          <p:spTgt spid="3074"/>
                                        </p:tgtEl>
                                      </p:cBhvr>
                                    </p:animEffect>
                                  </p:childTnLst>
                                </p:cTn>
                              </p:par>
                            </p:childTnLst>
                          </p:cTn>
                        </p:par>
                        <p:par>
                          <p:cTn id="8" fill="hold" nodeType="afterGroup">
                            <p:stCondLst>
                              <p:cond delay="600"/>
                            </p:stCondLst>
                            <p:childTnLst>
                              <p:par>
                                <p:cTn id="9" presetID="47" presetClass="entr" presetSubtype="0" fill="hold" grpId="0" nodeType="afterEffect">
                                  <p:stCondLst>
                                    <p:cond delay="0"/>
                                  </p:stCondLst>
                                  <p:childTnLst>
                                    <p:set>
                                      <p:cBhvr>
                                        <p:cTn id="10" dur="1" fill="hold">
                                          <p:stCondLst>
                                            <p:cond delay="0"/>
                                          </p:stCondLst>
                                        </p:cTn>
                                        <p:tgtEl>
                                          <p:spTgt spid="3075">
                                            <p:txEl>
                                              <p:pRg st="0" end="0"/>
                                            </p:txEl>
                                          </p:spTgt>
                                        </p:tgtEl>
                                        <p:attrNameLst>
                                          <p:attrName>style.visibility</p:attrName>
                                        </p:attrNameLst>
                                      </p:cBhvr>
                                      <p:to>
                                        <p:strVal val="visible"/>
                                      </p:to>
                                    </p:set>
                                    <p:animEffect transition="in" filter="fade">
                                      <p:cBhvr>
                                        <p:cTn id="11" dur="100"/>
                                        <p:tgtEl>
                                          <p:spTgt spid="3075">
                                            <p:txEl>
                                              <p:pRg st="0" end="0"/>
                                            </p:txEl>
                                          </p:spTgt>
                                        </p:tgtEl>
                                      </p:cBhvr>
                                    </p:animEffect>
                                    <p:anim calcmode="lin" valueType="num">
                                      <p:cBhvr>
                                        <p:cTn id="12" dur="100" fill="hold"/>
                                        <p:tgtEl>
                                          <p:spTgt spid="3075">
                                            <p:txEl>
                                              <p:pRg st="0" end="0"/>
                                            </p:txEl>
                                          </p:spTgt>
                                        </p:tgtEl>
                                        <p:attrNameLst>
                                          <p:attrName>ppt_x</p:attrName>
                                        </p:attrNameLst>
                                      </p:cBhvr>
                                      <p:tavLst>
                                        <p:tav tm="0">
                                          <p:val>
                                            <p:strVal val="#ppt_x"/>
                                          </p:val>
                                        </p:tav>
                                        <p:tav tm="100000">
                                          <p:val>
                                            <p:strVal val="#ppt_x"/>
                                          </p:val>
                                        </p:tav>
                                      </p:tavLst>
                                    </p:anim>
                                    <p:anim calcmode="lin" valueType="num">
                                      <p:cBhvr>
                                        <p:cTn id="13" dur="100" fill="hold"/>
                                        <p:tgtEl>
                                          <p:spTgt spid="307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tmplLst>
          <p:tmpl lvl="1">
            <p:tnLst>
              <p:par>
                <p:cTn presetID="47" presetClass="entr" presetSubtype="0" fill="hold" nodeType="after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fade">
                      <p:cBhvr>
                        <p:cTn dur="100"/>
                        <p:tgtEl>
                          <p:spTgt spid="3075"/>
                        </p:tgtEl>
                      </p:cBhvr>
                    </p:animEffect>
                    <p:anim calcmode="lin" valueType="num">
                      <p:cBhvr>
                        <p:cTn dur="100" fill="hold"/>
                        <p:tgtEl>
                          <p:spTgt spid="3075"/>
                        </p:tgtEl>
                        <p:attrNameLst>
                          <p:attrName>ppt_x</p:attrName>
                        </p:attrNameLst>
                      </p:cBhvr>
                      <p:tavLst>
                        <p:tav tm="0">
                          <p:val>
                            <p:strVal val="#ppt_x"/>
                          </p:val>
                        </p:tav>
                        <p:tav tm="100000">
                          <p:val>
                            <p:strVal val="#ppt_x"/>
                          </p:val>
                        </p:tav>
                      </p:tavLst>
                    </p:anim>
                    <p:anim calcmode="lin" valueType="num">
                      <p:cBhvr>
                        <p:cTn dur="100" fill="hold"/>
                        <p:tgtEl>
                          <p:spTgt spid="307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0A7068D1-CD86-4DE6-B8F9-E4EC821420BC}" type="slidenum">
              <a:rPr lang="en-GB" smtClean="0"/>
              <a:pPr/>
              <a:t>‹#›</a:t>
            </a:fld>
            <a:endParaRPr lang="en-GB" dirty="0"/>
          </a:p>
        </p:txBody>
      </p:sp>
      <p:pic>
        <p:nvPicPr>
          <p:cNvPr id="10" name="Picture 7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96" y="6990"/>
            <a:ext cx="4176464" cy="648072"/>
          </a:xfrm>
          <a:prstGeom prst="rect">
            <a:avLst/>
          </a:prstGeom>
        </p:spPr>
      </p:pic>
      <p:pic>
        <p:nvPicPr>
          <p:cNvPr id="13"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4877" y="44624"/>
            <a:ext cx="755303" cy="550755"/>
          </a:xfrm>
          <a:prstGeom prst="rect">
            <a:avLst/>
          </a:prstGeom>
          <a:noFill/>
        </p:spPr>
      </p:pic>
      <p:pic>
        <p:nvPicPr>
          <p:cNvPr id="14"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57749" y="44624"/>
            <a:ext cx="550755" cy="550755"/>
          </a:xfrm>
          <a:prstGeom prst="rect">
            <a:avLst/>
          </a:prstGeom>
        </p:spPr>
      </p:pic>
    </p:spTree>
    <p:extLst>
      <p:ext uri="{BB962C8B-B14F-4D97-AF65-F5344CB8AC3E}">
        <p14:creationId xmlns:p14="http://schemas.microsoft.com/office/powerpoint/2010/main" val="391534547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1520" y="2984971"/>
            <a:ext cx="7772400" cy="1362075"/>
          </a:xfrm>
        </p:spPr>
        <p:txBody>
          <a:bodyPr anchor="t"/>
          <a:lstStyle>
            <a:lvl1pPr algn="l">
              <a:defRPr sz="4000" b="1" cap="all">
                <a:solidFill>
                  <a:schemeClr val="tx1"/>
                </a:solidFill>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251520" y="1484784"/>
            <a:ext cx="7772400" cy="1500187"/>
          </a:xfrm>
        </p:spPr>
        <p:txBody>
          <a:bodyPr anchor="b"/>
          <a:lstStyle>
            <a:lvl1pPr marL="0" inden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D992A4D9-9592-4945-8E45-CB82C3C9BAC4}" type="slidenum">
              <a:rPr lang="en-GB" smtClean="0"/>
              <a:pPr/>
              <a:t>‹#›</a:t>
            </a:fld>
            <a:endParaRPr lang="en-GB" dirty="0"/>
          </a:p>
        </p:txBody>
      </p:sp>
      <p:pic>
        <p:nvPicPr>
          <p:cNvPr id="10" name="Picture 7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96" y="6990"/>
            <a:ext cx="4176464" cy="648072"/>
          </a:xfrm>
          <a:prstGeom prst="rect">
            <a:avLst/>
          </a:prstGeom>
        </p:spPr>
      </p:pic>
      <p:pic>
        <p:nvPicPr>
          <p:cNvPr id="13"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4877" y="44624"/>
            <a:ext cx="755303" cy="550755"/>
          </a:xfrm>
          <a:prstGeom prst="rect">
            <a:avLst/>
          </a:prstGeom>
          <a:noFill/>
        </p:spPr>
      </p:pic>
      <p:pic>
        <p:nvPicPr>
          <p:cNvPr id="14"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57749" y="44624"/>
            <a:ext cx="550755" cy="550755"/>
          </a:xfrm>
          <a:prstGeom prst="rect">
            <a:avLst/>
          </a:prstGeom>
        </p:spPr>
      </p:pic>
    </p:spTree>
    <p:extLst>
      <p:ext uri="{BB962C8B-B14F-4D97-AF65-F5344CB8AC3E}">
        <p14:creationId xmlns:p14="http://schemas.microsoft.com/office/powerpoint/2010/main" val="257172043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3663" y="765175"/>
            <a:ext cx="4405312" cy="5513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51375" y="765175"/>
            <a:ext cx="4406900" cy="5513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FD217E2A-CFA3-42BC-8E65-154C66B1B061}" type="slidenum">
              <a:rPr lang="en-GB" smtClean="0"/>
              <a:pPr/>
              <a:t>‹#›</a:t>
            </a:fld>
            <a:endParaRPr lang="en-GB" dirty="0"/>
          </a:p>
        </p:txBody>
      </p:sp>
      <p:pic>
        <p:nvPicPr>
          <p:cNvPr id="11" name="Picture 7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96" y="6990"/>
            <a:ext cx="4176464" cy="648072"/>
          </a:xfrm>
          <a:prstGeom prst="rect">
            <a:avLst/>
          </a:prstGeom>
        </p:spPr>
      </p:pic>
      <p:pic>
        <p:nvPicPr>
          <p:cNvPr id="1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4877" y="44624"/>
            <a:ext cx="755303" cy="550755"/>
          </a:xfrm>
          <a:prstGeom prst="rect">
            <a:avLst/>
          </a:prstGeom>
          <a:noFill/>
        </p:spPr>
      </p:pic>
      <p:pic>
        <p:nvPicPr>
          <p:cNvPr id="15"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57749" y="44624"/>
            <a:ext cx="550755" cy="550755"/>
          </a:xfrm>
          <a:prstGeom prst="rect">
            <a:avLst/>
          </a:prstGeom>
        </p:spPr>
      </p:pic>
    </p:spTree>
    <p:extLst>
      <p:ext uri="{BB962C8B-B14F-4D97-AF65-F5344CB8AC3E}">
        <p14:creationId xmlns:p14="http://schemas.microsoft.com/office/powerpoint/2010/main" val="230109384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p:txBody>
          <a:bodyPr/>
          <a:lstStyle>
            <a:lvl1pPr>
              <a:defRPr/>
            </a:lvl1pPr>
          </a:lstStyle>
          <a:p>
            <a:endParaRPr lang="en-GB" dirty="0"/>
          </a:p>
        </p:txBody>
      </p:sp>
      <p:sp>
        <p:nvSpPr>
          <p:cNvPr id="4" name="Slide Number Placeholder 3"/>
          <p:cNvSpPr>
            <a:spLocks noGrp="1"/>
          </p:cNvSpPr>
          <p:nvPr>
            <p:ph type="sldNum" sz="quarter" idx="12"/>
          </p:nvPr>
        </p:nvSpPr>
        <p:spPr/>
        <p:txBody>
          <a:bodyPr/>
          <a:lstStyle>
            <a:lvl1pPr>
              <a:defRPr/>
            </a:lvl1pPr>
          </a:lstStyle>
          <a:p>
            <a:fld id="{78A91751-14EE-436F-A3C6-FBBD71E56B5A}" type="slidenum">
              <a:rPr lang="en-GB" smtClean="0"/>
              <a:pPr/>
              <a:t>‹#›</a:t>
            </a:fld>
            <a:endParaRPr lang="en-GB" dirty="0"/>
          </a:p>
        </p:txBody>
      </p:sp>
      <p:pic>
        <p:nvPicPr>
          <p:cNvPr id="8" name="Picture 7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96" y="6990"/>
            <a:ext cx="4176464" cy="648072"/>
          </a:xfrm>
          <a:prstGeom prst="rect">
            <a:avLst/>
          </a:prstGeom>
        </p:spPr>
      </p:pic>
      <p:pic>
        <p:nvPicPr>
          <p:cNvPr id="11"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4877" y="44624"/>
            <a:ext cx="755303" cy="550755"/>
          </a:xfrm>
          <a:prstGeom prst="rect">
            <a:avLst/>
          </a:prstGeom>
          <a:noFill/>
        </p:spPr>
      </p:pic>
      <p:pic>
        <p:nvPicPr>
          <p:cNvPr id="12"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57749" y="44624"/>
            <a:ext cx="550755" cy="550755"/>
          </a:xfrm>
          <a:prstGeom prst="rect">
            <a:avLst/>
          </a:prstGeom>
        </p:spPr>
      </p:pic>
    </p:spTree>
    <p:extLst>
      <p:ext uri="{BB962C8B-B14F-4D97-AF65-F5344CB8AC3E}">
        <p14:creationId xmlns:p14="http://schemas.microsoft.com/office/powerpoint/2010/main" val="161925140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descr="WATER B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93663" y="115888"/>
            <a:ext cx="8294687"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1027" name="Rectangle 3"/>
          <p:cNvSpPr>
            <a:spLocks noGrp="1" noChangeArrowheads="1"/>
          </p:cNvSpPr>
          <p:nvPr>
            <p:ph type="body" idx="1"/>
          </p:nvPr>
        </p:nvSpPr>
        <p:spPr bwMode="auto">
          <a:xfrm>
            <a:off x="93663" y="765175"/>
            <a:ext cx="8964612" cy="551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1028" name="Rectangle 4"/>
          <p:cNvSpPr>
            <a:spLocks noGrp="1" noChangeArrowheads="1"/>
          </p:cNvSpPr>
          <p:nvPr>
            <p:ph type="dt" sz="half" idx="2"/>
          </p:nvPr>
        </p:nvSpPr>
        <p:spPr bwMode="auto">
          <a:xfrm>
            <a:off x="93663" y="63373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b="1">
                <a:latin typeface="Comic Sans MS" panose="030F0702030302020204" pitchFamily="66" charset="0"/>
              </a:defRPr>
            </a:lvl1pPr>
          </a:lstStyle>
          <a:p>
            <a:endParaRPr lang="en-GB" dirty="0"/>
          </a:p>
        </p:txBody>
      </p:sp>
      <p:sp>
        <p:nvSpPr>
          <p:cNvPr id="1029" name="Rectangle 5"/>
          <p:cNvSpPr>
            <a:spLocks noGrp="1" noChangeArrowheads="1"/>
          </p:cNvSpPr>
          <p:nvPr>
            <p:ph type="ftr" sz="quarter" idx="3"/>
          </p:nvPr>
        </p:nvSpPr>
        <p:spPr bwMode="auto">
          <a:xfrm>
            <a:off x="2284413" y="6337300"/>
            <a:ext cx="57594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b="1">
                <a:latin typeface="Comic Sans MS" panose="030F0702030302020204" pitchFamily="66" charset="0"/>
              </a:defRPr>
            </a:lvl1pPr>
          </a:lstStyle>
          <a:p>
            <a:endParaRPr lang="en-GB" dirty="0"/>
          </a:p>
        </p:txBody>
      </p:sp>
      <p:sp>
        <p:nvSpPr>
          <p:cNvPr id="1030" name="Rectangle 6"/>
          <p:cNvSpPr>
            <a:spLocks noGrp="1" noChangeArrowheads="1"/>
          </p:cNvSpPr>
          <p:nvPr>
            <p:ph type="sldNum" sz="quarter" idx="4"/>
          </p:nvPr>
        </p:nvSpPr>
        <p:spPr bwMode="auto">
          <a:xfrm>
            <a:off x="8101013" y="6337300"/>
            <a:ext cx="9572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b="1">
                <a:latin typeface="Comic Sans MS" panose="030F0702030302020204" pitchFamily="66" charset="0"/>
              </a:defRPr>
            </a:lvl1pPr>
          </a:lstStyle>
          <a:p>
            <a:fld id="{3C519060-044E-4916-B6BF-C3232112D945}"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Lst>
  </p:timing>
  <p:txStyles>
    <p:titleStyle>
      <a:lvl1pPr algn="l" rtl="0" eaLnBrk="1" fontAlgn="base" hangingPunct="1">
        <a:spcBef>
          <a:spcPct val="0"/>
        </a:spcBef>
        <a:spcAft>
          <a:spcPct val="0"/>
        </a:spcAft>
        <a:defRPr sz="2400">
          <a:solidFill>
            <a:schemeClr val="bg1"/>
          </a:solidFill>
          <a:latin typeface="+mj-lt"/>
          <a:ea typeface="+mj-ea"/>
          <a:cs typeface="+mj-cs"/>
        </a:defRPr>
      </a:lvl1pPr>
      <a:lvl2pPr algn="l" rtl="0" eaLnBrk="1" fontAlgn="base" hangingPunct="1">
        <a:spcBef>
          <a:spcPct val="0"/>
        </a:spcBef>
        <a:spcAft>
          <a:spcPct val="0"/>
        </a:spcAft>
        <a:defRPr sz="2400">
          <a:solidFill>
            <a:schemeClr val="bg1"/>
          </a:solidFill>
          <a:latin typeface="Arial" charset="0"/>
          <a:cs typeface="Arial" charset="0"/>
        </a:defRPr>
      </a:lvl2pPr>
      <a:lvl3pPr algn="l" rtl="0" eaLnBrk="1" fontAlgn="base" hangingPunct="1">
        <a:spcBef>
          <a:spcPct val="0"/>
        </a:spcBef>
        <a:spcAft>
          <a:spcPct val="0"/>
        </a:spcAft>
        <a:defRPr sz="2400">
          <a:solidFill>
            <a:schemeClr val="bg1"/>
          </a:solidFill>
          <a:latin typeface="Arial" charset="0"/>
          <a:cs typeface="Arial" charset="0"/>
        </a:defRPr>
      </a:lvl3pPr>
      <a:lvl4pPr algn="l" rtl="0" eaLnBrk="1" fontAlgn="base" hangingPunct="1">
        <a:spcBef>
          <a:spcPct val="0"/>
        </a:spcBef>
        <a:spcAft>
          <a:spcPct val="0"/>
        </a:spcAft>
        <a:defRPr sz="2400">
          <a:solidFill>
            <a:schemeClr val="bg1"/>
          </a:solidFill>
          <a:latin typeface="Arial" charset="0"/>
          <a:cs typeface="Arial" charset="0"/>
        </a:defRPr>
      </a:lvl4pPr>
      <a:lvl5pPr algn="l" rtl="0" eaLnBrk="1" fontAlgn="base" hangingPunct="1">
        <a:spcBef>
          <a:spcPct val="0"/>
        </a:spcBef>
        <a:spcAft>
          <a:spcPct val="0"/>
        </a:spcAft>
        <a:defRPr sz="2400">
          <a:solidFill>
            <a:schemeClr val="bg1"/>
          </a:solidFill>
          <a:latin typeface="Arial" charset="0"/>
          <a:cs typeface="Arial" charset="0"/>
        </a:defRPr>
      </a:lvl5pPr>
      <a:lvl6pPr marL="457200" algn="l" rtl="0" eaLnBrk="1" fontAlgn="base" hangingPunct="1">
        <a:spcBef>
          <a:spcPct val="0"/>
        </a:spcBef>
        <a:spcAft>
          <a:spcPct val="0"/>
        </a:spcAft>
        <a:defRPr sz="2400">
          <a:solidFill>
            <a:schemeClr val="bg1"/>
          </a:solidFill>
          <a:latin typeface="Arial" charset="0"/>
          <a:cs typeface="Arial" charset="0"/>
        </a:defRPr>
      </a:lvl6pPr>
      <a:lvl7pPr marL="914400" algn="l" rtl="0" eaLnBrk="1" fontAlgn="base" hangingPunct="1">
        <a:spcBef>
          <a:spcPct val="0"/>
        </a:spcBef>
        <a:spcAft>
          <a:spcPct val="0"/>
        </a:spcAft>
        <a:defRPr sz="2400">
          <a:solidFill>
            <a:schemeClr val="bg1"/>
          </a:solidFill>
          <a:latin typeface="Arial" charset="0"/>
          <a:cs typeface="Arial" charset="0"/>
        </a:defRPr>
      </a:lvl7pPr>
      <a:lvl8pPr marL="1371600" algn="l" rtl="0" eaLnBrk="1" fontAlgn="base" hangingPunct="1">
        <a:spcBef>
          <a:spcPct val="0"/>
        </a:spcBef>
        <a:spcAft>
          <a:spcPct val="0"/>
        </a:spcAft>
        <a:defRPr sz="2400">
          <a:solidFill>
            <a:schemeClr val="bg1"/>
          </a:solidFill>
          <a:latin typeface="Arial" charset="0"/>
          <a:cs typeface="Arial" charset="0"/>
        </a:defRPr>
      </a:lvl8pPr>
      <a:lvl9pPr marL="1828800" algn="l" rtl="0" eaLnBrk="1" fontAlgn="base" hangingPunct="1">
        <a:spcBef>
          <a:spcPct val="0"/>
        </a:spcBef>
        <a:spcAft>
          <a:spcPct val="0"/>
        </a:spcAft>
        <a:defRPr sz="2400">
          <a:solidFill>
            <a:schemeClr val="bg1"/>
          </a:solidFill>
          <a:latin typeface="Arial" charset="0"/>
          <a:cs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200">
          <a:solidFill>
            <a:schemeClr val="tx1"/>
          </a:solidFill>
          <a:latin typeface="+mn-lt"/>
          <a:cs typeface="+mn-cs"/>
        </a:defRPr>
      </a:lvl2pPr>
      <a:lvl3pPr marL="1143000" indent="-228600" algn="l" rtl="0" eaLnBrk="1" fontAlgn="base" hangingPunct="1">
        <a:spcBef>
          <a:spcPct val="20000"/>
        </a:spcBef>
        <a:spcAft>
          <a:spcPct val="0"/>
        </a:spcAft>
        <a:buChar char="•"/>
        <a:defRPr sz="20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0.emf"/><Relationship Id="rId4" Type="http://schemas.openxmlformats.org/officeDocument/2006/relationships/image" Target="../media/image19.emf"/></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3.jpe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4.emf"/><Relationship Id="rId7"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25.emf"/></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40.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270.png"/><Relationship Id="rId5" Type="http://schemas.openxmlformats.org/officeDocument/2006/relationships/image" Target="../media/image260.png"/><Relationship Id="rId4" Type="http://schemas.openxmlformats.org/officeDocument/2006/relationships/image" Target="../media/image33.emf"/></Relationships>
</file>

<file path=ppt/slides/_rels/slide1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90500" y="609600"/>
            <a:ext cx="8839200" cy="2554545"/>
          </a:xfrm>
          <a:prstGeom prst="rect">
            <a:avLst/>
          </a:prstGeom>
        </p:spPr>
        <p:txBody>
          <a:bodyPr wrap="square">
            <a:spAutoFit/>
          </a:bodyPr>
          <a:lstStyle/>
          <a:p>
            <a:pPr algn="ctr" fontAlgn="b"/>
            <a:r>
              <a:rPr lang="en-US" altLang="zh-TW" sz="3200" b="1" dirty="0" smtClean="0">
                <a:solidFill>
                  <a:srgbClr val="0000FF"/>
                </a:solidFill>
                <a:latin typeface="Comic Sans MS" panose="030F0702030302020204" pitchFamily="66" charset="0"/>
              </a:rPr>
              <a:t>Mesoscale </a:t>
            </a:r>
            <a:r>
              <a:rPr lang="en-US" altLang="zh-TW" sz="3200" b="1" dirty="0">
                <a:solidFill>
                  <a:srgbClr val="0000FF"/>
                </a:solidFill>
                <a:latin typeface="Comic Sans MS" panose="030F0702030302020204" pitchFamily="66" charset="0"/>
              </a:rPr>
              <a:t>ocean response and air-sea interaction in the South China Sea during ENSO decaying winter-spring modelled by a regional coupled model</a:t>
            </a:r>
            <a:endParaRPr lang="zh-TW" altLang="zh-TW" sz="3200" b="1" dirty="0">
              <a:solidFill>
                <a:srgbClr val="0000FF"/>
              </a:solidFill>
              <a:latin typeface="Comic Sans MS" panose="030F0702030302020204" pitchFamily="66" charset="0"/>
            </a:endParaRPr>
          </a:p>
          <a:p>
            <a:pPr algn="ctr" fontAlgn="b"/>
            <a:r>
              <a:rPr lang="en-US" altLang="zh-TW" sz="3200" b="1" dirty="0">
                <a:solidFill>
                  <a:srgbClr val="0000FF"/>
                </a:solidFill>
                <a:latin typeface="Comic Sans MS" panose="030F0702030302020204" pitchFamily="66" charset="0"/>
              </a:rPr>
              <a:t> </a:t>
            </a:r>
            <a:endParaRPr lang="zh-TW" altLang="zh-TW" sz="3200" b="1" dirty="0">
              <a:solidFill>
                <a:srgbClr val="0000FF"/>
              </a:solidFill>
              <a:latin typeface="Comic Sans MS" panose="030F0702030302020204" pitchFamily="66" charset="0"/>
            </a:endParaRPr>
          </a:p>
        </p:txBody>
      </p:sp>
      <p:sp>
        <p:nvSpPr>
          <p:cNvPr id="9" name="矩形 8"/>
          <p:cNvSpPr/>
          <p:nvPr/>
        </p:nvSpPr>
        <p:spPr>
          <a:xfrm>
            <a:off x="8255" y="5943600"/>
            <a:ext cx="9220200" cy="800219"/>
          </a:xfrm>
          <a:prstGeom prst="rect">
            <a:avLst/>
          </a:prstGeom>
        </p:spPr>
        <p:txBody>
          <a:bodyPr wrap="square">
            <a:spAutoFit/>
          </a:bodyPr>
          <a:lstStyle/>
          <a:p>
            <a:pPr algn="ctr"/>
            <a:r>
              <a:rPr lang="en-US" altLang="zh-TW" sz="2800" b="1" dirty="0" smtClean="0">
                <a:solidFill>
                  <a:srgbClr val="C00000"/>
                </a:solidFill>
                <a:latin typeface="Comic Sans MS" panose="030F0702030302020204" pitchFamily="66" charset="0"/>
              </a:rPr>
              <a:t>Yi-Chun Kuo and Yu‑heng Tseng</a:t>
            </a:r>
          </a:p>
          <a:p>
            <a:pPr algn="ctr"/>
            <a:r>
              <a:rPr lang="en-US" altLang="zh-TW" i="1" dirty="0" smtClean="0">
                <a:solidFill>
                  <a:srgbClr val="FF0000"/>
                </a:solidFill>
                <a:latin typeface="Comic Sans MS" panose="030F0702030302020204" pitchFamily="66" charset="0"/>
              </a:rPr>
              <a:t>Institute of Oceanography, National Taiwan University, Taiwan</a:t>
            </a:r>
          </a:p>
        </p:txBody>
      </p:sp>
      <p:pic>
        <p:nvPicPr>
          <p:cNvPr id="6" name="圖片 5"/>
          <p:cNvPicPr/>
          <p:nvPr/>
        </p:nvPicPr>
        <p:blipFill>
          <a:blip r:embed="rId3"/>
          <a:stretch>
            <a:fillRect/>
          </a:stretch>
        </p:blipFill>
        <p:spPr>
          <a:xfrm>
            <a:off x="2133600" y="2743200"/>
            <a:ext cx="4724400" cy="3263682"/>
          </a:xfrm>
          <a:prstGeom prst="rect">
            <a:avLst/>
          </a:prstGeom>
        </p:spPr>
      </p:pic>
    </p:spTree>
    <p:extLst>
      <p:ext uri="{BB962C8B-B14F-4D97-AF65-F5344CB8AC3E}">
        <p14:creationId xmlns:p14="http://schemas.microsoft.com/office/powerpoint/2010/main" val="75147497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p:cNvPicPr>
            <a:picLocks/>
          </p:cNvPicPr>
          <p:nvPr/>
        </p:nvPicPr>
        <p:blipFill rotWithShape="1">
          <a:blip r:embed="rId3" cstate="print">
            <a:extLst>
              <a:ext uri="{28A0092B-C50C-407E-A947-70E740481C1C}">
                <a14:useLocalDpi xmlns:a14="http://schemas.microsoft.com/office/drawing/2010/main" val="0"/>
              </a:ext>
            </a:extLst>
          </a:blip>
          <a:srcRect l="7114" t="7502" r="2584" b="9257"/>
          <a:stretch/>
        </p:blipFill>
        <p:spPr>
          <a:xfrm>
            <a:off x="1122218" y="1217897"/>
            <a:ext cx="6959440" cy="3354103"/>
          </a:xfrm>
          <a:prstGeom prst="rect">
            <a:avLst/>
          </a:prstGeom>
        </p:spPr>
      </p:pic>
      <p:sp>
        <p:nvSpPr>
          <p:cNvPr id="2" name="矩形 1"/>
          <p:cNvSpPr/>
          <p:nvPr/>
        </p:nvSpPr>
        <p:spPr>
          <a:xfrm>
            <a:off x="76200" y="575202"/>
            <a:ext cx="8991600" cy="461665"/>
          </a:xfrm>
          <a:prstGeom prst="rect">
            <a:avLst/>
          </a:prstGeom>
        </p:spPr>
        <p:txBody>
          <a:bodyPr wrap="square">
            <a:spAutoFit/>
          </a:bodyPr>
          <a:lstStyle/>
          <a:p>
            <a:r>
              <a:rPr lang="en-US" altLang="zh-TW" sz="2400" b="1" kern="100" dirty="0" smtClean="0">
                <a:solidFill>
                  <a:srgbClr val="990099"/>
                </a:solidFill>
                <a:latin typeface="Comic Sans MS" panose="030F0702030302020204" pitchFamily="66" charset="0"/>
                <a:cs typeface="Times New Roman" panose="02020603050405020304" pitchFamily="18" charset="0"/>
              </a:rPr>
              <a:t>Subsurface SCS response to ENSO (MLD, El Niño-La </a:t>
            </a:r>
            <a:r>
              <a:rPr lang="en-US" altLang="zh-TW" sz="2400" b="1" kern="100" dirty="0">
                <a:solidFill>
                  <a:srgbClr val="990099"/>
                </a:solidFill>
                <a:latin typeface="Comic Sans MS" panose="030F0702030302020204" pitchFamily="66" charset="0"/>
                <a:cs typeface="Times New Roman" panose="02020603050405020304" pitchFamily="18" charset="0"/>
              </a:rPr>
              <a:t>Niña</a:t>
            </a:r>
            <a:r>
              <a:rPr lang="en-US" altLang="zh-TW" sz="2400" b="1" kern="100" dirty="0" smtClean="0">
                <a:solidFill>
                  <a:srgbClr val="990099"/>
                </a:solidFill>
                <a:latin typeface="Comic Sans MS" panose="030F0702030302020204" pitchFamily="66" charset="0"/>
                <a:cs typeface="Times New Roman" panose="02020603050405020304" pitchFamily="18" charset="0"/>
              </a:rPr>
              <a:t>)</a:t>
            </a:r>
            <a:endParaRPr lang="zh-TW" altLang="en-US" sz="2400" b="1" kern="100" dirty="0">
              <a:solidFill>
                <a:srgbClr val="990099"/>
              </a:solidFill>
              <a:latin typeface="Comic Sans MS" panose="030F0702030302020204" pitchFamily="66" charset="0"/>
              <a:cs typeface="Times New Roman" panose="02020603050405020304" pitchFamily="18" charset="0"/>
            </a:endParaRPr>
          </a:p>
        </p:txBody>
      </p:sp>
      <p:sp>
        <p:nvSpPr>
          <p:cNvPr id="4" name="文字方塊 3"/>
          <p:cNvSpPr txBox="1"/>
          <p:nvPr/>
        </p:nvSpPr>
        <p:spPr>
          <a:xfrm>
            <a:off x="2462927" y="895290"/>
            <a:ext cx="1042273" cy="400110"/>
          </a:xfrm>
          <a:prstGeom prst="rect">
            <a:avLst/>
          </a:prstGeom>
          <a:noFill/>
        </p:spPr>
        <p:txBody>
          <a:bodyPr wrap="none" rtlCol="0">
            <a:spAutoFit/>
          </a:bodyPr>
          <a:lstStyle/>
          <a:p>
            <a:r>
              <a:rPr lang="en-US" altLang="zh-TW" sz="2000" dirty="0" smtClean="0">
                <a:latin typeface="Comic Sans MS" panose="030F0702030302020204" pitchFamily="66" charset="0"/>
              </a:rPr>
              <a:t>Winter</a:t>
            </a:r>
            <a:endParaRPr lang="zh-TW" altLang="en-US" sz="2000" dirty="0">
              <a:latin typeface="Comic Sans MS" panose="030F0702030302020204" pitchFamily="66" charset="0"/>
            </a:endParaRPr>
          </a:p>
        </p:txBody>
      </p:sp>
      <p:sp>
        <p:nvSpPr>
          <p:cNvPr id="5" name="文字方塊 4"/>
          <p:cNvSpPr txBox="1"/>
          <p:nvPr/>
        </p:nvSpPr>
        <p:spPr>
          <a:xfrm>
            <a:off x="5638800" y="838200"/>
            <a:ext cx="966931" cy="400110"/>
          </a:xfrm>
          <a:prstGeom prst="rect">
            <a:avLst/>
          </a:prstGeom>
          <a:noFill/>
        </p:spPr>
        <p:txBody>
          <a:bodyPr wrap="none" rtlCol="0">
            <a:spAutoFit/>
          </a:bodyPr>
          <a:lstStyle/>
          <a:p>
            <a:r>
              <a:rPr lang="en-US" altLang="zh-TW" sz="2000" dirty="0" smtClean="0">
                <a:latin typeface="Comic Sans MS" panose="030F0702030302020204" pitchFamily="66" charset="0"/>
              </a:rPr>
              <a:t>Spring</a:t>
            </a:r>
            <a:endParaRPr lang="zh-TW" altLang="en-US" sz="2000" dirty="0">
              <a:latin typeface="Comic Sans MS" panose="030F0702030302020204" pitchFamily="66" charset="0"/>
            </a:endParaRPr>
          </a:p>
        </p:txBody>
      </p:sp>
      <p:cxnSp>
        <p:nvCxnSpPr>
          <p:cNvPr id="99" name="直線接點 98"/>
          <p:cNvCxnSpPr/>
          <p:nvPr/>
        </p:nvCxnSpPr>
        <p:spPr>
          <a:xfrm>
            <a:off x="2952471" y="1524000"/>
            <a:ext cx="0" cy="838200"/>
          </a:xfrm>
          <a:prstGeom prst="line">
            <a:avLst/>
          </a:prstGeom>
        </p:spPr>
        <p:style>
          <a:lnRef idx="3">
            <a:schemeClr val="dk1"/>
          </a:lnRef>
          <a:fillRef idx="0">
            <a:schemeClr val="dk1"/>
          </a:fillRef>
          <a:effectRef idx="2">
            <a:schemeClr val="dk1"/>
          </a:effectRef>
          <a:fontRef idx="minor">
            <a:schemeClr val="tx1"/>
          </a:fontRef>
        </p:style>
      </p:cxnSp>
      <p:pic>
        <p:nvPicPr>
          <p:cNvPr id="111" name="圖片 110"/>
          <p:cNvPicPr>
            <a:picLocks noChangeAspect="1"/>
          </p:cNvPicPr>
          <p:nvPr/>
        </p:nvPicPr>
        <p:blipFill rotWithShape="1">
          <a:blip r:embed="rId4"/>
          <a:srcRect l="4898" r="10183"/>
          <a:stretch/>
        </p:blipFill>
        <p:spPr>
          <a:xfrm>
            <a:off x="1904999" y="5242003"/>
            <a:ext cx="5334002" cy="1700097"/>
          </a:xfrm>
          <a:prstGeom prst="rect">
            <a:avLst/>
          </a:prstGeom>
        </p:spPr>
      </p:pic>
      <p:pic>
        <p:nvPicPr>
          <p:cNvPr id="112" name="圖片 111"/>
          <p:cNvPicPr>
            <a:picLocks noChangeAspect="1"/>
          </p:cNvPicPr>
          <p:nvPr/>
        </p:nvPicPr>
        <p:blipFill rotWithShape="1">
          <a:blip r:embed="rId5"/>
          <a:srcRect l="5061" r="10166" b="6295"/>
          <a:stretch/>
        </p:blipFill>
        <p:spPr>
          <a:xfrm>
            <a:off x="1905000" y="3712249"/>
            <a:ext cx="5334001" cy="1609366"/>
          </a:xfrm>
          <a:prstGeom prst="rect">
            <a:avLst/>
          </a:prstGeom>
        </p:spPr>
      </p:pic>
      <p:cxnSp>
        <p:nvCxnSpPr>
          <p:cNvPr id="101" name="直線單箭頭接點 100"/>
          <p:cNvCxnSpPr/>
          <p:nvPr/>
        </p:nvCxnSpPr>
        <p:spPr>
          <a:xfrm flipV="1">
            <a:off x="2321469" y="2362200"/>
            <a:ext cx="631002" cy="1427552"/>
          </a:xfrm>
          <a:prstGeom prst="straightConnector1">
            <a:avLst/>
          </a:prstGeom>
          <a:ln>
            <a:tailEnd type="triangle" w="med" len="lg"/>
          </a:ln>
        </p:spPr>
        <p:style>
          <a:lnRef idx="3">
            <a:schemeClr val="dk1"/>
          </a:lnRef>
          <a:fillRef idx="0">
            <a:schemeClr val="dk1"/>
          </a:fillRef>
          <a:effectRef idx="2">
            <a:schemeClr val="dk1"/>
          </a:effectRef>
          <a:fontRef idx="minor">
            <a:schemeClr val="tx1"/>
          </a:fontRef>
        </p:style>
      </p:cxnSp>
      <p:cxnSp>
        <p:nvCxnSpPr>
          <p:cNvPr id="100" name="直線單箭頭接點 99"/>
          <p:cNvCxnSpPr/>
          <p:nvPr/>
        </p:nvCxnSpPr>
        <p:spPr>
          <a:xfrm flipH="1" flipV="1">
            <a:off x="2952471" y="1524000"/>
            <a:ext cx="3829330" cy="2265752"/>
          </a:xfrm>
          <a:prstGeom prst="straightConnector1">
            <a:avLst/>
          </a:prstGeom>
          <a:ln>
            <a:tailEnd type="triangle" w="med" len="lg"/>
          </a:ln>
        </p:spPr>
        <p:style>
          <a:lnRef idx="3">
            <a:schemeClr val="dk1"/>
          </a:lnRef>
          <a:fillRef idx="0">
            <a:schemeClr val="dk1"/>
          </a:fillRef>
          <a:effectRef idx="2">
            <a:schemeClr val="dk1"/>
          </a:effectRef>
          <a:fontRef idx="minor">
            <a:schemeClr val="tx1"/>
          </a:fontRef>
        </p:style>
      </p:cxnSp>
      <p:sp>
        <p:nvSpPr>
          <p:cNvPr id="98" name="文字方塊 97"/>
          <p:cNvSpPr txBox="1"/>
          <p:nvPr/>
        </p:nvSpPr>
        <p:spPr>
          <a:xfrm>
            <a:off x="6774544" y="1831256"/>
            <a:ext cx="2321469" cy="369332"/>
          </a:xfrm>
          <a:prstGeom prst="rect">
            <a:avLst/>
          </a:prstGeom>
          <a:noFill/>
        </p:spPr>
        <p:txBody>
          <a:bodyPr wrap="none" rtlCol="0">
            <a:spAutoFit/>
          </a:bodyPr>
          <a:lstStyle/>
          <a:p>
            <a:r>
              <a:rPr lang="en-US" altLang="zh-TW" dirty="0" smtClean="0">
                <a:solidFill>
                  <a:srgbClr val="000000"/>
                </a:solidFill>
                <a:latin typeface="Comic Sans MS" panose="030F0702030302020204" pitchFamily="66" charset="0"/>
              </a:rPr>
              <a:t>Contours: WSC diff</a:t>
            </a:r>
            <a:endParaRPr lang="zh-TW" altLang="en-US" dirty="0">
              <a:solidFill>
                <a:srgbClr val="000000"/>
              </a:solidFill>
              <a:latin typeface="Comic Sans MS" panose="030F0702030302020204" pitchFamily="66" charset="0"/>
            </a:endParaRPr>
          </a:p>
        </p:txBody>
      </p:sp>
      <p:grpSp>
        <p:nvGrpSpPr>
          <p:cNvPr id="13" name="群組 12"/>
          <p:cNvGrpSpPr/>
          <p:nvPr/>
        </p:nvGrpSpPr>
        <p:grpSpPr>
          <a:xfrm>
            <a:off x="4419600" y="3478001"/>
            <a:ext cx="363124" cy="331213"/>
            <a:chOff x="7165423" y="4327825"/>
            <a:chExt cx="274698" cy="292930"/>
          </a:xfrm>
        </p:grpSpPr>
        <p:sp>
          <p:nvSpPr>
            <p:cNvPr id="14" name="橢圓 13"/>
            <p:cNvSpPr/>
            <p:nvPr/>
          </p:nvSpPr>
          <p:spPr>
            <a:xfrm>
              <a:off x="7165423" y="4327825"/>
              <a:ext cx="274698" cy="292930"/>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3600" dirty="0">
                <a:solidFill>
                  <a:srgbClr val="7030A0"/>
                </a:solidFill>
              </a:endParaRPr>
            </a:p>
          </p:txBody>
        </p:sp>
        <p:cxnSp>
          <p:nvCxnSpPr>
            <p:cNvPr id="15" name="直線接點 14"/>
            <p:cNvCxnSpPr>
              <a:stCxn id="14" idx="1"/>
            </p:cNvCxnSpPr>
            <p:nvPr/>
          </p:nvCxnSpPr>
          <p:spPr>
            <a:xfrm>
              <a:off x="7205652" y="4370724"/>
              <a:ext cx="204516" cy="206267"/>
            </a:xfrm>
            <a:prstGeom prst="line">
              <a:avLst/>
            </a:prstGeom>
            <a:ln w="28575">
              <a:solidFill>
                <a:srgbClr val="7030A0"/>
              </a:solidFill>
            </a:ln>
          </p:spPr>
          <p:style>
            <a:lnRef idx="3">
              <a:schemeClr val="dk1"/>
            </a:lnRef>
            <a:fillRef idx="0">
              <a:schemeClr val="dk1"/>
            </a:fillRef>
            <a:effectRef idx="2">
              <a:schemeClr val="dk1"/>
            </a:effectRef>
            <a:fontRef idx="minor">
              <a:schemeClr val="tx1"/>
            </a:fontRef>
          </p:style>
        </p:cxnSp>
        <p:cxnSp>
          <p:nvCxnSpPr>
            <p:cNvPr id="16" name="直線接點 15"/>
            <p:cNvCxnSpPr>
              <a:stCxn id="14" idx="3"/>
              <a:endCxn id="14" idx="7"/>
            </p:cNvCxnSpPr>
            <p:nvPr/>
          </p:nvCxnSpPr>
          <p:spPr>
            <a:xfrm flipV="1">
              <a:off x="7205652" y="4370724"/>
              <a:ext cx="194240" cy="207132"/>
            </a:xfrm>
            <a:prstGeom prst="line">
              <a:avLst/>
            </a:prstGeom>
            <a:ln w="28575">
              <a:solidFill>
                <a:srgbClr val="7030A0"/>
              </a:solidFill>
            </a:ln>
          </p:spPr>
          <p:style>
            <a:lnRef idx="3">
              <a:schemeClr val="dk1"/>
            </a:lnRef>
            <a:fillRef idx="0">
              <a:schemeClr val="dk1"/>
            </a:fillRef>
            <a:effectRef idx="2">
              <a:schemeClr val="dk1"/>
            </a:effectRef>
            <a:fontRef idx="minor">
              <a:schemeClr val="tx1"/>
            </a:fontRef>
          </p:style>
        </p:cxnSp>
      </p:grpSp>
      <p:sp>
        <p:nvSpPr>
          <p:cNvPr id="17" name="文字方塊 16"/>
          <p:cNvSpPr txBox="1"/>
          <p:nvPr/>
        </p:nvSpPr>
        <p:spPr>
          <a:xfrm>
            <a:off x="3200400" y="3128528"/>
            <a:ext cx="2331741" cy="369332"/>
          </a:xfrm>
          <a:prstGeom prst="rect">
            <a:avLst/>
          </a:prstGeom>
          <a:noFill/>
          <a:ln>
            <a:noFill/>
          </a:ln>
        </p:spPr>
        <p:txBody>
          <a:bodyPr wrap="square" rtlCol="0">
            <a:spAutoFit/>
          </a:bodyPr>
          <a:lstStyle/>
          <a:p>
            <a:r>
              <a:rPr lang="en-US" altLang="zh-TW" dirty="0">
                <a:solidFill>
                  <a:srgbClr val="7030A0"/>
                </a:solidFill>
                <a:latin typeface="Comic Sans MS" panose="030F0702030302020204" pitchFamily="66" charset="0"/>
              </a:rPr>
              <a:t>Wind direction</a:t>
            </a:r>
            <a:endParaRPr lang="zh-TW" altLang="en-US" dirty="0">
              <a:solidFill>
                <a:srgbClr val="7030A0"/>
              </a:solidFill>
              <a:latin typeface="Comic Sans MS" panose="030F0702030302020204" pitchFamily="66" charset="0"/>
            </a:endParaRPr>
          </a:p>
        </p:txBody>
      </p:sp>
      <p:sp>
        <p:nvSpPr>
          <p:cNvPr id="25" name="橢圓 24"/>
          <p:cNvSpPr/>
          <p:nvPr/>
        </p:nvSpPr>
        <p:spPr>
          <a:xfrm>
            <a:off x="4495801" y="3897434"/>
            <a:ext cx="762000" cy="9908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6" name="文字方塊 25"/>
          <p:cNvSpPr txBox="1"/>
          <p:nvPr/>
        </p:nvSpPr>
        <p:spPr>
          <a:xfrm>
            <a:off x="5257800" y="4659868"/>
            <a:ext cx="1441786" cy="369332"/>
          </a:xfrm>
          <a:prstGeom prst="rect">
            <a:avLst/>
          </a:prstGeom>
          <a:noFill/>
        </p:spPr>
        <p:txBody>
          <a:bodyPr wrap="square" rtlCol="0">
            <a:spAutoFit/>
          </a:bodyPr>
          <a:lstStyle/>
          <a:p>
            <a:r>
              <a:rPr lang="en-US" altLang="zh-TW" b="1" i="1" dirty="0">
                <a:ln w="0"/>
                <a:solidFill>
                  <a:srgbClr val="C00000"/>
                </a:solidFill>
                <a:effectLst>
                  <a:reflection blurRad="6350" stA="53000" endA="300" endPos="35500" dir="5400000" sy="-90000" algn="bl" rotWithShape="0"/>
                </a:effectLst>
                <a:latin typeface="Comic Sans MS" panose="030F0702030302020204" pitchFamily="66" charset="0"/>
              </a:rPr>
              <a:t>Thicker ML</a:t>
            </a:r>
            <a:endParaRPr lang="zh-TW" altLang="en-US" b="1" i="1" dirty="0">
              <a:ln w="0"/>
              <a:solidFill>
                <a:srgbClr val="C00000"/>
              </a:solidFill>
              <a:effectLst>
                <a:reflection blurRad="6350" stA="53000" endA="300" endPos="35500" dir="5400000" sy="-90000" algn="bl" rotWithShape="0"/>
              </a:effectLst>
              <a:latin typeface="Comic Sans MS" panose="030F0702030302020204" pitchFamily="66" charset="0"/>
            </a:endParaRPr>
          </a:p>
        </p:txBody>
      </p:sp>
      <p:sp>
        <p:nvSpPr>
          <p:cNvPr id="27" name="橢圓 26"/>
          <p:cNvSpPr/>
          <p:nvPr/>
        </p:nvSpPr>
        <p:spPr>
          <a:xfrm>
            <a:off x="4495800" y="5486400"/>
            <a:ext cx="762000" cy="9908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8" name="文字方塊 27"/>
          <p:cNvSpPr txBox="1"/>
          <p:nvPr/>
        </p:nvSpPr>
        <p:spPr>
          <a:xfrm>
            <a:off x="5257799" y="6248834"/>
            <a:ext cx="1441786" cy="369332"/>
          </a:xfrm>
          <a:prstGeom prst="rect">
            <a:avLst/>
          </a:prstGeom>
          <a:noFill/>
        </p:spPr>
        <p:txBody>
          <a:bodyPr wrap="square" rtlCol="0">
            <a:spAutoFit/>
          </a:bodyPr>
          <a:lstStyle/>
          <a:p>
            <a:r>
              <a:rPr lang="en-US" altLang="zh-TW" b="1" i="1" dirty="0" smtClean="0">
                <a:ln w="0"/>
                <a:solidFill>
                  <a:srgbClr val="C00000"/>
                </a:solidFill>
                <a:effectLst>
                  <a:reflection blurRad="6350" stA="53000" endA="300" endPos="35500" dir="5400000" sy="-90000" algn="bl" rotWithShape="0"/>
                </a:effectLst>
                <a:latin typeface="Comic Sans MS" panose="030F0702030302020204" pitchFamily="66" charset="0"/>
              </a:rPr>
              <a:t>Thinner </a:t>
            </a:r>
            <a:r>
              <a:rPr lang="en-US" altLang="zh-TW" b="1" i="1" dirty="0">
                <a:ln w="0"/>
                <a:solidFill>
                  <a:srgbClr val="C00000"/>
                </a:solidFill>
                <a:effectLst>
                  <a:reflection blurRad="6350" stA="53000" endA="300" endPos="35500" dir="5400000" sy="-90000" algn="bl" rotWithShape="0"/>
                </a:effectLst>
                <a:latin typeface="Comic Sans MS" panose="030F0702030302020204" pitchFamily="66" charset="0"/>
              </a:rPr>
              <a:t>ML</a:t>
            </a:r>
            <a:endParaRPr lang="zh-TW" altLang="en-US" b="1" i="1" dirty="0">
              <a:ln w="0"/>
              <a:solidFill>
                <a:srgbClr val="C00000"/>
              </a:solidFill>
              <a:effectLst>
                <a:reflection blurRad="6350" stA="53000" endA="300" endPos="35500" dir="5400000" sy="-90000" algn="bl" rotWithShape="0"/>
              </a:effectLst>
              <a:latin typeface="Comic Sans MS" panose="030F0702030302020204" pitchFamily="66" charset="0"/>
            </a:endParaRPr>
          </a:p>
        </p:txBody>
      </p:sp>
      <p:sp>
        <p:nvSpPr>
          <p:cNvPr id="29" name="文字方塊 28"/>
          <p:cNvSpPr txBox="1"/>
          <p:nvPr/>
        </p:nvSpPr>
        <p:spPr>
          <a:xfrm>
            <a:off x="5105400" y="3657600"/>
            <a:ext cx="2976258" cy="276999"/>
          </a:xfrm>
          <a:prstGeom prst="rect">
            <a:avLst/>
          </a:prstGeom>
          <a:noFill/>
        </p:spPr>
        <p:txBody>
          <a:bodyPr wrap="square" rtlCol="0">
            <a:spAutoFit/>
          </a:bodyPr>
          <a:lstStyle/>
          <a:p>
            <a:r>
              <a:rPr lang="en-US" altLang="zh-TW" sz="1200" dirty="0">
                <a:solidFill>
                  <a:srgbClr val="FF0000"/>
                </a:solidFill>
                <a:latin typeface="Comic Sans MS" panose="030F0702030302020204" pitchFamily="66" charset="0"/>
              </a:rPr>
              <a:t>weaker onshore </a:t>
            </a:r>
            <a:r>
              <a:rPr lang="en-US" altLang="zh-TW" sz="1200" dirty="0" smtClean="0">
                <a:solidFill>
                  <a:srgbClr val="FF0000"/>
                </a:solidFill>
                <a:latin typeface="Comic Sans MS" panose="030F0702030302020204" pitchFamily="66" charset="0"/>
              </a:rPr>
              <a:t>flow (weaker EAWM) </a:t>
            </a:r>
            <a:endParaRPr lang="zh-TW" altLang="en-US" sz="1200" dirty="0">
              <a:solidFill>
                <a:srgbClr val="FF0000"/>
              </a:solidFill>
              <a:latin typeface="Comic Sans MS" panose="030F0702030302020204" pitchFamily="66" charset="0"/>
            </a:endParaRPr>
          </a:p>
        </p:txBody>
      </p:sp>
      <p:sp>
        <p:nvSpPr>
          <p:cNvPr id="30" name="文字方塊 29"/>
          <p:cNvSpPr txBox="1"/>
          <p:nvPr/>
        </p:nvSpPr>
        <p:spPr>
          <a:xfrm>
            <a:off x="5105400" y="5181600"/>
            <a:ext cx="1752600" cy="276999"/>
          </a:xfrm>
          <a:prstGeom prst="rect">
            <a:avLst/>
          </a:prstGeom>
          <a:noFill/>
        </p:spPr>
        <p:txBody>
          <a:bodyPr wrap="square" rtlCol="0">
            <a:spAutoFit/>
          </a:bodyPr>
          <a:lstStyle/>
          <a:p>
            <a:r>
              <a:rPr lang="en-US" altLang="zh-TW" sz="1200" dirty="0" smtClean="0">
                <a:solidFill>
                  <a:srgbClr val="FF0000"/>
                </a:solidFill>
                <a:latin typeface="Comic Sans MS" panose="030F0702030302020204" pitchFamily="66" charset="0"/>
              </a:rPr>
              <a:t>stronger </a:t>
            </a:r>
            <a:r>
              <a:rPr lang="en-US" altLang="zh-TW" sz="1200" dirty="0">
                <a:solidFill>
                  <a:srgbClr val="FF0000"/>
                </a:solidFill>
                <a:latin typeface="Comic Sans MS" panose="030F0702030302020204" pitchFamily="66" charset="0"/>
              </a:rPr>
              <a:t>onshore flow </a:t>
            </a:r>
            <a:endParaRPr lang="zh-TW" altLang="en-US" sz="1200" dirty="0">
              <a:solidFill>
                <a:srgbClr val="FF0000"/>
              </a:solidFill>
              <a:latin typeface="Comic Sans MS" panose="030F0702030302020204" pitchFamily="66" charset="0"/>
            </a:endParaRPr>
          </a:p>
        </p:txBody>
      </p:sp>
      <p:cxnSp>
        <p:nvCxnSpPr>
          <p:cNvPr id="31" name="直線單箭頭接點 30"/>
          <p:cNvCxnSpPr/>
          <p:nvPr/>
        </p:nvCxnSpPr>
        <p:spPr>
          <a:xfrm flipH="1">
            <a:off x="5257801" y="4142885"/>
            <a:ext cx="214286" cy="124315"/>
          </a:xfrm>
          <a:prstGeom prst="straightConnector1">
            <a:avLst/>
          </a:prstGeom>
          <a:ln w="28575">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32" name="直線單箭頭接點 31"/>
          <p:cNvCxnSpPr/>
          <p:nvPr/>
        </p:nvCxnSpPr>
        <p:spPr>
          <a:xfrm flipV="1">
            <a:off x="5257800" y="3956061"/>
            <a:ext cx="214287" cy="1438"/>
          </a:xfrm>
          <a:prstGeom prst="straightConnector1">
            <a:avLst/>
          </a:prstGeom>
          <a:ln w="28575">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33" name="直線單箭頭接點 32"/>
          <p:cNvCxnSpPr/>
          <p:nvPr/>
        </p:nvCxnSpPr>
        <p:spPr>
          <a:xfrm>
            <a:off x="5562600" y="3952526"/>
            <a:ext cx="27563" cy="162274"/>
          </a:xfrm>
          <a:prstGeom prst="straightConnector1">
            <a:avLst/>
          </a:prstGeom>
          <a:ln w="28575">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37" name="直線單箭頭接點 36"/>
          <p:cNvCxnSpPr/>
          <p:nvPr/>
        </p:nvCxnSpPr>
        <p:spPr>
          <a:xfrm flipV="1">
            <a:off x="5410200" y="5474913"/>
            <a:ext cx="282196" cy="6845"/>
          </a:xfrm>
          <a:prstGeom prst="straightConnector1">
            <a:avLst/>
          </a:prstGeom>
          <a:ln w="5080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38" name="直線單箭頭接點 37"/>
          <p:cNvCxnSpPr/>
          <p:nvPr/>
        </p:nvCxnSpPr>
        <p:spPr>
          <a:xfrm>
            <a:off x="5791200" y="5458599"/>
            <a:ext cx="4355" cy="139183"/>
          </a:xfrm>
          <a:prstGeom prst="straightConnector1">
            <a:avLst/>
          </a:prstGeom>
          <a:ln w="50800">
            <a:solidFill>
              <a:srgbClr val="FF0000"/>
            </a:solidFill>
            <a:tailEnd type="triangle" w="med" len="sm"/>
          </a:ln>
        </p:spPr>
        <p:style>
          <a:lnRef idx="3">
            <a:schemeClr val="dk1"/>
          </a:lnRef>
          <a:fillRef idx="0">
            <a:schemeClr val="dk1"/>
          </a:fillRef>
          <a:effectRef idx="2">
            <a:schemeClr val="dk1"/>
          </a:effectRef>
          <a:fontRef idx="minor">
            <a:schemeClr val="tx1"/>
          </a:fontRef>
        </p:style>
      </p:cxnSp>
      <p:cxnSp>
        <p:nvCxnSpPr>
          <p:cNvPr id="42" name="直線單箭頭接點 41"/>
          <p:cNvCxnSpPr/>
          <p:nvPr/>
        </p:nvCxnSpPr>
        <p:spPr>
          <a:xfrm flipH="1">
            <a:off x="5320159" y="5610999"/>
            <a:ext cx="271462" cy="121456"/>
          </a:xfrm>
          <a:prstGeom prst="straightConnector1">
            <a:avLst/>
          </a:prstGeom>
          <a:ln w="50800">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48" name="文字方塊 47"/>
          <p:cNvSpPr txBox="1"/>
          <p:nvPr/>
        </p:nvSpPr>
        <p:spPr>
          <a:xfrm>
            <a:off x="5555817" y="4050268"/>
            <a:ext cx="845750" cy="369332"/>
          </a:xfrm>
          <a:prstGeom prst="rect">
            <a:avLst/>
          </a:prstGeom>
          <a:noFill/>
        </p:spPr>
        <p:txBody>
          <a:bodyPr wrap="square" rtlCol="0">
            <a:spAutoFit/>
          </a:bodyPr>
          <a:lstStyle/>
          <a:p>
            <a:r>
              <a:rPr lang="en-US" altLang="zh-TW" dirty="0" smtClean="0">
                <a:latin typeface="Comic Sans MS" panose="030F0702030302020204" pitchFamily="66" charset="0"/>
              </a:rPr>
              <a:t>coast</a:t>
            </a:r>
            <a:endParaRPr lang="zh-TW" altLang="en-US" dirty="0">
              <a:latin typeface="Comic Sans MS" panose="030F0702030302020204" pitchFamily="66" charset="0"/>
            </a:endParaRPr>
          </a:p>
        </p:txBody>
      </p:sp>
      <p:sp>
        <p:nvSpPr>
          <p:cNvPr id="49" name="文字方塊 48"/>
          <p:cNvSpPr txBox="1"/>
          <p:nvPr/>
        </p:nvSpPr>
        <p:spPr>
          <a:xfrm>
            <a:off x="5562600" y="5574268"/>
            <a:ext cx="845750" cy="369332"/>
          </a:xfrm>
          <a:prstGeom prst="rect">
            <a:avLst/>
          </a:prstGeom>
          <a:noFill/>
        </p:spPr>
        <p:txBody>
          <a:bodyPr wrap="square" rtlCol="0">
            <a:spAutoFit/>
          </a:bodyPr>
          <a:lstStyle/>
          <a:p>
            <a:r>
              <a:rPr lang="en-US" altLang="zh-TW" dirty="0" smtClean="0">
                <a:latin typeface="Comic Sans MS" panose="030F0702030302020204" pitchFamily="66" charset="0"/>
              </a:rPr>
              <a:t>coast</a:t>
            </a:r>
            <a:endParaRPr lang="zh-TW" altLang="en-US" dirty="0">
              <a:latin typeface="Comic Sans MS" panose="030F0702030302020204" pitchFamily="66" charset="0"/>
            </a:endParaRPr>
          </a:p>
        </p:txBody>
      </p:sp>
      <p:sp>
        <p:nvSpPr>
          <p:cNvPr id="43" name="矩形 42"/>
          <p:cNvSpPr/>
          <p:nvPr/>
        </p:nvSpPr>
        <p:spPr>
          <a:xfrm>
            <a:off x="879687" y="4476488"/>
            <a:ext cx="1267845" cy="646331"/>
          </a:xfrm>
          <a:prstGeom prst="rect">
            <a:avLst/>
          </a:prstGeom>
        </p:spPr>
        <p:txBody>
          <a:bodyPr wrap="square">
            <a:spAutoFit/>
          </a:bodyPr>
          <a:lstStyle/>
          <a:p>
            <a:r>
              <a:rPr lang="en-US" altLang="zh-TW" b="1" kern="100" dirty="0" smtClean="0">
                <a:solidFill>
                  <a:srgbClr val="00B050"/>
                </a:solidFill>
                <a:latin typeface="Comic Sans MS" panose="030F0702030302020204" pitchFamily="66" charset="0"/>
                <a:cs typeface="Times New Roman" panose="02020603050405020304" pitchFamily="18" charset="0"/>
              </a:rPr>
              <a:t>2015/16 El </a:t>
            </a:r>
            <a:r>
              <a:rPr lang="en-US" altLang="zh-TW" b="1" kern="100" dirty="0">
                <a:solidFill>
                  <a:srgbClr val="00B050"/>
                </a:solidFill>
                <a:latin typeface="Comic Sans MS" panose="030F0702030302020204" pitchFamily="66" charset="0"/>
                <a:cs typeface="Times New Roman" panose="02020603050405020304" pitchFamily="18" charset="0"/>
              </a:rPr>
              <a:t>Niño</a:t>
            </a:r>
            <a:endParaRPr lang="zh-TW" altLang="en-US" dirty="0">
              <a:solidFill>
                <a:srgbClr val="00B050"/>
              </a:solidFill>
            </a:endParaRPr>
          </a:p>
        </p:txBody>
      </p:sp>
      <p:sp>
        <p:nvSpPr>
          <p:cNvPr id="52" name="矩形 51"/>
          <p:cNvSpPr/>
          <p:nvPr/>
        </p:nvSpPr>
        <p:spPr>
          <a:xfrm>
            <a:off x="865755" y="6019800"/>
            <a:ext cx="1267845" cy="646331"/>
          </a:xfrm>
          <a:prstGeom prst="rect">
            <a:avLst/>
          </a:prstGeom>
        </p:spPr>
        <p:txBody>
          <a:bodyPr wrap="square">
            <a:spAutoFit/>
          </a:bodyPr>
          <a:lstStyle/>
          <a:p>
            <a:r>
              <a:rPr lang="en-US" altLang="zh-TW" b="1" kern="100" dirty="0" smtClean="0">
                <a:solidFill>
                  <a:srgbClr val="00B050"/>
                </a:solidFill>
                <a:latin typeface="Comic Sans MS" panose="030F0702030302020204" pitchFamily="66" charset="0"/>
                <a:cs typeface="Times New Roman" panose="02020603050405020304" pitchFamily="18" charset="0"/>
              </a:rPr>
              <a:t>2011/12 La Niña</a:t>
            </a:r>
            <a:endParaRPr lang="zh-TW" altLang="en-US" dirty="0">
              <a:solidFill>
                <a:srgbClr val="00B050"/>
              </a:solidFill>
            </a:endParaRPr>
          </a:p>
        </p:txBody>
      </p:sp>
      <p:sp>
        <p:nvSpPr>
          <p:cNvPr id="44" name="矩形 43"/>
          <p:cNvSpPr/>
          <p:nvPr/>
        </p:nvSpPr>
        <p:spPr>
          <a:xfrm>
            <a:off x="7165329" y="5491256"/>
            <a:ext cx="2138749" cy="830997"/>
          </a:xfrm>
          <a:prstGeom prst="rect">
            <a:avLst/>
          </a:prstGeom>
        </p:spPr>
        <p:txBody>
          <a:bodyPr wrap="square">
            <a:spAutoFit/>
          </a:bodyPr>
          <a:lstStyle/>
          <a:p>
            <a:r>
              <a:rPr lang="en-US" altLang="zh-TW" sz="1600" dirty="0" smtClean="0">
                <a:solidFill>
                  <a:srgbClr val="990099"/>
                </a:solidFill>
                <a:latin typeface="Comic Sans MS" panose="030F0702030302020204" pitchFamily="66" charset="0"/>
              </a:rPr>
              <a:t>drive </a:t>
            </a:r>
            <a:r>
              <a:rPr lang="en-US" altLang="zh-TW" sz="1600" dirty="0">
                <a:solidFill>
                  <a:srgbClr val="990099"/>
                </a:solidFill>
                <a:latin typeface="Comic Sans MS" panose="030F0702030302020204" pitchFamily="66" charset="0"/>
              </a:rPr>
              <a:t>more  bottom </a:t>
            </a:r>
            <a:r>
              <a:rPr lang="en-US" altLang="zh-TW" sz="1600" dirty="0" smtClean="0">
                <a:solidFill>
                  <a:srgbClr val="990099"/>
                </a:solidFill>
                <a:latin typeface="Comic Sans MS" panose="030F0702030302020204" pitchFamily="66" charset="0"/>
              </a:rPr>
              <a:t>cooler water offshore</a:t>
            </a:r>
            <a:endParaRPr lang="zh-TW" altLang="en-US" sz="1600" dirty="0">
              <a:solidFill>
                <a:srgbClr val="990099"/>
              </a:solidFill>
              <a:latin typeface="Comic Sans MS" panose="030F0702030302020204" pitchFamily="66" charset="0"/>
            </a:endParaRPr>
          </a:p>
        </p:txBody>
      </p:sp>
    </p:spTree>
    <p:extLst>
      <p:ext uri="{BB962C8B-B14F-4D97-AF65-F5344CB8AC3E}">
        <p14:creationId xmlns:p14="http://schemas.microsoft.com/office/powerpoint/2010/main" val="295557920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圖片 28"/>
          <p:cNvPicPr>
            <a:picLocks noChangeAspect="1"/>
          </p:cNvPicPr>
          <p:nvPr/>
        </p:nvPicPr>
        <p:blipFill rotWithShape="1">
          <a:blip r:embed="rId3"/>
          <a:srcRect l="10589" t="6937" r="53028" b="5197"/>
          <a:stretch/>
        </p:blipFill>
        <p:spPr>
          <a:xfrm>
            <a:off x="344513" y="989696"/>
            <a:ext cx="5638800" cy="2895600"/>
          </a:xfrm>
          <a:prstGeom prst="rect">
            <a:avLst/>
          </a:prstGeom>
        </p:spPr>
      </p:pic>
      <p:pic>
        <p:nvPicPr>
          <p:cNvPr id="20" name="圖片 19"/>
          <p:cNvPicPr>
            <a:picLocks noChangeAspect="1"/>
          </p:cNvPicPr>
          <p:nvPr/>
        </p:nvPicPr>
        <p:blipFill rotWithShape="1">
          <a:blip r:embed="rId4"/>
          <a:srcRect t="51376"/>
          <a:stretch/>
        </p:blipFill>
        <p:spPr>
          <a:xfrm>
            <a:off x="6458216" y="2204851"/>
            <a:ext cx="2457184" cy="2290949"/>
          </a:xfrm>
          <a:prstGeom prst="rect">
            <a:avLst/>
          </a:prstGeom>
        </p:spPr>
      </p:pic>
      <p:sp>
        <p:nvSpPr>
          <p:cNvPr id="2" name="矩形 1"/>
          <p:cNvSpPr/>
          <p:nvPr/>
        </p:nvSpPr>
        <p:spPr>
          <a:xfrm>
            <a:off x="3387844" y="97607"/>
            <a:ext cx="2275166" cy="461665"/>
          </a:xfrm>
          <a:prstGeom prst="rect">
            <a:avLst/>
          </a:prstGeom>
        </p:spPr>
        <p:txBody>
          <a:bodyPr wrap="square">
            <a:spAutoFit/>
          </a:bodyPr>
          <a:lstStyle/>
          <a:p>
            <a:r>
              <a:rPr lang="en-US" altLang="zh-TW" sz="2400" b="1" kern="100" dirty="0" smtClean="0">
                <a:solidFill>
                  <a:srgbClr val="990099"/>
                </a:solidFill>
                <a:latin typeface="Comic Sans MS" panose="030F0702030302020204" pitchFamily="66" charset="0"/>
                <a:cs typeface="Times New Roman" panose="02020603050405020304" pitchFamily="18" charset="0"/>
              </a:rPr>
              <a:t>Heat budget </a:t>
            </a:r>
            <a:endParaRPr lang="zh-TW" altLang="en-US" sz="2400" b="1" kern="100" dirty="0">
              <a:solidFill>
                <a:srgbClr val="990099"/>
              </a:solidFill>
              <a:latin typeface="Comic Sans MS" panose="030F0702030302020204" pitchFamily="66" charset="0"/>
              <a:cs typeface="Times New Roman" panose="02020603050405020304" pitchFamily="18" charset="0"/>
            </a:endParaRPr>
          </a:p>
        </p:txBody>
      </p:sp>
      <p:pic>
        <p:nvPicPr>
          <p:cNvPr id="3" name="Picture 3" descr="dROMS_MODISUV"/>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90" t="55087" r="74944" b="-280"/>
          <a:stretch/>
        </p:blipFill>
        <p:spPr bwMode="auto">
          <a:xfrm>
            <a:off x="6530540" y="137219"/>
            <a:ext cx="1376388" cy="1648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7077903" y="343887"/>
            <a:ext cx="530630" cy="4722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 name="文字方塊 5"/>
          <p:cNvSpPr txBox="1"/>
          <p:nvPr/>
        </p:nvSpPr>
        <p:spPr>
          <a:xfrm>
            <a:off x="6705600" y="-76200"/>
            <a:ext cx="1508717" cy="369332"/>
          </a:xfrm>
          <a:prstGeom prst="rect">
            <a:avLst/>
          </a:prstGeom>
          <a:noFill/>
        </p:spPr>
        <p:txBody>
          <a:bodyPr wrap="square" rtlCol="0">
            <a:spAutoFit/>
          </a:bodyPr>
          <a:lstStyle/>
          <a:p>
            <a:r>
              <a:rPr lang="en-US" altLang="zh-TW" dirty="0" smtClean="0">
                <a:solidFill>
                  <a:schemeClr val="accent6">
                    <a:lumMod val="50000"/>
                  </a:schemeClr>
                </a:solidFill>
                <a:latin typeface="Comic Sans MS" panose="030F0702030302020204" pitchFamily="66" charset="0"/>
              </a:rPr>
              <a:t>Nov-Dec</a:t>
            </a:r>
            <a:endParaRPr lang="zh-TW" altLang="en-US" dirty="0">
              <a:solidFill>
                <a:schemeClr val="accent6">
                  <a:lumMod val="50000"/>
                </a:schemeClr>
              </a:solidFill>
              <a:latin typeface="Comic Sans MS" panose="030F0702030302020204" pitchFamily="66" charset="0"/>
            </a:endParaRPr>
          </a:p>
        </p:txBody>
      </p:sp>
      <p:grpSp>
        <p:nvGrpSpPr>
          <p:cNvPr id="7" name="群組 6"/>
          <p:cNvGrpSpPr/>
          <p:nvPr/>
        </p:nvGrpSpPr>
        <p:grpSpPr>
          <a:xfrm>
            <a:off x="296680" y="3962400"/>
            <a:ext cx="5638800" cy="2895600"/>
            <a:chOff x="2815411" y="3959678"/>
            <a:chExt cx="5333037" cy="2738586"/>
          </a:xfrm>
        </p:grpSpPr>
        <p:pic>
          <p:nvPicPr>
            <p:cNvPr id="8" name="圖片 7"/>
            <p:cNvPicPr>
              <a:picLocks noChangeAspect="1"/>
            </p:cNvPicPr>
            <p:nvPr/>
          </p:nvPicPr>
          <p:blipFill rotWithShape="1">
            <a:blip r:embed="rId3"/>
            <a:srcRect l="54404" t="7026" r="9213" b="5106"/>
            <a:stretch/>
          </p:blipFill>
          <p:spPr>
            <a:xfrm>
              <a:off x="2815411" y="3959678"/>
              <a:ext cx="5333037" cy="2738586"/>
            </a:xfrm>
            <a:prstGeom prst="rect">
              <a:avLst/>
            </a:prstGeom>
          </p:spPr>
        </p:pic>
        <p:pic>
          <p:nvPicPr>
            <p:cNvPr id="9" name="圖片 8"/>
            <p:cNvPicPr>
              <a:picLocks noChangeAspect="1"/>
            </p:cNvPicPr>
            <p:nvPr/>
          </p:nvPicPr>
          <p:blipFill rotWithShape="1">
            <a:blip r:embed="rId3"/>
            <a:srcRect l="35049" t="59783" r="54020" b="11996"/>
            <a:stretch/>
          </p:blipFill>
          <p:spPr>
            <a:xfrm>
              <a:off x="6171932" y="5545028"/>
              <a:ext cx="1953966" cy="954635"/>
            </a:xfrm>
            <a:prstGeom prst="rect">
              <a:avLst/>
            </a:prstGeom>
          </p:spPr>
        </p:pic>
        <p:sp>
          <p:nvSpPr>
            <p:cNvPr id="10" name="文字方塊 9"/>
            <p:cNvSpPr txBox="1"/>
            <p:nvPr/>
          </p:nvSpPr>
          <p:spPr>
            <a:xfrm>
              <a:off x="6674971" y="6207012"/>
              <a:ext cx="1416012" cy="307776"/>
            </a:xfrm>
            <a:prstGeom prst="rect">
              <a:avLst/>
            </a:prstGeom>
            <a:solidFill>
              <a:schemeClr val="bg1"/>
            </a:solidFill>
          </p:spPr>
          <p:txBody>
            <a:bodyPr wrap="square" rtlCol="0">
              <a:spAutoFit/>
            </a:bodyPr>
            <a:lstStyle/>
            <a:p>
              <a:r>
                <a:rPr lang="en-US" altLang="zh-TW" sz="900" dirty="0">
                  <a:latin typeface="Calibri" panose="020F0502020204030204" pitchFamily="34" charset="0"/>
                  <a:cs typeface="Calibri" panose="020F0502020204030204" pitchFamily="34" charset="0"/>
                </a:rPr>
                <a:t>Heat flux diffusion</a:t>
              </a:r>
              <a:endParaRPr lang="zh-TW" altLang="en-US" sz="900" dirty="0">
                <a:latin typeface="Calibri" panose="020F0502020204030204" pitchFamily="34" charset="0"/>
                <a:cs typeface="Calibri" panose="020F0502020204030204" pitchFamily="34" charset="0"/>
              </a:endParaRPr>
            </a:p>
          </p:txBody>
        </p:sp>
      </p:grpSp>
      <p:cxnSp>
        <p:nvCxnSpPr>
          <p:cNvPr id="5" name="直線單箭頭接點 4"/>
          <p:cNvCxnSpPr/>
          <p:nvPr/>
        </p:nvCxnSpPr>
        <p:spPr>
          <a:xfrm flipH="1">
            <a:off x="5369668" y="578890"/>
            <a:ext cx="1708235" cy="42281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4" name="矩形 13"/>
          <p:cNvSpPr/>
          <p:nvPr/>
        </p:nvSpPr>
        <p:spPr>
          <a:xfrm>
            <a:off x="685800" y="990600"/>
            <a:ext cx="2057400" cy="369332"/>
          </a:xfrm>
          <a:prstGeom prst="rect">
            <a:avLst/>
          </a:prstGeom>
        </p:spPr>
        <p:txBody>
          <a:bodyPr wrap="square">
            <a:spAutoFit/>
          </a:bodyPr>
          <a:lstStyle/>
          <a:p>
            <a:r>
              <a:rPr lang="en-US" altLang="zh-TW" b="1" kern="100" dirty="0" smtClean="0">
                <a:solidFill>
                  <a:srgbClr val="00B050"/>
                </a:solidFill>
                <a:latin typeface="Comic Sans MS" panose="030F0702030302020204" pitchFamily="66" charset="0"/>
                <a:cs typeface="Times New Roman" panose="02020603050405020304" pitchFamily="18" charset="0"/>
              </a:rPr>
              <a:t>2015/16 El </a:t>
            </a:r>
            <a:r>
              <a:rPr lang="en-US" altLang="zh-TW" b="1" kern="100" dirty="0">
                <a:solidFill>
                  <a:srgbClr val="00B050"/>
                </a:solidFill>
                <a:latin typeface="Comic Sans MS" panose="030F0702030302020204" pitchFamily="66" charset="0"/>
                <a:cs typeface="Times New Roman" panose="02020603050405020304" pitchFamily="18" charset="0"/>
              </a:rPr>
              <a:t>Niño</a:t>
            </a:r>
            <a:endParaRPr lang="zh-TW" altLang="en-US" dirty="0">
              <a:solidFill>
                <a:srgbClr val="00B050"/>
              </a:solidFill>
            </a:endParaRPr>
          </a:p>
        </p:txBody>
      </p:sp>
      <p:sp>
        <p:nvSpPr>
          <p:cNvPr id="15" name="矩形 14"/>
          <p:cNvSpPr/>
          <p:nvPr/>
        </p:nvSpPr>
        <p:spPr>
          <a:xfrm>
            <a:off x="685800" y="3974068"/>
            <a:ext cx="2209800" cy="369332"/>
          </a:xfrm>
          <a:prstGeom prst="rect">
            <a:avLst/>
          </a:prstGeom>
        </p:spPr>
        <p:txBody>
          <a:bodyPr wrap="square">
            <a:spAutoFit/>
          </a:bodyPr>
          <a:lstStyle/>
          <a:p>
            <a:r>
              <a:rPr lang="en-US" altLang="zh-TW" b="1" kern="100" dirty="0" smtClean="0">
                <a:solidFill>
                  <a:srgbClr val="00B050"/>
                </a:solidFill>
                <a:latin typeface="Comic Sans MS" panose="030F0702030302020204" pitchFamily="66" charset="0"/>
                <a:cs typeface="Times New Roman" panose="02020603050405020304" pitchFamily="18" charset="0"/>
              </a:rPr>
              <a:t>2011/12 La Niña</a:t>
            </a:r>
            <a:endParaRPr lang="zh-TW" altLang="en-US" dirty="0">
              <a:solidFill>
                <a:srgbClr val="00B050"/>
              </a:solidFill>
            </a:endParaRPr>
          </a:p>
        </p:txBody>
      </p:sp>
      <p:sp>
        <p:nvSpPr>
          <p:cNvPr id="16" name="向下箭號 15"/>
          <p:cNvSpPr/>
          <p:nvPr/>
        </p:nvSpPr>
        <p:spPr>
          <a:xfrm rot="19510449">
            <a:off x="7758499" y="3172004"/>
            <a:ext cx="222073" cy="282713"/>
          </a:xfrm>
          <a:prstGeom prst="downArrow">
            <a:avLst>
              <a:gd name="adj1" fmla="val 50000"/>
              <a:gd name="adj2" fmla="val 68160"/>
            </a:avLst>
          </a:prstGeom>
          <a:solidFill>
            <a:srgbClr val="4472C4">
              <a:alpha val="54902"/>
            </a:srgbClr>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17" name="矩形 16"/>
          <p:cNvSpPr/>
          <p:nvPr/>
        </p:nvSpPr>
        <p:spPr>
          <a:xfrm>
            <a:off x="6904209" y="3537804"/>
            <a:ext cx="1495019" cy="461665"/>
          </a:xfrm>
          <a:prstGeom prst="rect">
            <a:avLst/>
          </a:prstGeom>
        </p:spPr>
        <p:txBody>
          <a:bodyPr wrap="square">
            <a:spAutoFit/>
          </a:bodyPr>
          <a:lstStyle/>
          <a:p>
            <a:r>
              <a:rPr lang="en-US" altLang="zh-TW" sz="1200" b="1" i="1" dirty="0">
                <a:ln w="0"/>
                <a:solidFill>
                  <a:schemeClr val="tx2"/>
                </a:solidFill>
                <a:latin typeface="Comic Sans MS" panose="030F0702030302020204" pitchFamily="66" charset="0"/>
              </a:rPr>
              <a:t>Anomalous Ekman transport</a:t>
            </a:r>
            <a:endParaRPr lang="zh-TW" altLang="en-US" sz="1200" b="1" i="1" dirty="0">
              <a:ln w="0"/>
              <a:solidFill>
                <a:schemeClr val="tx2"/>
              </a:solidFill>
              <a:latin typeface="Comic Sans MS" panose="030F0702030302020204" pitchFamily="66" charset="0"/>
            </a:endParaRPr>
          </a:p>
        </p:txBody>
      </p:sp>
      <p:sp>
        <p:nvSpPr>
          <p:cNvPr id="18" name="向右箭號 17"/>
          <p:cNvSpPr/>
          <p:nvPr/>
        </p:nvSpPr>
        <p:spPr>
          <a:xfrm rot="19478248">
            <a:off x="7357664" y="2872130"/>
            <a:ext cx="824173" cy="466953"/>
          </a:xfrm>
          <a:prstGeom prst="rightArrow">
            <a:avLst/>
          </a:prstGeom>
          <a:solidFill>
            <a:schemeClr val="tx1">
              <a:lumMod val="50000"/>
              <a:lumOff val="50000"/>
              <a:alpha val="50196"/>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dirty="0"/>
          </a:p>
        </p:txBody>
      </p:sp>
      <p:sp>
        <p:nvSpPr>
          <p:cNvPr id="19" name="文字方塊 18"/>
          <p:cNvSpPr txBox="1"/>
          <p:nvPr/>
        </p:nvSpPr>
        <p:spPr>
          <a:xfrm rot="19610218">
            <a:off x="6969626" y="2740191"/>
            <a:ext cx="1456068" cy="461665"/>
          </a:xfrm>
          <a:prstGeom prst="rect">
            <a:avLst/>
          </a:prstGeom>
          <a:noFill/>
        </p:spPr>
        <p:txBody>
          <a:bodyPr wrap="square" rtlCol="0">
            <a:spAutoFit/>
          </a:bodyPr>
          <a:lstStyle/>
          <a:p>
            <a:r>
              <a:rPr lang="en-US" altLang="zh-TW" sz="1200" b="1" i="1" dirty="0">
                <a:solidFill>
                  <a:srgbClr val="C00000"/>
                </a:solidFill>
                <a:effectLst>
                  <a:outerShdw blurRad="38100" dist="38100" dir="2700000" algn="tl">
                    <a:srgbClr val="000000">
                      <a:alpha val="43137"/>
                    </a:srgbClr>
                  </a:outerShdw>
                </a:effectLst>
                <a:latin typeface="Comic Sans MS" panose="030F0702030302020204" pitchFamily="66" charset="0"/>
              </a:rPr>
              <a:t>Anomalous wind during El Nino</a:t>
            </a:r>
            <a:endParaRPr lang="zh-TW" altLang="en-US" sz="1200" b="1" i="1" dirty="0">
              <a:solidFill>
                <a:srgbClr val="C00000"/>
              </a:solidFill>
              <a:effectLst>
                <a:outerShdw blurRad="38100" dist="38100" dir="2700000" algn="tl">
                  <a:srgbClr val="000000">
                    <a:alpha val="43137"/>
                  </a:srgbClr>
                </a:outerShdw>
              </a:effectLst>
              <a:latin typeface="Comic Sans MS" panose="030F0702030302020204" pitchFamily="66" charset="0"/>
            </a:endParaRPr>
          </a:p>
        </p:txBody>
      </p:sp>
      <p:sp>
        <p:nvSpPr>
          <p:cNvPr id="22" name="橢圓 21"/>
          <p:cNvSpPr/>
          <p:nvPr/>
        </p:nvSpPr>
        <p:spPr>
          <a:xfrm>
            <a:off x="2374980" y="4358222"/>
            <a:ext cx="1655500" cy="97577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4" name="橢圓 23"/>
          <p:cNvSpPr/>
          <p:nvPr/>
        </p:nvSpPr>
        <p:spPr>
          <a:xfrm>
            <a:off x="1058680" y="5348822"/>
            <a:ext cx="1763434" cy="97577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5" name="文字方塊 24"/>
          <p:cNvSpPr txBox="1"/>
          <p:nvPr/>
        </p:nvSpPr>
        <p:spPr>
          <a:xfrm>
            <a:off x="2895600" y="1032665"/>
            <a:ext cx="3681060" cy="584775"/>
          </a:xfrm>
          <a:prstGeom prst="rect">
            <a:avLst/>
          </a:prstGeom>
          <a:noFill/>
          <a:ln>
            <a:noFill/>
          </a:ln>
        </p:spPr>
        <p:txBody>
          <a:bodyPr wrap="square" rtlCol="0">
            <a:spAutoFit/>
          </a:bodyPr>
          <a:lstStyle>
            <a:defPPr>
              <a:defRPr lang="zh-TW"/>
            </a:defPPr>
            <a:lvl1pPr>
              <a:defRPr sz="1050" b="1" i="1">
                <a:solidFill>
                  <a:srgbClr val="C00000"/>
                </a:solidFill>
                <a:effectLst>
                  <a:outerShdw blurRad="38100" dist="38100" dir="2700000" algn="tl">
                    <a:srgbClr val="000000">
                      <a:alpha val="43137"/>
                    </a:srgbClr>
                  </a:outerShdw>
                </a:effectLst>
              </a:defRPr>
            </a:lvl1pPr>
          </a:lstStyle>
          <a:p>
            <a:r>
              <a:rPr lang="en-US" altLang="zh-TW" sz="1600" dirty="0" smtClean="0">
                <a:latin typeface="Comic Sans MS" panose="030F0702030302020204" pitchFamily="66" charset="0"/>
              </a:rPr>
              <a:t>Spring</a:t>
            </a:r>
            <a:r>
              <a:rPr lang="en-US" altLang="zh-TW" sz="1600" dirty="0">
                <a:latin typeface="Comic Sans MS" panose="030F0702030302020204" pitchFamily="66" charset="0"/>
              </a:rPr>
              <a:t>:</a:t>
            </a:r>
            <a:r>
              <a:rPr lang="en-US" altLang="zh-TW" sz="1600" dirty="0" smtClean="0">
                <a:latin typeface="Comic Sans MS" panose="030F0702030302020204" pitchFamily="66" charset="0"/>
              </a:rPr>
              <a:t> </a:t>
            </a:r>
            <a:r>
              <a:rPr lang="en-US" altLang="zh-TW" sz="1600" dirty="0">
                <a:latin typeface="Comic Sans MS" panose="030F0702030302020204" pitchFamily="66" charset="0"/>
              </a:rPr>
              <a:t>SST warming </a:t>
            </a:r>
            <a:r>
              <a:rPr lang="en-US" altLang="zh-TW" sz="1600" dirty="0" smtClean="0">
                <a:latin typeface="Comic Sans MS" panose="030F0702030302020204" pitchFamily="66" charset="0"/>
              </a:rPr>
              <a:t>contributed </a:t>
            </a:r>
            <a:r>
              <a:rPr lang="en-US" altLang="zh-TW" sz="1600" dirty="0">
                <a:latin typeface="Comic Sans MS" panose="030F0702030302020204" pitchFamily="66" charset="0"/>
              </a:rPr>
              <a:t>by </a:t>
            </a:r>
            <a:r>
              <a:rPr lang="en-US" altLang="zh-TW" sz="1600" dirty="0" smtClean="0">
                <a:latin typeface="Comic Sans MS" panose="030F0702030302020204" pitchFamily="66" charset="0"/>
              </a:rPr>
              <a:t>advection </a:t>
            </a:r>
            <a:r>
              <a:rPr lang="en-US" altLang="zh-TW" sz="1600" dirty="0">
                <a:latin typeface="Comic Sans MS" panose="030F0702030302020204" pitchFamily="66" charset="0"/>
              </a:rPr>
              <a:t>and surface heat </a:t>
            </a:r>
            <a:r>
              <a:rPr lang="en-US" altLang="zh-TW" sz="1600" dirty="0" smtClean="0">
                <a:latin typeface="Comic Sans MS" panose="030F0702030302020204" pitchFamily="66" charset="0"/>
              </a:rPr>
              <a:t>flux</a:t>
            </a:r>
            <a:endParaRPr lang="zh-TW" altLang="en-US" sz="1600" dirty="0">
              <a:latin typeface="Comic Sans MS" panose="030F0702030302020204" pitchFamily="66" charset="0"/>
            </a:endParaRPr>
          </a:p>
        </p:txBody>
      </p:sp>
      <p:sp>
        <p:nvSpPr>
          <p:cNvPr id="27" name="矩形 26"/>
          <p:cNvSpPr/>
          <p:nvPr/>
        </p:nvSpPr>
        <p:spPr>
          <a:xfrm>
            <a:off x="5836620" y="4651077"/>
            <a:ext cx="3473663" cy="1754326"/>
          </a:xfrm>
          <a:prstGeom prst="rect">
            <a:avLst/>
          </a:prstGeom>
        </p:spPr>
        <p:txBody>
          <a:bodyPr wrap="square">
            <a:spAutoFit/>
          </a:bodyPr>
          <a:lstStyle/>
          <a:p>
            <a:pPr marL="108000"/>
            <a:r>
              <a:rPr lang="en-US" altLang="zh-TW" u="sng" dirty="0" smtClean="0">
                <a:solidFill>
                  <a:srgbClr val="660033"/>
                </a:solidFill>
                <a:latin typeface="Comic Sans MS" panose="030F0702030302020204" pitchFamily="66" charset="0"/>
              </a:rPr>
              <a:t>Winter</a:t>
            </a:r>
            <a:r>
              <a:rPr lang="en-US" altLang="zh-TW" dirty="0" smtClean="0">
                <a:solidFill>
                  <a:srgbClr val="990000"/>
                </a:solidFill>
                <a:latin typeface="Comic Sans MS" panose="030F0702030302020204" pitchFamily="66" charset="0"/>
              </a:rPr>
              <a:t>: upward </a:t>
            </a:r>
            <a:r>
              <a:rPr lang="en-US" altLang="zh-TW" dirty="0">
                <a:solidFill>
                  <a:srgbClr val="990000"/>
                </a:solidFill>
                <a:latin typeface="Comic Sans MS" panose="030F0702030302020204" pitchFamily="66" charset="0"/>
              </a:rPr>
              <a:t>SHF </a:t>
            </a:r>
            <a:r>
              <a:rPr lang="en-US" altLang="zh-TW" dirty="0" smtClean="0">
                <a:solidFill>
                  <a:srgbClr val="990000"/>
                </a:solidFill>
                <a:latin typeface="Comic Sans MS" panose="030F0702030302020204" pitchFamily="66" charset="0"/>
              </a:rPr>
              <a:t>causes </a:t>
            </a:r>
            <a:r>
              <a:rPr lang="en-US" altLang="zh-TW" dirty="0">
                <a:solidFill>
                  <a:srgbClr val="990000"/>
                </a:solidFill>
                <a:latin typeface="Comic Sans MS" panose="030F0702030302020204" pitchFamily="66" charset="0"/>
              </a:rPr>
              <a:t>cooler </a:t>
            </a:r>
            <a:r>
              <a:rPr lang="en-US" altLang="zh-TW" dirty="0" smtClean="0">
                <a:solidFill>
                  <a:srgbClr val="990000"/>
                </a:solidFill>
                <a:latin typeface="Comic Sans MS" panose="030F0702030302020204" pitchFamily="66" charset="0"/>
              </a:rPr>
              <a:t>SST during </a:t>
            </a:r>
            <a:r>
              <a:rPr lang="en-US" altLang="zh-TW" dirty="0">
                <a:solidFill>
                  <a:srgbClr val="990000"/>
                </a:solidFill>
                <a:latin typeface="Comic Sans MS" panose="030F0702030302020204" pitchFamily="66" charset="0"/>
              </a:rPr>
              <a:t>La Niña </a:t>
            </a:r>
            <a:r>
              <a:rPr lang="en-US" altLang="zh-TW" dirty="0" smtClean="0">
                <a:solidFill>
                  <a:srgbClr val="990000"/>
                </a:solidFill>
                <a:latin typeface="Comic Sans MS" panose="030F0702030302020204" pitchFamily="66" charset="0"/>
              </a:rPr>
              <a:t>and El Niño</a:t>
            </a:r>
          </a:p>
          <a:p>
            <a:pPr marL="108000"/>
            <a:r>
              <a:rPr lang="en-US" altLang="zh-TW" u="sng" dirty="0" smtClean="0">
                <a:solidFill>
                  <a:schemeClr val="accent6">
                    <a:lumMod val="50000"/>
                  </a:schemeClr>
                </a:solidFill>
                <a:latin typeface="Comic Sans MS" panose="030F0702030302020204" pitchFamily="66" charset="0"/>
              </a:rPr>
              <a:t>Spring</a:t>
            </a:r>
            <a:r>
              <a:rPr lang="en-US" altLang="zh-TW" dirty="0" smtClean="0">
                <a:solidFill>
                  <a:srgbClr val="990000"/>
                </a:solidFill>
                <a:latin typeface="Comic Sans MS" panose="030F0702030302020204" pitchFamily="66" charset="0"/>
              </a:rPr>
              <a:t>: the advection </a:t>
            </a:r>
            <a:r>
              <a:rPr lang="en-US" altLang="zh-TW" dirty="0">
                <a:solidFill>
                  <a:srgbClr val="990000"/>
                </a:solidFill>
                <a:latin typeface="Comic Sans MS" panose="030F0702030302020204" pitchFamily="66" charset="0"/>
              </a:rPr>
              <a:t>causes cooler </a:t>
            </a:r>
            <a:r>
              <a:rPr lang="en-US" altLang="zh-TW" dirty="0" smtClean="0">
                <a:solidFill>
                  <a:srgbClr val="990000"/>
                </a:solidFill>
                <a:latin typeface="Comic Sans MS" panose="030F0702030302020204" pitchFamily="66" charset="0"/>
              </a:rPr>
              <a:t>SST during </a:t>
            </a:r>
            <a:r>
              <a:rPr lang="en-US" altLang="zh-TW" dirty="0">
                <a:solidFill>
                  <a:srgbClr val="990000"/>
                </a:solidFill>
                <a:latin typeface="Comic Sans MS" panose="030F0702030302020204" pitchFamily="66" charset="0"/>
              </a:rPr>
              <a:t>the El Niño </a:t>
            </a:r>
            <a:r>
              <a:rPr lang="en-US" altLang="zh-TW" dirty="0" smtClean="0">
                <a:solidFill>
                  <a:srgbClr val="990000"/>
                </a:solidFill>
                <a:latin typeface="Comic Sans MS" panose="030F0702030302020204" pitchFamily="66" charset="0"/>
              </a:rPr>
              <a:t>than La Niña</a:t>
            </a:r>
            <a:endParaRPr lang="zh-TW" altLang="zh-TW" dirty="0">
              <a:solidFill>
                <a:srgbClr val="990000"/>
              </a:solidFill>
              <a:latin typeface="Comic Sans MS" panose="030F0702030302020204" pitchFamily="66" charset="0"/>
            </a:endParaRPr>
          </a:p>
        </p:txBody>
      </p:sp>
      <p:sp>
        <p:nvSpPr>
          <p:cNvPr id="28" name="矩形 27"/>
          <p:cNvSpPr/>
          <p:nvPr/>
        </p:nvSpPr>
        <p:spPr>
          <a:xfrm>
            <a:off x="6078093" y="1848336"/>
            <a:ext cx="3060880" cy="415498"/>
          </a:xfrm>
          <a:prstGeom prst="rect">
            <a:avLst/>
          </a:prstGeom>
        </p:spPr>
        <p:txBody>
          <a:bodyPr wrap="square">
            <a:spAutoFit/>
          </a:bodyPr>
          <a:lstStyle/>
          <a:p>
            <a:r>
              <a:rPr lang="en-US" altLang="zh-TW" sz="1050" b="1" i="1" dirty="0" smtClean="0">
                <a:ln w="0"/>
                <a:solidFill>
                  <a:schemeClr val="accent6">
                    <a:lumMod val="50000"/>
                  </a:schemeClr>
                </a:solidFill>
                <a:latin typeface="Comic Sans MS" panose="030F0702030302020204" pitchFamily="66" charset="0"/>
              </a:rPr>
              <a:t>Anomalous </a:t>
            </a:r>
            <a:r>
              <a:rPr lang="en-US" altLang="zh-TW" sz="1050" b="1" i="1" dirty="0">
                <a:ln w="0"/>
                <a:solidFill>
                  <a:schemeClr val="accent6">
                    <a:lumMod val="50000"/>
                  </a:schemeClr>
                </a:solidFill>
                <a:latin typeface="Comic Sans MS" panose="030F0702030302020204" pitchFamily="66" charset="0"/>
              </a:rPr>
              <a:t>Ekman transport</a:t>
            </a:r>
            <a:r>
              <a:rPr lang="zh-TW" altLang="en-US" sz="1050" b="1" i="1" dirty="0">
                <a:ln w="0"/>
                <a:solidFill>
                  <a:schemeClr val="accent6">
                    <a:lumMod val="50000"/>
                  </a:schemeClr>
                </a:solidFill>
                <a:latin typeface="Comic Sans MS" panose="030F0702030302020204" pitchFamily="66" charset="0"/>
              </a:rPr>
              <a:t> </a:t>
            </a:r>
            <a:r>
              <a:rPr lang="en-US" altLang="zh-TW" sz="1050" b="1" i="1" dirty="0">
                <a:ln w="0"/>
                <a:solidFill>
                  <a:schemeClr val="accent6">
                    <a:lumMod val="50000"/>
                  </a:schemeClr>
                </a:solidFill>
                <a:latin typeface="Comic Sans MS" panose="030F0702030302020204" pitchFamily="66" charset="0"/>
              </a:rPr>
              <a:t>causes the cooler water </a:t>
            </a:r>
            <a:r>
              <a:rPr lang="en-US" altLang="zh-TW" sz="1050" b="1" i="1" dirty="0" smtClean="0">
                <a:ln w="0"/>
                <a:solidFill>
                  <a:schemeClr val="accent6">
                    <a:lumMod val="50000"/>
                  </a:schemeClr>
                </a:solidFill>
                <a:latin typeface="Comic Sans MS" panose="030F0702030302020204" pitchFamily="66" charset="0"/>
              </a:rPr>
              <a:t>to </a:t>
            </a:r>
            <a:r>
              <a:rPr lang="en-US" altLang="zh-TW" sz="1050" b="1" i="1" dirty="0">
                <a:ln w="0"/>
                <a:solidFill>
                  <a:schemeClr val="accent6">
                    <a:lumMod val="50000"/>
                  </a:schemeClr>
                </a:solidFill>
                <a:latin typeface="Comic Sans MS" panose="030F0702030302020204" pitchFamily="66" charset="0"/>
              </a:rPr>
              <a:t>move toward the </a:t>
            </a:r>
            <a:r>
              <a:rPr lang="en-US" altLang="zh-TW" sz="1050" b="1" i="1" dirty="0" smtClean="0">
                <a:ln w="0"/>
                <a:solidFill>
                  <a:schemeClr val="accent6">
                    <a:lumMod val="50000"/>
                  </a:schemeClr>
                </a:solidFill>
                <a:latin typeface="Comic Sans MS" panose="030F0702030302020204" pitchFamily="66" charset="0"/>
              </a:rPr>
              <a:t>southeast</a:t>
            </a:r>
            <a:endParaRPr lang="zh-TW" altLang="en-US" sz="1050" b="1" i="1" dirty="0">
              <a:ln w="0"/>
              <a:solidFill>
                <a:schemeClr val="accent6">
                  <a:lumMod val="50000"/>
                </a:schemeClr>
              </a:solidFill>
              <a:latin typeface="Comic Sans MS" panose="030F0702030302020204" pitchFamily="66" charset="0"/>
            </a:endParaRPr>
          </a:p>
        </p:txBody>
      </p:sp>
      <p:sp>
        <p:nvSpPr>
          <p:cNvPr id="30" name="橢圓 29"/>
          <p:cNvSpPr/>
          <p:nvPr/>
        </p:nvSpPr>
        <p:spPr>
          <a:xfrm>
            <a:off x="2543479" y="1446896"/>
            <a:ext cx="1763434" cy="97577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1" name="橢圓 30"/>
          <p:cNvSpPr/>
          <p:nvPr/>
        </p:nvSpPr>
        <p:spPr>
          <a:xfrm>
            <a:off x="1030313" y="2299918"/>
            <a:ext cx="1763434" cy="97577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nvGrpSpPr>
          <p:cNvPr id="37" name="群組 36"/>
          <p:cNvGrpSpPr/>
          <p:nvPr/>
        </p:nvGrpSpPr>
        <p:grpSpPr>
          <a:xfrm>
            <a:off x="3845643" y="2577951"/>
            <a:ext cx="2014618" cy="1123577"/>
            <a:chOff x="6171932" y="2086812"/>
            <a:chExt cx="1953966" cy="954635"/>
          </a:xfrm>
        </p:grpSpPr>
        <p:pic>
          <p:nvPicPr>
            <p:cNvPr id="38" name="圖片 37"/>
            <p:cNvPicPr>
              <a:picLocks noChangeAspect="1"/>
            </p:cNvPicPr>
            <p:nvPr/>
          </p:nvPicPr>
          <p:blipFill rotWithShape="1">
            <a:blip r:embed="rId3"/>
            <a:srcRect l="35049" t="59783" r="54020" b="11996"/>
            <a:stretch/>
          </p:blipFill>
          <p:spPr>
            <a:xfrm>
              <a:off x="6171932" y="2086812"/>
              <a:ext cx="1953966" cy="954635"/>
            </a:xfrm>
            <a:prstGeom prst="rect">
              <a:avLst/>
            </a:prstGeom>
          </p:spPr>
        </p:pic>
        <p:sp>
          <p:nvSpPr>
            <p:cNvPr id="39" name="文字方塊 38"/>
            <p:cNvSpPr txBox="1"/>
            <p:nvPr/>
          </p:nvSpPr>
          <p:spPr>
            <a:xfrm>
              <a:off x="6674971" y="2730804"/>
              <a:ext cx="1416012" cy="276999"/>
            </a:xfrm>
            <a:prstGeom prst="rect">
              <a:avLst/>
            </a:prstGeom>
            <a:solidFill>
              <a:schemeClr val="bg1"/>
            </a:solidFill>
          </p:spPr>
          <p:txBody>
            <a:bodyPr wrap="square" rtlCol="0">
              <a:spAutoFit/>
            </a:bodyPr>
            <a:lstStyle/>
            <a:p>
              <a:r>
                <a:rPr lang="en-US" altLang="zh-TW" sz="1200" dirty="0" smtClean="0">
                  <a:latin typeface="Calibri" panose="020F0502020204030204" pitchFamily="34" charset="0"/>
                  <a:cs typeface="Calibri" panose="020F0502020204030204" pitchFamily="34" charset="0"/>
                </a:rPr>
                <a:t>Heat flux diffusion</a:t>
              </a:r>
              <a:endParaRPr lang="zh-TW" altLang="en-US" sz="1200" dirty="0">
                <a:latin typeface="Calibri" panose="020F0502020204030204" pitchFamily="34" charset="0"/>
                <a:cs typeface="Calibri" panose="020F0502020204030204" pitchFamily="34" charset="0"/>
              </a:endParaRPr>
            </a:p>
          </p:txBody>
        </p:sp>
      </p:grpSp>
      <p:grpSp>
        <p:nvGrpSpPr>
          <p:cNvPr id="40" name="群組 39"/>
          <p:cNvGrpSpPr/>
          <p:nvPr/>
        </p:nvGrpSpPr>
        <p:grpSpPr>
          <a:xfrm>
            <a:off x="3852782" y="5505823"/>
            <a:ext cx="2014618" cy="1123577"/>
            <a:chOff x="6171932" y="2086812"/>
            <a:chExt cx="1953966" cy="954635"/>
          </a:xfrm>
        </p:grpSpPr>
        <p:pic>
          <p:nvPicPr>
            <p:cNvPr id="41" name="圖片 40"/>
            <p:cNvPicPr>
              <a:picLocks noChangeAspect="1"/>
            </p:cNvPicPr>
            <p:nvPr/>
          </p:nvPicPr>
          <p:blipFill rotWithShape="1">
            <a:blip r:embed="rId3"/>
            <a:srcRect l="35049" t="59783" r="54020" b="11996"/>
            <a:stretch/>
          </p:blipFill>
          <p:spPr>
            <a:xfrm>
              <a:off x="6171932" y="2086812"/>
              <a:ext cx="1953966" cy="954635"/>
            </a:xfrm>
            <a:prstGeom prst="rect">
              <a:avLst/>
            </a:prstGeom>
          </p:spPr>
        </p:pic>
        <p:sp>
          <p:nvSpPr>
            <p:cNvPr id="42" name="文字方塊 41"/>
            <p:cNvSpPr txBox="1"/>
            <p:nvPr/>
          </p:nvSpPr>
          <p:spPr>
            <a:xfrm>
              <a:off x="6674971" y="2730804"/>
              <a:ext cx="1416012" cy="276999"/>
            </a:xfrm>
            <a:prstGeom prst="rect">
              <a:avLst/>
            </a:prstGeom>
            <a:solidFill>
              <a:schemeClr val="bg1"/>
            </a:solidFill>
          </p:spPr>
          <p:txBody>
            <a:bodyPr wrap="square" rtlCol="0">
              <a:spAutoFit/>
            </a:bodyPr>
            <a:lstStyle/>
            <a:p>
              <a:r>
                <a:rPr lang="en-US" altLang="zh-TW" sz="1200" dirty="0" smtClean="0">
                  <a:latin typeface="Calibri" panose="020F0502020204030204" pitchFamily="34" charset="0"/>
                  <a:cs typeface="Calibri" panose="020F0502020204030204" pitchFamily="34" charset="0"/>
                </a:rPr>
                <a:t>Heat flux diffusion</a:t>
              </a:r>
              <a:endParaRPr lang="zh-TW" altLang="en-US" sz="1200" dirty="0">
                <a:latin typeface="Calibri" panose="020F0502020204030204" pitchFamily="34" charset="0"/>
                <a:cs typeface="Calibri" panose="020F0502020204030204" pitchFamily="34" charset="0"/>
              </a:endParaRPr>
            </a:p>
          </p:txBody>
        </p:sp>
      </p:grpSp>
      <p:sp>
        <p:nvSpPr>
          <p:cNvPr id="32" name="文字方塊 31"/>
          <p:cNvSpPr txBox="1"/>
          <p:nvPr/>
        </p:nvSpPr>
        <p:spPr>
          <a:xfrm>
            <a:off x="-43754" y="3283803"/>
            <a:ext cx="4313271" cy="584775"/>
          </a:xfrm>
          <a:prstGeom prst="rect">
            <a:avLst/>
          </a:prstGeom>
          <a:noFill/>
          <a:ln>
            <a:noFill/>
          </a:ln>
        </p:spPr>
        <p:txBody>
          <a:bodyPr wrap="square" rtlCol="0">
            <a:spAutoFit/>
          </a:bodyPr>
          <a:lstStyle>
            <a:defPPr>
              <a:defRPr lang="zh-TW"/>
            </a:defPPr>
            <a:lvl1pPr>
              <a:defRPr sz="1050" b="1" i="1">
                <a:solidFill>
                  <a:schemeClr val="accent5"/>
                </a:solidFill>
                <a:effectLst>
                  <a:outerShdw blurRad="38100" dist="38100" dir="2700000" algn="tl">
                    <a:srgbClr val="000000">
                      <a:alpha val="43137"/>
                    </a:srgbClr>
                  </a:outerShdw>
                </a:effectLst>
              </a:defRPr>
            </a:lvl1pPr>
          </a:lstStyle>
          <a:p>
            <a:r>
              <a:rPr lang="en-US" altLang="zh-TW" sz="1600" dirty="0" smtClean="0">
                <a:solidFill>
                  <a:sysClr val="windowText" lastClr="000000"/>
                </a:solidFill>
                <a:latin typeface="Comic Sans MS" panose="030F0702030302020204" pitchFamily="66" charset="0"/>
              </a:rPr>
              <a:t>Winter</a:t>
            </a:r>
            <a:r>
              <a:rPr lang="en-US" altLang="zh-TW" sz="1600" dirty="0">
                <a:solidFill>
                  <a:sysClr val="windowText" lastClr="000000"/>
                </a:solidFill>
                <a:latin typeface="Comic Sans MS" panose="030F0702030302020204" pitchFamily="66" charset="0"/>
              </a:rPr>
              <a:t>:</a:t>
            </a:r>
            <a:r>
              <a:rPr lang="en-US" altLang="zh-TW" sz="1600" dirty="0" smtClean="0">
                <a:solidFill>
                  <a:sysClr val="windowText" lastClr="000000"/>
                </a:solidFill>
                <a:latin typeface="Comic Sans MS" panose="030F0702030302020204" pitchFamily="66" charset="0"/>
              </a:rPr>
              <a:t> both SST </a:t>
            </a:r>
            <a:r>
              <a:rPr lang="en-US" altLang="zh-TW" sz="1600" dirty="0">
                <a:solidFill>
                  <a:sysClr val="windowText" lastClr="000000"/>
                </a:solidFill>
                <a:latin typeface="Comic Sans MS" panose="030F0702030302020204" pitchFamily="66" charset="0"/>
              </a:rPr>
              <a:t>cooling </a:t>
            </a:r>
            <a:r>
              <a:rPr lang="en-US" altLang="zh-TW" sz="1600" dirty="0" smtClean="0">
                <a:solidFill>
                  <a:sysClr val="windowText" lastClr="000000"/>
                </a:solidFill>
                <a:latin typeface="Comic Sans MS" panose="030F0702030302020204" pitchFamily="66" charset="0"/>
              </a:rPr>
              <a:t>contributed </a:t>
            </a:r>
            <a:r>
              <a:rPr lang="en-US" altLang="zh-TW" sz="1600" dirty="0">
                <a:solidFill>
                  <a:sysClr val="windowText" lastClr="000000"/>
                </a:solidFill>
                <a:latin typeface="Comic Sans MS" panose="030F0702030302020204" pitchFamily="66" charset="0"/>
              </a:rPr>
              <a:t>by </a:t>
            </a:r>
            <a:r>
              <a:rPr lang="en-US" altLang="zh-TW" sz="1600" dirty="0" smtClean="0">
                <a:solidFill>
                  <a:sysClr val="windowText" lastClr="000000"/>
                </a:solidFill>
                <a:latin typeface="Comic Sans MS" panose="030F0702030302020204" pitchFamily="66" charset="0"/>
              </a:rPr>
              <a:t>SHF (but weaker HF diffusion </a:t>
            </a:r>
            <a:r>
              <a:rPr lang="en-US" altLang="zh-TW" sz="1600" dirty="0" smtClean="0">
                <a:ln w="0">
                  <a:noFill/>
                </a:ln>
                <a:solidFill>
                  <a:sysClr val="windowText" lastClr="000000"/>
                </a:solidFill>
                <a:effectLst>
                  <a:outerShdw blurRad="38100" dist="19050" dir="2700000" algn="tl" rotWithShape="0">
                    <a:schemeClr val="dk1">
                      <a:alpha val="40000"/>
                    </a:schemeClr>
                  </a:outerShdw>
                </a:effectLst>
                <a:latin typeface="Comic Sans MS" panose="030F0702030302020204" pitchFamily="66" charset="0"/>
              </a:rPr>
              <a:t>in El Niño) </a:t>
            </a:r>
            <a:endParaRPr lang="zh-TW" altLang="en-US" sz="1600" dirty="0">
              <a:ln w="0">
                <a:noFill/>
              </a:ln>
              <a:solidFill>
                <a:sysClr val="windowText" lastClr="000000"/>
              </a:solidFill>
              <a:effectLst>
                <a:outerShdw blurRad="38100" dist="19050" dir="2700000" algn="tl" rotWithShape="0">
                  <a:schemeClr val="dk1">
                    <a:alpha val="40000"/>
                  </a:schemeClr>
                </a:outerShdw>
              </a:effectLst>
              <a:latin typeface="Comic Sans MS" panose="030F0702030302020204" pitchFamily="66" charset="0"/>
            </a:endParaRPr>
          </a:p>
        </p:txBody>
      </p:sp>
    </p:spTree>
    <p:extLst>
      <p:ext uri="{BB962C8B-B14F-4D97-AF65-F5344CB8AC3E}">
        <p14:creationId xmlns:p14="http://schemas.microsoft.com/office/powerpoint/2010/main" val="2489794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500" fill="hold"/>
                                        <p:tgtEl>
                                          <p:spTgt spid="28"/>
                                        </p:tgtEl>
                                        <p:attrNameLst>
                                          <p:attrName>ppt_x</p:attrName>
                                        </p:attrNameLst>
                                      </p:cBhvr>
                                      <p:tavLst>
                                        <p:tav tm="0">
                                          <p:val>
                                            <p:strVal val="#ppt_x"/>
                                          </p:val>
                                        </p:tav>
                                        <p:tav tm="100000">
                                          <p:val>
                                            <p:strVal val="#ppt_x"/>
                                          </p:val>
                                        </p:tav>
                                      </p:tavLst>
                                    </p:anim>
                                    <p:anim calcmode="lin" valueType="num">
                                      <p:cBhvr additive="base">
                                        <p:cTn id="42" dur="500" fill="hold"/>
                                        <p:tgtEl>
                                          <p:spTgt spid="2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500" fill="hold"/>
                                        <p:tgtEl>
                                          <p:spTgt spid="25"/>
                                        </p:tgtEl>
                                        <p:attrNameLst>
                                          <p:attrName>ppt_x</p:attrName>
                                        </p:attrNameLst>
                                      </p:cBhvr>
                                      <p:tavLst>
                                        <p:tav tm="0">
                                          <p:val>
                                            <p:strVal val="#ppt_x"/>
                                          </p:val>
                                        </p:tav>
                                        <p:tav tm="100000">
                                          <p:val>
                                            <p:strVal val="#ppt_x"/>
                                          </p:val>
                                        </p:tav>
                                      </p:tavLst>
                                    </p:anim>
                                    <p:anim calcmode="lin" valueType="num">
                                      <p:cBhvr additive="base">
                                        <p:cTn id="46" dur="500" fill="hold"/>
                                        <p:tgtEl>
                                          <p:spTgt spid="25"/>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additive="base">
                                        <p:cTn id="49" dur="500" fill="hold"/>
                                        <p:tgtEl>
                                          <p:spTgt spid="30"/>
                                        </p:tgtEl>
                                        <p:attrNameLst>
                                          <p:attrName>ppt_x</p:attrName>
                                        </p:attrNameLst>
                                      </p:cBhvr>
                                      <p:tavLst>
                                        <p:tav tm="0">
                                          <p:val>
                                            <p:strVal val="#ppt_x"/>
                                          </p:val>
                                        </p:tav>
                                        <p:tav tm="100000">
                                          <p:val>
                                            <p:strVal val="#ppt_x"/>
                                          </p:val>
                                        </p:tav>
                                      </p:tavLst>
                                    </p:anim>
                                    <p:anim calcmode="lin" valueType="num">
                                      <p:cBhvr additive="base">
                                        <p:cTn id="50" dur="500" fill="hold"/>
                                        <p:tgtEl>
                                          <p:spTgt spid="3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fill="hold"/>
                                        <p:tgtEl>
                                          <p:spTgt spid="22"/>
                                        </p:tgtEl>
                                        <p:attrNameLst>
                                          <p:attrName>ppt_x</p:attrName>
                                        </p:attrNameLst>
                                      </p:cBhvr>
                                      <p:tavLst>
                                        <p:tav tm="0">
                                          <p:val>
                                            <p:strVal val="#ppt_x"/>
                                          </p:val>
                                        </p:tav>
                                        <p:tav tm="100000">
                                          <p:val>
                                            <p:strVal val="#ppt_x"/>
                                          </p:val>
                                        </p:tav>
                                      </p:tavLst>
                                    </p:anim>
                                    <p:anim calcmode="lin" valueType="num">
                                      <p:cBhvr additive="base">
                                        <p:cTn id="5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fill="hold"/>
                                        <p:tgtEl>
                                          <p:spTgt spid="27"/>
                                        </p:tgtEl>
                                        <p:attrNameLst>
                                          <p:attrName>ppt_x</p:attrName>
                                        </p:attrNameLst>
                                      </p:cBhvr>
                                      <p:tavLst>
                                        <p:tav tm="0">
                                          <p:val>
                                            <p:strVal val="#ppt_x"/>
                                          </p:val>
                                        </p:tav>
                                        <p:tav tm="100000">
                                          <p:val>
                                            <p:strVal val="#ppt_x"/>
                                          </p:val>
                                        </p:tav>
                                      </p:tavLst>
                                    </p:anim>
                                    <p:anim calcmode="lin" valueType="num">
                                      <p:cBhvr additive="base">
                                        <p:cTn id="6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P spid="19" grpId="0"/>
      <p:bldP spid="22" grpId="0" animBg="1"/>
      <p:bldP spid="24" grpId="0" animBg="1"/>
      <p:bldP spid="25" grpId="0"/>
      <p:bldP spid="27" grpId="0"/>
      <p:bldP spid="28" grpId="0"/>
      <p:bldP spid="30" grpId="0" animBg="1"/>
      <p:bldP spid="31" grpId="0" animBg="1"/>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圖片 11"/>
          <p:cNvPicPr>
            <a:picLocks noChangeAspect="1"/>
          </p:cNvPicPr>
          <p:nvPr/>
        </p:nvPicPr>
        <p:blipFill>
          <a:blip r:embed="rId3"/>
          <a:stretch>
            <a:fillRect/>
          </a:stretch>
        </p:blipFill>
        <p:spPr>
          <a:xfrm>
            <a:off x="19862" y="3721546"/>
            <a:ext cx="3867689" cy="2963236"/>
          </a:xfrm>
          <a:prstGeom prst="rect">
            <a:avLst/>
          </a:prstGeom>
        </p:spPr>
      </p:pic>
      <p:pic>
        <p:nvPicPr>
          <p:cNvPr id="8" name="圖片 7"/>
          <p:cNvPicPr>
            <a:picLocks noChangeAspect="1"/>
          </p:cNvPicPr>
          <p:nvPr/>
        </p:nvPicPr>
        <p:blipFill rotWithShape="1">
          <a:blip r:embed="rId4"/>
          <a:srcRect b="2098"/>
          <a:stretch/>
        </p:blipFill>
        <p:spPr>
          <a:xfrm>
            <a:off x="-125710" y="717431"/>
            <a:ext cx="4034738" cy="3004115"/>
          </a:xfrm>
          <a:prstGeom prst="rect">
            <a:avLst/>
          </a:prstGeom>
        </p:spPr>
      </p:pic>
      <mc:AlternateContent xmlns:mc="http://schemas.openxmlformats.org/markup-compatibility/2006" xmlns:a14="http://schemas.microsoft.com/office/drawing/2010/main">
        <mc:Choice Requires="a14">
          <p:sp>
            <p:nvSpPr>
              <p:cNvPr id="3" name="矩形 2"/>
              <p:cNvSpPr/>
              <p:nvPr/>
            </p:nvSpPr>
            <p:spPr>
              <a:xfrm>
                <a:off x="4019673" y="1972698"/>
                <a:ext cx="4858350" cy="1545295"/>
              </a:xfrm>
              <a:prstGeom prst="rect">
                <a:avLst/>
              </a:prstGeom>
            </p:spPr>
            <p:txBody>
              <a:bodyPr wrap="square">
                <a:spAutoFit/>
              </a:bodyPr>
              <a:lstStyle/>
              <a:p>
                <a:pPr>
                  <a:spcAft>
                    <a:spcPts val="0"/>
                  </a:spcAft>
                </a:pPr>
                <a14:m>
                  <m:oMath xmlns:m="http://schemas.openxmlformats.org/officeDocument/2006/math">
                    <m:f>
                      <m:fPr>
                        <m:ctrlPr>
                          <a:rPr lang="zh-TW" altLang="zh-TW" sz="2400" i="1" kern="100" smtClean="0">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TW" sz="2400" kern="100">
                            <a:latin typeface="Cambria Math" panose="02040503050406030204" pitchFamily="18" charset="0"/>
                            <a:cs typeface="Times New Roman" panose="02020603050405020304" pitchFamily="18" charset="0"/>
                          </a:rPr>
                          <m:t>d</m:t>
                        </m:r>
                        <m:sSub>
                          <m:sSubPr>
                            <m:ctrlPr>
                              <a:rPr lang="zh-TW" altLang="zh-TW" sz="2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TW" sz="2400" kern="100">
                                <a:latin typeface="Cambria Math" panose="02040503050406030204" pitchFamily="18" charset="0"/>
                                <a:cs typeface="Times New Roman" panose="02020603050405020304" pitchFamily="18" charset="0"/>
                              </a:rPr>
                              <m:t>T</m:t>
                            </m:r>
                          </m:e>
                          <m:sub>
                            <m:r>
                              <a:rPr lang="en-US" altLang="zh-TW" sz="2400" i="1" kern="100">
                                <a:latin typeface="Cambria Math" panose="02040503050406030204" pitchFamily="18" charset="0"/>
                                <a:cs typeface="Times New Roman" panose="02020603050405020304" pitchFamily="18" charset="0"/>
                              </a:rPr>
                              <m:t>𝑎</m:t>
                            </m:r>
                          </m:sub>
                        </m:sSub>
                      </m:num>
                      <m:den>
                        <m:r>
                          <m:rPr>
                            <m:sty m:val="p"/>
                          </m:rPr>
                          <a:rPr lang="en-US" altLang="zh-TW" sz="2400" kern="100">
                            <a:latin typeface="Cambria Math" panose="02040503050406030204" pitchFamily="18" charset="0"/>
                            <a:cs typeface="Times New Roman" panose="02020603050405020304" pitchFamily="18" charset="0"/>
                          </a:rPr>
                          <m:t>dt</m:t>
                        </m:r>
                      </m:den>
                    </m:f>
                    <m:r>
                      <a:rPr lang="en-US" altLang="zh-TW" sz="2400" i="1" kern="100">
                        <a:latin typeface="Cambria Math" panose="02040503050406030204" pitchFamily="18" charset="0"/>
                        <a:cs typeface="Times New Roman" panose="02020603050405020304" pitchFamily="18" charset="0"/>
                      </a:rPr>
                      <m:t>=</m:t>
                    </m:r>
                    <m:r>
                      <a:rPr lang="en-US" altLang="zh-TW" sz="2400" i="1" kern="100">
                        <a:latin typeface="Cambria Math" panose="02040503050406030204" pitchFamily="18" charset="0"/>
                        <a:cs typeface="Times New Roman" panose="02020603050405020304" pitchFamily="18" charset="0"/>
                      </a:rPr>
                      <m:t>𝛼</m:t>
                    </m:r>
                    <m:r>
                      <a:rPr lang="en-US" altLang="zh-TW" sz="2400" i="1" kern="100">
                        <a:latin typeface="Cambria Math" panose="02040503050406030204" pitchFamily="18" charset="0"/>
                        <a:cs typeface="Times New Roman" panose="02020603050405020304" pitchFamily="18" charset="0"/>
                      </a:rPr>
                      <m:t>(</m:t>
                    </m:r>
                    <m:r>
                      <a:rPr lang="en-US" altLang="zh-TW" sz="2400" b="0" i="1" kern="100" smtClean="0">
                        <a:latin typeface="Cambria Math" panose="02040503050406030204" pitchFamily="18" charset="0"/>
                        <a:cs typeface="Times New Roman" panose="02020603050405020304" pitchFamily="18" charset="0"/>
                      </a:rPr>
                      <m:t>𝑆𝑆𝑇</m:t>
                    </m:r>
                  </m:oMath>
                </a14:m>
                <a:r>
                  <a:rPr lang="en-US" altLang="zh-TW" sz="2400" kern="100" dirty="0">
                    <a:latin typeface="Comic Sans MS" panose="030F0702030302020204" pitchFamily="66" charset="0"/>
                    <a:cs typeface="Times New Roman" panose="02020603050405020304" pitchFamily="18" charset="0"/>
                  </a:rPr>
                  <a:t>-</a:t>
                </a:r>
                <a14:m>
                  <m:oMath xmlns:m="http://schemas.openxmlformats.org/officeDocument/2006/math">
                    <m:sSub>
                      <m:sSubPr>
                        <m:ctrlPr>
                          <a:rPr lang="zh-TW" altLang="zh-TW" sz="2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TW" sz="2400" kern="100">
                            <a:latin typeface="Cambria Math" panose="02040503050406030204" pitchFamily="18" charset="0"/>
                            <a:cs typeface="Times New Roman" panose="02020603050405020304" pitchFamily="18" charset="0"/>
                          </a:rPr>
                          <m:t>T</m:t>
                        </m:r>
                      </m:e>
                      <m:sub>
                        <m:r>
                          <a:rPr lang="en-US" altLang="zh-TW" sz="2400" i="1" kern="100">
                            <a:latin typeface="Cambria Math" panose="02040503050406030204" pitchFamily="18" charset="0"/>
                            <a:cs typeface="Times New Roman" panose="02020603050405020304" pitchFamily="18" charset="0"/>
                          </a:rPr>
                          <m:t>𝑎</m:t>
                        </m:r>
                      </m:sub>
                    </m:sSub>
                    <m:r>
                      <a:rPr lang="en-US" altLang="zh-TW" sz="2400" i="1" kern="100">
                        <a:latin typeface="Cambria Math" panose="02040503050406030204" pitchFamily="18" charset="0"/>
                        <a:cs typeface="Times New Roman" panose="02020603050405020304" pitchFamily="18" charset="0"/>
                      </a:rPr>
                      <m:t>)−</m:t>
                    </m:r>
                    <m:sSub>
                      <m:sSubPr>
                        <m:ctrlPr>
                          <a:rPr lang="zh-TW" altLang="zh-TW" sz="2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TW" sz="2400" kern="100">
                            <a:latin typeface="Cambria Math" panose="02040503050406030204" pitchFamily="18" charset="0"/>
                            <a:cs typeface="Times New Roman" panose="02020603050405020304" pitchFamily="18" charset="0"/>
                          </a:rPr>
                          <m:t>γ</m:t>
                        </m:r>
                      </m:e>
                      <m:sub>
                        <m:r>
                          <a:rPr lang="en-US" altLang="zh-TW" sz="2400" i="1" kern="100">
                            <a:latin typeface="Cambria Math" panose="02040503050406030204" pitchFamily="18" charset="0"/>
                            <a:cs typeface="Times New Roman" panose="02020603050405020304" pitchFamily="18" charset="0"/>
                          </a:rPr>
                          <m:t>𝑎</m:t>
                        </m:r>
                      </m:sub>
                    </m:sSub>
                    <m:sSub>
                      <m:sSubPr>
                        <m:ctrlPr>
                          <a:rPr lang="zh-TW" altLang="zh-TW" sz="2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TW" sz="2400" kern="100">
                            <a:latin typeface="Cambria Math" panose="02040503050406030204" pitchFamily="18" charset="0"/>
                            <a:cs typeface="Times New Roman" panose="02020603050405020304" pitchFamily="18" charset="0"/>
                          </a:rPr>
                          <m:t>T</m:t>
                        </m:r>
                      </m:e>
                      <m:sub>
                        <m:r>
                          <a:rPr lang="en-US" altLang="zh-TW" sz="2400" i="1" kern="100">
                            <a:latin typeface="Cambria Math" panose="02040503050406030204" pitchFamily="18" charset="0"/>
                            <a:cs typeface="Times New Roman" panose="02020603050405020304" pitchFamily="18" charset="0"/>
                          </a:rPr>
                          <m:t>𝑎</m:t>
                        </m:r>
                      </m:sub>
                    </m:sSub>
                    <m:r>
                      <a:rPr lang="en-US" altLang="zh-TW" sz="2400" i="1" kern="100">
                        <a:latin typeface="Cambria Math" panose="02040503050406030204" pitchFamily="18" charset="0"/>
                        <a:cs typeface="Times New Roman" panose="02020603050405020304" pitchFamily="18" charset="0"/>
                      </a:rPr>
                      <m:t>+</m:t>
                    </m:r>
                    <m:sSub>
                      <m:sSubPr>
                        <m:ctrlPr>
                          <a:rPr lang="zh-TW" altLang="zh-TW" sz="2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TW" sz="2400" kern="100">
                            <a:latin typeface="Cambria Math" panose="02040503050406030204" pitchFamily="18" charset="0"/>
                            <a:cs typeface="Times New Roman" panose="02020603050405020304" pitchFamily="18" charset="0"/>
                          </a:rPr>
                          <m:t>N</m:t>
                        </m:r>
                      </m:e>
                      <m:sub>
                        <m:r>
                          <a:rPr lang="en-US" altLang="zh-TW" sz="2400" i="1" kern="100">
                            <a:latin typeface="Cambria Math" panose="02040503050406030204" pitchFamily="18" charset="0"/>
                            <a:cs typeface="Times New Roman" panose="02020603050405020304" pitchFamily="18" charset="0"/>
                          </a:rPr>
                          <m:t>𝑎</m:t>
                        </m:r>
                      </m:sub>
                    </m:sSub>
                  </m:oMath>
                </a14:m>
                <a:r>
                  <a:rPr lang="en-US" altLang="zh-TW" sz="2400" kern="100" dirty="0" smtClean="0">
                    <a:latin typeface="Comic Sans MS" panose="030F0702030302020204" pitchFamily="66" charset="0"/>
                    <a:cs typeface="Times New Roman" panose="02020603050405020304" pitchFamily="18" charset="0"/>
                  </a:rPr>
                  <a:t>;</a:t>
                </a:r>
              </a:p>
              <a:p>
                <a:pPr>
                  <a:spcAft>
                    <a:spcPts val="0"/>
                  </a:spcAft>
                </a:pPr>
                <a:r>
                  <a:rPr lang="en-US" altLang="zh-TW" sz="2400" kern="100" dirty="0" smtClean="0">
                    <a:latin typeface="Comic Sans MS" panose="030F0702030302020204" pitchFamily="66" charset="0"/>
                    <a:cs typeface="Times New Roman" panose="02020603050405020304" pitchFamily="18" charset="0"/>
                  </a:rPr>
                  <a:t> </a:t>
                </a:r>
                <a:endParaRPr lang="zh-TW" altLang="zh-TW" sz="2400" kern="100" dirty="0">
                  <a:latin typeface="Comic Sans MS" panose="030F0702030302020204" pitchFamily="66" charset="0"/>
                  <a:cs typeface="Times New Roman" panose="02020603050405020304" pitchFamily="18" charset="0"/>
                </a:endParaRPr>
              </a:p>
              <a:p>
                <a:pPr>
                  <a:spcAft>
                    <a:spcPts val="0"/>
                  </a:spcAft>
                </a:pPr>
                <a14:m>
                  <m:oMath xmlns:m="http://schemas.openxmlformats.org/officeDocument/2006/math">
                    <m:f>
                      <m:fPr>
                        <m:ctrlPr>
                          <a:rPr lang="zh-TW" altLang="zh-TW" sz="24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TW" sz="2400" kern="100">
                            <a:latin typeface="Cambria Math" panose="02040503050406030204" pitchFamily="18" charset="0"/>
                            <a:cs typeface="Times New Roman" panose="02020603050405020304" pitchFamily="18" charset="0"/>
                          </a:rPr>
                          <m:t>d</m:t>
                        </m:r>
                        <m:r>
                          <a:rPr lang="en-US" altLang="zh-TW" sz="2400" b="0" i="1" kern="100" smtClean="0">
                            <a:latin typeface="Cambria Math" panose="02040503050406030204" pitchFamily="18" charset="0"/>
                            <a:cs typeface="Times New Roman" panose="02020603050405020304" pitchFamily="18" charset="0"/>
                          </a:rPr>
                          <m:t>𝑆𝑆𝑇</m:t>
                        </m:r>
                      </m:num>
                      <m:den>
                        <m:r>
                          <m:rPr>
                            <m:sty m:val="p"/>
                          </m:rPr>
                          <a:rPr lang="en-US" altLang="zh-TW" sz="2400" kern="100">
                            <a:latin typeface="Cambria Math" panose="02040503050406030204" pitchFamily="18" charset="0"/>
                            <a:cs typeface="Times New Roman" panose="02020603050405020304" pitchFamily="18" charset="0"/>
                          </a:rPr>
                          <m:t>dt</m:t>
                        </m:r>
                      </m:den>
                    </m:f>
                    <m:r>
                      <a:rPr lang="en-US" altLang="zh-TW" sz="2400" i="1" kern="100">
                        <a:latin typeface="Cambria Math" panose="02040503050406030204" pitchFamily="18" charset="0"/>
                        <a:cs typeface="Times New Roman" panose="02020603050405020304" pitchFamily="18" charset="0"/>
                      </a:rPr>
                      <m:t>=</m:t>
                    </m:r>
                    <m:r>
                      <a:rPr lang="en-US" altLang="zh-TW" sz="2400" i="1" kern="100">
                        <a:latin typeface="Cambria Math" panose="02040503050406030204" pitchFamily="18" charset="0"/>
                        <a:cs typeface="Times New Roman" panose="02020603050405020304" pitchFamily="18" charset="0"/>
                      </a:rPr>
                      <m:t>𝛽</m:t>
                    </m:r>
                    <m:r>
                      <a:rPr lang="en-US" altLang="zh-TW" sz="2400" i="1" kern="100">
                        <a:latin typeface="Cambria Math" panose="02040503050406030204" pitchFamily="18" charset="0"/>
                        <a:cs typeface="Times New Roman" panose="02020603050405020304" pitchFamily="18" charset="0"/>
                      </a:rPr>
                      <m:t>(</m:t>
                    </m:r>
                    <m:sSub>
                      <m:sSubPr>
                        <m:ctrlPr>
                          <a:rPr lang="zh-TW" altLang="zh-TW" sz="2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TW" sz="2400" kern="100">
                            <a:latin typeface="Cambria Math" panose="02040503050406030204" pitchFamily="18" charset="0"/>
                            <a:cs typeface="Times New Roman" panose="02020603050405020304" pitchFamily="18" charset="0"/>
                          </a:rPr>
                          <m:t>T</m:t>
                        </m:r>
                      </m:e>
                      <m:sub>
                        <m:r>
                          <a:rPr lang="en-US" altLang="zh-TW" sz="2400" i="1" kern="100">
                            <a:latin typeface="Cambria Math" panose="02040503050406030204" pitchFamily="18" charset="0"/>
                            <a:cs typeface="Times New Roman" panose="02020603050405020304" pitchFamily="18" charset="0"/>
                          </a:rPr>
                          <m:t>𝑎</m:t>
                        </m:r>
                      </m:sub>
                    </m:sSub>
                  </m:oMath>
                </a14:m>
                <a:r>
                  <a:rPr lang="en-US" altLang="zh-TW" sz="2400" kern="100" dirty="0">
                    <a:latin typeface="Comic Sans MS" panose="030F0702030302020204" pitchFamily="66" charset="0"/>
                    <a:cs typeface="Times New Roman" panose="02020603050405020304" pitchFamily="18" charset="0"/>
                  </a:rPr>
                  <a:t>-</a:t>
                </a:r>
                <a:r>
                  <a:rPr lang="en-US" altLang="zh-TW" sz="2400" kern="100" dirty="0" smtClean="0">
                    <a:latin typeface="Comic Sans MS" panose="030F0702030302020204" pitchFamily="66" charset="0"/>
                    <a:cs typeface="Times New Roman" panose="02020603050405020304" pitchFamily="18" charset="0"/>
                  </a:rPr>
                  <a:t>SST</a:t>
                </a:r>
                <a14:m>
                  <m:oMath xmlns:m="http://schemas.openxmlformats.org/officeDocument/2006/math">
                    <m:r>
                      <a:rPr lang="en-US" altLang="zh-TW" sz="2400" i="1" kern="100">
                        <a:latin typeface="Cambria Math" panose="02040503050406030204" pitchFamily="18" charset="0"/>
                        <a:cs typeface="Times New Roman" panose="02020603050405020304" pitchFamily="18" charset="0"/>
                      </a:rPr>
                      <m:t>)−</m:t>
                    </m:r>
                    <m:sSub>
                      <m:sSubPr>
                        <m:ctrlPr>
                          <a:rPr lang="zh-TW" altLang="zh-TW" sz="2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TW" sz="2400" kern="100">
                            <a:latin typeface="Cambria Math" panose="02040503050406030204" pitchFamily="18" charset="0"/>
                            <a:cs typeface="Times New Roman" panose="02020603050405020304" pitchFamily="18" charset="0"/>
                          </a:rPr>
                          <m:t>γ</m:t>
                        </m:r>
                      </m:e>
                      <m:sub>
                        <m:r>
                          <a:rPr lang="en-US" altLang="zh-TW" sz="2400" i="1" kern="100">
                            <a:latin typeface="Cambria Math" panose="02040503050406030204" pitchFamily="18" charset="0"/>
                            <a:cs typeface="Times New Roman" panose="02020603050405020304" pitchFamily="18" charset="0"/>
                          </a:rPr>
                          <m:t>𝑜</m:t>
                        </m:r>
                      </m:sub>
                    </m:sSub>
                    <m:r>
                      <a:rPr lang="en-US" altLang="zh-TW" sz="2400" b="0" i="1" kern="100" smtClean="0">
                        <a:effectLst/>
                        <a:latin typeface="Cambria Math" panose="02040503050406030204" pitchFamily="18" charset="0"/>
                        <a:ea typeface="Cambria Math" panose="02040503050406030204" pitchFamily="18" charset="0"/>
                        <a:cs typeface="Times New Roman" panose="02020603050405020304" pitchFamily="18" charset="0"/>
                      </a:rPr>
                      <m:t>𝑆𝑆𝑇</m:t>
                    </m:r>
                    <m:r>
                      <a:rPr lang="en-US" altLang="zh-TW" sz="2400" i="1" kern="100">
                        <a:latin typeface="Cambria Math" panose="02040503050406030204" pitchFamily="18" charset="0"/>
                        <a:cs typeface="Times New Roman" panose="02020603050405020304" pitchFamily="18" charset="0"/>
                      </a:rPr>
                      <m:t>+</m:t>
                    </m:r>
                    <m:sSub>
                      <m:sSubPr>
                        <m:ctrlPr>
                          <a:rPr lang="zh-TW" altLang="zh-TW" sz="2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TW" sz="2400" kern="100">
                            <a:latin typeface="Cambria Math" panose="02040503050406030204" pitchFamily="18" charset="0"/>
                            <a:cs typeface="Times New Roman" panose="02020603050405020304" pitchFamily="18" charset="0"/>
                          </a:rPr>
                          <m:t>N</m:t>
                        </m:r>
                      </m:e>
                      <m:sub>
                        <m:r>
                          <a:rPr lang="en-US" altLang="zh-TW" sz="2400" i="1" kern="100">
                            <a:latin typeface="Cambria Math" panose="02040503050406030204" pitchFamily="18" charset="0"/>
                            <a:cs typeface="Times New Roman" panose="02020603050405020304" pitchFamily="18" charset="0"/>
                          </a:rPr>
                          <m:t>𝑜</m:t>
                        </m:r>
                      </m:sub>
                    </m:sSub>
                  </m:oMath>
                </a14:m>
                <a:endParaRPr lang="zh-TW" altLang="zh-TW" sz="2400" kern="100" dirty="0">
                  <a:latin typeface="Comic Sans MS" panose="030F0702030302020204" pitchFamily="66" charset="0"/>
                  <a:cs typeface="Times New Roman" panose="02020603050405020304" pitchFamily="18" charset="0"/>
                </a:endParaRPr>
              </a:p>
            </p:txBody>
          </p:sp>
        </mc:Choice>
        <mc:Fallback xmlns="">
          <p:sp>
            <p:nvSpPr>
              <p:cNvPr id="3" name="矩形 2"/>
              <p:cNvSpPr>
                <a:spLocks noRot="1" noChangeAspect="1" noMove="1" noResize="1" noEditPoints="1" noAdjustHandles="1" noChangeArrowheads="1" noChangeShapeType="1" noTextEdit="1"/>
              </p:cNvSpPr>
              <p:nvPr/>
            </p:nvSpPr>
            <p:spPr>
              <a:xfrm>
                <a:off x="4019673" y="1972698"/>
                <a:ext cx="4858350" cy="1545295"/>
              </a:xfrm>
              <a:prstGeom prst="rect">
                <a:avLst/>
              </a:prstGeom>
              <a:blipFill>
                <a:blip r:embed="rId5"/>
                <a:stretch>
                  <a:fillRect b="-3557"/>
                </a:stretch>
              </a:blipFill>
            </p:spPr>
            <p:txBody>
              <a:bodyPr/>
              <a:lstStyle/>
              <a:p>
                <a:r>
                  <a:rPr lang="zh-TW" altLang="en-US">
                    <a:noFill/>
                  </a:rPr>
                  <a:t> </a:t>
                </a:r>
              </a:p>
            </p:txBody>
          </p:sp>
        </mc:Fallback>
      </mc:AlternateContent>
      <p:cxnSp>
        <p:nvCxnSpPr>
          <p:cNvPr id="5" name="直線單箭頭接點 4"/>
          <p:cNvCxnSpPr/>
          <p:nvPr/>
        </p:nvCxnSpPr>
        <p:spPr>
          <a:xfrm flipV="1">
            <a:off x="8096783" y="3032792"/>
            <a:ext cx="342900" cy="3203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文字方塊 8"/>
          <p:cNvSpPr txBox="1"/>
          <p:nvPr/>
        </p:nvSpPr>
        <p:spPr>
          <a:xfrm>
            <a:off x="4804727" y="1677667"/>
            <a:ext cx="3858055" cy="307777"/>
          </a:xfrm>
          <a:prstGeom prst="rect">
            <a:avLst/>
          </a:prstGeom>
          <a:noFill/>
        </p:spPr>
        <p:txBody>
          <a:bodyPr wrap="square" rtlCol="0">
            <a:spAutoFit/>
          </a:bodyPr>
          <a:lstStyle/>
          <a:p>
            <a:r>
              <a:rPr lang="en-US" altLang="zh-TW" sz="1400" dirty="0">
                <a:solidFill>
                  <a:srgbClr val="FF0000"/>
                </a:solidFill>
                <a:latin typeface="Comic Sans MS" panose="030F0702030302020204" pitchFamily="66" charset="0"/>
              </a:rPr>
              <a:t>Positive: upward </a:t>
            </a:r>
            <a:r>
              <a:rPr lang="en-US" altLang="zh-TW" sz="1400" dirty="0" smtClean="0">
                <a:solidFill>
                  <a:srgbClr val="FF0000"/>
                </a:solidFill>
                <a:latin typeface="Comic Sans MS" panose="030F0702030302020204" pitchFamily="66" charset="0"/>
              </a:rPr>
              <a:t>SHF </a:t>
            </a:r>
            <a:endParaRPr lang="zh-TW" altLang="en-US" sz="1400" dirty="0">
              <a:solidFill>
                <a:srgbClr val="FF0000"/>
              </a:solidFill>
              <a:latin typeface="Comic Sans MS" panose="030F0702030302020204" pitchFamily="66" charset="0"/>
            </a:endParaRPr>
          </a:p>
        </p:txBody>
      </p:sp>
      <p:cxnSp>
        <p:nvCxnSpPr>
          <p:cNvPr id="10" name="直線單箭頭接點 9"/>
          <p:cNvCxnSpPr/>
          <p:nvPr/>
        </p:nvCxnSpPr>
        <p:spPr>
          <a:xfrm>
            <a:off x="5533737" y="1989240"/>
            <a:ext cx="6349" cy="122314"/>
          </a:xfrm>
          <a:prstGeom prst="straightConnector1">
            <a:avLst/>
          </a:prstGeom>
          <a:ln>
            <a:solidFill>
              <a:srgbClr val="C00000"/>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1" name="矩形 10"/>
              <p:cNvSpPr/>
              <p:nvPr/>
            </p:nvSpPr>
            <p:spPr>
              <a:xfrm>
                <a:off x="3991765" y="4681347"/>
                <a:ext cx="5202217" cy="1545295"/>
              </a:xfrm>
              <a:prstGeom prst="rect">
                <a:avLst/>
              </a:prstGeom>
            </p:spPr>
            <p:txBody>
              <a:bodyPr wrap="square">
                <a:spAutoFit/>
              </a:bodyPr>
              <a:lstStyle/>
              <a:p>
                <a:pPr>
                  <a:spcAft>
                    <a:spcPts val="0"/>
                  </a:spcAft>
                </a:pPr>
                <a14:m>
                  <m:oMath xmlns:m="http://schemas.openxmlformats.org/officeDocument/2006/math">
                    <m:f>
                      <m:fPr>
                        <m:ctrlPr>
                          <a:rPr lang="zh-TW" altLang="zh-TW" sz="2400" i="1" kern="100" smtClean="0">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TW" sz="2400" kern="100">
                            <a:latin typeface="Cambria Math" panose="02040503050406030204" pitchFamily="18" charset="0"/>
                            <a:cs typeface="Times New Roman" panose="02020603050405020304" pitchFamily="18" charset="0"/>
                          </a:rPr>
                          <m:t>d</m:t>
                        </m:r>
                        <m:sSub>
                          <m:sSubPr>
                            <m:ctrlPr>
                              <a:rPr lang="zh-TW" altLang="zh-TW" sz="2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TW" sz="2400" kern="100">
                                <a:latin typeface="Cambria Math" panose="02040503050406030204" pitchFamily="18" charset="0"/>
                                <a:cs typeface="Times New Roman" panose="02020603050405020304" pitchFamily="18" charset="0"/>
                              </a:rPr>
                              <m:t>T</m:t>
                            </m:r>
                          </m:e>
                          <m:sub>
                            <m:r>
                              <a:rPr lang="en-US" altLang="zh-TW" sz="2400" i="1" kern="100">
                                <a:latin typeface="Cambria Math" panose="02040503050406030204" pitchFamily="18" charset="0"/>
                                <a:cs typeface="Times New Roman" panose="02020603050405020304" pitchFamily="18" charset="0"/>
                              </a:rPr>
                              <m:t>𝑎</m:t>
                            </m:r>
                          </m:sub>
                        </m:sSub>
                      </m:num>
                      <m:den>
                        <m:r>
                          <m:rPr>
                            <m:sty m:val="p"/>
                          </m:rPr>
                          <a:rPr lang="en-US" altLang="zh-TW" sz="2400" kern="100">
                            <a:latin typeface="Cambria Math" panose="02040503050406030204" pitchFamily="18" charset="0"/>
                            <a:cs typeface="Times New Roman" panose="02020603050405020304" pitchFamily="18" charset="0"/>
                          </a:rPr>
                          <m:t>dt</m:t>
                        </m:r>
                      </m:den>
                    </m:f>
                    <m:r>
                      <a:rPr lang="en-US" altLang="zh-TW" sz="2400" i="1" kern="100">
                        <a:latin typeface="Cambria Math" panose="02040503050406030204" pitchFamily="18" charset="0"/>
                        <a:cs typeface="Times New Roman" panose="02020603050405020304" pitchFamily="18" charset="0"/>
                      </a:rPr>
                      <m:t>=</m:t>
                    </m:r>
                    <m:r>
                      <a:rPr lang="en-US" altLang="zh-TW" sz="2400" i="1" kern="100">
                        <a:latin typeface="Cambria Math" panose="02040503050406030204" pitchFamily="18" charset="0"/>
                        <a:cs typeface="Times New Roman" panose="02020603050405020304" pitchFamily="18" charset="0"/>
                      </a:rPr>
                      <m:t>𝛼</m:t>
                    </m:r>
                    <m:r>
                      <a:rPr lang="en-US" altLang="zh-TW" sz="2400" i="1" kern="100">
                        <a:latin typeface="Cambria Math" panose="02040503050406030204" pitchFamily="18" charset="0"/>
                        <a:cs typeface="Times New Roman" panose="02020603050405020304" pitchFamily="18" charset="0"/>
                      </a:rPr>
                      <m:t>(</m:t>
                    </m:r>
                    <m:r>
                      <a:rPr lang="en-US" altLang="zh-TW" sz="2400" b="0" i="1" kern="100" smtClean="0">
                        <a:latin typeface="Cambria Math" panose="02040503050406030204" pitchFamily="18" charset="0"/>
                        <a:cs typeface="Times New Roman" panose="02020603050405020304" pitchFamily="18" charset="0"/>
                      </a:rPr>
                      <m:t>𝑆𝑆𝑇</m:t>
                    </m:r>
                  </m:oMath>
                </a14:m>
                <a:r>
                  <a:rPr lang="en-US" altLang="zh-TW" sz="2400" kern="100" dirty="0">
                    <a:latin typeface="Comic Sans MS" panose="030F0702030302020204" pitchFamily="66" charset="0"/>
                    <a:cs typeface="Times New Roman" panose="02020603050405020304" pitchFamily="18" charset="0"/>
                  </a:rPr>
                  <a:t>-</a:t>
                </a:r>
                <a14:m>
                  <m:oMath xmlns:m="http://schemas.openxmlformats.org/officeDocument/2006/math">
                    <m:sSub>
                      <m:sSubPr>
                        <m:ctrlPr>
                          <a:rPr lang="zh-TW" altLang="zh-TW" sz="2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TW" sz="2400" kern="100">
                            <a:latin typeface="Cambria Math" panose="02040503050406030204" pitchFamily="18" charset="0"/>
                            <a:cs typeface="Times New Roman" panose="02020603050405020304" pitchFamily="18" charset="0"/>
                          </a:rPr>
                          <m:t>T</m:t>
                        </m:r>
                      </m:e>
                      <m:sub>
                        <m:r>
                          <a:rPr lang="en-US" altLang="zh-TW" sz="2400" i="1" kern="100">
                            <a:latin typeface="Cambria Math" panose="02040503050406030204" pitchFamily="18" charset="0"/>
                            <a:cs typeface="Times New Roman" panose="02020603050405020304" pitchFamily="18" charset="0"/>
                          </a:rPr>
                          <m:t>𝑎</m:t>
                        </m:r>
                      </m:sub>
                    </m:sSub>
                    <m:r>
                      <a:rPr lang="en-US" altLang="zh-TW" sz="2400" i="1" kern="100">
                        <a:latin typeface="Cambria Math" panose="02040503050406030204" pitchFamily="18" charset="0"/>
                        <a:cs typeface="Times New Roman" panose="02020603050405020304" pitchFamily="18" charset="0"/>
                      </a:rPr>
                      <m:t>)−</m:t>
                    </m:r>
                    <m:sSub>
                      <m:sSubPr>
                        <m:ctrlPr>
                          <a:rPr lang="zh-TW" altLang="zh-TW" sz="2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TW" sz="2400" kern="100">
                            <a:latin typeface="Cambria Math" panose="02040503050406030204" pitchFamily="18" charset="0"/>
                            <a:cs typeface="Times New Roman" panose="02020603050405020304" pitchFamily="18" charset="0"/>
                          </a:rPr>
                          <m:t>γ</m:t>
                        </m:r>
                      </m:e>
                      <m:sub>
                        <m:r>
                          <a:rPr lang="en-US" altLang="zh-TW" sz="2400" i="1" kern="100">
                            <a:latin typeface="Cambria Math" panose="02040503050406030204" pitchFamily="18" charset="0"/>
                            <a:cs typeface="Times New Roman" panose="02020603050405020304" pitchFamily="18" charset="0"/>
                          </a:rPr>
                          <m:t>𝑎</m:t>
                        </m:r>
                      </m:sub>
                    </m:sSub>
                    <m:sSub>
                      <m:sSubPr>
                        <m:ctrlPr>
                          <a:rPr lang="zh-TW" altLang="zh-TW" sz="2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TW" sz="2400" kern="100">
                            <a:latin typeface="Cambria Math" panose="02040503050406030204" pitchFamily="18" charset="0"/>
                            <a:cs typeface="Times New Roman" panose="02020603050405020304" pitchFamily="18" charset="0"/>
                          </a:rPr>
                          <m:t>T</m:t>
                        </m:r>
                      </m:e>
                      <m:sub>
                        <m:r>
                          <a:rPr lang="en-US" altLang="zh-TW" sz="2400" i="1" kern="100">
                            <a:latin typeface="Cambria Math" panose="02040503050406030204" pitchFamily="18" charset="0"/>
                            <a:cs typeface="Times New Roman" panose="02020603050405020304" pitchFamily="18" charset="0"/>
                          </a:rPr>
                          <m:t>𝑎</m:t>
                        </m:r>
                      </m:sub>
                    </m:sSub>
                    <m:r>
                      <a:rPr lang="en-US" altLang="zh-TW" sz="2400" i="1" kern="100">
                        <a:latin typeface="Cambria Math" panose="02040503050406030204" pitchFamily="18" charset="0"/>
                        <a:cs typeface="Times New Roman" panose="02020603050405020304" pitchFamily="18" charset="0"/>
                      </a:rPr>
                      <m:t>+</m:t>
                    </m:r>
                    <m:sSub>
                      <m:sSubPr>
                        <m:ctrlPr>
                          <a:rPr lang="zh-TW" altLang="zh-TW" sz="2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TW" sz="2400" kern="100">
                            <a:latin typeface="Cambria Math" panose="02040503050406030204" pitchFamily="18" charset="0"/>
                            <a:cs typeface="Times New Roman" panose="02020603050405020304" pitchFamily="18" charset="0"/>
                          </a:rPr>
                          <m:t>N</m:t>
                        </m:r>
                      </m:e>
                      <m:sub>
                        <m:r>
                          <a:rPr lang="en-US" altLang="zh-TW" sz="2400" i="1" kern="100">
                            <a:latin typeface="Cambria Math" panose="02040503050406030204" pitchFamily="18" charset="0"/>
                            <a:cs typeface="Times New Roman" panose="02020603050405020304" pitchFamily="18" charset="0"/>
                          </a:rPr>
                          <m:t>𝑎</m:t>
                        </m:r>
                      </m:sub>
                    </m:sSub>
                  </m:oMath>
                </a14:m>
                <a:r>
                  <a:rPr lang="en-US" altLang="zh-TW" sz="2400" kern="100" dirty="0" smtClean="0">
                    <a:latin typeface="Comic Sans MS" panose="030F0702030302020204" pitchFamily="66" charset="0"/>
                    <a:cs typeface="Times New Roman" panose="02020603050405020304" pitchFamily="18" charset="0"/>
                  </a:rPr>
                  <a:t>;</a:t>
                </a:r>
              </a:p>
              <a:p>
                <a:pPr>
                  <a:spcAft>
                    <a:spcPts val="0"/>
                  </a:spcAft>
                </a:pPr>
                <a:r>
                  <a:rPr lang="en-US" altLang="zh-TW" sz="2400" kern="100" dirty="0" smtClean="0">
                    <a:latin typeface="Comic Sans MS" panose="030F0702030302020204" pitchFamily="66" charset="0"/>
                    <a:cs typeface="Times New Roman" panose="02020603050405020304" pitchFamily="18" charset="0"/>
                  </a:rPr>
                  <a:t> </a:t>
                </a:r>
                <a:endParaRPr lang="zh-TW" altLang="zh-TW" sz="2400" kern="100" dirty="0">
                  <a:latin typeface="Comic Sans MS" panose="030F0702030302020204" pitchFamily="66" charset="0"/>
                  <a:cs typeface="Times New Roman" panose="02020603050405020304" pitchFamily="18" charset="0"/>
                </a:endParaRPr>
              </a:p>
              <a:p>
                <a:pPr>
                  <a:spcAft>
                    <a:spcPts val="0"/>
                  </a:spcAft>
                </a:pPr>
                <a14:m>
                  <m:oMath xmlns:m="http://schemas.openxmlformats.org/officeDocument/2006/math">
                    <m:f>
                      <m:fPr>
                        <m:ctrlPr>
                          <a:rPr lang="zh-TW" altLang="zh-TW" sz="24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TW" sz="2400" kern="100">
                            <a:latin typeface="Cambria Math" panose="02040503050406030204" pitchFamily="18" charset="0"/>
                            <a:cs typeface="Times New Roman" panose="02020603050405020304" pitchFamily="18" charset="0"/>
                          </a:rPr>
                          <m:t>d</m:t>
                        </m:r>
                        <m:r>
                          <a:rPr lang="en-US" altLang="zh-TW" sz="2400" b="0" i="1" kern="100" smtClean="0">
                            <a:latin typeface="Cambria Math" panose="02040503050406030204" pitchFamily="18" charset="0"/>
                            <a:cs typeface="Times New Roman" panose="02020603050405020304" pitchFamily="18" charset="0"/>
                          </a:rPr>
                          <m:t>𝑆𝑆𝑇</m:t>
                        </m:r>
                      </m:num>
                      <m:den>
                        <m:r>
                          <m:rPr>
                            <m:sty m:val="p"/>
                          </m:rPr>
                          <a:rPr lang="en-US" altLang="zh-TW" sz="2400" kern="100">
                            <a:latin typeface="Cambria Math" panose="02040503050406030204" pitchFamily="18" charset="0"/>
                            <a:cs typeface="Times New Roman" panose="02020603050405020304" pitchFamily="18" charset="0"/>
                          </a:rPr>
                          <m:t>dt</m:t>
                        </m:r>
                      </m:den>
                    </m:f>
                    <m:r>
                      <a:rPr lang="en-US" altLang="zh-TW" sz="2400" i="1" kern="100">
                        <a:latin typeface="Cambria Math" panose="02040503050406030204" pitchFamily="18" charset="0"/>
                        <a:cs typeface="Times New Roman" panose="02020603050405020304" pitchFamily="18" charset="0"/>
                      </a:rPr>
                      <m:t>=</m:t>
                    </m:r>
                    <m:r>
                      <a:rPr lang="en-US" altLang="zh-TW" sz="2400" i="1" kern="100">
                        <a:latin typeface="Cambria Math" panose="02040503050406030204" pitchFamily="18" charset="0"/>
                        <a:cs typeface="Times New Roman" panose="02020603050405020304" pitchFamily="18" charset="0"/>
                      </a:rPr>
                      <m:t>𝛽</m:t>
                    </m:r>
                    <m:r>
                      <a:rPr lang="en-US" altLang="zh-TW" sz="2400" i="1" kern="100">
                        <a:latin typeface="Cambria Math" panose="02040503050406030204" pitchFamily="18" charset="0"/>
                        <a:cs typeface="Times New Roman" panose="02020603050405020304" pitchFamily="18" charset="0"/>
                      </a:rPr>
                      <m:t>(</m:t>
                    </m:r>
                    <m:sSub>
                      <m:sSubPr>
                        <m:ctrlPr>
                          <a:rPr lang="zh-TW" altLang="zh-TW" sz="2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TW" sz="2400" kern="100">
                            <a:latin typeface="Cambria Math" panose="02040503050406030204" pitchFamily="18" charset="0"/>
                            <a:cs typeface="Times New Roman" panose="02020603050405020304" pitchFamily="18" charset="0"/>
                          </a:rPr>
                          <m:t>T</m:t>
                        </m:r>
                      </m:e>
                      <m:sub>
                        <m:r>
                          <a:rPr lang="en-US" altLang="zh-TW" sz="2400" i="1" kern="100">
                            <a:latin typeface="Cambria Math" panose="02040503050406030204" pitchFamily="18" charset="0"/>
                            <a:cs typeface="Times New Roman" panose="02020603050405020304" pitchFamily="18" charset="0"/>
                          </a:rPr>
                          <m:t>𝑎</m:t>
                        </m:r>
                      </m:sub>
                    </m:sSub>
                  </m:oMath>
                </a14:m>
                <a:r>
                  <a:rPr lang="en-US" altLang="zh-TW" sz="2400" kern="100" dirty="0">
                    <a:latin typeface="Comic Sans MS" panose="030F0702030302020204" pitchFamily="66" charset="0"/>
                    <a:cs typeface="Times New Roman" panose="02020603050405020304" pitchFamily="18" charset="0"/>
                  </a:rPr>
                  <a:t>-</a:t>
                </a:r>
                <a:r>
                  <a:rPr lang="en-US" altLang="zh-TW" sz="2400" kern="100" dirty="0" smtClean="0">
                    <a:latin typeface="Comic Sans MS" panose="030F0702030302020204" pitchFamily="66" charset="0"/>
                    <a:cs typeface="Times New Roman" panose="02020603050405020304" pitchFamily="18" charset="0"/>
                  </a:rPr>
                  <a:t>SST</a:t>
                </a:r>
                <a14:m>
                  <m:oMath xmlns:m="http://schemas.openxmlformats.org/officeDocument/2006/math">
                    <m:r>
                      <a:rPr lang="en-US" altLang="zh-TW" sz="2400" i="1" kern="100">
                        <a:latin typeface="Cambria Math" panose="02040503050406030204" pitchFamily="18" charset="0"/>
                        <a:cs typeface="Times New Roman" panose="02020603050405020304" pitchFamily="18" charset="0"/>
                      </a:rPr>
                      <m:t>)−</m:t>
                    </m:r>
                    <m:sSub>
                      <m:sSubPr>
                        <m:ctrlPr>
                          <a:rPr lang="zh-TW" altLang="zh-TW" sz="2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TW" sz="2400" kern="100">
                            <a:latin typeface="Cambria Math" panose="02040503050406030204" pitchFamily="18" charset="0"/>
                            <a:cs typeface="Times New Roman" panose="02020603050405020304" pitchFamily="18" charset="0"/>
                          </a:rPr>
                          <m:t>γ</m:t>
                        </m:r>
                      </m:e>
                      <m:sub>
                        <m:r>
                          <a:rPr lang="en-US" altLang="zh-TW" sz="2400" i="1" kern="100">
                            <a:latin typeface="Cambria Math" panose="02040503050406030204" pitchFamily="18" charset="0"/>
                            <a:cs typeface="Times New Roman" panose="02020603050405020304" pitchFamily="18" charset="0"/>
                          </a:rPr>
                          <m:t>𝑜</m:t>
                        </m:r>
                      </m:sub>
                    </m:sSub>
                    <m:r>
                      <a:rPr lang="en-US" altLang="zh-TW" sz="2400" b="0" i="1" kern="100" smtClean="0">
                        <a:latin typeface="Cambria Math" panose="02040503050406030204" pitchFamily="18" charset="0"/>
                        <a:cs typeface="Times New Roman" panose="02020603050405020304" pitchFamily="18" charset="0"/>
                      </a:rPr>
                      <m:t>𝑆𝑆𝑇</m:t>
                    </m:r>
                    <m:r>
                      <a:rPr lang="en-US" altLang="zh-TW" sz="2400" i="1" kern="100">
                        <a:latin typeface="Cambria Math" panose="02040503050406030204" pitchFamily="18" charset="0"/>
                        <a:cs typeface="Times New Roman" panose="02020603050405020304" pitchFamily="18" charset="0"/>
                      </a:rPr>
                      <m:t>+</m:t>
                    </m:r>
                    <m:sSub>
                      <m:sSubPr>
                        <m:ctrlPr>
                          <a:rPr lang="zh-TW" altLang="zh-TW" sz="2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TW" sz="2400" kern="100">
                            <a:latin typeface="Cambria Math" panose="02040503050406030204" pitchFamily="18" charset="0"/>
                            <a:cs typeface="Times New Roman" panose="02020603050405020304" pitchFamily="18" charset="0"/>
                          </a:rPr>
                          <m:t>N</m:t>
                        </m:r>
                      </m:e>
                      <m:sub>
                        <m:r>
                          <a:rPr lang="en-US" altLang="zh-TW" sz="2400" i="1" kern="100">
                            <a:latin typeface="Cambria Math" panose="02040503050406030204" pitchFamily="18" charset="0"/>
                            <a:cs typeface="Times New Roman" panose="02020603050405020304" pitchFamily="18" charset="0"/>
                          </a:rPr>
                          <m:t>𝑜</m:t>
                        </m:r>
                      </m:sub>
                    </m:sSub>
                  </m:oMath>
                </a14:m>
                <a:endParaRPr lang="zh-TW" altLang="zh-TW" sz="2400" kern="100" dirty="0">
                  <a:latin typeface="Comic Sans MS" panose="030F0702030302020204" pitchFamily="66" charset="0"/>
                  <a:cs typeface="Times New Roman" panose="02020603050405020304" pitchFamily="18" charset="0"/>
                </a:endParaRPr>
              </a:p>
            </p:txBody>
          </p:sp>
        </mc:Choice>
        <mc:Fallback xmlns="">
          <p:sp>
            <p:nvSpPr>
              <p:cNvPr id="11" name="矩形 10"/>
              <p:cNvSpPr>
                <a:spLocks noRot="1" noChangeAspect="1" noMove="1" noResize="1" noEditPoints="1" noAdjustHandles="1" noChangeArrowheads="1" noChangeShapeType="1" noTextEdit="1"/>
              </p:cNvSpPr>
              <p:nvPr/>
            </p:nvSpPr>
            <p:spPr>
              <a:xfrm>
                <a:off x="3991765" y="4681347"/>
                <a:ext cx="5202217" cy="1545295"/>
              </a:xfrm>
              <a:prstGeom prst="rect">
                <a:avLst/>
              </a:prstGeom>
              <a:blipFill>
                <a:blip r:embed="rId6"/>
                <a:stretch>
                  <a:fillRect b="-3557"/>
                </a:stretch>
              </a:blipFill>
            </p:spPr>
            <p:txBody>
              <a:bodyPr/>
              <a:lstStyle/>
              <a:p>
                <a:r>
                  <a:rPr lang="zh-TW" altLang="en-US">
                    <a:noFill/>
                  </a:rPr>
                  <a:t> </a:t>
                </a:r>
              </a:p>
            </p:txBody>
          </p:sp>
        </mc:Fallback>
      </mc:AlternateContent>
      <p:cxnSp>
        <p:nvCxnSpPr>
          <p:cNvPr id="14" name="直線單箭頭接點 13"/>
          <p:cNvCxnSpPr/>
          <p:nvPr/>
        </p:nvCxnSpPr>
        <p:spPr>
          <a:xfrm flipV="1">
            <a:off x="7687529" y="4937452"/>
            <a:ext cx="342900" cy="320348"/>
          </a:xfrm>
          <a:prstGeom prst="straightConnector1">
            <a:avLst/>
          </a:prstGeom>
          <a:ln w="12700">
            <a:solidFill>
              <a:schemeClr val="tx1"/>
            </a:solidFill>
            <a:tailEnd type="triangle"/>
          </a:ln>
        </p:spPr>
        <p:style>
          <a:lnRef idx="3">
            <a:schemeClr val="accent6"/>
          </a:lnRef>
          <a:fillRef idx="0">
            <a:schemeClr val="accent6"/>
          </a:fillRef>
          <a:effectRef idx="2">
            <a:schemeClr val="accent6"/>
          </a:effectRef>
          <a:fontRef idx="minor">
            <a:schemeClr val="tx1"/>
          </a:fontRef>
        </p:style>
      </p:cxnSp>
      <mc:AlternateContent xmlns:mc="http://schemas.openxmlformats.org/markup-compatibility/2006" xmlns:a14="http://schemas.microsoft.com/office/drawing/2010/main">
        <mc:Choice Requires="a14">
          <p:sp>
            <p:nvSpPr>
              <p:cNvPr id="15" name="文字方塊 14"/>
              <p:cNvSpPr txBox="1"/>
              <p:nvPr/>
            </p:nvSpPr>
            <p:spPr>
              <a:xfrm>
                <a:off x="5105400" y="5248555"/>
                <a:ext cx="2543678"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TW" sz="1600" b="1" i="1" kern="100" smtClean="0">
                          <a:solidFill>
                            <a:srgbClr val="00206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panose="02020603050405020304" pitchFamily="18" charset="0"/>
                        </a:rPr>
                        <m:t>𝑺𝑺𝑻</m:t>
                      </m:r>
                      <m:r>
                        <a:rPr lang="en-US" altLang="zh-TW" sz="1600" b="1" i="1" kern="100" smtClean="0">
                          <a:solidFill>
                            <a:srgbClr val="00206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panose="02020603050405020304" pitchFamily="18" charset="0"/>
                        </a:rPr>
                        <m:t> </m:t>
                      </m:r>
                      <m:r>
                        <a:rPr lang="en-US" altLang="zh-TW" sz="1600" b="1" i="1" kern="100">
                          <a:solidFill>
                            <a:srgbClr val="00206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𝒊𝒔</m:t>
                      </m:r>
                      <m:r>
                        <a:rPr lang="en-US" altLang="zh-TW" sz="1600" b="1" i="1" kern="100">
                          <a:solidFill>
                            <a:srgbClr val="00206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 </m:t>
                      </m:r>
                      <m:r>
                        <a:rPr lang="en-US" altLang="zh-TW" sz="1600" b="1" i="1" kern="100">
                          <a:solidFill>
                            <a:srgbClr val="00206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𝒑𝒐𝒔𝒊𝒕𝒊𝒗𝒆𝒍𝒚</m:t>
                      </m:r>
                      <m:r>
                        <a:rPr lang="en-US" altLang="zh-TW" sz="1600" b="1" i="1" kern="100">
                          <a:solidFill>
                            <a:srgbClr val="00206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 </m:t>
                      </m:r>
                      <m:r>
                        <a:rPr lang="en-US" altLang="zh-TW" sz="1600" b="1" i="1" kern="100">
                          <a:solidFill>
                            <a:srgbClr val="00206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𝒄𝒐𝒓𝒓𝒆𝒍𝒂𝒕𝒆𝒅</m:t>
                      </m:r>
                      <m:r>
                        <a:rPr lang="en-US" altLang="zh-TW" sz="1600" b="1" i="1" kern="100">
                          <a:solidFill>
                            <a:srgbClr val="00206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 </m:t>
                      </m:r>
                      <m:r>
                        <a:rPr lang="en-US" altLang="zh-TW" sz="1600" b="1" i="1" kern="100">
                          <a:solidFill>
                            <a:srgbClr val="00206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𝒘𝒊𝒕𝒉</m:t>
                      </m:r>
                      <m:r>
                        <a:rPr lang="en-US" altLang="zh-TW" sz="1600" b="1" i="1" kern="100">
                          <a:solidFill>
                            <a:srgbClr val="00206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 </m:t>
                      </m:r>
                      <m:r>
                        <a:rPr lang="en-US" altLang="zh-TW" sz="1600" b="1" i="1" kern="100">
                          <a:solidFill>
                            <a:srgbClr val="00206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𝑺𝑯𝑭</m:t>
                      </m:r>
                      <m:r>
                        <a:rPr lang="en-US" altLang="zh-TW" sz="1600" b="1" i="1" kern="100">
                          <a:solidFill>
                            <a:srgbClr val="00206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  </m:t>
                      </m:r>
                    </m:oMath>
                  </m:oMathPara>
                </a14:m>
                <a:endParaRPr lang="zh-TW" altLang="en-US" sz="1600" b="1" dirty="0">
                  <a:solidFill>
                    <a:srgbClr val="002060"/>
                  </a:solidFill>
                  <a:effectLst>
                    <a:outerShdw blurRad="38100" dist="38100" dir="2700000" algn="tl">
                      <a:srgbClr val="000000">
                        <a:alpha val="43137"/>
                      </a:srgbClr>
                    </a:outerShdw>
                  </a:effectLst>
                  <a:latin typeface="Comic Sans MS" panose="030F0702030302020204" pitchFamily="66" charset="0"/>
                </a:endParaRPr>
              </a:p>
            </p:txBody>
          </p:sp>
        </mc:Choice>
        <mc:Fallback xmlns="">
          <p:sp>
            <p:nvSpPr>
              <p:cNvPr id="15" name="文字方塊 14"/>
              <p:cNvSpPr txBox="1">
                <a:spLocks noRot="1" noChangeAspect="1" noMove="1" noResize="1" noEditPoints="1" noAdjustHandles="1" noChangeArrowheads="1" noChangeShapeType="1" noTextEdit="1"/>
              </p:cNvSpPr>
              <p:nvPr/>
            </p:nvSpPr>
            <p:spPr>
              <a:xfrm>
                <a:off x="5105400" y="5248555"/>
                <a:ext cx="2543678" cy="338554"/>
              </a:xfrm>
              <a:prstGeom prst="rect">
                <a:avLst/>
              </a:prstGeom>
              <a:blipFill>
                <a:blip r:embed="rId7"/>
                <a:stretch>
                  <a:fillRect r="-53957" b="-17857"/>
                </a:stretch>
              </a:blipFill>
              <a:ln>
                <a:noFill/>
              </a:ln>
            </p:spPr>
            <p:txBody>
              <a:bodyPr/>
              <a:lstStyle/>
              <a:p>
                <a:r>
                  <a:rPr lang="zh-TW" altLang="en-US">
                    <a:noFill/>
                  </a:rPr>
                  <a:t> </a:t>
                </a:r>
              </a:p>
            </p:txBody>
          </p:sp>
        </mc:Fallback>
      </mc:AlternateContent>
      <p:sp>
        <p:nvSpPr>
          <p:cNvPr id="18" name="向右箭號 17"/>
          <p:cNvSpPr/>
          <p:nvPr/>
        </p:nvSpPr>
        <p:spPr>
          <a:xfrm>
            <a:off x="3355429" y="3018481"/>
            <a:ext cx="601047" cy="410519"/>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latin typeface="Comic Sans MS" panose="030F0702030302020204" pitchFamily="66" charset="0"/>
            </a:endParaRPr>
          </a:p>
        </p:txBody>
      </p:sp>
      <p:sp>
        <p:nvSpPr>
          <p:cNvPr id="19" name="向右箭號 18"/>
          <p:cNvSpPr/>
          <p:nvPr/>
        </p:nvSpPr>
        <p:spPr>
          <a:xfrm>
            <a:off x="3429000" y="4800600"/>
            <a:ext cx="601047" cy="493403"/>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TW" altLang="en-US" sz="2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2" name="文字方塊 21"/>
              <p:cNvSpPr txBox="1"/>
              <p:nvPr/>
            </p:nvSpPr>
            <p:spPr>
              <a:xfrm>
                <a:off x="5029200" y="3410388"/>
                <a:ext cx="2703757" cy="56009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zh-TW" altLang="zh-TW" sz="1600" b="1" i="1" kern="10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TW" sz="1600" b="1" i="1" kern="100">
                              <a:solidFill>
                                <a:srgbClr val="C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𝒅𝑺𝑺𝑻</m:t>
                          </m:r>
                        </m:num>
                        <m:den>
                          <m:r>
                            <a:rPr lang="en-US" altLang="zh-TW" sz="1600" b="1" i="1" kern="100">
                              <a:solidFill>
                                <a:srgbClr val="C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𝒅𝒕</m:t>
                          </m:r>
                        </m:den>
                      </m:f>
                      <m:r>
                        <a:rPr lang="en-US" altLang="zh-TW" sz="1600" b="1" i="1" kern="100">
                          <a:solidFill>
                            <a:srgbClr val="C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𝒊𝒔</m:t>
                      </m:r>
                      <m:r>
                        <a:rPr lang="en-US" altLang="zh-TW" sz="1600" b="1" i="1" kern="100">
                          <a:solidFill>
                            <a:srgbClr val="C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 </m:t>
                      </m:r>
                      <m:r>
                        <a:rPr lang="en-US" altLang="zh-TW" sz="1600" b="1" i="1" kern="100">
                          <a:solidFill>
                            <a:srgbClr val="C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𝒏𝒆𝒈𝒂𝒕𝒊𝒗𝒆𝒍𝒚</m:t>
                      </m:r>
                      <m:r>
                        <a:rPr lang="en-US" altLang="zh-TW" sz="1600" b="1" i="1" kern="100">
                          <a:solidFill>
                            <a:srgbClr val="C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  </m:t>
                      </m:r>
                      <m:r>
                        <a:rPr lang="en-US" altLang="zh-TW" sz="1600" b="1" i="1" kern="100">
                          <a:solidFill>
                            <a:srgbClr val="C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𝒄𝒐𝒓𝒓𝒆𝒍𝒂𝒕𝒆𝒅</m:t>
                      </m:r>
                      <m:r>
                        <a:rPr lang="en-US" altLang="zh-TW" sz="1600" b="1" i="1" kern="100">
                          <a:solidFill>
                            <a:srgbClr val="C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 </m:t>
                      </m:r>
                      <m:r>
                        <a:rPr lang="en-US" altLang="zh-TW" sz="1600" b="1" i="1" kern="100">
                          <a:solidFill>
                            <a:srgbClr val="C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𝒘𝒊𝒕𝒉</m:t>
                      </m:r>
                      <m:r>
                        <a:rPr lang="en-US" altLang="zh-TW" sz="1600" b="1" i="1" kern="100">
                          <a:solidFill>
                            <a:srgbClr val="C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 </m:t>
                      </m:r>
                      <m:r>
                        <a:rPr lang="en-US" altLang="zh-TW" sz="1600" b="1" i="1" kern="100">
                          <a:solidFill>
                            <a:srgbClr val="C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𝑺𝑯𝑭</m:t>
                      </m:r>
                    </m:oMath>
                  </m:oMathPara>
                </a14:m>
                <a:endParaRPr lang="zh-TW" altLang="en-US" sz="1600" b="1" dirty="0">
                  <a:solidFill>
                    <a:srgbClr val="C00000"/>
                  </a:solidFill>
                  <a:effectLst>
                    <a:outerShdw blurRad="38100" dist="38100" dir="2700000" algn="tl">
                      <a:srgbClr val="000000">
                        <a:alpha val="43137"/>
                      </a:srgbClr>
                    </a:outerShdw>
                  </a:effectLst>
                  <a:latin typeface="Comic Sans MS" panose="030F0702030302020204" pitchFamily="66" charset="0"/>
                </a:endParaRPr>
              </a:p>
            </p:txBody>
          </p:sp>
        </mc:Choice>
        <mc:Fallback xmlns="">
          <p:sp>
            <p:nvSpPr>
              <p:cNvPr id="22" name="文字方塊 21"/>
              <p:cNvSpPr txBox="1">
                <a:spLocks noRot="1" noChangeAspect="1" noMove="1" noResize="1" noEditPoints="1" noAdjustHandles="1" noChangeArrowheads="1" noChangeShapeType="1" noTextEdit="1"/>
              </p:cNvSpPr>
              <p:nvPr/>
            </p:nvSpPr>
            <p:spPr>
              <a:xfrm>
                <a:off x="5029200" y="3410388"/>
                <a:ext cx="2703757" cy="560090"/>
              </a:xfrm>
              <a:prstGeom prst="rect">
                <a:avLst/>
              </a:prstGeom>
              <a:blipFill>
                <a:blip r:embed="rId8"/>
                <a:stretch>
                  <a:fillRect r="-51126"/>
                </a:stretch>
              </a:blipFill>
            </p:spPr>
            <p:txBody>
              <a:bodyPr/>
              <a:lstStyle/>
              <a:p>
                <a:r>
                  <a:rPr lang="zh-TW" altLang="en-US">
                    <a:noFill/>
                  </a:rPr>
                  <a:t> </a:t>
                </a:r>
              </a:p>
            </p:txBody>
          </p:sp>
        </mc:Fallback>
      </mc:AlternateContent>
      <p:sp>
        <p:nvSpPr>
          <p:cNvPr id="24" name="文字方塊 23"/>
          <p:cNvSpPr txBox="1"/>
          <p:nvPr/>
        </p:nvSpPr>
        <p:spPr>
          <a:xfrm>
            <a:off x="4900974" y="4373570"/>
            <a:ext cx="3822513" cy="307777"/>
          </a:xfrm>
          <a:prstGeom prst="rect">
            <a:avLst/>
          </a:prstGeom>
          <a:noFill/>
          <a:ln>
            <a:noFill/>
          </a:ln>
        </p:spPr>
        <p:txBody>
          <a:bodyPr wrap="square" rtlCol="0">
            <a:spAutoFit/>
          </a:bodyPr>
          <a:lstStyle/>
          <a:p>
            <a:r>
              <a:rPr lang="en-US" altLang="zh-TW" sz="1400" dirty="0">
                <a:solidFill>
                  <a:srgbClr val="FF0000"/>
                </a:solidFill>
                <a:latin typeface="Comic Sans MS" panose="030F0702030302020204" pitchFamily="66" charset="0"/>
              </a:rPr>
              <a:t>Positive: upward </a:t>
            </a:r>
            <a:r>
              <a:rPr lang="en-US" altLang="zh-TW" sz="1400" dirty="0" smtClean="0">
                <a:solidFill>
                  <a:srgbClr val="FF0000"/>
                </a:solidFill>
                <a:latin typeface="Comic Sans MS" panose="030F0702030302020204" pitchFamily="66" charset="0"/>
              </a:rPr>
              <a:t>SHF</a:t>
            </a:r>
            <a:endParaRPr lang="zh-TW" altLang="en-US" sz="1400" dirty="0">
              <a:solidFill>
                <a:srgbClr val="FF0000"/>
              </a:solidFill>
              <a:latin typeface="Comic Sans MS" panose="030F0702030302020204" pitchFamily="66" charset="0"/>
            </a:endParaRPr>
          </a:p>
        </p:txBody>
      </p:sp>
      <p:cxnSp>
        <p:nvCxnSpPr>
          <p:cNvPr id="25" name="直線單箭頭接點 24"/>
          <p:cNvCxnSpPr/>
          <p:nvPr/>
        </p:nvCxnSpPr>
        <p:spPr>
          <a:xfrm>
            <a:off x="5715000" y="4616774"/>
            <a:ext cx="0" cy="149663"/>
          </a:xfrm>
          <a:prstGeom prst="straightConnector1">
            <a:avLst/>
          </a:prstGeom>
          <a:ln>
            <a:solidFill>
              <a:srgbClr val="C00000"/>
            </a:solidFill>
            <a:tailEnd type="triangle"/>
          </a:ln>
        </p:spPr>
        <p:style>
          <a:lnRef idx="3">
            <a:schemeClr val="dk1"/>
          </a:lnRef>
          <a:fillRef idx="0">
            <a:schemeClr val="dk1"/>
          </a:fillRef>
          <a:effectRef idx="2">
            <a:schemeClr val="dk1"/>
          </a:effectRef>
          <a:fontRef idx="minor">
            <a:schemeClr val="tx1"/>
          </a:fontRef>
        </p:style>
      </p:cxnSp>
      <p:sp>
        <p:nvSpPr>
          <p:cNvPr id="31" name="文字方塊 30"/>
          <p:cNvSpPr txBox="1"/>
          <p:nvPr/>
        </p:nvSpPr>
        <p:spPr>
          <a:xfrm>
            <a:off x="7983659" y="4836302"/>
            <a:ext cx="93541" cy="215444"/>
          </a:xfrm>
          <a:prstGeom prst="rect">
            <a:avLst/>
          </a:prstGeom>
          <a:noFill/>
          <a:ln>
            <a:noFill/>
          </a:ln>
        </p:spPr>
        <p:txBody>
          <a:bodyPr wrap="square" rtlCol="0">
            <a:spAutoFit/>
          </a:bodyPr>
          <a:lstStyle/>
          <a:p>
            <a:r>
              <a:rPr lang="en-US" altLang="zh-TW" sz="800" b="1" dirty="0">
                <a:latin typeface="Comic Sans MS" panose="030F0702030302020204" pitchFamily="66" charset="0"/>
              </a:rPr>
              <a:t>0</a:t>
            </a:r>
            <a:endParaRPr lang="zh-TW" altLang="en-US" sz="800" b="1" dirty="0">
              <a:latin typeface="Comic Sans MS" panose="030F0702030302020204" pitchFamily="66" charset="0"/>
            </a:endParaRPr>
          </a:p>
        </p:txBody>
      </p:sp>
      <p:sp>
        <p:nvSpPr>
          <p:cNvPr id="32" name="文字方塊 31"/>
          <p:cNvSpPr txBox="1"/>
          <p:nvPr/>
        </p:nvSpPr>
        <p:spPr>
          <a:xfrm>
            <a:off x="8405020" y="2938343"/>
            <a:ext cx="93541" cy="215444"/>
          </a:xfrm>
          <a:prstGeom prst="rect">
            <a:avLst/>
          </a:prstGeom>
          <a:noFill/>
        </p:spPr>
        <p:txBody>
          <a:bodyPr wrap="square" rtlCol="0">
            <a:spAutoFit/>
          </a:bodyPr>
          <a:lstStyle/>
          <a:p>
            <a:r>
              <a:rPr lang="en-US" altLang="zh-TW" sz="800" b="1" dirty="0">
                <a:latin typeface="Comic Sans MS" panose="030F0702030302020204" pitchFamily="66" charset="0"/>
              </a:rPr>
              <a:t>0</a:t>
            </a:r>
            <a:endParaRPr lang="zh-TW" altLang="en-US" sz="800" b="1" dirty="0">
              <a:latin typeface="Comic Sans MS" panose="030F0702030302020204" pitchFamily="66" charset="0"/>
            </a:endParaRPr>
          </a:p>
        </p:txBody>
      </p:sp>
      <p:sp>
        <p:nvSpPr>
          <p:cNvPr id="36" name="向右箭號 35"/>
          <p:cNvSpPr/>
          <p:nvPr/>
        </p:nvSpPr>
        <p:spPr>
          <a:xfrm>
            <a:off x="4678598" y="3584843"/>
            <a:ext cx="252258" cy="152637"/>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latin typeface="Comic Sans MS" panose="030F0702030302020204" pitchFamily="66" charset="0"/>
            </a:endParaRPr>
          </a:p>
        </p:txBody>
      </p:sp>
      <p:sp>
        <p:nvSpPr>
          <p:cNvPr id="37" name="向右箭號 36"/>
          <p:cNvSpPr/>
          <p:nvPr/>
        </p:nvSpPr>
        <p:spPr>
          <a:xfrm>
            <a:off x="4724400" y="5334000"/>
            <a:ext cx="252258" cy="152637"/>
          </a:xfrm>
          <a:prstGeom prst="rightArrow">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zh-TW" altLang="en-US" sz="2400" dirty="0">
              <a:solidFill>
                <a:schemeClr val="accent6"/>
              </a:solidFill>
              <a:latin typeface="Comic Sans MS" panose="030F0702030302020204" pitchFamily="66" charset="0"/>
            </a:endParaRPr>
          </a:p>
        </p:txBody>
      </p:sp>
      <p:sp>
        <p:nvSpPr>
          <p:cNvPr id="40" name="矩形 39"/>
          <p:cNvSpPr/>
          <p:nvPr/>
        </p:nvSpPr>
        <p:spPr>
          <a:xfrm>
            <a:off x="651369" y="1157660"/>
            <a:ext cx="2243520" cy="707886"/>
          </a:xfrm>
          <a:prstGeom prst="rect">
            <a:avLst/>
          </a:prstGeom>
        </p:spPr>
        <p:txBody>
          <a:bodyPr wrap="square">
            <a:spAutoFit/>
          </a:bodyPr>
          <a:lstStyle/>
          <a:p>
            <a:r>
              <a:rPr lang="en-US" altLang="zh-TW" sz="2000" b="1" i="1" dirty="0" smtClean="0">
                <a:solidFill>
                  <a:srgbClr val="C00000"/>
                </a:solidFill>
                <a:latin typeface="Comic Sans MS" panose="030F0702030302020204" pitchFamily="66" charset="0"/>
              </a:rPr>
              <a:t>Atmosphere forces </a:t>
            </a:r>
            <a:r>
              <a:rPr lang="en-US" altLang="zh-TW" sz="2000" b="1" i="1" dirty="0">
                <a:solidFill>
                  <a:srgbClr val="C00000"/>
                </a:solidFill>
                <a:latin typeface="Comic Sans MS" panose="030F0702030302020204" pitchFamily="66" charset="0"/>
              </a:rPr>
              <a:t>o</a:t>
            </a:r>
            <a:r>
              <a:rPr lang="en-US" altLang="zh-TW" sz="2000" b="1" i="1" dirty="0" smtClean="0">
                <a:solidFill>
                  <a:srgbClr val="C00000"/>
                </a:solidFill>
                <a:latin typeface="Comic Sans MS" panose="030F0702030302020204" pitchFamily="66" charset="0"/>
              </a:rPr>
              <a:t>cean </a:t>
            </a:r>
            <a:endParaRPr lang="zh-TW" altLang="en-US" sz="2000" b="1" i="1" dirty="0">
              <a:solidFill>
                <a:srgbClr val="C00000"/>
              </a:solidFill>
              <a:latin typeface="Comic Sans MS" panose="030F0702030302020204" pitchFamily="66" charset="0"/>
            </a:endParaRPr>
          </a:p>
        </p:txBody>
      </p:sp>
      <p:sp>
        <p:nvSpPr>
          <p:cNvPr id="42" name="矩形 41"/>
          <p:cNvSpPr/>
          <p:nvPr/>
        </p:nvSpPr>
        <p:spPr>
          <a:xfrm>
            <a:off x="612801" y="5586468"/>
            <a:ext cx="2130399" cy="707886"/>
          </a:xfrm>
          <a:prstGeom prst="rect">
            <a:avLst/>
          </a:prstGeom>
        </p:spPr>
        <p:txBody>
          <a:bodyPr wrap="square">
            <a:spAutoFit/>
          </a:bodyPr>
          <a:lstStyle/>
          <a:p>
            <a:r>
              <a:rPr lang="en-US" altLang="zh-TW" sz="2000" b="1" i="1" dirty="0" smtClean="0">
                <a:solidFill>
                  <a:srgbClr val="002060"/>
                </a:solidFill>
                <a:latin typeface="Comic Sans MS" panose="030F0702030302020204" pitchFamily="66" charset="0"/>
              </a:rPr>
              <a:t>Ocean forces atmosphere </a:t>
            </a:r>
            <a:endParaRPr lang="zh-TW" altLang="en-US" sz="2000" b="1" i="1" dirty="0">
              <a:solidFill>
                <a:srgbClr val="002060"/>
              </a:solidFill>
              <a:latin typeface="Comic Sans MS" panose="030F0702030302020204" pitchFamily="66" charset="0"/>
            </a:endParaRPr>
          </a:p>
        </p:txBody>
      </p:sp>
      <p:sp>
        <p:nvSpPr>
          <p:cNvPr id="27" name="矩形 26"/>
          <p:cNvSpPr/>
          <p:nvPr/>
        </p:nvSpPr>
        <p:spPr>
          <a:xfrm>
            <a:off x="3402766" y="205161"/>
            <a:ext cx="5255441" cy="1200329"/>
          </a:xfrm>
          <a:prstGeom prst="rect">
            <a:avLst/>
          </a:prstGeom>
        </p:spPr>
        <p:txBody>
          <a:bodyPr wrap="square">
            <a:spAutoFit/>
          </a:bodyPr>
          <a:lstStyle/>
          <a:p>
            <a:r>
              <a:rPr lang="en-US" altLang="zh-TW" sz="2400" b="1" kern="100" dirty="0">
                <a:solidFill>
                  <a:srgbClr val="990099"/>
                </a:solidFill>
                <a:latin typeface="Comic Sans MS" panose="030F0702030302020204" pitchFamily="66" charset="0"/>
                <a:cs typeface="Times New Roman" panose="02020603050405020304" pitchFamily="18" charset="0"/>
              </a:rPr>
              <a:t>SST and SHF relation in the simple stochastic models (Wu et al. 2006</a:t>
            </a:r>
            <a:r>
              <a:rPr lang="en-US" altLang="zh-TW" sz="2400" b="1" kern="100" dirty="0" smtClean="0">
                <a:solidFill>
                  <a:srgbClr val="990099"/>
                </a:solidFill>
                <a:latin typeface="Comic Sans MS" panose="030F0702030302020204" pitchFamily="66" charset="0"/>
                <a:cs typeface="Times New Roman" panose="02020603050405020304" pitchFamily="18" charset="0"/>
              </a:rPr>
              <a:t>) </a:t>
            </a:r>
            <a:endParaRPr lang="en-US" altLang="zh-TW" sz="2400" b="1" kern="100" dirty="0">
              <a:solidFill>
                <a:srgbClr val="990099"/>
              </a:solidFill>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4614303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8" grpId="0" animBg="1"/>
      <p:bldP spid="19" grpId="0" animBg="1"/>
      <p:bldP spid="22" grpId="0"/>
      <p:bldP spid="24" grpId="0"/>
      <p:bldP spid="31" grpId="0"/>
      <p:bldP spid="32" grpId="0"/>
      <p:bldP spid="36" grpId="0" animBg="1"/>
      <p:bldP spid="37" grpId="0" animBg="1"/>
      <p:bldP spid="40"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圖片 14"/>
          <p:cNvPicPr>
            <a:picLocks noChangeAspect="1"/>
          </p:cNvPicPr>
          <p:nvPr/>
        </p:nvPicPr>
        <p:blipFill rotWithShape="1">
          <a:blip r:embed="rId3"/>
          <a:srcRect t="5770" b="7163"/>
          <a:stretch/>
        </p:blipFill>
        <p:spPr>
          <a:xfrm>
            <a:off x="1088532" y="1430086"/>
            <a:ext cx="3364681" cy="5326383"/>
          </a:xfrm>
          <a:prstGeom prst="rect">
            <a:avLst/>
          </a:prstGeom>
        </p:spPr>
      </p:pic>
      <p:sp>
        <p:nvSpPr>
          <p:cNvPr id="12" name="文字方塊 11"/>
          <p:cNvSpPr txBox="1"/>
          <p:nvPr/>
        </p:nvSpPr>
        <p:spPr>
          <a:xfrm>
            <a:off x="1670082" y="838200"/>
            <a:ext cx="2697011" cy="369332"/>
          </a:xfrm>
          <a:prstGeom prst="rect">
            <a:avLst/>
          </a:prstGeom>
          <a:noFill/>
        </p:spPr>
        <p:txBody>
          <a:bodyPr wrap="square" rtlCol="0">
            <a:spAutoFit/>
          </a:bodyPr>
          <a:lstStyle/>
          <a:p>
            <a:r>
              <a:rPr lang="en-US" altLang="zh-TW" dirty="0" smtClean="0">
                <a:latin typeface="Comic Sans MS" panose="030F0702030302020204" pitchFamily="66" charset="0"/>
              </a:rPr>
              <a:t>2015 El</a:t>
            </a:r>
            <a:r>
              <a:rPr lang="zh-TW" altLang="en-US" dirty="0" smtClean="0">
                <a:latin typeface="Comic Sans MS" panose="030F0702030302020204" pitchFamily="66" charset="0"/>
              </a:rPr>
              <a:t> </a:t>
            </a:r>
            <a:r>
              <a:rPr lang="en-US" altLang="zh-TW" dirty="0">
                <a:latin typeface="Comic Sans MS" panose="030F0702030302020204" pitchFamily="66" charset="0"/>
              </a:rPr>
              <a:t>Niño winter</a:t>
            </a:r>
            <a:endParaRPr lang="zh-TW" altLang="en-US" dirty="0">
              <a:latin typeface="Comic Sans MS" panose="030F0702030302020204" pitchFamily="66" charset="0"/>
            </a:endParaRPr>
          </a:p>
        </p:txBody>
      </p:sp>
      <p:sp>
        <p:nvSpPr>
          <p:cNvPr id="13" name="文字方塊 12"/>
          <p:cNvSpPr txBox="1"/>
          <p:nvPr/>
        </p:nvSpPr>
        <p:spPr>
          <a:xfrm>
            <a:off x="4694585" y="847133"/>
            <a:ext cx="2730121" cy="369332"/>
          </a:xfrm>
          <a:prstGeom prst="rect">
            <a:avLst/>
          </a:prstGeom>
          <a:noFill/>
        </p:spPr>
        <p:txBody>
          <a:bodyPr wrap="square" rtlCol="0">
            <a:spAutoFit/>
          </a:bodyPr>
          <a:lstStyle/>
          <a:p>
            <a:r>
              <a:rPr lang="en-US" altLang="zh-TW" dirty="0" smtClean="0">
                <a:latin typeface="Comic Sans MS" panose="030F0702030302020204" pitchFamily="66" charset="0"/>
              </a:rPr>
              <a:t>2011 La</a:t>
            </a:r>
            <a:r>
              <a:rPr lang="zh-TW" altLang="en-US" dirty="0" smtClean="0">
                <a:latin typeface="Comic Sans MS" panose="030F0702030302020204" pitchFamily="66" charset="0"/>
              </a:rPr>
              <a:t> </a:t>
            </a:r>
            <a:r>
              <a:rPr lang="en-US" altLang="zh-TW" dirty="0" smtClean="0">
                <a:latin typeface="Comic Sans MS" panose="030F0702030302020204" pitchFamily="66" charset="0"/>
              </a:rPr>
              <a:t>Niña </a:t>
            </a:r>
            <a:r>
              <a:rPr lang="en-US" altLang="zh-TW" dirty="0">
                <a:latin typeface="Comic Sans MS" panose="030F0702030302020204" pitchFamily="66" charset="0"/>
              </a:rPr>
              <a:t>winter</a:t>
            </a:r>
            <a:endParaRPr lang="zh-TW" altLang="en-US" dirty="0">
              <a:latin typeface="Comic Sans MS" panose="030F0702030302020204" pitchFamily="66" charset="0"/>
            </a:endParaRPr>
          </a:p>
        </p:txBody>
      </p:sp>
      <p:pic>
        <p:nvPicPr>
          <p:cNvPr id="16" name="圖片 15"/>
          <p:cNvPicPr>
            <a:picLocks noChangeAspect="1"/>
          </p:cNvPicPr>
          <p:nvPr/>
        </p:nvPicPr>
        <p:blipFill rotWithShape="1">
          <a:blip r:embed="rId4"/>
          <a:srcRect l="8309" t="5043" r="11243" b="6994"/>
          <a:stretch/>
        </p:blipFill>
        <p:spPr>
          <a:xfrm>
            <a:off x="4240325" y="1364093"/>
            <a:ext cx="3063849" cy="5392375"/>
          </a:xfrm>
          <a:prstGeom prst="rect">
            <a:avLst/>
          </a:prstGeom>
        </p:spPr>
      </p:pic>
      <p:sp>
        <p:nvSpPr>
          <p:cNvPr id="24" name="矩形 23"/>
          <p:cNvSpPr/>
          <p:nvPr/>
        </p:nvSpPr>
        <p:spPr>
          <a:xfrm>
            <a:off x="38490" y="2450068"/>
            <a:ext cx="1537005" cy="369332"/>
          </a:xfrm>
          <a:prstGeom prst="rect">
            <a:avLst/>
          </a:prstGeom>
        </p:spPr>
        <p:txBody>
          <a:bodyPr wrap="square">
            <a:spAutoFit/>
          </a:bodyPr>
          <a:lstStyle/>
          <a:p>
            <a:r>
              <a:rPr lang="en-US" altLang="zh-TW" b="1" i="1" dirty="0" smtClean="0">
                <a:solidFill>
                  <a:srgbClr val="000000"/>
                </a:solidFill>
                <a:latin typeface="Comic Sans MS" panose="030F0702030302020204" pitchFamily="66" charset="0"/>
              </a:rPr>
              <a:t>SST </a:t>
            </a:r>
            <a:r>
              <a:rPr lang="en-US" altLang="zh-TW" b="1" i="1" dirty="0">
                <a:solidFill>
                  <a:srgbClr val="000000"/>
                </a:solidFill>
                <a:latin typeface="Comic Sans MS" panose="030F0702030302020204" pitchFamily="66" charset="0"/>
              </a:rPr>
              <a:t>&amp; SHF</a:t>
            </a:r>
            <a:endParaRPr lang="zh-TW" altLang="en-US" b="1" i="1" dirty="0">
              <a:solidFill>
                <a:srgbClr val="000000"/>
              </a:solidFill>
              <a:latin typeface="Comic Sans MS" panose="030F0702030302020204" pitchFamily="66" charset="0"/>
            </a:endParaRPr>
          </a:p>
        </p:txBody>
      </p:sp>
      <p:sp>
        <p:nvSpPr>
          <p:cNvPr id="26" name="矩形 25"/>
          <p:cNvSpPr/>
          <p:nvPr/>
        </p:nvSpPr>
        <p:spPr>
          <a:xfrm>
            <a:off x="-236495" y="457200"/>
            <a:ext cx="9228095" cy="461665"/>
          </a:xfrm>
          <a:prstGeom prst="rect">
            <a:avLst/>
          </a:prstGeom>
        </p:spPr>
        <p:txBody>
          <a:bodyPr wrap="square">
            <a:spAutoFit/>
          </a:bodyPr>
          <a:lstStyle/>
          <a:p>
            <a:r>
              <a:rPr lang="en-US" altLang="zh-TW" kern="100" dirty="0" smtClean="0">
                <a:latin typeface="Comic Sans MS" panose="030F0702030302020204" pitchFamily="66" charset="0"/>
                <a:cs typeface="Times New Roman" panose="02020603050405020304" pitchFamily="18" charset="0"/>
              </a:rPr>
              <a:t>      </a:t>
            </a:r>
            <a:r>
              <a:rPr lang="en-US" altLang="zh-TW" sz="2400" b="1" kern="100" dirty="0">
                <a:solidFill>
                  <a:srgbClr val="990099"/>
                </a:solidFill>
                <a:latin typeface="Comic Sans MS" panose="030F0702030302020204" pitchFamily="66" charset="0"/>
                <a:cs typeface="Times New Roman" panose="02020603050405020304" pitchFamily="18" charset="0"/>
              </a:rPr>
              <a:t>Correlation between SST/SST tendency and SHF </a:t>
            </a:r>
            <a:r>
              <a:rPr lang="en-US" altLang="zh-TW" sz="2400" b="1" kern="100" dirty="0" smtClean="0">
                <a:solidFill>
                  <a:srgbClr val="990099"/>
                </a:solidFill>
                <a:latin typeface="Comic Sans MS" panose="030F0702030302020204" pitchFamily="66" charset="0"/>
                <a:cs typeface="Times New Roman" panose="02020603050405020304" pitchFamily="18" charset="0"/>
              </a:rPr>
              <a:t>anomaly</a:t>
            </a:r>
            <a:endParaRPr lang="en-US" altLang="zh-TW" sz="2400" b="1" kern="100" dirty="0">
              <a:solidFill>
                <a:srgbClr val="990099"/>
              </a:solidFill>
              <a:latin typeface="Comic Sans MS" panose="030F0702030302020204" pitchFamily="66" charset="0"/>
              <a:cs typeface="Times New Roman" panose="02020603050405020304" pitchFamily="18" charset="0"/>
            </a:endParaRPr>
          </a:p>
        </p:txBody>
      </p:sp>
      <p:sp>
        <p:nvSpPr>
          <p:cNvPr id="18" name="矩形 17"/>
          <p:cNvSpPr/>
          <p:nvPr/>
        </p:nvSpPr>
        <p:spPr>
          <a:xfrm>
            <a:off x="65590" y="4013430"/>
            <a:ext cx="7238584" cy="2765635"/>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7" name="矩形 26"/>
              <p:cNvSpPr/>
              <p:nvPr/>
            </p:nvSpPr>
            <p:spPr>
              <a:xfrm>
                <a:off x="65590" y="5257800"/>
                <a:ext cx="1649300" cy="496611"/>
              </a:xfrm>
              <a:prstGeom prst="rect">
                <a:avLst/>
              </a:prstGeom>
            </p:spPr>
            <p:txBody>
              <a:bodyPr wrap="square">
                <a:spAutoFit/>
              </a:bodyPr>
              <a:lstStyle/>
              <a:p>
                <a14:m>
                  <m:oMath xmlns:m="http://schemas.openxmlformats.org/officeDocument/2006/math">
                    <m:f>
                      <m:fPr>
                        <m:ctrlPr>
                          <a:rPr lang="zh-TW" altLang="zh-TW" b="1" i="1">
                            <a:solidFill>
                              <a:schemeClr val="accent2"/>
                            </a:solidFill>
                            <a:effectLst>
                              <a:outerShdw blurRad="38100" dist="38100" dir="2700000" algn="tl">
                                <a:srgbClr val="000000">
                                  <a:alpha val="43137"/>
                                </a:srgbClr>
                              </a:outerShdw>
                            </a:effectLst>
                            <a:latin typeface="Cambria Math" panose="02040503050406030204" pitchFamily="18" charset="0"/>
                          </a:rPr>
                        </m:ctrlPr>
                      </m:fPr>
                      <m:num>
                        <m:r>
                          <a:rPr lang="en-US" altLang="zh-TW" b="1" i="1">
                            <a:solidFill>
                              <a:schemeClr val="accent2"/>
                            </a:solidFill>
                            <a:effectLst>
                              <a:outerShdw blurRad="38100" dist="38100" dir="2700000" algn="tl">
                                <a:srgbClr val="000000">
                                  <a:alpha val="43137"/>
                                </a:srgbClr>
                              </a:outerShdw>
                            </a:effectLst>
                            <a:latin typeface="Cambria Math" panose="02040503050406030204" pitchFamily="18" charset="0"/>
                          </a:rPr>
                          <m:t>𝐝</m:t>
                        </m:r>
                        <m:r>
                          <a:rPr lang="en-US" altLang="zh-TW" b="1" i="1">
                            <a:solidFill>
                              <a:schemeClr val="accent2"/>
                            </a:solidFill>
                            <a:effectLst>
                              <a:outerShdw blurRad="38100" dist="38100" dir="2700000" algn="tl">
                                <a:srgbClr val="000000">
                                  <a:alpha val="43137"/>
                                </a:srgbClr>
                              </a:outerShdw>
                            </a:effectLst>
                            <a:latin typeface="Cambria Math" panose="02040503050406030204" pitchFamily="18" charset="0"/>
                          </a:rPr>
                          <m:t>𝑺𝑺𝑻</m:t>
                        </m:r>
                      </m:num>
                      <m:den>
                        <m:r>
                          <a:rPr lang="en-US" altLang="zh-TW" b="1" i="1">
                            <a:solidFill>
                              <a:schemeClr val="accent2"/>
                            </a:solidFill>
                            <a:effectLst>
                              <a:outerShdw blurRad="38100" dist="38100" dir="2700000" algn="tl">
                                <a:srgbClr val="000000">
                                  <a:alpha val="43137"/>
                                </a:srgbClr>
                              </a:outerShdw>
                            </a:effectLst>
                            <a:latin typeface="Cambria Math" panose="02040503050406030204" pitchFamily="18" charset="0"/>
                          </a:rPr>
                          <m:t>𝒅𝒕</m:t>
                        </m:r>
                      </m:den>
                    </m:f>
                  </m:oMath>
                </a14:m>
                <a:r>
                  <a:rPr lang="en-US" altLang="zh-TW" b="1" i="1" dirty="0">
                    <a:solidFill>
                      <a:schemeClr val="accent2"/>
                    </a:solidFill>
                    <a:effectLst>
                      <a:outerShdw blurRad="38100" dist="38100" dir="2700000" algn="tl">
                        <a:srgbClr val="000000">
                          <a:alpha val="43137"/>
                        </a:srgbClr>
                      </a:outerShdw>
                    </a:effectLst>
                    <a:latin typeface="Comic Sans MS" panose="030F0702030302020204" pitchFamily="66" charset="0"/>
                  </a:rPr>
                  <a:t> &amp; SHF</a:t>
                </a:r>
                <a:endParaRPr lang="zh-TW" altLang="en-US" b="1" i="1" dirty="0">
                  <a:solidFill>
                    <a:schemeClr val="accent2"/>
                  </a:solidFill>
                  <a:effectLst>
                    <a:outerShdw blurRad="38100" dist="38100" dir="2700000" algn="tl">
                      <a:srgbClr val="000000">
                        <a:alpha val="43137"/>
                      </a:srgbClr>
                    </a:outerShdw>
                  </a:effectLst>
                  <a:latin typeface="Comic Sans MS" panose="030F0702030302020204" pitchFamily="66" charset="0"/>
                </a:endParaRPr>
              </a:p>
            </p:txBody>
          </p:sp>
        </mc:Choice>
        <mc:Fallback xmlns="">
          <p:sp>
            <p:nvSpPr>
              <p:cNvPr id="27" name="矩形 26"/>
              <p:cNvSpPr>
                <a:spLocks noRot="1" noChangeAspect="1" noMove="1" noResize="1" noEditPoints="1" noAdjustHandles="1" noChangeArrowheads="1" noChangeShapeType="1" noTextEdit="1"/>
              </p:cNvSpPr>
              <p:nvPr/>
            </p:nvSpPr>
            <p:spPr>
              <a:xfrm>
                <a:off x="65590" y="5257800"/>
                <a:ext cx="1649300" cy="496611"/>
              </a:xfrm>
              <a:prstGeom prst="rect">
                <a:avLst/>
              </a:prstGeom>
              <a:blipFill>
                <a:blip r:embed="rId5"/>
                <a:stretch>
                  <a:fillRect b="-14815"/>
                </a:stretch>
              </a:blipFill>
            </p:spPr>
            <p:txBody>
              <a:bodyPr/>
              <a:lstStyle/>
              <a:p>
                <a:r>
                  <a:rPr lang="zh-TW" altLang="en-US">
                    <a:noFill/>
                  </a:rPr>
                  <a:t> </a:t>
                </a:r>
              </a:p>
            </p:txBody>
          </p:sp>
        </mc:Fallback>
      </mc:AlternateContent>
      <p:sp>
        <p:nvSpPr>
          <p:cNvPr id="4" name="矩形 3"/>
          <p:cNvSpPr/>
          <p:nvPr/>
        </p:nvSpPr>
        <p:spPr>
          <a:xfrm>
            <a:off x="7130754" y="5724231"/>
            <a:ext cx="1951864" cy="830997"/>
          </a:xfrm>
          <a:prstGeom prst="rect">
            <a:avLst/>
          </a:prstGeom>
        </p:spPr>
        <p:txBody>
          <a:bodyPr wrap="square">
            <a:spAutoFit/>
          </a:bodyPr>
          <a:lstStyle/>
          <a:p>
            <a:pPr>
              <a:spcAft>
                <a:spcPts val="0"/>
              </a:spcAft>
            </a:pPr>
            <a:r>
              <a:rPr lang="en-US" altLang="zh-TW" sz="1200" kern="100" dirty="0">
                <a:solidFill>
                  <a:srgbClr val="000000"/>
                </a:solidFill>
                <a:latin typeface="Comic Sans MS" panose="030F0702030302020204" pitchFamily="66" charset="0"/>
                <a:cs typeface="Times New Roman" panose="02020603050405020304" pitchFamily="18" charset="0"/>
              </a:rPr>
              <a:t>the monthly </a:t>
            </a:r>
            <a:r>
              <a:rPr lang="en-US" altLang="zh-TW" sz="1200" kern="100" dirty="0" err="1" smtClean="0">
                <a:solidFill>
                  <a:srgbClr val="000000"/>
                </a:solidFill>
                <a:latin typeface="Comic Sans MS" panose="030F0702030302020204" pitchFamily="66" charset="0"/>
                <a:cs typeface="Times New Roman" panose="02020603050405020304" pitchFamily="18" charset="0"/>
              </a:rPr>
              <a:t>clim</a:t>
            </a:r>
            <a:r>
              <a:rPr lang="en-US" altLang="zh-TW" sz="1200" kern="100" dirty="0" smtClean="0">
                <a:solidFill>
                  <a:srgbClr val="000000"/>
                </a:solidFill>
                <a:latin typeface="Comic Sans MS" panose="030F0702030302020204" pitchFamily="66" charset="0"/>
                <a:cs typeface="Times New Roman" panose="02020603050405020304" pitchFamily="18" charset="0"/>
              </a:rPr>
              <a:t>. is </a:t>
            </a:r>
            <a:r>
              <a:rPr lang="en-US" altLang="zh-TW" sz="1200" kern="100" dirty="0">
                <a:solidFill>
                  <a:srgbClr val="000000"/>
                </a:solidFill>
                <a:latin typeface="Comic Sans MS" panose="030F0702030302020204" pitchFamily="66" charset="0"/>
                <a:cs typeface="Times New Roman" panose="02020603050405020304" pitchFamily="18" charset="0"/>
              </a:rPr>
              <a:t>removed by subtracting NCEP reanalysis </a:t>
            </a:r>
            <a:r>
              <a:rPr lang="en-US" altLang="zh-TW" sz="1200" kern="100" dirty="0" smtClean="0">
                <a:solidFill>
                  <a:srgbClr val="000000"/>
                </a:solidFill>
                <a:latin typeface="Comic Sans MS" panose="030F0702030302020204" pitchFamily="66" charset="0"/>
                <a:cs typeface="Times New Roman" panose="02020603050405020304" pitchFamily="18" charset="0"/>
              </a:rPr>
              <a:t>mean (1979-2009)</a:t>
            </a:r>
            <a:endParaRPr lang="zh-TW" altLang="zh-TW" sz="1200" kern="100" dirty="0">
              <a:solidFill>
                <a:srgbClr val="000000"/>
              </a:solidFill>
              <a:latin typeface="Comic Sans MS" panose="030F0702030302020204" pitchFamily="66" charset="0"/>
              <a:cs typeface="Times New Roman" panose="02020603050405020304" pitchFamily="18" charset="0"/>
            </a:endParaRPr>
          </a:p>
        </p:txBody>
      </p:sp>
      <p:sp>
        <p:nvSpPr>
          <p:cNvPr id="31" name="矩形 30"/>
          <p:cNvSpPr/>
          <p:nvPr/>
        </p:nvSpPr>
        <p:spPr>
          <a:xfrm>
            <a:off x="65590" y="1181916"/>
            <a:ext cx="7236263" cy="2765635"/>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Comic Sans MS" panose="030F0702030302020204" pitchFamily="66" charset="0"/>
            </a:endParaRPr>
          </a:p>
        </p:txBody>
      </p:sp>
      <p:sp>
        <p:nvSpPr>
          <p:cNvPr id="5" name="矩形 4"/>
          <p:cNvSpPr/>
          <p:nvPr/>
        </p:nvSpPr>
        <p:spPr>
          <a:xfrm>
            <a:off x="7039736" y="3451346"/>
            <a:ext cx="2104264" cy="1200329"/>
          </a:xfrm>
          <a:prstGeom prst="rect">
            <a:avLst/>
          </a:prstGeom>
        </p:spPr>
        <p:txBody>
          <a:bodyPr wrap="square">
            <a:spAutoFit/>
          </a:bodyPr>
          <a:lstStyle/>
          <a:p>
            <a:r>
              <a:rPr lang="en-US" altLang="zh-TW" dirty="0">
                <a:solidFill>
                  <a:srgbClr val="FF0000"/>
                </a:solidFill>
                <a:latin typeface="Comic Sans MS" panose="030F0702030302020204" pitchFamily="66" charset="0"/>
                <a:cs typeface="Times New Roman" panose="02020603050405020304" pitchFamily="18" charset="0"/>
              </a:rPr>
              <a:t>ATM forcing dominates the </a:t>
            </a:r>
            <a:r>
              <a:rPr lang="en-US" altLang="zh-TW" dirty="0" err="1" smtClean="0">
                <a:solidFill>
                  <a:srgbClr val="FF0000"/>
                </a:solidFill>
                <a:latin typeface="Comic Sans MS" panose="030F0702030302020204" pitchFamily="66" charset="0"/>
                <a:cs typeface="Times New Roman" panose="02020603050405020304" pitchFamily="18" charset="0"/>
              </a:rPr>
              <a:t>anom</a:t>
            </a:r>
            <a:r>
              <a:rPr lang="en-US" altLang="zh-TW" dirty="0" smtClean="0">
                <a:solidFill>
                  <a:srgbClr val="FF0000"/>
                </a:solidFill>
                <a:latin typeface="Comic Sans MS" panose="030F0702030302020204" pitchFamily="66" charset="0"/>
                <a:cs typeface="Times New Roman" panose="02020603050405020304" pitchFamily="18" charset="0"/>
              </a:rPr>
              <a:t>. </a:t>
            </a:r>
            <a:r>
              <a:rPr lang="en-US" altLang="zh-TW" dirty="0">
                <a:solidFill>
                  <a:srgbClr val="FF0000"/>
                </a:solidFill>
                <a:latin typeface="Comic Sans MS" panose="030F0702030302020204" pitchFamily="66" charset="0"/>
                <a:cs typeface="Times New Roman" panose="02020603050405020304" pitchFamily="18" charset="0"/>
              </a:rPr>
              <a:t>SHF </a:t>
            </a:r>
            <a:r>
              <a:rPr lang="en-US" altLang="zh-TW" dirty="0" smtClean="0">
                <a:solidFill>
                  <a:srgbClr val="FF0000"/>
                </a:solidFill>
                <a:latin typeface="Comic Sans MS" panose="030F0702030302020204" pitchFamily="66" charset="0"/>
                <a:cs typeface="Times New Roman" panose="02020603050405020304" pitchFamily="18" charset="0"/>
              </a:rPr>
              <a:t>in </a:t>
            </a:r>
            <a:r>
              <a:rPr lang="en-US" altLang="zh-TW" dirty="0">
                <a:solidFill>
                  <a:srgbClr val="FF0000"/>
                </a:solidFill>
                <a:latin typeface="Comic Sans MS" panose="030F0702030302020204" pitchFamily="66" charset="0"/>
                <a:cs typeface="Times New Roman" panose="02020603050405020304" pitchFamily="18" charset="0"/>
              </a:rPr>
              <a:t>the northern </a:t>
            </a:r>
            <a:r>
              <a:rPr lang="en-US" altLang="zh-TW" dirty="0" smtClean="0">
                <a:solidFill>
                  <a:srgbClr val="FF0000"/>
                </a:solidFill>
                <a:latin typeface="Comic Sans MS" panose="030F0702030302020204" pitchFamily="66" charset="0"/>
                <a:cs typeface="Times New Roman" panose="02020603050405020304" pitchFamily="18" charset="0"/>
              </a:rPr>
              <a:t>SCS</a:t>
            </a:r>
            <a:endParaRPr lang="en-US" altLang="zh-TW" dirty="0">
              <a:solidFill>
                <a:srgbClr val="FF0000"/>
              </a:solidFill>
              <a:latin typeface="Comic Sans MS" panose="030F0702030302020204" pitchFamily="66" charset="0"/>
              <a:cs typeface="Times New Roman" panose="02020603050405020304" pitchFamily="18" charset="0"/>
            </a:endParaRPr>
          </a:p>
        </p:txBody>
      </p:sp>
      <p:cxnSp>
        <p:nvCxnSpPr>
          <p:cNvPr id="7" name="直線單箭頭接點 6"/>
          <p:cNvCxnSpPr/>
          <p:nvPr/>
        </p:nvCxnSpPr>
        <p:spPr>
          <a:xfrm flipH="1">
            <a:off x="5812693" y="4025832"/>
            <a:ext cx="1227043" cy="107975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p:nvPr/>
        </p:nvCxnSpPr>
        <p:spPr>
          <a:xfrm flipH="1">
            <a:off x="2880846" y="4025833"/>
            <a:ext cx="4158890" cy="84161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7065052" y="1551079"/>
            <a:ext cx="1987671" cy="923330"/>
          </a:xfrm>
          <a:prstGeom prst="rect">
            <a:avLst/>
          </a:prstGeom>
        </p:spPr>
        <p:txBody>
          <a:bodyPr wrap="square">
            <a:spAutoFit/>
          </a:bodyPr>
          <a:lstStyle/>
          <a:p>
            <a:r>
              <a:rPr lang="en-US" altLang="zh-TW" dirty="0" smtClean="0">
                <a:solidFill>
                  <a:schemeClr val="accent6">
                    <a:lumMod val="50000"/>
                  </a:schemeClr>
                </a:solidFill>
                <a:latin typeface="Comic Sans MS" panose="030F0702030302020204" pitchFamily="66" charset="0"/>
              </a:rPr>
              <a:t>SST </a:t>
            </a:r>
            <a:r>
              <a:rPr lang="en-US" altLang="zh-TW" dirty="0">
                <a:solidFill>
                  <a:schemeClr val="accent6">
                    <a:lumMod val="50000"/>
                  </a:schemeClr>
                </a:solidFill>
                <a:latin typeface="Comic Sans MS" panose="030F0702030302020204" pitchFamily="66" charset="0"/>
              </a:rPr>
              <a:t>forces the </a:t>
            </a:r>
            <a:r>
              <a:rPr lang="en-US" altLang="zh-TW" dirty="0" err="1" smtClean="0">
                <a:solidFill>
                  <a:schemeClr val="accent6">
                    <a:lumMod val="50000"/>
                  </a:schemeClr>
                </a:solidFill>
                <a:latin typeface="Comic Sans MS" panose="030F0702030302020204" pitchFamily="66" charset="0"/>
              </a:rPr>
              <a:t>anom</a:t>
            </a:r>
            <a:r>
              <a:rPr lang="en-US" altLang="zh-TW" dirty="0" smtClean="0">
                <a:solidFill>
                  <a:schemeClr val="accent6">
                    <a:lumMod val="50000"/>
                  </a:schemeClr>
                </a:solidFill>
                <a:latin typeface="Comic Sans MS" panose="030F0702030302020204" pitchFamily="66" charset="0"/>
              </a:rPr>
              <a:t>. air-sea heat flux</a:t>
            </a:r>
            <a:endParaRPr lang="en-US" altLang="zh-TW" dirty="0">
              <a:solidFill>
                <a:schemeClr val="accent6">
                  <a:lumMod val="50000"/>
                </a:schemeClr>
              </a:solidFill>
              <a:latin typeface="Comic Sans MS" panose="030F0702030302020204" pitchFamily="66" charset="0"/>
              <a:cs typeface="Times New Roman" panose="02020603050405020304" pitchFamily="18" charset="0"/>
            </a:endParaRPr>
          </a:p>
        </p:txBody>
      </p:sp>
      <p:sp>
        <p:nvSpPr>
          <p:cNvPr id="21" name="橢圓 20"/>
          <p:cNvSpPr/>
          <p:nvPr/>
        </p:nvSpPr>
        <p:spPr>
          <a:xfrm>
            <a:off x="5021259" y="2542962"/>
            <a:ext cx="1023872" cy="71080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2" name="橢圓 21"/>
          <p:cNvSpPr/>
          <p:nvPr/>
        </p:nvSpPr>
        <p:spPr>
          <a:xfrm>
            <a:off x="4941340" y="1691088"/>
            <a:ext cx="1383260" cy="445727"/>
          </a:xfrm>
          <a:prstGeom prst="ellipse">
            <a:avLst/>
          </a:prstGeom>
          <a:noFill/>
          <a:ln>
            <a:solidFill>
              <a:schemeClr val="tx1"/>
            </a:solidFill>
          </a:ln>
          <a:scene3d>
            <a:camera prst="orthographicFront">
              <a:rot lat="0" lon="0" rev="1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23" name="直線單箭頭接點 22"/>
          <p:cNvCxnSpPr/>
          <p:nvPr/>
        </p:nvCxnSpPr>
        <p:spPr>
          <a:xfrm flipH="1">
            <a:off x="5971832" y="2161488"/>
            <a:ext cx="1093220" cy="628474"/>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單箭頭接點 24"/>
          <p:cNvCxnSpPr/>
          <p:nvPr/>
        </p:nvCxnSpPr>
        <p:spPr>
          <a:xfrm flipH="1" flipV="1">
            <a:off x="6248498" y="1871787"/>
            <a:ext cx="843654" cy="28970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54531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ppt_x"/>
                                          </p:val>
                                        </p:tav>
                                        <p:tav tm="100000">
                                          <p:val>
                                            <p:strVal val="#ppt_x"/>
                                          </p:val>
                                        </p:tav>
                                      </p:tavLst>
                                    </p:anim>
                                    <p:anim calcmode="lin" valueType="num">
                                      <p:cBhvr additive="base">
                                        <p:cTn id="34" dur="500" fill="hold"/>
                                        <p:tgtEl>
                                          <p:spTgt spid="2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21"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9" y="990600"/>
            <a:ext cx="9144000" cy="5867400"/>
          </a:xfrm>
          <a:prstGeom prst="rect">
            <a:avLst/>
          </a:prstGeom>
        </p:spPr>
      </p:pic>
      <p:sp>
        <p:nvSpPr>
          <p:cNvPr id="5" name="矩形 4"/>
          <p:cNvSpPr/>
          <p:nvPr/>
        </p:nvSpPr>
        <p:spPr>
          <a:xfrm>
            <a:off x="685800" y="685800"/>
            <a:ext cx="2209800" cy="461665"/>
          </a:xfrm>
          <a:prstGeom prst="rect">
            <a:avLst/>
          </a:prstGeom>
        </p:spPr>
        <p:txBody>
          <a:bodyPr wrap="square">
            <a:spAutoFit/>
          </a:bodyPr>
          <a:lstStyle/>
          <a:p>
            <a:r>
              <a:rPr lang="en-US" altLang="zh-TW" sz="2400" b="1" kern="100" dirty="0" smtClean="0">
                <a:solidFill>
                  <a:srgbClr val="990099"/>
                </a:solidFill>
                <a:latin typeface="Comic Sans MS" panose="030F0702030302020204" pitchFamily="66" charset="0"/>
                <a:cs typeface="Times New Roman" panose="02020603050405020304" pitchFamily="18" charset="0"/>
              </a:rPr>
              <a:t>Conclusion</a:t>
            </a:r>
            <a:endParaRPr lang="zh-TW" altLang="en-US" sz="2400" b="1" kern="100" dirty="0">
              <a:solidFill>
                <a:srgbClr val="990099"/>
              </a:solidFill>
              <a:latin typeface="Comic Sans MS" panose="030F0702030302020204" pitchFamily="66" charset="0"/>
              <a:cs typeface="Times New Roman" panose="02020603050405020304" pitchFamily="18" charset="0"/>
            </a:endParaRPr>
          </a:p>
        </p:txBody>
      </p:sp>
      <p:pic>
        <p:nvPicPr>
          <p:cNvPr id="1026" name="Picture 2" descr="Image result for ques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4565103"/>
            <a:ext cx="1819275" cy="2312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2969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p:cNvSpPr txBox="1"/>
          <p:nvPr/>
        </p:nvSpPr>
        <p:spPr>
          <a:xfrm>
            <a:off x="-15367" y="792011"/>
            <a:ext cx="8908997" cy="369332"/>
          </a:xfrm>
          <a:prstGeom prst="rect">
            <a:avLst/>
          </a:prstGeom>
          <a:noFill/>
        </p:spPr>
        <p:txBody>
          <a:bodyPr wrap="square" rtlCol="0">
            <a:spAutoFit/>
          </a:bodyPr>
          <a:lstStyle/>
          <a:p>
            <a:r>
              <a:rPr lang="en-US" altLang="zh-TW" dirty="0">
                <a:latin typeface="Comic Sans MS" panose="030F0702030302020204" pitchFamily="66" charset="0"/>
              </a:rPr>
              <a:t>seasonal mean </a:t>
            </a:r>
            <a:r>
              <a:rPr lang="en-US" altLang="zh-TW" dirty="0" smtClean="0">
                <a:latin typeface="Comic Sans MS" panose="030F0702030302020204" pitchFamily="66" charset="0"/>
              </a:rPr>
              <a:t>diff. (</a:t>
            </a:r>
            <a:r>
              <a:rPr lang="es-ES" altLang="zh-TW" dirty="0" smtClean="0">
                <a:latin typeface="Comic Sans MS" panose="030F0702030302020204" pitchFamily="66" charset="0"/>
              </a:rPr>
              <a:t>El </a:t>
            </a:r>
            <a:r>
              <a:rPr lang="es-ES" altLang="zh-TW" dirty="0">
                <a:latin typeface="Comic Sans MS" panose="030F0702030302020204" pitchFamily="66" charset="0"/>
              </a:rPr>
              <a:t>Niño-La Niña</a:t>
            </a:r>
            <a:r>
              <a:rPr lang="es-ES" altLang="zh-TW" dirty="0" smtClean="0">
                <a:latin typeface="Comic Sans MS" panose="030F0702030302020204" pitchFamily="66" charset="0"/>
              </a:rPr>
              <a:t>)</a:t>
            </a:r>
            <a:endParaRPr lang="en-US" altLang="zh-TW" dirty="0" smtClean="0">
              <a:latin typeface="Comic Sans MS" panose="030F0702030302020204" pitchFamily="66" charset="0"/>
            </a:endParaRPr>
          </a:p>
        </p:txBody>
      </p:sp>
      <p:pic>
        <p:nvPicPr>
          <p:cNvPr id="7" name="圖片 6"/>
          <p:cNvPicPr/>
          <p:nvPr/>
        </p:nvPicPr>
        <p:blipFill rotWithShape="1">
          <a:blip r:embed="rId3"/>
          <a:srcRect l="7700" t="7482" r="9515" b="9412"/>
          <a:stretch/>
        </p:blipFill>
        <p:spPr>
          <a:xfrm>
            <a:off x="45047" y="1743081"/>
            <a:ext cx="4528808" cy="3826521"/>
          </a:xfrm>
          <a:prstGeom prst="rect">
            <a:avLst/>
          </a:prstGeom>
        </p:spPr>
      </p:pic>
      <p:pic>
        <p:nvPicPr>
          <p:cNvPr id="8" name="圖片 7"/>
          <p:cNvPicPr/>
          <p:nvPr/>
        </p:nvPicPr>
        <p:blipFill rotWithShape="1">
          <a:blip r:embed="rId4"/>
          <a:srcRect l="8869" t="6925" r="9830" b="9969"/>
          <a:stretch/>
        </p:blipFill>
        <p:spPr>
          <a:xfrm>
            <a:off x="4684079" y="1743081"/>
            <a:ext cx="4294558" cy="3826520"/>
          </a:xfrm>
          <a:prstGeom prst="rect">
            <a:avLst/>
          </a:prstGeom>
        </p:spPr>
      </p:pic>
      <p:sp>
        <p:nvSpPr>
          <p:cNvPr id="3" name="文字方塊 2"/>
          <p:cNvSpPr txBox="1"/>
          <p:nvPr/>
        </p:nvSpPr>
        <p:spPr>
          <a:xfrm>
            <a:off x="94633" y="6267397"/>
            <a:ext cx="2441654" cy="307777"/>
          </a:xfrm>
          <a:prstGeom prst="rect">
            <a:avLst/>
          </a:prstGeom>
          <a:noFill/>
        </p:spPr>
        <p:txBody>
          <a:bodyPr wrap="square" rtlCol="0">
            <a:spAutoFit/>
          </a:bodyPr>
          <a:lstStyle/>
          <a:p>
            <a:r>
              <a:rPr lang="en-US" altLang="zh-TW" sz="1400" dirty="0">
                <a:latin typeface="Comic Sans MS" panose="030F0702030302020204" pitchFamily="66" charset="0"/>
              </a:rPr>
              <a:t>Positive: upward heat flux </a:t>
            </a:r>
            <a:endParaRPr lang="zh-TW" altLang="en-US" sz="1400" dirty="0">
              <a:latin typeface="Comic Sans MS" panose="030F0702030302020204" pitchFamily="66" charset="0"/>
            </a:endParaRPr>
          </a:p>
        </p:txBody>
      </p:sp>
      <p:sp>
        <p:nvSpPr>
          <p:cNvPr id="5" name="文字方塊 4"/>
          <p:cNvSpPr txBox="1"/>
          <p:nvPr/>
        </p:nvSpPr>
        <p:spPr>
          <a:xfrm>
            <a:off x="5811772" y="1275014"/>
            <a:ext cx="2569427" cy="369332"/>
          </a:xfrm>
          <a:prstGeom prst="rect">
            <a:avLst/>
          </a:prstGeom>
          <a:noFill/>
        </p:spPr>
        <p:txBody>
          <a:bodyPr wrap="square" rtlCol="0">
            <a:spAutoFit/>
          </a:bodyPr>
          <a:lstStyle/>
          <a:p>
            <a:r>
              <a:rPr lang="en-US" altLang="zh-TW" dirty="0" smtClean="0">
                <a:latin typeface="Comic Sans MS" panose="030F0702030302020204" pitchFamily="66" charset="0"/>
              </a:rPr>
              <a:t>Spring (Mar-May)</a:t>
            </a:r>
            <a:endParaRPr lang="zh-TW" altLang="en-US" dirty="0">
              <a:latin typeface="Comic Sans MS" panose="030F0702030302020204" pitchFamily="66" charset="0"/>
            </a:endParaRPr>
          </a:p>
        </p:txBody>
      </p:sp>
      <p:sp>
        <p:nvSpPr>
          <p:cNvPr id="14" name="文字方塊 13"/>
          <p:cNvSpPr txBox="1"/>
          <p:nvPr/>
        </p:nvSpPr>
        <p:spPr>
          <a:xfrm>
            <a:off x="325306" y="3278704"/>
            <a:ext cx="1595123" cy="369332"/>
          </a:xfrm>
          <a:prstGeom prst="rect">
            <a:avLst/>
          </a:prstGeom>
          <a:noFill/>
        </p:spPr>
        <p:txBody>
          <a:bodyPr wrap="square" rtlCol="0">
            <a:spAutoFit/>
          </a:bodyPr>
          <a:lstStyle/>
          <a:p>
            <a:r>
              <a:rPr lang="en-US" altLang="zh-TW" dirty="0" smtClean="0">
                <a:latin typeface="Comic Sans MS" panose="030F0702030302020204" pitchFamily="66" charset="0"/>
              </a:rPr>
              <a:t>Wind stress</a:t>
            </a:r>
            <a:endParaRPr lang="zh-TW" altLang="en-US" dirty="0">
              <a:latin typeface="Comic Sans MS" panose="030F0702030302020204" pitchFamily="66" charset="0"/>
            </a:endParaRPr>
          </a:p>
        </p:txBody>
      </p:sp>
      <p:sp>
        <p:nvSpPr>
          <p:cNvPr id="15" name="文字方塊 14"/>
          <p:cNvSpPr txBox="1"/>
          <p:nvPr/>
        </p:nvSpPr>
        <p:spPr>
          <a:xfrm>
            <a:off x="2866235" y="3274558"/>
            <a:ext cx="1424540" cy="369332"/>
          </a:xfrm>
          <a:prstGeom prst="rect">
            <a:avLst/>
          </a:prstGeom>
          <a:noFill/>
        </p:spPr>
        <p:txBody>
          <a:bodyPr wrap="square" rtlCol="0">
            <a:spAutoFit/>
          </a:bodyPr>
          <a:lstStyle/>
          <a:p>
            <a:r>
              <a:rPr lang="en-US" altLang="zh-TW" dirty="0" smtClean="0">
                <a:latin typeface="Comic Sans MS" panose="030F0702030302020204" pitchFamily="66" charset="0"/>
              </a:rPr>
              <a:t>Rain rate</a:t>
            </a:r>
            <a:endParaRPr lang="zh-TW" altLang="en-US" dirty="0">
              <a:latin typeface="Comic Sans MS" panose="030F0702030302020204" pitchFamily="66" charset="0"/>
            </a:endParaRPr>
          </a:p>
        </p:txBody>
      </p:sp>
      <p:sp>
        <p:nvSpPr>
          <p:cNvPr id="16" name="文字方塊 15"/>
          <p:cNvSpPr txBox="1"/>
          <p:nvPr/>
        </p:nvSpPr>
        <p:spPr>
          <a:xfrm>
            <a:off x="156974" y="5553127"/>
            <a:ext cx="2166991" cy="369332"/>
          </a:xfrm>
          <a:prstGeom prst="rect">
            <a:avLst/>
          </a:prstGeom>
          <a:noFill/>
        </p:spPr>
        <p:txBody>
          <a:bodyPr wrap="square" rtlCol="0">
            <a:spAutoFit/>
          </a:bodyPr>
          <a:lstStyle/>
          <a:p>
            <a:r>
              <a:rPr lang="en-US" altLang="zh-TW" dirty="0" smtClean="0">
                <a:latin typeface="Comic Sans MS" panose="030F0702030302020204" pitchFamily="66" charset="0"/>
              </a:rPr>
              <a:t>Net radiative HF</a:t>
            </a:r>
            <a:endParaRPr lang="zh-TW" altLang="en-US" dirty="0">
              <a:latin typeface="Comic Sans MS" panose="030F0702030302020204" pitchFamily="66" charset="0"/>
            </a:endParaRPr>
          </a:p>
        </p:txBody>
      </p:sp>
      <p:sp>
        <p:nvSpPr>
          <p:cNvPr id="17" name="文字方塊 16"/>
          <p:cNvSpPr txBox="1"/>
          <p:nvPr/>
        </p:nvSpPr>
        <p:spPr>
          <a:xfrm>
            <a:off x="3112256" y="5544699"/>
            <a:ext cx="1185776" cy="369332"/>
          </a:xfrm>
          <a:prstGeom prst="rect">
            <a:avLst/>
          </a:prstGeom>
          <a:noFill/>
        </p:spPr>
        <p:txBody>
          <a:bodyPr wrap="square" rtlCol="0">
            <a:spAutoFit/>
          </a:bodyPr>
          <a:lstStyle/>
          <a:p>
            <a:r>
              <a:rPr lang="en-US" altLang="zh-TW" dirty="0" smtClean="0">
                <a:latin typeface="Comic Sans MS" panose="030F0702030302020204" pitchFamily="66" charset="0"/>
              </a:rPr>
              <a:t>SHF</a:t>
            </a:r>
            <a:endParaRPr lang="zh-TW" altLang="en-US" dirty="0">
              <a:latin typeface="Comic Sans MS" panose="030F0702030302020204" pitchFamily="66" charset="0"/>
            </a:endParaRPr>
          </a:p>
        </p:txBody>
      </p:sp>
      <p:sp>
        <p:nvSpPr>
          <p:cNvPr id="22" name="文字方塊 21"/>
          <p:cNvSpPr txBox="1"/>
          <p:nvPr/>
        </p:nvSpPr>
        <p:spPr>
          <a:xfrm>
            <a:off x="1315460" y="1329251"/>
            <a:ext cx="2271365" cy="369332"/>
          </a:xfrm>
          <a:prstGeom prst="rect">
            <a:avLst/>
          </a:prstGeom>
          <a:noFill/>
        </p:spPr>
        <p:txBody>
          <a:bodyPr wrap="square" rtlCol="0">
            <a:spAutoFit/>
          </a:bodyPr>
          <a:lstStyle/>
          <a:p>
            <a:r>
              <a:rPr lang="en-US" altLang="zh-TW" dirty="0" smtClean="0">
                <a:latin typeface="Comic Sans MS" panose="030F0702030302020204" pitchFamily="66" charset="0"/>
              </a:rPr>
              <a:t>Winter(Dec-Feb)</a:t>
            </a:r>
            <a:endParaRPr lang="zh-TW" altLang="en-US" dirty="0">
              <a:latin typeface="Comic Sans MS" panose="030F0702030302020204" pitchFamily="66" charset="0"/>
            </a:endParaRPr>
          </a:p>
        </p:txBody>
      </p:sp>
      <p:sp>
        <p:nvSpPr>
          <p:cNvPr id="11" name="手繪多邊形 10"/>
          <p:cNvSpPr/>
          <p:nvPr/>
        </p:nvSpPr>
        <p:spPr>
          <a:xfrm>
            <a:off x="774314" y="2641201"/>
            <a:ext cx="352425" cy="330599"/>
          </a:xfrm>
          <a:custGeom>
            <a:avLst/>
            <a:gdLst>
              <a:gd name="connsiteX0" fmla="*/ 469900 w 469900"/>
              <a:gd name="connsiteY0" fmla="*/ 0 h 292100"/>
              <a:gd name="connsiteX1" fmla="*/ 317500 w 469900"/>
              <a:gd name="connsiteY1" fmla="*/ 165100 h 292100"/>
              <a:gd name="connsiteX2" fmla="*/ 0 w 469900"/>
              <a:gd name="connsiteY2" fmla="*/ 292100 h 292100"/>
            </a:gdLst>
            <a:ahLst/>
            <a:cxnLst>
              <a:cxn ang="0">
                <a:pos x="connsiteX0" y="connsiteY0"/>
              </a:cxn>
              <a:cxn ang="0">
                <a:pos x="connsiteX1" y="connsiteY1"/>
              </a:cxn>
              <a:cxn ang="0">
                <a:pos x="connsiteX2" y="connsiteY2"/>
              </a:cxn>
            </a:cxnLst>
            <a:rect l="l" t="t" r="r" b="b"/>
            <a:pathLst>
              <a:path w="469900" h="292100">
                <a:moveTo>
                  <a:pt x="469900" y="0"/>
                </a:moveTo>
                <a:cubicBezTo>
                  <a:pt x="432858" y="58208"/>
                  <a:pt x="395817" y="116417"/>
                  <a:pt x="317500" y="165100"/>
                </a:cubicBezTo>
                <a:cubicBezTo>
                  <a:pt x="239183" y="213783"/>
                  <a:pt x="119591" y="252941"/>
                  <a:pt x="0" y="292100"/>
                </a:cubicBezTo>
              </a:path>
            </a:pathLst>
          </a:custGeom>
          <a:ln>
            <a:headEnd type="none" w="med" len="med"/>
            <a:tailEnd type="arrow" w="med" len="med"/>
          </a:ln>
        </p:spPr>
        <p:style>
          <a:lnRef idx="3">
            <a:schemeClr val="dk1"/>
          </a:lnRef>
          <a:fillRef idx="0">
            <a:schemeClr val="dk1"/>
          </a:fillRef>
          <a:effectRef idx="2">
            <a:schemeClr val="dk1"/>
          </a:effectRef>
          <a:fontRef idx="minor">
            <a:schemeClr val="tx1"/>
          </a:fontRef>
        </p:style>
        <p:txBody>
          <a:bodyPr rtlCol="0" anchor="ctr"/>
          <a:lstStyle/>
          <a:p>
            <a:pPr algn="ctr"/>
            <a:endParaRPr lang="zh-TW" altLang="en-US" dirty="0"/>
          </a:p>
        </p:txBody>
      </p:sp>
      <p:sp>
        <p:nvSpPr>
          <p:cNvPr id="24" name="手繪多邊形 23"/>
          <p:cNvSpPr/>
          <p:nvPr/>
        </p:nvSpPr>
        <p:spPr>
          <a:xfrm flipH="1" flipV="1">
            <a:off x="838200" y="2133600"/>
            <a:ext cx="412676" cy="288523"/>
          </a:xfrm>
          <a:custGeom>
            <a:avLst/>
            <a:gdLst>
              <a:gd name="connsiteX0" fmla="*/ 469900 w 469900"/>
              <a:gd name="connsiteY0" fmla="*/ 0 h 292100"/>
              <a:gd name="connsiteX1" fmla="*/ 317500 w 469900"/>
              <a:gd name="connsiteY1" fmla="*/ 165100 h 292100"/>
              <a:gd name="connsiteX2" fmla="*/ 0 w 469900"/>
              <a:gd name="connsiteY2" fmla="*/ 292100 h 292100"/>
            </a:gdLst>
            <a:ahLst/>
            <a:cxnLst>
              <a:cxn ang="0">
                <a:pos x="connsiteX0" y="connsiteY0"/>
              </a:cxn>
              <a:cxn ang="0">
                <a:pos x="connsiteX1" y="connsiteY1"/>
              </a:cxn>
              <a:cxn ang="0">
                <a:pos x="connsiteX2" y="connsiteY2"/>
              </a:cxn>
            </a:cxnLst>
            <a:rect l="l" t="t" r="r" b="b"/>
            <a:pathLst>
              <a:path w="469900" h="292100">
                <a:moveTo>
                  <a:pt x="469900" y="0"/>
                </a:moveTo>
                <a:cubicBezTo>
                  <a:pt x="432858" y="58208"/>
                  <a:pt x="395817" y="116417"/>
                  <a:pt x="317500" y="165100"/>
                </a:cubicBezTo>
                <a:cubicBezTo>
                  <a:pt x="239183" y="213783"/>
                  <a:pt x="119591" y="252941"/>
                  <a:pt x="0" y="292100"/>
                </a:cubicBezTo>
              </a:path>
            </a:pathLst>
          </a:custGeom>
          <a:ln>
            <a:headEnd type="none" w="med" len="med"/>
            <a:tailEnd type="arrow" w="med" len="med"/>
          </a:ln>
        </p:spPr>
        <p:style>
          <a:lnRef idx="3">
            <a:schemeClr val="dk1"/>
          </a:lnRef>
          <a:fillRef idx="0">
            <a:schemeClr val="dk1"/>
          </a:fillRef>
          <a:effectRef idx="2">
            <a:schemeClr val="dk1"/>
          </a:effectRef>
          <a:fontRef idx="minor">
            <a:schemeClr val="tx1"/>
          </a:fontRef>
        </p:style>
        <p:txBody>
          <a:bodyPr rtlCol="0" anchor="ctr"/>
          <a:lstStyle/>
          <a:p>
            <a:pPr algn="ctr"/>
            <a:endParaRPr lang="zh-TW" altLang="en-US" dirty="0"/>
          </a:p>
        </p:txBody>
      </p:sp>
      <p:sp>
        <p:nvSpPr>
          <p:cNvPr id="25" name="文字方塊 24"/>
          <p:cNvSpPr txBox="1"/>
          <p:nvPr/>
        </p:nvSpPr>
        <p:spPr>
          <a:xfrm rot="19490938">
            <a:off x="-69144" y="2041677"/>
            <a:ext cx="1729996" cy="307777"/>
          </a:xfrm>
          <a:prstGeom prst="rect">
            <a:avLst/>
          </a:prstGeom>
          <a:noFill/>
        </p:spPr>
        <p:txBody>
          <a:bodyPr wrap="square" rtlCol="0">
            <a:spAutoFit/>
          </a:bodyPr>
          <a:lstStyle/>
          <a:p>
            <a:r>
              <a:rPr lang="en-US" altLang="zh-TW" sz="1400" dirty="0">
                <a:latin typeface="Comic Sans MS" panose="030F0702030302020204" pitchFamily="66" charset="0"/>
              </a:rPr>
              <a:t>Anomalous wind</a:t>
            </a:r>
            <a:endParaRPr lang="zh-TW" altLang="en-US" sz="1400" dirty="0">
              <a:latin typeface="Comic Sans MS" panose="030F0702030302020204" pitchFamily="66" charset="0"/>
            </a:endParaRPr>
          </a:p>
        </p:txBody>
      </p:sp>
      <p:sp>
        <p:nvSpPr>
          <p:cNvPr id="27" name="向下箭號 26"/>
          <p:cNvSpPr/>
          <p:nvPr/>
        </p:nvSpPr>
        <p:spPr>
          <a:xfrm rot="3107170">
            <a:off x="1293865" y="2126430"/>
            <a:ext cx="289025" cy="621224"/>
          </a:xfrm>
          <a:prstGeom prst="downArrow">
            <a:avLst>
              <a:gd name="adj1" fmla="val 50000"/>
              <a:gd name="adj2" fmla="val 97690"/>
            </a:avLst>
          </a:prstGeom>
          <a:solidFill>
            <a:srgbClr val="5B9BD5">
              <a:alpha val="7294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8" name="文字方塊 27"/>
          <p:cNvSpPr txBox="1"/>
          <p:nvPr/>
        </p:nvSpPr>
        <p:spPr>
          <a:xfrm rot="19394568">
            <a:off x="615639" y="2489923"/>
            <a:ext cx="1702425" cy="307777"/>
          </a:xfrm>
          <a:prstGeom prst="rect">
            <a:avLst/>
          </a:prstGeom>
          <a:noFill/>
        </p:spPr>
        <p:txBody>
          <a:bodyPr wrap="square" rtlCol="0">
            <a:spAutoFit/>
          </a:bodyPr>
          <a:lstStyle/>
          <a:p>
            <a:r>
              <a:rPr lang="en-US" altLang="zh-TW" sz="1400" dirty="0">
                <a:solidFill>
                  <a:schemeClr val="accent5">
                    <a:lumMod val="50000"/>
                  </a:schemeClr>
                </a:solidFill>
                <a:latin typeface="Comic Sans MS" panose="030F0702030302020204" pitchFamily="66" charset="0"/>
              </a:rPr>
              <a:t>Winter monsoon</a:t>
            </a:r>
            <a:endParaRPr lang="zh-TW" altLang="en-US" sz="1400" dirty="0">
              <a:solidFill>
                <a:schemeClr val="accent5">
                  <a:lumMod val="50000"/>
                </a:schemeClr>
              </a:solidFill>
              <a:latin typeface="Comic Sans MS" panose="030F0702030302020204" pitchFamily="66" charset="0"/>
            </a:endParaRPr>
          </a:p>
        </p:txBody>
      </p:sp>
      <p:sp>
        <p:nvSpPr>
          <p:cNvPr id="26" name="矩形 25"/>
          <p:cNvSpPr/>
          <p:nvPr/>
        </p:nvSpPr>
        <p:spPr>
          <a:xfrm>
            <a:off x="3387843" y="97607"/>
            <a:ext cx="3708643" cy="461665"/>
          </a:xfrm>
          <a:prstGeom prst="rect">
            <a:avLst/>
          </a:prstGeom>
        </p:spPr>
        <p:txBody>
          <a:bodyPr wrap="square">
            <a:spAutoFit/>
          </a:bodyPr>
          <a:lstStyle/>
          <a:p>
            <a:r>
              <a:rPr lang="en-US" altLang="zh-TW" sz="2400" b="1" kern="100" dirty="0" smtClean="0">
                <a:solidFill>
                  <a:srgbClr val="990099"/>
                </a:solidFill>
                <a:latin typeface="Comic Sans MS" panose="030F0702030302020204" pitchFamily="66" charset="0"/>
                <a:cs typeface="Times New Roman" panose="02020603050405020304" pitchFamily="18" charset="0"/>
              </a:rPr>
              <a:t>Air-sea heat exchange</a:t>
            </a:r>
            <a:endParaRPr lang="zh-TW" altLang="en-US" sz="2400" b="1" kern="100" dirty="0">
              <a:solidFill>
                <a:srgbClr val="990099"/>
              </a:solidFill>
              <a:latin typeface="Comic Sans MS" panose="030F0702030302020204" pitchFamily="66" charset="0"/>
              <a:cs typeface="Times New Roman" panose="02020603050405020304" pitchFamily="18" charset="0"/>
            </a:endParaRPr>
          </a:p>
        </p:txBody>
      </p:sp>
      <p:sp>
        <p:nvSpPr>
          <p:cNvPr id="29" name="文字方塊 28"/>
          <p:cNvSpPr txBox="1"/>
          <p:nvPr/>
        </p:nvSpPr>
        <p:spPr>
          <a:xfrm>
            <a:off x="4892732" y="3280746"/>
            <a:ext cx="1595123" cy="369332"/>
          </a:xfrm>
          <a:prstGeom prst="rect">
            <a:avLst/>
          </a:prstGeom>
          <a:noFill/>
        </p:spPr>
        <p:txBody>
          <a:bodyPr wrap="square" rtlCol="0">
            <a:spAutoFit/>
          </a:bodyPr>
          <a:lstStyle/>
          <a:p>
            <a:r>
              <a:rPr lang="en-US" altLang="zh-TW" dirty="0" smtClean="0">
                <a:latin typeface="Comic Sans MS" panose="030F0702030302020204" pitchFamily="66" charset="0"/>
              </a:rPr>
              <a:t>Wind stress</a:t>
            </a:r>
            <a:endParaRPr lang="zh-TW" altLang="en-US" dirty="0">
              <a:latin typeface="Comic Sans MS" panose="030F0702030302020204" pitchFamily="66" charset="0"/>
            </a:endParaRPr>
          </a:p>
        </p:txBody>
      </p:sp>
      <p:sp>
        <p:nvSpPr>
          <p:cNvPr id="30" name="文字方塊 29"/>
          <p:cNvSpPr txBox="1"/>
          <p:nvPr/>
        </p:nvSpPr>
        <p:spPr>
          <a:xfrm>
            <a:off x="7433661" y="3276600"/>
            <a:ext cx="1424540" cy="369332"/>
          </a:xfrm>
          <a:prstGeom prst="rect">
            <a:avLst/>
          </a:prstGeom>
          <a:noFill/>
        </p:spPr>
        <p:txBody>
          <a:bodyPr wrap="square" rtlCol="0">
            <a:spAutoFit/>
          </a:bodyPr>
          <a:lstStyle/>
          <a:p>
            <a:r>
              <a:rPr lang="en-US" altLang="zh-TW" dirty="0" smtClean="0">
                <a:latin typeface="Comic Sans MS" panose="030F0702030302020204" pitchFamily="66" charset="0"/>
              </a:rPr>
              <a:t>Rain rate</a:t>
            </a:r>
            <a:endParaRPr lang="zh-TW" altLang="en-US" dirty="0">
              <a:latin typeface="Comic Sans MS" panose="030F0702030302020204" pitchFamily="66" charset="0"/>
            </a:endParaRPr>
          </a:p>
        </p:txBody>
      </p:sp>
      <p:sp>
        <p:nvSpPr>
          <p:cNvPr id="31" name="文字方塊 30"/>
          <p:cNvSpPr txBox="1"/>
          <p:nvPr/>
        </p:nvSpPr>
        <p:spPr>
          <a:xfrm>
            <a:off x="4724400" y="5555169"/>
            <a:ext cx="2166991" cy="369332"/>
          </a:xfrm>
          <a:prstGeom prst="rect">
            <a:avLst/>
          </a:prstGeom>
          <a:noFill/>
        </p:spPr>
        <p:txBody>
          <a:bodyPr wrap="square" rtlCol="0">
            <a:spAutoFit/>
          </a:bodyPr>
          <a:lstStyle/>
          <a:p>
            <a:r>
              <a:rPr lang="en-US" altLang="zh-TW" dirty="0" smtClean="0">
                <a:latin typeface="Comic Sans MS" panose="030F0702030302020204" pitchFamily="66" charset="0"/>
              </a:rPr>
              <a:t>Net radiative HF</a:t>
            </a:r>
            <a:endParaRPr lang="zh-TW" altLang="en-US" dirty="0">
              <a:latin typeface="Comic Sans MS" panose="030F0702030302020204" pitchFamily="66" charset="0"/>
            </a:endParaRPr>
          </a:p>
        </p:txBody>
      </p:sp>
      <p:sp>
        <p:nvSpPr>
          <p:cNvPr id="32" name="文字方塊 31"/>
          <p:cNvSpPr txBox="1"/>
          <p:nvPr/>
        </p:nvSpPr>
        <p:spPr>
          <a:xfrm>
            <a:off x="7679682" y="5546741"/>
            <a:ext cx="1185776" cy="369332"/>
          </a:xfrm>
          <a:prstGeom prst="rect">
            <a:avLst/>
          </a:prstGeom>
          <a:noFill/>
        </p:spPr>
        <p:txBody>
          <a:bodyPr wrap="square" rtlCol="0">
            <a:spAutoFit/>
          </a:bodyPr>
          <a:lstStyle/>
          <a:p>
            <a:r>
              <a:rPr lang="en-US" altLang="zh-TW" dirty="0" smtClean="0">
                <a:latin typeface="Comic Sans MS" panose="030F0702030302020204" pitchFamily="66" charset="0"/>
              </a:rPr>
              <a:t>SHF</a:t>
            </a:r>
            <a:endParaRPr lang="zh-TW" altLang="en-US" dirty="0">
              <a:latin typeface="Comic Sans MS" panose="030F0702030302020204" pitchFamily="66" charset="0"/>
            </a:endParaRPr>
          </a:p>
        </p:txBody>
      </p:sp>
    </p:spTree>
    <p:extLst>
      <p:ext uri="{BB962C8B-B14F-4D97-AF65-F5344CB8AC3E}">
        <p14:creationId xmlns:p14="http://schemas.microsoft.com/office/powerpoint/2010/main" val="280629032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圖片 10"/>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4895" y="762488"/>
            <a:ext cx="5207935" cy="4930629"/>
          </a:xfrm>
          <a:prstGeom prst="rect">
            <a:avLst/>
          </a:prstGeom>
        </p:spPr>
      </p:pic>
      <p:pic>
        <p:nvPicPr>
          <p:cNvPr id="21" name="圖片 20"/>
          <p:cNvPicPr/>
          <p:nvPr/>
        </p:nvPicPr>
        <p:blipFill rotWithShape="1">
          <a:blip r:embed="rId4">
            <a:extLst>
              <a:ext uri="{28A0092B-C50C-407E-A947-70E740481C1C}">
                <a14:useLocalDpi xmlns:a14="http://schemas.microsoft.com/office/drawing/2010/main" val="0"/>
              </a:ext>
            </a:extLst>
          </a:blip>
          <a:srcRect l="1836" r="5774" b="5068"/>
          <a:stretch/>
        </p:blipFill>
        <p:spPr bwMode="auto">
          <a:xfrm>
            <a:off x="5257801" y="774179"/>
            <a:ext cx="3843428" cy="5238262"/>
          </a:xfrm>
          <a:prstGeom prst="rect">
            <a:avLst/>
          </a:prstGeom>
          <a:noFill/>
          <a:ln>
            <a:noFill/>
          </a:ln>
        </p:spPr>
      </p:pic>
      <p:sp>
        <p:nvSpPr>
          <p:cNvPr id="3" name="文字方塊 2"/>
          <p:cNvSpPr txBox="1"/>
          <p:nvPr/>
        </p:nvSpPr>
        <p:spPr>
          <a:xfrm>
            <a:off x="5687501" y="1231852"/>
            <a:ext cx="900113" cy="338554"/>
          </a:xfrm>
          <a:prstGeom prst="rect">
            <a:avLst/>
          </a:prstGeom>
          <a:noFill/>
        </p:spPr>
        <p:txBody>
          <a:bodyPr wrap="square" rtlCol="0">
            <a:spAutoFit/>
          </a:bodyPr>
          <a:lstStyle/>
          <a:p>
            <a:r>
              <a:rPr lang="en-US" altLang="zh-TW" sz="1600" b="1" dirty="0">
                <a:latin typeface="Comic Sans MS" panose="030F0702030302020204" pitchFamily="66" charset="0"/>
              </a:rPr>
              <a:t>inflow</a:t>
            </a:r>
            <a:endParaRPr lang="zh-TW" altLang="en-US" sz="1600" b="1" dirty="0">
              <a:latin typeface="Comic Sans MS" panose="030F0702030302020204" pitchFamily="66" charset="0"/>
            </a:endParaRPr>
          </a:p>
        </p:txBody>
      </p:sp>
      <p:sp>
        <p:nvSpPr>
          <p:cNvPr id="12" name="文字方塊 11"/>
          <p:cNvSpPr txBox="1"/>
          <p:nvPr/>
        </p:nvSpPr>
        <p:spPr>
          <a:xfrm>
            <a:off x="5687500" y="2787672"/>
            <a:ext cx="900113" cy="338554"/>
          </a:xfrm>
          <a:prstGeom prst="rect">
            <a:avLst/>
          </a:prstGeom>
          <a:noFill/>
        </p:spPr>
        <p:txBody>
          <a:bodyPr wrap="square" rtlCol="0">
            <a:spAutoFit/>
          </a:bodyPr>
          <a:lstStyle/>
          <a:p>
            <a:r>
              <a:rPr lang="en-US" altLang="zh-TW" sz="1600" b="1" dirty="0">
                <a:latin typeface="Comic Sans MS" panose="030F0702030302020204" pitchFamily="66" charset="0"/>
              </a:rPr>
              <a:t>outflow</a:t>
            </a:r>
            <a:endParaRPr lang="zh-TW" altLang="en-US" sz="1600" b="1" dirty="0">
              <a:latin typeface="Comic Sans MS" panose="030F0702030302020204" pitchFamily="66" charset="0"/>
            </a:endParaRPr>
          </a:p>
        </p:txBody>
      </p:sp>
      <p:sp>
        <p:nvSpPr>
          <p:cNvPr id="19" name="文字方塊 18"/>
          <p:cNvSpPr txBox="1"/>
          <p:nvPr/>
        </p:nvSpPr>
        <p:spPr>
          <a:xfrm>
            <a:off x="5715329" y="3824391"/>
            <a:ext cx="900113" cy="338554"/>
          </a:xfrm>
          <a:prstGeom prst="rect">
            <a:avLst/>
          </a:prstGeom>
          <a:noFill/>
        </p:spPr>
        <p:txBody>
          <a:bodyPr wrap="square" rtlCol="0">
            <a:spAutoFit/>
          </a:bodyPr>
          <a:lstStyle/>
          <a:p>
            <a:r>
              <a:rPr lang="en-US" altLang="zh-TW" sz="1600" b="1" dirty="0">
                <a:latin typeface="Comic Sans MS" panose="030F0702030302020204" pitchFamily="66" charset="0"/>
              </a:rPr>
              <a:t>inflow</a:t>
            </a:r>
            <a:endParaRPr lang="zh-TW" altLang="en-US" sz="1600" b="1" dirty="0">
              <a:latin typeface="Comic Sans MS" panose="030F0702030302020204" pitchFamily="66" charset="0"/>
            </a:endParaRPr>
          </a:p>
        </p:txBody>
      </p:sp>
      <p:sp>
        <p:nvSpPr>
          <p:cNvPr id="20" name="文字方塊 19"/>
          <p:cNvSpPr txBox="1"/>
          <p:nvPr/>
        </p:nvSpPr>
        <p:spPr>
          <a:xfrm>
            <a:off x="5760973" y="5346938"/>
            <a:ext cx="900113" cy="338554"/>
          </a:xfrm>
          <a:prstGeom prst="rect">
            <a:avLst/>
          </a:prstGeom>
          <a:noFill/>
        </p:spPr>
        <p:txBody>
          <a:bodyPr wrap="square" rtlCol="0">
            <a:spAutoFit/>
          </a:bodyPr>
          <a:lstStyle/>
          <a:p>
            <a:r>
              <a:rPr lang="en-US" altLang="zh-TW" sz="1600" b="1" dirty="0">
                <a:latin typeface="Comic Sans MS" panose="030F0702030302020204" pitchFamily="66" charset="0"/>
              </a:rPr>
              <a:t>outflow</a:t>
            </a:r>
            <a:endParaRPr lang="zh-TW" altLang="en-US" sz="1600" b="1"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文字方塊 3"/>
              <p:cNvSpPr txBox="1"/>
              <p:nvPr/>
            </p:nvSpPr>
            <p:spPr>
              <a:xfrm>
                <a:off x="1379323" y="6033886"/>
                <a:ext cx="2099792" cy="39574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1050" i="1">
                              <a:latin typeface="Cambria Math" panose="02040503050406030204" pitchFamily="18" charset="0"/>
                            </a:rPr>
                          </m:ctrlPr>
                        </m:sSupPr>
                        <m:e>
                          <m:r>
                            <m:rPr>
                              <m:sty m:val="p"/>
                            </m:rPr>
                            <a:rPr lang="el-GR" altLang="zh-TW" sz="1050" i="1">
                              <a:latin typeface="Cambria Math" panose="02040503050406030204" pitchFamily="18" charset="0"/>
                              <a:ea typeface="Cambria Math" panose="02040503050406030204" pitchFamily="18" charset="0"/>
                            </a:rPr>
                            <m:t>Ω</m:t>
                          </m:r>
                        </m:e>
                        <m:sup>
                          <m:r>
                            <a:rPr lang="en-US" altLang="zh-TW" sz="1050" i="1">
                              <a:latin typeface="Cambria Math" panose="02040503050406030204" pitchFamily="18" charset="0"/>
                            </a:rPr>
                            <m:t>𝑐𝑜𝑟</m:t>
                          </m:r>
                        </m:sup>
                      </m:sSup>
                      <m:r>
                        <a:rPr lang="en-US" altLang="zh-TW" sz="1050" i="1">
                          <a:latin typeface="Cambria Math" panose="02040503050406030204" pitchFamily="18" charset="0"/>
                        </a:rPr>
                        <m:t>=</m:t>
                      </m:r>
                      <m:nary>
                        <m:naryPr>
                          <m:ctrlPr>
                            <a:rPr lang="en-US" altLang="zh-TW" sz="1050" i="1">
                              <a:latin typeface="Cambria Math" panose="02040503050406030204" pitchFamily="18" charset="0"/>
                            </a:rPr>
                          </m:ctrlPr>
                        </m:naryPr>
                        <m:sub>
                          <m:r>
                            <m:rPr>
                              <m:brk m:alnAt="23"/>
                            </m:rPr>
                            <a:rPr lang="en-US" altLang="zh-TW" sz="1050" i="1">
                              <a:latin typeface="Cambria Math" panose="02040503050406030204" pitchFamily="18" charset="0"/>
                            </a:rPr>
                            <m:t>𝑆</m:t>
                          </m:r>
                          <m:r>
                            <a:rPr lang="en-US" altLang="zh-TW" sz="1050" i="1">
                              <a:latin typeface="Cambria Math" panose="02040503050406030204" pitchFamily="18" charset="0"/>
                            </a:rPr>
                            <m:t>𝑖</m:t>
                          </m:r>
                        </m:sub>
                        <m:sup/>
                        <m:e>
                          <m:r>
                            <a:rPr lang="en-US" altLang="zh-TW" sz="1050" i="1">
                              <a:latin typeface="Cambria Math" panose="02040503050406030204" pitchFamily="18" charset="0"/>
                            </a:rPr>
                            <m:t>𝑓</m:t>
                          </m:r>
                          <m:acc>
                            <m:accPr>
                              <m:chr m:val="̅"/>
                              <m:ctrlPr>
                                <a:rPr lang="en-US" altLang="zh-TW" sz="1050" i="1">
                                  <a:latin typeface="Cambria Math" panose="02040503050406030204" pitchFamily="18" charset="0"/>
                                </a:rPr>
                              </m:ctrlPr>
                            </m:accPr>
                            <m:e>
                              <m:r>
                                <a:rPr lang="en-US" altLang="zh-TW" sz="1050" i="1">
                                  <a:latin typeface="Cambria Math" panose="02040503050406030204" pitchFamily="18" charset="0"/>
                                </a:rPr>
                                <m:t>𝑢</m:t>
                              </m:r>
                            </m:e>
                          </m:acc>
                          <m:r>
                            <a:rPr lang="en-US" altLang="zh-TW" sz="1050" i="1">
                              <a:latin typeface="Cambria Math" panose="02040503050406030204" pitchFamily="18" charset="0"/>
                            </a:rPr>
                            <m:t>𝑑𝑆𝑖</m:t>
                          </m:r>
                          <m:r>
                            <a:rPr lang="en-US" altLang="zh-TW" sz="1050" i="1">
                              <a:latin typeface="Cambria Math" panose="02040503050406030204" pitchFamily="18" charset="0"/>
                            </a:rPr>
                            <m:t>+</m:t>
                          </m:r>
                          <m:nary>
                            <m:naryPr>
                              <m:ctrlPr>
                                <a:rPr lang="en-US" altLang="zh-TW" sz="1050" i="1">
                                  <a:latin typeface="Cambria Math" panose="02040503050406030204" pitchFamily="18" charset="0"/>
                                </a:rPr>
                              </m:ctrlPr>
                            </m:naryPr>
                            <m:sub>
                              <m:r>
                                <m:rPr>
                                  <m:brk m:alnAt="23"/>
                                </m:rPr>
                                <a:rPr lang="en-US" altLang="zh-TW" sz="1050" i="1">
                                  <a:latin typeface="Cambria Math" panose="02040503050406030204" pitchFamily="18" charset="0"/>
                                </a:rPr>
                                <m:t>𝑆</m:t>
                              </m:r>
                              <m:r>
                                <a:rPr lang="en-US" altLang="zh-TW" sz="1050" i="1">
                                  <a:latin typeface="Cambria Math" panose="02040503050406030204" pitchFamily="18" charset="0"/>
                                </a:rPr>
                                <m:t>𝑗</m:t>
                              </m:r>
                            </m:sub>
                            <m:sup/>
                            <m:e>
                              <m:r>
                                <a:rPr lang="en-US" altLang="zh-TW" sz="1050" i="1">
                                  <a:latin typeface="Cambria Math" panose="02040503050406030204" pitchFamily="18" charset="0"/>
                                </a:rPr>
                                <m:t>𝑓</m:t>
                              </m:r>
                              <m:acc>
                                <m:accPr>
                                  <m:chr m:val="̅"/>
                                  <m:ctrlPr>
                                    <a:rPr lang="en-US" altLang="zh-TW" sz="1050" i="1">
                                      <a:latin typeface="Cambria Math" panose="02040503050406030204" pitchFamily="18" charset="0"/>
                                    </a:rPr>
                                  </m:ctrlPr>
                                </m:accPr>
                                <m:e>
                                  <m:r>
                                    <a:rPr lang="en-US" altLang="zh-TW" sz="1050" i="1">
                                      <a:latin typeface="Cambria Math" panose="02040503050406030204" pitchFamily="18" charset="0"/>
                                    </a:rPr>
                                    <m:t>𝑣</m:t>
                                  </m:r>
                                </m:e>
                              </m:acc>
                              <m:r>
                                <a:rPr lang="en-US" altLang="zh-TW" sz="1050" i="1">
                                  <a:latin typeface="Cambria Math" panose="02040503050406030204" pitchFamily="18" charset="0"/>
                                </a:rPr>
                                <m:t>𝑑𝑆𝑗</m:t>
                              </m:r>
                            </m:e>
                          </m:nary>
                        </m:e>
                      </m:nary>
                    </m:oMath>
                  </m:oMathPara>
                </a14:m>
                <a:endParaRPr lang="zh-TW" altLang="en-US" sz="1050" dirty="0">
                  <a:latin typeface="Comic Sans MS" panose="030F0702030302020204" pitchFamily="66" charset="0"/>
                </a:endParaRPr>
              </a:p>
            </p:txBody>
          </p:sp>
        </mc:Choice>
        <mc:Fallback xmlns="">
          <p:sp>
            <p:nvSpPr>
              <p:cNvPr id="4" name="文字方塊 3"/>
              <p:cNvSpPr txBox="1">
                <a:spLocks noRot="1" noChangeAspect="1" noMove="1" noResize="1" noEditPoints="1" noAdjustHandles="1" noChangeArrowheads="1" noChangeShapeType="1" noTextEdit="1"/>
              </p:cNvSpPr>
              <p:nvPr/>
            </p:nvSpPr>
            <p:spPr>
              <a:xfrm>
                <a:off x="1379323" y="6033886"/>
                <a:ext cx="2099792" cy="395749"/>
              </a:xfrm>
              <a:prstGeom prst="rect">
                <a:avLst/>
              </a:prstGeom>
              <a:blipFill>
                <a:blip r:embed="rId5"/>
                <a:stretch>
                  <a:fillRect t="-166154" r="-9275" b="-241538"/>
                </a:stretch>
              </a:blipFill>
            </p:spPr>
            <p:txBody>
              <a:bodyPr/>
              <a:lstStyle/>
              <a:p>
                <a:r>
                  <a:rPr lang="zh-TW" altLang="en-US">
                    <a:noFill/>
                  </a:rPr>
                  <a:t> </a:t>
                </a:r>
              </a:p>
            </p:txBody>
          </p:sp>
        </mc:Fallback>
      </mc:AlternateContent>
      <p:sp>
        <p:nvSpPr>
          <p:cNvPr id="5" name="矩形 4"/>
          <p:cNvSpPr/>
          <p:nvPr/>
        </p:nvSpPr>
        <p:spPr>
          <a:xfrm>
            <a:off x="48747" y="6276497"/>
            <a:ext cx="3527670" cy="307777"/>
          </a:xfrm>
          <a:prstGeom prst="rect">
            <a:avLst/>
          </a:prstGeom>
        </p:spPr>
        <p:txBody>
          <a:bodyPr wrap="square">
            <a:spAutoFit/>
          </a:bodyPr>
          <a:lstStyle/>
          <a:p>
            <a:r>
              <a:rPr lang="en-US" altLang="zh-TW" sz="1400" dirty="0" err="1">
                <a:latin typeface="Comic Sans MS" panose="030F0702030302020204" pitchFamily="66" charset="0"/>
              </a:rPr>
              <a:t>Gan</a:t>
            </a:r>
            <a:r>
              <a:rPr lang="en-US" altLang="zh-TW" sz="1400" dirty="0">
                <a:latin typeface="Comic Sans MS" panose="030F0702030302020204" pitchFamily="66" charset="0"/>
              </a:rPr>
              <a:t> et al. (2016)</a:t>
            </a:r>
            <a:endParaRPr lang="zh-TW" altLang="en-US"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 name="文字方塊 5"/>
              <p:cNvSpPr txBox="1"/>
              <p:nvPr/>
            </p:nvSpPr>
            <p:spPr>
              <a:xfrm>
                <a:off x="0" y="6616432"/>
                <a:ext cx="4754296" cy="307777"/>
              </a:xfrm>
              <a:prstGeom prst="rect">
                <a:avLst/>
              </a:prstGeom>
              <a:noFill/>
            </p:spPr>
            <p:txBody>
              <a:bodyPr wrap="square" rtlCol="0">
                <a:spAutoFit/>
              </a:bodyPr>
              <a:lstStyle/>
              <a:p>
                <a:r>
                  <a:rPr lang="en-US" altLang="zh-TW" sz="1400" dirty="0">
                    <a:latin typeface="Comic Sans MS" panose="030F0702030302020204" pitchFamily="66" charset="0"/>
                  </a:rPr>
                  <a:t>𝑆𝑖 and 𝑆𝑗 are the positive inward of the enclosed SCS</a:t>
                </a:r>
                <a14:m>
                  <m:oMath xmlns:m="http://schemas.openxmlformats.org/officeDocument/2006/math">
                    <m:r>
                      <a:rPr lang="en-US" altLang="zh-TW" sz="900" i="1">
                        <a:latin typeface="Cambria Math" panose="02040503050406030204" pitchFamily="18" charset="0"/>
                      </a:rPr>
                      <m:t>.</m:t>
                    </m:r>
                  </m:oMath>
                </a14:m>
                <a:endParaRPr lang="zh-TW" altLang="en-US" sz="900" dirty="0">
                  <a:latin typeface="Comic Sans MS" panose="030F0702030302020204" pitchFamily="66" charset="0"/>
                </a:endParaRPr>
              </a:p>
            </p:txBody>
          </p:sp>
        </mc:Choice>
        <mc:Fallback xmlns="">
          <p:sp>
            <p:nvSpPr>
              <p:cNvPr id="6" name="文字方塊 5"/>
              <p:cNvSpPr txBox="1">
                <a:spLocks noRot="1" noChangeAspect="1" noMove="1" noResize="1" noEditPoints="1" noAdjustHandles="1" noChangeArrowheads="1" noChangeShapeType="1" noTextEdit="1"/>
              </p:cNvSpPr>
              <p:nvPr/>
            </p:nvSpPr>
            <p:spPr>
              <a:xfrm>
                <a:off x="0" y="6616432"/>
                <a:ext cx="4754296" cy="307777"/>
              </a:xfrm>
              <a:prstGeom prst="rect">
                <a:avLst/>
              </a:prstGeom>
              <a:blipFill>
                <a:blip r:embed="rId6"/>
                <a:stretch>
                  <a:fillRect l="-385" t="-3922" b="-19608"/>
                </a:stretch>
              </a:blipFill>
            </p:spPr>
            <p:txBody>
              <a:bodyPr/>
              <a:lstStyle/>
              <a:p>
                <a:r>
                  <a:rPr lang="zh-TW" altLang="en-US">
                    <a:noFill/>
                  </a:rPr>
                  <a:t> </a:t>
                </a:r>
              </a:p>
            </p:txBody>
          </p:sp>
        </mc:Fallback>
      </mc:AlternateContent>
      <p:sp>
        <p:nvSpPr>
          <p:cNvPr id="23" name="橢圓 22"/>
          <p:cNvSpPr/>
          <p:nvPr/>
        </p:nvSpPr>
        <p:spPr>
          <a:xfrm>
            <a:off x="2016920" y="6012441"/>
            <a:ext cx="1354350" cy="43627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500" dirty="0">
              <a:latin typeface="Comic Sans MS" panose="030F0702030302020204" pitchFamily="66" charset="0"/>
            </a:endParaRPr>
          </a:p>
        </p:txBody>
      </p:sp>
      <p:sp>
        <p:nvSpPr>
          <p:cNvPr id="24" name="橢圓 23"/>
          <p:cNvSpPr/>
          <p:nvPr/>
        </p:nvSpPr>
        <p:spPr>
          <a:xfrm>
            <a:off x="5874734" y="1537295"/>
            <a:ext cx="1943101" cy="13241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Comic Sans MS" panose="030F0702030302020204" pitchFamily="66" charset="0"/>
            </a:endParaRPr>
          </a:p>
        </p:txBody>
      </p:sp>
      <p:sp>
        <p:nvSpPr>
          <p:cNvPr id="7" name="文字方塊 6"/>
          <p:cNvSpPr txBox="1"/>
          <p:nvPr/>
        </p:nvSpPr>
        <p:spPr>
          <a:xfrm>
            <a:off x="3935286" y="5867400"/>
            <a:ext cx="4709772" cy="830997"/>
          </a:xfrm>
          <a:prstGeom prst="rect">
            <a:avLst/>
          </a:prstGeom>
          <a:noFill/>
        </p:spPr>
        <p:txBody>
          <a:bodyPr wrap="square" rtlCol="0">
            <a:spAutoFit/>
          </a:bodyPr>
          <a:lstStyle/>
          <a:p>
            <a:r>
              <a:rPr lang="en-US" altLang="zh-TW" sz="1600" dirty="0">
                <a:solidFill>
                  <a:srgbClr val="C00000"/>
                </a:solidFill>
                <a:latin typeface="Comic Sans MS" panose="030F0702030302020204" pitchFamily="66" charset="0"/>
              </a:rPr>
              <a:t>anomalous </a:t>
            </a:r>
            <a:r>
              <a:rPr lang="en-US" altLang="zh-TW" sz="1600" dirty="0" smtClean="0">
                <a:solidFill>
                  <a:srgbClr val="C00000"/>
                </a:solidFill>
                <a:latin typeface="Comic Sans MS" panose="030F0702030302020204" pitchFamily="66" charset="0"/>
              </a:rPr>
              <a:t>inflow </a:t>
            </a:r>
            <a:r>
              <a:rPr lang="en-US" altLang="zh-TW" sz="1600" dirty="0">
                <a:solidFill>
                  <a:srgbClr val="C00000"/>
                </a:solidFill>
                <a:latin typeface="Comic Sans MS" panose="030F0702030302020204" pitchFamily="66" charset="0"/>
              </a:rPr>
              <a:t>from the </a:t>
            </a:r>
            <a:r>
              <a:rPr lang="en-US" altLang="zh-TW" sz="1600" dirty="0" smtClean="0">
                <a:solidFill>
                  <a:srgbClr val="C00000"/>
                </a:solidFill>
                <a:latin typeface="Comic Sans MS" panose="030F0702030302020204" pitchFamily="66" charset="0"/>
              </a:rPr>
              <a:t>LS brings positive planetary </a:t>
            </a:r>
            <a:r>
              <a:rPr lang="en-US" altLang="zh-TW" sz="1600" dirty="0">
                <a:solidFill>
                  <a:srgbClr val="C00000"/>
                </a:solidFill>
                <a:latin typeface="Comic Sans MS" panose="030F0702030302020204" pitchFamily="66" charset="0"/>
              </a:rPr>
              <a:t>vorticity flux </a:t>
            </a:r>
            <a:r>
              <a:rPr lang="en-US" altLang="zh-TW" sz="1600" dirty="0" smtClean="0">
                <a:solidFill>
                  <a:srgbClr val="C00000"/>
                </a:solidFill>
                <a:latin typeface="Comic Sans MS" panose="030F0702030302020204" pitchFamily="66" charset="0"/>
              </a:rPr>
              <a:t>due to a </a:t>
            </a:r>
            <a:r>
              <a:rPr lang="en-US" altLang="zh-TW" sz="1600" dirty="0">
                <a:solidFill>
                  <a:srgbClr val="C00000"/>
                </a:solidFill>
                <a:latin typeface="Comic Sans MS" panose="030F0702030302020204" pitchFamily="66" charset="0"/>
              </a:rPr>
              <a:t>higher latitude of the LS (larger </a:t>
            </a:r>
            <a:r>
              <a:rPr lang="en-US" altLang="zh-TW" sz="1600" i="1" dirty="0">
                <a:solidFill>
                  <a:srgbClr val="C00000"/>
                </a:solidFill>
                <a:latin typeface="Comic Sans MS" panose="030F0702030302020204" pitchFamily="66" charset="0"/>
              </a:rPr>
              <a:t>f</a:t>
            </a:r>
            <a:r>
              <a:rPr lang="en-US" altLang="zh-TW" sz="1600" dirty="0">
                <a:solidFill>
                  <a:srgbClr val="C00000"/>
                </a:solidFill>
                <a:latin typeface="Comic Sans MS" panose="030F0702030302020204" pitchFamily="66" charset="0"/>
              </a:rPr>
              <a:t>)</a:t>
            </a:r>
            <a:endParaRPr lang="zh-TW" altLang="en-US" sz="1600" dirty="0">
              <a:solidFill>
                <a:srgbClr val="C00000"/>
              </a:solidFill>
              <a:latin typeface="Comic Sans MS" panose="030F0702030302020204" pitchFamily="66" charset="0"/>
            </a:endParaRPr>
          </a:p>
        </p:txBody>
      </p:sp>
      <p:sp>
        <p:nvSpPr>
          <p:cNvPr id="8" name="矩形 7"/>
          <p:cNvSpPr/>
          <p:nvPr/>
        </p:nvSpPr>
        <p:spPr>
          <a:xfrm>
            <a:off x="22215" y="5546722"/>
            <a:ext cx="5406445" cy="369332"/>
          </a:xfrm>
          <a:prstGeom prst="rect">
            <a:avLst/>
          </a:prstGeom>
        </p:spPr>
        <p:txBody>
          <a:bodyPr wrap="square">
            <a:spAutoFit/>
          </a:bodyPr>
          <a:lstStyle/>
          <a:p>
            <a:r>
              <a:rPr lang="en-US" altLang="zh-TW" dirty="0" smtClean="0">
                <a:latin typeface="Comic Sans MS" panose="030F0702030302020204" pitchFamily="66" charset="0"/>
              </a:rPr>
              <a:t>Dominant vorticity source through LS</a:t>
            </a:r>
            <a:endParaRPr lang="zh-TW" altLang="en-US" dirty="0">
              <a:latin typeface="Comic Sans MS" panose="030F0702030302020204" pitchFamily="66" charset="0"/>
            </a:endParaRPr>
          </a:p>
        </p:txBody>
      </p:sp>
      <p:cxnSp>
        <p:nvCxnSpPr>
          <p:cNvPr id="25" name="直線單箭頭接點 24"/>
          <p:cNvCxnSpPr/>
          <p:nvPr/>
        </p:nvCxnSpPr>
        <p:spPr>
          <a:xfrm flipV="1">
            <a:off x="3297247" y="6070191"/>
            <a:ext cx="638039" cy="19922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 name="向下箭號 1"/>
          <p:cNvSpPr/>
          <p:nvPr/>
        </p:nvSpPr>
        <p:spPr>
          <a:xfrm rot="5588408">
            <a:off x="3118934" y="2190485"/>
            <a:ext cx="265972" cy="440480"/>
          </a:xfrm>
          <a:prstGeom prst="downArrow">
            <a:avLst/>
          </a:prstGeom>
          <a:solidFill>
            <a:srgbClr val="E58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Comic Sans MS" panose="030F0702030302020204" pitchFamily="66" charset="0"/>
            </a:endParaRPr>
          </a:p>
        </p:txBody>
      </p:sp>
      <p:sp>
        <p:nvSpPr>
          <p:cNvPr id="9" name="文字方塊 8"/>
          <p:cNvSpPr txBox="1"/>
          <p:nvPr/>
        </p:nvSpPr>
        <p:spPr>
          <a:xfrm>
            <a:off x="702125" y="1326016"/>
            <a:ext cx="1991970" cy="400110"/>
          </a:xfrm>
          <a:prstGeom prst="rect">
            <a:avLst/>
          </a:prstGeom>
          <a:noFill/>
        </p:spPr>
        <p:txBody>
          <a:bodyPr wrap="square" rtlCol="0">
            <a:spAutoFit/>
          </a:bodyPr>
          <a:lstStyle/>
          <a:p>
            <a:r>
              <a:rPr lang="en-US" altLang="zh-TW" sz="2000" dirty="0" smtClean="0">
                <a:latin typeface="Comic Sans MS" panose="030F0702030302020204" pitchFamily="66" charset="0"/>
              </a:rPr>
              <a:t>During El </a:t>
            </a:r>
            <a:r>
              <a:rPr lang="en-US" altLang="zh-TW" sz="2000" dirty="0">
                <a:latin typeface="Comic Sans MS" panose="030F0702030302020204" pitchFamily="66" charset="0"/>
              </a:rPr>
              <a:t>Niño</a:t>
            </a:r>
            <a:endParaRPr lang="zh-TW" altLang="en-US" sz="2000" dirty="0">
              <a:latin typeface="Comic Sans MS" panose="030F0702030302020204" pitchFamily="66" charset="0"/>
            </a:endParaRPr>
          </a:p>
        </p:txBody>
      </p:sp>
      <p:sp>
        <p:nvSpPr>
          <p:cNvPr id="26" name="向下箭號 25"/>
          <p:cNvSpPr/>
          <p:nvPr/>
        </p:nvSpPr>
        <p:spPr>
          <a:xfrm>
            <a:off x="3453066" y="3653775"/>
            <a:ext cx="246703" cy="405187"/>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Comic Sans MS" panose="030F0702030302020204" pitchFamily="66" charset="0"/>
            </a:endParaRPr>
          </a:p>
        </p:txBody>
      </p:sp>
      <p:sp>
        <p:nvSpPr>
          <p:cNvPr id="22" name="向下箭號 21"/>
          <p:cNvSpPr/>
          <p:nvPr/>
        </p:nvSpPr>
        <p:spPr>
          <a:xfrm>
            <a:off x="1698110" y="4864746"/>
            <a:ext cx="228852" cy="268558"/>
          </a:xfrm>
          <a:prstGeom prst="downArrow">
            <a:avLst/>
          </a:prstGeom>
          <a:solidFill>
            <a:srgbClr val="F6BB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Comic Sans MS" panose="030F0702030302020204" pitchFamily="66" charset="0"/>
            </a:endParaRPr>
          </a:p>
        </p:txBody>
      </p:sp>
      <p:sp>
        <p:nvSpPr>
          <p:cNvPr id="27" name="向下箭號 26"/>
          <p:cNvSpPr/>
          <p:nvPr/>
        </p:nvSpPr>
        <p:spPr>
          <a:xfrm rot="1893848">
            <a:off x="2967566" y="1918157"/>
            <a:ext cx="297894" cy="326396"/>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n w="0"/>
              <a:solidFill>
                <a:schemeClr val="accent1"/>
              </a:solidFill>
              <a:effectLst>
                <a:outerShdw blurRad="38100" dist="25400" dir="5400000" algn="ctr" rotWithShape="0">
                  <a:srgbClr val="6E747A">
                    <a:alpha val="43000"/>
                  </a:srgbClr>
                </a:outerShdw>
              </a:effectLst>
              <a:latin typeface="Comic Sans MS" panose="030F0702030302020204" pitchFamily="66" charset="0"/>
            </a:endParaRPr>
          </a:p>
        </p:txBody>
      </p:sp>
      <p:sp>
        <p:nvSpPr>
          <p:cNvPr id="28" name="向下箭號 27"/>
          <p:cNvSpPr/>
          <p:nvPr/>
        </p:nvSpPr>
        <p:spPr>
          <a:xfrm rot="16019230">
            <a:off x="3565514" y="2172945"/>
            <a:ext cx="324840" cy="398179"/>
          </a:xfrm>
          <a:prstGeom prst="downArrow">
            <a:avLst/>
          </a:prstGeom>
          <a:solidFill>
            <a:srgbClr val="E58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Comic Sans MS" panose="030F0702030302020204" pitchFamily="66" charset="0"/>
            </a:endParaRPr>
          </a:p>
        </p:txBody>
      </p:sp>
      <p:sp>
        <p:nvSpPr>
          <p:cNvPr id="29" name="文字方塊 28"/>
          <p:cNvSpPr txBox="1"/>
          <p:nvPr/>
        </p:nvSpPr>
        <p:spPr>
          <a:xfrm>
            <a:off x="714825" y="1657290"/>
            <a:ext cx="1991970" cy="400110"/>
          </a:xfrm>
          <a:prstGeom prst="rect">
            <a:avLst/>
          </a:prstGeom>
          <a:noFill/>
        </p:spPr>
        <p:txBody>
          <a:bodyPr wrap="square" rtlCol="0">
            <a:spAutoFit/>
          </a:bodyPr>
          <a:lstStyle/>
          <a:p>
            <a:r>
              <a:rPr lang="en-US" altLang="zh-TW" sz="2000" dirty="0" smtClean="0">
                <a:latin typeface="Comic Sans MS" panose="030F0702030302020204" pitchFamily="66" charset="0"/>
              </a:rPr>
              <a:t>During </a:t>
            </a:r>
            <a:r>
              <a:rPr lang="en-US" altLang="zh-TW" sz="2000" dirty="0">
                <a:latin typeface="Comic Sans MS" panose="030F0702030302020204" pitchFamily="66" charset="0"/>
              </a:rPr>
              <a:t>La Niña</a:t>
            </a:r>
            <a:endParaRPr lang="zh-TW" altLang="en-US" sz="2000" dirty="0">
              <a:latin typeface="Comic Sans MS" panose="030F0702030302020204" pitchFamily="66" charset="0"/>
            </a:endParaRPr>
          </a:p>
        </p:txBody>
      </p:sp>
      <p:sp>
        <p:nvSpPr>
          <p:cNvPr id="10" name="矩形 9"/>
          <p:cNvSpPr/>
          <p:nvPr/>
        </p:nvSpPr>
        <p:spPr>
          <a:xfrm>
            <a:off x="7830535" y="1167963"/>
            <a:ext cx="950901" cy="369332"/>
          </a:xfrm>
          <a:prstGeom prst="rect">
            <a:avLst/>
          </a:prstGeom>
        </p:spPr>
        <p:txBody>
          <a:bodyPr wrap="none">
            <a:spAutoFit/>
          </a:bodyPr>
          <a:lstStyle/>
          <a:p>
            <a:r>
              <a:rPr lang="en-US" altLang="zh-TW" dirty="0" smtClean="0">
                <a:latin typeface="Comic Sans MS" panose="030F0702030302020204" pitchFamily="66" charset="0"/>
                <a:cs typeface="Times New Roman" panose="02020603050405020304" pitchFamily="18" charset="0"/>
              </a:rPr>
              <a:t>El Niño</a:t>
            </a:r>
            <a:endParaRPr lang="zh-TW" altLang="en-US" dirty="0">
              <a:latin typeface="Comic Sans MS" panose="030F0702030302020204" pitchFamily="66" charset="0"/>
            </a:endParaRPr>
          </a:p>
        </p:txBody>
      </p:sp>
      <p:sp>
        <p:nvSpPr>
          <p:cNvPr id="30" name="矩形 29"/>
          <p:cNvSpPr/>
          <p:nvPr/>
        </p:nvSpPr>
        <p:spPr>
          <a:xfrm>
            <a:off x="7772400" y="5316160"/>
            <a:ext cx="986167" cy="369332"/>
          </a:xfrm>
          <a:prstGeom prst="rect">
            <a:avLst/>
          </a:prstGeom>
        </p:spPr>
        <p:txBody>
          <a:bodyPr wrap="none">
            <a:spAutoFit/>
          </a:bodyPr>
          <a:lstStyle/>
          <a:p>
            <a:r>
              <a:rPr lang="en-US" altLang="zh-TW" dirty="0" smtClean="0">
                <a:latin typeface="Comic Sans MS" panose="030F0702030302020204" pitchFamily="66" charset="0"/>
                <a:cs typeface="Times New Roman" panose="02020603050405020304" pitchFamily="18" charset="0"/>
              </a:rPr>
              <a:t>La Niña</a:t>
            </a:r>
            <a:endParaRPr lang="zh-TW" altLang="en-US" dirty="0">
              <a:latin typeface="Comic Sans MS" panose="030F0702030302020204" pitchFamily="66" charset="0"/>
            </a:endParaRPr>
          </a:p>
        </p:txBody>
      </p:sp>
      <p:sp>
        <p:nvSpPr>
          <p:cNvPr id="31" name="矩形 30"/>
          <p:cNvSpPr/>
          <p:nvPr/>
        </p:nvSpPr>
        <p:spPr>
          <a:xfrm>
            <a:off x="3387844" y="97607"/>
            <a:ext cx="4689356" cy="461665"/>
          </a:xfrm>
          <a:prstGeom prst="rect">
            <a:avLst/>
          </a:prstGeom>
        </p:spPr>
        <p:txBody>
          <a:bodyPr wrap="square">
            <a:spAutoFit/>
          </a:bodyPr>
          <a:lstStyle/>
          <a:p>
            <a:r>
              <a:rPr lang="en-US" altLang="zh-TW" sz="2400" b="1" kern="100" dirty="0" smtClean="0">
                <a:solidFill>
                  <a:srgbClr val="990099"/>
                </a:solidFill>
                <a:latin typeface="Comic Sans MS" panose="030F0702030302020204" pitchFamily="66" charset="0"/>
                <a:cs typeface="Times New Roman" panose="02020603050405020304" pitchFamily="18" charset="0"/>
              </a:rPr>
              <a:t>Water exchange in the SCS</a:t>
            </a:r>
            <a:endParaRPr lang="zh-TW" altLang="en-US" sz="2400" b="1" kern="100" dirty="0">
              <a:solidFill>
                <a:srgbClr val="990099"/>
              </a:solidFill>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26001327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par>
                          <p:cTn id="13" fill="hold">
                            <p:stCondLst>
                              <p:cond delay="0"/>
                            </p:stCondLst>
                            <p:childTnLst>
                              <p:par>
                                <p:cTn id="14" presetID="35" presetClass="emph" presetSubtype="0" repeatCount="indefinite" fill="hold" grpId="0" nodeType="afterEffect">
                                  <p:stCondLst>
                                    <p:cond delay="0"/>
                                  </p:stCondLst>
                                  <p:endCondLst>
                                    <p:cond evt="onNext" delay="0">
                                      <p:tgtEl>
                                        <p:sldTgt/>
                                      </p:tgtEl>
                                    </p:cond>
                                  </p:endCondLst>
                                  <p:childTnLst>
                                    <p:anim calcmode="discrete" valueType="str">
                                      <p:cBhvr>
                                        <p:cTn id="15" dur="500" fill="hold"/>
                                        <p:tgtEl>
                                          <p:spTgt spid="2"/>
                                        </p:tgtEl>
                                        <p:attrNameLst>
                                          <p:attrName>style.visibility</p:attrName>
                                        </p:attrNameLst>
                                      </p:cBhvr>
                                      <p:tavLst>
                                        <p:tav tm="0">
                                          <p:val>
                                            <p:strVal val="hidden"/>
                                          </p:val>
                                        </p:tav>
                                        <p:tav tm="50000">
                                          <p:val>
                                            <p:strVal val="visible"/>
                                          </p:val>
                                        </p:tav>
                                      </p:tavLst>
                                    </p:anim>
                                  </p:childTnLst>
                                </p:cTn>
                              </p:par>
                              <p:par>
                                <p:cTn id="16" presetID="35" presetClass="emph" presetSubtype="0" repeatCount="indefinite" fill="hold" grpId="0" nodeType="withEffect">
                                  <p:stCondLst>
                                    <p:cond delay="0"/>
                                  </p:stCondLst>
                                  <p:endCondLst>
                                    <p:cond evt="onNext" delay="0">
                                      <p:tgtEl>
                                        <p:sldTgt/>
                                      </p:tgtEl>
                                    </p:cond>
                                  </p:endCondLst>
                                  <p:childTnLst>
                                    <p:anim calcmode="discrete" valueType="str">
                                      <p:cBhvr>
                                        <p:cTn id="17" dur="500" fill="hold"/>
                                        <p:tgtEl>
                                          <p:spTgt spid="26"/>
                                        </p:tgtEl>
                                        <p:attrNameLst>
                                          <p:attrName>style.visibility</p:attrName>
                                        </p:attrNameLst>
                                      </p:cBhvr>
                                      <p:tavLst>
                                        <p:tav tm="0">
                                          <p:val>
                                            <p:strVal val="hidden"/>
                                          </p:val>
                                        </p:tav>
                                        <p:tav tm="50000">
                                          <p:val>
                                            <p:strVal val="visible"/>
                                          </p:val>
                                        </p:tav>
                                      </p:tavLst>
                                    </p:anim>
                                  </p:childTnLst>
                                </p:cTn>
                              </p:par>
                              <p:par>
                                <p:cTn id="18" presetID="35" presetClass="emph" presetSubtype="0" repeatCount="indefinite" fill="hold" grpId="0" nodeType="withEffect">
                                  <p:stCondLst>
                                    <p:cond delay="0"/>
                                  </p:stCondLst>
                                  <p:endCondLst>
                                    <p:cond evt="onNext" delay="0">
                                      <p:tgtEl>
                                        <p:sldTgt/>
                                      </p:tgtEl>
                                    </p:cond>
                                  </p:endCondLst>
                                  <p:childTnLst>
                                    <p:anim calcmode="discrete" valueType="str">
                                      <p:cBhvr>
                                        <p:cTn id="19" dur="500" fill="hold"/>
                                        <p:tgtEl>
                                          <p:spTgt spid="22"/>
                                        </p:tgtEl>
                                        <p:attrNameLst>
                                          <p:attrName>style.visibility</p:attrName>
                                        </p:attrNameLst>
                                      </p:cBhvr>
                                      <p:tavLst>
                                        <p:tav tm="0">
                                          <p:val>
                                            <p:strVal val="hidden"/>
                                          </p:val>
                                        </p:tav>
                                        <p:tav tm="50000">
                                          <p:val>
                                            <p:strVal val="visible"/>
                                          </p:val>
                                        </p:tav>
                                      </p:tavLst>
                                    </p:anim>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2" nodeType="clickEffect">
                                  <p:stCondLst>
                                    <p:cond delay="0"/>
                                  </p:stCondLst>
                                  <p:childTnLst>
                                    <p:set>
                                      <p:cBhvr>
                                        <p:cTn id="23" dur="1" fill="hold">
                                          <p:stCondLst>
                                            <p:cond delay="0"/>
                                          </p:stCondLst>
                                        </p:cTn>
                                        <p:tgtEl>
                                          <p:spTgt spid="2"/>
                                        </p:tgtEl>
                                        <p:attrNameLst>
                                          <p:attrName>style.visibility</p:attrName>
                                        </p:attrNameLst>
                                      </p:cBhvr>
                                      <p:to>
                                        <p:strVal val="hidden"/>
                                      </p:to>
                                    </p:set>
                                  </p:childTnLst>
                                </p:cTn>
                              </p:par>
                              <p:par>
                                <p:cTn id="24" presetID="1" presetClass="exit" presetSubtype="0" fill="hold" grpId="2" nodeType="withEffect">
                                  <p:stCondLst>
                                    <p:cond delay="0"/>
                                  </p:stCondLst>
                                  <p:childTnLst>
                                    <p:set>
                                      <p:cBhvr>
                                        <p:cTn id="25" dur="1" fill="hold">
                                          <p:stCondLst>
                                            <p:cond delay="0"/>
                                          </p:stCondLst>
                                        </p:cTn>
                                        <p:tgtEl>
                                          <p:spTgt spid="26"/>
                                        </p:tgtEl>
                                        <p:attrNameLst>
                                          <p:attrName>style.visibility</p:attrName>
                                        </p:attrNameLst>
                                      </p:cBhvr>
                                      <p:to>
                                        <p:strVal val="hidden"/>
                                      </p:to>
                                    </p:set>
                                  </p:childTnLst>
                                </p:cTn>
                              </p:par>
                              <p:par>
                                <p:cTn id="26" presetID="1" presetClass="exit" presetSubtype="0" fill="hold" grpId="2" nodeType="withEffect">
                                  <p:stCondLst>
                                    <p:cond delay="0"/>
                                  </p:stCondLst>
                                  <p:childTnLst>
                                    <p:set>
                                      <p:cBhvr>
                                        <p:cTn id="27" dur="1" fill="hold">
                                          <p:stCondLst>
                                            <p:cond delay="0"/>
                                          </p:stCondLst>
                                        </p:cTn>
                                        <p:tgtEl>
                                          <p:spTgt spid="22"/>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9"/>
                                        </p:tgtEl>
                                        <p:attrNameLst>
                                          <p:attrName>style.visibility</p:attrName>
                                        </p:attrNameLst>
                                      </p:cBhvr>
                                      <p:to>
                                        <p:strVal val="hidden"/>
                                      </p:to>
                                    </p:set>
                                  </p:childTnLst>
                                </p:cTn>
                              </p:par>
                              <p:par>
                                <p:cTn id="30" presetID="1" presetClass="entr" presetSubtype="0" fill="hold" grpId="1" nodeType="withEffect">
                                  <p:stCondLst>
                                    <p:cond delay="0"/>
                                  </p:stCondLst>
                                  <p:childTnLst>
                                    <p:set>
                                      <p:cBhvr>
                                        <p:cTn id="31" dur="1" fill="hold">
                                          <p:stCondLst>
                                            <p:cond delay="0"/>
                                          </p:stCondLst>
                                        </p:cTn>
                                        <p:tgtEl>
                                          <p:spTgt spid="27"/>
                                        </p:tgtEl>
                                        <p:attrNameLst>
                                          <p:attrName>style.visibility</p:attrName>
                                        </p:attrNameLst>
                                      </p:cBhvr>
                                      <p:to>
                                        <p:strVal val="visible"/>
                                      </p:to>
                                    </p:set>
                                  </p:childTnLst>
                                </p:cTn>
                              </p:par>
                              <p:par>
                                <p:cTn id="32" presetID="1" presetClass="entr" presetSubtype="0" fill="hold" grpId="1" nodeType="withEffect">
                                  <p:stCondLst>
                                    <p:cond delay="0"/>
                                  </p:stCondLst>
                                  <p:childTnLst>
                                    <p:set>
                                      <p:cBhvr>
                                        <p:cTn id="33" dur="1" fill="hold">
                                          <p:stCondLst>
                                            <p:cond delay="0"/>
                                          </p:stCondLst>
                                        </p:cTn>
                                        <p:tgtEl>
                                          <p:spTgt spid="28"/>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childTnLst>
                                </p:cTn>
                              </p:par>
                            </p:childTnLst>
                          </p:cTn>
                        </p:par>
                        <p:par>
                          <p:cTn id="36" fill="hold">
                            <p:stCondLst>
                              <p:cond delay="0"/>
                            </p:stCondLst>
                            <p:childTnLst>
                              <p:par>
                                <p:cTn id="37" presetID="35" presetClass="emph" presetSubtype="0" repeatCount="indefinite" fill="hold" grpId="0" nodeType="afterEffect">
                                  <p:stCondLst>
                                    <p:cond delay="0"/>
                                  </p:stCondLst>
                                  <p:endCondLst>
                                    <p:cond evt="onNext" delay="0">
                                      <p:tgtEl>
                                        <p:sldTgt/>
                                      </p:tgtEl>
                                    </p:cond>
                                  </p:endCondLst>
                                  <p:childTnLst>
                                    <p:anim calcmode="discrete" valueType="str">
                                      <p:cBhvr>
                                        <p:cTn id="38" dur="500" fill="hold"/>
                                        <p:tgtEl>
                                          <p:spTgt spid="27"/>
                                        </p:tgtEl>
                                        <p:attrNameLst>
                                          <p:attrName>style.visibility</p:attrName>
                                        </p:attrNameLst>
                                      </p:cBhvr>
                                      <p:tavLst>
                                        <p:tav tm="0">
                                          <p:val>
                                            <p:strVal val="hidden"/>
                                          </p:val>
                                        </p:tav>
                                        <p:tav tm="50000">
                                          <p:val>
                                            <p:strVal val="visible"/>
                                          </p:val>
                                        </p:tav>
                                      </p:tavLst>
                                    </p:anim>
                                  </p:childTnLst>
                                </p:cTn>
                              </p:par>
                              <p:par>
                                <p:cTn id="39" presetID="35" presetClass="emph" presetSubtype="0" repeatCount="indefinite" fill="hold" grpId="0" nodeType="withEffect">
                                  <p:stCondLst>
                                    <p:cond delay="0"/>
                                  </p:stCondLst>
                                  <p:endCondLst>
                                    <p:cond evt="onNext" delay="0">
                                      <p:tgtEl>
                                        <p:sldTgt/>
                                      </p:tgtEl>
                                    </p:cond>
                                  </p:endCondLst>
                                  <p:childTnLst>
                                    <p:anim calcmode="discrete" valueType="str">
                                      <p:cBhvr>
                                        <p:cTn id="40" dur="500" fill="hold"/>
                                        <p:tgtEl>
                                          <p:spTgt spid="2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9" grpId="0"/>
      <p:bldP spid="9" grpId="1"/>
      <p:bldP spid="26" grpId="0" animBg="1"/>
      <p:bldP spid="26" grpId="1" animBg="1"/>
      <p:bldP spid="26" grpId="2" animBg="1"/>
      <p:bldP spid="22" grpId="0" animBg="1"/>
      <p:bldP spid="22" grpId="1" animBg="1"/>
      <p:bldP spid="22" grpId="2" animBg="1"/>
      <p:bldP spid="27" grpId="0" animBg="1"/>
      <p:bldP spid="27" grpId="1" animBg="1"/>
      <p:bldP spid="28" grpId="0" animBg="1"/>
      <p:bldP spid="28" grpId="1" animBg="1"/>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圖片 20"/>
          <p:cNvPicPr/>
          <p:nvPr/>
        </p:nvPicPr>
        <p:blipFill rotWithShape="1">
          <a:blip r:embed="rId3">
            <a:extLst>
              <a:ext uri="{28A0092B-C50C-407E-A947-70E740481C1C}">
                <a14:useLocalDpi xmlns:a14="http://schemas.microsoft.com/office/drawing/2010/main" val="0"/>
              </a:ext>
            </a:extLst>
          </a:blip>
          <a:srcRect l="5905"/>
          <a:stretch/>
        </p:blipFill>
        <p:spPr bwMode="auto">
          <a:xfrm>
            <a:off x="5412503" y="4740720"/>
            <a:ext cx="3740177" cy="2053679"/>
          </a:xfrm>
          <a:prstGeom prst="rect">
            <a:avLst/>
          </a:prstGeom>
          <a:noFill/>
          <a:ln>
            <a:noFill/>
          </a:ln>
        </p:spPr>
      </p:pic>
      <p:pic>
        <p:nvPicPr>
          <p:cNvPr id="5" name="圖片 4"/>
          <p:cNvPicPr>
            <a:picLocks noChangeAspect="1"/>
          </p:cNvPicPr>
          <p:nvPr/>
        </p:nvPicPr>
        <p:blipFill rotWithShape="1">
          <a:blip r:embed="rId4" cstate="print">
            <a:extLst>
              <a:ext uri="{28A0092B-C50C-407E-A947-70E740481C1C}">
                <a14:useLocalDpi xmlns:a14="http://schemas.microsoft.com/office/drawing/2010/main" val="0"/>
              </a:ext>
            </a:extLst>
          </a:blip>
          <a:srcRect l="8716" t="21910" r="3378" b="23942"/>
          <a:stretch/>
        </p:blipFill>
        <p:spPr>
          <a:xfrm>
            <a:off x="1317916" y="667160"/>
            <a:ext cx="6778510" cy="2301202"/>
          </a:xfrm>
          <a:prstGeom prst="rect">
            <a:avLst/>
          </a:prstGeom>
        </p:spPr>
      </p:pic>
      <p:sp>
        <p:nvSpPr>
          <p:cNvPr id="34" name="矩形 33"/>
          <p:cNvSpPr/>
          <p:nvPr/>
        </p:nvSpPr>
        <p:spPr>
          <a:xfrm>
            <a:off x="1931941" y="435000"/>
            <a:ext cx="2058577" cy="369332"/>
          </a:xfrm>
          <a:prstGeom prst="rect">
            <a:avLst/>
          </a:prstGeom>
        </p:spPr>
        <p:txBody>
          <a:bodyPr wrap="none">
            <a:spAutoFit/>
          </a:bodyPr>
          <a:lstStyle/>
          <a:p>
            <a:r>
              <a:rPr lang="zh-TW" altLang="en-US" dirty="0">
                <a:latin typeface="Comic Sans MS" panose="030F0702030302020204" pitchFamily="66" charset="0"/>
              </a:rPr>
              <a:t>2015-16 (El N</a:t>
            </a:r>
            <a:r>
              <a:rPr lang="en-US" altLang="zh-TW" dirty="0" err="1">
                <a:latin typeface="Comic Sans MS" panose="030F0702030302020204" pitchFamily="66" charset="0"/>
              </a:rPr>
              <a:t>iñ</a:t>
            </a:r>
            <a:r>
              <a:rPr lang="zh-TW" altLang="en-US" dirty="0">
                <a:latin typeface="Comic Sans MS" panose="030F0702030302020204" pitchFamily="66" charset="0"/>
              </a:rPr>
              <a:t>o)</a:t>
            </a:r>
          </a:p>
        </p:txBody>
      </p:sp>
      <p:sp>
        <p:nvSpPr>
          <p:cNvPr id="35" name="矩形 34"/>
          <p:cNvSpPr/>
          <p:nvPr/>
        </p:nvSpPr>
        <p:spPr>
          <a:xfrm>
            <a:off x="5412503" y="435000"/>
            <a:ext cx="1988045" cy="369332"/>
          </a:xfrm>
          <a:prstGeom prst="rect">
            <a:avLst/>
          </a:prstGeom>
        </p:spPr>
        <p:txBody>
          <a:bodyPr wrap="none">
            <a:spAutoFit/>
          </a:bodyPr>
          <a:lstStyle/>
          <a:p>
            <a:r>
              <a:rPr lang="zh-TW" altLang="en-US" dirty="0">
                <a:latin typeface="Comic Sans MS" panose="030F0702030302020204" pitchFamily="66" charset="0"/>
              </a:rPr>
              <a:t>201</a:t>
            </a:r>
            <a:r>
              <a:rPr lang="en-US" altLang="zh-TW" dirty="0">
                <a:latin typeface="Comic Sans MS" panose="030F0702030302020204" pitchFamily="66" charset="0"/>
              </a:rPr>
              <a:t>1</a:t>
            </a:r>
            <a:r>
              <a:rPr lang="zh-TW" altLang="en-US" dirty="0">
                <a:latin typeface="Comic Sans MS" panose="030F0702030302020204" pitchFamily="66" charset="0"/>
              </a:rPr>
              <a:t>-1</a:t>
            </a:r>
            <a:r>
              <a:rPr lang="en-US" altLang="zh-TW" dirty="0">
                <a:latin typeface="Comic Sans MS" panose="030F0702030302020204" pitchFamily="66" charset="0"/>
              </a:rPr>
              <a:t>2</a:t>
            </a:r>
            <a:r>
              <a:rPr lang="zh-TW" altLang="en-US" dirty="0">
                <a:latin typeface="Comic Sans MS" panose="030F0702030302020204" pitchFamily="66" charset="0"/>
              </a:rPr>
              <a:t>(</a:t>
            </a:r>
            <a:r>
              <a:rPr lang="en-US" altLang="zh-TW" dirty="0" smtClean="0">
                <a:latin typeface="Comic Sans MS" panose="030F0702030302020204" pitchFamily="66" charset="0"/>
              </a:rPr>
              <a:t>La</a:t>
            </a:r>
            <a:r>
              <a:rPr lang="zh-TW" altLang="en-US" dirty="0">
                <a:latin typeface="Comic Sans MS" panose="030F0702030302020204" pitchFamily="66" charset="0"/>
              </a:rPr>
              <a:t> </a:t>
            </a:r>
            <a:r>
              <a:rPr lang="zh-TW" altLang="en-US" dirty="0" smtClean="0">
                <a:latin typeface="Comic Sans MS" panose="030F0702030302020204" pitchFamily="66" charset="0"/>
              </a:rPr>
              <a:t>N</a:t>
            </a:r>
            <a:r>
              <a:rPr lang="en-US" altLang="zh-TW" dirty="0" err="1" smtClean="0">
                <a:latin typeface="Comic Sans MS" panose="030F0702030302020204" pitchFamily="66" charset="0"/>
              </a:rPr>
              <a:t>iña</a:t>
            </a:r>
            <a:r>
              <a:rPr lang="zh-TW" altLang="en-US" dirty="0">
                <a:latin typeface="Comic Sans MS" panose="030F0702030302020204" pitchFamily="66" charset="0"/>
              </a:rPr>
              <a:t>)</a:t>
            </a:r>
          </a:p>
        </p:txBody>
      </p:sp>
      <p:sp>
        <p:nvSpPr>
          <p:cNvPr id="10" name="矩形 9"/>
          <p:cNvSpPr/>
          <p:nvPr/>
        </p:nvSpPr>
        <p:spPr>
          <a:xfrm>
            <a:off x="4485104" y="4821604"/>
            <a:ext cx="5757607" cy="461665"/>
          </a:xfrm>
          <a:prstGeom prst="rect">
            <a:avLst/>
          </a:prstGeom>
        </p:spPr>
        <p:txBody>
          <a:bodyPr wrap="square">
            <a:spAutoFit/>
          </a:bodyPr>
          <a:lstStyle/>
          <a:p>
            <a:r>
              <a:rPr lang="en-US" altLang="zh-TW" sz="2400" b="1" dirty="0" smtClean="0">
                <a:effectLst>
                  <a:outerShdw blurRad="38100" dist="38100" dir="2700000" algn="tl">
                    <a:srgbClr val="000000">
                      <a:alpha val="43137"/>
                    </a:srgbClr>
                  </a:outerShdw>
                </a:effectLst>
                <a:latin typeface="Comic Sans MS" panose="030F0702030302020204" pitchFamily="66" charset="0"/>
              </a:rPr>
              <a:t>NEC </a:t>
            </a:r>
            <a:r>
              <a:rPr lang="en-US" altLang="zh-TW" sz="2400" b="1" dirty="0">
                <a:effectLst>
                  <a:outerShdw blurRad="38100" dist="38100" dir="2700000" algn="tl">
                    <a:srgbClr val="000000">
                      <a:alpha val="43137"/>
                    </a:srgbClr>
                  </a:outerShdw>
                </a:effectLst>
                <a:latin typeface="Comic Sans MS" panose="030F0702030302020204" pitchFamily="66" charset="0"/>
              </a:rPr>
              <a:t>bifurcation </a:t>
            </a:r>
            <a:r>
              <a:rPr lang="en-US" altLang="zh-TW" sz="2400" b="1" dirty="0" smtClean="0">
                <a:effectLst>
                  <a:outerShdw blurRad="38100" dist="38100" dir="2700000" algn="tl">
                    <a:srgbClr val="000000">
                      <a:alpha val="43137"/>
                    </a:srgbClr>
                  </a:outerShdw>
                </a:effectLst>
                <a:latin typeface="Comic Sans MS" panose="030F0702030302020204" pitchFamily="66" charset="0"/>
              </a:rPr>
              <a:t>latitude</a:t>
            </a:r>
            <a:endParaRPr lang="en-US" altLang="zh-TW" sz="2400" dirty="0">
              <a:latin typeface="Comic Sans MS" panose="030F0702030302020204" pitchFamily="66" charset="0"/>
            </a:endParaRPr>
          </a:p>
        </p:txBody>
      </p:sp>
      <p:sp>
        <p:nvSpPr>
          <p:cNvPr id="15" name="矩形 14"/>
          <p:cNvSpPr/>
          <p:nvPr/>
        </p:nvSpPr>
        <p:spPr>
          <a:xfrm>
            <a:off x="258192" y="4393226"/>
            <a:ext cx="4144216" cy="584775"/>
          </a:xfrm>
          <a:prstGeom prst="rect">
            <a:avLst/>
          </a:prstGeom>
        </p:spPr>
        <p:txBody>
          <a:bodyPr wrap="square">
            <a:spAutoFit/>
          </a:bodyPr>
          <a:lstStyle/>
          <a:p>
            <a:r>
              <a:rPr lang="en-US" altLang="zh-TW" sz="3200" dirty="0">
                <a:latin typeface="Comic Sans MS" panose="030F0702030302020204" pitchFamily="66" charset="0"/>
              </a:rPr>
              <a:t> </a:t>
            </a:r>
            <a:endParaRPr lang="zh-TW" altLang="en-US" sz="3200" dirty="0">
              <a:latin typeface="Comic Sans MS" panose="030F0702030302020204" pitchFamily="66" charset="0"/>
            </a:endParaRPr>
          </a:p>
        </p:txBody>
      </p:sp>
      <p:pic>
        <p:nvPicPr>
          <p:cNvPr id="17" name="圖片 16"/>
          <p:cNvPicPr>
            <a:picLocks noChangeAspect="1"/>
          </p:cNvPicPr>
          <p:nvPr/>
        </p:nvPicPr>
        <p:blipFill>
          <a:blip r:embed="rId5"/>
          <a:stretch>
            <a:fillRect/>
          </a:stretch>
        </p:blipFill>
        <p:spPr>
          <a:xfrm>
            <a:off x="5350627" y="2910399"/>
            <a:ext cx="3868247" cy="1879255"/>
          </a:xfrm>
          <a:prstGeom prst="rect">
            <a:avLst/>
          </a:prstGeom>
        </p:spPr>
      </p:pic>
      <p:cxnSp>
        <p:nvCxnSpPr>
          <p:cNvPr id="24" name="直線單箭頭接點 23"/>
          <p:cNvCxnSpPr/>
          <p:nvPr/>
        </p:nvCxnSpPr>
        <p:spPr>
          <a:xfrm flipV="1">
            <a:off x="2188600" y="1752600"/>
            <a:ext cx="554600" cy="1976066"/>
          </a:xfrm>
          <a:prstGeom prst="straightConnector1">
            <a:avLst/>
          </a:prstGeom>
          <a:ln>
            <a:solidFill>
              <a:srgbClr val="FF0000"/>
            </a:solidFill>
            <a:tailEnd type="arrow" w="lg" len="lg"/>
          </a:ln>
        </p:spPr>
        <p:style>
          <a:lnRef idx="3">
            <a:schemeClr val="dk1"/>
          </a:lnRef>
          <a:fillRef idx="0">
            <a:schemeClr val="dk1"/>
          </a:fillRef>
          <a:effectRef idx="2">
            <a:schemeClr val="dk1"/>
          </a:effectRef>
          <a:fontRef idx="minor">
            <a:schemeClr val="tx1"/>
          </a:fontRef>
        </p:style>
      </p:cxnSp>
      <p:sp>
        <p:nvSpPr>
          <p:cNvPr id="25" name="矩形 24"/>
          <p:cNvSpPr/>
          <p:nvPr/>
        </p:nvSpPr>
        <p:spPr>
          <a:xfrm>
            <a:off x="2183761" y="2094768"/>
            <a:ext cx="137700" cy="22702"/>
          </a:xfrm>
          <a:prstGeom prst="rect">
            <a:avLst/>
          </a:prstGeom>
          <a:ln w="12700"/>
        </p:spPr>
        <p:style>
          <a:lnRef idx="3">
            <a:schemeClr val="lt1"/>
          </a:lnRef>
          <a:fillRef idx="1">
            <a:schemeClr val="dk1"/>
          </a:fillRef>
          <a:effectRef idx="1">
            <a:schemeClr val="dk1"/>
          </a:effectRef>
          <a:fontRef idx="minor">
            <a:schemeClr val="lt1"/>
          </a:fontRef>
        </p:style>
        <p:txBody>
          <a:bodyPr rtlCol="0" anchor="ctr"/>
          <a:lstStyle/>
          <a:p>
            <a:pPr algn="ctr"/>
            <a:endParaRPr lang="zh-TW" altLang="en-US" sz="2400" dirty="0"/>
          </a:p>
        </p:txBody>
      </p:sp>
      <p:pic>
        <p:nvPicPr>
          <p:cNvPr id="11" name="圖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5739" y="3582869"/>
            <a:ext cx="4136043" cy="1926728"/>
          </a:xfrm>
          <a:prstGeom prst="rect">
            <a:avLst/>
          </a:prstGeom>
        </p:spPr>
      </p:pic>
      <p:cxnSp>
        <p:nvCxnSpPr>
          <p:cNvPr id="3" name="直線單箭頭接點 2"/>
          <p:cNvCxnSpPr/>
          <p:nvPr/>
        </p:nvCxnSpPr>
        <p:spPr>
          <a:xfrm flipH="1">
            <a:off x="8486275" y="3885209"/>
            <a:ext cx="328613"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9" name="直線單箭頭接點 18"/>
          <p:cNvCxnSpPr/>
          <p:nvPr/>
        </p:nvCxnSpPr>
        <p:spPr>
          <a:xfrm flipH="1">
            <a:off x="8393716" y="3711457"/>
            <a:ext cx="328613"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0" name="直線單箭頭接點 19"/>
          <p:cNvCxnSpPr/>
          <p:nvPr/>
        </p:nvCxnSpPr>
        <p:spPr>
          <a:xfrm flipH="1">
            <a:off x="6386012" y="3677859"/>
            <a:ext cx="328613"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 name="直線單箭頭接點 21"/>
          <p:cNvCxnSpPr/>
          <p:nvPr/>
        </p:nvCxnSpPr>
        <p:spPr>
          <a:xfrm flipH="1">
            <a:off x="6329173" y="3582869"/>
            <a:ext cx="328613"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 name="直線單箭頭接點 22"/>
          <p:cNvCxnSpPr/>
          <p:nvPr/>
        </p:nvCxnSpPr>
        <p:spPr>
          <a:xfrm flipH="1">
            <a:off x="8429435" y="3804326"/>
            <a:ext cx="328613"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6" name="直線單箭頭接點 25"/>
          <p:cNvCxnSpPr/>
          <p:nvPr/>
        </p:nvCxnSpPr>
        <p:spPr>
          <a:xfrm flipH="1">
            <a:off x="8393716" y="3582869"/>
            <a:ext cx="328613"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 name="矩形 5"/>
          <p:cNvSpPr/>
          <p:nvPr/>
        </p:nvSpPr>
        <p:spPr>
          <a:xfrm>
            <a:off x="1662840" y="5767559"/>
            <a:ext cx="4572000" cy="923330"/>
          </a:xfrm>
          <a:prstGeom prst="rect">
            <a:avLst/>
          </a:prstGeom>
        </p:spPr>
        <p:txBody>
          <a:bodyPr>
            <a:spAutoFit/>
          </a:bodyPr>
          <a:lstStyle/>
          <a:p>
            <a:r>
              <a:rPr lang="en-US" altLang="zh-TW" dirty="0" smtClean="0">
                <a:solidFill>
                  <a:schemeClr val="accent3">
                    <a:lumMod val="50000"/>
                  </a:schemeClr>
                </a:solidFill>
                <a:latin typeface="Comic Sans MS" panose="030F0702030302020204" pitchFamily="66" charset="0"/>
              </a:rPr>
              <a:t>gray </a:t>
            </a:r>
            <a:r>
              <a:rPr lang="en-US" altLang="zh-TW" dirty="0">
                <a:solidFill>
                  <a:schemeClr val="accent3">
                    <a:lumMod val="50000"/>
                  </a:schemeClr>
                </a:solidFill>
                <a:latin typeface="Comic Sans MS" panose="030F0702030302020204" pitchFamily="66" charset="0"/>
              </a:rPr>
              <a:t>line: monthly </a:t>
            </a:r>
            <a:r>
              <a:rPr lang="en-US" altLang="zh-TW" dirty="0" smtClean="0">
                <a:solidFill>
                  <a:schemeClr val="accent3">
                    <a:lumMod val="50000"/>
                  </a:schemeClr>
                </a:solidFill>
                <a:latin typeface="Comic Sans MS" panose="030F0702030302020204" pitchFamily="66" charset="0"/>
              </a:rPr>
              <a:t>value;</a:t>
            </a:r>
          </a:p>
          <a:p>
            <a:r>
              <a:rPr lang="en-US" altLang="zh-TW" dirty="0" smtClean="0">
                <a:solidFill>
                  <a:srgbClr val="000000"/>
                </a:solidFill>
                <a:latin typeface="Comic Sans MS" panose="030F0702030302020204" pitchFamily="66" charset="0"/>
              </a:rPr>
              <a:t>black </a:t>
            </a:r>
            <a:r>
              <a:rPr lang="en-US" altLang="zh-TW" dirty="0">
                <a:solidFill>
                  <a:srgbClr val="000000"/>
                </a:solidFill>
                <a:latin typeface="Comic Sans MS" panose="030F0702030302020204" pitchFamily="66" charset="0"/>
              </a:rPr>
              <a:t>line: 12-month moving </a:t>
            </a:r>
            <a:r>
              <a:rPr lang="en-US" altLang="zh-TW" dirty="0" err="1" smtClean="0">
                <a:solidFill>
                  <a:srgbClr val="000000"/>
                </a:solidFill>
                <a:latin typeface="Comic Sans MS" panose="030F0702030302020204" pitchFamily="66" charset="0"/>
              </a:rPr>
              <a:t>ave.</a:t>
            </a:r>
            <a:endParaRPr lang="en-US" altLang="zh-TW" dirty="0" smtClean="0">
              <a:solidFill>
                <a:srgbClr val="000000"/>
              </a:solidFill>
              <a:latin typeface="Comic Sans MS" panose="030F0702030302020204" pitchFamily="66" charset="0"/>
            </a:endParaRPr>
          </a:p>
          <a:p>
            <a:r>
              <a:rPr lang="en-US" altLang="zh-TW" b="1" dirty="0" smtClean="0">
                <a:solidFill>
                  <a:srgbClr val="003399"/>
                </a:solidFill>
                <a:latin typeface="Comic Sans MS" panose="030F0702030302020204" pitchFamily="66" charset="0"/>
              </a:rPr>
              <a:t>Blue: </a:t>
            </a:r>
            <a:r>
              <a:rPr lang="en-US" altLang="zh-TW" b="1" dirty="0">
                <a:solidFill>
                  <a:srgbClr val="003399"/>
                </a:solidFill>
                <a:latin typeface="Comic Sans MS" panose="030F0702030302020204" pitchFamily="66" charset="0"/>
              </a:rPr>
              <a:t>Niño3.4 index</a:t>
            </a:r>
          </a:p>
        </p:txBody>
      </p:sp>
      <p:sp>
        <p:nvSpPr>
          <p:cNvPr id="7" name="矩形 6"/>
          <p:cNvSpPr/>
          <p:nvPr/>
        </p:nvSpPr>
        <p:spPr>
          <a:xfrm>
            <a:off x="6248400" y="2993025"/>
            <a:ext cx="950901" cy="369332"/>
          </a:xfrm>
          <a:prstGeom prst="rect">
            <a:avLst/>
          </a:prstGeom>
        </p:spPr>
        <p:txBody>
          <a:bodyPr wrap="none">
            <a:spAutoFit/>
          </a:bodyPr>
          <a:lstStyle/>
          <a:p>
            <a:r>
              <a:rPr lang="zh-TW" altLang="en-US" dirty="0" smtClean="0">
                <a:latin typeface="Comic Sans MS" panose="030F0702030302020204" pitchFamily="66" charset="0"/>
              </a:rPr>
              <a:t>El </a:t>
            </a:r>
            <a:r>
              <a:rPr lang="zh-TW" altLang="en-US" dirty="0">
                <a:latin typeface="Comic Sans MS" panose="030F0702030302020204" pitchFamily="66" charset="0"/>
              </a:rPr>
              <a:t>N</a:t>
            </a:r>
            <a:r>
              <a:rPr lang="en-US" altLang="zh-TW" dirty="0" err="1">
                <a:latin typeface="Comic Sans MS" panose="030F0702030302020204" pitchFamily="66" charset="0"/>
              </a:rPr>
              <a:t>iñ</a:t>
            </a:r>
            <a:r>
              <a:rPr lang="zh-TW" altLang="en-US" dirty="0">
                <a:latin typeface="Comic Sans MS" panose="030F0702030302020204" pitchFamily="66" charset="0"/>
              </a:rPr>
              <a:t>o</a:t>
            </a:r>
            <a:endParaRPr lang="zh-TW" altLang="en-US" dirty="0"/>
          </a:p>
        </p:txBody>
      </p:sp>
      <p:sp>
        <p:nvSpPr>
          <p:cNvPr id="28" name="矩形 27"/>
          <p:cNvSpPr/>
          <p:nvPr/>
        </p:nvSpPr>
        <p:spPr>
          <a:xfrm>
            <a:off x="8234033" y="2971800"/>
            <a:ext cx="986167" cy="369332"/>
          </a:xfrm>
          <a:prstGeom prst="rect">
            <a:avLst/>
          </a:prstGeom>
        </p:spPr>
        <p:txBody>
          <a:bodyPr wrap="none">
            <a:spAutoFit/>
          </a:bodyPr>
          <a:lstStyle/>
          <a:p>
            <a:r>
              <a:rPr lang="en-US" altLang="zh-TW" dirty="0" smtClean="0">
                <a:latin typeface="Comic Sans MS" panose="030F0702030302020204" pitchFamily="66" charset="0"/>
              </a:rPr>
              <a:t>La</a:t>
            </a:r>
            <a:r>
              <a:rPr lang="zh-TW" altLang="en-US" dirty="0" smtClean="0">
                <a:latin typeface="Comic Sans MS" panose="030F0702030302020204" pitchFamily="66" charset="0"/>
              </a:rPr>
              <a:t> </a:t>
            </a:r>
            <a:r>
              <a:rPr lang="zh-TW" altLang="en-US" dirty="0">
                <a:latin typeface="Comic Sans MS" panose="030F0702030302020204" pitchFamily="66" charset="0"/>
              </a:rPr>
              <a:t>N</a:t>
            </a:r>
            <a:r>
              <a:rPr lang="en-US" altLang="zh-TW" dirty="0" err="1" smtClean="0">
                <a:latin typeface="Comic Sans MS" panose="030F0702030302020204" pitchFamily="66" charset="0"/>
              </a:rPr>
              <a:t>iña</a:t>
            </a:r>
            <a:endParaRPr lang="zh-TW" altLang="en-US" dirty="0"/>
          </a:p>
        </p:txBody>
      </p:sp>
    </p:spTree>
    <p:extLst>
      <p:ext uri="{BB962C8B-B14F-4D97-AF65-F5344CB8AC3E}">
        <p14:creationId xmlns:p14="http://schemas.microsoft.com/office/powerpoint/2010/main" val="254448085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187409" y="1344612"/>
            <a:ext cx="8964612" cy="5513388"/>
          </a:xfrm>
        </p:spPr>
        <p:txBody>
          <a:bodyPr/>
          <a:lstStyle/>
          <a:p>
            <a:r>
              <a:rPr lang="en-US" altLang="zh-TW" dirty="0"/>
              <a:t>Provide physical background to support </a:t>
            </a:r>
            <a:r>
              <a:rPr lang="en-US" altLang="zh-TW" dirty="0" smtClean="0"/>
              <a:t>SCSTIMX or other field experiments</a:t>
            </a:r>
          </a:p>
          <a:p>
            <a:pPr lvl="1"/>
            <a:r>
              <a:rPr lang="en-US" altLang="zh-TW" dirty="0" smtClean="0"/>
              <a:t>Ocean mesoscale structure, air-sea interaction</a:t>
            </a:r>
            <a:endParaRPr lang="en-US" altLang="zh-TW" dirty="0"/>
          </a:p>
          <a:p>
            <a:r>
              <a:rPr lang="en-US" altLang="zh-TW" dirty="0"/>
              <a:t>Validation (Ocean/Atmosphere)</a:t>
            </a:r>
          </a:p>
          <a:p>
            <a:r>
              <a:rPr lang="en-US" altLang="zh-TW" dirty="0" smtClean="0"/>
              <a:t>ENSO impacts on the South China Sea</a:t>
            </a:r>
          </a:p>
          <a:p>
            <a:pPr lvl="1"/>
            <a:r>
              <a:rPr lang="en-US" altLang="zh-TW" dirty="0" smtClean="0"/>
              <a:t>Ocean mesoscale feedback</a:t>
            </a:r>
          </a:p>
          <a:p>
            <a:pPr lvl="1"/>
            <a:r>
              <a:rPr lang="en-US" altLang="zh-TW" dirty="0" smtClean="0"/>
              <a:t>Change of circulation</a:t>
            </a:r>
          </a:p>
          <a:p>
            <a:pPr lvl="1"/>
            <a:r>
              <a:rPr lang="en-US" altLang="zh-TW" strike="sngStrike" dirty="0"/>
              <a:t>Change of the </a:t>
            </a:r>
            <a:r>
              <a:rPr lang="en-US" altLang="zh-TW" strike="sngStrike" dirty="0" err="1" smtClean="0"/>
              <a:t>throughflow</a:t>
            </a:r>
            <a:endParaRPr lang="en-US" altLang="zh-TW" strike="sngStrike" dirty="0" smtClean="0"/>
          </a:p>
          <a:p>
            <a:pPr lvl="1"/>
            <a:r>
              <a:rPr lang="en-US" altLang="zh-TW" dirty="0" smtClean="0"/>
              <a:t>Air-sea interaction</a:t>
            </a:r>
          </a:p>
          <a:p>
            <a:endParaRPr lang="en-US" altLang="zh-TW" dirty="0"/>
          </a:p>
          <a:p>
            <a:endParaRPr lang="zh-TW" altLang="en-US" dirty="0"/>
          </a:p>
        </p:txBody>
      </p:sp>
      <p:sp>
        <p:nvSpPr>
          <p:cNvPr id="3" name="矩形 2"/>
          <p:cNvSpPr/>
          <p:nvPr/>
        </p:nvSpPr>
        <p:spPr>
          <a:xfrm>
            <a:off x="1600200" y="530763"/>
            <a:ext cx="6892588" cy="461665"/>
          </a:xfrm>
          <a:prstGeom prst="rect">
            <a:avLst/>
          </a:prstGeom>
        </p:spPr>
        <p:txBody>
          <a:bodyPr wrap="square">
            <a:spAutoFit/>
          </a:bodyPr>
          <a:lstStyle/>
          <a:p>
            <a:r>
              <a:rPr lang="en-US" altLang="zh-TW" sz="2400" b="1" kern="100" dirty="0" smtClean="0">
                <a:solidFill>
                  <a:srgbClr val="990099"/>
                </a:solidFill>
                <a:latin typeface="+mn-lt"/>
                <a:cs typeface="Times New Roman" panose="02020603050405020304" pitchFamily="18" charset="0"/>
              </a:rPr>
              <a:t>Motivations and outlines</a:t>
            </a:r>
            <a:endParaRPr lang="zh-TW" altLang="en-US" sz="2400" b="1" kern="100" dirty="0">
              <a:solidFill>
                <a:srgbClr val="990099"/>
              </a:solidFill>
              <a:latin typeface="+mn-lt"/>
              <a:cs typeface="Times New Roman" panose="02020603050405020304" pitchFamily="18" charset="0"/>
            </a:endParaRPr>
          </a:p>
        </p:txBody>
      </p:sp>
      <p:sp>
        <p:nvSpPr>
          <p:cNvPr id="6" name="向左箭號 5"/>
          <p:cNvSpPr/>
          <p:nvPr/>
        </p:nvSpPr>
        <p:spPr>
          <a:xfrm>
            <a:off x="4680601" y="4101306"/>
            <a:ext cx="3505200" cy="713232"/>
          </a:xfrm>
          <a:prstGeom prst="lef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dirty="0" smtClean="0">
                <a:solidFill>
                  <a:srgbClr val="FF0000"/>
                </a:solidFill>
              </a:rPr>
              <a:t>See the poster S04-P01</a:t>
            </a:r>
            <a:endParaRPr lang="zh-TW" altLang="en-US" sz="2000" dirty="0">
              <a:solidFill>
                <a:srgbClr val="FF0000"/>
              </a:solidFill>
            </a:endParaRPr>
          </a:p>
        </p:txBody>
      </p:sp>
    </p:spTree>
    <p:extLst>
      <p:ext uri="{BB962C8B-B14F-4D97-AF65-F5344CB8AC3E}">
        <p14:creationId xmlns:p14="http://schemas.microsoft.com/office/powerpoint/2010/main" val="30215491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5613753" y="538877"/>
            <a:ext cx="3918741" cy="2585323"/>
          </a:xfrm>
          <a:prstGeom prst="rect">
            <a:avLst/>
          </a:prstGeom>
          <a:noFill/>
        </p:spPr>
        <p:txBody>
          <a:bodyPr wrap="square" rtlCol="0">
            <a:spAutoFit/>
          </a:bodyPr>
          <a:lstStyle/>
          <a:p>
            <a:r>
              <a:rPr lang="en-US" altLang="zh-TW" dirty="0">
                <a:solidFill>
                  <a:srgbClr val="FF0000"/>
                </a:solidFill>
                <a:latin typeface="Comic Sans MS" panose="030F0702030302020204" pitchFamily="66" charset="0"/>
              </a:rPr>
              <a:t>Weather Research and Forecasting Model (WRF</a:t>
            </a:r>
            <a:r>
              <a:rPr lang="en-US" altLang="zh-TW" dirty="0" smtClean="0">
                <a:solidFill>
                  <a:srgbClr val="FF0000"/>
                </a:solidFill>
                <a:latin typeface="Comic Sans MS" panose="030F0702030302020204" pitchFamily="66" charset="0"/>
              </a:rPr>
              <a:t>)</a:t>
            </a:r>
          </a:p>
          <a:p>
            <a:r>
              <a:rPr lang="en-US" altLang="zh-TW" dirty="0" smtClean="0">
                <a:latin typeface="Comic Sans MS" panose="030F0702030302020204" pitchFamily="66" charset="0"/>
              </a:rPr>
              <a:t>Domain 1 : 36x36(km)</a:t>
            </a:r>
          </a:p>
          <a:p>
            <a:r>
              <a:rPr lang="en-US" altLang="zh-TW" dirty="0" smtClean="0">
                <a:latin typeface="Comic Sans MS" panose="030F0702030302020204" pitchFamily="66" charset="0"/>
              </a:rPr>
              <a:t>Domain 2 : 12x12(km)</a:t>
            </a:r>
          </a:p>
          <a:p>
            <a:r>
              <a:rPr lang="en-US" altLang="zh-TW" dirty="0" smtClean="0">
                <a:latin typeface="Comic Sans MS" panose="030F0702030302020204" pitchFamily="66" charset="0"/>
              </a:rPr>
              <a:t>Vertical : 36 levels</a:t>
            </a:r>
          </a:p>
          <a:p>
            <a:endParaRPr lang="en-US" altLang="zh-TW" dirty="0">
              <a:latin typeface="Comic Sans MS" panose="030F0702030302020204" pitchFamily="66" charset="0"/>
            </a:endParaRPr>
          </a:p>
          <a:p>
            <a:r>
              <a:rPr lang="en-US" altLang="zh-TW" dirty="0" smtClean="0">
                <a:latin typeface="Comic Sans MS" panose="030F0702030302020204" pitchFamily="66" charset="0"/>
              </a:rPr>
              <a:t>Initial/lateral BC: </a:t>
            </a:r>
            <a:r>
              <a:rPr lang="en-US" altLang="zh-TW" dirty="0">
                <a:solidFill>
                  <a:srgbClr val="990099"/>
                </a:solidFill>
                <a:latin typeface="Comic Sans MS" panose="030F0702030302020204" pitchFamily="66" charset="0"/>
              </a:rPr>
              <a:t>NCEP </a:t>
            </a:r>
            <a:r>
              <a:rPr lang="en-US" altLang="zh-TW" dirty="0" smtClean="0">
                <a:solidFill>
                  <a:srgbClr val="990099"/>
                </a:solidFill>
                <a:latin typeface="Comic Sans MS" panose="030F0702030302020204" pitchFamily="66" charset="0"/>
              </a:rPr>
              <a:t>FNL Operational Model Global Tropospheric Analyses</a:t>
            </a:r>
            <a:endParaRPr lang="zh-TW" altLang="en-US" dirty="0">
              <a:solidFill>
                <a:srgbClr val="990099"/>
              </a:solidFill>
              <a:latin typeface="Comic Sans MS" panose="030F0702030302020204" pitchFamily="66" charset="0"/>
            </a:endParaRPr>
          </a:p>
        </p:txBody>
      </p:sp>
      <p:sp>
        <p:nvSpPr>
          <p:cNvPr id="11" name="文字方塊 10"/>
          <p:cNvSpPr txBox="1"/>
          <p:nvPr/>
        </p:nvSpPr>
        <p:spPr>
          <a:xfrm>
            <a:off x="5613753" y="3657600"/>
            <a:ext cx="3530248" cy="2585323"/>
          </a:xfrm>
          <a:prstGeom prst="rect">
            <a:avLst/>
          </a:prstGeom>
          <a:noFill/>
        </p:spPr>
        <p:txBody>
          <a:bodyPr wrap="square" rtlCol="0">
            <a:spAutoFit/>
          </a:bodyPr>
          <a:lstStyle/>
          <a:p>
            <a:r>
              <a:rPr lang="en-US" altLang="zh-TW" dirty="0">
                <a:solidFill>
                  <a:srgbClr val="FF0000"/>
                </a:solidFill>
                <a:latin typeface="Comic Sans MS" panose="030F0702030302020204" pitchFamily="66" charset="0"/>
              </a:rPr>
              <a:t>Regional Ocean Modeling System (ROMS) </a:t>
            </a:r>
            <a:r>
              <a:rPr lang="en-US" altLang="zh-TW" dirty="0" smtClean="0">
                <a:solidFill>
                  <a:srgbClr val="FF0000"/>
                </a:solidFill>
                <a:latin typeface="Comic Sans MS" panose="030F0702030302020204" pitchFamily="66" charset="0"/>
              </a:rPr>
              <a:t> </a:t>
            </a:r>
          </a:p>
          <a:p>
            <a:r>
              <a:rPr lang="en-US" altLang="zh-TW" dirty="0" smtClean="0">
                <a:latin typeface="Comic Sans MS" panose="030F0702030302020204" pitchFamily="66" charset="0"/>
              </a:rPr>
              <a:t>Domain 1 : </a:t>
            </a:r>
            <a:r>
              <a:rPr lang="en-US" altLang="zh-TW" dirty="0">
                <a:latin typeface="Comic Sans MS" panose="030F0702030302020204" pitchFamily="66" charset="0"/>
              </a:rPr>
              <a:t>24x24 (km)</a:t>
            </a:r>
          </a:p>
          <a:p>
            <a:r>
              <a:rPr lang="en-US" altLang="zh-TW" dirty="0" smtClean="0">
                <a:latin typeface="Comic Sans MS" panose="030F0702030302020204" pitchFamily="66" charset="0"/>
              </a:rPr>
              <a:t>Domain 2 : 8x8 (km)</a:t>
            </a:r>
          </a:p>
          <a:p>
            <a:r>
              <a:rPr lang="en-US" altLang="zh-TW" dirty="0" smtClean="0">
                <a:latin typeface="Comic Sans MS" panose="030F0702030302020204" pitchFamily="66" charset="0"/>
              </a:rPr>
              <a:t>Vertical : 25 levels</a:t>
            </a:r>
          </a:p>
          <a:p>
            <a:endParaRPr lang="en-US" altLang="zh-TW" dirty="0" smtClean="0">
              <a:latin typeface="Comic Sans MS" panose="030F0702030302020204" pitchFamily="66" charset="0"/>
            </a:endParaRPr>
          </a:p>
          <a:p>
            <a:r>
              <a:rPr lang="en-US" altLang="zh-TW" dirty="0" smtClean="0">
                <a:latin typeface="Comic Sans MS" panose="030F0702030302020204" pitchFamily="66" charset="0"/>
              </a:rPr>
              <a:t>Initial/lateral BC: </a:t>
            </a:r>
            <a:r>
              <a:rPr lang="en-US" altLang="zh-TW" dirty="0">
                <a:solidFill>
                  <a:srgbClr val="990099"/>
                </a:solidFill>
                <a:latin typeface="Comic Sans MS" panose="030F0702030302020204" pitchFamily="66" charset="0"/>
              </a:rPr>
              <a:t>HYCOM </a:t>
            </a:r>
            <a:r>
              <a:rPr lang="en-US" altLang="zh-TW" dirty="0" smtClean="0">
                <a:solidFill>
                  <a:srgbClr val="990099"/>
                </a:solidFill>
                <a:latin typeface="Comic Sans MS" panose="030F0702030302020204" pitchFamily="66" charset="0"/>
              </a:rPr>
              <a:t>+ </a:t>
            </a:r>
            <a:r>
              <a:rPr lang="en-US" altLang="zh-TW" dirty="0">
                <a:solidFill>
                  <a:srgbClr val="990099"/>
                </a:solidFill>
                <a:latin typeface="Comic Sans MS" panose="030F0702030302020204" pitchFamily="66" charset="0"/>
              </a:rPr>
              <a:t>NCODA Global 1/12° Reanalysis </a:t>
            </a:r>
            <a:endParaRPr lang="zh-TW" altLang="en-US" dirty="0">
              <a:solidFill>
                <a:srgbClr val="990099"/>
              </a:solidFill>
              <a:latin typeface="Comic Sans MS" panose="030F0702030302020204" pitchFamily="66" charset="0"/>
            </a:endParaRPr>
          </a:p>
        </p:txBody>
      </p:sp>
      <p:pic>
        <p:nvPicPr>
          <p:cNvPr id="2" name="圖片 1"/>
          <p:cNvPicPr>
            <a:picLocks noChangeAspect="1"/>
          </p:cNvPicPr>
          <p:nvPr/>
        </p:nvPicPr>
        <p:blipFill>
          <a:blip r:embed="rId3"/>
          <a:stretch>
            <a:fillRect/>
          </a:stretch>
        </p:blipFill>
        <p:spPr>
          <a:xfrm>
            <a:off x="77710" y="997124"/>
            <a:ext cx="5637290" cy="4260676"/>
          </a:xfrm>
          <a:prstGeom prst="rect">
            <a:avLst/>
          </a:prstGeom>
        </p:spPr>
      </p:pic>
      <p:sp>
        <p:nvSpPr>
          <p:cNvPr id="5" name="文字方塊 4"/>
          <p:cNvSpPr txBox="1"/>
          <p:nvPr/>
        </p:nvSpPr>
        <p:spPr>
          <a:xfrm>
            <a:off x="747618" y="5791200"/>
            <a:ext cx="3615124" cy="646331"/>
          </a:xfrm>
          <a:prstGeom prst="rect">
            <a:avLst/>
          </a:prstGeom>
          <a:noFill/>
        </p:spPr>
        <p:txBody>
          <a:bodyPr wrap="square" rtlCol="0">
            <a:spAutoFit/>
          </a:bodyPr>
          <a:lstStyle/>
          <a:p>
            <a:r>
              <a:rPr lang="en-US" altLang="zh-TW" dirty="0" smtClean="0">
                <a:latin typeface="Comic Sans MS" panose="030F0702030302020204" pitchFamily="66" charset="0"/>
              </a:rPr>
              <a:t>EXP1 </a:t>
            </a:r>
            <a:r>
              <a:rPr lang="en-US" altLang="zh-TW" dirty="0">
                <a:latin typeface="Comic Sans MS" panose="030F0702030302020204" pitchFamily="66" charset="0"/>
              </a:rPr>
              <a:t>2015/11-2016/6  El Niño</a:t>
            </a:r>
          </a:p>
          <a:p>
            <a:r>
              <a:rPr lang="en-US" altLang="zh-TW" dirty="0">
                <a:latin typeface="Comic Sans MS" panose="030F0702030302020204" pitchFamily="66" charset="0"/>
              </a:rPr>
              <a:t>EXP2 2011/11-2012/6</a:t>
            </a:r>
            <a:r>
              <a:rPr lang="zh-TW" altLang="en-US" dirty="0">
                <a:latin typeface="Comic Sans MS" panose="030F0702030302020204" pitchFamily="66" charset="0"/>
              </a:rPr>
              <a:t>  </a:t>
            </a:r>
            <a:r>
              <a:rPr lang="en-US" altLang="zh-TW" dirty="0">
                <a:latin typeface="Comic Sans MS" panose="030F0702030302020204" pitchFamily="66" charset="0"/>
              </a:rPr>
              <a:t>La Niña</a:t>
            </a:r>
            <a:endParaRPr lang="zh-TW" altLang="en-US" dirty="0">
              <a:latin typeface="Comic Sans MS" panose="030F0702030302020204" pitchFamily="66" charset="0"/>
            </a:endParaRPr>
          </a:p>
        </p:txBody>
      </p:sp>
    </p:spTree>
    <p:extLst>
      <p:ext uri="{BB962C8B-B14F-4D97-AF65-F5344CB8AC3E}">
        <p14:creationId xmlns:p14="http://schemas.microsoft.com/office/powerpoint/2010/main" val="7967426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p:nvPr/>
        </p:nvPicPr>
        <p:blipFill rotWithShape="1">
          <a:blip r:embed="rId3"/>
          <a:srcRect l="7768" t="5044" r="8889" b="8091"/>
          <a:stretch/>
        </p:blipFill>
        <p:spPr bwMode="auto">
          <a:xfrm>
            <a:off x="1034006" y="1679677"/>
            <a:ext cx="7098982" cy="5040025"/>
          </a:xfrm>
          <a:prstGeom prst="rect">
            <a:avLst/>
          </a:prstGeom>
          <a:ln>
            <a:noFill/>
          </a:ln>
          <a:extLst>
            <a:ext uri="{53640926-AAD7-44D8-BBD7-CCE9431645EC}">
              <a14:shadowObscured xmlns:a14="http://schemas.microsoft.com/office/drawing/2010/main"/>
            </a:ext>
          </a:extLst>
        </p:spPr>
      </p:pic>
      <p:sp>
        <p:nvSpPr>
          <p:cNvPr id="2" name="文字方塊 1"/>
          <p:cNvSpPr txBox="1"/>
          <p:nvPr/>
        </p:nvSpPr>
        <p:spPr>
          <a:xfrm>
            <a:off x="4583497" y="946556"/>
            <a:ext cx="3985491" cy="369332"/>
          </a:xfrm>
          <a:prstGeom prst="rect">
            <a:avLst/>
          </a:prstGeom>
          <a:noFill/>
        </p:spPr>
        <p:txBody>
          <a:bodyPr wrap="square" rtlCol="0">
            <a:spAutoFit/>
          </a:bodyPr>
          <a:lstStyle/>
          <a:p>
            <a:r>
              <a:rPr lang="en-US" altLang="zh-TW" dirty="0" smtClean="0">
                <a:latin typeface="Comic Sans MS" panose="030F0702030302020204" pitchFamily="66" charset="0"/>
              </a:rPr>
              <a:t>The El </a:t>
            </a:r>
            <a:r>
              <a:rPr lang="en-US" altLang="zh-TW" dirty="0">
                <a:latin typeface="Comic Sans MS" panose="030F0702030302020204" pitchFamily="66" charset="0"/>
              </a:rPr>
              <a:t>Niño </a:t>
            </a:r>
            <a:r>
              <a:rPr lang="en-US" altLang="zh-TW" dirty="0" smtClean="0">
                <a:latin typeface="Comic Sans MS" panose="030F0702030302020204" pitchFamily="66" charset="0"/>
              </a:rPr>
              <a:t>case (2015/11-2016/6)</a:t>
            </a:r>
            <a:endParaRPr lang="zh-TW" altLang="en-US" dirty="0">
              <a:latin typeface="Comic Sans MS" panose="030F0702030302020204" pitchFamily="66" charset="0"/>
            </a:endParaRPr>
          </a:p>
        </p:txBody>
      </p:sp>
      <p:sp>
        <p:nvSpPr>
          <p:cNvPr id="3" name="文字方塊 2"/>
          <p:cNvSpPr txBox="1"/>
          <p:nvPr/>
        </p:nvSpPr>
        <p:spPr>
          <a:xfrm>
            <a:off x="2070381" y="1423555"/>
            <a:ext cx="1249057" cy="369332"/>
          </a:xfrm>
          <a:prstGeom prst="rect">
            <a:avLst/>
          </a:prstGeom>
          <a:noFill/>
        </p:spPr>
        <p:txBody>
          <a:bodyPr wrap="square" rtlCol="0">
            <a:spAutoFit/>
          </a:bodyPr>
          <a:lstStyle/>
          <a:p>
            <a:r>
              <a:rPr lang="en-US" altLang="zh-TW" dirty="0" smtClean="0">
                <a:latin typeface="Comic Sans MS" panose="030F0702030302020204" pitchFamily="66" charset="0"/>
              </a:rPr>
              <a:t>Nov-Dec</a:t>
            </a:r>
            <a:endParaRPr lang="zh-TW" altLang="en-US" dirty="0">
              <a:latin typeface="Comic Sans MS" panose="030F0702030302020204" pitchFamily="66" charset="0"/>
            </a:endParaRPr>
          </a:p>
        </p:txBody>
      </p:sp>
      <p:sp>
        <p:nvSpPr>
          <p:cNvPr id="8" name="文字方塊 7"/>
          <p:cNvSpPr txBox="1"/>
          <p:nvPr/>
        </p:nvSpPr>
        <p:spPr>
          <a:xfrm>
            <a:off x="5852073" y="1450360"/>
            <a:ext cx="1259405" cy="369332"/>
          </a:xfrm>
          <a:prstGeom prst="rect">
            <a:avLst/>
          </a:prstGeom>
          <a:noFill/>
        </p:spPr>
        <p:txBody>
          <a:bodyPr wrap="square" rtlCol="0">
            <a:spAutoFit/>
          </a:bodyPr>
          <a:lstStyle/>
          <a:p>
            <a:r>
              <a:rPr lang="en-US" altLang="zh-TW" dirty="0" smtClean="0">
                <a:latin typeface="Comic Sans MS" panose="030F0702030302020204" pitchFamily="66" charset="0"/>
              </a:rPr>
              <a:t>Jan-Feb</a:t>
            </a:r>
            <a:endParaRPr lang="zh-TW" altLang="en-US" dirty="0">
              <a:latin typeface="Comic Sans MS" panose="030F0702030302020204" pitchFamily="66" charset="0"/>
            </a:endParaRPr>
          </a:p>
        </p:txBody>
      </p:sp>
      <p:sp>
        <p:nvSpPr>
          <p:cNvPr id="10" name="文字方塊 9"/>
          <p:cNvSpPr txBox="1"/>
          <p:nvPr/>
        </p:nvSpPr>
        <p:spPr>
          <a:xfrm>
            <a:off x="2205735" y="4199689"/>
            <a:ext cx="1196455" cy="369332"/>
          </a:xfrm>
          <a:prstGeom prst="rect">
            <a:avLst/>
          </a:prstGeom>
          <a:noFill/>
        </p:spPr>
        <p:txBody>
          <a:bodyPr wrap="square" rtlCol="0">
            <a:spAutoFit/>
          </a:bodyPr>
          <a:lstStyle/>
          <a:p>
            <a:r>
              <a:rPr lang="en-US" altLang="zh-TW" dirty="0" smtClean="0">
                <a:latin typeface="Comic Sans MS" panose="030F0702030302020204" pitchFamily="66" charset="0"/>
              </a:rPr>
              <a:t>Mar-Apr</a:t>
            </a:r>
            <a:endParaRPr lang="zh-TW" altLang="en-US" dirty="0">
              <a:latin typeface="Comic Sans MS" panose="030F0702030302020204" pitchFamily="66" charset="0"/>
            </a:endParaRPr>
          </a:p>
        </p:txBody>
      </p:sp>
      <p:sp>
        <p:nvSpPr>
          <p:cNvPr id="11" name="文字方塊 10"/>
          <p:cNvSpPr txBox="1"/>
          <p:nvPr/>
        </p:nvSpPr>
        <p:spPr>
          <a:xfrm>
            <a:off x="5910862" y="4181189"/>
            <a:ext cx="1141825" cy="369332"/>
          </a:xfrm>
          <a:prstGeom prst="rect">
            <a:avLst/>
          </a:prstGeom>
          <a:noFill/>
        </p:spPr>
        <p:txBody>
          <a:bodyPr wrap="square" rtlCol="0">
            <a:spAutoFit/>
          </a:bodyPr>
          <a:lstStyle/>
          <a:p>
            <a:r>
              <a:rPr lang="en-US" altLang="zh-TW" dirty="0" smtClean="0">
                <a:latin typeface="Comic Sans MS" panose="030F0702030302020204" pitchFamily="66" charset="0"/>
              </a:rPr>
              <a:t>May-Jun</a:t>
            </a:r>
            <a:endParaRPr lang="zh-TW" altLang="en-US" dirty="0">
              <a:latin typeface="Comic Sans MS" panose="030F0702030302020204" pitchFamily="66" charset="0"/>
            </a:endParaRPr>
          </a:p>
        </p:txBody>
      </p:sp>
      <p:sp>
        <p:nvSpPr>
          <p:cNvPr id="5" name="矩形 4"/>
          <p:cNvSpPr/>
          <p:nvPr/>
        </p:nvSpPr>
        <p:spPr>
          <a:xfrm>
            <a:off x="50389" y="946556"/>
            <a:ext cx="3369833" cy="461665"/>
          </a:xfrm>
          <a:prstGeom prst="rect">
            <a:avLst/>
          </a:prstGeom>
        </p:spPr>
        <p:txBody>
          <a:bodyPr wrap="none">
            <a:spAutoFit/>
          </a:bodyPr>
          <a:lstStyle/>
          <a:p>
            <a:r>
              <a:rPr lang="en-US" altLang="zh-TW" sz="1200" dirty="0">
                <a:solidFill>
                  <a:srgbClr val="0000FF"/>
                </a:solidFill>
                <a:latin typeface="Comic Sans MS" panose="030F0702030302020204" pitchFamily="66" charset="0"/>
              </a:rPr>
              <a:t>Blue contours </a:t>
            </a:r>
            <a:r>
              <a:rPr lang="en-US" altLang="zh-TW" sz="1200" dirty="0" smtClean="0">
                <a:solidFill>
                  <a:srgbClr val="0000FF"/>
                </a:solidFill>
                <a:latin typeface="Comic Sans MS" panose="030F0702030302020204" pitchFamily="66" charset="0"/>
              </a:rPr>
              <a:t>and vectors</a:t>
            </a:r>
            <a:r>
              <a:rPr lang="en-US" altLang="zh-TW" sz="1200" dirty="0">
                <a:solidFill>
                  <a:srgbClr val="0000FF"/>
                </a:solidFill>
                <a:latin typeface="Comic Sans MS" panose="030F0702030302020204" pitchFamily="66" charset="0"/>
              </a:rPr>
              <a:t>: NCEP reanalysis.</a:t>
            </a:r>
          </a:p>
          <a:p>
            <a:r>
              <a:rPr lang="en-US" altLang="zh-TW" sz="1200" dirty="0">
                <a:latin typeface="Comic Sans MS" panose="030F0702030302020204" pitchFamily="66" charset="0"/>
              </a:rPr>
              <a:t>Shaded color and </a:t>
            </a:r>
            <a:r>
              <a:rPr lang="en-US" altLang="zh-TW" sz="1200" dirty="0">
                <a:solidFill>
                  <a:srgbClr val="FF00FF"/>
                </a:solidFill>
                <a:latin typeface="Comic Sans MS" panose="030F0702030302020204" pitchFamily="66" charset="0"/>
              </a:rPr>
              <a:t>pink vectors</a:t>
            </a:r>
            <a:r>
              <a:rPr lang="en-US" altLang="zh-TW" sz="1200" dirty="0" smtClean="0">
                <a:latin typeface="Comic Sans MS" panose="030F0702030302020204" pitchFamily="66" charset="0"/>
              </a:rPr>
              <a:t>:</a:t>
            </a:r>
            <a:r>
              <a:rPr lang="en-US" altLang="zh-TW" sz="1200" dirty="0">
                <a:solidFill>
                  <a:srgbClr val="FF00FF"/>
                </a:solidFill>
                <a:latin typeface="Comic Sans MS" panose="030F0702030302020204" pitchFamily="66" charset="0"/>
              </a:rPr>
              <a:t> </a:t>
            </a:r>
            <a:r>
              <a:rPr lang="en-US" altLang="zh-TW" sz="1200" dirty="0" smtClean="0">
                <a:solidFill>
                  <a:srgbClr val="FF00FF"/>
                </a:solidFill>
                <a:latin typeface="Comic Sans MS" panose="030F0702030302020204" pitchFamily="66" charset="0"/>
              </a:rPr>
              <a:t>RCM</a:t>
            </a:r>
            <a:endParaRPr lang="en-US" altLang="zh-TW" sz="1200" dirty="0">
              <a:solidFill>
                <a:srgbClr val="FF00FF"/>
              </a:solidFill>
              <a:latin typeface="Comic Sans MS" panose="030F0702030302020204" pitchFamily="66" charset="0"/>
            </a:endParaRPr>
          </a:p>
        </p:txBody>
      </p:sp>
      <p:sp>
        <p:nvSpPr>
          <p:cNvPr id="6" name="文字方塊 5"/>
          <p:cNvSpPr txBox="1"/>
          <p:nvPr/>
        </p:nvSpPr>
        <p:spPr>
          <a:xfrm>
            <a:off x="2874195" y="2723905"/>
            <a:ext cx="511934" cy="213585"/>
          </a:xfrm>
          <a:prstGeom prst="rect">
            <a:avLst/>
          </a:prstGeom>
          <a:noFill/>
        </p:spPr>
        <p:txBody>
          <a:bodyPr wrap="square" rtlCol="0">
            <a:spAutoFit/>
          </a:bodyPr>
          <a:lstStyle/>
          <a:p>
            <a:r>
              <a:rPr lang="en-US" altLang="zh-TW" sz="788" dirty="0">
                <a:latin typeface="Comic Sans MS" panose="030F0702030302020204" pitchFamily="66" charset="0"/>
              </a:rPr>
              <a:t>(</a:t>
            </a:r>
            <a:r>
              <a:rPr lang="en-US" altLang="zh-TW" sz="788" dirty="0" err="1">
                <a:latin typeface="Comic Sans MS" panose="030F0702030302020204" pitchFamily="66" charset="0"/>
              </a:rPr>
              <a:t>hpa</a:t>
            </a:r>
            <a:r>
              <a:rPr lang="en-US" altLang="zh-TW" sz="788" dirty="0">
                <a:latin typeface="Comic Sans MS" panose="030F0702030302020204" pitchFamily="66" charset="0"/>
              </a:rPr>
              <a:t>)</a:t>
            </a:r>
            <a:endParaRPr lang="zh-TW" altLang="en-US" sz="788" dirty="0">
              <a:latin typeface="Comic Sans MS" panose="030F0702030302020204" pitchFamily="66" charset="0"/>
            </a:endParaRPr>
          </a:p>
        </p:txBody>
      </p:sp>
      <p:sp>
        <p:nvSpPr>
          <p:cNvPr id="14" name="文字方塊 13"/>
          <p:cNvSpPr txBox="1"/>
          <p:nvPr/>
        </p:nvSpPr>
        <p:spPr>
          <a:xfrm>
            <a:off x="3945370" y="1619665"/>
            <a:ext cx="576269" cy="307777"/>
          </a:xfrm>
          <a:prstGeom prst="rect">
            <a:avLst/>
          </a:prstGeom>
          <a:noFill/>
        </p:spPr>
        <p:txBody>
          <a:bodyPr wrap="square" rtlCol="0">
            <a:spAutoFit/>
          </a:bodyPr>
          <a:lstStyle/>
          <a:p>
            <a:r>
              <a:rPr lang="en-US" altLang="zh-TW" sz="1400" dirty="0">
                <a:latin typeface="Comic Sans MS" panose="030F0702030302020204" pitchFamily="66" charset="0"/>
              </a:rPr>
              <a:t>(</a:t>
            </a:r>
            <a:r>
              <a:rPr lang="en-US" altLang="zh-TW" sz="1400" dirty="0" err="1">
                <a:latin typeface="Comic Sans MS" panose="030F0702030302020204" pitchFamily="66" charset="0"/>
              </a:rPr>
              <a:t>hpa</a:t>
            </a:r>
            <a:r>
              <a:rPr lang="en-US" altLang="zh-TW" sz="1400" dirty="0">
                <a:latin typeface="Comic Sans MS" panose="030F0702030302020204" pitchFamily="66" charset="0"/>
              </a:rPr>
              <a:t>)</a:t>
            </a:r>
            <a:endParaRPr lang="zh-TW" altLang="en-US" sz="1400" dirty="0">
              <a:latin typeface="Comic Sans MS" panose="030F0702030302020204" pitchFamily="66" charset="0"/>
            </a:endParaRPr>
          </a:p>
        </p:txBody>
      </p:sp>
      <p:sp>
        <p:nvSpPr>
          <p:cNvPr id="13" name="矩形 12"/>
          <p:cNvSpPr/>
          <p:nvPr/>
        </p:nvSpPr>
        <p:spPr>
          <a:xfrm>
            <a:off x="1600200" y="530763"/>
            <a:ext cx="6892588" cy="461665"/>
          </a:xfrm>
          <a:prstGeom prst="rect">
            <a:avLst/>
          </a:prstGeom>
        </p:spPr>
        <p:txBody>
          <a:bodyPr wrap="square">
            <a:spAutoFit/>
          </a:bodyPr>
          <a:lstStyle/>
          <a:p>
            <a:r>
              <a:rPr lang="en-US" altLang="zh-TW" sz="2400" b="1" kern="100" dirty="0">
                <a:solidFill>
                  <a:srgbClr val="990099"/>
                </a:solidFill>
                <a:latin typeface="+mn-lt"/>
                <a:cs typeface="Times New Roman" panose="02020603050405020304" pitchFamily="18" charset="0"/>
              </a:rPr>
              <a:t>Model validation-the low level circulation </a:t>
            </a:r>
            <a:endParaRPr lang="zh-TW" altLang="en-US" sz="2400" b="1" kern="100" dirty="0">
              <a:solidFill>
                <a:srgbClr val="990099"/>
              </a:solidFill>
              <a:latin typeface="+mn-lt"/>
              <a:cs typeface="Times New Roman" panose="02020603050405020304" pitchFamily="18" charset="0"/>
            </a:endParaRPr>
          </a:p>
        </p:txBody>
      </p:sp>
      <p:sp>
        <p:nvSpPr>
          <p:cNvPr id="18" name="文字方塊 17"/>
          <p:cNvSpPr txBox="1"/>
          <p:nvPr/>
        </p:nvSpPr>
        <p:spPr>
          <a:xfrm>
            <a:off x="3962400" y="4343400"/>
            <a:ext cx="576269" cy="307777"/>
          </a:xfrm>
          <a:prstGeom prst="rect">
            <a:avLst/>
          </a:prstGeom>
          <a:noFill/>
        </p:spPr>
        <p:txBody>
          <a:bodyPr wrap="square" rtlCol="0">
            <a:spAutoFit/>
          </a:bodyPr>
          <a:lstStyle/>
          <a:p>
            <a:r>
              <a:rPr lang="en-US" altLang="zh-TW" sz="1400" dirty="0">
                <a:latin typeface="Comic Sans MS" panose="030F0702030302020204" pitchFamily="66" charset="0"/>
              </a:rPr>
              <a:t>(</a:t>
            </a:r>
            <a:r>
              <a:rPr lang="en-US" altLang="zh-TW" sz="1400" dirty="0" err="1">
                <a:latin typeface="Comic Sans MS" panose="030F0702030302020204" pitchFamily="66" charset="0"/>
              </a:rPr>
              <a:t>hpa</a:t>
            </a:r>
            <a:r>
              <a:rPr lang="en-US" altLang="zh-TW" sz="1400" dirty="0">
                <a:latin typeface="Comic Sans MS" panose="030F0702030302020204" pitchFamily="66" charset="0"/>
              </a:rPr>
              <a:t>)</a:t>
            </a:r>
            <a:endParaRPr lang="zh-TW" altLang="en-US" sz="1400" dirty="0">
              <a:latin typeface="Comic Sans MS" panose="030F0702030302020204" pitchFamily="66" charset="0"/>
            </a:endParaRPr>
          </a:p>
        </p:txBody>
      </p:sp>
      <p:sp>
        <p:nvSpPr>
          <p:cNvPr id="19" name="文字方塊 18"/>
          <p:cNvSpPr txBox="1"/>
          <p:nvPr/>
        </p:nvSpPr>
        <p:spPr>
          <a:xfrm>
            <a:off x="7696200" y="4343400"/>
            <a:ext cx="576269" cy="307777"/>
          </a:xfrm>
          <a:prstGeom prst="rect">
            <a:avLst/>
          </a:prstGeom>
          <a:noFill/>
        </p:spPr>
        <p:txBody>
          <a:bodyPr wrap="square" rtlCol="0">
            <a:spAutoFit/>
          </a:bodyPr>
          <a:lstStyle/>
          <a:p>
            <a:r>
              <a:rPr lang="en-US" altLang="zh-TW" sz="1400" dirty="0">
                <a:latin typeface="Comic Sans MS" panose="030F0702030302020204" pitchFamily="66" charset="0"/>
              </a:rPr>
              <a:t>(</a:t>
            </a:r>
            <a:r>
              <a:rPr lang="en-US" altLang="zh-TW" sz="1400" dirty="0" err="1">
                <a:latin typeface="Comic Sans MS" panose="030F0702030302020204" pitchFamily="66" charset="0"/>
              </a:rPr>
              <a:t>hpa</a:t>
            </a:r>
            <a:r>
              <a:rPr lang="en-US" altLang="zh-TW" sz="1400" dirty="0">
                <a:latin typeface="Comic Sans MS" panose="030F0702030302020204" pitchFamily="66" charset="0"/>
              </a:rPr>
              <a:t>)</a:t>
            </a:r>
            <a:endParaRPr lang="zh-TW" altLang="en-US" sz="1400" dirty="0">
              <a:latin typeface="Comic Sans MS" panose="030F0702030302020204" pitchFamily="66" charset="0"/>
            </a:endParaRPr>
          </a:p>
        </p:txBody>
      </p:sp>
      <p:sp>
        <p:nvSpPr>
          <p:cNvPr id="20" name="文字方塊 19"/>
          <p:cNvSpPr txBox="1"/>
          <p:nvPr/>
        </p:nvSpPr>
        <p:spPr>
          <a:xfrm>
            <a:off x="7696200" y="1600200"/>
            <a:ext cx="576269" cy="307777"/>
          </a:xfrm>
          <a:prstGeom prst="rect">
            <a:avLst/>
          </a:prstGeom>
          <a:noFill/>
        </p:spPr>
        <p:txBody>
          <a:bodyPr wrap="square" rtlCol="0">
            <a:spAutoFit/>
          </a:bodyPr>
          <a:lstStyle/>
          <a:p>
            <a:r>
              <a:rPr lang="en-US" altLang="zh-TW" sz="1400" dirty="0">
                <a:latin typeface="Comic Sans MS" panose="030F0702030302020204" pitchFamily="66" charset="0"/>
              </a:rPr>
              <a:t>(</a:t>
            </a:r>
            <a:r>
              <a:rPr lang="en-US" altLang="zh-TW" sz="1400" dirty="0" err="1">
                <a:latin typeface="Comic Sans MS" panose="030F0702030302020204" pitchFamily="66" charset="0"/>
              </a:rPr>
              <a:t>hpa</a:t>
            </a:r>
            <a:r>
              <a:rPr lang="en-US" altLang="zh-TW" sz="1400" dirty="0">
                <a:latin typeface="Comic Sans MS" panose="030F0702030302020204" pitchFamily="66" charset="0"/>
              </a:rPr>
              <a:t>)</a:t>
            </a:r>
            <a:endParaRPr lang="zh-TW" altLang="en-US" sz="1400" dirty="0">
              <a:latin typeface="Comic Sans MS" panose="030F0702030302020204" pitchFamily="66" charset="0"/>
            </a:endParaRPr>
          </a:p>
        </p:txBody>
      </p:sp>
      <p:sp>
        <p:nvSpPr>
          <p:cNvPr id="15" name="向右箭號 14"/>
          <p:cNvSpPr/>
          <p:nvPr/>
        </p:nvSpPr>
        <p:spPr>
          <a:xfrm rot="19478248">
            <a:off x="6071446" y="5605619"/>
            <a:ext cx="824173" cy="466953"/>
          </a:xfrm>
          <a:prstGeom prst="rightArrow">
            <a:avLst/>
          </a:prstGeom>
          <a:solidFill>
            <a:schemeClr val="tx1">
              <a:lumMod val="50000"/>
              <a:lumOff val="50000"/>
              <a:alpha val="50196"/>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dirty="0"/>
          </a:p>
        </p:txBody>
      </p:sp>
      <p:sp>
        <p:nvSpPr>
          <p:cNvPr id="16" name="向右箭號 15"/>
          <p:cNvSpPr/>
          <p:nvPr/>
        </p:nvSpPr>
        <p:spPr>
          <a:xfrm rot="19478248">
            <a:off x="6078897" y="2024220"/>
            <a:ext cx="824173" cy="466953"/>
          </a:xfrm>
          <a:prstGeom prst="rightArrow">
            <a:avLst/>
          </a:prstGeom>
          <a:solidFill>
            <a:schemeClr val="tx1">
              <a:lumMod val="50000"/>
              <a:lumOff val="50000"/>
              <a:alpha val="50196"/>
            </a:schemeClr>
          </a:solidFill>
          <a:scene3d>
            <a:camera prst="orthographicFront">
              <a:rot lat="0" lon="0" rev="10800000"/>
            </a:camera>
            <a:lightRig rig="threePt" dir="t"/>
          </a:scene3d>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dirty="0"/>
          </a:p>
        </p:txBody>
      </p:sp>
    </p:spTree>
    <p:extLst>
      <p:ext uri="{BB962C8B-B14F-4D97-AF65-F5344CB8AC3E}">
        <p14:creationId xmlns:p14="http://schemas.microsoft.com/office/powerpoint/2010/main" val="32727396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rotWithShape="1">
          <a:blip r:embed="rId3"/>
          <a:srcRect l="18233" r="8264" b="5087"/>
          <a:stretch/>
        </p:blipFill>
        <p:spPr>
          <a:xfrm>
            <a:off x="887578" y="2153390"/>
            <a:ext cx="1900528" cy="4083810"/>
          </a:xfrm>
          <a:prstGeom prst="rect">
            <a:avLst/>
          </a:prstGeom>
        </p:spPr>
      </p:pic>
      <p:pic>
        <p:nvPicPr>
          <p:cNvPr id="8" name="圖片 7"/>
          <p:cNvPicPr/>
          <p:nvPr/>
        </p:nvPicPr>
        <p:blipFill rotWithShape="1">
          <a:blip r:embed="rId4"/>
          <a:srcRect l="10114" r="4647" b="4992"/>
          <a:stretch/>
        </p:blipFill>
        <p:spPr bwMode="auto">
          <a:xfrm>
            <a:off x="2984501" y="2207053"/>
            <a:ext cx="6152259" cy="4030555"/>
          </a:xfrm>
          <a:prstGeom prst="rect">
            <a:avLst/>
          </a:prstGeom>
          <a:ln>
            <a:noFill/>
          </a:ln>
          <a:extLst>
            <a:ext uri="{53640926-AAD7-44D8-BBD7-CCE9431645EC}">
              <a14:shadowObscured xmlns:a14="http://schemas.microsoft.com/office/drawing/2010/main"/>
            </a:ext>
          </a:extLst>
        </p:spPr>
      </p:pic>
      <p:grpSp>
        <p:nvGrpSpPr>
          <p:cNvPr id="2" name="群組 1"/>
          <p:cNvGrpSpPr/>
          <p:nvPr/>
        </p:nvGrpSpPr>
        <p:grpSpPr>
          <a:xfrm>
            <a:off x="-97253" y="1375760"/>
            <a:ext cx="9234013" cy="4948840"/>
            <a:chOff x="802817" y="768860"/>
            <a:chExt cx="10323951" cy="4429255"/>
          </a:xfrm>
        </p:grpSpPr>
        <p:sp>
          <p:nvSpPr>
            <p:cNvPr id="6" name="矩形 5"/>
            <p:cNvSpPr/>
            <p:nvPr/>
          </p:nvSpPr>
          <p:spPr>
            <a:xfrm>
              <a:off x="1004839" y="1539329"/>
              <a:ext cx="10121929" cy="1879429"/>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9" name="文字方塊 8"/>
            <p:cNvSpPr txBox="1"/>
            <p:nvPr/>
          </p:nvSpPr>
          <p:spPr>
            <a:xfrm>
              <a:off x="912905" y="2249626"/>
              <a:ext cx="1456267" cy="330555"/>
            </a:xfrm>
            <a:prstGeom prst="rect">
              <a:avLst/>
            </a:prstGeom>
            <a:noFill/>
          </p:spPr>
          <p:txBody>
            <a:bodyPr wrap="square" rtlCol="0">
              <a:spAutoFit/>
            </a:bodyPr>
            <a:lstStyle/>
            <a:p>
              <a:r>
                <a:rPr lang="en-US" altLang="zh-TW" dirty="0" smtClean="0">
                  <a:solidFill>
                    <a:schemeClr val="accent6">
                      <a:lumMod val="50000"/>
                    </a:schemeClr>
                  </a:solidFill>
                  <a:latin typeface="Comic Sans MS" panose="030F0702030302020204" pitchFamily="66" charset="0"/>
                </a:rPr>
                <a:t>MODIS</a:t>
              </a:r>
              <a:endParaRPr lang="zh-TW" altLang="en-US" dirty="0">
                <a:solidFill>
                  <a:schemeClr val="accent6">
                    <a:lumMod val="50000"/>
                  </a:schemeClr>
                </a:solidFill>
                <a:latin typeface="Comic Sans MS" panose="030F0702030302020204" pitchFamily="66" charset="0"/>
              </a:endParaRPr>
            </a:p>
          </p:txBody>
        </p:sp>
        <p:sp>
          <p:nvSpPr>
            <p:cNvPr id="10" name="矩形 9"/>
            <p:cNvSpPr/>
            <p:nvPr/>
          </p:nvSpPr>
          <p:spPr>
            <a:xfrm>
              <a:off x="1004839" y="3418759"/>
              <a:ext cx="10121929" cy="1779356"/>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 name="文字方塊 10"/>
            <p:cNvSpPr txBox="1"/>
            <p:nvPr/>
          </p:nvSpPr>
          <p:spPr>
            <a:xfrm>
              <a:off x="1039187" y="4076328"/>
              <a:ext cx="1661194" cy="330555"/>
            </a:xfrm>
            <a:prstGeom prst="rect">
              <a:avLst/>
            </a:prstGeom>
            <a:noFill/>
          </p:spPr>
          <p:txBody>
            <a:bodyPr wrap="square" rtlCol="0">
              <a:spAutoFit/>
            </a:bodyPr>
            <a:lstStyle/>
            <a:p>
              <a:r>
                <a:rPr lang="en-US" altLang="zh-TW" dirty="0" smtClean="0">
                  <a:solidFill>
                    <a:schemeClr val="accent6">
                      <a:lumMod val="50000"/>
                    </a:schemeClr>
                  </a:solidFill>
                  <a:latin typeface="Comic Sans MS" panose="030F0702030302020204" pitchFamily="66" charset="0"/>
                </a:rPr>
                <a:t>model</a:t>
              </a:r>
              <a:endParaRPr lang="zh-TW" altLang="en-US" dirty="0">
                <a:solidFill>
                  <a:schemeClr val="accent6">
                    <a:lumMod val="50000"/>
                  </a:schemeClr>
                </a:solidFill>
                <a:latin typeface="Comic Sans MS" panose="030F0702030302020204" pitchFamily="66" charset="0"/>
              </a:endParaRPr>
            </a:p>
          </p:txBody>
        </p:sp>
        <p:sp>
          <p:nvSpPr>
            <p:cNvPr id="12" name="矩形 11"/>
            <p:cNvSpPr/>
            <p:nvPr/>
          </p:nvSpPr>
          <p:spPr>
            <a:xfrm>
              <a:off x="996743" y="1171033"/>
              <a:ext cx="10130025" cy="373798"/>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3" name="文字方塊 12"/>
            <p:cNvSpPr txBox="1"/>
            <p:nvPr/>
          </p:nvSpPr>
          <p:spPr>
            <a:xfrm>
              <a:off x="2282573" y="1219193"/>
              <a:ext cx="1416318" cy="432540"/>
            </a:xfrm>
            <a:prstGeom prst="rect">
              <a:avLst/>
            </a:prstGeom>
            <a:noFill/>
          </p:spPr>
          <p:txBody>
            <a:bodyPr wrap="square" rtlCol="0">
              <a:spAutoFit/>
            </a:bodyPr>
            <a:lstStyle/>
            <a:p>
              <a:r>
                <a:rPr lang="en-US" altLang="zh-TW" dirty="0" smtClean="0">
                  <a:solidFill>
                    <a:schemeClr val="accent6">
                      <a:lumMod val="50000"/>
                    </a:schemeClr>
                  </a:solidFill>
                  <a:latin typeface="Comic Sans MS" panose="030F0702030302020204" pitchFamily="66" charset="0"/>
                </a:rPr>
                <a:t>Nov-Jun</a:t>
              </a:r>
              <a:endParaRPr lang="zh-TW" altLang="en-US" dirty="0">
                <a:solidFill>
                  <a:schemeClr val="accent6">
                    <a:lumMod val="50000"/>
                  </a:schemeClr>
                </a:solidFill>
                <a:latin typeface="Comic Sans MS" panose="030F0702030302020204" pitchFamily="66" charset="0"/>
              </a:endParaRPr>
            </a:p>
          </p:txBody>
        </p:sp>
        <p:sp>
          <p:nvSpPr>
            <p:cNvPr id="14" name="文字方塊 13"/>
            <p:cNvSpPr txBox="1"/>
            <p:nvPr/>
          </p:nvSpPr>
          <p:spPr>
            <a:xfrm>
              <a:off x="4579067" y="1219193"/>
              <a:ext cx="1529333" cy="432540"/>
            </a:xfrm>
            <a:prstGeom prst="rect">
              <a:avLst/>
            </a:prstGeom>
            <a:noFill/>
          </p:spPr>
          <p:txBody>
            <a:bodyPr wrap="square" rtlCol="0">
              <a:spAutoFit/>
            </a:bodyPr>
            <a:lstStyle/>
            <a:p>
              <a:r>
                <a:rPr lang="en-US" altLang="zh-TW" dirty="0" smtClean="0">
                  <a:solidFill>
                    <a:schemeClr val="accent6">
                      <a:lumMod val="50000"/>
                    </a:schemeClr>
                  </a:solidFill>
                  <a:latin typeface="Comic Sans MS" panose="030F0702030302020204" pitchFamily="66" charset="0"/>
                </a:rPr>
                <a:t>Nov-Dec</a:t>
              </a:r>
              <a:endParaRPr lang="zh-TW" altLang="en-US" dirty="0">
                <a:solidFill>
                  <a:schemeClr val="accent6">
                    <a:lumMod val="50000"/>
                  </a:schemeClr>
                </a:solidFill>
                <a:latin typeface="Comic Sans MS" panose="030F0702030302020204" pitchFamily="66" charset="0"/>
              </a:endParaRPr>
            </a:p>
          </p:txBody>
        </p:sp>
        <p:sp>
          <p:nvSpPr>
            <p:cNvPr id="15" name="文字方塊 14"/>
            <p:cNvSpPr txBox="1"/>
            <p:nvPr/>
          </p:nvSpPr>
          <p:spPr>
            <a:xfrm>
              <a:off x="6206084" y="1205583"/>
              <a:ext cx="1521007" cy="432540"/>
            </a:xfrm>
            <a:prstGeom prst="rect">
              <a:avLst/>
            </a:prstGeom>
            <a:noFill/>
          </p:spPr>
          <p:txBody>
            <a:bodyPr wrap="square" rtlCol="0">
              <a:spAutoFit/>
            </a:bodyPr>
            <a:lstStyle/>
            <a:p>
              <a:r>
                <a:rPr lang="en-US" altLang="zh-TW" dirty="0" smtClean="0">
                  <a:solidFill>
                    <a:schemeClr val="accent6">
                      <a:lumMod val="50000"/>
                    </a:schemeClr>
                  </a:solidFill>
                  <a:latin typeface="Comic Sans MS" panose="030F0702030302020204" pitchFamily="66" charset="0"/>
                </a:rPr>
                <a:t>Jan-Feb</a:t>
              </a:r>
              <a:endParaRPr lang="zh-TW" altLang="en-US" dirty="0">
                <a:solidFill>
                  <a:schemeClr val="accent6">
                    <a:lumMod val="50000"/>
                  </a:schemeClr>
                </a:solidFill>
                <a:latin typeface="Comic Sans MS" panose="030F0702030302020204" pitchFamily="66" charset="0"/>
              </a:endParaRPr>
            </a:p>
          </p:txBody>
        </p:sp>
        <p:sp>
          <p:nvSpPr>
            <p:cNvPr id="16" name="文字方塊 15"/>
            <p:cNvSpPr txBox="1"/>
            <p:nvPr/>
          </p:nvSpPr>
          <p:spPr>
            <a:xfrm>
              <a:off x="7812286" y="1199999"/>
              <a:ext cx="1659786" cy="432540"/>
            </a:xfrm>
            <a:prstGeom prst="rect">
              <a:avLst/>
            </a:prstGeom>
            <a:noFill/>
          </p:spPr>
          <p:txBody>
            <a:bodyPr wrap="square" rtlCol="0">
              <a:spAutoFit/>
            </a:bodyPr>
            <a:lstStyle/>
            <a:p>
              <a:r>
                <a:rPr lang="en-US" altLang="zh-TW" dirty="0" smtClean="0">
                  <a:solidFill>
                    <a:schemeClr val="accent6">
                      <a:lumMod val="50000"/>
                    </a:schemeClr>
                  </a:solidFill>
                  <a:latin typeface="Comic Sans MS" panose="030F0702030302020204" pitchFamily="66" charset="0"/>
                </a:rPr>
                <a:t>Mar-Apr</a:t>
              </a:r>
              <a:endParaRPr lang="zh-TW" altLang="en-US" dirty="0">
                <a:solidFill>
                  <a:schemeClr val="accent6">
                    <a:lumMod val="50000"/>
                  </a:schemeClr>
                </a:solidFill>
                <a:latin typeface="Comic Sans MS" panose="030F0702030302020204" pitchFamily="66" charset="0"/>
              </a:endParaRPr>
            </a:p>
          </p:txBody>
        </p:sp>
        <p:sp>
          <p:nvSpPr>
            <p:cNvPr id="17" name="文字方塊 16"/>
            <p:cNvSpPr txBox="1"/>
            <p:nvPr/>
          </p:nvSpPr>
          <p:spPr>
            <a:xfrm>
              <a:off x="9516171" y="1219193"/>
              <a:ext cx="1350870" cy="432540"/>
            </a:xfrm>
            <a:prstGeom prst="rect">
              <a:avLst/>
            </a:prstGeom>
            <a:noFill/>
          </p:spPr>
          <p:txBody>
            <a:bodyPr wrap="square" rtlCol="0">
              <a:spAutoFit/>
            </a:bodyPr>
            <a:lstStyle/>
            <a:p>
              <a:r>
                <a:rPr lang="en-US" altLang="zh-TW" dirty="0" smtClean="0">
                  <a:solidFill>
                    <a:schemeClr val="accent6">
                      <a:lumMod val="50000"/>
                    </a:schemeClr>
                  </a:solidFill>
                  <a:latin typeface="Comic Sans MS" panose="030F0702030302020204" pitchFamily="66" charset="0"/>
                </a:rPr>
                <a:t>May-Jun</a:t>
              </a:r>
              <a:endParaRPr lang="zh-TW" altLang="en-US" dirty="0">
                <a:solidFill>
                  <a:schemeClr val="accent6">
                    <a:lumMod val="50000"/>
                  </a:schemeClr>
                </a:solidFill>
                <a:latin typeface="Comic Sans MS" panose="030F0702030302020204" pitchFamily="66" charset="0"/>
              </a:endParaRPr>
            </a:p>
          </p:txBody>
        </p:sp>
        <p:sp>
          <p:nvSpPr>
            <p:cNvPr id="19" name="矩形 18"/>
            <p:cNvSpPr/>
            <p:nvPr/>
          </p:nvSpPr>
          <p:spPr>
            <a:xfrm>
              <a:off x="4916646" y="781736"/>
              <a:ext cx="6014735" cy="330555"/>
            </a:xfrm>
            <a:prstGeom prst="rect">
              <a:avLst/>
            </a:prstGeom>
          </p:spPr>
          <p:txBody>
            <a:bodyPr wrap="square">
              <a:spAutoFit/>
            </a:bodyPr>
            <a:lstStyle/>
            <a:p>
              <a:r>
                <a:rPr lang="en-US" altLang="zh-TW" dirty="0">
                  <a:latin typeface="Comic Sans MS" panose="030F0702030302020204" pitchFamily="66" charset="0"/>
                </a:rPr>
                <a:t>consecutive 2-month averaged SST deviation </a:t>
              </a:r>
              <a:endParaRPr lang="zh-TW" altLang="en-US" dirty="0">
                <a:latin typeface="Comic Sans MS" panose="030F0702030302020204" pitchFamily="66" charset="0"/>
              </a:endParaRPr>
            </a:p>
          </p:txBody>
        </p:sp>
        <p:sp>
          <p:nvSpPr>
            <p:cNvPr id="20" name="矩形 19"/>
            <p:cNvSpPr/>
            <p:nvPr/>
          </p:nvSpPr>
          <p:spPr>
            <a:xfrm>
              <a:off x="802817" y="768860"/>
              <a:ext cx="3710241" cy="330555"/>
            </a:xfrm>
            <a:prstGeom prst="rect">
              <a:avLst/>
            </a:prstGeom>
          </p:spPr>
          <p:txBody>
            <a:bodyPr wrap="none">
              <a:spAutoFit/>
            </a:bodyPr>
            <a:lstStyle/>
            <a:p>
              <a:r>
                <a:rPr lang="en-US" altLang="zh-TW" sz="1200" dirty="0">
                  <a:latin typeface="Comic Sans MS" panose="030F0702030302020204" pitchFamily="66" charset="0"/>
                </a:rPr>
                <a:t>    </a:t>
              </a:r>
              <a:r>
                <a:rPr lang="en-US" altLang="zh-TW" dirty="0">
                  <a:latin typeface="Comic Sans MS" panose="030F0702030302020204" pitchFamily="66" charset="0"/>
                </a:rPr>
                <a:t>8-month mean SST pattern</a:t>
              </a:r>
              <a:endParaRPr lang="zh-TW" altLang="en-US" dirty="0">
                <a:latin typeface="Comic Sans MS" panose="030F0702030302020204" pitchFamily="66" charset="0"/>
              </a:endParaRPr>
            </a:p>
          </p:txBody>
        </p:sp>
        <p:cxnSp>
          <p:nvCxnSpPr>
            <p:cNvPr id="21" name="直線接點 20"/>
            <p:cNvCxnSpPr/>
            <p:nvPr/>
          </p:nvCxnSpPr>
          <p:spPr>
            <a:xfrm>
              <a:off x="4214216" y="1165529"/>
              <a:ext cx="0" cy="4032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橢圓 22"/>
          <p:cNvSpPr/>
          <p:nvPr/>
        </p:nvSpPr>
        <p:spPr>
          <a:xfrm>
            <a:off x="3313279" y="5526180"/>
            <a:ext cx="557928" cy="52541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4" name="直線單箭頭接點 3"/>
          <p:cNvCxnSpPr/>
          <p:nvPr/>
        </p:nvCxnSpPr>
        <p:spPr>
          <a:xfrm flipH="1">
            <a:off x="5048230" y="4946734"/>
            <a:ext cx="83006" cy="27972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6" name="直線單箭頭接點 25"/>
          <p:cNvCxnSpPr/>
          <p:nvPr/>
        </p:nvCxnSpPr>
        <p:spPr>
          <a:xfrm flipH="1">
            <a:off x="3561521" y="4946734"/>
            <a:ext cx="159716" cy="32234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7" name="直線單箭頭接點 26"/>
          <p:cNvCxnSpPr/>
          <p:nvPr/>
        </p:nvCxnSpPr>
        <p:spPr>
          <a:xfrm flipV="1">
            <a:off x="6553200" y="5071219"/>
            <a:ext cx="152400" cy="26650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1" name="文字方塊 30"/>
          <p:cNvSpPr txBox="1"/>
          <p:nvPr/>
        </p:nvSpPr>
        <p:spPr>
          <a:xfrm>
            <a:off x="3379071" y="6057103"/>
            <a:ext cx="1495475" cy="253916"/>
          </a:xfrm>
          <a:prstGeom prst="rect">
            <a:avLst/>
          </a:prstGeom>
          <a:noFill/>
        </p:spPr>
        <p:txBody>
          <a:bodyPr wrap="square" rtlCol="0">
            <a:spAutoFit/>
          </a:bodyPr>
          <a:lstStyle/>
          <a:p>
            <a:r>
              <a:rPr lang="en-US" altLang="zh-TW" sz="1050" dirty="0">
                <a:latin typeface="Comic Sans MS" panose="030F0702030302020204" pitchFamily="66" charset="0"/>
              </a:rPr>
              <a:t>Cyclonic eddy</a:t>
            </a:r>
            <a:endParaRPr lang="zh-TW" altLang="en-US" sz="1050" dirty="0">
              <a:latin typeface="Comic Sans MS" panose="030F0702030302020204" pitchFamily="66" charset="0"/>
            </a:endParaRPr>
          </a:p>
        </p:txBody>
      </p:sp>
      <p:sp>
        <p:nvSpPr>
          <p:cNvPr id="18" name="矩形 17"/>
          <p:cNvSpPr/>
          <p:nvPr/>
        </p:nvSpPr>
        <p:spPr>
          <a:xfrm>
            <a:off x="2000038" y="575972"/>
            <a:ext cx="5212884" cy="461665"/>
          </a:xfrm>
          <a:prstGeom prst="rect">
            <a:avLst/>
          </a:prstGeom>
        </p:spPr>
        <p:txBody>
          <a:bodyPr wrap="square">
            <a:spAutoFit/>
          </a:bodyPr>
          <a:lstStyle/>
          <a:p>
            <a:r>
              <a:rPr lang="en-US" altLang="zh-TW" sz="2400" b="1" kern="100" dirty="0">
                <a:solidFill>
                  <a:srgbClr val="990099"/>
                </a:solidFill>
                <a:latin typeface="Comic Sans MS" panose="030F0702030302020204" pitchFamily="66" charset="0"/>
                <a:cs typeface="Times New Roman" panose="02020603050405020304" pitchFamily="18" charset="0"/>
              </a:rPr>
              <a:t>Model </a:t>
            </a:r>
            <a:r>
              <a:rPr lang="en-US" altLang="zh-TW" sz="2400" b="1" kern="100" dirty="0" smtClean="0">
                <a:solidFill>
                  <a:srgbClr val="990099"/>
                </a:solidFill>
                <a:latin typeface="Comic Sans MS" panose="030F0702030302020204" pitchFamily="66" charset="0"/>
                <a:cs typeface="Times New Roman" panose="02020603050405020304" pitchFamily="18" charset="0"/>
              </a:rPr>
              <a:t>validation-SST (2015/16)</a:t>
            </a:r>
            <a:endParaRPr lang="zh-TW" altLang="en-US" sz="2400" b="1" kern="100" dirty="0">
              <a:solidFill>
                <a:srgbClr val="990099"/>
              </a:solidFill>
              <a:latin typeface="Comic Sans MS" panose="030F0702030302020204" pitchFamily="66" charset="0"/>
              <a:cs typeface="Times New Roman" panose="02020603050405020304" pitchFamily="18" charset="0"/>
            </a:endParaRPr>
          </a:p>
        </p:txBody>
      </p:sp>
      <p:sp>
        <p:nvSpPr>
          <p:cNvPr id="40" name="橢圓 39"/>
          <p:cNvSpPr/>
          <p:nvPr/>
        </p:nvSpPr>
        <p:spPr>
          <a:xfrm>
            <a:off x="4852272" y="5486400"/>
            <a:ext cx="557928" cy="52541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54" name="直線單箭頭接點 53"/>
          <p:cNvCxnSpPr/>
          <p:nvPr/>
        </p:nvCxnSpPr>
        <p:spPr>
          <a:xfrm flipV="1">
            <a:off x="8077200" y="5143696"/>
            <a:ext cx="152400" cy="26650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23153201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圖片 23"/>
          <p:cNvPicPr>
            <a:picLocks noChangeAspect="1"/>
          </p:cNvPicPr>
          <p:nvPr/>
        </p:nvPicPr>
        <p:blipFill>
          <a:blip r:embed="rId3"/>
          <a:stretch>
            <a:fillRect/>
          </a:stretch>
        </p:blipFill>
        <p:spPr>
          <a:xfrm>
            <a:off x="3048000" y="1073984"/>
            <a:ext cx="6661054" cy="1821695"/>
          </a:xfrm>
          <a:prstGeom prst="rect">
            <a:avLst/>
          </a:prstGeom>
        </p:spPr>
      </p:pic>
      <p:pic>
        <p:nvPicPr>
          <p:cNvPr id="26" name="圖片 25"/>
          <p:cNvPicPr>
            <a:picLocks noChangeAspect="1"/>
          </p:cNvPicPr>
          <p:nvPr/>
        </p:nvPicPr>
        <p:blipFill>
          <a:blip r:embed="rId4"/>
          <a:stretch>
            <a:fillRect/>
          </a:stretch>
        </p:blipFill>
        <p:spPr>
          <a:xfrm>
            <a:off x="3048000" y="3056110"/>
            <a:ext cx="6661054" cy="1821042"/>
          </a:xfrm>
          <a:prstGeom prst="rect">
            <a:avLst/>
          </a:prstGeom>
        </p:spPr>
      </p:pic>
      <p:grpSp>
        <p:nvGrpSpPr>
          <p:cNvPr id="3" name="群組 2"/>
          <p:cNvGrpSpPr/>
          <p:nvPr/>
        </p:nvGrpSpPr>
        <p:grpSpPr>
          <a:xfrm>
            <a:off x="59043" y="1550819"/>
            <a:ext cx="3979557" cy="4025036"/>
            <a:chOff x="803398" y="492198"/>
            <a:chExt cx="5040291" cy="4598505"/>
          </a:xfrm>
        </p:grpSpPr>
        <p:pic>
          <p:nvPicPr>
            <p:cNvPr id="2" name="圖片 1"/>
            <p:cNvPicPr>
              <a:picLocks noChangeAspect="1"/>
            </p:cNvPicPr>
            <p:nvPr/>
          </p:nvPicPr>
          <p:blipFill rotWithShape="1">
            <a:blip r:embed="rId5">
              <a:clrChange>
                <a:clrFrom>
                  <a:srgbClr val="FFFFFF"/>
                </a:clrFrom>
                <a:clrTo>
                  <a:srgbClr val="FFFFFF">
                    <a:alpha val="0"/>
                  </a:srgbClr>
                </a:clrTo>
              </a:clrChange>
            </a:blip>
            <a:srcRect l="8890" b="10436"/>
            <a:stretch/>
          </p:blipFill>
          <p:spPr>
            <a:xfrm>
              <a:off x="803398" y="492198"/>
              <a:ext cx="5040291" cy="4598505"/>
            </a:xfrm>
            <a:prstGeom prst="rect">
              <a:avLst/>
            </a:prstGeom>
          </p:spPr>
        </p:pic>
        <p:sp>
          <p:nvSpPr>
            <p:cNvPr id="5" name="矩形 4"/>
            <p:cNvSpPr/>
            <p:nvPr/>
          </p:nvSpPr>
          <p:spPr>
            <a:xfrm>
              <a:off x="4232836" y="1908487"/>
              <a:ext cx="444549" cy="675769"/>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900" dirty="0">
                <a:solidFill>
                  <a:schemeClr val="accent5"/>
                </a:solidFill>
              </a:endParaRPr>
            </a:p>
          </p:txBody>
        </p:sp>
        <p:sp>
          <p:nvSpPr>
            <p:cNvPr id="6" name="矩形 5"/>
            <p:cNvSpPr/>
            <p:nvPr/>
          </p:nvSpPr>
          <p:spPr>
            <a:xfrm>
              <a:off x="3631927" y="2584255"/>
              <a:ext cx="613750" cy="748693"/>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900" dirty="0">
                <a:solidFill>
                  <a:schemeClr val="accent5"/>
                </a:solidFill>
              </a:endParaRPr>
            </a:p>
          </p:txBody>
        </p:sp>
        <p:sp>
          <p:nvSpPr>
            <p:cNvPr id="7" name="矩形 6"/>
            <p:cNvSpPr/>
            <p:nvPr/>
          </p:nvSpPr>
          <p:spPr>
            <a:xfrm>
              <a:off x="2795793" y="3251889"/>
              <a:ext cx="906833" cy="726668"/>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900" dirty="0">
                <a:solidFill>
                  <a:schemeClr val="accent5"/>
                </a:solidFill>
              </a:endParaRPr>
            </a:p>
          </p:txBody>
        </p:sp>
        <p:sp>
          <p:nvSpPr>
            <p:cNvPr id="9" name="文字方塊 8"/>
            <p:cNvSpPr txBox="1"/>
            <p:nvPr/>
          </p:nvSpPr>
          <p:spPr>
            <a:xfrm>
              <a:off x="4180474" y="2139374"/>
              <a:ext cx="935123" cy="429361"/>
            </a:xfrm>
            <a:prstGeom prst="rect">
              <a:avLst/>
            </a:prstGeom>
            <a:noFill/>
          </p:spPr>
          <p:txBody>
            <a:bodyPr wrap="square" rtlCol="0">
              <a:spAutoFit/>
            </a:bodyPr>
            <a:lstStyle/>
            <a:p>
              <a:r>
                <a:rPr lang="en-US" altLang="zh-TW" sz="1500" dirty="0">
                  <a:latin typeface="Comic Sans MS" panose="030F0702030302020204" pitchFamily="66" charset="0"/>
                </a:rPr>
                <a:t>R1</a:t>
              </a:r>
              <a:endParaRPr lang="zh-TW" altLang="en-US" sz="1500" dirty="0">
                <a:latin typeface="Comic Sans MS" panose="030F0702030302020204" pitchFamily="66" charset="0"/>
              </a:endParaRPr>
            </a:p>
          </p:txBody>
        </p:sp>
        <p:sp>
          <p:nvSpPr>
            <p:cNvPr id="10" name="文字方塊 9"/>
            <p:cNvSpPr txBox="1"/>
            <p:nvPr/>
          </p:nvSpPr>
          <p:spPr>
            <a:xfrm>
              <a:off x="3561269" y="2523259"/>
              <a:ext cx="1178045" cy="429361"/>
            </a:xfrm>
            <a:prstGeom prst="rect">
              <a:avLst/>
            </a:prstGeom>
            <a:noFill/>
          </p:spPr>
          <p:txBody>
            <a:bodyPr wrap="square" rtlCol="0">
              <a:spAutoFit/>
            </a:bodyPr>
            <a:lstStyle/>
            <a:p>
              <a:r>
                <a:rPr lang="en-US" altLang="zh-TW" sz="1500" dirty="0">
                  <a:latin typeface="Comic Sans MS" panose="030F0702030302020204" pitchFamily="66" charset="0"/>
                </a:rPr>
                <a:t>R2</a:t>
              </a:r>
              <a:endParaRPr lang="zh-TW" altLang="en-US" sz="1500" dirty="0">
                <a:latin typeface="Comic Sans MS" panose="030F0702030302020204" pitchFamily="66" charset="0"/>
              </a:endParaRPr>
            </a:p>
          </p:txBody>
        </p:sp>
        <p:sp>
          <p:nvSpPr>
            <p:cNvPr id="12" name="文字方塊 11"/>
            <p:cNvSpPr txBox="1"/>
            <p:nvPr/>
          </p:nvSpPr>
          <p:spPr>
            <a:xfrm>
              <a:off x="3148469" y="3496134"/>
              <a:ext cx="690980" cy="429361"/>
            </a:xfrm>
            <a:prstGeom prst="rect">
              <a:avLst/>
            </a:prstGeom>
            <a:noFill/>
          </p:spPr>
          <p:txBody>
            <a:bodyPr wrap="square" rtlCol="0">
              <a:spAutoFit/>
            </a:bodyPr>
            <a:lstStyle/>
            <a:p>
              <a:r>
                <a:rPr lang="en-US" altLang="zh-TW" sz="1500" dirty="0">
                  <a:latin typeface="Comic Sans MS" panose="030F0702030302020204" pitchFamily="66" charset="0"/>
                </a:rPr>
                <a:t>R3</a:t>
              </a:r>
              <a:endParaRPr lang="zh-TW" altLang="en-US" sz="1500" dirty="0">
                <a:latin typeface="Comic Sans MS" panose="030F0702030302020204" pitchFamily="66" charset="0"/>
              </a:endParaRPr>
            </a:p>
          </p:txBody>
        </p:sp>
      </p:grpSp>
      <p:pic>
        <p:nvPicPr>
          <p:cNvPr id="23" name="圖片 22"/>
          <p:cNvPicPr>
            <a:picLocks noChangeAspect="1"/>
          </p:cNvPicPr>
          <p:nvPr/>
        </p:nvPicPr>
        <p:blipFill>
          <a:blip r:embed="rId6"/>
          <a:stretch>
            <a:fillRect/>
          </a:stretch>
        </p:blipFill>
        <p:spPr>
          <a:xfrm>
            <a:off x="3048000" y="4953000"/>
            <a:ext cx="6661054" cy="1907053"/>
          </a:xfrm>
          <a:prstGeom prst="rect">
            <a:avLst/>
          </a:prstGeom>
        </p:spPr>
      </p:pic>
      <p:sp>
        <p:nvSpPr>
          <p:cNvPr id="36" name="文字方塊 35"/>
          <p:cNvSpPr txBox="1"/>
          <p:nvPr/>
        </p:nvSpPr>
        <p:spPr>
          <a:xfrm>
            <a:off x="3962400" y="5274302"/>
            <a:ext cx="624699" cy="369332"/>
          </a:xfrm>
          <a:prstGeom prst="rect">
            <a:avLst/>
          </a:prstGeom>
          <a:noFill/>
        </p:spPr>
        <p:txBody>
          <a:bodyPr wrap="square" rtlCol="0">
            <a:spAutoFit/>
          </a:bodyPr>
          <a:lstStyle/>
          <a:p>
            <a:r>
              <a:rPr lang="en-US" altLang="zh-TW" dirty="0">
                <a:latin typeface="Comic Sans MS" panose="030F0702030302020204" pitchFamily="66" charset="0"/>
              </a:rPr>
              <a:t>R3</a:t>
            </a:r>
            <a:endParaRPr lang="zh-TW" altLang="en-US" dirty="0">
              <a:latin typeface="Comic Sans MS" panose="030F0702030302020204" pitchFamily="66" charset="0"/>
            </a:endParaRPr>
          </a:p>
        </p:txBody>
      </p:sp>
      <p:sp>
        <p:nvSpPr>
          <p:cNvPr id="18" name="矩形 17"/>
          <p:cNvSpPr/>
          <p:nvPr/>
        </p:nvSpPr>
        <p:spPr>
          <a:xfrm>
            <a:off x="1390438" y="575972"/>
            <a:ext cx="6915362" cy="461665"/>
          </a:xfrm>
          <a:prstGeom prst="rect">
            <a:avLst/>
          </a:prstGeom>
        </p:spPr>
        <p:txBody>
          <a:bodyPr wrap="square">
            <a:spAutoFit/>
          </a:bodyPr>
          <a:lstStyle/>
          <a:p>
            <a:r>
              <a:rPr lang="en-US" altLang="zh-TW" sz="2400" b="1" kern="100" dirty="0">
                <a:solidFill>
                  <a:srgbClr val="990099"/>
                </a:solidFill>
                <a:latin typeface="Comic Sans MS" panose="030F0702030302020204" pitchFamily="66" charset="0"/>
                <a:cs typeface="Times New Roman" panose="02020603050405020304" pitchFamily="18" charset="0"/>
              </a:rPr>
              <a:t>Model </a:t>
            </a:r>
            <a:r>
              <a:rPr lang="en-US" altLang="zh-TW" sz="2400" b="1" kern="100" dirty="0" smtClean="0">
                <a:solidFill>
                  <a:srgbClr val="990099"/>
                </a:solidFill>
                <a:latin typeface="Comic Sans MS" panose="030F0702030302020204" pitchFamily="66" charset="0"/>
                <a:cs typeface="Times New Roman" panose="02020603050405020304" pitchFamily="18" charset="0"/>
              </a:rPr>
              <a:t>validation-TS profiles vs Argo Floats</a:t>
            </a:r>
            <a:endParaRPr lang="zh-TW" altLang="en-US" sz="2400" b="1" kern="100" dirty="0">
              <a:solidFill>
                <a:srgbClr val="990099"/>
              </a:solidFill>
              <a:latin typeface="Comic Sans MS" panose="030F0702030302020204" pitchFamily="66" charset="0"/>
              <a:cs typeface="Times New Roman" panose="02020603050405020304" pitchFamily="18" charset="0"/>
            </a:endParaRPr>
          </a:p>
        </p:txBody>
      </p:sp>
      <p:sp>
        <p:nvSpPr>
          <p:cNvPr id="19" name="文字方塊 18"/>
          <p:cNvSpPr txBox="1"/>
          <p:nvPr/>
        </p:nvSpPr>
        <p:spPr>
          <a:xfrm>
            <a:off x="3962400" y="3364468"/>
            <a:ext cx="624699" cy="369332"/>
          </a:xfrm>
          <a:prstGeom prst="rect">
            <a:avLst/>
          </a:prstGeom>
          <a:noFill/>
        </p:spPr>
        <p:txBody>
          <a:bodyPr wrap="square" rtlCol="0">
            <a:spAutoFit/>
          </a:bodyPr>
          <a:lstStyle/>
          <a:p>
            <a:r>
              <a:rPr lang="en-US" altLang="zh-TW" dirty="0" smtClean="0">
                <a:latin typeface="Comic Sans MS" panose="030F0702030302020204" pitchFamily="66" charset="0"/>
              </a:rPr>
              <a:t>R2</a:t>
            </a:r>
            <a:endParaRPr lang="zh-TW" altLang="en-US" dirty="0">
              <a:latin typeface="Comic Sans MS" panose="030F0702030302020204" pitchFamily="66" charset="0"/>
            </a:endParaRPr>
          </a:p>
        </p:txBody>
      </p:sp>
      <p:sp>
        <p:nvSpPr>
          <p:cNvPr id="20" name="文字方塊 19"/>
          <p:cNvSpPr txBox="1"/>
          <p:nvPr/>
        </p:nvSpPr>
        <p:spPr>
          <a:xfrm>
            <a:off x="3962400" y="1383268"/>
            <a:ext cx="624699" cy="369332"/>
          </a:xfrm>
          <a:prstGeom prst="rect">
            <a:avLst/>
          </a:prstGeom>
          <a:noFill/>
        </p:spPr>
        <p:txBody>
          <a:bodyPr wrap="square" rtlCol="0">
            <a:spAutoFit/>
          </a:bodyPr>
          <a:lstStyle/>
          <a:p>
            <a:r>
              <a:rPr lang="en-US" altLang="zh-TW" dirty="0" smtClean="0">
                <a:latin typeface="Comic Sans MS" panose="030F0702030302020204" pitchFamily="66" charset="0"/>
              </a:rPr>
              <a:t>R1</a:t>
            </a:r>
            <a:endParaRPr lang="zh-TW" altLang="en-US" dirty="0">
              <a:latin typeface="Comic Sans MS" panose="030F0702030302020204" pitchFamily="66" charset="0"/>
            </a:endParaRPr>
          </a:p>
        </p:txBody>
      </p:sp>
    </p:spTree>
    <p:extLst>
      <p:ext uri="{BB962C8B-B14F-4D97-AF65-F5344CB8AC3E}">
        <p14:creationId xmlns:p14="http://schemas.microsoft.com/office/powerpoint/2010/main" val="43492837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226204" y="206640"/>
            <a:ext cx="2757615" cy="600164"/>
          </a:xfrm>
          <a:prstGeom prst="rect">
            <a:avLst/>
          </a:prstGeom>
        </p:spPr>
        <p:txBody>
          <a:bodyPr wrap="square">
            <a:spAutoFit/>
          </a:bodyPr>
          <a:lstStyle/>
          <a:p>
            <a:pPr algn="ctr"/>
            <a:r>
              <a:rPr lang="sv-SE" altLang="zh-TW" dirty="0" smtClean="0">
                <a:solidFill>
                  <a:srgbClr val="000000"/>
                </a:solidFill>
                <a:latin typeface="Comic Sans MS" panose="030F0702030302020204" pitchFamily="66" charset="0"/>
              </a:rPr>
              <a:t>2015/16 minus 2011/2</a:t>
            </a:r>
            <a:endParaRPr lang="sv-SE" altLang="zh-TW" dirty="0">
              <a:solidFill>
                <a:srgbClr val="000000"/>
              </a:solidFill>
              <a:latin typeface="Comic Sans MS" panose="030F0702030302020204" pitchFamily="66" charset="0"/>
            </a:endParaRPr>
          </a:p>
          <a:p>
            <a:pPr algn="ctr"/>
            <a:endParaRPr lang="sv-SE" altLang="zh-TW" sz="1500" dirty="0">
              <a:solidFill>
                <a:srgbClr val="000000"/>
              </a:solidFill>
              <a:latin typeface="Comic Sans MS" panose="030F0702030302020204" pitchFamily="66" charset="0"/>
            </a:endParaRPr>
          </a:p>
        </p:txBody>
      </p:sp>
      <p:pic>
        <p:nvPicPr>
          <p:cNvPr id="2" name="圖片 1"/>
          <p:cNvPicPr>
            <a:picLocks noChangeAspect="1"/>
          </p:cNvPicPr>
          <p:nvPr/>
        </p:nvPicPr>
        <p:blipFill rotWithShape="1">
          <a:blip r:embed="rId3"/>
          <a:srcRect l="9831" t="1290" r="10114" b="8100"/>
          <a:stretch/>
        </p:blipFill>
        <p:spPr>
          <a:xfrm>
            <a:off x="1828800" y="1828800"/>
            <a:ext cx="7145618" cy="4966683"/>
          </a:xfrm>
          <a:prstGeom prst="rect">
            <a:avLst/>
          </a:prstGeom>
        </p:spPr>
      </p:pic>
      <p:sp>
        <p:nvSpPr>
          <p:cNvPr id="3" name="文字方塊 2"/>
          <p:cNvSpPr txBox="1"/>
          <p:nvPr/>
        </p:nvSpPr>
        <p:spPr>
          <a:xfrm>
            <a:off x="228600" y="999821"/>
            <a:ext cx="8686800" cy="646331"/>
          </a:xfrm>
          <a:prstGeom prst="rect">
            <a:avLst/>
          </a:prstGeom>
          <a:noFill/>
        </p:spPr>
        <p:txBody>
          <a:bodyPr wrap="square" rtlCol="0">
            <a:spAutoFit/>
          </a:bodyPr>
          <a:lstStyle/>
          <a:p>
            <a:r>
              <a:rPr lang="en-US" altLang="zh-TW" dirty="0" smtClean="0">
                <a:solidFill>
                  <a:srgbClr val="0000FF"/>
                </a:solidFill>
                <a:latin typeface="Comic Sans MS" panose="030F0702030302020204" pitchFamily="66" charset="0"/>
              </a:rPr>
              <a:t>Blue contours and vectors: NCEP reanalysis</a:t>
            </a:r>
          </a:p>
          <a:p>
            <a:r>
              <a:rPr lang="en-US" altLang="zh-TW" dirty="0" smtClean="0">
                <a:solidFill>
                  <a:srgbClr val="000000"/>
                </a:solidFill>
                <a:effectLst>
                  <a:outerShdw blurRad="38100" dist="38100" dir="2700000" algn="tl">
                    <a:srgbClr val="000000">
                      <a:alpha val="43137"/>
                    </a:srgbClr>
                  </a:outerShdw>
                </a:effectLst>
                <a:latin typeface="Comic Sans MS" panose="030F0702030302020204" pitchFamily="66" charset="0"/>
              </a:rPr>
              <a:t>Yellow: mean </a:t>
            </a:r>
            <a:r>
              <a:rPr lang="en-US" altLang="zh-TW" dirty="0">
                <a:solidFill>
                  <a:srgbClr val="000000"/>
                </a:solidFill>
                <a:effectLst>
                  <a:outerShdw blurRad="38100" dist="38100" dir="2700000" algn="tl">
                    <a:srgbClr val="000000">
                      <a:alpha val="43137"/>
                    </a:srgbClr>
                  </a:outerShdw>
                </a:effectLst>
                <a:latin typeface="Comic Sans MS" panose="030F0702030302020204" pitchFamily="66" charset="0"/>
              </a:rPr>
              <a:t>SLP </a:t>
            </a:r>
            <a:r>
              <a:rPr lang="en-US" altLang="zh-TW" dirty="0" smtClean="0">
                <a:solidFill>
                  <a:srgbClr val="000000"/>
                </a:solidFill>
                <a:effectLst>
                  <a:outerShdw blurRad="38100" dist="38100" dir="2700000" algn="tl">
                    <a:srgbClr val="000000">
                      <a:alpha val="43137"/>
                    </a:srgbClr>
                  </a:outerShdw>
                </a:effectLst>
                <a:latin typeface="Comic Sans MS" panose="030F0702030302020204" pitchFamily="66" charset="0"/>
              </a:rPr>
              <a:t>diff. from recent </a:t>
            </a:r>
            <a:r>
              <a:rPr lang="en-US" altLang="zh-TW" dirty="0">
                <a:solidFill>
                  <a:srgbClr val="000000"/>
                </a:solidFill>
                <a:effectLst>
                  <a:outerShdw blurRad="38100" dist="38100" dir="2700000" algn="tl">
                    <a:srgbClr val="000000">
                      <a:alpha val="43137"/>
                    </a:srgbClr>
                  </a:outerShdw>
                </a:effectLst>
                <a:latin typeface="Comic Sans MS" panose="030F0702030302020204" pitchFamily="66" charset="0"/>
              </a:rPr>
              <a:t>6 strongest ENSO </a:t>
            </a:r>
            <a:r>
              <a:rPr lang="en-US" altLang="zh-TW" dirty="0" smtClean="0">
                <a:solidFill>
                  <a:srgbClr val="000000"/>
                </a:solidFill>
                <a:effectLst>
                  <a:outerShdw blurRad="38100" dist="38100" dir="2700000" algn="tl">
                    <a:srgbClr val="000000">
                      <a:alpha val="43137"/>
                    </a:srgbClr>
                  </a:outerShdw>
                </a:effectLst>
                <a:latin typeface="Comic Sans MS" panose="030F0702030302020204" pitchFamily="66" charset="0"/>
              </a:rPr>
              <a:t>(</a:t>
            </a:r>
            <a:r>
              <a:rPr lang="en-US" altLang="zh-TW" dirty="0">
                <a:solidFill>
                  <a:srgbClr val="000000"/>
                </a:solidFill>
                <a:effectLst>
                  <a:outerShdw blurRad="38100" dist="38100" dir="2700000" algn="tl">
                    <a:srgbClr val="000000">
                      <a:alpha val="43137"/>
                    </a:srgbClr>
                  </a:outerShdw>
                </a:effectLst>
                <a:latin typeface="Comic Sans MS" panose="030F0702030302020204" pitchFamily="66" charset="0"/>
              </a:rPr>
              <a:t>3 El Niño and 3 La Niña)</a:t>
            </a:r>
            <a:endParaRPr lang="zh-TW" altLang="en-US" dirty="0">
              <a:solidFill>
                <a:srgbClr val="000000"/>
              </a:solidFill>
              <a:effectLst>
                <a:outerShdw blurRad="38100" dist="38100" dir="2700000" algn="tl">
                  <a:srgbClr val="000000">
                    <a:alpha val="43137"/>
                  </a:srgbClr>
                </a:outerShdw>
              </a:effectLst>
              <a:latin typeface="Comic Sans MS" panose="030F0702030302020204" pitchFamily="66" charset="0"/>
            </a:endParaRPr>
          </a:p>
        </p:txBody>
      </p:sp>
      <p:sp>
        <p:nvSpPr>
          <p:cNvPr id="5" name="文字方塊 4"/>
          <p:cNvSpPr txBox="1"/>
          <p:nvPr/>
        </p:nvSpPr>
        <p:spPr>
          <a:xfrm>
            <a:off x="2895599" y="1764268"/>
            <a:ext cx="1210650" cy="369332"/>
          </a:xfrm>
          <a:prstGeom prst="rect">
            <a:avLst/>
          </a:prstGeom>
          <a:noFill/>
        </p:spPr>
        <p:txBody>
          <a:bodyPr wrap="square" rtlCol="0">
            <a:spAutoFit/>
          </a:bodyPr>
          <a:lstStyle/>
          <a:p>
            <a:r>
              <a:rPr lang="en-US" altLang="zh-TW" dirty="0" smtClean="0">
                <a:ln w="0"/>
                <a:effectLst>
                  <a:outerShdw blurRad="38100" dist="19050" dir="2700000" algn="tl" rotWithShape="0">
                    <a:schemeClr val="dk1">
                      <a:alpha val="40000"/>
                    </a:schemeClr>
                  </a:outerShdw>
                </a:effectLst>
                <a:latin typeface="Comic Sans MS" panose="030F0702030302020204" pitchFamily="66" charset="0"/>
              </a:rPr>
              <a:t>Nov-Dec</a:t>
            </a:r>
            <a:endParaRPr lang="zh-TW" altLang="en-US" dirty="0">
              <a:ln w="0"/>
              <a:effectLst>
                <a:outerShdw blurRad="38100" dist="19050" dir="2700000" algn="tl" rotWithShape="0">
                  <a:schemeClr val="dk1">
                    <a:alpha val="40000"/>
                  </a:schemeClr>
                </a:outerShdw>
              </a:effectLst>
              <a:latin typeface="Comic Sans MS" panose="030F0702030302020204" pitchFamily="66" charset="0"/>
            </a:endParaRPr>
          </a:p>
        </p:txBody>
      </p:sp>
      <p:sp>
        <p:nvSpPr>
          <p:cNvPr id="10" name="文字方塊 9"/>
          <p:cNvSpPr txBox="1"/>
          <p:nvPr/>
        </p:nvSpPr>
        <p:spPr>
          <a:xfrm>
            <a:off x="6714147" y="1764268"/>
            <a:ext cx="1210651" cy="369332"/>
          </a:xfrm>
          <a:prstGeom prst="rect">
            <a:avLst/>
          </a:prstGeom>
          <a:noFill/>
        </p:spPr>
        <p:txBody>
          <a:bodyPr wrap="square" rtlCol="0">
            <a:spAutoFit/>
          </a:bodyPr>
          <a:lstStyle/>
          <a:p>
            <a:r>
              <a:rPr lang="en-US" altLang="zh-TW" dirty="0" smtClean="0">
                <a:ln w="0"/>
                <a:effectLst>
                  <a:outerShdw blurRad="38100" dist="19050" dir="2700000" algn="tl" rotWithShape="0">
                    <a:schemeClr val="dk1">
                      <a:alpha val="40000"/>
                    </a:schemeClr>
                  </a:outerShdw>
                </a:effectLst>
                <a:latin typeface="Comic Sans MS" panose="030F0702030302020204" pitchFamily="66" charset="0"/>
              </a:rPr>
              <a:t>Jan-Feb</a:t>
            </a:r>
            <a:endParaRPr lang="zh-TW" altLang="en-US" dirty="0">
              <a:ln w="0"/>
              <a:effectLst>
                <a:outerShdw blurRad="38100" dist="19050" dir="2700000" algn="tl" rotWithShape="0">
                  <a:schemeClr val="dk1">
                    <a:alpha val="40000"/>
                  </a:schemeClr>
                </a:outerShdw>
              </a:effectLst>
              <a:latin typeface="Comic Sans MS" panose="030F0702030302020204" pitchFamily="66" charset="0"/>
            </a:endParaRPr>
          </a:p>
        </p:txBody>
      </p:sp>
      <p:sp>
        <p:nvSpPr>
          <p:cNvPr id="11" name="文字方塊 10"/>
          <p:cNvSpPr txBox="1"/>
          <p:nvPr/>
        </p:nvSpPr>
        <p:spPr>
          <a:xfrm>
            <a:off x="2819399" y="4312141"/>
            <a:ext cx="1210651" cy="369332"/>
          </a:xfrm>
          <a:prstGeom prst="rect">
            <a:avLst/>
          </a:prstGeom>
          <a:noFill/>
        </p:spPr>
        <p:txBody>
          <a:bodyPr wrap="square" rtlCol="0">
            <a:spAutoFit/>
          </a:bodyPr>
          <a:lstStyle/>
          <a:p>
            <a:r>
              <a:rPr lang="en-US" altLang="zh-TW" dirty="0" smtClean="0">
                <a:ln w="0"/>
                <a:effectLst>
                  <a:outerShdw blurRad="38100" dist="19050" dir="2700000" algn="tl" rotWithShape="0">
                    <a:schemeClr val="dk1">
                      <a:alpha val="40000"/>
                    </a:schemeClr>
                  </a:outerShdw>
                </a:effectLst>
                <a:latin typeface="Comic Sans MS" panose="030F0702030302020204" pitchFamily="66" charset="0"/>
              </a:rPr>
              <a:t>Mar-Apr</a:t>
            </a:r>
            <a:endParaRPr lang="zh-TW" altLang="en-US" dirty="0">
              <a:ln w="0"/>
              <a:effectLst>
                <a:outerShdw blurRad="38100" dist="19050" dir="2700000" algn="tl" rotWithShape="0">
                  <a:schemeClr val="dk1">
                    <a:alpha val="40000"/>
                  </a:schemeClr>
                </a:outerShdw>
              </a:effectLst>
              <a:latin typeface="Comic Sans MS" panose="030F0702030302020204" pitchFamily="66" charset="0"/>
            </a:endParaRPr>
          </a:p>
        </p:txBody>
      </p:sp>
      <p:sp>
        <p:nvSpPr>
          <p:cNvPr id="12" name="文字方塊 11"/>
          <p:cNvSpPr txBox="1"/>
          <p:nvPr/>
        </p:nvSpPr>
        <p:spPr>
          <a:xfrm>
            <a:off x="6714147" y="4312141"/>
            <a:ext cx="1124926" cy="369332"/>
          </a:xfrm>
          <a:prstGeom prst="rect">
            <a:avLst/>
          </a:prstGeom>
          <a:noFill/>
        </p:spPr>
        <p:txBody>
          <a:bodyPr wrap="square" rtlCol="0">
            <a:spAutoFit/>
          </a:bodyPr>
          <a:lstStyle/>
          <a:p>
            <a:r>
              <a:rPr lang="en-US" altLang="zh-TW" dirty="0" smtClean="0">
                <a:ln w="0"/>
                <a:effectLst>
                  <a:outerShdw blurRad="38100" dist="19050" dir="2700000" algn="tl" rotWithShape="0">
                    <a:schemeClr val="dk1">
                      <a:alpha val="40000"/>
                    </a:schemeClr>
                  </a:outerShdw>
                </a:effectLst>
                <a:latin typeface="Comic Sans MS" panose="030F0702030302020204" pitchFamily="66" charset="0"/>
              </a:rPr>
              <a:t>May-Jun</a:t>
            </a:r>
            <a:endParaRPr lang="zh-TW" altLang="en-US" dirty="0">
              <a:ln w="0"/>
              <a:effectLst>
                <a:outerShdw blurRad="38100" dist="19050" dir="2700000" algn="tl" rotWithShape="0">
                  <a:schemeClr val="dk1">
                    <a:alpha val="40000"/>
                  </a:schemeClr>
                </a:outerShdw>
              </a:effectLst>
              <a:latin typeface="Comic Sans MS" panose="030F0702030302020204" pitchFamily="66" charset="0"/>
            </a:endParaRPr>
          </a:p>
        </p:txBody>
      </p:sp>
      <p:sp>
        <p:nvSpPr>
          <p:cNvPr id="13" name="矩形 12"/>
          <p:cNvSpPr/>
          <p:nvPr/>
        </p:nvSpPr>
        <p:spPr>
          <a:xfrm>
            <a:off x="457200" y="575972"/>
            <a:ext cx="8153400" cy="461665"/>
          </a:xfrm>
          <a:prstGeom prst="rect">
            <a:avLst/>
          </a:prstGeom>
        </p:spPr>
        <p:txBody>
          <a:bodyPr wrap="square">
            <a:spAutoFit/>
          </a:bodyPr>
          <a:lstStyle/>
          <a:p>
            <a:r>
              <a:rPr lang="en-US" altLang="zh-TW" sz="2400" b="1" kern="100" dirty="0" smtClean="0">
                <a:solidFill>
                  <a:srgbClr val="990099"/>
                </a:solidFill>
                <a:latin typeface="Comic Sans MS" panose="030F0702030302020204" pitchFamily="66" charset="0"/>
                <a:cs typeface="Times New Roman" panose="02020603050405020304" pitchFamily="18" charset="0"/>
              </a:rPr>
              <a:t>Low-level atm. </a:t>
            </a:r>
            <a:r>
              <a:rPr lang="en-US" altLang="zh-TW" sz="2400" b="1" kern="100" dirty="0">
                <a:solidFill>
                  <a:srgbClr val="990099"/>
                </a:solidFill>
                <a:latin typeface="Comic Sans MS" panose="030F0702030302020204" pitchFamily="66" charset="0"/>
                <a:cs typeface="Times New Roman" panose="02020603050405020304" pitchFamily="18" charset="0"/>
              </a:rPr>
              <a:t>c</a:t>
            </a:r>
            <a:r>
              <a:rPr lang="en-US" altLang="zh-TW" sz="2400" b="1" kern="100" dirty="0" smtClean="0">
                <a:solidFill>
                  <a:srgbClr val="990099"/>
                </a:solidFill>
                <a:latin typeface="Comic Sans MS" panose="030F0702030302020204" pitchFamily="66" charset="0"/>
                <a:cs typeface="Times New Roman" panose="02020603050405020304" pitchFamily="18" charset="0"/>
              </a:rPr>
              <a:t>irculation between El </a:t>
            </a:r>
            <a:r>
              <a:rPr lang="en-US" altLang="zh-TW" sz="2400" b="1" kern="100" dirty="0">
                <a:solidFill>
                  <a:srgbClr val="990099"/>
                </a:solidFill>
                <a:latin typeface="Comic Sans MS" panose="030F0702030302020204" pitchFamily="66" charset="0"/>
                <a:cs typeface="Times New Roman" panose="02020603050405020304" pitchFamily="18" charset="0"/>
              </a:rPr>
              <a:t>Niño </a:t>
            </a:r>
            <a:r>
              <a:rPr lang="en-US" altLang="zh-TW" sz="2400" b="1" kern="100" dirty="0" smtClean="0">
                <a:solidFill>
                  <a:srgbClr val="990099"/>
                </a:solidFill>
                <a:latin typeface="Comic Sans MS" panose="030F0702030302020204" pitchFamily="66" charset="0"/>
                <a:cs typeface="Times New Roman" panose="02020603050405020304" pitchFamily="18" charset="0"/>
              </a:rPr>
              <a:t>&amp; La </a:t>
            </a:r>
            <a:r>
              <a:rPr lang="en-US" altLang="zh-TW" sz="2400" b="1" kern="100" dirty="0">
                <a:solidFill>
                  <a:srgbClr val="990099"/>
                </a:solidFill>
                <a:latin typeface="Comic Sans MS" panose="030F0702030302020204" pitchFamily="66" charset="0"/>
                <a:cs typeface="Times New Roman" panose="02020603050405020304" pitchFamily="18" charset="0"/>
              </a:rPr>
              <a:t>Niña</a:t>
            </a:r>
            <a:endParaRPr lang="zh-TW" altLang="en-US" sz="2400" b="1" kern="100" dirty="0">
              <a:solidFill>
                <a:srgbClr val="990099"/>
              </a:solidFill>
              <a:latin typeface="Comic Sans MS" panose="030F0702030302020204" pitchFamily="66" charset="0"/>
              <a:cs typeface="Times New Roman" panose="02020603050405020304" pitchFamily="18" charset="0"/>
            </a:endParaRPr>
          </a:p>
        </p:txBody>
      </p:sp>
      <p:sp>
        <p:nvSpPr>
          <p:cNvPr id="6" name="文字方塊 5"/>
          <p:cNvSpPr txBox="1"/>
          <p:nvPr/>
        </p:nvSpPr>
        <p:spPr>
          <a:xfrm>
            <a:off x="66149" y="2286000"/>
            <a:ext cx="1991251" cy="1477328"/>
          </a:xfrm>
          <a:prstGeom prst="rect">
            <a:avLst/>
          </a:prstGeom>
          <a:noFill/>
        </p:spPr>
        <p:txBody>
          <a:bodyPr wrap="none" rtlCol="0">
            <a:spAutoFit/>
          </a:bodyPr>
          <a:lstStyle/>
          <a:p>
            <a:r>
              <a:rPr lang="en-US" altLang="zh-TW" dirty="0" smtClean="0">
                <a:solidFill>
                  <a:srgbClr val="00B050"/>
                </a:solidFill>
                <a:latin typeface="Comic Sans MS" panose="030F0702030302020204" pitchFamily="66" charset="0"/>
              </a:rPr>
              <a:t>North SCS:</a:t>
            </a:r>
          </a:p>
          <a:p>
            <a:r>
              <a:rPr lang="en-US" altLang="zh-TW" dirty="0" smtClean="0">
                <a:solidFill>
                  <a:srgbClr val="00B050"/>
                </a:solidFill>
                <a:latin typeface="Comic Sans MS" panose="030F0702030302020204" pitchFamily="66" charset="0"/>
              </a:rPr>
              <a:t>Weaker</a:t>
            </a:r>
            <a:r>
              <a:rPr lang="zh-TW" altLang="en-US" dirty="0" smtClean="0">
                <a:solidFill>
                  <a:srgbClr val="00B050"/>
                </a:solidFill>
                <a:latin typeface="Comic Sans MS" panose="030F0702030302020204" pitchFamily="66" charset="0"/>
              </a:rPr>
              <a:t> </a:t>
            </a:r>
            <a:r>
              <a:rPr lang="en-US" altLang="zh-TW" dirty="0" smtClean="0">
                <a:solidFill>
                  <a:srgbClr val="00B050"/>
                </a:solidFill>
                <a:latin typeface="Comic Sans MS" panose="030F0702030302020204" pitchFamily="66" charset="0"/>
              </a:rPr>
              <a:t>EAWM</a:t>
            </a:r>
          </a:p>
          <a:p>
            <a:endParaRPr lang="en-US" altLang="zh-TW" dirty="0" smtClean="0">
              <a:solidFill>
                <a:srgbClr val="00B050"/>
              </a:solidFill>
              <a:latin typeface="Comic Sans MS" panose="030F0702030302020204" pitchFamily="66" charset="0"/>
            </a:endParaRPr>
          </a:p>
          <a:p>
            <a:r>
              <a:rPr lang="en-US" altLang="zh-TW" dirty="0" smtClean="0">
                <a:solidFill>
                  <a:srgbClr val="00B050"/>
                </a:solidFill>
                <a:latin typeface="Comic Sans MS" panose="030F0702030302020204" pitchFamily="66" charset="0"/>
              </a:rPr>
              <a:t>South SCS:</a:t>
            </a:r>
          </a:p>
          <a:p>
            <a:r>
              <a:rPr lang="en-US" altLang="zh-TW" dirty="0" smtClean="0">
                <a:solidFill>
                  <a:srgbClr val="00B050"/>
                </a:solidFill>
                <a:latin typeface="Comic Sans MS" panose="030F0702030302020204" pitchFamily="66" charset="0"/>
              </a:rPr>
              <a:t>Stronger EAWM</a:t>
            </a:r>
            <a:endParaRPr lang="zh-TW" altLang="en-US" dirty="0">
              <a:solidFill>
                <a:srgbClr val="00B050"/>
              </a:solidFill>
              <a:latin typeface="Comic Sans MS" panose="030F0702030302020204" pitchFamily="66" charset="0"/>
            </a:endParaRPr>
          </a:p>
        </p:txBody>
      </p:sp>
    </p:spTree>
    <p:extLst>
      <p:ext uri="{BB962C8B-B14F-4D97-AF65-F5344CB8AC3E}">
        <p14:creationId xmlns:p14="http://schemas.microsoft.com/office/powerpoint/2010/main" val="357170280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圖片 17"/>
          <p:cNvPicPr>
            <a:picLocks noChangeAspect="1"/>
          </p:cNvPicPr>
          <p:nvPr/>
        </p:nvPicPr>
        <p:blipFill rotWithShape="1">
          <a:blip r:embed="rId3" cstate="print">
            <a:extLst>
              <a:ext uri="{28A0092B-C50C-407E-A947-70E740481C1C}">
                <a14:useLocalDpi xmlns:a14="http://schemas.microsoft.com/office/drawing/2010/main" val="0"/>
              </a:ext>
            </a:extLst>
          </a:blip>
          <a:srcRect l="9946" t="3141" r="5436" b="7491"/>
          <a:stretch/>
        </p:blipFill>
        <p:spPr>
          <a:xfrm>
            <a:off x="2590800" y="2553653"/>
            <a:ext cx="6496368" cy="3811645"/>
          </a:xfrm>
          <a:prstGeom prst="rect">
            <a:avLst/>
          </a:prstGeom>
        </p:spPr>
      </p:pic>
      <p:pic>
        <p:nvPicPr>
          <p:cNvPr id="3" name="圖片 2"/>
          <p:cNvPicPr>
            <a:picLocks noChangeAspect="1"/>
          </p:cNvPicPr>
          <p:nvPr/>
        </p:nvPicPr>
        <p:blipFill rotWithShape="1">
          <a:blip r:embed="rId4"/>
          <a:srcRect r="13421" b="6276"/>
          <a:stretch/>
        </p:blipFill>
        <p:spPr>
          <a:xfrm>
            <a:off x="486558" y="2633880"/>
            <a:ext cx="2131672" cy="3731417"/>
          </a:xfrm>
          <a:prstGeom prst="rect">
            <a:avLst/>
          </a:prstGeom>
        </p:spPr>
      </p:pic>
      <p:sp>
        <p:nvSpPr>
          <p:cNvPr id="11" name="矩形 10"/>
          <p:cNvSpPr/>
          <p:nvPr/>
        </p:nvSpPr>
        <p:spPr>
          <a:xfrm>
            <a:off x="-625584" y="1830321"/>
            <a:ext cx="3677790" cy="369332"/>
          </a:xfrm>
          <a:prstGeom prst="rect">
            <a:avLst/>
          </a:prstGeom>
        </p:spPr>
        <p:txBody>
          <a:bodyPr wrap="square">
            <a:spAutoFit/>
          </a:bodyPr>
          <a:lstStyle/>
          <a:p>
            <a:pPr algn="ctr"/>
            <a:r>
              <a:rPr lang="en-US" altLang="zh-TW" dirty="0" smtClean="0">
                <a:latin typeface="Comic Sans MS" panose="030F0702030302020204" pitchFamily="66" charset="0"/>
                <a:cs typeface="Times New Roman" panose="02020603050405020304" pitchFamily="18" charset="0"/>
              </a:rPr>
              <a:t>averaged </a:t>
            </a:r>
            <a:r>
              <a:rPr lang="en-US" altLang="zh-TW" dirty="0">
                <a:latin typeface="Comic Sans MS" panose="030F0702030302020204" pitchFamily="66" charset="0"/>
                <a:cs typeface="Times New Roman" panose="02020603050405020304" pitchFamily="18" charset="0"/>
              </a:rPr>
              <a:t>SST </a:t>
            </a:r>
            <a:r>
              <a:rPr lang="en-US" altLang="zh-TW" dirty="0" smtClean="0">
                <a:latin typeface="Comic Sans MS" panose="030F0702030302020204" pitchFamily="66" charset="0"/>
                <a:cs typeface="Times New Roman" panose="02020603050405020304" pitchFamily="18" charset="0"/>
              </a:rPr>
              <a:t>diff.</a:t>
            </a:r>
            <a:endParaRPr lang="zh-TW" altLang="en-US" dirty="0">
              <a:latin typeface="Comic Sans MS" panose="030F0702030302020204" pitchFamily="66" charset="0"/>
            </a:endParaRPr>
          </a:p>
        </p:txBody>
      </p:sp>
      <p:sp>
        <p:nvSpPr>
          <p:cNvPr id="2" name="橢圓 1"/>
          <p:cNvSpPr/>
          <p:nvPr/>
        </p:nvSpPr>
        <p:spPr>
          <a:xfrm>
            <a:off x="3497488" y="4898023"/>
            <a:ext cx="405836" cy="2895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9" name="橢圓 18"/>
          <p:cNvSpPr/>
          <p:nvPr/>
        </p:nvSpPr>
        <p:spPr>
          <a:xfrm>
            <a:off x="4599699" y="5638029"/>
            <a:ext cx="405836" cy="2895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0" name="橢圓 19"/>
          <p:cNvSpPr/>
          <p:nvPr/>
        </p:nvSpPr>
        <p:spPr>
          <a:xfrm rot="1152891">
            <a:off x="3084297" y="5082554"/>
            <a:ext cx="231854" cy="46732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nvGrpSpPr>
          <p:cNvPr id="22" name="群組 21"/>
          <p:cNvGrpSpPr/>
          <p:nvPr/>
        </p:nvGrpSpPr>
        <p:grpSpPr>
          <a:xfrm>
            <a:off x="-9403" y="2234280"/>
            <a:ext cx="9096571" cy="4242720"/>
            <a:chOff x="935579" y="1341976"/>
            <a:chExt cx="10189382" cy="4059287"/>
          </a:xfrm>
        </p:grpSpPr>
        <p:sp>
          <p:nvSpPr>
            <p:cNvPr id="6" name="矩形 5"/>
            <p:cNvSpPr/>
            <p:nvPr/>
          </p:nvSpPr>
          <p:spPr>
            <a:xfrm>
              <a:off x="1003032" y="1742477"/>
              <a:ext cx="10121929" cy="1879429"/>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7" name="文字方塊 6"/>
            <p:cNvSpPr txBox="1"/>
            <p:nvPr/>
          </p:nvSpPr>
          <p:spPr>
            <a:xfrm>
              <a:off x="935579" y="2434449"/>
              <a:ext cx="1456267" cy="353364"/>
            </a:xfrm>
            <a:prstGeom prst="rect">
              <a:avLst/>
            </a:prstGeom>
            <a:noFill/>
          </p:spPr>
          <p:txBody>
            <a:bodyPr wrap="square" rtlCol="0">
              <a:spAutoFit/>
            </a:bodyPr>
            <a:lstStyle/>
            <a:p>
              <a:r>
                <a:rPr lang="en-US" altLang="zh-TW" b="1" i="1" dirty="0" smtClean="0">
                  <a:solidFill>
                    <a:schemeClr val="accent6">
                      <a:lumMod val="50000"/>
                    </a:schemeClr>
                  </a:solidFill>
                  <a:effectLst>
                    <a:outerShdw blurRad="38100" dist="38100" dir="2700000" algn="tl">
                      <a:srgbClr val="000000">
                        <a:alpha val="43137"/>
                      </a:srgbClr>
                    </a:outerShdw>
                  </a:effectLst>
                  <a:latin typeface="Comic Sans MS" panose="030F0702030302020204" pitchFamily="66" charset="0"/>
                </a:rPr>
                <a:t>MODIS</a:t>
              </a:r>
              <a:endParaRPr lang="zh-TW" altLang="en-US" b="1" i="1" dirty="0">
                <a:solidFill>
                  <a:schemeClr val="accent6">
                    <a:lumMod val="5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8" name="矩形 7"/>
            <p:cNvSpPr/>
            <p:nvPr/>
          </p:nvSpPr>
          <p:spPr>
            <a:xfrm>
              <a:off x="1003032" y="3621907"/>
              <a:ext cx="10121929" cy="1779356"/>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9" name="文字方塊 8"/>
            <p:cNvSpPr txBox="1"/>
            <p:nvPr/>
          </p:nvSpPr>
          <p:spPr>
            <a:xfrm>
              <a:off x="947850" y="4376149"/>
              <a:ext cx="1456267" cy="353364"/>
            </a:xfrm>
            <a:prstGeom prst="rect">
              <a:avLst/>
            </a:prstGeom>
            <a:noFill/>
          </p:spPr>
          <p:txBody>
            <a:bodyPr wrap="square" rtlCol="0">
              <a:spAutoFit/>
            </a:bodyPr>
            <a:lstStyle/>
            <a:p>
              <a:r>
                <a:rPr lang="en-US" altLang="zh-TW" b="1" i="1" dirty="0" smtClean="0">
                  <a:solidFill>
                    <a:schemeClr val="accent6">
                      <a:lumMod val="50000"/>
                    </a:schemeClr>
                  </a:solidFill>
                  <a:effectLst>
                    <a:outerShdw blurRad="38100" dist="38100" dir="2700000" algn="tl">
                      <a:srgbClr val="000000">
                        <a:alpha val="43137"/>
                      </a:srgbClr>
                    </a:outerShdw>
                  </a:effectLst>
                  <a:latin typeface="Comic Sans MS" panose="030F0702030302020204" pitchFamily="66" charset="0"/>
                </a:rPr>
                <a:t>model</a:t>
              </a:r>
              <a:endParaRPr lang="zh-TW" altLang="en-US" b="1" i="1" dirty="0">
                <a:solidFill>
                  <a:schemeClr val="accent6">
                    <a:lumMod val="5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4" name="矩形 3"/>
            <p:cNvSpPr/>
            <p:nvPr/>
          </p:nvSpPr>
          <p:spPr>
            <a:xfrm>
              <a:off x="994936" y="1368678"/>
              <a:ext cx="10130025" cy="373798"/>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0" name="文字方塊 9"/>
            <p:cNvSpPr txBox="1"/>
            <p:nvPr/>
          </p:nvSpPr>
          <p:spPr>
            <a:xfrm>
              <a:off x="2055717" y="1385082"/>
              <a:ext cx="1747271" cy="353364"/>
            </a:xfrm>
            <a:prstGeom prst="rect">
              <a:avLst/>
            </a:prstGeom>
            <a:noFill/>
          </p:spPr>
          <p:txBody>
            <a:bodyPr wrap="square" rtlCol="0">
              <a:spAutoFit/>
            </a:bodyPr>
            <a:lstStyle/>
            <a:p>
              <a:r>
                <a:rPr lang="en-US" altLang="zh-TW" dirty="0" smtClean="0">
                  <a:solidFill>
                    <a:schemeClr val="accent6">
                      <a:lumMod val="50000"/>
                    </a:schemeClr>
                  </a:solidFill>
                  <a:latin typeface="Comic Sans MS" panose="030F0702030302020204" pitchFamily="66" charset="0"/>
                </a:rPr>
                <a:t>Nov-Jun</a:t>
              </a:r>
              <a:endParaRPr lang="zh-TW" altLang="en-US" dirty="0">
                <a:solidFill>
                  <a:schemeClr val="accent6">
                    <a:lumMod val="50000"/>
                  </a:schemeClr>
                </a:solidFill>
                <a:latin typeface="Comic Sans MS" panose="030F0702030302020204" pitchFamily="66" charset="0"/>
              </a:endParaRPr>
            </a:p>
          </p:txBody>
        </p:sp>
        <p:sp>
          <p:nvSpPr>
            <p:cNvPr id="12" name="文字方塊 11"/>
            <p:cNvSpPr txBox="1"/>
            <p:nvPr/>
          </p:nvSpPr>
          <p:spPr>
            <a:xfrm>
              <a:off x="4180712" y="1356763"/>
              <a:ext cx="1366111" cy="353364"/>
            </a:xfrm>
            <a:prstGeom prst="rect">
              <a:avLst/>
            </a:prstGeom>
            <a:noFill/>
          </p:spPr>
          <p:txBody>
            <a:bodyPr wrap="square" rtlCol="0">
              <a:spAutoFit/>
            </a:bodyPr>
            <a:lstStyle/>
            <a:p>
              <a:r>
                <a:rPr lang="en-US" altLang="zh-TW" dirty="0" smtClean="0">
                  <a:solidFill>
                    <a:schemeClr val="accent6">
                      <a:lumMod val="50000"/>
                    </a:schemeClr>
                  </a:solidFill>
                  <a:latin typeface="Comic Sans MS" panose="030F0702030302020204" pitchFamily="66" charset="0"/>
                </a:rPr>
                <a:t>Nov-Dec</a:t>
              </a:r>
              <a:endParaRPr lang="zh-TW" altLang="en-US" dirty="0">
                <a:solidFill>
                  <a:schemeClr val="accent6">
                    <a:lumMod val="50000"/>
                  </a:schemeClr>
                </a:solidFill>
                <a:latin typeface="Comic Sans MS" panose="030F0702030302020204" pitchFamily="66" charset="0"/>
              </a:endParaRPr>
            </a:p>
          </p:txBody>
        </p:sp>
        <p:sp>
          <p:nvSpPr>
            <p:cNvPr id="13" name="文字方塊 12"/>
            <p:cNvSpPr txBox="1"/>
            <p:nvPr/>
          </p:nvSpPr>
          <p:spPr>
            <a:xfrm>
              <a:off x="5908157" y="1341976"/>
              <a:ext cx="1399407" cy="353364"/>
            </a:xfrm>
            <a:prstGeom prst="rect">
              <a:avLst/>
            </a:prstGeom>
            <a:noFill/>
          </p:spPr>
          <p:txBody>
            <a:bodyPr wrap="square" rtlCol="0">
              <a:spAutoFit/>
            </a:bodyPr>
            <a:lstStyle/>
            <a:p>
              <a:r>
                <a:rPr lang="en-US" altLang="zh-TW" dirty="0" smtClean="0">
                  <a:solidFill>
                    <a:schemeClr val="accent6">
                      <a:lumMod val="50000"/>
                    </a:schemeClr>
                  </a:solidFill>
                  <a:latin typeface="Comic Sans MS" panose="030F0702030302020204" pitchFamily="66" charset="0"/>
                </a:rPr>
                <a:t>Jan-Feb</a:t>
              </a:r>
              <a:endParaRPr lang="zh-TW" altLang="en-US" dirty="0">
                <a:solidFill>
                  <a:schemeClr val="accent6">
                    <a:lumMod val="50000"/>
                  </a:schemeClr>
                </a:solidFill>
                <a:latin typeface="Comic Sans MS" panose="030F0702030302020204" pitchFamily="66" charset="0"/>
              </a:endParaRPr>
            </a:p>
          </p:txBody>
        </p:sp>
        <p:sp>
          <p:nvSpPr>
            <p:cNvPr id="14" name="文字方塊 13"/>
            <p:cNvSpPr txBox="1"/>
            <p:nvPr/>
          </p:nvSpPr>
          <p:spPr>
            <a:xfrm>
              <a:off x="7677894" y="1370935"/>
              <a:ext cx="1315995" cy="353364"/>
            </a:xfrm>
            <a:prstGeom prst="rect">
              <a:avLst/>
            </a:prstGeom>
            <a:noFill/>
          </p:spPr>
          <p:txBody>
            <a:bodyPr wrap="square" rtlCol="0">
              <a:spAutoFit/>
            </a:bodyPr>
            <a:lstStyle/>
            <a:p>
              <a:r>
                <a:rPr lang="en-US" altLang="zh-TW" dirty="0" smtClean="0">
                  <a:solidFill>
                    <a:schemeClr val="accent6">
                      <a:lumMod val="50000"/>
                    </a:schemeClr>
                  </a:solidFill>
                  <a:latin typeface="Comic Sans MS" panose="030F0702030302020204" pitchFamily="66" charset="0"/>
                </a:rPr>
                <a:t>Mar-Apr</a:t>
              </a:r>
              <a:endParaRPr lang="zh-TW" altLang="en-US" dirty="0">
                <a:solidFill>
                  <a:schemeClr val="accent6">
                    <a:lumMod val="50000"/>
                  </a:schemeClr>
                </a:solidFill>
                <a:latin typeface="Comic Sans MS" panose="030F0702030302020204" pitchFamily="66" charset="0"/>
              </a:endParaRPr>
            </a:p>
          </p:txBody>
        </p:sp>
        <p:sp>
          <p:nvSpPr>
            <p:cNvPr id="15" name="文字方塊 14"/>
            <p:cNvSpPr txBox="1"/>
            <p:nvPr/>
          </p:nvSpPr>
          <p:spPr>
            <a:xfrm>
              <a:off x="9400800" y="1378895"/>
              <a:ext cx="1344437" cy="353364"/>
            </a:xfrm>
            <a:prstGeom prst="rect">
              <a:avLst/>
            </a:prstGeom>
            <a:noFill/>
          </p:spPr>
          <p:txBody>
            <a:bodyPr wrap="square" rtlCol="0">
              <a:spAutoFit/>
            </a:bodyPr>
            <a:lstStyle/>
            <a:p>
              <a:r>
                <a:rPr lang="en-US" altLang="zh-TW" dirty="0" smtClean="0">
                  <a:solidFill>
                    <a:schemeClr val="accent6">
                      <a:lumMod val="50000"/>
                    </a:schemeClr>
                  </a:solidFill>
                  <a:latin typeface="Comic Sans MS" panose="030F0702030302020204" pitchFamily="66" charset="0"/>
                </a:rPr>
                <a:t>May-Jun</a:t>
              </a:r>
              <a:endParaRPr lang="zh-TW" altLang="en-US" dirty="0">
                <a:solidFill>
                  <a:schemeClr val="accent6">
                    <a:lumMod val="50000"/>
                  </a:schemeClr>
                </a:solidFill>
                <a:latin typeface="Comic Sans MS" panose="030F0702030302020204" pitchFamily="66" charset="0"/>
              </a:endParaRPr>
            </a:p>
          </p:txBody>
        </p:sp>
        <p:cxnSp>
          <p:nvCxnSpPr>
            <p:cNvPr id="21" name="直線接點 20"/>
            <p:cNvCxnSpPr/>
            <p:nvPr/>
          </p:nvCxnSpPr>
          <p:spPr>
            <a:xfrm>
              <a:off x="3736794" y="1368677"/>
              <a:ext cx="0" cy="4032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橢圓 24"/>
          <p:cNvSpPr/>
          <p:nvPr/>
        </p:nvSpPr>
        <p:spPr>
          <a:xfrm>
            <a:off x="3004925" y="5630145"/>
            <a:ext cx="405836" cy="2895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3" name="矩形 22"/>
          <p:cNvSpPr/>
          <p:nvPr/>
        </p:nvSpPr>
        <p:spPr>
          <a:xfrm>
            <a:off x="762000" y="1033172"/>
            <a:ext cx="7807081" cy="461665"/>
          </a:xfrm>
          <a:prstGeom prst="rect">
            <a:avLst/>
          </a:prstGeom>
        </p:spPr>
        <p:txBody>
          <a:bodyPr wrap="square">
            <a:spAutoFit/>
          </a:bodyPr>
          <a:lstStyle/>
          <a:p>
            <a:r>
              <a:rPr lang="en-US" altLang="zh-TW" sz="2400" b="1" kern="100" dirty="0" smtClean="0">
                <a:solidFill>
                  <a:srgbClr val="990099"/>
                </a:solidFill>
                <a:latin typeface="Comic Sans MS" panose="030F0702030302020204" pitchFamily="66" charset="0"/>
                <a:cs typeface="Times New Roman" panose="02020603050405020304" pitchFamily="18" charset="0"/>
              </a:rPr>
              <a:t>Surface SCS response to </a:t>
            </a:r>
            <a:r>
              <a:rPr lang="en-US" altLang="zh-TW" sz="2400" b="1" kern="100" dirty="0">
                <a:solidFill>
                  <a:srgbClr val="990099"/>
                </a:solidFill>
                <a:latin typeface="Comic Sans MS" panose="030F0702030302020204" pitchFamily="66" charset="0"/>
                <a:cs typeface="Times New Roman" panose="02020603050405020304" pitchFamily="18" charset="0"/>
              </a:rPr>
              <a:t>ENSO (El Niño-La Niña)</a:t>
            </a:r>
            <a:endParaRPr lang="zh-TW" altLang="en-US" sz="2400" b="1" kern="100" dirty="0">
              <a:solidFill>
                <a:srgbClr val="990099"/>
              </a:solidFill>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394596278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22217" y="575202"/>
            <a:ext cx="6915362" cy="461665"/>
          </a:xfrm>
          <a:prstGeom prst="rect">
            <a:avLst/>
          </a:prstGeom>
        </p:spPr>
        <p:txBody>
          <a:bodyPr wrap="square">
            <a:spAutoFit/>
          </a:bodyPr>
          <a:lstStyle/>
          <a:p>
            <a:r>
              <a:rPr lang="en-US" altLang="zh-TW" sz="2400" b="1" kern="100" dirty="0" smtClean="0">
                <a:solidFill>
                  <a:srgbClr val="990099"/>
                </a:solidFill>
                <a:latin typeface="Comic Sans MS" panose="030F0702030302020204" pitchFamily="66" charset="0"/>
                <a:cs typeface="Times New Roman" panose="02020603050405020304" pitchFamily="18" charset="0"/>
              </a:rPr>
              <a:t>Subsurface SCS response to ENSO (MLD)</a:t>
            </a:r>
            <a:endParaRPr lang="zh-TW" altLang="en-US" sz="2400" b="1" kern="100" dirty="0">
              <a:solidFill>
                <a:srgbClr val="990099"/>
              </a:solidFill>
              <a:latin typeface="Comic Sans MS" panose="030F0702030302020204" pitchFamily="66" charset="0"/>
              <a:cs typeface="Times New Roman" panose="02020603050405020304" pitchFamily="18" charset="0"/>
            </a:endParaRPr>
          </a:p>
        </p:txBody>
      </p:sp>
      <p:pic>
        <p:nvPicPr>
          <p:cNvPr id="3" name="圖片 2"/>
          <p:cNvPicPr>
            <a:picLocks noChangeAspect="1"/>
          </p:cNvPicPr>
          <p:nvPr/>
        </p:nvPicPr>
        <p:blipFill rotWithShape="1">
          <a:blip r:embed="rId3" cstate="print">
            <a:extLst>
              <a:ext uri="{28A0092B-C50C-407E-A947-70E740481C1C}">
                <a14:useLocalDpi xmlns:a14="http://schemas.microsoft.com/office/drawing/2010/main" val="0"/>
              </a:ext>
            </a:extLst>
          </a:blip>
          <a:srcRect l="7512" t="7917" r="1328" b="11666"/>
          <a:stretch/>
        </p:blipFill>
        <p:spPr>
          <a:xfrm>
            <a:off x="1265198" y="1143000"/>
            <a:ext cx="6629400" cy="3381870"/>
          </a:xfrm>
          <a:prstGeom prst="rect">
            <a:avLst/>
          </a:prstGeom>
        </p:spPr>
      </p:pic>
      <p:sp>
        <p:nvSpPr>
          <p:cNvPr id="4" name="文字方塊 3"/>
          <p:cNvSpPr txBox="1"/>
          <p:nvPr/>
        </p:nvSpPr>
        <p:spPr>
          <a:xfrm>
            <a:off x="2462927" y="895290"/>
            <a:ext cx="1042273" cy="400110"/>
          </a:xfrm>
          <a:prstGeom prst="rect">
            <a:avLst/>
          </a:prstGeom>
          <a:noFill/>
        </p:spPr>
        <p:txBody>
          <a:bodyPr wrap="none" rtlCol="0">
            <a:spAutoFit/>
          </a:bodyPr>
          <a:lstStyle/>
          <a:p>
            <a:r>
              <a:rPr lang="en-US" altLang="zh-TW" sz="2000" dirty="0" smtClean="0">
                <a:latin typeface="Comic Sans MS" panose="030F0702030302020204" pitchFamily="66" charset="0"/>
              </a:rPr>
              <a:t>Winter</a:t>
            </a:r>
            <a:endParaRPr lang="zh-TW" altLang="en-US" sz="2000" dirty="0">
              <a:latin typeface="Comic Sans MS" panose="030F0702030302020204" pitchFamily="66" charset="0"/>
            </a:endParaRPr>
          </a:p>
        </p:txBody>
      </p:sp>
      <p:sp>
        <p:nvSpPr>
          <p:cNvPr id="5" name="文字方塊 4"/>
          <p:cNvSpPr txBox="1"/>
          <p:nvPr/>
        </p:nvSpPr>
        <p:spPr>
          <a:xfrm>
            <a:off x="5638800" y="838200"/>
            <a:ext cx="966931" cy="400110"/>
          </a:xfrm>
          <a:prstGeom prst="rect">
            <a:avLst/>
          </a:prstGeom>
          <a:noFill/>
        </p:spPr>
        <p:txBody>
          <a:bodyPr wrap="none" rtlCol="0">
            <a:spAutoFit/>
          </a:bodyPr>
          <a:lstStyle/>
          <a:p>
            <a:r>
              <a:rPr lang="en-US" altLang="zh-TW" sz="2000" dirty="0" smtClean="0">
                <a:latin typeface="Comic Sans MS" panose="030F0702030302020204" pitchFamily="66" charset="0"/>
              </a:rPr>
              <a:t>Spring</a:t>
            </a:r>
            <a:endParaRPr lang="zh-TW" altLang="en-US" sz="2000" dirty="0">
              <a:latin typeface="Comic Sans MS" panose="030F0702030302020204" pitchFamily="66" charset="0"/>
            </a:endParaRPr>
          </a:p>
        </p:txBody>
      </p:sp>
      <p:sp>
        <p:nvSpPr>
          <p:cNvPr id="6" name="矩形 5"/>
          <p:cNvSpPr/>
          <p:nvPr/>
        </p:nvSpPr>
        <p:spPr>
          <a:xfrm>
            <a:off x="1025712" y="5410200"/>
            <a:ext cx="4155888" cy="1015663"/>
          </a:xfrm>
          <a:prstGeom prst="rect">
            <a:avLst/>
          </a:prstGeom>
        </p:spPr>
        <p:txBody>
          <a:bodyPr wrap="square">
            <a:spAutoFit/>
          </a:bodyPr>
          <a:lstStyle/>
          <a:p>
            <a:r>
              <a:rPr lang="en-US" altLang="zh-TW" sz="2000" dirty="0">
                <a:solidFill>
                  <a:srgbClr val="FF0000"/>
                </a:solidFill>
                <a:latin typeface="Comic Sans MS" panose="030F0702030302020204" pitchFamily="66" charset="0"/>
              </a:rPr>
              <a:t>Thicker MLDs </a:t>
            </a:r>
            <a:r>
              <a:rPr lang="en-US" altLang="zh-TW" sz="2000" dirty="0" smtClean="0">
                <a:solidFill>
                  <a:srgbClr val="FF0000"/>
                </a:solidFill>
                <a:latin typeface="Comic Sans MS" panose="030F0702030302020204" pitchFamily="66" charset="0"/>
              </a:rPr>
              <a:t>in WBCs </a:t>
            </a:r>
            <a:r>
              <a:rPr lang="en-US" altLang="zh-TW" sz="2000" dirty="0">
                <a:solidFill>
                  <a:srgbClr val="FF0000"/>
                </a:solidFill>
                <a:latin typeface="Comic Sans MS" panose="030F0702030302020204" pitchFamily="66" charset="0"/>
              </a:rPr>
              <a:t>(stronger downward momentum flux enhances the vertical mixing)</a:t>
            </a:r>
            <a:endParaRPr lang="zh-TW" altLang="en-US" sz="2000" dirty="0">
              <a:solidFill>
                <a:srgbClr val="FF0000"/>
              </a:solidFill>
              <a:latin typeface="Comic Sans MS" panose="030F0702030302020204" pitchFamily="66" charset="0"/>
            </a:endParaRPr>
          </a:p>
        </p:txBody>
      </p:sp>
      <p:cxnSp>
        <p:nvCxnSpPr>
          <p:cNvPr id="8" name="直線單箭頭接點 7"/>
          <p:cNvCxnSpPr/>
          <p:nvPr/>
        </p:nvCxnSpPr>
        <p:spPr>
          <a:xfrm flipV="1">
            <a:off x="1828800" y="2590800"/>
            <a:ext cx="634127" cy="2819401"/>
          </a:xfrm>
          <a:prstGeom prst="straightConnector1">
            <a:avLst/>
          </a:prstGeom>
          <a:ln w="25400">
            <a:solidFill>
              <a:srgbClr val="FF0000"/>
            </a:solidFill>
            <a:headEnd w="lg" len="lg"/>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30429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62_water_powerpoint_2007_template">
  <a:themeElements>
    <a:clrScheme name="water template">
      <a:dk1>
        <a:srgbClr val="073293"/>
      </a:dk1>
      <a:lt1>
        <a:srgbClr val="FFFFFF"/>
      </a:lt1>
      <a:dk2>
        <a:srgbClr val="FFFFFF"/>
      </a:dk2>
      <a:lt2>
        <a:srgbClr val="00BDFA"/>
      </a:lt2>
      <a:accent1>
        <a:srgbClr val="00BDFA"/>
      </a:accent1>
      <a:accent2>
        <a:srgbClr val="073293"/>
      </a:accent2>
      <a:accent3>
        <a:srgbClr val="FFFFFF"/>
      </a:accent3>
      <a:accent4>
        <a:srgbClr val="0090C1"/>
      </a:accent4>
      <a:accent5>
        <a:srgbClr val="AADBFC"/>
      </a:accent5>
      <a:accent6>
        <a:srgbClr val="062C85"/>
      </a:accent6>
      <a:hlink>
        <a:srgbClr val="2375FF"/>
      </a:hlink>
      <a:folHlink>
        <a:srgbClr val="84E0FF"/>
      </a:folHlink>
    </a:clrScheme>
    <a:fontScheme name="自訂 3">
      <a:majorFont>
        <a:latin typeface="Comic Sans MS"/>
        <a:ea typeface="標楷體"/>
        <a:cs typeface="Arial"/>
      </a:majorFont>
      <a:minorFont>
        <a:latin typeface="Comic Sans MS"/>
        <a:ea typeface="標楷體"/>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73293"/>
        </a:dk1>
        <a:lt1>
          <a:srgbClr val="FFFFFF"/>
        </a:lt1>
        <a:dk2>
          <a:srgbClr val="FFFFFF"/>
        </a:dk2>
        <a:lt2>
          <a:srgbClr val="00BDFA"/>
        </a:lt2>
        <a:accent1>
          <a:srgbClr val="00BDFA"/>
        </a:accent1>
        <a:accent2>
          <a:srgbClr val="073293"/>
        </a:accent2>
        <a:accent3>
          <a:srgbClr val="FFFFFF"/>
        </a:accent3>
        <a:accent4>
          <a:srgbClr val="05297D"/>
        </a:accent4>
        <a:accent5>
          <a:srgbClr val="AADBFC"/>
        </a:accent5>
        <a:accent6>
          <a:srgbClr val="062C85"/>
        </a:accent6>
        <a:hlink>
          <a:srgbClr val="2375FF"/>
        </a:hlink>
        <a:folHlink>
          <a:srgbClr val="84E0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m62_water_powerpoint_2007_template</Template>
  <TotalTime>5947</TotalTime>
  <Words>1771</Words>
  <Application>Microsoft Office PowerPoint</Application>
  <PresentationFormat>如螢幕大小 (4:3)</PresentationFormat>
  <Paragraphs>242</Paragraphs>
  <Slides>17</Slides>
  <Notes>16</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17</vt:i4>
      </vt:variant>
    </vt:vector>
  </HeadingPairs>
  <TitlesOfParts>
    <vt:vector size="25" baseType="lpstr">
      <vt:lpstr>新細明體</vt:lpstr>
      <vt:lpstr>標楷體</vt:lpstr>
      <vt:lpstr>Arial</vt:lpstr>
      <vt:lpstr>Calibri</vt:lpstr>
      <vt:lpstr>Cambria Math</vt:lpstr>
      <vt:lpstr>Comic Sans MS</vt:lpstr>
      <vt:lpstr>Times New Roman</vt:lpstr>
      <vt:lpstr>m62_water_powerpoint_2007_template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NCAR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dc:title>
  <dc:creator>YT</dc:creator>
  <cp:lastModifiedBy>user</cp:lastModifiedBy>
  <cp:revision>355</cp:revision>
  <cp:lastPrinted>2016-03-25T04:46:41Z</cp:lastPrinted>
  <dcterms:created xsi:type="dcterms:W3CDTF">2016-03-10T23:10:35Z</dcterms:created>
  <dcterms:modified xsi:type="dcterms:W3CDTF">2019-03-18T15:44:08Z</dcterms:modified>
</cp:coreProperties>
</file>